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7">
  <p:sldMasterIdLst>
    <p:sldMasterId id="2147483648" r:id="rId1"/>
  </p:sldMasterIdLst>
  <p:notesMasterIdLst>
    <p:notesMasterId r:id="rId26"/>
  </p:notesMasterIdLst>
  <p:sldIdLst>
    <p:sldId id="514" r:id="rId3"/>
    <p:sldId id="390" r:id="rId4"/>
    <p:sldId id="469" r:id="rId5"/>
    <p:sldId id="460" r:id="rId6"/>
    <p:sldId id="461" r:id="rId7"/>
    <p:sldId id="470" r:id="rId8"/>
    <p:sldId id="471" r:id="rId9"/>
    <p:sldId id="472" r:id="rId10"/>
    <p:sldId id="473" r:id="rId11"/>
    <p:sldId id="474" r:id="rId12"/>
    <p:sldId id="475" r:id="rId13"/>
    <p:sldId id="476" r:id="rId14"/>
    <p:sldId id="477" r:id="rId15"/>
    <p:sldId id="478" r:id="rId16"/>
    <p:sldId id="479" r:id="rId17"/>
    <p:sldId id="480" r:id="rId18"/>
    <p:sldId id="481" r:id="rId19"/>
    <p:sldId id="482" r:id="rId20"/>
    <p:sldId id="483" r:id="rId21"/>
    <p:sldId id="484" r:id="rId22"/>
    <p:sldId id="485" r:id="rId23"/>
    <p:sldId id="486" r:id="rId24"/>
    <p:sldId id="487" r:id="rId25"/>
    <p:sldId id="488" r:id="rId27"/>
    <p:sldId id="489" r:id="rId28"/>
    <p:sldId id="490" r:id="rId29"/>
    <p:sldId id="491" r:id="rId30"/>
    <p:sldId id="492" r:id="rId31"/>
    <p:sldId id="493" r:id="rId32"/>
    <p:sldId id="494" r:id="rId33"/>
    <p:sldId id="495" r:id="rId34"/>
    <p:sldId id="496" r:id="rId35"/>
    <p:sldId id="497" r:id="rId36"/>
    <p:sldId id="498" r:id="rId37"/>
    <p:sldId id="499" r:id="rId38"/>
    <p:sldId id="500" r:id="rId39"/>
    <p:sldId id="501" r:id="rId40"/>
    <p:sldId id="502" r:id="rId41"/>
    <p:sldId id="515" r:id="rId42"/>
    <p:sldId id="516" r:id="rId43"/>
    <p:sldId id="517" r:id="rId44"/>
    <p:sldId id="520" r:id="rId45"/>
    <p:sldId id="521" r:id="rId46"/>
    <p:sldId id="518" r:id="rId47"/>
    <p:sldId id="522" r:id="rId48"/>
    <p:sldId id="523" r:id="rId49"/>
    <p:sldId id="524" r:id="rId50"/>
    <p:sldId id="525" r:id="rId51"/>
    <p:sldId id="503" r:id="rId52"/>
    <p:sldId id="504" r:id="rId53"/>
    <p:sldId id="505" r:id="rId54"/>
    <p:sldId id="507" r:id="rId55"/>
    <p:sldId id="526" r:id="rId56"/>
    <p:sldId id="527" r:id="rId57"/>
    <p:sldId id="528" r:id="rId58"/>
    <p:sldId id="510" r:id="rId59"/>
    <p:sldId id="511" r:id="rId60"/>
    <p:sldId id="512" r:id="rId61"/>
    <p:sldId id="513" r:id="rId62"/>
    <p:sldId id="529" r:id="rId63"/>
    <p:sldId id="531" r:id="rId64"/>
    <p:sldId id="408" r:id="rId65"/>
    <p:sldId id="532" r:id="rId66"/>
    <p:sldId id="259" r:id="rId67"/>
  </p:sldIdLst>
  <p:sldSz cx="9144000" cy="5143500" type="screen16x9"/>
  <p:notesSz cx="6858000" cy="9144000"/>
  <p:custDataLst>
    <p:tags r:id="rId7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75" autoAdjust="0"/>
    <p:restoredTop sz="87097" autoAdjust="0"/>
  </p:normalViewPr>
  <p:slideViewPr>
    <p:cSldViewPr>
      <p:cViewPr varScale="1">
        <p:scale>
          <a:sx n="137" d="100"/>
          <a:sy n="137" d="100"/>
        </p:scale>
        <p:origin x="848" y="1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gs" Target="tags/tag1.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When indexing, the ID part is optional. If not specified, Elasticsearch will generate a random ID and then use it to index the document. The actual ID Elasticsearch generates (or whatever we specified explicitly in the previous examples) is returned as part of the index API call.</a:t>
            </a:r>
            <a:endParaRPr lang="en-US" altLang="zh-CN" sz="1200" b="0" i="0" u="none" strike="noStrike" kern="1200" dirty="0">
              <a:solidFill>
                <a:schemeClr val="tx1"/>
              </a:solidFill>
              <a:effectLst/>
              <a:latin typeface="+mn-lt"/>
              <a:ea typeface="+mn-ea"/>
              <a:cs typeface="+mn-cs"/>
            </a:endParaRPr>
          </a:p>
          <a:p>
            <a:br>
              <a:rPr lang="en-US" altLang="zh-CN" dirty="0"/>
            </a:br>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en-GB" altLang="zh-CN" dirty="0"/>
              <a:t>{</a:t>
            </a:r>
            <a:endParaRPr kumimoji="1" lang="en-GB" altLang="zh-CN" dirty="0"/>
          </a:p>
          <a:p>
            <a:r>
              <a:rPr kumimoji="1" lang="en-GB" altLang="zh-CN" dirty="0"/>
              <a:t>  "query": { "</a:t>
            </a:r>
            <a:r>
              <a:rPr kumimoji="1" lang="en-GB" altLang="zh-CN" dirty="0" err="1"/>
              <a:t>match_all</a:t>
            </a:r>
            <a:r>
              <a:rPr kumimoji="1" lang="en-GB" altLang="zh-CN" dirty="0"/>
              <a:t>": {} },</a:t>
            </a:r>
            <a:endParaRPr kumimoji="1" lang="en-GB" altLang="zh-CN" dirty="0"/>
          </a:p>
          <a:p>
            <a:r>
              <a:rPr kumimoji="1" lang="en-GB" altLang="zh-CN" dirty="0"/>
              <a:t>  "sort": [</a:t>
            </a:r>
            <a:endParaRPr kumimoji="1" lang="en-GB" altLang="zh-CN" dirty="0"/>
          </a:p>
          <a:p>
            <a:r>
              <a:rPr kumimoji="1" lang="en-GB" altLang="zh-CN" dirty="0"/>
              <a:t>    { "</a:t>
            </a:r>
            <a:r>
              <a:rPr kumimoji="1" lang="en-GB" altLang="zh-CN" dirty="0" err="1"/>
              <a:t>account_number</a:t>
            </a:r>
            <a:r>
              <a:rPr kumimoji="1" lang="en-GB" altLang="zh-CN" dirty="0"/>
              <a:t>": "</a:t>
            </a:r>
            <a:r>
              <a:rPr kumimoji="1" lang="en-GB" altLang="zh-CN" dirty="0" err="1"/>
              <a:t>asc</a:t>
            </a:r>
            <a:r>
              <a:rPr kumimoji="1" lang="en-GB" altLang="zh-CN" dirty="0"/>
              <a:t>" }</a:t>
            </a:r>
            <a:endParaRPr kumimoji="1" lang="en-GB" altLang="zh-CN" dirty="0"/>
          </a:p>
          <a:p>
            <a:r>
              <a:rPr kumimoji="1" lang="en-GB" altLang="zh-CN" dirty="0"/>
              <a:t>  ]</a:t>
            </a:r>
            <a:endParaRPr kumimoji="1" lang="en-GB" altLang="zh-CN" dirty="0"/>
          </a:p>
          <a:p>
            <a:r>
              <a:rPr kumimoji="1" lang="en-GB" altLang="zh-CN" dirty="0"/>
              <a:t>}</a:t>
            </a: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en-GB" altLang="zh-CN" dirty="0"/>
              <a:t>{</a:t>
            </a:r>
            <a:endParaRPr kumimoji="1" lang="en-GB" altLang="zh-CN" dirty="0"/>
          </a:p>
          <a:p>
            <a:r>
              <a:rPr kumimoji="1" lang="en-GB" altLang="zh-CN" dirty="0"/>
              <a:t>  "query": { "</a:t>
            </a:r>
            <a:r>
              <a:rPr kumimoji="1" lang="en-GB" altLang="zh-CN" dirty="0" err="1"/>
              <a:t>match_all</a:t>
            </a:r>
            <a:r>
              <a:rPr kumimoji="1" lang="en-GB" altLang="zh-CN" dirty="0"/>
              <a:t>": {} },</a:t>
            </a:r>
            <a:endParaRPr kumimoji="1" lang="en-GB" altLang="zh-CN" dirty="0"/>
          </a:p>
          <a:p>
            <a:r>
              <a:rPr kumimoji="1" lang="en-GB" altLang="zh-CN" dirty="0"/>
              <a:t>  "sort": [</a:t>
            </a:r>
            <a:endParaRPr kumimoji="1" lang="en-GB" altLang="zh-CN" dirty="0"/>
          </a:p>
          <a:p>
            <a:r>
              <a:rPr kumimoji="1" lang="en-GB" altLang="zh-CN" dirty="0"/>
              <a:t>    { "</a:t>
            </a:r>
            <a:r>
              <a:rPr kumimoji="1" lang="en-GB" altLang="zh-CN" dirty="0" err="1"/>
              <a:t>account_number</a:t>
            </a:r>
            <a:r>
              <a:rPr kumimoji="1" lang="en-GB" altLang="zh-CN" dirty="0"/>
              <a:t>": "</a:t>
            </a:r>
            <a:r>
              <a:rPr kumimoji="1" lang="en-GB" altLang="zh-CN" dirty="0" err="1"/>
              <a:t>asc</a:t>
            </a:r>
            <a:r>
              <a:rPr kumimoji="1" lang="en-GB" altLang="zh-CN" dirty="0"/>
              <a:t>" }</a:t>
            </a:r>
            <a:endParaRPr kumimoji="1" lang="en-GB" altLang="zh-CN" dirty="0"/>
          </a:p>
          <a:p>
            <a:r>
              <a:rPr kumimoji="1" lang="en-GB" altLang="zh-CN" dirty="0"/>
              <a:t>  ]</a:t>
            </a:r>
            <a:endParaRPr kumimoji="1" lang="en-GB" altLang="zh-CN" dirty="0"/>
          </a:p>
          <a:p>
            <a:r>
              <a:rPr kumimoji="1" lang="en-GB" altLang="zh-CN" dirty="0"/>
              <a:t>}</a:t>
            </a: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curl -X PUT "localhost:9200/customer/_doc/1?pretty" -H 'Content-Type: application/json' -d'</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  "name": "John Doe"</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t>
            </a:r>
            <a:endParaRPr lang="en-US" altLang="zh-CN"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en-GB" altLang="zh-CN" dirty="0"/>
              <a:t>curl -X GET "localhost:9200/customer/_doc/1?pretty"</a:t>
            </a:r>
            <a:endParaRPr kumimoji="1" lang="en-GB" altLang="zh-CN" dirty="0"/>
          </a:p>
          <a:p>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GB" altLang="zh-CN" sz="1200" kern="1200" dirty="0">
                <a:solidFill>
                  <a:schemeClr val="tx1"/>
                </a:solidFill>
                <a:effectLst/>
                <a:latin typeface="+mn-lt"/>
                <a:ea typeface="+mn-ea"/>
                <a:cs typeface="+mn-cs"/>
              </a:rPr>
              <a:t>curl -H "Content-Type: application/json" -XPOST "localhost:9200/bank/_</a:t>
            </a:r>
            <a:r>
              <a:rPr lang="en-GB" altLang="zh-CN" sz="1200" kern="1200" dirty="0" err="1">
                <a:solidFill>
                  <a:schemeClr val="tx1"/>
                </a:solidFill>
                <a:effectLst/>
                <a:latin typeface="+mn-lt"/>
                <a:ea typeface="+mn-ea"/>
                <a:cs typeface="+mn-cs"/>
              </a:rPr>
              <a:t>bulk?pretty&amp;refresh</a:t>
            </a:r>
            <a:r>
              <a:rPr lang="en-GB" altLang="zh-CN" sz="1200" kern="1200" dirty="0">
                <a:solidFill>
                  <a:schemeClr val="tx1"/>
                </a:solidFill>
                <a:effectLst/>
                <a:latin typeface="+mn-lt"/>
                <a:ea typeface="+mn-ea"/>
                <a:cs typeface="+mn-cs"/>
              </a:rPr>
              <a:t>" --data-binary "@</a:t>
            </a:r>
            <a:r>
              <a:rPr lang="en-GB" altLang="zh-CN" sz="1200" kern="1200" dirty="0" err="1">
                <a:solidFill>
                  <a:schemeClr val="tx1"/>
                </a:solidFill>
                <a:effectLst/>
                <a:latin typeface="+mn-lt"/>
                <a:ea typeface="+mn-ea"/>
                <a:cs typeface="+mn-cs"/>
              </a:rPr>
              <a:t>accounts.json</a:t>
            </a:r>
            <a:r>
              <a:rPr lang="en-GB" altLang="zh-CN" sz="1200" kern="1200" dirty="0">
                <a:solidFill>
                  <a:schemeClr val="tx1"/>
                </a:solidFill>
                <a:effectLst/>
                <a:latin typeface="+mn-lt"/>
                <a:ea typeface="+mn-ea"/>
                <a:cs typeface="+mn-cs"/>
              </a:rPr>
              <a:t>" </a:t>
            </a:r>
            <a:br>
              <a:rPr lang="en-GB"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GB" altLang="zh-CN" sz="1200" b="0" i="0" kern="1200" dirty="0">
                <a:solidFill>
                  <a:schemeClr val="tx1"/>
                </a:solidFill>
                <a:effectLst/>
                <a:latin typeface="+mn-lt"/>
                <a:ea typeface="+mn-ea"/>
                <a:cs typeface="+mn-cs"/>
              </a:rPr>
              <a:t>curl "localhost:9200/_cat/</a:t>
            </a:r>
            <a:r>
              <a:rPr lang="en-GB" altLang="zh-CN" sz="1200" b="0" i="0" kern="1200" dirty="0" err="1">
                <a:solidFill>
                  <a:schemeClr val="tx1"/>
                </a:solidFill>
                <a:effectLst/>
                <a:latin typeface="+mn-lt"/>
                <a:ea typeface="+mn-ea"/>
                <a:cs typeface="+mn-cs"/>
              </a:rPr>
              <a:t>indices?v</a:t>
            </a:r>
            <a:r>
              <a:rPr lang="en-GB" altLang="zh-CN" sz="1200" b="0" i="0" kern="1200" dirty="0">
                <a:solidFill>
                  <a:schemeClr val="tx1"/>
                </a:solidFill>
                <a:effectLst/>
                <a:latin typeface="+mn-lt"/>
                <a:ea typeface="+mn-ea"/>
                <a:cs typeface="+mn-cs"/>
              </a:rPr>
              <a:t>"</a:t>
            </a:r>
            <a:endParaRPr lang="en-GB" altLang="zh-CN" sz="1200" b="0" i="0" kern="1200" dirty="0">
              <a:solidFill>
                <a:schemeClr val="tx1"/>
              </a:solidFill>
              <a:effectLst/>
              <a:latin typeface="+mn-lt"/>
              <a:ea typeface="+mn-ea"/>
              <a:cs typeface="+mn-cs"/>
            </a:endParaRPr>
          </a:p>
          <a:p>
            <a:br>
              <a:rPr lang="en-GB"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幻灯片编号占位符 3"/>
          <p:cNvSpPr>
            <a:spLocks noGrp="1"/>
          </p:cNvSpPr>
          <p:nvPr>
            <p:ph type="sldNum" sz="quarter" idx="10"/>
          </p:nvPr>
        </p:nvSpPr>
        <p:spPr/>
        <p:txBody>
          <a:bodyPr/>
          <a:lstStyle/>
          <a:p>
            <a:fld id="{111221B5-E10A-485A-AB8F-213CB661A8F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anose="02040503050406030204"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anose="020B0604030504040204" pitchFamily="34" charset="0"/>
                <a:ea typeface="新宋体" panose="02010609030101010101"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anose="020B0604030504040204" pitchFamily="34" charset="0"/>
                <a:ea typeface="微软雅黑" panose="020B0503020204020204"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7">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anose="02040503050406030204" pitchFamily="18" charset="0"/>
              </a:rPr>
              <a:t>REliable</a:t>
            </a:r>
            <a:r>
              <a:rPr lang="en-US" altLang="zh-CN" sz="675" dirty="0">
                <a:solidFill>
                  <a:schemeClr val="bg1"/>
                </a:solidFill>
                <a:effectLst/>
                <a:latin typeface="Cambria" panose="02040503050406030204" pitchFamily="18" charset="0"/>
              </a:rPr>
              <a:t>, </a:t>
            </a:r>
            <a:r>
              <a:rPr lang="en-US" altLang="zh-CN" sz="675" dirty="0" err="1">
                <a:solidFill>
                  <a:schemeClr val="bg1"/>
                </a:solidFill>
                <a:effectLst/>
                <a:latin typeface="Cambria" panose="02040503050406030204" pitchFamily="18" charset="0"/>
              </a:rPr>
              <a:t>INtelligent</a:t>
            </a:r>
            <a:r>
              <a:rPr lang="en-US" altLang="zh-CN" sz="675" baseline="0" dirty="0">
                <a:solidFill>
                  <a:schemeClr val="bg1"/>
                </a:solidFill>
                <a:effectLst/>
                <a:latin typeface="Cambria" panose="02040503050406030204" pitchFamily="18" charset="0"/>
              </a:rPr>
              <a:t> &amp; Scalable Systems</a:t>
            </a:r>
            <a:endParaRPr lang="zh-CN" altLang="en-US" sz="675" dirty="0">
              <a:solidFill>
                <a:schemeClr val="bg1"/>
              </a:solidFill>
              <a:effectLst/>
              <a:latin typeface="Cambria" panose="02040503050406030204"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anose="020B0503020204020204" pitchFamily="34" charset="-122"/>
                <a:ea typeface="微软雅黑" panose="020B0503020204020204" pitchFamily="34" charset="-122"/>
              </a:rPr>
              <a:t>                               </a:t>
            </a:r>
            <a:endParaRPr lang="zh-CN" altLang="en-US" sz="600" dirty="0">
              <a:solidFill>
                <a:schemeClr val="bg1"/>
              </a:solidFill>
              <a:effectLst/>
              <a:latin typeface="Cambria" panose="02040503050406030204"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anose="020B0604030504040204" pitchFamily="34" charset="0"/>
                <a:ea typeface="微软雅黑" panose="020B0503020204020204" pitchFamily="34" charset="-122"/>
              </a:defRPr>
            </a:lvl1pPr>
          </a:lstStyle>
          <a:p>
            <a:fld id="{CB818ED7-1FAF-4BEC-A906-EB6564C334E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p14:dur="10"/>
    </mc:Choice>
    <mc:Fallback>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anose="020B0604030504040204" pitchFamily="34" charset="0"/>
          <a:ea typeface="微软雅黑" panose="020B0503020204020204" pitchFamily="34" charset="-122"/>
          <a:cs typeface="Tahoma" panose="020B0604030504040204" pitchFamily="34" charset="0"/>
        </a:defRPr>
      </a:lvl1pPr>
    </p:titleStyle>
    <p:bodyStyle>
      <a:lvl1pPr marL="257175" indent="-257175" algn="l" defTabSz="685800" rtl="0" eaLnBrk="1" latinLnBrk="0" hangingPunct="1">
        <a:spcBef>
          <a:spcPct val="20000"/>
        </a:spcBef>
        <a:buFont typeface="Arial" panose="020B0604020202020204" pitchFamily="34" charset="0"/>
        <a:buChar char="•"/>
        <a:defRPr sz="1800" kern="1200" baseline="0">
          <a:solidFill>
            <a:schemeClr val="tx1"/>
          </a:solidFill>
          <a:latin typeface="Cambria" panose="02040503050406030204" pitchFamily="18" charset="0"/>
          <a:ea typeface="新宋体" panose="02010609030101010101" pitchFamily="49" charset="-122"/>
          <a:cs typeface="+mn-cs"/>
        </a:defRPr>
      </a:lvl1pPr>
      <a:lvl2pPr marL="557530" indent="-214630" algn="l" defTabSz="685800" rtl="0" eaLnBrk="1" latinLnBrk="0" hangingPunct="1">
        <a:spcBef>
          <a:spcPct val="20000"/>
        </a:spcBef>
        <a:buFont typeface="Arial" panose="020B0604020202020204" pitchFamily="34" charset="0"/>
        <a:buChar char="–"/>
        <a:defRPr sz="1500" kern="1200" baseline="0">
          <a:solidFill>
            <a:schemeClr val="tx1"/>
          </a:solidFill>
          <a:latin typeface="Cambria" panose="02040503050406030204" pitchFamily="18" charset="0"/>
          <a:ea typeface="新宋体" panose="02010609030101010101" pitchFamily="49" charset="-122"/>
          <a:cs typeface="+mn-cs"/>
        </a:defRPr>
      </a:lvl2pPr>
      <a:lvl3pPr marL="857250" indent="-171450" algn="l" defTabSz="685800" rtl="0" eaLnBrk="1" latinLnBrk="0" hangingPunct="1">
        <a:spcBef>
          <a:spcPct val="20000"/>
        </a:spcBef>
        <a:buFont typeface="Arial" panose="020B0604020202020204" pitchFamily="34" charset="0"/>
        <a:buChar char="•"/>
        <a:defRPr sz="1350" kern="1200" baseline="0">
          <a:solidFill>
            <a:schemeClr val="tx1"/>
          </a:solidFill>
          <a:latin typeface="Cambria" panose="02040503050406030204" pitchFamily="18" charset="0"/>
          <a:ea typeface="新宋体" panose="02010609030101010101" pitchFamily="49" charset="-122"/>
          <a:cs typeface="+mn-cs"/>
        </a:defRPr>
      </a:lvl3pPr>
      <a:lvl4pPr marL="12001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4pPr>
      <a:lvl5pPr marL="1543050" indent="-171450" algn="l" defTabSz="685800" rtl="0" eaLnBrk="1" latinLnBrk="0" hangingPunct="1">
        <a:spcBef>
          <a:spcPct val="20000"/>
        </a:spcBef>
        <a:buFont typeface="Arial" panose="020B0604020202020204" pitchFamily="34" charset="0"/>
        <a:buChar char="»"/>
        <a:defRPr sz="1200" kern="1200" baseline="0">
          <a:solidFill>
            <a:schemeClr val="tx1"/>
          </a:solidFill>
          <a:latin typeface="Cambria" panose="02040503050406030204" pitchFamily="18" charset="0"/>
          <a:ea typeface="新宋体" panose="02010609030101010101" pitchFamily="49" charset="-122"/>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reins.se.sjtu.edu.cn/~chenh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hyperlink" Target="https://www.elastic.co/"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hyperlink" Target="http://localhost:9200/customer/_doc/1" TargetMode="Externa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hyperlink" Target="http://localhost:9200/customer/_doc/1" TargetMode="Externa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hyperlink" Target="http://localhost:9200/bank/_bulk?pretty&amp;refresh" TargetMode="Externa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hyperlink" Target="http://localhost:9200/_cat/indices?v" TargetMode="External"/></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28.png"/><Relationship Id="rId1" Type="http://schemas.openxmlformats.org/officeDocument/2006/relationships/image" Target="../media/image27.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30.png"/><Relationship Id="rId1" Type="http://schemas.openxmlformats.org/officeDocument/2006/relationships/image" Target="../media/image29.png"/></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34.png"/><Relationship Id="rId1" Type="http://schemas.openxmlformats.org/officeDocument/2006/relationships/hyperlink" Target="http://localhost:9200/bank/_search" TargetMode="Externa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35.png"/><Relationship Id="rId1" Type="http://schemas.openxmlformats.org/officeDocument/2006/relationships/hyperlink" Target="http://localhost:9200/bank/_search" TargetMode="External"/></Relationships>
</file>

<file path=ppt/slides/_rels/slide62.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3.xml"/><Relationship Id="rId6" Type="http://schemas.openxmlformats.org/officeDocument/2006/relationships/hyperlink" Target="https://www.elastic.co/guide/en/elasticsearch/reference/current/getting-started.html" TargetMode="External"/><Relationship Id="rId5" Type="http://schemas.openxmlformats.org/officeDocument/2006/relationships/hyperlink" Target="https://solr.apache.org/guide/solr/latest/" TargetMode="External"/><Relationship Id="rId4" Type="http://schemas.openxmlformats.org/officeDocument/2006/relationships/hyperlink" Target="https://lucene.apache.org/solr/guide/8_4/solr-tutorial.html#launch-solr-in-solrcloud-mode" TargetMode="External"/><Relationship Id="rId3" Type="http://schemas.openxmlformats.org/officeDocument/2006/relationships/hyperlink" Target="https://lucene.apache.org/solr/" TargetMode="External"/><Relationship Id="rId2" Type="http://schemas.openxmlformats.org/officeDocument/2006/relationships/hyperlink" Target="https://lucene.apache.org/core/9_4_1/demo/index.html" TargetMode="External"/><Relationship Id="rId1" Type="http://schemas.openxmlformats.org/officeDocument/2006/relationships/hyperlink" Target="http://lucene.apache.org/" TargetMode="Externa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hyperlink" Target="https://blog.csdn.net/qq_20667511/article/details/109614359" TargetMode="External"/><Relationship Id="rId1" Type="http://schemas.openxmlformats.org/officeDocument/2006/relationships/hyperlink" Target="https://blog.csdn.net/weixin_42716596/article/details/125205538" TargetMode="Externa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 10</a:t>
            </a:r>
            <a:br>
              <a:rPr lang="en-US" altLang="zh-CN" sz="2400" dirty="0"/>
            </a:br>
            <a:r>
              <a:rPr lang="en-US" altLang="zh-CN" sz="2400" dirty="0"/>
              <a:t>Full-text</a:t>
            </a:r>
            <a:r>
              <a:rPr lang="zh-CN" altLang="en-US" sz="2400" dirty="0"/>
              <a:t> </a:t>
            </a:r>
            <a:r>
              <a:rPr lang="en-US" altLang="zh-CN" sz="2400" dirty="0"/>
              <a:t>Searching</a:t>
            </a:r>
            <a:br>
              <a:rPr lang="en-US" altLang="zh-CN" sz="2400" dirty="0"/>
            </a:br>
            <a:endParaRPr lang="zh-CN" altLang="en-US" sz="1350" i="1" dirty="0">
              <a:solidFill>
                <a:schemeClr val="tx1"/>
              </a:solidFill>
              <a:effectLst/>
              <a:latin typeface="Times New Roman" panose="02020603050405020304" pitchFamily="18" charset="0"/>
              <a:ea typeface="幼圆" pitchFamily="49" charset="-122"/>
              <a:cs typeface="Times New Roman" panose="02020603050405020304"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endParaRPr lang="en-US" altLang="zh-CN" b="1" dirty="0"/>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endParaRPr lang="en-US" altLang="zh-CN" i="1" dirty="0"/>
          </a:p>
          <a:p>
            <a:r>
              <a:rPr lang="en-US" altLang="zh-CN" dirty="0"/>
              <a:t>Shanghai Jiao Tong University</a:t>
            </a:r>
            <a:endParaRPr lang="en-US" altLang="zh-CN" dirty="0"/>
          </a:p>
          <a:p>
            <a:r>
              <a:rPr lang="en-US" altLang="zh-CN" dirty="0"/>
              <a:t>Shanghai, China</a:t>
            </a:r>
            <a:endParaRPr lang="en-US" altLang="zh-CN" dirty="0"/>
          </a:p>
          <a:p>
            <a:r>
              <a:rPr lang="en-US" altLang="zh-CN" u="sng" dirty="0">
                <a:hlinkClick r:id="rId1"/>
              </a:rPr>
              <a:t>http://reins.se.sjtu.edu.cn/~chenhp</a:t>
            </a:r>
            <a:r>
              <a:rPr lang="en-US" altLang="zh-CN" dirty="0"/>
              <a:t> </a:t>
            </a:r>
            <a:endParaRPr lang="en-US" altLang="zh-CN" dirty="0"/>
          </a:p>
          <a:p>
            <a:r>
              <a:rPr lang="en-US" altLang="zh-CN" dirty="0"/>
              <a:t>e-mail: chen-hp@sjtu.edu.cn</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sample application</a:t>
            </a:r>
            <a:endParaRPr lang="zh-CN" altLang="en-US" dirty="0"/>
          </a:p>
        </p:txBody>
      </p:sp>
      <p:sp>
        <p:nvSpPr>
          <p:cNvPr id="3" name="内容占位符 2"/>
          <p:cNvSpPr>
            <a:spLocks noGrp="1"/>
          </p:cNvSpPr>
          <p:nvPr>
            <p:ph idx="1"/>
          </p:nvPr>
        </p:nvSpPr>
        <p:spPr/>
        <p:txBody>
          <a:bodyPr/>
          <a:lstStyle/>
          <a:p>
            <a:r>
              <a:rPr lang="en-US" altLang="zh-CN" dirty="0"/>
              <a:t>Suppose you need to index and search files stored in a directory tree, not just in a single directory</a:t>
            </a:r>
            <a:endParaRPr lang="en-US" altLang="zh-CN" dirty="0"/>
          </a:p>
          <a:p>
            <a:endParaRPr lang="en-US" altLang="zh-CN" dirty="0"/>
          </a:p>
          <a:p>
            <a:r>
              <a:rPr lang="en-US" altLang="zh-CN" dirty="0"/>
              <a:t>These example applications will familiarize you with </a:t>
            </a:r>
            <a:r>
              <a:rPr lang="en-US" altLang="zh-CN" dirty="0" err="1"/>
              <a:t>Lucene’s</a:t>
            </a:r>
            <a:r>
              <a:rPr lang="en-US" altLang="zh-CN" dirty="0"/>
              <a:t> API, its ease of use, and its power. </a:t>
            </a:r>
            <a:endParaRPr lang="en-US" altLang="zh-CN" dirty="0"/>
          </a:p>
          <a:p>
            <a:endParaRPr lang="en-US" altLang="zh-CN" dirty="0"/>
          </a:p>
          <a:p>
            <a:r>
              <a:rPr lang="en-US" altLang="zh-CN" dirty="0"/>
              <a:t>The code listings are complete, ready-to-use command-line programs. </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an Index</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solidFill>
                  <a:srgbClr val="00B050"/>
                </a:solidFill>
              </a:rPr>
              <a:t>           /** </a:t>
            </a:r>
            <a:endParaRPr lang="en-US" altLang="zh-CN" dirty="0">
              <a:solidFill>
                <a:srgbClr val="00B050"/>
              </a:solidFill>
            </a:endParaRPr>
          </a:p>
          <a:p>
            <a:pPr marL="0" indent="0">
              <a:buNone/>
            </a:pPr>
            <a:r>
              <a:rPr lang="en-US" altLang="zh-CN" dirty="0">
                <a:solidFill>
                  <a:srgbClr val="00B050"/>
                </a:solidFill>
              </a:rPr>
              <a:t>             * This code was originally written for </a:t>
            </a:r>
            <a:endParaRPr lang="en-US" altLang="zh-CN" dirty="0">
              <a:solidFill>
                <a:srgbClr val="00B050"/>
              </a:solidFill>
            </a:endParaRPr>
          </a:p>
          <a:p>
            <a:pPr marL="0" indent="0">
              <a:buNone/>
            </a:pPr>
            <a:r>
              <a:rPr lang="en-US" altLang="zh-CN" dirty="0">
                <a:solidFill>
                  <a:srgbClr val="00B050"/>
                </a:solidFill>
              </a:rPr>
              <a:t>             * Erik's </a:t>
            </a:r>
            <a:r>
              <a:rPr lang="en-US" altLang="zh-CN" dirty="0" err="1">
                <a:solidFill>
                  <a:srgbClr val="00B050"/>
                </a:solidFill>
              </a:rPr>
              <a:t>Lucene</a:t>
            </a:r>
            <a:r>
              <a:rPr lang="en-US" altLang="zh-CN" dirty="0">
                <a:solidFill>
                  <a:srgbClr val="00B050"/>
                </a:solidFill>
              </a:rPr>
              <a:t> intro java.net article </a:t>
            </a:r>
            <a:endParaRPr lang="en-US" altLang="zh-CN" dirty="0">
              <a:solidFill>
                <a:srgbClr val="00B050"/>
              </a:solidFill>
            </a:endParaRPr>
          </a:p>
          <a:p>
            <a:pPr marL="0" indent="0">
              <a:buNone/>
            </a:pPr>
            <a:r>
              <a:rPr lang="en-US" altLang="zh-CN" dirty="0">
                <a:solidFill>
                  <a:srgbClr val="00B050"/>
                </a:solidFill>
              </a:rPr>
              <a:t>             */ </a:t>
            </a:r>
            <a:endParaRPr lang="en-US" altLang="zh-CN" dirty="0">
              <a:solidFill>
                <a:srgbClr val="00B050"/>
              </a:solidFill>
            </a:endParaRPr>
          </a:p>
          <a:p>
            <a:pPr marL="0" indent="0">
              <a:buNone/>
            </a:pPr>
            <a:r>
              <a:rPr lang="en-US" altLang="zh-CN" dirty="0">
                <a:solidFill>
                  <a:schemeClr val="tx2"/>
                </a:solidFill>
              </a:rPr>
              <a:t>            public class Indexer {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zh-CN" dirty="0">
                <a:solidFill>
                  <a:schemeClr val="tx2"/>
                </a:solidFill>
              </a:rPr>
              <a:t>               public static void main(String[] </a:t>
            </a:r>
            <a:r>
              <a:rPr lang="en-US" altLang="zh-CN" dirty="0" err="1">
                <a:solidFill>
                  <a:schemeClr val="tx2"/>
                </a:solidFill>
              </a:rPr>
              <a:t>args</a:t>
            </a:r>
            <a:r>
              <a:rPr lang="en-US" altLang="zh-CN" dirty="0">
                <a:solidFill>
                  <a:schemeClr val="tx2"/>
                </a:solidFill>
              </a:rPr>
              <a:t>) throws Exception { </a:t>
            </a:r>
            <a:endParaRPr lang="en-US" altLang="zh-CN" dirty="0">
              <a:solidFill>
                <a:schemeClr val="tx2"/>
              </a:solidFill>
            </a:endParaRPr>
          </a:p>
          <a:p>
            <a:pPr marL="0" indent="0">
              <a:buNone/>
            </a:pPr>
            <a:r>
              <a:rPr lang="en-US" altLang="zh-CN" dirty="0">
                <a:solidFill>
                  <a:schemeClr val="tx2"/>
                </a:solidFill>
              </a:rPr>
              <a:t>                 if (</a:t>
            </a:r>
            <a:r>
              <a:rPr lang="en-US" altLang="zh-CN" dirty="0" err="1">
                <a:solidFill>
                  <a:schemeClr val="tx2"/>
                </a:solidFill>
              </a:rPr>
              <a:t>args.length</a:t>
            </a:r>
            <a:r>
              <a:rPr lang="en-US" altLang="zh-CN" dirty="0">
                <a:solidFill>
                  <a:schemeClr val="tx2"/>
                </a:solidFill>
              </a:rPr>
              <a:t> != 2) { </a:t>
            </a:r>
            <a:endParaRPr lang="en-US" altLang="zh-CN" dirty="0">
              <a:solidFill>
                <a:schemeClr val="tx2"/>
              </a:solidFill>
            </a:endParaRPr>
          </a:p>
          <a:p>
            <a:pPr marL="0" indent="0">
              <a:buNone/>
            </a:pPr>
            <a:r>
              <a:rPr lang="en-US" altLang="zh-CN" dirty="0">
                <a:solidFill>
                  <a:schemeClr val="tx2"/>
                </a:solidFill>
              </a:rPr>
              <a:t>                    throw new Exception("Usage: java " + </a:t>
            </a:r>
            <a:r>
              <a:rPr lang="en-US" altLang="zh-CN" dirty="0" err="1">
                <a:solidFill>
                  <a:schemeClr val="tx2"/>
                </a:solidFill>
              </a:rPr>
              <a:t>Indexer.class.getName</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                      + " &lt;index </a:t>
            </a:r>
            <a:r>
              <a:rPr lang="en-US" altLang="zh-CN" dirty="0" err="1">
                <a:solidFill>
                  <a:schemeClr val="tx2"/>
                </a:solidFill>
              </a:rPr>
              <a:t>dir</a:t>
            </a:r>
            <a:r>
              <a:rPr lang="en-US" altLang="zh-CN" dirty="0">
                <a:solidFill>
                  <a:schemeClr val="tx2"/>
                </a:solidFill>
              </a:rPr>
              <a:t>&gt; &lt;data </a:t>
            </a:r>
            <a:r>
              <a:rPr lang="en-US" altLang="zh-CN" dirty="0" err="1">
                <a:solidFill>
                  <a:schemeClr val="tx2"/>
                </a:solidFill>
              </a:rPr>
              <a:t>dir</a:t>
            </a:r>
            <a:r>
              <a:rPr lang="en-US" altLang="zh-CN" dirty="0">
                <a:solidFill>
                  <a:schemeClr val="tx2"/>
                </a:solidFill>
              </a:rPr>
              <a:t>&gt;"); </a:t>
            </a:r>
            <a:endParaRPr lang="en-US" altLang="zh-CN" dirty="0">
              <a:solidFill>
                <a:schemeClr val="tx2"/>
              </a:solidFill>
            </a:endParaRPr>
          </a:p>
          <a:p>
            <a:pPr marL="0" indent="0">
              <a:buNone/>
            </a:pPr>
            <a:r>
              <a:rPr lang="en-US" altLang="zh-CN" dirty="0">
                <a:solidFill>
                  <a:schemeClr val="tx2"/>
                </a:solidFill>
              </a:rPr>
              <a:t>                 }                                                   </a:t>
            </a:r>
            <a:endParaRPr lang="en-US" altLang="zh-CN" dirty="0">
              <a:solidFill>
                <a:schemeClr val="tx2"/>
              </a:solidFill>
            </a:endParaRPr>
          </a:p>
          <a:p>
            <a:pPr marL="0" indent="0">
              <a:buNone/>
            </a:pPr>
            <a:r>
              <a:rPr lang="en-US" altLang="zh-CN" dirty="0">
                <a:solidFill>
                  <a:schemeClr val="tx2"/>
                </a:solidFill>
              </a:rPr>
              <a:t>                 File </a:t>
            </a:r>
            <a:r>
              <a:rPr lang="en-US" altLang="zh-CN" dirty="0" err="1">
                <a:solidFill>
                  <a:schemeClr val="tx2"/>
                </a:solidFill>
              </a:rPr>
              <a:t>indexDir</a:t>
            </a:r>
            <a:r>
              <a:rPr lang="en-US" altLang="zh-CN" dirty="0">
                <a:solidFill>
                  <a:schemeClr val="tx2"/>
                </a:solidFill>
              </a:rPr>
              <a:t> = new File(</a:t>
            </a:r>
            <a:r>
              <a:rPr lang="en-US" altLang="zh-CN" dirty="0" err="1">
                <a:solidFill>
                  <a:schemeClr val="tx2"/>
                </a:solidFill>
              </a:rPr>
              <a:t>args</a:t>
            </a:r>
            <a:r>
              <a:rPr lang="en-US" altLang="zh-CN" dirty="0">
                <a:solidFill>
                  <a:schemeClr val="tx2"/>
                </a:solidFill>
              </a:rPr>
              <a:t>[0]);      </a:t>
            </a:r>
            <a:endParaRPr lang="en-US" altLang="zh-CN" dirty="0">
              <a:solidFill>
                <a:schemeClr val="tx2"/>
              </a:solidFill>
            </a:endParaRPr>
          </a:p>
          <a:p>
            <a:pPr marL="0" indent="0">
              <a:buNone/>
            </a:pPr>
            <a:r>
              <a:rPr lang="en-US" altLang="zh-CN" dirty="0">
                <a:solidFill>
                  <a:schemeClr val="tx2"/>
                </a:solidFill>
              </a:rPr>
              <a:t>                 File </a:t>
            </a:r>
            <a:r>
              <a:rPr lang="en-US" altLang="zh-CN" dirty="0" err="1">
                <a:solidFill>
                  <a:schemeClr val="tx2"/>
                </a:solidFill>
              </a:rPr>
              <a:t>dataDir</a:t>
            </a:r>
            <a:r>
              <a:rPr lang="en-US" altLang="zh-CN" dirty="0">
                <a:solidFill>
                  <a:schemeClr val="tx2"/>
                </a:solidFill>
              </a:rPr>
              <a:t> = new File(</a:t>
            </a:r>
            <a:r>
              <a:rPr lang="en-US" altLang="zh-CN" dirty="0" err="1">
                <a:solidFill>
                  <a:schemeClr val="tx2"/>
                </a:solidFill>
              </a:rPr>
              <a:t>args</a:t>
            </a:r>
            <a:r>
              <a:rPr lang="en-US" altLang="zh-CN" dirty="0">
                <a:solidFill>
                  <a:schemeClr val="tx2"/>
                </a:solidFill>
              </a:rPr>
              <a:t>[1]); </a:t>
            </a:r>
            <a:endParaRPr lang="en-US" altLang="zh-CN" dirty="0">
              <a:solidFill>
                <a:schemeClr val="tx2"/>
              </a:solidFill>
            </a:endParaRPr>
          </a:p>
          <a:p>
            <a:pPr marL="0" indent="0">
              <a:buNone/>
            </a:pP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                 long start = new Date().</a:t>
            </a:r>
            <a:r>
              <a:rPr lang="en-US" altLang="zh-CN" dirty="0" err="1">
                <a:solidFill>
                  <a:schemeClr val="tx2"/>
                </a:solidFill>
              </a:rPr>
              <a:t>getTime</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numIndexed</a:t>
            </a:r>
            <a:r>
              <a:rPr lang="en-US" altLang="zh-CN" dirty="0">
                <a:solidFill>
                  <a:schemeClr val="tx2"/>
                </a:solidFill>
              </a:rPr>
              <a:t> = index(</a:t>
            </a:r>
            <a:r>
              <a:rPr lang="en-US" altLang="zh-CN" dirty="0" err="1">
                <a:solidFill>
                  <a:schemeClr val="tx2"/>
                </a:solidFill>
              </a:rPr>
              <a:t>indexDir</a:t>
            </a:r>
            <a:r>
              <a:rPr lang="en-US" altLang="zh-CN" dirty="0">
                <a:solidFill>
                  <a:schemeClr val="tx2"/>
                </a:solidFill>
              </a:rPr>
              <a:t>, </a:t>
            </a:r>
            <a:r>
              <a:rPr lang="en-US" altLang="zh-CN" dirty="0" err="1">
                <a:solidFill>
                  <a:schemeClr val="tx2"/>
                </a:solidFill>
              </a:rPr>
              <a:t>dataDir</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                 long end = new Date().</a:t>
            </a:r>
            <a:r>
              <a:rPr lang="en-US" altLang="zh-CN" dirty="0" err="1">
                <a:solidFill>
                  <a:schemeClr val="tx2"/>
                </a:solidFill>
              </a:rPr>
              <a:t>getTime</a:t>
            </a:r>
            <a:r>
              <a:rPr lang="en-US" altLang="zh-CN" dirty="0">
                <a:solidFill>
                  <a:schemeClr val="tx2"/>
                </a:solidFill>
              </a:rPr>
              <a:t>();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zh-CN" dirty="0">
                <a:solidFill>
                  <a:schemeClr val="tx2"/>
                </a:solidFill>
              </a:rPr>
              <a:t>                 </a:t>
            </a:r>
            <a:r>
              <a:rPr lang="en-US" altLang="zh-CN" dirty="0" err="1">
                <a:solidFill>
                  <a:schemeClr val="tx2"/>
                </a:solidFill>
              </a:rPr>
              <a:t>System.out.println</a:t>
            </a:r>
            <a:r>
              <a:rPr lang="en-US" altLang="zh-CN" dirty="0">
                <a:solidFill>
                  <a:schemeClr val="tx2"/>
                </a:solidFill>
              </a:rPr>
              <a:t>("Indexing " + </a:t>
            </a:r>
            <a:r>
              <a:rPr lang="en-US" altLang="zh-CN" dirty="0" err="1">
                <a:solidFill>
                  <a:schemeClr val="tx2"/>
                </a:solidFill>
              </a:rPr>
              <a:t>numIndexed</a:t>
            </a:r>
            <a:r>
              <a:rPr lang="en-US" altLang="zh-CN" dirty="0">
                <a:solidFill>
                  <a:schemeClr val="tx2"/>
                </a:solidFill>
              </a:rPr>
              <a:t> + " files took " + (end - start) + " milliseconds"); </a:t>
            </a:r>
            <a:endParaRPr lang="en-US" altLang="zh-CN" dirty="0">
              <a:solidFill>
                <a:schemeClr val="tx2"/>
              </a:solidFill>
            </a:endParaRPr>
          </a:p>
          <a:p>
            <a:pPr marL="0" indent="0">
              <a:buNone/>
            </a:pPr>
            <a:r>
              <a:rPr lang="en-US" altLang="zh-CN" dirty="0">
                <a:solidFill>
                  <a:schemeClr val="tx2"/>
                </a:solidFill>
              </a:rPr>
              <a:t>               }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zh-CN" dirty="0">
                <a:solidFill>
                  <a:schemeClr val="tx2"/>
                </a:solidFill>
              </a:rPr>
              <a:t>               </a:t>
            </a:r>
            <a:endParaRPr lang="en-US" altLang="zh-CN"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TextBox 4"/>
          <p:cNvSpPr txBox="1"/>
          <p:nvPr/>
        </p:nvSpPr>
        <p:spPr>
          <a:xfrm>
            <a:off x="5526881" y="2660587"/>
            <a:ext cx="2492414" cy="276999"/>
          </a:xfrm>
          <a:prstGeom prst="rect">
            <a:avLst/>
          </a:prstGeom>
          <a:noFill/>
        </p:spPr>
        <p:txBody>
          <a:bodyPr wrap="none" rtlCol="0">
            <a:spAutoFit/>
          </a:bodyPr>
          <a:lstStyle/>
          <a:p>
            <a:r>
              <a:rPr lang="en-US" altLang="zh-CN" sz="1200" dirty="0"/>
              <a:t>Create </a:t>
            </a:r>
            <a:r>
              <a:rPr lang="en-US" altLang="zh-CN" sz="1200" dirty="0" err="1"/>
              <a:t>Lucene</a:t>
            </a:r>
            <a:r>
              <a:rPr lang="en-US" altLang="zh-CN" sz="1200" dirty="0"/>
              <a:t> index in this directory </a:t>
            </a:r>
            <a:endParaRPr lang="zh-CN" altLang="en-US" sz="1200" dirty="0"/>
          </a:p>
        </p:txBody>
      </p:sp>
      <p:cxnSp>
        <p:nvCxnSpPr>
          <p:cNvPr id="7" name="直接箭头连接符 6"/>
          <p:cNvCxnSpPr/>
          <p:nvPr/>
        </p:nvCxnSpPr>
        <p:spPr>
          <a:xfrm flipH="1" flipV="1">
            <a:off x="3852696" y="2807156"/>
            <a:ext cx="1566174"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26882" y="2965907"/>
            <a:ext cx="1827488" cy="276999"/>
          </a:xfrm>
          <a:prstGeom prst="rect">
            <a:avLst/>
          </a:prstGeom>
          <a:noFill/>
        </p:spPr>
        <p:txBody>
          <a:bodyPr wrap="none" rtlCol="0">
            <a:spAutoFit/>
          </a:bodyPr>
          <a:lstStyle/>
          <a:p>
            <a:r>
              <a:rPr lang="en-US" altLang="zh-CN" sz="1200" dirty="0"/>
              <a:t>Index files in this directory</a:t>
            </a:r>
            <a:endParaRPr lang="en-US" altLang="zh-CN" sz="1200" dirty="0"/>
          </a:p>
        </p:txBody>
      </p:sp>
      <p:cxnSp>
        <p:nvCxnSpPr>
          <p:cNvPr id="9" name="直接箭头连接符 8"/>
          <p:cNvCxnSpPr/>
          <p:nvPr/>
        </p:nvCxnSpPr>
        <p:spPr>
          <a:xfrm flipH="1" flipV="1">
            <a:off x="3852596" y="3026447"/>
            <a:ext cx="1566174"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an Index</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a:solidFill>
                  <a:schemeClr val="tx2"/>
                </a:solidFill>
              </a:rPr>
              <a:t>   </a:t>
            </a:r>
            <a:r>
              <a:rPr lang="en-US" altLang="zh-CN" dirty="0">
                <a:solidFill>
                  <a:srgbClr val="00B050"/>
                </a:solidFill>
              </a:rPr>
              <a:t>// open an index and start file directory traversal </a:t>
            </a:r>
            <a:endParaRPr lang="en-US" altLang="zh-CN" dirty="0">
              <a:solidFill>
                <a:srgbClr val="00B050"/>
              </a:solidFill>
            </a:endParaRPr>
          </a:p>
          <a:p>
            <a:pPr marL="0" indent="0">
              <a:buNone/>
            </a:pPr>
            <a:r>
              <a:rPr lang="en-US" altLang="zh-CN" dirty="0">
                <a:solidFill>
                  <a:schemeClr val="tx2"/>
                </a:solidFill>
              </a:rPr>
              <a:t>    public static </a:t>
            </a:r>
            <a:r>
              <a:rPr lang="en-US" altLang="zh-CN" dirty="0" err="1">
                <a:solidFill>
                  <a:schemeClr val="tx2"/>
                </a:solidFill>
              </a:rPr>
              <a:t>int</a:t>
            </a:r>
            <a:r>
              <a:rPr lang="en-US" altLang="zh-CN" dirty="0">
                <a:solidFill>
                  <a:schemeClr val="tx2"/>
                </a:solidFill>
              </a:rPr>
              <a:t> index(File </a:t>
            </a:r>
            <a:r>
              <a:rPr lang="en-US" altLang="zh-CN" dirty="0" err="1">
                <a:solidFill>
                  <a:schemeClr val="tx2"/>
                </a:solidFill>
              </a:rPr>
              <a:t>indexDir</a:t>
            </a:r>
            <a:r>
              <a:rPr lang="en-US" altLang="zh-CN" dirty="0">
                <a:solidFill>
                  <a:schemeClr val="tx2"/>
                </a:solidFill>
              </a:rPr>
              <a:t>, File </a:t>
            </a:r>
            <a:r>
              <a:rPr lang="en-US" altLang="zh-CN" dirty="0" err="1">
                <a:solidFill>
                  <a:schemeClr val="tx2"/>
                </a:solidFill>
              </a:rPr>
              <a:t>dataDir</a:t>
            </a:r>
            <a:r>
              <a:rPr lang="en-US" altLang="zh-CN" dirty="0">
                <a:solidFill>
                  <a:schemeClr val="tx2"/>
                </a:solidFill>
              </a:rPr>
              <a:t>) throws </a:t>
            </a:r>
            <a:r>
              <a:rPr lang="en-US" altLang="zh-CN" dirty="0" err="1">
                <a:solidFill>
                  <a:schemeClr val="tx2"/>
                </a:solidFill>
              </a:rPr>
              <a:t>IOException</a:t>
            </a:r>
            <a:r>
              <a:rPr lang="en-US" altLang="zh-CN" dirty="0">
                <a:solidFill>
                  <a:schemeClr val="tx2"/>
                </a:solidFill>
              </a:rPr>
              <a:t> { </a:t>
            </a:r>
            <a:endParaRPr lang="en-US" altLang="zh-CN" dirty="0">
              <a:solidFill>
                <a:schemeClr val="tx2"/>
              </a:solidFill>
            </a:endParaRPr>
          </a:p>
          <a:p>
            <a:pPr marL="0" indent="0">
              <a:buNone/>
            </a:pPr>
            <a:r>
              <a:rPr lang="en-US" altLang="zh-CN" dirty="0">
                <a:solidFill>
                  <a:schemeClr val="tx2"/>
                </a:solidFill>
              </a:rPr>
              <a:t>     if (!</a:t>
            </a:r>
            <a:r>
              <a:rPr lang="en-US" altLang="zh-CN" dirty="0" err="1">
                <a:solidFill>
                  <a:schemeClr val="tx2"/>
                </a:solidFill>
              </a:rPr>
              <a:t>dataDir.exists</a:t>
            </a:r>
            <a:r>
              <a:rPr lang="en-US" altLang="zh-CN" dirty="0">
                <a:solidFill>
                  <a:schemeClr val="tx2"/>
                </a:solidFill>
              </a:rPr>
              <a:t>() || !</a:t>
            </a:r>
            <a:r>
              <a:rPr lang="en-US" altLang="zh-CN" dirty="0" err="1">
                <a:solidFill>
                  <a:schemeClr val="tx2"/>
                </a:solidFill>
              </a:rPr>
              <a:t>dataDir.isDirectory</a:t>
            </a:r>
            <a:r>
              <a:rPr lang="en-US" altLang="zh-CN" dirty="0">
                <a:solidFill>
                  <a:schemeClr val="tx2"/>
                </a:solidFill>
              </a:rPr>
              <a:t>()) { </a:t>
            </a:r>
            <a:endParaRPr lang="en-US" altLang="zh-CN" dirty="0">
              <a:solidFill>
                <a:schemeClr val="tx2"/>
              </a:solidFill>
            </a:endParaRPr>
          </a:p>
          <a:p>
            <a:pPr marL="0" indent="0">
              <a:buNone/>
            </a:pPr>
            <a:r>
              <a:rPr lang="en-US" altLang="zh-CN" dirty="0">
                <a:solidFill>
                  <a:schemeClr val="tx2"/>
                </a:solidFill>
              </a:rPr>
              <a:t>       throw new </a:t>
            </a:r>
            <a:r>
              <a:rPr lang="en-US" altLang="zh-CN" dirty="0" err="1">
                <a:solidFill>
                  <a:schemeClr val="tx2"/>
                </a:solidFill>
              </a:rPr>
              <a:t>IOException</a:t>
            </a:r>
            <a:r>
              <a:rPr lang="en-US" altLang="zh-CN" dirty="0">
                <a:solidFill>
                  <a:schemeClr val="tx2"/>
                </a:solidFill>
              </a:rPr>
              <a:t>(</a:t>
            </a:r>
            <a:r>
              <a:rPr lang="en-US" altLang="zh-CN" dirty="0" err="1">
                <a:solidFill>
                  <a:schemeClr val="tx2"/>
                </a:solidFill>
              </a:rPr>
              <a:t>dataDir</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         + " does not exist or is not a directory"); </a:t>
            </a:r>
            <a:endParaRPr lang="en-US" altLang="zh-CN" dirty="0">
              <a:solidFill>
                <a:schemeClr val="tx2"/>
              </a:solidFill>
            </a:endParaRPr>
          </a:p>
          <a:p>
            <a:pPr marL="0" indent="0">
              <a:buNone/>
            </a:pPr>
            <a:r>
              <a:rPr lang="en-US" altLang="zh-CN" dirty="0">
                <a:solidFill>
                  <a:schemeClr val="tx2"/>
                </a:solidFill>
              </a:rPr>
              <a:t>     }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zh-CN" dirty="0">
                <a:solidFill>
                  <a:srgbClr val="FF0000"/>
                </a:solidFill>
              </a:rPr>
              <a:t>     </a:t>
            </a:r>
            <a:r>
              <a:rPr lang="en-US" altLang="zh-CN" dirty="0" err="1">
                <a:solidFill>
                  <a:srgbClr val="FF0000"/>
                </a:solidFill>
              </a:rPr>
              <a:t>IndexWriter</a:t>
            </a:r>
            <a:r>
              <a:rPr lang="en-US" altLang="zh-CN" dirty="0">
                <a:solidFill>
                  <a:srgbClr val="FF0000"/>
                </a:solidFill>
              </a:rPr>
              <a:t> writer = new </a:t>
            </a:r>
            <a:r>
              <a:rPr lang="en-US" altLang="zh-CN" dirty="0" err="1">
                <a:solidFill>
                  <a:srgbClr val="FF0000"/>
                </a:solidFill>
              </a:rPr>
              <a:t>IndexWriter</a:t>
            </a:r>
            <a:r>
              <a:rPr lang="en-US" altLang="zh-CN" dirty="0">
                <a:solidFill>
                  <a:srgbClr val="FF0000"/>
                </a:solidFill>
              </a:rPr>
              <a:t>(</a:t>
            </a:r>
            <a:r>
              <a:rPr lang="en-US" altLang="zh-CN" dirty="0" err="1">
                <a:solidFill>
                  <a:srgbClr val="FF0000"/>
                </a:solidFill>
              </a:rPr>
              <a:t>indexDir</a:t>
            </a:r>
            <a:r>
              <a:rPr lang="en-US" altLang="zh-CN" dirty="0">
                <a:solidFill>
                  <a:srgbClr val="FF0000"/>
                </a:solidFill>
              </a:rPr>
              <a:t>,   </a:t>
            </a:r>
            <a:endParaRPr lang="en-US" altLang="zh-CN" dirty="0">
              <a:solidFill>
                <a:srgbClr val="FF0000"/>
              </a:solidFill>
            </a:endParaRPr>
          </a:p>
          <a:p>
            <a:pPr marL="0" indent="0">
              <a:buNone/>
            </a:pPr>
            <a:r>
              <a:rPr lang="en-US" altLang="zh-CN" dirty="0">
                <a:solidFill>
                  <a:srgbClr val="FF0000"/>
                </a:solidFill>
              </a:rPr>
              <a:t>          new </a:t>
            </a:r>
            <a:r>
              <a:rPr lang="en-US" altLang="zh-CN" dirty="0" err="1">
                <a:solidFill>
                  <a:srgbClr val="FF0000"/>
                </a:solidFill>
              </a:rPr>
              <a:t>StandardAnalyzer</a:t>
            </a:r>
            <a:r>
              <a:rPr lang="en-US" altLang="zh-CN" dirty="0">
                <a:solidFill>
                  <a:srgbClr val="FF0000"/>
                </a:solidFill>
              </a:rPr>
              <a:t>(), true);</a:t>
            </a:r>
            <a:endParaRPr lang="en-US" altLang="zh-CN" dirty="0">
              <a:solidFill>
                <a:srgbClr val="FF0000"/>
              </a:solidFill>
            </a:endParaRPr>
          </a:p>
          <a:p>
            <a:pPr marL="0" indent="0">
              <a:buNone/>
            </a:pPr>
            <a:r>
              <a:rPr lang="en-US" altLang="zh-CN" dirty="0">
                <a:solidFill>
                  <a:srgbClr val="FF0000"/>
                </a:solidFill>
              </a:rPr>
              <a:t>     </a:t>
            </a:r>
            <a:r>
              <a:rPr lang="en-US" altLang="zh-CN" dirty="0" err="1">
                <a:solidFill>
                  <a:srgbClr val="FF0000"/>
                </a:solidFill>
              </a:rPr>
              <a:t>writer.setUseCompoundFile</a:t>
            </a:r>
            <a:r>
              <a:rPr lang="en-US" altLang="zh-CN" dirty="0">
                <a:solidFill>
                  <a:srgbClr val="FF0000"/>
                </a:solidFill>
              </a:rPr>
              <a:t>(false); </a:t>
            </a:r>
            <a:endParaRPr lang="en-US" altLang="zh-CN" dirty="0">
              <a:solidFill>
                <a:srgbClr val="FF0000"/>
              </a:solidFill>
            </a:endParaRPr>
          </a:p>
          <a:p>
            <a:pPr marL="0" indent="0">
              <a:buNone/>
            </a:pPr>
            <a:endParaRPr lang="en-US" altLang="zh-CN" dirty="0">
              <a:solidFill>
                <a:schemeClr val="tx2"/>
              </a:solidFill>
            </a:endParaRPr>
          </a:p>
          <a:p>
            <a:pPr marL="0" indent="0">
              <a:buNone/>
            </a:pPr>
            <a:r>
              <a:rPr lang="en-US" altLang="zh-CN" dirty="0">
                <a:solidFill>
                  <a:schemeClr val="tx2"/>
                </a:solidFill>
              </a:rPr>
              <a:t>     </a:t>
            </a:r>
            <a:r>
              <a:rPr lang="en-US" altLang="zh-CN" dirty="0" err="1">
                <a:solidFill>
                  <a:schemeClr val="tx2"/>
                </a:solidFill>
              </a:rPr>
              <a:t>indexDirectory</a:t>
            </a:r>
            <a:r>
              <a:rPr lang="en-US" altLang="zh-CN" dirty="0">
                <a:solidFill>
                  <a:schemeClr val="tx2"/>
                </a:solidFill>
              </a:rPr>
              <a:t>(writer, </a:t>
            </a:r>
            <a:r>
              <a:rPr lang="en-US" altLang="zh-CN" dirty="0" err="1">
                <a:solidFill>
                  <a:schemeClr val="tx2"/>
                </a:solidFill>
              </a:rPr>
              <a:t>dataDir</a:t>
            </a:r>
            <a:r>
              <a:rPr lang="en-US" altLang="zh-CN" dirty="0">
                <a:solidFill>
                  <a:schemeClr val="tx2"/>
                </a:solidFill>
              </a:rPr>
              <a:t>);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zh-CN" dirty="0">
                <a:solidFill>
                  <a:schemeClr val="tx2"/>
                </a:solidFill>
              </a:rPr>
              <a:t>     </a:t>
            </a:r>
            <a:r>
              <a:rPr lang="en-US" altLang="zh-CN" dirty="0" err="1">
                <a:solidFill>
                  <a:srgbClr val="FF0000"/>
                </a:solidFill>
              </a:rPr>
              <a:t>int</a:t>
            </a:r>
            <a:r>
              <a:rPr lang="en-US" altLang="zh-CN" dirty="0">
                <a:solidFill>
                  <a:srgbClr val="FF0000"/>
                </a:solidFill>
              </a:rPr>
              <a:t> </a:t>
            </a:r>
            <a:r>
              <a:rPr lang="en-US" altLang="zh-CN" dirty="0" err="1">
                <a:solidFill>
                  <a:srgbClr val="FF0000"/>
                </a:solidFill>
              </a:rPr>
              <a:t>numIndexed</a:t>
            </a:r>
            <a:r>
              <a:rPr lang="en-US" altLang="zh-CN" dirty="0">
                <a:solidFill>
                  <a:srgbClr val="FF0000"/>
                </a:solidFill>
              </a:rPr>
              <a:t> = </a:t>
            </a:r>
            <a:r>
              <a:rPr lang="en-US" altLang="zh-CN" dirty="0" err="1">
                <a:solidFill>
                  <a:srgbClr val="FF0000"/>
                </a:solidFill>
              </a:rPr>
              <a:t>writer.docCount</a:t>
            </a:r>
            <a:r>
              <a:rPr lang="en-US" altLang="zh-CN" dirty="0">
                <a:solidFill>
                  <a:srgbClr val="FF0000"/>
                </a:solidFill>
              </a:rPr>
              <a:t>(); </a:t>
            </a:r>
            <a:endParaRPr lang="en-US" altLang="zh-CN" dirty="0">
              <a:solidFill>
                <a:srgbClr val="FF0000"/>
              </a:solidFill>
            </a:endParaRPr>
          </a:p>
          <a:p>
            <a:pPr marL="0" indent="0">
              <a:buNone/>
            </a:pPr>
            <a:r>
              <a:rPr lang="en-US" altLang="zh-CN" dirty="0">
                <a:solidFill>
                  <a:srgbClr val="FF0000"/>
                </a:solidFill>
              </a:rPr>
              <a:t>     </a:t>
            </a:r>
            <a:r>
              <a:rPr lang="en-US" altLang="zh-CN" dirty="0" err="1">
                <a:solidFill>
                  <a:srgbClr val="FF0000"/>
                </a:solidFill>
              </a:rPr>
              <a:t>writer.optimize</a:t>
            </a:r>
            <a:r>
              <a:rPr lang="en-US" altLang="zh-CN" dirty="0">
                <a:solidFill>
                  <a:srgbClr val="FF0000"/>
                </a:solidFill>
              </a:rPr>
              <a:t>(); (</a:t>
            </a:r>
            <a:r>
              <a:rPr lang="zh-CN" altLang="en-US" dirty="0">
                <a:solidFill>
                  <a:srgbClr val="FF0000"/>
                </a:solidFill>
              </a:rPr>
              <a:t>这个</a:t>
            </a:r>
            <a:r>
              <a:rPr lang="en-US" altLang="zh-CN" dirty="0">
                <a:solidFill>
                  <a:srgbClr val="FF0000"/>
                </a:solidFill>
              </a:rPr>
              <a:t>optimize</a:t>
            </a:r>
            <a:r>
              <a:rPr lang="zh-CN" altLang="en-US" dirty="0">
                <a:solidFill>
                  <a:srgbClr val="FF0000"/>
                </a:solidFill>
              </a:rPr>
              <a:t>是将新生成的</a:t>
            </a:r>
            <a:r>
              <a:rPr lang="en-US" altLang="zh-CN" dirty="0">
                <a:solidFill>
                  <a:srgbClr val="FF0000"/>
                </a:solidFill>
              </a:rPr>
              <a:t>index</a:t>
            </a:r>
            <a:r>
              <a:rPr lang="zh-CN" altLang="en-US" dirty="0">
                <a:solidFill>
                  <a:srgbClr val="FF0000"/>
                </a:solidFill>
              </a:rPr>
              <a:t>文件写入</a:t>
            </a:r>
            <a:r>
              <a:rPr lang="en-US" altLang="zh-CN" dirty="0">
                <a:solidFill>
                  <a:srgbClr val="FF0000"/>
                </a:solidFill>
              </a:rPr>
              <a:t>disk)</a:t>
            </a:r>
            <a:endParaRPr lang="en-US" altLang="zh-CN" dirty="0">
              <a:solidFill>
                <a:srgbClr val="FF0000"/>
              </a:solidFill>
            </a:endParaRPr>
          </a:p>
          <a:p>
            <a:pPr marL="0" indent="0">
              <a:buNone/>
            </a:pPr>
            <a:r>
              <a:rPr lang="en-US" altLang="zh-CN" dirty="0">
                <a:solidFill>
                  <a:srgbClr val="FF0000"/>
                </a:solidFill>
              </a:rPr>
              <a:t>     </a:t>
            </a:r>
            <a:r>
              <a:rPr lang="en-US" altLang="zh-CN" dirty="0" err="1">
                <a:solidFill>
                  <a:srgbClr val="FF0000"/>
                </a:solidFill>
              </a:rPr>
              <a:t>writer.close</a:t>
            </a:r>
            <a:r>
              <a:rPr lang="en-US" altLang="zh-CN" dirty="0">
                <a:solidFill>
                  <a:srgbClr val="FF0000"/>
                </a:solidFill>
              </a:rPr>
              <a:t>(); </a:t>
            </a:r>
            <a:endParaRPr lang="en-US" altLang="zh-CN" dirty="0">
              <a:solidFill>
                <a:srgbClr val="FF0000"/>
              </a:solidFill>
            </a:endParaRPr>
          </a:p>
          <a:p>
            <a:pPr marL="0" indent="0">
              <a:buNone/>
            </a:pPr>
            <a:r>
              <a:rPr lang="en-US" altLang="zh-CN" dirty="0">
                <a:solidFill>
                  <a:schemeClr val="tx2"/>
                </a:solidFill>
              </a:rPr>
              <a:t>     return </a:t>
            </a:r>
            <a:r>
              <a:rPr lang="en-US" altLang="zh-CN" dirty="0" err="1">
                <a:solidFill>
                  <a:schemeClr val="tx2"/>
                </a:solidFill>
              </a:rPr>
              <a:t>numIndexed</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  } </a:t>
            </a:r>
            <a:endParaRPr lang="en-US" altLang="zh-CN"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10" name="TextBox 9"/>
          <p:cNvSpPr txBox="1"/>
          <p:nvPr/>
        </p:nvSpPr>
        <p:spPr>
          <a:xfrm>
            <a:off x="6300192" y="2606811"/>
            <a:ext cx="1480470" cy="276999"/>
          </a:xfrm>
          <a:prstGeom prst="rect">
            <a:avLst/>
          </a:prstGeom>
          <a:noFill/>
        </p:spPr>
        <p:txBody>
          <a:bodyPr wrap="none" rtlCol="0">
            <a:spAutoFit/>
          </a:bodyPr>
          <a:lstStyle/>
          <a:p>
            <a:r>
              <a:rPr lang="en-US" altLang="zh-CN" sz="1200" dirty="0"/>
              <a:t>Create </a:t>
            </a:r>
            <a:r>
              <a:rPr lang="en-US" altLang="zh-CN" sz="1200" dirty="0" err="1"/>
              <a:t>Lucene</a:t>
            </a:r>
            <a:r>
              <a:rPr lang="en-US" altLang="zh-CN" sz="1200" dirty="0"/>
              <a:t> index </a:t>
            </a:r>
            <a:endParaRPr lang="en-US" altLang="zh-CN" sz="1200" dirty="0"/>
          </a:p>
        </p:txBody>
      </p:sp>
      <p:cxnSp>
        <p:nvCxnSpPr>
          <p:cNvPr id="11" name="直接箭头连接符 10"/>
          <p:cNvCxnSpPr/>
          <p:nvPr/>
        </p:nvCxnSpPr>
        <p:spPr>
          <a:xfrm flipH="1" flipV="1">
            <a:off x="4628117" y="2733768"/>
            <a:ext cx="1566174"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32687" y="4118979"/>
            <a:ext cx="894091" cy="276999"/>
          </a:xfrm>
          <a:prstGeom prst="rect">
            <a:avLst/>
          </a:prstGeom>
          <a:noFill/>
        </p:spPr>
        <p:txBody>
          <a:bodyPr wrap="none" rtlCol="0">
            <a:spAutoFit/>
          </a:bodyPr>
          <a:lstStyle/>
          <a:p>
            <a:r>
              <a:rPr lang="en-US" altLang="zh-CN" sz="1200" dirty="0"/>
              <a:t>Close index</a:t>
            </a:r>
            <a:endParaRPr lang="en-US" altLang="zh-CN" sz="1200" dirty="0"/>
          </a:p>
        </p:txBody>
      </p:sp>
      <p:cxnSp>
        <p:nvCxnSpPr>
          <p:cNvPr id="13" name="直接箭头连接符 12"/>
          <p:cNvCxnSpPr/>
          <p:nvPr/>
        </p:nvCxnSpPr>
        <p:spPr>
          <a:xfrm flipH="1" flipV="1">
            <a:off x="3073649" y="4245936"/>
            <a:ext cx="1566174"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an Index</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en-US" altLang="zh-CN" dirty="0">
                <a:solidFill>
                  <a:srgbClr val="00B050"/>
                </a:solidFill>
              </a:rPr>
              <a:t>  // recursive method that calls itself when it finds a directory </a:t>
            </a:r>
            <a:endParaRPr lang="en-US" altLang="zh-CN" dirty="0">
              <a:solidFill>
                <a:srgbClr val="00B050"/>
              </a:solidFill>
            </a:endParaRPr>
          </a:p>
          <a:p>
            <a:pPr marL="0" indent="0">
              <a:buNone/>
            </a:pPr>
            <a:r>
              <a:rPr lang="en-US" altLang="zh-CN" dirty="0">
                <a:solidFill>
                  <a:schemeClr val="tx2"/>
                </a:solidFill>
              </a:rPr>
              <a:t>  private static void </a:t>
            </a:r>
            <a:r>
              <a:rPr lang="en-US" altLang="zh-CN" dirty="0" err="1">
                <a:solidFill>
                  <a:schemeClr val="tx2"/>
                </a:solidFill>
              </a:rPr>
              <a:t>indexDirectory</a:t>
            </a:r>
            <a:r>
              <a:rPr lang="en-US" altLang="zh-CN" dirty="0">
                <a:solidFill>
                  <a:schemeClr val="tx2"/>
                </a:solidFill>
              </a:rPr>
              <a:t>(</a:t>
            </a:r>
            <a:r>
              <a:rPr lang="en-US" altLang="zh-CN" dirty="0" err="1">
                <a:solidFill>
                  <a:schemeClr val="tx2"/>
                </a:solidFill>
              </a:rPr>
              <a:t>IndexWriter</a:t>
            </a:r>
            <a:r>
              <a:rPr lang="en-US" altLang="zh-CN" dirty="0">
                <a:solidFill>
                  <a:schemeClr val="tx2"/>
                </a:solidFill>
              </a:rPr>
              <a:t> writer, File </a:t>
            </a:r>
            <a:r>
              <a:rPr lang="en-US" altLang="zh-CN" dirty="0" err="1">
                <a:solidFill>
                  <a:schemeClr val="tx2"/>
                </a:solidFill>
              </a:rPr>
              <a:t>dir</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     throws </a:t>
            </a:r>
            <a:r>
              <a:rPr lang="en-US" altLang="zh-CN" dirty="0" err="1">
                <a:solidFill>
                  <a:schemeClr val="tx2"/>
                </a:solidFill>
              </a:rPr>
              <a:t>IOException</a:t>
            </a:r>
            <a:r>
              <a:rPr lang="en-US" altLang="zh-CN" dirty="0">
                <a:solidFill>
                  <a:schemeClr val="tx2"/>
                </a:solidFill>
              </a:rPr>
              <a:t> {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zh-CN" dirty="0">
                <a:solidFill>
                  <a:schemeClr val="tx2"/>
                </a:solidFill>
              </a:rPr>
              <a:t>     File[] files = </a:t>
            </a:r>
            <a:r>
              <a:rPr lang="en-US" altLang="zh-CN" dirty="0" err="1">
                <a:solidFill>
                  <a:schemeClr val="tx2"/>
                </a:solidFill>
              </a:rPr>
              <a:t>dir.listFiles</a:t>
            </a:r>
            <a:r>
              <a:rPr lang="en-US" altLang="zh-CN" dirty="0">
                <a:solidFill>
                  <a:schemeClr val="tx2"/>
                </a:solidFill>
              </a:rPr>
              <a:t>();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zh-CN" dirty="0">
                <a:solidFill>
                  <a:schemeClr val="tx2"/>
                </a:solidFill>
              </a:rPr>
              <a:t>     for (</a:t>
            </a:r>
            <a:r>
              <a:rPr lang="en-US" altLang="zh-CN" dirty="0" err="1">
                <a:solidFill>
                  <a:schemeClr val="tx2"/>
                </a:solidFill>
              </a:rPr>
              <a:t>int</a:t>
            </a:r>
            <a:r>
              <a:rPr lang="en-US" altLang="zh-CN" dirty="0">
                <a:solidFill>
                  <a:schemeClr val="tx2"/>
                </a:solidFill>
              </a:rPr>
              <a:t> </a:t>
            </a:r>
            <a:r>
              <a:rPr lang="en-US" altLang="zh-CN" dirty="0" err="1">
                <a:solidFill>
                  <a:schemeClr val="tx2"/>
                </a:solidFill>
              </a:rPr>
              <a:t>i</a:t>
            </a:r>
            <a:r>
              <a:rPr lang="en-US" altLang="zh-CN" dirty="0">
                <a:solidFill>
                  <a:schemeClr val="tx2"/>
                </a:solidFill>
              </a:rPr>
              <a:t> = 0; </a:t>
            </a:r>
            <a:r>
              <a:rPr lang="en-US" altLang="zh-CN" dirty="0" err="1">
                <a:solidFill>
                  <a:schemeClr val="tx2"/>
                </a:solidFill>
              </a:rPr>
              <a:t>i</a:t>
            </a:r>
            <a:r>
              <a:rPr lang="en-US" altLang="zh-CN" dirty="0">
                <a:solidFill>
                  <a:schemeClr val="tx2"/>
                </a:solidFill>
              </a:rPr>
              <a:t> &lt; </a:t>
            </a:r>
            <a:r>
              <a:rPr lang="en-US" altLang="zh-CN" dirty="0" err="1">
                <a:solidFill>
                  <a:schemeClr val="tx2"/>
                </a:solidFill>
              </a:rPr>
              <a:t>files.length</a:t>
            </a:r>
            <a:r>
              <a:rPr lang="en-US" altLang="zh-CN" dirty="0">
                <a:solidFill>
                  <a:schemeClr val="tx2"/>
                </a:solidFill>
              </a:rPr>
              <a:t>; </a:t>
            </a:r>
            <a:r>
              <a:rPr lang="en-US" altLang="zh-CN" dirty="0" err="1">
                <a:solidFill>
                  <a:schemeClr val="tx2"/>
                </a:solidFill>
              </a:rPr>
              <a:t>i</a:t>
            </a:r>
            <a:r>
              <a:rPr lang="en-US" altLang="zh-CN" dirty="0">
                <a:solidFill>
                  <a:schemeClr val="tx2"/>
                </a:solidFill>
              </a:rPr>
              <a:t>++) { </a:t>
            </a:r>
            <a:endParaRPr lang="en-US" altLang="zh-CN" dirty="0">
              <a:solidFill>
                <a:schemeClr val="tx2"/>
              </a:solidFill>
            </a:endParaRPr>
          </a:p>
          <a:p>
            <a:pPr marL="0" indent="0">
              <a:buNone/>
            </a:pPr>
            <a:r>
              <a:rPr lang="en-US" altLang="zh-CN" dirty="0">
                <a:solidFill>
                  <a:schemeClr val="tx2"/>
                </a:solidFill>
              </a:rPr>
              <a:t>       File f = files[</a:t>
            </a:r>
            <a:r>
              <a:rPr lang="en-US" altLang="zh-CN" dirty="0" err="1">
                <a:solidFill>
                  <a:schemeClr val="tx2"/>
                </a:solidFill>
              </a:rPr>
              <a:t>i</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       if (</a:t>
            </a:r>
            <a:r>
              <a:rPr lang="en-US" altLang="zh-CN" dirty="0" err="1">
                <a:solidFill>
                  <a:schemeClr val="tx2"/>
                </a:solidFill>
              </a:rPr>
              <a:t>f.isDirectory</a:t>
            </a:r>
            <a:r>
              <a:rPr lang="en-US" altLang="zh-CN" dirty="0">
                <a:solidFill>
                  <a:schemeClr val="tx2"/>
                </a:solidFill>
              </a:rPr>
              <a:t>()) { </a:t>
            </a:r>
            <a:endParaRPr lang="en-US" altLang="zh-CN" dirty="0">
              <a:solidFill>
                <a:schemeClr val="tx2"/>
              </a:solidFill>
            </a:endParaRPr>
          </a:p>
          <a:p>
            <a:pPr marL="0" indent="0">
              <a:buNone/>
            </a:pPr>
            <a:r>
              <a:rPr lang="en-US" altLang="zh-CN" dirty="0">
                <a:solidFill>
                  <a:schemeClr val="tx2"/>
                </a:solidFill>
              </a:rPr>
              <a:t>         </a:t>
            </a:r>
            <a:r>
              <a:rPr lang="en-US" altLang="zh-CN" dirty="0" err="1">
                <a:solidFill>
                  <a:schemeClr val="tx2"/>
                </a:solidFill>
              </a:rPr>
              <a:t>indexDirectory</a:t>
            </a:r>
            <a:r>
              <a:rPr lang="en-US" altLang="zh-CN" dirty="0">
                <a:solidFill>
                  <a:schemeClr val="tx2"/>
                </a:solidFill>
              </a:rPr>
              <a:t>(writer, f);            </a:t>
            </a:r>
            <a:endParaRPr lang="en-US" altLang="zh-CN" dirty="0">
              <a:solidFill>
                <a:schemeClr val="tx2"/>
              </a:solidFill>
            </a:endParaRPr>
          </a:p>
          <a:p>
            <a:pPr marL="0" indent="0">
              <a:buNone/>
            </a:pPr>
            <a:r>
              <a:rPr lang="en-US" altLang="zh-CN" dirty="0">
                <a:solidFill>
                  <a:schemeClr val="tx2"/>
                </a:solidFill>
              </a:rPr>
              <a:t>       } else if (</a:t>
            </a:r>
            <a:r>
              <a:rPr lang="en-US" altLang="zh-CN" dirty="0" err="1">
                <a:solidFill>
                  <a:schemeClr val="tx2"/>
                </a:solidFill>
              </a:rPr>
              <a:t>f.getName</a:t>
            </a:r>
            <a:r>
              <a:rPr lang="en-US" altLang="zh-CN" dirty="0">
                <a:solidFill>
                  <a:schemeClr val="tx2"/>
                </a:solidFill>
              </a:rPr>
              <a:t>().</a:t>
            </a:r>
            <a:r>
              <a:rPr lang="en-US" altLang="zh-CN" dirty="0" err="1">
                <a:solidFill>
                  <a:schemeClr val="tx2"/>
                </a:solidFill>
              </a:rPr>
              <a:t>endsWith</a:t>
            </a:r>
            <a:r>
              <a:rPr lang="en-US" altLang="zh-CN" dirty="0">
                <a:solidFill>
                  <a:schemeClr val="tx2"/>
                </a:solidFill>
              </a:rPr>
              <a:t>(".txt")) { </a:t>
            </a:r>
            <a:endParaRPr lang="en-US" altLang="zh-CN" dirty="0">
              <a:solidFill>
                <a:schemeClr val="tx2"/>
              </a:solidFill>
            </a:endParaRPr>
          </a:p>
          <a:p>
            <a:pPr marL="0" indent="0">
              <a:buNone/>
            </a:pPr>
            <a:r>
              <a:rPr lang="en-US" altLang="zh-CN" dirty="0">
                <a:solidFill>
                  <a:schemeClr val="tx2"/>
                </a:solidFill>
              </a:rPr>
              <a:t>            </a:t>
            </a:r>
            <a:r>
              <a:rPr lang="en-US" altLang="zh-CN" dirty="0" err="1">
                <a:solidFill>
                  <a:srgbClr val="FF0000"/>
                </a:solidFill>
              </a:rPr>
              <a:t>indexFile</a:t>
            </a:r>
            <a:r>
              <a:rPr lang="en-US" altLang="zh-CN" dirty="0">
                <a:solidFill>
                  <a:srgbClr val="FF0000"/>
                </a:solidFill>
              </a:rPr>
              <a:t>(writer, f);                                     </a:t>
            </a:r>
            <a:endParaRPr lang="en-US" altLang="zh-CN" dirty="0">
              <a:solidFill>
                <a:srgbClr val="FF0000"/>
              </a:solidFill>
            </a:endParaRPr>
          </a:p>
          <a:p>
            <a:pPr marL="0" indent="0">
              <a:buNone/>
            </a:pPr>
            <a:r>
              <a:rPr lang="en-US" altLang="zh-CN" dirty="0">
                <a:solidFill>
                  <a:schemeClr val="tx2"/>
                </a:solidFill>
              </a:rPr>
              <a:t>       } </a:t>
            </a:r>
            <a:endParaRPr lang="en-US" altLang="zh-CN" dirty="0">
              <a:solidFill>
                <a:schemeClr val="tx2"/>
              </a:solidFill>
            </a:endParaRPr>
          </a:p>
          <a:p>
            <a:pPr marL="0" indent="0">
              <a:buNone/>
            </a:pPr>
            <a:r>
              <a:rPr lang="en-US" altLang="zh-CN" dirty="0">
                <a:solidFill>
                  <a:schemeClr val="tx2"/>
                </a:solidFill>
              </a:rPr>
              <a:t>     } </a:t>
            </a:r>
            <a:endParaRPr lang="en-US" altLang="zh-CN" dirty="0">
              <a:solidFill>
                <a:schemeClr val="tx2"/>
              </a:solidFill>
            </a:endParaRPr>
          </a:p>
          <a:p>
            <a:pPr marL="0" indent="0">
              <a:buNone/>
            </a:pPr>
            <a:r>
              <a:rPr lang="en-US" altLang="zh-CN" dirty="0">
                <a:solidFill>
                  <a:schemeClr val="tx2"/>
                </a:solidFill>
              </a:rPr>
              <a:t>  } </a:t>
            </a:r>
            <a:endParaRPr lang="en-US" altLang="zh-CN"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10" name="TextBox 9"/>
          <p:cNvSpPr txBox="1"/>
          <p:nvPr/>
        </p:nvSpPr>
        <p:spPr>
          <a:xfrm>
            <a:off x="5897773" y="2870701"/>
            <a:ext cx="646459" cy="276999"/>
          </a:xfrm>
          <a:prstGeom prst="rect">
            <a:avLst/>
          </a:prstGeom>
          <a:noFill/>
        </p:spPr>
        <p:txBody>
          <a:bodyPr wrap="none" rtlCol="0">
            <a:spAutoFit/>
          </a:bodyPr>
          <a:lstStyle/>
          <a:p>
            <a:r>
              <a:rPr lang="en-US" altLang="zh-CN" sz="1200" dirty="0" err="1"/>
              <a:t>recurse</a:t>
            </a:r>
            <a:endParaRPr lang="en-US" altLang="zh-CN" sz="1200" dirty="0"/>
          </a:p>
        </p:txBody>
      </p:sp>
      <p:cxnSp>
        <p:nvCxnSpPr>
          <p:cNvPr id="11" name="直接箭头连接符 10"/>
          <p:cNvCxnSpPr/>
          <p:nvPr/>
        </p:nvCxnSpPr>
        <p:spPr>
          <a:xfrm flipH="1" flipV="1">
            <a:off x="4112033" y="3003798"/>
            <a:ext cx="1566174"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57027" y="3362895"/>
            <a:ext cx="1392945" cy="276999"/>
          </a:xfrm>
          <a:prstGeom prst="rect">
            <a:avLst/>
          </a:prstGeom>
          <a:noFill/>
        </p:spPr>
        <p:txBody>
          <a:bodyPr wrap="none" rtlCol="0">
            <a:spAutoFit/>
          </a:bodyPr>
          <a:lstStyle/>
          <a:p>
            <a:r>
              <a:rPr lang="en-US" altLang="zh-CN" sz="1200" dirty="0"/>
              <a:t>Index .txt files only </a:t>
            </a:r>
            <a:endParaRPr lang="en-US" altLang="zh-CN" sz="1200" dirty="0"/>
          </a:p>
        </p:txBody>
      </p:sp>
      <p:cxnSp>
        <p:nvCxnSpPr>
          <p:cNvPr id="13" name="直接箭头连接符 12"/>
          <p:cNvCxnSpPr/>
          <p:nvPr/>
        </p:nvCxnSpPr>
        <p:spPr>
          <a:xfrm flipH="1">
            <a:off x="5220073" y="3489852"/>
            <a:ext cx="1436954"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an Index</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solidFill>
                  <a:srgbClr val="00B050"/>
                </a:solidFill>
              </a:rPr>
              <a:t>// method to actually index a file using </a:t>
            </a:r>
            <a:r>
              <a:rPr lang="en-US" altLang="zh-CN" dirty="0" err="1">
                <a:solidFill>
                  <a:srgbClr val="00B050"/>
                </a:solidFill>
              </a:rPr>
              <a:t>Lucene</a:t>
            </a:r>
            <a:r>
              <a:rPr lang="en-US" altLang="zh-CN" dirty="0">
                <a:solidFill>
                  <a:srgbClr val="00B050"/>
                </a:solidFill>
              </a:rPr>
              <a:t> </a:t>
            </a:r>
            <a:endParaRPr lang="en-US" altLang="zh-CN" dirty="0">
              <a:solidFill>
                <a:srgbClr val="00B050"/>
              </a:solidFill>
            </a:endParaRPr>
          </a:p>
          <a:p>
            <a:pPr marL="0" indent="0">
              <a:buNone/>
            </a:pPr>
            <a:r>
              <a:rPr lang="en-US" altLang="zh-CN" dirty="0">
                <a:solidFill>
                  <a:schemeClr val="tx2"/>
                </a:solidFill>
              </a:rPr>
              <a:t>  private static void </a:t>
            </a:r>
            <a:r>
              <a:rPr lang="en-US" altLang="zh-CN" dirty="0" err="1">
                <a:solidFill>
                  <a:schemeClr val="tx2"/>
                </a:solidFill>
              </a:rPr>
              <a:t>indexFile</a:t>
            </a:r>
            <a:r>
              <a:rPr lang="en-US" altLang="zh-CN" dirty="0">
                <a:solidFill>
                  <a:schemeClr val="tx2"/>
                </a:solidFill>
              </a:rPr>
              <a:t>(</a:t>
            </a:r>
            <a:r>
              <a:rPr lang="en-US" altLang="zh-CN" dirty="0" err="1">
                <a:solidFill>
                  <a:schemeClr val="tx2"/>
                </a:solidFill>
              </a:rPr>
              <a:t>IndexWriter</a:t>
            </a:r>
            <a:r>
              <a:rPr lang="en-US" altLang="zh-CN" dirty="0">
                <a:solidFill>
                  <a:schemeClr val="tx2"/>
                </a:solidFill>
              </a:rPr>
              <a:t> writer, File f) </a:t>
            </a:r>
            <a:endParaRPr lang="en-US" altLang="zh-CN" dirty="0">
              <a:solidFill>
                <a:schemeClr val="tx2"/>
              </a:solidFill>
            </a:endParaRPr>
          </a:p>
          <a:p>
            <a:pPr marL="0" indent="0">
              <a:buNone/>
            </a:pPr>
            <a:r>
              <a:rPr lang="en-US" altLang="zh-CN" dirty="0">
                <a:solidFill>
                  <a:schemeClr val="tx2"/>
                </a:solidFill>
              </a:rPr>
              <a:t>     throws </a:t>
            </a:r>
            <a:r>
              <a:rPr lang="en-US" altLang="zh-CN" dirty="0" err="1">
                <a:solidFill>
                  <a:schemeClr val="tx2"/>
                </a:solidFill>
              </a:rPr>
              <a:t>IOException</a:t>
            </a:r>
            <a:r>
              <a:rPr lang="en-US" altLang="zh-CN" dirty="0">
                <a:solidFill>
                  <a:schemeClr val="tx2"/>
                </a:solidFill>
              </a:rPr>
              <a:t> {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zh-CN" dirty="0">
                <a:solidFill>
                  <a:schemeClr val="tx2"/>
                </a:solidFill>
              </a:rPr>
              <a:t>     if (</a:t>
            </a:r>
            <a:r>
              <a:rPr lang="en-US" altLang="zh-CN" dirty="0" err="1">
                <a:solidFill>
                  <a:schemeClr val="tx2"/>
                </a:solidFill>
              </a:rPr>
              <a:t>f.isHidden</a:t>
            </a:r>
            <a:r>
              <a:rPr lang="en-US" altLang="zh-CN" dirty="0">
                <a:solidFill>
                  <a:schemeClr val="tx2"/>
                </a:solidFill>
              </a:rPr>
              <a:t>() || !</a:t>
            </a:r>
            <a:r>
              <a:rPr lang="en-US" altLang="zh-CN" dirty="0" err="1">
                <a:solidFill>
                  <a:schemeClr val="tx2"/>
                </a:solidFill>
              </a:rPr>
              <a:t>f.exists</a:t>
            </a:r>
            <a:r>
              <a:rPr lang="en-US" altLang="zh-CN" dirty="0">
                <a:solidFill>
                  <a:schemeClr val="tx2"/>
                </a:solidFill>
              </a:rPr>
              <a:t>() || !</a:t>
            </a:r>
            <a:r>
              <a:rPr lang="en-US" altLang="zh-CN" dirty="0" err="1">
                <a:solidFill>
                  <a:schemeClr val="tx2"/>
                </a:solidFill>
              </a:rPr>
              <a:t>f.canRead</a:t>
            </a:r>
            <a:r>
              <a:rPr lang="en-US" altLang="zh-CN" dirty="0">
                <a:solidFill>
                  <a:schemeClr val="tx2"/>
                </a:solidFill>
              </a:rPr>
              <a:t>()) { </a:t>
            </a:r>
            <a:endParaRPr lang="en-US" altLang="zh-CN" dirty="0">
              <a:solidFill>
                <a:schemeClr val="tx2"/>
              </a:solidFill>
            </a:endParaRPr>
          </a:p>
          <a:p>
            <a:pPr marL="0" indent="0">
              <a:buNone/>
            </a:pPr>
            <a:r>
              <a:rPr lang="en-US" altLang="zh-CN" dirty="0">
                <a:solidFill>
                  <a:schemeClr val="tx2"/>
                </a:solidFill>
              </a:rPr>
              <a:t>       return; </a:t>
            </a:r>
            <a:endParaRPr lang="en-US" altLang="zh-CN" dirty="0">
              <a:solidFill>
                <a:schemeClr val="tx2"/>
              </a:solidFill>
            </a:endParaRPr>
          </a:p>
          <a:p>
            <a:pPr marL="0" indent="0">
              <a:buNone/>
            </a:pPr>
            <a:r>
              <a:rPr lang="en-US" altLang="zh-CN" dirty="0">
                <a:solidFill>
                  <a:schemeClr val="tx2"/>
                </a:solidFill>
              </a:rPr>
              <a:t>     }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zh-CN" dirty="0">
                <a:solidFill>
                  <a:schemeClr val="tx2"/>
                </a:solidFill>
              </a:rPr>
              <a:t>     </a:t>
            </a:r>
            <a:r>
              <a:rPr lang="en-US" altLang="zh-CN" dirty="0" err="1">
                <a:solidFill>
                  <a:schemeClr val="tx2"/>
                </a:solidFill>
              </a:rPr>
              <a:t>System.out.println</a:t>
            </a:r>
            <a:r>
              <a:rPr lang="en-US" altLang="zh-CN" dirty="0">
                <a:solidFill>
                  <a:schemeClr val="tx2"/>
                </a:solidFill>
              </a:rPr>
              <a:t>("Indexing " + </a:t>
            </a:r>
            <a:r>
              <a:rPr lang="en-US" altLang="zh-CN" dirty="0" err="1">
                <a:solidFill>
                  <a:schemeClr val="tx2"/>
                </a:solidFill>
              </a:rPr>
              <a:t>f.getCanonicalPath</a:t>
            </a:r>
            <a:r>
              <a:rPr lang="en-US" altLang="zh-CN" dirty="0">
                <a:solidFill>
                  <a:schemeClr val="tx2"/>
                </a:solidFill>
              </a:rPr>
              <a:t>());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zh-CN" dirty="0">
                <a:solidFill>
                  <a:schemeClr val="tx2"/>
                </a:solidFill>
              </a:rPr>
              <a:t>     </a:t>
            </a:r>
            <a:r>
              <a:rPr lang="en-US" altLang="zh-CN" dirty="0">
                <a:solidFill>
                  <a:srgbClr val="FF0000"/>
                </a:solidFill>
              </a:rPr>
              <a:t>Document doc = new Document(); </a:t>
            </a:r>
            <a:endParaRPr lang="en-US" altLang="zh-CN" dirty="0">
              <a:solidFill>
                <a:srgbClr val="FF0000"/>
              </a:solidFill>
            </a:endParaRPr>
          </a:p>
          <a:p>
            <a:pPr marL="0" indent="0">
              <a:buNone/>
            </a:pPr>
            <a:r>
              <a:rPr lang="en-US" altLang="zh-CN" dirty="0">
                <a:solidFill>
                  <a:srgbClr val="FF0000"/>
                </a:solidFill>
              </a:rPr>
              <a:t>     </a:t>
            </a:r>
            <a:r>
              <a:rPr lang="en-US" altLang="zh-CN" dirty="0" err="1">
                <a:solidFill>
                  <a:srgbClr val="FF0000"/>
                </a:solidFill>
              </a:rPr>
              <a:t>doc.add</a:t>
            </a:r>
            <a:r>
              <a:rPr lang="en-US" altLang="zh-CN" dirty="0">
                <a:solidFill>
                  <a:srgbClr val="FF0000"/>
                </a:solidFill>
              </a:rPr>
              <a:t>(</a:t>
            </a:r>
            <a:r>
              <a:rPr lang="en-US" altLang="zh-CN" dirty="0" err="1">
                <a:solidFill>
                  <a:srgbClr val="FF0000"/>
                </a:solidFill>
              </a:rPr>
              <a:t>Field.Text</a:t>
            </a:r>
            <a:r>
              <a:rPr lang="en-US" altLang="zh-CN" dirty="0">
                <a:solidFill>
                  <a:srgbClr val="FF0000"/>
                </a:solidFill>
              </a:rPr>
              <a:t>("contents", new </a:t>
            </a:r>
            <a:r>
              <a:rPr lang="en-US" altLang="zh-CN" dirty="0" err="1">
                <a:solidFill>
                  <a:srgbClr val="FF0000"/>
                </a:solidFill>
              </a:rPr>
              <a:t>FileReader</a:t>
            </a:r>
            <a:r>
              <a:rPr lang="en-US" altLang="zh-CN" dirty="0">
                <a:solidFill>
                  <a:srgbClr val="FF0000"/>
                </a:solidFill>
              </a:rPr>
              <a:t>(f)));     </a:t>
            </a:r>
            <a:endParaRPr lang="en-US" altLang="zh-CN" dirty="0">
              <a:solidFill>
                <a:srgbClr val="FF0000"/>
              </a:solidFill>
            </a:endParaRPr>
          </a:p>
          <a:p>
            <a:pPr marL="0" indent="0">
              <a:buNone/>
            </a:pPr>
            <a:endParaRPr lang="en-US" altLang="zh-CN" dirty="0">
              <a:solidFill>
                <a:srgbClr val="FF0000"/>
              </a:solidFill>
            </a:endParaRPr>
          </a:p>
          <a:p>
            <a:pPr marL="0" indent="0">
              <a:buNone/>
            </a:pPr>
            <a:r>
              <a:rPr lang="en-US" altLang="zh-CN" dirty="0">
                <a:solidFill>
                  <a:srgbClr val="FF0000"/>
                </a:solidFill>
              </a:rPr>
              <a:t>     </a:t>
            </a:r>
            <a:r>
              <a:rPr lang="en-US" altLang="zh-CN" dirty="0" err="1">
                <a:solidFill>
                  <a:srgbClr val="FF0000"/>
                </a:solidFill>
              </a:rPr>
              <a:t>doc.add</a:t>
            </a:r>
            <a:r>
              <a:rPr lang="en-US" altLang="zh-CN" dirty="0">
                <a:solidFill>
                  <a:srgbClr val="FF0000"/>
                </a:solidFill>
              </a:rPr>
              <a:t>(</a:t>
            </a:r>
            <a:r>
              <a:rPr lang="en-US" altLang="zh-CN" dirty="0" err="1">
                <a:solidFill>
                  <a:srgbClr val="FF0000"/>
                </a:solidFill>
              </a:rPr>
              <a:t>Field.Keyword</a:t>
            </a:r>
            <a:r>
              <a:rPr lang="en-US" altLang="zh-CN" dirty="0">
                <a:solidFill>
                  <a:srgbClr val="FF0000"/>
                </a:solidFill>
              </a:rPr>
              <a:t>("filename", </a:t>
            </a:r>
            <a:r>
              <a:rPr lang="en-US" altLang="zh-CN" dirty="0" err="1">
                <a:solidFill>
                  <a:srgbClr val="FF0000"/>
                </a:solidFill>
              </a:rPr>
              <a:t>f.getCanonicalPath</a:t>
            </a:r>
            <a:r>
              <a:rPr lang="en-US" altLang="zh-CN" dirty="0">
                <a:solidFill>
                  <a:srgbClr val="FF0000"/>
                </a:solidFill>
              </a:rPr>
              <a:t>()));                 </a:t>
            </a:r>
            <a:endParaRPr lang="en-US" altLang="zh-CN" dirty="0">
              <a:solidFill>
                <a:srgbClr val="FF0000"/>
              </a:solidFill>
            </a:endParaRPr>
          </a:p>
          <a:p>
            <a:pPr marL="0" indent="0">
              <a:buNone/>
            </a:pPr>
            <a:r>
              <a:rPr lang="en-US" altLang="zh-CN" dirty="0">
                <a:solidFill>
                  <a:srgbClr val="FF0000"/>
                </a:solidFill>
              </a:rPr>
              <a:t>     </a:t>
            </a:r>
            <a:r>
              <a:rPr lang="en-US" altLang="zh-CN" dirty="0" err="1">
                <a:solidFill>
                  <a:srgbClr val="FF0000"/>
                </a:solidFill>
              </a:rPr>
              <a:t>writer.addDocument</a:t>
            </a:r>
            <a:r>
              <a:rPr lang="en-US" altLang="zh-CN" dirty="0">
                <a:solidFill>
                  <a:srgbClr val="FF0000"/>
                </a:solidFill>
              </a:rPr>
              <a:t>(doc);          </a:t>
            </a:r>
            <a:endParaRPr lang="en-US" altLang="zh-CN" dirty="0">
              <a:solidFill>
                <a:srgbClr val="FF0000"/>
              </a:solidFill>
            </a:endParaRPr>
          </a:p>
          <a:p>
            <a:pPr marL="0" indent="0">
              <a:buNone/>
            </a:pP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 </a:t>
            </a:r>
            <a:endParaRPr lang="en-US" altLang="zh-CN"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10" name="TextBox 9"/>
          <p:cNvSpPr txBox="1"/>
          <p:nvPr/>
        </p:nvSpPr>
        <p:spPr>
          <a:xfrm>
            <a:off x="6642559" y="3371946"/>
            <a:ext cx="1271438" cy="276999"/>
          </a:xfrm>
          <a:prstGeom prst="rect">
            <a:avLst/>
          </a:prstGeom>
          <a:noFill/>
        </p:spPr>
        <p:txBody>
          <a:bodyPr wrap="none" rtlCol="0">
            <a:spAutoFit/>
          </a:bodyPr>
          <a:lstStyle/>
          <a:p>
            <a:r>
              <a:rPr lang="en-US" altLang="zh-CN" sz="1200" dirty="0"/>
              <a:t>Index file content</a:t>
            </a:r>
            <a:endParaRPr lang="en-US" altLang="zh-CN" sz="1200" dirty="0"/>
          </a:p>
        </p:txBody>
      </p:sp>
      <p:cxnSp>
        <p:nvCxnSpPr>
          <p:cNvPr id="11" name="直接箭头连接符 10"/>
          <p:cNvCxnSpPr/>
          <p:nvPr/>
        </p:nvCxnSpPr>
        <p:spPr>
          <a:xfrm flipH="1" flipV="1">
            <a:off x="5730691" y="3498903"/>
            <a:ext cx="911869"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58788" y="3794944"/>
            <a:ext cx="1179425" cy="276999"/>
          </a:xfrm>
          <a:prstGeom prst="rect">
            <a:avLst/>
          </a:prstGeom>
          <a:noFill/>
        </p:spPr>
        <p:txBody>
          <a:bodyPr wrap="none" rtlCol="0">
            <a:spAutoFit/>
          </a:bodyPr>
          <a:lstStyle/>
          <a:p>
            <a:r>
              <a:rPr lang="en-US" altLang="zh-CN" sz="1200" dirty="0"/>
              <a:t>Index file name </a:t>
            </a:r>
            <a:endParaRPr lang="en-US" altLang="zh-CN" sz="1200" dirty="0"/>
          </a:p>
        </p:txBody>
      </p:sp>
      <p:cxnSp>
        <p:nvCxnSpPr>
          <p:cNvPr id="13" name="直接箭头连接符 12"/>
          <p:cNvCxnSpPr/>
          <p:nvPr/>
        </p:nvCxnSpPr>
        <p:spPr>
          <a:xfrm flipH="1">
            <a:off x="6380066" y="3921901"/>
            <a:ext cx="26249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40633" y="4043851"/>
            <a:ext cx="2162387" cy="276999"/>
          </a:xfrm>
          <a:prstGeom prst="rect">
            <a:avLst/>
          </a:prstGeom>
          <a:noFill/>
        </p:spPr>
        <p:txBody>
          <a:bodyPr wrap="none" rtlCol="0">
            <a:spAutoFit/>
          </a:bodyPr>
          <a:lstStyle/>
          <a:p>
            <a:r>
              <a:rPr lang="en-US" altLang="zh-CN" sz="1200" dirty="0"/>
              <a:t>Add document to </a:t>
            </a:r>
            <a:r>
              <a:rPr lang="en-US" altLang="zh-CN" sz="1200" dirty="0" err="1"/>
              <a:t>Lucene</a:t>
            </a:r>
            <a:r>
              <a:rPr lang="en-US" altLang="zh-CN" sz="1200" dirty="0"/>
              <a:t> index </a:t>
            </a:r>
            <a:endParaRPr lang="en-US" altLang="zh-CN" sz="1200" dirty="0"/>
          </a:p>
        </p:txBody>
      </p:sp>
      <p:cxnSp>
        <p:nvCxnSpPr>
          <p:cNvPr id="15" name="直接箭头连接符 14"/>
          <p:cNvCxnSpPr/>
          <p:nvPr/>
        </p:nvCxnSpPr>
        <p:spPr>
          <a:xfrm flipH="1">
            <a:off x="3761910" y="4170808"/>
            <a:ext cx="26249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Running Indexer</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endParaRPr lang="en-US" altLang="zh-CN" dirty="0"/>
          </a:p>
          <a:p>
            <a:pPr marL="0" indent="0">
              <a:buNone/>
            </a:pPr>
            <a:r>
              <a:rPr lang="en-US" altLang="zh-CN" dirty="0"/>
              <a:t>% java </a:t>
            </a:r>
            <a:r>
              <a:rPr lang="en-US" altLang="zh-CN" dirty="0" err="1"/>
              <a:t>lia.meetlucene.Indexer</a:t>
            </a:r>
            <a:r>
              <a:rPr lang="en-US" altLang="zh-CN" dirty="0"/>
              <a:t> </a:t>
            </a:r>
            <a:r>
              <a:rPr lang="en-US" altLang="zh-CN" dirty="0">
                <a:solidFill>
                  <a:srgbClr val="FF0000"/>
                </a:solidFill>
              </a:rPr>
              <a:t>build/index/</a:t>
            </a:r>
            <a:r>
              <a:rPr lang="en-US" altLang="zh-CN" dirty="0" err="1">
                <a:solidFill>
                  <a:srgbClr val="FF0000"/>
                </a:solidFill>
              </a:rPr>
              <a:t>lucene</a:t>
            </a:r>
            <a:endParaRPr lang="en-US" altLang="zh-CN" dirty="0">
              <a:solidFill>
                <a:srgbClr val="FF0000"/>
              </a:solidFill>
            </a:endParaRPr>
          </a:p>
          <a:p>
            <a:pPr marL="0" indent="0">
              <a:buNone/>
            </a:pPr>
            <a:r>
              <a:rPr lang="en-US" altLang="zh-CN" dirty="0"/>
              <a:t>Indexing /</a:t>
            </a:r>
            <a:r>
              <a:rPr lang="en-US" altLang="zh-CN" dirty="0" err="1"/>
              <a:t>lucene</a:t>
            </a:r>
            <a:r>
              <a:rPr lang="en-US" altLang="zh-CN" dirty="0"/>
              <a:t>/build/test/</a:t>
            </a:r>
            <a:r>
              <a:rPr lang="en-US" altLang="zh-CN" dirty="0" err="1"/>
              <a:t>TestDoc</a:t>
            </a:r>
            <a:r>
              <a:rPr lang="en-US" altLang="zh-CN" dirty="0"/>
              <a:t>/test.txt</a:t>
            </a:r>
            <a:endParaRPr lang="en-US" altLang="zh-CN" dirty="0"/>
          </a:p>
          <a:p>
            <a:pPr marL="0" indent="0">
              <a:buNone/>
            </a:pPr>
            <a:r>
              <a:rPr lang="en-US" altLang="zh-CN" dirty="0"/>
              <a:t>Indexing /</a:t>
            </a:r>
            <a:r>
              <a:rPr lang="en-US" altLang="zh-CN" dirty="0" err="1"/>
              <a:t>lucene</a:t>
            </a:r>
            <a:r>
              <a:rPr lang="en-US" altLang="zh-CN" dirty="0"/>
              <a:t>/build/test/</a:t>
            </a:r>
            <a:r>
              <a:rPr lang="en-US" altLang="zh-CN" dirty="0" err="1"/>
              <a:t>TestDoc</a:t>
            </a:r>
            <a:r>
              <a:rPr lang="en-US" altLang="zh-CN" dirty="0"/>
              <a:t>/test2.txt</a:t>
            </a:r>
            <a:endParaRPr lang="en-US" altLang="zh-CN" dirty="0"/>
          </a:p>
          <a:p>
            <a:pPr marL="0" indent="0">
              <a:buNone/>
            </a:pPr>
            <a:r>
              <a:rPr lang="en-US" altLang="zh-CN" dirty="0"/>
              <a:t>Indexing /</a:t>
            </a:r>
            <a:r>
              <a:rPr lang="en-US" altLang="zh-CN" dirty="0" err="1"/>
              <a:t>lucene</a:t>
            </a:r>
            <a:r>
              <a:rPr lang="en-US" altLang="zh-CN" dirty="0"/>
              <a:t>/BUILD.txt</a:t>
            </a:r>
            <a:endParaRPr lang="en-US" altLang="zh-CN" dirty="0"/>
          </a:p>
          <a:p>
            <a:pPr marL="0" indent="0">
              <a:buNone/>
            </a:pPr>
            <a:r>
              <a:rPr lang="en-US" altLang="zh-CN" dirty="0"/>
              <a:t>Indexing /</a:t>
            </a:r>
            <a:r>
              <a:rPr lang="en-US" altLang="zh-CN" dirty="0" err="1"/>
              <a:t>lucene</a:t>
            </a:r>
            <a:r>
              <a:rPr lang="en-US" altLang="zh-CN" dirty="0"/>
              <a:t>/CHANGES.txt</a:t>
            </a:r>
            <a:endParaRPr lang="en-US" altLang="zh-CN" dirty="0"/>
          </a:p>
          <a:p>
            <a:pPr marL="0" indent="0">
              <a:buNone/>
            </a:pPr>
            <a:r>
              <a:rPr lang="en-US" altLang="zh-CN" dirty="0"/>
              <a:t>Indexing /</a:t>
            </a:r>
            <a:r>
              <a:rPr lang="en-US" altLang="zh-CN" dirty="0" err="1"/>
              <a:t>lucene</a:t>
            </a:r>
            <a:r>
              <a:rPr lang="en-US" altLang="zh-CN" dirty="0"/>
              <a:t>/LICENSE.txt</a:t>
            </a:r>
            <a:endParaRPr lang="en-US" altLang="zh-CN" dirty="0"/>
          </a:p>
          <a:p>
            <a:pPr marL="0" indent="0">
              <a:buNone/>
            </a:pPr>
            <a:r>
              <a:rPr lang="en-US" altLang="zh-CN" dirty="0"/>
              <a:t>Indexing /</a:t>
            </a:r>
            <a:r>
              <a:rPr lang="en-US" altLang="zh-CN" dirty="0" err="1"/>
              <a:t>lucene</a:t>
            </a:r>
            <a:r>
              <a:rPr lang="en-US" altLang="zh-CN" dirty="0"/>
              <a:t>/README.txt</a:t>
            </a:r>
            <a:endParaRPr lang="en-US" altLang="zh-CN" dirty="0"/>
          </a:p>
          <a:p>
            <a:pPr marL="0" indent="0">
              <a:buNone/>
            </a:pPr>
            <a:r>
              <a:rPr lang="en-US" altLang="zh-CN" dirty="0"/>
              <a:t>Indexing /</a:t>
            </a:r>
            <a:r>
              <a:rPr lang="en-US" altLang="zh-CN" dirty="0" err="1"/>
              <a:t>lucene</a:t>
            </a:r>
            <a:r>
              <a:rPr lang="en-US" altLang="zh-CN" dirty="0"/>
              <a:t>/</a:t>
            </a:r>
            <a:r>
              <a:rPr lang="en-US" altLang="zh-CN" dirty="0" err="1"/>
              <a:t>src</a:t>
            </a:r>
            <a:r>
              <a:rPr lang="en-US" altLang="zh-CN" dirty="0"/>
              <a:t>/</a:t>
            </a:r>
            <a:r>
              <a:rPr lang="en-US" altLang="zh-CN" dirty="0" err="1"/>
              <a:t>jsp</a:t>
            </a:r>
            <a:r>
              <a:rPr lang="en-US" altLang="zh-CN" dirty="0"/>
              <a:t>/README.txt</a:t>
            </a:r>
            <a:endParaRPr lang="en-US" altLang="zh-CN" dirty="0"/>
          </a:p>
          <a:p>
            <a:pPr marL="0" indent="0">
              <a:buNone/>
            </a:pPr>
            <a:r>
              <a:rPr lang="en-US" altLang="zh-CN" dirty="0"/>
              <a:t>Indexing /</a:t>
            </a:r>
            <a:r>
              <a:rPr lang="en-US" altLang="zh-CN" dirty="0" err="1"/>
              <a:t>lucene</a:t>
            </a:r>
            <a:r>
              <a:rPr lang="en-US" altLang="zh-CN" dirty="0"/>
              <a:t>/</a:t>
            </a:r>
            <a:r>
              <a:rPr lang="en-US" altLang="zh-CN" dirty="0" err="1"/>
              <a:t>src</a:t>
            </a:r>
            <a:r>
              <a:rPr lang="en-US" altLang="zh-CN" dirty="0"/>
              <a:t>/test/org/apache/</a:t>
            </a:r>
            <a:r>
              <a:rPr lang="en-US" altLang="zh-CN" dirty="0" err="1"/>
              <a:t>lucene</a:t>
            </a:r>
            <a:r>
              <a:rPr lang="en-US" altLang="zh-CN" dirty="0"/>
              <a:t>/analysis/</a:t>
            </a:r>
            <a:r>
              <a:rPr lang="en-US" altLang="zh-CN" dirty="0" err="1"/>
              <a:t>ru</a:t>
            </a:r>
            <a:r>
              <a:rPr lang="en-US" altLang="zh-CN" dirty="0"/>
              <a:t>/stemsUnicode.txt</a:t>
            </a:r>
            <a:endParaRPr lang="en-US" altLang="zh-CN" dirty="0"/>
          </a:p>
          <a:p>
            <a:pPr marL="0" indent="0">
              <a:buNone/>
            </a:pPr>
            <a:r>
              <a:rPr lang="en-US" altLang="zh-CN" dirty="0"/>
              <a:t>Indexing /</a:t>
            </a:r>
            <a:r>
              <a:rPr lang="en-US" altLang="zh-CN" dirty="0" err="1"/>
              <a:t>lucene</a:t>
            </a:r>
            <a:r>
              <a:rPr lang="en-US" altLang="zh-CN" dirty="0"/>
              <a:t>/</a:t>
            </a:r>
            <a:r>
              <a:rPr lang="en-US" altLang="zh-CN" dirty="0" err="1"/>
              <a:t>src</a:t>
            </a:r>
            <a:r>
              <a:rPr lang="en-US" altLang="zh-CN" dirty="0"/>
              <a:t>/test/org/apache/</a:t>
            </a:r>
            <a:r>
              <a:rPr lang="en-US" altLang="zh-CN" dirty="0" err="1"/>
              <a:t>lucene</a:t>
            </a:r>
            <a:r>
              <a:rPr lang="en-US" altLang="zh-CN" dirty="0"/>
              <a:t>/analysis/</a:t>
            </a:r>
            <a:r>
              <a:rPr lang="en-US" altLang="zh-CN" dirty="0" err="1"/>
              <a:t>ru</a:t>
            </a:r>
            <a:r>
              <a:rPr lang="en-US" altLang="zh-CN" dirty="0"/>
              <a:t>/test1251.txt</a:t>
            </a:r>
            <a:endParaRPr lang="en-US" altLang="zh-CN" dirty="0"/>
          </a:p>
          <a:p>
            <a:pPr marL="0" indent="0">
              <a:buNone/>
            </a:pPr>
            <a:r>
              <a:rPr lang="en-US" altLang="zh-CN" dirty="0"/>
              <a:t>Indexing /</a:t>
            </a:r>
            <a:r>
              <a:rPr lang="en-US" altLang="zh-CN" dirty="0" err="1"/>
              <a:t>lucene</a:t>
            </a:r>
            <a:r>
              <a:rPr lang="en-US" altLang="zh-CN" dirty="0"/>
              <a:t>/</a:t>
            </a:r>
            <a:r>
              <a:rPr lang="en-US" altLang="zh-CN" dirty="0" err="1"/>
              <a:t>src</a:t>
            </a:r>
            <a:r>
              <a:rPr lang="en-US" altLang="zh-CN" dirty="0"/>
              <a:t>/test/org/apache/</a:t>
            </a:r>
            <a:r>
              <a:rPr lang="en-US" altLang="zh-CN" dirty="0" err="1"/>
              <a:t>lucene</a:t>
            </a:r>
            <a:r>
              <a:rPr lang="en-US" altLang="zh-CN" dirty="0"/>
              <a:t>/analysis/</a:t>
            </a:r>
            <a:r>
              <a:rPr lang="en-US" altLang="zh-CN" dirty="0" err="1"/>
              <a:t>ru</a:t>
            </a:r>
            <a:r>
              <a:rPr lang="en-US" altLang="zh-CN" dirty="0"/>
              <a:t>/testKOI8.txt</a:t>
            </a:r>
            <a:endParaRPr lang="en-US" altLang="zh-CN" dirty="0"/>
          </a:p>
          <a:p>
            <a:pPr marL="0" indent="0">
              <a:buNone/>
            </a:pPr>
            <a:r>
              <a:rPr lang="en-US" altLang="zh-CN" dirty="0"/>
              <a:t>Indexing /</a:t>
            </a:r>
            <a:r>
              <a:rPr lang="en-US" altLang="zh-CN" dirty="0" err="1"/>
              <a:t>lucene</a:t>
            </a:r>
            <a:r>
              <a:rPr lang="en-US" altLang="zh-CN" dirty="0"/>
              <a:t>/</a:t>
            </a:r>
            <a:r>
              <a:rPr lang="en-US" altLang="zh-CN" dirty="0" err="1"/>
              <a:t>src</a:t>
            </a:r>
            <a:r>
              <a:rPr lang="en-US" altLang="zh-CN" dirty="0"/>
              <a:t>/test/org/apache/</a:t>
            </a:r>
            <a:r>
              <a:rPr lang="en-US" altLang="zh-CN" dirty="0" err="1"/>
              <a:t>lucene</a:t>
            </a:r>
            <a:r>
              <a:rPr lang="en-US" altLang="zh-CN" dirty="0"/>
              <a:t>/analysis/</a:t>
            </a:r>
            <a:r>
              <a:rPr lang="en-US" altLang="zh-CN" dirty="0" err="1"/>
              <a:t>ru</a:t>
            </a:r>
            <a:r>
              <a:rPr lang="en-US" altLang="zh-CN" dirty="0"/>
              <a:t>/testUnicode.txt</a:t>
            </a:r>
            <a:endParaRPr lang="en-US" altLang="zh-CN" dirty="0"/>
          </a:p>
          <a:p>
            <a:pPr marL="0" indent="0">
              <a:buNone/>
            </a:pPr>
            <a:r>
              <a:rPr lang="en-US" altLang="zh-CN" dirty="0"/>
              <a:t>Indexing /</a:t>
            </a:r>
            <a:r>
              <a:rPr lang="en-US" altLang="zh-CN" dirty="0" err="1"/>
              <a:t>lucene</a:t>
            </a:r>
            <a:r>
              <a:rPr lang="en-US" altLang="zh-CN" dirty="0"/>
              <a:t>/</a:t>
            </a:r>
            <a:r>
              <a:rPr lang="en-US" altLang="zh-CN" dirty="0" err="1"/>
              <a:t>src</a:t>
            </a:r>
            <a:r>
              <a:rPr lang="en-US" altLang="zh-CN" dirty="0"/>
              <a:t>/test/org/apache/</a:t>
            </a:r>
            <a:r>
              <a:rPr lang="en-US" altLang="zh-CN" dirty="0" err="1"/>
              <a:t>lucene</a:t>
            </a:r>
            <a:r>
              <a:rPr lang="en-US" altLang="zh-CN" dirty="0"/>
              <a:t>/analysis/</a:t>
            </a:r>
            <a:r>
              <a:rPr lang="en-US" altLang="zh-CN" dirty="0" err="1"/>
              <a:t>ru</a:t>
            </a:r>
            <a:r>
              <a:rPr lang="en-US" altLang="zh-CN" dirty="0"/>
              <a:t>/wordsUnicode.txt</a:t>
            </a:r>
            <a:endParaRPr lang="en-US" altLang="zh-CN" dirty="0"/>
          </a:p>
          <a:p>
            <a:pPr marL="0" indent="0">
              <a:buNone/>
            </a:pPr>
            <a:r>
              <a:rPr lang="en-US" altLang="zh-CN" dirty="0"/>
              <a:t>Indexing /</a:t>
            </a:r>
            <a:r>
              <a:rPr lang="en-US" altLang="zh-CN" dirty="0" err="1"/>
              <a:t>lucene</a:t>
            </a:r>
            <a:r>
              <a:rPr lang="en-US" altLang="zh-CN" dirty="0"/>
              <a:t>/todo.txt</a:t>
            </a:r>
            <a:endParaRPr lang="en-US" altLang="zh-CN" dirty="0"/>
          </a:p>
          <a:p>
            <a:pPr marL="0" indent="0">
              <a:buNone/>
            </a:pPr>
            <a:r>
              <a:rPr lang="en-US" altLang="zh-CN" dirty="0"/>
              <a:t>Indexing 13 files took 2205 milliseconds</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Searching an index</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a:solidFill>
                  <a:srgbClr val="00B050"/>
                </a:solidFill>
              </a:rPr>
              <a:t>           /** </a:t>
            </a:r>
            <a:endParaRPr lang="en-US" altLang="zh-CN" dirty="0">
              <a:solidFill>
                <a:srgbClr val="00B050"/>
              </a:solidFill>
            </a:endParaRPr>
          </a:p>
          <a:p>
            <a:pPr marL="0" indent="0">
              <a:buNone/>
            </a:pPr>
            <a:r>
              <a:rPr lang="en-US" altLang="zh-CN" dirty="0">
                <a:solidFill>
                  <a:srgbClr val="00B050"/>
                </a:solidFill>
              </a:rPr>
              <a:t>             * This code was originally written for </a:t>
            </a:r>
            <a:endParaRPr lang="en-US" altLang="zh-CN" dirty="0">
              <a:solidFill>
                <a:srgbClr val="00B050"/>
              </a:solidFill>
            </a:endParaRPr>
          </a:p>
          <a:p>
            <a:pPr marL="0" indent="0">
              <a:buNone/>
            </a:pPr>
            <a:r>
              <a:rPr lang="en-US" altLang="zh-CN" dirty="0">
                <a:solidFill>
                  <a:srgbClr val="00B050"/>
                </a:solidFill>
              </a:rPr>
              <a:t>             * Erik's </a:t>
            </a:r>
            <a:r>
              <a:rPr lang="en-US" altLang="zh-CN" dirty="0" err="1">
                <a:solidFill>
                  <a:srgbClr val="00B050"/>
                </a:solidFill>
              </a:rPr>
              <a:t>Lucene</a:t>
            </a:r>
            <a:r>
              <a:rPr lang="en-US" altLang="zh-CN" dirty="0">
                <a:solidFill>
                  <a:srgbClr val="00B050"/>
                </a:solidFill>
              </a:rPr>
              <a:t> intro java.net article </a:t>
            </a:r>
            <a:endParaRPr lang="en-US" altLang="zh-CN" dirty="0">
              <a:solidFill>
                <a:srgbClr val="00B050"/>
              </a:solidFill>
            </a:endParaRPr>
          </a:p>
          <a:p>
            <a:pPr marL="0" indent="0">
              <a:buNone/>
            </a:pPr>
            <a:r>
              <a:rPr lang="en-US" altLang="zh-CN" dirty="0">
                <a:solidFill>
                  <a:srgbClr val="00B050"/>
                </a:solidFill>
              </a:rPr>
              <a:t>             */ </a:t>
            </a:r>
            <a:endParaRPr lang="en-US" altLang="zh-CN" dirty="0">
              <a:solidFill>
                <a:srgbClr val="00B050"/>
              </a:solidFill>
            </a:endParaRPr>
          </a:p>
          <a:p>
            <a:pPr marL="0" indent="0">
              <a:buNone/>
            </a:pPr>
            <a:r>
              <a:rPr lang="en-US" altLang="zh-CN" dirty="0">
                <a:solidFill>
                  <a:schemeClr val="tx2"/>
                </a:solidFill>
              </a:rPr>
              <a:t>            public class Searcher {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zh-CN" dirty="0">
                <a:solidFill>
                  <a:schemeClr val="tx2"/>
                </a:solidFill>
              </a:rPr>
              <a:t>              public static void main(String[] </a:t>
            </a:r>
            <a:r>
              <a:rPr lang="en-US" altLang="zh-CN" dirty="0" err="1">
                <a:solidFill>
                  <a:schemeClr val="tx2"/>
                </a:solidFill>
              </a:rPr>
              <a:t>args</a:t>
            </a:r>
            <a:r>
              <a:rPr lang="en-US" altLang="zh-CN" dirty="0">
                <a:solidFill>
                  <a:schemeClr val="tx2"/>
                </a:solidFill>
              </a:rPr>
              <a:t>) throws Exception { </a:t>
            </a:r>
            <a:endParaRPr lang="en-US" altLang="zh-CN" dirty="0">
              <a:solidFill>
                <a:schemeClr val="tx2"/>
              </a:solidFill>
            </a:endParaRPr>
          </a:p>
          <a:p>
            <a:pPr marL="0" indent="0">
              <a:buNone/>
            </a:pPr>
            <a:r>
              <a:rPr lang="en-US" altLang="zh-CN" dirty="0">
                <a:solidFill>
                  <a:schemeClr val="tx2"/>
                </a:solidFill>
              </a:rPr>
              <a:t>                if (</a:t>
            </a:r>
            <a:r>
              <a:rPr lang="en-US" altLang="zh-CN" dirty="0" err="1">
                <a:solidFill>
                  <a:schemeClr val="tx2"/>
                </a:solidFill>
              </a:rPr>
              <a:t>args.length</a:t>
            </a:r>
            <a:r>
              <a:rPr lang="en-US" altLang="zh-CN" dirty="0">
                <a:solidFill>
                  <a:schemeClr val="tx2"/>
                </a:solidFill>
              </a:rPr>
              <a:t> != 2) { </a:t>
            </a:r>
            <a:endParaRPr lang="en-US" altLang="zh-CN" dirty="0">
              <a:solidFill>
                <a:schemeClr val="tx2"/>
              </a:solidFill>
            </a:endParaRPr>
          </a:p>
          <a:p>
            <a:pPr marL="0" indent="0">
              <a:buNone/>
            </a:pPr>
            <a:r>
              <a:rPr lang="en-US" altLang="zh-CN" dirty="0">
                <a:solidFill>
                  <a:schemeClr val="tx2"/>
                </a:solidFill>
              </a:rPr>
              <a:t>                   throw new Exception("Usage: java " + </a:t>
            </a:r>
            <a:r>
              <a:rPr lang="en-US" altLang="zh-CN" dirty="0" err="1">
                <a:solidFill>
                  <a:schemeClr val="tx2"/>
                </a:solidFill>
              </a:rPr>
              <a:t>Searcher.class.getName</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                     + " &lt;index </a:t>
            </a:r>
            <a:r>
              <a:rPr lang="en-US" altLang="zh-CN" dirty="0" err="1">
                <a:solidFill>
                  <a:schemeClr val="tx2"/>
                </a:solidFill>
              </a:rPr>
              <a:t>dir</a:t>
            </a:r>
            <a:r>
              <a:rPr lang="en-US" altLang="zh-CN" dirty="0">
                <a:solidFill>
                  <a:schemeClr val="tx2"/>
                </a:solidFill>
              </a:rPr>
              <a:t>&gt; &lt;query&gt;"); </a:t>
            </a:r>
            <a:endParaRPr lang="en-US" altLang="zh-CN" dirty="0">
              <a:solidFill>
                <a:schemeClr val="tx2"/>
              </a:solidFill>
            </a:endParaRPr>
          </a:p>
          <a:p>
            <a:pPr marL="0" indent="0">
              <a:buNone/>
            </a:pPr>
            <a:r>
              <a:rPr lang="en-US" altLang="zh-CN" dirty="0">
                <a:solidFill>
                  <a:schemeClr val="tx2"/>
                </a:solidFill>
              </a:rPr>
              <a:t>                } </a:t>
            </a:r>
            <a:endParaRPr lang="en-US" altLang="zh-CN" dirty="0">
              <a:solidFill>
                <a:schemeClr val="tx2"/>
              </a:solidFill>
            </a:endParaRPr>
          </a:p>
          <a:p>
            <a:pPr marL="0" indent="0">
              <a:buNone/>
            </a:pPr>
            <a:r>
              <a:rPr lang="en-US" altLang="zh-CN" dirty="0">
                <a:solidFill>
                  <a:schemeClr val="tx2"/>
                </a:solidFill>
              </a:rPr>
              <a:t>               File </a:t>
            </a:r>
            <a:r>
              <a:rPr lang="en-US" altLang="zh-CN" dirty="0" err="1">
                <a:solidFill>
                  <a:schemeClr val="tx2"/>
                </a:solidFill>
              </a:rPr>
              <a:t>indexDir</a:t>
            </a:r>
            <a:r>
              <a:rPr lang="en-US" altLang="zh-CN" dirty="0">
                <a:solidFill>
                  <a:schemeClr val="tx2"/>
                </a:solidFill>
              </a:rPr>
              <a:t> = new File(</a:t>
            </a:r>
            <a:r>
              <a:rPr lang="en-US" altLang="zh-CN" dirty="0" err="1">
                <a:solidFill>
                  <a:schemeClr val="tx2"/>
                </a:solidFill>
              </a:rPr>
              <a:t>args</a:t>
            </a:r>
            <a:r>
              <a:rPr lang="en-US" altLang="zh-CN" dirty="0">
                <a:solidFill>
                  <a:schemeClr val="tx2"/>
                </a:solidFill>
              </a:rPr>
              <a:t>[0]);           </a:t>
            </a:r>
            <a:endParaRPr lang="en-US" altLang="zh-CN" dirty="0">
              <a:solidFill>
                <a:schemeClr val="tx2"/>
              </a:solidFill>
            </a:endParaRPr>
          </a:p>
          <a:p>
            <a:pPr marL="0" indent="0">
              <a:buNone/>
            </a:pPr>
            <a:r>
              <a:rPr lang="en-US" altLang="zh-CN" dirty="0">
                <a:solidFill>
                  <a:schemeClr val="tx2"/>
                </a:solidFill>
              </a:rPr>
              <a:t>               String q = </a:t>
            </a:r>
            <a:r>
              <a:rPr lang="en-US" altLang="zh-CN" dirty="0" err="1">
                <a:solidFill>
                  <a:schemeClr val="tx2"/>
                </a:solidFill>
              </a:rPr>
              <a:t>args</a:t>
            </a:r>
            <a:r>
              <a:rPr lang="en-US" altLang="zh-CN" dirty="0">
                <a:solidFill>
                  <a:schemeClr val="tx2"/>
                </a:solidFill>
              </a:rPr>
              <a:t>[1];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zh-CN" dirty="0">
                <a:solidFill>
                  <a:schemeClr val="tx2"/>
                </a:solidFill>
              </a:rPr>
              <a:t>               if (!</a:t>
            </a:r>
            <a:r>
              <a:rPr lang="en-US" altLang="zh-CN" dirty="0" err="1">
                <a:solidFill>
                  <a:schemeClr val="tx2"/>
                </a:solidFill>
              </a:rPr>
              <a:t>indexDir.exists</a:t>
            </a:r>
            <a:r>
              <a:rPr lang="en-US" altLang="zh-CN" dirty="0">
                <a:solidFill>
                  <a:schemeClr val="tx2"/>
                </a:solidFill>
              </a:rPr>
              <a:t>() || !</a:t>
            </a:r>
            <a:r>
              <a:rPr lang="en-US" altLang="zh-CN" dirty="0" err="1">
                <a:solidFill>
                  <a:schemeClr val="tx2"/>
                </a:solidFill>
              </a:rPr>
              <a:t>indexDir.isDirectory</a:t>
            </a:r>
            <a:r>
              <a:rPr lang="en-US" altLang="zh-CN" dirty="0">
                <a:solidFill>
                  <a:schemeClr val="tx2"/>
                </a:solidFill>
              </a:rPr>
              <a:t>()) { </a:t>
            </a:r>
            <a:endParaRPr lang="en-US" altLang="zh-CN" dirty="0">
              <a:solidFill>
                <a:schemeClr val="tx2"/>
              </a:solidFill>
            </a:endParaRPr>
          </a:p>
          <a:p>
            <a:pPr marL="0" indent="0">
              <a:buNone/>
            </a:pPr>
            <a:r>
              <a:rPr lang="en-US" altLang="zh-CN" dirty="0">
                <a:solidFill>
                  <a:schemeClr val="tx2"/>
                </a:solidFill>
              </a:rPr>
              <a:t>                 throw new Exception(</a:t>
            </a:r>
            <a:r>
              <a:rPr lang="en-US" altLang="zh-CN" dirty="0" err="1">
                <a:solidFill>
                  <a:schemeClr val="tx2"/>
                </a:solidFill>
              </a:rPr>
              <a:t>indexDir</a:t>
            </a:r>
            <a:r>
              <a:rPr lang="en-US" altLang="zh-CN" dirty="0">
                <a:solidFill>
                  <a:schemeClr val="tx2"/>
                </a:solidFill>
              </a:rPr>
              <a:t> + </a:t>
            </a:r>
            <a:endParaRPr lang="en-US" altLang="zh-CN" dirty="0">
              <a:solidFill>
                <a:schemeClr val="tx2"/>
              </a:solidFill>
            </a:endParaRPr>
          </a:p>
          <a:p>
            <a:pPr marL="0" indent="0">
              <a:buNone/>
            </a:pPr>
            <a:r>
              <a:rPr lang="en-US" altLang="zh-CN" dirty="0">
                <a:solidFill>
                  <a:schemeClr val="tx2"/>
                </a:solidFill>
              </a:rPr>
              <a:t>                   " does not exist or is not a directory."); </a:t>
            </a:r>
            <a:endParaRPr lang="en-US" altLang="zh-CN" dirty="0">
              <a:solidFill>
                <a:schemeClr val="tx2"/>
              </a:solidFill>
            </a:endParaRPr>
          </a:p>
          <a:p>
            <a:pPr marL="0" indent="0">
              <a:buNone/>
            </a:pPr>
            <a:r>
              <a:rPr lang="en-US" altLang="zh-CN" dirty="0">
                <a:solidFill>
                  <a:schemeClr val="tx2"/>
                </a:solidFill>
              </a:rPr>
              <a:t>               }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zh-CN" dirty="0">
                <a:solidFill>
                  <a:schemeClr val="tx2"/>
                </a:solidFill>
              </a:rPr>
              <a:t>               search(</a:t>
            </a:r>
            <a:r>
              <a:rPr lang="en-US" altLang="zh-CN" dirty="0" err="1">
                <a:solidFill>
                  <a:schemeClr val="tx2"/>
                </a:solidFill>
              </a:rPr>
              <a:t>indexDir</a:t>
            </a:r>
            <a:r>
              <a:rPr lang="en-US" altLang="zh-CN" dirty="0">
                <a:solidFill>
                  <a:schemeClr val="tx2"/>
                </a:solidFill>
              </a:rPr>
              <a:t>, q); </a:t>
            </a:r>
            <a:endParaRPr lang="en-US" altLang="zh-CN" dirty="0">
              <a:solidFill>
                <a:schemeClr val="tx2"/>
              </a:solidFill>
            </a:endParaRPr>
          </a:p>
          <a:p>
            <a:pPr marL="0" indent="0">
              <a:buNone/>
            </a:pPr>
            <a:r>
              <a:rPr lang="en-US" altLang="zh-CN" dirty="0">
                <a:solidFill>
                  <a:schemeClr val="tx2"/>
                </a:solidFill>
              </a:rPr>
              <a:t>             } </a:t>
            </a:r>
            <a:endParaRPr lang="en-US" altLang="zh-CN" dirty="0">
              <a:solidFill>
                <a:schemeClr val="tx2"/>
              </a:solidFill>
            </a:endParaRPr>
          </a:p>
          <a:p>
            <a:pPr marL="0" indent="0">
              <a:buNone/>
            </a:pP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TextBox 4"/>
          <p:cNvSpPr txBox="1"/>
          <p:nvPr/>
        </p:nvSpPr>
        <p:spPr>
          <a:xfrm>
            <a:off x="4842030" y="2714942"/>
            <a:ext cx="2316981" cy="276999"/>
          </a:xfrm>
          <a:prstGeom prst="rect">
            <a:avLst/>
          </a:prstGeom>
          <a:noFill/>
        </p:spPr>
        <p:txBody>
          <a:bodyPr wrap="none" rtlCol="0">
            <a:spAutoFit/>
          </a:bodyPr>
          <a:lstStyle/>
          <a:p>
            <a:r>
              <a:rPr lang="en-US" altLang="zh-CN" sz="1200" dirty="0"/>
              <a:t>Index directory created by Indexer</a:t>
            </a:r>
            <a:endParaRPr lang="en-US" altLang="zh-CN" sz="1200" dirty="0"/>
          </a:p>
        </p:txBody>
      </p:sp>
      <p:cxnSp>
        <p:nvCxnSpPr>
          <p:cNvPr id="6" name="直接箭头连接符 5"/>
          <p:cNvCxnSpPr/>
          <p:nvPr/>
        </p:nvCxnSpPr>
        <p:spPr>
          <a:xfrm flipH="1" flipV="1">
            <a:off x="3930162" y="2841899"/>
            <a:ext cx="911869"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815916" y="2945617"/>
            <a:ext cx="954749" cy="276999"/>
          </a:xfrm>
          <a:prstGeom prst="rect">
            <a:avLst/>
          </a:prstGeom>
          <a:noFill/>
        </p:spPr>
        <p:txBody>
          <a:bodyPr wrap="none" rtlCol="0">
            <a:spAutoFit/>
          </a:bodyPr>
          <a:lstStyle/>
          <a:p>
            <a:r>
              <a:rPr lang="en-US" altLang="zh-CN" sz="1200" dirty="0"/>
              <a:t>Query string</a:t>
            </a:r>
            <a:endParaRPr lang="en-US" altLang="zh-CN" sz="1200" dirty="0"/>
          </a:p>
        </p:txBody>
      </p:sp>
      <p:cxnSp>
        <p:nvCxnSpPr>
          <p:cNvPr id="8" name="直接箭头连接符 7"/>
          <p:cNvCxnSpPr/>
          <p:nvPr/>
        </p:nvCxnSpPr>
        <p:spPr>
          <a:xfrm flipH="1" flipV="1">
            <a:off x="2904048" y="3072573"/>
            <a:ext cx="911869"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Searching an index</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a:solidFill>
                  <a:schemeClr val="tx2"/>
                </a:solidFill>
              </a:rPr>
              <a:t>        public static void search(File </a:t>
            </a:r>
            <a:r>
              <a:rPr lang="en-US" altLang="zh-CN" dirty="0" err="1">
                <a:solidFill>
                  <a:schemeClr val="tx2"/>
                </a:solidFill>
              </a:rPr>
              <a:t>indexDir</a:t>
            </a:r>
            <a:r>
              <a:rPr lang="en-US" altLang="zh-CN" dirty="0">
                <a:solidFill>
                  <a:schemeClr val="tx2"/>
                </a:solidFill>
              </a:rPr>
              <a:t>, String q) </a:t>
            </a:r>
            <a:endParaRPr lang="en-US" altLang="zh-CN" dirty="0">
              <a:solidFill>
                <a:schemeClr val="tx2"/>
              </a:solidFill>
            </a:endParaRPr>
          </a:p>
          <a:p>
            <a:pPr marL="0" indent="0">
              <a:buNone/>
            </a:pPr>
            <a:r>
              <a:rPr lang="en-US" altLang="zh-CN" dirty="0">
                <a:solidFill>
                  <a:schemeClr val="tx2"/>
                </a:solidFill>
              </a:rPr>
              <a:t>               throws Exception {                      </a:t>
            </a:r>
            <a:endParaRPr lang="en-US" altLang="zh-CN" dirty="0">
              <a:solidFill>
                <a:schemeClr val="tx2"/>
              </a:solidFill>
            </a:endParaRPr>
          </a:p>
          <a:p>
            <a:pPr marL="0" indent="0">
              <a:buNone/>
            </a:pPr>
            <a:r>
              <a:rPr lang="en-US" altLang="zh-CN" dirty="0">
                <a:solidFill>
                  <a:schemeClr val="tx2"/>
                </a:solidFill>
              </a:rPr>
              <a:t>               Directory </a:t>
            </a:r>
            <a:r>
              <a:rPr lang="en-US" altLang="zh-CN" dirty="0" err="1">
                <a:solidFill>
                  <a:schemeClr val="tx2"/>
                </a:solidFill>
              </a:rPr>
              <a:t>fsDir</a:t>
            </a:r>
            <a:r>
              <a:rPr lang="en-US" altLang="zh-CN" dirty="0">
                <a:solidFill>
                  <a:schemeClr val="tx2"/>
                </a:solidFill>
              </a:rPr>
              <a:t> = </a:t>
            </a:r>
            <a:r>
              <a:rPr lang="en-US" altLang="zh-CN" dirty="0" err="1">
                <a:solidFill>
                  <a:schemeClr val="tx2"/>
                </a:solidFill>
              </a:rPr>
              <a:t>FSDirectory.getDirectory</a:t>
            </a:r>
            <a:r>
              <a:rPr lang="en-US" altLang="zh-CN" dirty="0">
                <a:solidFill>
                  <a:schemeClr val="tx2"/>
                </a:solidFill>
              </a:rPr>
              <a:t>(</a:t>
            </a:r>
            <a:r>
              <a:rPr lang="en-US" altLang="zh-CN" dirty="0" err="1">
                <a:solidFill>
                  <a:schemeClr val="tx2"/>
                </a:solidFill>
              </a:rPr>
              <a:t>indexDir</a:t>
            </a:r>
            <a:r>
              <a:rPr lang="en-US" altLang="zh-CN" dirty="0">
                <a:solidFill>
                  <a:schemeClr val="tx2"/>
                </a:solidFill>
              </a:rPr>
              <a:t>, false);                                                   </a:t>
            </a:r>
            <a:endParaRPr lang="en-US" altLang="zh-CN" dirty="0">
              <a:solidFill>
                <a:schemeClr val="tx2"/>
              </a:solidFill>
            </a:endParaRPr>
          </a:p>
          <a:p>
            <a:pPr marL="0" indent="0">
              <a:buNone/>
            </a:pPr>
            <a:r>
              <a:rPr lang="en-US" altLang="zh-CN" dirty="0">
                <a:solidFill>
                  <a:schemeClr val="tx2"/>
                </a:solidFill>
              </a:rPr>
              <a:t>               </a:t>
            </a:r>
            <a:r>
              <a:rPr lang="en-US" altLang="zh-CN" dirty="0" err="1">
                <a:solidFill>
                  <a:schemeClr val="tx2"/>
                </a:solidFill>
              </a:rPr>
              <a:t>IndexSearcher</a:t>
            </a:r>
            <a:r>
              <a:rPr lang="en-US" altLang="zh-CN" dirty="0">
                <a:solidFill>
                  <a:schemeClr val="tx2"/>
                </a:solidFill>
              </a:rPr>
              <a:t> is = new </a:t>
            </a:r>
            <a:r>
              <a:rPr lang="en-US" altLang="zh-CN" dirty="0" err="1">
                <a:solidFill>
                  <a:schemeClr val="tx2"/>
                </a:solidFill>
              </a:rPr>
              <a:t>IndexSearcher</a:t>
            </a:r>
            <a:r>
              <a:rPr lang="en-US" altLang="zh-CN" dirty="0">
                <a:solidFill>
                  <a:schemeClr val="tx2"/>
                </a:solidFill>
              </a:rPr>
              <a:t>(</a:t>
            </a:r>
            <a:r>
              <a:rPr lang="en-US" altLang="zh-CN" dirty="0" err="1">
                <a:solidFill>
                  <a:schemeClr val="tx2"/>
                </a:solidFill>
              </a:rPr>
              <a:t>fsDir</a:t>
            </a:r>
            <a:r>
              <a:rPr lang="en-US" altLang="zh-CN" dirty="0">
                <a:solidFill>
                  <a:schemeClr val="tx2"/>
                </a:solidFill>
              </a:rPr>
              <a:t>);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zh-CN" dirty="0">
                <a:solidFill>
                  <a:srgbClr val="FF0000"/>
                </a:solidFill>
              </a:rPr>
              <a:t>               Query </a:t>
            </a:r>
            <a:r>
              <a:rPr lang="en-US" altLang="zh-CN" dirty="0" err="1">
                <a:solidFill>
                  <a:srgbClr val="FF0000"/>
                </a:solidFill>
              </a:rPr>
              <a:t>query</a:t>
            </a:r>
            <a:r>
              <a:rPr lang="en-US" altLang="zh-CN" dirty="0">
                <a:solidFill>
                  <a:srgbClr val="FF0000"/>
                </a:solidFill>
              </a:rPr>
              <a:t> = </a:t>
            </a:r>
            <a:r>
              <a:rPr lang="en-US" altLang="zh-CN" dirty="0" err="1">
                <a:solidFill>
                  <a:srgbClr val="FF0000"/>
                </a:solidFill>
              </a:rPr>
              <a:t>QueryParser.parse</a:t>
            </a:r>
            <a:r>
              <a:rPr lang="en-US" altLang="zh-CN" dirty="0">
                <a:solidFill>
                  <a:srgbClr val="FF0000"/>
                </a:solidFill>
              </a:rPr>
              <a:t>(q, "contents",   new </a:t>
            </a:r>
            <a:r>
              <a:rPr lang="en-US" altLang="zh-CN" dirty="0" err="1">
                <a:solidFill>
                  <a:srgbClr val="FF0000"/>
                </a:solidFill>
              </a:rPr>
              <a:t>StandardAnalyzer</a:t>
            </a:r>
            <a:r>
              <a:rPr lang="en-US" altLang="zh-CN" dirty="0">
                <a:solidFill>
                  <a:srgbClr val="FF0000"/>
                </a:solidFill>
              </a:rPr>
              <a:t>()); </a:t>
            </a:r>
            <a:endParaRPr lang="en-US" altLang="zh-CN" dirty="0">
              <a:solidFill>
                <a:srgbClr val="FF0000"/>
              </a:solidFill>
            </a:endParaRPr>
          </a:p>
          <a:p>
            <a:pPr marL="0" indent="0">
              <a:buNone/>
            </a:pPr>
            <a:r>
              <a:rPr lang="en-US" altLang="zh-CN" dirty="0">
                <a:solidFill>
                  <a:schemeClr val="tx2"/>
                </a:solidFill>
              </a:rPr>
              <a:t>               long start = new Date().</a:t>
            </a:r>
            <a:r>
              <a:rPr lang="en-US" altLang="zh-CN" dirty="0" err="1">
                <a:solidFill>
                  <a:schemeClr val="tx2"/>
                </a:solidFill>
              </a:rPr>
              <a:t>getTime</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               </a:t>
            </a:r>
            <a:r>
              <a:rPr lang="en-US" altLang="zh-CN" dirty="0">
                <a:solidFill>
                  <a:srgbClr val="FF0000"/>
                </a:solidFill>
              </a:rPr>
              <a:t>Hits </a:t>
            </a:r>
            <a:r>
              <a:rPr lang="en-US" altLang="zh-CN" dirty="0" err="1">
                <a:solidFill>
                  <a:srgbClr val="FF0000"/>
                </a:solidFill>
              </a:rPr>
              <a:t>hits</a:t>
            </a:r>
            <a:r>
              <a:rPr lang="en-US" altLang="zh-CN" dirty="0">
                <a:solidFill>
                  <a:srgbClr val="FF0000"/>
                </a:solidFill>
              </a:rPr>
              <a:t> = </a:t>
            </a:r>
            <a:r>
              <a:rPr lang="en-US" altLang="zh-CN" dirty="0" err="1">
                <a:solidFill>
                  <a:srgbClr val="FF0000"/>
                </a:solidFill>
              </a:rPr>
              <a:t>is.search</a:t>
            </a:r>
            <a:r>
              <a:rPr lang="en-US" altLang="zh-CN" dirty="0">
                <a:solidFill>
                  <a:srgbClr val="FF0000"/>
                </a:solidFill>
              </a:rPr>
              <a:t>(query);        </a:t>
            </a:r>
            <a:endParaRPr lang="en-US" altLang="zh-CN" dirty="0">
              <a:solidFill>
                <a:srgbClr val="FF0000"/>
              </a:solidFill>
            </a:endParaRPr>
          </a:p>
          <a:p>
            <a:pPr marL="0" indent="0">
              <a:buNone/>
            </a:pPr>
            <a:r>
              <a:rPr lang="en-US" altLang="zh-CN" dirty="0">
                <a:solidFill>
                  <a:schemeClr val="tx2"/>
                </a:solidFill>
              </a:rPr>
              <a:t>               long end = new Date().</a:t>
            </a:r>
            <a:r>
              <a:rPr lang="en-US" altLang="zh-CN" dirty="0" err="1">
                <a:solidFill>
                  <a:schemeClr val="tx2"/>
                </a:solidFill>
              </a:rPr>
              <a:t>getTime</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               </a:t>
            </a:r>
            <a:r>
              <a:rPr lang="en-US" altLang="zh-CN" dirty="0" err="1">
                <a:solidFill>
                  <a:schemeClr val="tx2"/>
                </a:solidFill>
              </a:rPr>
              <a:t>System.err.println</a:t>
            </a:r>
            <a:r>
              <a:rPr lang="en-US" altLang="zh-CN" dirty="0">
                <a:solidFill>
                  <a:schemeClr val="tx2"/>
                </a:solidFill>
              </a:rPr>
              <a:t>("Found " + </a:t>
            </a:r>
            <a:r>
              <a:rPr lang="en-US" altLang="zh-CN" dirty="0" err="1">
                <a:solidFill>
                  <a:schemeClr val="tx2"/>
                </a:solidFill>
              </a:rPr>
              <a:t>hits.length</a:t>
            </a:r>
            <a:r>
              <a:rPr lang="en-US" altLang="zh-CN" dirty="0">
                <a:solidFill>
                  <a:schemeClr val="tx2"/>
                </a:solidFill>
              </a:rPr>
              <a:t>() +  " document(s) (in " + (end - start) + </a:t>
            </a:r>
            <a:endParaRPr lang="en-US" altLang="zh-CN" dirty="0">
              <a:solidFill>
                <a:schemeClr val="tx2"/>
              </a:solidFill>
            </a:endParaRPr>
          </a:p>
          <a:p>
            <a:pPr marL="0" indent="0">
              <a:buNone/>
            </a:pPr>
            <a:r>
              <a:rPr lang="en-US" altLang="zh-CN" dirty="0">
                <a:solidFill>
                  <a:schemeClr val="tx2"/>
                </a:solidFill>
              </a:rPr>
              <a:t>                                                   " milliseconds) that matched query '" + q + "':"); </a:t>
            </a:r>
            <a:endParaRPr lang="en-US" altLang="zh-CN" dirty="0">
              <a:solidFill>
                <a:schemeClr val="tx2"/>
              </a:solidFill>
            </a:endParaRPr>
          </a:p>
          <a:p>
            <a:pPr marL="0" indent="0">
              <a:buNone/>
            </a:pPr>
            <a:endParaRPr lang="en-US" altLang="zh-CN" dirty="0">
              <a:solidFill>
                <a:schemeClr val="tx2"/>
              </a:solidFill>
            </a:endParaRPr>
          </a:p>
          <a:p>
            <a:pPr marL="0" indent="0">
              <a:buNone/>
            </a:pPr>
            <a:r>
              <a:rPr lang="en-US" altLang="zh-CN" dirty="0">
                <a:solidFill>
                  <a:schemeClr val="tx2"/>
                </a:solidFill>
              </a:rPr>
              <a:t>               </a:t>
            </a:r>
            <a:r>
              <a:rPr lang="en-US" altLang="zh-CN" dirty="0">
                <a:solidFill>
                  <a:srgbClr val="FF0000"/>
                </a:solidFill>
              </a:rPr>
              <a:t>for (</a:t>
            </a:r>
            <a:r>
              <a:rPr lang="en-US" altLang="zh-CN" dirty="0" err="1">
                <a:solidFill>
                  <a:srgbClr val="FF0000"/>
                </a:solidFill>
              </a:rPr>
              <a:t>int</a:t>
            </a:r>
            <a:r>
              <a:rPr lang="en-US" altLang="zh-CN" dirty="0">
                <a:solidFill>
                  <a:srgbClr val="FF0000"/>
                </a:solidFill>
              </a:rPr>
              <a:t> </a:t>
            </a:r>
            <a:r>
              <a:rPr lang="en-US" altLang="zh-CN" dirty="0" err="1">
                <a:solidFill>
                  <a:srgbClr val="FF0000"/>
                </a:solidFill>
              </a:rPr>
              <a:t>i</a:t>
            </a:r>
            <a:r>
              <a:rPr lang="en-US" altLang="zh-CN" dirty="0">
                <a:solidFill>
                  <a:srgbClr val="FF0000"/>
                </a:solidFill>
              </a:rPr>
              <a:t> = 0; </a:t>
            </a:r>
            <a:r>
              <a:rPr lang="en-US" altLang="zh-CN" dirty="0" err="1">
                <a:solidFill>
                  <a:srgbClr val="FF0000"/>
                </a:solidFill>
              </a:rPr>
              <a:t>i</a:t>
            </a:r>
            <a:r>
              <a:rPr lang="en-US" altLang="zh-CN" dirty="0">
                <a:solidFill>
                  <a:srgbClr val="FF0000"/>
                </a:solidFill>
              </a:rPr>
              <a:t> &lt; </a:t>
            </a:r>
            <a:r>
              <a:rPr lang="en-US" altLang="zh-CN" dirty="0" err="1">
                <a:solidFill>
                  <a:srgbClr val="FF0000"/>
                </a:solidFill>
              </a:rPr>
              <a:t>hits.length</a:t>
            </a:r>
            <a:r>
              <a:rPr lang="en-US" altLang="zh-CN" dirty="0">
                <a:solidFill>
                  <a:srgbClr val="FF0000"/>
                </a:solidFill>
              </a:rPr>
              <a:t>(); </a:t>
            </a:r>
            <a:r>
              <a:rPr lang="en-US" altLang="zh-CN" dirty="0" err="1">
                <a:solidFill>
                  <a:srgbClr val="FF0000"/>
                </a:solidFill>
              </a:rPr>
              <a:t>i</a:t>
            </a:r>
            <a:r>
              <a:rPr lang="en-US" altLang="zh-CN" dirty="0">
                <a:solidFill>
                  <a:srgbClr val="FF0000"/>
                </a:solidFill>
              </a:rPr>
              <a:t>++) { </a:t>
            </a:r>
            <a:endParaRPr lang="en-US" altLang="zh-CN" dirty="0">
              <a:solidFill>
                <a:srgbClr val="FF0000"/>
              </a:solidFill>
            </a:endParaRPr>
          </a:p>
          <a:p>
            <a:pPr marL="0" indent="0">
              <a:buNone/>
            </a:pPr>
            <a:r>
              <a:rPr lang="en-US" altLang="zh-CN" dirty="0">
                <a:solidFill>
                  <a:srgbClr val="FF0000"/>
                </a:solidFill>
              </a:rPr>
              <a:t>                 Document doc = hits.doc(</a:t>
            </a:r>
            <a:r>
              <a:rPr lang="en-US" altLang="zh-CN" dirty="0" err="1">
                <a:solidFill>
                  <a:srgbClr val="FF0000"/>
                </a:solidFill>
              </a:rPr>
              <a:t>i</a:t>
            </a:r>
            <a:r>
              <a:rPr lang="en-US" altLang="zh-CN" dirty="0">
                <a:solidFill>
                  <a:srgbClr val="FF0000"/>
                </a:solidFill>
              </a:rPr>
              <a:t>);                   </a:t>
            </a:r>
            <a:endParaRPr lang="en-US" altLang="zh-CN" dirty="0">
              <a:solidFill>
                <a:srgbClr val="FF0000"/>
              </a:solidFill>
            </a:endParaRPr>
          </a:p>
          <a:p>
            <a:pPr marL="0" indent="0">
              <a:buNone/>
            </a:pPr>
            <a:r>
              <a:rPr lang="en-US" altLang="zh-CN" dirty="0">
                <a:solidFill>
                  <a:srgbClr val="FF0000"/>
                </a:solidFill>
              </a:rPr>
              <a:t>                 </a:t>
            </a:r>
            <a:r>
              <a:rPr lang="en-US" altLang="zh-CN" dirty="0" err="1">
                <a:solidFill>
                  <a:srgbClr val="FF0000"/>
                </a:solidFill>
              </a:rPr>
              <a:t>System.out.println</a:t>
            </a:r>
            <a:r>
              <a:rPr lang="en-US" altLang="zh-CN" dirty="0">
                <a:solidFill>
                  <a:srgbClr val="FF0000"/>
                </a:solidFill>
              </a:rPr>
              <a:t>(</a:t>
            </a:r>
            <a:r>
              <a:rPr lang="en-US" altLang="zh-CN" dirty="0" err="1">
                <a:solidFill>
                  <a:srgbClr val="FF0000"/>
                </a:solidFill>
              </a:rPr>
              <a:t>doc.get</a:t>
            </a:r>
            <a:r>
              <a:rPr lang="en-US" altLang="zh-CN" dirty="0">
                <a:solidFill>
                  <a:srgbClr val="FF0000"/>
                </a:solidFill>
              </a:rPr>
              <a:t>("filename")); </a:t>
            </a:r>
            <a:endParaRPr lang="en-US" altLang="zh-CN" dirty="0">
              <a:solidFill>
                <a:srgbClr val="FF0000"/>
              </a:solidFill>
            </a:endParaRPr>
          </a:p>
          <a:p>
            <a:pPr marL="0" indent="0">
              <a:buNone/>
            </a:pPr>
            <a:r>
              <a:rPr lang="en-US" altLang="zh-CN" dirty="0">
                <a:solidFill>
                  <a:schemeClr val="tx2"/>
                </a:solidFill>
              </a:rPr>
              <a:t>               </a:t>
            </a:r>
            <a:r>
              <a:rPr lang="en-US" altLang="zh-CN" dirty="0">
                <a:solidFill>
                  <a:srgbClr val="FF0000"/>
                </a:solidFill>
              </a:rPr>
              <a:t>}</a:t>
            </a:r>
            <a:r>
              <a:rPr lang="en-US" altLang="zh-CN" dirty="0">
                <a:solidFill>
                  <a:schemeClr val="tx2"/>
                </a:solidFill>
              </a:rPr>
              <a:t>  </a:t>
            </a:r>
            <a:endParaRPr lang="en-US" altLang="zh-CN" dirty="0">
              <a:solidFill>
                <a:schemeClr val="tx2"/>
              </a:solidFill>
            </a:endParaRPr>
          </a:p>
          <a:p>
            <a:pPr marL="0" indent="0">
              <a:buNone/>
            </a:pPr>
            <a:r>
              <a:rPr lang="en-US" altLang="zh-CN" dirty="0">
                <a:solidFill>
                  <a:schemeClr val="tx2"/>
                </a:solidFill>
              </a:rPr>
              <a:t>             } </a:t>
            </a:r>
            <a:endParaRPr lang="en-US" altLang="zh-CN" dirty="0">
              <a:solidFill>
                <a:schemeClr val="tx2"/>
              </a:solidFill>
            </a:endParaRPr>
          </a:p>
          <a:p>
            <a:pPr marL="0" indent="0">
              <a:buNone/>
            </a:pPr>
            <a:r>
              <a:rPr lang="en-US" altLang="zh-CN" dirty="0">
                <a:solidFill>
                  <a:schemeClr val="tx2"/>
                </a:solidFill>
              </a:rPr>
              <a:t>           }</a:t>
            </a:r>
            <a:endParaRPr lang="zh-CN" altLang="en-US"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TextBox 4"/>
          <p:cNvSpPr txBox="1"/>
          <p:nvPr/>
        </p:nvSpPr>
        <p:spPr>
          <a:xfrm>
            <a:off x="6656224" y="3092866"/>
            <a:ext cx="1302985" cy="276999"/>
          </a:xfrm>
          <a:prstGeom prst="rect">
            <a:avLst/>
          </a:prstGeom>
          <a:noFill/>
        </p:spPr>
        <p:txBody>
          <a:bodyPr wrap="none" rtlCol="0">
            <a:spAutoFit/>
          </a:bodyPr>
          <a:lstStyle/>
          <a:p>
            <a:r>
              <a:rPr lang="en-US" altLang="zh-CN" sz="1200" dirty="0"/>
              <a:t>Write search stats</a:t>
            </a:r>
            <a:endParaRPr lang="en-US" altLang="zh-CN" sz="1200" dirty="0"/>
          </a:p>
        </p:txBody>
      </p:sp>
      <p:cxnSp>
        <p:nvCxnSpPr>
          <p:cNvPr id="6" name="直接箭头连接符 5"/>
          <p:cNvCxnSpPr/>
          <p:nvPr/>
        </p:nvCxnSpPr>
        <p:spPr>
          <a:xfrm flipH="1" flipV="1">
            <a:off x="5744355" y="3219822"/>
            <a:ext cx="911869"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917132" y="1395688"/>
            <a:ext cx="900503" cy="276999"/>
          </a:xfrm>
          <a:prstGeom prst="rect">
            <a:avLst/>
          </a:prstGeom>
          <a:noFill/>
        </p:spPr>
        <p:txBody>
          <a:bodyPr wrap="none" rtlCol="0">
            <a:spAutoFit/>
          </a:bodyPr>
          <a:lstStyle/>
          <a:p>
            <a:r>
              <a:rPr lang="en-US" altLang="zh-CN" sz="1200" dirty="0"/>
              <a:t>Open Index</a:t>
            </a:r>
            <a:endParaRPr lang="en-US" altLang="zh-CN" sz="1200" dirty="0"/>
          </a:p>
        </p:txBody>
      </p:sp>
      <p:cxnSp>
        <p:nvCxnSpPr>
          <p:cNvPr id="8" name="直接箭头连接符 7"/>
          <p:cNvCxnSpPr/>
          <p:nvPr/>
        </p:nvCxnSpPr>
        <p:spPr>
          <a:xfrm flipH="1" flipV="1">
            <a:off x="5005263" y="1522644"/>
            <a:ext cx="911869"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002270" y="1962044"/>
            <a:ext cx="918457" cy="276999"/>
          </a:xfrm>
          <a:prstGeom prst="rect">
            <a:avLst/>
          </a:prstGeom>
          <a:noFill/>
        </p:spPr>
        <p:txBody>
          <a:bodyPr wrap="none" rtlCol="0">
            <a:spAutoFit/>
          </a:bodyPr>
          <a:lstStyle/>
          <a:p>
            <a:r>
              <a:rPr lang="en-US" altLang="zh-CN" sz="1200" dirty="0"/>
              <a:t>Parse query</a:t>
            </a:r>
            <a:endParaRPr lang="en-US" altLang="zh-CN" sz="1200" dirty="0"/>
          </a:p>
        </p:txBody>
      </p:sp>
      <p:cxnSp>
        <p:nvCxnSpPr>
          <p:cNvPr id="10" name="直接箭头连接符 9"/>
          <p:cNvCxnSpPr/>
          <p:nvPr/>
        </p:nvCxnSpPr>
        <p:spPr>
          <a:xfrm flipH="1" flipV="1">
            <a:off x="6090402" y="2089001"/>
            <a:ext cx="911869"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842030" y="2221370"/>
            <a:ext cx="978409" cy="276999"/>
          </a:xfrm>
          <a:prstGeom prst="rect">
            <a:avLst/>
          </a:prstGeom>
          <a:noFill/>
        </p:spPr>
        <p:txBody>
          <a:bodyPr wrap="none" rtlCol="0">
            <a:spAutoFit/>
          </a:bodyPr>
          <a:lstStyle/>
          <a:p>
            <a:r>
              <a:rPr lang="en-US" altLang="zh-CN" sz="1200" dirty="0"/>
              <a:t>Search Index</a:t>
            </a:r>
            <a:endParaRPr lang="en-US" altLang="zh-CN" sz="1200" dirty="0"/>
          </a:p>
        </p:txBody>
      </p:sp>
      <p:cxnSp>
        <p:nvCxnSpPr>
          <p:cNvPr id="12" name="直接箭头连接符 11"/>
          <p:cNvCxnSpPr/>
          <p:nvPr/>
        </p:nvCxnSpPr>
        <p:spPr>
          <a:xfrm flipH="1" flipV="1">
            <a:off x="3930161" y="2348327"/>
            <a:ext cx="911869"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347972" y="3355732"/>
            <a:ext cx="1988814" cy="276999"/>
          </a:xfrm>
          <a:prstGeom prst="rect">
            <a:avLst/>
          </a:prstGeom>
          <a:noFill/>
        </p:spPr>
        <p:txBody>
          <a:bodyPr wrap="none" rtlCol="0">
            <a:spAutoFit/>
          </a:bodyPr>
          <a:lstStyle/>
          <a:p>
            <a:r>
              <a:rPr lang="en-US" altLang="zh-CN" sz="1200" dirty="0"/>
              <a:t>Retrieve matching document</a:t>
            </a:r>
            <a:endParaRPr lang="en-US" altLang="zh-CN" sz="1200" dirty="0"/>
          </a:p>
        </p:txBody>
      </p:sp>
      <p:cxnSp>
        <p:nvCxnSpPr>
          <p:cNvPr id="14" name="直接箭头连接符 13"/>
          <p:cNvCxnSpPr/>
          <p:nvPr/>
        </p:nvCxnSpPr>
        <p:spPr>
          <a:xfrm flipH="1" flipV="1">
            <a:off x="4436104" y="3482689"/>
            <a:ext cx="911869"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84539" y="3705877"/>
            <a:ext cx="1214115" cy="276999"/>
          </a:xfrm>
          <a:prstGeom prst="rect">
            <a:avLst/>
          </a:prstGeom>
          <a:noFill/>
        </p:spPr>
        <p:txBody>
          <a:bodyPr wrap="none" rtlCol="0">
            <a:spAutoFit/>
          </a:bodyPr>
          <a:lstStyle/>
          <a:p>
            <a:r>
              <a:rPr lang="en-US" altLang="zh-CN" sz="1200" dirty="0"/>
              <a:t>Display filename</a:t>
            </a:r>
            <a:endParaRPr lang="en-US" altLang="zh-CN" sz="1200" dirty="0"/>
          </a:p>
        </p:txBody>
      </p:sp>
      <p:cxnSp>
        <p:nvCxnSpPr>
          <p:cNvPr id="16" name="直接箭头连接符 15"/>
          <p:cNvCxnSpPr/>
          <p:nvPr/>
        </p:nvCxnSpPr>
        <p:spPr>
          <a:xfrm flipH="1" flipV="1">
            <a:off x="4772670" y="3832833"/>
            <a:ext cx="911869"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Running Searcher</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1500" dirty="0"/>
              <a:t>%java </a:t>
            </a:r>
            <a:r>
              <a:rPr lang="en-US" altLang="zh-CN" sz="1500" dirty="0" err="1"/>
              <a:t>lia.meetlucene.Searcher</a:t>
            </a:r>
            <a:r>
              <a:rPr lang="en-US" altLang="zh-CN" sz="1500" dirty="0"/>
              <a:t> build/index '</a:t>
            </a:r>
            <a:r>
              <a:rPr lang="en-US" altLang="zh-CN" sz="1500" dirty="0" err="1"/>
              <a:t>lucene</a:t>
            </a:r>
            <a:r>
              <a:rPr lang="en-US" altLang="zh-CN" sz="1500" dirty="0"/>
              <a:t>'</a:t>
            </a:r>
            <a:endParaRPr lang="en-US" altLang="zh-CN" sz="1500" dirty="0"/>
          </a:p>
          <a:p>
            <a:pPr marL="0" indent="0">
              <a:buNone/>
            </a:pPr>
            <a:r>
              <a:rPr lang="en-US" altLang="zh-CN" sz="1500" dirty="0"/>
              <a:t>Found 6 document(s) (in 66 milliseconds) that matched query '</a:t>
            </a:r>
            <a:r>
              <a:rPr lang="en-US" altLang="zh-CN" sz="1500" dirty="0" err="1"/>
              <a:t>lucene</a:t>
            </a:r>
            <a:r>
              <a:rPr lang="en-US" altLang="zh-CN" sz="1500" dirty="0"/>
              <a:t>':</a:t>
            </a:r>
            <a:endParaRPr lang="en-US" altLang="zh-CN" sz="1500" dirty="0"/>
          </a:p>
          <a:p>
            <a:pPr marL="0" indent="0">
              <a:buNone/>
            </a:pPr>
            <a:r>
              <a:rPr lang="en-US" altLang="zh-CN" sz="1500" dirty="0"/>
              <a:t>/</a:t>
            </a:r>
            <a:r>
              <a:rPr lang="en-US" altLang="zh-CN" sz="1500" dirty="0" err="1"/>
              <a:t>lucene</a:t>
            </a:r>
            <a:r>
              <a:rPr lang="en-US" altLang="zh-CN" sz="1500" dirty="0"/>
              <a:t>/README.txt</a:t>
            </a:r>
            <a:endParaRPr lang="en-US" altLang="zh-CN" sz="1500" dirty="0"/>
          </a:p>
          <a:p>
            <a:pPr marL="0" indent="0">
              <a:buNone/>
            </a:pPr>
            <a:r>
              <a:rPr lang="en-US" altLang="zh-CN" sz="1500" dirty="0"/>
              <a:t>/</a:t>
            </a:r>
            <a:r>
              <a:rPr lang="en-US" altLang="zh-CN" sz="1500" dirty="0" err="1"/>
              <a:t>lucene</a:t>
            </a:r>
            <a:r>
              <a:rPr lang="en-US" altLang="zh-CN" sz="1500" dirty="0"/>
              <a:t>/</a:t>
            </a:r>
            <a:r>
              <a:rPr lang="en-US" altLang="zh-CN" sz="1500" dirty="0" err="1"/>
              <a:t>src</a:t>
            </a:r>
            <a:r>
              <a:rPr lang="en-US" altLang="zh-CN" sz="1500" dirty="0"/>
              <a:t>/</a:t>
            </a:r>
            <a:r>
              <a:rPr lang="en-US" altLang="zh-CN" sz="1500" dirty="0" err="1"/>
              <a:t>jsp</a:t>
            </a:r>
            <a:r>
              <a:rPr lang="en-US" altLang="zh-CN" sz="1500" dirty="0"/>
              <a:t>/README.txt</a:t>
            </a:r>
            <a:endParaRPr lang="en-US" altLang="zh-CN" sz="1500" dirty="0"/>
          </a:p>
          <a:p>
            <a:pPr marL="0" indent="0">
              <a:buNone/>
            </a:pPr>
            <a:r>
              <a:rPr lang="en-US" altLang="zh-CN" sz="1500" dirty="0"/>
              <a:t>/</a:t>
            </a:r>
            <a:r>
              <a:rPr lang="en-US" altLang="zh-CN" sz="1500" dirty="0" err="1"/>
              <a:t>lucene</a:t>
            </a:r>
            <a:r>
              <a:rPr lang="en-US" altLang="zh-CN" sz="1500" dirty="0"/>
              <a:t>/BUILD.txt</a:t>
            </a:r>
            <a:endParaRPr lang="en-US" altLang="zh-CN" sz="1500" dirty="0"/>
          </a:p>
          <a:p>
            <a:pPr marL="0" indent="0">
              <a:buNone/>
            </a:pPr>
            <a:r>
              <a:rPr lang="en-US" altLang="zh-CN" sz="1500" dirty="0"/>
              <a:t>/</a:t>
            </a:r>
            <a:r>
              <a:rPr lang="en-US" altLang="zh-CN" sz="1500" dirty="0" err="1"/>
              <a:t>lucene</a:t>
            </a:r>
            <a:r>
              <a:rPr lang="en-US" altLang="zh-CN" sz="1500" dirty="0"/>
              <a:t>/todo.txt</a:t>
            </a:r>
            <a:endParaRPr lang="en-US" altLang="zh-CN" sz="1500" dirty="0"/>
          </a:p>
          <a:p>
            <a:pPr marL="0" indent="0">
              <a:buNone/>
            </a:pPr>
            <a:r>
              <a:rPr lang="en-US" altLang="zh-CN" sz="1500" dirty="0"/>
              <a:t>/</a:t>
            </a:r>
            <a:r>
              <a:rPr lang="en-US" altLang="zh-CN" sz="1500" dirty="0" err="1"/>
              <a:t>lucene</a:t>
            </a:r>
            <a:r>
              <a:rPr lang="en-US" altLang="zh-CN" sz="1500" dirty="0"/>
              <a:t>/LICENSE.txt</a:t>
            </a:r>
            <a:endParaRPr lang="en-US" altLang="zh-CN" sz="1500" dirty="0"/>
          </a:p>
          <a:p>
            <a:pPr marL="0" indent="0">
              <a:buNone/>
            </a:pPr>
            <a:r>
              <a:rPr lang="en-US" altLang="zh-CN" sz="1500" dirty="0"/>
              <a:t>/</a:t>
            </a:r>
            <a:r>
              <a:rPr lang="en-US" altLang="zh-CN" sz="1500" dirty="0" err="1"/>
              <a:t>lucene</a:t>
            </a:r>
            <a:r>
              <a:rPr lang="en-US" altLang="zh-CN" sz="1500" dirty="0"/>
              <a:t>/CHANGES.txt</a:t>
            </a:r>
            <a:endParaRPr lang="zh-CN" altLang="en-US" sz="15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Core indexing classes</a:t>
            </a:r>
            <a:endParaRPr lang="en-US" altLang="zh-CN" dirty="0">
              <a:solidFill>
                <a:srgbClr val="FF0000"/>
              </a:solidFill>
            </a:endParaRPr>
          </a:p>
        </p:txBody>
      </p:sp>
      <p:sp>
        <p:nvSpPr>
          <p:cNvPr id="3" name="内容占位符 2"/>
          <p:cNvSpPr>
            <a:spLocks noGrp="1"/>
          </p:cNvSpPr>
          <p:nvPr>
            <p:ph idx="1"/>
          </p:nvPr>
        </p:nvSpPr>
        <p:spPr/>
        <p:txBody>
          <a:bodyPr>
            <a:normAutofit/>
          </a:bodyPr>
          <a:lstStyle/>
          <a:p>
            <a:r>
              <a:rPr lang="en-US" altLang="zh-CN" dirty="0" err="1"/>
              <a:t>IndexWriter</a:t>
            </a:r>
            <a:endParaRPr lang="en-US" altLang="zh-CN" dirty="0"/>
          </a:p>
          <a:p>
            <a:pPr lvl="1"/>
            <a:r>
              <a:rPr lang="en-US" altLang="zh-CN" sz="1350" dirty="0"/>
              <a:t>This class </a:t>
            </a:r>
            <a:r>
              <a:rPr lang="en-US" altLang="zh-CN" sz="1350" dirty="0">
                <a:solidFill>
                  <a:srgbClr val="FF0000"/>
                </a:solidFill>
              </a:rPr>
              <a:t>creates a new index</a:t>
            </a:r>
            <a:r>
              <a:rPr lang="en-US" altLang="zh-CN" sz="1350" dirty="0"/>
              <a:t> and adds documents to an existing index.</a:t>
            </a:r>
            <a:endParaRPr lang="en-US" altLang="zh-CN" sz="1350" dirty="0"/>
          </a:p>
          <a:p>
            <a:r>
              <a:rPr lang="en-US" altLang="zh-CN" dirty="0"/>
              <a:t>Directory</a:t>
            </a:r>
            <a:endParaRPr lang="en-US" altLang="zh-CN" dirty="0"/>
          </a:p>
          <a:p>
            <a:pPr lvl="1"/>
            <a:r>
              <a:rPr lang="en-US" altLang="zh-CN" sz="1350" dirty="0"/>
              <a:t>The Directory class represents the location of a </a:t>
            </a:r>
            <a:r>
              <a:rPr lang="en-US" altLang="zh-CN" sz="1350" dirty="0" err="1"/>
              <a:t>Lucene</a:t>
            </a:r>
            <a:r>
              <a:rPr lang="en-US" altLang="zh-CN" sz="1350" dirty="0"/>
              <a:t> index.</a:t>
            </a:r>
            <a:endParaRPr lang="en-US" altLang="zh-CN" sz="1350" dirty="0"/>
          </a:p>
          <a:p>
            <a:r>
              <a:rPr lang="en-US" altLang="zh-CN" dirty="0"/>
              <a:t>Analyzer</a:t>
            </a:r>
            <a:endParaRPr lang="en-US" altLang="zh-CN" dirty="0"/>
          </a:p>
          <a:p>
            <a:pPr lvl="1"/>
            <a:r>
              <a:rPr lang="en-US" altLang="zh-CN" sz="1350" dirty="0"/>
              <a:t>The Analyzer, specified in the </a:t>
            </a:r>
            <a:r>
              <a:rPr lang="en-US" altLang="zh-CN" sz="1350" dirty="0" err="1"/>
              <a:t>IndexWriter</a:t>
            </a:r>
            <a:r>
              <a:rPr lang="en-US" altLang="zh-CN" sz="1350" dirty="0"/>
              <a:t> constructor, is in charge of extracting tokens out of text to be indexed and eliminating the rest.</a:t>
            </a:r>
            <a:endParaRPr lang="en-US" altLang="zh-CN" sz="1350" dirty="0"/>
          </a:p>
          <a:p>
            <a:r>
              <a:rPr lang="en-US" altLang="zh-CN" dirty="0"/>
              <a:t>Document</a:t>
            </a:r>
            <a:endParaRPr lang="en-US" altLang="zh-CN" dirty="0"/>
          </a:p>
          <a:p>
            <a:pPr lvl="1"/>
            <a:r>
              <a:rPr lang="en-US" altLang="zh-CN" sz="1350" dirty="0"/>
              <a:t>A Document represents a collection of fields.</a:t>
            </a:r>
            <a:endParaRPr lang="en-US" altLang="zh-CN" sz="1350" dirty="0"/>
          </a:p>
          <a:p>
            <a:r>
              <a:rPr lang="en-US" altLang="zh-CN" dirty="0">
                <a:solidFill>
                  <a:srgbClr val="FF0000"/>
                </a:solidFill>
              </a:rPr>
              <a:t>Field</a:t>
            </a:r>
            <a:endParaRPr lang="en-US" altLang="zh-CN" dirty="0"/>
          </a:p>
          <a:p>
            <a:pPr lvl="1"/>
            <a:r>
              <a:rPr lang="en-US" altLang="zh-CN" sz="1350" dirty="0"/>
              <a:t>Each field corresponds to a piece of data that is either queried against or retrieved from the index during search.</a:t>
            </a:r>
            <a:endParaRPr lang="zh-CN" altLang="en-US" sz="135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r>
              <a:rPr lang="zh-CN" altLang="en-US" dirty="0"/>
              <a:t> </a:t>
            </a:r>
            <a:r>
              <a:rPr lang="en-US" altLang="zh-CN" dirty="0"/>
              <a:t>and</a:t>
            </a:r>
            <a:r>
              <a:rPr lang="zh-CN" altLang="en-US" dirty="0"/>
              <a:t> </a:t>
            </a:r>
            <a:r>
              <a:rPr lang="en-US" altLang="zh-CN" dirty="0"/>
              <a:t>Objectives</a:t>
            </a:r>
            <a:endParaRPr lang="zh-CN" altLang="en-US" dirty="0"/>
          </a:p>
        </p:txBody>
      </p:sp>
      <p:sp>
        <p:nvSpPr>
          <p:cNvPr id="3" name="内容占位符 2"/>
          <p:cNvSpPr>
            <a:spLocks noGrp="1"/>
          </p:cNvSpPr>
          <p:nvPr>
            <p:ph idx="1"/>
          </p:nvPr>
        </p:nvSpPr>
        <p:spPr/>
        <p:txBody>
          <a:bodyPr>
            <a:normAutofit/>
          </a:bodyPr>
          <a:lstStyle/>
          <a:p>
            <a:r>
              <a:rPr lang="en-US" altLang="zh-CN" sz="2400" dirty="0"/>
              <a:t>Contents</a:t>
            </a:r>
            <a:endParaRPr lang="en-US" altLang="zh-CN" sz="2400" dirty="0"/>
          </a:p>
          <a:p>
            <a:pPr lvl="1">
              <a:defRPr/>
            </a:pPr>
            <a:r>
              <a:rPr lang="en-US" altLang="zh-CN" sz="1800" dirty="0"/>
              <a:t>Lucene</a:t>
            </a:r>
            <a:endParaRPr lang="en-US" altLang="zh-CN" sz="1800" dirty="0"/>
          </a:p>
          <a:p>
            <a:pPr lvl="1">
              <a:defRPr/>
            </a:pPr>
            <a:r>
              <a:rPr lang="en-US" altLang="zh-CN" sz="1800" dirty="0" err="1"/>
              <a:t>Solr</a:t>
            </a:r>
            <a:endParaRPr lang="en-US" altLang="zh-CN" sz="1800" dirty="0"/>
          </a:p>
          <a:p>
            <a:pPr lvl="1">
              <a:defRPr/>
            </a:pPr>
            <a:r>
              <a:rPr lang="en-US" altLang="zh-CN" sz="1800" dirty="0"/>
              <a:t>Elasticsearch</a:t>
            </a:r>
            <a:endParaRPr lang="en-US" altLang="zh-CN" sz="1800" dirty="0"/>
          </a:p>
          <a:p>
            <a:pPr lvl="1">
              <a:defRPr/>
            </a:pPr>
            <a:endParaRPr lang="en-US" altLang="zh-CN" dirty="0"/>
          </a:p>
          <a:p>
            <a:r>
              <a:rPr lang="en-US" altLang="zh-CN" sz="2400" dirty="0"/>
              <a:t>Objectives</a:t>
            </a:r>
            <a:endParaRPr lang="en-US" altLang="zh-CN" sz="2400" dirty="0"/>
          </a:p>
          <a:p>
            <a:pPr lvl="1"/>
            <a:r>
              <a:rPr lang="zh-CN" altLang="en-US" sz="1800" dirty="0">
                <a:latin typeface="等线" panose="02010600030101010101" pitchFamily="2" charset="-122"/>
                <a:ea typeface="等线" panose="02010600030101010101" pitchFamily="2" charset="-122"/>
              </a:rPr>
              <a:t>能够根据业务需求，识别适合全文搜索引擎的场景，设计并实现</a:t>
            </a:r>
            <a:r>
              <a:rPr lang="zh-CN" altLang="en-US" sz="1800">
                <a:latin typeface="等线" panose="02010600030101010101" pitchFamily="2" charset="-122"/>
                <a:ea typeface="等线" panose="02010600030101010101" pitchFamily="2" charset="-122"/>
              </a:rPr>
              <a:t>基于搜索引擎的</a:t>
            </a:r>
            <a:r>
              <a:rPr lang="zh-CN" altLang="en-US" sz="1800" dirty="0">
                <a:latin typeface="等线" panose="02010600030101010101" pitchFamily="2" charset="-122"/>
                <a:ea typeface="等线" panose="02010600030101010101" pitchFamily="2" charset="-122"/>
              </a:rPr>
              <a:t>全文搜索方案</a:t>
            </a:r>
            <a:endParaRPr lang="zh-CN" altLang="en-US" sz="1800" dirty="0">
              <a:latin typeface="等线" panose="02010600030101010101" pitchFamily="2" charset="-122"/>
              <a:ea typeface="等线" panose="02010600030101010101" pitchFamily="2" charset="-122"/>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Core searching classes</a:t>
            </a:r>
            <a:endParaRPr lang="zh-CN" altLang="en-US" dirty="0"/>
          </a:p>
        </p:txBody>
      </p:sp>
      <p:sp>
        <p:nvSpPr>
          <p:cNvPr id="3" name="内容占位符 2"/>
          <p:cNvSpPr>
            <a:spLocks noGrp="1"/>
          </p:cNvSpPr>
          <p:nvPr>
            <p:ph idx="1"/>
          </p:nvPr>
        </p:nvSpPr>
        <p:spPr/>
        <p:txBody>
          <a:bodyPr>
            <a:normAutofit/>
          </a:bodyPr>
          <a:lstStyle/>
          <a:p>
            <a:r>
              <a:rPr lang="en-US" altLang="zh-CN" dirty="0" err="1"/>
              <a:t>IndexSearcher</a:t>
            </a:r>
            <a:endParaRPr lang="en-US" altLang="zh-CN" dirty="0"/>
          </a:p>
          <a:p>
            <a:pPr lvl="1"/>
            <a:r>
              <a:rPr lang="en-US" altLang="zh-CN" sz="1350" dirty="0" err="1"/>
              <a:t>IndexSearcher</a:t>
            </a:r>
            <a:r>
              <a:rPr lang="en-US" altLang="zh-CN" sz="1350" dirty="0"/>
              <a:t> is to searching what </a:t>
            </a:r>
            <a:r>
              <a:rPr lang="en-US" altLang="zh-CN" sz="1350" dirty="0" err="1"/>
              <a:t>IndexWriteris</a:t>
            </a:r>
            <a:r>
              <a:rPr lang="en-US" altLang="zh-CN" sz="1350" dirty="0"/>
              <a:t> to indexing </a:t>
            </a:r>
            <a:endParaRPr lang="en-US" altLang="zh-CN" sz="1350" dirty="0"/>
          </a:p>
          <a:p>
            <a:r>
              <a:rPr lang="en-US" altLang="zh-CN" dirty="0"/>
              <a:t>Term</a:t>
            </a:r>
            <a:endParaRPr lang="en-US" altLang="zh-CN" dirty="0"/>
          </a:p>
          <a:p>
            <a:pPr lvl="1"/>
            <a:r>
              <a:rPr lang="en-US" altLang="zh-CN" sz="1350" dirty="0"/>
              <a:t>A Term is the basic unit for searching. </a:t>
            </a:r>
            <a:endParaRPr lang="en-US" altLang="zh-CN" sz="1350" dirty="0"/>
          </a:p>
          <a:p>
            <a:r>
              <a:rPr lang="en-US" altLang="zh-CN" dirty="0"/>
              <a:t>Query</a:t>
            </a:r>
            <a:endParaRPr lang="en-US" altLang="zh-CN" dirty="0"/>
          </a:p>
          <a:p>
            <a:pPr lvl="1"/>
            <a:r>
              <a:rPr lang="en-US" altLang="zh-CN" sz="1350" dirty="0"/>
              <a:t>Query is the common, abstract parent class. It contains several utility methods </a:t>
            </a:r>
            <a:endParaRPr lang="en-US" altLang="zh-CN" sz="1350" dirty="0"/>
          </a:p>
          <a:p>
            <a:r>
              <a:rPr lang="en-US" altLang="zh-CN" dirty="0" err="1"/>
              <a:t>TermQuery</a:t>
            </a:r>
            <a:endParaRPr lang="en-US" altLang="zh-CN" dirty="0"/>
          </a:p>
          <a:p>
            <a:pPr lvl="1"/>
            <a:r>
              <a:rPr lang="en-US" altLang="zh-CN" sz="1350" dirty="0" err="1"/>
              <a:t>TermQuery</a:t>
            </a:r>
            <a:r>
              <a:rPr lang="en-US" altLang="zh-CN" sz="1350" dirty="0"/>
              <a:t> is the most basic type of query supported by </a:t>
            </a:r>
            <a:r>
              <a:rPr lang="en-US" altLang="zh-CN" sz="1350" dirty="0" err="1"/>
              <a:t>Lucene</a:t>
            </a:r>
            <a:r>
              <a:rPr lang="en-US" altLang="zh-CN" sz="1350" dirty="0"/>
              <a:t>, and it’s one of the primitive query types. </a:t>
            </a:r>
            <a:endParaRPr lang="en-US" altLang="zh-CN" sz="1350" dirty="0"/>
          </a:p>
          <a:p>
            <a:r>
              <a:rPr lang="en-US" altLang="zh-CN" dirty="0">
                <a:solidFill>
                  <a:srgbClr val="FF0000"/>
                </a:solidFill>
              </a:rPr>
              <a:t>Hits</a:t>
            </a:r>
            <a:endParaRPr lang="en-US" altLang="zh-CN" dirty="0">
              <a:solidFill>
                <a:srgbClr val="FF0000"/>
              </a:solidFill>
            </a:endParaRPr>
          </a:p>
          <a:p>
            <a:pPr lvl="1"/>
            <a:r>
              <a:rPr lang="en-US" altLang="zh-CN" sz="1350" dirty="0">
                <a:solidFill>
                  <a:srgbClr val="FF0000"/>
                </a:solidFill>
              </a:rPr>
              <a:t>The Hits class is a simple container of pointers to ranked search results</a:t>
            </a:r>
            <a:endParaRPr lang="en-US" altLang="zh-CN" sz="1350" dirty="0">
              <a:solidFill>
                <a:srgbClr val="FF0000"/>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Adding documents to an index</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1350" dirty="0">
                <a:solidFill>
                  <a:schemeClr val="tx2"/>
                </a:solidFill>
              </a:rPr>
              <a:t>public abstract class </a:t>
            </a:r>
            <a:r>
              <a:rPr lang="en-US" altLang="zh-CN" sz="1350" dirty="0" err="1">
                <a:solidFill>
                  <a:schemeClr val="tx2"/>
                </a:solidFill>
              </a:rPr>
              <a:t>BaseIndexingTestCase</a:t>
            </a:r>
            <a:r>
              <a:rPr lang="en-US" altLang="zh-CN" sz="1350" dirty="0">
                <a:solidFill>
                  <a:schemeClr val="tx2"/>
                </a:solidFill>
              </a:rPr>
              <a:t> extends </a:t>
            </a:r>
            <a:r>
              <a:rPr lang="en-US" altLang="zh-CN" sz="1350" dirty="0" err="1">
                <a:solidFill>
                  <a:schemeClr val="tx2"/>
                </a:solidFill>
              </a:rPr>
              <a:t>TestCase</a:t>
            </a:r>
            <a:r>
              <a:rPr lang="en-US" altLang="zh-CN" sz="1350" dirty="0">
                <a:solidFill>
                  <a:schemeClr val="tx2"/>
                </a:solidFill>
              </a:rPr>
              <a:t> {</a:t>
            </a:r>
            <a:endParaRPr lang="en-US" altLang="zh-CN" sz="1350" dirty="0">
              <a:solidFill>
                <a:schemeClr val="tx2"/>
              </a:solidFill>
            </a:endParaRPr>
          </a:p>
          <a:p>
            <a:pPr marL="0" indent="0">
              <a:buNone/>
            </a:pPr>
            <a:r>
              <a:rPr lang="en-US" altLang="zh-CN" sz="1350" dirty="0">
                <a:solidFill>
                  <a:schemeClr val="tx2"/>
                </a:solidFill>
              </a:rPr>
              <a:t>  protected String[] keywords = {"1", "2"};</a:t>
            </a:r>
            <a:endParaRPr lang="en-US" altLang="zh-CN" sz="1350" dirty="0">
              <a:solidFill>
                <a:schemeClr val="tx2"/>
              </a:solidFill>
            </a:endParaRPr>
          </a:p>
          <a:p>
            <a:pPr marL="0" indent="0">
              <a:buNone/>
            </a:pPr>
            <a:r>
              <a:rPr lang="en-US" altLang="zh-CN" sz="1350" dirty="0">
                <a:solidFill>
                  <a:schemeClr val="tx2"/>
                </a:solidFill>
              </a:rPr>
              <a:t>  protected String[] unindexed = {"Netherlands", "Italy"};</a:t>
            </a:r>
            <a:endParaRPr lang="en-US" altLang="zh-CN" sz="1350" dirty="0">
              <a:solidFill>
                <a:schemeClr val="tx2"/>
              </a:solidFill>
            </a:endParaRPr>
          </a:p>
          <a:p>
            <a:pPr marL="0" indent="0">
              <a:buNone/>
            </a:pPr>
            <a:r>
              <a:rPr lang="en-US" altLang="zh-CN" sz="1350" dirty="0">
                <a:solidFill>
                  <a:schemeClr val="tx2"/>
                </a:solidFill>
              </a:rPr>
              <a:t>  protected String[] </a:t>
            </a:r>
            <a:r>
              <a:rPr lang="en-US" altLang="zh-CN" sz="1350" dirty="0" err="1">
                <a:solidFill>
                  <a:schemeClr val="tx2"/>
                </a:solidFill>
              </a:rPr>
              <a:t>unstored</a:t>
            </a:r>
            <a:r>
              <a:rPr lang="en-US" altLang="zh-CN" sz="1350" dirty="0">
                <a:solidFill>
                  <a:schemeClr val="tx2"/>
                </a:solidFill>
              </a:rPr>
              <a:t> = {"Amsterdam has lots of bridges",</a:t>
            </a:r>
            <a:endParaRPr lang="en-US" altLang="zh-CN" sz="1350" dirty="0">
              <a:solidFill>
                <a:schemeClr val="tx2"/>
              </a:solidFill>
            </a:endParaRPr>
          </a:p>
          <a:p>
            <a:pPr marL="0" indent="0">
              <a:buNone/>
            </a:pPr>
            <a:r>
              <a:rPr lang="en-US" altLang="zh-CN" sz="1350" dirty="0">
                <a:solidFill>
                  <a:schemeClr val="tx2"/>
                </a:solidFill>
              </a:rPr>
              <a:t>                                                             "Venice has lots of canals"};</a:t>
            </a:r>
            <a:endParaRPr lang="en-US" altLang="zh-CN" sz="1350" dirty="0">
              <a:solidFill>
                <a:schemeClr val="tx2"/>
              </a:solidFill>
            </a:endParaRPr>
          </a:p>
          <a:p>
            <a:pPr marL="0" indent="0">
              <a:buNone/>
            </a:pPr>
            <a:r>
              <a:rPr lang="en-US" altLang="zh-CN" sz="1350" dirty="0">
                <a:solidFill>
                  <a:schemeClr val="tx2"/>
                </a:solidFill>
              </a:rPr>
              <a:t>  protected String[] text = {"Amsterdam", "Venice"};</a:t>
            </a:r>
            <a:endParaRPr lang="en-US" altLang="zh-CN" sz="1350" dirty="0">
              <a:solidFill>
                <a:schemeClr val="tx2"/>
              </a:solidFill>
            </a:endParaRPr>
          </a:p>
          <a:p>
            <a:pPr marL="0" indent="0">
              <a:buNone/>
            </a:pPr>
            <a:r>
              <a:rPr lang="en-US" altLang="zh-CN" sz="1350" dirty="0">
                <a:solidFill>
                  <a:schemeClr val="tx2"/>
                </a:solidFill>
              </a:rPr>
              <a:t>  protected Directory </a:t>
            </a:r>
            <a:r>
              <a:rPr lang="en-US" altLang="zh-CN" sz="1350" dirty="0" err="1">
                <a:solidFill>
                  <a:schemeClr val="tx2"/>
                </a:solidFill>
              </a:rPr>
              <a:t>dir</a:t>
            </a:r>
            <a:r>
              <a:rPr lang="en-US" altLang="zh-CN" sz="1350" dirty="0">
                <a:solidFill>
                  <a:schemeClr val="tx2"/>
                </a:solidFill>
              </a:rPr>
              <a:t>;</a:t>
            </a:r>
            <a:endParaRPr lang="en-US" altLang="zh-CN" sz="1350" dirty="0">
              <a:solidFill>
                <a:schemeClr val="tx2"/>
              </a:solidFill>
            </a:endParaRPr>
          </a:p>
          <a:p>
            <a:pPr marL="0" indent="0">
              <a:buNone/>
            </a:pPr>
            <a:endParaRPr lang="en-US" altLang="zh-CN" sz="1350" dirty="0">
              <a:solidFill>
                <a:schemeClr val="tx2"/>
              </a:solidFill>
            </a:endParaRPr>
          </a:p>
          <a:p>
            <a:pPr marL="0" indent="0">
              <a:buNone/>
            </a:pPr>
            <a:r>
              <a:rPr lang="en-US" altLang="zh-CN" sz="1350" dirty="0">
                <a:solidFill>
                  <a:schemeClr val="tx2"/>
                </a:solidFill>
              </a:rPr>
              <a:t>  protected void </a:t>
            </a:r>
            <a:r>
              <a:rPr lang="en-US" altLang="zh-CN" sz="1350" dirty="0" err="1">
                <a:solidFill>
                  <a:schemeClr val="tx2"/>
                </a:solidFill>
              </a:rPr>
              <a:t>setUp</a:t>
            </a:r>
            <a:r>
              <a:rPr lang="en-US" altLang="zh-CN" sz="1350" dirty="0">
                <a:solidFill>
                  <a:schemeClr val="tx2"/>
                </a:solidFill>
              </a:rPr>
              <a:t>() throws </a:t>
            </a:r>
            <a:r>
              <a:rPr lang="en-US" altLang="zh-CN" sz="1350" dirty="0" err="1">
                <a:solidFill>
                  <a:schemeClr val="tx2"/>
                </a:solidFill>
              </a:rPr>
              <a:t>IOException</a:t>
            </a:r>
            <a:r>
              <a:rPr lang="en-US" altLang="zh-CN" sz="1350" dirty="0">
                <a:solidFill>
                  <a:schemeClr val="tx2"/>
                </a:solidFill>
              </a:rPr>
              <a:t> { </a:t>
            </a:r>
            <a:endParaRPr lang="en-US" altLang="zh-CN" sz="1350" dirty="0">
              <a:solidFill>
                <a:schemeClr val="tx2"/>
              </a:solidFill>
            </a:endParaRPr>
          </a:p>
          <a:p>
            <a:pPr marL="0" indent="0">
              <a:buNone/>
            </a:pPr>
            <a:r>
              <a:rPr lang="en-US" altLang="zh-CN" sz="1350" dirty="0">
                <a:solidFill>
                  <a:schemeClr val="tx2"/>
                </a:solidFill>
              </a:rPr>
              <a:t>    String </a:t>
            </a:r>
            <a:r>
              <a:rPr lang="en-US" altLang="zh-CN" sz="1350" dirty="0" err="1">
                <a:solidFill>
                  <a:schemeClr val="tx2"/>
                </a:solidFill>
              </a:rPr>
              <a:t>indexDir</a:t>
            </a:r>
            <a:r>
              <a:rPr lang="en-US" altLang="zh-CN" sz="1350" dirty="0">
                <a:solidFill>
                  <a:schemeClr val="tx2"/>
                </a:solidFill>
              </a:rPr>
              <a:t> =</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System.getProperty</a:t>
            </a:r>
            <a:r>
              <a:rPr lang="en-US" altLang="zh-CN" sz="1350" dirty="0">
                <a:solidFill>
                  <a:schemeClr val="tx2"/>
                </a:solidFill>
              </a:rPr>
              <a:t>("</a:t>
            </a:r>
            <a:r>
              <a:rPr lang="en-US" altLang="zh-CN" sz="1350" dirty="0" err="1">
                <a:solidFill>
                  <a:schemeClr val="tx2"/>
                </a:solidFill>
              </a:rPr>
              <a:t>java.io.tmpdir</a:t>
            </a:r>
            <a:r>
              <a:rPr lang="en-US" altLang="zh-CN" sz="1350" dirty="0">
                <a:solidFill>
                  <a:schemeClr val="tx2"/>
                </a:solidFill>
              </a:rPr>
              <a:t>", "</a:t>
            </a:r>
            <a:r>
              <a:rPr lang="en-US" altLang="zh-CN" sz="1350" dirty="0" err="1">
                <a:solidFill>
                  <a:schemeClr val="tx2"/>
                </a:solidFill>
              </a:rPr>
              <a:t>tmp</a:t>
            </a:r>
            <a:r>
              <a:rPr lang="en-US" altLang="zh-CN" sz="1350" dirty="0">
                <a:solidFill>
                  <a:schemeClr val="tx2"/>
                </a:solidFill>
              </a:rPr>
              <a:t>") +</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System.getProperty</a:t>
            </a:r>
            <a:r>
              <a:rPr lang="en-US" altLang="zh-CN" sz="1350" dirty="0">
                <a:solidFill>
                  <a:schemeClr val="tx2"/>
                </a:solidFill>
              </a:rPr>
              <a:t>("</a:t>
            </a:r>
            <a:r>
              <a:rPr lang="en-US" altLang="zh-CN" sz="1350" dirty="0" err="1">
                <a:solidFill>
                  <a:schemeClr val="tx2"/>
                </a:solidFill>
              </a:rPr>
              <a:t>file.separator</a:t>
            </a:r>
            <a:r>
              <a:rPr lang="en-US" altLang="zh-CN" sz="1350" dirty="0">
                <a:solidFill>
                  <a:schemeClr val="tx2"/>
                </a:solidFill>
              </a:rPr>
              <a:t>") + "index-</a:t>
            </a:r>
            <a:r>
              <a:rPr lang="en-US" altLang="zh-CN" sz="1350" dirty="0" err="1">
                <a:solidFill>
                  <a:schemeClr val="tx2"/>
                </a:solidFill>
              </a:rPr>
              <a:t>dir</a:t>
            </a:r>
            <a:r>
              <a:rPr lang="en-US" altLang="zh-CN" sz="1350" dirty="0">
                <a:solidFill>
                  <a:schemeClr val="tx2"/>
                </a:solidFill>
              </a:rPr>
              <a:t>";</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dir</a:t>
            </a:r>
            <a:r>
              <a:rPr lang="en-US" altLang="zh-CN" sz="1350" dirty="0">
                <a:solidFill>
                  <a:schemeClr val="tx2"/>
                </a:solidFill>
              </a:rPr>
              <a:t> = </a:t>
            </a:r>
            <a:r>
              <a:rPr lang="en-US" altLang="zh-CN" sz="1350" dirty="0" err="1">
                <a:solidFill>
                  <a:schemeClr val="tx2"/>
                </a:solidFill>
              </a:rPr>
              <a:t>FSDirectory.getDirectory</a:t>
            </a:r>
            <a:r>
              <a:rPr lang="en-US" altLang="zh-CN" sz="1350" dirty="0">
                <a:solidFill>
                  <a:schemeClr val="tx2"/>
                </a:solidFill>
              </a:rPr>
              <a:t>(</a:t>
            </a:r>
            <a:r>
              <a:rPr lang="en-US" altLang="zh-CN" sz="1350" dirty="0" err="1">
                <a:solidFill>
                  <a:schemeClr val="tx2"/>
                </a:solidFill>
              </a:rPr>
              <a:t>indexDir</a:t>
            </a:r>
            <a:r>
              <a:rPr lang="en-US" altLang="zh-CN" sz="1350" dirty="0">
                <a:solidFill>
                  <a:schemeClr val="tx2"/>
                </a:solidFill>
              </a:rPr>
              <a:t>, true);</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addDocuments</a:t>
            </a:r>
            <a:r>
              <a:rPr lang="en-US" altLang="zh-CN" sz="1350" dirty="0">
                <a:solidFill>
                  <a:schemeClr val="tx2"/>
                </a:solidFill>
              </a:rPr>
              <a:t>(</a:t>
            </a:r>
            <a:r>
              <a:rPr lang="en-US" altLang="zh-CN" sz="1350" dirty="0" err="1">
                <a:solidFill>
                  <a:schemeClr val="tx2"/>
                </a:solidFill>
              </a:rPr>
              <a:t>dir</a:t>
            </a:r>
            <a:r>
              <a:rPr lang="en-US" altLang="zh-CN" sz="1350" dirty="0">
                <a:solidFill>
                  <a:schemeClr val="tx2"/>
                </a:solidFill>
              </a:rPr>
              <a:t>);</a:t>
            </a:r>
            <a:endParaRPr lang="en-US" altLang="zh-CN" sz="1350" dirty="0">
              <a:solidFill>
                <a:schemeClr val="tx2"/>
              </a:solidFill>
            </a:endParaRPr>
          </a:p>
          <a:p>
            <a:pPr marL="0" indent="0">
              <a:buNone/>
            </a:pPr>
            <a:r>
              <a:rPr lang="en-US" altLang="zh-CN" sz="1350" dirty="0">
                <a:solidFill>
                  <a:schemeClr val="tx2"/>
                </a:solidFill>
              </a:rPr>
              <a:t>  }</a:t>
            </a:r>
            <a:endParaRPr lang="en-US" altLang="zh-CN" sz="1350"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Adding documents to an index</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1200" dirty="0">
                <a:solidFill>
                  <a:schemeClr val="tx2"/>
                </a:solidFill>
              </a:rPr>
              <a:t>  protected void </a:t>
            </a:r>
            <a:r>
              <a:rPr lang="en-US" altLang="zh-CN" sz="1200" dirty="0" err="1">
                <a:solidFill>
                  <a:schemeClr val="tx2"/>
                </a:solidFill>
              </a:rPr>
              <a:t>addDocuments</a:t>
            </a:r>
            <a:r>
              <a:rPr lang="en-US" altLang="zh-CN" sz="1200" dirty="0">
                <a:solidFill>
                  <a:schemeClr val="tx2"/>
                </a:solidFill>
              </a:rPr>
              <a:t>(Directory </a:t>
            </a:r>
            <a:r>
              <a:rPr lang="en-US" altLang="zh-CN" sz="1200" dirty="0" err="1">
                <a:solidFill>
                  <a:schemeClr val="tx2"/>
                </a:solidFill>
              </a:rPr>
              <a:t>dir</a:t>
            </a:r>
            <a:r>
              <a:rPr lang="en-US" altLang="zh-CN" sz="1200" dirty="0">
                <a:solidFill>
                  <a:schemeClr val="tx2"/>
                </a:solidFill>
              </a:rPr>
              <a:t>) throws </a:t>
            </a:r>
            <a:r>
              <a:rPr lang="en-US" altLang="zh-CN" sz="1200" dirty="0" err="1">
                <a:solidFill>
                  <a:schemeClr val="tx2"/>
                </a:solidFill>
              </a:rPr>
              <a:t>IOException</a:t>
            </a:r>
            <a:r>
              <a:rPr lang="en-US" altLang="zh-CN" sz="1200" dirty="0">
                <a:solidFill>
                  <a:schemeClr val="tx2"/>
                </a:solidFill>
              </a:rPr>
              <a:t> {</a:t>
            </a:r>
            <a:endParaRPr lang="en-US" altLang="zh-CN" sz="1200" dirty="0">
              <a:solidFill>
                <a:schemeClr val="tx2"/>
              </a:solidFill>
            </a:endParaRPr>
          </a:p>
          <a:p>
            <a:pPr marL="0" indent="0">
              <a:buNone/>
            </a:pPr>
            <a:r>
              <a:rPr lang="en-US" altLang="zh-CN" sz="1200" dirty="0">
                <a:solidFill>
                  <a:schemeClr val="tx2"/>
                </a:solidFill>
              </a:rPr>
              <a:t>     </a:t>
            </a:r>
            <a:r>
              <a:rPr lang="en-US" altLang="zh-CN" sz="1200" dirty="0" err="1">
                <a:solidFill>
                  <a:schemeClr val="tx2"/>
                </a:solidFill>
              </a:rPr>
              <a:t>IndexWriter</a:t>
            </a:r>
            <a:r>
              <a:rPr lang="en-US" altLang="zh-CN" sz="1200" dirty="0">
                <a:solidFill>
                  <a:schemeClr val="tx2"/>
                </a:solidFill>
              </a:rPr>
              <a:t> writer = new </a:t>
            </a:r>
            <a:r>
              <a:rPr lang="en-US" altLang="zh-CN" sz="1200" dirty="0" err="1">
                <a:solidFill>
                  <a:schemeClr val="tx2"/>
                </a:solidFill>
              </a:rPr>
              <a:t>IndexWriter</a:t>
            </a:r>
            <a:r>
              <a:rPr lang="en-US" altLang="zh-CN" sz="1200" dirty="0">
                <a:solidFill>
                  <a:schemeClr val="tx2"/>
                </a:solidFill>
              </a:rPr>
              <a:t>(</a:t>
            </a:r>
            <a:r>
              <a:rPr lang="en-US" altLang="zh-CN" sz="1200" dirty="0" err="1">
                <a:solidFill>
                  <a:schemeClr val="tx2"/>
                </a:solidFill>
              </a:rPr>
              <a:t>dir</a:t>
            </a:r>
            <a:r>
              <a:rPr lang="en-US" altLang="zh-CN" sz="1200" dirty="0">
                <a:solidFill>
                  <a:schemeClr val="tx2"/>
                </a:solidFill>
              </a:rPr>
              <a:t>, </a:t>
            </a:r>
            <a:r>
              <a:rPr lang="en-US" altLang="zh-CN" sz="1200" dirty="0" err="1">
                <a:solidFill>
                  <a:schemeClr val="tx2"/>
                </a:solidFill>
              </a:rPr>
              <a:t>getAnalyzer</a:t>
            </a:r>
            <a:r>
              <a:rPr lang="en-US" altLang="zh-CN" sz="1200" dirty="0">
                <a:solidFill>
                  <a:schemeClr val="tx2"/>
                </a:solidFill>
              </a:rPr>
              <a:t>(), true);</a:t>
            </a:r>
            <a:endParaRPr lang="en-US" altLang="zh-CN" sz="1200" dirty="0">
              <a:solidFill>
                <a:schemeClr val="tx2"/>
              </a:solidFill>
            </a:endParaRPr>
          </a:p>
          <a:p>
            <a:pPr marL="0" indent="0">
              <a:buNone/>
            </a:pPr>
            <a:r>
              <a:rPr lang="en-US" altLang="zh-CN" sz="1200" dirty="0">
                <a:solidFill>
                  <a:schemeClr val="tx2"/>
                </a:solidFill>
              </a:rPr>
              <a:t>     </a:t>
            </a:r>
            <a:r>
              <a:rPr lang="en-US" altLang="zh-CN" sz="1200" dirty="0" err="1">
                <a:solidFill>
                  <a:schemeClr val="tx2"/>
                </a:solidFill>
              </a:rPr>
              <a:t>writer.setUseCompoundFile</a:t>
            </a:r>
            <a:r>
              <a:rPr lang="en-US" altLang="zh-CN" sz="1200" dirty="0">
                <a:solidFill>
                  <a:schemeClr val="tx2"/>
                </a:solidFill>
              </a:rPr>
              <a:t>(</a:t>
            </a:r>
            <a:r>
              <a:rPr lang="en-US" altLang="zh-CN" sz="1200" dirty="0" err="1">
                <a:solidFill>
                  <a:schemeClr val="tx2"/>
                </a:solidFill>
              </a:rPr>
              <a:t>isCompound</a:t>
            </a:r>
            <a:r>
              <a:rPr lang="en-US" altLang="zh-CN" sz="1200" dirty="0">
                <a:solidFill>
                  <a:schemeClr val="tx2"/>
                </a:solidFill>
              </a:rPr>
              <a:t>());</a:t>
            </a:r>
            <a:endParaRPr lang="en-US" altLang="zh-CN" sz="1200" dirty="0">
              <a:solidFill>
                <a:schemeClr val="tx2"/>
              </a:solidFill>
            </a:endParaRPr>
          </a:p>
          <a:p>
            <a:pPr marL="0" indent="0">
              <a:buNone/>
            </a:pPr>
            <a:r>
              <a:rPr lang="en-US" altLang="zh-CN" sz="1200" dirty="0">
                <a:solidFill>
                  <a:schemeClr val="tx2"/>
                </a:solidFill>
              </a:rPr>
              <a:t>     for (</a:t>
            </a:r>
            <a:r>
              <a:rPr lang="en-US" altLang="zh-CN" sz="1200" dirty="0" err="1">
                <a:solidFill>
                  <a:schemeClr val="tx2"/>
                </a:solidFill>
              </a:rPr>
              <a:t>int</a:t>
            </a:r>
            <a:r>
              <a:rPr lang="en-US" altLang="zh-CN" sz="1200" dirty="0">
                <a:solidFill>
                  <a:schemeClr val="tx2"/>
                </a:solidFill>
              </a:rPr>
              <a:t> </a:t>
            </a:r>
            <a:r>
              <a:rPr lang="en-US" altLang="zh-CN" sz="1200" dirty="0" err="1">
                <a:solidFill>
                  <a:schemeClr val="tx2"/>
                </a:solidFill>
              </a:rPr>
              <a:t>i</a:t>
            </a:r>
            <a:r>
              <a:rPr lang="en-US" altLang="zh-CN" sz="1200" dirty="0">
                <a:solidFill>
                  <a:schemeClr val="tx2"/>
                </a:solidFill>
              </a:rPr>
              <a:t> = 0; </a:t>
            </a:r>
            <a:r>
              <a:rPr lang="en-US" altLang="zh-CN" sz="1200" dirty="0" err="1">
                <a:solidFill>
                  <a:schemeClr val="tx2"/>
                </a:solidFill>
              </a:rPr>
              <a:t>i</a:t>
            </a:r>
            <a:r>
              <a:rPr lang="en-US" altLang="zh-CN" sz="1200" dirty="0">
                <a:solidFill>
                  <a:schemeClr val="tx2"/>
                </a:solidFill>
              </a:rPr>
              <a:t> &lt; </a:t>
            </a:r>
            <a:r>
              <a:rPr lang="en-US" altLang="zh-CN" sz="1200" dirty="0" err="1">
                <a:solidFill>
                  <a:schemeClr val="tx2"/>
                </a:solidFill>
              </a:rPr>
              <a:t>keywords.length</a:t>
            </a:r>
            <a:r>
              <a:rPr lang="en-US" altLang="zh-CN" sz="1200" dirty="0">
                <a:solidFill>
                  <a:schemeClr val="tx2"/>
                </a:solidFill>
              </a:rPr>
              <a:t>; </a:t>
            </a:r>
            <a:r>
              <a:rPr lang="en-US" altLang="zh-CN" sz="1200" dirty="0" err="1">
                <a:solidFill>
                  <a:schemeClr val="tx2"/>
                </a:solidFill>
              </a:rPr>
              <a:t>i</a:t>
            </a:r>
            <a:r>
              <a:rPr lang="en-US" altLang="zh-CN" sz="1200" dirty="0">
                <a:solidFill>
                  <a:schemeClr val="tx2"/>
                </a:solidFill>
              </a:rPr>
              <a:t>++) {</a:t>
            </a:r>
            <a:endParaRPr lang="en-US" altLang="zh-CN" sz="1200" dirty="0">
              <a:solidFill>
                <a:schemeClr val="tx2"/>
              </a:solidFill>
            </a:endParaRPr>
          </a:p>
          <a:p>
            <a:pPr marL="0" indent="0">
              <a:buNone/>
            </a:pPr>
            <a:r>
              <a:rPr lang="en-US" altLang="zh-CN" sz="1200" dirty="0">
                <a:solidFill>
                  <a:schemeClr val="tx2"/>
                </a:solidFill>
              </a:rPr>
              <a:t>        Document doc = new Document();</a:t>
            </a:r>
            <a:endParaRPr lang="en-US" altLang="zh-CN" sz="1200" dirty="0">
              <a:solidFill>
                <a:schemeClr val="tx2"/>
              </a:solidFill>
            </a:endParaRPr>
          </a:p>
          <a:p>
            <a:pPr marL="0" indent="0">
              <a:buNone/>
            </a:pPr>
            <a:r>
              <a:rPr lang="en-US" altLang="zh-CN" sz="1200" dirty="0">
                <a:solidFill>
                  <a:schemeClr val="tx2"/>
                </a:solidFill>
              </a:rPr>
              <a:t>        </a:t>
            </a:r>
            <a:r>
              <a:rPr lang="en-US" altLang="zh-CN" sz="1200" dirty="0" err="1">
                <a:solidFill>
                  <a:schemeClr val="tx2"/>
                </a:solidFill>
              </a:rPr>
              <a:t>doc.add</a:t>
            </a:r>
            <a:r>
              <a:rPr lang="en-US" altLang="zh-CN" sz="1200" dirty="0">
                <a:solidFill>
                  <a:schemeClr val="tx2"/>
                </a:solidFill>
              </a:rPr>
              <a:t>(</a:t>
            </a:r>
            <a:r>
              <a:rPr lang="en-US" altLang="zh-CN" sz="1200" dirty="0" err="1">
                <a:solidFill>
                  <a:srgbClr val="FF0000"/>
                </a:solidFill>
              </a:rPr>
              <a:t>Field.Keyword</a:t>
            </a:r>
            <a:r>
              <a:rPr lang="en-US" altLang="zh-CN" sz="1200" dirty="0">
                <a:solidFill>
                  <a:schemeClr val="tx2"/>
                </a:solidFill>
              </a:rPr>
              <a:t>("id", keywords[</a:t>
            </a:r>
            <a:r>
              <a:rPr lang="en-US" altLang="zh-CN" sz="1200" dirty="0" err="1">
                <a:solidFill>
                  <a:schemeClr val="tx2"/>
                </a:solidFill>
              </a:rPr>
              <a:t>i</a:t>
            </a:r>
            <a:r>
              <a:rPr lang="en-US" altLang="zh-CN" sz="1200" dirty="0">
                <a:solidFill>
                  <a:schemeClr val="tx2"/>
                </a:solidFill>
              </a:rPr>
              <a:t>]));</a:t>
            </a:r>
            <a:endParaRPr lang="en-US" altLang="zh-CN" sz="1200" dirty="0">
              <a:solidFill>
                <a:schemeClr val="tx2"/>
              </a:solidFill>
            </a:endParaRPr>
          </a:p>
          <a:p>
            <a:pPr marL="0" indent="0">
              <a:buNone/>
            </a:pPr>
            <a:r>
              <a:rPr lang="en-US" altLang="zh-CN" sz="1200" dirty="0">
                <a:solidFill>
                  <a:schemeClr val="tx2"/>
                </a:solidFill>
              </a:rPr>
              <a:t>        </a:t>
            </a:r>
            <a:r>
              <a:rPr lang="en-US" altLang="zh-CN" sz="1200" dirty="0" err="1">
                <a:solidFill>
                  <a:schemeClr val="tx2"/>
                </a:solidFill>
              </a:rPr>
              <a:t>doc.add</a:t>
            </a:r>
            <a:r>
              <a:rPr lang="en-US" altLang="zh-CN" sz="1200" dirty="0">
                <a:solidFill>
                  <a:schemeClr val="tx2"/>
                </a:solidFill>
              </a:rPr>
              <a:t>(</a:t>
            </a:r>
            <a:r>
              <a:rPr lang="en-US" altLang="zh-CN" sz="1200" dirty="0" err="1">
                <a:solidFill>
                  <a:srgbClr val="FF0000"/>
                </a:solidFill>
              </a:rPr>
              <a:t>Field.UnIndexed</a:t>
            </a:r>
            <a:r>
              <a:rPr lang="en-US" altLang="zh-CN" sz="1200" dirty="0">
                <a:solidFill>
                  <a:schemeClr val="tx2"/>
                </a:solidFill>
              </a:rPr>
              <a:t>("country", unindexed[</a:t>
            </a:r>
            <a:r>
              <a:rPr lang="en-US" altLang="zh-CN" sz="1200" dirty="0" err="1">
                <a:solidFill>
                  <a:schemeClr val="tx2"/>
                </a:solidFill>
              </a:rPr>
              <a:t>i</a:t>
            </a:r>
            <a:r>
              <a:rPr lang="en-US" altLang="zh-CN" sz="1200" dirty="0">
                <a:solidFill>
                  <a:schemeClr val="tx2"/>
                </a:solidFill>
              </a:rPr>
              <a:t>]));</a:t>
            </a:r>
            <a:endParaRPr lang="en-US" altLang="zh-CN" sz="1200" dirty="0">
              <a:solidFill>
                <a:schemeClr val="tx2"/>
              </a:solidFill>
            </a:endParaRPr>
          </a:p>
          <a:p>
            <a:pPr marL="0" indent="0">
              <a:buNone/>
            </a:pPr>
            <a:r>
              <a:rPr lang="en-US" altLang="zh-CN" sz="1200" dirty="0">
                <a:solidFill>
                  <a:schemeClr val="tx2"/>
                </a:solidFill>
              </a:rPr>
              <a:t>        </a:t>
            </a:r>
            <a:r>
              <a:rPr lang="en-US" altLang="zh-CN" sz="1200" dirty="0" err="1">
                <a:solidFill>
                  <a:schemeClr val="tx2"/>
                </a:solidFill>
              </a:rPr>
              <a:t>doc.add</a:t>
            </a:r>
            <a:r>
              <a:rPr lang="en-US" altLang="zh-CN" sz="1200" dirty="0">
                <a:solidFill>
                  <a:schemeClr val="tx2"/>
                </a:solidFill>
              </a:rPr>
              <a:t>(</a:t>
            </a:r>
            <a:r>
              <a:rPr lang="en-US" altLang="zh-CN" sz="1200" dirty="0" err="1">
                <a:solidFill>
                  <a:srgbClr val="FF0000"/>
                </a:solidFill>
              </a:rPr>
              <a:t>Field.UnStored</a:t>
            </a:r>
            <a:r>
              <a:rPr lang="en-US" altLang="zh-CN" sz="1200" dirty="0">
                <a:solidFill>
                  <a:schemeClr val="tx2"/>
                </a:solidFill>
              </a:rPr>
              <a:t>("contents", </a:t>
            </a:r>
            <a:r>
              <a:rPr lang="en-US" altLang="zh-CN" sz="1200" dirty="0" err="1">
                <a:solidFill>
                  <a:schemeClr val="tx2"/>
                </a:solidFill>
              </a:rPr>
              <a:t>unstored</a:t>
            </a:r>
            <a:r>
              <a:rPr lang="en-US" altLang="zh-CN" sz="1200" dirty="0">
                <a:solidFill>
                  <a:schemeClr val="tx2"/>
                </a:solidFill>
              </a:rPr>
              <a:t>[</a:t>
            </a:r>
            <a:r>
              <a:rPr lang="en-US" altLang="zh-CN" sz="1200" dirty="0" err="1">
                <a:solidFill>
                  <a:schemeClr val="tx2"/>
                </a:solidFill>
              </a:rPr>
              <a:t>i</a:t>
            </a:r>
            <a:r>
              <a:rPr lang="en-US" altLang="zh-CN" sz="1200" dirty="0">
                <a:solidFill>
                  <a:schemeClr val="tx2"/>
                </a:solidFill>
              </a:rPr>
              <a:t>]));</a:t>
            </a:r>
            <a:endParaRPr lang="en-US" altLang="zh-CN" sz="1200" dirty="0">
              <a:solidFill>
                <a:schemeClr val="tx2"/>
              </a:solidFill>
            </a:endParaRPr>
          </a:p>
          <a:p>
            <a:pPr marL="0" indent="0">
              <a:buNone/>
            </a:pPr>
            <a:r>
              <a:rPr lang="en-US" altLang="zh-CN" sz="1200" dirty="0">
                <a:solidFill>
                  <a:schemeClr val="tx2"/>
                </a:solidFill>
              </a:rPr>
              <a:t>        </a:t>
            </a:r>
            <a:r>
              <a:rPr lang="en-US" altLang="zh-CN" sz="1200" dirty="0" err="1">
                <a:solidFill>
                  <a:schemeClr val="tx2"/>
                </a:solidFill>
              </a:rPr>
              <a:t>doc.add</a:t>
            </a:r>
            <a:r>
              <a:rPr lang="en-US" altLang="zh-CN" sz="1200" dirty="0">
                <a:solidFill>
                  <a:schemeClr val="tx2"/>
                </a:solidFill>
              </a:rPr>
              <a:t>(</a:t>
            </a:r>
            <a:r>
              <a:rPr lang="en-US" altLang="zh-CN" sz="1200" dirty="0" err="1">
                <a:solidFill>
                  <a:srgbClr val="FF0000"/>
                </a:solidFill>
              </a:rPr>
              <a:t>Field.Text</a:t>
            </a:r>
            <a:r>
              <a:rPr lang="en-US" altLang="zh-CN" sz="1200" dirty="0">
                <a:solidFill>
                  <a:schemeClr val="tx2"/>
                </a:solidFill>
              </a:rPr>
              <a:t>("city", text[</a:t>
            </a:r>
            <a:r>
              <a:rPr lang="en-US" altLang="zh-CN" sz="1200" dirty="0" err="1">
                <a:solidFill>
                  <a:schemeClr val="tx2"/>
                </a:solidFill>
              </a:rPr>
              <a:t>i</a:t>
            </a:r>
            <a:r>
              <a:rPr lang="en-US" altLang="zh-CN" sz="1200" dirty="0">
                <a:solidFill>
                  <a:schemeClr val="tx2"/>
                </a:solidFill>
              </a:rPr>
              <a:t>]));</a:t>
            </a:r>
            <a:endParaRPr lang="en-US" altLang="zh-CN" sz="1200" dirty="0">
              <a:solidFill>
                <a:schemeClr val="tx2"/>
              </a:solidFill>
            </a:endParaRPr>
          </a:p>
          <a:p>
            <a:pPr marL="0" indent="0">
              <a:buNone/>
            </a:pPr>
            <a:r>
              <a:rPr lang="en-US" altLang="zh-CN" sz="1200" dirty="0">
                <a:solidFill>
                  <a:schemeClr val="tx2"/>
                </a:solidFill>
              </a:rPr>
              <a:t>        </a:t>
            </a:r>
            <a:r>
              <a:rPr lang="en-US" altLang="zh-CN" sz="1200" dirty="0" err="1">
                <a:solidFill>
                  <a:schemeClr val="tx2"/>
                </a:solidFill>
              </a:rPr>
              <a:t>writer.addDocument</a:t>
            </a:r>
            <a:r>
              <a:rPr lang="en-US" altLang="zh-CN" sz="1200" dirty="0">
                <a:solidFill>
                  <a:schemeClr val="tx2"/>
                </a:solidFill>
              </a:rPr>
              <a:t>(doc);</a:t>
            </a:r>
            <a:endParaRPr lang="en-US" altLang="zh-CN" sz="1200" dirty="0">
              <a:solidFill>
                <a:schemeClr val="tx2"/>
              </a:solidFill>
            </a:endParaRPr>
          </a:p>
          <a:p>
            <a:pPr marL="0" indent="0">
              <a:buNone/>
            </a:pPr>
            <a:r>
              <a:rPr lang="en-US" altLang="zh-CN" sz="1200" dirty="0">
                <a:solidFill>
                  <a:schemeClr val="tx2"/>
                </a:solidFill>
              </a:rPr>
              <a:t>     }</a:t>
            </a:r>
            <a:endParaRPr lang="en-US" altLang="zh-CN" sz="1200" dirty="0">
              <a:solidFill>
                <a:schemeClr val="tx2"/>
              </a:solidFill>
            </a:endParaRPr>
          </a:p>
          <a:p>
            <a:pPr marL="0" indent="0">
              <a:buNone/>
            </a:pPr>
            <a:r>
              <a:rPr lang="en-US" altLang="zh-CN" sz="1200" dirty="0">
                <a:solidFill>
                  <a:schemeClr val="tx2"/>
                </a:solidFill>
              </a:rPr>
              <a:t>     </a:t>
            </a:r>
            <a:r>
              <a:rPr lang="en-US" altLang="zh-CN" sz="1200" dirty="0" err="1">
                <a:solidFill>
                  <a:schemeClr val="tx2"/>
                </a:solidFill>
              </a:rPr>
              <a:t>writer.optimize</a:t>
            </a:r>
            <a:r>
              <a:rPr lang="en-US" altLang="zh-CN" sz="1200" dirty="0">
                <a:solidFill>
                  <a:schemeClr val="tx2"/>
                </a:solidFill>
              </a:rPr>
              <a:t>();</a:t>
            </a:r>
            <a:endParaRPr lang="en-US" altLang="zh-CN" sz="1200" dirty="0">
              <a:solidFill>
                <a:schemeClr val="tx2"/>
              </a:solidFill>
            </a:endParaRPr>
          </a:p>
          <a:p>
            <a:pPr marL="0" indent="0">
              <a:buNone/>
            </a:pPr>
            <a:r>
              <a:rPr lang="en-US" altLang="zh-CN" sz="1200" dirty="0">
                <a:solidFill>
                  <a:schemeClr val="tx2"/>
                </a:solidFill>
              </a:rPr>
              <a:t>     </a:t>
            </a:r>
            <a:r>
              <a:rPr lang="en-US" altLang="zh-CN" sz="1200" dirty="0" err="1">
                <a:solidFill>
                  <a:schemeClr val="tx2"/>
                </a:solidFill>
              </a:rPr>
              <a:t>writer.close</a:t>
            </a:r>
            <a:r>
              <a:rPr lang="en-US" altLang="zh-CN" sz="1200" dirty="0">
                <a:solidFill>
                  <a:schemeClr val="tx2"/>
                </a:solidFill>
              </a:rPr>
              <a:t>();</a:t>
            </a:r>
            <a:endParaRPr lang="en-US" altLang="zh-CN" sz="1200" dirty="0">
              <a:solidFill>
                <a:schemeClr val="tx2"/>
              </a:solidFill>
            </a:endParaRPr>
          </a:p>
          <a:p>
            <a:pPr marL="0" indent="0">
              <a:buNone/>
            </a:pPr>
            <a:r>
              <a:rPr lang="en-US" altLang="zh-CN" sz="1200" dirty="0">
                <a:solidFill>
                  <a:schemeClr val="tx2"/>
                </a:solidFill>
              </a:rPr>
              <a:t>  }</a:t>
            </a:r>
            <a:endParaRPr lang="en-US" altLang="zh-CN" sz="1200" dirty="0">
              <a:solidFill>
                <a:schemeClr val="tx2"/>
              </a:solidFill>
            </a:endParaRPr>
          </a:p>
          <a:p>
            <a:pPr marL="0" indent="0">
              <a:buNone/>
            </a:pPr>
            <a:r>
              <a:rPr lang="en-US" altLang="zh-CN" sz="1200" dirty="0">
                <a:solidFill>
                  <a:schemeClr val="tx2"/>
                </a:solidFill>
              </a:rPr>
              <a:t>  protected Analyzer </a:t>
            </a:r>
            <a:r>
              <a:rPr lang="en-US" altLang="zh-CN" sz="1200" dirty="0" err="1">
                <a:solidFill>
                  <a:schemeClr val="tx2"/>
                </a:solidFill>
              </a:rPr>
              <a:t>getAnalyzer</a:t>
            </a:r>
            <a:r>
              <a:rPr lang="en-US" altLang="zh-CN" sz="1200" dirty="0">
                <a:solidFill>
                  <a:schemeClr val="tx2"/>
                </a:solidFill>
              </a:rPr>
              <a:t>() { return new </a:t>
            </a:r>
            <a:r>
              <a:rPr lang="en-US" altLang="zh-CN" sz="1200" dirty="0" err="1">
                <a:solidFill>
                  <a:schemeClr val="tx2"/>
                </a:solidFill>
              </a:rPr>
              <a:t>SimpleAnalyzer</a:t>
            </a:r>
            <a:r>
              <a:rPr lang="en-US" altLang="zh-CN" sz="1200" dirty="0">
                <a:solidFill>
                  <a:schemeClr val="tx2"/>
                </a:solidFill>
              </a:rPr>
              <a:t>();}</a:t>
            </a:r>
            <a:endParaRPr lang="en-US" altLang="zh-CN" sz="1200" dirty="0">
              <a:solidFill>
                <a:schemeClr val="tx2"/>
              </a:solidFill>
            </a:endParaRPr>
          </a:p>
          <a:p>
            <a:pPr marL="0" indent="0">
              <a:buNone/>
            </a:pPr>
            <a:r>
              <a:rPr lang="en-US" altLang="zh-CN" sz="1200" dirty="0">
                <a:solidFill>
                  <a:schemeClr val="tx2"/>
                </a:solidFill>
              </a:rPr>
              <a:t>  protected </a:t>
            </a:r>
            <a:r>
              <a:rPr lang="en-US" altLang="zh-CN" sz="1200" dirty="0" err="1">
                <a:solidFill>
                  <a:schemeClr val="tx2"/>
                </a:solidFill>
              </a:rPr>
              <a:t>boolean</a:t>
            </a:r>
            <a:r>
              <a:rPr lang="en-US" altLang="zh-CN" sz="1200" dirty="0">
                <a:solidFill>
                  <a:schemeClr val="tx2"/>
                </a:solidFill>
              </a:rPr>
              <a:t> </a:t>
            </a:r>
            <a:r>
              <a:rPr lang="en-US" altLang="zh-CN" sz="1200" dirty="0" err="1">
                <a:solidFill>
                  <a:schemeClr val="tx2"/>
                </a:solidFill>
              </a:rPr>
              <a:t>isCompound</a:t>
            </a:r>
            <a:r>
              <a:rPr lang="en-US" altLang="zh-CN" sz="1200" dirty="0">
                <a:solidFill>
                  <a:schemeClr val="tx2"/>
                </a:solidFill>
              </a:rPr>
              <a:t>() { return true; }</a:t>
            </a:r>
            <a:endParaRPr lang="en-US" altLang="zh-CN" sz="1200" dirty="0">
              <a:solidFill>
                <a:schemeClr val="tx2"/>
              </a:solidFill>
            </a:endParaRPr>
          </a:p>
          <a:p>
            <a:pPr marL="0" indent="0">
              <a:buNone/>
            </a:pPr>
            <a:r>
              <a:rPr lang="en-US" altLang="zh-CN" sz="1200" dirty="0">
                <a:solidFill>
                  <a:schemeClr val="tx2"/>
                </a:solidFill>
              </a:rPr>
              <a:t>}</a:t>
            </a:r>
            <a:endParaRPr lang="zh-CN" altLang="en-US" sz="1200"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Fields</a:t>
            </a:r>
            <a:endParaRPr lang="zh-CN" altLang="en-US" dirty="0"/>
          </a:p>
        </p:txBody>
      </p:sp>
      <p:sp>
        <p:nvSpPr>
          <p:cNvPr id="3" name="内容占位符 2"/>
          <p:cNvSpPr>
            <a:spLocks noGrp="1"/>
          </p:cNvSpPr>
          <p:nvPr>
            <p:ph idx="1"/>
          </p:nvPr>
        </p:nvSpPr>
        <p:spPr/>
        <p:txBody>
          <a:bodyPr>
            <a:normAutofit/>
          </a:bodyPr>
          <a:lstStyle/>
          <a:p>
            <a:r>
              <a:rPr lang="en-US" altLang="zh-CN" dirty="0"/>
              <a:t>All fields consist of a name and value pair.</a:t>
            </a:r>
            <a:endParaRPr lang="zh-CN" altLang="en-US" dirty="0"/>
          </a:p>
          <a:p>
            <a:pPr lvl="1"/>
            <a:r>
              <a:rPr lang="en-US" altLang="zh-CN" dirty="0">
                <a:solidFill>
                  <a:srgbClr val="FF0000"/>
                </a:solidFill>
              </a:rPr>
              <a:t>Keyword</a:t>
            </a:r>
            <a:r>
              <a:rPr lang="en-US" altLang="zh-CN" dirty="0"/>
              <a:t>—Isn’t analyzed, but is indexed and stored in the index verbatim. </a:t>
            </a:r>
            <a:endParaRPr lang="en-US" altLang="zh-CN" dirty="0"/>
          </a:p>
          <a:p>
            <a:pPr lvl="1"/>
            <a:r>
              <a:rPr lang="en-US" altLang="zh-CN" dirty="0" err="1">
                <a:solidFill>
                  <a:srgbClr val="FF0000"/>
                </a:solidFill>
              </a:rPr>
              <a:t>UnIndexed</a:t>
            </a:r>
            <a:r>
              <a:rPr lang="en-US" altLang="zh-CN" dirty="0"/>
              <a:t>—Is neither analyzed nor indexed, but its value is stored in the index as is. </a:t>
            </a:r>
            <a:endParaRPr lang="en-US" altLang="zh-CN" dirty="0"/>
          </a:p>
          <a:p>
            <a:pPr lvl="1"/>
            <a:r>
              <a:rPr lang="en-US" altLang="zh-CN" dirty="0" err="1">
                <a:solidFill>
                  <a:srgbClr val="FF0000"/>
                </a:solidFill>
              </a:rPr>
              <a:t>UnStored</a:t>
            </a:r>
            <a:r>
              <a:rPr lang="en-US" altLang="zh-CN" dirty="0"/>
              <a:t>—The opposite of </a:t>
            </a:r>
            <a:r>
              <a:rPr lang="en-US" altLang="zh-CN" dirty="0" err="1"/>
              <a:t>UnIndexed</a:t>
            </a:r>
            <a:r>
              <a:rPr lang="en-US" altLang="zh-CN" dirty="0"/>
              <a:t>. This field type is analyzed and indexed but isn’t stored in the index. </a:t>
            </a:r>
            <a:endParaRPr lang="en-US" altLang="zh-CN" dirty="0"/>
          </a:p>
          <a:p>
            <a:pPr lvl="1"/>
            <a:r>
              <a:rPr lang="en-US" altLang="zh-CN" dirty="0">
                <a:solidFill>
                  <a:srgbClr val="FF0000"/>
                </a:solidFill>
              </a:rPr>
              <a:t>Text</a:t>
            </a:r>
            <a:r>
              <a:rPr lang="en-US" altLang="zh-CN" dirty="0"/>
              <a:t>—Is analyzed, and is indexed. This implies that fields of this type can be searched against, but be cautious about the field size.</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Adding documents to an index</a:t>
            </a:r>
            <a:endParaRPr lang="zh-CN" altLang="en-US" dirty="0"/>
          </a:p>
        </p:txBody>
      </p:sp>
      <p:sp>
        <p:nvSpPr>
          <p:cNvPr id="3" name="内容占位符 2"/>
          <p:cNvSpPr>
            <a:spLocks noGrp="1"/>
          </p:cNvSpPr>
          <p:nvPr>
            <p:ph idx="1"/>
          </p:nvPr>
        </p:nvSpPr>
        <p:spPr/>
        <p:txBody>
          <a:bodyPr>
            <a:normAutofit/>
          </a:bodyPr>
          <a:lstStyle/>
          <a:p>
            <a:r>
              <a:rPr lang="en-US" altLang="zh-CN" b="1" dirty="0"/>
              <a:t>Heterogeneous Documents</a:t>
            </a:r>
            <a:endParaRPr lang="en-US" altLang="zh-CN" b="1" dirty="0"/>
          </a:p>
          <a:p>
            <a:pPr lvl="1"/>
            <a:r>
              <a:rPr lang="en-US" altLang="zh-CN" dirty="0"/>
              <a:t>One handy feature of </a:t>
            </a:r>
            <a:r>
              <a:rPr lang="en-US" altLang="zh-CN" dirty="0" err="1"/>
              <a:t>Lucene</a:t>
            </a:r>
            <a:r>
              <a:rPr lang="en-US" altLang="zh-CN" dirty="0"/>
              <a:t> is that it allows Documents with different sets of Fields to coexist in the same index. </a:t>
            </a:r>
            <a:endParaRPr lang="en-US" altLang="zh-CN" dirty="0"/>
          </a:p>
          <a:p>
            <a:pPr lvl="1"/>
            <a:r>
              <a:rPr lang="en-US" altLang="zh-CN" dirty="0"/>
              <a:t>This means you can use a single index to hold Documents that represent different entities. </a:t>
            </a:r>
            <a:endParaRPr lang="en-US" altLang="zh-CN" dirty="0"/>
          </a:p>
          <a:p>
            <a:pPr lvl="1"/>
            <a:r>
              <a:rPr lang="en-US" altLang="zh-CN" dirty="0"/>
              <a:t>For instance, you could have Documents that represent retail products with Fields such as </a:t>
            </a:r>
            <a:r>
              <a:rPr lang="en-US" altLang="zh-CN" dirty="0">
                <a:solidFill>
                  <a:srgbClr val="FF0000"/>
                </a:solidFill>
              </a:rPr>
              <a:t>name and price</a:t>
            </a:r>
            <a:r>
              <a:rPr lang="en-US" altLang="zh-CN" dirty="0"/>
              <a:t>, and Documents that represent people with Fields such as </a:t>
            </a:r>
            <a:r>
              <a:rPr lang="en-US" altLang="zh-CN" dirty="0">
                <a:solidFill>
                  <a:srgbClr val="FF0000"/>
                </a:solidFill>
              </a:rPr>
              <a:t>name, age, and gender</a:t>
            </a:r>
            <a:r>
              <a:rPr lang="en-US" altLang="zh-CN" dirty="0"/>
              <a:t>.</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Adding documents to an index</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err="1"/>
              <a:t>Appendable</a:t>
            </a:r>
            <a:r>
              <a:rPr lang="en-US" altLang="zh-CN" b="1" dirty="0"/>
              <a:t> Fields</a:t>
            </a:r>
            <a:endParaRPr lang="en-US" altLang="zh-CN" b="1" dirty="0"/>
          </a:p>
          <a:p>
            <a:r>
              <a:rPr lang="en-US" altLang="zh-CN" dirty="0"/>
              <a:t>Suppose you have an application that generates an array of synonyms for a given word, and you want to use </a:t>
            </a:r>
            <a:r>
              <a:rPr lang="en-US" altLang="zh-CN" dirty="0" err="1"/>
              <a:t>Lucene</a:t>
            </a:r>
            <a:r>
              <a:rPr lang="en-US" altLang="zh-CN" dirty="0"/>
              <a:t> to index the base word plus all its synonyms. </a:t>
            </a:r>
            <a:endParaRPr lang="en-US" altLang="zh-CN" dirty="0"/>
          </a:p>
          <a:p>
            <a:endParaRPr lang="en-US" altLang="zh-CN" dirty="0"/>
          </a:p>
          <a:p>
            <a:r>
              <a:rPr lang="en-US" altLang="zh-CN" dirty="0"/>
              <a:t>like this:</a:t>
            </a:r>
            <a:endParaRPr lang="en-US" altLang="zh-CN" dirty="0"/>
          </a:p>
          <a:p>
            <a:pPr marL="0" indent="0">
              <a:buNone/>
            </a:pPr>
            <a:r>
              <a:rPr lang="en-US" altLang="zh-CN" sz="1725" dirty="0">
                <a:solidFill>
                  <a:schemeClr val="tx2"/>
                </a:solidFill>
              </a:rPr>
              <a:t>    String </a:t>
            </a:r>
            <a:r>
              <a:rPr lang="en-US" altLang="zh-CN" sz="1725" dirty="0" err="1">
                <a:solidFill>
                  <a:schemeClr val="tx2"/>
                </a:solidFill>
              </a:rPr>
              <a:t>baseWord</a:t>
            </a:r>
            <a:r>
              <a:rPr lang="en-US" altLang="zh-CN" sz="1725" dirty="0">
                <a:solidFill>
                  <a:schemeClr val="tx2"/>
                </a:solidFill>
              </a:rPr>
              <a:t> = "fast";</a:t>
            </a:r>
            <a:endParaRPr lang="en-US" altLang="zh-CN" sz="1725" dirty="0">
              <a:solidFill>
                <a:schemeClr val="tx2"/>
              </a:solidFill>
            </a:endParaRPr>
          </a:p>
          <a:p>
            <a:pPr marL="0" indent="0">
              <a:buNone/>
            </a:pPr>
            <a:r>
              <a:rPr lang="en-US" altLang="zh-CN" sz="1725" dirty="0">
                <a:solidFill>
                  <a:schemeClr val="tx2"/>
                </a:solidFill>
              </a:rPr>
              <a:t>    String synonyms[] = String {"quick", "rapid", "speedy"};</a:t>
            </a:r>
            <a:endParaRPr lang="en-US" altLang="zh-CN" sz="1725" dirty="0">
              <a:solidFill>
                <a:schemeClr val="tx2"/>
              </a:solidFill>
            </a:endParaRPr>
          </a:p>
          <a:p>
            <a:pPr marL="0" indent="0">
              <a:buNone/>
            </a:pPr>
            <a:r>
              <a:rPr lang="en-US" altLang="zh-CN" sz="1725" dirty="0">
                <a:solidFill>
                  <a:schemeClr val="tx2"/>
                </a:solidFill>
              </a:rPr>
              <a:t>    Document doc = new Document();</a:t>
            </a:r>
            <a:endParaRPr lang="en-US" altLang="zh-CN" sz="1725" dirty="0">
              <a:solidFill>
                <a:schemeClr val="tx2"/>
              </a:solidFill>
            </a:endParaRPr>
          </a:p>
          <a:p>
            <a:pPr marL="0" indent="0">
              <a:buNone/>
            </a:pPr>
            <a:r>
              <a:rPr lang="en-US" altLang="zh-CN" sz="1725" dirty="0">
                <a:solidFill>
                  <a:schemeClr val="tx2"/>
                </a:solidFill>
              </a:rPr>
              <a:t>    </a:t>
            </a:r>
            <a:r>
              <a:rPr lang="en-US" altLang="zh-CN" sz="1725" dirty="0" err="1">
                <a:solidFill>
                  <a:schemeClr val="tx2"/>
                </a:solidFill>
              </a:rPr>
              <a:t>doc.add</a:t>
            </a:r>
            <a:r>
              <a:rPr lang="en-US" altLang="zh-CN" sz="1725" dirty="0">
                <a:solidFill>
                  <a:schemeClr val="tx2"/>
                </a:solidFill>
              </a:rPr>
              <a:t>(</a:t>
            </a:r>
            <a:r>
              <a:rPr lang="en-US" altLang="zh-CN" sz="1725" dirty="0" err="1">
                <a:solidFill>
                  <a:schemeClr val="tx2"/>
                </a:solidFill>
              </a:rPr>
              <a:t>Field.Text</a:t>
            </a:r>
            <a:r>
              <a:rPr lang="en-US" altLang="zh-CN" sz="1725" dirty="0">
                <a:solidFill>
                  <a:schemeClr val="tx2"/>
                </a:solidFill>
              </a:rPr>
              <a:t>("word", </a:t>
            </a:r>
            <a:r>
              <a:rPr lang="en-US" altLang="zh-CN" sz="1725" dirty="0" err="1">
                <a:solidFill>
                  <a:schemeClr val="tx2"/>
                </a:solidFill>
              </a:rPr>
              <a:t>baseWord</a:t>
            </a:r>
            <a:r>
              <a:rPr lang="en-US" altLang="zh-CN" sz="1725" dirty="0">
                <a:solidFill>
                  <a:schemeClr val="tx2"/>
                </a:solidFill>
              </a:rPr>
              <a:t>));</a:t>
            </a:r>
            <a:endParaRPr lang="en-US" altLang="zh-CN" sz="1725" dirty="0">
              <a:solidFill>
                <a:schemeClr val="tx2"/>
              </a:solidFill>
            </a:endParaRPr>
          </a:p>
          <a:p>
            <a:pPr marL="0" indent="0">
              <a:buNone/>
            </a:pPr>
            <a:r>
              <a:rPr lang="en-US" altLang="zh-CN" sz="1725" dirty="0">
                <a:solidFill>
                  <a:schemeClr val="tx2"/>
                </a:solidFill>
              </a:rPr>
              <a:t>    for (</a:t>
            </a:r>
            <a:r>
              <a:rPr lang="en-US" altLang="zh-CN" sz="1725" dirty="0" err="1">
                <a:solidFill>
                  <a:schemeClr val="tx2"/>
                </a:solidFill>
              </a:rPr>
              <a:t>int</a:t>
            </a:r>
            <a:r>
              <a:rPr lang="en-US" altLang="zh-CN" sz="1725" dirty="0">
                <a:solidFill>
                  <a:schemeClr val="tx2"/>
                </a:solidFill>
              </a:rPr>
              <a:t> </a:t>
            </a:r>
            <a:r>
              <a:rPr lang="en-US" altLang="zh-CN" sz="1725" dirty="0" err="1">
                <a:solidFill>
                  <a:schemeClr val="tx2"/>
                </a:solidFill>
              </a:rPr>
              <a:t>i</a:t>
            </a:r>
            <a:r>
              <a:rPr lang="en-US" altLang="zh-CN" sz="1725" dirty="0">
                <a:solidFill>
                  <a:schemeClr val="tx2"/>
                </a:solidFill>
              </a:rPr>
              <a:t> = 0; </a:t>
            </a:r>
            <a:r>
              <a:rPr lang="en-US" altLang="zh-CN" sz="1725" dirty="0" err="1">
                <a:solidFill>
                  <a:schemeClr val="tx2"/>
                </a:solidFill>
              </a:rPr>
              <a:t>i</a:t>
            </a:r>
            <a:r>
              <a:rPr lang="en-US" altLang="zh-CN" sz="1725" dirty="0">
                <a:solidFill>
                  <a:schemeClr val="tx2"/>
                </a:solidFill>
              </a:rPr>
              <a:t> &lt; </a:t>
            </a:r>
            <a:r>
              <a:rPr lang="en-US" altLang="zh-CN" sz="1725" dirty="0" err="1">
                <a:solidFill>
                  <a:schemeClr val="tx2"/>
                </a:solidFill>
              </a:rPr>
              <a:t>synonyms.length</a:t>
            </a:r>
            <a:r>
              <a:rPr lang="en-US" altLang="zh-CN" sz="1725" dirty="0">
                <a:solidFill>
                  <a:schemeClr val="tx2"/>
                </a:solidFill>
              </a:rPr>
              <a:t>; </a:t>
            </a:r>
            <a:r>
              <a:rPr lang="en-US" altLang="zh-CN" sz="1725" dirty="0" err="1">
                <a:solidFill>
                  <a:schemeClr val="tx2"/>
                </a:solidFill>
              </a:rPr>
              <a:t>i</a:t>
            </a:r>
            <a:r>
              <a:rPr lang="en-US" altLang="zh-CN" sz="1725" dirty="0">
                <a:solidFill>
                  <a:schemeClr val="tx2"/>
                </a:solidFill>
              </a:rPr>
              <a:t>++) {</a:t>
            </a:r>
            <a:endParaRPr lang="en-US" altLang="zh-CN" sz="1725" dirty="0">
              <a:solidFill>
                <a:schemeClr val="tx2"/>
              </a:solidFill>
            </a:endParaRPr>
          </a:p>
          <a:p>
            <a:pPr marL="0" indent="0">
              <a:buNone/>
            </a:pPr>
            <a:r>
              <a:rPr lang="en-US" altLang="zh-CN" sz="1725" dirty="0">
                <a:solidFill>
                  <a:schemeClr val="tx2"/>
                </a:solidFill>
              </a:rPr>
              <a:t>      </a:t>
            </a:r>
            <a:r>
              <a:rPr lang="en-US" altLang="zh-CN" sz="1725" dirty="0" err="1">
                <a:solidFill>
                  <a:schemeClr val="tx2"/>
                </a:solidFill>
              </a:rPr>
              <a:t>doc.add</a:t>
            </a:r>
            <a:r>
              <a:rPr lang="en-US" altLang="zh-CN" sz="1725" dirty="0">
                <a:solidFill>
                  <a:schemeClr val="tx2"/>
                </a:solidFill>
              </a:rPr>
              <a:t>(</a:t>
            </a:r>
            <a:r>
              <a:rPr lang="en-US" altLang="zh-CN" sz="1725" dirty="0" err="1">
                <a:solidFill>
                  <a:schemeClr val="tx2"/>
                </a:solidFill>
              </a:rPr>
              <a:t>Field.Text</a:t>
            </a:r>
            <a:r>
              <a:rPr lang="en-US" altLang="zh-CN" sz="1725" dirty="0">
                <a:solidFill>
                  <a:schemeClr val="tx2"/>
                </a:solidFill>
              </a:rPr>
              <a:t>("word", synonyms[</a:t>
            </a:r>
            <a:r>
              <a:rPr lang="en-US" altLang="zh-CN" sz="1725" dirty="0" err="1">
                <a:solidFill>
                  <a:schemeClr val="tx2"/>
                </a:solidFill>
              </a:rPr>
              <a:t>i</a:t>
            </a:r>
            <a:r>
              <a:rPr lang="en-US" altLang="zh-CN" sz="1725" dirty="0">
                <a:solidFill>
                  <a:schemeClr val="tx2"/>
                </a:solidFill>
              </a:rPr>
              <a:t>]));</a:t>
            </a:r>
            <a:endParaRPr lang="en-US" altLang="zh-CN" sz="1725" dirty="0">
              <a:solidFill>
                <a:schemeClr val="tx2"/>
              </a:solidFill>
            </a:endParaRPr>
          </a:p>
          <a:p>
            <a:pPr marL="0" indent="0">
              <a:buNone/>
            </a:pPr>
            <a:r>
              <a:rPr lang="en-US" altLang="zh-CN" sz="1725" dirty="0">
                <a:solidFill>
                  <a:schemeClr val="tx2"/>
                </a:solidFill>
              </a:rPr>
              <a:t>    }</a:t>
            </a:r>
            <a:endParaRPr lang="en-US" altLang="zh-CN" sz="1725" dirty="0">
              <a:solidFill>
                <a:schemeClr val="tx2"/>
              </a:solidFill>
            </a:endParaRPr>
          </a:p>
          <a:p>
            <a:pPr marL="0" indent="0">
              <a:buNone/>
            </a:pPr>
            <a:endParaRPr lang="en-US" altLang="zh-CN" sz="1725" dirty="0">
              <a:solidFill>
                <a:schemeClr val="tx2"/>
              </a:solidFill>
            </a:endParaRPr>
          </a:p>
          <a:p>
            <a:r>
              <a:rPr lang="en-US" altLang="zh-CN" dirty="0"/>
              <a:t>Internally, </a:t>
            </a:r>
            <a:r>
              <a:rPr lang="en-US" altLang="zh-CN" dirty="0" err="1"/>
              <a:t>Lucene</a:t>
            </a:r>
            <a:r>
              <a:rPr lang="en-US" altLang="zh-CN" dirty="0"/>
              <a:t> appends all the words together and index them in a single Field called </a:t>
            </a:r>
            <a:r>
              <a:rPr lang="en-US" altLang="zh-CN" dirty="0">
                <a:solidFill>
                  <a:srgbClr val="FF0000"/>
                </a:solidFill>
              </a:rPr>
              <a:t>word</a:t>
            </a:r>
            <a:r>
              <a:rPr lang="en-US" altLang="zh-CN" dirty="0"/>
              <a:t>, allowing you to use any of the given words when searching. </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Removing Documents from an index</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1350" dirty="0">
                <a:solidFill>
                  <a:schemeClr val="tx2"/>
                </a:solidFill>
              </a:rPr>
              <a:t>public class </a:t>
            </a:r>
            <a:r>
              <a:rPr lang="en-US" altLang="zh-CN" sz="1350" dirty="0" err="1">
                <a:solidFill>
                  <a:schemeClr val="tx2"/>
                </a:solidFill>
              </a:rPr>
              <a:t>DocumentDeleteTest</a:t>
            </a:r>
            <a:r>
              <a:rPr lang="en-US" altLang="zh-CN" sz="1350" dirty="0">
                <a:solidFill>
                  <a:schemeClr val="tx2"/>
                </a:solidFill>
              </a:rPr>
              <a:t> extends </a:t>
            </a:r>
            <a:r>
              <a:rPr lang="en-US" altLang="zh-CN" sz="1350" dirty="0" err="1">
                <a:solidFill>
                  <a:schemeClr val="tx2"/>
                </a:solidFill>
              </a:rPr>
              <a:t>BaseIndexingTestCase</a:t>
            </a:r>
            <a:r>
              <a:rPr lang="en-US" altLang="zh-CN" sz="1350" dirty="0">
                <a:solidFill>
                  <a:schemeClr val="tx2"/>
                </a:solidFill>
              </a:rPr>
              <a:t> {</a:t>
            </a:r>
            <a:endParaRPr lang="en-US" altLang="zh-CN" sz="1350" dirty="0">
              <a:solidFill>
                <a:schemeClr val="tx2"/>
              </a:solidFill>
            </a:endParaRPr>
          </a:p>
          <a:p>
            <a:pPr marL="0" indent="0">
              <a:buNone/>
            </a:pPr>
            <a:r>
              <a:rPr lang="en-US" altLang="zh-CN" sz="1350" dirty="0">
                <a:solidFill>
                  <a:schemeClr val="tx2"/>
                </a:solidFill>
              </a:rPr>
              <a:t>  public void </a:t>
            </a:r>
            <a:r>
              <a:rPr lang="en-US" altLang="zh-CN" sz="1350" dirty="0" err="1">
                <a:solidFill>
                  <a:schemeClr val="tx2"/>
                </a:solidFill>
              </a:rPr>
              <a:t>testDeleteBeforeIndexMerge</a:t>
            </a:r>
            <a:r>
              <a:rPr lang="en-US" altLang="zh-CN" sz="1350" dirty="0">
                <a:solidFill>
                  <a:schemeClr val="tx2"/>
                </a:solidFill>
              </a:rPr>
              <a:t>() throws </a:t>
            </a:r>
            <a:r>
              <a:rPr lang="en-US" altLang="zh-CN" sz="1350" dirty="0" err="1">
                <a:solidFill>
                  <a:schemeClr val="tx2"/>
                </a:solidFill>
              </a:rPr>
              <a:t>IOException</a:t>
            </a:r>
            <a:r>
              <a:rPr lang="en-US" altLang="zh-CN" sz="1350" dirty="0">
                <a:solidFill>
                  <a:schemeClr val="tx2"/>
                </a:solidFill>
              </a:rPr>
              <a:t> {</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IndexReader</a:t>
            </a:r>
            <a:r>
              <a:rPr lang="en-US" altLang="zh-CN" sz="1350" dirty="0">
                <a:solidFill>
                  <a:schemeClr val="tx2"/>
                </a:solidFill>
              </a:rPr>
              <a:t> reader = </a:t>
            </a:r>
            <a:r>
              <a:rPr lang="en-US" altLang="zh-CN" sz="1350" dirty="0" err="1">
                <a:solidFill>
                  <a:schemeClr val="tx2"/>
                </a:solidFill>
              </a:rPr>
              <a:t>IndexReader.open</a:t>
            </a:r>
            <a:r>
              <a:rPr lang="en-US" altLang="zh-CN" sz="1350" dirty="0">
                <a:solidFill>
                  <a:schemeClr val="tx2"/>
                </a:solidFill>
              </a:rPr>
              <a:t>(</a:t>
            </a:r>
            <a:r>
              <a:rPr lang="en-US" altLang="zh-CN" sz="1350" dirty="0" err="1">
                <a:solidFill>
                  <a:schemeClr val="tx2"/>
                </a:solidFill>
              </a:rPr>
              <a:t>dir</a:t>
            </a:r>
            <a:r>
              <a:rPr lang="en-US" altLang="zh-CN" sz="1350" dirty="0">
                <a:solidFill>
                  <a:schemeClr val="tx2"/>
                </a:solidFill>
              </a:rPr>
              <a:t>);</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assertEquals</a:t>
            </a:r>
            <a:r>
              <a:rPr lang="en-US" altLang="zh-CN" sz="1350" dirty="0">
                <a:solidFill>
                  <a:schemeClr val="tx2"/>
                </a:solidFill>
              </a:rPr>
              <a:t>(2, </a:t>
            </a:r>
            <a:r>
              <a:rPr lang="en-US" altLang="zh-CN" sz="1350" dirty="0" err="1">
                <a:solidFill>
                  <a:schemeClr val="tx2"/>
                </a:solidFill>
              </a:rPr>
              <a:t>reader.</a:t>
            </a:r>
            <a:r>
              <a:rPr lang="en-US" altLang="zh-CN" sz="1350" dirty="0" err="1">
                <a:solidFill>
                  <a:srgbClr val="FF0000"/>
                </a:solidFill>
              </a:rPr>
              <a:t>maxDoc</a:t>
            </a:r>
            <a:r>
              <a:rPr lang="en-US" altLang="zh-CN" sz="1350" dirty="0">
                <a:solidFill>
                  <a:schemeClr val="tx2"/>
                </a:solidFill>
              </a:rPr>
              <a:t>()); </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assertEquals</a:t>
            </a:r>
            <a:r>
              <a:rPr lang="en-US" altLang="zh-CN" sz="1350" dirty="0">
                <a:solidFill>
                  <a:schemeClr val="tx2"/>
                </a:solidFill>
              </a:rPr>
              <a:t>(2, </a:t>
            </a:r>
            <a:r>
              <a:rPr lang="en-US" altLang="zh-CN" sz="1350" dirty="0" err="1">
                <a:solidFill>
                  <a:schemeClr val="tx2"/>
                </a:solidFill>
              </a:rPr>
              <a:t>reader.</a:t>
            </a:r>
            <a:r>
              <a:rPr lang="en-US" altLang="zh-CN" sz="1350" dirty="0" err="1">
                <a:solidFill>
                  <a:srgbClr val="FF0000"/>
                </a:solidFill>
              </a:rPr>
              <a:t>numDocs</a:t>
            </a:r>
            <a:r>
              <a:rPr lang="en-US" altLang="zh-CN" sz="1350" dirty="0">
                <a:solidFill>
                  <a:schemeClr val="tx2"/>
                </a:solidFill>
              </a:rPr>
              <a:t>()); </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reader.delete</a:t>
            </a:r>
            <a:r>
              <a:rPr lang="en-US" altLang="zh-CN" sz="1350" dirty="0">
                <a:solidFill>
                  <a:schemeClr val="tx2"/>
                </a:solidFill>
              </a:rPr>
              <a:t>(1); </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assertTrue</a:t>
            </a:r>
            <a:r>
              <a:rPr lang="en-US" altLang="zh-CN" sz="1350" dirty="0">
                <a:solidFill>
                  <a:schemeClr val="tx2"/>
                </a:solidFill>
              </a:rPr>
              <a:t>(</a:t>
            </a:r>
            <a:r>
              <a:rPr lang="en-US" altLang="zh-CN" sz="1350" dirty="0" err="1">
                <a:solidFill>
                  <a:schemeClr val="tx2"/>
                </a:solidFill>
              </a:rPr>
              <a:t>reader.isDeleted</a:t>
            </a:r>
            <a:r>
              <a:rPr lang="en-US" altLang="zh-CN" sz="1350" dirty="0">
                <a:solidFill>
                  <a:schemeClr val="tx2"/>
                </a:solidFill>
              </a:rPr>
              <a:t>(1)); </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assertTrue</a:t>
            </a:r>
            <a:r>
              <a:rPr lang="en-US" altLang="zh-CN" sz="1350" dirty="0">
                <a:solidFill>
                  <a:schemeClr val="tx2"/>
                </a:solidFill>
              </a:rPr>
              <a:t>(</a:t>
            </a:r>
            <a:r>
              <a:rPr lang="en-US" altLang="zh-CN" sz="1350" dirty="0" err="1">
                <a:solidFill>
                  <a:schemeClr val="tx2"/>
                </a:solidFill>
              </a:rPr>
              <a:t>reader.hasDeletions</a:t>
            </a:r>
            <a:r>
              <a:rPr lang="en-US" altLang="zh-CN" sz="1350" dirty="0">
                <a:solidFill>
                  <a:schemeClr val="tx2"/>
                </a:solidFill>
              </a:rPr>
              <a:t>()); </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assertEquals</a:t>
            </a:r>
            <a:r>
              <a:rPr lang="en-US" altLang="zh-CN" sz="1350" dirty="0">
                <a:solidFill>
                  <a:schemeClr val="tx2"/>
                </a:solidFill>
              </a:rPr>
              <a:t>(2, </a:t>
            </a:r>
            <a:r>
              <a:rPr lang="en-US" altLang="zh-CN" sz="1350" dirty="0" err="1">
                <a:solidFill>
                  <a:schemeClr val="tx2"/>
                </a:solidFill>
              </a:rPr>
              <a:t>reader.maxDoc</a:t>
            </a:r>
            <a:r>
              <a:rPr lang="en-US" altLang="zh-CN" sz="1350" dirty="0">
                <a:solidFill>
                  <a:schemeClr val="tx2"/>
                </a:solidFill>
              </a:rPr>
              <a:t>()); </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assertEquals</a:t>
            </a:r>
            <a:r>
              <a:rPr lang="en-US" altLang="zh-CN" sz="1350" dirty="0">
                <a:solidFill>
                  <a:schemeClr val="tx2"/>
                </a:solidFill>
              </a:rPr>
              <a:t>(1, </a:t>
            </a:r>
            <a:r>
              <a:rPr lang="en-US" altLang="zh-CN" sz="1350" dirty="0" err="1">
                <a:solidFill>
                  <a:schemeClr val="tx2"/>
                </a:solidFill>
              </a:rPr>
              <a:t>reader.numDocs</a:t>
            </a:r>
            <a:r>
              <a:rPr lang="en-US" altLang="zh-CN" sz="1350" dirty="0">
                <a:solidFill>
                  <a:schemeClr val="tx2"/>
                </a:solidFill>
              </a:rPr>
              <a:t>()); </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reader.close</a:t>
            </a:r>
            <a:r>
              <a:rPr lang="en-US" altLang="zh-CN" sz="1350" dirty="0">
                <a:solidFill>
                  <a:schemeClr val="tx2"/>
                </a:solidFill>
              </a:rPr>
              <a:t>();</a:t>
            </a:r>
            <a:endParaRPr lang="en-US" altLang="zh-CN" sz="1350" dirty="0">
              <a:solidFill>
                <a:schemeClr val="tx2"/>
              </a:solidFill>
            </a:endParaRPr>
          </a:p>
          <a:p>
            <a:pPr marL="0" indent="0">
              <a:buNone/>
            </a:pPr>
            <a:r>
              <a:rPr lang="en-US" altLang="zh-CN" sz="1350" dirty="0">
                <a:solidFill>
                  <a:schemeClr val="tx2"/>
                </a:solidFill>
              </a:rPr>
              <a:t>    reader = </a:t>
            </a:r>
            <a:r>
              <a:rPr lang="en-US" altLang="zh-CN" sz="1350" dirty="0" err="1">
                <a:solidFill>
                  <a:schemeClr val="tx2"/>
                </a:solidFill>
              </a:rPr>
              <a:t>IndexReader.open</a:t>
            </a:r>
            <a:r>
              <a:rPr lang="en-US" altLang="zh-CN" sz="1350" dirty="0">
                <a:solidFill>
                  <a:schemeClr val="tx2"/>
                </a:solidFill>
              </a:rPr>
              <a:t>(</a:t>
            </a:r>
            <a:r>
              <a:rPr lang="en-US" altLang="zh-CN" sz="1350" dirty="0" err="1">
                <a:solidFill>
                  <a:schemeClr val="tx2"/>
                </a:solidFill>
              </a:rPr>
              <a:t>dir</a:t>
            </a:r>
            <a:r>
              <a:rPr lang="en-US" altLang="zh-CN" sz="1350" dirty="0">
                <a:solidFill>
                  <a:schemeClr val="tx2"/>
                </a:solidFill>
              </a:rPr>
              <a:t>);</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assertEquals</a:t>
            </a:r>
            <a:r>
              <a:rPr lang="en-US" altLang="zh-CN" sz="1350" dirty="0">
                <a:solidFill>
                  <a:schemeClr val="tx2"/>
                </a:solidFill>
              </a:rPr>
              <a:t>(2, </a:t>
            </a:r>
            <a:r>
              <a:rPr lang="en-US" altLang="zh-CN" sz="1350" dirty="0" err="1">
                <a:solidFill>
                  <a:schemeClr val="tx2"/>
                </a:solidFill>
              </a:rPr>
              <a:t>reader.maxDoc</a:t>
            </a:r>
            <a:r>
              <a:rPr lang="en-US" altLang="zh-CN" sz="1350" dirty="0">
                <a:solidFill>
                  <a:schemeClr val="tx2"/>
                </a:solidFill>
              </a:rPr>
              <a:t>()); </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assertEquals</a:t>
            </a:r>
            <a:r>
              <a:rPr lang="en-US" altLang="zh-CN" sz="1350" dirty="0">
                <a:solidFill>
                  <a:schemeClr val="tx2"/>
                </a:solidFill>
              </a:rPr>
              <a:t>(1, </a:t>
            </a:r>
            <a:r>
              <a:rPr lang="en-US" altLang="zh-CN" sz="1350" dirty="0" err="1">
                <a:solidFill>
                  <a:schemeClr val="tx2"/>
                </a:solidFill>
              </a:rPr>
              <a:t>reader.numDocs</a:t>
            </a:r>
            <a:r>
              <a:rPr lang="en-US" altLang="zh-CN" sz="1350" dirty="0">
                <a:solidFill>
                  <a:schemeClr val="tx2"/>
                </a:solidFill>
              </a:rPr>
              <a:t>()); </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reader.close</a:t>
            </a:r>
            <a:r>
              <a:rPr lang="en-US" altLang="zh-CN" sz="1350" dirty="0">
                <a:solidFill>
                  <a:schemeClr val="tx2"/>
                </a:solidFill>
              </a:rPr>
              <a:t>();</a:t>
            </a:r>
            <a:endParaRPr lang="en-US" altLang="zh-CN" sz="1350" dirty="0">
              <a:solidFill>
                <a:schemeClr val="tx2"/>
              </a:solidFill>
            </a:endParaRPr>
          </a:p>
          <a:p>
            <a:pPr marL="0" indent="0">
              <a:buNone/>
            </a:pPr>
            <a:r>
              <a:rPr lang="en-US" altLang="zh-CN" sz="1350" dirty="0">
                <a:solidFill>
                  <a:schemeClr val="tx2"/>
                </a:solidFill>
              </a:rPr>
              <a:t>  }</a:t>
            </a:r>
            <a:endParaRPr lang="en-US" altLang="zh-CN" sz="1350"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Removing Documents from an index</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1350" dirty="0">
                <a:solidFill>
                  <a:schemeClr val="tx2"/>
                </a:solidFill>
              </a:rPr>
              <a:t>  public void </a:t>
            </a:r>
            <a:r>
              <a:rPr lang="en-US" altLang="zh-CN" sz="1350" dirty="0" err="1">
                <a:solidFill>
                  <a:schemeClr val="tx2"/>
                </a:solidFill>
              </a:rPr>
              <a:t>testDeleteAfterIndexMerge</a:t>
            </a:r>
            <a:r>
              <a:rPr lang="en-US" altLang="zh-CN" sz="1350" dirty="0">
                <a:solidFill>
                  <a:schemeClr val="tx2"/>
                </a:solidFill>
              </a:rPr>
              <a:t>() throws </a:t>
            </a:r>
            <a:r>
              <a:rPr lang="en-US" altLang="zh-CN" sz="1350" dirty="0" err="1">
                <a:solidFill>
                  <a:schemeClr val="tx2"/>
                </a:solidFill>
              </a:rPr>
              <a:t>IOException</a:t>
            </a:r>
            <a:r>
              <a:rPr lang="en-US" altLang="zh-CN" sz="1350" dirty="0">
                <a:solidFill>
                  <a:schemeClr val="tx2"/>
                </a:solidFill>
              </a:rPr>
              <a:t> {</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IndexReader</a:t>
            </a:r>
            <a:r>
              <a:rPr lang="en-US" altLang="zh-CN" sz="1350" dirty="0">
                <a:solidFill>
                  <a:schemeClr val="tx2"/>
                </a:solidFill>
              </a:rPr>
              <a:t> reader = </a:t>
            </a:r>
            <a:r>
              <a:rPr lang="en-US" altLang="zh-CN" sz="1350" dirty="0" err="1">
                <a:solidFill>
                  <a:schemeClr val="tx2"/>
                </a:solidFill>
              </a:rPr>
              <a:t>IndexReader.open</a:t>
            </a:r>
            <a:r>
              <a:rPr lang="en-US" altLang="zh-CN" sz="1350" dirty="0">
                <a:solidFill>
                  <a:schemeClr val="tx2"/>
                </a:solidFill>
              </a:rPr>
              <a:t>(</a:t>
            </a:r>
            <a:r>
              <a:rPr lang="en-US" altLang="zh-CN" sz="1350" dirty="0" err="1">
                <a:solidFill>
                  <a:schemeClr val="tx2"/>
                </a:solidFill>
              </a:rPr>
              <a:t>dir</a:t>
            </a:r>
            <a:r>
              <a:rPr lang="en-US" altLang="zh-CN" sz="1350" dirty="0">
                <a:solidFill>
                  <a:schemeClr val="tx2"/>
                </a:solidFill>
              </a:rPr>
              <a:t>);</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assertEquals</a:t>
            </a:r>
            <a:r>
              <a:rPr lang="en-US" altLang="zh-CN" sz="1350" dirty="0">
                <a:solidFill>
                  <a:schemeClr val="tx2"/>
                </a:solidFill>
              </a:rPr>
              <a:t>(2, </a:t>
            </a:r>
            <a:r>
              <a:rPr lang="en-US" altLang="zh-CN" sz="1350" dirty="0" err="1">
                <a:solidFill>
                  <a:schemeClr val="tx2"/>
                </a:solidFill>
              </a:rPr>
              <a:t>reader.maxDoc</a:t>
            </a:r>
            <a:r>
              <a:rPr lang="en-US" altLang="zh-CN" sz="1350" dirty="0">
                <a:solidFill>
                  <a:schemeClr val="tx2"/>
                </a:solidFill>
              </a:rPr>
              <a:t>());</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assertEquals</a:t>
            </a:r>
            <a:r>
              <a:rPr lang="en-US" altLang="zh-CN" sz="1350" dirty="0">
                <a:solidFill>
                  <a:schemeClr val="tx2"/>
                </a:solidFill>
              </a:rPr>
              <a:t>(2, </a:t>
            </a:r>
            <a:r>
              <a:rPr lang="en-US" altLang="zh-CN" sz="1350" dirty="0" err="1">
                <a:solidFill>
                  <a:schemeClr val="tx2"/>
                </a:solidFill>
              </a:rPr>
              <a:t>reader.numDocs</a:t>
            </a:r>
            <a:r>
              <a:rPr lang="en-US" altLang="zh-CN" sz="1350" dirty="0">
                <a:solidFill>
                  <a:schemeClr val="tx2"/>
                </a:solidFill>
              </a:rPr>
              <a:t>());</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reader.delete</a:t>
            </a:r>
            <a:r>
              <a:rPr lang="en-US" altLang="zh-CN" sz="1350" dirty="0">
                <a:solidFill>
                  <a:schemeClr val="tx2"/>
                </a:solidFill>
              </a:rPr>
              <a:t>(1);</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reader.close</a:t>
            </a:r>
            <a:r>
              <a:rPr lang="en-US" altLang="zh-CN" sz="1350" dirty="0">
                <a:solidFill>
                  <a:schemeClr val="tx2"/>
                </a:solidFill>
              </a:rPr>
              <a:t>();</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IndexWriter</a:t>
            </a:r>
            <a:r>
              <a:rPr lang="en-US" altLang="zh-CN" sz="1350" dirty="0">
                <a:solidFill>
                  <a:schemeClr val="tx2"/>
                </a:solidFill>
              </a:rPr>
              <a:t> writer = new </a:t>
            </a:r>
            <a:r>
              <a:rPr lang="en-US" altLang="zh-CN" sz="1350" dirty="0" err="1">
                <a:solidFill>
                  <a:schemeClr val="tx2"/>
                </a:solidFill>
              </a:rPr>
              <a:t>IndexWriter</a:t>
            </a:r>
            <a:r>
              <a:rPr lang="en-US" altLang="zh-CN" sz="1350" dirty="0">
                <a:solidFill>
                  <a:schemeClr val="tx2"/>
                </a:solidFill>
              </a:rPr>
              <a:t>(</a:t>
            </a:r>
            <a:r>
              <a:rPr lang="en-US" altLang="zh-CN" sz="1350" dirty="0" err="1">
                <a:solidFill>
                  <a:schemeClr val="tx2"/>
                </a:solidFill>
              </a:rPr>
              <a:t>dir</a:t>
            </a:r>
            <a:r>
              <a:rPr lang="en-US" altLang="zh-CN" sz="1350" dirty="0">
                <a:solidFill>
                  <a:schemeClr val="tx2"/>
                </a:solidFill>
              </a:rPr>
              <a:t>, </a:t>
            </a:r>
            <a:r>
              <a:rPr lang="en-US" altLang="zh-CN" sz="1350" dirty="0" err="1">
                <a:solidFill>
                  <a:schemeClr val="tx2"/>
                </a:solidFill>
              </a:rPr>
              <a:t>getAnalyzer</a:t>
            </a:r>
            <a:r>
              <a:rPr lang="en-US" altLang="zh-CN" sz="1350" dirty="0">
                <a:solidFill>
                  <a:schemeClr val="tx2"/>
                </a:solidFill>
              </a:rPr>
              <a:t>(), false);</a:t>
            </a:r>
            <a:endParaRPr lang="en-US" altLang="zh-CN" sz="1350" dirty="0">
              <a:solidFill>
                <a:schemeClr val="tx2"/>
              </a:solidFill>
            </a:endParaRPr>
          </a:p>
          <a:p>
            <a:pPr marL="0" indent="0">
              <a:buNone/>
            </a:pPr>
            <a:r>
              <a:rPr lang="en-US" altLang="zh-CN" sz="1350" dirty="0">
                <a:solidFill>
                  <a:srgbClr val="FF0000"/>
                </a:solidFill>
              </a:rPr>
              <a:t>    </a:t>
            </a:r>
            <a:r>
              <a:rPr lang="en-US" altLang="zh-CN" sz="1350" dirty="0" err="1">
                <a:solidFill>
                  <a:srgbClr val="FF0000"/>
                </a:solidFill>
              </a:rPr>
              <a:t>writer.optimize</a:t>
            </a:r>
            <a:r>
              <a:rPr lang="en-US" altLang="zh-CN" sz="1350" dirty="0">
                <a:solidFill>
                  <a:srgbClr val="FF0000"/>
                </a:solidFill>
              </a:rPr>
              <a:t>(); </a:t>
            </a:r>
            <a:endParaRPr lang="en-US" altLang="zh-CN" sz="1350" dirty="0">
              <a:solidFill>
                <a:srgbClr val="FF0000"/>
              </a:solidFill>
            </a:endParaRPr>
          </a:p>
          <a:p>
            <a:pPr marL="0" indent="0">
              <a:buNone/>
            </a:pPr>
            <a:r>
              <a:rPr lang="en-US" altLang="zh-CN" sz="1350" dirty="0">
                <a:solidFill>
                  <a:schemeClr val="tx2"/>
                </a:solidFill>
              </a:rPr>
              <a:t>    </a:t>
            </a:r>
            <a:r>
              <a:rPr lang="en-US" altLang="zh-CN" sz="1350" dirty="0" err="1">
                <a:solidFill>
                  <a:schemeClr val="tx2"/>
                </a:solidFill>
              </a:rPr>
              <a:t>writer.close</a:t>
            </a:r>
            <a:r>
              <a:rPr lang="en-US" altLang="zh-CN" sz="1350" dirty="0">
                <a:solidFill>
                  <a:schemeClr val="tx2"/>
                </a:solidFill>
              </a:rPr>
              <a:t>();</a:t>
            </a:r>
            <a:endParaRPr lang="en-US" altLang="zh-CN" sz="1350" dirty="0">
              <a:solidFill>
                <a:schemeClr val="tx2"/>
              </a:solidFill>
            </a:endParaRPr>
          </a:p>
          <a:p>
            <a:pPr marL="0" indent="0">
              <a:buNone/>
            </a:pPr>
            <a:r>
              <a:rPr lang="en-US" altLang="zh-CN" sz="1350" dirty="0">
                <a:solidFill>
                  <a:schemeClr val="tx2"/>
                </a:solidFill>
              </a:rPr>
              <a:t>    reader = </a:t>
            </a:r>
            <a:r>
              <a:rPr lang="en-US" altLang="zh-CN" sz="1350" dirty="0" err="1">
                <a:solidFill>
                  <a:schemeClr val="tx2"/>
                </a:solidFill>
              </a:rPr>
              <a:t>IndexReader.open</a:t>
            </a:r>
            <a:r>
              <a:rPr lang="en-US" altLang="zh-CN" sz="1350" dirty="0">
                <a:solidFill>
                  <a:schemeClr val="tx2"/>
                </a:solidFill>
              </a:rPr>
              <a:t>(</a:t>
            </a:r>
            <a:r>
              <a:rPr lang="en-US" altLang="zh-CN" sz="1350" dirty="0" err="1">
                <a:solidFill>
                  <a:schemeClr val="tx2"/>
                </a:solidFill>
              </a:rPr>
              <a:t>dir</a:t>
            </a:r>
            <a:r>
              <a:rPr lang="en-US" altLang="zh-CN" sz="1350" dirty="0">
                <a:solidFill>
                  <a:schemeClr val="tx2"/>
                </a:solidFill>
              </a:rPr>
              <a:t>);</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assertFalse</a:t>
            </a:r>
            <a:r>
              <a:rPr lang="en-US" altLang="zh-CN" sz="1350" dirty="0">
                <a:solidFill>
                  <a:schemeClr val="tx2"/>
                </a:solidFill>
              </a:rPr>
              <a:t>(</a:t>
            </a:r>
            <a:r>
              <a:rPr lang="en-US" altLang="zh-CN" sz="1350" dirty="0" err="1">
                <a:solidFill>
                  <a:schemeClr val="tx2"/>
                </a:solidFill>
              </a:rPr>
              <a:t>reader.isDeleted</a:t>
            </a:r>
            <a:r>
              <a:rPr lang="en-US" altLang="zh-CN" sz="1350" dirty="0">
                <a:solidFill>
                  <a:schemeClr val="tx2"/>
                </a:solidFill>
              </a:rPr>
              <a:t>(1));</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assertFalse</a:t>
            </a:r>
            <a:r>
              <a:rPr lang="en-US" altLang="zh-CN" sz="1350" dirty="0">
                <a:solidFill>
                  <a:schemeClr val="tx2"/>
                </a:solidFill>
              </a:rPr>
              <a:t>(</a:t>
            </a:r>
            <a:r>
              <a:rPr lang="en-US" altLang="zh-CN" sz="1350" dirty="0" err="1">
                <a:solidFill>
                  <a:schemeClr val="tx2"/>
                </a:solidFill>
              </a:rPr>
              <a:t>reader.hasDeletions</a:t>
            </a:r>
            <a:r>
              <a:rPr lang="en-US" altLang="zh-CN" sz="1350" dirty="0">
                <a:solidFill>
                  <a:schemeClr val="tx2"/>
                </a:solidFill>
              </a:rPr>
              <a:t>());</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assertEquals</a:t>
            </a:r>
            <a:r>
              <a:rPr lang="en-US" altLang="zh-CN" sz="1350" dirty="0">
                <a:solidFill>
                  <a:schemeClr val="tx2"/>
                </a:solidFill>
              </a:rPr>
              <a:t>(1, </a:t>
            </a:r>
            <a:r>
              <a:rPr lang="en-US" altLang="zh-CN" sz="1350" dirty="0" err="1">
                <a:solidFill>
                  <a:schemeClr val="tx2"/>
                </a:solidFill>
              </a:rPr>
              <a:t>reader.maxDoc</a:t>
            </a:r>
            <a:r>
              <a:rPr lang="en-US" altLang="zh-CN" sz="1350" dirty="0">
                <a:solidFill>
                  <a:schemeClr val="tx2"/>
                </a:solidFill>
              </a:rPr>
              <a:t>()); </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assertEquals</a:t>
            </a:r>
            <a:r>
              <a:rPr lang="en-US" altLang="zh-CN" sz="1350" dirty="0">
                <a:solidFill>
                  <a:schemeClr val="tx2"/>
                </a:solidFill>
              </a:rPr>
              <a:t>(1, </a:t>
            </a:r>
            <a:r>
              <a:rPr lang="en-US" altLang="zh-CN" sz="1350" dirty="0" err="1">
                <a:solidFill>
                  <a:schemeClr val="tx2"/>
                </a:solidFill>
              </a:rPr>
              <a:t>reader.numDocs</a:t>
            </a:r>
            <a:r>
              <a:rPr lang="en-US" altLang="zh-CN" sz="1350" dirty="0">
                <a:solidFill>
                  <a:schemeClr val="tx2"/>
                </a:solidFill>
              </a:rPr>
              <a:t>()); </a:t>
            </a:r>
            <a:endParaRPr lang="en-US" altLang="zh-CN" sz="1350" dirty="0">
              <a:solidFill>
                <a:schemeClr val="tx2"/>
              </a:solidFill>
            </a:endParaRPr>
          </a:p>
          <a:p>
            <a:pPr marL="0" indent="0">
              <a:buNone/>
            </a:pPr>
            <a:r>
              <a:rPr lang="en-US" altLang="zh-CN" sz="1350" dirty="0">
                <a:solidFill>
                  <a:schemeClr val="tx2"/>
                </a:solidFill>
              </a:rPr>
              <a:t>    </a:t>
            </a:r>
            <a:r>
              <a:rPr lang="en-US" altLang="zh-CN" sz="1350" dirty="0" err="1">
                <a:solidFill>
                  <a:schemeClr val="tx2"/>
                </a:solidFill>
              </a:rPr>
              <a:t>reader.close</a:t>
            </a:r>
            <a:r>
              <a:rPr lang="en-US" altLang="zh-CN" sz="1350" dirty="0">
                <a:solidFill>
                  <a:schemeClr val="tx2"/>
                </a:solidFill>
              </a:rPr>
              <a:t>();</a:t>
            </a:r>
            <a:endParaRPr lang="en-US" altLang="zh-CN" sz="1350" dirty="0">
              <a:solidFill>
                <a:schemeClr val="tx2"/>
              </a:solidFill>
            </a:endParaRPr>
          </a:p>
          <a:p>
            <a:pPr marL="0" indent="0">
              <a:buNone/>
            </a:pPr>
            <a:r>
              <a:rPr lang="en-US" altLang="zh-CN" sz="1350" dirty="0">
                <a:solidFill>
                  <a:schemeClr val="tx2"/>
                </a:solidFill>
              </a:rPr>
              <a:t> }</a:t>
            </a:r>
            <a:endParaRPr lang="zh-CN" altLang="en-US" sz="1350"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Undeleting Documents</a:t>
            </a:r>
            <a:endParaRPr lang="zh-CN" altLang="en-US" dirty="0"/>
          </a:p>
        </p:txBody>
      </p:sp>
      <p:sp>
        <p:nvSpPr>
          <p:cNvPr id="3" name="内容占位符 2"/>
          <p:cNvSpPr>
            <a:spLocks noGrp="1"/>
          </p:cNvSpPr>
          <p:nvPr>
            <p:ph idx="1"/>
          </p:nvPr>
        </p:nvSpPr>
        <p:spPr/>
        <p:txBody>
          <a:bodyPr>
            <a:normAutofit/>
          </a:bodyPr>
          <a:lstStyle/>
          <a:p>
            <a:r>
              <a:rPr lang="en-US" altLang="zh-CN" dirty="0"/>
              <a:t>Because Document</a:t>
            </a:r>
            <a:r>
              <a:rPr lang="zh-CN" altLang="en-US" dirty="0"/>
              <a:t> </a:t>
            </a:r>
            <a:r>
              <a:rPr lang="en-US" altLang="zh-CN" dirty="0"/>
              <a:t>deletion is deferred until the closing of the </a:t>
            </a:r>
            <a:r>
              <a:rPr lang="en-US" altLang="zh-CN" dirty="0" err="1"/>
              <a:t>IndexReader</a:t>
            </a:r>
            <a:r>
              <a:rPr lang="en-US" altLang="zh-CN" dirty="0"/>
              <a:t> instance, </a:t>
            </a:r>
            <a:endParaRPr lang="en-US" altLang="zh-CN" dirty="0"/>
          </a:p>
          <a:p>
            <a:pPr lvl="1"/>
            <a:r>
              <a:rPr lang="en-US" altLang="zh-CN" dirty="0" err="1"/>
              <a:t>Lucene</a:t>
            </a:r>
            <a:r>
              <a:rPr lang="en-US" altLang="zh-CN" dirty="0"/>
              <a:t> allows an application to change its mind and undelete Documents that have been marked as deleted. </a:t>
            </a:r>
            <a:endParaRPr lang="en-US" altLang="zh-CN" dirty="0"/>
          </a:p>
          <a:p>
            <a:pPr lvl="1"/>
            <a:endParaRPr lang="en-US" altLang="zh-CN" dirty="0"/>
          </a:p>
          <a:p>
            <a:r>
              <a:rPr lang="en-US" altLang="zh-CN" dirty="0"/>
              <a:t>A call to </a:t>
            </a:r>
            <a:r>
              <a:rPr lang="en-US" altLang="zh-CN" dirty="0" err="1"/>
              <a:t>IndexReader’s</a:t>
            </a:r>
            <a:r>
              <a:rPr lang="en-US" altLang="zh-CN" dirty="0"/>
              <a:t> </a:t>
            </a:r>
            <a:r>
              <a:rPr lang="en-US" altLang="zh-CN" dirty="0" err="1">
                <a:solidFill>
                  <a:srgbClr val="FF0000"/>
                </a:solidFill>
              </a:rPr>
              <a:t>undeleteAll</a:t>
            </a:r>
            <a:r>
              <a:rPr lang="en-US" altLang="zh-CN" dirty="0">
                <a:solidFill>
                  <a:srgbClr val="FF0000"/>
                </a:solidFill>
              </a:rPr>
              <a:t>()</a:t>
            </a:r>
            <a:r>
              <a:rPr lang="en-US" altLang="zh-CN" dirty="0"/>
              <a:t>method undeletes all deleted Documents </a:t>
            </a:r>
            <a:endParaRPr lang="en-US" altLang="zh-CN" dirty="0"/>
          </a:p>
          <a:p>
            <a:pPr lvl="1"/>
            <a:r>
              <a:rPr lang="en-US" altLang="zh-CN" dirty="0"/>
              <a:t>by removing all </a:t>
            </a:r>
            <a:r>
              <a:rPr lang="en-US" altLang="zh-CN" dirty="0">
                <a:solidFill>
                  <a:srgbClr val="FF0000"/>
                </a:solidFill>
              </a:rPr>
              <a:t>.del files </a:t>
            </a:r>
            <a:r>
              <a:rPr lang="en-US" altLang="zh-CN" dirty="0"/>
              <a:t>from the index directory. </a:t>
            </a:r>
            <a:endParaRPr lang="en-US" altLang="zh-CN" dirty="0"/>
          </a:p>
          <a:p>
            <a:pPr lvl="1"/>
            <a:endParaRPr lang="en-US" altLang="zh-CN" dirty="0"/>
          </a:p>
          <a:p>
            <a:r>
              <a:rPr lang="en-US" altLang="zh-CN" dirty="0"/>
              <a:t>Subsequently closing the </a:t>
            </a:r>
            <a:r>
              <a:rPr lang="en-US" altLang="zh-CN" dirty="0" err="1"/>
              <a:t>IndexReader</a:t>
            </a:r>
            <a:r>
              <a:rPr lang="en-US" altLang="zh-CN" dirty="0"/>
              <a:t> instance therefore leaves all Documents in the index. </a:t>
            </a:r>
            <a:endParaRPr lang="en-US" altLang="zh-CN" dirty="0"/>
          </a:p>
          <a:p>
            <a:pPr lvl="1"/>
            <a:r>
              <a:rPr lang="en-US" altLang="zh-CN" dirty="0"/>
              <a:t>Documents can be undeleted only if the call to </a:t>
            </a:r>
            <a:r>
              <a:rPr lang="en-US" altLang="zh-CN" dirty="0" err="1">
                <a:solidFill>
                  <a:srgbClr val="FF0000"/>
                </a:solidFill>
              </a:rPr>
              <a:t>undeleteAll</a:t>
            </a:r>
            <a:r>
              <a:rPr lang="en-US" altLang="zh-CN" dirty="0">
                <a:solidFill>
                  <a:srgbClr val="FF0000"/>
                </a:solidFill>
              </a:rPr>
              <a:t>()</a:t>
            </a:r>
            <a:r>
              <a:rPr lang="en-US" altLang="zh-CN" dirty="0"/>
              <a:t>was done using the same instance of </a:t>
            </a:r>
            <a:r>
              <a:rPr lang="en-US" altLang="zh-CN" dirty="0" err="1"/>
              <a:t>IndexReader</a:t>
            </a:r>
            <a:r>
              <a:rPr lang="en-US" altLang="zh-CN" dirty="0"/>
              <a:t> that was used to delete the Documents in the first place.</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Updating Documents in an index</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“How do I update a document in an index?” </a:t>
            </a:r>
            <a:endParaRPr lang="en-US" altLang="zh-CN" dirty="0"/>
          </a:p>
          <a:p>
            <a:pPr lvl="1"/>
            <a:r>
              <a:rPr lang="en-US" altLang="zh-CN" dirty="0"/>
              <a:t>is a frequently asked question on the </a:t>
            </a:r>
            <a:r>
              <a:rPr lang="en-US" altLang="zh-CN" dirty="0" err="1"/>
              <a:t>Lucene</a:t>
            </a:r>
            <a:r>
              <a:rPr lang="en-US" altLang="zh-CN" dirty="0"/>
              <a:t> user mailing list. </a:t>
            </a:r>
            <a:endParaRPr lang="en-US" altLang="zh-CN" dirty="0"/>
          </a:p>
          <a:p>
            <a:r>
              <a:rPr lang="en-US" altLang="zh-CN" dirty="0" err="1"/>
              <a:t>Lucene</a:t>
            </a:r>
            <a:r>
              <a:rPr lang="en-US" altLang="zh-CN" dirty="0"/>
              <a:t> </a:t>
            </a:r>
            <a:r>
              <a:rPr lang="en-US" altLang="zh-CN" dirty="0">
                <a:solidFill>
                  <a:srgbClr val="FF0000"/>
                </a:solidFill>
              </a:rPr>
              <a:t>doesn’t</a:t>
            </a:r>
            <a:r>
              <a:rPr lang="en-US" altLang="zh-CN" dirty="0"/>
              <a:t> offer an update(Document)method; </a:t>
            </a:r>
            <a:endParaRPr lang="en-US" altLang="zh-CN" dirty="0"/>
          </a:p>
          <a:p>
            <a:pPr lvl="1"/>
            <a:r>
              <a:rPr lang="en-US" altLang="zh-CN" dirty="0"/>
              <a:t>instead, a Document</a:t>
            </a:r>
            <a:r>
              <a:rPr lang="zh-CN" altLang="en-US" dirty="0"/>
              <a:t> </a:t>
            </a:r>
            <a:r>
              <a:rPr lang="en-US" altLang="zh-CN" dirty="0"/>
              <a:t>must first be deleted from an index and then re-added to it</a:t>
            </a:r>
            <a:endParaRPr lang="en-US" altLang="zh-CN" dirty="0"/>
          </a:p>
          <a:p>
            <a:pPr marL="300355" lvl="2" indent="0">
              <a:buNone/>
            </a:pPr>
            <a:r>
              <a:rPr lang="en-US" altLang="zh-CN" sz="1575" dirty="0" err="1">
                <a:solidFill>
                  <a:schemeClr val="tx2"/>
                </a:solidFill>
              </a:rPr>
              <a:t>IndexReader</a:t>
            </a:r>
            <a:r>
              <a:rPr lang="en-US" altLang="zh-CN" sz="1575" dirty="0">
                <a:solidFill>
                  <a:schemeClr val="tx2"/>
                </a:solidFill>
              </a:rPr>
              <a:t> reader = </a:t>
            </a:r>
            <a:r>
              <a:rPr lang="en-US" altLang="zh-CN" sz="1575" dirty="0" err="1">
                <a:solidFill>
                  <a:schemeClr val="tx2"/>
                </a:solidFill>
              </a:rPr>
              <a:t>IndexReader.open</a:t>
            </a:r>
            <a:r>
              <a:rPr lang="en-US" altLang="zh-CN" sz="1575" dirty="0">
                <a:solidFill>
                  <a:schemeClr val="tx2"/>
                </a:solidFill>
              </a:rPr>
              <a:t>(</a:t>
            </a:r>
            <a:r>
              <a:rPr lang="en-US" altLang="zh-CN" sz="1575" dirty="0" err="1">
                <a:solidFill>
                  <a:schemeClr val="tx2"/>
                </a:solidFill>
              </a:rPr>
              <a:t>dir</a:t>
            </a:r>
            <a:r>
              <a:rPr lang="en-US" altLang="zh-CN" sz="1575" dirty="0">
                <a:solidFill>
                  <a:schemeClr val="tx2"/>
                </a:solidFill>
              </a:rPr>
              <a:t>);</a:t>
            </a:r>
            <a:endParaRPr lang="en-US" altLang="zh-CN" sz="1575" dirty="0">
              <a:solidFill>
                <a:schemeClr val="tx2"/>
              </a:solidFill>
            </a:endParaRPr>
          </a:p>
          <a:p>
            <a:pPr marL="300355" lvl="2" indent="0">
              <a:buNone/>
            </a:pPr>
            <a:r>
              <a:rPr lang="en-US" altLang="zh-CN" sz="1575" dirty="0" err="1">
                <a:solidFill>
                  <a:schemeClr val="tx2"/>
                </a:solidFill>
              </a:rPr>
              <a:t>reader.delete</a:t>
            </a:r>
            <a:r>
              <a:rPr lang="en-US" altLang="zh-CN" sz="1575" dirty="0">
                <a:solidFill>
                  <a:schemeClr val="tx2"/>
                </a:solidFill>
              </a:rPr>
              <a:t>(new Term("city", "Amsterdam")); </a:t>
            </a:r>
            <a:endParaRPr lang="en-US" altLang="zh-CN" sz="1575" dirty="0">
              <a:solidFill>
                <a:schemeClr val="tx2"/>
              </a:solidFill>
            </a:endParaRPr>
          </a:p>
          <a:p>
            <a:pPr marL="300355" lvl="2" indent="0">
              <a:buNone/>
            </a:pPr>
            <a:r>
              <a:rPr lang="en-US" altLang="zh-CN" sz="1575" dirty="0" err="1">
                <a:solidFill>
                  <a:schemeClr val="tx2"/>
                </a:solidFill>
              </a:rPr>
              <a:t>reader.close</a:t>
            </a:r>
            <a:r>
              <a:rPr lang="en-US" altLang="zh-CN" sz="1575" dirty="0">
                <a:solidFill>
                  <a:schemeClr val="tx2"/>
                </a:solidFill>
              </a:rPr>
              <a:t>();</a:t>
            </a:r>
            <a:endParaRPr lang="en-US" altLang="zh-CN" sz="1575" dirty="0">
              <a:solidFill>
                <a:schemeClr val="tx2"/>
              </a:solidFill>
            </a:endParaRPr>
          </a:p>
          <a:p>
            <a:pPr marL="300355" lvl="2" indent="0">
              <a:buNone/>
            </a:pPr>
            <a:endParaRPr lang="en-US" altLang="zh-CN" sz="1575" dirty="0">
              <a:solidFill>
                <a:schemeClr val="tx2"/>
              </a:solidFill>
            </a:endParaRPr>
          </a:p>
          <a:p>
            <a:pPr marL="300355" lvl="2" indent="0">
              <a:buNone/>
            </a:pPr>
            <a:r>
              <a:rPr lang="en-US" altLang="zh-CN" sz="1575" dirty="0" err="1">
                <a:solidFill>
                  <a:schemeClr val="tx2"/>
                </a:solidFill>
              </a:rPr>
              <a:t>IndexWriter</a:t>
            </a:r>
            <a:r>
              <a:rPr lang="en-US" altLang="zh-CN" sz="1575" dirty="0">
                <a:solidFill>
                  <a:schemeClr val="tx2"/>
                </a:solidFill>
              </a:rPr>
              <a:t> writer = new </a:t>
            </a:r>
            <a:r>
              <a:rPr lang="en-US" altLang="zh-CN" sz="1575" dirty="0" err="1">
                <a:solidFill>
                  <a:schemeClr val="tx2"/>
                </a:solidFill>
              </a:rPr>
              <a:t>IndexWriter</a:t>
            </a:r>
            <a:r>
              <a:rPr lang="en-US" altLang="zh-CN" sz="1575" dirty="0">
                <a:solidFill>
                  <a:schemeClr val="tx2"/>
                </a:solidFill>
              </a:rPr>
              <a:t>(</a:t>
            </a:r>
            <a:r>
              <a:rPr lang="en-US" altLang="zh-CN" sz="1575" dirty="0" err="1">
                <a:solidFill>
                  <a:schemeClr val="tx2"/>
                </a:solidFill>
              </a:rPr>
              <a:t>dir</a:t>
            </a:r>
            <a:r>
              <a:rPr lang="en-US" altLang="zh-CN" sz="1575" dirty="0">
                <a:solidFill>
                  <a:schemeClr val="tx2"/>
                </a:solidFill>
              </a:rPr>
              <a:t>, </a:t>
            </a:r>
            <a:r>
              <a:rPr lang="en-US" altLang="zh-CN" sz="1575" dirty="0" err="1">
                <a:solidFill>
                  <a:schemeClr val="tx2"/>
                </a:solidFill>
              </a:rPr>
              <a:t>getAnalyzer</a:t>
            </a:r>
            <a:r>
              <a:rPr lang="en-US" altLang="zh-CN" sz="1575" dirty="0">
                <a:solidFill>
                  <a:schemeClr val="tx2"/>
                </a:solidFill>
              </a:rPr>
              <a:t>(), false);</a:t>
            </a:r>
            <a:endParaRPr lang="en-US" altLang="zh-CN" sz="1575" dirty="0">
              <a:solidFill>
                <a:schemeClr val="tx2"/>
              </a:solidFill>
            </a:endParaRPr>
          </a:p>
          <a:p>
            <a:pPr marL="300355" lvl="2" indent="0">
              <a:buNone/>
            </a:pPr>
            <a:r>
              <a:rPr lang="en-US" altLang="zh-CN" sz="1575" dirty="0">
                <a:solidFill>
                  <a:schemeClr val="tx2"/>
                </a:solidFill>
              </a:rPr>
              <a:t>Document doc = new Document(); </a:t>
            </a:r>
            <a:endParaRPr lang="en-US" altLang="zh-CN" sz="1575" dirty="0">
              <a:solidFill>
                <a:schemeClr val="tx2"/>
              </a:solidFill>
            </a:endParaRPr>
          </a:p>
          <a:p>
            <a:pPr marL="300355" lvl="2" indent="0">
              <a:buNone/>
            </a:pPr>
            <a:r>
              <a:rPr lang="en-US" altLang="zh-CN" sz="1575" dirty="0" err="1">
                <a:solidFill>
                  <a:schemeClr val="tx2"/>
                </a:solidFill>
              </a:rPr>
              <a:t>doc.add</a:t>
            </a:r>
            <a:r>
              <a:rPr lang="en-US" altLang="zh-CN" sz="1575" dirty="0">
                <a:solidFill>
                  <a:schemeClr val="tx2"/>
                </a:solidFill>
              </a:rPr>
              <a:t>(</a:t>
            </a:r>
            <a:r>
              <a:rPr lang="en-US" altLang="zh-CN" sz="1575" dirty="0" err="1">
                <a:solidFill>
                  <a:schemeClr val="tx2"/>
                </a:solidFill>
              </a:rPr>
              <a:t>Field.Keyword</a:t>
            </a:r>
            <a:r>
              <a:rPr lang="en-US" altLang="zh-CN" sz="1575" dirty="0">
                <a:solidFill>
                  <a:schemeClr val="tx2"/>
                </a:solidFill>
              </a:rPr>
              <a:t>("id", "1"));</a:t>
            </a:r>
            <a:endParaRPr lang="en-US" altLang="zh-CN" sz="1575" dirty="0">
              <a:solidFill>
                <a:schemeClr val="tx2"/>
              </a:solidFill>
            </a:endParaRPr>
          </a:p>
          <a:p>
            <a:pPr marL="300355" lvl="2" indent="0">
              <a:buNone/>
            </a:pPr>
            <a:r>
              <a:rPr lang="en-US" altLang="zh-CN" sz="1575" dirty="0" err="1">
                <a:solidFill>
                  <a:schemeClr val="tx2"/>
                </a:solidFill>
              </a:rPr>
              <a:t>doc.add</a:t>
            </a:r>
            <a:r>
              <a:rPr lang="en-US" altLang="zh-CN" sz="1575" dirty="0">
                <a:solidFill>
                  <a:schemeClr val="tx2"/>
                </a:solidFill>
              </a:rPr>
              <a:t>(</a:t>
            </a:r>
            <a:r>
              <a:rPr lang="en-US" altLang="zh-CN" sz="1575" dirty="0" err="1">
                <a:solidFill>
                  <a:schemeClr val="tx2"/>
                </a:solidFill>
              </a:rPr>
              <a:t>Field.UnIndexed</a:t>
            </a:r>
            <a:r>
              <a:rPr lang="en-US" altLang="zh-CN" sz="1575" dirty="0">
                <a:solidFill>
                  <a:schemeClr val="tx2"/>
                </a:solidFill>
              </a:rPr>
              <a:t>("country", "Netherlands")); </a:t>
            </a:r>
            <a:endParaRPr lang="en-US" altLang="zh-CN" sz="1575" dirty="0">
              <a:solidFill>
                <a:schemeClr val="tx2"/>
              </a:solidFill>
            </a:endParaRPr>
          </a:p>
          <a:p>
            <a:pPr marL="300355" lvl="2" indent="0">
              <a:buNone/>
            </a:pPr>
            <a:r>
              <a:rPr lang="en-US" altLang="zh-CN" sz="1575" dirty="0" err="1">
                <a:solidFill>
                  <a:schemeClr val="tx2"/>
                </a:solidFill>
              </a:rPr>
              <a:t>doc.add</a:t>
            </a:r>
            <a:r>
              <a:rPr lang="en-US" altLang="zh-CN" sz="1575" dirty="0">
                <a:solidFill>
                  <a:schemeClr val="tx2"/>
                </a:solidFill>
              </a:rPr>
              <a:t>(</a:t>
            </a:r>
            <a:r>
              <a:rPr lang="en-US" altLang="zh-CN" sz="1575" dirty="0" err="1">
                <a:solidFill>
                  <a:schemeClr val="tx2"/>
                </a:solidFill>
              </a:rPr>
              <a:t>Field.UnStored</a:t>
            </a:r>
            <a:r>
              <a:rPr lang="en-US" altLang="zh-CN" sz="1575" dirty="0">
                <a:solidFill>
                  <a:schemeClr val="tx2"/>
                </a:solidFill>
              </a:rPr>
              <a:t>("contents", "Amsterdam has lots of bridges")); </a:t>
            </a:r>
            <a:endParaRPr lang="en-US" altLang="zh-CN" sz="1575" dirty="0">
              <a:solidFill>
                <a:schemeClr val="tx2"/>
              </a:solidFill>
            </a:endParaRPr>
          </a:p>
          <a:p>
            <a:pPr marL="300355" lvl="2" indent="0">
              <a:buNone/>
            </a:pPr>
            <a:r>
              <a:rPr lang="en-US" altLang="zh-CN" sz="1575" dirty="0" err="1">
                <a:solidFill>
                  <a:schemeClr val="tx2"/>
                </a:solidFill>
              </a:rPr>
              <a:t>doc.add</a:t>
            </a:r>
            <a:r>
              <a:rPr lang="en-US" altLang="zh-CN" sz="1575" dirty="0">
                <a:solidFill>
                  <a:schemeClr val="tx2"/>
                </a:solidFill>
              </a:rPr>
              <a:t>(</a:t>
            </a:r>
            <a:r>
              <a:rPr lang="en-US" altLang="zh-CN" sz="1575" dirty="0" err="1">
                <a:solidFill>
                  <a:schemeClr val="tx2"/>
                </a:solidFill>
              </a:rPr>
              <a:t>Field.Text</a:t>
            </a:r>
            <a:r>
              <a:rPr lang="en-US" altLang="zh-CN" sz="1575" dirty="0">
                <a:solidFill>
                  <a:schemeClr val="tx2"/>
                </a:solidFill>
              </a:rPr>
              <a:t>("city", "Haag")); </a:t>
            </a:r>
            <a:endParaRPr lang="en-US" altLang="zh-CN" sz="1575" dirty="0">
              <a:solidFill>
                <a:schemeClr val="tx2"/>
              </a:solidFill>
            </a:endParaRPr>
          </a:p>
          <a:p>
            <a:pPr marL="300355" lvl="2" indent="0">
              <a:buNone/>
            </a:pPr>
            <a:r>
              <a:rPr lang="en-US" altLang="zh-CN" sz="1575" dirty="0" err="1">
                <a:solidFill>
                  <a:schemeClr val="tx2"/>
                </a:solidFill>
              </a:rPr>
              <a:t>writer.addDocument</a:t>
            </a:r>
            <a:r>
              <a:rPr lang="en-US" altLang="zh-CN" sz="1575" dirty="0">
                <a:solidFill>
                  <a:schemeClr val="tx2"/>
                </a:solidFill>
              </a:rPr>
              <a:t>(doc); </a:t>
            </a:r>
            <a:endParaRPr lang="en-US" altLang="zh-CN" sz="1575" dirty="0">
              <a:solidFill>
                <a:schemeClr val="tx2"/>
              </a:solidFill>
            </a:endParaRPr>
          </a:p>
          <a:p>
            <a:pPr marL="300355" lvl="2" indent="0">
              <a:buNone/>
            </a:pPr>
            <a:r>
              <a:rPr lang="en-US" altLang="zh-CN" sz="1575" dirty="0" err="1">
                <a:solidFill>
                  <a:schemeClr val="tx2"/>
                </a:solidFill>
              </a:rPr>
              <a:t>writer.optimize</a:t>
            </a:r>
            <a:r>
              <a:rPr lang="en-US" altLang="zh-CN" sz="1575" dirty="0">
                <a:solidFill>
                  <a:schemeClr val="tx2"/>
                </a:solidFill>
              </a:rPr>
              <a:t>();</a:t>
            </a:r>
            <a:endParaRPr lang="en-US" altLang="zh-CN" sz="1575" dirty="0">
              <a:solidFill>
                <a:schemeClr val="tx2"/>
              </a:solidFill>
            </a:endParaRPr>
          </a:p>
          <a:p>
            <a:pPr marL="300355" lvl="2" indent="0">
              <a:buNone/>
            </a:pPr>
            <a:r>
              <a:rPr lang="en-US" altLang="zh-CN" sz="1575" dirty="0" err="1">
                <a:solidFill>
                  <a:schemeClr val="tx2"/>
                </a:solidFill>
              </a:rPr>
              <a:t>writer.close</a:t>
            </a:r>
            <a:r>
              <a:rPr lang="en-US" altLang="zh-CN" sz="1575" dirty="0">
                <a:solidFill>
                  <a:schemeClr val="tx2"/>
                </a:solidFill>
              </a:rPr>
              <a:t>(); </a:t>
            </a:r>
            <a:endParaRPr lang="zh-CN" altLang="en-US" sz="1575"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Lucene</a:t>
            </a:r>
            <a:endParaRPr lang="zh-CN" altLang="en-US" dirty="0"/>
          </a:p>
        </p:txBody>
      </p:sp>
      <p:sp>
        <p:nvSpPr>
          <p:cNvPr id="3" name="内容占位符 2"/>
          <p:cNvSpPr>
            <a:spLocks noGrp="1"/>
          </p:cNvSpPr>
          <p:nvPr>
            <p:ph idx="1"/>
          </p:nvPr>
        </p:nvSpPr>
        <p:spPr/>
        <p:txBody>
          <a:bodyPr/>
          <a:lstStyle/>
          <a:p>
            <a:r>
              <a:rPr lang="en-US" altLang="zh-CN" dirty="0" err="1"/>
              <a:t>Lucene</a:t>
            </a:r>
            <a:r>
              <a:rPr lang="en-US" altLang="zh-CN" dirty="0"/>
              <a:t> is a high performance, </a:t>
            </a:r>
            <a:r>
              <a:rPr lang="en-US" altLang="zh-CN" dirty="0">
                <a:solidFill>
                  <a:srgbClr val="FF0000"/>
                </a:solidFill>
              </a:rPr>
              <a:t>scalable Information Retrieval (IR) library</a:t>
            </a:r>
            <a:r>
              <a:rPr lang="en-US" altLang="zh-CN" dirty="0"/>
              <a:t>. </a:t>
            </a:r>
            <a:endParaRPr lang="en-US" altLang="zh-CN" dirty="0"/>
          </a:p>
          <a:p>
            <a:pPr lvl="1"/>
            <a:r>
              <a:rPr lang="en-US" altLang="zh-CN" dirty="0"/>
              <a:t>It lets you add indexing and searching capabilities to your applications. </a:t>
            </a:r>
            <a:endParaRPr lang="en-US" altLang="zh-CN" dirty="0"/>
          </a:p>
          <a:p>
            <a:pPr lvl="1"/>
            <a:r>
              <a:rPr lang="en-US" altLang="zh-CN" dirty="0" err="1"/>
              <a:t>Lucene</a:t>
            </a:r>
            <a:r>
              <a:rPr lang="en-US" altLang="zh-CN" dirty="0"/>
              <a:t> is a mature, free, open-source project implemented in Java. </a:t>
            </a:r>
            <a:endParaRPr lang="en-US" altLang="zh-CN" dirty="0"/>
          </a:p>
          <a:p>
            <a:pPr lvl="1"/>
            <a:r>
              <a:rPr lang="en-US" altLang="zh-CN" dirty="0"/>
              <a:t>it’s a member of the popular Apache Jakarta family of projects, licensed under the liberal Apache Software License.</a:t>
            </a:r>
            <a:endParaRPr lang="en-US" altLang="zh-CN" dirty="0"/>
          </a:p>
          <a:p>
            <a:pPr lvl="1"/>
            <a:endParaRPr lang="en-US" altLang="zh-CN" dirty="0"/>
          </a:p>
          <a:p>
            <a:r>
              <a:rPr lang="en-US" altLang="zh-CN" dirty="0" err="1"/>
              <a:t>Lucene</a:t>
            </a:r>
            <a:r>
              <a:rPr lang="en-US" altLang="zh-CN" dirty="0"/>
              <a:t> provides a </a:t>
            </a:r>
            <a:r>
              <a:rPr lang="en-US" altLang="zh-CN" dirty="0">
                <a:solidFill>
                  <a:srgbClr val="FF0000"/>
                </a:solidFill>
              </a:rPr>
              <a:t>simple yet powerful core API</a:t>
            </a:r>
            <a:endParaRPr lang="en-US" altLang="zh-CN" dirty="0"/>
          </a:p>
          <a:p>
            <a:pPr lvl="1"/>
            <a:r>
              <a:rPr lang="en-US" altLang="zh-CN" dirty="0"/>
              <a:t>that requires minimal understanding of </a:t>
            </a:r>
            <a:r>
              <a:rPr lang="en-US" altLang="zh-CN" dirty="0">
                <a:solidFill>
                  <a:srgbClr val="FF0000"/>
                </a:solidFill>
              </a:rPr>
              <a:t>full-text indexing and searching</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Boosting Documents and Fields</a:t>
            </a:r>
            <a:endParaRPr lang="zh-CN" altLang="en-US" dirty="0"/>
          </a:p>
        </p:txBody>
      </p:sp>
      <p:sp>
        <p:nvSpPr>
          <p:cNvPr id="3" name="内容占位符 2"/>
          <p:cNvSpPr>
            <a:spLocks noGrp="1"/>
          </p:cNvSpPr>
          <p:nvPr>
            <p:ph idx="1"/>
          </p:nvPr>
        </p:nvSpPr>
        <p:spPr/>
        <p:txBody>
          <a:bodyPr>
            <a:normAutofit/>
          </a:bodyPr>
          <a:lstStyle/>
          <a:p>
            <a:r>
              <a:rPr lang="en-US" altLang="zh-CN" dirty="0"/>
              <a:t>Not all Documents and Fields are created equal</a:t>
            </a:r>
            <a:endParaRPr lang="en-US" altLang="zh-CN" dirty="0"/>
          </a:p>
          <a:p>
            <a:pPr lvl="1"/>
            <a:r>
              <a:rPr lang="en-US" altLang="zh-CN" dirty="0"/>
              <a:t>Document boosting is a feature that makes such a requirement simple to implement. </a:t>
            </a:r>
            <a:endParaRPr lang="en-US" altLang="zh-CN" dirty="0"/>
          </a:p>
          <a:p>
            <a:pPr lvl="1"/>
            <a:r>
              <a:rPr lang="en-US" altLang="zh-CN" dirty="0"/>
              <a:t>By default, all Documents have no boost—or, rather, they all have the same boost factor of 1.0. </a:t>
            </a:r>
            <a:endParaRPr lang="en-US" altLang="zh-CN" dirty="0"/>
          </a:p>
          <a:p>
            <a:pPr lvl="1"/>
            <a:r>
              <a:rPr lang="en-US" altLang="zh-CN" dirty="0"/>
              <a:t>By changing a Document’s boost factor, you can instruct </a:t>
            </a:r>
            <a:r>
              <a:rPr lang="en-US" altLang="zh-CN" dirty="0" err="1"/>
              <a:t>Lucene</a:t>
            </a:r>
            <a:r>
              <a:rPr lang="en-US" altLang="zh-CN" dirty="0"/>
              <a:t> to consider it more or less important with respect to other Documents in the index. </a:t>
            </a:r>
            <a:endParaRPr lang="en-US" altLang="zh-CN" dirty="0"/>
          </a:p>
          <a:p>
            <a:pPr lvl="1"/>
            <a:r>
              <a:rPr lang="en-US" altLang="zh-CN"/>
              <a:t>The API for </a:t>
            </a:r>
            <a:r>
              <a:rPr lang="en-US" altLang="zh-CN" dirty="0"/>
              <a:t>doing this consists of a single method, </a:t>
            </a:r>
            <a:r>
              <a:rPr lang="en-US" altLang="zh-CN" dirty="0" err="1">
                <a:solidFill>
                  <a:srgbClr val="FF0000"/>
                </a:solidFill>
              </a:rPr>
              <a:t>setBoost</a:t>
            </a:r>
            <a:r>
              <a:rPr lang="en-US" altLang="zh-CN" dirty="0">
                <a:solidFill>
                  <a:srgbClr val="FF0000"/>
                </a:solidFill>
              </a:rPr>
              <a:t>(float)</a:t>
            </a:r>
            <a:endParaRPr lang="en-US"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Boosting Documents and Fields</a:t>
            </a:r>
            <a:endParaRPr lang="zh-CN" altLang="en-US" dirty="0"/>
          </a:p>
        </p:txBody>
      </p:sp>
      <p:sp>
        <p:nvSpPr>
          <p:cNvPr id="3" name="内容占位符 2"/>
          <p:cNvSpPr>
            <a:spLocks noGrp="1"/>
          </p:cNvSpPr>
          <p:nvPr>
            <p:ph idx="1"/>
          </p:nvPr>
        </p:nvSpPr>
        <p:spPr/>
        <p:txBody>
          <a:bodyPr>
            <a:normAutofit fontScale="55000" lnSpcReduction="20000"/>
          </a:bodyPr>
          <a:lstStyle/>
          <a:p>
            <a:pPr marL="300355" lvl="2" indent="0">
              <a:lnSpc>
                <a:spcPct val="110000"/>
              </a:lnSpc>
              <a:buNone/>
            </a:pPr>
            <a:r>
              <a:rPr lang="en-US" altLang="zh-CN" sz="1950" dirty="0">
                <a:solidFill>
                  <a:schemeClr val="tx2"/>
                </a:solidFill>
              </a:rPr>
              <a:t>public static final String COMPANY_DOMAIN = "example.com";</a:t>
            </a:r>
            <a:endParaRPr lang="en-US" altLang="zh-CN" sz="1950" dirty="0">
              <a:solidFill>
                <a:schemeClr val="tx2"/>
              </a:solidFill>
            </a:endParaRPr>
          </a:p>
          <a:p>
            <a:pPr marL="300355" lvl="2" indent="0">
              <a:lnSpc>
                <a:spcPct val="110000"/>
              </a:lnSpc>
              <a:buNone/>
            </a:pPr>
            <a:r>
              <a:rPr lang="en-US" altLang="zh-CN" sz="1950" dirty="0">
                <a:solidFill>
                  <a:schemeClr val="tx2"/>
                </a:solidFill>
              </a:rPr>
              <a:t>public static final String BAD_DOMAIN = "yucky-domain.com";</a:t>
            </a:r>
            <a:endParaRPr lang="en-US" altLang="zh-CN" sz="1950" dirty="0">
              <a:solidFill>
                <a:schemeClr val="tx2"/>
              </a:solidFill>
            </a:endParaRPr>
          </a:p>
          <a:p>
            <a:pPr marL="300355" lvl="2" indent="0">
              <a:lnSpc>
                <a:spcPct val="110000"/>
              </a:lnSpc>
              <a:buNone/>
            </a:pPr>
            <a:endParaRPr lang="en-US" altLang="zh-CN" sz="1950" dirty="0">
              <a:solidFill>
                <a:schemeClr val="tx2"/>
              </a:solidFill>
            </a:endParaRPr>
          </a:p>
          <a:p>
            <a:pPr marL="300355" lvl="2" indent="0">
              <a:lnSpc>
                <a:spcPct val="110000"/>
              </a:lnSpc>
              <a:buNone/>
            </a:pPr>
            <a:r>
              <a:rPr lang="en-US" altLang="zh-CN" sz="1950" dirty="0">
                <a:solidFill>
                  <a:schemeClr val="tx2"/>
                </a:solidFill>
              </a:rPr>
              <a:t>Document doc = new Document();</a:t>
            </a:r>
            <a:endParaRPr lang="en-US" altLang="zh-CN" sz="1950" dirty="0">
              <a:solidFill>
                <a:schemeClr val="tx2"/>
              </a:solidFill>
            </a:endParaRPr>
          </a:p>
          <a:p>
            <a:pPr marL="300355" lvl="2" indent="0">
              <a:lnSpc>
                <a:spcPct val="110000"/>
              </a:lnSpc>
              <a:buNone/>
            </a:pPr>
            <a:r>
              <a:rPr lang="en-US" altLang="zh-CN" sz="1950" dirty="0">
                <a:solidFill>
                  <a:schemeClr val="tx2"/>
                </a:solidFill>
              </a:rPr>
              <a:t>String </a:t>
            </a:r>
            <a:r>
              <a:rPr lang="en-US" altLang="zh-CN" sz="1950" dirty="0" err="1">
                <a:solidFill>
                  <a:schemeClr val="tx2"/>
                </a:solidFill>
              </a:rPr>
              <a:t>senderEmail</a:t>
            </a:r>
            <a:r>
              <a:rPr lang="en-US" altLang="zh-CN" sz="1950" dirty="0">
                <a:solidFill>
                  <a:schemeClr val="tx2"/>
                </a:solidFill>
              </a:rPr>
              <a:t> = </a:t>
            </a:r>
            <a:r>
              <a:rPr lang="en-US" altLang="zh-CN" sz="1950" dirty="0" err="1">
                <a:solidFill>
                  <a:schemeClr val="tx2"/>
                </a:solidFill>
              </a:rPr>
              <a:t>getSenderEmail</a:t>
            </a:r>
            <a:r>
              <a:rPr lang="en-US" altLang="zh-CN" sz="1950" dirty="0">
                <a:solidFill>
                  <a:schemeClr val="tx2"/>
                </a:solidFill>
              </a:rPr>
              <a:t>();</a:t>
            </a:r>
            <a:endParaRPr lang="en-US" altLang="zh-CN" sz="1950" dirty="0">
              <a:solidFill>
                <a:schemeClr val="tx2"/>
              </a:solidFill>
            </a:endParaRPr>
          </a:p>
          <a:p>
            <a:pPr marL="300355" lvl="2" indent="0">
              <a:lnSpc>
                <a:spcPct val="110000"/>
              </a:lnSpc>
              <a:buNone/>
            </a:pPr>
            <a:r>
              <a:rPr lang="en-US" altLang="zh-CN" sz="1950" dirty="0">
                <a:solidFill>
                  <a:schemeClr val="tx2"/>
                </a:solidFill>
              </a:rPr>
              <a:t>String </a:t>
            </a:r>
            <a:r>
              <a:rPr lang="en-US" altLang="zh-CN" sz="1950" dirty="0" err="1">
                <a:solidFill>
                  <a:schemeClr val="tx2"/>
                </a:solidFill>
              </a:rPr>
              <a:t>senderName</a:t>
            </a:r>
            <a:r>
              <a:rPr lang="en-US" altLang="zh-CN" sz="1950" dirty="0">
                <a:solidFill>
                  <a:schemeClr val="tx2"/>
                </a:solidFill>
              </a:rPr>
              <a:t> = </a:t>
            </a:r>
            <a:r>
              <a:rPr lang="en-US" altLang="zh-CN" sz="1950" dirty="0" err="1">
                <a:solidFill>
                  <a:schemeClr val="tx2"/>
                </a:solidFill>
              </a:rPr>
              <a:t>getSenderName</a:t>
            </a:r>
            <a:r>
              <a:rPr lang="en-US" altLang="zh-CN" sz="1950" dirty="0">
                <a:solidFill>
                  <a:schemeClr val="tx2"/>
                </a:solidFill>
              </a:rPr>
              <a:t>();</a:t>
            </a:r>
            <a:endParaRPr lang="en-US" altLang="zh-CN" sz="1950" dirty="0">
              <a:solidFill>
                <a:schemeClr val="tx2"/>
              </a:solidFill>
            </a:endParaRPr>
          </a:p>
          <a:p>
            <a:pPr marL="300355" lvl="2" indent="0">
              <a:lnSpc>
                <a:spcPct val="110000"/>
              </a:lnSpc>
              <a:buNone/>
            </a:pPr>
            <a:r>
              <a:rPr lang="en-US" altLang="zh-CN" sz="1950" dirty="0">
                <a:solidFill>
                  <a:schemeClr val="tx2"/>
                </a:solidFill>
              </a:rPr>
              <a:t>String subject = </a:t>
            </a:r>
            <a:r>
              <a:rPr lang="en-US" altLang="zh-CN" sz="1950" dirty="0" err="1">
                <a:solidFill>
                  <a:schemeClr val="tx2"/>
                </a:solidFill>
              </a:rPr>
              <a:t>getSubject</a:t>
            </a:r>
            <a:r>
              <a:rPr lang="en-US" altLang="zh-CN" sz="1950" dirty="0">
                <a:solidFill>
                  <a:schemeClr val="tx2"/>
                </a:solidFill>
              </a:rPr>
              <a:t>();</a:t>
            </a:r>
            <a:endParaRPr lang="en-US" altLang="zh-CN" sz="1950" dirty="0">
              <a:solidFill>
                <a:schemeClr val="tx2"/>
              </a:solidFill>
            </a:endParaRPr>
          </a:p>
          <a:p>
            <a:pPr marL="300355" lvl="2" indent="0">
              <a:lnSpc>
                <a:spcPct val="110000"/>
              </a:lnSpc>
              <a:buNone/>
            </a:pPr>
            <a:r>
              <a:rPr lang="en-US" altLang="zh-CN" sz="1950" dirty="0">
                <a:solidFill>
                  <a:schemeClr val="tx2"/>
                </a:solidFill>
              </a:rPr>
              <a:t>String body = </a:t>
            </a:r>
            <a:r>
              <a:rPr lang="en-US" altLang="zh-CN" sz="1950" dirty="0" err="1">
                <a:solidFill>
                  <a:schemeClr val="tx2"/>
                </a:solidFill>
              </a:rPr>
              <a:t>getBody</a:t>
            </a:r>
            <a:r>
              <a:rPr lang="en-US" altLang="zh-CN" sz="1950" dirty="0">
                <a:solidFill>
                  <a:schemeClr val="tx2"/>
                </a:solidFill>
              </a:rPr>
              <a:t>();</a:t>
            </a:r>
            <a:endParaRPr lang="en-US" altLang="zh-CN" sz="1950" dirty="0">
              <a:solidFill>
                <a:schemeClr val="tx2"/>
              </a:solidFill>
            </a:endParaRPr>
          </a:p>
          <a:p>
            <a:pPr marL="300355" lvl="2" indent="0">
              <a:lnSpc>
                <a:spcPct val="110000"/>
              </a:lnSpc>
              <a:buNone/>
            </a:pPr>
            <a:endParaRPr lang="en-US" altLang="zh-CN" sz="1950" dirty="0">
              <a:solidFill>
                <a:schemeClr val="tx2"/>
              </a:solidFill>
            </a:endParaRPr>
          </a:p>
          <a:p>
            <a:pPr marL="300355" lvl="2" indent="0">
              <a:lnSpc>
                <a:spcPct val="110000"/>
              </a:lnSpc>
              <a:buNone/>
            </a:pPr>
            <a:r>
              <a:rPr lang="en-US" altLang="zh-CN" sz="1950" dirty="0" err="1">
                <a:solidFill>
                  <a:schemeClr val="tx2"/>
                </a:solidFill>
              </a:rPr>
              <a:t>doc.add</a:t>
            </a:r>
            <a:r>
              <a:rPr lang="en-US" altLang="zh-CN" sz="1950" dirty="0">
                <a:solidFill>
                  <a:schemeClr val="tx2"/>
                </a:solidFill>
              </a:rPr>
              <a:t>(</a:t>
            </a:r>
            <a:r>
              <a:rPr lang="en-US" altLang="zh-CN" sz="1950" dirty="0" err="1">
                <a:solidFill>
                  <a:schemeClr val="tx2"/>
                </a:solidFill>
              </a:rPr>
              <a:t>Field.Keyword</a:t>
            </a:r>
            <a:r>
              <a:rPr lang="en-US" altLang="zh-CN" sz="1950" dirty="0">
                <a:solidFill>
                  <a:schemeClr val="tx2"/>
                </a:solidFill>
              </a:rPr>
              <a:t>("</a:t>
            </a:r>
            <a:r>
              <a:rPr lang="en-US" altLang="zh-CN" sz="1950" dirty="0" err="1">
                <a:solidFill>
                  <a:schemeClr val="tx2"/>
                </a:solidFill>
              </a:rPr>
              <a:t>senderEmail</a:t>
            </a:r>
            <a:r>
              <a:rPr lang="en-US" altLang="zh-CN" sz="1950" dirty="0">
                <a:solidFill>
                  <a:schemeClr val="tx2"/>
                </a:solidFill>
              </a:rPr>
              <a:t>”, </a:t>
            </a:r>
            <a:r>
              <a:rPr lang="en-US" altLang="zh-CN" sz="1950" dirty="0" err="1">
                <a:solidFill>
                  <a:schemeClr val="tx2"/>
                </a:solidFill>
              </a:rPr>
              <a:t>senderEmail</a:t>
            </a:r>
            <a:r>
              <a:rPr lang="en-US" altLang="zh-CN" sz="1950" dirty="0">
                <a:solidFill>
                  <a:schemeClr val="tx2"/>
                </a:solidFill>
              </a:rPr>
              <a:t>));</a:t>
            </a:r>
            <a:endParaRPr lang="en-US" altLang="zh-CN" sz="1950" dirty="0">
              <a:solidFill>
                <a:schemeClr val="tx2"/>
              </a:solidFill>
            </a:endParaRPr>
          </a:p>
          <a:p>
            <a:pPr marL="300355" lvl="2" indent="0">
              <a:lnSpc>
                <a:spcPct val="110000"/>
              </a:lnSpc>
              <a:buNone/>
            </a:pPr>
            <a:r>
              <a:rPr lang="en-US" altLang="zh-CN" sz="1950" dirty="0" err="1">
                <a:solidFill>
                  <a:schemeClr val="tx2"/>
                </a:solidFill>
              </a:rPr>
              <a:t>doc.add</a:t>
            </a:r>
            <a:r>
              <a:rPr lang="en-US" altLang="zh-CN" sz="1950" dirty="0">
                <a:solidFill>
                  <a:schemeClr val="tx2"/>
                </a:solidFill>
              </a:rPr>
              <a:t>(</a:t>
            </a:r>
            <a:r>
              <a:rPr lang="en-US" altLang="zh-CN" sz="1950" dirty="0" err="1">
                <a:solidFill>
                  <a:schemeClr val="tx2"/>
                </a:solidFill>
              </a:rPr>
              <a:t>Field.Text</a:t>
            </a:r>
            <a:r>
              <a:rPr lang="en-US" altLang="zh-CN" sz="1950" dirty="0">
                <a:solidFill>
                  <a:schemeClr val="tx2"/>
                </a:solidFill>
              </a:rPr>
              <a:t>("</a:t>
            </a:r>
            <a:r>
              <a:rPr lang="en-US" altLang="zh-CN" sz="1950" dirty="0" err="1">
                <a:solidFill>
                  <a:schemeClr val="tx2"/>
                </a:solidFill>
              </a:rPr>
              <a:t>senderName</a:t>
            </a:r>
            <a:r>
              <a:rPr lang="en-US" altLang="zh-CN" sz="1950" dirty="0">
                <a:solidFill>
                  <a:schemeClr val="tx2"/>
                </a:solidFill>
              </a:rPr>
              <a:t>", </a:t>
            </a:r>
            <a:r>
              <a:rPr lang="en-US" altLang="zh-CN" sz="1950" dirty="0" err="1">
                <a:solidFill>
                  <a:schemeClr val="tx2"/>
                </a:solidFill>
              </a:rPr>
              <a:t>senderName</a:t>
            </a:r>
            <a:r>
              <a:rPr lang="en-US" altLang="zh-CN" sz="1950" dirty="0">
                <a:solidFill>
                  <a:schemeClr val="tx2"/>
                </a:solidFill>
              </a:rPr>
              <a:t>));</a:t>
            </a:r>
            <a:endParaRPr lang="en-US" altLang="zh-CN" sz="1950" dirty="0">
              <a:solidFill>
                <a:schemeClr val="tx2"/>
              </a:solidFill>
            </a:endParaRPr>
          </a:p>
          <a:p>
            <a:pPr marL="300355" lvl="2" indent="0">
              <a:lnSpc>
                <a:spcPct val="110000"/>
              </a:lnSpc>
              <a:buNone/>
            </a:pPr>
            <a:r>
              <a:rPr lang="en-US" altLang="zh-CN" sz="1950" dirty="0" err="1">
                <a:solidFill>
                  <a:schemeClr val="tx2"/>
                </a:solidFill>
              </a:rPr>
              <a:t>doc.add</a:t>
            </a:r>
            <a:r>
              <a:rPr lang="en-US" altLang="zh-CN" sz="1950" dirty="0">
                <a:solidFill>
                  <a:schemeClr val="tx2"/>
                </a:solidFill>
              </a:rPr>
              <a:t>(</a:t>
            </a:r>
            <a:r>
              <a:rPr lang="en-US" altLang="zh-CN" sz="1950" dirty="0" err="1">
                <a:solidFill>
                  <a:schemeClr val="tx2"/>
                </a:solidFill>
              </a:rPr>
              <a:t>Field.Text</a:t>
            </a:r>
            <a:r>
              <a:rPr lang="en-US" altLang="zh-CN" sz="1950" dirty="0">
                <a:solidFill>
                  <a:schemeClr val="tx2"/>
                </a:solidFill>
              </a:rPr>
              <a:t>("subject", subject));</a:t>
            </a:r>
            <a:endParaRPr lang="en-US" altLang="zh-CN" sz="1950" dirty="0">
              <a:solidFill>
                <a:schemeClr val="tx2"/>
              </a:solidFill>
            </a:endParaRPr>
          </a:p>
          <a:p>
            <a:pPr marL="300355" lvl="2" indent="0">
              <a:lnSpc>
                <a:spcPct val="110000"/>
              </a:lnSpc>
              <a:buNone/>
            </a:pPr>
            <a:r>
              <a:rPr lang="en-US" altLang="zh-CN" sz="1950" dirty="0" err="1">
                <a:solidFill>
                  <a:schemeClr val="tx2"/>
                </a:solidFill>
              </a:rPr>
              <a:t>doc.add</a:t>
            </a:r>
            <a:r>
              <a:rPr lang="en-US" altLang="zh-CN" sz="1950" dirty="0">
                <a:solidFill>
                  <a:schemeClr val="tx2"/>
                </a:solidFill>
              </a:rPr>
              <a:t>(</a:t>
            </a:r>
            <a:r>
              <a:rPr lang="en-US" altLang="zh-CN" sz="1950" dirty="0" err="1">
                <a:solidFill>
                  <a:schemeClr val="tx2"/>
                </a:solidFill>
              </a:rPr>
              <a:t>Field.UnStored</a:t>
            </a:r>
            <a:r>
              <a:rPr lang="en-US" altLang="zh-CN" sz="1950" dirty="0">
                <a:solidFill>
                  <a:schemeClr val="tx2"/>
                </a:solidFill>
              </a:rPr>
              <a:t>("body", body));</a:t>
            </a:r>
            <a:endParaRPr lang="en-US" altLang="zh-CN" sz="1950" dirty="0">
              <a:solidFill>
                <a:schemeClr val="tx2"/>
              </a:solidFill>
            </a:endParaRPr>
          </a:p>
          <a:p>
            <a:pPr marL="300355" lvl="2" indent="0">
              <a:lnSpc>
                <a:spcPct val="110000"/>
              </a:lnSpc>
              <a:buNone/>
            </a:pPr>
            <a:endParaRPr lang="en-US" altLang="zh-CN" sz="1950" dirty="0">
              <a:solidFill>
                <a:schemeClr val="tx2"/>
              </a:solidFill>
            </a:endParaRPr>
          </a:p>
          <a:p>
            <a:pPr marL="300355" lvl="2" indent="0">
              <a:lnSpc>
                <a:spcPct val="110000"/>
              </a:lnSpc>
              <a:buNone/>
            </a:pPr>
            <a:r>
              <a:rPr lang="en-US" altLang="zh-CN" sz="1950" dirty="0">
                <a:solidFill>
                  <a:schemeClr val="tx2"/>
                </a:solidFill>
              </a:rPr>
              <a:t>if (</a:t>
            </a:r>
            <a:r>
              <a:rPr lang="en-US" altLang="zh-CN" sz="1950" dirty="0" err="1">
                <a:solidFill>
                  <a:schemeClr val="tx2"/>
                </a:solidFill>
              </a:rPr>
              <a:t>getSenderDomain</a:t>
            </a:r>
            <a:r>
              <a:rPr lang="en-US" altLang="zh-CN" sz="1950" dirty="0">
                <a:solidFill>
                  <a:schemeClr val="tx2"/>
                </a:solidFill>
              </a:rPr>
              <a:t>().</a:t>
            </a:r>
            <a:r>
              <a:rPr lang="en-US" altLang="zh-CN" sz="1950" dirty="0" err="1">
                <a:solidFill>
                  <a:schemeClr val="tx2"/>
                </a:solidFill>
              </a:rPr>
              <a:t>endsWithIgnoreCase</a:t>
            </a:r>
            <a:r>
              <a:rPr lang="en-US" altLang="zh-CN" sz="1950" dirty="0">
                <a:solidFill>
                  <a:schemeClr val="tx2"/>
                </a:solidFill>
              </a:rPr>
              <a:t>(COMPANY_DOMAIN)) {</a:t>
            </a:r>
            <a:endParaRPr lang="en-US" altLang="zh-CN" sz="1950" dirty="0">
              <a:solidFill>
                <a:schemeClr val="tx2"/>
              </a:solidFill>
            </a:endParaRPr>
          </a:p>
          <a:p>
            <a:pPr marL="300355" lvl="2" indent="0">
              <a:lnSpc>
                <a:spcPct val="110000"/>
              </a:lnSpc>
              <a:buNone/>
            </a:pPr>
            <a:r>
              <a:rPr lang="en-US" altLang="zh-CN" sz="1950" dirty="0">
                <a:solidFill>
                  <a:srgbClr val="FF0000"/>
                </a:solidFill>
              </a:rPr>
              <a:t>     </a:t>
            </a:r>
            <a:r>
              <a:rPr lang="en-US" altLang="zh-CN" sz="1950" dirty="0" err="1">
                <a:solidFill>
                  <a:srgbClr val="FF0000"/>
                </a:solidFill>
              </a:rPr>
              <a:t>doc.setBoost</a:t>
            </a:r>
            <a:r>
              <a:rPr lang="en-US" altLang="zh-CN" sz="1950" dirty="0">
                <a:solidFill>
                  <a:srgbClr val="FF0000"/>
                </a:solidFill>
              </a:rPr>
              <a:t>(1.5); </a:t>
            </a:r>
            <a:endParaRPr lang="en-US" altLang="zh-CN" sz="1950" dirty="0">
              <a:solidFill>
                <a:srgbClr val="FF0000"/>
              </a:solidFill>
            </a:endParaRPr>
          </a:p>
          <a:p>
            <a:pPr marL="300355" lvl="2" indent="0">
              <a:lnSpc>
                <a:spcPct val="110000"/>
              </a:lnSpc>
              <a:buNone/>
            </a:pPr>
            <a:r>
              <a:rPr lang="en-US" altLang="zh-CN" sz="1950" dirty="0">
                <a:solidFill>
                  <a:schemeClr val="tx2"/>
                </a:solidFill>
              </a:rPr>
              <a:t>}</a:t>
            </a:r>
            <a:endParaRPr lang="en-US" altLang="zh-CN" sz="1950" dirty="0">
              <a:solidFill>
                <a:schemeClr val="tx2"/>
              </a:solidFill>
            </a:endParaRPr>
          </a:p>
          <a:p>
            <a:pPr marL="300355" lvl="2" indent="0">
              <a:lnSpc>
                <a:spcPct val="110000"/>
              </a:lnSpc>
              <a:buNone/>
            </a:pPr>
            <a:r>
              <a:rPr lang="en-US" altLang="zh-CN" sz="1950" dirty="0">
                <a:solidFill>
                  <a:schemeClr val="tx2"/>
                </a:solidFill>
              </a:rPr>
              <a:t>else if (</a:t>
            </a:r>
            <a:r>
              <a:rPr lang="en-US" altLang="zh-CN" sz="1950" dirty="0" err="1">
                <a:solidFill>
                  <a:schemeClr val="tx2"/>
                </a:solidFill>
              </a:rPr>
              <a:t>getSenderDomain</a:t>
            </a:r>
            <a:r>
              <a:rPr lang="en-US" altLang="zh-CN" sz="1950" dirty="0">
                <a:solidFill>
                  <a:schemeClr val="tx2"/>
                </a:solidFill>
              </a:rPr>
              <a:t>().</a:t>
            </a:r>
            <a:r>
              <a:rPr lang="en-US" altLang="zh-CN" sz="1950" dirty="0" err="1">
                <a:solidFill>
                  <a:schemeClr val="tx2"/>
                </a:solidFill>
              </a:rPr>
              <a:t>endsWithIgnoreCase</a:t>
            </a:r>
            <a:r>
              <a:rPr lang="en-US" altLang="zh-CN" sz="1950" dirty="0">
                <a:solidFill>
                  <a:schemeClr val="tx2"/>
                </a:solidFill>
              </a:rPr>
              <a:t>(BAD_DOMAIN)) {</a:t>
            </a:r>
            <a:endParaRPr lang="en-US" altLang="zh-CN" sz="1950" dirty="0">
              <a:solidFill>
                <a:schemeClr val="tx2"/>
              </a:solidFill>
            </a:endParaRPr>
          </a:p>
          <a:p>
            <a:pPr marL="300355" lvl="2" indent="0">
              <a:lnSpc>
                <a:spcPct val="110000"/>
              </a:lnSpc>
              <a:buNone/>
            </a:pPr>
            <a:r>
              <a:rPr lang="en-US" altLang="zh-CN" sz="1950" dirty="0">
                <a:solidFill>
                  <a:srgbClr val="FF0000"/>
                </a:solidFill>
              </a:rPr>
              <a:t>     </a:t>
            </a:r>
            <a:r>
              <a:rPr lang="en-US" altLang="zh-CN" sz="1950" dirty="0" err="1">
                <a:solidFill>
                  <a:srgbClr val="FF0000"/>
                </a:solidFill>
              </a:rPr>
              <a:t>doc.setBoost</a:t>
            </a:r>
            <a:r>
              <a:rPr lang="en-US" altLang="zh-CN" sz="1950" dirty="0">
                <a:solidFill>
                  <a:srgbClr val="FF0000"/>
                </a:solidFill>
              </a:rPr>
              <a:t>(0.1); </a:t>
            </a:r>
            <a:endParaRPr lang="en-US" altLang="zh-CN" sz="1950" dirty="0">
              <a:solidFill>
                <a:srgbClr val="FF0000"/>
              </a:solidFill>
            </a:endParaRPr>
          </a:p>
          <a:p>
            <a:pPr marL="300355" lvl="2" indent="0">
              <a:lnSpc>
                <a:spcPct val="110000"/>
              </a:lnSpc>
              <a:buNone/>
            </a:pPr>
            <a:r>
              <a:rPr lang="en-US" altLang="zh-CN" sz="1950" dirty="0">
                <a:solidFill>
                  <a:schemeClr val="tx2"/>
                </a:solidFill>
              </a:rPr>
              <a:t>}</a:t>
            </a:r>
            <a:endParaRPr lang="en-US" altLang="zh-CN" sz="1950" dirty="0">
              <a:solidFill>
                <a:schemeClr val="tx2"/>
              </a:solidFill>
            </a:endParaRPr>
          </a:p>
          <a:p>
            <a:pPr marL="300355" lvl="2" indent="0">
              <a:lnSpc>
                <a:spcPct val="110000"/>
              </a:lnSpc>
              <a:buNone/>
            </a:pPr>
            <a:r>
              <a:rPr lang="en-US" altLang="zh-CN" sz="1950" dirty="0" err="1">
                <a:solidFill>
                  <a:schemeClr val="tx2"/>
                </a:solidFill>
              </a:rPr>
              <a:t>writer.addDocument</a:t>
            </a:r>
            <a:r>
              <a:rPr lang="en-US" altLang="zh-CN" sz="1950" dirty="0">
                <a:solidFill>
                  <a:schemeClr val="tx2"/>
                </a:solidFill>
              </a:rPr>
              <a:t>(doc);</a:t>
            </a:r>
            <a:endParaRPr lang="zh-CN" altLang="en-US" sz="1950"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Tuning indexing performance</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2071688" y="1193902"/>
            <a:ext cx="5000625" cy="324326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920880" cy="413814"/>
          </a:xfrm>
        </p:spPr>
        <p:txBody>
          <a:bodyPr/>
          <a:lstStyle/>
          <a:p>
            <a:r>
              <a:rPr lang="en-US" altLang="zh-CN" dirty="0"/>
              <a:t>Parallelizing indexing by working with multiple indexes</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2520659" y="897564"/>
            <a:ext cx="4102683" cy="361840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Concurrency</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2418160" y="1545636"/>
            <a:ext cx="4307681" cy="2628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Searching for a specific term</a:t>
            </a:r>
            <a:endParaRPr lang="zh-CN" altLang="en-US" dirty="0"/>
          </a:p>
        </p:txBody>
      </p:sp>
      <p:sp>
        <p:nvSpPr>
          <p:cNvPr id="3" name="内容占位符 2"/>
          <p:cNvSpPr>
            <a:spLocks noGrp="1"/>
          </p:cNvSpPr>
          <p:nvPr>
            <p:ph idx="1"/>
          </p:nvPr>
        </p:nvSpPr>
        <p:spPr/>
        <p:txBody>
          <a:bodyPr/>
          <a:lstStyle/>
          <a:p>
            <a:r>
              <a:rPr lang="en-US" altLang="zh-CN" dirty="0"/>
              <a:t>A term is a value that is paired with its containing field.</a:t>
            </a:r>
            <a:endParaRPr lang="en-US" altLang="zh-CN" dirty="0"/>
          </a:p>
          <a:p>
            <a:endParaRPr lang="en-US" altLang="zh-CN" dirty="0"/>
          </a:p>
          <a:p>
            <a:pPr marL="300355" lvl="2" indent="0">
              <a:lnSpc>
                <a:spcPct val="90000"/>
              </a:lnSpc>
              <a:buNone/>
            </a:pPr>
            <a:r>
              <a:rPr lang="en-US" altLang="zh-CN" sz="1500" dirty="0" err="1">
                <a:solidFill>
                  <a:schemeClr val="tx2"/>
                </a:solidFill>
              </a:rPr>
              <a:t>IndexSearcher</a:t>
            </a:r>
            <a:r>
              <a:rPr lang="en-US" altLang="zh-CN" sz="1500" dirty="0">
                <a:solidFill>
                  <a:schemeClr val="tx2"/>
                </a:solidFill>
              </a:rPr>
              <a:t> searcher = new </a:t>
            </a:r>
            <a:r>
              <a:rPr lang="en-US" altLang="zh-CN" sz="1500" dirty="0" err="1">
                <a:solidFill>
                  <a:schemeClr val="tx2"/>
                </a:solidFill>
              </a:rPr>
              <a:t>IndexSearcher</a:t>
            </a:r>
            <a:r>
              <a:rPr lang="en-US" altLang="zh-CN" sz="1500" dirty="0">
                <a:solidFill>
                  <a:schemeClr val="tx2"/>
                </a:solidFill>
              </a:rPr>
              <a:t>(directory);</a:t>
            </a:r>
            <a:endParaRPr lang="en-US" altLang="zh-CN" sz="1500" dirty="0">
              <a:solidFill>
                <a:schemeClr val="tx2"/>
              </a:solidFill>
            </a:endParaRPr>
          </a:p>
          <a:p>
            <a:pPr marL="300355" lvl="2" indent="0">
              <a:lnSpc>
                <a:spcPct val="90000"/>
              </a:lnSpc>
              <a:buNone/>
            </a:pPr>
            <a:endParaRPr lang="en-US" altLang="zh-CN" sz="1500" dirty="0">
              <a:solidFill>
                <a:schemeClr val="tx2"/>
              </a:solidFill>
            </a:endParaRPr>
          </a:p>
          <a:p>
            <a:pPr marL="300355" lvl="2" indent="0">
              <a:lnSpc>
                <a:spcPct val="90000"/>
              </a:lnSpc>
              <a:buNone/>
            </a:pPr>
            <a:r>
              <a:rPr lang="en-US" altLang="zh-CN" sz="1500" dirty="0">
                <a:solidFill>
                  <a:schemeClr val="tx2"/>
                </a:solidFill>
              </a:rPr>
              <a:t>Term t = new Term("subject", "ant");</a:t>
            </a:r>
            <a:endParaRPr lang="en-US" altLang="zh-CN" sz="1500" dirty="0">
              <a:solidFill>
                <a:schemeClr val="tx2"/>
              </a:solidFill>
            </a:endParaRPr>
          </a:p>
          <a:p>
            <a:pPr marL="300355" lvl="2" indent="0">
              <a:lnSpc>
                <a:spcPct val="90000"/>
              </a:lnSpc>
              <a:buNone/>
            </a:pPr>
            <a:r>
              <a:rPr lang="en-US" altLang="zh-CN" sz="1500" dirty="0">
                <a:solidFill>
                  <a:schemeClr val="tx2"/>
                </a:solidFill>
              </a:rPr>
              <a:t>Query </a:t>
            </a:r>
            <a:r>
              <a:rPr lang="en-US" altLang="zh-CN" sz="1500" dirty="0" err="1">
                <a:solidFill>
                  <a:schemeClr val="tx2"/>
                </a:solidFill>
              </a:rPr>
              <a:t>query</a:t>
            </a:r>
            <a:r>
              <a:rPr lang="en-US" altLang="zh-CN" sz="1500" dirty="0">
                <a:solidFill>
                  <a:schemeClr val="tx2"/>
                </a:solidFill>
              </a:rPr>
              <a:t> = new </a:t>
            </a:r>
            <a:r>
              <a:rPr lang="en-US" altLang="zh-CN" sz="1500" dirty="0" err="1">
                <a:solidFill>
                  <a:schemeClr val="tx2"/>
                </a:solidFill>
              </a:rPr>
              <a:t>TermQuery</a:t>
            </a:r>
            <a:r>
              <a:rPr lang="en-US" altLang="zh-CN" sz="1500" dirty="0">
                <a:solidFill>
                  <a:schemeClr val="tx2"/>
                </a:solidFill>
              </a:rPr>
              <a:t>(t);</a:t>
            </a:r>
            <a:endParaRPr lang="en-US" altLang="zh-CN" sz="1500" dirty="0">
              <a:solidFill>
                <a:schemeClr val="tx2"/>
              </a:solidFill>
            </a:endParaRPr>
          </a:p>
          <a:p>
            <a:pPr marL="300355" lvl="2" indent="0">
              <a:lnSpc>
                <a:spcPct val="90000"/>
              </a:lnSpc>
              <a:buNone/>
            </a:pPr>
            <a:r>
              <a:rPr lang="en-US" altLang="zh-CN" sz="1500" dirty="0">
                <a:solidFill>
                  <a:schemeClr val="tx2"/>
                </a:solidFill>
              </a:rPr>
              <a:t>Hits </a:t>
            </a:r>
            <a:r>
              <a:rPr lang="en-US" altLang="zh-CN" sz="1500" dirty="0" err="1">
                <a:solidFill>
                  <a:schemeClr val="tx2"/>
                </a:solidFill>
              </a:rPr>
              <a:t>hits</a:t>
            </a:r>
            <a:r>
              <a:rPr lang="en-US" altLang="zh-CN" sz="1500" dirty="0">
                <a:solidFill>
                  <a:schemeClr val="tx2"/>
                </a:solidFill>
              </a:rPr>
              <a:t> = </a:t>
            </a:r>
            <a:r>
              <a:rPr lang="en-US" altLang="zh-CN" sz="1500" dirty="0" err="1">
                <a:solidFill>
                  <a:schemeClr val="tx2"/>
                </a:solidFill>
              </a:rPr>
              <a:t>searcher.search</a:t>
            </a:r>
            <a:r>
              <a:rPr lang="en-US" altLang="zh-CN" sz="1500" dirty="0">
                <a:solidFill>
                  <a:schemeClr val="tx2"/>
                </a:solidFill>
              </a:rPr>
              <a:t>(query);</a:t>
            </a:r>
            <a:endParaRPr lang="en-US" altLang="zh-CN" sz="1500" dirty="0">
              <a:solidFill>
                <a:schemeClr val="tx2"/>
              </a:solidFill>
            </a:endParaRPr>
          </a:p>
          <a:p>
            <a:pPr marL="300355" lvl="2" indent="0">
              <a:lnSpc>
                <a:spcPct val="90000"/>
              </a:lnSpc>
              <a:buNone/>
            </a:pPr>
            <a:endParaRPr lang="en-US" altLang="zh-CN" sz="1500" dirty="0">
              <a:solidFill>
                <a:schemeClr val="tx2"/>
              </a:solidFill>
            </a:endParaRPr>
          </a:p>
          <a:p>
            <a:pPr marL="300355" lvl="2" indent="0">
              <a:lnSpc>
                <a:spcPct val="90000"/>
              </a:lnSpc>
              <a:buNone/>
            </a:pPr>
            <a:r>
              <a:rPr lang="en-US" altLang="zh-CN" sz="1500" dirty="0">
                <a:solidFill>
                  <a:schemeClr val="tx2"/>
                </a:solidFill>
              </a:rPr>
              <a:t>t = new Term("subject", "</a:t>
            </a:r>
            <a:r>
              <a:rPr lang="en-US" altLang="zh-CN" sz="1500" dirty="0" err="1">
                <a:solidFill>
                  <a:schemeClr val="tx2"/>
                </a:solidFill>
              </a:rPr>
              <a:t>junit</a:t>
            </a:r>
            <a:r>
              <a:rPr lang="en-US" altLang="zh-CN" sz="1500" dirty="0">
                <a:solidFill>
                  <a:schemeClr val="tx2"/>
                </a:solidFill>
              </a:rPr>
              <a:t>");</a:t>
            </a:r>
            <a:endParaRPr lang="en-US" altLang="zh-CN" sz="1500" dirty="0">
              <a:solidFill>
                <a:schemeClr val="tx2"/>
              </a:solidFill>
            </a:endParaRPr>
          </a:p>
          <a:p>
            <a:pPr marL="300355" lvl="2" indent="0">
              <a:lnSpc>
                <a:spcPct val="90000"/>
              </a:lnSpc>
              <a:buNone/>
            </a:pPr>
            <a:r>
              <a:rPr lang="en-US" altLang="zh-CN" sz="1500" dirty="0">
                <a:solidFill>
                  <a:schemeClr val="tx2"/>
                </a:solidFill>
              </a:rPr>
              <a:t>hits = </a:t>
            </a:r>
            <a:r>
              <a:rPr lang="en-US" altLang="zh-CN" sz="1500" dirty="0" err="1">
                <a:solidFill>
                  <a:schemeClr val="tx2"/>
                </a:solidFill>
              </a:rPr>
              <a:t>searcher.search</a:t>
            </a:r>
            <a:r>
              <a:rPr lang="en-US" altLang="zh-CN" sz="1500" dirty="0">
                <a:solidFill>
                  <a:schemeClr val="tx2"/>
                </a:solidFill>
              </a:rPr>
              <a:t>(new </a:t>
            </a:r>
            <a:r>
              <a:rPr lang="en-US" altLang="zh-CN" sz="1500" dirty="0" err="1">
                <a:solidFill>
                  <a:schemeClr val="tx2"/>
                </a:solidFill>
              </a:rPr>
              <a:t>TermQuery</a:t>
            </a:r>
            <a:r>
              <a:rPr lang="en-US" altLang="zh-CN" sz="1500" dirty="0">
                <a:solidFill>
                  <a:schemeClr val="tx2"/>
                </a:solidFill>
              </a:rPr>
              <a:t>(t));</a:t>
            </a:r>
            <a:endParaRPr lang="en-US" altLang="zh-CN" sz="1500" dirty="0">
              <a:solidFill>
                <a:schemeClr val="tx2"/>
              </a:solidFill>
            </a:endParaRPr>
          </a:p>
          <a:p>
            <a:pPr marL="300355" lvl="2" indent="0">
              <a:lnSpc>
                <a:spcPct val="90000"/>
              </a:lnSpc>
              <a:buNone/>
            </a:pPr>
            <a:endParaRPr lang="en-US" altLang="zh-CN" sz="1500" dirty="0">
              <a:solidFill>
                <a:schemeClr val="tx2"/>
              </a:solidFill>
            </a:endParaRPr>
          </a:p>
          <a:p>
            <a:pPr marL="300355" lvl="2" indent="0">
              <a:lnSpc>
                <a:spcPct val="90000"/>
              </a:lnSpc>
              <a:buNone/>
            </a:pPr>
            <a:r>
              <a:rPr lang="en-US" altLang="zh-CN" sz="1500" dirty="0" err="1">
                <a:solidFill>
                  <a:schemeClr val="tx2"/>
                </a:solidFill>
              </a:rPr>
              <a:t>searcher.close</a:t>
            </a:r>
            <a:r>
              <a:rPr lang="en-US" altLang="zh-CN" sz="1500" dirty="0">
                <a:solidFill>
                  <a:schemeClr val="tx2"/>
                </a:solidFill>
              </a:rPr>
              <a:t>();</a:t>
            </a:r>
            <a:endParaRPr lang="zh-CN" altLang="en-US" sz="1500"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7920880" cy="413814"/>
          </a:xfrm>
        </p:spPr>
        <p:txBody>
          <a:bodyPr/>
          <a:lstStyle/>
          <a:p>
            <a:r>
              <a:rPr lang="en-US" altLang="zh-CN" dirty="0"/>
              <a:t>Parsing a user-entered query expression: </a:t>
            </a:r>
            <a:r>
              <a:rPr lang="en-US" altLang="zh-CN" dirty="0" err="1"/>
              <a:t>QueryParser</a:t>
            </a:r>
            <a:endParaRPr lang="zh-CN" altLang="en-US" dirty="0"/>
          </a:p>
        </p:txBody>
      </p:sp>
      <p:sp>
        <p:nvSpPr>
          <p:cNvPr id="3" name="内容占位符 2"/>
          <p:cNvSpPr>
            <a:spLocks noGrp="1"/>
          </p:cNvSpPr>
          <p:nvPr>
            <p:ph idx="1"/>
          </p:nvPr>
        </p:nvSpPr>
        <p:spPr/>
        <p:txBody>
          <a:bodyPr>
            <a:normAutofit/>
          </a:bodyPr>
          <a:lstStyle/>
          <a:p>
            <a:pPr marL="300355" lvl="2" indent="0">
              <a:buNone/>
            </a:pPr>
            <a:r>
              <a:rPr lang="en-US" altLang="zh-CN" sz="1500" dirty="0" err="1">
                <a:solidFill>
                  <a:schemeClr val="tx2"/>
                </a:solidFill>
              </a:rPr>
              <a:t>IndexSearcher</a:t>
            </a:r>
            <a:r>
              <a:rPr lang="en-US" altLang="zh-CN" sz="1500" dirty="0">
                <a:solidFill>
                  <a:schemeClr val="tx2"/>
                </a:solidFill>
              </a:rPr>
              <a:t> searcher = new </a:t>
            </a:r>
            <a:r>
              <a:rPr lang="en-US" altLang="zh-CN" sz="1500" dirty="0" err="1">
                <a:solidFill>
                  <a:schemeClr val="tx2"/>
                </a:solidFill>
              </a:rPr>
              <a:t>IndexSearcher</a:t>
            </a:r>
            <a:r>
              <a:rPr lang="en-US" altLang="zh-CN" sz="1500" dirty="0">
                <a:solidFill>
                  <a:schemeClr val="tx2"/>
                </a:solidFill>
              </a:rPr>
              <a:t>(directory);</a:t>
            </a:r>
            <a:endParaRPr lang="en-US" altLang="zh-CN" sz="1500" dirty="0">
              <a:solidFill>
                <a:schemeClr val="tx2"/>
              </a:solidFill>
            </a:endParaRPr>
          </a:p>
          <a:p>
            <a:pPr marL="300355" lvl="2" indent="0">
              <a:buNone/>
            </a:pPr>
            <a:r>
              <a:rPr lang="en-US" altLang="zh-CN" sz="1500" dirty="0">
                <a:solidFill>
                  <a:schemeClr val="tx2"/>
                </a:solidFill>
              </a:rPr>
              <a:t>Query </a:t>
            </a:r>
            <a:r>
              <a:rPr lang="en-US" altLang="zh-CN" sz="1500" dirty="0" err="1">
                <a:solidFill>
                  <a:schemeClr val="tx2"/>
                </a:solidFill>
              </a:rPr>
              <a:t>query</a:t>
            </a:r>
            <a:r>
              <a:rPr lang="en-US" altLang="zh-CN" sz="1500" dirty="0">
                <a:solidFill>
                  <a:schemeClr val="tx2"/>
                </a:solidFill>
              </a:rPr>
              <a:t> = </a:t>
            </a:r>
            <a:r>
              <a:rPr lang="en-US" altLang="zh-CN" sz="1500" dirty="0" err="1">
                <a:solidFill>
                  <a:schemeClr val="tx2"/>
                </a:solidFill>
              </a:rPr>
              <a:t>QueryParser.parse</a:t>
            </a:r>
            <a:r>
              <a:rPr lang="en-US" altLang="zh-CN" sz="1500" dirty="0">
                <a:solidFill>
                  <a:schemeClr val="tx2"/>
                </a:solidFill>
              </a:rPr>
              <a:t>("+JUNIT +ANT -MOCK", "contents",</a:t>
            </a:r>
            <a:endParaRPr lang="en-US" altLang="zh-CN" sz="1500" dirty="0">
              <a:solidFill>
                <a:schemeClr val="tx2"/>
              </a:solidFill>
            </a:endParaRPr>
          </a:p>
          <a:p>
            <a:pPr marL="300355" lvl="2" indent="0">
              <a:buNone/>
            </a:pPr>
            <a:r>
              <a:rPr lang="en-US" altLang="zh-CN" sz="1500" dirty="0">
                <a:solidFill>
                  <a:schemeClr val="tx2"/>
                </a:solidFill>
              </a:rPr>
              <a:t>			new </a:t>
            </a:r>
            <a:r>
              <a:rPr lang="en-US" altLang="zh-CN" sz="1500" dirty="0" err="1">
                <a:solidFill>
                  <a:schemeClr val="tx2"/>
                </a:solidFill>
              </a:rPr>
              <a:t>SimpleAnalyzer</a:t>
            </a:r>
            <a:r>
              <a:rPr lang="en-US" altLang="zh-CN" sz="1500" dirty="0">
                <a:solidFill>
                  <a:schemeClr val="tx2"/>
                </a:solidFill>
              </a:rPr>
              <a:t>());</a:t>
            </a:r>
            <a:endParaRPr lang="en-US" altLang="zh-CN" sz="1500" dirty="0">
              <a:solidFill>
                <a:schemeClr val="tx2"/>
              </a:solidFill>
            </a:endParaRPr>
          </a:p>
          <a:p>
            <a:pPr marL="300355" lvl="2" indent="0">
              <a:buNone/>
            </a:pPr>
            <a:r>
              <a:rPr lang="en-US" altLang="zh-CN" sz="1500" dirty="0">
                <a:solidFill>
                  <a:schemeClr val="tx2"/>
                </a:solidFill>
              </a:rPr>
              <a:t>Hits </a:t>
            </a:r>
            <a:r>
              <a:rPr lang="en-US" altLang="zh-CN" sz="1500" dirty="0" err="1">
                <a:solidFill>
                  <a:schemeClr val="tx2"/>
                </a:solidFill>
              </a:rPr>
              <a:t>hits</a:t>
            </a:r>
            <a:r>
              <a:rPr lang="en-US" altLang="zh-CN" sz="1500" dirty="0">
                <a:solidFill>
                  <a:schemeClr val="tx2"/>
                </a:solidFill>
              </a:rPr>
              <a:t> = </a:t>
            </a:r>
            <a:r>
              <a:rPr lang="en-US" altLang="zh-CN" sz="1500" dirty="0" err="1">
                <a:solidFill>
                  <a:schemeClr val="tx2"/>
                </a:solidFill>
              </a:rPr>
              <a:t>searcher.search</a:t>
            </a:r>
            <a:r>
              <a:rPr lang="en-US" altLang="zh-CN" sz="1500" dirty="0">
                <a:solidFill>
                  <a:schemeClr val="tx2"/>
                </a:solidFill>
              </a:rPr>
              <a:t>(query);</a:t>
            </a:r>
            <a:endParaRPr lang="en-US" altLang="zh-CN" sz="1500" dirty="0">
              <a:solidFill>
                <a:schemeClr val="tx2"/>
              </a:solidFill>
            </a:endParaRPr>
          </a:p>
          <a:p>
            <a:pPr marL="300355" lvl="2" indent="0">
              <a:buNone/>
            </a:pPr>
            <a:endParaRPr lang="en-US" altLang="zh-CN" sz="1500" dirty="0">
              <a:solidFill>
                <a:schemeClr val="tx2"/>
              </a:solidFill>
            </a:endParaRPr>
          </a:p>
          <a:p>
            <a:pPr marL="300355" lvl="2" indent="0">
              <a:buNone/>
            </a:pPr>
            <a:r>
              <a:rPr lang="en-US" altLang="zh-CN" sz="1500" dirty="0">
                <a:solidFill>
                  <a:schemeClr val="tx2"/>
                </a:solidFill>
              </a:rPr>
              <a:t>Document d = hits.doc(0);</a:t>
            </a:r>
            <a:endParaRPr lang="en-US" altLang="zh-CN" sz="1500" dirty="0">
              <a:solidFill>
                <a:schemeClr val="tx2"/>
              </a:solidFill>
            </a:endParaRPr>
          </a:p>
          <a:p>
            <a:pPr marL="300355" lvl="2" indent="0">
              <a:buNone/>
            </a:pPr>
            <a:endParaRPr lang="en-US" altLang="zh-CN" sz="1500" dirty="0">
              <a:solidFill>
                <a:schemeClr val="tx2"/>
              </a:solidFill>
            </a:endParaRPr>
          </a:p>
          <a:p>
            <a:pPr marL="300355" lvl="2" indent="0">
              <a:buNone/>
            </a:pPr>
            <a:r>
              <a:rPr lang="en-US" altLang="zh-CN" sz="1500" dirty="0">
                <a:solidFill>
                  <a:schemeClr val="tx2"/>
                </a:solidFill>
              </a:rPr>
              <a:t>query = </a:t>
            </a:r>
            <a:r>
              <a:rPr lang="en-US" altLang="zh-CN" sz="1500" dirty="0" err="1">
                <a:solidFill>
                  <a:schemeClr val="tx2"/>
                </a:solidFill>
              </a:rPr>
              <a:t>QueryParser.parse</a:t>
            </a:r>
            <a:r>
              <a:rPr lang="en-US" altLang="zh-CN" sz="1500" dirty="0">
                <a:solidFill>
                  <a:schemeClr val="tx2"/>
                </a:solidFill>
              </a:rPr>
              <a:t>("mock OR </a:t>
            </a:r>
            <a:r>
              <a:rPr lang="en-US" altLang="zh-CN" sz="1500" dirty="0" err="1">
                <a:solidFill>
                  <a:schemeClr val="tx2"/>
                </a:solidFill>
              </a:rPr>
              <a:t>junit</a:t>
            </a:r>
            <a:r>
              <a:rPr lang="en-US" altLang="zh-CN" sz="1500" dirty="0">
                <a:solidFill>
                  <a:schemeClr val="tx2"/>
                </a:solidFill>
              </a:rPr>
              <a:t>", "contents",</a:t>
            </a:r>
            <a:endParaRPr lang="en-US" altLang="zh-CN" sz="1500" dirty="0">
              <a:solidFill>
                <a:schemeClr val="tx2"/>
              </a:solidFill>
            </a:endParaRPr>
          </a:p>
          <a:p>
            <a:pPr marL="300355" lvl="2" indent="0">
              <a:buNone/>
            </a:pPr>
            <a:r>
              <a:rPr lang="en-US" altLang="zh-CN" sz="1500" dirty="0">
                <a:solidFill>
                  <a:schemeClr val="tx2"/>
                </a:solidFill>
              </a:rPr>
              <a:t>			new </a:t>
            </a:r>
            <a:r>
              <a:rPr lang="en-US" altLang="zh-CN" sz="1500" dirty="0" err="1">
                <a:solidFill>
                  <a:schemeClr val="tx2"/>
                </a:solidFill>
              </a:rPr>
              <a:t>SimpleAnalyzer</a:t>
            </a:r>
            <a:r>
              <a:rPr lang="en-US" altLang="zh-CN" sz="1500" dirty="0">
                <a:solidFill>
                  <a:schemeClr val="tx2"/>
                </a:solidFill>
              </a:rPr>
              <a:t>());</a:t>
            </a:r>
            <a:endParaRPr lang="en-US" altLang="zh-CN" sz="1500" dirty="0">
              <a:solidFill>
                <a:schemeClr val="tx2"/>
              </a:solidFill>
            </a:endParaRPr>
          </a:p>
          <a:p>
            <a:pPr marL="300355" lvl="2" indent="0">
              <a:buNone/>
            </a:pPr>
            <a:r>
              <a:rPr lang="en-US" altLang="zh-CN" sz="1500" dirty="0">
                <a:solidFill>
                  <a:schemeClr val="tx2"/>
                </a:solidFill>
              </a:rPr>
              <a:t>hits = </a:t>
            </a:r>
            <a:r>
              <a:rPr lang="en-US" altLang="zh-CN" sz="1500" dirty="0" err="1">
                <a:solidFill>
                  <a:schemeClr val="tx2"/>
                </a:solidFill>
              </a:rPr>
              <a:t>searcher.search</a:t>
            </a:r>
            <a:r>
              <a:rPr lang="en-US" altLang="zh-CN" sz="1500" dirty="0">
                <a:solidFill>
                  <a:schemeClr val="tx2"/>
                </a:solidFill>
              </a:rPr>
              <a:t>(query);</a:t>
            </a:r>
            <a:endParaRPr lang="zh-CN" altLang="en-US" sz="1500"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Understanding </a:t>
            </a:r>
            <a:r>
              <a:rPr lang="en-US" altLang="zh-CN" dirty="0" err="1"/>
              <a:t>Lucene</a:t>
            </a:r>
            <a:r>
              <a:rPr lang="en-US" altLang="zh-CN" dirty="0"/>
              <a:t> scoring</a:t>
            </a:r>
            <a:endParaRPr lang="zh-CN" altLang="en-US" dirty="0"/>
          </a:p>
        </p:txBody>
      </p:sp>
      <p:sp>
        <p:nvSpPr>
          <p:cNvPr id="3" name="内容占位符 2"/>
          <p:cNvSpPr>
            <a:spLocks noGrp="1"/>
          </p:cNvSpPr>
          <p:nvPr>
            <p:ph idx="1"/>
          </p:nvPr>
        </p:nvSpPr>
        <p:spPr/>
        <p:txBody>
          <a:bodyPr/>
          <a:lstStyle/>
          <a:p>
            <a:r>
              <a:rPr lang="en-US" altLang="zh-CN" dirty="0"/>
              <a:t>The score is computed for each document (d) matching a specific. </a:t>
            </a:r>
            <a:endParaRPr lang="en-US" altLang="zh-CN" dirty="0"/>
          </a:p>
          <a:p>
            <a:pPr lvl="1"/>
            <a:r>
              <a:rPr lang="en-US" altLang="zh-CN" dirty="0"/>
              <a:t>This score is the raw score. </a:t>
            </a:r>
            <a:endParaRPr lang="en-US" altLang="zh-CN" dirty="0"/>
          </a:p>
          <a:p>
            <a:pPr lvl="1"/>
            <a:r>
              <a:rPr lang="en-US" altLang="zh-CN" dirty="0"/>
              <a:t>Scores returned from Hits aren’t necessarily the raw score, however. </a:t>
            </a:r>
            <a:endParaRPr lang="en-US" altLang="zh-CN" dirty="0"/>
          </a:p>
          <a:p>
            <a:pPr lvl="1"/>
            <a:r>
              <a:rPr lang="en-US" altLang="zh-CN" dirty="0"/>
              <a:t>If the top-scoring document scores greater than 1.0, all scores are normalized from that score, such that all scores from Hits are guaranteed to be 1.0 or less. </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Understanding </a:t>
            </a:r>
            <a:r>
              <a:rPr lang="en-US" altLang="zh-CN" dirty="0" err="1"/>
              <a:t>Lucene</a:t>
            </a:r>
            <a:r>
              <a:rPr lang="en-US" altLang="zh-CN" dirty="0"/>
              <a:t> scoring</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601670" y="897565"/>
            <a:ext cx="5607844" cy="564356"/>
          </a:xfrm>
          <a:prstGeom prst="rect">
            <a:avLst/>
          </a:prstGeom>
        </p:spPr>
      </p:pic>
      <p:pic>
        <p:nvPicPr>
          <p:cNvPr id="6" name="图片 5"/>
          <p:cNvPicPr>
            <a:picLocks noChangeAspect="1"/>
          </p:cNvPicPr>
          <p:nvPr/>
        </p:nvPicPr>
        <p:blipFill>
          <a:blip r:embed="rId2"/>
          <a:stretch>
            <a:fillRect/>
          </a:stretch>
        </p:blipFill>
        <p:spPr>
          <a:xfrm>
            <a:off x="1303735" y="1592051"/>
            <a:ext cx="6536531" cy="31718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Apache</a:t>
            </a:r>
            <a:r>
              <a:rPr kumimoji="1" lang="zh-CN" altLang="en-US" dirty="0"/>
              <a:t> </a:t>
            </a:r>
            <a:r>
              <a:rPr kumimoji="1" lang="en-US" altLang="zh-CN" dirty="0" err="1"/>
              <a:t>Solr</a:t>
            </a:r>
            <a:endParaRPr kumimoji="1" lang="zh-CN" altLang="en-US" dirty="0"/>
          </a:p>
        </p:txBody>
      </p:sp>
      <p:sp>
        <p:nvSpPr>
          <p:cNvPr id="3" name="内容占位符 2"/>
          <p:cNvSpPr>
            <a:spLocks noGrp="1"/>
          </p:cNvSpPr>
          <p:nvPr>
            <p:ph idx="1"/>
          </p:nvPr>
        </p:nvSpPr>
        <p:spPr/>
        <p:txBody>
          <a:bodyPr/>
          <a:lstStyle/>
          <a:p>
            <a:r>
              <a:rPr lang="en-GB" altLang="zh-CN" cap="all" dirty="0"/>
              <a:t>APACHE SOLR</a:t>
            </a:r>
            <a:r>
              <a:rPr lang="en-GB" altLang="zh-CN" cap="all" baseline="30000" dirty="0"/>
              <a:t>™</a:t>
            </a:r>
            <a:r>
              <a:rPr lang="en-GB" altLang="zh-CN" cap="all" dirty="0"/>
              <a:t> </a:t>
            </a:r>
            <a:endParaRPr lang="en-GB" altLang="zh-CN" dirty="0"/>
          </a:p>
          <a:p>
            <a:pPr lvl="1"/>
            <a:r>
              <a:rPr lang="en-GB" altLang="zh-CN" dirty="0"/>
              <a:t>is the popular, blazing-fast, open source enterprise search platform built on Apache Lucene</a:t>
            </a:r>
            <a:r>
              <a:rPr lang="en-GB" altLang="zh-CN" baseline="30000" dirty="0"/>
              <a:t>™</a:t>
            </a:r>
            <a:r>
              <a:rPr lang="en-GB" altLang="zh-CN" dirty="0"/>
              <a:t>.</a:t>
            </a:r>
            <a:endParaRPr lang="en-GB" altLang="zh-CN" dirty="0"/>
          </a:p>
          <a:p>
            <a:pPr lvl="1"/>
            <a:r>
              <a:rPr lang="en-GB" altLang="zh-CN" dirty="0"/>
              <a:t>is highly reliable, scalable and fault tolerant, providing distributed indexing, replication and load-balanced querying, automated failover and recovery, centralized configuration and more. </a:t>
            </a:r>
            <a:endParaRPr lang="en-GB" altLang="zh-CN" dirty="0"/>
          </a:p>
          <a:p>
            <a:pPr lvl="1"/>
            <a:r>
              <a:rPr lang="en-GB" altLang="zh-CN" dirty="0" err="1"/>
              <a:t>Solr</a:t>
            </a:r>
            <a:r>
              <a:rPr lang="en-GB" altLang="zh-CN" dirty="0"/>
              <a:t> powers the search and navigation features of many of the world's largest internet sites.</a:t>
            </a:r>
            <a:endParaRPr lang="en-GB" altLang="zh-CN" dirty="0"/>
          </a:p>
          <a:p>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408307" y="3170868"/>
            <a:ext cx="5535234" cy="699120"/>
          </a:xfrm>
          <a:prstGeom prst="rect">
            <a:avLst/>
          </a:prstGeom>
        </p:spPr>
      </p:pic>
      <p:pic>
        <p:nvPicPr>
          <p:cNvPr id="6" name="图片 5"/>
          <p:cNvPicPr>
            <a:picLocks noChangeAspect="1"/>
          </p:cNvPicPr>
          <p:nvPr/>
        </p:nvPicPr>
        <p:blipFill>
          <a:blip r:embed="rId2"/>
          <a:stretch>
            <a:fillRect/>
          </a:stretch>
        </p:blipFill>
        <p:spPr>
          <a:xfrm>
            <a:off x="6948265" y="3235236"/>
            <a:ext cx="742433" cy="63475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Lucene</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41730" y="704360"/>
            <a:ext cx="4860540" cy="4004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Solr</a:t>
            </a:r>
            <a:endParaRPr kumimoji="1" lang="zh-CN" altLang="en-US" dirty="0"/>
          </a:p>
        </p:txBody>
      </p:sp>
      <p:sp>
        <p:nvSpPr>
          <p:cNvPr id="3" name="内容占位符 2"/>
          <p:cNvSpPr>
            <a:spLocks noGrp="1"/>
          </p:cNvSpPr>
          <p:nvPr>
            <p:ph idx="1"/>
          </p:nvPr>
        </p:nvSpPr>
        <p:spPr/>
        <p:txBody>
          <a:bodyPr/>
          <a:lstStyle/>
          <a:p>
            <a:r>
              <a:rPr lang="en-GB" altLang="zh-CN" dirty="0"/>
              <a:t>Launch</a:t>
            </a:r>
            <a:r>
              <a:rPr lang="zh-CN" altLang="en-US" dirty="0"/>
              <a:t> </a:t>
            </a:r>
            <a:r>
              <a:rPr lang="en-US" altLang="zh-CN" dirty="0" err="1"/>
              <a:t>Solr</a:t>
            </a:r>
            <a:r>
              <a:rPr lang="zh-CN" altLang="en-US" dirty="0"/>
              <a:t> </a:t>
            </a:r>
            <a:r>
              <a:rPr lang="en-US" altLang="zh-CN" dirty="0"/>
              <a:t>in</a:t>
            </a:r>
            <a:r>
              <a:rPr lang="zh-CN" altLang="en-US" dirty="0"/>
              <a:t> </a:t>
            </a:r>
            <a:r>
              <a:rPr lang="en-US" altLang="zh-CN" dirty="0" err="1"/>
              <a:t>SolrCloud</a:t>
            </a:r>
            <a:r>
              <a:rPr lang="zh-CN" altLang="en-US" dirty="0"/>
              <a:t> </a:t>
            </a:r>
            <a:r>
              <a:rPr lang="en-US" altLang="zh-CN" dirty="0"/>
              <a:t>Mode</a:t>
            </a:r>
            <a:endParaRPr lang="en-GB" altLang="zh-CN" dirty="0"/>
          </a:p>
          <a:p>
            <a:pPr lvl="1"/>
            <a:r>
              <a:rPr lang="en-GB" altLang="zh-CN" dirty="0">
                <a:solidFill>
                  <a:schemeClr val="tx2"/>
                </a:solidFill>
                <a:latin typeface="Consolas" panose="020B0609020204030204" pitchFamily="49" charset="0"/>
                <a:cs typeface="Consolas" panose="020B0609020204030204" pitchFamily="49" charset="0"/>
              </a:rPr>
              <a:t>$ ./bin/</a:t>
            </a:r>
            <a:r>
              <a:rPr lang="en-GB" altLang="zh-CN" dirty="0" err="1">
                <a:solidFill>
                  <a:schemeClr val="tx2"/>
                </a:solidFill>
                <a:latin typeface="Consolas" panose="020B0609020204030204" pitchFamily="49" charset="0"/>
                <a:cs typeface="Consolas" panose="020B0609020204030204" pitchFamily="49" charset="0"/>
              </a:rPr>
              <a:t>solr</a:t>
            </a:r>
            <a:r>
              <a:rPr lang="en-GB" altLang="zh-CN" dirty="0">
                <a:solidFill>
                  <a:schemeClr val="tx2"/>
                </a:solidFill>
                <a:latin typeface="Consolas" panose="020B0609020204030204" pitchFamily="49" charset="0"/>
                <a:cs typeface="Consolas" panose="020B0609020204030204" pitchFamily="49" charset="0"/>
              </a:rPr>
              <a:t> start -e cloud</a:t>
            </a:r>
            <a:endParaRPr kumimoji="1" lang="zh-CN" altLang="en-US" dirty="0">
              <a:solidFill>
                <a:schemeClr val="tx2"/>
              </a:solidFill>
              <a:latin typeface="Consolas" panose="020B0609020204030204" pitchFamily="49" charset="0"/>
              <a:cs typeface="Consolas" panose="020B0609020204030204" pitchFamily="49" charset="0"/>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4355977" y="744739"/>
            <a:ext cx="4698426" cy="438248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Using </a:t>
            </a:r>
            <a:r>
              <a:rPr kumimoji="1" lang="en-GB" altLang="zh-CN" dirty="0" err="1"/>
              <a:t>SolrJ</a:t>
            </a:r>
            <a:endParaRPr kumimoji="1" lang="zh-CN" altLang="en-US" dirty="0"/>
          </a:p>
        </p:txBody>
      </p:sp>
      <p:sp>
        <p:nvSpPr>
          <p:cNvPr id="3" name="内容占位符 2"/>
          <p:cNvSpPr>
            <a:spLocks noGrp="1"/>
          </p:cNvSpPr>
          <p:nvPr>
            <p:ph idx="1"/>
          </p:nvPr>
        </p:nvSpPr>
        <p:spPr/>
        <p:txBody>
          <a:bodyPr/>
          <a:lstStyle/>
          <a:p>
            <a:r>
              <a:rPr lang="en-GB" altLang="zh-CN" dirty="0" err="1"/>
              <a:t>SolrJ</a:t>
            </a:r>
            <a:r>
              <a:rPr lang="en-GB" altLang="zh-CN" dirty="0"/>
              <a:t> </a:t>
            </a:r>
            <a:endParaRPr lang="en-GB" altLang="zh-CN" dirty="0"/>
          </a:p>
          <a:p>
            <a:pPr lvl="1"/>
            <a:r>
              <a:rPr lang="en-GB" altLang="zh-CN" dirty="0"/>
              <a:t>is an API that makes it easy for applications written in Java (or any language based on the JVM) to talk to </a:t>
            </a:r>
            <a:r>
              <a:rPr lang="en-GB" altLang="zh-CN" dirty="0" err="1"/>
              <a:t>Solr</a:t>
            </a:r>
            <a:r>
              <a:rPr lang="en-GB" altLang="zh-CN" dirty="0"/>
              <a:t>.</a:t>
            </a:r>
            <a:endParaRPr lang="en-GB" altLang="zh-CN" dirty="0"/>
          </a:p>
          <a:p>
            <a:pPr lvl="1"/>
            <a:endParaRPr kumimoji="1" lang="en-GB" altLang="zh-CN" dirty="0"/>
          </a:p>
          <a:p>
            <a:r>
              <a:rPr lang="en-GB" altLang="zh-CN" dirty="0"/>
              <a:t>For projects built with Maven, place the following in your </a:t>
            </a:r>
            <a:r>
              <a:rPr lang="en-GB" altLang="zh-CN" dirty="0" err="1">
                <a:solidFill>
                  <a:schemeClr val="tx2"/>
                </a:solidFill>
                <a:latin typeface="Consolas" panose="020B0609020204030204" pitchFamily="49" charset="0"/>
                <a:cs typeface="Consolas" panose="020B0609020204030204" pitchFamily="49" charset="0"/>
              </a:rPr>
              <a:t>pom.xml</a:t>
            </a:r>
            <a:r>
              <a:rPr lang="en-GB" altLang="zh-CN" dirty="0"/>
              <a:t>:</a:t>
            </a:r>
            <a:endParaRPr lang="en-GB" altLang="zh-CN" dirty="0"/>
          </a:p>
          <a:p>
            <a:pPr marL="300355" lvl="1" indent="0">
              <a:buNone/>
            </a:pPr>
            <a:r>
              <a:rPr lang="en-GB" altLang="zh-CN" sz="1350" dirty="0">
                <a:solidFill>
                  <a:schemeClr val="tx2"/>
                </a:solidFill>
                <a:latin typeface="Consolas" panose="020B0609020204030204" pitchFamily="49" charset="0"/>
                <a:cs typeface="Consolas" panose="020B0609020204030204" pitchFamily="49" charset="0"/>
              </a:rPr>
              <a:t>&lt;dependency&gt;</a:t>
            </a:r>
            <a:endParaRPr lang="en-GB" altLang="zh-CN" sz="1350" dirty="0">
              <a:solidFill>
                <a:schemeClr val="tx2"/>
              </a:solidFill>
              <a:latin typeface="Consolas" panose="020B0609020204030204" pitchFamily="49" charset="0"/>
              <a:cs typeface="Consolas" panose="020B0609020204030204" pitchFamily="49" charset="0"/>
            </a:endParaRPr>
          </a:p>
          <a:p>
            <a:pPr marL="300355" lvl="1" indent="0">
              <a:buNone/>
            </a:pPr>
            <a:r>
              <a:rPr lang="en-GB" altLang="zh-CN" sz="1350" dirty="0">
                <a:solidFill>
                  <a:schemeClr val="tx2"/>
                </a:solidFill>
                <a:latin typeface="Consolas" panose="020B0609020204030204" pitchFamily="49" charset="0"/>
                <a:cs typeface="Consolas" panose="020B0609020204030204" pitchFamily="49" charset="0"/>
              </a:rPr>
              <a:t>  &lt;</a:t>
            </a:r>
            <a:r>
              <a:rPr lang="en-GB" altLang="zh-CN" sz="1350" dirty="0" err="1">
                <a:solidFill>
                  <a:schemeClr val="tx2"/>
                </a:solidFill>
                <a:latin typeface="Consolas" panose="020B0609020204030204" pitchFamily="49" charset="0"/>
                <a:cs typeface="Consolas" panose="020B0609020204030204" pitchFamily="49" charset="0"/>
              </a:rPr>
              <a:t>groupId</a:t>
            </a:r>
            <a:r>
              <a:rPr lang="en-GB" altLang="zh-CN" sz="1350" dirty="0">
                <a:solidFill>
                  <a:schemeClr val="tx2"/>
                </a:solidFill>
                <a:latin typeface="Consolas" panose="020B0609020204030204" pitchFamily="49" charset="0"/>
                <a:cs typeface="Consolas" panose="020B0609020204030204" pitchFamily="49" charset="0"/>
              </a:rPr>
              <a:t>&gt;</a:t>
            </a:r>
            <a:r>
              <a:rPr lang="en-GB" altLang="zh-CN" sz="1350" dirty="0" err="1">
                <a:solidFill>
                  <a:schemeClr val="tx2"/>
                </a:solidFill>
                <a:latin typeface="Consolas" panose="020B0609020204030204" pitchFamily="49" charset="0"/>
                <a:cs typeface="Consolas" panose="020B0609020204030204" pitchFamily="49" charset="0"/>
              </a:rPr>
              <a:t>org.apache.solr</a:t>
            </a:r>
            <a:r>
              <a:rPr lang="en-GB" altLang="zh-CN" sz="1350" dirty="0">
                <a:solidFill>
                  <a:schemeClr val="tx2"/>
                </a:solidFill>
                <a:latin typeface="Consolas" panose="020B0609020204030204" pitchFamily="49" charset="0"/>
                <a:cs typeface="Consolas" panose="020B0609020204030204" pitchFamily="49" charset="0"/>
              </a:rPr>
              <a:t>&lt;/</a:t>
            </a:r>
            <a:r>
              <a:rPr lang="en-GB" altLang="zh-CN" sz="1350" dirty="0" err="1">
                <a:solidFill>
                  <a:schemeClr val="tx2"/>
                </a:solidFill>
                <a:latin typeface="Consolas" panose="020B0609020204030204" pitchFamily="49" charset="0"/>
                <a:cs typeface="Consolas" panose="020B0609020204030204" pitchFamily="49" charset="0"/>
              </a:rPr>
              <a:t>groupId</a:t>
            </a:r>
            <a:r>
              <a:rPr lang="en-GB" altLang="zh-CN" sz="1350" dirty="0">
                <a:solidFill>
                  <a:schemeClr val="tx2"/>
                </a:solidFill>
                <a:latin typeface="Consolas" panose="020B0609020204030204" pitchFamily="49" charset="0"/>
                <a:cs typeface="Consolas" panose="020B0609020204030204" pitchFamily="49" charset="0"/>
              </a:rPr>
              <a:t>&gt;</a:t>
            </a:r>
            <a:endParaRPr lang="en-GB" altLang="zh-CN" sz="1350" dirty="0">
              <a:solidFill>
                <a:schemeClr val="tx2"/>
              </a:solidFill>
              <a:latin typeface="Consolas" panose="020B0609020204030204" pitchFamily="49" charset="0"/>
              <a:cs typeface="Consolas" panose="020B0609020204030204" pitchFamily="49" charset="0"/>
            </a:endParaRPr>
          </a:p>
          <a:p>
            <a:pPr marL="300355" lvl="1" indent="0">
              <a:buNone/>
            </a:pPr>
            <a:r>
              <a:rPr lang="en-GB" altLang="zh-CN" sz="1350" dirty="0">
                <a:solidFill>
                  <a:schemeClr val="tx2"/>
                </a:solidFill>
                <a:latin typeface="Consolas" panose="020B0609020204030204" pitchFamily="49" charset="0"/>
                <a:cs typeface="Consolas" panose="020B0609020204030204" pitchFamily="49" charset="0"/>
              </a:rPr>
              <a:t>  &lt;</a:t>
            </a:r>
            <a:r>
              <a:rPr lang="en-GB" altLang="zh-CN" sz="1350" dirty="0" err="1">
                <a:solidFill>
                  <a:schemeClr val="tx2"/>
                </a:solidFill>
                <a:latin typeface="Consolas" panose="020B0609020204030204" pitchFamily="49" charset="0"/>
                <a:cs typeface="Consolas" panose="020B0609020204030204" pitchFamily="49" charset="0"/>
              </a:rPr>
              <a:t>artifactId</a:t>
            </a:r>
            <a:r>
              <a:rPr lang="en-GB" altLang="zh-CN" sz="1350" dirty="0">
                <a:solidFill>
                  <a:schemeClr val="tx2"/>
                </a:solidFill>
                <a:latin typeface="Consolas" panose="020B0609020204030204" pitchFamily="49" charset="0"/>
                <a:cs typeface="Consolas" panose="020B0609020204030204" pitchFamily="49" charset="0"/>
              </a:rPr>
              <a:t>&gt;</a:t>
            </a:r>
            <a:r>
              <a:rPr lang="en-GB" altLang="zh-CN" sz="1350" dirty="0" err="1">
                <a:solidFill>
                  <a:schemeClr val="tx2"/>
                </a:solidFill>
                <a:latin typeface="Consolas" panose="020B0609020204030204" pitchFamily="49" charset="0"/>
                <a:cs typeface="Consolas" panose="020B0609020204030204" pitchFamily="49" charset="0"/>
              </a:rPr>
              <a:t>solr-solrj</a:t>
            </a:r>
            <a:r>
              <a:rPr lang="en-GB" altLang="zh-CN" sz="1350" dirty="0">
                <a:solidFill>
                  <a:schemeClr val="tx2"/>
                </a:solidFill>
                <a:latin typeface="Consolas" panose="020B0609020204030204" pitchFamily="49" charset="0"/>
                <a:cs typeface="Consolas" panose="020B0609020204030204" pitchFamily="49" charset="0"/>
              </a:rPr>
              <a:t>&lt;/</a:t>
            </a:r>
            <a:r>
              <a:rPr lang="en-GB" altLang="zh-CN" sz="1350" dirty="0" err="1">
                <a:solidFill>
                  <a:schemeClr val="tx2"/>
                </a:solidFill>
                <a:latin typeface="Consolas" panose="020B0609020204030204" pitchFamily="49" charset="0"/>
                <a:cs typeface="Consolas" panose="020B0609020204030204" pitchFamily="49" charset="0"/>
              </a:rPr>
              <a:t>artifactId</a:t>
            </a:r>
            <a:r>
              <a:rPr lang="en-GB" altLang="zh-CN" sz="1350" dirty="0">
                <a:solidFill>
                  <a:schemeClr val="tx2"/>
                </a:solidFill>
                <a:latin typeface="Consolas" panose="020B0609020204030204" pitchFamily="49" charset="0"/>
                <a:cs typeface="Consolas" panose="020B0609020204030204" pitchFamily="49" charset="0"/>
              </a:rPr>
              <a:t>&gt;</a:t>
            </a:r>
            <a:endParaRPr lang="en-GB" altLang="zh-CN" sz="1350" dirty="0">
              <a:solidFill>
                <a:schemeClr val="tx2"/>
              </a:solidFill>
              <a:latin typeface="Consolas" panose="020B0609020204030204" pitchFamily="49" charset="0"/>
              <a:cs typeface="Consolas" panose="020B0609020204030204" pitchFamily="49" charset="0"/>
            </a:endParaRPr>
          </a:p>
          <a:p>
            <a:pPr marL="300355" lvl="1" indent="0">
              <a:buNone/>
            </a:pPr>
            <a:r>
              <a:rPr lang="en-GB" altLang="zh-CN" sz="1350" dirty="0">
                <a:solidFill>
                  <a:schemeClr val="tx2"/>
                </a:solidFill>
                <a:latin typeface="Consolas" panose="020B0609020204030204" pitchFamily="49" charset="0"/>
                <a:cs typeface="Consolas" panose="020B0609020204030204" pitchFamily="49" charset="0"/>
              </a:rPr>
              <a:t>  &lt;version&gt;</a:t>
            </a:r>
            <a:r>
              <a:rPr lang="en-US" altLang="zh-CN" sz="1350" dirty="0">
                <a:solidFill>
                  <a:schemeClr val="tx2"/>
                </a:solidFill>
                <a:latin typeface="Consolas" panose="020B0609020204030204" pitchFamily="49" charset="0"/>
                <a:cs typeface="Consolas" panose="020B0609020204030204" pitchFamily="49" charset="0"/>
              </a:rPr>
              <a:t>9</a:t>
            </a:r>
            <a:r>
              <a:rPr lang="en-GB" altLang="zh-CN" sz="1350" dirty="0">
                <a:solidFill>
                  <a:schemeClr val="tx2"/>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0</a:t>
            </a:r>
            <a:r>
              <a:rPr lang="en-GB" altLang="zh-CN" sz="1350" dirty="0">
                <a:solidFill>
                  <a:schemeClr val="tx2"/>
                </a:solidFill>
                <a:latin typeface="Consolas" panose="020B0609020204030204" pitchFamily="49" charset="0"/>
                <a:cs typeface="Consolas" panose="020B0609020204030204" pitchFamily="49" charset="0"/>
              </a:rPr>
              <a:t>.</a:t>
            </a:r>
            <a:r>
              <a:rPr lang="en-US" altLang="zh-CN" sz="1350" dirty="0">
                <a:solidFill>
                  <a:schemeClr val="tx2"/>
                </a:solidFill>
                <a:latin typeface="Consolas" panose="020B0609020204030204" pitchFamily="49" charset="0"/>
                <a:cs typeface="Consolas" panose="020B0609020204030204" pitchFamily="49" charset="0"/>
              </a:rPr>
              <a:t>0</a:t>
            </a:r>
            <a:r>
              <a:rPr lang="en-GB" altLang="zh-CN" sz="1350" dirty="0">
                <a:solidFill>
                  <a:schemeClr val="tx2"/>
                </a:solidFill>
                <a:latin typeface="Consolas" panose="020B0609020204030204" pitchFamily="49" charset="0"/>
                <a:cs typeface="Consolas" panose="020B0609020204030204" pitchFamily="49" charset="0"/>
              </a:rPr>
              <a:t>&lt;/version&gt;</a:t>
            </a:r>
            <a:endParaRPr lang="en-GB" altLang="zh-CN" sz="1350" dirty="0">
              <a:solidFill>
                <a:schemeClr val="tx2"/>
              </a:solidFill>
              <a:latin typeface="Consolas" panose="020B0609020204030204" pitchFamily="49" charset="0"/>
              <a:cs typeface="Consolas" panose="020B0609020204030204" pitchFamily="49" charset="0"/>
            </a:endParaRPr>
          </a:p>
          <a:p>
            <a:pPr marL="300355" lvl="1" indent="0">
              <a:buNone/>
            </a:pPr>
            <a:r>
              <a:rPr lang="en-GB" altLang="zh-CN" sz="1350" dirty="0">
                <a:solidFill>
                  <a:schemeClr val="tx2"/>
                </a:solidFill>
                <a:latin typeface="Consolas" panose="020B0609020204030204" pitchFamily="49" charset="0"/>
                <a:cs typeface="Consolas" panose="020B0609020204030204" pitchFamily="49" charset="0"/>
              </a:rPr>
              <a:t>&lt;/dependency&gt;</a:t>
            </a:r>
            <a:endParaRPr lang="en-GB" altLang="zh-CN" sz="1350" dirty="0">
              <a:solidFill>
                <a:schemeClr val="tx2"/>
              </a:solidFill>
              <a:latin typeface="Consolas" panose="020B0609020204030204" pitchFamily="49" charset="0"/>
              <a:cs typeface="Consolas" panose="020B0609020204030204" pitchFamily="49" charset="0"/>
            </a:endParaRPr>
          </a:p>
          <a:p>
            <a:pPr lvl="1"/>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Using </a:t>
            </a:r>
            <a:r>
              <a:rPr kumimoji="1" lang="en-GB" altLang="zh-CN" dirty="0" err="1"/>
              <a:t>SolrJ</a:t>
            </a:r>
            <a:endParaRPr kumimoji="1" lang="zh-CN" altLang="en-US" dirty="0"/>
          </a:p>
        </p:txBody>
      </p:sp>
      <p:sp>
        <p:nvSpPr>
          <p:cNvPr id="3" name="内容占位符 2"/>
          <p:cNvSpPr>
            <a:spLocks noGrp="1"/>
          </p:cNvSpPr>
          <p:nvPr>
            <p:ph idx="1"/>
          </p:nvPr>
        </p:nvSpPr>
        <p:spPr/>
        <p:txBody>
          <a:bodyPr>
            <a:normAutofit/>
          </a:bodyPr>
          <a:lstStyle/>
          <a:p>
            <a:r>
              <a:rPr kumimoji="1" lang="en-US" altLang="zh-CN" sz="1500" dirty="0" err="1"/>
              <a:t>Querying.java</a:t>
            </a:r>
            <a:endParaRPr kumimoji="1" lang="zh-CN" altLang="en-US" sz="15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907704" y="869685"/>
            <a:ext cx="6426714" cy="3970318"/>
          </a:xfrm>
          <a:prstGeom prst="rect">
            <a:avLst/>
          </a:prstGeom>
        </p:spPr>
        <p:txBody>
          <a:bodyPr wrap="square">
            <a:spAutoFit/>
          </a:bodyPr>
          <a:lstStyle/>
          <a:p>
            <a:r>
              <a:rPr lang="en-GB" altLang="zh-CN" sz="1200" dirty="0">
                <a:solidFill>
                  <a:srgbClr val="CC7832"/>
                </a:solidFill>
              </a:rPr>
              <a:t>public class </a:t>
            </a:r>
            <a:r>
              <a:rPr lang="en-GB" altLang="zh-CN" sz="1200" dirty="0"/>
              <a:t>Querying {</a:t>
            </a:r>
            <a:br>
              <a:rPr lang="en-GB" altLang="zh-CN" sz="1200" dirty="0"/>
            </a:br>
            <a:r>
              <a:rPr lang="en-GB" altLang="zh-CN" sz="1200" dirty="0"/>
              <a:t>    </a:t>
            </a:r>
            <a:r>
              <a:rPr lang="en-GB" altLang="zh-CN" sz="1200" dirty="0">
                <a:solidFill>
                  <a:srgbClr val="CC7832"/>
                </a:solidFill>
              </a:rPr>
              <a:t>public static void </a:t>
            </a:r>
            <a:r>
              <a:rPr lang="en-GB" altLang="zh-CN" sz="1200" dirty="0">
                <a:solidFill>
                  <a:srgbClr val="FFC66D"/>
                </a:solidFill>
              </a:rPr>
              <a:t>main</a:t>
            </a:r>
            <a:r>
              <a:rPr lang="en-GB" altLang="zh-CN" sz="1200" dirty="0"/>
              <a:t>(String[] </a:t>
            </a:r>
            <a:r>
              <a:rPr lang="en-GB" altLang="zh-CN" sz="1200" dirty="0" err="1"/>
              <a:t>args</a:t>
            </a:r>
            <a:r>
              <a:rPr lang="en-GB" altLang="zh-CN" sz="1200" dirty="0"/>
              <a:t>) </a:t>
            </a:r>
            <a:r>
              <a:rPr lang="en-GB" altLang="zh-CN" sz="1200" dirty="0">
                <a:solidFill>
                  <a:srgbClr val="CC7832"/>
                </a:solidFill>
              </a:rPr>
              <a:t>throws </a:t>
            </a:r>
            <a:r>
              <a:rPr lang="en-GB" altLang="zh-CN" sz="1200" dirty="0" err="1"/>
              <a:t>IOException</a:t>
            </a:r>
            <a:r>
              <a:rPr lang="en-GB" altLang="zh-CN" sz="1200" dirty="0">
                <a:solidFill>
                  <a:srgbClr val="CC7832"/>
                </a:solidFill>
              </a:rPr>
              <a:t>, </a:t>
            </a:r>
            <a:r>
              <a:rPr lang="en-GB" altLang="zh-CN" sz="1200" dirty="0" err="1"/>
              <a:t>SolrServerException</a:t>
            </a:r>
            <a:r>
              <a:rPr lang="en-GB" altLang="zh-CN" sz="1200" dirty="0"/>
              <a:t> {</a:t>
            </a:r>
            <a:br>
              <a:rPr lang="en-GB" altLang="zh-CN" sz="1200" dirty="0"/>
            </a:br>
            <a:r>
              <a:rPr lang="en-GB" altLang="zh-CN" sz="1200" dirty="0"/>
              <a:t>        </a:t>
            </a:r>
            <a:r>
              <a:rPr lang="en-GB" altLang="zh-CN" sz="1200" dirty="0">
                <a:solidFill>
                  <a:srgbClr val="CC7832"/>
                </a:solidFill>
              </a:rPr>
              <a:t>final </a:t>
            </a:r>
            <a:r>
              <a:rPr lang="en-GB" altLang="zh-CN" sz="1200" dirty="0" err="1"/>
              <a:t>SolrClient</a:t>
            </a:r>
            <a:r>
              <a:rPr lang="en-GB" altLang="zh-CN" sz="1200" dirty="0"/>
              <a:t> client = </a:t>
            </a:r>
            <a:r>
              <a:rPr lang="en-GB" altLang="zh-CN" sz="1200" i="1" dirty="0" err="1"/>
              <a:t>getSolrClient</a:t>
            </a:r>
            <a:r>
              <a:rPr lang="en-GB" altLang="zh-CN" sz="1200" dirty="0"/>
              <a:t>()</a:t>
            </a:r>
            <a:r>
              <a:rPr lang="en-GB" altLang="zh-CN" sz="1200" dirty="0">
                <a:solidFill>
                  <a:srgbClr val="CC7832"/>
                </a:solidFill>
              </a:rPr>
              <a:t>;</a:t>
            </a:r>
            <a:br>
              <a:rPr lang="en-GB" altLang="zh-CN" sz="1200" dirty="0">
                <a:solidFill>
                  <a:srgbClr val="CC7832"/>
                </a:solidFill>
              </a:rPr>
            </a:br>
            <a:br>
              <a:rPr lang="en-GB" altLang="zh-CN" sz="1200" dirty="0">
                <a:solidFill>
                  <a:srgbClr val="CC7832"/>
                </a:solidFill>
              </a:rPr>
            </a:br>
            <a:r>
              <a:rPr lang="en-GB" altLang="zh-CN" sz="1200" dirty="0">
                <a:solidFill>
                  <a:srgbClr val="CC7832"/>
                </a:solidFill>
              </a:rPr>
              <a:t>        final </a:t>
            </a:r>
            <a:r>
              <a:rPr lang="en-GB" altLang="zh-CN" sz="1200" dirty="0"/>
              <a:t>Map&lt;String</a:t>
            </a:r>
            <a:r>
              <a:rPr lang="en-GB" altLang="zh-CN" sz="1200" dirty="0">
                <a:solidFill>
                  <a:srgbClr val="CC7832"/>
                </a:solidFill>
              </a:rPr>
              <a:t>, </a:t>
            </a:r>
            <a:r>
              <a:rPr lang="en-GB" altLang="zh-CN" sz="1200" dirty="0"/>
              <a:t>String&gt; </a:t>
            </a:r>
            <a:r>
              <a:rPr lang="en-GB" altLang="zh-CN" sz="1200" dirty="0" err="1"/>
              <a:t>queryParamMap</a:t>
            </a:r>
            <a:r>
              <a:rPr lang="en-GB" altLang="zh-CN" sz="1200" dirty="0"/>
              <a:t> = </a:t>
            </a:r>
            <a:r>
              <a:rPr lang="en-GB" altLang="zh-CN" sz="1200" dirty="0">
                <a:solidFill>
                  <a:srgbClr val="CC7832"/>
                </a:solidFill>
              </a:rPr>
              <a:t>new </a:t>
            </a:r>
            <a:r>
              <a:rPr lang="en-GB" altLang="zh-CN" sz="1200" dirty="0"/>
              <a:t>HashMap&lt;String</a:t>
            </a:r>
            <a:r>
              <a:rPr lang="en-GB" altLang="zh-CN" sz="1200" dirty="0">
                <a:solidFill>
                  <a:srgbClr val="CC7832"/>
                </a:solidFill>
              </a:rPr>
              <a:t>, </a:t>
            </a:r>
            <a:r>
              <a:rPr lang="en-GB" altLang="zh-CN" sz="1200" dirty="0"/>
              <a:t>String&gt;()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queryParamMap.put</a:t>
            </a:r>
            <a:r>
              <a:rPr lang="en-GB" altLang="zh-CN" sz="1200" dirty="0"/>
              <a:t>(</a:t>
            </a:r>
            <a:r>
              <a:rPr lang="en-GB" altLang="zh-CN" sz="1200" dirty="0">
                <a:solidFill>
                  <a:srgbClr val="6A8759"/>
                </a:solidFill>
              </a:rPr>
              <a:t>"q"</a:t>
            </a:r>
            <a:r>
              <a:rPr lang="en-GB" altLang="zh-CN" sz="1200" dirty="0">
                <a:solidFill>
                  <a:srgbClr val="CC7832"/>
                </a:solidFill>
              </a:rPr>
              <a:t>, </a:t>
            </a:r>
            <a:r>
              <a:rPr lang="en-GB" altLang="zh-CN" sz="1200" dirty="0">
                <a:solidFill>
                  <a:srgbClr val="6A8759"/>
                </a:solidFill>
              </a:rPr>
              <a:t>"*:*"</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queryParamMap.put</a:t>
            </a:r>
            <a:r>
              <a:rPr lang="en-GB" altLang="zh-CN" sz="1200" dirty="0"/>
              <a:t>(</a:t>
            </a:r>
            <a:r>
              <a:rPr lang="en-GB" altLang="zh-CN" sz="1200" dirty="0">
                <a:solidFill>
                  <a:srgbClr val="6A8759"/>
                </a:solidFill>
              </a:rPr>
              <a:t>"</a:t>
            </a:r>
            <a:r>
              <a:rPr lang="en-GB" altLang="zh-CN" sz="1200" dirty="0" err="1">
                <a:solidFill>
                  <a:srgbClr val="6A8759"/>
                </a:solidFill>
              </a:rPr>
              <a:t>fl</a:t>
            </a:r>
            <a:r>
              <a:rPr lang="en-GB" altLang="zh-CN" sz="1200" dirty="0">
                <a:solidFill>
                  <a:srgbClr val="6A8759"/>
                </a:solidFill>
              </a:rPr>
              <a:t>"</a:t>
            </a:r>
            <a:r>
              <a:rPr lang="en-GB" altLang="zh-CN" sz="1200" dirty="0">
                <a:solidFill>
                  <a:srgbClr val="CC7832"/>
                </a:solidFill>
              </a:rPr>
              <a:t>, </a:t>
            </a:r>
            <a:r>
              <a:rPr lang="en-GB" altLang="zh-CN" sz="1200" dirty="0">
                <a:solidFill>
                  <a:srgbClr val="6A8759"/>
                </a:solidFill>
              </a:rPr>
              <a:t>"id, name"</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queryParamMap.put</a:t>
            </a:r>
            <a:r>
              <a:rPr lang="en-GB" altLang="zh-CN" sz="1200" dirty="0"/>
              <a:t>(</a:t>
            </a:r>
            <a:r>
              <a:rPr lang="en-GB" altLang="zh-CN" sz="1200" dirty="0">
                <a:solidFill>
                  <a:srgbClr val="6A8759"/>
                </a:solidFill>
              </a:rPr>
              <a:t>"sort"</a:t>
            </a:r>
            <a:r>
              <a:rPr lang="en-GB" altLang="zh-CN" sz="1200" dirty="0">
                <a:solidFill>
                  <a:srgbClr val="CC7832"/>
                </a:solidFill>
              </a:rPr>
              <a:t>, </a:t>
            </a:r>
            <a:r>
              <a:rPr lang="en-GB" altLang="zh-CN" sz="1200" dirty="0">
                <a:solidFill>
                  <a:srgbClr val="6A8759"/>
                </a:solidFill>
              </a:rPr>
              <a:t>"id </a:t>
            </a:r>
            <a:r>
              <a:rPr lang="en-GB" altLang="zh-CN" sz="1200" dirty="0" err="1">
                <a:solidFill>
                  <a:srgbClr val="6A8759"/>
                </a:solidFill>
              </a:rPr>
              <a:t>asc</a:t>
            </a:r>
            <a:r>
              <a:rPr lang="en-GB" altLang="zh-CN" sz="1200" dirty="0">
                <a:solidFill>
                  <a:srgbClr val="6A8759"/>
                </a:solidFill>
              </a:rPr>
              <a:t>"</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MapSolrParams</a:t>
            </a:r>
            <a:r>
              <a:rPr lang="en-GB" altLang="zh-CN" sz="1200" dirty="0"/>
              <a:t> </a:t>
            </a:r>
            <a:r>
              <a:rPr lang="en-GB" altLang="zh-CN" sz="1200" dirty="0" err="1"/>
              <a:t>queryParams</a:t>
            </a:r>
            <a:r>
              <a:rPr lang="en-GB" altLang="zh-CN" sz="1200" dirty="0"/>
              <a:t> = </a:t>
            </a:r>
            <a:r>
              <a:rPr lang="en-GB" altLang="zh-CN" sz="1200" dirty="0">
                <a:solidFill>
                  <a:srgbClr val="CC7832"/>
                </a:solidFill>
              </a:rPr>
              <a:t>new </a:t>
            </a:r>
            <a:r>
              <a:rPr lang="en-GB" altLang="zh-CN" sz="1200" dirty="0" err="1"/>
              <a:t>MapSolrParams</a:t>
            </a:r>
            <a:r>
              <a:rPr lang="en-GB" altLang="zh-CN" sz="1200" dirty="0"/>
              <a:t>(</a:t>
            </a:r>
            <a:r>
              <a:rPr lang="en-GB" altLang="zh-CN" sz="1200" dirty="0" err="1"/>
              <a:t>queryParamMap</a:t>
            </a:r>
            <a:r>
              <a:rPr lang="en-GB" altLang="zh-CN" sz="1200" dirty="0"/>
              <a:t>)</a:t>
            </a:r>
            <a:r>
              <a:rPr lang="en-GB" altLang="zh-CN" sz="1200" dirty="0">
                <a:solidFill>
                  <a:srgbClr val="CC7832"/>
                </a:solidFill>
              </a:rPr>
              <a:t>;</a:t>
            </a:r>
            <a:br>
              <a:rPr lang="en-GB" altLang="zh-CN" sz="1200" dirty="0">
                <a:solidFill>
                  <a:srgbClr val="CC7832"/>
                </a:solidFill>
              </a:rPr>
            </a:br>
            <a:br>
              <a:rPr lang="en-GB" altLang="zh-CN" sz="1200" dirty="0">
                <a:solidFill>
                  <a:srgbClr val="CC7832"/>
                </a:solidFill>
              </a:rPr>
            </a:br>
            <a:r>
              <a:rPr lang="en-GB" altLang="zh-CN" sz="1200" dirty="0">
                <a:solidFill>
                  <a:srgbClr val="CC7832"/>
                </a:solidFill>
              </a:rPr>
              <a:t>        final </a:t>
            </a:r>
            <a:r>
              <a:rPr lang="en-GB" altLang="zh-CN" sz="1200" dirty="0" err="1"/>
              <a:t>QueryResponse</a:t>
            </a:r>
            <a:r>
              <a:rPr lang="en-GB" altLang="zh-CN" sz="1200" dirty="0"/>
              <a:t> response = </a:t>
            </a:r>
            <a:r>
              <a:rPr lang="en-GB" altLang="zh-CN" sz="1200" dirty="0" err="1"/>
              <a:t>client.query</a:t>
            </a:r>
            <a:r>
              <a:rPr lang="en-GB" altLang="zh-CN" sz="1200" dirty="0"/>
              <a:t>(</a:t>
            </a:r>
            <a:r>
              <a:rPr lang="en-GB" altLang="zh-CN" sz="1200" dirty="0">
                <a:solidFill>
                  <a:srgbClr val="6A8759"/>
                </a:solidFill>
              </a:rPr>
              <a:t>"</a:t>
            </a:r>
            <a:r>
              <a:rPr lang="en-GB" altLang="zh-CN" sz="1200" dirty="0" err="1">
                <a:solidFill>
                  <a:srgbClr val="6A8759"/>
                </a:solidFill>
              </a:rPr>
              <a:t>techproducts</a:t>
            </a:r>
            <a:r>
              <a:rPr lang="en-GB" altLang="zh-CN" sz="1200" dirty="0">
                <a:solidFill>
                  <a:srgbClr val="6A8759"/>
                </a:solidFill>
              </a:rPr>
              <a:t>"</a:t>
            </a:r>
            <a:r>
              <a:rPr lang="en-GB" altLang="zh-CN" sz="1200" dirty="0">
                <a:solidFill>
                  <a:srgbClr val="CC7832"/>
                </a:solidFill>
              </a:rPr>
              <a:t>, </a:t>
            </a:r>
            <a:r>
              <a:rPr lang="en-GB" altLang="zh-CN" sz="1200" dirty="0" err="1"/>
              <a:t>queryParams</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final </a:t>
            </a:r>
            <a:r>
              <a:rPr lang="en-GB" altLang="zh-CN" sz="1200" dirty="0" err="1"/>
              <a:t>SolrDocumentList</a:t>
            </a:r>
            <a:r>
              <a:rPr lang="en-GB" altLang="zh-CN" sz="1200" dirty="0"/>
              <a:t> documents = </a:t>
            </a:r>
            <a:r>
              <a:rPr lang="en-GB" altLang="zh-CN" sz="1200" dirty="0" err="1"/>
              <a:t>response.getResults</a:t>
            </a:r>
            <a:r>
              <a:rPr lang="en-GB" altLang="zh-CN" sz="1200" dirty="0"/>
              <a:t>()</a:t>
            </a:r>
            <a:r>
              <a:rPr lang="en-GB" altLang="zh-CN" sz="1200" dirty="0">
                <a:solidFill>
                  <a:srgbClr val="CC7832"/>
                </a:solidFill>
              </a:rPr>
              <a:t>;</a:t>
            </a:r>
            <a:br>
              <a:rPr lang="en-GB" altLang="zh-CN" sz="1200" dirty="0">
                <a:solidFill>
                  <a:srgbClr val="CC7832"/>
                </a:solidFill>
              </a:rPr>
            </a:br>
            <a:br>
              <a:rPr lang="en-GB" altLang="zh-CN" sz="1200" dirty="0">
                <a:solidFill>
                  <a:srgbClr val="CC7832"/>
                </a:solidFill>
              </a:rPr>
            </a:br>
            <a:r>
              <a:rPr lang="en-GB" altLang="zh-CN" sz="1200" dirty="0">
                <a:solidFill>
                  <a:srgbClr val="CC7832"/>
                </a:solidFill>
              </a:rPr>
              <a:t>        </a:t>
            </a:r>
            <a:r>
              <a:rPr lang="en-GB" altLang="zh-CN" sz="1200" dirty="0" err="1"/>
              <a:t>System.</a:t>
            </a:r>
            <a:r>
              <a:rPr lang="en-GB" altLang="zh-CN" sz="1200" i="1" dirty="0" err="1">
                <a:solidFill>
                  <a:srgbClr val="9876AA"/>
                </a:solidFill>
              </a:rPr>
              <a:t>out</a:t>
            </a:r>
            <a:r>
              <a:rPr lang="en-GB" altLang="zh-CN" sz="1200" dirty="0" err="1"/>
              <a:t>.println</a:t>
            </a:r>
            <a:r>
              <a:rPr lang="en-GB" altLang="zh-CN" sz="1200" dirty="0"/>
              <a:t>(</a:t>
            </a:r>
            <a:r>
              <a:rPr lang="en-GB" altLang="zh-CN" sz="1200" dirty="0">
                <a:solidFill>
                  <a:srgbClr val="6A8759"/>
                </a:solidFill>
              </a:rPr>
              <a:t>"Found " </a:t>
            </a:r>
            <a:r>
              <a:rPr lang="en-GB" altLang="zh-CN" sz="1200" dirty="0"/>
              <a:t>+ </a:t>
            </a:r>
            <a:r>
              <a:rPr lang="en-GB" altLang="zh-CN" sz="1200" dirty="0" err="1"/>
              <a:t>documents.getNumFound</a:t>
            </a:r>
            <a:r>
              <a:rPr lang="en-GB" altLang="zh-CN" sz="1200" dirty="0"/>
              <a:t>() + </a:t>
            </a:r>
            <a:r>
              <a:rPr lang="en-GB" altLang="zh-CN" sz="1200" dirty="0">
                <a:solidFill>
                  <a:srgbClr val="6A8759"/>
                </a:solidFill>
              </a:rPr>
              <a:t>" documents"</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for </a:t>
            </a:r>
            <a:r>
              <a:rPr lang="en-GB" altLang="zh-CN" sz="1200" dirty="0"/>
              <a:t>(</a:t>
            </a:r>
            <a:r>
              <a:rPr lang="en-GB" altLang="zh-CN" sz="1200" dirty="0" err="1"/>
              <a:t>SolrDocument</a:t>
            </a:r>
            <a:r>
              <a:rPr lang="en-GB" altLang="zh-CN" sz="1200" dirty="0"/>
              <a:t> document : documents) {</a:t>
            </a:r>
            <a:br>
              <a:rPr lang="en-GB" altLang="zh-CN" sz="1200" dirty="0"/>
            </a:br>
            <a:r>
              <a:rPr lang="en-GB" altLang="zh-CN" sz="1200" dirty="0"/>
              <a:t>            </a:t>
            </a:r>
            <a:r>
              <a:rPr lang="en-GB" altLang="zh-CN" sz="1200" dirty="0">
                <a:solidFill>
                  <a:srgbClr val="CC7832"/>
                </a:solidFill>
              </a:rPr>
              <a:t>final </a:t>
            </a:r>
            <a:r>
              <a:rPr lang="en-GB" altLang="zh-CN" sz="1200" dirty="0"/>
              <a:t>String id = (String) </a:t>
            </a:r>
            <a:r>
              <a:rPr lang="en-GB" altLang="zh-CN" sz="1200" dirty="0" err="1"/>
              <a:t>document.getFirstValue</a:t>
            </a:r>
            <a:r>
              <a:rPr lang="en-GB" altLang="zh-CN" sz="1200" dirty="0"/>
              <a:t>(</a:t>
            </a:r>
            <a:r>
              <a:rPr lang="en-GB" altLang="zh-CN" sz="1200" dirty="0">
                <a:solidFill>
                  <a:srgbClr val="6A8759"/>
                </a:solidFill>
              </a:rPr>
              <a:t>"id"</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final </a:t>
            </a:r>
            <a:r>
              <a:rPr lang="en-GB" altLang="zh-CN" sz="1200" dirty="0"/>
              <a:t>String name = (String) </a:t>
            </a:r>
            <a:r>
              <a:rPr lang="en-GB" altLang="zh-CN" sz="1200" dirty="0" err="1"/>
              <a:t>document.getFirstValue</a:t>
            </a:r>
            <a:r>
              <a:rPr lang="en-GB" altLang="zh-CN" sz="1200" dirty="0"/>
              <a:t>(</a:t>
            </a:r>
            <a:r>
              <a:rPr lang="en-GB" altLang="zh-CN" sz="1200" dirty="0">
                <a:solidFill>
                  <a:srgbClr val="6A8759"/>
                </a:solidFill>
              </a:rPr>
              <a:t>"name"</a:t>
            </a:r>
            <a:r>
              <a:rPr lang="en-GB" altLang="zh-CN" sz="1200" dirty="0"/>
              <a:t>)</a:t>
            </a:r>
            <a:r>
              <a:rPr lang="en-GB" altLang="zh-CN" sz="1200" dirty="0">
                <a:solidFill>
                  <a:srgbClr val="CC7832"/>
                </a:solidFill>
              </a:rPr>
              <a:t>;</a:t>
            </a:r>
            <a:br>
              <a:rPr lang="en-GB" altLang="zh-CN" sz="1200" dirty="0">
                <a:solidFill>
                  <a:srgbClr val="CC7832"/>
                </a:solidFill>
              </a:rPr>
            </a:br>
            <a:br>
              <a:rPr lang="en-GB" altLang="zh-CN" sz="1200" dirty="0">
                <a:solidFill>
                  <a:srgbClr val="CC7832"/>
                </a:solidFill>
              </a:rPr>
            </a:br>
            <a:r>
              <a:rPr lang="en-GB" altLang="zh-CN" sz="1200" dirty="0">
                <a:solidFill>
                  <a:srgbClr val="CC7832"/>
                </a:solidFill>
              </a:rPr>
              <a:t>            </a:t>
            </a:r>
            <a:r>
              <a:rPr lang="en-GB" altLang="zh-CN" sz="1200" dirty="0" err="1"/>
              <a:t>System.</a:t>
            </a:r>
            <a:r>
              <a:rPr lang="en-GB" altLang="zh-CN" sz="1200" i="1" dirty="0" err="1">
                <a:solidFill>
                  <a:srgbClr val="9876AA"/>
                </a:solidFill>
              </a:rPr>
              <a:t>out</a:t>
            </a:r>
            <a:r>
              <a:rPr lang="en-GB" altLang="zh-CN" sz="1200" dirty="0" err="1"/>
              <a:t>.println</a:t>
            </a:r>
            <a:r>
              <a:rPr lang="en-GB" altLang="zh-CN" sz="1200" dirty="0"/>
              <a:t>(</a:t>
            </a:r>
            <a:r>
              <a:rPr lang="en-GB" altLang="zh-CN" sz="1200" dirty="0">
                <a:solidFill>
                  <a:srgbClr val="6A8759"/>
                </a:solidFill>
              </a:rPr>
              <a:t>"id: " </a:t>
            </a:r>
            <a:r>
              <a:rPr lang="en-GB" altLang="zh-CN" sz="1200" dirty="0"/>
              <a:t>+ id + </a:t>
            </a:r>
            <a:r>
              <a:rPr lang="en-GB" altLang="zh-CN" sz="1200" dirty="0">
                <a:solidFill>
                  <a:srgbClr val="6A8759"/>
                </a:solidFill>
              </a:rPr>
              <a:t>"; name: " </a:t>
            </a:r>
            <a:r>
              <a:rPr lang="en-GB" altLang="zh-CN" sz="1200" dirty="0"/>
              <a:t>+ name)</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a:t>}</a:t>
            </a:r>
            <a:br>
              <a:rPr lang="en-GB" altLang="zh-CN" sz="1200" dirty="0"/>
            </a:br>
            <a:r>
              <a:rPr lang="en-GB" altLang="zh-CN" sz="1200" dirty="0"/>
              <a:t>    }</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Using </a:t>
            </a:r>
            <a:r>
              <a:rPr kumimoji="1" lang="en-GB" altLang="zh-CN" dirty="0" err="1"/>
              <a:t>SolrJ</a:t>
            </a:r>
            <a:endParaRPr kumimoji="1" lang="zh-CN" altLang="en-US" dirty="0"/>
          </a:p>
        </p:txBody>
      </p:sp>
      <p:sp>
        <p:nvSpPr>
          <p:cNvPr id="3" name="内容占位符 2"/>
          <p:cNvSpPr>
            <a:spLocks noGrp="1"/>
          </p:cNvSpPr>
          <p:nvPr>
            <p:ph idx="1"/>
          </p:nvPr>
        </p:nvSpPr>
        <p:spPr/>
        <p:txBody>
          <a:bodyPr>
            <a:normAutofit/>
          </a:bodyPr>
          <a:lstStyle/>
          <a:p>
            <a:r>
              <a:rPr kumimoji="1" lang="en-US" altLang="zh-CN" sz="1500" dirty="0" err="1"/>
              <a:t>Querying.java</a:t>
            </a:r>
            <a:endParaRPr kumimoji="1" lang="zh-CN" altLang="en-US" sz="15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493658" y="1113588"/>
            <a:ext cx="6426714" cy="2123658"/>
          </a:xfrm>
          <a:prstGeom prst="rect">
            <a:avLst/>
          </a:prstGeom>
        </p:spPr>
        <p:txBody>
          <a:bodyPr wrap="square">
            <a:spAutoFit/>
          </a:bodyPr>
          <a:lstStyle/>
          <a:p>
            <a:br>
              <a:rPr lang="en-GB" altLang="zh-CN" sz="1200" dirty="0"/>
            </a:br>
            <a:br>
              <a:rPr lang="en-GB" altLang="zh-CN" sz="1200" dirty="0"/>
            </a:br>
            <a:r>
              <a:rPr lang="en-GB" altLang="zh-CN" sz="1200" dirty="0"/>
              <a:t>    </a:t>
            </a:r>
            <a:r>
              <a:rPr lang="en-GB" altLang="zh-CN" sz="1200" dirty="0">
                <a:solidFill>
                  <a:srgbClr val="CC7832"/>
                </a:solidFill>
              </a:rPr>
              <a:t>public static </a:t>
            </a:r>
            <a:r>
              <a:rPr lang="en-GB" altLang="zh-CN" sz="1200" dirty="0" err="1"/>
              <a:t>SolrClient</a:t>
            </a:r>
            <a:r>
              <a:rPr lang="en-GB" altLang="zh-CN" sz="1200" dirty="0"/>
              <a:t> </a:t>
            </a:r>
            <a:r>
              <a:rPr lang="en-GB" altLang="zh-CN" sz="1200" dirty="0" err="1">
                <a:solidFill>
                  <a:srgbClr val="FFC66D"/>
                </a:solidFill>
              </a:rPr>
              <a:t>getSolrClient</a:t>
            </a:r>
            <a:r>
              <a:rPr lang="en-GB" altLang="zh-CN" sz="1200" dirty="0"/>
              <a:t>() {</a:t>
            </a:r>
            <a:br>
              <a:rPr lang="en-GB" altLang="zh-CN" sz="1200" dirty="0"/>
            </a:br>
            <a:r>
              <a:rPr lang="en-GB" altLang="zh-CN" sz="1200" dirty="0"/>
              <a:t>        </a:t>
            </a:r>
            <a:r>
              <a:rPr lang="en-GB" altLang="zh-CN" sz="1200" dirty="0">
                <a:solidFill>
                  <a:srgbClr val="CC7832"/>
                </a:solidFill>
              </a:rPr>
              <a:t>final </a:t>
            </a:r>
            <a:r>
              <a:rPr lang="en-GB" altLang="zh-CN" sz="1200" dirty="0"/>
              <a:t>String </a:t>
            </a:r>
            <a:r>
              <a:rPr lang="en-GB" altLang="zh-CN" sz="1200" dirty="0" err="1"/>
              <a:t>solrUrl</a:t>
            </a:r>
            <a:r>
              <a:rPr lang="en-GB" altLang="zh-CN" sz="1200" dirty="0"/>
              <a:t> = </a:t>
            </a:r>
            <a:r>
              <a:rPr lang="en-GB" altLang="zh-CN" sz="1200" dirty="0">
                <a:solidFill>
                  <a:srgbClr val="6A8759"/>
                </a:solidFill>
              </a:rPr>
              <a:t>"http://localhost:8983/</a:t>
            </a:r>
            <a:r>
              <a:rPr lang="en-GB" altLang="zh-CN" sz="1200" dirty="0" err="1">
                <a:solidFill>
                  <a:srgbClr val="6A8759"/>
                </a:solidFill>
              </a:rPr>
              <a:t>solr</a:t>
            </a:r>
            <a:r>
              <a:rPr lang="en-GB" altLang="zh-CN" sz="1200" dirty="0">
                <a:solidFill>
                  <a:srgbClr val="6A8759"/>
                </a:solidFill>
              </a:rPr>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return new </a:t>
            </a:r>
            <a:r>
              <a:rPr lang="en-GB" altLang="zh-CN" sz="1200" dirty="0" err="1"/>
              <a:t>HttpSolrClient.Builder</a:t>
            </a:r>
            <a:r>
              <a:rPr lang="en-GB" altLang="zh-CN" sz="1200" dirty="0"/>
              <a:t>(</a:t>
            </a:r>
            <a:r>
              <a:rPr lang="en-GB" altLang="zh-CN" sz="1200" dirty="0" err="1"/>
              <a:t>solrUrl</a:t>
            </a:r>
            <a:r>
              <a:rPr lang="en-GB" altLang="zh-CN" sz="1200" dirty="0"/>
              <a:t>)</a:t>
            </a:r>
            <a:br>
              <a:rPr lang="en-GB" altLang="zh-CN" sz="1200" dirty="0"/>
            </a:br>
            <a:r>
              <a:rPr lang="en-GB" altLang="zh-CN" sz="1200" dirty="0"/>
              <a:t>                .</a:t>
            </a:r>
            <a:r>
              <a:rPr lang="en-GB" altLang="zh-CN" sz="1200" dirty="0" err="1"/>
              <a:t>withConnectionTimeout</a:t>
            </a:r>
            <a:r>
              <a:rPr lang="en-GB" altLang="zh-CN" sz="1200" dirty="0"/>
              <a:t>(</a:t>
            </a:r>
            <a:r>
              <a:rPr lang="en-GB" altLang="zh-CN" sz="1200" dirty="0">
                <a:solidFill>
                  <a:srgbClr val="6897BB"/>
                </a:solidFill>
              </a:rPr>
              <a:t>10000</a:t>
            </a:r>
            <a:r>
              <a:rPr lang="en-GB" altLang="zh-CN" sz="1200" dirty="0"/>
              <a:t>)</a:t>
            </a:r>
            <a:br>
              <a:rPr lang="en-GB" altLang="zh-CN" sz="1200" dirty="0"/>
            </a:br>
            <a:r>
              <a:rPr lang="en-GB" altLang="zh-CN" sz="1200" dirty="0"/>
              <a:t>                .</a:t>
            </a:r>
            <a:r>
              <a:rPr lang="en-GB" altLang="zh-CN" sz="1200" dirty="0" err="1"/>
              <a:t>withSocketTimeout</a:t>
            </a:r>
            <a:r>
              <a:rPr lang="en-GB" altLang="zh-CN" sz="1200" dirty="0"/>
              <a:t>(</a:t>
            </a:r>
            <a:r>
              <a:rPr lang="en-GB" altLang="zh-CN" sz="1200" dirty="0">
                <a:solidFill>
                  <a:srgbClr val="6897BB"/>
                </a:solidFill>
              </a:rPr>
              <a:t>60000</a:t>
            </a:r>
            <a:r>
              <a:rPr lang="en-GB" altLang="zh-CN" sz="1200" dirty="0"/>
              <a:t>)</a:t>
            </a:r>
            <a:br>
              <a:rPr lang="en-GB" altLang="zh-CN" sz="1200" dirty="0"/>
            </a:br>
            <a:r>
              <a:rPr lang="en-GB" altLang="zh-CN" sz="1200" dirty="0"/>
              <a:t>                .build()</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a:t>}</a:t>
            </a:r>
            <a:br>
              <a:rPr lang="en-GB" altLang="zh-CN" sz="1200" dirty="0"/>
            </a:br>
            <a:br>
              <a:rPr lang="en-GB" altLang="zh-CN" sz="1200" dirty="0"/>
            </a:br>
            <a:r>
              <a:rPr lang="en-GB" altLang="zh-CN" sz="1200" dirty="0"/>
              <a:t>}</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GB" altLang="zh-CN" dirty="0"/>
              <a:t>Using </a:t>
            </a:r>
            <a:r>
              <a:rPr kumimoji="1" lang="en-GB" altLang="zh-CN" dirty="0" err="1"/>
              <a:t>SolrJ</a:t>
            </a:r>
            <a:endParaRPr kumimoji="1" lang="zh-CN" altLang="en-US" dirty="0"/>
          </a:p>
        </p:txBody>
      </p:sp>
      <p:sp>
        <p:nvSpPr>
          <p:cNvPr id="3" name="内容占位符 2"/>
          <p:cNvSpPr>
            <a:spLocks noGrp="1"/>
          </p:cNvSpPr>
          <p:nvPr>
            <p:ph idx="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143000" y="694068"/>
            <a:ext cx="6858000" cy="4428485"/>
          </a:xfrm>
          <a:prstGeom prst="rect">
            <a:avLst/>
          </a:prstGeom>
        </p:spPr>
      </p:pic>
      <p:pic>
        <p:nvPicPr>
          <p:cNvPr id="6" name="图片 5"/>
          <p:cNvPicPr>
            <a:picLocks noChangeAspect="1"/>
          </p:cNvPicPr>
          <p:nvPr/>
        </p:nvPicPr>
        <p:blipFill>
          <a:blip r:embed="rId2"/>
          <a:stretch>
            <a:fillRect/>
          </a:stretch>
        </p:blipFill>
        <p:spPr>
          <a:xfrm>
            <a:off x="4950042" y="3296701"/>
            <a:ext cx="3050958" cy="1640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Indexing</a:t>
            </a:r>
            <a:endParaRPr kumimoji="1" lang="zh-CN" altLang="en-US" dirty="0"/>
          </a:p>
        </p:txBody>
      </p:sp>
      <p:sp>
        <p:nvSpPr>
          <p:cNvPr id="3" name="内容占位符 2"/>
          <p:cNvSpPr>
            <a:spLocks noGrp="1"/>
          </p:cNvSpPr>
          <p:nvPr>
            <p:ph idx="1"/>
          </p:nvPr>
        </p:nvSpPr>
        <p:spPr/>
        <p:txBody>
          <a:bodyPr>
            <a:normAutofit/>
          </a:bodyPr>
          <a:lstStyle/>
          <a:p>
            <a:r>
              <a:rPr kumimoji="1" lang="en-US" altLang="zh-CN" sz="1500" dirty="0" err="1"/>
              <a:t>Indexing.java</a:t>
            </a:r>
            <a:endParaRPr kumimoji="1" lang="zh-CN" altLang="en-US" sz="15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547664" y="1275606"/>
            <a:ext cx="6156684" cy="1546577"/>
          </a:xfrm>
          <a:prstGeom prst="rect">
            <a:avLst/>
          </a:prstGeom>
        </p:spPr>
        <p:txBody>
          <a:bodyPr wrap="square">
            <a:spAutoFit/>
          </a:bodyPr>
          <a:lstStyle/>
          <a:p>
            <a:r>
              <a:rPr lang="en-GB" altLang="zh-CN" sz="1350" dirty="0">
                <a:solidFill>
                  <a:srgbClr val="CC7832"/>
                </a:solidFill>
              </a:rPr>
              <a:t>final </a:t>
            </a:r>
            <a:r>
              <a:rPr lang="en-GB" altLang="zh-CN" sz="1350" dirty="0" err="1"/>
              <a:t>SolrInputDocument</a:t>
            </a:r>
            <a:r>
              <a:rPr lang="en-GB" altLang="zh-CN" sz="1350" dirty="0"/>
              <a:t> doc = </a:t>
            </a:r>
            <a:r>
              <a:rPr lang="en-GB" altLang="zh-CN" sz="1350" dirty="0">
                <a:solidFill>
                  <a:srgbClr val="CC7832"/>
                </a:solidFill>
              </a:rPr>
              <a:t>new </a:t>
            </a:r>
            <a:r>
              <a:rPr lang="en-GB" altLang="zh-CN" sz="1350" dirty="0" err="1"/>
              <a:t>SolrInputDocument</a:t>
            </a:r>
            <a:r>
              <a:rPr lang="en-GB" altLang="zh-CN" sz="1350" dirty="0"/>
              <a:t>()</a:t>
            </a:r>
            <a:r>
              <a:rPr lang="en-GB" altLang="zh-CN" sz="1350" dirty="0">
                <a:solidFill>
                  <a:srgbClr val="CC7832"/>
                </a:solidFill>
              </a:rPr>
              <a:t>;</a:t>
            </a:r>
            <a:br>
              <a:rPr lang="en-GB" altLang="zh-CN" sz="1350" dirty="0">
                <a:solidFill>
                  <a:srgbClr val="CC7832"/>
                </a:solidFill>
              </a:rPr>
            </a:br>
            <a:r>
              <a:rPr lang="en-GB" altLang="zh-CN" sz="1350" dirty="0" err="1"/>
              <a:t>doc.addField</a:t>
            </a:r>
            <a:r>
              <a:rPr lang="en-GB" altLang="zh-CN" sz="1350" dirty="0"/>
              <a:t>(</a:t>
            </a:r>
            <a:r>
              <a:rPr lang="en-GB" altLang="zh-CN" sz="1350" dirty="0">
                <a:solidFill>
                  <a:srgbClr val="6A8759"/>
                </a:solidFill>
              </a:rPr>
              <a:t>“id”</a:t>
            </a:r>
            <a:r>
              <a:rPr lang="en-GB" altLang="zh-CN" sz="1350" dirty="0">
                <a:solidFill>
                  <a:srgbClr val="CC7832"/>
                </a:solidFill>
              </a:rPr>
              <a:t>, </a:t>
            </a:r>
            <a:r>
              <a:rPr lang="en-GB" altLang="zh-CN" sz="1350" dirty="0" err="1"/>
              <a:t>UUID.</a:t>
            </a:r>
            <a:r>
              <a:rPr lang="en-GB" altLang="zh-CN" sz="1350" i="1" dirty="0" err="1"/>
              <a:t>randomUUID</a:t>
            </a:r>
            <a:r>
              <a:rPr lang="en-GB" altLang="zh-CN" sz="1350" dirty="0"/>
              <a:t>().</a:t>
            </a:r>
            <a:r>
              <a:rPr lang="en-GB" altLang="zh-CN" sz="1350" dirty="0" err="1"/>
              <a:t>toString</a:t>
            </a:r>
            <a:r>
              <a:rPr lang="en-GB" altLang="zh-CN" sz="1350" dirty="0"/>
              <a:t>())</a:t>
            </a:r>
            <a:r>
              <a:rPr lang="en-GB" altLang="zh-CN" sz="1350" dirty="0">
                <a:solidFill>
                  <a:srgbClr val="CC7832"/>
                </a:solidFill>
              </a:rPr>
              <a:t>;</a:t>
            </a:r>
            <a:br>
              <a:rPr lang="en-GB" altLang="zh-CN" sz="1350" dirty="0">
                <a:solidFill>
                  <a:srgbClr val="CC7832"/>
                </a:solidFill>
              </a:rPr>
            </a:br>
            <a:r>
              <a:rPr lang="en-GB" altLang="zh-CN" sz="1350" dirty="0" err="1"/>
              <a:t>doc.addField</a:t>
            </a:r>
            <a:r>
              <a:rPr lang="en-GB" altLang="zh-CN" sz="1350" dirty="0"/>
              <a:t>(</a:t>
            </a:r>
            <a:r>
              <a:rPr lang="en-GB" altLang="zh-CN" sz="1350" dirty="0">
                <a:solidFill>
                  <a:srgbClr val="6A8759"/>
                </a:solidFill>
              </a:rPr>
              <a:t>“name”</a:t>
            </a:r>
            <a:r>
              <a:rPr lang="en-GB" altLang="zh-CN" sz="1350" dirty="0">
                <a:solidFill>
                  <a:srgbClr val="CC7832"/>
                </a:solidFill>
              </a:rPr>
              <a:t>, </a:t>
            </a:r>
            <a:r>
              <a:rPr lang="en-GB" altLang="zh-CN" sz="1350" dirty="0">
                <a:solidFill>
                  <a:srgbClr val="6A8759"/>
                </a:solidFill>
              </a:rPr>
              <a:t>“Amazon Kindle Paperwhite”</a:t>
            </a:r>
            <a:r>
              <a:rPr lang="en-GB" altLang="zh-CN" sz="1350" dirty="0"/>
              <a:t>)</a:t>
            </a:r>
            <a:r>
              <a:rPr lang="en-GB" altLang="zh-CN" sz="1350" dirty="0">
                <a:solidFill>
                  <a:srgbClr val="CC7832"/>
                </a:solidFill>
              </a:rPr>
              <a:t>;</a:t>
            </a:r>
            <a:br>
              <a:rPr lang="en-GB" altLang="zh-CN" sz="1350" dirty="0">
                <a:solidFill>
                  <a:srgbClr val="CC7832"/>
                </a:solidFill>
              </a:rPr>
            </a:br>
            <a:br>
              <a:rPr lang="en-GB" altLang="zh-CN" sz="1350" dirty="0">
                <a:solidFill>
                  <a:srgbClr val="CC7832"/>
                </a:solidFill>
              </a:rPr>
            </a:br>
            <a:r>
              <a:rPr lang="en-GB" altLang="zh-CN" sz="1350" dirty="0">
                <a:solidFill>
                  <a:srgbClr val="CC7832"/>
                </a:solidFill>
              </a:rPr>
              <a:t>final </a:t>
            </a:r>
            <a:r>
              <a:rPr lang="en-GB" altLang="zh-CN" sz="1350" dirty="0" err="1"/>
              <a:t>UpdateResponse</a:t>
            </a:r>
            <a:r>
              <a:rPr lang="en-GB" altLang="zh-CN" sz="1350" dirty="0"/>
              <a:t> </a:t>
            </a:r>
            <a:r>
              <a:rPr lang="en-GB" altLang="zh-CN" sz="1350" dirty="0" err="1"/>
              <a:t>updateResponse</a:t>
            </a:r>
            <a:r>
              <a:rPr lang="en-GB" altLang="zh-CN" sz="1350" dirty="0"/>
              <a:t> =</a:t>
            </a:r>
            <a:r>
              <a:rPr lang="zh-CN" altLang="en-US" sz="1350" dirty="0"/>
              <a:t> </a:t>
            </a:r>
            <a:r>
              <a:rPr lang="en-GB" altLang="zh-CN" sz="1350" dirty="0" err="1"/>
              <a:t>client.add</a:t>
            </a:r>
            <a:r>
              <a:rPr lang="en-GB" altLang="zh-CN" sz="1350" dirty="0"/>
              <a:t>(</a:t>
            </a:r>
            <a:r>
              <a:rPr lang="en-GB" altLang="zh-CN" sz="1350" dirty="0">
                <a:solidFill>
                  <a:srgbClr val="6A8759"/>
                </a:solidFill>
              </a:rPr>
              <a:t>"</a:t>
            </a:r>
            <a:r>
              <a:rPr lang="en-GB" altLang="zh-CN" sz="1350" dirty="0" err="1">
                <a:solidFill>
                  <a:srgbClr val="6A8759"/>
                </a:solidFill>
              </a:rPr>
              <a:t>techproducts</a:t>
            </a:r>
            <a:r>
              <a:rPr lang="en-GB" altLang="zh-CN" sz="1350" dirty="0">
                <a:solidFill>
                  <a:srgbClr val="6A8759"/>
                </a:solidFill>
              </a:rPr>
              <a:t>"</a:t>
            </a:r>
            <a:r>
              <a:rPr lang="en-GB" altLang="zh-CN" sz="1350" dirty="0">
                <a:solidFill>
                  <a:srgbClr val="CC7832"/>
                </a:solidFill>
              </a:rPr>
              <a:t>, </a:t>
            </a:r>
            <a:r>
              <a:rPr lang="en-GB" altLang="zh-CN" sz="1350" dirty="0"/>
              <a:t>doc)</a:t>
            </a:r>
            <a:r>
              <a:rPr lang="en-GB" altLang="zh-CN" sz="1350" dirty="0">
                <a:solidFill>
                  <a:srgbClr val="CC7832"/>
                </a:solidFill>
              </a:rPr>
              <a:t>;</a:t>
            </a:r>
            <a:br>
              <a:rPr lang="en-GB" altLang="zh-CN" sz="1350" dirty="0">
                <a:solidFill>
                  <a:srgbClr val="CC7832"/>
                </a:solidFill>
              </a:rPr>
            </a:br>
            <a:r>
              <a:rPr lang="en-GB" altLang="zh-CN" sz="1350" dirty="0">
                <a:solidFill>
                  <a:srgbClr val="808080"/>
                </a:solidFill>
              </a:rPr>
              <a:t>// Indexed documents must be committed</a:t>
            </a:r>
            <a:br>
              <a:rPr lang="en-GB" altLang="zh-CN" sz="1350" dirty="0">
                <a:solidFill>
                  <a:srgbClr val="808080"/>
                </a:solidFill>
              </a:rPr>
            </a:br>
            <a:r>
              <a:rPr lang="en-GB" altLang="zh-CN" sz="1350" dirty="0" err="1"/>
              <a:t>client.commit</a:t>
            </a:r>
            <a:r>
              <a:rPr lang="en-GB" altLang="zh-CN" sz="1350" dirty="0"/>
              <a:t>(</a:t>
            </a:r>
            <a:r>
              <a:rPr lang="en-GB" altLang="zh-CN" sz="1350" dirty="0">
                <a:solidFill>
                  <a:srgbClr val="6A8759"/>
                </a:solidFill>
              </a:rPr>
              <a:t>"</a:t>
            </a:r>
            <a:r>
              <a:rPr lang="en-GB" altLang="zh-CN" sz="1350" dirty="0" err="1">
                <a:solidFill>
                  <a:srgbClr val="6A8759"/>
                </a:solidFill>
              </a:rPr>
              <a:t>techproducts</a:t>
            </a:r>
            <a:r>
              <a:rPr lang="en-GB" altLang="zh-CN" sz="1350" dirty="0">
                <a:solidFill>
                  <a:srgbClr val="6A8759"/>
                </a:solidFill>
              </a:rPr>
              <a:t>"</a:t>
            </a:r>
            <a:r>
              <a:rPr lang="en-GB" altLang="zh-CN" sz="1350" dirty="0"/>
              <a:t>)</a:t>
            </a:r>
            <a:r>
              <a:rPr lang="en-GB" altLang="zh-CN" sz="1350" dirty="0">
                <a:solidFill>
                  <a:srgbClr val="CC7832"/>
                </a:solidFill>
              </a:rPr>
              <a:t>;</a:t>
            </a:r>
            <a:endParaRPr lang="zh-CN" altLang="en-US" sz="1350" dirty="0"/>
          </a:p>
        </p:txBody>
      </p:sp>
      <p:pic>
        <p:nvPicPr>
          <p:cNvPr id="6" name="图片 5"/>
          <p:cNvPicPr>
            <a:picLocks noChangeAspect="1"/>
          </p:cNvPicPr>
          <p:nvPr/>
        </p:nvPicPr>
        <p:blipFill>
          <a:blip r:embed="rId1"/>
          <a:stretch>
            <a:fillRect/>
          </a:stretch>
        </p:blipFill>
        <p:spPr>
          <a:xfrm>
            <a:off x="4110921" y="2961696"/>
            <a:ext cx="3912096" cy="202328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 Object Binding</a:t>
            </a:r>
            <a:endParaRPr kumimoji="1" lang="zh-CN" altLang="en-US" dirty="0"/>
          </a:p>
        </p:txBody>
      </p:sp>
      <p:sp>
        <p:nvSpPr>
          <p:cNvPr id="3" name="内容占位符 2"/>
          <p:cNvSpPr>
            <a:spLocks noGrp="1"/>
          </p:cNvSpPr>
          <p:nvPr>
            <p:ph idx="1"/>
          </p:nvPr>
        </p:nvSpPr>
        <p:spPr/>
        <p:txBody>
          <a:bodyPr>
            <a:normAutofit/>
          </a:bodyPr>
          <a:lstStyle/>
          <a:p>
            <a:r>
              <a:rPr kumimoji="1" lang="en-US" altLang="zh-CN" sz="1500" dirty="0" err="1"/>
              <a:t>TechProduct.java</a:t>
            </a:r>
            <a:endParaRPr kumimoji="1" lang="zh-CN" altLang="en-US" sz="15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3275856" y="815679"/>
            <a:ext cx="3429000" cy="3970318"/>
          </a:xfrm>
          <a:prstGeom prst="rect">
            <a:avLst/>
          </a:prstGeom>
        </p:spPr>
        <p:txBody>
          <a:bodyPr>
            <a:spAutoFit/>
          </a:bodyPr>
          <a:lstStyle/>
          <a:p>
            <a:r>
              <a:rPr lang="en-GB" altLang="zh-CN" sz="1200" dirty="0">
                <a:solidFill>
                  <a:srgbClr val="CC7832"/>
                </a:solidFill>
              </a:rPr>
              <a:t>public class </a:t>
            </a:r>
            <a:r>
              <a:rPr lang="en-GB" altLang="zh-CN" sz="1200" dirty="0" err="1"/>
              <a:t>TechProduct</a:t>
            </a:r>
            <a:r>
              <a:rPr lang="en-GB" altLang="zh-CN" sz="1200" dirty="0"/>
              <a:t> {</a:t>
            </a:r>
            <a:br>
              <a:rPr lang="en-GB" altLang="zh-CN" sz="1200" dirty="0"/>
            </a:br>
            <a:r>
              <a:rPr lang="en-GB" altLang="zh-CN" sz="1200" dirty="0"/>
              <a:t>    </a:t>
            </a:r>
            <a:r>
              <a:rPr lang="en-GB" altLang="zh-CN" sz="1200" dirty="0">
                <a:solidFill>
                  <a:srgbClr val="BBB529"/>
                </a:solidFill>
              </a:rPr>
              <a:t>@Field</a:t>
            </a:r>
            <a:br>
              <a:rPr lang="en-GB" altLang="zh-CN" sz="1200" dirty="0">
                <a:solidFill>
                  <a:srgbClr val="BBB529"/>
                </a:solidFill>
              </a:rPr>
            </a:br>
            <a:r>
              <a:rPr lang="en-GB" altLang="zh-CN" sz="1200" dirty="0">
                <a:solidFill>
                  <a:srgbClr val="BBB529"/>
                </a:solidFill>
              </a:rPr>
              <a:t>    </a:t>
            </a:r>
            <a:r>
              <a:rPr lang="en-GB" altLang="zh-CN" sz="1200" dirty="0">
                <a:solidFill>
                  <a:srgbClr val="CC7832"/>
                </a:solidFill>
              </a:rPr>
              <a:t>public </a:t>
            </a:r>
            <a:r>
              <a:rPr lang="en-GB" altLang="zh-CN" sz="1200" dirty="0"/>
              <a:t>String </a:t>
            </a:r>
            <a:r>
              <a:rPr lang="en-GB" altLang="zh-CN" sz="1200" dirty="0">
                <a:solidFill>
                  <a:srgbClr val="9876AA"/>
                </a:solidFill>
              </a:rPr>
              <a:t>id</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a:solidFill>
                  <a:srgbClr val="BBB529"/>
                </a:solidFill>
              </a:rPr>
              <a:t>@Field</a:t>
            </a:r>
            <a:br>
              <a:rPr lang="en-GB" altLang="zh-CN" sz="1200" dirty="0">
                <a:solidFill>
                  <a:srgbClr val="BBB529"/>
                </a:solidFill>
              </a:rPr>
            </a:br>
            <a:r>
              <a:rPr lang="en-GB" altLang="zh-CN" sz="1200" dirty="0">
                <a:solidFill>
                  <a:srgbClr val="BBB529"/>
                </a:solidFill>
              </a:rPr>
              <a:t>    </a:t>
            </a:r>
            <a:r>
              <a:rPr lang="en-GB" altLang="zh-CN" sz="1200" dirty="0">
                <a:solidFill>
                  <a:srgbClr val="CC7832"/>
                </a:solidFill>
              </a:rPr>
              <a:t>public </a:t>
            </a:r>
            <a:r>
              <a:rPr lang="en-GB" altLang="zh-CN" sz="1200" dirty="0"/>
              <a:t>String </a:t>
            </a:r>
            <a:r>
              <a:rPr lang="en-GB" altLang="zh-CN" sz="1200" dirty="0">
                <a:solidFill>
                  <a:srgbClr val="9876AA"/>
                </a:solidFill>
              </a:rPr>
              <a:t>name</a:t>
            </a:r>
            <a:r>
              <a:rPr lang="en-GB" altLang="zh-CN" sz="1200" dirty="0">
                <a:solidFill>
                  <a:srgbClr val="CC7832"/>
                </a:solidFill>
              </a:rPr>
              <a:t>;</a:t>
            </a:r>
            <a:br>
              <a:rPr lang="en-GB" altLang="zh-CN" sz="1200" dirty="0">
                <a:solidFill>
                  <a:srgbClr val="CC7832"/>
                </a:solidFill>
              </a:rPr>
            </a:br>
            <a:br>
              <a:rPr lang="en-GB" altLang="zh-CN" sz="1200" dirty="0">
                <a:solidFill>
                  <a:srgbClr val="CC7832"/>
                </a:solidFill>
              </a:rPr>
            </a:br>
            <a:r>
              <a:rPr lang="en-GB" altLang="zh-CN" sz="1200" dirty="0">
                <a:solidFill>
                  <a:srgbClr val="CC7832"/>
                </a:solidFill>
              </a:rPr>
              <a:t>    public </a:t>
            </a:r>
            <a:r>
              <a:rPr lang="en-GB" altLang="zh-CN" sz="1200" dirty="0" err="1">
                <a:solidFill>
                  <a:srgbClr val="FFC66D"/>
                </a:solidFill>
              </a:rPr>
              <a:t>TechProduct</a:t>
            </a:r>
            <a:r>
              <a:rPr lang="en-GB" altLang="zh-CN" sz="1200" dirty="0"/>
              <a:t>(String id</a:t>
            </a:r>
            <a:r>
              <a:rPr lang="en-GB" altLang="zh-CN" sz="1200" dirty="0">
                <a:solidFill>
                  <a:srgbClr val="CC7832"/>
                </a:solidFill>
              </a:rPr>
              <a:t>, </a:t>
            </a:r>
            <a:r>
              <a:rPr lang="en-GB" altLang="zh-CN" sz="1200" dirty="0"/>
              <a:t>String name) {</a:t>
            </a:r>
            <a:br>
              <a:rPr lang="en-GB" altLang="zh-CN" sz="1200" dirty="0"/>
            </a:br>
            <a:r>
              <a:rPr lang="en-GB" altLang="zh-CN" sz="1200" dirty="0"/>
              <a:t>        </a:t>
            </a:r>
            <a:r>
              <a:rPr lang="en-GB" altLang="zh-CN" sz="1200" dirty="0" err="1">
                <a:solidFill>
                  <a:srgbClr val="CC7832"/>
                </a:solidFill>
              </a:rPr>
              <a:t>this</a:t>
            </a:r>
            <a:r>
              <a:rPr lang="en-GB" altLang="zh-CN" sz="1200" dirty="0" err="1"/>
              <a:t>.</a:t>
            </a:r>
            <a:r>
              <a:rPr lang="en-GB" altLang="zh-CN" sz="1200" dirty="0" err="1">
                <a:solidFill>
                  <a:srgbClr val="9876AA"/>
                </a:solidFill>
              </a:rPr>
              <a:t>id</a:t>
            </a:r>
            <a:r>
              <a:rPr lang="en-GB" altLang="zh-CN" sz="1200" dirty="0">
                <a:solidFill>
                  <a:srgbClr val="9876AA"/>
                </a:solidFill>
              </a:rPr>
              <a:t> </a:t>
            </a:r>
            <a:r>
              <a:rPr lang="en-GB" altLang="zh-CN" sz="1200" dirty="0"/>
              <a:t>= id</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solidFill>
                  <a:srgbClr val="CC7832"/>
                </a:solidFill>
              </a:rPr>
              <a:t>this</a:t>
            </a:r>
            <a:r>
              <a:rPr lang="en-GB" altLang="zh-CN" sz="1200" dirty="0" err="1"/>
              <a:t>.</a:t>
            </a:r>
            <a:r>
              <a:rPr lang="en-GB" altLang="zh-CN" sz="1200" dirty="0" err="1">
                <a:solidFill>
                  <a:srgbClr val="9876AA"/>
                </a:solidFill>
              </a:rPr>
              <a:t>name</a:t>
            </a:r>
            <a:r>
              <a:rPr lang="en-GB" altLang="zh-CN" sz="1200" dirty="0">
                <a:solidFill>
                  <a:srgbClr val="9876AA"/>
                </a:solidFill>
              </a:rPr>
              <a:t> </a:t>
            </a:r>
            <a:r>
              <a:rPr lang="en-GB" altLang="zh-CN" sz="1200" dirty="0"/>
              <a:t>= name</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a:t>}</a:t>
            </a:r>
            <a:br>
              <a:rPr lang="en-GB" altLang="zh-CN" sz="1200" dirty="0"/>
            </a:br>
            <a:br>
              <a:rPr lang="en-GB" altLang="zh-CN" sz="1200" dirty="0"/>
            </a:br>
            <a:r>
              <a:rPr lang="en-GB" altLang="zh-CN" sz="1200" dirty="0"/>
              <a:t>    </a:t>
            </a:r>
            <a:r>
              <a:rPr lang="en-GB" altLang="zh-CN" sz="1200" dirty="0">
                <a:solidFill>
                  <a:srgbClr val="CC7832"/>
                </a:solidFill>
              </a:rPr>
              <a:t>public </a:t>
            </a:r>
            <a:r>
              <a:rPr lang="en-GB" altLang="zh-CN" sz="1200" dirty="0" err="1">
                <a:solidFill>
                  <a:srgbClr val="FFC66D"/>
                </a:solidFill>
              </a:rPr>
              <a:t>TechProduct</a:t>
            </a:r>
            <a:r>
              <a:rPr lang="en-GB" altLang="zh-CN" sz="1200" dirty="0"/>
              <a:t>() { }</a:t>
            </a:r>
            <a:br>
              <a:rPr lang="en-GB" altLang="zh-CN" sz="1200" dirty="0"/>
            </a:br>
            <a:br>
              <a:rPr lang="en-GB" altLang="zh-CN" sz="1200" dirty="0"/>
            </a:br>
            <a:r>
              <a:rPr lang="en-GB" altLang="zh-CN" sz="1200" dirty="0"/>
              <a:t>    </a:t>
            </a:r>
            <a:r>
              <a:rPr lang="en-GB" altLang="zh-CN" sz="1200" dirty="0">
                <a:solidFill>
                  <a:srgbClr val="CC7832"/>
                </a:solidFill>
              </a:rPr>
              <a:t>public </a:t>
            </a:r>
            <a:r>
              <a:rPr lang="en-GB" altLang="zh-CN" sz="1200" dirty="0"/>
              <a:t>String </a:t>
            </a:r>
            <a:r>
              <a:rPr lang="en-GB" altLang="zh-CN" sz="1200" dirty="0" err="1">
                <a:solidFill>
                  <a:srgbClr val="FFC66D"/>
                </a:solidFill>
              </a:rPr>
              <a:t>getId</a:t>
            </a:r>
            <a:r>
              <a:rPr lang="en-GB" altLang="zh-CN" sz="1200" dirty="0"/>
              <a:t>() {</a:t>
            </a:r>
            <a:br>
              <a:rPr lang="en-GB" altLang="zh-CN" sz="1200" dirty="0"/>
            </a:br>
            <a:r>
              <a:rPr lang="en-GB" altLang="zh-CN" sz="1200" dirty="0"/>
              <a:t>        </a:t>
            </a:r>
            <a:r>
              <a:rPr lang="en-GB" altLang="zh-CN" sz="1200" dirty="0">
                <a:solidFill>
                  <a:srgbClr val="CC7832"/>
                </a:solidFill>
              </a:rPr>
              <a:t>return </a:t>
            </a:r>
            <a:r>
              <a:rPr lang="en-GB" altLang="zh-CN" sz="1200" dirty="0" err="1">
                <a:solidFill>
                  <a:srgbClr val="CC7832"/>
                </a:solidFill>
              </a:rPr>
              <a:t>this</a:t>
            </a:r>
            <a:r>
              <a:rPr lang="en-GB" altLang="zh-CN" sz="1200" dirty="0" err="1"/>
              <a:t>.</a:t>
            </a:r>
            <a:r>
              <a:rPr lang="en-GB" altLang="zh-CN" sz="1200" dirty="0" err="1">
                <a:solidFill>
                  <a:srgbClr val="9876AA"/>
                </a:solidFill>
              </a:rPr>
              <a:t>id</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a:t>}</a:t>
            </a:r>
            <a:br>
              <a:rPr lang="en-GB" altLang="zh-CN" sz="1200" dirty="0"/>
            </a:br>
            <a:br>
              <a:rPr lang="en-GB" altLang="zh-CN" sz="1200" dirty="0"/>
            </a:br>
            <a:r>
              <a:rPr lang="en-GB" altLang="zh-CN" sz="1200" dirty="0"/>
              <a:t>    </a:t>
            </a:r>
            <a:r>
              <a:rPr lang="en-GB" altLang="zh-CN" sz="1200" dirty="0">
                <a:solidFill>
                  <a:srgbClr val="CC7832"/>
                </a:solidFill>
              </a:rPr>
              <a:t>public </a:t>
            </a:r>
            <a:r>
              <a:rPr lang="en-GB" altLang="zh-CN" sz="1200" dirty="0"/>
              <a:t>String </a:t>
            </a:r>
            <a:r>
              <a:rPr lang="en-GB" altLang="zh-CN" sz="1200" dirty="0" err="1">
                <a:solidFill>
                  <a:srgbClr val="FFC66D"/>
                </a:solidFill>
              </a:rPr>
              <a:t>getName</a:t>
            </a:r>
            <a:r>
              <a:rPr lang="en-GB" altLang="zh-CN" sz="1200" dirty="0"/>
              <a:t>() {</a:t>
            </a:r>
            <a:br>
              <a:rPr lang="en-GB" altLang="zh-CN" sz="1200" dirty="0"/>
            </a:br>
            <a:r>
              <a:rPr lang="en-GB" altLang="zh-CN" sz="1200" dirty="0"/>
              <a:t>        </a:t>
            </a:r>
            <a:r>
              <a:rPr lang="en-GB" altLang="zh-CN" sz="1200" dirty="0">
                <a:solidFill>
                  <a:srgbClr val="CC7832"/>
                </a:solidFill>
              </a:rPr>
              <a:t>return </a:t>
            </a:r>
            <a:r>
              <a:rPr lang="en-GB" altLang="zh-CN" sz="1200" dirty="0" err="1">
                <a:solidFill>
                  <a:srgbClr val="CC7832"/>
                </a:solidFill>
              </a:rPr>
              <a:t>this</a:t>
            </a:r>
            <a:r>
              <a:rPr lang="en-GB" altLang="zh-CN" sz="1200" dirty="0" err="1"/>
              <a:t>.</a:t>
            </a:r>
            <a:r>
              <a:rPr lang="en-GB" altLang="zh-CN" sz="1200" dirty="0" err="1">
                <a:solidFill>
                  <a:srgbClr val="9876AA"/>
                </a:solidFill>
              </a:rPr>
              <a:t>name</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a:t>}</a:t>
            </a:r>
            <a:br>
              <a:rPr lang="en-GB" altLang="zh-CN" sz="1200" dirty="0"/>
            </a:br>
            <a:r>
              <a:rPr lang="en-GB" altLang="zh-CN" sz="1200" dirty="0"/>
              <a:t>}</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 Object Binding</a:t>
            </a:r>
            <a:endParaRPr kumimoji="1" lang="zh-CN" altLang="en-US" dirty="0"/>
          </a:p>
        </p:txBody>
      </p:sp>
      <p:sp>
        <p:nvSpPr>
          <p:cNvPr id="3" name="内容占位符 2"/>
          <p:cNvSpPr>
            <a:spLocks noGrp="1"/>
          </p:cNvSpPr>
          <p:nvPr>
            <p:ph idx="1"/>
          </p:nvPr>
        </p:nvSpPr>
        <p:spPr/>
        <p:txBody>
          <a:bodyPr>
            <a:normAutofit/>
          </a:bodyPr>
          <a:lstStyle/>
          <a:p>
            <a:r>
              <a:rPr kumimoji="1" lang="en-US" altLang="zh-CN" sz="1500" dirty="0" err="1"/>
              <a:t>ObjectBinding.java</a:t>
            </a:r>
            <a:endParaRPr kumimoji="1" lang="zh-CN" altLang="en-US" sz="15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466655" y="1113588"/>
            <a:ext cx="6210690" cy="4154984"/>
          </a:xfrm>
          <a:prstGeom prst="rect">
            <a:avLst/>
          </a:prstGeom>
        </p:spPr>
        <p:txBody>
          <a:bodyPr wrap="square">
            <a:spAutoFit/>
          </a:bodyPr>
          <a:lstStyle/>
          <a:p>
            <a:r>
              <a:rPr lang="en-GB" altLang="zh-CN" sz="1200" dirty="0">
                <a:solidFill>
                  <a:srgbClr val="CC7832"/>
                </a:solidFill>
              </a:rPr>
              <a:t>public class </a:t>
            </a:r>
            <a:r>
              <a:rPr lang="en-GB" altLang="zh-CN" sz="1200" dirty="0" err="1"/>
              <a:t>ObjectBinding</a:t>
            </a:r>
            <a:r>
              <a:rPr lang="en-GB" altLang="zh-CN" sz="1200" dirty="0"/>
              <a:t> {</a:t>
            </a:r>
            <a:br>
              <a:rPr lang="en-GB" altLang="zh-CN" sz="1200" dirty="0"/>
            </a:br>
            <a:r>
              <a:rPr lang="en-GB" altLang="zh-CN" sz="1200" dirty="0"/>
              <a:t>    </a:t>
            </a:r>
            <a:r>
              <a:rPr lang="en-GB" altLang="zh-CN" sz="1200" dirty="0">
                <a:solidFill>
                  <a:srgbClr val="CC7832"/>
                </a:solidFill>
              </a:rPr>
              <a:t>public static void </a:t>
            </a:r>
            <a:r>
              <a:rPr lang="en-GB" altLang="zh-CN" sz="1200" dirty="0">
                <a:solidFill>
                  <a:srgbClr val="FFC66D"/>
                </a:solidFill>
              </a:rPr>
              <a:t>main</a:t>
            </a:r>
            <a:r>
              <a:rPr lang="en-GB" altLang="zh-CN" sz="1200" dirty="0"/>
              <a:t>(String[] </a:t>
            </a:r>
            <a:r>
              <a:rPr lang="en-GB" altLang="zh-CN" sz="1200" dirty="0" err="1"/>
              <a:t>args</a:t>
            </a:r>
            <a:r>
              <a:rPr lang="en-GB" altLang="zh-CN" sz="1200" dirty="0"/>
              <a:t>) </a:t>
            </a:r>
            <a:r>
              <a:rPr lang="en-GB" altLang="zh-CN" sz="1200" dirty="0">
                <a:solidFill>
                  <a:srgbClr val="CC7832"/>
                </a:solidFill>
              </a:rPr>
              <a:t>throws </a:t>
            </a:r>
            <a:r>
              <a:rPr lang="en-GB" altLang="zh-CN" sz="1200" dirty="0" err="1"/>
              <a:t>IOException</a:t>
            </a:r>
            <a:r>
              <a:rPr lang="en-GB" altLang="zh-CN" sz="1200" dirty="0">
                <a:solidFill>
                  <a:srgbClr val="CC7832"/>
                </a:solidFill>
              </a:rPr>
              <a:t>, </a:t>
            </a:r>
            <a:r>
              <a:rPr lang="en-GB" altLang="zh-CN" sz="1200" dirty="0" err="1"/>
              <a:t>SolrServerException</a:t>
            </a:r>
            <a:r>
              <a:rPr lang="en-GB" altLang="zh-CN" sz="1200" dirty="0"/>
              <a:t> {</a:t>
            </a:r>
            <a:br>
              <a:rPr lang="en-GB" altLang="zh-CN" sz="1200" dirty="0"/>
            </a:br>
            <a:r>
              <a:rPr lang="en-GB" altLang="zh-CN" sz="1200" dirty="0"/>
              <a:t>        </a:t>
            </a:r>
            <a:r>
              <a:rPr lang="en-GB" altLang="zh-CN" sz="1200" dirty="0">
                <a:solidFill>
                  <a:srgbClr val="CC7832"/>
                </a:solidFill>
              </a:rPr>
              <a:t>final </a:t>
            </a:r>
            <a:r>
              <a:rPr lang="en-GB" altLang="zh-CN" sz="1200" dirty="0" err="1"/>
              <a:t>SolrClient</a:t>
            </a:r>
            <a:r>
              <a:rPr lang="en-GB" altLang="zh-CN" sz="1200" dirty="0"/>
              <a:t> client = </a:t>
            </a:r>
            <a:r>
              <a:rPr lang="en-GB" altLang="zh-CN" sz="1200" i="1" dirty="0" err="1"/>
              <a:t>getSolrClient</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final </a:t>
            </a:r>
            <a:r>
              <a:rPr lang="en-GB" altLang="zh-CN" sz="1200" dirty="0" err="1"/>
              <a:t>TechProduct</a:t>
            </a:r>
            <a:r>
              <a:rPr lang="en-GB" altLang="zh-CN" sz="1200" dirty="0"/>
              <a:t> kindle = </a:t>
            </a:r>
            <a:r>
              <a:rPr lang="en-GB" altLang="zh-CN" sz="1200" dirty="0">
                <a:solidFill>
                  <a:srgbClr val="CC7832"/>
                </a:solidFill>
              </a:rPr>
              <a:t>new </a:t>
            </a:r>
            <a:r>
              <a:rPr lang="en-GB" altLang="zh-CN" sz="1200" dirty="0" err="1"/>
              <a:t>TechProduct</a:t>
            </a:r>
            <a:r>
              <a:rPr lang="en-GB" altLang="zh-CN" sz="1200" dirty="0"/>
              <a:t>(</a:t>
            </a:r>
            <a:r>
              <a:rPr lang="en-GB" altLang="zh-CN" sz="1200" dirty="0">
                <a:solidFill>
                  <a:srgbClr val="6A8759"/>
                </a:solidFill>
              </a:rPr>
              <a:t>"kindle-id-4"</a:t>
            </a:r>
            <a:r>
              <a:rPr lang="en-GB" altLang="zh-CN" sz="1200" dirty="0">
                <a:solidFill>
                  <a:srgbClr val="CC7832"/>
                </a:solidFill>
              </a:rPr>
              <a:t>, </a:t>
            </a:r>
            <a:r>
              <a:rPr lang="en-GB" altLang="zh-CN" sz="1200" dirty="0">
                <a:solidFill>
                  <a:srgbClr val="6A8759"/>
                </a:solidFill>
              </a:rPr>
              <a:t>"Amazon Kindle Paperwhite"</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final </a:t>
            </a:r>
            <a:r>
              <a:rPr lang="en-GB" altLang="zh-CN" sz="1200" dirty="0" err="1"/>
              <a:t>UpdateResponse</a:t>
            </a:r>
            <a:r>
              <a:rPr lang="en-GB" altLang="zh-CN" sz="1200" dirty="0"/>
              <a:t> response = </a:t>
            </a:r>
            <a:r>
              <a:rPr lang="en-GB" altLang="zh-CN" sz="1200" dirty="0" err="1"/>
              <a:t>client.addBean</a:t>
            </a:r>
            <a:r>
              <a:rPr lang="en-GB" altLang="zh-CN" sz="1200" dirty="0"/>
              <a:t>(</a:t>
            </a:r>
            <a:r>
              <a:rPr lang="en-GB" altLang="zh-CN" sz="1200" dirty="0">
                <a:solidFill>
                  <a:srgbClr val="6A8759"/>
                </a:solidFill>
              </a:rPr>
              <a:t>"</a:t>
            </a:r>
            <a:r>
              <a:rPr lang="en-GB" altLang="zh-CN" sz="1200" dirty="0" err="1">
                <a:solidFill>
                  <a:srgbClr val="6A8759"/>
                </a:solidFill>
              </a:rPr>
              <a:t>techproducts</a:t>
            </a:r>
            <a:r>
              <a:rPr lang="en-GB" altLang="zh-CN" sz="1200" dirty="0">
                <a:solidFill>
                  <a:srgbClr val="6A8759"/>
                </a:solidFill>
              </a:rPr>
              <a:t>"</a:t>
            </a:r>
            <a:r>
              <a:rPr lang="en-GB" altLang="zh-CN" sz="1200" dirty="0">
                <a:solidFill>
                  <a:srgbClr val="CC7832"/>
                </a:solidFill>
              </a:rPr>
              <a:t>, </a:t>
            </a:r>
            <a:r>
              <a:rPr lang="en-GB" altLang="zh-CN" sz="1200" dirty="0"/>
              <a:t>kindle)</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client.commit</a:t>
            </a:r>
            <a:r>
              <a:rPr lang="en-GB" altLang="zh-CN" sz="1200" dirty="0"/>
              <a:t>(</a:t>
            </a:r>
            <a:r>
              <a:rPr lang="en-GB" altLang="zh-CN" sz="1200" dirty="0">
                <a:solidFill>
                  <a:srgbClr val="6A8759"/>
                </a:solidFill>
              </a:rPr>
              <a:t>"</a:t>
            </a:r>
            <a:r>
              <a:rPr lang="en-GB" altLang="zh-CN" sz="1200" dirty="0" err="1">
                <a:solidFill>
                  <a:srgbClr val="6A8759"/>
                </a:solidFill>
              </a:rPr>
              <a:t>techproducts</a:t>
            </a:r>
            <a:r>
              <a:rPr lang="en-GB" altLang="zh-CN" sz="1200" dirty="0">
                <a:solidFill>
                  <a:srgbClr val="6A8759"/>
                </a:solidFill>
              </a:rPr>
              <a:t>"</a:t>
            </a:r>
            <a:r>
              <a:rPr lang="en-GB" altLang="zh-CN" sz="1200" dirty="0"/>
              <a:t>)</a:t>
            </a:r>
            <a:r>
              <a:rPr lang="en-GB" altLang="zh-CN" sz="1200" dirty="0">
                <a:solidFill>
                  <a:srgbClr val="CC7832"/>
                </a:solidFill>
              </a:rPr>
              <a:t>;</a:t>
            </a:r>
            <a:endParaRPr lang="en-GB" altLang="zh-CN" sz="1200" dirty="0">
              <a:solidFill>
                <a:srgbClr val="CC7832"/>
              </a:solidFill>
            </a:endParaRPr>
          </a:p>
          <a:p>
            <a:br>
              <a:rPr lang="en-GB" altLang="zh-CN" sz="1200" dirty="0">
                <a:solidFill>
                  <a:srgbClr val="CC7832"/>
                </a:solidFill>
              </a:rPr>
            </a:br>
            <a:r>
              <a:rPr lang="en-GB" altLang="zh-CN" sz="1200" dirty="0">
                <a:solidFill>
                  <a:srgbClr val="CC7832"/>
                </a:solidFill>
              </a:rPr>
              <a:t>        final </a:t>
            </a:r>
            <a:r>
              <a:rPr lang="en-GB" altLang="zh-CN" sz="1200" dirty="0" err="1"/>
              <a:t>SolrQuery</a:t>
            </a:r>
            <a:r>
              <a:rPr lang="en-GB" altLang="zh-CN" sz="1200" dirty="0"/>
              <a:t> query = </a:t>
            </a:r>
            <a:r>
              <a:rPr lang="en-GB" altLang="zh-CN" sz="1200" dirty="0">
                <a:solidFill>
                  <a:srgbClr val="CC7832"/>
                </a:solidFill>
              </a:rPr>
              <a:t>new </a:t>
            </a:r>
            <a:r>
              <a:rPr lang="en-GB" altLang="zh-CN" sz="1200" dirty="0" err="1"/>
              <a:t>SolrQuery</a:t>
            </a:r>
            <a:r>
              <a:rPr lang="en-GB" altLang="zh-CN" sz="1200" dirty="0"/>
              <a:t>(</a:t>
            </a:r>
            <a:r>
              <a:rPr lang="en-GB" altLang="zh-CN" sz="1200" dirty="0">
                <a:solidFill>
                  <a:srgbClr val="6A8759"/>
                </a:solidFill>
              </a:rPr>
              <a:t>"*:*"</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query.addField</a:t>
            </a:r>
            <a:r>
              <a:rPr lang="en-GB" altLang="zh-CN" sz="1200" dirty="0"/>
              <a:t>(</a:t>
            </a:r>
            <a:r>
              <a:rPr lang="en-GB" altLang="zh-CN" sz="1200" dirty="0">
                <a:solidFill>
                  <a:srgbClr val="6A8759"/>
                </a:solidFill>
              </a:rPr>
              <a:t>"id"</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query.addField</a:t>
            </a:r>
            <a:r>
              <a:rPr lang="en-GB" altLang="zh-CN" sz="1200" dirty="0"/>
              <a:t>(</a:t>
            </a:r>
            <a:r>
              <a:rPr lang="en-GB" altLang="zh-CN" sz="1200" dirty="0">
                <a:solidFill>
                  <a:srgbClr val="6A8759"/>
                </a:solidFill>
              </a:rPr>
              <a:t>"name"</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query.setSort</a:t>
            </a:r>
            <a:r>
              <a:rPr lang="en-GB" altLang="zh-CN" sz="1200" dirty="0"/>
              <a:t>(</a:t>
            </a:r>
            <a:r>
              <a:rPr lang="en-GB" altLang="zh-CN" sz="1200" dirty="0">
                <a:solidFill>
                  <a:srgbClr val="6A8759"/>
                </a:solidFill>
              </a:rPr>
              <a:t>"id"</a:t>
            </a:r>
            <a:r>
              <a:rPr lang="en-GB" altLang="zh-CN" sz="1200" dirty="0">
                <a:solidFill>
                  <a:srgbClr val="CC7832"/>
                </a:solidFill>
              </a:rPr>
              <a:t>, </a:t>
            </a:r>
            <a:r>
              <a:rPr lang="en-GB" altLang="zh-CN" sz="1200" dirty="0" err="1"/>
              <a:t>SolrQuery.ORDER.</a:t>
            </a:r>
            <a:r>
              <a:rPr lang="en-GB" altLang="zh-CN" sz="1200" i="1" dirty="0" err="1">
                <a:solidFill>
                  <a:srgbClr val="9876AA"/>
                </a:solidFill>
              </a:rPr>
              <a:t>asc</a:t>
            </a:r>
            <a:r>
              <a:rPr lang="en-GB" altLang="zh-CN" sz="1200" dirty="0"/>
              <a:t>)</a:t>
            </a:r>
            <a:r>
              <a:rPr lang="en-GB" altLang="zh-CN" sz="1200" dirty="0">
                <a:solidFill>
                  <a:srgbClr val="CC7832"/>
                </a:solidFill>
              </a:rPr>
              <a:t>;</a:t>
            </a:r>
            <a:br>
              <a:rPr lang="en-GB" altLang="zh-CN" sz="1200" dirty="0">
                <a:solidFill>
                  <a:srgbClr val="CC7832"/>
                </a:solidFill>
              </a:rPr>
            </a:br>
            <a:br>
              <a:rPr lang="en-GB" altLang="zh-CN" sz="1200" dirty="0">
                <a:solidFill>
                  <a:srgbClr val="CC7832"/>
                </a:solidFill>
              </a:rPr>
            </a:br>
            <a:r>
              <a:rPr lang="en-GB" altLang="zh-CN" sz="1200" dirty="0">
                <a:solidFill>
                  <a:srgbClr val="CC7832"/>
                </a:solidFill>
              </a:rPr>
              <a:t>        final </a:t>
            </a:r>
            <a:r>
              <a:rPr lang="en-GB" altLang="zh-CN" sz="1200" dirty="0" err="1"/>
              <a:t>QueryResponse</a:t>
            </a:r>
            <a:r>
              <a:rPr lang="en-GB" altLang="zh-CN" sz="1200" dirty="0"/>
              <a:t> </a:t>
            </a:r>
            <a:r>
              <a:rPr lang="en-GB" altLang="zh-CN" sz="1200" dirty="0" err="1"/>
              <a:t>responseOne</a:t>
            </a:r>
            <a:r>
              <a:rPr lang="en-GB" altLang="zh-CN" sz="1200" dirty="0"/>
              <a:t> = </a:t>
            </a:r>
            <a:r>
              <a:rPr lang="en-GB" altLang="zh-CN" sz="1200" dirty="0" err="1"/>
              <a:t>client.query</a:t>
            </a:r>
            <a:r>
              <a:rPr lang="en-GB" altLang="zh-CN" sz="1200" dirty="0"/>
              <a:t>(</a:t>
            </a:r>
            <a:r>
              <a:rPr lang="en-GB" altLang="zh-CN" sz="1200" dirty="0">
                <a:solidFill>
                  <a:srgbClr val="6A8759"/>
                </a:solidFill>
              </a:rPr>
              <a:t>"</a:t>
            </a:r>
            <a:r>
              <a:rPr lang="en-GB" altLang="zh-CN" sz="1200" dirty="0" err="1">
                <a:solidFill>
                  <a:srgbClr val="6A8759"/>
                </a:solidFill>
              </a:rPr>
              <a:t>techproducts</a:t>
            </a:r>
            <a:r>
              <a:rPr lang="en-GB" altLang="zh-CN" sz="1200" dirty="0">
                <a:solidFill>
                  <a:srgbClr val="6A8759"/>
                </a:solidFill>
              </a:rPr>
              <a:t>"</a:t>
            </a:r>
            <a:r>
              <a:rPr lang="en-GB" altLang="zh-CN" sz="1200" dirty="0">
                <a:solidFill>
                  <a:srgbClr val="CC7832"/>
                </a:solidFill>
              </a:rPr>
              <a:t>, </a:t>
            </a:r>
            <a:r>
              <a:rPr lang="en-GB" altLang="zh-CN" sz="1200" dirty="0"/>
              <a:t>query)</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final </a:t>
            </a:r>
            <a:r>
              <a:rPr lang="en-GB" altLang="zh-CN" sz="1200" dirty="0"/>
              <a:t>List&lt;</a:t>
            </a:r>
            <a:r>
              <a:rPr lang="en-GB" altLang="zh-CN" sz="1200" dirty="0" err="1"/>
              <a:t>TechProduct</a:t>
            </a:r>
            <a:r>
              <a:rPr lang="en-GB" altLang="zh-CN" sz="1200" dirty="0"/>
              <a:t>&gt; products = </a:t>
            </a:r>
            <a:r>
              <a:rPr lang="en-GB" altLang="zh-CN" sz="1200" dirty="0" err="1"/>
              <a:t>responseOne.getBeans</a:t>
            </a:r>
            <a:r>
              <a:rPr lang="en-GB" altLang="zh-CN" sz="1200" dirty="0"/>
              <a:t>(</a:t>
            </a:r>
            <a:r>
              <a:rPr lang="en-GB" altLang="zh-CN" sz="1200" dirty="0" err="1"/>
              <a:t>TechProduct.</a:t>
            </a:r>
            <a:r>
              <a:rPr lang="en-GB" altLang="zh-CN" sz="1200" dirty="0" err="1">
                <a:solidFill>
                  <a:srgbClr val="CC7832"/>
                </a:solidFill>
              </a:rPr>
              <a:t>class</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for </a:t>
            </a:r>
            <a:r>
              <a:rPr lang="en-GB" altLang="zh-CN" sz="1200" dirty="0"/>
              <a:t>(</a:t>
            </a:r>
            <a:r>
              <a:rPr lang="en-GB" altLang="zh-CN" sz="1200" dirty="0" err="1"/>
              <a:t>TechProduct</a:t>
            </a:r>
            <a:r>
              <a:rPr lang="en-GB" altLang="zh-CN" sz="1200" dirty="0"/>
              <a:t> product : products) {</a:t>
            </a:r>
            <a:br>
              <a:rPr lang="en-GB" altLang="zh-CN" sz="1200" dirty="0"/>
            </a:br>
            <a:r>
              <a:rPr lang="en-GB" altLang="zh-CN" sz="1200" dirty="0"/>
              <a:t>            </a:t>
            </a:r>
            <a:r>
              <a:rPr lang="en-GB" altLang="zh-CN" sz="1200" dirty="0">
                <a:solidFill>
                  <a:srgbClr val="CC7832"/>
                </a:solidFill>
              </a:rPr>
              <a:t>final </a:t>
            </a:r>
            <a:r>
              <a:rPr lang="en-GB" altLang="zh-CN" sz="1200" dirty="0"/>
              <a:t>String id = </a:t>
            </a:r>
            <a:r>
              <a:rPr lang="en-GB" altLang="zh-CN" sz="1200" dirty="0" err="1"/>
              <a:t>product.getId</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final </a:t>
            </a:r>
            <a:r>
              <a:rPr lang="en-GB" altLang="zh-CN" sz="1200" dirty="0"/>
              <a:t>String name = </a:t>
            </a:r>
            <a:r>
              <a:rPr lang="en-GB" altLang="zh-CN" sz="1200" dirty="0" err="1"/>
              <a:t>product.getName</a:t>
            </a:r>
            <a:r>
              <a:rPr lang="en-GB" altLang="zh-CN" sz="1200" dirty="0"/>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err="1"/>
              <a:t>System.</a:t>
            </a:r>
            <a:r>
              <a:rPr lang="en-GB" altLang="zh-CN" sz="1200" i="1" dirty="0" err="1">
                <a:solidFill>
                  <a:srgbClr val="9876AA"/>
                </a:solidFill>
              </a:rPr>
              <a:t>out</a:t>
            </a:r>
            <a:r>
              <a:rPr lang="en-GB" altLang="zh-CN" sz="1200" dirty="0" err="1"/>
              <a:t>.println</a:t>
            </a:r>
            <a:r>
              <a:rPr lang="en-GB" altLang="zh-CN" sz="1200" dirty="0"/>
              <a:t>(</a:t>
            </a:r>
            <a:r>
              <a:rPr lang="en-GB" altLang="zh-CN" sz="1200" dirty="0">
                <a:solidFill>
                  <a:srgbClr val="6A8759"/>
                </a:solidFill>
              </a:rPr>
              <a:t>"id: " </a:t>
            </a:r>
            <a:r>
              <a:rPr lang="en-GB" altLang="zh-CN" sz="1200" dirty="0"/>
              <a:t>+ id + </a:t>
            </a:r>
            <a:r>
              <a:rPr lang="en-GB" altLang="zh-CN" sz="1200" dirty="0">
                <a:solidFill>
                  <a:srgbClr val="6A8759"/>
                </a:solidFill>
              </a:rPr>
              <a:t>"; name: " </a:t>
            </a:r>
            <a:r>
              <a:rPr lang="en-GB" altLang="zh-CN" sz="1200" dirty="0"/>
              <a:t>+ name)</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a:t>}</a:t>
            </a:r>
            <a:br>
              <a:rPr lang="en-GB" altLang="zh-CN" sz="1200" dirty="0"/>
            </a:br>
            <a:r>
              <a:rPr lang="en-GB" altLang="zh-CN" sz="1200" dirty="0"/>
              <a:t>    }</a:t>
            </a:r>
            <a:br>
              <a:rPr lang="en-GB" altLang="zh-CN" sz="1200" dirty="0"/>
            </a:br>
            <a:br>
              <a:rPr lang="en-GB" altLang="zh-CN" sz="1200" dirty="0"/>
            </a:b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 Object Binding</a:t>
            </a:r>
            <a:endParaRPr kumimoji="1" lang="zh-CN" altLang="en-US" dirty="0"/>
          </a:p>
        </p:txBody>
      </p:sp>
      <p:sp>
        <p:nvSpPr>
          <p:cNvPr id="3" name="内容占位符 2"/>
          <p:cNvSpPr>
            <a:spLocks noGrp="1"/>
          </p:cNvSpPr>
          <p:nvPr>
            <p:ph idx="1"/>
          </p:nvPr>
        </p:nvSpPr>
        <p:spPr/>
        <p:txBody>
          <a:bodyPr>
            <a:normAutofit/>
          </a:bodyPr>
          <a:lstStyle/>
          <a:p>
            <a:r>
              <a:rPr kumimoji="1" lang="en-US" altLang="zh-CN" sz="1500" dirty="0" err="1"/>
              <a:t>ObjectBinding.java</a:t>
            </a:r>
            <a:endParaRPr kumimoji="1" lang="zh-CN" altLang="en-US" sz="15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
        <p:nvSpPr>
          <p:cNvPr id="5" name="矩形 4"/>
          <p:cNvSpPr/>
          <p:nvPr/>
        </p:nvSpPr>
        <p:spPr>
          <a:xfrm>
            <a:off x="1466655" y="1113588"/>
            <a:ext cx="6210690" cy="1754326"/>
          </a:xfrm>
          <a:prstGeom prst="rect">
            <a:avLst/>
          </a:prstGeom>
        </p:spPr>
        <p:txBody>
          <a:bodyPr wrap="square">
            <a:spAutoFit/>
          </a:bodyPr>
          <a:lstStyle/>
          <a:p>
            <a:r>
              <a:rPr lang="en-GB" altLang="zh-CN" sz="1200" dirty="0">
                <a:solidFill>
                  <a:srgbClr val="CC7832"/>
                </a:solidFill>
              </a:rPr>
              <a:t>     public static </a:t>
            </a:r>
            <a:r>
              <a:rPr lang="en-GB" altLang="zh-CN" sz="1200" dirty="0" err="1"/>
              <a:t>SolrClient</a:t>
            </a:r>
            <a:r>
              <a:rPr lang="en-GB" altLang="zh-CN" sz="1200" dirty="0"/>
              <a:t> </a:t>
            </a:r>
            <a:r>
              <a:rPr lang="en-GB" altLang="zh-CN" sz="1200" dirty="0" err="1">
                <a:solidFill>
                  <a:srgbClr val="FFC66D"/>
                </a:solidFill>
              </a:rPr>
              <a:t>getSolrClient</a:t>
            </a:r>
            <a:r>
              <a:rPr lang="en-GB" altLang="zh-CN" sz="1200" dirty="0"/>
              <a:t>() {</a:t>
            </a:r>
            <a:br>
              <a:rPr lang="en-GB" altLang="zh-CN" sz="1200" dirty="0"/>
            </a:br>
            <a:r>
              <a:rPr lang="en-GB" altLang="zh-CN" sz="1200" dirty="0"/>
              <a:t>        </a:t>
            </a:r>
            <a:r>
              <a:rPr lang="en-GB" altLang="zh-CN" sz="1200" dirty="0">
                <a:solidFill>
                  <a:srgbClr val="CC7832"/>
                </a:solidFill>
              </a:rPr>
              <a:t>final </a:t>
            </a:r>
            <a:r>
              <a:rPr lang="en-GB" altLang="zh-CN" sz="1200" dirty="0"/>
              <a:t>String </a:t>
            </a:r>
            <a:r>
              <a:rPr lang="en-GB" altLang="zh-CN" sz="1200" dirty="0" err="1"/>
              <a:t>solrUrl</a:t>
            </a:r>
            <a:r>
              <a:rPr lang="en-GB" altLang="zh-CN" sz="1200" dirty="0"/>
              <a:t> = </a:t>
            </a:r>
            <a:r>
              <a:rPr lang="en-GB" altLang="zh-CN" sz="1200" dirty="0">
                <a:solidFill>
                  <a:srgbClr val="6A8759"/>
                </a:solidFill>
              </a:rPr>
              <a:t>"http://localhost:8983/</a:t>
            </a:r>
            <a:r>
              <a:rPr lang="en-GB" altLang="zh-CN" sz="1200" dirty="0" err="1">
                <a:solidFill>
                  <a:srgbClr val="6A8759"/>
                </a:solidFill>
              </a:rPr>
              <a:t>solr</a:t>
            </a:r>
            <a:r>
              <a:rPr lang="en-GB" altLang="zh-CN" sz="1200" dirty="0">
                <a:solidFill>
                  <a:srgbClr val="6A8759"/>
                </a:solidFill>
              </a:rPr>
              <a:t>"</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return new </a:t>
            </a:r>
            <a:r>
              <a:rPr lang="en-GB" altLang="zh-CN" sz="1200" dirty="0" err="1"/>
              <a:t>HttpSolrClient.Builder</a:t>
            </a:r>
            <a:r>
              <a:rPr lang="en-GB" altLang="zh-CN" sz="1200" dirty="0"/>
              <a:t>(</a:t>
            </a:r>
            <a:r>
              <a:rPr lang="en-GB" altLang="zh-CN" sz="1200" dirty="0" err="1"/>
              <a:t>solrUrl</a:t>
            </a:r>
            <a:r>
              <a:rPr lang="en-GB" altLang="zh-CN" sz="1200" dirty="0"/>
              <a:t>)</a:t>
            </a:r>
            <a:br>
              <a:rPr lang="en-GB" altLang="zh-CN" sz="1200" dirty="0"/>
            </a:br>
            <a:r>
              <a:rPr lang="en-GB" altLang="zh-CN" sz="1200" dirty="0"/>
              <a:t>                .</a:t>
            </a:r>
            <a:r>
              <a:rPr lang="en-GB" altLang="zh-CN" sz="1200" dirty="0" err="1"/>
              <a:t>withConnectionTimeout</a:t>
            </a:r>
            <a:r>
              <a:rPr lang="en-GB" altLang="zh-CN" sz="1200" dirty="0"/>
              <a:t>(</a:t>
            </a:r>
            <a:r>
              <a:rPr lang="en-GB" altLang="zh-CN" sz="1200" dirty="0">
                <a:solidFill>
                  <a:srgbClr val="6897BB"/>
                </a:solidFill>
              </a:rPr>
              <a:t>10000</a:t>
            </a:r>
            <a:r>
              <a:rPr lang="en-GB" altLang="zh-CN" sz="1200" dirty="0"/>
              <a:t>)</a:t>
            </a:r>
            <a:br>
              <a:rPr lang="en-GB" altLang="zh-CN" sz="1200" dirty="0"/>
            </a:br>
            <a:r>
              <a:rPr lang="en-GB" altLang="zh-CN" sz="1200" dirty="0"/>
              <a:t>                .</a:t>
            </a:r>
            <a:r>
              <a:rPr lang="en-GB" altLang="zh-CN" sz="1200" dirty="0" err="1"/>
              <a:t>withSocketTimeout</a:t>
            </a:r>
            <a:r>
              <a:rPr lang="en-GB" altLang="zh-CN" sz="1200" dirty="0"/>
              <a:t>(</a:t>
            </a:r>
            <a:r>
              <a:rPr lang="en-GB" altLang="zh-CN" sz="1200" dirty="0">
                <a:solidFill>
                  <a:srgbClr val="6897BB"/>
                </a:solidFill>
              </a:rPr>
              <a:t>60000</a:t>
            </a:r>
            <a:r>
              <a:rPr lang="en-GB" altLang="zh-CN" sz="1200" dirty="0"/>
              <a:t>)</a:t>
            </a:r>
            <a:br>
              <a:rPr lang="en-GB" altLang="zh-CN" sz="1200" dirty="0"/>
            </a:br>
            <a:r>
              <a:rPr lang="en-GB" altLang="zh-CN" sz="1200" dirty="0"/>
              <a:t>                .build()</a:t>
            </a:r>
            <a:r>
              <a:rPr lang="en-GB" altLang="zh-CN" sz="1200" dirty="0">
                <a:solidFill>
                  <a:srgbClr val="CC7832"/>
                </a:solidFill>
              </a:rPr>
              <a:t>;</a:t>
            </a:r>
            <a:br>
              <a:rPr lang="en-GB" altLang="zh-CN" sz="1200" dirty="0">
                <a:solidFill>
                  <a:srgbClr val="CC7832"/>
                </a:solidFill>
              </a:rPr>
            </a:br>
            <a:r>
              <a:rPr lang="en-GB" altLang="zh-CN" sz="1200" dirty="0">
                <a:solidFill>
                  <a:srgbClr val="CC7832"/>
                </a:solidFill>
              </a:rPr>
              <a:t>    </a:t>
            </a:r>
            <a:r>
              <a:rPr lang="en-GB" altLang="zh-CN" sz="1200" dirty="0"/>
              <a:t>}</a:t>
            </a:r>
            <a:br>
              <a:rPr lang="en-GB" altLang="zh-CN" sz="1200" dirty="0"/>
            </a:br>
            <a:r>
              <a:rPr lang="en-GB" altLang="zh-CN" sz="1200" dirty="0"/>
              <a:t>}</a:t>
            </a:r>
            <a:br>
              <a:rPr lang="en-GB" altLang="zh-CN" sz="1200" dirty="0"/>
            </a:br>
            <a:endParaRPr lang="zh-CN" altLang="en-US" sz="1200" dirty="0"/>
          </a:p>
        </p:txBody>
      </p:sp>
      <p:pic>
        <p:nvPicPr>
          <p:cNvPr id="6" name="图片 5"/>
          <p:cNvPicPr>
            <a:picLocks noChangeAspect="1"/>
          </p:cNvPicPr>
          <p:nvPr/>
        </p:nvPicPr>
        <p:blipFill>
          <a:blip r:embed="rId1"/>
          <a:stretch>
            <a:fillRect/>
          </a:stretch>
        </p:blipFill>
        <p:spPr>
          <a:xfrm>
            <a:off x="2357754" y="2638236"/>
            <a:ext cx="4428492" cy="21329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Elasticsearch</a:t>
            </a:r>
            <a:endParaRPr kumimoji="1" lang="zh-CN" altLang="en-US" dirty="0"/>
          </a:p>
        </p:txBody>
      </p:sp>
      <p:sp>
        <p:nvSpPr>
          <p:cNvPr id="3" name="内容占位符 2"/>
          <p:cNvSpPr>
            <a:spLocks noGrp="1"/>
          </p:cNvSpPr>
          <p:nvPr>
            <p:ph idx="1"/>
          </p:nvPr>
        </p:nvSpPr>
        <p:spPr/>
        <p:txBody>
          <a:bodyPr/>
          <a:lstStyle/>
          <a:p>
            <a:r>
              <a:rPr lang="en-US" altLang="zh-CN" dirty="0"/>
              <a:t>Elasticsearch is a highly scalable open-source full-text search and analytics engine. </a:t>
            </a:r>
            <a:endParaRPr lang="en-US" altLang="zh-CN" dirty="0"/>
          </a:p>
          <a:p>
            <a:pPr lvl="1"/>
            <a:r>
              <a:rPr lang="en-US" altLang="zh-CN" dirty="0"/>
              <a:t>It allows you to store, search, and analyze big volumes of data quickly and in near real time. </a:t>
            </a:r>
            <a:endParaRPr lang="en-US" altLang="zh-CN" dirty="0"/>
          </a:p>
          <a:p>
            <a:pPr lvl="1"/>
            <a:r>
              <a:rPr lang="en-US" altLang="zh-CN" dirty="0"/>
              <a:t>It is generally used as the underlying engine/technology that powers applications that have complex search features and requirements.</a:t>
            </a:r>
            <a:endParaRPr lang="en-US" altLang="zh-CN" dirty="0"/>
          </a:p>
          <a:p>
            <a:pPr lvl="1"/>
            <a:endParaRPr kumimoji="1" lang="en-US" altLang="zh-CN" dirty="0"/>
          </a:p>
          <a:p>
            <a:pPr lvl="1"/>
            <a:r>
              <a:rPr kumimoji="1" lang="en-US" altLang="zh-CN" dirty="0">
                <a:hlinkClick r:id="rId1"/>
              </a:rPr>
              <a:t>https://www.elastic.co</a:t>
            </a:r>
            <a:r>
              <a:rPr kumimoji="1" lang="en-US" altLang="en-US" dirty="0"/>
              <a:t> </a:t>
            </a:r>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5382090" y="3381840"/>
            <a:ext cx="2038722" cy="78197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Indexing</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89803" y="735546"/>
            <a:ext cx="3543281" cy="40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5909945" y="1835150"/>
            <a:ext cx="3048000" cy="829945"/>
          </a:xfrm>
          <a:prstGeom prst="rect">
            <a:avLst/>
          </a:prstGeom>
          <a:noFill/>
        </p:spPr>
        <p:txBody>
          <a:bodyPr wrap="square" rtlCol="0">
            <a:spAutoFit/>
          </a:bodyPr>
          <a:p>
            <a:r>
              <a:rPr lang="zh-CN" altLang="en-US" sz="1600"/>
              <a:t>这个</a:t>
            </a:r>
            <a:r>
              <a:rPr lang="en-US" altLang="zh-CN" sz="1600"/>
              <a:t>parser</a:t>
            </a:r>
            <a:r>
              <a:rPr lang="zh-CN" altLang="en-US" sz="1600"/>
              <a:t>类似于编译器里面讲的</a:t>
            </a:r>
            <a:r>
              <a:rPr lang="en-US" altLang="zh-CN" sz="1600"/>
              <a:t>lex</a:t>
            </a:r>
            <a:r>
              <a:rPr lang="zh-CN" altLang="en-US" sz="1600"/>
              <a:t>，就是将文本里面的</a:t>
            </a:r>
            <a:r>
              <a:rPr lang="en-US" altLang="zh-CN" sz="1600"/>
              <a:t>token</a:t>
            </a:r>
            <a:r>
              <a:rPr lang="zh-CN" altLang="en-US" sz="1600"/>
              <a:t>给分离出来</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Elasticsearch</a:t>
            </a:r>
            <a:r>
              <a:rPr kumimoji="1" lang="en-US" altLang="en-US" dirty="0"/>
              <a:t> </a:t>
            </a:r>
            <a:r>
              <a:rPr kumimoji="1" lang="en-US" altLang="en-US" dirty="0"/>
              <a:t>–</a:t>
            </a:r>
            <a:r>
              <a:rPr kumimoji="1" lang="en-US" altLang="en-US" dirty="0"/>
              <a:t> </a:t>
            </a:r>
            <a:r>
              <a:rPr kumimoji="1" lang="en-US" altLang="en-US" dirty="0"/>
              <a:t>Basic</a:t>
            </a:r>
            <a:r>
              <a:rPr kumimoji="1" lang="en-US" altLang="en-US" dirty="0"/>
              <a:t> </a:t>
            </a:r>
            <a:r>
              <a:rPr kumimoji="1" lang="en-US" altLang="en-US" dirty="0"/>
              <a:t>Concepts</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N</a:t>
            </a:r>
            <a:r>
              <a:rPr kumimoji="1" lang="en-US" altLang="en-US" dirty="0"/>
              <a:t>ear</a:t>
            </a:r>
            <a:r>
              <a:rPr kumimoji="1" lang="en-US" altLang="en-US" dirty="0"/>
              <a:t> </a:t>
            </a:r>
            <a:r>
              <a:rPr kumimoji="1" lang="en-US" altLang="en-US" dirty="0"/>
              <a:t>Real</a:t>
            </a:r>
            <a:r>
              <a:rPr kumimoji="1" lang="en-US" altLang="en-US" dirty="0"/>
              <a:t> </a:t>
            </a:r>
            <a:r>
              <a:rPr kumimoji="1" lang="en-US" altLang="en-US" dirty="0"/>
              <a:t>Time</a:t>
            </a:r>
            <a:endParaRPr kumimoji="1" lang="en-US" altLang="en-US" dirty="0"/>
          </a:p>
          <a:p>
            <a:pPr lvl="1"/>
            <a:r>
              <a:rPr lang="en-US" altLang="zh-CN" dirty="0"/>
              <a:t>Elasticsearch is a near real time search platform. What this means is there is a slight latency (normally one second) from the time you index a document until the time it becomes searchable.</a:t>
            </a:r>
            <a:endParaRPr lang="en-US" altLang="zh-CN" dirty="0"/>
          </a:p>
          <a:p>
            <a:r>
              <a:rPr lang="en-US" altLang="zh-CN" dirty="0"/>
              <a:t>Document</a:t>
            </a:r>
            <a:endParaRPr lang="en-US" altLang="zh-CN" dirty="0"/>
          </a:p>
          <a:p>
            <a:pPr lvl="1"/>
            <a:r>
              <a:rPr lang="en-US" altLang="zh-CN" dirty="0"/>
              <a:t>A document is a basic unit of information that can be indexed. </a:t>
            </a:r>
            <a:endParaRPr lang="en-US" altLang="zh-CN" dirty="0"/>
          </a:p>
          <a:p>
            <a:pPr lvl="1"/>
            <a:r>
              <a:rPr lang="en-US" altLang="zh-CN" dirty="0"/>
              <a:t>This document is expressed in JSON (JavaScript Object Notation) which is a ubiquitous internet data interchange format.</a:t>
            </a:r>
            <a:endParaRPr lang="en-US" altLang="zh-CN" dirty="0"/>
          </a:p>
          <a:p>
            <a:r>
              <a:rPr lang="en-US" altLang="zh-CN" dirty="0"/>
              <a:t>Index</a:t>
            </a:r>
            <a:endParaRPr lang="en-US" altLang="zh-CN" dirty="0"/>
          </a:p>
          <a:p>
            <a:pPr lvl="1"/>
            <a:r>
              <a:rPr lang="en-US" altLang="zh-CN" dirty="0"/>
              <a:t>An index is a collection of documents that have somewhat similar characteristics. </a:t>
            </a:r>
            <a:endParaRPr lang="en-US" altLang="zh-CN" dirty="0"/>
          </a:p>
          <a:p>
            <a:pPr lvl="1"/>
            <a:r>
              <a:rPr lang="en-US" altLang="zh-CN" dirty="0"/>
              <a:t>An index is identified by a name (that must be all lowercase) and this name is used to refer to the index when performing indexing, search, update, and delete operations against the documents in it.</a:t>
            </a:r>
            <a:endParaRPr lang="en-US" altLang="zh-CN"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Elasticsearch</a:t>
            </a:r>
            <a:r>
              <a:rPr kumimoji="1" lang="en-US" altLang="en-US" dirty="0"/>
              <a:t> </a:t>
            </a:r>
            <a:r>
              <a:rPr kumimoji="1" lang="en-US" altLang="en-US" dirty="0"/>
              <a:t>–</a:t>
            </a:r>
            <a:r>
              <a:rPr kumimoji="1" lang="en-US" altLang="en-US" dirty="0"/>
              <a:t> </a:t>
            </a:r>
            <a:r>
              <a:rPr kumimoji="1" lang="en-US" altLang="en-US" dirty="0"/>
              <a:t>Basic</a:t>
            </a:r>
            <a:r>
              <a:rPr kumimoji="1" lang="en-US" altLang="en-US" dirty="0"/>
              <a:t> </a:t>
            </a:r>
            <a:r>
              <a:rPr kumimoji="1" lang="en-US" altLang="en-US" dirty="0"/>
              <a:t>Concepts</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dirty="0"/>
              <a:t>Shards</a:t>
            </a:r>
            <a:r>
              <a:rPr lang="en-US" altLang="en-US" dirty="0"/>
              <a:t> </a:t>
            </a:r>
            <a:r>
              <a:rPr lang="en-US" altLang="zh-CN" dirty="0"/>
              <a:t>&amp;</a:t>
            </a:r>
            <a:r>
              <a:rPr lang="en-US" altLang="en-US" dirty="0"/>
              <a:t> </a:t>
            </a:r>
            <a:r>
              <a:rPr lang="en-US" altLang="zh-CN" dirty="0"/>
              <a:t>Replicas</a:t>
            </a:r>
            <a:endParaRPr lang="en-US" altLang="zh-CN" dirty="0"/>
          </a:p>
          <a:p>
            <a:pPr lvl="1"/>
            <a:r>
              <a:rPr lang="en-US" altLang="zh-CN" dirty="0"/>
              <a:t>An index can potentially store a large amount of data that can exceed the hardware limits of a single node. </a:t>
            </a:r>
            <a:endParaRPr lang="en-US" altLang="zh-CN" dirty="0"/>
          </a:p>
          <a:p>
            <a:pPr lvl="1"/>
            <a:r>
              <a:rPr lang="en-US" altLang="zh-CN" dirty="0"/>
              <a:t>To solve this problem, Elasticsearch provides the ability to subdivide your index into multiple pieces called shards.</a:t>
            </a:r>
            <a:endParaRPr lang="en-US" altLang="zh-CN" dirty="0"/>
          </a:p>
          <a:p>
            <a:r>
              <a:rPr lang="en-US" altLang="zh-CN" dirty="0" err="1"/>
              <a:t>Sharding</a:t>
            </a:r>
            <a:r>
              <a:rPr lang="en-US" altLang="zh-CN" dirty="0"/>
              <a:t> is important for two primary reasons:</a:t>
            </a:r>
            <a:endParaRPr lang="en-US" altLang="zh-CN" dirty="0"/>
          </a:p>
          <a:p>
            <a:pPr lvl="1"/>
            <a:r>
              <a:rPr lang="en-US" altLang="zh-CN" dirty="0"/>
              <a:t>It allows you to horizontally split/scale your content volume</a:t>
            </a:r>
            <a:endParaRPr lang="en-US" altLang="zh-CN" dirty="0"/>
          </a:p>
          <a:p>
            <a:pPr lvl="1"/>
            <a:r>
              <a:rPr lang="en-US" altLang="zh-CN" dirty="0"/>
              <a:t>It allows you to distribute and parallelize operations across shards (potentially on multiple nodes) thus increasing performance/throughput</a:t>
            </a:r>
            <a:endParaRPr lang="en-US" altLang="zh-CN" dirty="0"/>
          </a:p>
          <a:p>
            <a:r>
              <a:rPr lang="en-US" altLang="zh-CN" dirty="0"/>
              <a:t>Replication is important for two primary reasons:</a:t>
            </a:r>
            <a:endParaRPr lang="en-US" altLang="zh-CN" dirty="0"/>
          </a:p>
          <a:p>
            <a:pPr lvl="1"/>
            <a:r>
              <a:rPr lang="en-US" altLang="zh-CN" dirty="0"/>
              <a:t>It provides high availability in case a shard/node fails. For this reason, it is important to note that a replica shard is never allocated on the same node as the original/primary shard that it was copied from.</a:t>
            </a:r>
            <a:endParaRPr lang="en-US" altLang="zh-CN" dirty="0"/>
          </a:p>
          <a:p>
            <a:pPr lvl="1"/>
            <a:r>
              <a:rPr lang="en-US" altLang="zh-CN" dirty="0"/>
              <a:t>It allows you to scale out your search volume/throughput since searches can be executed on all replicas in parallel.</a:t>
            </a:r>
            <a:endParaRPr lang="en-US" altLang="zh-CN" dirty="0"/>
          </a:p>
          <a:p>
            <a:pPr lvl="1"/>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a:t>
            </a:r>
            <a:r>
              <a:rPr kumimoji="1" lang="en-US" altLang="en-US" dirty="0"/>
              <a:t>lasticsearch</a:t>
            </a:r>
            <a:endParaRPr kumimoji="1" lang="zh-CN" altLang="en-US" dirty="0"/>
          </a:p>
        </p:txBody>
      </p:sp>
      <p:sp>
        <p:nvSpPr>
          <p:cNvPr id="3" name="内容占位符 2"/>
          <p:cNvSpPr>
            <a:spLocks noGrp="1"/>
          </p:cNvSpPr>
          <p:nvPr>
            <p:ph idx="1"/>
          </p:nvPr>
        </p:nvSpPr>
        <p:spPr/>
        <p:txBody>
          <a:bodyPr>
            <a:normAutofit/>
          </a:bodyPr>
          <a:lstStyle/>
          <a:p>
            <a:r>
              <a:rPr kumimoji="1" lang="en-US" altLang="en-US" dirty="0"/>
              <a:t>Index some documents</a:t>
            </a:r>
            <a:endParaRPr kumimoji="1" lang="en-US" altLang="en-US" dirty="0"/>
          </a:p>
          <a:p>
            <a:pPr marL="537210" lvl="1" indent="0">
              <a:buNone/>
            </a:pPr>
            <a:r>
              <a:rPr lang="en-GB" altLang="zh-CN" dirty="0">
                <a:solidFill>
                  <a:schemeClr val="tx2"/>
                </a:solidFill>
              </a:rPr>
              <a:t>PUT /customer/_doc/1 (</a:t>
            </a:r>
            <a:r>
              <a:rPr lang="en-GB" altLang="zh-CN" dirty="0">
                <a:hlinkClick r:id="rId1"/>
              </a:rPr>
              <a:t>http://localhost:9200/customer/_doc/1</a:t>
            </a:r>
            <a:r>
              <a:rPr lang="en-GB" altLang="zh-CN" dirty="0"/>
              <a:t> )</a:t>
            </a:r>
            <a:endParaRPr lang="en-US" altLang="zh-CN" dirty="0">
              <a:solidFill>
                <a:schemeClr val="tx2"/>
              </a:solidFill>
            </a:endParaRPr>
          </a:p>
          <a:p>
            <a:pPr lvl="1"/>
            <a:endParaRPr lang="en-US" altLang="zh-CN" dirty="0"/>
          </a:p>
          <a:p>
            <a:pPr lvl="1"/>
            <a:endParaRPr lang="en-US" altLang="zh-CN" dirty="0"/>
          </a:p>
          <a:p>
            <a:pPr lvl="1"/>
            <a:endParaRPr lang="en-US" altLang="zh-CN" dirty="0"/>
          </a:p>
          <a:p>
            <a:pPr lvl="1"/>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7" name="图片 6"/>
          <p:cNvPicPr>
            <a:picLocks noChangeAspect="1"/>
          </p:cNvPicPr>
          <p:nvPr/>
        </p:nvPicPr>
        <p:blipFill>
          <a:blip r:embed="rId2"/>
          <a:stretch>
            <a:fillRect/>
          </a:stretch>
        </p:blipFill>
        <p:spPr>
          <a:xfrm>
            <a:off x="2186666" y="1556601"/>
            <a:ext cx="4662657" cy="348119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a:t>
            </a:r>
            <a:r>
              <a:rPr kumimoji="1" lang="en-US" altLang="en-US" dirty="0"/>
              <a:t>lasticsearch</a:t>
            </a:r>
            <a:endParaRPr kumimoji="1" lang="zh-CN" altLang="en-US" dirty="0"/>
          </a:p>
        </p:txBody>
      </p:sp>
      <p:sp>
        <p:nvSpPr>
          <p:cNvPr id="3" name="内容占位符 2"/>
          <p:cNvSpPr>
            <a:spLocks noGrp="1"/>
          </p:cNvSpPr>
          <p:nvPr>
            <p:ph idx="1"/>
          </p:nvPr>
        </p:nvSpPr>
        <p:spPr/>
        <p:txBody>
          <a:bodyPr>
            <a:normAutofit/>
          </a:bodyPr>
          <a:lstStyle/>
          <a:p>
            <a:r>
              <a:rPr kumimoji="1" lang="en-US" altLang="en-US" dirty="0"/>
              <a:t>Index some documents</a:t>
            </a:r>
            <a:endParaRPr kumimoji="1" lang="en-US" altLang="en-US" dirty="0"/>
          </a:p>
          <a:p>
            <a:pPr marL="537210" lvl="1" indent="0">
              <a:buNone/>
            </a:pPr>
            <a:r>
              <a:rPr lang="en-US" altLang="zh-CN" dirty="0">
                <a:solidFill>
                  <a:schemeClr val="tx2"/>
                </a:solidFill>
              </a:rPr>
              <a:t>GET </a:t>
            </a:r>
            <a:r>
              <a:rPr lang="en-GB" altLang="zh-CN" dirty="0">
                <a:solidFill>
                  <a:schemeClr val="tx2"/>
                </a:solidFill>
              </a:rPr>
              <a:t>/customer/_doc/1</a:t>
            </a:r>
            <a:r>
              <a:rPr lang="en-US" altLang="zh-CN" dirty="0">
                <a:solidFill>
                  <a:schemeClr val="tx2"/>
                </a:solidFill>
              </a:rPr>
              <a:t>(</a:t>
            </a:r>
            <a:r>
              <a:rPr lang="en-GB" altLang="zh-CN" dirty="0">
                <a:hlinkClick r:id="rId1"/>
              </a:rPr>
              <a:t>http://localhost:9200/customer/_doc/1</a:t>
            </a:r>
            <a:r>
              <a:rPr lang="en-GB" altLang="zh-CN" dirty="0"/>
              <a:t> </a:t>
            </a:r>
            <a:r>
              <a:rPr lang="en-US" altLang="zh-CN" dirty="0">
                <a:solidFill>
                  <a:schemeClr val="tx2"/>
                </a:solidFill>
              </a:rPr>
              <a:t>)</a:t>
            </a:r>
            <a:endParaRPr lang="en-US" altLang="zh-CN" dirty="0">
              <a:solidFill>
                <a:schemeClr val="tx2"/>
              </a:solidFill>
            </a:endParaRPr>
          </a:p>
          <a:p>
            <a:pPr lvl="1"/>
            <a:endParaRPr lang="en-US" altLang="zh-CN" dirty="0"/>
          </a:p>
          <a:p>
            <a:pPr lvl="1"/>
            <a:endParaRPr lang="en-US" altLang="zh-CN" dirty="0"/>
          </a:p>
          <a:p>
            <a:pPr lvl="1"/>
            <a:endParaRPr lang="en-US" altLang="zh-CN" dirty="0"/>
          </a:p>
          <a:p>
            <a:pPr lvl="1"/>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2202182" y="1604835"/>
            <a:ext cx="4739636" cy="35386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a:t>
            </a:r>
            <a:r>
              <a:rPr kumimoji="1" lang="en-US" altLang="en-US" dirty="0"/>
              <a:t>lasticsearch</a:t>
            </a:r>
            <a:endParaRPr kumimoji="1" lang="zh-CN" altLang="en-US" dirty="0"/>
          </a:p>
        </p:txBody>
      </p:sp>
      <p:sp>
        <p:nvSpPr>
          <p:cNvPr id="3" name="内容占位符 2"/>
          <p:cNvSpPr>
            <a:spLocks noGrp="1"/>
          </p:cNvSpPr>
          <p:nvPr>
            <p:ph idx="1"/>
          </p:nvPr>
        </p:nvSpPr>
        <p:spPr/>
        <p:txBody>
          <a:bodyPr/>
          <a:lstStyle/>
          <a:p>
            <a:r>
              <a:rPr kumimoji="1" lang="en-US" altLang="en-US" dirty="0"/>
              <a:t>Indexing documents</a:t>
            </a:r>
            <a:r>
              <a:rPr kumimoji="1" lang="zh-CN" altLang="en-US" dirty="0"/>
              <a:t> </a:t>
            </a:r>
            <a:r>
              <a:rPr kumimoji="1" lang="en-US" altLang="zh-CN" dirty="0"/>
              <a:t>in</a:t>
            </a:r>
            <a:r>
              <a:rPr kumimoji="1" lang="zh-CN" altLang="en-US" dirty="0"/>
              <a:t> </a:t>
            </a:r>
            <a:r>
              <a:rPr kumimoji="1" lang="en-US" altLang="zh-CN" dirty="0"/>
              <a:t>bulk</a:t>
            </a:r>
            <a:endParaRPr kumimoji="1" lang="en-US" altLang="en-US" dirty="0"/>
          </a:p>
          <a:p>
            <a:pPr marL="537210" lvl="1" indent="0">
              <a:buNone/>
            </a:pPr>
            <a:r>
              <a:rPr lang="en-GB" altLang="zh-CN" dirty="0">
                <a:hlinkClick r:id="rId1"/>
              </a:rPr>
              <a:t>http://localhost:9200/bank/_bulk?pretty&amp;refresh</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2101416" y="1599642"/>
            <a:ext cx="4746592" cy="354385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a:t>
            </a:r>
            <a:r>
              <a:rPr kumimoji="1" lang="en-US" altLang="en-US" dirty="0"/>
              <a:t>lasticsearch</a:t>
            </a:r>
            <a:endParaRPr kumimoji="1" lang="zh-CN" altLang="en-US" dirty="0"/>
          </a:p>
        </p:txBody>
      </p:sp>
      <p:sp>
        <p:nvSpPr>
          <p:cNvPr id="3" name="内容占位符 2"/>
          <p:cNvSpPr>
            <a:spLocks noGrp="1"/>
          </p:cNvSpPr>
          <p:nvPr>
            <p:ph idx="1"/>
          </p:nvPr>
        </p:nvSpPr>
        <p:spPr/>
        <p:txBody>
          <a:bodyPr/>
          <a:lstStyle/>
          <a:p>
            <a:r>
              <a:rPr kumimoji="1" lang="en-US" altLang="en-US" dirty="0"/>
              <a:t>Indexing documents</a:t>
            </a:r>
            <a:r>
              <a:rPr kumimoji="1" lang="zh-CN" altLang="en-US" dirty="0"/>
              <a:t> </a:t>
            </a:r>
            <a:r>
              <a:rPr kumimoji="1" lang="en-US" altLang="zh-CN" dirty="0"/>
              <a:t>in</a:t>
            </a:r>
            <a:r>
              <a:rPr kumimoji="1" lang="zh-CN" altLang="en-US" dirty="0"/>
              <a:t> </a:t>
            </a:r>
            <a:r>
              <a:rPr kumimoji="1" lang="en-US" altLang="zh-CN" dirty="0"/>
              <a:t>bulk</a:t>
            </a:r>
            <a:endParaRPr kumimoji="1" lang="en-US" altLang="en-US" dirty="0"/>
          </a:p>
          <a:p>
            <a:pPr lvl="1"/>
            <a:r>
              <a:rPr lang="en-GB" altLang="zh-CN" dirty="0">
                <a:hlinkClick r:id="rId1"/>
              </a:rPr>
              <a:t>http://localhost:9200/_cat/indices?v</a:t>
            </a:r>
            <a:r>
              <a:rPr lang="zh-CN" altLang="en-US" dirty="0"/>
              <a:t> </a:t>
            </a:r>
            <a:endParaRPr kumimoji="1"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2141730" y="1635532"/>
            <a:ext cx="4698522" cy="350796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a:t>
            </a:r>
            <a:r>
              <a:rPr kumimoji="1" lang="en-US" altLang="en-US" dirty="0"/>
              <a:t>lasticsearch</a:t>
            </a:r>
            <a:endParaRPr kumimoji="1" lang="zh-CN" altLang="en-US" dirty="0"/>
          </a:p>
        </p:txBody>
      </p:sp>
      <p:sp>
        <p:nvSpPr>
          <p:cNvPr id="3" name="内容占位符 2"/>
          <p:cNvSpPr>
            <a:spLocks noGrp="1"/>
          </p:cNvSpPr>
          <p:nvPr>
            <p:ph idx="1"/>
          </p:nvPr>
        </p:nvSpPr>
        <p:spPr/>
        <p:txBody>
          <a:bodyPr>
            <a:normAutofit/>
          </a:bodyPr>
          <a:lstStyle/>
          <a:p>
            <a:r>
              <a:rPr kumimoji="1" lang="en-US" altLang="en-US" dirty="0"/>
              <a:t>Delete</a:t>
            </a:r>
            <a:r>
              <a:rPr kumimoji="1" lang="en-US" altLang="en-US" dirty="0"/>
              <a:t> </a:t>
            </a:r>
            <a:r>
              <a:rPr kumimoji="1" lang="en-US" altLang="en-US" dirty="0"/>
              <a:t>Index</a:t>
            </a:r>
            <a:endParaRPr kumimoji="1" lang="en-US" altLang="en-US" dirty="0"/>
          </a:p>
          <a:p>
            <a:pPr lvl="1"/>
            <a:r>
              <a:rPr lang="en-US" altLang="zh-CN" dirty="0"/>
              <a:t>Now let’s delete the index that we just created and then list all the indexes again:</a:t>
            </a:r>
            <a:endParaRPr lang="en-US" altLang="zh-CN" dirty="0"/>
          </a:p>
          <a:p>
            <a:pPr lvl="1"/>
            <a:endParaRPr lang="en-US" altLang="zh-CN" dirty="0"/>
          </a:p>
          <a:p>
            <a:pPr lvl="1"/>
            <a:endParaRPr lang="en-US" altLang="zh-CN" dirty="0"/>
          </a:p>
          <a:p>
            <a:pPr lvl="1"/>
            <a:r>
              <a:rPr lang="en-US" altLang="zh-CN" dirty="0"/>
              <a:t>And the response:</a:t>
            </a:r>
            <a:endParaRPr lang="en-US" altLang="zh-CN" dirty="0"/>
          </a:p>
          <a:p>
            <a:pPr lvl="1"/>
            <a:endParaRPr lang="en-US" altLang="zh-CN" dirty="0"/>
          </a:p>
          <a:p>
            <a:pPr lvl="1"/>
            <a:r>
              <a:rPr lang="en-US" altLang="zh-CN" dirty="0"/>
              <a:t>Before we move on, let’s take a closer look again at some of the API commands that we have learned so far:</a:t>
            </a:r>
            <a:endParaRPr lang="en-US" altLang="zh-CN" dirty="0"/>
          </a:p>
          <a:p>
            <a:pPr lvl="1"/>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1858393" y="1484572"/>
            <a:ext cx="5953967" cy="484256"/>
          </a:xfrm>
          <a:prstGeom prst="rect">
            <a:avLst/>
          </a:prstGeom>
        </p:spPr>
      </p:pic>
      <p:pic>
        <p:nvPicPr>
          <p:cNvPr id="7" name="图片 6"/>
          <p:cNvPicPr>
            <a:picLocks noChangeAspect="1"/>
          </p:cNvPicPr>
          <p:nvPr/>
        </p:nvPicPr>
        <p:blipFill>
          <a:blip r:embed="rId2"/>
          <a:stretch>
            <a:fillRect/>
          </a:stretch>
        </p:blipFill>
        <p:spPr>
          <a:xfrm>
            <a:off x="1858392" y="2348774"/>
            <a:ext cx="5953967" cy="259553"/>
          </a:xfrm>
          <a:prstGeom prst="rect">
            <a:avLst/>
          </a:prstGeom>
        </p:spPr>
      </p:pic>
      <p:pic>
        <p:nvPicPr>
          <p:cNvPr id="9" name="图片 8"/>
          <p:cNvPicPr>
            <a:picLocks noChangeAspect="1"/>
          </p:cNvPicPr>
          <p:nvPr/>
        </p:nvPicPr>
        <p:blipFill>
          <a:blip r:embed="rId3"/>
          <a:stretch>
            <a:fillRect/>
          </a:stretch>
        </p:blipFill>
        <p:spPr>
          <a:xfrm>
            <a:off x="1858393" y="3368891"/>
            <a:ext cx="5953967" cy="142769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a:t>
            </a:r>
            <a:r>
              <a:rPr kumimoji="1" lang="en-US" altLang="en-US" dirty="0"/>
              <a:t>lasticsearch</a:t>
            </a:r>
            <a:endParaRPr kumimoji="1" lang="zh-CN" altLang="en-US" dirty="0"/>
          </a:p>
        </p:txBody>
      </p:sp>
      <p:sp>
        <p:nvSpPr>
          <p:cNvPr id="3" name="内容占位符 2"/>
          <p:cNvSpPr>
            <a:spLocks noGrp="1"/>
          </p:cNvSpPr>
          <p:nvPr>
            <p:ph idx="1"/>
          </p:nvPr>
        </p:nvSpPr>
        <p:spPr/>
        <p:txBody>
          <a:bodyPr>
            <a:normAutofit/>
          </a:bodyPr>
          <a:lstStyle/>
          <a:p>
            <a:r>
              <a:rPr kumimoji="1" lang="en-US" altLang="en-US" dirty="0"/>
              <a:t>Indexing</a:t>
            </a:r>
            <a:r>
              <a:rPr kumimoji="1" lang="en-US" altLang="en-US" dirty="0"/>
              <a:t> </a:t>
            </a:r>
            <a:r>
              <a:rPr kumimoji="1" lang="en-US" altLang="en-US" dirty="0"/>
              <a:t>and</a:t>
            </a:r>
            <a:r>
              <a:rPr kumimoji="1" lang="en-US" altLang="en-US" dirty="0"/>
              <a:t> </a:t>
            </a:r>
            <a:r>
              <a:rPr kumimoji="1" lang="en-US" altLang="en-US" dirty="0"/>
              <a:t>Replacing</a:t>
            </a:r>
            <a:r>
              <a:rPr kumimoji="1" lang="en-US" altLang="en-US" dirty="0"/>
              <a:t> </a:t>
            </a:r>
            <a:r>
              <a:rPr kumimoji="1" lang="en-US" altLang="en-US" dirty="0"/>
              <a:t>Documents</a:t>
            </a:r>
            <a:endParaRPr kumimoji="1" lang="en-US" altLang="en-US" dirty="0"/>
          </a:p>
          <a:p>
            <a:pPr lvl="1"/>
            <a:r>
              <a:rPr lang="en-US" altLang="zh-CN" dirty="0"/>
              <a:t>Let’s recall that command again:</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If we then executed the above command again with a different (or same) document, Elasticsearch will replace (i.e. </a:t>
            </a:r>
            <a:r>
              <a:rPr lang="en-US" altLang="zh-CN" dirty="0" err="1"/>
              <a:t>reindex</a:t>
            </a:r>
            <a:r>
              <a:rPr lang="en-US" altLang="zh-CN" dirty="0"/>
              <a:t>) a new document on top of the existing one with the ID of 1:</a:t>
            </a:r>
            <a:endParaRPr lang="en-US" altLang="zh-CN" dirty="0"/>
          </a:p>
          <a:p>
            <a:pPr lvl="1"/>
            <a:endParaRPr lang="en-US" altLang="zh-CN" dirty="0"/>
          </a:p>
          <a:p>
            <a:pPr lvl="1"/>
            <a:endParaRPr lang="en-US" altLang="zh-CN" dirty="0"/>
          </a:p>
          <a:p>
            <a:pPr lvl="1"/>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8" name="图片 7"/>
          <p:cNvPicPr>
            <a:picLocks noChangeAspect="1"/>
          </p:cNvPicPr>
          <p:nvPr/>
        </p:nvPicPr>
        <p:blipFill>
          <a:blip r:embed="rId1"/>
          <a:stretch>
            <a:fillRect/>
          </a:stretch>
        </p:blipFill>
        <p:spPr>
          <a:xfrm>
            <a:off x="1845078" y="1584534"/>
            <a:ext cx="5948487" cy="879204"/>
          </a:xfrm>
          <a:prstGeom prst="rect">
            <a:avLst/>
          </a:prstGeom>
        </p:spPr>
      </p:pic>
      <p:pic>
        <p:nvPicPr>
          <p:cNvPr id="5" name="图片 4"/>
          <p:cNvPicPr>
            <a:picLocks noChangeAspect="1"/>
          </p:cNvPicPr>
          <p:nvPr/>
        </p:nvPicPr>
        <p:blipFill>
          <a:blip r:embed="rId2"/>
          <a:stretch>
            <a:fillRect/>
          </a:stretch>
        </p:blipFill>
        <p:spPr>
          <a:xfrm>
            <a:off x="1845078" y="3327834"/>
            <a:ext cx="5987624" cy="91810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a:t>
            </a:r>
            <a:r>
              <a:rPr kumimoji="1" lang="en-US" altLang="en-US" dirty="0"/>
              <a:t>lasticsearch</a:t>
            </a:r>
            <a:endParaRPr kumimoji="1" lang="zh-CN" altLang="en-US" dirty="0"/>
          </a:p>
        </p:txBody>
      </p:sp>
      <p:sp>
        <p:nvSpPr>
          <p:cNvPr id="3" name="内容占位符 2"/>
          <p:cNvSpPr>
            <a:spLocks noGrp="1"/>
          </p:cNvSpPr>
          <p:nvPr>
            <p:ph idx="1"/>
          </p:nvPr>
        </p:nvSpPr>
        <p:spPr/>
        <p:txBody>
          <a:bodyPr>
            <a:normAutofit/>
          </a:bodyPr>
          <a:lstStyle/>
          <a:p>
            <a:r>
              <a:rPr kumimoji="1" lang="en-US" altLang="en-US" dirty="0"/>
              <a:t>Indexing</a:t>
            </a:r>
            <a:r>
              <a:rPr kumimoji="1" lang="en-US" altLang="en-US" dirty="0"/>
              <a:t> </a:t>
            </a:r>
            <a:r>
              <a:rPr kumimoji="1" lang="en-US" altLang="en-US" dirty="0"/>
              <a:t>and</a:t>
            </a:r>
            <a:r>
              <a:rPr kumimoji="1" lang="en-US" altLang="en-US" dirty="0"/>
              <a:t> </a:t>
            </a:r>
            <a:r>
              <a:rPr kumimoji="1" lang="en-US" altLang="en-US" dirty="0"/>
              <a:t>Replacing</a:t>
            </a:r>
            <a:r>
              <a:rPr kumimoji="1" lang="en-US" altLang="en-US" dirty="0"/>
              <a:t> </a:t>
            </a:r>
            <a:r>
              <a:rPr kumimoji="1" lang="en-US" altLang="en-US" dirty="0"/>
              <a:t>Documents</a:t>
            </a:r>
            <a:endParaRPr kumimoji="1" lang="en-US" altLang="en-US" dirty="0"/>
          </a:p>
          <a:p>
            <a:pPr lvl="1"/>
            <a:r>
              <a:rPr lang="en-US" altLang="zh-CN" dirty="0"/>
              <a:t>If, on the other hand, we use a different ID, a new document will be indexed and the existing document(s) already in the index remains untouched.</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en-US" dirty="0"/>
              <a:t>T</a:t>
            </a:r>
            <a:r>
              <a:rPr lang="en-US" altLang="zh-CN" dirty="0"/>
              <a:t>his example shows how to index a document without an explicit ID:</a:t>
            </a:r>
            <a:endParaRPr lang="en-US" altLang="zh-CN" dirty="0"/>
          </a:p>
          <a:p>
            <a:pPr lvl="1"/>
            <a:endParaRPr lang="en-US" altLang="zh-CN" dirty="0"/>
          </a:p>
          <a:p>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10" name="图片 9"/>
          <p:cNvPicPr>
            <a:picLocks noChangeAspect="1"/>
          </p:cNvPicPr>
          <p:nvPr/>
        </p:nvPicPr>
        <p:blipFill>
          <a:blip r:embed="rId1"/>
          <a:stretch>
            <a:fillRect/>
          </a:stretch>
        </p:blipFill>
        <p:spPr>
          <a:xfrm>
            <a:off x="1829678" y="1810295"/>
            <a:ext cx="5818805" cy="833463"/>
          </a:xfrm>
          <a:prstGeom prst="rect">
            <a:avLst/>
          </a:prstGeom>
        </p:spPr>
      </p:pic>
      <p:pic>
        <p:nvPicPr>
          <p:cNvPr id="6" name="图片 5"/>
          <p:cNvPicPr>
            <a:picLocks noChangeAspect="1"/>
          </p:cNvPicPr>
          <p:nvPr/>
        </p:nvPicPr>
        <p:blipFill>
          <a:blip r:embed="rId2"/>
          <a:stretch>
            <a:fillRect/>
          </a:stretch>
        </p:blipFill>
        <p:spPr>
          <a:xfrm>
            <a:off x="1829678" y="3370430"/>
            <a:ext cx="5818805" cy="83125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a:t>
            </a:r>
            <a:r>
              <a:rPr kumimoji="1" lang="en-US" altLang="en-US" dirty="0"/>
              <a:t>lasticsearch</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a:t>Deleting</a:t>
            </a:r>
            <a:r>
              <a:rPr kumimoji="1" lang="en-US" altLang="en-US" dirty="0"/>
              <a:t> </a:t>
            </a:r>
            <a:r>
              <a:rPr kumimoji="1" lang="en-US" altLang="en-US" dirty="0"/>
              <a:t>Documents</a:t>
            </a:r>
            <a:endParaRPr kumimoji="1" lang="en-US" altLang="en-US" dirty="0"/>
          </a:p>
          <a:p>
            <a:pPr lvl="1"/>
            <a:r>
              <a:rPr lang="en-US" altLang="zh-CN" dirty="0"/>
              <a:t>Deleting a document is fairly straightforward.</a:t>
            </a:r>
            <a:endParaRPr lang="en-US" altLang="zh-CN" dirty="0"/>
          </a:p>
          <a:p>
            <a:pPr lvl="1"/>
            <a:endParaRPr lang="en-US" altLang="zh-CN" dirty="0"/>
          </a:p>
          <a:p>
            <a:pPr lvl="1"/>
            <a:endParaRPr lang="en-US" altLang="zh-CN" dirty="0"/>
          </a:p>
          <a:p>
            <a:r>
              <a:rPr kumimoji="1" lang="en-US" altLang="zh-CN" dirty="0"/>
              <a:t>Batch</a:t>
            </a:r>
            <a:r>
              <a:rPr kumimoji="1" lang="en-US" altLang="en-US" dirty="0"/>
              <a:t> </a:t>
            </a:r>
            <a:r>
              <a:rPr kumimoji="1" lang="en-US" altLang="en-US" dirty="0"/>
              <a:t>Processing</a:t>
            </a:r>
            <a:endParaRPr kumimoji="1" lang="zh-CN" altLang="en-US" dirty="0"/>
          </a:p>
        </p:txBody>
      </p:sp>
      <p:sp>
        <p:nvSpPr>
          <p:cNvPr id="4" name="幻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925706" y="1545637"/>
            <a:ext cx="6048672" cy="322166"/>
          </a:xfrm>
          <a:prstGeom prst="rect">
            <a:avLst/>
          </a:prstGeom>
        </p:spPr>
      </p:pic>
      <p:pic>
        <p:nvPicPr>
          <p:cNvPr id="7" name="图片 6"/>
          <p:cNvPicPr>
            <a:picLocks noChangeAspect="1"/>
          </p:cNvPicPr>
          <p:nvPr/>
        </p:nvPicPr>
        <p:blipFill>
          <a:blip r:embed="rId2"/>
          <a:stretch>
            <a:fillRect/>
          </a:stretch>
        </p:blipFill>
        <p:spPr>
          <a:xfrm>
            <a:off x="1925706" y="2438261"/>
            <a:ext cx="6075294" cy="1069763"/>
          </a:xfrm>
          <a:prstGeom prst="rect">
            <a:avLst/>
          </a:prstGeom>
        </p:spPr>
      </p:pic>
      <p:pic>
        <p:nvPicPr>
          <p:cNvPr id="8" name="图片 7"/>
          <p:cNvPicPr>
            <a:picLocks noChangeAspect="1"/>
          </p:cNvPicPr>
          <p:nvPr/>
        </p:nvPicPr>
        <p:blipFill>
          <a:blip r:embed="rId3"/>
          <a:stretch>
            <a:fillRect/>
          </a:stretch>
        </p:blipFill>
        <p:spPr>
          <a:xfrm>
            <a:off x="1925706" y="3692144"/>
            <a:ext cx="6048672" cy="8675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indexing</a:t>
            </a:r>
            <a:endParaRPr lang="zh-CN" altLang="en-US" dirty="0"/>
          </a:p>
        </p:txBody>
      </p:sp>
      <p:sp>
        <p:nvSpPr>
          <p:cNvPr id="3" name="内容占位符 2"/>
          <p:cNvSpPr>
            <a:spLocks noGrp="1"/>
          </p:cNvSpPr>
          <p:nvPr>
            <p:ph idx="1"/>
          </p:nvPr>
        </p:nvSpPr>
        <p:spPr/>
        <p:txBody>
          <a:bodyPr/>
          <a:lstStyle/>
          <a:p>
            <a:r>
              <a:rPr lang="en-US" altLang="zh-CN" dirty="0"/>
              <a:t>At the heart of all search engines is the concept of indexing: </a:t>
            </a:r>
            <a:endParaRPr lang="en-US" altLang="zh-CN" dirty="0"/>
          </a:p>
          <a:p>
            <a:pPr lvl="1"/>
            <a:r>
              <a:rPr lang="en-US" altLang="zh-CN" dirty="0"/>
              <a:t>processing the original data into a </a:t>
            </a:r>
            <a:r>
              <a:rPr lang="en-US" altLang="zh-CN" dirty="0">
                <a:solidFill>
                  <a:srgbClr val="FF0000"/>
                </a:solidFill>
              </a:rPr>
              <a:t>highly efficient cross-reference lookup </a:t>
            </a:r>
            <a:r>
              <a:rPr lang="en-US" altLang="zh-CN" dirty="0"/>
              <a:t>in order to facilitate rapid searching. </a:t>
            </a:r>
            <a:endParaRPr lang="en-US" altLang="zh-CN" dirty="0"/>
          </a:p>
          <a:p>
            <a:pPr lvl="1"/>
            <a:endParaRPr lang="en-US" altLang="zh-CN" dirty="0"/>
          </a:p>
          <a:p>
            <a:r>
              <a:rPr lang="en-US" altLang="zh-CN" dirty="0"/>
              <a:t>Suppose you needed to search </a:t>
            </a:r>
            <a:r>
              <a:rPr lang="en-US" altLang="zh-CN" dirty="0">
                <a:solidFill>
                  <a:srgbClr val="FF0000"/>
                </a:solidFill>
              </a:rPr>
              <a:t>a large number of files</a:t>
            </a:r>
            <a:r>
              <a:rPr lang="en-US" altLang="zh-CN" dirty="0"/>
              <a:t>, and you wanted to be able to find files that contained a certain word or a phrase</a:t>
            </a:r>
            <a:endParaRPr lang="en-US" altLang="zh-CN" dirty="0"/>
          </a:p>
          <a:p>
            <a:pPr lvl="1"/>
            <a:r>
              <a:rPr lang="en-US" altLang="zh-CN" dirty="0"/>
              <a:t>A naïve approach would be to sequentially scan each file for the given word or phrase. </a:t>
            </a:r>
            <a:endParaRPr lang="en-US" altLang="zh-CN" dirty="0"/>
          </a:p>
          <a:p>
            <a:pPr lvl="1"/>
            <a:r>
              <a:rPr lang="en-US" altLang="zh-CN" dirty="0"/>
              <a:t>This approach has a number of flaws, the most obvious of which is that it doesn’t scale to larger file sets or cases where files are very large.</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a:t>
            </a:r>
            <a:r>
              <a:rPr kumimoji="1" lang="en-US" altLang="en-US" dirty="0"/>
              <a:t>lasticsearch</a:t>
            </a:r>
            <a:endParaRPr kumimoji="1" lang="zh-CN" altLang="en-US" dirty="0"/>
          </a:p>
        </p:txBody>
      </p:sp>
      <p:sp>
        <p:nvSpPr>
          <p:cNvPr id="3" name="内容占位符 2"/>
          <p:cNvSpPr>
            <a:spLocks noGrp="1"/>
          </p:cNvSpPr>
          <p:nvPr>
            <p:ph idx="1"/>
          </p:nvPr>
        </p:nvSpPr>
        <p:spPr/>
        <p:txBody>
          <a:bodyPr/>
          <a:lstStyle/>
          <a:p>
            <a:r>
              <a:rPr kumimoji="1" lang="en-US" altLang="zh-CN" dirty="0"/>
              <a:t>Start</a:t>
            </a:r>
            <a:r>
              <a:rPr kumimoji="1" lang="zh-CN" altLang="en-US" dirty="0"/>
              <a:t> </a:t>
            </a:r>
            <a:r>
              <a:rPr kumimoji="1" lang="en-US" altLang="zh-CN" dirty="0"/>
              <a:t>searching</a:t>
            </a:r>
            <a:endParaRPr kumimoji="1" lang="en-US" altLang="zh-CN" dirty="0"/>
          </a:p>
          <a:p>
            <a:pPr lvl="1"/>
            <a:r>
              <a:rPr lang="en-GB" altLang="zh-CN" dirty="0">
                <a:hlinkClick r:id="rId1"/>
              </a:rPr>
              <a:t>http://localhost:9200/bank/_search</a:t>
            </a:r>
            <a:endParaRPr lang="en-GB" altLang="zh-CN" dirty="0"/>
          </a:p>
          <a:p>
            <a:pPr marL="342900" lvl="1" indent="0">
              <a:buNone/>
            </a:pPr>
            <a:r>
              <a:rPr lang="en-GB" altLang="zh-CN" dirty="0">
                <a:solidFill>
                  <a:schemeClr val="tx2"/>
                </a:solidFill>
              </a:rPr>
              <a:t>{</a:t>
            </a:r>
            <a:endParaRPr lang="en-GB" altLang="zh-CN" dirty="0">
              <a:solidFill>
                <a:schemeClr val="tx2"/>
              </a:solidFill>
            </a:endParaRPr>
          </a:p>
          <a:p>
            <a:pPr marL="342900" lvl="1" indent="0">
              <a:buNone/>
            </a:pPr>
            <a:r>
              <a:rPr lang="en-GB" altLang="zh-CN" dirty="0">
                <a:solidFill>
                  <a:schemeClr val="tx2"/>
                </a:solidFill>
              </a:rPr>
              <a:t>  "query": { "</a:t>
            </a:r>
            <a:r>
              <a:rPr lang="en-GB" altLang="zh-CN" dirty="0" err="1">
                <a:solidFill>
                  <a:schemeClr val="tx2"/>
                </a:solidFill>
              </a:rPr>
              <a:t>match_all</a:t>
            </a:r>
            <a:r>
              <a:rPr lang="en-GB" altLang="zh-CN" dirty="0">
                <a:solidFill>
                  <a:schemeClr val="tx2"/>
                </a:solidFill>
              </a:rPr>
              <a:t>": {} },</a:t>
            </a:r>
            <a:endParaRPr lang="en-GB" altLang="zh-CN" dirty="0">
              <a:solidFill>
                <a:schemeClr val="tx2"/>
              </a:solidFill>
            </a:endParaRPr>
          </a:p>
          <a:p>
            <a:pPr marL="342900" lvl="1" indent="0">
              <a:buNone/>
            </a:pPr>
            <a:r>
              <a:rPr lang="en-GB" altLang="zh-CN" dirty="0">
                <a:solidFill>
                  <a:schemeClr val="tx2"/>
                </a:solidFill>
              </a:rPr>
              <a:t>  "sort": [</a:t>
            </a:r>
            <a:endParaRPr lang="en-GB" altLang="zh-CN" dirty="0">
              <a:solidFill>
                <a:schemeClr val="tx2"/>
              </a:solidFill>
            </a:endParaRPr>
          </a:p>
          <a:p>
            <a:pPr marL="342900" lvl="1" indent="0">
              <a:buNone/>
            </a:pPr>
            <a:r>
              <a:rPr lang="en-GB" altLang="zh-CN" dirty="0">
                <a:solidFill>
                  <a:schemeClr val="tx2"/>
                </a:solidFill>
              </a:rPr>
              <a:t>    { "</a:t>
            </a:r>
            <a:r>
              <a:rPr lang="en-GB" altLang="zh-CN" dirty="0" err="1">
                <a:solidFill>
                  <a:schemeClr val="tx2"/>
                </a:solidFill>
              </a:rPr>
              <a:t>account_number</a:t>
            </a:r>
            <a:r>
              <a:rPr lang="en-GB" altLang="zh-CN" dirty="0">
                <a:solidFill>
                  <a:schemeClr val="tx2"/>
                </a:solidFill>
              </a:rPr>
              <a:t>": "</a:t>
            </a:r>
            <a:r>
              <a:rPr lang="en-GB" altLang="zh-CN" dirty="0" err="1">
                <a:solidFill>
                  <a:schemeClr val="tx2"/>
                </a:solidFill>
              </a:rPr>
              <a:t>asc</a:t>
            </a:r>
            <a:r>
              <a:rPr lang="en-GB" altLang="zh-CN" dirty="0">
                <a:solidFill>
                  <a:schemeClr val="tx2"/>
                </a:solidFill>
              </a:rPr>
              <a:t>" }</a:t>
            </a:r>
            <a:endParaRPr lang="en-GB" altLang="zh-CN" dirty="0">
              <a:solidFill>
                <a:schemeClr val="tx2"/>
              </a:solidFill>
            </a:endParaRPr>
          </a:p>
          <a:p>
            <a:pPr marL="342900" lvl="1" indent="0">
              <a:buNone/>
            </a:pPr>
            <a:r>
              <a:rPr lang="en-GB" altLang="zh-CN" dirty="0">
                <a:solidFill>
                  <a:schemeClr val="tx2"/>
                </a:solidFill>
              </a:rPr>
              <a:t>  ]</a:t>
            </a:r>
            <a:endParaRPr lang="en-GB" altLang="zh-CN" dirty="0">
              <a:solidFill>
                <a:schemeClr val="tx2"/>
              </a:solidFill>
            </a:endParaRPr>
          </a:p>
          <a:p>
            <a:pPr marL="342900" lvl="1" indent="0">
              <a:buNone/>
            </a:pPr>
            <a:r>
              <a:rPr lang="en-GB" altLang="zh-CN" dirty="0">
                <a:solidFill>
                  <a:schemeClr val="tx2"/>
                </a:solidFill>
              </a:rPr>
              <a:t>}</a:t>
            </a:r>
            <a:r>
              <a:rPr lang="zh-CN" altLang="en-US" dirty="0">
                <a:solidFill>
                  <a:schemeClr val="tx2"/>
                </a:solidFill>
              </a:rPr>
              <a:t> </a:t>
            </a:r>
            <a:endParaRPr kumimoji="1" lang="zh-CN" altLang="en-US"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4085946" y="1098111"/>
            <a:ext cx="5058054" cy="40453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a:t>
            </a:r>
            <a:r>
              <a:rPr kumimoji="1" lang="en-US" altLang="en-US" dirty="0"/>
              <a:t>lasticsearch</a:t>
            </a:r>
            <a:endParaRPr kumimoji="1" lang="zh-CN" altLang="en-US" dirty="0"/>
          </a:p>
        </p:txBody>
      </p:sp>
      <p:sp>
        <p:nvSpPr>
          <p:cNvPr id="3" name="内容占位符 2"/>
          <p:cNvSpPr>
            <a:spLocks noGrp="1"/>
          </p:cNvSpPr>
          <p:nvPr>
            <p:ph idx="1"/>
          </p:nvPr>
        </p:nvSpPr>
        <p:spPr/>
        <p:txBody>
          <a:bodyPr/>
          <a:lstStyle/>
          <a:p>
            <a:r>
              <a:rPr kumimoji="1" lang="en-US" altLang="zh-CN" dirty="0"/>
              <a:t>Start</a:t>
            </a:r>
            <a:r>
              <a:rPr kumimoji="1" lang="zh-CN" altLang="en-US" dirty="0"/>
              <a:t> </a:t>
            </a:r>
            <a:r>
              <a:rPr kumimoji="1" lang="en-US" altLang="zh-CN" dirty="0"/>
              <a:t>searching</a:t>
            </a:r>
            <a:endParaRPr kumimoji="1" lang="en-US" altLang="zh-CN" dirty="0"/>
          </a:p>
          <a:p>
            <a:pPr lvl="1"/>
            <a:r>
              <a:rPr lang="en-GB" altLang="zh-CN" dirty="0">
                <a:hlinkClick r:id="rId1"/>
              </a:rPr>
              <a:t>http://localhost:9200/bank/_search</a:t>
            </a:r>
            <a:endParaRPr lang="en-GB" altLang="zh-CN" dirty="0"/>
          </a:p>
          <a:p>
            <a:pPr marL="342900" lvl="1" indent="0">
              <a:buNone/>
            </a:pPr>
            <a:r>
              <a:rPr lang="en-GB" altLang="zh-CN" dirty="0">
                <a:solidFill>
                  <a:schemeClr val="tx2"/>
                </a:solidFill>
              </a:rPr>
              <a:t>{</a:t>
            </a:r>
            <a:endParaRPr lang="en-GB" altLang="zh-CN" dirty="0">
              <a:solidFill>
                <a:schemeClr val="tx2"/>
              </a:solidFill>
            </a:endParaRPr>
          </a:p>
          <a:p>
            <a:pPr marL="342900" lvl="1" indent="0">
              <a:buNone/>
            </a:pPr>
            <a:r>
              <a:rPr lang="en-GB" altLang="zh-CN" dirty="0">
                <a:solidFill>
                  <a:schemeClr val="tx2"/>
                </a:solidFill>
              </a:rPr>
              <a:t>  "query": {</a:t>
            </a:r>
            <a:endParaRPr lang="en-GB" altLang="zh-CN" dirty="0">
              <a:solidFill>
                <a:schemeClr val="tx2"/>
              </a:solidFill>
            </a:endParaRPr>
          </a:p>
          <a:p>
            <a:pPr marL="342900" lvl="1" indent="0">
              <a:buNone/>
            </a:pPr>
            <a:r>
              <a:rPr lang="en-GB" altLang="zh-CN" dirty="0">
                <a:solidFill>
                  <a:schemeClr val="tx2"/>
                </a:solidFill>
              </a:rPr>
              <a:t>    "bool": {</a:t>
            </a:r>
            <a:endParaRPr lang="en-GB" altLang="zh-CN" dirty="0">
              <a:solidFill>
                <a:schemeClr val="tx2"/>
              </a:solidFill>
            </a:endParaRPr>
          </a:p>
          <a:p>
            <a:pPr marL="342900" lvl="1" indent="0">
              <a:buNone/>
            </a:pPr>
            <a:r>
              <a:rPr lang="en-GB" altLang="zh-CN" dirty="0">
                <a:solidFill>
                  <a:schemeClr val="tx2"/>
                </a:solidFill>
              </a:rPr>
              <a:t>      "must": [</a:t>
            </a:r>
            <a:endParaRPr lang="en-GB" altLang="zh-CN" dirty="0">
              <a:solidFill>
                <a:schemeClr val="tx2"/>
              </a:solidFill>
            </a:endParaRPr>
          </a:p>
          <a:p>
            <a:pPr marL="342900" lvl="1" indent="0">
              <a:buNone/>
            </a:pPr>
            <a:r>
              <a:rPr lang="en-GB" altLang="zh-CN" dirty="0">
                <a:solidFill>
                  <a:schemeClr val="tx2"/>
                </a:solidFill>
              </a:rPr>
              <a:t>        { "match": { "age": "40" } }</a:t>
            </a:r>
            <a:endParaRPr lang="en-GB" altLang="zh-CN" dirty="0">
              <a:solidFill>
                <a:schemeClr val="tx2"/>
              </a:solidFill>
            </a:endParaRPr>
          </a:p>
          <a:p>
            <a:pPr marL="342900" lvl="1" indent="0">
              <a:buNone/>
            </a:pPr>
            <a:r>
              <a:rPr lang="en-GB" altLang="zh-CN" dirty="0">
                <a:solidFill>
                  <a:schemeClr val="tx2"/>
                </a:solidFill>
              </a:rPr>
              <a:t>      ],</a:t>
            </a:r>
            <a:endParaRPr lang="en-GB" altLang="zh-CN" dirty="0">
              <a:solidFill>
                <a:schemeClr val="tx2"/>
              </a:solidFill>
            </a:endParaRPr>
          </a:p>
          <a:p>
            <a:pPr marL="342900" lvl="1" indent="0">
              <a:buNone/>
            </a:pPr>
            <a:r>
              <a:rPr lang="en-GB" altLang="zh-CN" dirty="0">
                <a:solidFill>
                  <a:schemeClr val="tx2"/>
                </a:solidFill>
              </a:rPr>
              <a:t>      "</a:t>
            </a:r>
            <a:r>
              <a:rPr lang="en-GB" altLang="zh-CN" dirty="0" err="1">
                <a:solidFill>
                  <a:schemeClr val="tx2"/>
                </a:solidFill>
              </a:rPr>
              <a:t>must_not</a:t>
            </a:r>
            <a:r>
              <a:rPr lang="en-GB" altLang="zh-CN" dirty="0">
                <a:solidFill>
                  <a:schemeClr val="tx2"/>
                </a:solidFill>
              </a:rPr>
              <a:t>": [</a:t>
            </a:r>
            <a:endParaRPr lang="en-GB" altLang="zh-CN" dirty="0">
              <a:solidFill>
                <a:schemeClr val="tx2"/>
              </a:solidFill>
            </a:endParaRPr>
          </a:p>
          <a:p>
            <a:pPr marL="342900" lvl="1" indent="0">
              <a:buNone/>
            </a:pPr>
            <a:r>
              <a:rPr lang="en-GB" altLang="zh-CN" dirty="0">
                <a:solidFill>
                  <a:schemeClr val="tx2"/>
                </a:solidFill>
              </a:rPr>
              <a:t>        { "match": { "state": "ID" } }</a:t>
            </a:r>
            <a:endParaRPr lang="en-GB" altLang="zh-CN" dirty="0">
              <a:solidFill>
                <a:schemeClr val="tx2"/>
              </a:solidFill>
            </a:endParaRPr>
          </a:p>
          <a:p>
            <a:pPr marL="342900" lvl="1" indent="0">
              <a:buNone/>
            </a:pPr>
            <a:r>
              <a:rPr lang="en-GB" altLang="zh-CN" dirty="0">
                <a:solidFill>
                  <a:schemeClr val="tx2"/>
                </a:solidFill>
              </a:rPr>
              <a:t>      ]</a:t>
            </a:r>
            <a:endParaRPr lang="en-GB" altLang="zh-CN" dirty="0">
              <a:solidFill>
                <a:schemeClr val="tx2"/>
              </a:solidFill>
            </a:endParaRPr>
          </a:p>
          <a:p>
            <a:pPr marL="342900" lvl="1" indent="0">
              <a:buNone/>
            </a:pPr>
            <a:r>
              <a:rPr lang="en-GB" altLang="zh-CN" dirty="0">
                <a:solidFill>
                  <a:schemeClr val="tx2"/>
                </a:solidFill>
              </a:rPr>
              <a:t>    }</a:t>
            </a:r>
            <a:endParaRPr lang="en-GB" altLang="zh-CN" dirty="0">
              <a:solidFill>
                <a:schemeClr val="tx2"/>
              </a:solidFill>
            </a:endParaRPr>
          </a:p>
          <a:p>
            <a:pPr marL="342900" lvl="1" indent="0">
              <a:buNone/>
            </a:pPr>
            <a:r>
              <a:rPr lang="en-GB" altLang="zh-CN" dirty="0">
                <a:solidFill>
                  <a:schemeClr val="tx2"/>
                </a:solidFill>
              </a:rPr>
              <a:t>  }</a:t>
            </a:r>
            <a:endParaRPr lang="en-GB" altLang="zh-CN" dirty="0">
              <a:solidFill>
                <a:schemeClr val="tx2"/>
              </a:solidFill>
            </a:endParaRPr>
          </a:p>
          <a:p>
            <a:pPr marL="342900" lvl="1" indent="0">
              <a:buNone/>
            </a:pPr>
            <a:r>
              <a:rPr lang="en-GB" altLang="zh-CN" dirty="0">
                <a:solidFill>
                  <a:schemeClr val="tx2"/>
                </a:solidFill>
              </a:rPr>
              <a:t>}</a:t>
            </a:r>
            <a:endParaRPr lang="en-GB" altLang="zh-CN" dirty="0">
              <a:solidFill>
                <a:schemeClr val="tx2"/>
              </a:solidFill>
            </a:endParaRPr>
          </a:p>
          <a:p>
            <a:pPr marL="342900" lvl="1" indent="0">
              <a:buNone/>
            </a:pPr>
            <a:endParaRPr kumimoji="1" lang="zh-CN" altLang="en-US" dirty="0">
              <a:solidFill>
                <a:schemeClr val="tx2"/>
              </a:solidFill>
            </a:endParaRPr>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6" name="图片 5"/>
          <p:cNvPicPr>
            <a:picLocks noChangeAspect="1"/>
          </p:cNvPicPr>
          <p:nvPr/>
        </p:nvPicPr>
        <p:blipFill>
          <a:blip r:embed="rId2"/>
          <a:stretch>
            <a:fillRect/>
          </a:stretch>
        </p:blipFill>
        <p:spPr>
          <a:xfrm>
            <a:off x="4166849" y="1202577"/>
            <a:ext cx="4927440" cy="39409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Apache Lucene</a:t>
            </a:r>
            <a:endParaRPr lang="en-US" altLang="zh-CN" dirty="0"/>
          </a:p>
          <a:p>
            <a:pPr lvl="1"/>
            <a:r>
              <a:rPr lang="en-US" altLang="zh-CN" dirty="0">
                <a:hlinkClick r:id="rId1"/>
              </a:rPr>
              <a:t>http://lucene.apache.org/</a:t>
            </a:r>
            <a:r>
              <a:rPr lang="en-US" altLang="zh-CN" dirty="0"/>
              <a:t> </a:t>
            </a:r>
            <a:endParaRPr lang="en-US" altLang="zh-CN" dirty="0"/>
          </a:p>
          <a:p>
            <a:r>
              <a:rPr lang="en-US" altLang="zh-CN" dirty="0"/>
              <a:t>Lucene in Action</a:t>
            </a:r>
            <a:endParaRPr lang="en-US" altLang="zh-CN" dirty="0"/>
          </a:p>
          <a:p>
            <a:pPr lvl="1"/>
            <a:r>
              <a:rPr lang="en-US" altLang="zh-CN" dirty="0"/>
              <a:t>By Otis </a:t>
            </a:r>
            <a:r>
              <a:rPr lang="en-US" altLang="zh-CN" dirty="0" err="1"/>
              <a:t>Gospodnetic</a:t>
            </a:r>
            <a:r>
              <a:rPr lang="en-US" altLang="zh-CN" dirty="0"/>
              <a:t> &amp; Erik Hatcher</a:t>
            </a:r>
            <a:endParaRPr lang="en-US" altLang="zh-CN" dirty="0"/>
          </a:p>
          <a:p>
            <a:pPr lvl="1"/>
            <a:r>
              <a:rPr lang="en-US" altLang="zh-CN" dirty="0"/>
              <a:t>MANNING Publishing</a:t>
            </a:r>
            <a:endParaRPr lang="en-US" altLang="zh-CN" dirty="0"/>
          </a:p>
          <a:p>
            <a:r>
              <a:rPr lang="en-GB" altLang="zh-CN" dirty="0"/>
              <a:t>Lucene </a:t>
            </a:r>
            <a:r>
              <a:rPr lang="en-US" altLang="zh-CN" dirty="0"/>
              <a:t>9</a:t>
            </a:r>
            <a:r>
              <a:rPr lang="en-GB" altLang="zh-CN" dirty="0"/>
              <a:t>.4.1 demo API</a:t>
            </a:r>
            <a:endParaRPr lang="en-GB" altLang="zh-CN" dirty="0"/>
          </a:p>
          <a:p>
            <a:pPr lvl="1"/>
            <a:r>
              <a:rPr lang="en-US" altLang="zh-CN" dirty="0">
                <a:hlinkClick r:id="rId2"/>
              </a:rPr>
              <a:t>https://lucene.apache.org/core/9_4_1/demo/index.html</a:t>
            </a:r>
            <a:endParaRPr lang="en-US" altLang="zh-CN" dirty="0"/>
          </a:p>
          <a:p>
            <a:r>
              <a:rPr lang="en-US" altLang="zh-CN" dirty="0"/>
              <a:t>Apache</a:t>
            </a:r>
            <a:r>
              <a:rPr lang="zh-CN" altLang="en-US" dirty="0"/>
              <a:t> </a:t>
            </a:r>
            <a:r>
              <a:rPr lang="en-US" altLang="zh-CN" dirty="0" err="1"/>
              <a:t>Solr</a:t>
            </a:r>
            <a:endParaRPr lang="en-US" altLang="zh-CN" dirty="0"/>
          </a:p>
          <a:p>
            <a:pPr lvl="1"/>
            <a:r>
              <a:rPr lang="en-US" altLang="zh-CN" dirty="0">
                <a:hlinkClick r:id="rId3"/>
              </a:rPr>
              <a:t>https://lucene.apache.org/solr/</a:t>
            </a:r>
            <a:r>
              <a:rPr lang="zh-CN" altLang="en-US" dirty="0"/>
              <a:t> </a:t>
            </a:r>
            <a:endParaRPr lang="en-US" altLang="zh-CN" dirty="0"/>
          </a:p>
          <a:p>
            <a:r>
              <a:rPr lang="en-GB" altLang="zh-CN" dirty="0" err="1"/>
              <a:t>Solr</a:t>
            </a:r>
            <a:r>
              <a:rPr lang="en-GB" altLang="zh-CN" dirty="0"/>
              <a:t> Tutorial</a:t>
            </a:r>
            <a:endParaRPr lang="en-GB" altLang="zh-CN" dirty="0"/>
          </a:p>
          <a:p>
            <a:pPr lvl="1"/>
            <a:r>
              <a:rPr lang="en-GB" altLang="zh-CN" dirty="0">
                <a:hlinkClick r:id="rId4"/>
              </a:rPr>
              <a:t>https://lucene.apache.org/solr/guide/8_4/solr-tutorial.html#launch-solr-in-solrcloud-mode</a:t>
            </a:r>
            <a:endParaRPr lang="en-GB" altLang="zh-CN" dirty="0"/>
          </a:p>
          <a:p>
            <a:r>
              <a:rPr lang="en-GB" altLang="zh-CN" dirty="0"/>
              <a:t>Using </a:t>
            </a:r>
            <a:r>
              <a:rPr lang="en-GB" altLang="zh-CN" dirty="0" err="1"/>
              <a:t>SolrJ</a:t>
            </a:r>
            <a:endParaRPr lang="en-GB" altLang="zh-CN" dirty="0"/>
          </a:p>
          <a:p>
            <a:pPr lvl="1"/>
            <a:r>
              <a:rPr lang="en-US" altLang="zh-CN" dirty="0">
                <a:hlinkClick r:id="rId5"/>
              </a:rPr>
              <a:t>https://solr.apache.org/guide/solr/latest/</a:t>
            </a:r>
            <a:endParaRPr lang="en-US" altLang="zh-CN" dirty="0"/>
          </a:p>
          <a:p>
            <a:r>
              <a:rPr lang="en-GB" altLang="zh-CN" dirty="0"/>
              <a:t>Getting started with Elasticsearch</a:t>
            </a:r>
            <a:endParaRPr lang="en-GB" altLang="zh-CN" dirty="0"/>
          </a:p>
          <a:p>
            <a:pPr lvl="1"/>
            <a:r>
              <a:rPr lang="en-US" altLang="zh-CN" dirty="0">
                <a:hlinkClick r:id="rId6"/>
              </a:rPr>
              <a:t>https://www.elastic.co/guide/en/welcome-to-elastic/current/getting-started-general-purpose.htm</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normAutofit/>
          </a:bodyPr>
          <a:lstStyle/>
          <a:p>
            <a:r>
              <a:rPr lang="en-US" altLang="zh-CN" dirty="0"/>
              <a:t>ES </a:t>
            </a:r>
            <a:r>
              <a:rPr lang="zh-CN" altLang="en-US" dirty="0"/>
              <a:t>写索引报错 </a:t>
            </a:r>
            <a:r>
              <a:rPr lang="en-US" altLang="zh-CN" dirty="0"/>
              <a:t>FORBIDDEN/12/index read-only / allow delete (</a:t>
            </a:r>
            <a:r>
              <a:rPr lang="en-US" altLang="zh-CN" dirty="0" err="1"/>
              <a:t>api</a:t>
            </a:r>
            <a:r>
              <a:rPr lang="en-US" altLang="zh-CN" dirty="0"/>
              <a:t>)</a:t>
            </a:r>
            <a:r>
              <a:rPr lang="zh-CN" altLang="en-US" dirty="0"/>
              <a:t>解决方案</a:t>
            </a:r>
            <a:endParaRPr lang="zh-CN" altLang="en-US" dirty="0"/>
          </a:p>
          <a:p>
            <a:pPr lvl="1"/>
            <a:r>
              <a:rPr lang="en-US" altLang="zh-CN" dirty="0">
                <a:hlinkClick r:id="rId1"/>
              </a:rPr>
              <a:t>https://blog.csdn.net/weixin_42716596/article/details/125205538</a:t>
            </a:r>
            <a:r>
              <a:rPr lang="en-US" altLang="zh-CN" dirty="0"/>
              <a:t> </a:t>
            </a:r>
            <a:endParaRPr lang="en-US" altLang="zh-CN" dirty="0"/>
          </a:p>
          <a:p>
            <a:pPr lvl="1"/>
            <a:endParaRPr lang="en-US" altLang="zh-CN" dirty="0"/>
          </a:p>
          <a:p>
            <a:r>
              <a:rPr lang="en-US" altLang="zh-CN" dirty="0" err="1"/>
              <a:t>elasticsearch</a:t>
            </a:r>
            <a:r>
              <a:rPr lang="en-US" altLang="zh-CN" dirty="0"/>
              <a:t> </a:t>
            </a:r>
            <a:r>
              <a:rPr lang="zh-CN" altLang="en-US" dirty="0"/>
              <a:t>中的测试数据 </a:t>
            </a:r>
            <a:r>
              <a:rPr lang="en-US" altLang="zh-CN" dirty="0" err="1"/>
              <a:t>accounts.json</a:t>
            </a:r>
            <a:endParaRPr lang="en-US" altLang="zh-CN" dirty="0"/>
          </a:p>
          <a:p>
            <a:pPr lvl="1"/>
            <a:r>
              <a:rPr lang="en-US" altLang="zh-CN" dirty="0">
                <a:hlinkClick r:id="rId2"/>
              </a:rPr>
              <a:t>https://blog.csdn.net/qq_20667511/article/details/109614359</a:t>
            </a:r>
            <a:r>
              <a:rPr lang="en-US" altLang="zh-CN" dirty="0"/>
              <a:t> </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anose="020B0604030504040204" pitchFamily="34" charset="0"/>
                <a:ea typeface="Tahoma" panose="020B0604030504040204" pitchFamily="34" charset="0"/>
                <a:cs typeface="Tahoma" panose="020B0604030504040204" pitchFamily="34" charset="0"/>
              </a:rPr>
              <a:t>Thank You!</a:t>
            </a:r>
            <a:endParaRPr lang="zh-CN" altLang="en-US" sz="4500" dirty="0">
              <a:solidFill>
                <a:schemeClr val="bg1"/>
              </a:solidFill>
              <a:latin typeface="Tahoma" panose="020B0604030504040204" pitchFamily="34" charset="0"/>
              <a:cs typeface="Tahoma" panose="020B0604030504040204" pitchFamily="34" charset="0"/>
            </a:endParaRPr>
          </a:p>
        </p:txBody>
      </p:sp>
      <p:pic>
        <p:nvPicPr>
          <p:cNvPr id="4" name="图片 3"/>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indexing</a:t>
            </a:r>
            <a:endParaRPr lang="zh-CN" altLang="en-US" dirty="0"/>
          </a:p>
        </p:txBody>
      </p:sp>
      <p:sp>
        <p:nvSpPr>
          <p:cNvPr id="3" name="内容占位符 2"/>
          <p:cNvSpPr>
            <a:spLocks noGrp="1"/>
          </p:cNvSpPr>
          <p:nvPr>
            <p:ph idx="1"/>
          </p:nvPr>
        </p:nvSpPr>
        <p:spPr>
          <a:xfrm>
            <a:off x="107504" y="845073"/>
            <a:ext cx="8640960" cy="3940924"/>
          </a:xfrm>
        </p:spPr>
        <p:txBody>
          <a:bodyPr/>
          <a:lstStyle/>
          <a:p>
            <a:r>
              <a:rPr lang="en-US" altLang="zh-CN" dirty="0"/>
              <a:t>This is where indexing comes in: </a:t>
            </a:r>
            <a:endParaRPr lang="en-US" altLang="zh-CN" dirty="0"/>
          </a:p>
          <a:p>
            <a:pPr lvl="1"/>
            <a:r>
              <a:rPr lang="en-US" altLang="zh-CN" dirty="0"/>
              <a:t>To search </a:t>
            </a:r>
            <a:r>
              <a:rPr lang="en-US" altLang="zh-CN" dirty="0">
                <a:solidFill>
                  <a:srgbClr val="FF0000"/>
                </a:solidFill>
              </a:rPr>
              <a:t>large amounts of text quickly</a:t>
            </a:r>
            <a:r>
              <a:rPr lang="en-US" altLang="zh-CN" dirty="0"/>
              <a:t>, you must first </a:t>
            </a:r>
            <a:r>
              <a:rPr lang="en-US" altLang="zh-CN" dirty="0">
                <a:solidFill>
                  <a:srgbClr val="FF0000"/>
                </a:solidFill>
              </a:rPr>
              <a:t>index that text and convert it into a format that will let you search it rapidly</a:t>
            </a:r>
            <a:r>
              <a:rPr lang="en-US" altLang="zh-CN" dirty="0"/>
              <a:t>, eliminating the slow sequential scanning process.</a:t>
            </a:r>
            <a:endParaRPr lang="en-US" altLang="zh-CN" dirty="0"/>
          </a:p>
          <a:p>
            <a:pPr lvl="1"/>
            <a:r>
              <a:rPr lang="en-US" altLang="zh-CN" dirty="0"/>
              <a:t>This </a:t>
            </a:r>
            <a:r>
              <a:rPr lang="en-US" altLang="zh-CN" dirty="0">
                <a:solidFill>
                  <a:srgbClr val="FF0000"/>
                </a:solidFill>
              </a:rPr>
              <a:t>conversion process is called indexing, and its output is called an index</a:t>
            </a:r>
            <a:r>
              <a:rPr lang="en-US" altLang="zh-CN" dirty="0"/>
              <a:t>. </a:t>
            </a:r>
            <a:endParaRPr lang="en-US" altLang="zh-CN" dirty="0"/>
          </a:p>
          <a:p>
            <a:pPr lvl="1"/>
            <a:r>
              <a:rPr lang="en-US" altLang="zh-CN" dirty="0"/>
              <a:t>You can think of an index as a data structure that allows fast random access to words stored inside it. </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Inverting index(</a:t>
            </a:r>
            <a:r>
              <a:rPr lang="zh-CN" altLang="en-US" dirty="0"/>
              <a:t>反向索引</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9712" y="579403"/>
            <a:ext cx="5184576" cy="4564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Searching</a:t>
            </a:r>
            <a:endParaRPr lang="zh-CN" altLang="en-US" dirty="0"/>
          </a:p>
        </p:txBody>
      </p:sp>
      <p:sp>
        <p:nvSpPr>
          <p:cNvPr id="3" name="内容占位符 2"/>
          <p:cNvSpPr>
            <a:spLocks noGrp="1"/>
          </p:cNvSpPr>
          <p:nvPr>
            <p:ph idx="1"/>
          </p:nvPr>
        </p:nvSpPr>
        <p:spPr/>
        <p:txBody>
          <a:bodyPr>
            <a:normAutofit/>
          </a:bodyPr>
          <a:lstStyle/>
          <a:p>
            <a:r>
              <a:rPr lang="en-US" altLang="zh-CN" dirty="0"/>
              <a:t>Searching is </a:t>
            </a:r>
            <a:r>
              <a:rPr lang="en-US" altLang="zh-CN" dirty="0">
                <a:solidFill>
                  <a:srgbClr val="FF0000"/>
                </a:solidFill>
              </a:rPr>
              <a:t>the process of looking up words in an index to find documents where they appear</a:t>
            </a:r>
            <a:r>
              <a:rPr lang="en-US" altLang="zh-CN" dirty="0"/>
              <a:t>. </a:t>
            </a:r>
            <a:endParaRPr lang="en-US" altLang="zh-CN" dirty="0"/>
          </a:p>
          <a:p>
            <a:endParaRPr lang="en-US" altLang="zh-CN" dirty="0"/>
          </a:p>
          <a:p>
            <a:r>
              <a:rPr lang="en-US" altLang="zh-CN" dirty="0"/>
              <a:t>The quality of a search is typically described using </a:t>
            </a:r>
            <a:r>
              <a:rPr lang="en-US" altLang="zh-CN" dirty="0">
                <a:solidFill>
                  <a:srgbClr val="FF0000"/>
                </a:solidFill>
              </a:rPr>
              <a:t>precision(</a:t>
            </a:r>
            <a:r>
              <a:rPr lang="zh-CN" altLang="en-US" dirty="0">
                <a:solidFill>
                  <a:srgbClr val="FF0000"/>
                </a:solidFill>
              </a:rPr>
              <a:t>准确率</a:t>
            </a:r>
            <a:r>
              <a:rPr lang="en-US" altLang="zh-CN" dirty="0">
                <a:solidFill>
                  <a:srgbClr val="FF0000"/>
                </a:solidFill>
              </a:rPr>
              <a:t>) and recall(</a:t>
            </a:r>
            <a:r>
              <a:rPr lang="zh-CN" altLang="en-US" dirty="0">
                <a:solidFill>
                  <a:srgbClr val="FF0000"/>
                </a:solidFill>
              </a:rPr>
              <a:t>查全率</a:t>
            </a:r>
            <a:r>
              <a:rPr lang="en-US" altLang="zh-CN" dirty="0">
                <a:solidFill>
                  <a:srgbClr val="FF0000"/>
                </a:solidFill>
              </a:rPr>
              <a:t>) metrics</a:t>
            </a:r>
            <a:r>
              <a:rPr lang="en-US" altLang="zh-CN" dirty="0"/>
              <a:t>. </a:t>
            </a:r>
            <a:endParaRPr lang="en-US" altLang="zh-CN" dirty="0"/>
          </a:p>
          <a:p>
            <a:pPr lvl="1"/>
            <a:r>
              <a:rPr lang="en-US" altLang="zh-CN" dirty="0"/>
              <a:t>Recall measures how well the search system finds relevant documents, whereas precision measures how well the system filters out the irrelevant documents. </a:t>
            </a:r>
            <a:endParaRPr lang="en-US" altLang="zh-CN" dirty="0"/>
          </a:p>
          <a:p>
            <a:pPr lvl="1"/>
            <a:endParaRPr lang="en-US" altLang="zh-CN" dirty="0"/>
          </a:p>
          <a:p>
            <a:r>
              <a:rPr lang="en-US" altLang="zh-CN" dirty="0"/>
              <a:t>A number of other factors </a:t>
            </a:r>
            <a:endParaRPr lang="en-US" altLang="zh-CN" dirty="0"/>
          </a:p>
          <a:p>
            <a:pPr lvl="1"/>
            <a:r>
              <a:rPr lang="en-US" altLang="zh-CN" dirty="0"/>
              <a:t>speed and the ability to quickly search large quantities of text. </a:t>
            </a:r>
            <a:endParaRPr lang="en-US" altLang="zh-CN" dirty="0"/>
          </a:p>
          <a:p>
            <a:pPr lvl="1"/>
            <a:r>
              <a:rPr lang="en-US" altLang="zh-CN" dirty="0"/>
              <a:t>Support for single and multi term queries, phrase queries, wildcards, result ranking, and sorting are also important, as is a friendly syntax for entering those queries.</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PP_MARK_KEY" val="d78f005e-69dc-4c76-b7ca-05764156db97"/>
  <p:tag name="COMMONDATA" val="eyJoZGlkIjoiMmI2Y2RmNTUyOTczOGJhOTliNTg4NWMyMmQ4YTkzNjMifQ=="/>
</p:tagLst>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25476</Words>
  <Application>WPS 演示</Application>
  <PresentationFormat>全屏显示(16:9)</PresentationFormat>
  <Paragraphs>863</Paragraphs>
  <Slides>64</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64</vt:i4>
      </vt:variant>
    </vt:vector>
  </HeadingPairs>
  <TitlesOfParts>
    <vt:vector size="78" baseType="lpstr">
      <vt:lpstr>Arial</vt:lpstr>
      <vt:lpstr>宋体</vt:lpstr>
      <vt:lpstr>Wingdings</vt:lpstr>
      <vt:lpstr>Tahoma</vt:lpstr>
      <vt:lpstr>新宋体</vt:lpstr>
      <vt:lpstr>微软雅黑</vt:lpstr>
      <vt:lpstr>Cambria</vt:lpstr>
      <vt:lpstr>Times New Roman</vt:lpstr>
      <vt:lpstr>幼圆</vt:lpstr>
      <vt:lpstr>等线</vt:lpstr>
      <vt:lpstr>Calibri</vt:lpstr>
      <vt:lpstr>Arial Unicode MS</vt:lpstr>
      <vt:lpstr>Consolas</vt:lpstr>
      <vt:lpstr>Office 主题​​</vt:lpstr>
      <vt:lpstr>Architecture of Enterprise Applications 10 Full-text Searching </vt:lpstr>
      <vt:lpstr>Contents and Objectives</vt:lpstr>
      <vt:lpstr>Lucene</vt:lpstr>
      <vt:lpstr>Lucene</vt:lpstr>
      <vt:lpstr>Indexing</vt:lpstr>
      <vt:lpstr>indexing</vt:lpstr>
      <vt:lpstr>indexing</vt:lpstr>
      <vt:lpstr>Inverting index</vt:lpstr>
      <vt:lpstr>Searching</vt:lpstr>
      <vt:lpstr>A sample application</vt:lpstr>
      <vt:lpstr>Creating an Index</vt:lpstr>
      <vt:lpstr>Creating an Index</vt:lpstr>
      <vt:lpstr>Creating an Index</vt:lpstr>
      <vt:lpstr>Creating an Index</vt:lpstr>
      <vt:lpstr>Running Indexer</vt:lpstr>
      <vt:lpstr>Searching an index</vt:lpstr>
      <vt:lpstr>Searching an index</vt:lpstr>
      <vt:lpstr>Running Searcher</vt:lpstr>
      <vt:lpstr>Core indexing classes</vt:lpstr>
      <vt:lpstr>Core searching classes</vt:lpstr>
      <vt:lpstr>Adding documents to an index</vt:lpstr>
      <vt:lpstr>Adding documents to an index</vt:lpstr>
      <vt:lpstr>Fields</vt:lpstr>
      <vt:lpstr>Adding documents to an index</vt:lpstr>
      <vt:lpstr>Adding documents to an index</vt:lpstr>
      <vt:lpstr>Removing Documents from an index</vt:lpstr>
      <vt:lpstr>Removing Documents from an index</vt:lpstr>
      <vt:lpstr>Undeleting Documents</vt:lpstr>
      <vt:lpstr>Updating Documents in an index</vt:lpstr>
      <vt:lpstr>Boosting Documents and Fields</vt:lpstr>
      <vt:lpstr>Boosting Documents and Fields</vt:lpstr>
      <vt:lpstr>Tuning indexing performance</vt:lpstr>
      <vt:lpstr>Parallelizing indexing by working with multiple indexes</vt:lpstr>
      <vt:lpstr>Concurrency</vt:lpstr>
      <vt:lpstr>Searching for a specific term</vt:lpstr>
      <vt:lpstr>Parsing a user-entered query expression: QueryParser</vt:lpstr>
      <vt:lpstr>Understanding Lucene scoring</vt:lpstr>
      <vt:lpstr>Understanding Lucene scoring</vt:lpstr>
      <vt:lpstr>Apache Solr</vt:lpstr>
      <vt:lpstr>Solr</vt:lpstr>
      <vt:lpstr>Using SolrJ</vt:lpstr>
      <vt:lpstr>Using SolrJ</vt:lpstr>
      <vt:lpstr>Using SolrJ</vt:lpstr>
      <vt:lpstr>Using SolrJ</vt:lpstr>
      <vt:lpstr>Indexing</vt:lpstr>
      <vt:lpstr>Java Object Binding</vt:lpstr>
      <vt:lpstr>Java Object Binding</vt:lpstr>
      <vt:lpstr>Java Object Binding</vt:lpstr>
      <vt:lpstr>Elasticsearch</vt:lpstr>
      <vt:lpstr>Elasticsearch – Basic Concepts</vt:lpstr>
      <vt:lpstr>Elasticsearch – Basic Concepts</vt:lpstr>
      <vt:lpstr>Elasticsearch</vt:lpstr>
      <vt:lpstr>Elasticsearch</vt:lpstr>
      <vt:lpstr>Elasticsearch</vt:lpstr>
      <vt:lpstr>Elasticsearch</vt:lpstr>
      <vt:lpstr>Elasticsearch</vt:lpstr>
      <vt:lpstr>Elasticsearch</vt:lpstr>
      <vt:lpstr>Elasticsearch</vt:lpstr>
      <vt:lpstr>Elasticsearch</vt:lpstr>
      <vt:lpstr>Elasticsearch</vt:lpstr>
      <vt:lpstr>Elasticsearch</vt:lpstr>
      <vt:lpstr>References</vt:lpstr>
      <vt:lpstr>References</vt:lpstr>
      <vt:lpstr>PowerPoint 演示文稿</vt:lpstr>
    </vt:vector>
  </TitlesOfParts>
  <Company>REINS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creator>REINS</dc:creator>
  <dc:subject>REINS BLUE</dc:subject>
  <cp:lastModifiedBy>李昱翰</cp:lastModifiedBy>
  <cp:revision>1718</cp:revision>
  <cp:lastPrinted>2017-04-16T23:56:00Z</cp:lastPrinted>
  <dcterms:created xsi:type="dcterms:W3CDTF">2011-12-13T14:18:00Z</dcterms:created>
  <dcterms:modified xsi:type="dcterms:W3CDTF">2022-10-31T13:47:44Z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4A2D43570CBB4AA1ABB48B689C31E172</vt:lpwstr>
  </property>
  <property fmtid="{D5CDD505-2E9C-101B-9397-08002B2CF9AE}" pid="3" name="KSOProductBuildVer">
    <vt:lpwstr>2052-11.1.0.12598</vt:lpwstr>
  </property>
</Properties>
</file>