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wdp" ContentType="image/vnd.ms-photo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>
  <p:sldMasterIdLst>
    <p:sldMasterId id="2147483648" r:id="rId1"/>
  </p:sldMasterIdLst>
  <p:notesMasterIdLst>
    <p:notesMasterId r:id="rId6"/>
  </p:notesMasterIdLst>
  <p:sldIdLst>
    <p:sldId id="256" r:id="rId3"/>
    <p:sldId id="538" r:id="rId4"/>
    <p:sldId id="399" r:id="rId5"/>
    <p:sldId id="401" r:id="rId7"/>
    <p:sldId id="402" r:id="rId8"/>
    <p:sldId id="403" r:id="rId9"/>
    <p:sldId id="404" r:id="rId10"/>
    <p:sldId id="405" r:id="rId11"/>
    <p:sldId id="409" r:id="rId12"/>
    <p:sldId id="484" r:id="rId13"/>
    <p:sldId id="485" r:id="rId14"/>
    <p:sldId id="486" r:id="rId15"/>
    <p:sldId id="487" r:id="rId16"/>
    <p:sldId id="488" r:id="rId17"/>
    <p:sldId id="489" r:id="rId18"/>
    <p:sldId id="490" r:id="rId19"/>
    <p:sldId id="491" r:id="rId20"/>
    <p:sldId id="492" r:id="rId21"/>
    <p:sldId id="493" r:id="rId22"/>
    <p:sldId id="499" r:id="rId23"/>
    <p:sldId id="481" r:id="rId24"/>
    <p:sldId id="494" r:id="rId25"/>
    <p:sldId id="495" r:id="rId26"/>
    <p:sldId id="496" r:id="rId27"/>
    <p:sldId id="500" r:id="rId28"/>
    <p:sldId id="502" r:id="rId29"/>
    <p:sldId id="501" r:id="rId30"/>
    <p:sldId id="497" r:id="rId31"/>
    <p:sldId id="392" r:id="rId32"/>
    <p:sldId id="393" r:id="rId33"/>
    <p:sldId id="539" r:id="rId34"/>
    <p:sldId id="540" r:id="rId35"/>
    <p:sldId id="541" r:id="rId36"/>
    <p:sldId id="542" r:id="rId37"/>
    <p:sldId id="543" r:id="rId38"/>
    <p:sldId id="427" r:id="rId39"/>
    <p:sldId id="428" r:id="rId40"/>
    <p:sldId id="429" r:id="rId41"/>
    <p:sldId id="430" r:id="rId42"/>
    <p:sldId id="431" r:id="rId43"/>
    <p:sldId id="432" r:id="rId44"/>
    <p:sldId id="433" r:id="rId45"/>
    <p:sldId id="406" r:id="rId46"/>
    <p:sldId id="407" r:id="rId47"/>
    <p:sldId id="408" r:id="rId48"/>
    <p:sldId id="421" r:id="rId49"/>
    <p:sldId id="420" r:id="rId50"/>
    <p:sldId id="434" r:id="rId51"/>
    <p:sldId id="435" r:id="rId52"/>
    <p:sldId id="436" r:id="rId53"/>
    <p:sldId id="437" r:id="rId54"/>
    <p:sldId id="438" r:id="rId55"/>
    <p:sldId id="415" r:id="rId56"/>
    <p:sldId id="416" r:id="rId57"/>
    <p:sldId id="482" r:id="rId58"/>
    <p:sldId id="505" r:id="rId59"/>
    <p:sldId id="506" r:id="rId60"/>
    <p:sldId id="507" r:id="rId61"/>
    <p:sldId id="508" r:id="rId62"/>
    <p:sldId id="417" r:id="rId63"/>
    <p:sldId id="418" r:id="rId64"/>
    <p:sldId id="458" r:id="rId65"/>
    <p:sldId id="461" r:id="rId66"/>
    <p:sldId id="462" r:id="rId67"/>
    <p:sldId id="463" r:id="rId68"/>
    <p:sldId id="480" r:id="rId69"/>
    <p:sldId id="397" r:id="rId70"/>
    <p:sldId id="259" r:id="rId71"/>
  </p:sldIdLst>
  <p:sldSz cx="9144000" cy="5143500" type="screen16x9"/>
  <p:notesSz cx="6858000" cy="9144000"/>
  <p:custDataLst>
    <p:tags r:id="rId7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  <a:srgbClr val="DBD8CF"/>
    <a:srgbClr val="C9C8B7"/>
    <a:srgbClr val="B9B799"/>
    <a:srgbClr val="A2F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0" autoAdjust="0"/>
    <p:restoredTop sz="83170" autoAdjust="0"/>
  </p:normalViewPr>
  <p:slideViewPr>
    <p:cSldViewPr>
      <p:cViewPr varScale="1">
        <p:scale>
          <a:sx n="130" d="100"/>
          <a:sy n="130" d="100"/>
        </p:scale>
        <p:origin x="1384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11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5" Type="http://schemas.openxmlformats.org/officeDocument/2006/relationships/tags" Target="tags/tag1.xml"/><Relationship Id="rId74" Type="http://schemas.openxmlformats.org/officeDocument/2006/relationships/tableStyles" Target="tableStyles.xml"/><Relationship Id="rId73" Type="http://schemas.openxmlformats.org/officeDocument/2006/relationships/viewProps" Target="viewProps.xml"/><Relationship Id="rId72" Type="http://schemas.openxmlformats.org/officeDocument/2006/relationships/presProps" Target="presProps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0D2F6-41A1-4FB9-8DEA-0C65FD35AB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221B5-E10A-485A-AB8F-213CB661A8F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D63F8F7-1044-48B5-BE31-1F25372BA8E4}" type="slidenum">
              <a:rPr lang="en-US" altLang="zh-CN"/>
            </a:fld>
            <a:endParaRPr lang="en-US" altLang="zh-CN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zh-CN" altLang="zh-CN" sz="8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先运行</a:t>
            </a:r>
            <a:r>
              <a:rPr kumimoji="1" lang="en-US" altLang="zh-CN" dirty="0"/>
              <a:t>Tomcat</a:t>
            </a:r>
            <a:r>
              <a:rPr kumimoji="1" lang="zh-CN" altLang="en-US" dirty="0"/>
              <a:t>，然后运行</a:t>
            </a:r>
            <a:r>
              <a:rPr kumimoji="1" lang="en-US" altLang="zh-CN" dirty="0"/>
              <a:t>main</a:t>
            </a:r>
            <a:r>
              <a:rPr kumimoji="1" lang="zh-CN" altLang="en-US" dirty="0"/>
              <a:t>函数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org.reins.wssample.wsdl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幻灯片">
    <p:bg>
      <p:bgPr>
        <a:blipFill dpi="0" rotWithShape="1">
          <a:blip r:embed="rId2">
            <a:alphaModFix amt="23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 pressure="77"/>
                    </a14:imgEffect>
                  </a14:imgLayer>
                </a14:imgProps>
              </a:ext>
            </a:extLst>
          </a:blip>
          <a:srcRect/>
          <a:tile tx="-31750" ty="-31750" sx="40000" sy="4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单圆角矩形 6"/>
          <p:cNvSpPr/>
          <p:nvPr userDrawn="1"/>
        </p:nvSpPr>
        <p:spPr>
          <a:xfrm>
            <a:off x="-34456" y="1059582"/>
            <a:ext cx="6084168" cy="1982405"/>
          </a:xfrm>
          <a:prstGeom prst="round1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460" y="1271653"/>
            <a:ext cx="5490645" cy="1558265"/>
          </a:xfrm>
        </p:spPr>
        <p:txBody>
          <a:bodyPr anchor="ctr"/>
          <a:lstStyle>
            <a:lvl1pPr algn="l">
              <a:defRPr sz="4050" b="0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dpi="0" rotWithShape="1">
          <a:blip r:embed="rId2">
            <a:alphaModFix amt="23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 pressure="77"/>
                    </a14:imgEffect>
                  </a14:imgLayer>
                </a14:imgProps>
              </a:ext>
            </a:extLst>
          </a:blip>
          <a:srcRect/>
          <a:tile tx="-31750" ty="-31750" sx="40000" sy="4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 userDrawn="1"/>
        </p:nvSpPr>
        <p:spPr>
          <a:xfrm>
            <a:off x="571472" y="589345"/>
            <a:ext cx="8143932" cy="1982405"/>
          </a:xfrm>
          <a:prstGeom prst="roundRect">
            <a:avLst>
              <a:gd name="adj" fmla="val 6209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7238" y="735546"/>
            <a:ext cx="7772400" cy="1674186"/>
          </a:xfrm>
        </p:spPr>
        <p:txBody>
          <a:bodyPr anchor="t"/>
          <a:lstStyle>
            <a:lvl1pPr algn="ctr">
              <a:defRPr sz="2100" b="0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43038" y="2895786"/>
            <a:ext cx="6400800" cy="1404156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baseline="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-36512" y="4948014"/>
            <a:ext cx="9216000" cy="21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3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流程图: 延期 21"/>
          <p:cNvSpPr/>
          <p:nvPr userDrawn="1"/>
        </p:nvSpPr>
        <p:spPr>
          <a:xfrm rot="16200000">
            <a:off x="4420251" y="419751"/>
            <a:ext cx="303498" cy="9144000"/>
          </a:xfrm>
          <a:prstGeom prst="flowChartDelay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20" name="矩形 19"/>
          <p:cNvSpPr/>
          <p:nvPr userDrawn="1"/>
        </p:nvSpPr>
        <p:spPr>
          <a:xfrm>
            <a:off x="0" y="0"/>
            <a:ext cx="9144000" cy="59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504" y="105708"/>
            <a:ext cx="6817128" cy="4138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7504" y="845073"/>
            <a:ext cx="8784976" cy="3940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7504" y="4948014"/>
            <a:ext cx="2026096" cy="189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新宋体" panose="0201060903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12160" y="4925087"/>
            <a:ext cx="2895600" cy="1954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pic>
        <p:nvPicPr>
          <p:cNvPr id="1026" name="Picture 2" descr="C:\Users\Administrator\Desktop\REINS.png"/>
          <p:cNvPicPr>
            <a:picLocks noChangeAspect="1" noChangeArrowheads="1"/>
          </p:cNvPicPr>
          <p:nvPr userDrawn="1"/>
        </p:nvPicPr>
        <p:blipFill>
          <a:blip r:embed="rId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56257"/>
            <a:ext cx="1691680" cy="355253"/>
          </a:xfrm>
          <a:prstGeom prst="rect">
            <a:avLst/>
          </a:prstGeom>
          <a:noFill/>
          <a:ln w="9525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 userDrawn="1"/>
        </p:nvSpPr>
        <p:spPr>
          <a:xfrm>
            <a:off x="6876256" y="400404"/>
            <a:ext cx="2232248" cy="196208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675" dirty="0" err="1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REliable</a:t>
            </a:r>
            <a:r>
              <a:rPr lang="en-US" altLang="zh-CN" sz="675" dirty="0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, </a:t>
            </a:r>
            <a:r>
              <a:rPr lang="en-US" altLang="zh-CN" sz="675" dirty="0" err="1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INtelligent</a:t>
            </a:r>
            <a:r>
              <a:rPr lang="en-US" altLang="zh-CN" sz="675" baseline="0" dirty="0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 &amp; Scalable Systems</a:t>
            </a:r>
            <a:endParaRPr lang="zh-CN" altLang="en-US" sz="675" dirty="0">
              <a:solidFill>
                <a:schemeClr val="bg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31" name="矩形 30"/>
          <p:cNvSpPr/>
          <p:nvPr userDrawn="1"/>
        </p:nvSpPr>
        <p:spPr>
          <a:xfrm>
            <a:off x="6191250" y="575073"/>
            <a:ext cx="2952750" cy="1071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</a:t>
            </a:r>
            <a:endParaRPr lang="zh-CN" altLang="en-US" sz="600" dirty="0">
              <a:solidFill>
                <a:schemeClr val="bg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32" name="矩形 31"/>
          <p:cNvSpPr/>
          <p:nvPr userDrawn="1"/>
        </p:nvSpPr>
        <p:spPr>
          <a:xfrm>
            <a:off x="4643438" y="575073"/>
            <a:ext cx="1619250" cy="107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 userDrawn="1"/>
        </p:nvSpPr>
        <p:spPr>
          <a:xfrm>
            <a:off x="3286125" y="575073"/>
            <a:ext cx="1403350" cy="1071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 userDrawn="1"/>
        </p:nvSpPr>
        <p:spPr>
          <a:xfrm>
            <a:off x="2143125" y="575073"/>
            <a:ext cx="1187450" cy="107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 userDrawn="1"/>
        </p:nvSpPr>
        <p:spPr>
          <a:xfrm>
            <a:off x="1214438" y="575073"/>
            <a:ext cx="971550" cy="1071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 userDrawn="1"/>
        </p:nvSpPr>
        <p:spPr>
          <a:xfrm>
            <a:off x="500063" y="575073"/>
            <a:ext cx="755650" cy="107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 userDrawn="1"/>
        </p:nvSpPr>
        <p:spPr>
          <a:xfrm>
            <a:off x="0" y="573882"/>
            <a:ext cx="539750" cy="1083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067944" y="4894009"/>
            <a:ext cx="1008112" cy="23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 baseline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</a:lstStyle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hf hdr="0" ftr="0" dt="0"/>
  <p:txStyles>
    <p:titleStyle>
      <a:lvl1pPr algn="l" defTabSz="685800" rtl="0" eaLnBrk="1" latinLnBrk="0" hangingPunct="1">
        <a:spcBef>
          <a:spcPct val="0"/>
        </a:spcBef>
        <a:buNone/>
        <a:defRPr sz="2400" b="0" kern="1200" baseline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ahoma" panose="020B0604030504040204" pitchFamily="34" charset="0"/>
          <a:ea typeface="微软雅黑" panose="020B0503020204020204" pitchFamily="34" charset="-122"/>
          <a:cs typeface="Tahoma" panose="020B0604030504040204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mbria" panose="02040503050406030204" pitchFamily="18" charset="0"/>
          <a:ea typeface="新宋体" panose="02010609030101010101" pitchFamily="49" charset="-122"/>
          <a:cs typeface="+mn-cs"/>
        </a:defRPr>
      </a:lvl1pPr>
      <a:lvl2pPr marL="557530" indent="-21463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 baseline="0">
          <a:solidFill>
            <a:schemeClr val="tx1"/>
          </a:solidFill>
          <a:latin typeface="Cambria" panose="02040503050406030204" pitchFamily="18" charset="0"/>
          <a:ea typeface="新宋体" panose="02010609030101010101" pitchFamily="49" charset="-122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mbria" panose="02040503050406030204" pitchFamily="18" charset="0"/>
          <a:ea typeface="新宋体" panose="02010609030101010101" pitchFamily="49" charset="-122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 baseline="0">
          <a:solidFill>
            <a:schemeClr val="tx1"/>
          </a:solidFill>
          <a:latin typeface="Cambria" panose="02040503050406030204" pitchFamily="18" charset="0"/>
          <a:ea typeface="新宋体" panose="02010609030101010101" pitchFamily="49" charset="-122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 baseline="0">
          <a:solidFill>
            <a:schemeClr val="tx1"/>
          </a:solidFill>
          <a:latin typeface="Cambria" panose="02040503050406030204" pitchFamily="18" charset="0"/>
          <a:ea typeface="新宋体" panose="02010609030101010101" pitchFamily="49" charset="-122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reins.se.sjtu.edu.cn/~chenhp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jpe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w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2.w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3.png"/></Relationships>
</file>

<file path=ppt/slides/_rels/slide6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3.xml"/><Relationship Id="rId4" Type="http://schemas.openxmlformats.org/officeDocument/2006/relationships/hyperlink" Target="https://www.jianshu.com/p/de004acd673d" TargetMode="External"/><Relationship Id="rId3" Type="http://schemas.openxmlformats.org/officeDocument/2006/relationships/hyperlink" Target="https://spring.io/guides/gs/rest-service/" TargetMode="External"/><Relationship Id="rId2" Type="http://schemas.openxmlformats.org/officeDocument/2006/relationships/hyperlink" Target="https://spring.io/guides/gs/consuming-web-service/" TargetMode="External"/><Relationship Id="rId1" Type="http://schemas.openxmlformats.org/officeDocument/2006/relationships/hyperlink" Target="https://spring.io/guides/gs/producing-web-service/" TargetMode="Externa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zh-CN" sz="2400" dirty="0"/>
              <a:t>Architecture of Enterprise </a:t>
            </a:r>
            <a:r>
              <a:rPr lang="en-US" altLang="zh-CN" sz="2400"/>
              <a:t>Applications 11</a:t>
            </a:r>
            <a:br>
              <a:rPr lang="en-US" altLang="zh-CN" sz="2400" dirty="0"/>
            </a:br>
            <a:r>
              <a:rPr lang="en-US" altLang="zh-CN" sz="2400" dirty="0"/>
              <a:t>Web Services</a:t>
            </a:r>
            <a:br>
              <a:rPr lang="en-US" altLang="zh-CN" sz="2400" dirty="0"/>
            </a:br>
            <a:endParaRPr lang="zh-CN" altLang="en-US" sz="1350" i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幼圆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2225279" y="2895786"/>
            <a:ext cx="4800600" cy="1836204"/>
          </a:xfrm>
        </p:spPr>
        <p:txBody>
          <a:bodyPr>
            <a:normAutofit/>
          </a:bodyPr>
          <a:lstStyle/>
          <a:p>
            <a:r>
              <a:rPr lang="en-US" altLang="zh-CN" b="1" dirty="0"/>
              <a:t>Haopeng Chen</a:t>
            </a:r>
            <a:endParaRPr lang="en-US" altLang="zh-CN" b="1" dirty="0"/>
          </a:p>
          <a:p>
            <a:endParaRPr lang="en-US" altLang="zh-CN" dirty="0"/>
          </a:p>
          <a:p>
            <a:r>
              <a:rPr lang="en-US" altLang="zh-CN" sz="1350" b="1" i="1" dirty="0" err="1"/>
              <a:t>RE</a:t>
            </a:r>
            <a:r>
              <a:rPr lang="en-US" altLang="zh-CN" i="1" dirty="0" err="1"/>
              <a:t>liable</a:t>
            </a:r>
            <a:r>
              <a:rPr lang="en-US" altLang="zh-CN" i="1" dirty="0"/>
              <a:t>, </a:t>
            </a:r>
            <a:r>
              <a:rPr lang="en-US" altLang="zh-CN" sz="1350" b="1" i="1" dirty="0" err="1"/>
              <a:t>IN</a:t>
            </a:r>
            <a:r>
              <a:rPr lang="en-US" altLang="zh-CN" i="1" dirty="0" err="1"/>
              <a:t>telligent</a:t>
            </a:r>
            <a:r>
              <a:rPr lang="en-US" altLang="zh-CN" i="1" dirty="0"/>
              <a:t> and </a:t>
            </a:r>
            <a:r>
              <a:rPr lang="en-US" altLang="zh-CN" sz="1350" b="1" i="1" dirty="0"/>
              <a:t>S</a:t>
            </a:r>
            <a:r>
              <a:rPr lang="en-US" altLang="zh-CN" i="1" dirty="0"/>
              <a:t>calable Systems Group (</a:t>
            </a:r>
            <a:r>
              <a:rPr lang="en-US" altLang="zh-CN" b="1" i="1" dirty="0"/>
              <a:t>REINS</a:t>
            </a:r>
            <a:r>
              <a:rPr lang="en-US" altLang="zh-CN" i="1" dirty="0"/>
              <a:t>)</a:t>
            </a:r>
            <a:endParaRPr lang="en-US" altLang="zh-CN" i="1" dirty="0"/>
          </a:p>
          <a:p>
            <a:r>
              <a:rPr lang="en-US" altLang="zh-CN" dirty="0"/>
              <a:t>Shanghai Jiao Tong University</a:t>
            </a:r>
            <a:endParaRPr lang="en-US" altLang="zh-CN" dirty="0"/>
          </a:p>
          <a:p>
            <a:r>
              <a:rPr lang="en-US" altLang="zh-CN" dirty="0"/>
              <a:t>Shanghai, China</a:t>
            </a:r>
            <a:endParaRPr lang="en-US" altLang="zh-CN" dirty="0"/>
          </a:p>
          <a:p>
            <a:r>
              <a:rPr lang="en-US" altLang="zh-CN" u="sng" dirty="0">
                <a:hlinkClick r:id="rId1"/>
              </a:rPr>
              <a:t>http://reins.se.sjtu.edu.cn/~chenhp</a:t>
            </a:r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/>
              <a:t>e-mail: chen-hp@sjtu.edu.cn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Producing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SOAP</a:t>
            </a:r>
            <a:r>
              <a:rPr kumimoji="1" lang="zh-CN" altLang="en-US" dirty="0"/>
              <a:t> </a:t>
            </a:r>
            <a:r>
              <a:rPr kumimoji="1" lang="en-US" altLang="zh-CN" dirty="0"/>
              <a:t>Web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Service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pom.xml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39652" y="845073"/>
            <a:ext cx="637270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GB" altLang="zh-CN" sz="1350" dirty="0">
                <a:solidFill>
                  <a:srgbClr val="E8BF6A"/>
                </a:solidFill>
              </a:rPr>
            </a:b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 &lt;dependencies&gt;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     &lt;dependency&gt;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         &lt;</a:t>
            </a:r>
            <a:r>
              <a:rPr lang="en-GB" altLang="zh-CN" sz="1350" dirty="0" err="1">
                <a:solidFill>
                  <a:srgbClr val="E8BF6A"/>
                </a:solidFill>
              </a:rPr>
              <a:t>groupId</a:t>
            </a:r>
            <a:r>
              <a:rPr lang="en-GB" altLang="zh-CN" sz="1350" dirty="0">
                <a:solidFill>
                  <a:srgbClr val="E8BF6A"/>
                </a:solidFill>
              </a:rPr>
              <a:t>&gt;</a:t>
            </a:r>
            <a:r>
              <a:rPr lang="en-GB" altLang="zh-CN" sz="1350" dirty="0" err="1"/>
              <a:t>org.springframework.boot</a:t>
            </a:r>
            <a:r>
              <a:rPr lang="en-GB" altLang="zh-CN" sz="1350" dirty="0">
                <a:solidFill>
                  <a:srgbClr val="E8BF6A"/>
                </a:solidFill>
              </a:rPr>
              <a:t>&lt;/</a:t>
            </a:r>
            <a:r>
              <a:rPr lang="en-GB" altLang="zh-CN" sz="1350" dirty="0" err="1">
                <a:solidFill>
                  <a:srgbClr val="E8BF6A"/>
                </a:solidFill>
              </a:rPr>
              <a:t>groupId</a:t>
            </a:r>
            <a:r>
              <a:rPr lang="en-GB" altLang="zh-CN" sz="1350" dirty="0">
                <a:solidFill>
                  <a:srgbClr val="E8BF6A"/>
                </a:solidFill>
              </a:rPr>
              <a:t>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         &lt;</a:t>
            </a:r>
            <a:r>
              <a:rPr lang="en-GB" altLang="zh-CN" sz="1350" dirty="0" err="1">
                <a:solidFill>
                  <a:srgbClr val="E8BF6A"/>
                </a:solidFill>
              </a:rPr>
              <a:t>artifactId</a:t>
            </a:r>
            <a:r>
              <a:rPr lang="en-GB" altLang="zh-CN" sz="1350" dirty="0">
                <a:solidFill>
                  <a:srgbClr val="E8BF6A"/>
                </a:solidFill>
              </a:rPr>
              <a:t>&gt;</a:t>
            </a:r>
            <a:r>
              <a:rPr lang="en-GB" altLang="zh-CN" sz="1350" dirty="0"/>
              <a:t>spring-boot-starter-web</a:t>
            </a:r>
            <a:r>
              <a:rPr lang="en-GB" altLang="zh-CN" sz="1350" dirty="0">
                <a:solidFill>
                  <a:srgbClr val="E8BF6A"/>
                </a:solidFill>
              </a:rPr>
              <a:t>&lt;/</a:t>
            </a:r>
            <a:r>
              <a:rPr lang="en-GB" altLang="zh-CN" sz="1350" dirty="0" err="1">
                <a:solidFill>
                  <a:srgbClr val="E8BF6A"/>
                </a:solidFill>
              </a:rPr>
              <a:t>artifactId</a:t>
            </a:r>
            <a:r>
              <a:rPr lang="en-GB" altLang="zh-CN" sz="1350" dirty="0">
                <a:solidFill>
                  <a:srgbClr val="E8BF6A"/>
                </a:solidFill>
              </a:rPr>
              <a:t>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     &lt;/dependency&gt;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     &lt;dependency&gt;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         &lt;</a:t>
            </a:r>
            <a:r>
              <a:rPr lang="en-GB" altLang="zh-CN" sz="1350" dirty="0" err="1">
                <a:solidFill>
                  <a:srgbClr val="E8BF6A"/>
                </a:solidFill>
              </a:rPr>
              <a:t>groupId</a:t>
            </a:r>
            <a:r>
              <a:rPr lang="en-GB" altLang="zh-CN" sz="1350" dirty="0">
                <a:solidFill>
                  <a:srgbClr val="E8BF6A"/>
                </a:solidFill>
              </a:rPr>
              <a:t>&gt;</a:t>
            </a:r>
            <a:r>
              <a:rPr lang="en-GB" altLang="zh-CN" sz="1350" dirty="0" err="1"/>
              <a:t>org.springframework.boot</a:t>
            </a:r>
            <a:r>
              <a:rPr lang="en-GB" altLang="zh-CN" sz="1350" dirty="0">
                <a:solidFill>
                  <a:srgbClr val="E8BF6A"/>
                </a:solidFill>
              </a:rPr>
              <a:t>&lt;/</a:t>
            </a:r>
            <a:r>
              <a:rPr lang="en-GB" altLang="zh-CN" sz="1350" dirty="0" err="1">
                <a:solidFill>
                  <a:srgbClr val="E8BF6A"/>
                </a:solidFill>
              </a:rPr>
              <a:t>groupId</a:t>
            </a:r>
            <a:r>
              <a:rPr lang="en-GB" altLang="zh-CN" sz="1350" dirty="0">
                <a:solidFill>
                  <a:srgbClr val="E8BF6A"/>
                </a:solidFill>
              </a:rPr>
              <a:t>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         &lt;</a:t>
            </a:r>
            <a:r>
              <a:rPr lang="en-GB" altLang="zh-CN" sz="1350" dirty="0" err="1">
                <a:solidFill>
                  <a:srgbClr val="E8BF6A"/>
                </a:solidFill>
              </a:rPr>
              <a:t>artifactId</a:t>
            </a:r>
            <a:r>
              <a:rPr lang="en-GB" altLang="zh-CN" sz="1350" dirty="0">
                <a:solidFill>
                  <a:srgbClr val="E8BF6A"/>
                </a:solidFill>
              </a:rPr>
              <a:t>&gt;</a:t>
            </a:r>
            <a:r>
              <a:rPr lang="en-GB" altLang="zh-CN" sz="1350" dirty="0"/>
              <a:t>spring-boot-starter-web-services</a:t>
            </a:r>
            <a:r>
              <a:rPr lang="en-GB" altLang="zh-CN" sz="1350" dirty="0">
                <a:solidFill>
                  <a:srgbClr val="E8BF6A"/>
                </a:solidFill>
              </a:rPr>
              <a:t>&lt;/</a:t>
            </a:r>
            <a:r>
              <a:rPr lang="en-GB" altLang="zh-CN" sz="1350" dirty="0" err="1">
                <a:solidFill>
                  <a:srgbClr val="E8BF6A"/>
                </a:solidFill>
              </a:rPr>
              <a:t>artifactId</a:t>
            </a:r>
            <a:r>
              <a:rPr lang="en-GB" altLang="zh-CN" sz="1350" dirty="0">
                <a:solidFill>
                  <a:srgbClr val="E8BF6A"/>
                </a:solidFill>
              </a:rPr>
              <a:t>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     &lt;/dependency&gt;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     </a:t>
            </a:r>
            <a:r>
              <a:rPr lang="en-GB" altLang="zh-CN" sz="1350" dirty="0">
                <a:solidFill>
                  <a:srgbClr val="808080"/>
                </a:solidFill>
              </a:rPr>
              <a:t>&lt;!-- tag::</a:t>
            </a:r>
            <a:r>
              <a:rPr lang="en-GB" altLang="zh-CN" sz="1350" dirty="0" err="1">
                <a:solidFill>
                  <a:srgbClr val="808080"/>
                </a:solidFill>
              </a:rPr>
              <a:t>springws</a:t>
            </a:r>
            <a:r>
              <a:rPr lang="en-GB" altLang="zh-CN" sz="1350" dirty="0">
                <a:solidFill>
                  <a:srgbClr val="808080"/>
                </a:solidFill>
              </a:rPr>
              <a:t>[] --&gt;</a:t>
            </a:r>
            <a:br>
              <a:rPr lang="en-GB" altLang="zh-CN" sz="1350" dirty="0">
                <a:solidFill>
                  <a:srgbClr val="808080"/>
                </a:solidFill>
              </a:rPr>
            </a:br>
            <a:r>
              <a:rPr lang="en-GB" altLang="zh-CN" sz="1350" dirty="0">
                <a:solidFill>
                  <a:srgbClr val="808080"/>
                </a:solidFill>
              </a:rPr>
              <a:t>        </a:t>
            </a:r>
            <a:r>
              <a:rPr lang="en-GB" altLang="zh-CN" sz="1350" dirty="0">
                <a:solidFill>
                  <a:srgbClr val="E8BF6A"/>
                </a:solidFill>
              </a:rPr>
              <a:t>&lt;dependency&gt;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         &lt;</a:t>
            </a:r>
            <a:r>
              <a:rPr lang="en-GB" altLang="zh-CN" sz="1350" dirty="0" err="1">
                <a:solidFill>
                  <a:srgbClr val="E8BF6A"/>
                </a:solidFill>
              </a:rPr>
              <a:t>groupId</a:t>
            </a:r>
            <a:r>
              <a:rPr lang="en-GB" altLang="zh-CN" sz="1350" dirty="0">
                <a:solidFill>
                  <a:srgbClr val="E8BF6A"/>
                </a:solidFill>
              </a:rPr>
              <a:t>&gt;</a:t>
            </a:r>
            <a:r>
              <a:rPr lang="en-GB" altLang="zh-CN" sz="1350" dirty="0"/>
              <a:t>wsdl4j</a:t>
            </a:r>
            <a:r>
              <a:rPr lang="en-GB" altLang="zh-CN" sz="1350" dirty="0">
                <a:solidFill>
                  <a:srgbClr val="E8BF6A"/>
                </a:solidFill>
              </a:rPr>
              <a:t>&lt;/</a:t>
            </a:r>
            <a:r>
              <a:rPr lang="en-GB" altLang="zh-CN" sz="1350" dirty="0" err="1">
                <a:solidFill>
                  <a:srgbClr val="E8BF6A"/>
                </a:solidFill>
              </a:rPr>
              <a:t>groupId</a:t>
            </a:r>
            <a:r>
              <a:rPr lang="en-GB" altLang="zh-CN" sz="1350" dirty="0">
                <a:solidFill>
                  <a:srgbClr val="E8BF6A"/>
                </a:solidFill>
              </a:rPr>
              <a:t>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         &lt;</a:t>
            </a:r>
            <a:r>
              <a:rPr lang="en-GB" altLang="zh-CN" sz="1350" dirty="0" err="1">
                <a:solidFill>
                  <a:srgbClr val="E8BF6A"/>
                </a:solidFill>
              </a:rPr>
              <a:t>artifactId</a:t>
            </a:r>
            <a:r>
              <a:rPr lang="en-GB" altLang="zh-CN" sz="1350" dirty="0">
                <a:solidFill>
                  <a:srgbClr val="E8BF6A"/>
                </a:solidFill>
              </a:rPr>
              <a:t>&gt;</a:t>
            </a:r>
            <a:r>
              <a:rPr lang="en-GB" altLang="zh-CN" sz="1350" dirty="0"/>
              <a:t>wsdl4j</a:t>
            </a:r>
            <a:r>
              <a:rPr lang="en-GB" altLang="zh-CN" sz="1350" dirty="0">
                <a:solidFill>
                  <a:srgbClr val="E8BF6A"/>
                </a:solidFill>
              </a:rPr>
              <a:t>&lt;/</a:t>
            </a:r>
            <a:r>
              <a:rPr lang="en-GB" altLang="zh-CN" sz="1350" dirty="0" err="1">
                <a:solidFill>
                  <a:srgbClr val="E8BF6A"/>
                </a:solidFill>
              </a:rPr>
              <a:t>artifactId</a:t>
            </a:r>
            <a:r>
              <a:rPr lang="en-GB" altLang="zh-CN" sz="1350" dirty="0">
                <a:solidFill>
                  <a:srgbClr val="E8BF6A"/>
                </a:solidFill>
              </a:rPr>
              <a:t>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     &lt;/dependency&gt;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     </a:t>
            </a:r>
            <a:r>
              <a:rPr lang="en-GB" altLang="zh-CN" sz="1350" dirty="0">
                <a:solidFill>
                  <a:srgbClr val="808080"/>
                </a:solidFill>
              </a:rPr>
              <a:t>&lt;!-- end::</a:t>
            </a:r>
            <a:r>
              <a:rPr lang="en-GB" altLang="zh-CN" sz="1350" dirty="0" err="1">
                <a:solidFill>
                  <a:srgbClr val="808080"/>
                </a:solidFill>
              </a:rPr>
              <a:t>springws</a:t>
            </a:r>
            <a:r>
              <a:rPr lang="en-GB" altLang="zh-CN" sz="1350" dirty="0">
                <a:solidFill>
                  <a:srgbClr val="808080"/>
                </a:solidFill>
              </a:rPr>
              <a:t>[] --&gt;</a:t>
            </a:r>
            <a:br>
              <a:rPr lang="en-GB" altLang="zh-CN" sz="1350" dirty="0">
                <a:solidFill>
                  <a:srgbClr val="808080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&lt;/dependencies&gt;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 </a:t>
            </a:r>
            <a:endParaRPr lang="zh-CN" altLang="en-US" sz="13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Producing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SOAP</a:t>
            </a:r>
            <a:r>
              <a:rPr kumimoji="1" lang="zh-CN" altLang="en-US" dirty="0"/>
              <a:t> </a:t>
            </a:r>
            <a:r>
              <a:rPr kumimoji="1" lang="en-US" altLang="zh-CN" dirty="0"/>
              <a:t>Web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Service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pom.xml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39652" y="845072"/>
            <a:ext cx="6372708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GB" altLang="zh-CN" sz="1350" dirty="0">
                <a:solidFill>
                  <a:srgbClr val="E8BF6A"/>
                </a:solidFill>
              </a:rPr>
            </a:br>
            <a:endParaRPr lang="en-GB" altLang="zh-CN" sz="1350" dirty="0">
              <a:solidFill>
                <a:srgbClr val="E8BF6A"/>
              </a:solidFill>
            </a:endParaRPr>
          </a:p>
          <a:p>
            <a:r>
              <a:rPr lang="en-GB" altLang="zh-CN" sz="1350" dirty="0">
                <a:solidFill>
                  <a:srgbClr val="E8BF6A"/>
                </a:solidFill>
              </a:rPr>
              <a:t>    &lt;profiles&gt;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     &lt;profile&gt;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         &lt;id&gt;</a:t>
            </a:r>
            <a:r>
              <a:rPr lang="en-GB" altLang="zh-CN" sz="1350" dirty="0"/>
              <a:t>java11</a:t>
            </a:r>
            <a:r>
              <a:rPr lang="en-GB" altLang="zh-CN" sz="1350" dirty="0">
                <a:solidFill>
                  <a:srgbClr val="E8BF6A"/>
                </a:solidFill>
              </a:rPr>
              <a:t>&lt;/id&gt;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         &lt;activation&gt;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             &lt;</a:t>
            </a:r>
            <a:r>
              <a:rPr lang="en-GB" altLang="zh-CN" sz="1350" dirty="0" err="1">
                <a:solidFill>
                  <a:srgbClr val="E8BF6A"/>
                </a:solidFill>
              </a:rPr>
              <a:t>jdk</a:t>
            </a:r>
            <a:r>
              <a:rPr lang="en-GB" altLang="zh-CN" sz="1350" dirty="0">
                <a:solidFill>
                  <a:srgbClr val="E8BF6A"/>
                </a:solidFill>
              </a:rPr>
              <a:t>&gt;</a:t>
            </a:r>
            <a:r>
              <a:rPr lang="en-GB" altLang="zh-CN" sz="1350" dirty="0"/>
              <a:t>[11,)</a:t>
            </a:r>
            <a:r>
              <a:rPr lang="en-GB" altLang="zh-CN" sz="1350" dirty="0">
                <a:solidFill>
                  <a:srgbClr val="E8BF6A"/>
                </a:solidFill>
              </a:rPr>
              <a:t>&lt;/</a:t>
            </a:r>
            <a:r>
              <a:rPr lang="en-GB" altLang="zh-CN" sz="1350" dirty="0" err="1">
                <a:solidFill>
                  <a:srgbClr val="E8BF6A"/>
                </a:solidFill>
              </a:rPr>
              <a:t>jdk</a:t>
            </a:r>
            <a:r>
              <a:rPr lang="en-GB" altLang="zh-CN" sz="1350" dirty="0">
                <a:solidFill>
                  <a:srgbClr val="E8BF6A"/>
                </a:solidFill>
              </a:rPr>
              <a:t>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         &lt;/activation&gt;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         &lt;dependencies&gt;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             &lt;dependency&gt;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                 &lt;</a:t>
            </a:r>
            <a:r>
              <a:rPr lang="en-GB" altLang="zh-CN" sz="1350" dirty="0" err="1">
                <a:solidFill>
                  <a:srgbClr val="E8BF6A"/>
                </a:solidFill>
              </a:rPr>
              <a:t>groupId</a:t>
            </a:r>
            <a:r>
              <a:rPr lang="en-GB" altLang="zh-CN" sz="1350" dirty="0">
                <a:solidFill>
                  <a:srgbClr val="E8BF6A"/>
                </a:solidFill>
              </a:rPr>
              <a:t>&gt;</a:t>
            </a:r>
            <a:r>
              <a:rPr lang="en-GB" altLang="zh-CN" sz="1350" dirty="0" err="1"/>
              <a:t>org.glassfish.jaxb</a:t>
            </a:r>
            <a:r>
              <a:rPr lang="en-GB" altLang="zh-CN" sz="1350" dirty="0">
                <a:solidFill>
                  <a:srgbClr val="E8BF6A"/>
                </a:solidFill>
              </a:rPr>
              <a:t>&lt;/</a:t>
            </a:r>
            <a:r>
              <a:rPr lang="en-GB" altLang="zh-CN" sz="1350" dirty="0" err="1">
                <a:solidFill>
                  <a:srgbClr val="E8BF6A"/>
                </a:solidFill>
              </a:rPr>
              <a:t>groupId</a:t>
            </a:r>
            <a:r>
              <a:rPr lang="en-GB" altLang="zh-CN" sz="1350" dirty="0">
                <a:solidFill>
                  <a:srgbClr val="E8BF6A"/>
                </a:solidFill>
              </a:rPr>
              <a:t>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                 &lt;</a:t>
            </a:r>
            <a:r>
              <a:rPr lang="en-GB" altLang="zh-CN" sz="1350" dirty="0" err="1">
                <a:solidFill>
                  <a:srgbClr val="E8BF6A"/>
                </a:solidFill>
              </a:rPr>
              <a:t>artifactId</a:t>
            </a:r>
            <a:r>
              <a:rPr lang="en-GB" altLang="zh-CN" sz="1350" dirty="0">
                <a:solidFill>
                  <a:srgbClr val="E8BF6A"/>
                </a:solidFill>
              </a:rPr>
              <a:t>&gt;</a:t>
            </a:r>
            <a:r>
              <a:rPr lang="en-GB" altLang="zh-CN" sz="1350" dirty="0" err="1"/>
              <a:t>jaxb</a:t>
            </a:r>
            <a:r>
              <a:rPr lang="en-GB" altLang="zh-CN" sz="1350" dirty="0"/>
              <a:t>-runtime</a:t>
            </a:r>
            <a:r>
              <a:rPr lang="en-GB" altLang="zh-CN" sz="1350" dirty="0">
                <a:solidFill>
                  <a:srgbClr val="E8BF6A"/>
                </a:solidFill>
              </a:rPr>
              <a:t>&lt;/</a:t>
            </a:r>
            <a:r>
              <a:rPr lang="en-GB" altLang="zh-CN" sz="1350" dirty="0" err="1">
                <a:solidFill>
                  <a:srgbClr val="E8BF6A"/>
                </a:solidFill>
              </a:rPr>
              <a:t>artifactId</a:t>
            </a:r>
            <a:r>
              <a:rPr lang="en-GB" altLang="zh-CN" sz="1350" dirty="0">
                <a:solidFill>
                  <a:srgbClr val="E8BF6A"/>
                </a:solidFill>
              </a:rPr>
              <a:t>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             &lt;/dependency&gt;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         &lt;/dependencies&gt;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     &lt;/profile&gt;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 &lt;/profiles&gt;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 </a:t>
            </a:r>
            <a:endParaRPr lang="zh-CN" altLang="en-US" sz="13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Producing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SOAP</a:t>
            </a:r>
            <a:r>
              <a:rPr kumimoji="1" lang="zh-CN" altLang="en-US" dirty="0"/>
              <a:t> </a:t>
            </a:r>
            <a:r>
              <a:rPr kumimoji="1" lang="en-US" altLang="zh-CN" dirty="0"/>
              <a:t>Web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Service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pom.xml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75656" y="627534"/>
            <a:ext cx="637270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GB" altLang="zh-CN" sz="1200" dirty="0">
                <a:solidFill>
                  <a:srgbClr val="E8BF6A"/>
                </a:solidFill>
              </a:rPr>
            </a:br>
            <a:br>
              <a:rPr lang="en-GB" altLang="zh-CN" sz="1200" dirty="0">
                <a:solidFill>
                  <a:srgbClr val="E8BF6A"/>
                </a:solidFill>
              </a:rPr>
            </a:br>
            <a:r>
              <a:rPr lang="en-GB" altLang="zh-CN" sz="1200" dirty="0">
                <a:solidFill>
                  <a:srgbClr val="E8BF6A"/>
                </a:solidFill>
              </a:rPr>
              <a:t>            </a:t>
            </a:r>
            <a:r>
              <a:rPr lang="en-GB" altLang="zh-CN" sz="1200" dirty="0">
                <a:solidFill>
                  <a:srgbClr val="808080"/>
                </a:solidFill>
              </a:rPr>
              <a:t>&lt;!-- tag::</a:t>
            </a:r>
            <a:r>
              <a:rPr lang="en-GB" altLang="zh-CN" sz="1200" dirty="0" err="1">
                <a:solidFill>
                  <a:srgbClr val="808080"/>
                </a:solidFill>
              </a:rPr>
              <a:t>xsd</a:t>
            </a:r>
            <a:r>
              <a:rPr lang="en-GB" altLang="zh-CN" sz="1200" dirty="0">
                <a:solidFill>
                  <a:srgbClr val="808080"/>
                </a:solidFill>
              </a:rPr>
              <a:t>[] --&gt;</a:t>
            </a:r>
            <a:br>
              <a:rPr lang="en-GB" altLang="zh-CN" sz="1200" dirty="0">
                <a:solidFill>
                  <a:srgbClr val="808080"/>
                </a:solidFill>
              </a:rPr>
            </a:br>
            <a:r>
              <a:rPr lang="en-GB" altLang="zh-CN" sz="1200" dirty="0">
                <a:solidFill>
                  <a:srgbClr val="808080"/>
                </a:solidFill>
              </a:rPr>
              <a:t>            </a:t>
            </a:r>
            <a:r>
              <a:rPr lang="en-GB" altLang="zh-CN" sz="1200" dirty="0">
                <a:solidFill>
                  <a:srgbClr val="E8BF6A"/>
                </a:solidFill>
              </a:rPr>
              <a:t>&lt;plugin&gt;</a:t>
            </a:r>
            <a:br>
              <a:rPr lang="en-GB" altLang="zh-CN" sz="1200" dirty="0">
                <a:solidFill>
                  <a:srgbClr val="E8BF6A"/>
                </a:solidFill>
              </a:rPr>
            </a:br>
            <a:r>
              <a:rPr lang="en-GB" altLang="zh-CN" sz="1200" dirty="0">
                <a:solidFill>
                  <a:srgbClr val="E8BF6A"/>
                </a:solidFill>
              </a:rPr>
              <a:t>                &lt;</a:t>
            </a:r>
            <a:r>
              <a:rPr lang="en-GB" altLang="zh-CN" sz="1200" dirty="0" err="1">
                <a:solidFill>
                  <a:srgbClr val="E8BF6A"/>
                </a:solidFill>
              </a:rPr>
              <a:t>groupId</a:t>
            </a:r>
            <a:r>
              <a:rPr lang="en-GB" altLang="zh-CN" sz="1200" dirty="0">
                <a:solidFill>
                  <a:srgbClr val="E8BF6A"/>
                </a:solidFill>
              </a:rPr>
              <a:t>&gt;</a:t>
            </a:r>
            <a:r>
              <a:rPr lang="en-GB" altLang="zh-CN" sz="1200" dirty="0" err="1"/>
              <a:t>org.codehaus.mojo</a:t>
            </a:r>
            <a:r>
              <a:rPr lang="en-GB" altLang="zh-CN" sz="1200" dirty="0">
                <a:solidFill>
                  <a:srgbClr val="E8BF6A"/>
                </a:solidFill>
              </a:rPr>
              <a:t>&lt;/</a:t>
            </a:r>
            <a:r>
              <a:rPr lang="en-GB" altLang="zh-CN" sz="1200" dirty="0" err="1">
                <a:solidFill>
                  <a:srgbClr val="E8BF6A"/>
                </a:solidFill>
              </a:rPr>
              <a:t>groupId</a:t>
            </a:r>
            <a:r>
              <a:rPr lang="en-GB" altLang="zh-CN" sz="1200" dirty="0">
                <a:solidFill>
                  <a:srgbClr val="E8BF6A"/>
                </a:solidFill>
              </a:rPr>
              <a:t>&gt;</a:t>
            </a:r>
            <a:br>
              <a:rPr lang="en-GB" altLang="zh-CN" sz="1200" dirty="0">
                <a:solidFill>
                  <a:srgbClr val="E8BF6A"/>
                </a:solidFill>
              </a:rPr>
            </a:br>
            <a:r>
              <a:rPr lang="en-GB" altLang="zh-CN" sz="1200" dirty="0">
                <a:solidFill>
                  <a:srgbClr val="E8BF6A"/>
                </a:solidFill>
              </a:rPr>
              <a:t>                &lt;</a:t>
            </a:r>
            <a:r>
              <a:rPr lang="en-GB" altLang="zh-CN" sz="1200" dirty="0" err="1">
                <a:solidFill>
                  <a:srgbClr val="E8BF6A"/>
                </a:solidFill>
              </a:rPr>
              <a:t>artifactId</a:t>
            </a:r>
            <a:r>
              <a:rPr lang="en-GB" altLang="zh-CN" sz="1200" dirty="0">
                <a:solidFill>
                  <a:srgbClr val="E8BF6A"/>
                </a:solidFill>
              </a:rPr>
              <a:t>&gt;</a:t>
            </a:r>
            <a:r>
              <a:rPr lang="en-GB" altLang="zh-CN" sz="1200" dirty="0"/>
              <a:t>jaxb2-maven-plugin</a:t>
            </a:r>
            <a:r>
              <a:rPr lang="en-GB" altLang="zh-CN" sz="1200" dirty="0">
                <a:solidFill>
                  <a:srgbClr val="E8BF6A"/>
                </a:solidFill>
              </a:rPr>
              <a:t>&lt;/</a:t>
            </a:r>
            <a:r>
              <a:rPr lang="en-GB" altLang="zh-CN" sz="1200" dirty="0" err="1">
                <a:solidFill>
                  <a:srgbClr val="E8BF6A"/>
                </a:solidFill>
              </a:rPr>
              <a:t>artifactId</a:t>
            </a:r>
            <a:r>
              <a:rPr lang="en-GB" altLang="zh-CN" sz="1200" dirty="0">
                <a:solidFill>
                  <a:srgbClr val="E8BF6A"/>
                </a:solidFill>
              </a:rPr>
              <a:t>&gt;</a:t>
            </a:r>
            <a:br>
              <a:rPr lang="en-GB" altLang="zh-CN" sz="1200" dirty="0">
                <a:solidFill>
                  <a:srgbClr val="E8BF6A"/>
                </a:solidFill>
              </a:rPr>
            </a:br>
            <a:r>
              <a:rPr lang="en-GB" altLang="zh-CN" sz="1200" dirty="0">
                <a:solidFill>
                  <a:srgbClr val="E8BF6A"/>
                </a:solidFill>
              </a:rPr>
              <a:t>                &lt;version&gt;</a:t>
            </a:r>
            <a:r>
              <a:rPr lang="en-GB" altLang="zh-CN" sz="1200" dirty="0"/>
              <a:t>2.5.0</a:t>
            </a:r>
            <a:r>
              <a:rPr lang="en-GB" altLang="zh-CN" sz="1200" dirty="0">
                <a:solidFill>
                  <a:srgbClr val="E8BF6A"/>
                </a:solidFill>
              </a:rPr>
              <a:t>&lt;/version&gt;</a:t>
            </a:r>
            <a:br>
              <a:rPr lang="en-GB" altLang="zh-CN" sz="1200" dirty="0">
                <a:solidFill>
                  <a:srgbClr val="E8BF6A"/>
                </a:solidFill>
              </a:rPr>
            </a:br>
            <a:r>
              <a:rPr lang="en-GB" altLang="zh-CN" sz="1200" dirty="0">
                <a:solidFill>
                  <a:srgbClr val="E8BF6A"/>
                </a:solidFill>
              </a:rPr>
              <a:t>                &lt;executions&gt;</a:t>
            </a:r>
            <a:br>
              <a:rPr lang="en-GB" altLang="zh-CN" sz="1200" dirty="0">
                <a:solidFill>
                  <a:srgbClr val="E8BF6A"/>
                </a:solidFill>
              </a:rPr>
            </a:br>
            <a:r>
              <a:rPr lang="en-GB" altLang="zh-CN" sz="1200" dirty="0">
                <a:solidFill>
                  <a:srgbClr val="E8BF6A"/>
                </a:solidFill>
              </a:rPr>
              <a:t>                    &lt;execution&gt;</a:t>
            </a:r>
            <a:br>
              <a:rPr lang="en-GB" altLang="zh-CN" sz="1200" dirty="0">
                <a:solidFill>
                  <a:srgbClr val="E8BF6A"/>
                </a:solidFill>
              </a:rPr>
            </a:br>
            <a:r>
              <a:rPr lang="en-GB" altLang="zh-CN" sz="1200" dirty="0">
                <a:solidFill>
                  <a:srgbClr val="E8BF6A"/>
                </a:solidFill>
              </a:rPr>
              <a:t>                        &lt;id&gt;</a:t>
            </a:r>
            <a:r>
              <a:rPr lang="en-GB" altLang="zh-CN" sz="1200" dirty="0" err="1"/>
              <a:t>xjc</a:t>
            </a:r>
            <a:r>
              <a:rPr lang="en-GB" altLang="zh-CN" sz="1200" dirty="0">
                <a:solidFill>
                  <a:srgbClr val="E8BF6A"/>
                </a:solidFill>
              </a:rPr>
              <a:t>&lt;/id&gt;</a:t>
            </a:r>
            <a:br>
              <a:rPr lang="en-GB" altLang="zh-CN" sz="1200" dirty="0">
                <a:solidFill>
                  <a:srgbClr val="E8BF6A"/>
                </a:solidFill>
              </a:rPr>
            </a:br>
            <a:r>
              <a:rPr lang="en-GB" altLang="zh-CN" sz="1200" dirty="0">
                <a:solidFill>
                  <a:srgbClr val="E8BF6A"/>
                </a:solidFill>
              </a:rPr>
              <a:t>                        &lt;goals&gt;</a:t>
            </a:r>
            <a:br>
              <a:rPr lang="en-GB" altLang="zh-CN" sz="1200" dirty="0">
                <a:solidFill>
                  <a:srgbClr val="E8BF6A"/>
                </a:solidFill>
              </a:rPr>
            </a:br>
            <a:r>
              <a:rPr lang="en-GB" altLang="zh-CN" sz="1200" dirty="0">
                <a:solidFill>
                  <a:srgbClr val="E8BF6A"/>
                </a:solidFill>
              </a:rPr>
              <a:t>                            &lt;goal&gt;</a:t>
            </a:r>
            <a:r>
              <a:rPr lang="en-GB" altLang="zh-CN" sz="1200" dirty="0" err="1"/>
              <a:t>xjc</a:t>
            </a:r>
            <a:r>
              <a:rPr lang="en-GB" altLang="zh-CN" sz="1200" dirty="0">
                <a:solidFill>
                  <a:srgbClr val="E8BF6A"/>
                </a:solidFill>
              </a:rPr>
              <a:t>&lt;/goal&gt;</a:t>
            </a:r>
            <a:br>
              <a:rPr lang="en-GB" altLang="zh-CN" sz="1200" dirty="0">
                <a:solidFill>
                  <a:srgbClr val="E8BF6A"/>
                </a:solidFill>
              </a:rPr>
            </a:br>
            <a:r>
              <a:rPr lang="en-GB" altLang="zh-CN" sz="1200" dirty="0">
                <a:solidFill>
                  <a:srgbClr val="E8BF6A"/>
                </a:solidFill>
              </a:rPr>
              <a:t>                        &lt;/goals&gt;</a:t>
            </a:r>
            <a:br>
              <a:rPr lang="en-GB" altLang="zh-CN" sz="1200" dirty="0">
                <a:solidFill>
                  <a:srgbClr val="E8BF6A"/>
                </a:solidFill>
              </a:rPr>
            </a:br>
            <a:r>
              <a:rPr lang="en-GB" altLang="zh-CN" sz="1200" dirty="0">
                <a:solidFill>
                  <a:srgbClr val="E8BF6A"/>
                </a:solidFill>
              </a:rPr>
              <a:t>                    &lt;/execution&gt;</a:t>
            </a:r>
            <a:br>
              <a:rPr lang="en-GB" altLang="zh-CN" sz="1200" dirty="0">
                <a:solidFill>
                  <a:srgbClr val="E8BF6A"/>
                </a:solidFill>
              </a:rPr>
            </a:br>
            <a:r>
              <a:rPr lang="en-GB" altLang="zh-CN" sz="1200" dirty="0">
                <a:solidFill>
                  <a:srgbClr val="E8BF6A"/>
                </a:solidFill>
              </a:rPr>
              <a:t>                &lt;/executions&gt;</a:t>
            </a:r>
            <a:br>
              <a:rPr lang="en-GB" altLang="zh-CN" sz="1200" dirty="0">
                <a:solidFill>
                  <a:srgbClr val="E8BF6A"/>
                </a:solidFill>
              </a:rPr>
            </a:br>
            <a:r>
              <a:rPr lang="en-GB" altLang="zh-CN" sz="1200" dirty="0">
                <a:solidFill>
                  <a:srgbClr val="E8BF6A"/>
                </a:solidFill>
              </a:rPr>
              <a:t>                &lt;configuration&gt;</a:t>
            </a:r>
            <a:br>
              <a:rPr lang="en-GB" altLang="zh-CN" sz="1200" dirty="0">
                <a:solidFill>
                  <a:srgbClr val="E8BF6A"/>
                </a:solidFill>
              </a:rPr>
            </a:br>
            <a:r>
              <a:rPr lang="en-GB" altLang="zh-CN" sz="1200" dirty="0">
                <a:solidFill>
                  <a:srgbClr val="E8BF6A"/>
                </a:solidFill>
              </a:rPr>
              <a:t>                    &lt;sources&gt;</a:t>
            </a:r>
            <a:br>
              <a:rPr lang="en-GB" altLang="zh-CN" sz="1200" dirty="0">
                <a:solidFill>
                  <a:srgbClr val="E8BF6A"/>
                </a:solidFill>
              </a:rPr>
            </a:br>
            <a:r>
              <a:rPr lang="en-GB" altLang="zh-CN" sz="1200" dirty="0">
                <a:solidFill>
                  <a:srgbClr val="E8BF6A"/>
                </a:solidFill>
              </a:rPr>
              <a:t>                        &lt;source&gt;</a:t>
            </a:r>
            <a:r>
              <a:rPr lang="en-GB" altLang="zh-CN" sz="1200" dirty="0"/>
              <a:t>${</a:t>
            </a:r>
            <a:r>
              <a:rPr lang="en-GB" altLang="zh-CN" sz="1200" dirty="0" err="1"/>
              <a:t>project.basedir</a:t>
            </a:r>
            <a:r>
              <a:rPr lang="en-GB" altLang="zh-CN" sz="1200" dirty="0"/>
              <a:t>}/</a:t>
            </a:r>
            <a:r>
              <a:rPr lang="en-GB" altLang="zh-CN" sz="1200" dirty="0" err="1"/>
              <a:t>src</a:t>
            </a:r>
            <a:r>
              <a:rPr lang="en-GB" altLang="zh-CN" sz="1200" dirty="0"/>
              <a:t>/main/resources/</a:t>
            </a:r>
            <a:r>
              <a:rPr lang="en-GB" altLang="zh-CN" sz="1200" dirty="0" err="1"/>
              <a:t>countries.xsd</a:t>
            </a:r>
            <a:r>
              <a:rPr lang="en-GB" altLang="zh-CN" sz="1200" dirty="0">
                <a:solidFill>
                  <a:srgbClr val="E8BF6A"/>
                </a:solidFill>
              </a:rPr>
              <a:t>&lt;/source&gt;</a:t>
            </a:r>
            <a:br>
              <a:rPr lang="en-GB" altLang="zh-CN" sz="1200" dirty="0">
                <a:solidFill>
                  <a:srgbClr val="E8BF6A"/>
                </a:solidFill>
              </a:rPr>
            </a:br>
            <a:r>
              <a:rPr lang="en-GB" altLang="zh-CN" sz="1200" dirty="0">
                <a:solidFill>
                  <a:srgbClr val="E8BF6A"/>
                </a:solidFill>
              </a:rPr>
              <a:t>                    &lt;/sources&gt;</a:t>
            </a:r>
            <a:br>
              <a:rPr lang="en-GB" altLang="zh-CN" sz="1200" dirty="0">
                <a:solidFill>
                  <a:srgbClr val="E8BF6A"/>
                </a:solidFill>
              </a:rPr>
            </a:br>
            <a:r>
              <a:rPr lang="en-GB" altLang="zh-CN" sz="1200" dirty="0">
                <a:solidFill>
                  <a:srgbClr val="E8BF6A"/>
                </a:solidFill>
              </a:rPr>
              <a:t>                &lt;/configuration&gt;</a:t>
            </a:r>
            <a:br>
              <a:rPr lang="en-GB" altLang="zh-CN" sz="1200" dirty="0">
                <a:solidFill>
                  <a:srgbClr val="E8BF6A"/>
                </a:solidFill>
              </a:rPr>
            </a:br>
            <a:r>
              <a:rPr lang="en-GB" altLang="zh-CN" sz="1200" dirty="0">
                <a:solidFill>
                  <a:srgbClr val="E8BF6A"/>
                </a:solidFill>
              </a:rPr>
              <a:t>            &lt;/plugin&gt;</a:t>
            </a:r>
            <a:br>
              <a:rPr lang="en-GB" altLang="zh-CN" sz="1200" dirty="0">
                <a:solidFill>
                  <a:srgbClr val="E8BF6A"/>
                </a:solidFill>
              </a:rPr>
            </a:br>
            <a:r>
              <a:rPr lang="en-GB" altLang="zh-CN" sz="1200" dirty="0">
                <a:solidFill>
                  <a:srgbClr val="E8BF6A"/>
                </a:solidFill>
              </a:rPr>
              <a:t>            </a:t>
            </a:r>
            <a:r>
              <a:rPr lang="en-GB" altLang="zh-CN" sz="1200" dirty="0">
                <a:solidFill>
                  <a:srgbClr val="808080"/>
                </a:solidFill>
              </a:rPr>
              <a:t>&lt;!-- end::</a:t>
            </a:r>
            <a:r>
              <a:rPr lang="en-GB" altLang="zh-CN" sz="1200" dirty="0" err="1">
                <a:solidFill>
                  <a:srgbClr val="808080"/>
                </a:solidFill>
              </a:rPr>
              <a:t>xsd</a:t>
            </a:r>
            <a:r>
              <a:rPr lang="en-GB" altLang="zh-CN" sz="1200" dirty="0">
                <a:solidFill>
                  <a:srgbClr val="808080"/>
                </a:solidFill>
              </a:rPr>
              <a:t>[] --&gt;</a:t>
            </a:r>
            <a:br>
              <a:rPr lang="en-GB" altLang="zh-CN" sz="1200" dirty="0">
                <a:solidFill>
                  <a:srgbClr val="808080"/>
                </a:solidFill>
              </a:rPr>
            </a:br>
            <a:br>
              <a:rPr lang="en-GB" altLang="zh-CN" sz="1200" dirty="0">
                <a:solidFill>
                  <a:srgbClr val="E8BF6A"/>
                </a:solidFill>
              </a:rPr>
            </a:br>
            <a:br>
              <a:rPr lang="en-GB" altLang="zh-CN" sz="1200" dirty="0">
                <a:solidFill>
                  <a:srgbClr val="E8BF6A"/>
                </a:solidFill>
              </a:rPr>
            </a:br>
            <a:endParaRPr lang="zh-CN" altLang="en-US" sz="1200" dirty="0"/>
          </a:p>
        </p:txBody>
      </p:sp>
      <p:sp>
        <p:nvSpPr>
          <p:cNvPr id="6" name="文本框 5"/>
          <p:cNvSpPr txBox="1"/>
          <p:nvPr/>
        </p:nvSpPr>
        <p:spPr>
          <a:xfrm>
            <a:off x="3683000" y="2536825"/>
            <a:ext cx="36112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这里需要在对于</a:t>
            </a:r>
            <a:r>
              <a:rPr lang="en-US" altLang="zh-CN" sz="1400"/>
              <a:t>project</a:t>
            </a:r>
            <a:r>
              <a:rPr lang="zh-CN" altLang="en-US" sz="1400"/>
              <a:t>编译之后额外的对于</a:t>
            </a:r>
            <a:r>
              <a:rPr lang="en-US" altLang="zh-CN" sz="1400"/>
              <a:t>xjc</a:t>
            </a:r>
            <a:r>
              <a:rPr lang="zh-CN" altLang="en-US" sz="1400"/>
              <a:t>文件在进行一次编译</a:t>
            </a:r>
            <a:r>
              <a:rPr lang="en-US" altLang="zh-CN" sz="1400"/>
              <a:t>!</a:t>
            </a:r>
            <a:endParaRPr lang="en-US" altLang="zh-CN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Producing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SOAP</a:t>
            </a:r>
            <a:r>
              <a:rPr kumimoji="1" lang="zh-CN" altLang="en-US" dirty="0"/>
              <a:t> </a:t>
            </a:r>
            <a:r>
              <a:rPr kumimoji="1" lang="en-US" altLang="zh-CN" dirty="0"/>
              <a:t>Web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Service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countries.xsd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01670" y="1161641"/>
            <a:ext cx="5940660" cy="3624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350" dirty="0">
                <a:solidFill>
                  <a:srgbClr val="E8BF6A"/>
                </a:solidFill>
              </a:rPr>
              <a:t>    </a:t>
            </a:r>
            <a:r>
              <a:rPr lang="en-GB" altLang="zh-CN" sz="1350" dirty="0">
                <a:solidFill>
                  <a:srgbClr val="E8BF6A"/>
                </a:solidFill>
              </a:rPr>
              <a:t>&lt;</a:t>
            </a:r>
            <a:r>
              <a:rPr lang="en-GB" altLang="zh-CN" sz="1350" dirty="0" err="1">
                <a:solidFill>
                  <a:srgbClr val="9876AA"/>
                </a:solidFill>
              </a:rPr>
              <a:t>xs</a:t>
            </a:r>
            <a:r>
              <a:rPr lang="en-GB" altLang="zh-CN" sz="1350" dirty="0" err="1">
                <a:solidFill>
                  <a:srgbClr val="E8BF6A"/>
                </a:solidFill>
              </a:rPr>
              <a:t>:element</a:t>
            </a:r>
            <a:r>
              <a:rPr lang="en-GB" altLang="zh-CN" sz="1350" dirty="0">
                <a:solidFill>
                  <a:srgbClr val="E8BF6A"/>
                </a:solidFill>
              </a:rPr>
              <a:t> </a:t>
            </a:r>
            <a:r>
              <a:rPr lang="en-GB" altLang="zh-CN" sz="1350" dirty="0">
                <a:solidFill>
                  <a:srgbClr val="BABABA"/>
                </a:solidFill>
              </a:rPr>
              <a:t>name</a:t>
            </a:r>
            <a:r>
              <a:rPr lang="en-GB" altLang="zh-CN" sz="1350" dirty="0">
                <a:solidFill>
                  <a:srgbClr val="6A8759"/>
                </a:solidFill>
              </a:rPr>
              <a:t>="</a:t>
            </a:r>
            <a:r>
              <a:rPr lang="en-GB" altLang="zh-CN" sz="1350" dirty="0" err="1">
                <a:solidFill>
                  <a:srgbClr val="6A8759"/>
                </a:solidFill>
              </a:rPr>
              <a:t>getCountryRequest</a:t>
            </a:r>
            <a:r>
              <a:rPr lang="en-GB" altLang="zh-CN" sz="1350" dirty="0">
                <a:solidFill>
                  <a:srgbClr val="6A8759"/>
                </a:solidFill>
              </a:rPr>
              <a:t>"</a:t>
            </a:r>
            <a:r>
              <a:rPr lang="en-GB" altLang="zh-CN" sz="1350" dirty="0">
                <a:solidFill>
                  <a:srgbClr val="E8BF6A"/>
                </a:solidFill>
              </a:rPr>
              <a:t>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     &lt;</a:t>
            </a:r>
            <a:r>
              <a:rPr lang="en-GB" altLang="zh-CN" sz="1350" dirty="0" err="1">
                <a:solidFill>
                  <a:srgbClr val="9876AA"/>
                </a:solidFill>
              </a:rPr>
              <a:t>xs</a:t>
            </a:r>
            <a:r>
              <a:rPr lang="en-GB" altLang="zh-CN" sz="1350" dirty="0" err="1">
                <a:solidFill>
                  <a:srgbClr val="E8BF6A"/>
                </a:solidFill>
              </a:rPr>
              <a:t>:complexType</a:t>
            </a:r>
            <a:r>
              <a:rPr lang="en-GB" altLang="zh-CN" sz="1350" dirty="0">
                <a:solidFill>
                  <a:srgbClr val="E8BF6A"/>
                </a:solidFill>
              </a:rPr>
              <a:t>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         &lt;</a:t>
            </a:r>
            <a:r>
              <a:rPr lang="en-GB" altLang="zh-CN" sz="1350" dirty="0" err="1">
                <a:solidFill>
                  <a:srgbClr val="9876AA"/>
                </a:solidFill>
              </a:rPr>
              <a:t>xs</a:t>
            </a:r>
            <a:r>
              <a:rPr lang="en-GB" altLang="zh-CN" sz="1350" dirty="0" err="1">
                <a:solidFill>
                  <a:srgbClr val="E8BF6A"/>
                </a:solidFill>
              </a:rPr>
              <a:t>:sequence</a:t>
            </a:r>
            <a:r>
              <a:rPr lang="en-GB" altLang="zh-CN" sz="1350" dirty="0">
                <a:solidFill>
                  <a:srgbClr val="E8BF6A"/>
                </a:solidFill>
              </a:rPr>
              <a:t>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             &lt;</a:t>
            </a:r>
            <a:r>
              <a:rPr lang="en-GB" altLang="zh-CN" sz="1350" dirty="0" err="1">
                <a:solidFill>
                  <a:srgbClr val="9876AA"/>
                </a:solidFill>
              </a:rPr>
              <a:t>xs</a:t>
            </a:r>
            <a:r>
              <a:rPr lang="en-GB" altLang="zh-CN" sz="1350" dirty="0" err="1">
                <a:solidFill>
                  <a:srgbClr val="E8BF6A"/>
                </a:solidFill>
              </a:rPr>
              <a:t>:element</a:t>
            </a:r>
            <a:r>
              <a:rPr lang="en-GB" altLang="zh-CN" sz="1350" dirty="0">
                <a:solidFill>
                  <a:srgbClr val="E8BF6A"/>
                </a:solidFill>
              </a:rPr>
              <a:t> </a:t>
            </a:r>
            <a:r>
              <a:rPr lang="en-GB" altLang="zh-CN" sz="1350" dirty="0">
                <a:solidFill>
                  <a:srgbClr val="BABABA"/>
                </a:solidFill>
              </a:rPr>
              <a:t>name</a:t>
            </a:r>
            <a:r>
              <a:rPr lang="en-GB" altLang="zh-CN" sz="1350" dirty="0">
                <a:solidFill>
                  <a:srgbClr val="6A8759"/>
                </a:solidFill>
              </a:rPr>
              <a:t>="name" </a:t>
            </a:r>
            <a:r>
              <a:rPr lang="en-GB" altLang="zh-CN" sz="1350" dirty="0">
                <a:solidFill>
                  <a:srgbClr val="BABABA"/>
                </a:solidFill>
              </a:rPr>
              <a:t>type</a:t>
            </a:r>
            <a:r>
              <a:rPr lang="en-GB" altLang="zh-CN" sz="1350" dirty="0">
                <a:solidFill>
                  <a:srgbClr val="6A8759"/>
                </a:solidFill>
              </a:rPr>
              <a:t>="</a:t>
            </a:r>
            <a:r>
              <a:rPr lang="en-GB" altLang="zh-CN" sz="1350" dirty="0" err="1">
                <a:solidFill>
                  <a:srgbClr val="6A8759"/>
                </a:solidFill>
              </a:rPr>
              <a:t>xs:string</a:t>
            </a:r>
            <a:r>
              <a:rPr lang="en-GB" altLang="zh-CN" sz="1350" dirty="0">
                <a:solidFill>
                  <a:srgbClr val="6A8759"/>
                </a:solidFill>
              </a:rPr>
              <a:t>"</a:t>
            </a:r>
            <a:r>
              <a:rPr lang="en-GB" altLang="zh-CN" sz="1350" dirty="0">
                <a:solidFill>
                  <a:srgbClr val="E8BF6A"/>
                </a:solidFill>
              </a:rPr>
              <a:t>/&gt;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         &lt;/</a:t>
            </a:r>
            <a:r>
              <a:rPr lang="en-GB" altLang="zh-CN" sz="1350" dirty="0" err="1">
                <a:solidFill>
                  <a:srgbClr val="9876AA"/>
                </a:solidFill>
              </a:rPr>
              <a:t>xs</a:t>
            </a:r>
            <a:r>
              <a:rPr lang="en-GB" altLang="zh-CN" sz="1350" dirty="0" err="1">
                <a:solidFill>
                  <a:srgbClr val="E8BF6A"/>
                </a:solidFill>
              </a:rPr>
              <a:t>:sequence</a:t>
            </a:r>
            <a:r>
              <a:rPr lang="en-GB" altLang="zh-CN" sz="1350" dirty="0">
                <a:solidFill>
                  <a:srgbClr val="E8BF6A"/>
                </a:solidFill>
              </a:rPr>
              <a:t>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     &lt;/</a:t>
            </a:r>
            <a:r>
              <a:rPr lang="en-GB" altLang="zh-CN" sz="1350" dirty="0" err="1">
                <a:solidFill>
                  <a:srgbClr val="9876AA"/>
                </a:solidFill>
              </a:rPr>
              <a:t>xs</a:t>
            </a:r>
            <a:r>
              <a:rPr lang="en-GB" altLang="zh-CN" sz="1350" dirty="0" err="1">
                <a:solidFill>
                  <a:srgbClr val="E8BF6A"/>
                </a:solidFill>
              </a:rPr>
              <a:t>:complexType</a:t>
            </a:r>
            <a:r>
              <a:rPr lang="en-GB" altLang="zh-CN" sz="1350" dirty="0">
                <a:solidFill>
                  <a:srgbClr val="E8BF6A"/>
                </a:solidFill>
              </a:rPr>
              <a:t>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 &lt;/</a:t>
            </a:r>
            <a:r>
              <a:rPr lang="en-GB" altLang="zh-CN" sz="1350" dirty="0" err="1">
                <a:solidFill>
                  <a:srgbClr val="9876AA"/>
                </a:solidFill>
              </a:rPr>
              <a:t>xs</a:t>
            </a:r>
            <a:r>
              <a:rPr lang="en-GB" altLang="zh-CN" sz="1350" dirty="0" err="1">
                <a:solidFill>
                  <a:srgbClr val="E8BF6A"/>
                </a:solidFill>
              </a:rPr>
              <a:t>:element</a:t>
            </a:r>
            <a:r>
              <a:rPr lang="en-GB" altLang="zh-CN" sz="1350" dirty="0">
                <a:solidFill>
                  <a:srgbClr val="E8BF6A"/>
                </a:solidFill>
              </a:rPr>
              <a:t>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 &lt;</a:t>
            </a:r>
            <a:r>
              <a:rPr lang="en-GB" altLang="zh-CN" sz="1350" dirty="0" err="1">
                <a:solidFill>
                  <a:srgbClr val="9876AA"/>
                </a:solidFill>
              </a:rPr>
              <a:t>xs</a:t>
            </a:r>
            <a:r>
              <a:rPr lang="en-GB" altLang="zh-CN" sz="1350" dirty="0" err="1">
                <a:solidFill>
                  <a:srgbClr val="E8BF6A"/>
                </a:solidFill>
              </a:rPr>
              <a:t>:element</a:t>
            </a:r>
            <a:r>
              <a:rPr lang="en-GB" altLang="zh-CN" sz="1350" dirty="0">
                <a:solidFill>
                  <a:srgbClr val="E8BF6A"/>
                </a:solidFill>
              </a:rPr>
              <a:t> </a:t>
            </a:r>
            <a:r>
              <a:rPr lang="en-GB" altLang="zh-CN" sz="1350" dirty="0">
                <a:solidFill>
                  <a:srgbClr val="BABABA"/>
                </a:solidFill>
              </a:rPr>
              <a:t>name</a:t>
            </a:r>
            <a:r>
              <a:rPr lang="en-GB" altLang="zh-CN" sz="1350" dirty="0">
                <a:solidFill>
                  <a:srgbClr val="6A8759"/>
                </a:solidFill>
              </a:rPr>
              <a:t>="</a:t>
            </a:r>
            <a:r>
              <a:rPr lang="en-GB" altLang="zh-CN" sz="1350" dirty="0" err="1">
                <a:solidFill>
                  <a:srgbClr val="6A8759"/>
                </a:solidFill>
              </a:rPr>
              <a:t>getCountryResponse</a:t>
            </a:r>
            <a:r>
              <a:rPr lang="en-GB" altLang="zh-CN" sz="1350" dirty="0">
                <a:solidFill>
                  <a:srgbClr val="6A8759"/>
                </a:solidFill>
              </a:rPr>
              <a:t>"</a:t>
            </a:r>
            <a:r>
              <a:rPr lang="en-GB" altLang="zh-CN" sz="1350" dirty="0">
                <a:solidFill>
                  <a:srgbClr val="E8BF6A"/>
                </a:solidFill>
              </a:rPr>
              <a:t>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     &lt;</a:t>
            </a:r>
            <a:r>
              <a:rPr lang="en-GB" altLang="zh-CN" sz="1350" dirty="0" err="1">
                <a:solidFill>
                  <a:srgbClr val="9876AA"/>
                </a:solidFill>
              </a:rPr>
              <a:t>xs</a:t>
            </a:r>
            <a:r>
              <a:rPr lang="en-GB" altLang="zh-CN" sz="1350" dirty="0" err="1">
                <a:solidFill>
                  <a:srgbClr val="E8BF6A"/>
                </a:solidFill>
              </a:rPr>
              <a:t>:complexType</a:t>
            </a:r>
            <a:r>
              <a:rPr lang="en-GB" altLang="zh-CN" sz="1350" dirty="0">
                <a:solidFill>
                  <a:srgbClr val="E8BF6A"/>
                </a:solidFill>
              </a:rPr>
              <a:t>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         &lt;</a:t>
            </a:r>
            <a:r>
              <a:rPr lang="en-GB" altLang="zh-CN" sz="1350" dirty="0" err="1">
                <a:solidFill>
                  <a:srgbClr val="9876AA"/>
                </a:solidFill>
              </a:rPr>
              <a:t>xs</a:t>
            </a:r>
            <a:r>
              <a:rPr lang="en-GB" altLang="zh-CN" sz="1350" dirty="0" err="1">
                <a:solidFill>
                  <a:srgbClr val="E8BF6A"/>
                </a:solidFill>
              </a:rPr>
              <a:t>:sequence</a:t>
            </a:r>
            <a:r>
              <a:rPr lang="en-GB" altLang="zh-CN" sz="1350" dirty="0">
                <a:solidFill>
                  <a:srgbClr val="E8BF6A"/>
                </a:solidFill>
              </a:rPr>
              <a:t>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             &lt;</a:t>
            </a:r>
            <a:r>
              <a:rPr lang="en-GB" altLang="zh-CN" sz="1350" dirty="0" err="1">
                <a:solidFill>
                  <a:srgbClr val="9876AA"/>
                </a:solidFill>
              </a:rPr>
              <a:t>xs</a:t>
            </a:r>
            <a:r>
              <a:rPr lang="en-GB" altLang="zh-CN" sz="1350" dirty="0" err="1">
                <a:solidFill>
                  <a:srgbClr val="E8BF6A"/>
                </a:solidFill>
              </a:rPr>
              <a:t>:element</a:t>
            </a:r>
            <a:r>
              <a:rPr lang="en-GB" altLang="zh-CN" sz="1350" dirty="0">
                <a:solidFill>
                  <a:srgbClr val="E8BF6A"/>
                </a:solidFill>
              </a:rPr>
              <a:t> </a:t>
            </a:r>
            <a:r>
              <a:rPr lang="en-GB" altLang="zh-CN" sz="1350" dirty="0">
                <a:solidFill>
                  <a:srgbClr val="BABABA"/>
                </a:solidFill>
              </a:rPr>
              <a:t>name</a:t>
            </a:r>
            <a:r>
              <a:rPr lang="en-GB" altLang="zh-CN" sz="1350" dirty="0">
                <a:solidFill>
                  <a:srgbClr val="6A8759"/>
                </a:solidFill>
              </a:rPr>
              <a:t>="country" </a:t>
            </a:r>
            <a:r>
              <a:rPr lang="en-GB" altLang="zh-CN" sz="1350" dirty="0">
                <a:solidFill>
                  <a:srgbClr val="BABABA"/>
                </a:solidFill>
              </a:rPr>
              <a:t>type</a:t>
            </a:r>
            <a:r>
              <a:rPr lang="en-GB" altLang="zh-CN" sz="1350" dirty="0">
                <a:solidFill>
                  <a:srgbClr val="6A8759"/>
                </a:solidFill>
              </a:rPr>
              <a:t>="</a:t>
            </a:r>
            <a:r>
              <a:rPr lang="en-GB" altLang="zh-CN" sz="1350" dirty="0" err="1">
                <a:solidFill>
                  <a:srgbClr val="6A8759"/>
                </a:solidFill>
              </a:rPr>
              <a:t>tns:country</a:t>
            </a:r>
            <a:r>
              <a:rPr lang="en-GB" altLang="zh-CN" sz="1350" dirty="0">
                <a:solidFill>
                  <a:srgbClr val="6A8759"/>
                </a:solidFill>
              </a:rPr>
              <a:t>"</a:t>
            </a:r>
            <a:r>
              <a:rPr lang="en-GB" altLang="zh-CN" sz="1350" dirty="0">
                <a:solidFill>
                  <a:srgbClr val="E8BF6A"/>
                </a:solidFill>
              </a:rPr>
              <a:t>/&gt;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         &lt;/</a:t>
            </a:r>
            <a:r>
              <a:rPr lang="en-GB" altLang="zh-CN" sz="1350" dirty="0" err="1">
                <a:solidFill>
                  <a:srgbClr val="9876AA"/>
                </a:solidFill>
              </a:rPr>
              <a:t>xs</a:t>
            </a:r>
            <a:r>
              <a:rPr lang="en-GB" altLang="zh-CN" sz="1350" dirty="0" err="1">
                <a:solidFill>
                  <a:srgbClr val="E8BF6A"/>
                </a:solidFill>
              </a:rPr>
              <a:t>:sequence</a:t>
            </a:r>
            <a:r>
              <a:rPr lang="en-GB" altLang="zh-CN" sz="1350" dirty="0">
                <a:solidFill>
                  <a:srgbClr val="E8BF6A"/>
                </a:solidFill>
              </a:rPr>
              <a:t>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     &lt;/</a:t>
            </a:r>
            <a:r>
              <a:rPr lang="en-GB" altLang="zh-CN" sz="1350" dirty="0" err="1">
                <a:solidFill>
                  <a:srgbClr val="9876AA"/>
                </a:solidFill>
              </a:rPr>
              <a:t>xs</a:t>
            </a:r>
            <a:r>
              <a:rPr lang="en-GB" altLang="zh-CN" sz="1350" dirty="0" err="1">
                <a:solidFill>
                  <a:srgbClr val="E8BF6A"/>
                </a:solidFill>
              </a:rPr>
              <a:t>:complexType</a:t>
            </a:r>
            <a:r>
              <a:rPr lang="en-GB" altLang="zh-CN" sz="1350" dirty="0">
                <a:solidFill>
                  <a:srgbClr val="E8BF6A"/>
                </a:solidFill>
              </a:rPr>
              <a:t>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 &lt;/</a:t>
            </a:r>
            <a:r>
              <a:rPr lang="en-GB" altLang="zh-CN" sz="1350" dirty="0" err="1">
                <a:solidFill>
                  <a:srgbClr val="9876AA"/>
                </a:solidFill>
              </a:rPr>
              <a:t>xs</a:t>
            </a:r>
            <a:r>
              <a:rPr lang="en-GB" altLang="zh-CN" sz="1350" dirty="0" err="1">
                <a:solidFill>
                  <a:srgbClr val="E8BF6A"/>
                </a:solidFill>
              </a:rPr>
              <a:t>:element</a:t>
            </a:r>
            <a:r>
              <a:rPr lang="en-GB" altLang="zh-CN" sz="1350" dirty="0">
                <a:solidFill>
                  <a:srgbClr val="E8BF6A"/>
                </a:solidFill>
              </a:rPr>
              <a:t>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br>
              <a:rPr lang="en-GB" altLang="zh-CN" sz="1350" dirty="0">
                <a:solidFill>
                  <a:srgbClr val="E8BF6A"/>
                </a:solidFill>
              </a:rPr>
            </a:br>
            <a:endParaRPr lang="zh-CN" altLang="en-US" sz="13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Producing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SOAP</a:t>
            </a:r>
            <a:r>
              <a:rPr kumimoji="1" lang="zh-CN" altLang="en-US" dirty="0"/>
              <a:t> </a:t>
            </a:r>
            <a:r>
              <a:rPr kumimoji="1" lang="en-US" altLang="zh-CN" dirty="0"/>
              <a:t>Web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Service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countries.xsd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01670" y="1161641"/>
            <a:ext cx="5940660" cy="3624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1350" dirty="0">
                <a:solidFill>
                  <a:srgbClr val="E8BF6A"/>
                </a:solidFill>
              </a:rPr>
              <a:t>    &lt;</a:t>
            </a:r>
            <a:r>
              <a:rPr lang="en-GB" altLang="zh-CN" sz="1350" dirty="0" err="1">
                <a:solidFill>
                  <a:srgbClr val="9876AA"/>
                </a:solidFill>
              </a:rPr>
              <a:t>xs</a:t>
            </a:r>
            <a:r>
              <a:rPr lang="en-GB" altLang="zh-CN" sz="1350" dirty="0" err="1">
                <a:solidFill>
                  <a:srgbClr val="E8BF6A"/>
                </a:solidFill>
              </a:rPr>
              <a:t>:complexType</a:t>
            </a:r>
            <a:r>
              <a:rPr lang="en-GB" altLang="zh-CN" sz="1350" dirty="0">
                <a:solidFill>
                  <a:srgbClr val="E8BF6A"/>
                </a:solidFill>
              </a:rPr>
              <a:t> </a:t>
            </a:r>
            <a:r>
              <a:rPr lang="en-GB" altLang="zh-CN" sz="1350" dirty="0">
                <a:solidFill>
                  <a:srgbClr val="BABABA"/>
                </a:solidFill>
              </a:rPr>
              <a:t>name</a:t>
            </a:r>
            <a:r>
              <a:rPr lang="en-GB" altLang="zh-CN" sz="1350" dirty="0">
                <a:solidFill>
                  <a:srgbClr val="6A8759"/>
                </a:solidFill>
              </a:rPr>
              <a:t>="country"</a:t>
            </a:r>
            <a:r>
              <a:rPr lang="en-GB" altLang="zh-CN" sz="1350" dirty="0">
                <a:solidFill>
                  <a:srgbClr val="E8BF6A"/>
                </a:solidFill>
              </a:rPr>
              <a:t>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     &lt;</a:t>
            </a:r>
            <a:r>
              <a:rPr lang="en-GB" altLang="zh-CN" sz="1350" dirty="0" err="1">
                <a:solidFill>
                  <a:srgbClr val="9876AA"/>
                </a:solidFill>
              </a:rPr>
              <a:t>xs</a:t>
            </a:r>
            <a:r>
              <a:rPr lang="en-GB" altLang="zh-CN" sz="1350" dirty="0" err="1">
                <a:solidFill>
                  <a:srgbClr val="E8BF6A"/>
                </a:solidFill>
              </a:rPr>
              <a:t>:sequence</a:t>
            </a:r>
            <a:r>
              <a:rPr lang="en-GB" altLang="zh-CN" sz="1350" dirty="0">
                <a:solidFill>
                  <a:srgbClr val="E8BF6A"/>
                </a:solidFill>
              </a:rPr>
              <a:t>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         &lt;</a:t>
            </a:r>
            <a:r>
              <a:rPr lang="en-GB" altLang="zh-CN" sz="1350" dirty="0" err="1">
                <a:solidFill>
                  <a:srgbClr val="9876AA"/>
                </a:solidFill>
              </a:rPr>
              <a:t>xs</a:t>
            </a:r>
            <a:r>
              <a:rPr lang="en-GB" altLang="zh-CN" sz="1350" dirty="0" err="1">
                <a:solidFill>
                  <a:srgbClr val="E8BF6A"/>
                </a:solidFill>
              </a:rPr>
              <a:t>:element</a:t>
            </a:r>
            <a:r>
              <a:rPr lang="en-GB" altLang="zh-CN" sz="1350" dirty="0">
                <a:solidFill>
                  <a:srgbClr val="E8BF6A"/>
                </a:solidFill>
              </a:rPr>
              <a:t> </a:t>
            </a:r>
            <a:r>
              <a:rPr lang="en-GB" altLang="zh-CN" sz="1350" dirty="0">
                <a:solidFill>
                  <a:srgbClr val="BABABA"/>
                </a:solidFill>
              </a:rPr>
              <a:t>name</a:t>
            </a:r>
            <a:r>
              <a:rPr lang="en-GB" altLang="zh-CN" sz="1350" dirty="0">
                <a:solidFill>
                  <a:srgbClr val="6A8759"/>
                </a:solidFill>
              </a:rPr>
              <a:t>="name" </a:t>
            </a:r>
            <a:r>
              <a:rPr lang="en-GB" altLang="zh-CN" sz="1350" dirty="0">
                <a:solidFill>
                  <a:srgbClr val="BABABA"/>
                </a:solidFill>
              </a:rPr>
              <a:t>type</a:t>
            </a:r>
            <a:r>
              <a:rPr lang="en-GB" altLang="zh-CN" sz="1350" dirty="0">
                <a:solidFill>
                  <a:srgbClr val="6A8759"/>
                </a:solidFill>
              </a:rPr>
              <a:t>="</a:t>
            </a:r>
            <a:r>
              <a:rPr lang="en-GB" altLang="zh-CN" sz="1350" dirty="0" err="1">
                <a:solidFill>
                  <a:srgbClr val="6A8759"/>
                </a:solidFill>
              </a:rPr>
              <a:t>xs:string</a:t>
            </a:r>
            <a:r>
              <a:rPr lang="en-GB" altLang="zh-CN" sz="1350" dirty="0">
                <a:solidFill>
                  <a:srgbClr val="6A8759"/>
                </a:solidFill>
              </a:rPr>
              <a:t>"</a:t>
            </a:r>
            <a:r>
              <a:rPr lang="en-GB" altLang="zh-CN" sz="1350" dirty="0">
                <a:solidFill>
                  <a:srgbClr val="E8BF6A"/>
                </a:solidFill>
              </a:rPr>
              <a:t>/&gt;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         &lt;</a:t>
            </a:r>
            <a:r>
              <a:rPr lang="en-GB" altLang="zh-CN" sz="1350" dirty="0" err="1">
                <a:solidFill>
                  <a:srgbClr val="9876AA"/>
                </a:solidFill>
              </a:rPr>
              <a:t>xs</a:t>
            </a:r>
            <a:r>
              <a:rPr lang="en-GB" altLang="zh-CN" sz="1350" dirty="0" err="1">
                <a:solidFill>
                  <a:srgbClr val="E8BF6A"/>
                </a:solidFill>
              </a:rPr>
              <a:t>:element</a:t>
            </a:r>
            <a:r>
              <a:rPr lang="en-GB" altLang="zh-CN" sz="1350" dirty="0">
                <a:solidFill>
                  <a:srgbClr val="E8BF6A"/>
                </a:solidFill>
              </a:rPr>
              <a:t> </a:t>
            </a:r>
            <a:r>
              <a:rPr lang="en-GB" altLang="zh-CN" sz="1350" dirty="0">
                <a:solidFill>
                  <a:srgbClr val="BABABA"/>
                </a:solidFill>
              </a:rPr>
              <a:t>name</a:t>
            </a:r>
            <a:r>
              <a:rPr lang="en-GB" altLang="zh-CN" sz="1350" dirty="0">
                <a:solidFill>
                  <a:srgbClr val="6A8759"/>
                </a:solidFill>
              </a:rPr>
              <a:t>="population" </a:t>
            </a:r>
            <a:r>
              <a:rPr lang="en-GB" altLang="zh-CN" sz="1350" dirty="0">
                <a:solidFill>
                  <a:srgbClr val="BABABA"/>
                </a:solidFill>
              </a:rPr>
              <a:t>type</a:t>
            </a:r>
            <a:r>
              <a:rPr lang="en-GB" altLang="zh-CN" sz="1350" dirty="0">
                <a:solidFill>
                  <a:srgbClr val="6A8759"/>
                </a:solidFill>
              </a:rPr>
              <a:t>="</a:t>
            </a:r>
            <a:r>
              <a:rPr lang="en-GB" altLang="zh-CN" sz="1350" dirty="0" err="1">
                <a:solidFill>
                  <a:srgbClr val="6A8759"/>
                </a:solidFill>
              </a:rPr>
              <a:t>xs:int</a:t>
            </a:r>
            <a:r>
              <a:rPr lang="en-GB" altLang="zh-CN" sz="1350" dirty="0">
                <a:solidFill>
                  <a:srgbClr val="6A8759"/>
                </a:solidFill>
              </a:rPr>
              <a:t>"</a:t>
            </a:r>
            <a:r>
              <a:rPr lang="en-GB" altLang="zh-CN" sz="1350" dirty="0">
                <a:solidFill>
                  <a:srgbClr val="E8BF6A"/>
                </a:solidFill>
              </a:rPr>
              <a:t>/&gt;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         &lt;</a:t>
            </a:r>
            <a:r>
              <a:rPr lang="en-GB" altLang="zh-CN" sz="1350" dirty="0" err="1">
                <a:solidFill>
                  <a:srgbClr val="9876AA"/>
                </a:solidFill>
              </a:rPr>
              <a:t>xs</a:t>
            </a:r>
            <a:r>
              <a:rPr lang="en-GB" altLang="zh-CN" sz="1350" dirty="0" err="1">
                <a:solidFill>
                  <a:srgbClr val="E8BF6A"/>
                </a:solidFill>
              </a:rPr>
              <a:t>:element</a:t>
            </a:r>
            <a:r>
              <a:rPr lang="en-GB" altLang="zh-CN" sz="1350" dirty="0">
                <a:solidFill>
                  <a:srgbClr val="E8BF6A"/>
                </a:solidFill>
              </a:rPr>
              <a:t> </a:t>
            </a:r>
            <a:r>
              <a:rPr lang="en-GB" altLang="zh-CN" sz="1350" dirty="0">
                <a:solidFill>
                  <a:srgbClr val="BABABA"/>
                </a:solidFill>
              </a:rPr>
              <a:t>name</a:t>
            </a:r>
            <a:r>
              <a:rPr lang="en-GB" altLang="zh-CN" sz="1350" dirty="0">
                <a:solidFill>
                  <a:srgbClr val="6A8759"/>
                </a:solidFill>
              </a:rPr>
              <a:t>="capital" </a:t>
            </a:r>
            <a:r>
              <a:rPr lang="en-GB" altLang="zh-CN" sz="1350" dirty="0">
                <a:solidFill>
                  <a:srgbClr val="BABABA"/>
                </a:solidFill>
              </a:rPr>
              <a:t>type</a:t>
            </a:r>
            <a:r>
              <a:rPr lang="en-GB" altLang="zh-CN" sz="1350" dirty="0">
                <a:solidFill>
                  <a:srgbClr val="6A8759"/>
                </a:solidFill>
              </a:rPr>
              <a:t>="</a:t>
            </a:r>
            <a:r>
              <a:rPr lang="en-GB" altLang="zh-CN" sz="1350" dirty="0" err="1">
                <a:solidFill>
                  <a:srgbClr val="6A8759"/>
                </a:solidFill>
              </a:rPr>
              <a:t>xs:string</a:t>
            </a:r>
            <a:r>
              <a:rPr lang="en-GB" altLang="zh-CN" sz="1350" dirty="0">
                <a:solidFill>
                  <a:srgbClr val="6A8759"/>
                </a:solidFill>
              </a:rPr>
              <a:t>"</a:t>
            </a:r>
            <a:r>
              <a:rPr lang="en-GB" altLang="zh-CN" sz="1350" dirty="0">
                <a:solidFill>
                  <a:srgbClr val="E8BF6A"/>
                </a:solidFill>
              </a:rPr>
              <a:t>/&gt;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         &lt;</a:t>
            </a:r>
            <a:r>
              <a:rPr lang="en-GB" altLang="zh-CN" sz="1350" dirty="0" err="1">
                <a:solidFill>
                  <a:srgbClr val="9876AA"/>
                </a:solidFill>
              </a:rPr>
              <a:t>xs</a:t>
            </a:r>
            <a:r>
              <a:rPr lang="en-GB" altLang="zh-CN" sz="1350" dirty="0" err="1">
                <a:solidFill>
                  <a:srgbClr val="E8BF6A"/>
                </a:solidFill>
              </a:rPr>
              <a:t>:element</a:t>
            </a:r>
            <a:r>
              <a:rPr lang="en-GB" altLang="zh-CN" sz="1350" dirty="0">
                <a:solidFill>
                  <a:srgbClr val="E8BF6A"/>
                </a:solidFill>
              </a:rPr>
              <a:t> </a:t>
            </a:r>
            <a:r>
              <a:rPr lang="en-GB" altLang="zh-CN" sz="1350" dirty="0">
                <a:solidFill>
                  <a:srgbClr val="BABABA"/>
                </a:solidFill>
              </a:rPr>
              <a:t>name</a:t>
            </a:r>
            <a:r>
              <a:rPr lang="en-GB" altLang="zh-CN" sz="1350" dirty="0">
                <a:solidFill>
                  <a:srgbClr val="6A8759"/>
                </a:solidFill>
              </a:rPr>
              <a:t>="currency" </a:t>
            </a:r>
            <a:r>
              <a:rPr lang="en-GB" altLang="zh-CN" sz="1350" dirty="0">
                <a:solidFill>
                  <a:srgbClr val="BABABA"/>
                </a:solidFill>
              </a:rPr>
              <a:t>type</a:t>
            </a:r>
            <a:r>
              <a:rPr lang="en-GB" altLang="zh-CN" sz="1350" dirty="0">
                <a:solidFill>
                  <a:srgbClr val="6A8759"/>
                </a:solidFill>
              </a:rPr>
              <a:t>="</a:t>
            </a:r>
            <a:r>
              <a:rPr lang="en-GB" altLang="zh-CN" sz="1350" dirty="0" err="1">
                <a:solidFill>
                  <a:srgbClr val="6A8759"/>
                </a:solidFill>
              </a:rPr>
              <a:t>tns:currency</a:t>
            </a:r>
            <a:r>
              <a:rPr lang="en-GB" altLang="zh-CN" sz="1350" dirty="0">
                <a:solidFill>
                  <a:srgbClr val="6A8759"/>
                </a:solidFill>
              </a:rPr>
              <a:t>"</a:t>
            </a:r>
            <a:r>
              <a:rPr lang="en-GB" altLang="zh-CN" sz="1350" dirty="0">
                <a:solidFill>
                  <a:srgbClr val="E8BF6A"/>
                </a:solidFill>
              </a:rPr>
              <a:t>/&gt;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     &lt;/</a:t>
            </a:r>
            <a:r>
              <a:rPr lang="en-GB" altLang="zh-CN" sz="1350" dirty="0" err="1">
                <a:solidFill>
                  <a:srgbClr val="9876AA"/>
                </a:solidFill>
              </a:rPr>
              <a:t>xs</a:t>
            </a:r>
            <a:r>
              <a:rPr lang="en-GB" altLang="zh-CN" sz="1350" dirty="0" err="1">
                <a:solidFill>
                  <a:srgbClr val="E8BF6A"/>
                </a:solidFill>
              </a:rPr>
              <a:t>:sequence</a:t>
            </a:r>
            <a:r>
              <a:rPr lang="en-GB" altLang="zh-CN" sz="1350" dirty="0">
                <a:solidFill>
                  <a:srgbClr val="E8BF6A"/>
                </a:solidFill>
              </a:rPr>
              <a:t>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 &lt;/</a:t>
            </a:r>
            <a:r>
              <a:rPr lang="en-GB" altLang="zh-CN" sz="1350" dirty="0" err="1">
                <a:solidFill>
                  <a:srgbClr val="9876AA"/>
                </a:solidFill>
              </a:rPr>
              <a:t>xs</a:t>
            </a:r>
            <a:r>
              <a:rPr lang="en-GB" altLang="zh-CN" sz="1350" dirty="0" err="1">
                <a:solidFill>
                  <a:srgbClr val="E8BF6A"/>
                </a:solidFill>
              </a:rPr>
              <a:t>:complexType</a:t>
            </a:r>
            <a:r>
              <a:rPr lang="en-GB" altLang="zh-CN" sz="1350" dirty="0">
                <a:solidFill>
                  <a:srgbClr val="E8BF6A"/>
                </a:solidFill>
              </a:rPr>
              <a:t>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 &lt;</a:t>
            </a:r>
            <a:r>
              <a:rPr lang="en-GB" altLang="zh-CN" sz="1350" dirty="0" err="1">
                <a:solidFill>
                  <a:srgbClr val="9876AA"/>
                </a:solidFill>
              </a:rPr>
              <a:t>xs</a:t>
            </a:r>
            <a:r>
              <a:rPr lang="en-GB" altLang="zh-CN" sz="1350" dirty="0" err="1">
                <a:solidFill>
                  <a:srgbClr val="E8BF6A"/>
                </a:solidFill>
              </a:rPr>
              <a:t>:simpleType</a:t>
            </a:r>
            <a:r>
              <a:rPr lang="en-GB" altLang="zh-CN" sz="1350" dirty="0">
                <a:solidFill>
                  <a:srgbClr val="E8BF6A"/>
                </a:solidFill>
              </a:rPr>
              <a:t> </a:t>
            </a:r>
            <a:r>
              <a:rPr lang="en-GB" altLang="zh-CN" sz="1350" dirty="0">
                <a:solidFill>
                  <a:srgbClr val="BABABA"/>
                </a:solidFill>
              </a:rPr>
              <a:t>name</a:t>
            </a:r>
            <a:r>
              <a:rPr lang="en-GB" altLang="zh-CN" sz="1350" dirty="0">
                <a:solidFill>
                  <a:srgbClr val="6A8759"/>
                </a:solidFill>
              </a:rPr>
              <a:t>="currency"</a:t>
            </a:r>
            <a:r>
              <a:rPr lang="en-GB" altLang="zh-CN" sz="1350" dirty="0">
                <a:solidFill>
                  <a:srgbClr val="E8BF6A"/>
                </a:solidFill>
              </a:rPr>
              <a:t>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     &lt;</a:t>
            </a:r>
            <a:r>
              <a:rPr lang="en-GB" altLang="zh-CN" sz="1350" dirty="0" err="1">
                <a:solidFill>
                  <a:srgbClr val="9876AA"/>
                </a:solidFill>
              </a:rPr>
              <a:t>xs</a:t>
            </a:r>
            <a:r>
              <a:rPr lang="en-GB" altLang="zh-CN" sz="1350" dirty="0" err="1">
                <a:solidFill>
                  <a:srgbClr val="E8BF6A"/>
                </a:solidFill>
              </a:rPr>
              <a:t>:restriction</a:t>
            </a:r>
            <a:r>
              <a:rPr lang="en-GB" altLang="zh-CN" sz="1350" dirty="0">
                <a:solidFill>
                  <a:srgbClr val="E8BF6A"/>
                </a:solidFill>
              </a:rPr>
              <a:t> </a:t>
            </a:r>
            <a:r>
              <a:rPr lang="en-GB" altLang="zh-CN" sz="1350" dirty="0">
                <a:solidFill>
                  <a:srgbClr val="BABABA"/>
                </a:solidFill>
              </a:rPr>
              <a:t>base</a:t>
            </a:r>
            <a:r>
              <a:rPr lang="en-GB" altLang="zh-CN" sz="1350" dirty="0">
                <a:solidFill>
                  <a:srgbClr val="6A8759"/>
                </a:solidFill>
              </a:rPr>
              <a:t>="</a:t>
            </a:r>
            <a:r>
              <a:rPr lang="en-GB" altLang="zh-CN" sz="1350" dirty="0" err="1">
                <a:solidFill>
                  <a:srgbClr val="6A8759"/>
                </a:solidFill>
              </a:rPr>
              <a:t>xs:string</a:t>
            </a:r>
            <a:r>
              <a:rPr lang="en-GB" altLang="zh-CN" sz="1350" dirty="0">
                <a:solidFill>
                  <a:srgbClr val="6A8759"/>
                </a:solidFill>
              </a:rPr>
              <a:t>"</a:t>
            </a:r>
            <a:r>
              <a:rPr lang="en-GB" altLang="zh-CN" sz="1350" dirty="0">
                <a:solidFill>
                  <a:srgbClr val="E8BF6A"/>
                </a:solidFill>
              </a:rPr>
              <a:t>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         &lt;</a:t>
            </a:r>
            <a:r>
              <a:rPr lang="en-GB" altLang="zh-CN" sz="1350" dirty="0" err="1">
                <a:solidFill>
                  <a:srgbClr val="9876AA"/>
                </a:solidFill>
              </a:rPr>
              <a:t>xs</a:t>
            </a:r>
            <a:r>
              <a:rPr lang="en-GB" altLang="zh-CN" sz="1350" dirty="0" err="1">
                <a:solidFill>
                  <a:srgbClr val="E8BF6A"/>
                </a:solidFill>
              </a:rPr>
              <a:t>:enumeration</a:t>
            </a:r>
            <a:r>
              <a:rPr lang="en-GB" altLang="zh-CN" sz="1350" dirty="0">
                <a:solidFill>
                  <a:srgbClr val="E8BF6A"/>
                </a:solidFill>
              </a:rPr>
              <a:t> </a:t>
            </a:r>
            <a:r>
              <a:rPr lang="en-GB" altLang="zh-CN" sz="1350" dirty="0">
                <a:solidFill>
                  <a:srgbClr val="BABABA"/>
                </a:solidFill>
              </a:rPr>
              <a:t>value</a:t>
            </a:r>
            <a:r>
              <a:rPr lang="en-GB" altLang="zh-CN" sz="1350" dirty="0">
                <a:solidFill>
                  <a:srgbClr val="6A8759"/>
                </a:solidFill>
              </a:rPr>
              <a:t>="GBP"</a:t>
            </a:r>
            <a:r>
              <a:rPr lang="en-GB" altLang="zh-CN" sz="1350" dirty="0">
                <a:solidFill>
                  <a:srgbClr val="E8BF6A"/>
                </a:solidFill>
              </a:rPr>
              <a:t>/&gt;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         &lt;</a:t>
            </a:r>
            <a:r>
              <a:rPr lang="en-GB" altLang="zh-CN" sz="1350" dirty="0" err="1">
                <a:solidFill>
                  <a:srgbClr val="9876AA"/>
                </a:solidFill>
              </a:rPr>
              <a:t>xs</a:t>
            </a:r>
            <a:r>
              <a:rPr lang="en-GB" altLang="zh-CN" sz="1350" dirty="0" err="1">
                <a:solidFill>
                  <a:srgbClr val="E8BF6A"/>
                </a:solidFill>
              </a:rPr>
              <a:t>:enumeration</a:t>
            </a:r>
            <a:r>
              <a:rPr lang="en-GB" altLang="zh-CN" sz="1350" dirty="0">
                <a:solidFill>
                  <a:srgbClr val="E8BF6A"/>
                </a:solidFill>
              </a:rPr>
              <a:t> </a:t>
            </a:r>
            <a:r>
              <a:rPr lang="en-GB" altLang="zh-CN" sz="1350" dirty="0">
                <a:solidFill>
                  <a:srgbClr val="BABABA"/>
                </a:solidFill>
              </a:rPr>
              <a:t>value</a:t>
            </a:r>
            <a:r>
              <a:rPr lang="en-GB" altLang="zh-CN" sz="1350" dirty="0">
                <a:solidFill>
                  <a:srgbClr val="6A8759"/>
                </a:solidFill>
              </a:rPr>
              <a:t>="EUR"</a:t>
            </a:r>
            <a:r>
              <a:rPr lang="en-GB" altLang="zh-CN" sz="1350" dirty="0">
                <a:solidFill>
                  <a:srgbClr val="E8BF6A"/>
                </a:solidFill>
              </a:rPr>
              <a:t>/&gt;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         &lt;</a:t>
            </a:r>
            <a:r>
              <a:rPr lang="en-GB" altLang="zh-CN" sz="1350" dirty="0" err="1">
                <a:solidFill>
                  <a:srgbClr val="9876AA"/>
                </a:solidFill>
              </a:rPr>
              <a:t>xs</a:t>
            </a:r>
            <a:r>
              <a:rPr lang="en-GB" altLang="zh-CN" sz="1350" dirty="0" err="1">
                <a:solidFill>
                  <a:srgbClr val="E8BF6A"/>
                </a:solidFill>
              </a:rPr>
              <a:t>:enumeration</a:t>
            </a:r>
            <a:r>
              <a:rPr lang="en-GB" altLang="zh-CN" sz="1350" dirty="0">
                <a:solidFill>
                  <a:srgbClr val="E8BF6A"/>
                </a:solidFill>
              </a:rPr>
              <a:t> </a:t>
            </a:r>
            <a:r>
              <a:rPr lang="en-GB" altLang="zh-CN" sz="1350" dirty="0">
                <a:solidFill>
                  <a:srgbClr val="BABABA"/>
                </a:solidFill>
              </a:rPr>
              <a:t>value</a:t>
            </a:r>
            <a:r>
              <a:rPr lang="en-GB" altLang="zh-CN" sz="1350" dirty="0">
                <a:solidFill>
                  <a:srgbClr val="6A8759"/>
                </a:solidFill>
              </a:rPr>
              <a:t>="PLN"</a:t>
            </a:r>
            <a:r>
              <a:rPr lang="en-GB" altLang="zh-CN" sz="1350" dirty="0">
                <a:solidFill>
                  <a:srgbClr val="E8BF6A"/>
                </a:solidFill>
              </a:rPr>
              <a:t>/&gt;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     &lt;/</a:t>
            </a:r>
            <a:r>
              <a:rPr lang="en-GB" altLang="zh-CN" sz="1350" dirty="0" err="1">
                <a:solidFill>
                  <a:srgbClr val="9876AA"/>
                </a:solidFill>
              </a:rPr>
              <a:t>xs</a:t>
            </a:r>
            <a:r>
              <a:rPr lang="en-GB" altLang="zh-CN" sz="1350" dirty="0" err="1">
                <a:solidFill>
                  <a:srgbClr val="E8BF6A"/>
                </a:solidFill>
              </a:rPr>
              <a:t>:restriction</a:t>
            </a:r>
            <a:r>
              <a:rPr lang="en-GB" altLang="zh-CN" sz="1350" dirty="0">
                <a:solidFill>
                  <a:srgbClr val="E8BF6A"/>
                </a:solidFill>
              </a:rPr>
              <a:t>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 &lt;/</a:t>
            </a:r>
            <a:r>
              <a:rPr lang="en-GB" altLang="zh-CN" sz="1350" dirty="0" err="1">
                <a:solidFill>
                  <a:srgbClr val="9876AA"/>
                </a:solidFill>
              </a:rPr>
              <a:t>xs</a:t>
            </a:r>
            <a:r>
              <a:rPr lang="en-GB" altLang="zh-CN" sz="1350" dirty="0" err="1">
                <a:solidFill>
                  <a:srgbClr val="E8BF6A"/>
                </a:solidFill>
              </a:rPr>
              <a:t>:simpleType</a:t>
            </a:r>
            <a:r>
              <a:rPr lang="en-GB" altLang="zh-CN" sz="1350" dirty="0">
                <a:solidFill>
                  <a:srgbClr val="E8BF6A"/>
                </a:solidFill>
              </a:rPr>
              <a:t>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&lt;/</a:t>
            </a:r>
            <a:r>
              <a:rPr lang="en-GB" altLang="zh-CN" sz="1350" dirty="0" err="1">
                <a:solidFill>
                  <a:srgbClr val="9876AA"/>
                </a:solidFill>
              </a:rPr>
              <a:t>xs</a:t>
            </a:r>
            <a:r>
              <a:rPr lang="en-GB" altLang="zh-CN" sz="1350" dirty="0" err="1">
                <a:solidFill>
                  <a:srgbClr val="E8BF6A"/>
                </a:solidFill>
              </a:rPr>
              <a:t>:schema</a:t>
            </a:r>
            <a:r>
              <a:rPr lang="en-GB" altLang="zh-CN" sz="1350" dirty="0">
                <a:solidFill>
                  <a:srgbClr val="E8BF6A"/>
                </a:solidFill>
              </a:rPr>
              <a:t>&gt;</a:t>
            </a:r>
            <a:endParaRPr lang="zh-CN" altLang="en-US" sz="13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Producing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SOAP</a:t>
            </a:r>
            <a:r>
              <a:rPr kumimoji="1" lang="zh-CN" altLang="en-US" dirty="0"/>
              <a:t> </a:t>
            </a:r>
            <a:r>
              <a:rPr kumimoji="1" lang="en-US" altLang="zh-CN" dirty="0"/>
              <a:t>Web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Service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zh-CN" sz="1500" dirty="0" err="1"/>
              <a:t>CountryRepository</a:t>
            </a:r>
            <a:r>
              <a:rPr lang="en-US" altLang="zh-CN" sz="1500" dirty="0"/>
              <a:t>.java</a:t>
            </a:r>
            <a:endParaRPr kumimoji="1" lang="zh-CN" altLang="en-US" sz="15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699792" y="868800"/>
            <a:ext cx="6102678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1200" dirty="0">
                <a:solidFill>
                  <a:srgbClr val="CC7832"/>
                </a:solidFill>
              </a:rPr>
              <a:t>import </a:t>
            </a:r>
            <a:r>
              <a:rPr lang="en-GB" altLang="zh-CN" sz="1200" dirty="0" err="1"/>
              <a:t>io.spring.guides.gs_producing_web_service.Country</a:t>
            </a:r>
            <a:r>
              <a:rPr lang="en-GB" altLang="zh-CN" sz="1200" dirty="0">
                <a:solidFill>
                  <a:srgbClr val="CC7832"/>
                </a:solidFill>
              </a:rPr>
              <a:t>;</a:t>
            </a:r>
            <a:br>
              <a:rPr lang="en-GB" altLang="zh-CN" sz="1200" dirty="0">
                <a:solidFill>
                  <a:srgbClr val="CC7832"/>
                </a:solidFill>
              </a:rPr>
            </a:br>
            <a:r>
              <a:rPr lang="en-GB" altLang="zh-CN" sz="1200" dirty="0">
                <a:solidFill>
                  <a:srgbClr val="CC7832"/>
                </a:solidFill>
              </a:rPr>
              <a:t>import </a:t>
            </a:r>
            <a:r>
              <a:rPr lang="en-GB" altLang="zh-CN" sz="1200" dirty="0" err="1"/>
              <a:t>io.spring.guides.gs_producing_web_service.Currency</a:t>
            </a:r>
            <a:r>
              <a:rPr lang="en-GB" altLang="zh-CN" sz="1200" dirty="0">
                <a:solidFill>
                  <a:srgbClr val="CC7832"/>
                </a:solidFill>
              </a:rPr>
              <a:t>;</a:t>
            </a:r>
            <a:br>
              <a:rPr lang="en-GB" altLang="zh-CN" sz="1200" dirty="0">
                <a:solidFill>
                  <a:srgbClr val="CC7832"/>
                </a:solidFill>
              </a:rPr>
            </a:br>
            <a:br>
              <a:rPr lang="en-GB" altLang="zh-CN" sz="1200" dirty="0">
                <a:solidFill>
                  <a:srgbClr val="CC7832"/>
                </a:solidFill>
              </a:rPr>
            </a:br>
            <a:r>
              <a:rPr lang="en-GB" altLang="zh-CN" sz="1200" dirty="0">
                <a:solidFill>
                  <a:srgbClr val="BBB529"/>
                </a:solidFill>
              </a:rPr>
              <a:t>@Component</a:t>
            </a:r>
            <a:br>
              <a:rPr lang="en-GB" altLang="zh-CN" sz="1200" dirty="0">
                <a:solidFill>
                  <a:srgbClr val="BBB529"/>
                </a:solidFill>
              </a:rPr>
            </a:br>
            <a:r>
              <a:rPr lang="en-GB" altLang="zh-CN" sz="1200" dirty="0">
                <a:solidFill>
                  <a:srgbClr val="CC7832"/>
                </a:solidFill>
              </a:rPr>
              <a:t>public class </a:t>
            </a:r>
            <a:r>
              <a:rPr lang="en-GB" altLang="zh-CN" sz="1200" dirty="0" err="1"/>
              <a:t>CountryRepository</a:t>
            </a:r>
            <a:r>
              <a:rPr lang="en-GB" altLang="zh-CN" sz="1200" dirty="0"/>
              <a:t> {</a:t>
            </a:r>
            <a:br>
              <a:rPr lang="en-GB" altLang="zh-CN" sz="1200" dirty="0"/>
            </a:br>
            <a:r>
              <a:rPr lang="en-GB" altLang="zh-CN" sz="1200" dirty="0"/>
              <a:t>   </a:t>
            </a:r>
            <a:r>
              <a:rPr lang="en-GB" altLang="zh-CN" sz="1200" dirty="0">
                <a:solidFill>
                  <a:srgbClr val="CC7832"/>
                </a:solidFill>
              </a:rPr>
              <a:t>private static final </a:t>
            </a:r>
            <a:r>
              <a:rPr lang="en-GB" altLang="zh-CN" sz="1200" dirty="0"/>
              <a:t>Map&lt;String</a:t>
            </a:r>
            <a:r>
              <a:rPr lang="en-GB" altLang="zh-CN" sz="1200" dirty="0">
                <a:solidFill>
                  <a:srgbClr val="CC7832"/>
                </a:solidFill>
              </a:rPr>
              <a:t>, </a:t>
            </a:r>
            <a:r>
              <a:rPr lang="en-GB" altLang="zh-CN" sz="1200" dirty="0"/>
              <a:t>Country&gt; </a:t>
            </a:r>
            <a:r>
              <a:rPr lang="en-GB" altLang="zh-CN" sz="1200" i="1" dirty="0">
                <a:solidFill>
                  <a:srgbClr val="9876AA"/>
                </a:solidFill>
              </a:rPr>
              <a:t>countries </a:t>
            </a:r>
            <a:r>
              <a:rPr lang="en-GB" altLang="zh-CN" sz="1200" dirty="0"/>
              <a:t>= </a:t>
            </a:r>
            <a:r>
              <a:rPr lang="en-GB" altLang="zh-CN" sz="1200" dirty="0">
                <a:solidFill>
                  <a:srgbClr val="CC7832"/>
                </a:solidFill>
              </a:rPr>
              <a:t>new </a:t>
            </a:r>
            <a:r>
              <a:rPr lang="en-GB" altLang="zh-CN" sz="1200" dirty="0"/>
              <a:t>HashMap&lt;&gt;()</a:t>
            </a:r>
            <a:r>
              <a:rPr lang="en-GB" altLang="zh-CN" sz="1200" dirty="0">
                <a:solidFill>
                  <a:srgbClr val="CC7832"/>
                </a:solidFill>
              </a:rPr>
              <a:t>;</a:t>
            </a:r>
            <a:br>
              <a:rPr lang="en-GB" altLang="zh-CN" sz="1200" dirty="0">
                <a:solidFill>
                  <a:srgbClr val="CC7832"/>
                </a:solidFill>
              </a:rPr>
            </a:br>
            <a:br>
              <a:rPr lang="en-GB" altLang="zh-CN" sz="1200" dirty="0">
                <a:solidFill>
                  <a:srgbClr val="CC7832"/>
                </a:solidFill>
              </a:rPr>
            </a:br>
            <a:r>
              <a:rPr lang="en-GB" altLang="zh-CN" sz="1200" dirty="0">
                <a:solidFill>
                  <a:srgbClr val="CC7832"/>
                </a:solidFill>
              </a:rPr>
              <a:t>   </a:t>
            </a:r>
            <a:r>
              <a:rPr lang="en-GB" altLang="zh-CN" sz="1200" dirty="0">
                <a:solidFill>
                  <a:srgbClr val="BBB529"/>
                </a:solidFill>
              </a:rPr>
              <a:t>@</a:t>
            </a:r>
            <a:r>
              <a:rPr lang="en-GB" altLang="zh-CN" sz="1200" dirty="0" err="1">
                <a:solidFill>
                  <a:srgbClr val="BBB529"/>
                </a:solidFill>
              </a:rPr>
              <a:t>PostConstruct</a:t>
            </a:r>
            <a:br>
              <a:rPr lang="en-GB" altLang="zh-CN" sz="1200" dirty="0">
                <a:solidFill>
                  <a:srgbClr val="BBB529"/>
                </a:solidFill>
              </a:rPr>
            </a:br>
            <a:r>
              <a:rPr lang="en-GB" altLang="zh-CN" sz="1200" dirty="0">
                <a:solidFill>
                  <a:srgbClr val="BBB529"/>
                </a:solidFill>
              </a:rPr>
              <a:t>   </a:t>
            </a:r>
            <a:r>
              <a:rPr lang="en-GB" altLang="zh-CN" sz="1200" dirty="0">
                <a:solidFill>
                  <a:srgbClr val="CC7832"/>
                </a:solidFill>
              </a:rPr>
              <a:t>public void </a:t>
            </a:r>
            <a:r>
              <a:rPr lang="en-GB" altLang="zh-CN" sz="1200" dirty="0" err="1">
                <a:solidFill>
                  <a:srgbClr val="FFC66D"/>
                </a:solidFill>
              </a:rPr>
              <a:t>initData</a:t>
            </a:r>
            <a:r>
              <a:rPr lang="en-GB" altLang="zh-CN" sz="1200" dirty="0"/>
              <a:t>() {</a:t>
            </a:r>
            <a:br>
              <a:rPr lang="en-GB" altLang="zh-CN" sz="1200" dirty="0"/>
            </a:br>
            <a:r>
              <a:rPr lang="en-GB" altLang="zh-CN" sz="1200" dirty="0"/>
              <a:t>      Country </a:t>
            </a:r>
            <a:r>
              <a:rPr lang="en-GB" altLang="zh-CN" sz="1200" dirty="0" err="1"/>
              <a:t>spain</a:t>
            </a:r>
            <a:r>
              <a:rPr lang="en-GB" altLang="zh-CN" sz="1200" dirty="0"/>
              <a:t> = </a:t>
            </a:r>
            <a:r>
              <a:rPr lang="en-GB" altLang="zh-CN" sz="1200" dirty="0">
                <a:solidFill>
                  <a:srgbClr val="CC7832"/>
                </a:solidFill>
              </a:rPr>
              <a:t>new </a:t>
            </a:r>
            <a:r>
              <a:rPr lang="en-GB" altLang="zh-CN" sz="1200" dirty="0"/>
              <a:t>Country()</a:t>
            </a:r>
            <a:r>
              <a:rPr lang="en-GB" altLang="zh-CN" sz="1200" dirty="0">
                <a:solidFill>
                  <a:srgbClr val="CC7832"/>
                </a:solidFill>
              </a:rPr>
              <a:t>;</a:t>
            </a:r>
            <a:br>
              <a:rPr lang="en-GB" altLang="zh-CN" sz="1200" dirty="0">
                <a:solidFill>
                  <a:srgbClr val="CC7832"/>
                </a:solidFill>
              </a:rPr>
            </a:br>
            <a:r>
              <a:rPr lang="en-GB" altLang="zh-CN" sz="1200" dirty="0">
                <a:solidFill>
                  <a:srgbClr val="CC7832"/>
                </a:solidFill>
              </a:rPr>
              <a:t>      </a:t>
            </a:r>
            <a:r>
              <a:rPr lang="en-GB" altLang="zh-CN" sz="1200" dirty="0" err="1"/>
              <a:t>spain.setName</a:t>
            </a:r>
            <a:r>
              <a:rPr lang="en-GB" altLang="zh-CN" sz="1200" dirty="0"/>
              <a:t>(</a:t>
            </a:r>
            <a:r>
              <a:rPr lang="en-GB" altLang="zh-CN" sz="1200" dirty="0">
                <a:solidFill>
                  <a:srgbClr val="6A8759"/>
                </a:solidFill>
              </a:rPr>
              <a:t>"Spain"</a:t>
            </a:r>
            <a:r>
              <a:rPr lang="en-GB" altLang="zh-CN" sz="1200" dirty="0"/>
              <a:t>)</a:t>
            </a:r>
            <a:r>
              <a:rPr lang="en-GB" altLang="zh-CN" sz="1200" dirty="0">
                <a:solidFill>
                  <a:srgbClr val="CC7832"/>
                </a:solidFill>
              </a:rPr>
              <a:t>;</a:t>
            </a:r>
            <a:br>
              <a:rPr lang="en-GB" altLang="zh-CN" sz="1200" dirty="0">
                <a:solidFill>
                  <a:srgbClr val="CC7832"/>
                </a:solidFill>
              </a:rPr>
            </a:br>
            <a:r>
              <a:rPr lang="en-GB" altLang="zh-CN" sz="1200" dirty="0">
                <a:solidFill>
                  <a:srgbClr val="CC7832"/>
                </a:solidFill>
              </a:rPr>
              <a:t>      </a:t>
            </a:r>
            <a:r>
              <a:rPr lang="en-GB" altLang="zh-CN" sz="1200" dirty="0" err="1"/>
              <a:t>spain.setCapital</a:t>
            </a:r>
            <a:r>
              <a:rPr lang="en-GB" altLang="zh-CN" sz="1200" dirty="0"/>
              <a:t>(</a:t>
            </a:r>
            <a:r>
              <a:rPr lang="en-GB" altLang="zh-CN" sz="1200" dirty="0">
                <a:solidFill>
                  <a:srgbClr val="6A8759"/>
                </a:solidFill>
              </a:rPr>
              <a:t>"Madrid"</a:t>
            </a:r>
            <a:r>
              <a:rPr lang="en-GB" altLang="zh-CN" sz="1200" dirty="0"/>
              <a:t>)</a:t>
            </a:r>
            <a:r>
              <a:rPr lang="en-GB" altLang="zh-CN" sz="1200" dirty="0">
                <a:solidFill>
                  <a:srgbClr val="CC7832"/>
                </a:solidFill>
              </a:rPr>
              <a:t>;</a:t>
            </a:r>
            <a:br>
              <a:rPr lang="en-GB" altLang="zh-CN" sz="1200" dirty="0">
                <a:solidFill>
                  <a:srgbClr val="CC7832"/>
                </a:solidFill>
              </a:rPr>
            </a:br>
            <a:r>
              <a:rPr lang="en-GB" altLang="zh-CN" sz="1200" dirty="0">
                <a:solidFill>
                  <a:srgbClr val="CC7832"/>
                </a:solidFill>
              </a:rPr>
              <a:t>      </a:t>
            </a:r>
            <a:r>
              <a:rPr lang="en-GB" altLang="zh-CN" sz="1200" dirty="0" err="1"/>
              <a:t>spain.setCurrency</a:t>
            </a:r>
            <a:r>
              <a:rPr lang="en-GB" altLang="zh-CN" sz="1200" dirty="0"/>
              <a:t>(</a:t>
            </a:r>
            <a:r>
              <a:rPr lang="en-GB" altLang="zh-CN" sz="1200" dirty="0" err="1"/>
              <a:t>Currency.</a:t>
            </a:r>
            <a:r>
              <a:rPr lang="en-GB" altLang="zh-CN" sz="1200" i="1" dirty="0" err="1">
                <a:solidFill>
                  <a:srgbClr val="9876AA"/>
                </a:solidFill>
              </a:rPr>
              <a:t>EUR</a:t>
            </a:r>
            <a:r>
              <a:rPr lang="en-GB" altLang="zh-CN" sz="1200" dirty="0"/>
              <a:t>)</a:t>
            </a:r>
            <a:r>
              <a:rPr lang="en-GB" altLang="zh-CN" sz="1200" dirty="0">
                <a:solidFill>
                  <a:srgbClr val="CC7832"/>
                </a:solidFill>
              </a:rPr>
              <a:t>;</a:t>
            </a:r>
            <a:br>
              <a:rPr lang="en-GB" altLang="zh-CN" sz="1200" dirty="0">
                <a:solidFill>
                  <a:srgbClr val="CC7832"/>
                </a:solidFill>
              </a:rPr>
            </a:br>
            <a:r>
              <a:rPr lang="en-GB" altLang="zh-CN" sz="1200" dirty="0">
                <a:solidFill>
                  <a:srgbClr val="CC7832"/>
                </a:solidFill>
              </a:rPr>
              <a:t>      </a:t>
            </a:r>
            <a:r>
              <a:rPr lang="en-GB" altLang="zh-CN" sz="1200" dirty="0" err="1"/>
              <a:t>spain.setPopulation</a:t>
            </a:r>
            <a:r>
              <a:rPr lang="en-GB" altLang="zh-CN" sz="1200" dirty="0"/>
              <a:t>(</a:t>
            </a:r>
            <a:r>
              <a:rPr lang="en-GB" altLang="zh-CN" sz="1200" dirty="0">
                <a:solidFill>
                  <a:srgbClr val="6897BB"/>
                </a:solidFill>
              </a:rPr>
              <a:t>46704314</a:t>
            </a:r>
            <a:r>
              <a:rPr lang="en-GB" altLang="zh-CN" sz="1200" dirty="0"/>
              <a:t>)</a:t>
            </a:r>
            <a:r>
              <a:rPr lang="en-GB" altLang="zh-CN" sz="1200" dirty="0">
                <a:solidFill>
                  <a:srgbClr val="CC7832"/>
                </a:solidFill>
              </a:rPr>
              <a:t>;</a:t>
            </a:r>
            <a:br>
              <a:rPr lang="en-GB" altLang="zh-CN" sz="1200" dirty="0">
                <a:solidFill>
                  <a:srgbClr val="CC7832"/>
                </a:solidFill>
              </a:rPr>
            </a:br>
            <a:r>
              <a:rPr lang="en-GB" altLang="zh-CN" sz="1200" dirty="0">
                <a:solidFill>
                  <a:srgbClr val="CC7832"/>
                </a:solidFill>
              </a:rPr>
              <a:t>      </a:t>
            </a:r>
            <a:r>
              <a:rPr lang="en-GB" altLang="zh-CN" sz="1200" i="1" dirty="0" err="1">
                <a:solidFill>
                  <a:srgbClr val="9876AA"/>
                </a:solidFill>
              </a:rPr>
              <a:t>countries</a:t>
            </a:r>
            <a:r>
              <a:rPr lang="en-GB" altLang="zh-CN" sz="1200" dirty="0" err="1"/>
              <a:t>.put</a:t>
            </a:r>
            <a:r>
              <a:rPr lang="en-GB" altLang="zh-CN" sz="1200" dirty="0"/>
              <a:t>(</a:t>
            </a:r>
            <a:r>
              <a:rPr lang="en-GB" altLang="zh-CN" sz="1200" dirty="0" err="1"/>
              <a:t>spain.getName</a:t>
            </a:r>
            <a:r>
              <a:rPr lang="en-GB" altLang="zh-CN" sz="1200" dirty="0"/>
              <a:t>()</a:t>
            </a:r>
            <a:r>
              <a:rPr lang="en-GB" altLang="zh-CN" sz="1200" dirty="0">
                <a:solidFill>
                  <a:srgbClr val="CC7832"/>
                </a:solidFill>
              </a:rPr>
              <a:t>, </a:t>
            </a:r>
            <a:r>
              <a:rPr lang="en-GB" altLang="zh-CN" sz="1200" dirty="0" err="1"/>
              <a:t>spain</a:t>
            </a:r>
            <a:r>
              <a:rPr lang="en-GB" altLang="zh-CN" sz="1200" dirty="0"/>
              <a:t>)</a:t>
            </a:r>
            <a:r>
              <a:rPr lang="en-GB" altLang="zh-CN" sz="1200" dirty="0">
                <a:solidFill>
                  <a:srgbClr val="CC7832"/>
                </a:solidFill>
              </a:rPr>
              <a:t>;</a:t>
            </a:r>
            <a:br>
              <a:rPr lang="en-GB" altLang="zh-CN" sz="1200" dirty="0">
                <a:solidFill>
                  <a:srgbClr val="CC7832"/>
                </a:solidFill>
              </a:rPr>
            </a:br>
            <a:br>
              <a:rPr lang="en-GB" altLang="zh-CN" sz="1200" dirty="0">
                <a:solidFill>
                  <a:srgbClr val="CC7832"/>
                </a:solidFill>
              </a:rPr>
            </a:br>
            <a:r>
              <a:rPr lang="en-GB" altLang="zh-CN" sz="1200" dirty="0">
                <a:solidFill>
                  <a:srgbClr val="CC7832"/>
                </a:solidFill>
              </a:rPr>
              <a:t>      </a:t>
            </a:r>
            <a:endParaRPr lang="zh-CN" altLang="en-US" sz="1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Producing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SOAP</a:t>
            </a:r>
            <a:r>
              <a:rPr kumimoji="1" lang="zh-CN" altLang="en-US" dirty="0"/>
              <a:t> </a:t>
            </a:r>
            <a:r>
              <a:rPr kumimoji="1" lang="en-US" altLang="zh-CN" dirty="0"/>
              <a:t>Web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Service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zh-CN" sz="1500" dirty="0" err="1"/>
              <a:t>CountryRepository</a:t>
            </a:r>
            <a:r>
              <a:rPr lang="en-US" altLang="zh-CN" sz="1500" dirty="0"/>
              <a:t>.java</a:t>
            </a:r>
            <a:endParaRPr kumimoji="1" lang="zh-CN" altLang="en-US" sz="15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627784" y="839303"/>
            <a:ext cx="610267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1200" dirty="0">
                <a:solidFill>
                  <a:srgbClr val="CC7832"/>
                </a:solidFill>
              </a:rPr>
              <a:t>      </a:t>
            </a:r>
            <a:r>
              <a:rPr lang="en-GB" altLang="zh-CN" sz="1200" dirty="0"/>
              <a:t>Country </a:t>
            </a:r>
            <a:r>
              <a:rPr lang="en-GB" altLang="zh-CN" sz="1200" dirty="0" err="1"/>
              <a:t>poland</a:t>
            </a:r>
            <a:r>
              <a:rPr lang="en-GB" altLang="zh-CN" sz="1200" dirty="0"/>
              <a:t> = </a:t>
            </a:r>
            <a:r>
              <a:rPr lang="en-GB" altLang="zh-CN" sz="1200" dirty="0">
                <a:solidFill>
                  <a:srgbClr val="CC7832"/>
                </a:solidFill>
              </a:rPr>
              <a:t>new </a:t>
            </a:r>
            <a:r>
              <a:rPr lang="en-GB" altLang="zh-CN" sz="1200" dirty="0"/>
              <a:t>Country()</a:t>
            </a:r>
            <a:r>
              <a:rPr lang="en-GB" altLang="zh-CN" sz="1200" dirty="0">
                <a:solidFill>
                  <a:srgbClr val="CC7832"/>
                </a:solidFill>
              </a:rPr>
              <a:t>;</a:t>
            </a:r>
            <a:br>
              <a:rPr lang="en-GB" altLang="zh-CN" sz="1200" dirty="0">
                <a:solidFill>
                  <a:srgbClr val="CC7832"/>
                </a:solidFill>
              </a:rPr>
            </a:br>
            <a:r>
              <a:rPr lang="en-GB" altLang="zh-CN" sz="1200" dirty="0">
                <a:solidFill>
                  <a:srgbClr val="CC7832"/>
                </a:solidFill>
              </a:rPr>
              <a:t>      </a:t>
            </a:r>
            <a:r>
              <a:rPr lang="en-GB" altLang="zh-CN" sz="1200" dirty="0" err="1"/>
              <a:t>poland.setName</a:t>
            </a:r>
            <a:r>
              <a:rPr lang="en-GB" altLang="zh-CN" sz="1200" dirty="0"/>
              <a:t>(</a:t>
            </a:r>
            <a:r>
              <a:rPr lang="en-GB" altLang="zh-CN" sz="1200" dirty="0">
                <a:solidFill>
                  <a:srgbClr val="6A8759"/>
                </a:solidFill>
              </a:rPr>
              <a:t>"Poland"</a:t>
            </a:r>
            <a:r>
              <a:rPr lang="en-GB" altLang="zh-CN" sz="1200" dirty="0"/>
              <a:t>)</a:t>
            </a:r>
            <a:r>
              <a:rPr lang="en-GB" altLang="zh-CN" sz="1200" dirty="0">
                <a:solidFill>
                  <a:srgbClr val="CC7832"/>
                </a:solidFill>
              </a:rPr>
              <a:t>;</a:t>
            </a:r>
            <a:br>
              <a:rPr lang="en-GB" altLang="zh-CN" sz="1200" dirty="0">
                <a:solidFill>
                  <a:srgbClr val="CC7832"/>
                </a:solidFill>
              </a:rPr>
            </a:br>
            <a:r>
              <a:rPr lang="en-GB" altLang="zh-CN" sz="1200" dirty="0">
                <a:solidFill>
                  <a:srgbClr val="CC7832"/>
                </a:solidFill>
              </a:rPr>
              <a:t>      </a:t>
            </a:r>
            <a:r>
              <a:rPr lang="en-GB" altLang="zh-CN" sz="1200" dirty="0" err="1"/>
              <a:t>poland.setCapital</a:t>
            </a:r>
            <a:r>
              <a:rPr lang="en-GB" altLang="zh-CN" sz="1200" dirty="0"/>
              <a:t>(</a:t>
            </a:r>
            <a:r>
              <a:rPr lang="en-GB" altLang="zh-CN" sz="1200" dirty="0">
                <a:solidFill>
                  <a:srgbClr val="6A8759"/>
                </a:solidFill>
              </a:rPr>
              <a:t>"Warsaw"</a:t>
            </a:r>
            <a:r>
              <a:rPr lang="en-GB" altLang="zh-CN" sz="1200" dirty="0"/>
              <a:t>)</a:t>
            </a:r>
            <a:r>
              <a:rPr lang="en-GB" altLang="zh-CN" sz="1200" dirty="0">
                <a:solidFill>
                  <a:srgbClr val="CC7832"/>
                </a:solidFill>
              </a:rPr>
              <a:t>;</a:t>
            </a:r>
            <a:br>
              <a:rPr lang="en-GB" altLang="zh-CN" sz="1200" dirty="0">
                <a:solidFill>
                  <a:srgbClr val="CC7832"/>
                </a:solidFill>
              </a:rPr>
            </a:br>
            <a:r>
              <a:rPr lang="en-GB" altLang="zh-CN" sz="1200" dirty="0">
                <a:solidFill>
                  <a:srgbClr val="CC7832"/>
                </a:solidFill>
              </a:rPr>
              <a:t>      </a:t>
            </a:r>
            <a:r>
              <a:rPr lang="en-GB" altLang="zh-CN" sz="1200" dirty="0" err="1"/>
              <a:t>poland.setCurrency</a:t>
            </a:r>
            <a:r>
              <a:rPr lang="en-GB" altLang="zh-CN" sz="1200" dirty="0"/>
              <a:t>(</a:t>
            </a:r>
            <a:r>
              <a:rPr lang="en-GB" altLang="zh-CN" sz="1200" dirty="0" err="1"/>
              <a:t>Currency.</a:t>
            </a:r>
            <a:r>
              <a:rPr lang="en-GB" altLang="zh-CN" sz="1200" i="1" dirty="0" err="1">
                <a:solidFill>
                  <a:srgbClr val="9876AA"/>
                </a:solidFill>
              </a:rPr>
              <a:t>PLN</a:t>
            </a:r>
            <a:r>
              <a:rPr lang="en-GB" altLang="zh-CN" sz="1200" dirty="0"/>
              <a:t>)</a:t>
            </a:r>
            <a:r>
              <a:rPr lang="en-GB" altLang="zh-CN" sz="1200" dirty="0">
                <a:solidFill>
                  <a:srgbClr val="CC7832"/>
                </a:solidFill>
              </a:rPr>
              <a:t>;</a:t>
            </a:r>
            <a:br>
              <a:rPr lang="en-GB" altLang="zh-CN" sz="1200" dirty="0">
                <a:solidFill>
                  <a:srgbClr val="CC7832"/>
                </a:solidFill>
              </a:rPr>
            </a:br>
            <a:r>
              <a:rPr lang="en-GB" altLang="zh-CN" sz="1200" dirty="0">
                <a:solidFill>
                  <a:srgbClr val="CC7832"/>
                </a:solidFill>
              </a:rPr>
              <a:t>      </a:t>
            </a:r>
            <a:r>
              <a:rPr lang="en-GB" altLang="zh-CN" sz="1200" dirty="0" err="1"/>
              <a:t>poland.setPopulation</a:t>
            </a:r>
            <a:r>
              <a:rPr lang="en-GB" altLang="zh-CN" sz="1200" dirty="0"/>
              <a:t>(</a:t>
            </a:r>
            <a:r>
              <a:rPr lang="en-GB" altLang="zh-CN" sz="1200" dirty="0">
                <a:solidFill>
                  <a:srgbClr val="6897BB"/>
                </a:solidFill>
              </a:rPr>
              <a:t>38186860</a:t>
            </a:r>
            <a:r>
              <a:rPr lang="en-GB" altLang="zh-CN" sz="1200" dirty="0"/>
              <a:t>)</a:t>
            </a:r>
            <a:r>
              <a:rPr lang="en-GB" altLang="zh-CN" sz="1200" dirty="0">
                <a:solidFill>
                  <a:srgbClr val="CC7832"/>
                </a:solidFill>
              </a:rPr>
              <a:t>;</a:t>
            </a:r>
            <a:br>
              <a:rPr lang="en-GB" altLang="zh-CN" sz="1200" dirty="0">
                <a:solidFill>
                  <a:srgbClr val="CC7832"/>
                </a:solidFill>
              </a:rPr>
            </a:br>
            <a:r>
              <a:rPr lang="en-GB" altLang="zh-CN" sz="1200" dirty="0">
                <a:solidFill>
                  <a:srgbClr val="CC7832"/>
                </a:solidFill>
              </a:rPr>
              <a:t>      </a:t>
            </a:r>
            <a:r>
              <a:rPr lang="en-GB" altLang="zh-CN" sz="1200" i="1" dirty="0" err="1">
                <a:solidFill>
                  <a:srgbClr val="9876AA"/>
                </a:solidFill>
              </a:rPr>
              <a:t>countries</a:t>
            </a:r>
            <a:r>
              <a:rPr lang="en-GB" altLang="zh-CN" sz="1200" dirty="0" err="1"/>
              <a:t>.put</a:t>
            </a:r>
            <a:r>
              <a:rPr lang="en-GB" altLang="zh-CN" sz="1200" dirty="0"/>
              <a:t>(</a:t>
            </a:r>
            <a:r>
              <a:rPr lang="en-GB" altLang="zh-CN" sz="1200" dirty="0" err="1"/>
              <a:t>poland.getName</a:t>
            </a:r>
            <a:r>
              <a:rPr lang="en-GB" altLang="zh-CN" sz="1200" dirty="0"/>
              <a:t>()</a:t>
            </a:r>
            <a:r>
              <a:rPr lang="en-GB" altLang="zh-CN" sz="1200" dirty="0">
                <a:solidFill>
                  <a:srgbClr val="CC7832"/>
                </a:solidFill>
              </a:rPr>
              <a:t>, </a:t>
            </a:r>
            <a:r>
              <a:rPr lang="en-GB" altLang="zh-CN" sz="1200" dirty="0" err="1"/>
              <a:t>poland</a:t>
            </a:r>
            <a:r>
              <a:rPr lang="en-GB" altLang="zh-CN" sz="1200" dirty="0"/>
              <a:t>)</a:t>
            </a:r>
            <a:r>
              <a:rPr lang="en-GB" altLang="zh-CN" sz="1200" dirty="0">
                <a:solidFill>
                  <a:srgbClr val="CC7832"/>
                </a:solidFill>
              </a:rPr>
              <a:t>;</a:t>
            </a:r>
            <a:br>
              <a:rPr lang="en-GB" altLang="zh-CN" sz="1200" dirty="0">
                <a:solidFill>
                  <a:srgbClr val="CC7832"/>
                </a:solidFill>
              </a:rPr>
            </a:br>
            <a:br>
              <a:rPr lang="en-GB" altLang="zh-CN" sz="1200" dirty="0">
                <a:solidFill>
                  <a:srgbClr val="CC7832"/>
                </a:solidFill>
              </a:rPr>
            </a:br>
            <a:r>
              <a:rPr lang="en-GB" altLang="zh-CN" sz="1200" dirty="0">
                <a:solidFill>
                  <a:srgbClr val="CC7832"/>
                </a:solidFill>
              </a:rPr>
              <a:t>      </a:t>
            </a:r>
            <a:r>
              <a:rPr lang="en-GB" altLang="zh-CN" sz="1200" dirty="0"/>
              <a:t>Country </a:t>
            </a:r>
            <a:r>
              <a:rPr lang="en-GB" altLang="zh-CN" sz="1200" dirty="0" err="1"/>
              <a:t>uk</a:t>
            </a:r>
            <a:r>
              <a:rPr lang="en-GB" altLang="zh-CN" sz="1200" dirty="0"/>
              <a:t> = </a:t>
            </a:r>
            <a:r>
              <a:rPr lang="en-GB" altLang="zh-CN" sz="1200" dirty="0">
                <a:solidFill>
                  <a:srgbClr val="CC7832"/>
                </a:solidFill>
              </a:rPr>
              <a:t>new </a:t>
            </a:r>
            <a:r>
              <a:rPr lang="en-GB" altLang="zh-CN" sz="1200" dirty="0"/>
              <a:t>Country()</a:t>
            </a:r>
            <a:r>
              <a:rPr lang="en-GB" altLang="zh-CN" sz="1200" dirty="0">
                <a:solidFill>
                  <a:srgbClr val="CC7832"/>
                </a:solidFill>
              </a:rPr>
              <a:t>;</a:t>
            </a:r>
            <a:br>
              <a:rPr lang="en-GB" altLang="zh-CN" sz="1200" dirty="0">
                <a:solidFill>
                  <a:srgbClr val="CC7832"/>
                </a:solidFill>
              </a:rPr>
            </a:br>
            <a:r>
              <a:rPr lang="en-GB" altLang="zh-CN" sz="1200" dirty="0">
                <a:solidFill>
                  <a:srgbClr val="CC7832"/>
                </a:solidFill>
              </a:rPr>
              <a:t>      </a:t>
            </a:r>
            <a:r>
              <a:rPr lang="en-GB" altLang="zh-CN" sz="1200" dirty="0" err="1"/>
              <a:t>uk.setName</a:t>
            </a:r>
            <a:r>
              <a:rPr lang="en-GB" altLang="zh-CN" sz="1200" dirty="0"/>
              <a:t>(</a:t>
            </a:r>
            <a:r>
              <a:rPr lang="en-GB" altLang="zh-CN" sz="1200" dirty="0">
                <a:solidFill>
                  <a:srgbClr val="6A8759"/>
                </a:solidFill>
              </a:rPr>
              <a:t>"United Kingdom"</a:t>
            </a:r>
            <a:r>
              <a:rPr lang="en-GB" altLang="zh-CN" sz="1200" dirty="0"/>
              <a:t>)</a:t>
            </a:r>
            <a:r>
              <a:rPr lang="en-GB" altLang="zh-CN" sz="1200" dirty="0">
                <a:solidFill>
                  <a:srgbClr val="CC7832"/>
                </a:solidFill>
              </a:rPr>
              <a:t>;</a:t>
            </a:r>
            <a:br>
              <a:rPr lang="en-GB" altLang="zh-CN" sz="1200" dirty="0">
                <a:solidFill>
                  <a:srgbClr val="CC7832"/>
                </a:solidFill>
              </a:rPr>
            </a:br>
            <a:r>
              <a:rPr lang="en-GB" altLang="zh-CN" sz="1200" dirty="0">
                <a:solidFill>
                  <a:srgbClr val="CC7832"/>
                </a:solidFill>
              </a:rPr>
              <a:t>      </a:t>
            </a:r>
            <a:r>
              <a:rPr lang="en-GB" altLang="zh-CN" sz="1200" dirty="0" err="1"/>
              <a:t>uk.setCapital</a:t>
            </a:r>
            <a:r>
              <a:rPr lang="en-GB" altLang="zh-CN" sz="1200" dirty="0"/>
              <a:t>(</a:t>
            </a:r>
            <a:r>
              <a:rPr lang="en-GB" altLang="zh-CN" sz="1200" dirty="0">
                <a:solidFill>
                  <a:srgbClr val="6A8759"/>
                </a:solidFill>
              </a:rPr>
              <a:t>"London"</a:t>
            </a:r>
            <a:r>
              <a:rPr lang="en-GB" altLang="zh-CN" sz="1200" dirty="0"/>
              <a:t>)</a:t>
            </a:r>
            <a:r>
              <a:rPr lang="en-GB" altLang="zh-CN" sz="1200" dirty="0">
                <a:solidFill>
                  <a:srgbClr val="CC7832"/>
                </a:solidFill>
              </a:rPr>
              <a:t>;</a:t>
            </a:r>
            <a:br>
              <a:rPr lang="en-GB" altLang="zh-CN" sz="1200" dirty="0">
                <a:solidFill>
                  <a:srgbClr val="CC7832"/>
                </a:solidFill>
              </a:rPr>
            </a:br>
            <a:r>
              <a:rPr lang="en-GB" altLang="zh-CN" sz="1200" dirty="0">
                <a:solidFill>
                  <a:srgbClr val="CC7832"/>
                </a:solidFill>
              </a:rPr>
              <a:t>      </a:t>
            </a:r>
            <a:r>
              <a:rPr lang="en-GB" altLang="zh-CN" sz="1200" dirty="0" err="1"/>
              <a:t>uk.setCurrency</a:t>
            </a:r>
            <a:r>
              <a:rPr lang="en-GB" altLang="zh-CN" sz="1200" dirty="0"/>
              <a:t>(</a:t>
            </a:r>
            <a:r>
              <a:rPr lang="en-GB" altLang="zh-CN" sz="1200" dirty="0" err="1"/>
              <a:t>Currency.</a:t>
            </a:r>
            <a:r>
              <a:rPr lang="en-GB" altLang="zh-CN" sz="1200" i="1" dirty="0" err="1">
                <a:solidFill>
                  <a:srgbClr val="9876AA"/>
                </a:solidFill>
              </a:rPr>
              <a:t>GBP</a:t>
            </a:r>
            <a:r>
              <a:rPr lang="en-GB" altLang="zh-CN" sz="1200" dirty="0"/>
              <a:t>)</a:t>
            </a:r>
            <a:r>
              <a:rPr lang="en-GB" altLang="zh-CN" sz="1200" dirty="0">
                <a:solidFill>
                  <a:srgbClr val="CC7832"/>
                </a:solidFill>
              </a:rPr>
              <a:t>;</a:t>
            </a:r>
            <a:br>
              <a:rPr lang="en-GB" altLang="zh-CN" sz="1200" dirty="0">
                <a:solidFill>
                  <a:srgbClr val="CC7832"/>
                </a:solidFill>
              </a:rPr>
            </a:br>
            <a:r>
              <a:rPr lang="en-GB" altLang="zh-CN" sz="1200" dirty="0">
                <a:solidFill>
                  <a:srgbClr val="CC7832"/>
                </a:solidFill>
              </a:rPr>
              <a:t>      </a:t>
            </a:r>
            <a:r>
              <a:rPr lang="en-GB" altLang="zh-CN" sz="1200" dirty="0" err="1"/>
              <a:t>uk.setPopulation</a:t>
            </a:r>
            <a:r>
              <a:rPr lang="en-GB" altLang="zh-CN" sz="1200" dirty="0"/>
              <a:t>(</a:t>
            </a:r>
            <a:r>
              <a:rPr lang="en-GB" altLang="zh-CN" sz="1200" dirty="0">
                <a:solidFill>
                  <a:srgbClr val="6897BB"/>
                </a:solidFill>
              </a:rPr>
              <a:t>63705000</a:t>
            </a:r>
            <a:r>
              <a:rPr lang="en-GB" altLang="zh-CN" sz="1200" dirty="0"/>
              <a:t>)</a:t>
            </a:r>
            <a:r>
              <a:rPr lang="en-GB" altLang="zh-CN" sz="1200" dirty="0">
                <a:solidFill>
                  <a:srgbClr val="CC7832"/>
                </a:solidFill>
              </a:rPr>
              <a:t>;</a:t>
            </a:r>
            <a:br>
              <a:rPr lang="en-GB" altLang="zh-CN" sz="1200" dirty="0">
                <a:solidFill>
                  <a:srgbClr val="CC7832"/>
                </a:solidFill>
              </a:rPr>
            </a:br>
            <a:r>
              <a:rPr lang="en-GB" altLang="zh-CN" sz="1200" dirty="0">
                <a:solidFill>
                  <a:srgbClr val="CC7832"/>
                </a:solidFill>
              </a:rPr>
              <a:t>      </a:t>
            </a:r>
            <a:r>
              <a:rPr lang="en-GB" altLang="zh-CN" sz="1200" i="1" dirty="0" err="1">
                <a:solidFill>
                  <a:srgbClr val="9876AA"/>
                </a:solidFill>
              </a:rPr>
              <a:t>countries</a:t>
            </a:r>
            <a:r>
              <a:rPr lang="en-GB" altLang="zh-CN" sz="1200" dirty="0" err="1"/>
              <a:t>.put</a:t>
            </a:r>
            <a:r>
              <a:rPr lang="en-GB" altLang="zh-CN" sz="1200" dirty="0"/>
              <a:t>(</a:t>
            </a:r>
            <a:r>
              <a:rPr lang="en-GB" altLang="zh-CN" sz="1200" dirty="0" err="1"/>
              <a:t>uk.getName</a:t>
            </a:r>
            <a:r>
              <a:rPr lang="en-GB" altLang="zh-CN" sz="1200" dirty="0"/>
              <a:t>()</a:t>
            </a:r>
            <a:r>
              <a:rPr lang="en-GB" altLang="zh-CN" sz="1200" dirty="0">
                <a:solidFill>
                  <a:srgbClr val="CC7832"/>
                </a:solidFill>
              </a:rPr>
              <a:t>, </a:t>
            </a:r>
            <a:r>
              <a:rPr lang="en-GB" altLang="zh-CN" sz="1200" dirty="0" err="1"/>
              <a:t>uk</a:t>
            </a:r>
            <a:r>
              <a:rPr lang="en-GB" altLang="zh-CN" sz="1200" dirty="0"/>
              <a:t>)</a:t>
            </a:r>
            <a:r>
              <a:rPr lang="en-GB" altLang="zh-CN" sz="1200" dirty="0">
                <a:solidFill>
                  <a:srgbClr val="CC7832"/>
                </a:solidFill>
              </a:rPr>
              <a:t>;</a:t>
            </a:r>
            <a:br>
              <a:rPr lang="en-GB" altLang="zh-CN" sz="1200" dirty="0">
                <a:solidFill>
                  <a:srgbClr val="CC7832"/>
                </a:solidFill>
              </a:rPr>
            </a:br>
            <a:r>
              <a:rPr lang="en-GB" altLang="zh-CN" sz="1200" dirty="0">
                <a:solidFill>
                  <a:srgbClr val="CC7832"/>
                </a:solidFill>
              </a:rPr>
              <a:t>   </a:t>
            </a:r>
            <a:r>
              <a:rPr lang="en-GB" altLang="zh-CN" sz="1200" dirty="0"/>
              <a:t>}</a:t>
            </a:r>
            <a:br>
              <a:rPr lang="en-GB" altLang="zh-CN" sz="1200" dirty="0"/>
            </a:br>
            <a:br>
              <a:rPr lang="en-GB" altLang="zh-CN" sz="1200" dirty="0"/>
            </a:br>
            <a:r>
              <a:rPr lang="en-GB" altLang="zh-CN" sz="1200" dirty="0"/>
              <a:t>   </a:t>
            </a:r>
            <a:r>
              <a:rPr lang="en-GB" altLang="zh-CN" sz="1200" dirty="0">
                <a:solidFill>
                  <a:srgbClr val="CC7832"/>
                </a:solidFill>
              </a:rPr>
              <a:t>public </a:t>
            </a:r>
            <a:r>
              <a:rPr lang="en-GB" altLang="zh-CN" sz="1200" dirty="0"/>
              <a:t>Country </a:t>
            </a:r>
            <a:r>
              <a:rPr lang="en-GB" altLang="zh-CN" sz="1200" dirty="0" err="1">
                <a:solidFill>
                  <a:srgbClr val="FFC66D"/>
                </a:solidFill>
              </a:rPr>
              <a:t>findCountry</a:t>
            </a:r>
            <a:r>
              <a:rPr lang="en-GB" altLang="zh-CN" sz="1200" dirty="0"/>
              <a:t>(String name) {</a:t>
            </a:r>
            <a:br>
              <a:rPr lang="en-GB" altLang="zh-CN" sz="1200" dirty="0"/>
            </a:br>
            <a:r>
              <a:rPr lang="en-GB" altLang="zh-CN" sz="1200" dirty="0"/>
              <a:t>      </a:t>
            </a:r>
            <a:r>
              <a:rPr lang="en-GB" altLang="zh-CN" sz="1200" dirty="0" err="1"/>
              <a:t>Assert.</a:t>
            </a:r>
            <a:r>
              <a:rPr lang="en-GB" altLang="zh-CN" sz="1200" i="1" dirty="0" err="1"/>
              <a:t>notNull</a:t>
            </a:r>
            <a:r>
              <a:rPr lang="en-GB" altLang="zh-CN" sz="1200" dirty="0"/>
              <a:t>(name</a:t>
            </a:r>
            <a:r>
              <a:rPr lang="en-GB" altLang="zh-CN" sz="1200" dirty="0">
                <a:solidFill>
                  <a:srgbClr val="CC7832"/>
                </a:solidFill>
              </a:rPr>
              <a:t>, </a:t>
            </a:r>
            <a:r>
              <a:rPr lang="en-GB" altLang="zh-CN" sz="1200" dirty="0">
                <a:solidFill>
                  <a:srgbClr val="6A8759"/>
                </a:solidFill>
              </a:rPr>
              <a:t>"The country's name must not be null"</a:t>
            </a:r>
            <a:r>
              <a:rPr lang="en-GB" altLang="zh-CN" sz="1200" dirty="0"/>
              <a:t>)</a:t>
            </a:r>
            <a:r>
              <a:rPr lang="en-GB" altLang="zh-CN" sz="1200" dirty="0">
                <a:solidFill>
                  <a:srgbClr val="CC7832"/>
                </a:solidFill>
              </a:rPr>
              <a:t>;</a:t>
            </a:r>
            <a:br>
              <a:rPr lang="en-GB" altLang="zh-CN" sz="1200" dirty="0">
                <a:solidFill>
                  <a:srgbClr val="CC7832"/>
                </a:solidFill>
              </a:rPr>
            </a:br>
            <a:r>
              <a:rPr lang="en-GB" altLang="zh-CN" sz="1200" dirty="0">
                <a:solidFill>
                  <a:srgbClr val="CC7832"/>
                </a:solidFill>
              </a:rPr>
              <a:t>      return </a:t>
            </a:r>
            <a:r>
              <a:rPr lang="en-GB" altLang="zh-CN" sz="1200" i="1" dirty="0" err="1">
                <a:solidFill>
                  <a:srgbClr val="9876AA"/>
                </a:solidFill>
              </a:rPr>
              <a:t>countries</a:t>
            </a:r>
            <a:r>
              <a:rPr lang="en-GB" altLang="zh-CN" sz="1200" dirty="0" err="1"/>
              <a:t>.get</a:t>
            </a:r>
            <a:r>
              <a:rPr lang="en-GB" altLang="zh-CN" sz="1200" dirty="0"/>
              <a:t>(name)</a:t>
            </a:r>
            <a:r>
              <a:rPr lang="en-GB" altLang="zh-CN" sz="1200" dirty="0">
                <a:solidFill>
                  <a:srgbClr val="CC7832"/>
                </a:solidFill>
              </a:rPr>
              <a:t>;</a:t>
            </a:r>
            <a:br>
              <a:rPr lang="en-GB" altLang="zh-CN" sz="1200" dirty="0">
                <a:solidFill>
                  <a:srgbClr val="CC7832"/>
                </a:solidFill>
              </a:rPr>
            </a:br>
            <a:r>
              <a:rPr lang="en-GB" altLang="zh-CN" sz="1200" dirty="0">
                <a:solidFill>
                  <a:srgbClr val="CC7832"/>
                </a:solidFill>
              </a:rPr>
              <a:t>   </a:t>
            </a:r>
            <a:r>
              <a:rPr lang="en-GB" altLang="zh-CN" sz="1200" dirty="0"/>
              <a:t>}</a:t>
            </a:r>
            <a:br>
              <a:rPr lang="en-GB" altLang="zh-CN" sz="1200" dirty="0"/>
            </a:br>
            <a:r>
              <a:rPr lang="en-GB" altLang="zh-CN" sz="1200" dirty="0"/>
              <a:t>}</a:t>
            </a:r>
            <a:br>
              <a:rPr lang="en-GB" altLang="zh-CN" sz="1200" dirty="0"/>
            </a:br>
            <a:endParaRPr lang="zh-CN" altLang="en-US" sz="1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Producing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SOAP</a:t>
            </a:r>
            <a:r>
              <a:rPr kumimoji="1" lang="zh-CN" altLang="en-US" dirty="0"/>
              <a:t> </a:t>
            </a:r>
            <a:r>
              <a:rPr kumimoji="1" lang="en-US" altLang="zh-CN" dirty="0"/>
              <a:t>Web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Service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zh-CN" sz="1500" dirty="0"/>
              <a:t>Country</a:t>
            </a:r>
            <a:r>
              <a:rPr lang="en-US" altLang="zh-CN" sz="1500" dirty="0" err="1"/>
              <a:t>Endpoint.java</a:t>
            </a:r>
            <a:endParaRPr kumimoji="1" lang="zh-CN" altLang="en-US" sz="15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43996" y="769402"/>
            <a:ext cx="631870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1200" dirty="0">
                <a:solidFill>
                  <a:srgbClr val="CC7832"/>
                </a:solidFill>
              </a:rPr>
              <a:t>import </a:t>
            </a:r>
            <a:r>
              <a:rPr lang="en-GB" altLang="zh-CN" sz="1200" dirty="0" err="1"/>
              <a:t>io.spring.guides.gs_producing_web_service.GetCountryRequest</a:t>
            </a:r>
            <a:r>
              <a:rPr lang="en-GB" altLang="zh-CN" sz="1200" dirty="0">
                <a:solidFill>
                  <a:srgbClr val="CC7832"/>
                </a:solidFill>
              </a:rPr>
              <a:t>;</a:t>
            </a:r>
            <a:br>
              <a:rPr lang="en-GB" altLang="zh-CN" sz="1200" dirty="0">
                <a:solidFill>
                  <a:srgbClr val="CC7832"/>
                </a:solidFill>
              </a:rPr>
            </a:br>
            <a:r>
              <a:rPr lang="en-GB" altLang="zh-CN" sz="1200" dirty="0">
                <a:solidFill>
                  <a:srgbClr val="CC7832"/>
                </a:solidFill>
              </a:rPr>
              <a:t>import </a:t>
            </a:r>
            <a:r>
              <a:rPr lang="en-GB" altLang="zh-CN" sz="1200" dirty="0" err="1"/>
              <a:t>io.spring.guides.gs_producing_web_service.GetCountryResponse</a:t>
            </a:r>
            <a:r>
              <a:rPr lang="en-GB" altLang="zh-CN" sz="1200" dirty="0">
                <a:solidFill>
                  <a:srgbClr val="CC7832"/>
                </a:solidFill>
              </a:rPr>
              <a:t>;</a:t>
            </a:r>
            <a:br>
              <a:rPr lang="en-GB" altLang="zh-CN" sz="1200" dirty="0">
                <a:solidFill>
                  <a:srgbClr val="CC7832"/>
                </a:solidFill>
              </a:rPr>
            </a:br>
            <a:br>
              <a:rPr lang="en-GB" altLang="zh-CN" sz="1200" dirty="0">
                <a:solidFill>
                  <a:srgbClr val="CC7832"/>
                </a:solidFill>
              </a:rPr>
            </a:br>
            <a:r>
              <a:rPr lang="en-GB" altLang="zh-CN" sz="1200" dirty="0">
                <a:solidFill>
                  <a:srgbClr val="BBB529"/>
                </a:solidFill>
              </a:rPr>
              <a:t>@Endpoint</a:t>
            </a:r>
            <a:br>
              <a:rPr lang="en-GB" altLang="zh-CN" sz="1200" dirty="0">
                <a:solidFill>
                  <a:srgbClr val="BBB529"/>
                </a:solidFill>
              </a:rPr>
            </a:br>
            <a:r>
              <a:rPr lang="en-GB" altLang="zh-CN" sz="1200" dirty="0">
                <a:solidFill>
                  <a:srgbClr val="CC7832"/>
                </a:solidFill>
              </a:rPr>
              <a:t>public class </a:t>
            </a:r>
            <a:r>
              <a:rPr lang="en-GB" altLang="zh-CN" sz="1200" dirty="0" err="1"/>
              <a:t>Country</a:t>
            </a:r>
            <a:r>
              <a:rPr lang="en-GB" altLang="zh-CN" sz="1200" dirty="0" err="1">
                <a:solidFill>
                  <a:srgbClr val="FF0000"/>
                </a:solidFill>
              </a:rPr>
              <a:t>Endpoint</a:t>
            </a:r>
            <a:r>
              <a:rPr lang="en-GB" altLang="zh-CN" sz="1200" dirty="0"/>
              <a:t> {</a:t>
            </a:r>
            <a:br>
              <a:rPr lang="en-GB" altLang="zh-CN" sz="1200" dirty="0"/>
            </a:br>
            <a:r>
              <a:rPr lang="en-GB" altLang="zh-CN" sz="1200" dirty="0"/>
              <a:t>   </a:t>
            </a:r>
            <a:r>
              <a:rPr lang="en-GB" altLang="zh-CN" sz="1200" dirty="0">
                <a:solidFill>
                  <a:srgbClr val="CC7832"/>
                </a:solidFill>
              </a:rPr>
              <a:t>private static final </a:t>
            </a:r>
            <a:r>
              <a:rPr lang="en-GB" altLang="zh-CN" sz="1200" dirty="0"/>
              <a:t>String </a:t>
            </a:r>
            <a:r>
              <a:rPr lang="en-GB" altLang="zh-CN" sz="1200" i="1" dirty="0">
                <a:solidFill>
                  <a:srgbClr val="9876AA"/>
                </a:solidFill>
              </a:rPr>
              <a:t>NAMESPACE_URI </a:t>
            </a:r>
            <a:r>
              <a:rPr lang="en-GB" altLang="zh-CN" sz="1200" dirty="0"/>
              <a:t>= </a:t>
            </a:r>
            <a:r>
              <a:rPr lang="en-GB" altLang="zh-CN" sz="1200" dirty="0">
                <a:solidFill>
                  <a:srgbClr val="6A8759"/>
                </a:solidFill>
              </a:rPr>
              <a:t>"http://</a:t>
            </a:r>
            <a:r>
              <a:rPr lang="en-GB" altLang="zh-CN" sz="1200" dirty="0" err="1">
                <a:solidFill>
                  <a:srgbClr val="6A8759"/>
                </a:solidFill>
              </a:rPr>
              <a:t>spring.io</a:t>
            </a:r>
            <a:r>
              <a:rPr lang="en-GB" altLang="zh-CN" sz="1200" dirty="0">
                <a:solidFill>
                  <a:srgbClr val="6A8759"/>
                </a:solidFill>
              </a:rPr>
              <a:t>/guides/</a:t>
            </a:r>
            <a:r>
              <a:rPr lang="en-GB" altLang="zh-CN" sz="1200" dirty="0" err="1">
                <a:solidFill>
                  <a:srgbClr val="6A8759"/>
                </a:solidFill>
              </a:rPr>
              <a:t>gs</a:t>
            </a:r>
            <a:r>
              <a:rPr lang="en-GB" altLang="zh-CN" sz="1200" dirty="0">
                <a:solidFill>
                  <a:srgbClr val="6A8759"/>
                </a:solidFill>
              </a:rPr>
              <a:t>-producing-web-service"</a:t>
            </a:r>
            <a:r>
              <a:rPr lang="en-GB" altLang="zh-CN" sz="1200" dirty="0">
                <a:solidFill>
                  <a:srgbClr val="CC7832"/>
                </a:solidFill>
              </a:rPr>
              <a:t>;</a:t>
            </a:r>
            <a:br>
              <a:rPr lang="en-GB" altLang="zh-CN" sz="1200" dirty="0">
                <a:solidFill>
                  <a:srgbClr val="CC7832"/>
                </a:solidFill>
              </a:rPr>
            </a:br>
            <a:r>
              <a:rPr lang="en-GB" altLang="zh-CN" sz="1200" dirty="0">
                <a:solidFill>
                  <a:srgbClr val="CC7832"/>
                </a:solidFill>
              </a:rPr>
              <a:t>   private </a:t>
            </a:r>
            <a:r>
              <a:rPr lang="en-GB" altLang="zh-CN" sz="1200" dirty="0" err="1"/>
              <a:t>CountryRepository</a:t>
            </a:r>
            <a:r>
              <a:rPr lang="en-GB" altLang="zh-CN" sz="1200" dirty="0"/>
              <a:t> </a:t>
            </a:r>
            <a:r>
              <a:rPr lang="en-GB" altLang="zh-CN" sz="1200" dirty="0" err="1">
                <a:solidFill>
                  <a:srgbClr val="9876AA"/>
                </a:solidFill>
              </a:rPr>
              <a:t>countryRepository</a:t>
            </a:r>
            <a:r>
              <a:rPr lang="en-GB" altLang="zh-CN" sz="1200" dirty="0">
                <a:solidFill>
                  <a:srgbClr val="CC7832"/>
                </a:solidFill>
              </a:rPr>
              <a:t>;</a:t>
            </a:r>
            <a:br>
              <a:rPr lang="en-GB" altLang="zh-CN" sz="1200" dirty="0">
                <a:solidFill>
                  <a:srgbClr val="CC7832"/>
                </a:solidFill>
              </a:rPr>
            </a:br>
            <a:br>
              <a:rPr lang="en-GB" altLang="zh-CN" sz="1200" dirty="0">
                <a:solidFill>
                  <a:srgbClr val="CC7832"/>
                </a:solidFill>
              </a:rPr>
            </a:br>
            <a:r>
              <a:rPr lang="en-GB" altLang="zh-CN" sz="1200" dirty="0">
                <a:solidFill>
                  <a:srgbClr val="CC7832"/>
                </a:solidFill>
              </a:rPr>
              <a:t>   </a:t>
            </a:r>
            <a:r>
              <a:rPr lang="en-GB" altLang="zh-CN" sz="1200" dirty="0">
                <a:solidFill>
                  <a:srgbClr val="BBB529"/>
                </a:solidFill>
              </a:rPr>
              <a:t>@</a:t>
            </a:r>
            <a:r>
              <a:rPr lang="en-GB" altLang="zh-CN" sz="1200" dirty="0" err="1">
                <a:solidFill>
                  <a:srgbClr val="BBB529"/>
                </a:solidFill>
              </a:rPr>
              <a:t>Autowired</a:t>
            </a:r>
            <a:br>
              <a:rPr lang="en-GB" altLang="zh-CN" sz="1200" dirty="0">
                <a:solidFill>
                  <a:srgbClr val="BBB529"/>
                </a:solidFill>
              </a:rPr>
            </a:br>
            <a:r>
              <a:rPr lang="en-GB" altLang="zh-CN" sz="1200" dirty="0">
                <a:solidFill>
                  <a:srgbClr val="BBB529"/>
                </a:solidFill>
              </a:rPr>
              <a:t>   </a:t>
            </a:r>
            <a:r>
              <a:rPr lang="en-GB" altLang="zh-CN" sz="1200" dirty="0">
                <a:solidFill>
                  <a:srgbClr val="CC7832"/>
                </a:solidFill>
              </a:rPr>
              <a:t>public </a:t>
            </a:r>
            <a:r>
              <a:rPr lang="en-GB" altLang="zh-CN" sz="1200" dirty="0" err="1">
                <a:solidFill>
                  <a:srgbClr val="FFC66D"/>
                </a:solidFill>
              </a:rPr>
              <a:t>CountryEndpoint</a:t>
            </a:r>
            <a:r>
              <a:rPr lang="en-GB" altLang="zh-CN" sz="1200" dirty="0"/>
              <a:t>(</a:t>
            </a:r>
            <a:r>
              <a:rPr lang="en-GB" altLang="zh-CN" sz="1200" dirty="0" err="1"/>
              <a:t>CountryRepository</a:t>
            </a:r>
            <a:r>
              <a:rPr lang="en-GB" altLang="zh-CN" sz="1200" dirty="0"/>
              <a:t> </a:t>
            </a:r>
            <a:r>
              <a:rPr lang="en-GB" altLang="zh-CN" sz="1200" dirty="0" err="1"/>
              <a:t>countryRepository</a:t>
            </a:r>
            <a:r>
              <a:rPr lang="en-GB" altLang="zh-CN" sz="1200" dirty="0"/>
              <a:t>) {</a:t>
            </a:r>
            <a:br>
              <a:rPr lang="en-GB" altLang="zh-CN" sz="1200" dirty="0"/>
            </a:br>
            <a:r>
              <a:rPr lang="en-GB" altLang="zh-CN" sz="1200" dirty="0"/>
              <a:t>      </a:t>
            </a:r>
            <a:r>
              <a:rPr lang="en-GB" altLang="zh-CN" sz="1200" dirty="0" err="1">
                <a:solidFill>
                  <a:srgbClr val="CC7832"/>
                </a:solidFill>
              </a:rPr>
              <a:t>this</a:t>
            </a:r>
            <a:r>
              <a:rPr lang="en-GB" altLang="zh-CN" sz="1200" dirty="0" err="1"/>
              <a:t>.</a:t>
            </a:r>
            <a:r>
              <a:rPr lang="en-GB" altLang="zh-CN" sz="1200" dirty="0" err="1">
                <a:solidFill>
                  <a:srgbClr val="9876AA"/>
                </a:solidFill>
              </a:rPr>
              <a:t>countryRepository</a:t>
            </a:r>
            <a:r>
              <a:rPr lang="en-GB" altLang="zh-CN" sz="1200" dirty="0">
                <a:solidFill>
                  <a:srgbClr val="9876AA"/>
                </a:solidFill>
              </a:rPr>
              <a:t> </a:t>
            </a:r>
            <a:r>
              <a:rPr lang="en-GB" altLang="zh-CN" sz="1200" dirty="0"/>
              <a:t>= </a:t>
            </a:r>
            <a:r>
              <a:rPr lang="en-GB" altLang="zh-CN" sz="1200" dirty="0" err="1"/>
              <a:t>countryRepository</a:t>
            </a:r>
            <a:r>
              <a:rPr lang="en-GB" altLang="zh-CN" sz="1200" dirty="0">
                <a:solidFill>
                  <a:srgbClr val="CC7832"/>
                </a:solidFill>
              </a:rPr>
              <a:t>;</a:t>
            </a:r>
            <a:br>
              <a:rPr lang="en-GB" altLang="zh-CN" sz="1200" dirty="0">
                <a:solidFill>
                  <a:srgbClr val="CC7832"/>
                </a:solidFill>
              </a:rPr>
            </a:br>
            <a:r>
              <a:rPr lang="en-GB" altLang="zh-CN" sz="1200" dirty="0">
                <a:solidFill>
                  <a:srgbClr val="CC7832"/>
                </a:solidFill>
              </a:rPr>
              <a:t>   </a:t>
            </a:r>
            <a:r>
              <a:rPr lang="en-GB" altLang="zh-CN" sz="1200" dirty="0"/>
              <a:t>}</a:t>
            </a:r>
            <a:br>
              <a:rPr lang="en-GB" altLang="zh-CN" sz="1200" dirty="0"/>
            </a:br>
            <a:br>
              <a:rPr lang="en-GB" altLang="zh-CN" sz="1200" dirty="0"/>
            </a:br>
            <a:r>
              <a:rPr lang="en-GB" altLang="zh-CN" sz="1200" dirty="0"/>
              <a:t>   </a:t>
            </a:r>
            <a:r>
              <a:rPr lang="en-GB" altLang="zh-CN" sz="1200" dirty="0">
                <a:solidFill>
                  <a:srgbClr val="BBB529"/>
                </a:solidFill>
              </a:rPr>
              <a:t>@</a:t>
            </a:r>
            <a:r>
              <a:rPr lang="en-GB" altLang="zh-CN" sz="1200" dirty="0" err="1">
                <a:solidFill>
                  <a:srgbClr val="BBB529"/>
                </a:solidFill>
              </a:rPr>
              <a:t>PayloadRoot</a:t>
            </a:r>
            <a:r>
              <a:rPr lang="en-GB" altLang="zh-CN" sz="1200" dirty="0"/>
              <a:t>(</a:t>
            </a:r>
            <a:r>
              <a:rPr lang="en-GB" altLang="zh-CN" sz="1200" dirty="0">
                <a:solidFill>
                  <a:srgbClr val="D0D0FF"/>
                </a:solidFill>
              </a:rPr>
              <a:t>namespace </a:t>
            </a:r>
            <a:r>
              <a:rPr lang="en-GB" altLang="zh-CN" sz="1200" dirty="0"/>
              <a:t>= </a:t>
            </a:r>
            <a:r>
              <a:rPr lang="en-GB" altLang="zh-CN" sz="1200" i="1" dirty="0">
                <a:solidFill>
                  <a:srgbClr val="9876AA"/>
                </a:solidFill>
              </a:rPr>
              <a:t>NAMESPACE_URI</a:t>
            </a:r>
            <a:r>
              <a:rPr lang="en-GB" altLang="zh-CN" sz="1200" dirty="0">
                <a:solidFill>
                  <a:srgbClr val="CC7832"/>
                </a:solidFill>
              </a:rPr>
              <a:t>, </a:t>
            </a:r>
            <a:r>
              <a:rPr lang="en-GB" altLang="zh-CN" sz="1200" dirty="0" err="1">
                <a:solidFill>
                  <a:srgbClr val="D0D0FF"/>
                </a:solidFill>
              </a:rPr>
              <a:t>localPart</a:t>
            </a:r>
            <a:r>
              <a:rPr lang="en-GB" altLang="zh-CN" sz="1200" dirty="0">
                <a:solidFill>
                  <a:srgbClr val="D0D0FF"/>
                </a:solidFill>
              </a:rPr>
              <a:t> </a:t>
            </a:r>
            <a:r>
              <a:rPr lang="en-GB" altLang="zh-CN" sz="1200" dirty="0"/>
              <a:t>= </a:t>
            </a:r>
            <a:r>
              <a:rPr lang="en-GB" altLang="zh-CN" sz="1200" dirty="0">
                <a:solidFill>
                  <a:srgbClr val="6A8759"/>
                </a:solidFill>
              </a:rPr>
              <a:t>"</a:t>
            </a:r>
            <a:r>
              <a:rPr lang="en-GB" altLang="zh-CN" sz="1200" dirty="0" err="1">
                <a:solidFill>
                  <a:srgbClr val="6A8759"/>
                </a:solidFill>
              </a:rPr>
              <a:t>getCountryRequest</a:t>
            </a:r>
            <a:r>
              <a:rPr lang="en-GB" altLang="zh-CN" sz="1200" dirty="0">
                <a:solidFill>
                  <a:srgbClr val="6A8759"/>
                </a:solidFill>
              </a:rPr>
              <a:t>"</a:t>
            </a:r>
            <a:r>
              <a:rPr lang="en-GB" altLang="zh-CN" sz="1200" dirty="0"/>
              <a:t>)</a:t>
            </a:r>
            <a:br>
              <a:rPr lang="en-GB" altLang="zh-CN" sz="1200" dirty="0"/>
            </a:br>
            <a:r>
              <a:rPr lang="en-GB" altLang="zh-CN" sz="1200" dirty="0"/>
              <a:t>   </a:t>
            </a:r>
            <a:r>
              <a:rPr lang="en-GB" altLang="zh-CN" sz="1200" dirty="0">
                <a:solidFill>
                  <a:srgbClr val="BBB529"/>
                </a:solidFill>
              </a:rPr>
              <a:t>@</a:t>
            </a:r>
            <a:r>
              <a:rPr lang="en-GB" altLang="zh-CN" sz="1200" dirty="0" err="1">
                <a:solidFill>
                  <a:srgbClr val="BBB529"/>
                </a:solidFill>
              </a:rPr>
              <a:t>ResponsePayload</a:t>
            </a:r>
            <a:br>
              <a:rPr lang="en-GB" altLang="zh-CN" sz="1200" dirty="0">
                <a:solidFill>
                  <a:srgbClr val="BBB529"/>
                </a:solidFill>
              </a:rPr>
            </a:br>
            <a:r>
              <a:rPr lang="en-GB" altLang="zh-CN" sz="1200" dirty="0">
                <a:solidFill>
                  <a:srgbClr val="BBB529"/>
                </a:solidFill>
              </a:rPr>
              <a:t>   </a:t>
            </a:r>
            <a:r>
              <a:rPr lang="en-GB" altLang="zh-CN" sz="1200" dirty="0">
                <a:solidFill>
                  <a:srgbClr val="CC7832"/>
                </a:solidFill>
              </a:rPr>
              <a:t>public </a:t>
            </a:r>
            <a:r>
              <a:rPr lang="en-GB" altLang="zh-CN" sz="1200" dirty="0" err="1"/>
              <a:t>GetCountryResponse</a:t>
            </a:r>
            <a:r>
              <a:rPr lang="en-GB" altLang="zh-CN" sz="1200" dirty="0"/>
              <a:t> </a:t>
            </a:r>
            <a:r>
              <a:rPr lang="en-GB" altLang="zh-CN" sz="1200" dirty="0" err="1">
                <a:solidFill>
                  <a:srgbClr val="FFC66D"/>
                </a:solidFill>
              </a:rPr>
              <a:t>getCountry</a:t>
            </a:r>
            <a:r>
              <a:rPr lang="en-GB" altLang="zh-CN" sz="1200" dirty="0"/>
              <a:t>(</a:t>
            </a:r>
            <a:r>
              <a:rPr lang="en-GB" altLang="zh-CN" sz="1200" dirty="0">
                <a:solidFill>
                  <a:srgbClr val="BBB529"/>
                </a:solidFill>
              </a:rPr>
              <a:t>@</a:t>
            </a:r>
            <a:r>
              <a:rPr lang="en-GB" altLang="zh-CN" sz="1200" dirty="0" err="1">
                <a:solidFill>
                  <a:srgbClr val="BBB529"/>
                </a:solidFill>
              </a:rPr>
              <a:t>RequestPayload</a:t>
            </a:r>
            <a:r>
              <a:rPr lang="en-GB" altLang="zh-CN" sz="1200" dirty="0">
                <a:solidFill>
                  <a:srgbClr val="BBB529"/>
                </a:solidFill>
              </a:rPr>
              <a:t> </a:t>
            </a:r>
            <a:r>
              <a:rPr lang="en-GB" altLang="zh-CN" sz="1200" dirty="0" err="1"/>
              <a:t>GetCountryRequest</a:t>
            </a:r>
            <a:r>
              <a:rPr lang="en-GB" altLang="zh-CN" sz="1200" dirty="0"/>
              <a:t> request) {</a:t>
            </a:r>
            <a:br>
              <a:rPr lang="en-GB" altLang="zh-CN" sz="1200" dirty="0"/>
            </a:br>
            <a:r>
              <a:rPr lang="en-GB" altLang="zh-CN" sz="1200" dirty="0"/>
              <a:t>      </a:t>
            </a:r>
            <a:r>
              <a:rPr lang="en-GB" altLang="zh-CN" sz="1200" dirty="0" err="1"/>
              <a:t>GetCountryResponse</a:t>
            </a:r>
            <a:r>
              <a:rPr lang="en-GB" altLang="zh-CN" sz="1200" dirty="0"/>
              <a:t> response = </a:t>
            </a:r>
            <a:r>
              <a:rPr lang="en-GB" altLang="zh-CN" sz="1200" dirty="0">
                <a:solidFill>
                  <a:srgbClr val="CC7832"/>
                </a:solidFill>
              </a:rPr>
              <a:t>new </a:t>
            </a:r>
            <a:r>
              <a:rPr lang="en-GB" altLang="zh-CN" sz="1200" dirty="0" err="1"/>
              <a:t>GetCountryResponse</a:t>
            </a:r>
            <a:r>
              <a:rPr lang="en-GB" altLang="zh-CN" sz="1200" dirty="0"/>
              <a:t>()</a:t>
            </a:r>
            <a:r>
              <a:rPr lang="en-GB" altLang="zh-CN" sz="1200" dirty="0">
                <a:solidFill>
                  <a:srgbClr val="CC7832"/>
                </a:solidFill>
              </a:rPr>
              <a:t>;</a:t>
            </a:r>
            <a:br>
              <a:rPr lang="en-GB" altLang="zh-CN" sz="1200" dirty="0">
                <a:solidFill>
                  <a:srgbClr val="CC7832"/>
                </a:solidFill>
              </a:rPr>
            </a:br>
            <a:r>
              <a:rPr lang="en-GB" altLang="zh-CN" sz="1200" dirty="0">
                <a:solidFill>
                  <a:srgbClr val="CC7832"/>
                </a:solidFill>
              </a:rPr>
              <a:t>      </a:t>
            </a:r>
            <a:r>
              <a:rPr lang="en-GB" altLang="zh-CN" sz="1200" dirty="0" err="1"/>
              <a:t>response.setCountry</a:t>
            </a:r>
            <a:r>
              <a:rPr lang="en-GB" altLang="zh-CN" sz="1200" dirty="0"/>
              <a:t>(</a:t>
            </a:r>
            <a:r>
              <a:rPr lang="en-GB" altLang="zh-CN" sz="1200" dirty="0" err="1">
                <a:solidFill>
                  <a:srgbClr val="9876AA"/>
                </a:solidFill>
              </a:rPr>
              <a:t>countryRepository</a:t>
            </a:r>
            <a:r>
              <a:rPr lang="en-GB" altLang="zh-CN" sz="1200" dirty="0" err="1"/>
              <a:t>.findCountry</a:t>
            </a:r>
            <a:r>
              <a:rPr lang="en-GB" altLang="zh-CN" sz="1200" dirty="0"/>
              <a:t>(</a:t>
            </a:r>
            <a:r>
              <a:rPr lang="en-GB" altLang="zh-CN" sz="1200" dirty="0" err="1"/>
              <a:t>request.getName</a:t>
            </a:r>
            <a:r>
              <a:rPr lang="en-GB" altLang="zh-CN" sz="1200" dirty="0"/>
              <a:t>()))</a:t>
            </a:r>
            <a:r>
              <a:rPr lang="en-GB" altLang="zh-CN" sz="1200" dirty="0">
                <a:solidFill>
                  <a:srgbClr val="CC7832"/>
                </a:solidFill>
              </a:rPr>
              <a:t>;</a:t>
            </a:r>
            <a:br>
              <a:rPr lang="en-GB" altLang="zh-CN" sz="1200" dirty="0">
                <a:solidFill>
                  <a:srgbClr val="CC7832"/>
                </a:solidFill>
              </a:rPr>
            </a:br>
            <a:br>
              <a:rPr lang="en-GB" altLang="zh-CN" sz="1200" dirty="0">
                <a:solidFill>
                  <a:srgbClr val="CC7832"/>
                </a:solidFill>
              </a:rPr>
            </a:br>
            <a:r>
              <a:rPr lang="en-GB" altLang="zh-CN" sz="1200" dirty="0">
                <a:solidFill>
                  <a:srgbClr val="CC7832"/>
                </a:solidFill>
              </a:rPr>
              <a:t>      return </a:t>
            </a:r>
            <a:r>
              <a:rPr lang="en-GB" altLang="zh-CN" sz="1200" dirty="0"/>
              <a:t>response</a:t>
            </a:r>
            <a:r>
              <a:rPr lang="en-GB" altLang="zh-CN" sz="1200" dirty="0">
                <a:solidFill>
                  <a:srgbClr val="CC7832"/>
                </a:solidFill>
              </a:rPr>
              <a:t>;</a:t>
            </a:r>
            <a:br>
              <a:rPr lang="en-GB" altLang="zh-CN" sz="1200" dirty="0">
                <a:solidFill>
                  <a:srgbClr val="CC7832"/>
                </a:solidFill>
              </a:rPr>
            </a:br>
            <a:r>
              <a:rPr lang="en-GB" altLang="zh-CN" sz="1200" dirty="0">
                <a:solidFill>
                  <a:srgbClr val="CC7832"/>
                </a:solidFill>
              </a:rPr>
              <a:t>   </a:t>
            </a:r>
            <a:r>
              <a:rPr lang="en-GB" altLang="zh-CN" sz="1200" dirty="0"/>
              <a:t>}</a:t>
            </a:r>
            <a:br>
              <a:rPr lang="en-GB" altLang="zh-CN" sz="1200" dirty="0"/>
            </a:br>
            <a:r>
              <a:rPr lang="en-GB" altLang="zh-CN" sz="1200" dirty="0"/>
              <a:t>}</a:t>
            </a:r>
            <a:endParaRPr lang="zh-CN" altLang="en-US" sz="1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Producing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SOAP</a:t>
            </a:r>
            <a:r>
              <a:rPr kumimoji="1" lang="zh-CN" altLang="en-US" dirty="0"/>
              <a:t> </a:t>
            </a:r>
            <a:r>
              <a:rPr kumimoji="1" lang="en-US" altLang="zh-CN" dirty="0"/>
              <a:t>Web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Service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5900" y="864728"/>
            <a:ext cx="6588732" cy="3940924"/>
          </a:xfrm>
        </p:spPr>
        <p:txBody>
          <a:bodyPr>
            <a:normAutofit/>
          </a:bodyPr>
          <a:lstStyle/>
          <a:p>
            <a:r>
              <a:rPr lang="en-US" altLang="zh-CN" sz="1500" dirty="0" err="1"/>
              <a:t>WebServiceConfig.java</a:t>
            </a:r>
            <a:endParaRPr kumimoji="1" lang="zh-CN" altLang="en-US" sz="15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699792" y="911557"/>
            <a:ext cx="6507342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1050" dirty="0">
                <a:solidFill>
                  <a:srgbClr val="BBB529"/>
                </a:solidFill>
              </a:rPr>
              <a:t>@</a:t>
            </a:r>
            <a:r>
              <a:rPr lang="en-GB" altLang="zh-CN" sz="1050" dirty="0" err="1">
                <a:solidFill>
                  <a:srgbClr val="BBB529"/>
                </a:solidFill>
              </a:rPr>
              <a:t>EnableWs</a:t>
            </a:r>
            <a:br>
              <a:rPr lang="en-GB" altLang="zh-CN" sz="1050" dirty="0">
                <a:solidFill>
                  <a:srgbClr val="BBB529"/>
                </a:solidFill>
              </a:rPr>
            </a:br>
            <a:r>
              <a:rPr lang="en-GB" altLang="zh-CN" sz="1050" dirty="0">
                <a:solidFill>
                  <a:srgbClr val="BBB529"/>
                </a:solidFill>
              </a:rPr>
              <a:t>@Configuration</a:t>
            </a:r>
            <a:br>
              <a:rPr lang="en-GB" altLang="zh-CN" sz="1050" dirty="0">
                <a:solidFill>
                  <a:srgbClr val="BBB529"/>
                </a:solidFill>
              </a:rPr>
            </a:br>
            <a:r>
              <a:rPr lang="en-GB" altLang="zh-CN" sz="1050" dirty="0">
                <a:solidFill>
                  <a:srgbClr val="CC7832"/>
                </a:solidFill>
              </a:rPr>
              <a:t>public class </a:t>
            </a:r>
            <a:r>
              <a:rPr lang="en-GB" altLang="zh-CN" sz="1050" dirty="0" err="1"/>
              <a:t>WebServiceConfig</a:t>
            </a:r>
            <a:r>
              <a:rPr lang="en-GB" altLang="zh-CN" sz="1050" dirty="0"/>
              <a:t> </a:t>
            </a:r>
            <a:r>
              <a:rPr lang="en-GB" altLang="zh-CN" sz="1050" dirty="0">
                <a:solidFill>
                  <a:srgbClr val="CC7832"/>
                </a:solidFill>
              </a:rPr>
              <a:t>extends </a:t>
            </a:r>
            <a:r>
              <a:rPr lang="en-GB" altLang="zh-CN" sz="1050" dirty="0" err="1"/>
              <a:t>WsConfigurerAdapter</a:t>
            </a:r>
            <a:r>
              <a:rPr lang="en-GB" altLang="zh-CN" sz="1050" dirty="0"/>
              <a:t> {</a:t>
            </a:r>
            <a:br>
              <a:rPr lang="en-GB" altLang="zh-CN" sz="1050" dirty="0"/>
            </a:br>
            <a:r>
              <a:rPr lang="en-GB" altLang="zh-CN" sz="1050" dirty="0"/>
              <a:t>   </a:t>
            </a:r>
            <a:r>
              <a:rPr lang="en-GB" altLang="zh-CN" sz="1050" dirty="0">
                <a:solidFill>
                  <a:srgbClr val="BBB529"/>
                </a:solidFill>
              </a:rPr>
              <a:t>@Bean</a:t>
            </a:r>
            <a:br>
              <a:rPr lang="en-GB" altLang="zh-CN" sz="1050" dirty="0">
                <a:solidFill>
                  <a:srgbClr val="BBB529"/>
                </a:solidFill>
              </a:rPr>
            </a:br>
            <a:r>
              <a:rPr lang="en-GB" altLang="zh-CN" sz="1050" dirty="0">
                <a:solidFill>
                  <a:srgbClr val="BBB529"/>
                </a:solidFill>
              </a:rPr>
              <a:t>   </a:t>
            </a:r>
            <a:r>
              <a:rPr lang="en-GB" altLang="zh-CN" sz="1050" dirty="0">
                <a:solidFill>
                  <a:srgbClr val="CC7832"/>
                </a:solidFill>
              </a:rPr>
              <a:t>public </a:t>
            </a:r>
            <a:r>
              <a:rPr lang="en-GB" altLang="zh-CN" sz="1050" dirty="0" err="1"/>
              <a:t>ServletRegistrationBean</a:t>
            </a:r>
            <a:r>
              <a:rPr lang="en-GB" altLang="zh-CN" sz="1050" dirty="0"/>
              <a:t> </a:t>
            </a:r>
            <a:r>
              <a:rPr lang="en-GB" altLang="zh-CN" sz="1050" dirty="0" err="1">
                <a:solidFill>
                  <a:srgbClr val="FFC66D"/>
                </a:solidFill>
              </a:rPr>
              <a:t>messageDispatcherServlet</a:t>
            </a:r>
            <a:r>
              <a:rPr lang="en-GB" altLang="zh-CN" sz="1050" dirty="0"/>
              <a:t>(</a:t>
            </a:r>
            <a:r>
              <a:rPr lang="en-GB" altLang="zh-CN" sz="1050" dirty="0" err="1"/>
              <a:t>ApplicationContext</a:t>
            </a:r>
            <a:r>
              <a:rPr lang="en-GB" altLang="zh-CN" sz="1050" dirty="0"/>
              <a:t> </a:t>
            </a:r>
            <a:r>
              <a:rPr lang="en-GB" altLang="zh-CN" sz="1050" dirty="0" err="1"/>
              <a:t>applicationContext</a:t>
            </a:r>
            <a:r>
              <a:rPr lang="en-GB" altLang="zh-CN" sz="1050" dirty="0"/>
              <a:t>) {</a:t>
            </a:r>
            <a:br>
              <a:rPr lang="en-GB" altLang="zh-CN" sz="1050" dirty="0"/>
            </a:br>
            <a:r>
              <a:rPr lang="en-GB" altLang="zh-CN" sz="1050" dirty="0"/>
              <a:t>      </a:t>
            </a:r>
            <a:r>
              <a:rPr lang="en-GB" altLang="zh-CN" sz="1050" dirty="0" err="1"/>
              <a:t>MessageDispatcherServlet</a:t>
            </a:r>
            <a:r>
              <a:rPr lang="en-GB" altLang="zh-CN" sz="1050" dirty="0"/>
              <a:t> servlet = </a:t>
            </a:r>
            <a:r>
              <a:rPr lang="en-GB" altLang="zh-CN" sz="1050" dirty="0">
                <a:solidFill>
                  <a:srgbClr val="CC7832"/>
                </a:solidFill>
              </a:rPr>
              <a:t>new </a:t>
            </a:r>
            <a:r>
              <a:rPr lang="en-GB" altLang="zh-CN" sz="1050" dirty="0" err="1"/>
              <a:t>MessageDispatcherServlet</a:t>
            </a:r>
            <a:r>
              <a:rPr lang="en-GB" altLang="zh-CN" sz="1050" dirty="0"/>
              <a:t>()</a:t>
            </a:r>
            <a:r>
              <a:rPr lang="en-GB" altLang="zh-CN" sz="1050" dirty="0">
                <a:solidFill>
                  <a:srgbClr val="CC7832"/>
                </a:solidFill>
              </a:rPr>
              <a:t>;</a:t>
            </a:r>
            <a:br>
              <a:rPr lang="en-GB" altLang="zh-CN" sz="1050" dirty="0">
                <a:solidFill>
                  <a:srgbClr val="CC7832"/>
                </a:solidFill>
              </a:rPr>
            </a:br>
            <a:r>
              <a:rPr lang="en-GB" altLang="zh-CN" sz="1050" dirty="0">
                <a:solidFill>
                  <a:srgbClr val="CC7832"/>
                </a:solidFill>
              </a:rPr>
              <a:t>      </a:t>
            </a:r>
            <a:r>
              <a:rPr lang="en-GB" altLang="zh-CN" sz="1050" dirty="0" err="1"/>
              <a:t>servlet.setApplicationContext</a:t>
            </a:r>
            <a:r>
              <a:rPr lang="en-GB" altLang="zh-CN" sz="1050" dirty="0"/>
              <a:t>(</a:t>
            </a:r>
            <a:r>
              <a:rPr lang="en-GB" altLang="zh-CN" sz="1050" dirty="0" err="1"/>
              <a:t>applicationContext</a:t>
            </a:r>
            <a:r>
              <a:rPr lang="en-GB" altLang="zh-CN" sz="1050" dirty="0"/>
              <a:t>)</a:t>
            </a:r>
            <a:r>
              <a:rPr lang="en-GB" altLang="zh-CN" sz="1050" dirty="0">
                <a:solidFill>
                  <a:srgbClr val="CC7832"/>
                </a:solidFill>
              </a:rPr>
              <a:t>;</a:t>
            </a:r>
            <a:br>
              <a:rPr lang="en-GB" altLang="zh-CN" sz="1050" dirty="0">
                <a:solidFill>
                  <a:srgbClr val="CC7832"/>
                </a:solidFill>
              </a:rPr>
            </a:br>
            <a:r>
              <a:rPr lang="en-GB" altLang="zh-CN" sz="1050" dirty="0">
                <a:solidFill>
                  <a:srgbClr val="CC7832"/>
                </a:solidFill>
              </a:rPr>
              <a:t>      </a:t>
            </a:r>
            <a:r>
              <a:rPr lang="en-GB" altLang="zh-CN" sz="1050" dirty="0" err="1"/>
              <a:t>servlet.setTransformWsdlLocations</a:t>
            </a:r>
            <a:r>
              <a:rPr lang="en-GB" altLang="zh-CN" sz="1050" dirty="0"/>
              <a:t>(</a:t>
            </a:r>
            <a:r>
              <a:rPr lang="en-GB" altLang="zh-CN" sz="1050" dirty="0">
                <a:solidFill>
                  <a:srgbClr val="CC7832"/>
                </a:solidFill>
              </a:rPr>
              <a:t>true</a:t>
            </a:r>
            <a:r>
              <a:rPr lang="en-GB" altLang="zh-CN" sz="1050" dirty="0"/>
              <a:t>)</a:t>
            </a:r>
            <a:r>
              <a:rPr lang="en-GB" altLang="zh-CN" sz="1050" dirty="0">
                <a:solidFill>
                  <a:srgbClr val="CC7832"/>
                </a:solidFill>
              </a:rPr>
              <a:t>;</a:t>
            </a:r>
            <a:br>
              <a:rPr lang="en-GB" altLang="zh-CN" sz="1050" dirty="0">
                <a:solidFill>
                  <a:srgbClr val="CC7832"/>
                </a:solidFill>
              </a:rPr>
            </a:br>
            <a:r>
              <a:rPr lang="en-GB" altLang="zh-CN" sz="1050" dirty="0">
                <a:solidFill>
                  <a:srgbClr val="CC7832"/>
                </a:solidFill>
              </a:rPr>
              <a:t>      return new </a:t>
            </a:r>
            <a:r>
              <a:rPr lang="en-GB" altLang="zh-CN" sz="1050" dirty="0" err="1"/>
              <a:t>ServletRegistrationBean</a:t>
            </a:r>
            <a:r>
              <a:rPr lang="en-GB" altLang="zh-CN" sz="1050" dirty="0"/>
              <a:t>(servlet</a:t>
            </a:r>
            <a:r>
              <a:rPr lang="en-GB" altLang="zh-CN" sz="1050" dirty="0">
                <a:solidFill>
                  <a:srgbClr val="CC7832"/>
                </a:solidFill>
              </a:rPr>
              <a:t>, </a:t>
            </a:r>
            <a:r>
              <a:rPr lang="en-GB" altLang="zh-CN" sz="1050" dirty="0">
                <a:solidFill>
                  <a:srgbClr val="6A8759"/>
                </a:solidFill>
              </a:rPr>
              <a:t>"/</a:t>
            </a:r>
            <a:r>
              <a:rPr lang="en-GB" altLang="zh-CN" sz="1050" dirty="0" err="1">
                <a:solidFill>
                  <a:srgbClr val="6A8759"/>
                </a:solidFill>
              </a:rPr>
              <a:t>ws</a:t>
            </a:r>
            <a:r>
              <a:rPr lang="en-GB" altLang="zh-CN" sz="1050" dirty="0">
                <a:solidFill>
                  <a:srgbClr val="6A8759"/>
                </a:solidFill>
              </a:rPr>
              <a:t>/*"</a:t>
            </a:r>
            <a:r>
              <a:rPr lang="en-GB" altLang="zh-CN" sz="1050" dirty="0"/>
              <a:t>)</a:t>
            </a:r>
            <a:r>
              <a:rPr lang="en-GB" altLang="zh-CN" sz="1050" dirty="0">
                <a:solidFill>
                  <a:srgbClr val="CC7832"/>
                </a:solidFill>
              </a:rPr>
              <a:t>;</a:t>
            </a:r>
            <a:r>
              <a:rPr lang="en-US" altLang="en-GB" sz="1050" dirty="0">
                <a:solidFill>
                  <a:srgbClr val="CC7832"/>
                </a:solidFill>
              </a:rPr>
              <a:t>//</a:t>
            </a:r>
            <a:r>
              <a:rPr lang="zh-CN" altLang="en-US" sz="1050" dirty="0">
                <a:solidFill>
                  <a:srgbClr val="CC7832"/>
                </a:solidFill>
              </a:rPr>
              <a:t>指定通过这个</a:t>
            </a:r>
            <a:r>
              <a:rPr lang="en-US" altLang="zh-CN" sz="1050" dirty="0">
                <a:solidFill>
                  <a:srgbClr val="CC7832"/>
                </a:solidFill>
              </a:rPr>
              <a:t>WS</a:t>
            </a:r>
            <a:r>
              <a:rPr lang="zh-CN" altLang="en-US" sz="1050" dirty="0">
                <a:solidFill>
                  <a:srgbClr val="CC7832"/>
                </a:solidFill>
              </a:rPr>
              <a:t>进行访问的网络路径</a:t>
            </a:r>
            <a:br>
              <a:rPr lang="en-GB" altLang="zh-CN" sz="1050" dirty="0">
                <a:solidFill>
                  <a:srgbClr val="CC7832"/>
                </a:solidFill>
              </a:rPr>
            </a:br>
            <a:r>
              <a:rPr lang="en-GB" altLang="zh-CN" sz="1050" dirty="0">
                <a:solidFill>
                  <a:srgbClr val="CC7832"/>
                </a:solidFill>
              </a:rPr>
              <a:t>   </a:t>
            </a:r>
            <a:r>
              <a:rPr lang="en-GB" altLang="zh-CN" sz="1050" dirty="0"/>
              <a:t>}</a:t>
            </a:r>
            <a:br>
              <a:rPr lang="en-GB" altLang="zh-CN" sz="1050" dirty="0"/>
            </a:br>
            <a:r>
              <a:rPr lang="en-GB" altLang="zh-CN" sz="1050" dirty="0"/>
              <a:t>   </a:t>
            </a:r>
            <a:r>
              <a:rPr lang="en-GB" altLang="zh-CN" sz="1050" dirty="0">
                <a:solidFill>
                  <a:srgbClr val="BBB529"/>
                </a:solidFill>
              </a:rPr>
              <a:t>@Bean</a:t>
            </a:r>
            <a:r>
              <a:rPr lang="en-GB" altLang="zh-CN" sz="1050" dirty="0"/>
              <a:t>(</a:t>
            </a:r>
            <a:r>
              <a:rPr lang="en-GB" altLang="zh-CN" sz="1050" dirty="0">
                <a:solidFill>
                  <a:srgbClr val="D0D0FF"/>
                </a:solidFill>
              </a:rPr>
              <a:t>name </a:t>
            </a:r>
            <a:r>
              <a:rPr lang="en-GB" altLang="zh-CN" sz="1050" dirty="0"/>
              <a:t>= </a:t>
            </a:r>
            <a:r>
              <a:rPr lang="en-GB" altLang="zh-CN" sz="1050" dirty="0">
                <a:solidFill>
                  <a:srgbClr val="6A8759"/>
                </a:solidFill>
              </a:rPr>
              <a:t>"countries"</a:t>
            </a:r>
            <a:r>
              <a:rPr lang="en-GB" altLang="zh-CN" sz="1050" dirty="0"/>
              <a:t>)</a:t>
            </a:r>
            <a:br>
              <a:rPr lang="en-GB" altLang="zh-CN" sz="1050" dirty="0"/>
            </a:br>
            <a:r>
              <a:rPr lang="en-GB" altLang="zh-CN" sz="1050" dirty="0"/>
              <a:t>   </a:t>
            </a:r>
            <a:r>
              <a:rPr lang="en-GB" altLang="zh-CN" sz="1050" dirty="0">
                <a:solidFill>
                  <a:srgbClr val="CC7832"/>
                </a:solidFill>
              </a:rPr>
              <a:t>public </a:t>
            </a:r>
            <a:r>
              <a:rPr lang="en-GB" altLang="zh-CN" sz="1050" dirty="0"/>
              <a:t>DefaultWsdl11Definition </a:t>
            </a:r>
            <a:r>
              <a:rPr lang="en-GB" altLang="zh-CN" sz="1050" dirty="0">
                <a:solidFill>
                  <a:srgbClr val="FFC66D"/>
                </a:solidFill>
              </a:rPr>
              <a:t>defaultWsdl11Definition</a:t>
            </a:r>
            <a:r>
              <a:rPr lang="en-GB" altLang="zh-CN" sz="1050" dirty="0"/>
              <a:t>(</a:t>
            </a:r>
            <a:r>
              <a:rPr lang="en-GB" altLang="zh-CN" sz="1050" dirty="0" err="1"/>
              <a:t>XsdSchema</a:t>
            </a:r>
            <a:r>
              <a:rPr lang="en-GB" altLang="zh-CN" sz="1050" dirty="0"/>
              <a:t> </a:t>
            </a:r>
            <a:r>
              <a:rPr lang="en-GB" altLang="zh-CN" sz="1050" dirty="0" err="1"/>
              <a:t>countriesSchema</a:t>
            </a:r>
            <a:r>
              <a:rPr lang="en-GB" altLang="zh-CN" sz="1050" dirty="0"/>
              <a:t>) {</a:t>
            </a:r>
            <a:br>
              <a:rPr lang="en-GB" altLang="zh-CN" sz="1050" dirty="0"/>
            </a:br>
            <a:r>
              <a:rPr lang="en-GB" altLang="zh-CN" sz="1050" dirty="0"/>
              <a:t>      DefaultWsdl11Definition wsdl11Definition = </a:t>
            </a:r>
            <a:r>
              <a:rPr lang="en-GB" altLang="zh-CN" sz="1050" dirty="0">
                <a:solidFill>
                  <a:srgbClr val="CC7832"/>
                </a:solidFill>
              </a:rPr>
              <a:t>new </a:t>
            </a:r>
            <a:r>
              <a:rPr lang="en-GB" altLang="zh-CN" sz="1050" dirty="0"/>
              <a:t>DefaultWsdl11Definition()</a:t>
            </a:r>
            <a:r>
              <a:rPr lang="en-GB" altLang="zh-CN" sz="1050" dirty="0">
                <a:solidFill>
                  <a:srgbClr val="CC7832"/>
                </a:solidFill>
              </a:rPr>
              <a:t>;</a:t>
            </a:r>
            <a:br>
              <a:rPr lang="en-GB" altLang="zh-CN" sz="1050" dirty="0">
                <a:solidFill>
                  <a:srgbClr val="CC7832"/>
                </a:solidFill>
              </a:rPr>
            </a:br>
            <a:r>
              <a:rPr lang="en-GB" altLang="zh-CN" sz="1050" dirty="0">
                <a:solidFill>
                  <a:srgbClr val="CC7832"/>
                </a:solidFill>
              </a:rPr>
              <a:t>      </a:t>
            </a:r>
            <a:r>
              <a:rPr lang="en-GB" altLang="zh-CN" sz="1050" dirty="0"/>
              <a:t>wsdl11Definition.setPortTypeName(</a:t>
            </a:r>
            <a:r>
              <a:rPr lang="en-GB" altLang="zh-CN" sz="1050" dirty="0">
                <a:solidFill>
                  <a:srgbClr val="6A8759"/>
                </a:solidFill>
              </a:rPr>
              <a:t>"</a:t>
            </a:r>
            <a:r>
              <a:rPr lang="en-GB" altLang="zh-CN" sz="1050" dirty="0" err="1">
                <a:solidFill>
                  <a:srgbClr val="6A8759"/>
                </a:solidFill>
              </a:rPr>
              <a:t>CountriesPort</a:t>
            </a:r>
            <a:r>
              <a:rPr lang="en-GB" altLang="zh-CN" sz="1050" dirty="0">
                <a:solidFill>
                  <a:srgbClr val="6A8759"/>
                </a:solidFill>
              </a:rPr>
              <a:t>"</a:t>
            </a:r>
            <a:r>
              <a:rPr lang="en-GB" altLang="zh-CN" sz="1050" dirty="0"/>
              <a:t>)</a:t>
            </a:r>
            <a:r>
              <a:rPr lang="en-GB" altLang="zh-CN" sz="1050" dirty="0">
                <a:solidFill>
                  <a:srgbClr val="CC7832"/>
                </a:solidFill>
              </a:rPr>
              <a:t>;</a:t>
            </a:r>
            <a:br>
              <a:rPr lang="en-GB" altLang="zh-CN" sz="1050" dirty="0">
                <a:solidFill>
                  <a:srgbClr val="CC7832"/>
                </a:solidFill>
              </a:rPr>
            </a:br>
            <a:r>
              <a:rPr lang="en-GB" altLang="zh-CN" sz="1050" dirty="0">
                <a:solidFill>
                  <a:srgbClr val="CC7832"/>
                </a:solidFill>
              </a:rPr>
              <a:t>      </a:t>
            </a:r>
            <a:r>
              <a:rPr lang="en-GB" altLang="zh-CN" sz="1050" dirty="0"/>
              <a:t>wsdl11Definition.setLocationUri(</a:t>
            </a:r>
            <a:r>
              <a:rPr lang="en-GB" altLang="zh-CN" sz="1050" dirty="0">
                <a:solidFill>
                  <a:srgbClr val="6A8759"/>
                </a:solidFill>
              </a:rPr>
              <a:t>"/</a:t>
            </a:r>
            <a:r>
              <a:rPr lang="en-GB" altLang="zh-CN" sz="1050" dirty="0" err="1">
                <a:solidFill>
                  <a:srgbClr val="6A8759"/>
                </a:solidFill>
              </a:rPr>
              <a:t>ws</a:t>
            </a:r>
            <a:r>
              <a:rPr lang="en-GB" altLang="zh-CN" sz="1050" dirty="0">
                <a:solidFill>
                  <a:srgbClr val="6A8759"/>
                </a:solidFill>
              </a:rPr>
              <a:t>"</a:t>
            </a:r>
            <a:r>
              <a:rPr lang="en-GB" altLang="zh-CN" sz="1050" dirty="0"/>
              <a:t>)</a:t>
            </a:r>
            <a:r>
              <a:rPr lang="en-GB" altLang="zh-CN" sz="1050" dirty="0">
                <a:solidFill>
                  <a:srgbClr val="CC7832"/>
                </a:solidFill>
              </a:rPr>
              <a:t>;</a:t>
            </a:r>
            <a:br>
              <a:rPr lang="en-GB" altLang="zh-CN" sz="1050" dirty="0">
                <a:solidFill>
                  <a:srgbClr val="CC7832"/>
                </a:solidFill>
              </a:rPr>
            </a:br>
            <a:r>
              <a:rPr lang="en-GB" altLang="zh-CN" sz="1050" dirty="0">
                <a:solidFill>
                  <a:srgbClr val="CC7832"/>
                </a:solidFill>
              </a:rPr>
              <a:t>      </a:t>
            </a:r>
            <a:r>
              <a:rPr lang="en-GB" altLang="zh-CN" sz="1050" dirty="0"/>
              <a:t>wsdl11Definition.setTargetNamespace(</a:t>
            </a:r>
            <a:r>
              <a:rPr lang="en-GB" altLang="zh-CN" sz="1050" dirty="0">
                <a:solidFill>
                  <a:srgbClr val="6A8759"/>
                </a:solidFill>
              </a:rPr>
              <a:t>"http://</a:t>
            </a:r>
            <a:r>
              <a:rPr lang="en-GB" altLang="zh-CN" sz="1050" dirty="0" err="1">
                <a:solidFill>
                  <a:srgbClr val="6A8759"/>
                </a:solidFill>
              </a:rPr>
              <a:t>spring.io</a:t>
            </a:r>
            <a:r>
              <a:rPr lang="en-GB" altLang="zh-CN" sz="1050" dirty="0">
                <a:solidFill>
                  <a:srgbClr val="6A8759"/>
                </a:solidFill>
              </a:rPr>
              <a:t>/guides/</a:t>
            </a:r>
            <a:r>
              <a:rPr lang="en-GB" altLang="zh-CN" sz="1050" dirty="0" err="1">
                <a:solidFill>
                  <a:srgbClr val="6A8759"/>
                </a:solidFill>
              </a:rPr>
              <a:t>gs</a:t>
            </a:r>
            <a:r>
              <a:rPr lang="en-GB" altLang="zh-CN" sz="1050" dirty="0">
                <a:solidFill>
                  <a:srgbClr val="6A8759"/>
                </a:solidFill>
              </a:rPr>
              <a:t>-producing-web-service"</a:t>
            </a:r>
            <a:r>
              <a:rPr lang="en-GB" altLang="zh-CN" sz="1050" dirty="0"/>
              <a:t>)</a:t>
            </a:r>
            <a:r>
              <a:rPr lang="en-GB" altLang="zh-CN" sz="1050" dirty="0">
                <a:solidFill>
                  <a:srgbClr val="CC7832"/>
                </a:solidFill>
              </a:rPr>
              <a:t>;</a:t>
            </a:r>
            <a:br>
              <a:rPr lang="en-GB" altLang="zh-CN" sz="1050" dirty="0">
                <a:solidFill>
                  <a:srgbClr val="CC7832"/>
                </a:solidFill>
              </a:rPr>
            </a:br>
            <a:r>
              <a:rPr lang="en-GB" altLang="zh-CN" sz="1050" dirty="0">
                <a:solidFill>
                  <a:srgbClr val="CC7832"/>
                </a:solidFill>
              </a:rPr>
              <a:t>      </a:t>
            </a:r>
            <a:r>
              <a:rPr lang="en-GB" altLang="zh-CN" sz="1050" dirty="0"/>
              <a:t>wsdl11Definition.setSchema(</a:t>
            </a:r>
            <a:r>
              <a:rPr lang="en-GB" altLang="zh-CN" sz="1050" dirty="0" err="1"/>
              <a:t>countriesSchema</a:t>
            </a:r>
            <a:r>
              <a:rPr lang="en-GB" altLang="zh-CN" sz="1050" dirty="0"/>
              <a:t>)</a:t>
            </a:r>
            <a:r>
              <a:rPr lang="en-GB" altLang="zh-CN" sz="1050" dirty="0">
                <a:solidFill>
                  <a:srgbClr val="CC7832"/>
                </a:solidFill>
              </a:rPr>
              <a:t>;</a:t>
            </a:r>
            <a:br>
              <a:rPr lang="en-GB" altLang="zh-CN" sz="1050" dirty="0">
                <a:solidFill>
                  <a:srgbClr val="CC7832"/>
                </a:solidFill>
              </a:rPr>
            </a:br>
            <a:r>
              <a:rPr lang="en-GB" altLang="zh-CN" sz="1050" dirty="0">
                <a:solidFill>
                  <a:srgbClr val="CC7832"/>
                </a:solidFill>
              </a:rPr>
              <a:t>      return </a:t>
            </a:r>
            <a:r>
              <a:rPr lang="en-GB" altLang="zh-CN" sz="1050" dirty="0"/>
              <a:t>wsdl11Definition</a:t>
            </a:r>
            <a:r>
              <a:rPr lang="en-GB" altLang="zh-CN" sz="1050" dirty="0">
                <a:solidFill>
                  <a:srgbClr val="CC7832"/>
                </a:solidFill>
              </a:rPr>
              <a:t>;</a:t>
            </a:r>
            <a:br>
              <a:rPr lang="en-GB" altLang="zh-CN" sz="1050" dirty="0">
                <a:solidFill>
                  <a:srgbClr val="CC7832"/>
                </a:solidFill>
              </a:rPr>
            </a:br>
            <a:r>
              <a:rPr lang="en-GB" altLang="zh-CN" sz="1050" dirty="0">
                <a:solidFill>
                  <a:srgbClr val="CC7832"/>
                </a:solidFill>
              </a:rPr>
              <a:t>   </a:t>
            </a:r>
            <a:r>
              <a:rPr lang="en-GB" altLang="zh-CN" sz="1050" dirty="0"/>
              <a:t>}</a:t>
            </a:r>
            <a:br>
              <a:rPr lang="en-GB" altLang="zh-CN" sz="1050" dirty="0"/>
            </a:br>
            <a:r>
              <a:rPr lang="en-GB" altLang="zh-CN" sz="1050" dirty="0"/>
              <a:t>   </a:t>
            </a:r>
            <a:r>
              <a:rPr lang="en-GB" altLang="zh-CN" sz="1050" dirty="0">
                <a:solidFill>
                  <a:srgbClr val="BBB529"/>
                </a:solidFill>
              </a:rPr>
              <a:t>@Bean</a:t>
            </a:r>
            <a:br>
              <a:rPr lang="en-GB" altLang="zh-CN" sz="1050" dirty="0">
                <a:solidFill>
                  <a:srgbClr val="BBB529"/>
                </a:solidFill>
              </a:rPr>
            </a:br>
            <a:r>
              <a:rPr lang="en-GB" altLang="zh-CN" sz="1050" dirty="0">
                <a:solidFill>
                  <a:srgbClr val="BBB529"/>
                </a:solidFill>
              </a:rPr>
              <a:t>   </a:t>
            </a:r>
            <a:r>
              <a:rPr lang="en-GB" altLang="zh-CN" sz="1050" dirty="0">
                <a:solidFill>
                  <a:srgbClr val="CC7832"/>
                </a:solidFill>
              </a:rPr>
              <a:t>public </a:t>
            </a:r>
            <a:r>
              <a:rPr lang="en-GB" altLang="zh-CN" sz="1050" dirty="0" err="1"/>
              <a:t>XsdSchema</a:t>
            </a:r>
            <a:r>
              <a:rPr lang="en-GB" altLang="zh-CN" sz="1050" dirty="0"/>
              <a:t> </a:t>
            </a:r>
            <a:r>
              <a:rPr lang="en-GB" altLang="zh-CN" sz="1050" dirty="0" err="1">
                <a:solidFill>
                  <a:srgbClr val="FFC66D"/>
                </a:solidFill>
              </a:rPr>
              <a:t>countriesSchema</a:t>
            </a:r>
            <a:r>
              <a:rPr lang="en-GB" altLang="zh-CN" sz="1050" dirty="0"/>
              <a:t>() {</a:t>
            </a:r>
            <a:br>
              <a:rPr lang="en-GB" altLang="zh-CN" sz="1050" dirty="0"/>
            </a:br>
            <a:r>
              <a:rPr lang="en-GB" altLang="zh-CN" sz="1050" dirty="0"/>
              <a:t>      </a:t>
            </a:r>
            <a:r>
              <a:rPr lang="en-GB" altLang="zh-CN" sz="1050" dirty="0">
                <a:solidFill>
                  <a:srgbClr val="CC7832"/>
                </a:solidFill>
              </a:rPr>
              <a:t>return new </a:t>
            </a:r>
            <a:r>
              <a:rPr lang="en-GB" altLang="zh-CN" sz="1050" dirty="0" err="1"/>
              <a:t>SimpleXsdSchema</a:t>
            </a:r>
            <a:r>
              <a:rPr lang="en-GB" altLang="zh-CN" sz="1050" dirty="0"/>
              <a:t>(</a:t>
            </a:r>
            <a:r>
              <a:rPr lang="en-GB" altLang="zh-CN" sz="1050" dirty="0">
                <a:solidFill>
                  <a:srgbClr val="CC7832"/>
                </a:solidFill>
              </a:rPr>
              <a:t>new </a:t>
            </a:r>
            <a:r>
              <a:rPr lang="en-GB" altLang="zh-CN" sz="1050" dirty="0" err="1"/>
              <a:t>ClassPathResource</a:t>
            </a:r>
            <a:r>
              <a:rPr lang="en-GB" altLang="zh-CN" sz="1050" dirty="0"/>
              <a:t>(</a:t>
            </a:r>
            <a:r>
              <a:rPr lang="en-GB" altLang="zh-CN" sz="1050" dirty="0">
                <a:solidFill>
                  <a:srgbClr val="6A8759"/>
                </a:solidFill>
              </a:rPr>
              <a:t>"</a:t>
            </a:r>
            <a:r>
              <a:rPr lang="en-GB" altLang="zh-CN" sz="1050" dirty="0" err="1">
                <a:solidFill>
                  <a:srgbClr val="6A8759"/>
                </a:solidFill>
              </a:rPr>
              <a:t>countries.xsd</a:t>
            </a:r>
            <a:r>
              <a:rPr lang="en-GB" altLang="zh-CN" sz="1050" dirty="0">
                <a:solidFill>
                  <a:srgbClr val="6A8759"/>
                </a:solidFill>
              </a:rPr>
              <a:t>"</a:t>
            </a:r>
            <a:r>
              <a:rPr lang="en-GB" altLang="zh-CN" sz="1050" dirty="0"/>
              <a:t>))</a:t>
            </a:r>
            <a:r>
              <a:rPr lang="en-GB" altLang="zh-CN" sz="1050" dirty="0">
                <a:solidFill>
                  <a:srgbClr val="CC7832"/>
                </a:solidFill>
              </a:rPr>
              <a:t>;</a:t>
            </a:r>
            <a:br>
              <a:rPr lang="en-GB" altLang="zh-CN" sz="1050" dirty="0">
                <a:solidFill>
                  <a:srgbClr val="CC7832"/>
                </a:solidFill>
              </a:rPr>
            </a:br>
            <a:r>
              <a:rPr lang="en-GB" altLang="zh-CN" sz="1050" dirty="0">
                <a:solidFill>
                  <a:srgbClr val="CC7832"/>
                </a:solidFill>
              </a:rPr>
              <a:t>   </a:t>
            </a:r>
            <a:r>
              <a:rPr lang="en-GB" altLang="zh-CN" sz="1050" dirty="0"/>
              <a:t>}</a:t>
            </a:r>
            <a:br>
              <a:rPr lang="en-GB" altLang="zh-CN" sz="1050" dirty="0"/>
            </a:br>
            <a:r>
              <a:rPr lang="en-GB" altLang="zh-CN" sz="1050" dirty="0"/>
              <a:t>}</a:t>
            </a:r>
            <a:endParaRPr lang="zh-CN" altLang="en-US" sz="10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Producing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SOAP</a:t>
            </a:r>
            <a:r>
              <a:rPr kumimoji="1" lang="zh-CN" altLang="en-US" dirty="0"/>
              <a:t> </a:t>
            </a:r>
            <a:r>
              <a:rPr kumimoji="1" lang="en-US" altLang="zh-CN" dirty="0"/>
              <a:t>Web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Service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Generate</a:t>
            </a:r>
            <a:r>
              <a:rPr kumimoji="1" lang="zh-CN" altLang="en-US" dirty="0"/>
              <a:t> </a:t>
            </a:r>
            <a:r>
              <a:rPr lang="en-GB" altLang="zh-CN" dirty="0"/>
              <a:t>Domain Classes Based on an XML Schema</a:t>
            </a:r>
            <a:endParaRPr lang="en-GB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1707654"/>
            <a:ext cx="6858000" cy="24420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Objectives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Contents</a:t>
            </a:r>
            <a:endParaRPr lang="en-US" altLang="zh-CN" sz="2400" dirty="0"/>
          </a:p>
          <a:p>
            <a:pPr lvl="1"/>
            <a:r>
              <a:rPr lang="en-US" altLang="zh-CN" sz="2100" dirty="0"/>
              <a:t>WS</a:t>
            </a:r>
            <a:r>
              <a:rPr lang="zh-CN" altLang="en-US" sz="2100" dirty="0"/>
              <a:t> </a:t>
            </a:r>
            <a:r>
              <a:rPr lang="en-US" altLang="zh-CN" sz="2100" dirty="0"/>
              <a:t>Overview</a:t>
            </a:r>
            <a:endParaRPr lang="en-US" altLang="zh-CN" sz="2100" dirty="0"/>
          </a:p>
          <a:p>
            <a:pPr lvl="1"/>
            <a:r>
              <a:rPr lang="en-US" altLang="zh-CN" sz="2100" dirty="0"/>
              <a:t>SOAP</a:t>
            </a:r>
            <a:r>
              <a:rPr lang="zh-CN" altLang="en-US" sz="2100" dirty="0"/>
              <a:t> </a:t>
            </a:r>
            <a:r>
              <a:rPr lang="en-US" altLang="zh-CN" sz="2100" dirty="0"/>
              <a:t>WS</a:t>
            </a:r>
            <a:endParaRPr lang="en-US" altLang="zh-CN" sz="2100" dirty="0"/>
          </a:p>
          <a:p>
            <a:pPr lvl="1"/>
            <a:r>
              <a:rPr lang="en-US" altLang="zh-CN" sz="2100" dirty="0"/>
              <a:t>RESTful</a:t>
            </a:r>
            <a:r>
              <a:rPr lang="zh-CN" altLang="en-US" sz="2100" dirty="0"/>
              <a:t> </a:t>
            </a:r>
            <a:r>
              <a:rPr lang="en-US" altLang="zh-CN" sz="2100" dirty="0"/>
              <a:t>WS</a:t>
            </a:r>
            <a:endParaRPr lang="en-US" altLang="zh-CN" sz="2100" dirty="0"/>
          </a:p>
          <a:p>
            <a:endParaRPr lang="en-US" altLang="zh-CN" sz="2400" dirty="0"/>
          </a:p>
          <a:p>
            <a:r>
              <a:rPr lang="en-US" altLang="zh-CN" sz="2400" dirty="0"/>
              <a:t>Objectives</a:t>
            </a:r>
            <a:endParaRPr lang="en-US" altLang="zh-CN" sz="2400" dirty="0"/>
          </a:p>
          <a:p>
            <a:pPr lvl="1"/>
            <a:r>
              <a:rPr lang="zh-CN" altLang="en-US" sz="2100" dirty="0">
                <a:latin typeface="等线" panose="02010600030101010101" pitchFamily="2" charset="-122"/>
                <a:ea typeface="等线" panose="02010600030101010101" pitchFamily="2" charset="-122"/>
              </a:rPr>
              <a:t>能够根据业务需求，识别需要封装为</a:t>
            </a:r>
            <a:r>
              <a:rPr lang="en-US" altLang="zh-CN" sz="2100" dirty="0">
                <a:latin typeface="等线" panose="02010600030101010101" pitchFamily="2" charset="-122"/>
                <a:ea typeface="等线" panose="02010600030101010101" pitchFamily="2" charset="-122"/>
              </a:rPr>
              <a:t>Web</a:t>
            </a:r>
            <a:r>
              <a:rPr lang="zh-CN" altLang="en-US" sz="2100" dirty="0">
                <a:latin typeface="等线" panose="02010600030101010101" pitchFamily="2" charset="-122"/>
                <a:ea typeface="等线" panose="02010600030101010101" pitchFamily="2" charset="-122"/>
              </a:rPr>
              <a:t>服务的业务功能，并能够将其实现为</a:t>
            </a:r>
            <a:r>
              <a:rPr lang="en-US" altLang="zh-CN" sz="2100" dirty="0">
                <a:latin typeface="等线" panose="02010600030101010101" pitchFamily="2" charset="-122"/>
                <a:ea typeface="等线" panose="02010600030101010101" pitchFamily="2" charset="-122"/>
              </a:rPr>
              <a:t>Restful Web</a:t>
            </a:r>
            <a:r>
              <a:rPr lang="zh-CN" altLang="en-US" sz="2100" dirty="0">
                <a:latin typeface="等线" panose="02010600030101010101" pitchFamily="2" charset="-122"/>
                <a:ea typeface="等线" panose="02010600030101010101" pitchFamily="2" charset="-122"/>
              </a:rPr>
              <a:t>服务</a:t>
            </a:r>
            <a:endParaRPr lang="zh-CN" altLang="en-US" sz="21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Producing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SOAP</a:t>
            </a:r>
            <a:r>
              <a:rPr kumimoji="1" lang="zh-CN" altLang="en-US" dirty="0"/>
              <a:t> </a:t>
            </a:r>
            <a:r>
              <a:rPr kumimoji="1" lang="en-US" altLang="zh-CN" dirty="0"/>
              <a:t>Web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Service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request.xml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47664" y="1498379"/>
            <a:ext cx="6480720" cy="1960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1350" dirty="0">
                <a:solidFill>
                  <a:srgbClr val="E8BF6A"/>
                </a:solidFill>
              </a:rPr>
              <a:t>&lt;</a:t>
            </a:r>
            <a:r>
              <a:rPr lang="en-GB" altLang="zh-CN" sz="1350" dirty="0" err="1">
                <a:solidFill>
                  <a:srgbClr val="9876AA"/>
                </a:solidFill>
              </a:rPr>
              <a:t>soapenv</a:t>
            </a:r>
            <a:r>
              <a:rPr lang="en-GB" altLang="zh-CN" sz="1350" dirty="0" err="1">
                <a:solidFill>
                  <a:srgbClr val="E8BF6A"/>
                </a:solidFill>
              </a:rPr>
              <a:t>:Envelope</a:t>
            </a:r>
            <a:r>
              <a:rPr lang="en-GB" altLang="zh-CN" sz="1350" dirty="0">
                <a:solidFill>
                  <a:srgbClr val="E8BF6A"/>
                </a:solidFill>
              </a:rPr>
              <a:t> </a:t>
            </a:r>
            <a:r>
              <a:rPr lang="en-GB" altLang="zh-CN" sz="1350" dirty="0" err="1">
                <a:solidFill>
                  <a:srgbClr val="BABABA"/>
                </a:solidFill>
              </a:rPr>
              <a:t>xmlns:</a:t>
            </a:r>
            <a:r>
              <a:rPr lang="en-GB" altLang="zh-CN" sz="1350" dirty="0" err="1">
                <a:solidFill>
                  <a:srgbClr val="9876AA"/>
                </a:solidFill>
              </a:rPr>
              <a:t>soapenv</a:t>
            </a:r>
            <a:r>
              <a:rPr lang="en-GB" altLang="zh-CN" sz="1350" dirty="0">
                <a:solidFill>
                  <a:srgbClr val="6A8759"/>
                </a:solidFill>
              </a:rPr>
              <a:t>="http://</a:t>
            </a:r>
            <a:r>
              <a:rPr lang="en-GB" altLang="zh-CN" sz="1350" dirty="0" err="1">
                <a:solidFill>
                  <a:srgbClr val="6A8759"/>
                </a:solidFill>
              </a:rPr>
              <a:t>schemas.xmlsoap.org</a:t>
            </a:r>
            <a:r>
              <a:rPr lang="en-GB" altLang="zh-CN" sz="1350" dirty="0">
                <a:solidFill>
                  <a:srgbClr val="6A8759"/>
                </a:solidFill>
              </a:rPr>
              <a:t>/soap/envelope/"</a:t>
            </a:r>
            <a:br>
              <a:rPr lang="en-GB" altLang="zh-CN" sz="1350" dirty="0">
                <a:solidFill>
                  <a:srgbClr val="6A8759"/>
                </a:solidFill>
              </a:rPr>
            </a:br>
            <a:r>
              <a:rPr lang="en-GB" altLang="zh-CN" sz="1350" dirty="0">
                <a:solidFill>
                  <a:srgbClr val="6A8759"/>
                </a:solidFill>
              </a:rPr>
              <a:t>              </a:t>
            </a:r>
            <a:r>
              <a:rPr lang="en-GB" altLang="zh-CN" sz="1350" dirty="0" err="1">
                <a:solidFill>
                  <a:srgbClr val="BABABA"/>
                </a:solidFill>
              </a:rPr>
              <a:t>xmlns:</a:t>
            </a:r>
            <a:r>
              <a:rPr lang="en-GB" altLang="zh-CN" sz="1350" dirty="0" err="1">
                <a:solidFill>
                  <a:srgbClr val="9876AA"/>
                </a:solidFill>
              </a:rPr>
              <a:t>gs</a:t>
            </a:r>
            <a:r>
              <a:rPr lang="en-GB" altLang="zh-CN" sz="1350" dirty="0">
                <a:solidFill>
                  <a:srgbClr val="6A8759"/>
                </a:solidFill>
              </a:rPr>
              <a:t>="http://</a:t>
            </a:r>
            <a:r>
              <a:rPr lang="en-GB" altLang="zh-CN" sz="1350" dirty="0" err="1">
                <a:solidFill>
                  <a:srgbClr val="6A8759"/>
                </a:solidFill>
              </a:rPr>
              <a:t>spring.io</a:t>
            </a:r>
            <a:r>
              <a:rPr lang="en-GB" altLang="zh-CN" sz="1350" dirty="0">
                <a:solidFill>
                  <a:srgbClr val="6A8759"/>
                </a:solidFill>
              </a:rPr>
              <a:t>/guides/</a:t>
            </a:r>
            <a:r>
              <a:rPr lang="en-GB" altLang="zh-CN" sz="1350" dirty="0" err="1">
                <a:solidFill>
                  <a:srgbClr val="6A8759"/>
                </a:solidFill>
              </a:rPr>
              <a:t>gs</a:t>
            </a:r>
            <a:r>
              <a:rPr lang="en-GB" altLang="zh-CN" sz="1350" dirty="0">
                <a:solidFill>
                  <a:srgbClr val="6A8759"/>
                </a:solidFill>
              </a:rPr>
              <a:t>-producing-web-service"</a:t>
            </a:r>
            <a:r>
              <a:rPr lang="en-GB" altLang="zh-CN" sz="1350" dirty="0">
                <a:solidFill>
                  <a:srgbClr val="E8BF6A"/>
                </a:solidFill>
              </a:rPr>
              <a:t>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&lt;</a:t>
            </a:r>
            <a:r>
              <a:rPr lang="en-GB" altLang="zh-CN" sz="1350" dirty="0" err="1">
                <a:solidFill>
                  <a:srgbClr val="9876AA"/>
                </a:solidFill>
              </a:rPr>
              <a:t>soapenv</a:t>
            </a:r>
            <a:r>
              <a:rPr lang="en-GB" altLang="zh-CN" sz="1350" dirty="0" err="1">
                <a:solidFill>
                  <a:srgbClr val="E8BF6A"/>
                </a:solidFill>
              </a:rPr>
              <a:t>:Header</a:t>
            </a:r>
            <a:r>
              <a:rPr lang="en-GB" altLang="zh-CN" sz="1350" dirty="0">
                <a:solidFill>
                  <a:srgbClr val="E8BF6A"/>
                </a:solidFill>
              </a:rPr>
              <a:t>/&gt;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&lt;</a:t>
            </a:r>
            <a:r>
              <a:rPr lang="en-GB" altLang="zh-CN" sz="1350" dirty="0" err="1">
                <a:solidFill>
                  <a:srgbClr val="9876AA"/>
                </a:solidFill>
              </a:rPr>
              <a:t>soapenv</a:t>
            </a:r>
            <a:r>
              <a:rPr lang="en-GB" altLang="zh-CN" sz="1350" dirty="0" err="1">
                <a:solidFill>
                  <a:srgbClr val="E8BF6A"/>
                </a:solidFill>
              </a:rPr>
              <a:t>:Body</a:t>
            </a:r>
            <a:r>
              <a:rPr lang="en-GB" altLang="zh-CN" sz="1350" dirty="0">
                <a:solidFill>
                  <a:srgbClr val="E8BF6A"/>
                </a:solidFill>
              </a:rPr>
              <a:t>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   &lt;</a:t>
            </a:r>
            <a:r>
              <a:rPr lang="en-GB" altLang="zh-CN" sz="1350" dirty="0" err="1">
                <a:solidFill>
                  <a:srgbClr val="9876AA"/>
                </a:solidFill>
              </a:rPr>
              <a:t>gs</a:t>
            </a:r>
            <a:r>
              <a:rPr lang="en-GB" altLang="zh-CN" sz="1350" dirty="0" err="1">
                <a:solidFill>
                  <a:srgbClr val="E8BF6A"/>
                </a:solidFill>
              </a:rPr>
              <a:t>:getCountryRequest</a:t>
            </a:r>
            <a:r>
              <a:rPr lang="en-GB" altLang="zh-CN" sz="1350" dirty="0">
                <a:solidFill>
                  <a:srgbClr val="E8BF6A"/>
                </a:solidFill>
              </a:rPr>
              <a:t>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      &lt;</a:t>
            </a:r>
            <a:r>
              <a:rPr lang="en-GB" altLang="zh-CN" sz="1350" dirty="0" err="1">
                <a:solidFill>
                  <a:srgbClr val="9876AA"/>
                </a:solidFill>
              </a:rPr>
              <a:t>gs</a:t>
            </a:r>
            <a:r>
              <a:rPr lang="en-GB" altLang="zh-CN" sz="1350" dirty="0" err="1">
                <a:solidFill>
                  <a:srgbClr val="E8BF6A"/>
                </a:solidFill>
              </a:rPr>
              <a:t>:name</a:t>
            </a:r>
            <a:r>
              <a:rPr lang="en-GB" altLang="zh-CN" sz="1350" dirty="0">
                <a:solidFill>
                  <a:srgbClr val="E8BF6A"/>
                </a:solidFill>
              </a:rPr>
              <a:t>&gt;</a:t>
            </a:r>
            <a:r>
              <a:rPr lang="en-GB" altLang="zh-CN" sz="1350" dirty="0"/>
              <a:t>Spain</a:t>
            </a:r>
            <a:r>
              <a:rPr lang="en-GB" altLang="zh-CN" sz="1350" dirty="0">
                <a:solidFill>
                  <a:srgbClr val="E8BF6A"/>
                </a:solidFill>
              </a:rPr>
              <a:t>&lt;/</a:t>
            </a:r>
            <a:r>
              <a:rPr lang="en-GB" altLang="zh-CN" sz="1350" dirty="0" err="1">
                <a:solidFill>
                  <a:srgbClr val="9876AA"/>
                </a:solidFill>
              </a:rPr>
              <a:t>gs</a:t>
            </a:r>
            <a:r>
              <a:rPr lang="en-GB" altLang="zh-CN" sz="1350" dirty="0" err="1">
                <a:solidFill>
                  <a:srgbClr val="E8BF6A"/>
                </a:solidFill>
              </a:rPr>
              <a:t>:name</a:t>
            </a:r>
            <a:r>
              <a:rPr lang="en-GB" altLang="zh-CN" sz="1350" dirty="0">
                <a:solidFill>
                  <a:srgbClr val="E8BF6A"/>
                </a:solidFill>
              </a:rPr>
              <a:t>&gt;</a:t>
            </a:r>
            <a:r>
              <a:rPr lang="en-US" altLang="en-GB" sz="1350" dirty="0">
                <a:solidFill>
                  <a:srgbClr val="E8BF6A"/>
                </a:solidFill>
              </a:rPr>
              <a:t>//</a:t>
            </a:r>
            <a:r>
              <a:rPr lang="zh-CN" altLang="en-US" sz="1350" dirty="0">
                <a:solidFill>
                  <a:srgbClr val="E8BF6A"/>
                </a:solidFill>
              </a:rPr>
              <a:t>通过修改</a:t>
            </a:r>
            <a:r>
              <a:rPr lang="en-US" altLang="zh-CN" sz="1350" dirty="0">
                <a:solidFill>
                  <a:srgbClr val="E8BF6A"/>
                </a:solidFill>
              </a:rPr>
              <a:t>request-body</a:t>
            </a:r>
            <a:r>
              <a:rPr lang="zh-CN" altLang="en-US" sz="1350" dirty="0">
                <a:solidFill>
                  <a:srgbClr val="E8BF6A"/>
                </a:solidFill>
              </a:rPr>
              <a:t>来人为的改变结果</a:t>
            </a: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   &lt;/</a:t>
            </a:r>
            <a:r>
              <a:rPr lang="en-GB" altLang="zh-CN" sz="1350" dirty="0" err="1">
                <a:solidFill>
                  <a:srgbClr val="9876AA"/>
                </a:solidFill>
              </a:rPr>
              <a:t>gs</a:t>
            </a:r>
            <a:r>
              <a:rPr lang="en-GB" altLang="zh-CN" sz="1350" dirty="0" err="1">
                <a:solidFill>
                  <a:srgbClr val="E8BF6A"/>
                </a:solidFill>
              </a:rPr>
              <a:t>:getCountryRequest</a:t>
            </a:r>
            <a:r>
              <a:rPr lang="en-GB" altLang="zh-CN" sz="1350" dirty="0">
                <a:solidFill>
                  <a:srgbClr val="E8BF6A"/>
                </a:solidFill>
              </a:rPr>
              <a:t>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&lt;/</a:t>
            </a:r>
            <a:r>
              <a:rPr lang="en-GB" altLang="zh-CN" sz="1350" dirty="0" err="1">
                <a:solidFill>
                  <a:srgbClr val="9876AA"/>
                </a:solidFill>
              </a:rPr>
              <a:t>soapenv</a:t>
            </a:r>
            <a:r>
              <a:rPr lang="en-GB" altLang="zh-CN" sz="1350" dirty="0" err="1">
                <a:solidFill>
                  <a:srgbClr val="E8BF6A"/>
                </a:solidFill>
              </a:rPr>
              <a:t>:Body</a:t>
            </a:r>
            <a:r>
              <a:rPr lang="en-GB" altLang="zh-CN" sz="1350" dirty="0">
                <a:solidFill>
                  <a:srgbClr val="E8BF6A"/>
                </a:solidFill>
              </a:rPr>
              <a:t>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&lt;/</a:t>
            </a:r>
            <a:r>
              <a:rPr lang="en-GB" altLang="zh-CN" sz="1350" dirty="0" err="1">
                <a:solidFill>
                  <a:srgbClr val="9876AA"/>
                </a:solidFill>
              </a:rPr>
              <a:t>soapenv</a:t>
            </a:r>
            <a:r>
              <a:rPr lang="en-GB" altLang="zh-CN" sz="1350" dirty="0" err="1">
                <a:solidFill>
                  <a:srgbClr val="E8BF6A"/>
                </a:solidFill>
              </a:rPr>
              <a:t>:Envelope</a:t>
            </a:r>
            <a:r>
              <a:rPr lang="en-GB" altLang="zh-CN" sz="1350" dirty="0">
                <a:solidFill>
                  <a:srgbClr val="E8BF6A"/>
                </a:solidFill>
              </a:rPr>
              <a:t>&gt;</a:t>
            </a:r>
            <a:endParaRPr lang="zh-CN" altLang="en-US" sz="13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Producing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SOAP</a:t>
            </a:r>
            <a:r>
              <a:rPr kumimoji="1" lang="zh-CN" altLang="en-US" dirty="0"/>
              <a:t> </a:t>
            </a:r>
            <a:r>
              <a:rPr kumimoji="1" lang="en-US" altLang="zh-CN" dirty="0"/>
              <a:t>Web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Service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36512" y="771550"/>
            <a:ext cx="8784976" cy="3940924"/>
          </a:xfrm>
        </p:spPr>
        <p:txBody>
          <a:bodyPr>
            <a:normAutofit/>
          </a:bodyPr>
          <a:lstStyle/>
          <a:p>
            <a:r>
              <a:rPr kumimoji="1" lang="en-US" altLang="zh-CN" sz="1600" dirty="0"/>
              <a:t>Test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the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Web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Service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with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Postman</a:t>
            </a:r>
            <a:endParaRPr kumimoji="1"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491630"/>
            <a:ext cx="5364088" cy="17428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327" y="627534"/>
            <a:ext cx="5408673" cy="45006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Consuming</a:t>
            </a:r>
            <a:r>
              <a:rPr kumimoji="1" lang="zh-CN" altLang="en-US" dirty="0"/>
              <a:t> </a:t>
            </a:r>
            <a:r>
              <a:rPr kumimoji="1" lang="en-GB" altLang="zh-CN" dirty="0"/>
              <a:t>a SOAP web service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pom.xml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31640" y="1059583"/>
            <a:ext cx="6264696" cy="3208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   </a:t>
            </a:r>
            <a:r>
              <a:rPr lang="en-GB" altLang="zh-CN" sz="1350" dirty="0">
                <a:solidFill>
                  <a:srgbClr val="808080"/>
                </a:solidFill>
              </a:rPr>
              <a:t>&lt;!-- tag::dependency[] --&gt;</a:t>
            </a:r>
            <a:br>
              <a:rPr lang="en-GB" altLang="zh-CN" sz="1350" dirty="0">
                <a:solidFill>
                  <a:srgbClr val="808080"/>
                </a:solidFill>
              </a:rPr>
            </a:br>
            <a:r>
              <a:rPr lang="en-GB" altLang="zh-CN" sz="1350" dirty="0">
                <a:solidFill>
                  <a:srgbClr val="808080"/>
                </a:solidFill>
              </a:rPr>
              <a:t>      </a:t>
            </a:r>
            <a:r>
              <a:rPr lang="en-GB" altLang="zh-CN" sz="1350" dirty="0">
                <a:solidFill>
                  <a:srgbClr val="E8BF6A"/>
                </a:solidFill>
              </a:rPr>
              <a:t>&lt;dependency&gt;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      &lt;</a:t>
            </a:r>
            <a:r>
              <a:rPr lang="en-GB" altLang="zh-CN" sz="1350" dirty="0" err="1">
                <a:solidFill>
                  <a:srgbClr val="E8BF6A"/>
                </a:solidFill>
              </a:rPr>
              <a:t>groupId</a:t>
            </a:r>
            <a:r>
              <a:rPr lang="en-GB" altLang="zh-CN" sz="1350" dirty="0">
                <a:solidFill>
                  <a:srgbClr val="E8BF6A"/>
                </a:solidFill>
              </a:rPr>
              <a:t>&gt;</a:t>
            </a:r>
            <a:r>
              <a:rPr lang="en-GB" altLang="zh-CN" sz="1350" dirty="0" err="1"/>
              <a:t>org.springframework.boot</a:t>
            </a:r>
            <a:r>
              <a:rPr lang="en-GB" altLang="zh-CN" sz="1350" dirty="0">
                <a:solidFill>
                  <a:srgbClr val="E8BF6A"/>
                </a:solidFill>
              </a:rPr>
              <a:t>&lt;/</a:t>
            </a:r>
            <a:r>
              <a:rPr lang="en-GB" altLang="zh-CN" sz="1350" dirty="0" err="1">
                <a:solidFill>
                  <a:srgbClr val="E8BF6A"/>
                </a:solidFill>
              </a:rPr>
              <a:t>groupId</a:t>
            </a:r>
            <a:r>
              <a:rPr lang="en-GB" altLang="zh-CN" sz="1350" dirty="0">
                <a:solidFill>
                  <a:srgbClr val="E8BF6A"/>
                </a:solidFill>
              </a:rPr>
              <a:t>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      &lt;</a:t>
            </a:r>
            <a:r>
              <a:rPr lang="en-GB" altLang="zh-CN" sz="1350" dirty="0" err="1">
                <a:solidFill>
                  <a:srgbClr val="E8BF6A"/>
                </a:solidFill>
              </a:rPr>
              <a:t>artifactId</a:t>
            </a:r>
            <a:r>
              <a:rPr lang="en-GB" altLang="zh-CN" sz="1350" dirty="0">
                <a:solidFill>
                  <a:srgbClr val="E8BF6A"/>
                </a:solidFill>
              </a:rPr>
              <a:t>&gt;</a:t>
            </a:r>
            <a:r>
              <a:rPr lang="en-GB" altLang="zh-CN" sz="1350" dirty="0"/>
              <a:t>spring-boot-starter-web-services</a:t>
            </a:r>
            <a:r>
              <a:rPr lang="en-GB" altLang="zh-CN" sz="1350" dirty="0">
                <a:solidFill>
                  <a:srgbClr val="E8BF6A"/>
                </a:solidFill>
              </a:rPr>
              <a:t>&lt;/</a:t>
            </a:r>
            <a:r>
              <a:rPr lang="en-GB" altLang="zh-CN" sz="1350" dirty="0" err="1">
                <a:solidFill>
                  <a:srgbClr val="E8BF6A"/>
                </a:solidFill>
              </a:rPr>
              <a:t>artifactId</a:t>
            </a:r>
            <a:r>
              <a:rPr lang="en-GB" altLang="zh-CN" sz="1350" dirty="0">
                <a:solidFill>
                  <a:srgbClr val="E8BF6A"/>
                </a:solidFill>
              </a:rPr>
              <a:t>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      &lt;exclusions&gt;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         &lt;exclusion&gt;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            &lt;</a:t>
            </a:r>
            <a:r>
              <a:rPr lang="en-GB" altLang="zh-CN" sz="1350" dirty="0" err="1">
                <a:solidFill>
                  <a:srgbClr val="E8BF6A"/>
                </a:solidFill>
              </a:rPr>
              <a:t>groupId</a:t>
            </a:r>
            <a:r>
              <a:rPr lang="en-GB" altLang="zh-CN" sz="1350" dirty="0">
                <a:solidFill>
                  <a:srgbClr val="E8BF6A"/>
                </a:solidFill>
              </a:rPr>
              <a:t>&gt;</a:t>
            </a:r>
            <a:r>
              <a:rPr lang="en-GB" altLang="zh-CN" sz="1350" dirty="0" err="1"/>
              <a:t>org.springframework.boot</a:t>
            </a:r>
            <a:r>
              <a:rPr lang="en-GB" altLang="zh-CN" sz="1350" dirty="0">
                <a:solidFill>
                  <a:srgbClr val="E8BF6A"/>
                </a:solidFill>
              </a:rPr>
              <a:t>&lt;/</a:t>
            </a:r>
            <a:r>
              <a:rPr lang="en-GB" altLang="zh-CN" sz="1350" dirty="0" err="1">
                <a:solidFill>
                  <a:srgbClr val="E8BF6A"/>
                </a:solidFill>
              </a:rPr>
              <a:t>groupId</a:t>
            </a:r>
            <a:r>
              <a:rPr lang="en-GB" altLang="zh-CN" sz="1350" dirty="0">
                <a:solidFill>
                  <a:srgbClr val="E8BF6A"/>
                </a:solidFill>
              </a:rPr>
              <a:t>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            &lt;</a:t>
            </a:r>
            <a:r>
              <a:rPr lang="en-GB" altLang="zh-CN" sz="1350" dirty="0" err="1">
                <a:solidFill>
                  <a:srgbClr val="E8BF6A"/>
                </a:solidFill>
              </a:rPr>
              <a:t>artifactId</a:t>
            </a:r>
            <a:r>
              <a:rPr lang="en-GB" altLang="zh-CN" sz="1350" dirty="0">
                <a:solidFill>
                  <a:srgbClr val="E8BF6A"/>
                </a:solidFill>
              </a:rPr>
              <a:t>&gt;</a:t>
            </a:r>
            <a:r>
              <a:rPr lang="en-GB" altLang="zh-CN" sz="1350" dirty="0"/>
              <a:t>spring-boot-starter-tomcat</a:t>
            </a:r>
            <a:r>
              <a:rPr lang="en-GB" altLang="zh-CN" sz="1350" dirty="0">
                <a:solidFill>
                  <a:srgbClr val="E8BF6A"/>
                </a:solidFill>
              </a:rPr>
              <a:t>&lt;/</a:t>
            </a:r>
            <a:r>
              <a:rPr lang="en-GB" altLang="zh-CN" sz="1350" dirty="0" err="1">
                <a:solidFill>
                  <a:srgbClr val="E8BF6A"/>
                </a:solidFill>
              </a:rPr>
              <a:t>artifactId</a:t>
            </a:r>
            <a:r>
              <a:rPr lang="en-GB" altLang="zh-CN" sz="1350" dirty="0">
                <a:solidFill>
                  <a:srgbClr val="E8BF6A"/>
                </a:solidFill>
              </a:rPr>
              <a:t>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         &lt;/exclusion&gt;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      &lt;/exclusions&gt;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   &lt;/dependency&gt;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   </a:t>
            </a:r>
            <a:r>
              <a:rPr lang="en-GB" altLang="zh-CN" sz="1350" dirty="0">
                <a:solidFill>
                  <a:srgbClr val="808080"/>
                </a:solidFill>
              </a:rPr>
              <a:t>&lt;!-- end::dependency[] --&gt;</a:t>
            </a:r>
            <a:br>
              <a:rPr lang="en-GB" altLang="zh-CN" sz="1350" dirty="0">
                <a:solidFill>
                  <a:srgbClr val="808080"/>
                </a:solidFill>
              </a:rPr>
            </a:b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</a:t>
            </a:r>
            <a:endParaRPr lang="zh-CN" altLang="en-US" sz="13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Consuming</a:t>
            </a:r>
            <a:r>
              <a:rPr kumimoji="1" lang="zh-CN" altLang="en-US" dirty="0"/>
              <a:t> </a:t>
            </a:r>
            <a:r>
              <a:rPr kumimoji="1" lang="en-GB" altLang="zh-CN" dirty="0"/>
              <a:t>a SOAP web service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pom.xml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31640" y="1059583"/>
            <a:ext cx="6264696" cy="4039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</a:t>
            </a:r>
            <a:r>
              <a:rPr lang="en-GB" altLang="zh-CN" sz="1350" dirty="0">
                <a:solidFill>
                  <a:srgbClr val="808080"/>
                </a:solidFill>
              </a:rPr>
              <a:t>&lt;!-- tag::profile[] --&gt;</a:t>
            </a:r>
            <a:br>
              <a:rPr lang="en-GB" altLang="zh-CN" sz="1350" dirty="0">
                <a:solidFill>
                  <a:srgbClr val="808080"/>
                </a:solidFill>
              </a:rPr>
            </a:br>
            <a:r>
              <a:rPr lang="en-GB" altLang="zh-CN" sz="1350" dirty="0">
                <a:solidFill>
                  <a:srgbClr val="808080"/>
                </a:solidFill>
              </a:rPr>
              <a:t>   </a:t>
            </a:r>
            <a:r>
              <a:rPr lang="en-GB" altLang="zh-CN" sz="1350" dirty="0">
                <a:solidFill>
                  <a:srgbClr val="E8BF6A"/>
                </a:solidFill>
              </a:rPr>
              <a:t>&lt;profiles&gt;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   &lt;profile&gt;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      &lt;id&gt;</a:t>
            </a:r>
            <a:r>
              <a:rPr lang="en-GB" altLang="zh-CN" sz="1350" dirty="0"/>
              <a:t>java11</a:t>
            </a:r>
            <a:r>
              <a:rPr lang="en-GB" altLang="zh-CN" sz="1350" dirty="0">
                <a:solidFill>
                  <a:srgbClr val="E8BF6A"/>
                </a:solidFill>
              </a:rPr>
              <a:t>&lt;/id&gt;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      &lt;activation&gt;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         &lt;</a:t>
            </a:r>
            <a:r>
              <a:rPr lang="en-GB" altLang="zh-CN" sz="1350" dirty="0" err="1">
                <a:solidFill>
                  <a:srgbClr val="E8BF6A"/>
                </a:solidFill>
              </a:rPr>
              <a:t>jdk</a:t>
            </a:r>
            <a:r>
              <a:rPr lang="en-GB" altLang="zh-CN" sz="1350" dirty="0">
                <a:solidFill>
                  <a:srgbClr val="E8BF6A"/>
                </a:solidFill>
              </a:rPr>
              <a:t>&gt;</a:t>
            </a:r>
            <a:r>
              <a:rPr lang="en-GB" altLang="zh-CN" sz="1350" dirty="0"/>
              <a:t>[11,)</a:t>
            </a:r>
            <a:r>
              <a:rPr lang="en-GB" altLang="zh-CN" sz="1350" dirty="0">
                <a:solidFill>
                  <a:srgbClr val="E8BF6A"/>
                </a:solidFill>
              </a:rPr>
              <a:t>&lt;/</a:t>
            </a:r>
            <a:r>
              <a:rPr lang="en-GB" altLang="zh-CN" sz="1350" dirty="0" err="1">
                <a:solidFill>
                  <a:srgbClr val="E8BF6A"/>
                </a:solidFill>
              </a:rPr>
              <a:t>jdk</a:t>
            </a:r>
            <a:r>
              <a:rPr lang="en-GB" altLang="zh-CN" sz="1350" dirty="0">
                <a:solidFill>
                  <a:srgbClr val="E8BF6A"/>
                </a:solidFill>
              </a:rPr>
              <a:t>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      &lt;/activation&gt;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      &lt;dependencies&gt;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         &lt;dependency&gt;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            &lt;</a:t>
            </a:r>
            <a:r>
              <a:rPr lang="en-GB" altLang="zh-CN" sz="1350" dirty="0" err="1">
                <a:solidFill>
                  <a:srgbClr val="E8BF6A"/>
                </a:solidFill>
              </a:rPr>
              <a:t>groupId</a:t>
            </a:r>
            <a:r>
              <a:rPr lang="en-GB" altLang="zh-CN" sz="1350" dirty="0">
                <a:solidFill>
                  <a:srgbClr val="E8BF6A"/>
                </a:solidFill>
              </a:rPr>
              <a:t>&gt;</a:t>
            </a:r>
            <a:r>
              <a:rPr lang="en-GB" altLang="zh-CN" sz="1350" dirty="0" err="1"/>
              <a:t>org.glassfish.jaxb</a:t>
            </a:r>
            <a:r>
              <a:rPr lang="en-GB" altLang="zh-CN" sz="1350" dirty="0">
                <a:solidFill>
                  <a:srgbClr val="E8BF6A"/>
                </a:solidFill>
              </a:rPr>
              <a:t>&lt;/</a:t>
            </a:r>
            <a:r>
              <a:rPr lang="en-GB" altLang="zh-CN" sz="1350" dirty="0" err="1">
                <a:solidFill>
                  <a:srgbClr val="E8BF6A"/>
                </a:solidFill>
              </a:rPr>
              <a:t>groupId</a:t>
            </a:r>
            <a:r>
              <a:rPr lang="en-GB" altLang="zh-CN" sz="1350" dirty="0">
                <a:solidFill>
                  <a:srgbClr val="E8BF6A"/>
                </a:solidFill>
              </a:rPr>
              <a:t>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            &lt;</a:t>
            </a:r>
            <a:r>
              <a:rPr lang="en-GB" altLang="zh-CN" sz="1350" dirty="0" err="1">
                <a:solidFill>
                  <a:srgbClr val="E8BF6A"/>
                </a:solidFill>
              </a:rPr>
              <a:t>artifactId</a:t>
            </a:r>
            <a:r>
              <a:rPr lang="en-GB" altLang="zh-CN" sz="1350" dirty="0">
                <a:solidFill>
                  <a:srgbClr val="E8BF6A"/>
                </a:solidFill>
              </a:rPr>
              <a:t>&gt;</a:t>
            </a:r>
            <a:r>
              <a:rPr lang="en-GB" altLang="zh-CN" sz="1350" dirty="0" err="1"/>
              <a:t>jaxb</a:t>
            </a:r>
            <a:r>
              <a:rPr lang="en-GB" altLang="zh-CN" sz="1350" dirty="0"/>
              <a:t>-runtime</a:t>
            </a:r>
            <a:r>
              <a:rPr lang="en-GB" altLang="zh-CN" sz="1350" dirty="0">
                <a:solidFill>
                  <a:srgbClr val="E8BF6A"/>
                </a:solidFill>
              </a:rPr>
              <a:t>&lt;/</a:t>
            </a:r>
            <a:r>
              <a:rPr lang="en-GB" altLang="zh-CN" sz="1350" dirty="0" err="1">
                <a:solidFill>
                  <a:srgbClr val="E8BF6A"/>
                </a:solidFill>
              </a:rPr>
              <a:t>artifactId</a:t>
            </a:r>
            <a:r>
              <a:rPr lang="en-GB" altLang="zh-CN" sz="1350" dirty="0">
                <a:solidFill>
                  <a:srgbClr val="E8BF6A"/>
                </a:solidFill>
              </a:rPr>
              <a:t>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         &lt;/dependency&gt;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      &lt;/dependencies&gt;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   &lt;/profile&gt;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&lt;/profiles&gt;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</a:t>
            </a:r>
            <a:r>
              <a:rPr lang="en-GB" altLang="zh-CN" sz="1350" dirty="0">
                <a:solidFill>
                  <a:srgbClr val="808080"/>
                </a:solidFill>
              </a:rPr>
              <a:t>&lt;!-- end::profile[] --&gt;</a:t>
            </a:r>
            <a:br>
              <a:rPr lang="en-GB" altLang="zh-CN" sz="1350" dirty="0">
                <a:solidFill>
                  <a:srgbClr val="808080"/>
                </a:solidFill>
              </a:rPr>
            </a:br>
            <a:endParaRPr lang="zh-CN" altLang="en-US" sz="13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Consuming</a:t>
            </a:r>
            <a:r>
              <a:rPr kumimoji="1" lang="zh-CN" altLang="en-US" dirty="0"/>
              <a:t> </a:t>
            </a:r>
            <a:r>
              <a:rPr kumimoji="1" lang="en-GB" altLang="zh-CN" dirty="0"/>
              <a:t>a SOAP web service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601288"/>
            <a:ext cx="6588732" cy="3940924"/>
          </a:xfrm>
        </p:spPr>
        <p:txBody>
          <a:bodyPr/>
          <a:lstStyle/>
          <a:p>
            <a:r>
              <a:rPr kumimoji="1" lang="en-US" altLang="zh-CN" dirty="0" err="1"/>
              <a:t>pom.xml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39652" y="739025"/>
            <a:ext cx="626469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E8BF6A"/>
                </a:solidFill>
              </a:rPr>
              <a:t>           </a:t>
            </a:r>
            <a:r>
              <a:rPr lang="en-GB" altLang="zh-CN" sz="1200" dirty="0">
                <a:solidFill>
                  <a:srgbClr val="E8BF6A"/>
                </a:solidFill>
              </a:rPr>
              <a:t>&lt;plugin&gt;</a:t>
            </a:r>
            <a:br>
              <a:rPr lang="en-GB" altLang="zh-CN" sz="1200" dirty="0">
                <a:solidFill>
                  <a:srgbClr val="E8BF6A"/>
                </a:solidFill>
              </a:rPr>
            </a:br>
            <a:r>
              <a:rPr lang="en-GB" altLang="zh-CN" sz="1200" dirty="0">
                <a:solidFill>
                  <a:srgbClr val="E8BF6A"/>
                </a:solidFill>
              </a:rPr>
              <a:t>               &lt;</a:t>
            </a:r>
            <a:r>
              <a:rPr lang="en-GB" altLang="zh-CN" sz="1200" dirty="0" err="1">
                <a:solidFill>
                  <a:srgbClr val="E8BF6A"/>
                </a:solidFill>
              </a:rPr>
              <a:t>groupId</a:t>
            </a:r>
            <a:r>
              <a:rPr lang="en-GB" altLang="zh-CN" sz="1200" dirty="0">
                <a:solidFill>
                  <a:srgbClr val="E8BF6A"/>
                </a:solidFill>
              </a:rPr>
              <a:t>&gt;</a:t>
            </a:r>
            <a:r>
              <a:rPr lang="en-GB" altLang="zh-CN" sz="1200" dirty="0"/>
              <a:t>org.jvnet.jaxb2.maven2</a:t>
            </a:r>
            <a:r>
              <a:rPr lang="en-GB" altLang="zh-CN" sz="1200" dirty="0">
                <a:solidFill>
                  <a:srgbClr val="E8BF6A"/>
                </a:solidFill>
              </a:rPr>
              <a:t>&lt;/</a:t>
            </a:r>
            <a:r>
              <a:rPr lang="en-GB" altLang="zh-CN" sz="1200" dirty="0" err="1">
                <a:solidFill>
                  <a:srgbClr val="E8BF6A"/>
                </a:solidFill>
              </a:rPr>
              <a:t>groupId</a:t>
            </a:r>
            <a:r>
              <a:rPr lang="en-GB" altLang="zh-CN" sz="1200" dirty="0">
                <a:solidFill>
                  <a:srgbClr val="E8BF6A"/>
                </a:solidFill>
              </a:rPr>
              <a:t>&gt;</a:t>
            </a:r>
            <a:br>
              <a:rPr lang="en-GB" altLang="zh-CN" sz="1200" dirty="0">
                <a:solidFill>
                  <a:srgbClr val="E8BF6A"/>
                </a:solidFill>
              </a:rPr>
            </a:br>
            <a:r>
              <a:rPr lang="en-GB" altLang="zh-CN" sz="1200" dirty="0">
                <a:solidFill>
                  <a:srgbClr val="E8BF6A"/>
                </a:solidFill>
              </a:rPr>
              <a:t>               &lt;</a:t>
            </a:r>
            <a:r>
              <a:rPr lang="en-GB" altLang="zh-CN" sz="1200" dirty="0" err="1">
                <a:solidFill>
                  <a:srgbClr val="E8BF6A"/>
                </a:solidFill>
              </a:rPr>
              <a:t>artifactId</a:t>
            </a:r>
            <a:r>
              <a:rPr lang="en-GB" altLang="zh-CN" sz="1200" dirty="0">
                <a:solidFill>
                  <a:srgbClr val="E8BF6A"/>
                </a:solidFill>
              </a:rPr>
              <a:t>&gt;</a:t>
            </a:r>
            <a:r>
              <a:rPr lang="en-GB" altLang="zh-CN" sz="1200" dirty="0"/>
              <a:t>maven-jaxb2-plugin</a:t>
            </a:r>
            <a:r>
              <a:rPr lang="en-GB" altLang="zh-CN" sz="1200" dirty="0">
                <a:solidFill>
                  <a:srgbClr val="E8BF6A"/>
                </a:solidFill>
              </a:rPr>
              <a:t>&lt;/</a:t>
            </a:r>
            <a:r>
              <a:rPr lang="en-GB" altLang="zh-CN" sz="1200" dirty="0" err="1">
                <a:solidFill>
                  <a:srgbClr val="E8BF6A"/>
                </a:solidFill>
              </a:rPr>
              <a:t>artifactId</a:t>
            </a:r>
            <a:r>
              <a:rPr lang="en-GB" altLang="zh-CN" sz="1200" dirty="0">
                <a:solidFill>
                  <a:srgbClr val="E8BF6A"/>
                </a:solidFill>
              </a:rPr>
              <a:t>&gt;</a:t>
            </a:r>
            <a:br>
              <a:rPr lang="en-GB" altLang="zh-CN" sz="1200" dirty="0">
                <a:solidFill>
                  <a:srgbClr val="E8BF6A"/>
                </a:solidFill>
              </a:rPr>
            </a:br>
            <a:r>
              <a:rPr lang="en-GB" altLang="zh-CN" sz="1200" dirty="0">
                <a:solidFill>
                  <a:srgbClr val="E8BF6A"/>
                </a:solidFill>
              </a:rPr>
              <a:t>               &lt;version&gt;</a:t>
            </a:r>
            <a:r>
              <a:rPr lang="en-GB" altLang="zh-CN" sz="1200" dirty="0"/>
              <a:t>0.14.0</a:t>
            </a:r>
            <a:r>
              <a:rPr lang="en-GB" altLang="zh-CN" sz="1200" dirty="0">
                <a:solidFill>
                  <a:srgbClr val="E8BF6A"/>
                </a:solidFill>
              </a:rPr>
              <a:t>&lt;/version&gt;</a:t>
            </a:r>
            <a:br>
              <a:rPr lang="en-GB" altLang="zh-CN" sz="1200" dirty="0">
                <a:solidFill>
                  <a:srgbClr val="E8BF6A"/>
                </a:solidFill>
              </a:rPr>
            </a:br>
            <a:r>
              <a:rPr lang="en-GB" altLang="zh-CN" sz="1200" dirty="0">
                <a:solidFill>
                  <a:srgbClr val="E8BF6A"/>
                </a:solidFill>
              </a:rPr>
              <a:t>               &lt;executions&gt;</a:t>
            </a:r>
            <a:br>
              <a:rPr lang="en-GB" altLang="zh-CN" sz="1200" dirty="0">
                <a:solidFill>
                  <a:srgbClr val="E8BF6A"/>
                </a:solidFill>
              </a:rPr>
            </a:br>
            <a:r>
              <a:rPr lang="en-GB" altLang="zh-CN" sz="1200" dirty="0">
                <a:solidFill>
                  <a:srgbClr val="E8BF6A"/>
                </a:solidFill>
              </a:rPr>
              <a:t>                  &lt;execution&gt;</a:t>
            </a:r>
            <a:br>
              <a:rPr lang="en-GB" altLang="zh-CN" sz="1200" dirty="0">
                <a:solidFill>
                  <a:srgbClr val="E8BF6A"/>
                </a:solidFill>
              </a:rPr>
            </a:br>
            <a:r>
              <a:rPr lang="en-GB" altLang="zh-CN" sz="1200" dirty="0">
                <a:solidFill>
                  <a:srgbClr val="E8BF6A"/>
                </a:solidFill>
              </a:rPr>
              <a:t>                     &lt;goals&gt;</a:t>
            </a:r>
            <a:br>
              <a:rPr lang="en-GB" altLang="zh-CN" sz="1200" dirty="0">
                <a:solidFill>
                  <a:srgbClr val="E8BF6A"/>
                </a:solidFill>
              </a:rPr>
            </a:br>
            <a:r>
              <a:rPr lang="en-GB" altLang="zh-CN" sz="1200" dirty="0">
                <a:solidFill>
                  <a:srgbClr val="E8BF6A"/>
                </a:solidFill>
              </a:rPr>
              <a:t>                        &lt;goal&gt;</a:t>
            </a:r>
            <a:r>
              <a:rPr lang="en-GB" altLang="zh-CN" sz="1200" dirty="0"/>
              <a:t>generate</a:t>
            </a:r>
            <a:r>
              <a:rPr lang="en-GB" altLang="zh-CN" sz="1200" dirty="0">
                <a:solidFill>
                  <a:srgbClr val="E8BF6A"/>
                </a:solidFill>
              </a:rPr>
              <a:t>&lt;/goal&gt;</a:t>
            </a:r>
            <a:br>
              <a:rPr lang="en-GB" altLang="zh-CN" sz="1200" dirty="0">
                <a:solidFill>
                  <a:srgbClr val="E8BF6A"/>
                </a:solidFill>
              </a:rPr>
            </a:br>
            <a:r>
              <a:rPr lang="en-GB" altLang="zh-CN" sz="1200" dirty="0">
                <a:solidFill>
                  <a:srgbClr val="E8BF6A"/>
                </a:solidFill>
              </a:rPr>
              <a:t>                     &lt;/goals&gt;</a:t>
            </a:r>
            <a:br>
              <a:rPr lang="en-GB" altLang="zh-CN" sz="1200" dirty="0">
                <a:solidFill>
                  <a:srgbClr val="E8BF6A"/>
                </a:solidFill>
              </a:rPr>
            </a:br>
            <a:r>
              <a:rPr lang="en-GB" altLang="zh-CN" sz="1200" dirty="0">
                <a:solidFill>
                  <a:srgbClr val="E8BF6A"/>
                </a:solidFill>
              </a:rPr>
              <a:t>                  &lt;/execution&gt;</a:t>
            </a:r>
            <a:br>
              <a:rPr lang="en-GB" altLang="zh-CN" sz="1200" dirty="0">
                <a:solidFill>
                  <a:srgbClr val="E8BF6A"/>
                </a:solidFill>
              </a:rPr>
            </a:br>
            <a:r>
              <a:rPr lang="en-GB" altLang="zh-CN" sz="1200" dirty="0">
                <a:solidFill>
                  <a:srgbClr val="E8BF6A"/>
                </a:solidFill>
              </a:rPr>
              <a:t>               &lt;/executions&gt;</a:t>
            </a:r>
            <a:br>
              <a:rPr lang="en-GB" altLang="zh-CN" sz="1200" dirty="0">
                <a:solidFill>
                  <a:srgbClr val="E8BF6A"/>
                </a:solidFill>
              </a:rPr>
            </a:br>
            <a:r>
              <a:rPr lang="en-GB" altLang="zh-CN" sz="1200" dirty="0">
                <a:solidFill>
                  <a:srgbClr val="E8BF6A"/>
                </a:solidFill>
              </a:rPr>
              <a:t>               &lt;configuration&gt;</a:t>
            </a:r>
            <a:br>
              <a:rPr lang="en-GB" altLang="zh-CN" sz="1200" dirty="0">
                <a:solidFill>
                  <a:srgbClr val="E8BF6A"/>
                </a:solidFill>
              </a:rPr>
            </a:br>
            <a:r>
              <a:rPr lang="en-GB" altLang="zh-CN" sz="1200" dirty="0">
                <a:solidFill>
                  <a:srgbClr val="E8BF6A"/>
                </a:solidFill>
              </a:rPr>
              <a:t>                  &lt;</a:t>
            </a:r>
            <a:r>
              <a:rPr lang="en-GB" altLang="zh-CN" sz="1200" dirty="0" err="1">
                <a:solidFill>
                  <a:srgbClr val="E8BF6A"/>
                </a:solidFill>
              </a:rPr>
              <a:t>schemaLanguage</a:t>
            </a:r>
            <a:r>
              <a:rPr lang="en-GB" altLang="zh-CN" sz="1200" dirty="0">
                <a:solidFill>
                  <a:srgbClr val="E8BF6A"/>
                </a:solidFill>
              </a:rPr>
              <a:t>&gt;</a:t>
            </a:r>
            <a:r>
              <a:rPr lang="en-GB" altLang="zh-CN" sz="1200" dirty="0"/>
              <a:t>WSDL</a:t>
            </a:r>
            <a:r>
              <a:rPr lang="en-GB" altLang="zh-CN" sz="1200" dirty="0">
                <a:solidFill>
                  <a:srgbClr val="E8BF6A"/>
                </a:solidFill>
              </a:rPr>
              <a:t>&lt;/</a:t>
            </a:r>
            <a:r>
              <a:rPr lang="en-GB" altLang="zh-CN" sz="1200" dirty="0" err="1">
                <a:solidFill>
                  <a:srgbClr val="E8BF6A"/>
                </a:solidFill>
              </a:rPr>
              <a:t>schemaLanguage</a:t>
            </a:r>
            <a:r>
              <a:rPr lang="en-GB" altLang="zh-CN" sz="1200" dirty="0">
                <a:solidFill>
                  <a:srgbClr val="E8BF6A"/>
                </a:solidFill>
              </a:rPr>
              <a:t>&gt;</a:t>
            </a:r>
            <a:br>
              <a:rPr lang="en-GB" altLang="zh-CN" sz="1200" dirty="0">
                <a:solidFill>
                  <a:srgbClr val="E8BF6A"/>
                </a:solidFill>
              </a:rPr>
            </a:br>
            <a:r>
              <a:rPr lang="en-GB" altLang="zh-CN" sz="1200" dirty="0">
                <a:solidFill>
                  <a:srgbClr val="E8BF6A"/>
                </a:solidFill>
              </a:rPr>
              <a:t>                  &lt;</a:t>
            </a:r>
            <a:r>
              <a:rPr lang="en-GB" altLang="zh-CN" sz="1200" dirty="0" err="1">
                <a:solidFill>
                  <a:srgbClr val="E8BF6A"/>
                </a:solidFill>
              </a:rPr>
              <a:t>generatePackage</a:t>
            </a:r>
            <a:r>
              <a:rPr lang="en-GB" altLang="zh-CN" sz="1200" dirty="0">
                <a:solidFill>
                  <a:srgbClr val="E8BF6A"/>
                </a:solidFill>
              </a:rPr>
              <a:t>&gt;</a:t>
            </a:r>
            <a:r>
              <a:rPr lang="en-GB" altLang="zh-CN" sz="1200" dirty="0" err="1"/>
              <a:t>org.reins.wssample.wsdl</a:t>
            </a:r>
            <a:r>
              <a:rPr lang="en-GB" altLang="zh-CN" sz="1200" dirty="0">
                <a:solidFill>
                  <a:srgbClr val="E8BF6A"/>
                </a:solidFill>
              </a:rPr>
              <a:t>&lt;/</a:t>
            </a:r>
            <a:r>
              <a:rPr lang="en-GB" altLang="zh-CN" sz="1200" dirty="0" err="1">
                <a:solidFill>
                  <a:srgbClr val="E8BF6A"/>
                </a:solidFill>
              </a:rPr>
              <a:t>generatePackage</a:t>
            </a:r>
            <a:r>
              <a:rPr lang="en-GB" altLang="zh-CN" sz="1200" dirty="0">
                <a:solidFill>
                  <a:srgbClr val="E8BF6A"/>
                </a:solidFill>
              </a:rPr>
              <a:t>&gt;</a:t>
            </a:r>
            <a:br>
              <a:rPr lang="en-GB" altLang="zh-CN" sz="1200" dirty="0">
                <a:solidFill>
                  <a:srgbClr val="E8BF6A"/>
                </a:solidFill>
              </a:rPr>
            </a:br>
            <a:r>
              <a:rPr lang="en-GB" altLang="zh-CN" sz="1200" dirty="0">
                <a:solidFill>
                  <a:srgbClr val="E8BF6A"/>
                </a:solidFill>
              </a:rPr>
              <a:t>                  &lt;schemas&gt;</a:t>
            </a:r>
            <a:br>
              <a:rPr lang="en-GB" altLang="zh-CN" sz="1200" dirty="0">
                <a:solidFill>
                  <a:srgbClr val="E8BF6A"/>
                </a:solidFill>
              </a:rPr>
            </a:br>
            <a:r>
              <a:rPr lang="en-GB" altLang="zh-CN" sz="1200" dirty="0">
                <a:solidFill>
                  <a:srgbClr val="E8BF6A"/>
                </a:solidFill>
              </a:rPr>
              <a:t>                     &lt;schema&gt;</a:t>
            </a:r>
            <a:br>
              <a:rPr lang="en-GB" altLang="zh-CN" sz="1200" dirty="0">
                <a:solidFill>
                  <a:srgbClr val="E8BF6A"/>
                </a:solidFill>
              </a:rPr>
            </a:br>
            <a:r>
              <a:rPr lang="en-GB" altLang="zh-CN" sz="1200" dirty="0">
                <a:solidFill>
                  <a:srgbClr val="E8BF6A"/>
                </a:solidFill>
              </a:rPr>
              <a:t>                        &lt;</a:t>
            </a:r>
            <a:r>
              <a:rPr lang="en-GB" altLang="zh-CN" sz="1200" dirty="0" err="1">
                <a:solidFill>
                  <a:srgbClr val="E8BF6A"/>
                </a:solidFill>
              </a:rPr>
              <a:t>url</a:t>
            </a:r>
            <a:r>
              <a:rPr lang="en-GB" altLang="zh-CN" sz="1200" dirty="0">
                <a:solidFill>
                  <a:srgbClr val="E8BF6A"/>
                </a:solidFill>
              </a:rPr>
              <a:t>&gt;</a:t>
            </a:r>
            <a:r>
              <a:rPr lang="en-GB" altLang="zh-CN" sz="1200" dirty="0"/>
              <a:t>http://localhost:8080/</a:t>
            </a:r>
            <a:r>
              <a:rPr lang="en-GB" altLang="zh-CN" sz="1200" dirty="0" err="1"/>
              <a:t>ws</a:t>
            </a:r>
            <a:r>
              <a:rPr lang="en-GB" altLang="zh-CN" sz="1200" dirty="0"/>
              <a:t>/</a:t>
            </a:r>
            <a:r>
              <a:rPr lang="en-GB" altLang="zh-CN" sz="1200" dirty="0" err="1"/>
              <a:t>countries.wsdl</a:t>
            </a:r>
            <a:r>
              <a:rPr lang="en-GB" altLang="zh-CN" sz="1200" dirty="0">
                <a:solidFill>
                  <a:srgbClr val="E8BF6A"/>
                </a:solidFill>
              </a:rPr>
              <a:t>&lt;/</a:t>
            </a:r>
            <a:r>
              <a:rPr lang="en-GB" altLang="zh-CN" sz="1200" dirty="0" err="1">
                <a:solidFill>
                  <a:srgbClr val="E8BF6A"/>
                </a:solidFill>
              </a:rPr>
              <a:t>url</a:t>
            </a:r>
            <a:r>
              <a:rPr lang="en-GB" altLang="zh-CN" sz="1200" dirty="0">
                <a:solidFill>
                  <a:srgbClr val="E8BF6A"/>
                </a:solidFill>
              </a:rPr>
              <a:t>&gt;</a:t>
            </a:r>
            <a:br>
              <a:rPr lang="en-GB" altLang="zh-CN" sz="1200" dirty="0">
                <a:solidFill>
                  <a:srgbClr val="E8BF6A"/>
                </a:solidFill>
              </a:rPr>
            </a:br>
            <a:r>
              <a:rPr lang="en-GB" altLang="zh-CN" sz="1200" dirty="0">
                <a:solidFill>
                  <a:srgbClr val="E8BF6A"/>
                </a:solidFill>
              </a:rPr>
              <a:t>                     &lt;/schema&gt;</a:t>
            </a:r>
            <a:br>
              <a:rPr lang="en-GB" altLang="zh-CN" sz="1200" dirty="0">
                <a:solidFill>
                  <a:srgbClr val="E8BF6A"/>
                </a:solidFill>
              </a:rPr>
            </a:br>
            <a:r>
              <a:rPr lang="en-GB" altLang="zh-CN" sz="1200" dirty="0">
                <a:solidFill>
                  <a:srgbClr val="E8BF6A"/>
                </a:solidFill>
              </a:rPr>
              <a:t>                  &lt;/schemas&gt;</a:t>
            </a:r>
            <a:br>
              <a:rPr lang="en-GB" altLang="zh-CN" sz="1200" dirty="0">
                <a:solidFill>
                  <a:srgbClr val="E8BF6A"/>
                </a:solidFill>
              </a:rPr>
            </a:br>
            <a:r>
              <a:rPr lang="en-GB" altLang="zh-CN" sz="1200" dirty="0">
                <a:solidFill>
                  <a:srgbClr val="E8BF6A"/>
                </a:solidFill>
              </a:rPr>
              <a:t>               &lt;/configuration&gt;</a:t>
            </a:r>
            <a:br>
              <a:rPr lang="en-GB" altLang="zh-CN" sz="1200" dirty="0">
                <a:solidFill>
                  <a:srgbClr val="E8BF6A"/>
                </a:solidFill>
              </a:rPr>
            </a:br>
            <a:r>
              <a:rPr lang="en-GB" altLang="zh-CN" sz="1200" dirty="0">
                <a:solidFill>
                  <a:srgbClr val="E8BF6A"/>
                </a:solidFill>
              </a:rPr>
              <a:t>         &lt;/plugin&gt;</a:t>
            </a:r>
            <a:br>
              <a:rPr lang="en-GB" altLang="zh-CN" sz="1200" dirty="0">
                <a:solidFill>
                  <a:srgbClr val="E8BF6A"/>
                </a:solidFill>
              </a:rPr>
            </a:br>
            <a:r>
              <a:rPr lang="en-GB" altLang="zh-CN" sz="1200" dirty="0">
                <a:solidFill>
                  <a:srgbClr val="E8BF6A"/>
                </a:solidFill>
              </a:rPr>
              <a:t>         </a:t>
            </a:r>
            <a:r>
              <a:rPr lang="en-GB" altLang="zh-CN" sz="1200" dirty="0">
                <a:solidFill>
                  <a:srgbClr val="808080"/>
                </a:solidFill>
              </a:rPr>
              <a:t>&lt;!-- end::</a:t>
            </a:r>
            <a:r>
              <a:rPr lang="en-GB" altLang="zh-CN" sz="1200" dirty="0" err="1">
                <a:solidFill>
                  <a:srgbClr val="808080"/>
                </a:solidFill>
              </a:rPr>
              <a:t>wsdl</a:t>
            </a:r>
            <a:r>
              <a:rPr lang="en-GB" altLang="zh-CN" sz="1200" dirty="0">
                <a:solidFill>
                  <a:srgbClr val="808080"/>
                </a:solidFill>
              </a:rPr>
              <a:t>[] --&gt;</a:t>
            </a:r>
            <a:endParaRPr lang="zh-CN" altLang="en-US" sz="1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Consuming</a:t>
            </a:r>
            <a:r>
              <a:rPr kumimoji="1" lang="zh-CN" altLang="en-US" dirty="0"/>
              <a:t> </a:t>
            </a:r>
            <a:r>
              <a:rPr kumimoji="1" lang="en-GB" altLang="zh-CN" dirty="0"/>
              <a:t>a SOAP web service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189" y="699542"/>
            <a:ext cx="6588732" cy="3940924"/>
          </a:xfrm>
        </p:spPr>
        <p:txBody>
          <a:bodyPr>
            <a:normAutofit/>
          </a:bodyPr>
          <a:lstStyle/>
          <a:p>
            <a:r>
              <a:rPr kumimoji="1" lang="en-US" altLang="zh-CN" sz="1500" dirty="0" err="1"/>
              <a:t>CountryClient.class</a:t>
            </a:r>
            <a:endParaRPr kumimoji="1" lang="zh-CN" altLang="en-US" sz="15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490656" y="919267"/>
            <a:ext cx="7041783" cy="4246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1350" dirty="0">
                <a:solidFill>
                  <a:srgbClr val="CC7832"/>
                </a:solidFill>
              </a:rPr>
              <a:t>public class </a:t>
            </a:r>
            <a:r>
              <a:rPr lang="en-GB" altLang="zh-CN" sz="1350" dirty="0" err="1"/>
              <a:t>CountryClient</a:t>
            </a:r>
            <a:r>
              <a:rPr lang="en-GB" altLang="zh-CN" sz="1350" dirty="0"/>
              <a:t> </a:t>
            </a:r>
            <a:r>
              <a:rPr lang="en-GB" altLang="zh-CN" sz="1350" dirty="0">
                <a:solidFill>
                  <a:srgbClr val="CC7832"/>
                </a:solidFill>
              </a:rPr>
              <a:t>extends </a:t>
            </a:r>
            <a:r>
              <a:rPr lang="en-GB" altLang="zh-CN" sz="1350" dirty="0" err="1"/>
              <a:t>WebServiceGatewaySupport</a:t>
            </a:r>
            <a:r>
              <a:rPr lang="en-GB" altLang="zh-CN" sz="1350" dirty="0"/>
              <a:t> {</a:t>
            </a:r>
            <a:br>
              <a:rPr lang="en-GB" altLang="zh-CN" sz="1350" dirty="0"/>
            </a:br>
            <a:br>
              <a:rPr lang="en-GB" altLang="zh-CN" sz="1350" dirty="0"/>
            </a:br>
            <a:r>
              <a:rPr lang="en-GB" altLang="zh-CN" sz="1350" dirty="0"/>
              <a:t>   </a:t>
            </a:r>
            <a:r>
              <a:rPr lang="en-GB" altLang="zh-CN" sz="1350" dirty="0">
                <a:solidFill>
                  <a:srgbClr val="CC7832"/>
                </a:solidFill>
              </a:rPr>
              <a:t>private static final </a:t>
            </a:r>
            <a:r>
              <a:rPr lang="en-GB" altLang="zh-CN" sz="1350" dirty="0"/>
              <a:t>Logger </a:t>
            </a:r>
            <a:r>
              <a:rPr lang="en-GB" altLang="zh-CN" sz="1350" i="1" dirty="0">
                <a:solidFill>
                  <a:srgbClr val="9876AA"/>
                </a:solidFill>
              </a:rPr>
              <a:t>log </a:t>
            </a:r>
            <a:r>
              <a:rPr lang="en-GB" altLang="zh-CN" sz="1350" dirty="0"/>
              <a:t>= </a:t>
            </a:r>
            <a:r>
              <a:rPr lang="en-GB" altLang="zh-CN" sz="1350" dirty="0" err="1"/>
              <a:t>LoggerFactory.</a:t>
            </a:r>
            <a:r>
              <a:rPr lang="en-GB" altLang="zh-CN" sz="1350" i="1" dirty="0" err="1"/>
              <a:t>getLogger</a:t>
            </a:r>
            <a:r>
              <a:rPr lang="en-GB" altLang="zh-CN" sz="1350" dirty="0"/>
              <a:t>(</a:t>
            </a:r>
            <a:r>
              <a:rPr lang="en-GB" altLang="zh-CN" sz="1350" dirty="0" err="1"/>
              <a:t>CountryClient.</a:t>
            </a:r>
            <a:r>
              <a:rPr lang="en-GB" altLang="zh-CN" sz="1350" dirty="0" err="1">
                <a:solidFill>
                  <a:srgbClr val="CC7832"/>
                </a:solidFill>
              </a:rPr>
              <a:t>class</a:t>
            </a:r>
            <a:r>
              <a:rPr lang="en-GB" altLang="zh-CN" sz="1350" dirty="0"/>
              <a:t>)</a:t>
            </a:r>
            <a:r>
              <a:rPr lang="en-GB" altLang="zh-CN" sz="1350" dirty="0">
                <a:solidFill>
                  <a:srgbClr val="CC7832"/>
                </a:solidFill>
              </a:rPr>
              <a:t>;</a:t>
            </a:r>
            <a:br>
              <a:rPr lang="en-GB" altLang="zh-CN" sz="1350" dirty="0">
                <a:solidFill>
                  <a:srgbClr val="CC7832"/>
                </a:solidFill>
              </a:rPr>
            </a:br>
            <a:br>
              <a:rPr lang="en-GB" altLang="zh-CN" sz="1350" dirty="0">
                <a:solidFill>
                  <a:srgbClr val="CC7832"/>
                </a:solidFill>
              </a:rPr>
            </a:br>
            <a:r>
              <a:rPr lang="en-GB" altLang="zh-CN" sz="1350" dirty="0">
                <a:solidFill>
                  <a:srgbClr val="CC7832"/>
                </a:solidFill>
              </a:rPr>
              <a:t>   public </a:t>
            </a:r>
            <a:r>
              <a:rPr lang="en-GB" altLang="zh-CN" sz="1350" dirty="0" err="1"/>
              <a:t>GetCountryResponse</a:t>
            </a:r>
            <a:r>
              <a:rPr lang="en-GB" altLang="zh-CN" sz="1350" dirty="0"/>
              <a:t> </a:t>
            </a:r>
            <a:r>
              <a:rPr lang="en-GB" altLang="zh-CN" sz="1350" dirty="0" err="1">
                <a:solidFill>
                  <a:srgbClr val="FFC66D"/>
                </a:solidFill>
              </a:rPr>
              <a:t>getCountry</a:t>
            </a:r>
            <a:r>
              <a:rPr lang="en-GB" altLang="zh-CN" sz="1350" dirty="0"/>
              <a:t>(String country) {</a:t>
            </a:r>
            <a:br>
              <a:rPr lang="en-GB" altLang="zh-CN" sz="1350" dirty="0"/>
            </a:br>
            <a:br>
              <a:rPr lang="en-GB" altLang="zh-CN" sz="1350" dirty="0"/>
            </a:br>
            <a:r>
              <a:rPr lang="en-GB" altLang="zh-CN" sz="1350" dirty="0"/>
              <a:t>      </a:t>
            </a:r>
            <a:r>
              <a:rPr lang="en-GB" altLang="zh-CN" sz="1350" dirty="0" err="1"/>
              <a:t>GetCountryRequest</a:t>
            </a:r>
            <a:r>
              <a:rPr lang="en-GB" altLang="zh-CN" sz="1350" dirty="0"/>
              <a:t> request = </a:t>
            </a:r>
            <a:r>
              <a:rPr lang="en-GB" altLang="zh-CN" sz="1350" dirty="0">
                <a:solidFill>
                  <a:srgbClr val="CC7832"/>
                </a:solidFill>
              </a:rPr>
              <a:t>new </a:t>
            </a:r>
            <a:r>
              <a:rPr lang="en-GB" altLang="zh-CN" sz="1350" dirty="0" err="1"/>
              <a:t>GetCountryRequest</a:t>
            </a:r>
            <a:r>
              <a:rPr lang="en-GB" altLang="zh-CN" sz="1350" dirty="0"/>
              <a:t>()</a:t>
            </a:r>
            <a:r>
              <a:rPr lang="en-GB" altLang="zh-CN" sz="1350" dirty="0">
                <a:solidFill>
                  <a:srgbClr val="CC7832"/>
                </a:solidFill>
              </a:rPr>
              <a:t>;</a:t>
            </a:r>
            <a:r>
              <a:rPr lang="en-US" altLang="en-GB" sz="1350" dirty="0">
                <a:solidFill>
                  <a:srgbClr val="CC7832"/>
                </a:solidFill>
              </a:rPr>
              <a:t>//</a:t>
            </a:r>
            <a:r>
              <a:rPr lang="zh-CN" altLang="en-US" sz="1350" dirty="0">
                <a:solidFill>
                  <a:srgbClr val="CC7832"/>
                </a:solidFill>
              </a:rPr>
              <a:t>这里可以看到</a:t>
            </a:r>
            <a:r>
              <a:rPr lang="en-US" altLang="zh-CN" sz="1350" dirty="0">
                <a:solidFill>
                  <a:srgbClr val="CC7832"/>
                </a:solidFill>
              </a:rPr>
              <a:t>client</a:t>
            </a:r>
            <a:r>
              <a:rPr lang="zh-CN" altLang="en-US" sz="1350" dirty="0">
                <a:solidFill>
                  <a:srgbClr val="CC7832"/>
                </a:solidFill>
              </a:rPr>
              <a:t>只发送了一个</a:t>
            </a:r>
            <a:r>
              <a:rPr lang="en-US" altLang="zh-CN" sz="1350" dirty="0">
                <a:solidFill>
                  <a:srgbClr val="CC7832"/>
                </a:solidFill>
              </a:rPr>
              <a:t>JAVA object</a:t>
            </a:r>
            <a:r>
              <a:rPr lang="zh-CN" altLang="en-US" sz="1350" dirty="0">
                <a:solidFill>
                  <a:srgbClr val="CC7832"/>
                </a:solidFill>
              </a:rPr>
              <a:t>格式的</a:t>
            </a:r>
            <a:r>
              <a:rPr lang="en-US" altLang="zh-CN" sz="1350" dirty="0">
                <a:solidFill>
                  <a:srgbClr val="CC7832"/>
                </a:solidFill>
              </a:rPr>
              <a:t>req</a:t>
            </a:r>
            <a:r>
              <a:rPr lang="zh-CN" altLang="en-US" sz="1350" dirty="0">
                <a:solidFill>
                  <a:srgbClr val="CC7832"/>
                </a:solidFill>
              </a:rPr>
              <a:t>，</a:t>
            </a:r>
            <a:r>
              <a:rPr lang="en-US" altLang="zh-CN" sz="1350" dirty="0">
                <a:solidFill>
                  <a:srgbClr val="CC7832"/>
                </a:solidFill>
              </a:rPr>
              <a:t>server</a:t>
            </a:r>
            <a:r>
              <a:rPr lang="zh-CN" altLang="en-US" sz="1350" dirty="0">
                <a:solidFill>
                  <a:srgbClr val="CC7832"/>
                </a:solidFill>
              </a:rPr>
              <a:t>就可以接收</a:t>
            </a:r>
            <a:br>
              <a:rPr lang="en-GB" altLang="zh-CN" sz="1350" dirty="0">
                <a:solidFill>
                  <a:srgbClr val="CC7832"/>
                </a:solidFill>
              </a:rPr>
            </a:br>
            <a:r>
              <a:rPr lang="en-GB" altLang="zh-CN" sz="1350" dirty="0">
                <a:solidFill>
                  <a:srgbClr val="CC7832"/>
                </a:solidFill>
              </a:rPr>
              <a:t>      </a:t>
            </a:r>
            <a:r>
              <a:rPr lang="en-GB" altLang="zh-CN" sz="1350" dirty="0" err="1"/>
              <a:t>request.setName</a:t>
            </a:r>
            <a:r>
              <a:rPr lang="en-GB" altLang="zh-CN" sz="1350" dirty="0"/>
              <a:t>(country)</a:t>
            </a:r>
            <a:r>
              <a:rPr lang="en-GB" altLang="zh-CN" sz="1350" dirty="0">
                <a:solidFill>
                  <a:srgbClr val="CC7832"/>
                </a:solidFill>
              </a:rPr>
              <a:t>;</a:t>
            </a:r>
            <a:br>
              <a:rPr lang="en-GB" altLang="zh-CN" sz="1350" dirty="0">
                <a:solidFill>
                  <a:srgbClr val="CC7832"/>
                </a:solidFill>
              </a:rPr>
            </a:br>
            <a:br>
              <a:rPr lang="en-GB" altLang="zh-CN" sz="1350" dirty="0">
                <a:solidFill>
                  <a:srgbClr val="CC7832"/>
                </a:solidFill>
              </a:rPr>
            </a:br>
            <a:r>
              <a:rPr lang="en-GB" altLang="zh-CN" sz="1350" dirty="0">
                <a:solidFill>
                  <a:srgbClr val="CC7832"/>
                </a:solidFill>
              </a:rPr>
              <a:t>      </a:t>
            </a:r>
            <a:r>
              <a:rPr lang="en-GB" altLang="zh-CN" sz="1350" i="1" dirty="0" err="1">
                <a:solidFill>
                  <a:srgbClr val="9876AA"/>
                </a:solidFill>
              </a:rPr>
              <a:t>log</a:t>
            </a:r>
            <a:r>
              <a:rPr lang="en-GB" altLang="zh-CN" sz="1350" dirty="0" err="1"/>
              <a:t>.info</a:t>
            </a:r>
            <a:r>
              <a:rPr lang="en-GB" altLang="zh-CN" sz="1350" dirty="0"/>
              <a:t>(</a:t>
            </a:r>
            <a:r>
              <a:rPr lang="en-GB" altLang="zh-CN" sz="1350" dirty="0">
                <a:solidFill>
                  <a:srgbClr val="6A8759"/>
                </a:solidFill>
              </a:rPr>
              <a:t>"Requesting location for " </a:t>
            </a:r>
            <a:r>
              <a:rPr lang="en-GB" altLang="zh-CN" sz="1350" dirty="0"/>
              <a:t>+ country)</a:t>
            </a:r>
            <a:r>
              <a:rPr lang="en-GB" altLang="zh-CN" sz="1350" dirty="0">
                <a:solidFill>
                  <a:srgbClr val="CC7832"/>
                </a:solidFill>
              </a:rPr>
              <a:t>;</a:t>
            </a:r>
            <a:br>
              <a:rPr lang="en-GB" altLang="zh-CN" sz="1350" dirty="0">
                <a:solidFill>
                  <a:srgbClr val="CC7832"/>
                </a:solidFill>
              </a:rPr>
            </a:br>
            <a:br>
              <a:rPr lang="en-GB" altLang="zh-CN" sz="1350" dirty="0">
                <a:solidFill>
                  <a:srgbClr val="CC7832"/>
                </a:solidFill>
              </a:rPr>
            </a:br>
            <a:r>
              <a:rPr lang="en-GB" altLang="zh-CN" sz="1350" dirty="0">
                <a:solidFill>
                  <a:srgbClr val="CC7832"/>
                </a:solidFill>
              </a:rPr>
              <a:t>      </a:t>
            </a:r>
            <a:r>
              <a:rPr lang="en-GB" altLang="zh-CN" sz="1350" dirty="0" err="1"/>
              <a:t>GetCountryResponse</a:t>
            </a:r>
            <a:r>
              <a:rPr lang="en-GB" altLang="zh-CN" sz="1350" dirty="0"/>
              <a:t> response = (</a:t>
            </a:r>
            <a:r>
              <a:rPr lang="en-GB" altLang="zh-CN" sz="1350" dirty="0" err="1"/>
              <a:t>GetCountryResponse</a:t>
            </a:r>
            <a:r>
              <a:rPr lang="en-GB" altLang="zh-CN" sz="1350" dirty="0"/>
              <a:t>) </a:t>
            </a:r>
            <a:r>
              <a:rPr lang="en-GB" altLang="zh-CN" sz="1350" dirty="0" err="1"/>
              <a:t>getWebServiceTemplate</a:t>
            </a:r>
            <a:r>
              <a:rPr lang="en-GB" altLang="zh-CN" sz="1350" dirty="0"/>
              <a:t>()</a:t>
            </a:r>
            <a:br>
              <a:rPr lang="en-GB" altLang="zh-CN" sz="1350" dirty="0"/>
            </a:br>
            <a:r>
              <a:rPr lang="en-GB" altLang="zh-CN" sz="1350" dirty="0"/>
              <a:t>            .</a:t>
            </a:r>
            <a:r>
              <a:rPr lang="en-GB" altLang="zh-CN" sz="1350" dirty="0" err="1"/>
              <a:t>marshalSendAndReceive</a:t>
            </a:r>
            <a:r>
              <a:rPr lang="en-GB" altLang="zh-CN" sz="1350" dirty="0"/>
              <a:t>(</a:t>
            </a:r>
            <a:r>
              <a:rPr lang="en-GB" altLang="zh-CN" sz="1350" dirty="0">
                <a:solidFill>
                  <a:srgbClr val="6A8759"/>
                </a:solidFill>
              </a:rPr>
              <a:t>"http://localhost:8080/</a:t>
            </a:r>
            <a:r>
              <a:rPr lang="en-GB" altLang="zh-CN" sz="1350" dirty="0" err="1">
                <a:solidFill>
                  <a:srgbClr val="6A8759"/>
                </a:solidFill>
              </a:rPr>
              <a:t>ws</a:t>
            </a:r>
            <a:r>
              <a:rPr lang="en-GB" altLang="zh-CN" sz="1350" dirty="0">
                <a:solidFill>
                  <a:srgbClr val="6A8759"/>
                </a:solidFill>
              </a:rPr>
              <a:t>/countries"</a:t>
            </a:r>
            <a:r>
              <a:rPr lang="en-GB" altLang="zh-CN" sz="1350" dirty="0">
                <a:solidFill>
                  <a:srgbClr val="CC7832"/>
                </a:solidFill>
              </a:rPr>
              <a:t>, </a:t>
            </a:r>
            <a:r>
              <a:rPr lang="en-GB" altLang="zh-CN" sz="1350" dirty="0"/>
              <a:t>request</a:t>
            </a:r>
            <a:r>
              <a:rPr lang="en-GB" altLang="zh-CN" sz="1350" dirty="0">
                <a:solidFill>
                  <a:srgbClr val="CC7832"/>
                </a:solidFill>
              </a:rPr>
              <a:t>,</a:t>
            </a:r>
            <a:br>
              <a:rPr lang="en-GB" altLang="zh-CN" sz="1350" dirty="0">
                <a:solidFill>
                  <a:srgbClr val="CC7832"/>
                </a:solidFill>
              </a:rPr>
            </a:br>
            <a:r>
              <a:rPr lang="en-GB" altLang="zh-CN" sz="1350" dirty="0">
                <a:solidFill>
                  <a:srgbClr val="CC7832"/>
                </a:solidFill>
              </a:rPr>
              <a:t>                  new </a:t>
            </a:r>
            <a:r>
              <a:rPr lang="en-GB" altLang="zh-CN" sz="1350" dirty="0" err="1"/>
              <a:t>SoapActionCallback</a:t>
            </a:r>
            <a:r>
              <a:rPr lang="en-GB" altLang="zh-CN" sz="1350" dirty="0"/>
              <a:t>(</a:t>
            </a:r>
            <a:br>
              <a:rPr lang="en-GB" altLang="zh-CN" sz="1350" dirty="0"/>
            </a:br>
            <a:r>
              <a:rPr lang="en-GB" altLang="zh-CN" sz="1350" dirty="0"/>
              <a:t>                        </a:t>
            </a:r>
            <a:r>
              <a:rPr lang="en-GB" altLang="zh-CN" sz="1350" dirty="0">
                <a:solidFill>
                  <a:srgbClr val="6A8759"/>
                </a:solidFill>
              </a:rPr>
              <a:t>"http://</a:t>
            </a:r>
            <a:r>
              <a:rPr lang="en-GB" altLang="zh-CN" sz="1350" dirty="0" err="1">
                <a:solidFill>
                  <a:srgbClr val="6A8759"/>
                </a:solidFill>
              </a:rPr>
              <a:t>spring.io</a:t>
            </a:r>
            <a:r>
              <a:rPr lang="en-GB" altLang="zh-CN" sz="1350" dirty="0">
                <a:solidFill>
                  <a:srgbClr val="6A8759"/>
                </a:solidFill>
              </a:rPr>
              <a:t>/guides/</a:t>
            </a:r>
            <a:r>
              <a:rPr lang="en-GB" altLang="zh-CN" sz="1350" dirty="0" err="1">
                <a:solidFill>
                  <a:srgbClr val="6A8759"/>
                </a:solidFill>
              </a:rPr>
              <a:t>gs</a:t>
            </a:r>
            <a:r>
              <a:rPr lang="en-GB" altLang="zh-CN" sz="1350" dirty="0">
                <a:solidFill>
                  <a:srgbClr val="6A8759"/>
                </a:solidFill>
              </a:rPr>
              <a:t>-producing-web-service/</a:t>
            </a:r>
            <a:r>
              <a:rPr lang="en-GB" altLang="zh-CN" sz="1350" dirty="0" err="1">
                <a:solidFill>
                  <a:srgbClr val="6A8759"/>
                </a:solidFill>
              </a:rPr>
              <a:t>GetCountryRequest</a:t>
            </a:r>
            <a:r>
              <a:rPr lang="en-GB" altLang="zh-CN" sz="1350" dirty="0">
                <a:solidFill>
                  <a:srgbClr val="6A8759"/>
                </a:solidFill>
              </a:rPr>
              <a:t>"</a:t>
            </a:r>
            <a:r>
              <a:rPr lang="en-GB" altLang="zh-CN" sz="1350" dirty="0"/>
              <a:t>))</a:t>
            </a:r>
            <a:r>
              <a:rPr lang="en-GB" altLang="zh-CN" sz="1350" dirty="0">
                <a:solidFill>
                  <a:srgbClr val="CC7832"/>
                </a:solidFill>
              </a:rPr>
              <a:t>;</a:t>
            </a:r>
            <a:br>
              <a:rPr lang="en-GB" altLang="zh-CN" sz="1350" dirty="0">
                <a:solidFill>
                  <a:srgbClr val="CC7832"/>
                </a:solidFill>
              </a:rPr>
            </a:br>
            <a:br>
              <a:rPr lang="en-GB" altLang="zh-CN" sz="1350" dirty="0">
                <a:solidFill>
                  <a:srgbClr val="CC7832"/>
                </a:solidFill>
              </a:rPr>
            </a:br>
            <a:r>
              <a:rPr lang="en-GB" altLang="zh-CN" sz="1350" dirty="0">
                <a:solidFill>
                  <a:srgbClr val="CC7832"/>
                </a:solidFill>
              </a:rPr>
              <a:t>      return </a:t>
            </a:r>
            <a:r>
              <a:rPr lang="en-GB" altLang="zh-CN" sz="1350" dirty="0"/>
              <a:t>response</a:t>
            </a:r>
            <a:r>
              <a:rPr lang="en-GB" altLang="zh-CN" sz="1350" dirty="0">
                <a:solidFill>
                  <a:srgbClr val="CC7832"/>
                </a:solidFill>
              </a:rPr>
              <a:t>;</a:t>
            </a:r>
            <a:br>
              <a:rPr lang="en-GB" altLang="zh-CN" sz="1350" dirty="0">
                <a:solidFill>
                  <a:srgbClr val="CC7832"/>
                </a:solidFill>
              </a:rPr>
            </a:br>
            <a:r>
              <a:rPr lang="en-GB" altLang="zh-CN" sz="1350" dirty="0">
                <a:solidFill>
                  <a:srgbClr val="CC7832"/>
                </a:solidFill>
              </a:rPr>
              <a:t>   </a:t>
            </a:r>
            <a:r>
              <a:rPr lang="en-GB" altLang="zh-CN" sz="1350" dirty="0"/>
              <a:t>}</a:t>
            </a:r>
            <a:br>
              <a:rPr lang="en-GB" altLang="zh-CN" sz="1350" dirty="0"/>
            </a:br>
            <a:r>
              <a:rPr lang="en-GB" altLang="zh-CN" sz="1350" dirty="0"/>
              <a:t>}</a:t>
            </a:r>
            <a:endParaRPr lang="zh-CN" altLang="en-US" sz="13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Consuming</a:t>
            </a:r>
            <a:r>
              <a:rPr kumimoji="1" lang="zh-CN" altLang="en-US" dirty="0"/>
              <a:t> </a:t>
            </a:r>
            <a:r>
              <a:rPr kumimoji="1" lang="en-GB" altLang="zh-CN" dirty="0"/>
              <a:t>a SOAP web service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601288"/>
            <a:ext cx="6588732" cy="3940924"/>
          </a:xfrm>
        </p:spPr>
        <p:txBody>
          <a:bodyPr>
            <a:normAutofit/>
          </a:bodyPr>
          <a:lstStyle/>
          <a:p>
            <a:r>
              <a:rPr kumimoji="1" lang="en-US" altLang="zh-CN" sz="1500" dirty="0" err="1"/>
              <a:t>CountryConfiguration.class</a:t>
            </a:r>
            <a:endParaRPr kumimoji="1" lang="zh-CN" altLang="en-US" sz="15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23516" y="946774"/>
            <a:ext cx="627677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1200" dirty="0">
                <a:solidFill>
                  <a:srgbClr val="BBB529"/>
                </a:solidFill>
              </a:rPr>
              <a:t>@Configuration</a:t>
            </a:r>
            <a:br>
              <a:rPr lang="en-GB" altLang="zh-CN" sz="1200" dirty="0">
                <a:solidFill>
                  <a:srgbClr val="BBB529"/>
                </a:solidFill>
              </a:rPr>
            </a:br>
            <a:r>
              <a:rPr lang="en-GB" altLang="zh-CN" sz="1200" dirty="0">
                <a:solidFill>
                  <a:srgbClr val="CC7832"/>
                </a:solidFill>
              </a:rPr>
              <a:t>public class </a:t>
            </a:r>
            <a:r>
              <a:rPr lang="en-GB" altLang="zh-CN" sz="1200" dirty="0" err="1"/>
              <a:t>CountryConfiguration</a:t>
            </a:r>
            <a:r>
              <a:rPr lang="en-GB" altLang="zh-CN" sz="1200" dirty="0"/>
              <a:t> {</a:t>
            </a:r>
            <a:br>
              <a:rPr lang="en-GB" altLang="zh-CN" sz="1200" dirty="0"/>
            </a:br>
            <a:br>
              <a:rPr lang="en-GB" altLang="zh-CN" sz="1200" dirty="0"/>
            </a:br>
            <a:r>
              <a:rPr lang="en-GB" altLang="zh-CN" sz="1200" dirty="0"/>
              <a:t>   </a:t>
            </a:r>
            <a:r>
              <a:rPr lang="en-GB" altLang="zh-CN" sz="1200" dirty="0">
                <a:solidFill>
                  <a:srgbClr val="BBB529"/>
                </a:solidFill>
              </a:rPr>
              <a:t>@Bean</a:t>
            </a:r>
            <a:br>
              <a:rPr lang="en-GB" altLang="zh-CN" sz="1200" dirty="0">
                <a:solidFill>
                  <a:srgbClr val="BBB529"/>
                </a:solidFill>
              </a:rPr>
            </a:br>
            <a:r>
              <a:rPr lang="en-GB" altLang="zh-CN" sz="1200" dirty="0">
                <a:solidFill>
                  <a:srgbClr val="BBB529"/>
                </a:solidFill>
              </a:rPr>
              <a:t>   </a:t>
            </a:r>
            <a:r>
              <a:rPr lang="en-GB" altLang="zh-CN" sz="1200" dirty="0">
                <a:solidFill>
                  <a:srgbClr val="CC7832"/>
                </a:solidFill>
              </a:rPr>
              <a:t>public </a:t>
            </a:r>
            <a:r>
              <a:rPr lang="en-GB" altLang="zh-CN" sz="1200" dirty="0"/>
              <a:t>Jaxb2Marshaller </a:t>
            </a:r>
            <a:r>
              <a:rPr lang="en-GB" altLang="zh-CN" sz="1200" dirty="0" err="1">
                <a:solidFill>
                  <a:srgbClr val="FFC66D"/>
                </a:solidFill>
              </a:rPr>
              <a:t>marshaller</a:t>
            </a:r>
            <a:r>
              <a:rPr lang="en-GB" altLang="zh-CN" sz="1200" dirty="0"/>
              <a:t>() {</a:t>
            </a:r>
            <a:br>
              <a:rPr lang="en-GB" altLang="zh-CN" sz="1200" dirty="0"/>
            </a:br>
            <a:r>
              <a:rPr lang="en-GB" altLang="zh-CN" sz="1200" dirty="0"/>
              <a:t>      Jaxb2Marshaller </a:t>
            </a:r>
            <a:r>
              <a:rPr lang="en-GB" altLang="zh-CN" sz="1200" dirty="0" err="1"/>
              <a:t>marshaller</a:t>
            </a:r>
            <a:r>
              <a:rPr lang="en-GB" altLang="zh-CN" sz="1200" dirty="0"/>
              <a:t> = </a:t>
            </a:r>
            <a:r>
              <a:rPr lang="en-GB" altLang="zh-CN" sz="1200" dirty="0">
                <a:solidFill>
                  <a:srgbClr val="CC7832"/>
                </a:solidFill>
              </a:rPr>
              <a:t>new </a:t>
            </a:r>
            <a:r>
              <a:rPr lang="en-GB" altLang="zh-CN" sz="1200" dirty="0"/>
              <a:t>Jaxb2Marshaller()</a:t>
            </a:r>
            <a:r>
              <a:rPr lang="en-GB" altLang="zh-CN" sz="1200" dirty="0">
                <a:solidFill>
                  <a:srgbClr val="CC7832"/>
                </a:solidFill>
              </a:rPr>
              <a:t>;</a:t>
            </a:r>
            <a:br>
              <a:rPr lang="en-GB" altLang="zh-CN" sz="1200" dirty="0">
                <a:solidFill>
                  <a:srgbClr val="CC7832"/>
                </a:solidFill>
              </a:rPr>
            </a:br>
            <a:r>
              <a:rPr lang="en-GB" altLang="zh-CN" sz="1200" dirty="0">
                <a:solidFill>
                  <a:srgbClr val="CC7832"/>
                </a:solidFill>
              </a:rPr>
              <a:t>      </a:t>
            </a:r>
            <a:r>
              <a:rPr lang="en-GB" altLang="zh-CN" sz="1200" dirty="0">
                <a:solidFill>
                  <a:srgbClr val="808080"/>
                </a:solidFill>
              </a:rPr>
              <a:t>// this package must match the package in the &lt;</a:t>
            </a:r>
            <a:r>
              <a:rPr lang="en-GB" altLang="zh-CN" sz="1200" dirty="0" err="1">
                <a:solidFill>
                  <a:srgbClr val="808080"/>
                </a:solidFill>
              </a:rPr>
              <a:t>generatePackage</a:t>
            </a:r>
            <a:r>
              <a:rPr lang="en-GB" altLang="zh-CN" sz="1200" dirty="0">
                <a:solidFill>
                  <a:srgbClr val="808080"/>
                </a:solidFill>
              </a:rPr>
              <a:t>&gt; specified in</a:t>
            </a:r>
            <a:br>
              <a:rPr lang="en-GB" altLang="zh-CN" sz="1200" dirty="0">
                <a:solidFill>
                  <a:srgbClr val="808080"/>
                </a:solidFill>
              </a:rPr>
            </a:br>
            <a:r>
              <a:rPr lang="en-GB" altLang="zh-CN" sz="1200" dirty="0">
                <a:solidFill>
                  <a:srgbClr val="808080"/>
                </a:solidFill>
              </a:rPr>
              <a:t>      // </a:t>
            </a:r>
            <a:r>
              <a:rPr lang="en-GB" altLang="zh-CN" sz="1200" dirty="0" err="1">
                <a:solidFill>
                  <a:srgbClr val="808080"/>
                </a:solidFill>
              </a:rPr>
              <a:t>pom.xml</a:t>
            </a:r>
            <a:br>
              <a:rPr lang="en-GB" altLang="zh-CN" sz="1200" dirty="0">
                <a:solidFill>
                  <a:srgbClr val="808080"/>
                </a:solidFill>
              </a:rPr>
            </a:br>
            <a:r>
              <a:rPr lang="en-GB" altLang="zh-CN" sz="1200" dirty="0">
                <a:solidFill>
                  <a:srgbClr val="808080"/>
                </a:solidFill>
              </a:rPr>
              <a:t>      </a:t>
            </a:r>
            <a:r>
              <a:rPr lang="en-GB" altLang="zh-CN" sz="1200" dirty="0" err="1"/>
              <a:t>marshaller.setContextPath</a:t>
            </a:r>
            <a:r>
              <a:rPr lang="en-GB" altLang="zh-CN" sz="1200" dirty="0"/>
              <a:t>(</a:t>
            </a:r>
            <a:r>
              <a:rPr lang="en-GB" altLang="zh-CN" sz="1200" dirty="0">
                <a:solidFill>
                  <a:srgbClr val="6A8759"/>
                </a:solidFill>
              </a:rPr>
              <a:t>"</a:t>
            </a:r>
            <a:r>
              <a:rPr lang="en-GB" altLang="zh-CN" sz="1200" dirty="0" err="1">
                <a:solidFill>
                  <a:srgbClr val="6A8759"/>
                </a:solidFill>
              </a:rPr>
              <a:t>org.reins.wssample.wsdl</a:t>
            </a:r>
            <a:r>
              <a:rPr lang="en-GB" altLang="zh-CN" sz="1200" dirty="0">
                <a:solidFill>
                  <a:srgbClr val="6A8759"/>
                </a:solidFill>
              </a:rPr>
              <a:t>"</a:t>
            </a:r>
            <a:r>
              <a:rPr lang="en-GB" altLang="zh-CN" sz="1200" dirty="0"/>
              <a:t>)</a:t>
            </a:r>
            <a:r>
              <a:rPr lang="en-GB" altLang="zh-CN" sz="1200" dirty="0">
                <a:solidFill>
                  <a:srgbClr val="CC7832"/>
                </a:solidFill>
              </a:rPr>
              <a:t>;</a:t>
            </a:r>
            <a:br>
              <a:rPr lang="en-GB" altLang="zh-CN" sz="1200" dirty="0">
                <a:solidFill>
                  <a:srgbClr val="CC7832"/>
                </a:solidFill>
              </a:rPr>
            </a:br>
            <a:r>
              <a:rPr lang="en-GB" altLang="zh-CN" sz="1200" dirty="0">
                <a:solidFill>
                  <a:srgbClr val="CC7832"/>
                </a:solidFill>
              </a:rPr>
              <a:t>      return </a:t>
            </a:r>
            <a:r>
              <a:rPr lang="en-GB" altLang="zh-CN" sz="1200" dirty="0" err="1"/>
              <a:t>marshaller</a:t>
            </a:r>
            <a:r>
              <a:rPr lang="en-GB" altLang="zh-CN" sz="1200" dirty="0">
                <a:solidFill>
                  <a:srgbClr val="CC7832"/>
                </a:solidFill>
              </a:rPr>
              <a:t>;</a:t>
            </a:r>
            <a:br>
              <a:rPr lang="en-GB" altLang="zh-CN" sz="1200" dirty="0">
                <a:solidFill>
                  <a:srgbClr val="CC7832"/>
                </a:solidFill>
              </a:rPr>
            </a:br>
            <a:r>
              <a:rPr lang="en-GB" altLang="zh-CN" sz="1200" dirty="0">
                <a:solidFill>
                  <a:srgbClr val="CC7832"/>
                </a:solidFill>
              </a:rPr>
              <a:t>   </a:t>
            </a:r>
            <a:r>
              <a:rPr lang="en-GB" altLang="zh-CN" sz="1200" dirty="0"/>
              <a:t>}</a:t>
            </a:r>
            <a:br>
              <a:rPr lang="en-GB" altLang="zh-CN" sz="1200" dirty="0"/>
            </a:br>
            <a:br>
              <a:rPr lang="en-GB" altLang="zh-CN" sz="1200" dirty="0"/>
            </a:br>
            <a:r>
              <a:rPr lang="en-GB" altLang="zh-CN" sz="1200" dirty="0"/>
              <a:t>   </a:t>
            </a:r>
            <a:r>
              <a:rPr lang="en-GB" altLang="zh-CN" sz="1200" dirty="0">
                <a:solidFill>
                  <a:srgbClr val="BBB529"/>
                </a:solidFill>
              </a:rPr>
              <a:t>@Bean</a:t>
            </a:r>
            <a:br>
              <a:rPr lang="en-GB" altLang="zh-CN" sz="1200" dirty="0">
                <a:solidFill>
                  <a:srgbClr val="BBB529"/>
                </a:solidFill>
              </a:rPr>
            </a:br>
            <a:r>
              <a:rPr lang="en-GB" altLang="zh-CN" sz="1200" dirty="0">
                <a:solidFill>
                  <a:srgbClr val="BBB529"/>
                </a:solidFill>
              </a:rPr>
              <a:t>   </a:t>
            </a:r>
            <a:r>
              <a:rPr lang="en-GB" altLang="zh-CN" sz="1200" dirty="0">
                <a:solidFill>
                  <a:srgbClr val="CC7832"/>
                </a:solidFill>
              </a:rPr>
              <a:t>public </a:t>
            </a:r>
            <a:r>
              <a:rPr lang="en-GB" altLang="zh-CN" sz="1200" dirty="0" err="1"/>
              <a:t>CountryClient</a:t>
            </a:r>
            <a:r>
              <a:rPr lang="en-GB" altLang="zh-CN" sz="1200" dirty="0"/>
              <a:t> </a:t>
            </a:r>
            <a:r>
              <a:rPr lang="en-GB" altLang="zh-CN" sz="1200" dirty="0" err="1">
                <a:solidFill>
                  <a:srgbClr val="FFC66D"/>
                </a:solidFill>
              </a:rPr>
              <a:t>countryClient</a:t>
            </a:r>
            <a:r>
              <a:rPr lang="en-GB" altLang="zh-CN" sz="1200" dirty="0"/>
              <a:t>(Jaxb2Marshaller </a:t>
            </a:r>
            <a:r>
              <a:rPr lang="en-GB" altLang="zh-CN" sz="1200" dirty="0" err="1"/>
              <a:t>marshaller</a:t>
            </a:r>
            <a:r>
              <a:rPr lang="en-GB" altLang="zh-CN" sz="1200" dirty="0"/>
              <a:t>) {</a:t>
            </a:r>
            <a:br>
              <a:rPr lang="en-GB" altLang="zh-CN" sz="1200" dirty="0"/>
            </a:br>
            <a:r>
              <a:rPr lang="en-GB" altLang="zh-CN" sz="1200" dirty="0"/>
              <a:t>      </a:t>
            </a:r>
            <a:r>
              <a:rPr lang="en-GB" altLang="zh-CN" sz="1200" dirty="0" err="1"/>
              <a:t>CountryClient</a:t>
            </a:r>
            <a:r>
              <a:rPr lang="en-GB" altLang="zh-CN" sz="1200" dirty="0"/>
              <a:t> client = </a:t>
            </a:r>
            <a:r>
              <a:rPr lang="en-GB" altLang="zh-CN" sz="1200" dirty="0">
                <a:solidFill>
                  <a:srgbClr val="CC7832"/>
                </a:solidFill>
              </a:rPr>
              <a:t>new </a:t>
            </a:r>
            <a:r>
              <a:rPr lang="en-GB" altLang="zh-CN" sz="1200" dirty="0" err="1"/>
              <a:t>CountryClient</a:t>
            </a:r>
            <a:r>
              <a:rPr lang="en-GB" altLang="zh-CN" sz="1200" dirty="0"/>
              <a:t>()</a:t>
            </a:r>
            <a:r>
              <a:rPr lang="en-GB" altLang="zh-CN" sz="1200" dirty="0">
                <a:solidFill>
                  <a:srgbClr val="CC7832"/>
                </a:solidFill>
              </a:rPr>
              <a:t>;</a:t>
            </a:r>
            <a:br>
              <a:rPr lang="en-GB" altLang="zh-CN" sz="1200" dirty="0">
                <a:solidFill>
                  <a:srgbClr val="CC7832"/>
                </a:solidFill>
              </a:rPr>
            </a:br>
            <a:r>
              <a:rPr lang="en-GB" altLang="zh-CN" sz="1200" dirty="0">
                <a:solidFill>
                  <a:srgbClr val="CC7832"/>
                </a:solidFill>
              </a:rPr>
              <a:t>      </a:t>
            </a:r>
            <a:r>
              <a:rPr lang="en-GB" altLang="zh-CN" sz="1200" dirty="0" err="1"/>
              <a:t>client.setDefaultUri</a:t>
            </a:r>
            <a:r>
              <a:rPr lang="en-GB" altLang="zh-CN" sz="1200" dirty="0"/>
              <a:t>(</a:t>
            </a:r>
            <a:r>
              <a:rPr lang="en-GB" altLang="zh-CN" sz="1200" dirty="0">
                <a:solidFill>
                  <a:srgbClr val="6A8759"/>
                </a:solidFill>
              </a:rPr>
              <a:t>"http://localhost:8080/</a:t>
            </a:r>
            <a:r>
              <a:rPr lang="en-GB" altLang="zh-CN" sz="1200" dirty="0" err="1">
                <a:solidFill>
                  <a:srgbClr val="6A8759"/>
                </a:solidFill>
              </a:rPr>
              <a:t>ws</a:t>
            </a:r>
            <a:r>
              <a:rPr lang="en-GB" altLang="zh-CN" sz="1200" dirty="0">
                <a:solidFill>
                  <a:srgbClr val="6A8759"/>
                </a:solidFill>
              </a:rPr>
              <a:t>"</a:t>
            </a:r>
            <a:r>
              <a:rPr lang="en-GB" altLang="zh-CN" sz="1200" dirty="0"/>
              <a:t>)</a:t>
            </a:r>
            <a:r>
              <a:rPr lang="en-GB" altLang="zh-CN" sz="1200" dirty="0">
                <a:solidFill>
                  <a:srgbClr val="CC7832"/>
                </a:solidFill>
              </a:rPr>
              <a:t>;</a:t>
            </a:r>
            <a:br>
              <a:rPr lang="en-GB" altLang="zh-CN" sz="1200" dirty="0">
                <a:solidFill>
                  <a:srgbClr val="CC7832"/>
                </a:solidFill>
              </a:rPr>
            </a:br>
            <a:r>
              <a:rPr lang="en-GB" altLang="zh-CN" sz="1200" dirty="0">
                <a:solidFill>
                  <a:srgbClr val="CC7832"/>
                </a:solidFill>
              </a:rPr>
              <a:t>      </a:t>
            </a:r>
            <a:r>
              <a:rPr lang="en-GB" altLang="zh-CN" sz="1200" dirty="0" err="1"/>
              <a:t>client.setMarshaller</a:t>
            </a:r>
            <a:r>
              <a:rPr lang="en-GB" altLang="zh-CN" sz="1200" dirty="0"/>
              <a:t>(</a:t>
            </a:r>
            <a:r>
              <a:rPr lang="en-GB" altLang="zh-CN" sz="1200" dirty="0" err="1"/>
              <a:t>marshaller</a:t>
            </a:r>
            <a:r>
              <a:rPr lang="en-GB" altLang="zh-CN" sz="1200" dirty="0"/>
              <a:t>)</a:t>
            </a:r>
            <a:r>
              <a:rPr lang="en-GB" altLang="zh-CN" sz="1200" dirty="0">
                <a:solidFill>
                  <a:srgbClr val="CC7832"/>
                </a:solidFill>
              </a:rPr>
              <a:t>;</a:t>
            </a:r>
            <a:br>
              <a:rPr lang="en-GB" altLang="zh-CN" sz="1200" dirty="0">
                <a:solidFill>
                  <a:srgbClr val="CC7832"/>
                </a:solidFill>
              </a:rPr>
            </a:br>
            <a:r>
              <a:rPr lang="en-GB" altLang="zh-CN" sz="1200" dirty="0">
                <a:solidFill>
                  <a:srgbClr val="CC7832"/>
                </a:solidFill>
              </a:rPr>
              <a:t>      </a:t>
            </a:r>
            <a:r>
              <a:rPr lang="en-GB" altLang="zh-CN" sz="1200" dirty="0" err="1"/>
              <a:t>client.setUnmarshaller</a:t>
            </a:r>
            <a:r>
              <a:rPr lang="en-GB" altLang="zh-CN" sz="1200" dirty="0"/>
              <a:t>(</a:t>
            </a:r>
            <a:r>
              <a:rPr lang="en-GB" altLang="zh-CN" sz="1200" dirty="0" err="1"/>
              <a:t>marshaller</a:t>
            </a:r>
            <a:r>
              <a:rPr lang="en-GB" altLang="zh-CN" sz="1200" dirty="0"/>
              <a:t>)</a:t>
            </a:r>
            <a:r>
              <a:rPr lang="en-GB" altLang="zh-CN" sz="1200" dirty="0">
                <a:solidFill>
                  <a:srgbClr val="CC7832"/>
                </a:solidFill>
              </a:rPr>
              <a:t>;</a:t>
            </a:r>
            <a:br>
              <a:rPr lang="en-GB" altLang="zh-CN" sz="1200" dirty="0">
                <a:solidFill>
                  <a:srgbClr val="CC7832"/>
                </a:solidFill>
              </a:rPr>
            </a:br>
            <a:r>
              <a:rPr lang="en-GB" altLang="zh-CN" sz="1200" dirty="0">
                <a:solidFill>
                  <a:srgbClr val="CC7832"/>
                </a:solidFill>
              </a:rPr>
              <a:t>      return </a:t>
            </a:r>
            <a:r>
              <a:rPr lang="en-GB" altLang="zh-CN" sz="1200" dirty="0"/>
              <a:t>client</a:t>
            </a:r>
            <a:r>
              <a:rPr lang="en-GB" altLang="zh-CN" sz="1200" dirty="0">
                <a:solidFill>
                  <a:srgbClr val="CC7832"/>
                </a:solidFill>
              </a:rPr>
              <a:t>;</a:t>
            </a:r>
            <a:br>
              <a:rPr lang="en-GB" altLang="zh-CN" sz="1200" dirty="0">
                <a:solidFill>
                  <a:srgbClr val="CC7832"/>
                </a:solidFill>
              </a:rPr>
            </a:br>
            <a:r>
              <a:rPr lang="en-GB" altLang="zh-CN" sz="1200" dirty="0">
                <a:solidFill>
                  <a:srgbClr val="CC7832"/>
                </a:solidFill>
              </a:rPr>
              <a:t>   </a:t>
            </a:r>
            <a:r>
              <a:rPr lang="en-GB" altLang="zh-CN" sz="1200" dirty="0"/>
              <a:t>}</a:t>
            </a:r>
            <a:br>
              <a:rPr lang="en-GB" altLang="zh-CN" sz="1200" dirty="0"/>
            </a:br>
            <a:r>
              <a:rPr lang="en-GB" altLang="zh-CN" sz="1200" dirty="0"/>
              <a:t>}</a:t>
            </a:r>
            <a:endParaRPr lang="zh-CN" altLang="en-US" sz="1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Consuming</a:t>
            </a:r>
            <a:r>
              <a:rPr kumimoji="1" lang="zh-CN" altLang="en-US" dirty="0"/>
              <a:t> </a:t>
            </a:r>
            <a:r>
              <a:rPr kumimoji="1" lang="en-GB" altLang="zh-CN" dirty="0"/>
              <a:t>a SOAP web service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dirty="0"/>
              <a:t>Generate Domain Objects Based on a WSDL</a:t>
            </a:r>
            <a:endParaRPr lang="en-GB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0400" y="1373704"/>
            <a:ext cx="6858000" cy="37276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Consuming</a:t>
            </a:r>
            <a:r>
              <a:rPr kumimoji="1" lang="zh-CN" altLang="en-US" dirty="0"/>
              <a:t> </a:t>
            </a:r>
            <a:r>
              <a:rPr kumimoji="1" lang="en-GB" altLang="zh-CN" dirty="0"/>
              <a:t>a SOAP web service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23963" y="1871112"/>
            <a:ext cx="6588919" cy="1889434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JAX-WS</a:t>
            </a:r>
            <a:r>
              <a:rPr lang="zh-CN" altLang="en-US" dirty="0"/>
              <a:t> </a:t>
            </a:r>
            <a:r>
              <a:rPr lang="en-US" altLang="zh-CN" dirty="0"/>
              <a:t>Web Service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500" dirty="0" err="1"/>
              <a:t>Warehouse.java</a:t>
            </a:r>
            <a:endParaRPr lang="zh-CN" altLang="en-US" sz="1500" dirty="0"/>
          </a:p>
        </p:txBody>
      </p:sp>
      <p:sp>
        <p:nvSpPr>
          <p:cNvPr id="7" name="矩形 6"/>
          <p:cNvSpPr/>
          <p:nvPr/>
        </p:nvSpPr>
        <p:spPr>
          <a:xfrm>
            <a:off x="2699792" y="739025"/>
            <a:ext cx="6129300" cy="4154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1200" dirty="0">
                <a:solidFill>
                  <a:srgbClr val="FF0000"/>
                </a:solidFill>
              </a:rPr>
              <a:t>@</a:t>
            </a:r>
            <a:r>
              <a:rPr lang="en-GB" altLang="zh-CN" sz="1200" dirty="0" err="1">
                <a:solidFill>
                  <a:srgbClr val="FF0000"/>
                </a:solidFill>
              </a:rPr>
              <a:t>WebService</a:t>
            </a:r>
            <a:br>
              <a:rPr lang="en-GB" altLang="zh-CN" sz="1200" dirty="0">
                <a:solidFill>
                  <a:srgbClr val="BBB529"/>
                </a:solidFill>
              </a:rPr>
            </a:br>
            <a:r>
              <a:rPr lang="en-GB" altLang="zh-CN" sz="1200" dirty="0">
                <a:solidFill>
                  <a:srgbClr val="CC7832"/>
                </a:solidFill>
              </a:rPr>
              <a:t>public class </a:t>
            </a:r>
            <a:r>
              <a:rPr lang="en-GB" altLang="zh-CN" sz="1200" dirty="0"/>
              <a:t>Warehouse {</a:t>
            </a:r>
            <a:br>
              <a:rPr lang="en-GB" altLang="zh-CN" sz="1200" dirty="0"/>
            </a:br>
            <a:r>
              <a:rPr lang="en-GB" altLang="zh-CN" sz="1200" dirty="0"/>
              <a:t>  </a:t>
            </a:r>
            <a:r>
              <a:rPr lang="en-GB" altLang="zh-CN" sz="1200" dirty="0">
                <a:solidFill>
                  <a:srgbClr val="CC7832"/>
                </a:solidFill>
              </a:rPr>
              <a:t>public </a:t>
            </a:r>
            <a:r>
              <a:rPr lang="en-GB" altLang="zh-CN" sz="1200" dirty="0">
                <a:solidFill>
                  <a:srgbClr val="FFC66D"/>
                </a:solidFill>
              </a:rPr>
              <a:t>Warehouse</a:t>
            </a:r>
            <a:r>
              <a:rPr lang="en-GB" altLang="zh-CN" sz="1200" dirty="0"/>
              <a:t>() {</a:t>
            </a:r>
            <a:br>
              <a:rPr lang="en-GB" altLang="zh-CN" sz="1200" dirty="0"/>
            </a:br>
            <a:r>
              <a:rPr lang="en-GB" altLang="zh-CN" sz="1200" dirty="0"/>
              <a:t>    </a:t>
            </a:r>
            <a:r>
              <a:rPr lang="en-GB" altLang="zh-CN" sz="1200" dirty="0">
                <a:solidFill>
                  <a:srgbClr val="9876AA"/>
                </a:solidFill>
              </a:rPr>
              <a:t>prices </a:t>
            </a:r>
            <a:r>
              <a:rPr lang="en-GB" altLang="zh-CN" sz="1200" dirty="0"/>
              <a:t>= </a:t>
            </a:r>
            <a:r>
              <a:rPr lang="en-GB" altLang="zh-CN" sz="1200" dirty="0">
                <a:solidFill>
                  <a:srgbClr val="CC7832"/>
                </a:solidFill>
              </a:rPr>
              <a:t>new </a:t>
            </a:r>
            <a:r>
              <a:rPr lang="en-GB" altLang="zh-CN" sz="1200" dirty="0"/>
              <a:t>HashMap&lt;String</a:t>
            </a:r>
            <a:r>
              <a:rPr lang="en-GB" altLang="zh-CN" sz="1200" dirty="0">
                <a:solidFill>
                  <a:srgbClr val="CC7832"/>
                </a:solidFill>
              </a:rPr>
              <a:t>, </a:t>
            </a:r>
            <a:r>
              <a:rPr lang="en-GB" altLang="zh-CN" sz="1200" dirty="0"/>
              <a:t>Double&gt;()</a:t>
            </a:r>
            <a:r>
              <a:rPr lang="en-GB" altLang="zh-CN" sz="1200" dirty="0">
                <a:solidFill>
                  <a:srgbClr val="CC7832"/>
                </a:solidFill>
              </a:rPr>
              <a:t>;</a:t>
            </a:r>
            <a:br>
              <a:rPr lang="en-GB" altLang="zh-CN" sz="1200" dirty="0">
                <a:solidFill>
                  <a:srgbClr val="CC7832"/>
                </a:solidFill>
              </a:rPr>
            </a:br>
            <a:r>
              <a:rPr lang="en-GB" altLang="zh-CN" sz="1200" dirty="0">
                <a:solidFill>
                  <a:srgbClr val="CC7832"/>
                </a:solidFill>
              </a:rPr>
              <a:t>    </a:t>
            </a:r>
            <a:r>
              <a:rPr lang="en-GB" altLang="zh-CN" sz="1200" dirty="0" err="1">
                <a:solidFill>
                  <a:srgbClr val="9876AA"/>
                </a:solidFill>
              </a:rPr>
              <a:t>prices</a:t>
            </a:r>
            <a:r>
              <a:rPr lang="en-GB" altLang="zh-CN" sz="1200" dirty="0" err="1"/>
              <a:t>.put</a:t>
            </a:r>
            <a:r>
              <a:rPr lang="en-GB" altLang="zh-CN" sz="1200" dirty="0"/>
              <a:t>(</a:t>
            </a:r>
            <a:r>
              <a:rPr lang="en-GB" altLang="zh-CN" sz="1200" dirty="0">
                <a:solidFill>
                  <a:srgbClr val="6A8759"/>
                </a:solidFill>
              </a:rPr>
              <a:t>"Blackwell Toaster"</a:t>
            </a:r>
            <a:r>
              <a:rPr lang="en-GB" altLang="zh-CN" sz="1200" dirty="0">
                <a:solidFill>
                  <a:srgbClr val="CC7832"/>
                </a:solidFill>
              </a:rPr>
              <a:t>, </a:t>
            </a:r>
            <a:r>
              <a:rPr lang="en-GB" altLang="zh-CN" sz="1200" dirty="0">
                <a:solidFill>
                  <a:srgbClr val="6897BB"/>
                </a:solidFill>
              </a:rPr>
              <a:t>24.95</a:t>
            </a:r>
            <a:r>
              <a:rPr lang="en-GB" altLang="zh-CN" sz="1200" dirty="0"/>
              <a:t>)</a:t>
            </a:r>
            <a:r>
              <a:rPr lang="en-GB" altLang="zh-CN" sz="1200" dirty="0">
                <a:solidFill>
                  <a:srgbClr val="CC7832"/>
                </a:solidFill>
              </a:rPr>
              <a:t>;</a:t>
            </a:r>
            <a:br>
              <a:rPr lang="en-GB" altLang="zh-CN" sz="1200" dirty="0">
                <a:solidFill>
                  <a:srgbClr val="CC7832"/>
                </a:solidFill>
              </a:rPr>
            </a:br>
            <a:r>
              <a:rPr lang="en-GB" altLang="zh-CN" sz="1200" dirty="0">
                <a:solidFill>
                  <a:srgbClr val="CC7832"/>
                </a:solidFill>
              </a:rPr>
              <a:t>    </a:t>
            </a:r>
            <a:r>
              <a:rPr lang="en-GB" altLang="zh-CN" sz="1200" dirty="0" err="1">
                <a:solidFill>
                  <a:srgbClr val="9876AA"/>
                </a:solidFill>
              </a:rPr>
              <a:t>prices</a:t>
            </a:r>
            <a:r>
              <a:rPr lang="en-GB" altLang="zh-CN" sz="1200" dirty="0" err="1"/>
              <a:t>.put</a:t>
            </a:r>
            <a:r>
              <a:rPr lang="en-GB" altLang="zh-CN" sz="1200" dirty="0"/>
              <a:t>(</a:t>
            </a:r>
            <a:r>
              <a:rPr lang="en-GB" altLang="zh-CN" sz="1200" dirty="0">
                <a:solidFill>
                  <a:srgbClr val="6A8759"/>
                </a:solidFill>
              </a:rPr>
              <a:t>"</a:t>
            </a:r>
            <a:r>
              <a:rPr lang="en-GB" altLang="zh-CN" sz="1200" dirty="0" err="1">
                <a:solidFill>
                  <a:srgbClr val="6A8759"/>
                </a:solidFill>
              </a:rPr>
              <a:t>ZapXpress</a:t>
            </a:r>
            <a:r>
              <a:rPr lang="en-GB" altLang="zh-CN" sz="1200" dirty="0">
                <a:solidFill>
                  <a:srgbClr val="6A8759"/>
                </a:solidFill>
              </a:rPr>
              <a:t> Microwave Oven"</a:t>
            </a:r>
            <a:r>
              <a:rPr lang="en-GB" altLang="zh-CN" sz="1200" dirty="0">
                <a:solidFill>
                  <a:srgbClr val="CC7832"/>
                </a:solidFill>
              </a:rPr>
              <a:t>, </a:t>
            </a:r>
            <a:r>
              <a:rPr lang="en-GB" altLang="zh-CN" sz="1200" dirty="0">
                <a:solidFill>
                  <a:srgbClr val="6897BB"/>
                </a:solidFill>
              </a:rPr>
              <a:t>49.95</a:t>
            </a:r>
            <a:r>
              <a:rPr lang="en-GB" altLang="zh-CN" sz="1200" dirty="0"/>
              <a:t>)</a:t>
            </a:r>
            <a:r>
              <a:rPr lang="en-GB" altLang="zh-CN" sz="1200" dirty="0">
                <a:solidFill>
                  <a:srgbClr val="CC7832"/>
                </a:solidFill>
              </a:rPr>
              <a:t>;</a:t>
            </a:r>
            <a:br>
              <a:rPr lang="en-GB" altLang="zh-CN" sz="1200" dirty="0">
                <a:solidFill>
                  <a:srgbClr val="CC7832"/>
                </a:solidFill>
              </a:rPr>
            </a:br>
            <a:r>
              <a:rPr lang="en-GB" altLang="zh-CN" sz="1200" dirty="0">
                <a:solidFill>
                  <a:srgbClr val="CC7832"/>
                </a:solidFill>
              </a:rPr>
              <a:t>  </a:t>
            </a:r>
            <a:r>
              <a:rPr lang="en-GB" altLang="zh-CN" sz="1200" dirty="0"/>
              <a:t>}</a:t>
            </a:r>
            <a:br>
              <a:rPr lang="en-GB" altLang="zh-CN" sz="1200" dirty="0"/>
            </a:br>
            <a:br>
              <a:rPr lang="en-GB" altLang="zh-CN" sz="1200" dirty="0"/>
            </a:br>
            <a:r>
              <a:rPr lang="en-GB" altLang="zh-CN" sz="1200" dirty="0"/>
              <a:t>  </a:t>
            </a:r>
            <a:r>
              <a:rPr lang="en-GB" altLang="zh-CN" sz="1200" dirty="0">
                <a:solidFill>
                  <a:srgbClr val="CC7832"/>
                </a:solidFill>
              </a:rPr>
              <a:t>public double </a:t>
            </a:r>
            <a:r>
              <a:rPr lang="en-GB" altLang="zh-CN" sz="1200" dirty="0" err="1">
                <a:solidFill>
                  <a:srgbClr val="FFC66D"/>
                </a:solidFill>
              </a:rPr>
              <a:t>getPrice</a:t>
            </a:r>
            <a:r>
              <a:rPr lang="en-GB" altLang="zh-CN" sz="1200" dirty="0"/>
              <a:t>(</a:t>
            </a:r>
            <a:r>
              <a:rPr lang="en-GB" altLang="zh-CN" sz="1200" dirty="0">
                <a:solidFill>
                  <a:srgbClr val="FF0000"/>
                </a:solidFill>
              </a:rPr>
              <a:t>@</a:t>
            </a:r>
            <a:r>
              <a:rPr lang="en-GB" altLang="zh-CN" sz="1200" dirty="0" err="1">
                <a:solidFill>
                  <a:srgbClr val="FF0000"/>
                </a:solidFill>
              </a:rPr>
              <a:t>WebParam</a:t>
            </a:r>
            <a:r>
              <a:rPr lang="en-GB" altLang="zh-CN" sz="1200" dirty="0"/>
              <a:t>(</a:t>
            </a:r>
            <a:r>
              <a:rPr lang="en-GB" altLang="zh-CN" sz="1200" dirty="0">
                <a:solidFill>
                  <a:srgbClr val="D0D0FF"/>
                </a:solidFill>
              </a:rPr>
              <a:t>name</a:t>
            </a:r>
            <a:r>
              <a:rPr lang="en-GB" altLang="zh-CN" sz="1200" dirty="0"/>
              <a:t>=</a:t>
            </a:r>
            <a:r>
              <a:rPr lang="en-GB" altLang="zh-CN" sz="1200" dirty="0">
                <a:solidFill>
                  <a:srgbClr val="6A8759"/>
                </a:solidFill>
              </a:rPr>
              <a:t>”</a:t>
            </a:r>
            <a:r>
              <a:rPr lang="en-US" altLang="zh-CN" sz="1200" dirty="0">
                <a:solidFill>
                  <a:srgbClr val="6A8759"/>
                </a:solidFill>
              </a:rPr>
              <a:t>parameters</a:t>
            </a:r>
            <a:r>
              <a:rPr lang="en-GB" altLang="zh-CN" sz="1200" dirty="0">
                <a:solidFill>
                  <a:srgbClr val="6A8759"/>
                </a:solidFill>
              </a:rPr>
              <a:t>"</a:t>
            </a:r>
            <a:r>
              <a:rPr lang="en-GB" altLang="zh-CN" sz="1200" dirty="0"/>
              <a:t>) String description)</a:t>
            </a:r>
            <a:br>
              <a:rPr lang="en-GB" altLang="zh-CN" sz="1200" dirty="0"/>
            </a:br>
            <a:r>
              <a:rPr lang="en-GB" altLang="zh-CN" sz="1200" dirty="0"/>
              <a:t>  {</a:t>
            </a:r>
            <a:br>
              <a:rPr lang="en-GB" altLang="zh-CN" sz="1200" dirty="0"/>
            </a:br>
            <a:r>
              <a:rPr lang="en-GB" altLang="zh-CN" sz="1200" dirty="0"/>
              <a:t>    Double price = </a:t>
            </a:r>
            <a:r>
              <a:rPr lang="en-GB" altLang="zh-CN" sz="1200" dirty="0" err="1">
                <a:solidFill>
                  <a:srgbClr val="9876AA"/>
                </a:solidFill>
              </a:rPr>
              <a:t>prices</a:t>
            </a:r>
            <a:r>
              <a:rPr lang="en-GB" altLang="zh-CN" sz="1200" dirty="0" err="1"/>
              <a:t>.get</a:t>
            </a:r>
            <a:r>
              <a:rPr lang="en-GB" altLang="zh-CN" sz="1200" dirty="0"/>
              <a:t>(description</a:t>
            </a:r>
            <a:r>
              <a:rPr lang="en-US" altLang="zh-CN" sz="1200" dirty="0"/>
              <a:t>.trim()</a:t>
            </a:r>
            <a:r>
              <a:rPr lang="en-GB" altLang="zh-CN" sz="1200" dirty="0"/>
              <a:t>)</a:t>
            </a:r>
            <a:r>
              <a:rPr lang="en-GB" altLang="zh-CN" sz="1200" dirty="0">
                <a:solidFill>
                  <a:srgbClr val="CC7832"/>
                </a:solidFill>
              </a:rPr>
              <a:t>;</a:t>
            </a:r>
            <a:br>
              <a:rPr lang="en-GB" altLang="zh-CN" sz="1200" dirty="0">
                <a:solidFill>
                  <a:srgbClr val="CC7832"/>
                </a:solidFill>
              </a:rPr>
            </a:br>
            <a:r>
              <a:rPr lang="en-GB" altLang="zh-CN" sz="1200" dirty="0">
                <a:solidFill>
                  <a:srgbClr val="CC7832"/>
                </a:solidFill>
              </a:rPr>
              <a:t>    return </a:t>
            </a:r>
            <a:r>
              <a:rPr lang="en-GB" altLang="zh-CN" sz="1200" dirty="0"/>
              <a:t>price == </a:t>
            </a:r>
            <a:r>
              <a:rPr lang="en-GB" altLang="zh-CN" sz="1200" dirty="0">
                <a:solidFill>
                  <a:srgbClr val="CC7832"/>
                </a:solidFill>
              </a:rPr>
              <a:t>null </a:t>
            </a:r>
            <a:r>
              <a:rPr lang="en-GB" altLang="zh-CN" sz="1200" dirty="0"/>
              <a:t>? </a:t>
            </a:r>
            <a:r>
              <a:rPr lang="en-GB" altLang="zh-CN" sz="1200" dirty="0">
                <a:solidFill>
                  <a:srgbClr val="6897BB"/>
                </a:solidFill>
              </a:rPr>
              <a:t>0 </a:t>
            </a:r>
            <a:r>
              <a:rPr lang="en-GB" altLang="zh-CN" sz="1200" dirty="0"/>
              <a:t>: price</a:t>
            </a:r>
            <a:r>
              <a:rPr lang="en-GB" altLang="zh-CN" sz="1200" dirty="0">
                <a:solidFill>
                  <a:srgbClr val="CC7832"/>
                </a:solidFill>
              </a:rPr>
              <a:t>;</a:t>
            </a:r>
            <a:br>
              <a:rPr lang="en-GB" altLang="zh-CN" sz="1200" dirty="0">
                <a:solidFill>
                  <a:srgbClr val="CC7832"/>
                </a:solidFill>
              </a:rPr>
            </a:br>
            <a:r>
              <a:rPr lang="en-GB" altLang="zh-CN" sz="1200" dirty="0">
                <a:solidFill>
                  <a:srgbClr val="CC7832"/>
                </a:solidFill>
              </a:rPr>
              <a:t>  </a:t>
            </a:r>
            <a:r>
              <a:rPr lang="en-GB" altLang="zh-CN" sz="1200" dirty="0"/>
              <a:t>}</a:t>
            </a:r>
            <a:br>
              <a:rPr lang="en-GB" altLang="zh-CN" sz="1200" dirty="0"/>
            </a:br>
            <a:br>
              <a:rPr lang="en-GB" altLang="zh-CN" sz="1200" dirty="0"/>
            </a:br>
            <a:r>
              <a:rPr lang="en-GB" altLang="zh-CN" sz="1200" dirty="0"/>
              <a:t>  </a:t>
            </a:r>
            <a:r>
              <a:rPr lang="en-GB" altLang="zh-CN" sz="1200" dirty="0">
                <a:solidFill>
                  <a:srgbClr val="CC7832"/>
                </a:solidFill>
              </a:rPr>
              <a:t>private </a:t>
            </a:r>
            <a:r>
              <a:rPr lang="en-GB" altLang="zh-CN" sz="1200" dirty="0"/>
              <a:t>Map&lt;String</a:t>
            </a:r>
            <a:r>
              <a:rPr lang="en-GB" altLang="zh-CN" sz="1200" dirty="0">
                <a:solidFill>
                  <a:srgbClr val="CC7832"/>
                </a:solidFill>
              </a:rPr>
              <a:t>, </a:t>
            </a:r>
            <a:r>
              <a:rPr lang="en-GB" altLang="zh-CN" sz="1200" dirty="0"/>
              <a:t>Double&gt; </a:t>
            </a:r>
            <a:r>
              <a:rPr lang="en-GB" altLang="zh-CN" sz="1200" dirty="0">
                <a:solidFill>
                  <a:srgbClr val="9876AA"/>
                </a:solidFill>
              </a:rPr>
              <a:t>prices</a:t>
            </a:r>
            <a:r>
              <a:rPr lang="en-GB" altLang="zh-CN" sz="1200" dirty="0">
                <a:solidFill>
                  <a:srgbClr val="CC7832"/>
                </a:solidFill>
              </a:rPr>
              <a:t>;</a:t>
            </a:r>
            <a:br>
              <a:rPr lang="en-GB" altLang="zh-CN" sz="1200" dirty="0">
                <a:solidFill>
                  <a:srgbClr val="CC7832"/>
                </a:solidFill>
              </a:rPr>
            </a:br>
            <a:br>
              <a:rPr lang="en-GB" altLang="zh-CN" sz="1200" dirty="0">
                <a:solidFill>
                  <a:srgbClr val="CC7832"/>
                </a:solidFill>
              </a:rPr>
            </a:br>
            <a:r>
              <a:rPr lang="en-GB" altLang="zh-CN" sz="1200" dirty="0">
                <a:solidFill>
                  <a:srgbClr val="CC7832"/>
                </a:solidFill>
              </a:rPr>
              <a:t>  public static void </a:t>
            </a:r>
            <a:r>
              <a:rPr lang="en-GB" altLang="zh-CN" sz="1200" dirty="0">
                <a:solidFill>
                  <a:srgbClr val="FFC66D"/>
                </a:solidFill>
              </a:rPr>
              <a:t>main</a:t>
            </a:r>
            <a:r>
              <a:rPr lang="en-GB" altLang="zh-CN" sz="1200" dirty="0"/>
              <a:t>(String[] </a:t>
            </a:r>
            <a:r>
              <a:rPr lang="en-GB" altLang="zh-CN" sz="1200" dirty="0" err="1"/>
              <a:t>argv</a:t>
            </a:r>
            <a:r>
              <a:rPr lang="en-GB" altLang="zh-CN" sz="1200" dirty="0"/>
              <a:t>) {</a:t>
            </a:r>
            <a:br>
              <a:rPr lang="en-GB" altLang="zh-CN" sz="1200" dirty="0"/>
            </a:br>
            <a:r>
              <a:rPr lang="en-GB" altLang="zh-CN" sz="1200" dirty="0"/>
              <a:t>    Object implementor = </a:t>
            </a:r>
            <a:r>
              <a:rPr lang="en-GB" altLang="zh-CN" sz="1200" dirty="0">
                <a:solidFill>
                  <a:srgbClr val="CC7832"/>
                </a:solidFill>
              </a:rPr>
              <a:t>new </a:t>
            </a:r>
            <a:r>
              <a:rPr lang="en-GB" altLang="zh-CN" sz="1200" dirty="0"/>
              <a:t>Warehouse ()</a:t>
            </a:r>
            <a:r>
              <a:rPr lang="en-GB" altLang="zh-CN" sz="1200" dirty="0">
                <a:solidFill>
                  <a:srgbClr val="CC7832"/>
                </a:solidFill>
              </a:rPr>
              <a:t>;</a:t>
            </a:r>
            <a:br>
              <a:rPr lang="en-GB" altLang="zh-CN" sz="1200" dirty="0">
                <a:solidFill>
                  <a:srgbClr val="CC7832"/>
                </a:solidFill>
              </a:rPr>
            </a:br>
            <a:r>
              <a:rPr lang="en-GB" altLang="zh-CN" sz="1200" dirty="0">
                <a:solidFill>
                  <a:srgbClr val="CC7832"/>
                </a:solidFill>
              </a:rPr>
              <a:t>    </a:t>
            </a:r>
            <a:r>
              <a:rPr lang="en-GB" altLang="zh-CN" sz="1200" dirty="0"/>
              <a:t>String address = </a:t>
            </a:r>
            <a:r>
              <a:rPr lang="en-GB" altLang="zh-CN" sz="1200" dirty="0">
                <a:solidFill>
                  <a:srgbClr val="6A8759"/>
                </a:solidFill>
              </a:rPr>
              <a:t>"http://localhost:9000/Warehouse"</a:t>
            </a:r>
            <a:r>
              <a:rPr lang="en-GB" altLang="zh-CN" sz="1200" dirty="0">
                <a:solidFill>
                  <a:srgbClr val="CC7832"/>
                </a:solidFill>
              </a:rPr>
              <a:t>;</a:t>
            </a:r>
            <a:br>
              <a:rPr lang="en-GB" altLang="zh-CN" sz="1200" dirty="0">
                <a:solidFill>
                  <a:srgbClr val="CC7832"/>
                </a:solidFill>
              </a:rPr>
            </a:br>
            <a:r>
              <a:rPr lang="en-GB" altLang="zh-CN" sz="1200" dirty="0">
                <a:solidFill>
                  <a:srgbClr val="CC7832"/>
                </a:solidFill>
              </a:rPr>
              <a:t>    </a:t>
            </a:r>
            <a:r>
              <a:rPr lang="en-GB" altLang="zh-CN" sz="1200" dirty="0" err="1">
                <a:solidFill>
                  <a:srgbClr val="FF0000"/>
                </a:solidFill>
              </a:rPr>
              <a:t>Endpoint.</a:t>
            </a:r>
            <a:r>
              <a:rPr lang="en-GB" altLang="zh-CN" sz="1200" i="1" dirty="0" err="1">
                <a:solidFill>
                  <a:srgbClr val="FF0000"/>
                </a:solidFill>
              </a:rPr>
              <a:t>publish</a:t>
            </a:r>
            <a:r>
              <a:rPr lang="en-GB" altLang="zh-CN" sz="1200" dirty="0">
                <a:solidFill>
                  <a:srgbClr val="FF0000"/>
                </a:solidFill>
              </a:rPr>
              <a:t>(address, implementor);</a:t>
            </a:r>
            <a:r>
              <a:rPr lang="en-US" altLang="en-GB" sz="1200" dirty="0">
                <a:solidFill>
                  <a:srgbClr val="FF0000"/>
                </a:solidFill>
              </a:rPr>
              <a:t> //publish</a:t>
            </a:r>
            <a:r>
              <a:rPr lang="zh-CN" altLang="en-US" sz="1200" dirty="0">
                <a:solidFill>
                  <a:srgbClr val="FF0000"/>
                </a:solidFill>
              </a:rPr>
              <a:t>函数就可以直接向外发送请求了，并且会</a:t>
            </a:r>
            <a:r>
              <a:rPr lang="en-US" altLang="zh-CN" sz="1200" dirty="0">
                <a:solidFill>
                  <a:srgbClr val="FF0000"/>
                </a:solidFill>
              </a:rPr>
              <a:t>suspend</a:t>
            </a:r>
            <a:r>
              <a:rPr lang="zh-CN" altLang="en-US" sz="1200" dirty="0">
                <a:solidFill>
                  <a:srgbClr val="FF0000"/>
                </a:solidFill>
              </a:rPr>
              <a:t>在这里等待</a:t>
            </a:r>
            <a:r>
              <a:rPr lang="en-US" altLang="zh-CN" sz="1200" dirty="0">
                <a:solidFill>
                  <a:srgbClr val="FF0000"/>
                </a:solidFill>
              </a:rPr>
              <a:t>res</a:t>
            </a:r>
            <a:r>
              <a:rPr lang="zh-CN" altLang="en-US" sz="1200" dirty="0">
                <a:solidFill>
                  <a:srgbClr val="FF0000"/>
                </a:solidFill>
              </a:rPr>
              <a:t>的到来</a:t>
            </a:r>
            <a:r>
              <a:rPr lang="en-GB" altLang="zh-CN" sz="1200" dirty="0">
                <a:solidFill>
                  <a:srgbClr val="CC7832"/>
                </a:solidFill>
              </a:rPr>
              <a:t>  </a:t>
            </a:r>
            <a:r>
              <a:rPr lang="en-GB" altLang="zh-CN" sz="1200" dirty="0"/>
              <a:t>}</a:t>
            </a:r>
            <a:br>
              <a:rPr lang="en-GB" altLang="zh-CN" sz="1200" dirty="0"/>
            </a:br>
            <a:r>
              <a:rPr lang="en-GB" altLang="zh-CN" sz="1200" dirty="0"/>
              <a:t>}</a:t>
            </a:r>
            <a:endParaRPr lang="zh-CN" altLang="en-US" sz="1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 Services 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Web Services </a:t>
            </a:r>
            <a:endParaRPr lang="en-US" altLang="zh-CN" dirty="0"/>
          </a:p>
          <a:p>
            <a:pPr lvl="1"/>
            <a:r>
              <a:rPr lang="en-US" altLang="zh-CN" dirty="0"/>
              <a:t>present the opportunity for real interoperability across hardware, operating systems, programming languages, and applications.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Web</a:t>
            </a:r>
            <a:endParaRPr lang="en-US" altLang="zh-CN" dirty="0"/>
          </a:p>
          <a:p>
            <a:pPr lvl="1"/>
            <a:r>
              <a:rPr lang="en-US" altLang="zh-CN" dirty="0"/>
              <a:t>Access with </a:t>
            </a:r>
            <a:r>
              <a:rPr lang="en-US" altLang="zh-CN" dirty="0">
                <a:solidFill>
                  <a:srgbClr val="FF0000"/>
                </a:solidFill>
              </a:rPr>
              <a:t>web protocols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Services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Independent</a:t>
            </a:r>
            <a:r>
              <a:rPr lang="en-US" altLang="zh-CN" dirty="0"/>
              <a:t> of the implementation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JAX-WS</a:t>
            </a:r>
            <a:r>
              <a:rPr lang="zh-CN" altLang="en-US" dirty="0"/>
              <a:t> </a:t>
            </a:r>
            <a:r>
              <a:rPr lang="en-US" altLang="zh-CN" dirty="0"/>
              <a:t>Web Service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23793" y="744082"/>
            <a:ext cx="5112846" cy="10339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900" y="1777994"/>
            <a:ext cx="5086100" cy="335018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9910" y="1784657"/>
            <a:ext cx="3887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http://localhost:9000/Warehouse</a:t>
            </a:r>
            <a:r>
              <a:rPr lang="zh-CN" altLang="en-US" dirty="0">
                <a:solidFill>
                  <a:srgbClr val="FF0000"/>
                </a:solidFill>
              </a:rPr>
              <a:t>?wsdl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JAX-WS</a:t>
            </a:r>
            <a:r>
              <a:rPr lang="zh-CN" altLang="en-US" dirty="0"/>
              <a:t> </a:t>
            </a:r>
            <a:r>
              <a:rPr lang="en-US" altLang="zh-CN" dirty="0"/>
              <a:t>Web Service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IBMPlexMono, Monaco,  Courier New"/>
              </a:rPr>
              <a:t>&lt;</a:t>
            </a:r>
            <a:r>
              <a:rPr lang="en-US" altLang="zh-CN" sz="1600" dirty="0" err="1">
                <a:solidFill>
                  <a:srgbClr val="800000"/>
                </a:solidFill>
                <a:latin typeface="IBMPlexMono, Monaco,  Courier New"/>
              </a:rPr>
              <a:t>soapenv:Envelope</a:t>
            </a:r>
            <a:r>
              <a:rPr lang="en-US" altLang="zh-CN" sz="1600" dirty="0">
                <a:solidFill>
                  <a:srgbClr val="000000"/>
                </a:solidFill>
                <a:latin typeface="IBMPlexMono, Monaco,  Courier New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latin typeface="IBMPlexMono, Monaco,  Courier New"/>
              </a:rPr>
              <a:t>xmlns:soapenv</a:t>
            </a:r>
            <a:r>
              <a:rPr lang="en-US" altLang="zh-CN" sz="1600" dirty="0">
                <a:solidFill>
                  <a:srgbClr val="000000"/>
                </a:solidFill>
                <a:latin typeface="IBMPlexMono, Monaco,  Courier New"/>
              </a:rPr>
              <a:t>=</a:t>
            </a:r>
            <a:r>
              <a:rPr lang="en-US" altLang="zh-CN" sz="1600" dirty="0">
                <a:solidFill>
                  <a:srgbClr val="0000FF"/>
                </a:solidFill>
                <a:latin typeface="IBMPlexMono, Monaco,  Courier New"/>
              </a:rPr>
              <a:t>"http://</a:t>
            </a:r>
            <a:r>
              <a:rPr lang="en-US" altLang="zh-CN" sz="1600" dirty="0" err="1">
                <a:solidFill>
                  <a:srgbClr val="0000FF"/>
                </a:solidFill>
                <a:latin typeface="IBMPlexMono, Monaco,  Courier New"/>
              </a:rPr>
              <a:t>schemas.xmlsoap.org</a:t>
            </a:r>
            <a:r>
              <a:rPr lang="en-US" altLang="zh-CN" sz="1600" dirty="0">
                <a:solidFill>
                  <a:srgbClr val="0000FF"/>
                </a:solidFill>
                <a:latin typeface="IBMPlexMono, Monaco,  Courier New"/>
              </a:rPr>
              <a:t>/soap/envelope/"</a:t>
            </a:r>
            <a:endParaRPr lang="en-US" altLang="zh-CN" sz="1600" dirty="0">
              <a:solidFill>
                <a:srgbClr val="000000"/>
              </a:solidFill>
              <a:latin typeface="IBMPlexMono, Monaco,  Courier New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FF0000"/>
                </a:solidFill>
                <a:latin typeface="IBMPlexMono, Monaco,  Courier New"/>
              </a:rPr>
              <a:t>		</a:t>
            </a:r>
            <a:r>
              <a:rPr lang="zh-CN" altLang="en-US" sz="1600" dirty="0">
                <a:solidFill>
                  <a:srgbClr val="FF0000"/>
                </a:solidFill>
                <a:latin typeface="IBMPlexMono, Monaco,  Courier New"/>
              </a:rPr>
              <a:t>      </a:t>
            </a:r>
            <a:r>
              <a:rPr lang="en-US" altLang="zh-CN" sz="1600" dirty="0" err="1">
                <a:solidFill>
                  <a:srgbClr val="FF0000"/>
                </a:solidFill>
                <a:latin typeface="IBMPlexMono, Monaco,  Courier New"/>
              </a:rPr>
              <a:t>xmlns:gs</a:t>
            </a:r>
            <a:r>
              <a:rPr lang="en-US" altLang="zh-CN" sz="1600" dirty="0">
                <a:solidFill>
                  <a:srgbClr val="000000"/>
                </a:solidFill>
                <a:latin typeface="IBMPlexMono, Monaco,  Courier New"/>
              </a:rPr>
              <a:t>=</a:t>
            </a:r>
            <a:r>
              <a:rPr lang="en-US" altLang="zh-CN" sz="1600" dirty="0">
                <a:solidFill>
                  <a:srgbClr val="0000FF"/>
                </a:solidFill>
                <a:latin typeface="IBMPlexMono, Monaco,  Courier New"/>
              </a:rPr>
              <a:t>"http://example/"&gt;</a:t>
            </a:r>
            <a:endParaRPr lang="en-US" altLang="zh-CN" sz="1600" dirty="0">
              <a:solidFill>
                <a:srgbClr val="000000"/>
              </a:solidFill>
              <a:latin typeface="IBMPlexMono, Monaco,  Courier New"/>
            </a:endParaRPr>
          </a:p>
          <a:p>
            <a:pPr marL="300355" lvl="1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IBMPlexMono, Monaco,  Courier New"/>
              </a:rPr>
              <a:t>&lt;</a:t>
            </a:r>
            <a:r>
              <a:rPr lang="en-US" altLang="zh-CN" sz="1600" dirty="0" err="1">
                <a:solidFill>
                  <a:srgbClr val="800000"/>
                </a:solidFill>
                <a:latin typeface="IBMPlexMono, Monaco,  Courier New"/>
              </a:rPr>
              <a:t>soapenv:Header</a:t>
            </a:r>
            <a:r>
              <a:rPr lang="en-US" altLang="zh-CN" sz="1600" dirty="0">
                <a:solidFill>
                  <a:srgbClr val="800000"/>
                </a:solidFill>
                <a:latin typeface="IBMPlexMono, Monaco,  Courier New"/>
              </a:rPr>
              <a:t>/</a:t>
            </a:r>
            <a:r>
              <a:rPr lang="en-US" altLang="zh-CN" sz="1600" dirty="0">
                <a:solidFill>
                  <a:srgbClr val="0000FF"/>
                </a:solidFill>
                <a:latin typeface="IBMPlexMono, Monaco,  Courier New"/>
              </a:rPr>
              <a:t>&gt;</a:t>
            </a:r>
            <a:endParaRPr lang="en-US" altLang="zh-CN" sz="1600" dirty="0">
              <a:solidFill>
                <a:srgbClr val="000000"/>
              </a:solidFill>
              <a:latin typeface="IBMPlexMono, Monaco,  Courier New"/>
            </a:endParaRPr>
          </a:p>
          <a:p>
            <a:pPr marL="300355" lvl="1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IBMPlexMono, Monaco,  Courier New"/>
              </a:rPr>
              <a:t>&lt;</a:t>
            </a:r>
            <a:r>
              <a:rPr lang="en-US" altLang="zh-CN" sz="1600" dirty="0" err="1">
                <a:solidFill>
                  <a:srgbClr val="800000"/>
                </a:solidFill>
                <a:latin typeface="IBMPlexMono, Monaco,  Courier New"/>
              </a:rPr>
              <a:t>soapenv:Body</a:t>
            </a:r>
            <a:r>
              <a:rPr lang="en-US" altLang="zh-CN" sz="1600" dirty="0">
                <a:solidFill>
                  <a:srgbClr val="0000FF"/>
                </a:solidFill>
                <a:latin typeface="IBMPlexMono, Monaco,  Courier New"/>
              </a:rPr>
              <a:t>&gt;</a:t>
            </a:r>
            <a:endParaRPr lang="en-US" altLang="zh-CN" sz="1600" dirty="0">
              <a:solidFill>
                <a:srgbClr val="000000"/>
              </a:solidFill>
              <a:latin typeface="IBMPlexMono, Monaco,  Courier New"/>
            </a:endParaRPr>
          </a:p>
          <a:p>
            <a:pPr marL="300355" lvl="1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IBMPlexMono, Monaco,  Courier New"/>
              </a:rPr>
              <a:t>	&lt;</a:t>
            </a:r>
            <a:r>
              <a:rPr lang="en-US" altLang="zh-CN" sz="1600" dirty="0" err="1">
                <a:solidFill>
                  <a:srgbClr val="800000"/>
                </a:solidFill>
                <a:latin typeface="IBMPlexMono, Monaco,  Courier New"/>
              </a:rPr>
              <a:t>gs:getPrice</a:t>
            </a:r>
            <a:r>
              <a:rPr lang="en-US" altLang="zh-CN" sz="1600" dirty="0">
                <a:solidFill>
                  <a:srgbClr val="0000FF"/>
                </a:solidFill>
                <a:latin typeface="IBMPlexMono, Monaco,  Courier New"/>
              </a:rPr>
              <a:t>&gt;</a:t>
            </a:r>
            <a:endParaRPr lang="en-US" altLang="zh-CN" sz="1600" dirty="0">
              <a:solidFill>
                <a:srgbClr val="000000"/>
              </a:solidFill>
              <a:latin typeface="IBMPlexMono, Monaco,  Courier New"/>
            </a:endParaRPr>
          </a:p>
          <a:p>
            <a:pPr marL="300355" lvl="1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IBMPlexMono, Monaco,  Courier New"/>
              </a:rPr>
              <a:t>		&lt;</a:t>
            </a:r>
            <a:r>
              <a:rPr lang="en-US" altLang="zh-CN" sz="1600" dirty="0">
                <a:solidFill>
                  <a:srgbClr val="800000"/>
                </a:solidFill>
                <a:latin typeface="IBMPlexMono, Monaco,  Courier New"/>
              </a:rPr>
              <a:t>parameters</a:t>
            </a:r>
            <a:r>
              <a:rPr lang="en-US" altLang="zh-CN" sz="1600" dirty="0">
                <a:solidFill>
                  <a:srgbClr val="0000FF"/>
                </a:solidFill>
                <a:latin typeface="IBMPlexMono, Monaco,  Courier New"/>
              </a:rPr>
              <a:t>&gt;</a:t>
            </a:r>
            <a:r>
              <a:rPr lang="en-US" altLang="zh-CN" sz="1600" dirty="0">
                <a:solidFill>
                  <a:srgbClr val="000000"/>
                </a:solidFill>
                <a:latin typeface="IBMPlexMono, Monaco,  Courier New"/>
              </a:rPr>
              <a:t>Blackwell Toaster</a:t>
            </a:r>
            <a:r>
              <a:rPr lang="en-US" altLang="zh-CN" sz="1600" dirty="0">
                <a:solidFill>
                  <a:srgbClr val="0000FF"/>
                </a:solidFill>
                <a:latin typeface="IBMPlexMono, Monaco,  Courier New"/>
              </a:rPr>
              <a:t>&lt;/</a:t>
            </a:r>
            <a:r>
              <a:rPr lang="en-US" altLang="zh-CN" sz="1600" dirty="0">
                <a:solidFill>
                  <a:srgbClr val="800000"/>
                </a:solidFill>
                <a:latin typeface="IBMPlexMono, Monaco,  Courier New"/>
              </a:rPr>
              <a:t>parameters</a:t>
            </a:r>
            <a:r>
              <a:rPr lang="en-US" altLang="zh-CN" sz="1600" dirty="0">
                <a:solidFill>
                  <a:srgbClr val="0000FF"/>
                </a:solidFill>
                <a:latin typeface="IBMPlexMono, Monaco,  Courier New"/>
              </a:rPr>
              <a:t>&gt;</a:t>
            </a:r>
            <a:endParaRPr lang="en-US" altLang="zh-CN" sz="1600" dirty="0">
              <a:solidFill>
                <a:srgbClr val="000000"/>
              </a:solidFill>
              <a:latin typeface="IBMPlexMono, Monaco,  Courier New"/>
            </a:endParaRPr>
          </a:p>
          <a:p>
            <a:pPr marL="300355" lvl="1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IBMPlexMono, Monaco,  Courier New"/>
              </a:rPr>
              <a:t>	&lt;/</a:t>
            </a:r>
            <a:r>
              <a:rPr lang="en-US" altLang="zh-CN" sz="1600" dirty="0" err="1">
                <a:solidFill>
                  <a:srgbClr val="800000"/>
                </a:solidFill>
                <a:latin typeface="IBMPlexMono, Monaco,  Courier New"/>
              </a:rPr>
              <a:t>gs:getPrice</a:t>
            </a:r>
            <a:r>
              <a:rPr lang="en-US" altLang="zh-CN" sz="1600" dirty="0">
                <a:solidFill>
                  <a:srgbClr val="0000FF"/>
                </a:solidFill>
                <a:latin typeface="IBMPlexMono, Monaco,  Courier New"/>
              </a:rPr>
              <a:t>&gt;</a:t>
            </a:r>
            <a:endParaRPr lang="en-US" altLang="zh-CN" sz="1600" dirty="0">
              <a:solidFill>
                <a:srgbClr val="000000"/>
              </a:solidFill>
              <a:latin typeface="IBMPlexMono, Monaco,  Courier New"/>
            </a:endParaRPr>
          </a:p>
          <a:p>
            <a:pPr marL="300355" lvl="1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IBMPlexMono, Monaco,  Courier New"/>
              </a:rPr>
              <a:t>&lt;/</a:t>
            </a:r>
            <a:r>
              <a:rPr lang="en-US" altLang="zh-CN" sz="1600" dirty="0" err="1">
                <a:solidFill>
                  <a:srgbClr val="800000"/>
                </a:solidFill>
                <a:latin typeface="IBMPlexMono, Monaco,  Courier New"/>
              </a:rPr>
              <a:t>soapenv:Body</a:t>
            </a:r>
            <a:r>
              <a:rPr lang="en-US" altLang="zh-CN" sz="1600" dirty="0">
                <a:solidFill>
                  <a:srgbClr val="0000FF"/>
                </a:solidFill>
                <a:latin typeface="IBMPlexMono, Monaco,  Courier New"/>
              </a:rPr>
              <a:t>&gt;</a:t>
            </a:r>
            <a:endParaRPr lang="en-US" altLang="zh-CN" sz="1600" dirty="0">
              <a:solidFill>
                <a:srgbClr val="000000"/>
              </a:solidFill>
              <a:latin typeface="IBMPlexMono, Monaco,  Courier New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IBMPlexMono, Monaco,  Courier New"/>
              </a:rPr>
              <a:t>&lt;/</a:t>
            </a:r>
            <a:r>
              <a:rPr lang="en-US" altLang="zh-CN" sz="1600" dirty="0" err="1">
                <a:solidFill>
                  <a:srgbClr val="800000"/>
                </a:solidFill>
                <a:latin typeface="IBMPlexMono, Monaco,  Courier New"/>
              </a:rPr>
              <a:t>soapenv:Envelope</a:t>
            </a:r>
            <a:r>
              <a:rPr lang="en-US" altLang="zh-CN" sz="1600" dirty="0">
                <a:solidFill>
                  <a:srgbClr val="0000FF"/>
                </a:solidFill>
                <a:latin typeface="IBMPlexMono, Monaco,  Courier New"/>
              </a:rPr>
              <a:t>&gt;</a:t>
            </a:r>
            <a:endParaRPr lang="en-US" altLang="zh-CN" sz="1600" dirty="0">
              <a:solidFill>
                <a:srgbClr val="000000"/>
              </a:solidFill>
              <a:latin typeface="IBMPlexMono, Monaco,  Courier New"/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JAX-WS</a:t>
            </a:r>
            <a:r>
              <a:rPr lang="zh-CN" altLang="en-US" dirty="0"/>
              <a:t> </a:t>
            </a:r>
            <a:r>
              <a:rPr lang="en-US" altLang="zh-CN" dirty="0"/>
              <a:t>Web Service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IBMPlexMono, Monaco,  Courier New"/>
              </a:rPr>
              <a:t>&lt;?</a:t>
            </a:r>
            <a:r>
              <a:rPr lang="en-US" altLang="zh-CN" sz="1600" dirty="0">
                <a:solidFill>
                  <a:srgbClr val="808080"/>
                </a:solidFill>
                <a:latin typeface="IBMPlexMono, Monaco,  Courier New"/>
              </a:rPr>
              <a:t>xml</a:t>
            </a:r>
            <a:r>
              <a:rPr lang="en-US" altLang="zh-CN" sz="1600" dirty="0">
                <a:solidFill>
                  <a:srgbClr val="000000"/>
                </a:solidFill>
                <a:latin typeface="IBMPlexMono, Monaco,  Courier New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IBMPlexMono, Monaco,  Courier New"/>
              </a:rPr>
              <a:t>version</a:t>
            </a:r>
            <a:r>
              <a:rPr lang="en-US" altLang="zh-CN" sz="1600" dirty="0">
                <a:solidFill>
                  <a:srgbClr val="000000"/>
                </a:solidFill>
                <a:latin typeface="IBMPlexMono, Monaco,  Courier New"/>
              </a:rPr>
              <a:t>=</a:t>
            </a:r>
            <a:r>
              <a:rPr lang="en-US" altLang="zh-CN" sz="1600" dirty="0">
                <a:solidFill>
                  <a:srgbClr val="0000FF"/>
                </a:solidFill>
                <a:latin typeface="IBMPlexMono, Monaco,  Courier New"/>
              </a:rPr>
              <a:t>'1.0'</a:t>
            </a:r>
            <a:r>
              <a:rPr lang="en-US" altLang="zh-CN" sz="1600" dirty="0">
                <a:solidFill>
                  <a:srgbClr val="000000"/>
                </a:solidFill>
                <a:latin typeface="IBMPlexMono, Monaco,  Courier New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IBMPlexMono, Monaco,  Courier New"/>
              </a:rPr>
              <a:t>encoding</a:t>
            </a:r>
            <a:r>
              <a:rPr lang="en-US" altLang="zh-CN" sz="1600" dirty="0">
                <a:solidFill>
                  <a:srgbClr val="000000"/>
                </a:solidFill>
                <a:latin typeface="IBMPlexMono, Monaco,  Courier New"/>
              </a:rPr>
              <a:t>=</a:t>
            </a:r>
            <a:r>
              <a:rPr lang="en-US" altLang="zh-CN" sz="1600" dirty="0">
                <a:solidFill>
                  <a:srgbClr val="0000FF"/>
                </a:solidFill>
                <a:latin typeface="IBMPlexMono, Monaco,  Courier New"/>
              </a:rPr>
              <a:t>'UTF-8'?&gt;</a:t>
            </a:r>
            <a:endParaRPr lang="en-US" altLang="zh-CN" sz="1600" dirty="0">
              <a:solidFill>
                <a:srgbClr val="000000"/>
              </a:solidFill>
              <a:latin typeface="IBMPlexMono, Monaco,  Courier New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IBMPlexMono, Monaco,  Courier New"/>
              </a:rPr>
              <a:t>&lt;</a:t>
            </a:r>
            <a:r>
              <a:rPr lang="en-US" altLang="zh-CN" sz="1600" dirty="0" err="1">
                <a:solidFill>
                  <a:srgbClr val="800000"/>
                </a:solidFill>
                <a:latin typeface="IBMPlexMono, Monaco,  Courier New"/>
              </a:rPr>
              <a:t>S:Envelope</a:t>
            </a:r>
            <a:r>
              <a:rPr lang="en-US" altLang="zh-CN" sz="1600" dirty="0">
                <a:solidFill>
                  <a:srgbClr val="000000"/>
                </a:solidFill>
                <a:latin typeface="IBMPlexMono, Monaco,  Courier New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latin typeface="IBMPlexMono, Monaco,  Courier New"/>
              </a:rPr>
              <a:t>xmlns:S</a:t>
            </a:r>
            <a:r>
              <a:rPr lang="en-US" altLang="zh-CN" sz="1600" dirty="0">
                <a:solidFill>
                  <a:srgbClr val="000000"/>
                </a:solidFill>
                <a:latin typeface="IBMPlexMono, Monaco,  Courier New"/>
              </a:rPr>
              <a:t>=</a:t>
            </a:r>
            <a:r>
              <a:rPr lang="en-US" altLang="zh-CN" sz="1600" dirty="0">
                <a:solidFill>
                  <a:srgbClr val="0000FF"/>
                </a:solidFill>
                <a:latin typeface="IBMPlexMono, Monaco,  Courier New"/>
              </a:rPr>
              <a:t>"http://</a:t>
            </a:r>
            <a:r>
              <a:rPr lang="en-US" altLang="zh-CN" sz="1600" dirty="0" err="1">
                <a:solidFill>
                  <a:srgbClr val="0000FF"/>
                </a:solidFill>
                <a:latin typeface="IBMPlexMono, Monaco,  Courier New"/>
              </a:rPr>
              <a:t>schemas.xmlsoap.org</a:t>
            </a:r>
            <a:r>
              <a:rPr lang="en-US" altLang="zh-CN" sz="1600" dirty="0">
                <a:solidFill>
                  <a:srgbClr val="0000FF"/>
                </a:solidFill>
                <a:latin typeface="IBMPlexMono, Monaco,  Courier New"/>
              </a:rPr>
              <a:t>/soap/envelope/"&gt;</a:t>
            </a:r>
            <a:endParaRPr lang="en-US" altLang="zh-CN" sz="1600" dirty="0">
              <a:solidFill>
                <a:srgbClr val="000000"/>
              </a:solidFill>
              <a:latin typeface="IBMPlexMono, Monaco,  Courier New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IBMPlexMono, Monaco,  Courier New"/>
              </a:rPr>
              <a:t>	&lt;</a:t>
            </a:r>
            <a:r>
              <a:rPr lang="en-US" altLang="zh-CN" sz="1600" dirty="0" err="1">
                <a:solidFill>
                  <a:srgbClr val="800000"/>
                </a:solidFill>
                <a:latin typeface="IBMPlexMono, Monaco,  Courier New"/>
              </a:rPr>
              <a:t>S:Body</a:t>
            </a:r>
            <a:r>
              <a:rPr lang="en-US" altLang="zh-CN" sz="1600" dirty="0">
                <a:solidFill>
                  <a:srgbClr val="0000FF"/>
                </a:solidFill>
                <a:latin typeface="IBMPlexMono, Monaco,  Courier New"/>
              </a:rPr>
              <a:t>&gt;</a:t>
            </a:r>
            <a:endParaRPr lang="en-US" altLang="zh-CN" sz="1600" dirty="0">
              <a:solidFill>
                <a:srgbClr val="000000"/>
              </a:solidFill>
              <a:latin typeface="IBMPlexMono, Monaco,  Courier New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IBMPlexMono, Monaco,  Courier New"/>
              </a:rPr>
              <a:t>		&lt;</a:t>
            </a:r>
            <a:r>
              <a:rPr lang="en-US" altLang="zh-CN" sz="1600" dirty="0">
                <a:solidFill>
                  <a:srgbClr val="800000"/>
                </a:solidFill>
                <a:latin typeface="IBMPlexMono, Monaco,  Courier New"/>
              </a:rPr>
              <a:t>ns2:getPriceResponse</a:t>
            </a:r>
            <a:r>
              <a:rPr lang="en-US" altLang="zh-CN" sz="1600" dirty="0">
                <a:solidFill>
                  <a:srgbClr val="000000"/>
                </a:solidFill>
                <a:latin typeface="IBMPlexMono, Monaco,  Courier New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IBMPlexMono, Monaco,  Courier New"/>
              </a:rPr>
              <a:t>xmlns:ns2</a:t>
            </a:r>
            <a:r>
              <a:rPr lang="en-US" altLang="zh-CN" sz="1600" dirty="0">
                <a:solidFill>
                  <a:srgbClr val="000000"/>
                </a:solidFill>
                <a:latin typeface="IBMPlexMono, Monaco,  Courier New"/>
              </a:rPr>
              <a:t>=</a:t>
            </a:r>
            <a:r>
              <a:rPr lang="en-US" altLang="zh-CN" sz="1600" dirty="0">
                <a:solidFill>
                  <a:srgbClr val="0000FF"/>
                </a:solidFill>
                <a:latin typeface="IBMPlexMono, Monaco,  Courier New"/>
              </a:rPr>
              <a:t>"http://example/"&gt;</a:t>
            </a:r>
            <a:endParaRPr lang="en-US" altLang="zh-CN" sz="1600" dirty="0">
              <a:solidFill>
                <a:srgbClr val="000000"/>
              </a:solidFill>
              <a:latin typeface="IBMPlexMono, Monaco,  Courier New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IBMPlexMono, Monaco,  Courier New"/>
              </a:rPr>
              <a:t>			&lt;</a:t>
            </a:r>
            <a:r>
              <a:rPr lang="en-US" altLang="zh-CN" sz="1600" dirty="0">
                <a:solidFill>
                  <a:srgbClr val="800000"/>
                </a:solidFill>
                <a:latin typeface="IBMPlexMono, Monaco,  Courier New"/>
              </a:rPr>
              <a:t>return</a:t>
            </a:r>
            <a:r>
              <a:rPr lang="en-US" altLang="zh-CN" sz="1600" dirty="0">
                <a:solidFill>
                  <a:srgbClr val="0000FF"/>
                </a:solidFill>
                <a:latin typeface="IBMPlexMono, Monaco,  Courier New"/>
              </a:rPr>
              <a:t>&gt;</a:t>
            </a:r>
            <a:r>
              <a:rPr lang="en-US" altLang="zh-CN" sz="1600" dirty="0">
                <a:solidFill>
                  <a:srgbClr val="000000"/>
                </a:solidFill>
                <a:latin typeface="IBMPlexMono, Monaco,  Courier New"/>
              </a:rPr>
              <a:t>24.95</a:t>
            </a:r>
            <a:r>
              <a:rPr lang="en-US" altLang="zh-CN" sz="1600" dirty="0">
                <a:solidFill>
                  <a:srgbClr val="0000FF"/>
                </a:solidFill>
                <a:latin typeface="IBMPlexMono, Monaco,  Courier New"/>
              </a:rPr>
              <a:t>&lt;/</a:t>
            </a:r>
            <a:r>
              <a:rPr lang="en-US" altLang="zh-CN" sz="1600" dirty="0">
                <a:solidFill>
                  <a:srgbClr val="800000"/>
                </a:solidFill>
                <a:latin typeface="IBMPlexMono, Monaco,  Courier New"/>
              </a:rPr>
              <a:t>return</a:t>
            </a:r>
            <a:r>
              <a:rPr lang="en-US" altLang="zh-CN" sz="1600" dirty="0">
                <a:solidFill>
                  <a:srgbClr val="0000FF"/>
                </a:solidFill>
                <a:latin typeface="IBMPlexMono, Monaco,  Courier New"/>
              </a:rPr>
              <a:t>&gt;</a:t>
            </a:r>
            <a:endParaRPr lang="en-US" altLang="zh-CN" sz="1600" dirty="0">
              <a:solidFill>
                <a:srgbClr val="000000"/>
              </a:solidFill>
              <a:latin typeface="IBMPlexMono, Monaco,  Courier New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IBMPlexMono, Monaco,  Courier New"/>
              </a:rPr>
              <a:t>		&lt;/</a:t>
            </a:r>
            <a:r>
              <a:rPr lang="en-US" altLang="zh-CN" sz="1600" dirty="0">
                <a:solidFill>
                  <a:srgbClr val="800000"/>
                </a:solidFill>
                <a:latin typeface="IBMPlexMono, Monaco,  Courier New"/>
              </a:rPr>
              <a:t>ns2:getPriceResponse</a:t>
            </a:r>
            <a:r>
              <a:rPr lang="en-US" altLang="zh-CN" sz="1600" dirty="0">
                <a:solidFill>
                  <a:srgbClr val="0000FF"/>
                </a:solidFill>
                <a:latin typeface="IBMPlexMono, Monaco,  Courier New"/>
              </a:rPr>
              <a:t>&gt;</a:t>
            </a:r>
            <a:endParaRPr lang="en-US" altLang="zh-CN" sz="1600" dirty="0">
              <a:solidFill>
                <a:srgbClr val="000000"/>
              </a:solidFill>
              <a:latin typeface="IBMPlexMono, Monaco,  Courier New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IBMPlexMono, Monaco,  Courier New"/>
              </a:rPr>
              <a:t>	&lt;/</a:t>
            </a:r>
            <a:r>
              <a:rPr lang="en-US" altLang="zh-CN" sz="1600" dirty="0" err="1">
                <a:solidFill>
                  <a:srgbClr val="800000"/>
                </a:solidFill>
                <a:latin typeface="IBMPlexMono, Monaco,  Courier New"/>
              </a:rPr>
              <a:t>S:Body</a:t>
            </a:r>
            <a:r>
              <a:rPr lang="en-US" altLang="zh-CN" sz="1600" dirty="0">
                <a:solidFill>
                  <a:srgbClr val="0000FF"/>
                </a:solidFill>
                <a:latin typeface="IBMPlexMono, Monaco,  Courier New"/>
              </a:rPr>
              <a:t>&gt;</a:t>
            </a:r>
            <a:endParaRPr lang="en-US" altLang="zh-CN" sz="1600" dirty="0">
              <a:solidFill>
                <a:srgbClr val="000000"/>
              </a:solidFill>
              <a:latin typeface="IBMPlexMono, Monaco,  Courier New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IBMPlexMono, Monaco,  Courier New"/>
              </a:rPr>
              <a:t>&lt;/</a:t>
            </a:r>
            <a:r>
              <a:rPr lang="en-US" altLang="zh-CN" sz="1600" dirty="0" err="1">
                <a:solidFill>
                  <a:srgbClr val="800000"/>
                </a:solidFill>
                <a:latin typeface="IBMPlexMono, Monaco,  Courier New"/>
              </a:rPr>
              <a:t>S:Envelope</a:t>
            </a:r>
            <a:r>
              <a:rPr lang="en-US" altLang="zh-CN" sz="1600" dirty="0">
                <a:solidFill>
                  <a:srgbClr val="0000FF"/>
                </a:solidFill>
                <a:latin typeface="IBMPlexMono, Monaco,  Courier New"/>
              </a:rPr>
              <a:t>&gt;</a:t>
            </a:r>
            <a:endParaRPr lang="en-US" altLang="zh-CN" sz="1600" dirty="0">
              <a:solidFill>
                <a:srgbClr val="000000"/>
              </a:solidFill>
              <a:latin typeface="IBMPlexMono, Monaco,  Courier New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JAX-WS</a:t>
            </a:r>
            <a:r>
              <a:rPr lang="zh-CN" altLang="en-US" dirty="0"/>
              <a:t> </a:t>
            </a:r>
            <a:r>
              <a:rPr lang="en-US" altLang="zh-CN" dirty="0"/>
              <a:t>Web Service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4755" y="712807"/>
            <a:ext cx="6654489" cy="4415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Consuming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JAX-WS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Java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Generate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classes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with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wsimport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wsimport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-s &lt;generate your source file location&gt; http://localhost:9000/</a:t>
            </a: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Warehouse?wsdl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br>
              <a:rPr lang="en-US" altLang="zh-CN" dirty="0"/>
            </a:br>
            <a:endParaRPr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360" y="1851660"/>
            <a:ext cx="8066405" cy="3092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Consuming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JAX-WS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Java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WarehouseClient.java</a:t>
            </a:r>
            <a:endParaRPr lang="en-US" altLang="zh-CN" dirty="0"/>
          </a:p>
          <a:p>
            <a:endParaRPr lang="en-US" altLang="zh-CN" dirty="0">
              <a:solidFill>
                <a:schemeClr val="tx2"/>
              </a:solidFill>
              <a:latin typeface="-apple-system"/>
            </a:endParaRPr>
          </a:p>
          <a:p>
            <a:pPr marL="300355" lvl="1" indent="0">
              <a:buNone/>
            </a:pPr>
            <a:r>
              <a:rPr lang="en-US" altLang="zh-CN" sz="1800" dirty="0">
                <a:solidFill>
                  <a:srgbClr val="CC7832"/>
                </a:solidFill>
                <a:latin typeface="+mn-lt"/>
              </a:rPr>
              <a:t>package </a:t>
            </a:r>
            <a:r>
              <a:rPr lang="en-US" altLang="zh-CN" sz="1800" dirty="0">
                <a:latin typeface="+mn-lt"/>
              </a:rPr>
              <a:t>example</a:t>
            </a:r>
            <a:r>
              <a:rPr lang="en-US" altLang="zh-CN" sz="1800" dirty="0">
                <a:solidFill>
                  <a:srgbClr val="CC7832"/>
                </a:solidFill>
                <a:latin typeface="+mn-lt"/>
              </a:rPr>
              <a:t>;</a:t>
            </a:r>
            <a:br>
              <a:rPr lang="en-US" altLang="zh-CN" sz="1800" dirty="0">
                <a:solidFill>
                  <a:srgbClr val="CC7832"/>
                </a:solidFill>
                <a:latin typeface="+mn-lt"/>
              </a:rPr>
            </a:br>
            <a:br>
              <a:rPr lang="en-US" altLang="zh-CN" sz="1800" dirty="0">
                <a:solidFill>
                  <a:srgbClr val="CC7832"/>
                </a:solidFill>
                <a:latin typeface="+mn-lt"/>
              </a:rPr>
            </a:br>
            <a:r>
              <a:rPr lang="en-US" altLang="zh-CN" sz="1800" dirty="0">
                <a:solidFill>
                  <a:srgbClr val="CC7832"/>
                </a:solidFill>
                <a:latin typeface="+mn-lt"/>
              </a:rPr>
              <a:t>public class </a:t>
            </a:r>
            <a:r>
              <a:rPr lang="en-US" altLang="zh-CN" sz="1800" dirty="0" err="1">
                <a:latin typeface="+mn-lt"/>
              </a:rPr>
              <a:t>WarehouseClient</a:t>
            </a:r>
            <a:r>
              <a:rPr lang="en-US" altLang="zh-CN" sz="1800" dirty="0">
                <a:latin typeface="+mn-lt"/>
              </a:rPr>
              <a:t> {</a:t>
            </a:r>
            <a:br>
              <a:rPr lang="en-US" altLang="zh-CN" sz="1800" dirty="0">
                <a:latin typeface="+mn-lt"/>
              </a:rPr>
            </a:br>
            <a:r>
              <a:rPr lang="en-US" altLang="zh-CN" sz="1800" dirty="0">
                <a:latin typeface="+mn-lt"/>
              </a:rPr>
              <a:t>    </a:t>
            </a:r>
            <a:r>
              <a:rPr lang="en-US" altLang="zh-CN" sz="1800" dirty="0">
                <a:solidFill>
                  <a:srgbClr val="CC7832"/>
                </a:solidFill>
                <a:latin typeface="+mn-lt"/>
              </a:rPr>
              <a:t>public static void </a:t>
            </a:r>
            <a:r>
              <a:rPr lang="en-US" altLang="zh-CN" sz="1800" dirty="0">
                <a:solidFill>
                  <a:srgbClr val="FFC66D"/>
                </a:solidFill>
                <a:latin typeface="+mn-lt"/>
              </a:rPr>
              <a:t>main</a:t>
            </a:r>
            <a:r>
              <a:rPr lang="en-US" altLang="zh-CN" sz="1800" dirty="0">
                <a:latin typeface="+mn-lt"/>
              </a:rPr>
              <a:t>(String[] </a:t>
            </a:r>
            <a:r>
              <a:rPr lang="en-US" altLang="zh-CN" sz="1800" dirty="0" err="1">
                <a:latin typeface="+mn-lt"/>
              </a:rPr>
              <a:t>args</a:t>
            </a:r>
            <a:r>
              <a:rPr lang="en-US" altLang="zh-CN" sz="1800" dirty="0">
                <a:latin typeface="+mn-lt"/>
              </a:rPr>
              <a:t>) {</a:t>
            </a:r>
            <a:br>
              <a:rPr lang="en-US" altLang="zh-CN" sz="1800" dirty="0">
                <a:latin typeface="+mn-lt"/>
              </a:rPr>
            </a:br>
            <a:r>
              <a:rPr lang="en-US" altLang="zh-CN" sz="1800" dirty="0">
                <a:latin typeface="+mn-lt"/>
              </a:rPr>
              <a:t>        </a:t>
            </a:r>
            <a:r>
              <a:rPr lang="en-US" altLang="zh-CN" sz="1800" dirty="0" err="1">
                <a:latin typeface="+mn-lt"/>
              </a:rPr>
              <a:t>WarehouseService</a:t>
            </a:r>
            <a:r>
              <a:rPr lang="en-US" altLang="zh-CN" sz="1800" dirty="0">
                <a:latin typeface="+mn-lt"/>
              </a:rPr>
              <a:t> service = </a:t>
            </a:r>
            <a:r>
              <a:rPr lang="en-US" altLang="zh-CN" sz="1800" dirty="0">
                <a:solidFill>
                  <a:srgbClr val="CC7832"/>
                </a:solidFill>
                <a:latin typeface="+mn-lt"/>
              </a:rPr>
              <a:t>new </a:t>
            </a:r>
            <a:r>
              <a:rPr lang="en-US" altLang="zh-CN" sz="1800" dirty="0" err="1">
                <a:latin typeface="+mn-lt"/>
              </a:rPr>
              <a:t>WarehouseService</a:t>
            </a:r>
            <a:r>
              <a:rPr lang="en-US" altLang="zh-CN" sz="1800" dirty="0">
                <a:latin typeface="+mn-lt"/>
              </a:rPr>
              <a:t>()</a:t>
            </a:r>
            <a:r>
              <a:rPr lang="en-US" altLang="zh-CN" sz="1800" dirty="0">
                <a:solidFill>
                  <a:srgbClr val="CC7832"/>
                </a:solidFill>
                <a:latin typeface="+mn-lt"/>
              </a:rPr>
              <a:t>;</a:t>
            </a:r>
            <a:br>
              <a:rPr lang="en-US" altLang="zh-CN" sz="1800" dirty="0">
                <a:solidFill>
                  <a:srgbClr val="CC7832"/>
                </a:solidFill>
                <a:latin typeface="+mn-lt"/>
              </a:rPr>
            </a:br>
            <a:r>
              <a:rPr lang="en-US" altLang="zh-CN" sz="1800" dirty="0">
                <a:solidFill>
                  <a:srgbClr val="CC7832"/>
                </a:solidFill>
                <a:latin typeface="+mn-lt"/>
              </a:rPr>
              <a:t>        </a:t>
            </a:r>
            <a:r>
              <a:rPr lang="en-US" altLang="zh-CN" sz="1800" dirty="0">
                <a:latin typeface="+mn-lt"/>
              </a:rPr>
              <a:t>Warehouse </a:t>
            </a:r>
            <a:r>
              <a:rPr lang="en-US" altLang="zh-CN" sz="1800" dirty="0" err="1">
                <a:latin typeface="+mn-lt"/>
              </a:rPr>
              <a:t>serviceProxy</a:t>
            </a:r>
            <a:r>
              <a:rPr lang="en-US" altLang="zh-CN" sz="1800" dirty="0">
                <a:latin typeface="+mn-lt"/>
              </a:rPr>
              <a:t> = </a:t>
            </a:r>
            <a:r>
              <a:rPr lang="en-US" altLang="zh-CN" sz="1800" dirty="0" err="1">
                <a:latin typeface="+mn-lt"/>
              </a:rPr>
              <a:t>service.getWarehousePort</a:t>
            </a:r>
            <a:r>
              <a:rPr lang="en-US" altLang="zh-CN" sz="1800" dirty="0">
                <a:latin typeface="+mn-lt"/>
              </a:rPr>
              <a:t>()</a:t>
            </a:r>
            <a:r>
              <a:rPr lang="en-US" altLang="zh-CN" sz="1800" dirty="0">
                <a:solidFill>
                  <a:srgbClr val="CC7832"/>
                </a:solidFill>
                <a:latin typeface="+mn-lt"/>
              </a:rPr>
              <a:t>;</a:t>
            </a:r>
            <a:br>
              <a:rPr lang="en-US" altLang="zh-CN" sz="1800" dirty="0">
                <a:solidFill>
                  <a:srgbClr val="CC7832"/>
                </a:solidFill>
                <a:latin typeface="+mn-lt"/>
              </a:rPr>
            </a:br>
            <a:r>
              <a:rPr lang="en-US" altLang="zh-CN" sz="1800" dirty="0">
                <a:solidFill>
                  <a:srgbClr val="CC7832"/>
                </a:solidFill>
                <a:latin typeface="+mn-lt"/>
              </a:rPr>
              <a:t>        </a:t>
            </a:r>
            <a:r>
              <a:rPr lang="en-US" altLang="zh-CN" sz="1800" dirty="0" err="1">
                <a:latin typeface="+mn-lt"/>
              </a:rPr>
              <a:t>System.</a:t>
            </a:r>
            <a:r>
              <a:rPr lang="en-US" altLang="zh-CN" sz="1800" i="1" dirty="0" err="1">
                <a:solidFill>
                  <a:srgbClr val="9876AA"/>
                </a:solidFill>
                <a:latin typeface="+mn-lt"/>
              </a:rPr>
              <a:t>out</a:t>
            </a:r>
            <a:r>
              <a:rPr lang="en-US" altLang="zh-CN" sz="1800" dirty="0" err="1">
                <a:latin typeface="+mn-lt"/>
              </a:rPr>
              <a:t>.println</a:t>
            </a:r>
            <a:r>
              <a:rPr lang="en-US" altLang="zh-CN" sz="1800" dirty="0">
                <a:latin typeface="+mn-lt"/>
              </a:rPr>
              <a:t>(</a:t>
            </a:r>
            <a:r>
              <a:rPr lang="en-US" altLang="zh-CN" sz="1800" dirty="0" err="1">
                <a:latin typeface="+mn-lt"/>
              </a:rPr>
              <a:t>serviceProxy.getPrice</a:t>
            </a:r>
            <a:r>
              <a:rPr lang="en-US" altLang="zh-CN" sz="1800" dirty="0">
                <a:latin typeface="+mn-lt"/>
              </a:rPr>
              <a:t>(</a:t>
            </a:r>
            <a:r>
              <a:rPr lang="en-US" altLang="zh-CN" sz="1800" dirty="0">
                <a:solidFill>
                  <a:srgbClr val="6A8759"/>
                </a:solidFill>
                <a:latin typeface="+mn-lt"/>
              </a:rPr>
              <a:t>"</a:t>
            </a:r>
            <a:r>
              <a:rPr lang="en-US" altLang="zh-CN" sz="1800" dirty="0" err="1">
                <a:solidFill>
                  <a:srgbClr val="6A8759"/>
                </a:solidFill>
                <a:latin typeface="+mn-lt"/>
              </a:rPr>
              <a:t>ZapXpress</a:t>
            </a:r>
            <a:r>
              <a:rPr lang="en-US" altLang="zh-CN" sz="1800" dirty="0">
                <a:solidFill>
                  <a:srgbClr val="6A8759"/>
                </a:solidFill>
                <a:latin typeface="+mn-lt"/>
              </a:rPr>
              <a:t> Microwave Oven"</a:t>
            </a:r>
            <a:r>
              <a:rPr lang="en-US" altLang="zh-CN" sz="1800" dirty="0">
                <a:latin typeface="+mn-lt"/>
              </a:rPr>
              <a:t>))</a:t>
            </a:r>
            <a:r>
              <a:rPr lang="en-US" altLang="zh-CN" sz="1800" dirty="0">
                <a:solidFill>
                  <a:srgbClr val="CC7832"/>
                </a:solidFill>
                <a:latin typeface="+mn-lt"/>
              </a:rPr>
              <a:t>;</a:t>
            </a:r>
            <a:br>
              <a:rPr lang="en-US" altLang="zh-CN" sz="1800" dirty="0">
                <a:solidFill>
                  <a:srgbClr val="CC7832"/>
                </a:solidFill>
                <a:latin typeface="+mn-lt"/>
              </a:rPr>
            </a:br>
            <a:r>
              <a:rPr lang="en-US" altLang="zh-CN" sz="1800" dirty="0">
                <a:solidFill>
                  <a:srgbClr val="CC7832"/>
                </a:solidFill>
                <a:latin typeface="+mn-lt"/>
              </a:rPr>
              <a:t>    </a:t>
            </a:r>
            <a:r>
              <a:rPr lang="en-US" altLang="zh-CN" sz="1800" dirty="0">
                <a:latin typeface="+mn-lt"/>
              </a:rPr>
              <a:t>}</a:t>
            </a:r>
            <a:br>
              <a:rPr lang="en-US" altLang="zh-CN" sz="1800" dirty="0">
                <a:latin typeface="+mn-lt"/>
              </a:rPr>
            </a:br>
            <a:r>
              <a:rPr lang="en-US" altLang="zh-CN" sz="1800" dirty="0">
                <a:latin typeface="+mn-lt"/>
              </a:rPr>
              <a:t>}</a:t>
            </a:r>
            <a:endParaRPr lang="zh-CN" altLang="en-US" sz="1800" dirty="0">
              <a:latin typeface="+mn-lt"/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SOAP-based Web Services 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Coupling with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the message format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Coupling with the e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ncoding of WS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Parse and assemble SOAP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Need a WSDL to describe the details of WS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Need a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proxy generated from WSDL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It is a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time-cost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way to implement Web Service with SOAP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We should find a new way to implement WS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Restful</a:t>
            </a:r>
            <a:r>
              <a:rPr lang="en-US" altLang="en-US" dirty="0"/>
              <a:t> </a:t>
            </a:r>
            <a:r>
              <a:rPr lang="en-US" altLang="en-US" dirty="0"/>
              <a:t>Web</a:t>
            </a:r>
            <a:r>
              <a:rPr lang="en-US" altLang="en-US" dirty="0"/>
              <a:t> </a:t>
            </a:r>
            <a:r>
              <a:rPr lang="en-US" altLang="en-US" dirty="0"/>
              <a:t>Service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CN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presentational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tate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ransfer</a:t>
            </a:r>
            <a:endParaRPr lang="en-US" altLang="zh-CN" dirty="0">
              <a:ea typeface="楷体_GB2312" pitchFamily="49" charset="-122"/>
            </a:endParaRPr>
          </a:p>
          <a:p>
            <a:pPr lvl="1"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Representational: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defRPr/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All data are resources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. Representation for client.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Each resource can have different representations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defRPr/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Each resource has its own unique identity(URI)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defRPr/>
            </a:pP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State: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It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refers to state of client. Server is stateless.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The representation of resource is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 state of client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defRPr/>
            </a:pP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Transfer: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Client’s representation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will be transferred when client access different resources by different URI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It means the states of client are also transferred. 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That is Representation State Transfer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CN" sz="1500" dirty="0">
                <a:ea typeface="宋体" panose="02010600030101010101" pitchFamily="2" charset="-122"/>
                <a:cs typeface="Times New Roman" panose="02020603050405020304" pitchFamily="18" charset="0"/>
              </a:rPr>
              <a:t>REST is a </a:t>
            </a:r>
            <a:r>
              <a:rPr lang="en-US" altLang="zh-CN" sz="15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kind of architecture, but not a specification</a:t>
            </a:r>
            <a:endParaRPr lang="zh-CN" altLang="zh-CN" sz="15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zh-CN" sz="1350" dirty="0">
                <a:ea typeface="宋体" panose="02010600030101010101" pitchFamily="2" charset="-122"/>
                <a:cs typeface="Times New Roman" panose="02020603050405020304" pitchFamily="18" charset="0"/>
              </a:rPr>
              <a:t>REST is a typical </a:t>
            </a:r>
            <a:r>
              <a:rPr lang="en-US" altLang="zh-CN" sz="135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Client-Server architecture, but it is stateless server</a:t>
            </a:r>
            <a:endParaRPr lang="en-US" altLang="zh-CN" sz="135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defRPr/>
            </a:pPr>
            <a:endParaRPr lang="en-US" altLang="zh-CN" sz="135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zh-CN" sz="1350" dirty="0">
                <a:ea typeface="宋体" panose="02010600030101010101" pitchFamily="2" charset="-122"/>
                <a:cs typeface="Times New Roman" panose="02020603050405020304" pitchFamily="18" charset="0"/>
              </a:rPr>
              <a:t>All states are hold in the messages delivered between clients and server</a:t>
            </a:r>
            <a:endParaRPr lang="en-US" altLang="zh-CN" sz="135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defRPr/>
            </a:pPr>
            <a:endParaRPr lang="en-US" altLang="zh-CN" sz="135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zh-CN" sz="1350" dirty="0">
                <a:ea typeface="宋体" panose="02010600030101010101" pitchFamily="2" charset="-122"/>
                <a:cs typeface="Times New Roman" panose="02020603050405020304" pitchFamily="18" charset="0"/>
              </a:rPr>
              <a:t>Server only </a:t>
            </a:r>
            <a:r>
              <a:rPr lang="en-US" altLang="zh-CN" sz="135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process the requirements of data, displaying is completely depended on clients</a:t>
            </a:r>
            <a:endParaRPr lang="en-US" altLang="zh-CN" sz="135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defRPr/>
            </a:pPr>
            <a:endParaRPr lang="en-US" altLang="zh-CN" sz="135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zh-CN" sz="1350" dirty="0">
                <a:ea typeface="宋体" panose="02010600030101010101" pitchFamily="2" charset="-122"/>
                <a:cs typeface="Times New Roman" panose="02020603050405020304" pitchFamily="18" charset="0"/>
              </a:rPr>
              <a:t>REST is</a:t>
            </a:r>
            <a:r>
              <a:rPr lang="en-US" altLang="zh-CN" sz="135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idempotent</a:t>
            </a:r>
            <a:r>
              <a:rPr lang="en-US" altLang="zh-CN" sz="1350" dirty="0">
                <a:ea typeface="宋体" panose="02010600030101010101" pitchFamily="2" charset="-122"/>
                <a:cs typeface="Times New Roman" panose="02020603050405020304" pitchFamily="18" charset="0"/>
              </a:rPr>
              <a:t> which means server will </a:t>
            </a:r>
            <a:r>
              <a:rPr lang="en-US" altLang="zh-CN" sz="135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return same results for same require</a:t>
            </a:r>
            <a:r>
              <a:rPr lang="en-US" altLang="zh-CN" sz="1350" dirty="0">
                <a:ea typeface="宋体" panose="02010600030101010101" pitchFamily="2" charset="-122"/>
                <a:cs typeface="Times New Roman" panose="02020603050405020304" pitchFamily="18" charset="0"/>
              </a:rPr>
              <a:t>. So the results can be cached on either clients or server</a:t>
            </a:r>
            <a:endParaRPr lang="zh-CN" altLang="zh-CN" sz="135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CN" sz="1500" dirty="0">
                <a:ea typeface="宋体" panose="02010600030101010101" pitchFamily="2" charset="-122"/>
                <a:cs typeface="Times New Roman" panose="02020603050405020304" pitchFamily="18" charset="0"/>
              </a:rPr>
              <a:t>In REST, all operations are preformed in </a:t>
            </a:r>
            <a:r>
              <a:rPr lang="en-US" altLang="zh-CN" sz="15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unified way</a:t>
            </a:r>
            <a:endParaRPr lang="zh-CN" altLang="zh-CN" sz="15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Each resource has a unique identity</a:t>
            </a:r>
            <a:endParaRPr lang="zh-CN" altLang="zh-CN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Process resource by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representation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defRPr/>
            </a:pPr>
            <a:r>
              <a:rPr lang="en-US" altLang="zh-CN" sz="1200" dirty="0">
                <a:ea typeface="宋体" panose="02010600030101010101" pitchFamily="2" charset="-122"/>
                <a:cs typeface="Times New Roman" panose="02020603050405020304" pitchFamily="18" charset="0"/>
              </a:rPr>
              <a:t>Client can not directly manipulate resources. </a:t>
            </a:r>
            <a:endParaRPr lang="en-US" altLang="zh-CN" sz="1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defRPr/>
            </a:pPr>
            <a:r>
              <a:rPr lang="en-US" altLang="zh-CN" sz="1200" dirty="0">
                <a:ea typeface="宋体" panose="02010600030101010101" pitchFamily="2" charset="-122"/>
                <a:cs typeface="Times New Roman" panose="02020603050405020304" pitchFamily="18" charset="0"/>
              </a:rPr>
              <a:t>Client only can </a:t>
            </a:r>
            <a:r>
              <a:rPr lang="en-US" altLang="zh-CN" sz="12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manipulate its representation, and send requires</a:t>
            </a:r>
            <a:r>
              <a:rPr lang="en-US" altLang="zh-CN" sz="1200" dirty="0"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1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defRPr/>
            </a:pPr>
            <a:r>
              <a:rPr lang="en-US" altLang="zh-CN" sz="1200" dirty="0">
                <a:ea typeface="宋体" panose="02010600030101010101" pitchFamily="2" charset="-122"/>
                <a:cs typeface="Times New Roman" panose="02020603050405020304" pitchFamily="18" charset="0"/>
              </a:rPr>
              <a:t>Server process requires and return response.</a:t>
            </a:r>
            <a:endParaRPr lang="en-US" altLang="zh-CN" sz="1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defRPr/>
            </a:pPr>
            <a:endParaRPr lang="zh-CN" altLang="zh-CN" sz="1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Any message between clients and server is self-described. 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defRPr/>
            </a:pPr>
            <a:r>
              <a:rPr lang="en-US" altLang="zh-CN" sz="1200" dirty="0">
                <a:ea typeface="宋体" panose="02010600030101010101" pitchFamily="2" charset="-122"/>
                <a:cs typeface="Times New Roman" panose="02020603050405020304" pitchFamily="18" charset="0"/>
              </a:rPr>
              <a:t>The context for processing a message is contained in the message itself.</a:t>
            </a:r>
            <a:endParaRPr lang="en-US" altLang="zh-CN" sz="1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Multimedia interaction system. 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defRPr/>
            </a:pPr>
            <a:r>
              <a:rPr lang="en-US" altLang="zh-CN" sz="1200" dirty="0">
                <a:ea typeface="宋体" panose="02010600030101010101" pitchFamily="2" charset="-122"/>
                <a:cs typeface="Times New Roman" panose="02020603050405020304" pitchFamily="18" charset="0"/>
              </a:rPr>
              <a:t>The content delivered between clients and server can be documents, pictures, audios, and videos </a:t>
            </a:r>
            <a:endParaRPr lang="en-US" altLang="zh-CN" sz="1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defRPr/>
            </a:pPr>
            <a:r>
              <a:rPr lang="en-US" altLang="zh-CN" sz="1200" dirty="0">
                <a:ea typeface="宋体" panose="02010600030101010101" pitchFamily="2" charset="-122"/>
                <a:cs typeface="Times New Roman" panose="02020603050405020304" pitchFamily="18" charset="0"/>
              </a:rPr>
              <a:t>It is the base for resource to be rendered as different representations.</a:t>
            </a:r>
            <a:endParaRPr lang="zh-CN" altLang="zh-CN" sz="12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z="1500" dirty="0"/>
              <a:t>SOAP is defined by its own </a:t>
            </a:r>
            <a:r>
              <a:rPr lang="en-US" altLang="zh-CN" sz="1500" dirty="0">
                <a:solidFill>
                  <a:srgbClr val="FF0000"/>
                </a:solidFill>
              </a:rPr>
              <a:t>XML Schema</a:t>
            </a:r>
            <a:r>
              <a:rPr lang="en-US" altLang="zh-CN" sz="1500" dirty="0"/>
              <a:t> and relies heavily on </a:t>
            </a:r>
            <a:r>
              <a:rPr lang="en-US" altLang="zh-CN" sz="1500" dirty="0">
                <a:solidFill>
                  <a:srgbClr val="FF0000"/>
                </a:solidFill>
              </a:rPr>
              <a:t>the use of XML Namespaces</a:t>
            </a:r>
            <a:r>
              <a:rPr lang="en-US" altLang="zh-CN" sz="1500" dirty="0"/>
              <a:t>. </a:t>
            </a:r>
            <a:endParaRPr lang="en-US" altLang="zh-CN" sz="1500" dirty="0"/>
          </a:p>
          <a:p>
            <a:pPr lvl="1">
              <a:defRPr/>
            </a:pPr>
            <a:r>
              <a:rPr lang="en-US" altLang="zh-CN" sz="1350" dirty="0"/>
              <a:t>Here's a SOAP request message that might be sent from a client to a server:</a:t>
            </a:r>
            <a:endParaRPr lang="en-US" altLang="zh-CN" sz="1350" dirty="0"/>
          </a:p>
          <a:p>
            <a:pPr marL="0" indent="0">
              <a:buNone/>
              <a:defRPr/>
            </a:pPr>
            <a:r>
              <a:rPr lang="en-US" altLang="zh-CN" sz="12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&lt;?xml version='1.0' encoding='UTF-8' ?&gt;</a:t>
            </a:r>
            <a:endParaRPr lang="en-US" altLang="zh-CN" sz="1275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r>
              <a:rPr lang="en-US" altLang="zh-CN" sz="12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&lt;</a:t>
            </a:r>
            <a:r>
              <a:rPr lang="en-US" altLang="zh-CN" sz="12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env:Envelope</a:t>
            </a:r>
            <a:r>
              <a:rPr lang="en-US" altLang="zh-CN" sz="12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zh-CN" sz="1275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r>
              <a:rPr lang="en-US" altLang="zh-CN" sz="12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en-US" altLang="zh-CN" sz="12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xmlns:env</a:t>
            </a:r>
            <a:r>
              <a:rPr lang="en-US" altLang="zh-CN" sz="12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="http://schemas.xmlsoap.org/soap/envelope/"&gt; </a:t>
            </a:r>
            <a:endParaRPr lang="en-US" altLang="zh-CN" sz="1275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r>
              <a:rPr lang="en-US" altLang="zh-CN" sz="12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&lt;</a:t>
            </a:r>
            <a:r>
              <a:rPr lang="en-US" altLang="zh-CN" sz="12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env:Header</a:t>
            </a:r>
            <a:r>
              <a:rPr lang="en-US" altLang="zh-CN" sz="12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/&gt; </a:t>
            </a:r>
            <a:endParaRPr lang="en-US" altLang="zh-CN" sz="1275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r>
              <a:rPr lang="en-US" altLang="zh-CN" sz="12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&lt;</a:t>
            </a:r>
            <a:r>
              <a:rPr lang="en-US" altLang="zh-CN" sz="12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env:Body</a:t>
            </a:r>
            <a:r>
              <a:rPr lang="en-US" altLang="zh-CN" sz="12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zh-CN" sz="1275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r>
              <a:rPr lang="en-US" altLang="zh-CN" sz="12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&lt;reservation </a:t>
            </a:r>
            <a:r>
              <a:rPr lang="en-US" altLang="zh-CN" sz="12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</a:t>
            </a:r>
            <a:r>
              <a:rPr lang="en-US" altLang="zh-CN" sz="12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="http://www.titan.com/Reservation"&gt;</a:t>
            </a:r>
            <a:endParaRPr lang="en-US" altLang="zh-CN" sz="1275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r>
              <a:rPr lang="en-US" altLang="zh-CN" sz="12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&lt;customer&gt; </a:t>
            </a:r>
            <a:endParaRPr lang="en-US" altLang="zh-CN" sz="1275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r>
              <a:rPr lang="en-US" altLang="zh-CN" sz="12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&lt;!-- customer info goes here --&gt; </a:t>
            </a:r>
            <a:endParaRPr lang="en-US" altLang="zh-CN" sz="1275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r>
              <a:rPr lang="en-US" altLang="zh-CN" sz="12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&lt;/customer&gt;</a:t>
            </a:r>
            <a:endParaRPr lang="en-US" altLang="zh-CN" sz="1275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r>
              <a:rPr lang="en-US" altLang="zh-CN" sz="12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&lt;/reservation&gt;</a:t>
            </a:r>
            <a:endParaRPr lang="en-US" altLang="zh-CN" sz="1275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r>
              <a:rPr lang="en-US" altLang="zh-CN" sz="12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&lt;/</a:t>
            </a:r>
            <a:r>
              <a:rPr lang="en-US" altLang="zh-CN" sz="12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env:Body</a:t>
            </a:r>
            <a:r>
              <a:rPr lang="en-US" altLang="zh-CN" sz="12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endParaRPr lang="en-US" altLang="zh-CN" sz="1275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r>
              <a:rPr lang="en-US" altLang="zh-CN" sz="12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&lt;/</a:t>
            </a:r>
            <a:r>
              <a:rPr lang="en-US" altLang="zh-CN" sz="12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env:Envelope</a:t>
            </a:r>
            <a:r>
              <a:rPr lang="en-US" altLang="zh-CN" sz="12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endParaRPr lang="en-US" altLang="zh-CN" sz="1275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design REST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Clr>
                <a:schemeClr val="folHlink"/>
              </a:buClr>
              <a:buSzPct val="60000"/>
              <a:defRPr/>
            </a:pPr>
            <a:r>
              <a:rPr lang="en-US" altLang="zh-CN" sz="1500" dirty="0">
                <a:ea typeface="宋体" panose="02010600030101010101" pitchFamily="2" charset="-122"/>
                <a:cs typeface="Times New Roman" panose="02020603050405020304" pitchFamily="18" charset="0"/>
              </a:rPr>
              <a:t>Design rules</a:t>
            </a:r>
            <a:endParaRPr lang="en-US" altLang="zh-CN" sz="15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Anything on web is abstracted as resource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Any resource has a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unique resource identifier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Access resource by generic connector interface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Any manipulation to resource doesn’t change resource identifier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All operations are stateless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57175" lvl="1" indent="-257175">
              <a:buClr>
                <a:schemeClr val="folHlink"/>
              </a:buClr>
              <a:buSzPct val="60000"/>
              <a:defRPr/>
            </a:pP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Clr>
                <a:schemeClr val="folHlink"/>
              </a:buClr>
              <a:buSzPct val="60000"/>
              <a:defRPr/>
            </a:pPr>
            <a:r>
              <a:rPr lang="en-US" altLang="zh-CN" sz="15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Resources are not data, but the combination of data and representation</a:t>
            </a:r>
            <a:endParaRPr lang="en-US" altLang="zh-CN" sz="15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Same data with different representation will be abstracted as different resources.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design REST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CN" sz="1500" dirty="0">
                <a:ea typeface="宋体" panose="02010600030101010101" pitchFamily="2" charset="-122"/>
                <a:cs typeface="Times New Roman" panose="02020603050405020304" pitchFamily="18" charset="0"/>
              </a:rPr>
              <a:t>CRUD</a:t>
            </a:r>
            <a:endParaRPr lang="en-US" altLang="zh-CN" sz="15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zh-CN" sz="1200" dirty="0">
                <a:ea typeface="宋体" panose="02010600030101010101" pitchFamily="2" charset="-122"/>
                <a:cs typeface="Times New Roman" panose="02020603050405020304" pitchFamily="18" charset="0"/>
              </a:rPr>
              <a:t>Atomic operations: Create, Read, Update, Delete</a:t>
            </a:r>
            <a:endParaRPr lang="en-US" altLang="zh-CN" sz="1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zh-CN" sz="1200" dirty="0">
                <a:ea typeface="宋体" panose="02010600030101010101" pitchFamily="2" charset="-122"/>
                <a:cs typeface="Times New Roman" panose="02020603050405020304" pitchFamily="18" charset="0"/>
              </a:rPr>
              <a:t>Composite them to build complex manipulate</a:t>
            </a:r>
            <a:endParaRPr lang="zh-CN" altLang="zh-CN" sz="1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15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HTTP-based</a:t>
            </a:r>
            <a:endParaRPr lang="en-US" altLang="zh-CN" sz="1500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zh-CN" sz="12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GET-read</a:t>
            </a:r>
            <a:endParaRPr lang="en-US" altLang="zh-CN" sz="1200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zh-CN" sz="12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POST-create</a:t>
            </a:r>
            <a:endParaRPr lang="en-US" altLang="zh-CN" sz="1200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zh-CN" sz="12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PUT-update</a:t>
            </a:r>
            <a:endParaRPr lang="en-US" altLang="zh-CN" sz="1200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zh-CN" sz="12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DELETE-delete</a:t>
            </a:r>
            <a:endParaRPr lang="en-US" altLang="zh-CN" sz="1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1500" dirty="0">
                <a:ea typeface="宋体" panose="02010600030101010101" pitchFamily="2" charset="-122"/>
                <a:cs typeface="Times New Roman" panose="02020603050405020304" pitchFamily="18" charset="0"/>
              </a:rPr>
              <a:t>Design by URL</a:t>
            </a:r>
            <a:endParaRPr lang="en-US" altLang="zh-CN" sz="15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zh-CN" sz="1200" dirty="0">
                <a:ea typeface="宋体" panose="02010600030101010101" pitchFamily="2" charset="-122"/>
                <a:cs typeface="Times New Roman" panose="02020603050405020304" pitchFamily="18" charset="0"/>
              </a:rPr>
              <a:t>We just need to design suitable URLs which directly represent user interface</a:t>
            </a:r>
            <a:endParaRPr lang="en-US" altLang="zh-CN" sz="1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zh-CN" sz="1200" dirty="0">
                <a:ea typeface="宋体" panose="02010600030101010101" pitchFamily="2" charset="-122"/>
                <a:cs typeface="Times New Roman" panose="02020603050405020304" pitchFamily="18" charset="0"/>
              </a:rPr>
              <a:t>Developers just need to abstract resources according to URLs</a:t>
            </a:r>
            <a:endParaRPr lang="en-US" altLang="zh-CN" sz="1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zh-CN" sz="1200" dirty="0">
                <a:ea typeface="宋体" panose="02010600030101010101" pitchFamily="2" charset="-122"/>
                <a:cs typeface="Times New Roman" panose="02020603050405020304" pitchFamily="18" charset="0"/>
              </a:rPr>
              <a:t>URL without parameters is more convenient for user</a:t>
            </a:r>
            <a:endParaRPr lang="en-US" altLang="zh-CN" sz="1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zh-CN" sz="1200" dirty="0">
                <a:ea typeface="宋体" panose="02010600030101010101" pitchFamily="2" charset="-122"/>
                <a:cs typeface="Times New Roman" panose="02020603050405020304" pitchFamily="18" charset="0"/>
              </a:rPr>
              <a:t>Quite different from action-based design method, such as MVC</a:t>
            </a:r>
            <a:endParaRPr lang="en-US" altLang="zh-CN" sz="1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1500" dirty="0">
                <a:ea typeface="宋体" panose="02010600030101010101" pitchFamily="2" charset="-122"/>
                <a:cs typeface="Times New Roman" panose="02020603050405020304" pitchFamily="18" charset="0"/>
              </a:rPr>
              <a:t>Notice: it is very difficult to abstract anything on web as resource</a:t>
            </a:r>
            <a:endParaRPr lang="en-US" altLang="zh-CN" sz="15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zh-CN" sz="1200" dirty="0">
                <a:ea typeface="宋体" panose="02010600030101010101" pitchFamily="2" charset="-122"/>
                <a:cs typeface="Times New Roman" panose="02020603050405020304" pitchFamily="18" charset="0"/>
              </a:rPr>
              <a:t>Mix MVC and REST</a:t>
            </a:r>
            <a:endParaRPr lang="en-US" altLang="zh-CN" sz="1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defRPr/>
            </a:pPr>
            <a:endParaRPr lang="zh-CN" altLang="zh-CN" sz="1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defRPr/>
            </a:pPr>
            <a:endParaRPr lang="en-US" altLang="zh-CN" sz="15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Get a Cup of Coffee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图片 7" descr="tech.ddvip.com_如何获取（GET）一杯咖啡——星巴克REST案例分析_1228360426_ddvip_5122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00" y="1275606"/>
            <a:ext cx="5598319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8" descr="tech.ddvip.com_如何获取（GET）一杯咖啡——星巴克REST案例分析_1228360428_ddvip_759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00" y="3365153"/>
            <a:ext cx="5572125" cy="869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Get a Cup of Coffee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8" name="图片 6" descr="tech.ddvip.com_如何获取（GET）一杯咖啡——星巴克REST案例分析_1228360432_ddvip_955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978" y="1043044"/>
            <a:ext cx="2893219" cy="1469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4100197" y="1039062"/>
            <a:ext cx="3819872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Request:</a:t>
            </a:r>
            <a:endParaRPr lang="zh-CN" alt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POST /order HTTP1.1</a:t>
            </a:r>
            <a:endParaRPr lang="en-US" altLang="zh-CN" sz="1050" b="1" dirty="0">
              <a:solidFill>
                <a:schemeClr val="tx2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Host: starbucks.example.org</a:t>
            </a:r>
            <a:endParaRPr lang="en-US" altLang="zh-CN" sz="1050" b="1" dirty="0">
              <a:solidFill>
                <a:schemeClr val="tx2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Content-Type: application/xml</a:t>
            </a:r>
            <a:endParaRPr lang="en-US" altLang="zh-CN" sz="1050" b="1" dirty="0">
              <a:solidFill>
                <a:schemeClr val="tx2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Content-Length: . . .</a:t>
            </a:r>
            <a:endParaRPr lang="en-US" altLang="zh-CN" sz="1050" b="1" dirty="0">
              <a:solidFill>
                <a:schemeClr val="tx2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050" b="1" dirty="0">
              <a:solidFill>
                <a:schemeClr val="tx2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&lt;order </a:t>
            </a:r>
            <a:r>
              <a:rPr lang="en-US" altLang="zh-CN" sz="1050" b="1" dirty="0" err="1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xmlns</a:t>
            </a:r>
            <a:r>
              <a:rPr lang="en-US" altLang="zh-CN" sz="105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=“http://starbucks.example.org/”&gt;</a:t>
            </a:r>
            <a:endParaRPr lang="en-US" altLang="zh-CN" sz="1050" b="1" dirty="0">
              <a:solidFill>
                <a:schemeClr val="tx2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    &lt;drink&gt;latte&lt;/drink&gt;</a:t>
            </a:r>
            <a:endParaRPr lang="en-US" altLang="zh-CN" sz="1050" b="1" dirty="0">
              <a:solidFill>
                <a:schemeClr val="tx2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&lt;/order&gt;</a:t>
            </a:r>
            <a:endParaRPr lang="zh-CN" altLang="en-US" sz="1050" b="1" dirty="0">
              <a:solidFill>
                <a:schemeClr val="tx2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66286" y="2562334"/>
            <a:ext cx="5211428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Response:</a:t>
            </a:r>
            <a:endParaRPr lang="en-US" altLang="zh-CN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050" b="1" dirty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201</a:t>
            </a:r>
            <a:r>
              <a:rPr lang="en-US" altLang="zh-CN" sz="105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 Created</a:t>
            </a:r>
            <a:endParaRPr lang="en-US" altLang="zh-CN" sz="1050" b="1" dirty="0">
              <a:solidFill>
                <a:schemeClr val="tx2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Location: http://starbucks.example.org/order/1234</a:t>
            </a:r>
            <a:endParaRPr lang="en-US" altLang="zh-CN" sz="1050" b="1" dirty="0">
              <a:solidFill>
                <a:schemeClr val="tx2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Content-Type: application/xml</a:t>
            </a:r>
            <a:endParaRPr lang="en-US" altLang="zh-CN" sz="1050" b="1" dirty="0">
              <a:solidFill>
                <a:schemeClr val="tx2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Content-Length: . . .</a:t>
            </a:r>
            <a:endParaRPr lang="en-US" altLang="zh-CN" sz="1050" b="1" dirty="0">
              <a:solidFill>
                <a:schemeClr val="tx2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050" b="1" dirty="0">
              <a:solidFill>
                <a:schemeClr val="tx2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&lt;order </a:t>
            </a:r>
            <a:r>
              <a:rPr lang="en-US" altLang="zh-CN" sz="1050" b="1" dirty="0" err="1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xmlns</a:t>
            </a:r>
            <a:r>
              <a:rPr lang="en-US" altLang="zh-CN" sz="105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=“http://starbucks.example.org/”&gt;</a:t>
            </a:r>
            <a:endParaRPr lang="en-US" altLang="zh-CN" sz="1050" b="1" dirty="0">
              <a:solidFill>
                <a:schemeClr val="tx2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    &lt;drink&gt;latte&lt;/drink&gt;</a:t>
            </a:r>
            <a:endParaRPr lang="en-US" altLang="zh-CN" sz="1050" b="1" dirty="0">
              <a:solidFill>
                <a:schemeClr val="tx2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    &lt;cost&gt;3.00&lt;/cost&gt;</a:t>
            </a:r>
            <a:endParaRPr lang="en-US" altLang="zh-CN" sz="1050" b="1" dirty="0">
              <a:solidFill>
                <a:schemeClr val="tx2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    &lt;next </a:t>
            </a:r>
            <a:r>
              <a:rPr lang="en-US" altLang="zh-CN" sz="1050" b="1" dirty="0" err="1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xmlns</a:t>
            </a:r>
            <a:r>
              <a:rPr lang="en-US" altLang="zh-CN" sz="105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=“http://example.org/state-machine”</a:t>
            </a:r>
            <a:endParaRPr lang="en-US" altLang="zh-CN" sz="1050" b="1" dirty="0">
              <a:solidFill>
                <a:schemeClr val="tx2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        </a:t>
            </a:r>
            <a:r>
              <a:rPr lang="en-US" altLang="zh-CN" sz="1050" b="1" dirty="0" err="1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rel</a:t>
            </a:r>
            <a:r>
              <a:rPr lang="en-US" altLang="zh-CN" sz="105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=“http://starbucks.example.org/payment”</a:t>
            </a:r>
            <a:endParaRPr lang="en-US" altLang="zh-CN" sz="1050" b="1" dirty="0">
              <a:solidFill>
                <a:schemeClr val="tx2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        </a:t>
            </a:r>
            <a:r>
              <a:rPr lang="en-US" altLang="zh-CN" sz="1050" b="1" dirty="0" err="1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uri</a:t>
            </a:r>
            <a:r>
              <a:rPr lang="en-US" altLang="zh-CN" sz="105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=“http://starbucks.example.com/payment/order/1234”</a:t>
            </a:r>
            <a:endParaRPr lang="en-US" altLang="zh-CN" sz="1050" b="1" dirty="0">
              <a:solidFill>
                <a:schemeClr val="tx2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        type=“application/xml”/&gt;</a:t>
            </a:r>
            <a:endParaRPr lang="en-US" altLang="zh-CN" sz="1050" b="1" dirty="0">
              <a:solidFill>
                <a:schemeClr val="tx2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&lt;/order&gt;</a:t>
            </a:r>
            <a:endParaRPr lang="zh-CN" altLang="en-US" sz="1050" b="1" dirty="0">
              <a:solidFill>
                <a:schemeClr val="tx2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Get a Cup of Coffee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Response code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200 OK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201 Created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202 Accepted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303 See Other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400 Bad Request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404 Not Found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409 Conflict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412 Precondition Failed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417 Expectation Failed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500 Internal Server Error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Get a Cup of Coffee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Update order</a:t>
            </a:r>
            <a:endParaRPr lang="en-US" altLang="zh-CN" dirty="0"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871700" y="1653648"/>
          <a:ext cx="5292904" cy="967353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646452"/>
                <a:gridCol w="2646452"/>
              </a:tblGrid>
              <a:tr h="274257">
                <a:tc>
                  <a:txBody>
                    <a:bodyPr/>
                    <a:lstStyle/>
                    <a:p>
                      <a:r>
                        <a:rPr lang="en-US" altLang="zh-CN" sz="14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Request</a:t>
                      </a:r>
                      <a:endParaRPr lang="zh-CN" altLang="en-US" sz="1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59" marB="34259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Response</a:t>
                      </a:r>
                      <a:endParaRPr lang="zh-CN" altLang="en-US" sz="1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59" marB="34259" anchor="ctr"/>
                </a:tc>
              </a:tr>
              <a:tr h="685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charset="0"/>
                          <a:ea typeface="+mn-ea"/>
                          <a:cs typeface="Courier New" panose="02070309020205020404" charset="0"/>
                        </a:rPr>
                        <a:t>OPTIONS /order/1234 HTTP 1.1 </a:t>
                      </a:r>
                      <a:endParaRPr lang="en-US" sz="1100" b="1" kern="1200" dirty="0">
                        <a:solidFill>
                          <a:schemeClr val="tx2"/>
                        </a:solidFill>
                        <a:latin typeface="Courier New" panose="02070309020205020404" charset="0"/>
                        <a:ea typeface="+mn-ea"/>
                        <a:cs typeface="Courier New" panose="02070309020205020404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charset="0"/>
                          <a:ea typeface="+mn-ea"/>
                          <a:cs typeface="Courier New" panose="02070309020205020404" charset="0"/>
                        </a:rPr>
                        <a:t>Host: starbucks.example.org</a:t>
                      </a:r>
                      <a:endParaRPr lang="en-US" sz="1100" b="1" kern="1200" dirty="0">
                        <a:solidFill>
                          <a:schemeClr val="tx2"/>
                        </a:solidFill>
                        <a:latin typeface="Courier New" panose="02070309020205020404" charset="0"/>
                        <a:ea typeface="+mn-ea"/>
                        <a:cs typeface="Courier New" panose="02070309020205020404" charset="0"/>
                      </a:endParaRPr>
                    </a:p>
                  </a:txBody>
                  <a:tcPr marL="68580" marR="68580" marT="34259" marB="34259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charset="0"/>
                          <a:ea typeface="+mn-ea"/>
                          <a:cs typeface="Courier New" panose="02070309020205020404" charset="0"/>
                        </a:rPr>
                        <a:t>200 OK Allow: GET, PUT </a:t>
                      </a:r>
                      <a:endParaRPr lang="en-US" sz="1100" b="1" kern="1200" dirty="0">
                        <a:solidFill>
                          <a:schemeClr val="tx2"/>
                        </a:solidFill>
                        <a:latin typeface="Courier New" panose="02070309020205020404" charset="0"/>
                        <a:ea typeface="+mn-ea"/>
                        <a:cs typeface="Courier New" panose="02070309020205020404" charset="0"/>
                      </a:endParaRPr>
                    </a:p>
                  </a:txBody>
                  <a:tcPr marL="68580" marR="68580" marT="34259" marB="34259" anchor="ctr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871700" y="2786062"/>
          <a:ext cx="5292588" cy="967353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646294"/>
                <a:gridCol w="2646294"/>
              </a:tblGrid>
              <a:tr h="274257">
                <a:tc>
                  <a:txBody>
                    <a:bodyPr/>
                    <a:lstStyle/>
                    <a:p>
                      <a:r>
                        <a:rPr lang="en-US" altLang="zh-CN" sz="14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Request</a:t>
                      </a:r>
                      <a:endParaRPr lang="zh-CN" altLang="en-US" sz="1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59" marB="34259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Response</a:t>
                      </a:r>
                      <a:endParaRPr lang="zh-CN" altLang="en-US" sz="1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59" marB="34259" anchor="ctr"/>
                </a:tc>
              </a:tr>
              <a:tr h="685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charset="0"/>
                          <a:ea typeface="+mn-ea"/>
                          <a:cs typeface="Courier New" panose="02070309020205020404" charset="0"/>
                        </a:rPr>
                        <a:t>PUT /order/1234 HTTP 1.1 </a:t>
                      </a:r>
                      <a:endParaRPr lang="en-US" sz="1100" b="1" kern="1200" dirty="0">
                        <a:solidFill>
                          <a:schemeClr val="tx2"/>
                        </a:solidFill>
                        <a:latin typeface="Courier New" panose="02070309020205020404" charset="0"/>
                        <a:ea typeface="+mn-ea"/>
                        <a:cs typeface="Courier New" panose="02070309020205020404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charset="0"/>
                          <a:ea typeface="+mn-ea"/>
                          <a:cs typeface="Courier New" panose="02070309020205020404" charset="0"/>
                        </a:rPr>
                        <a:t>Host: starbucks.example.com</a:t>
                      </a:r>
                      <a:endParaRPr lang="en-US" sz="1100" b="1" kern="1200" dirty="0">
                        <a:solidFill>
                          <a:schemeClr val="tx2"/>
                        </a:solidFill>
                        <a:latin typeface="Courier New" panose="02070309020205020404" charset="0"/>
                        <a:ea typeface="+mn-ea"/>
                        <a:cs typeface="Courier New" panose="02070309020205020404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charset="0"/>
                          <a:ea typeface="+mn-ea"/>
                          <a:cs typeface="Courier New" panose="02070309020205020404" charset="0"/>
                        </a:rPr>
                        <a:t>Expect: 100-Continue </a:t>
                      </a:r>
                      <a:endParaRPr lang="en-US" sz="1100" b="1" kern="1200" dirty="0">
                        <a:solidFill>
                          <a:schemeClr val="tx2"/>
                        </a:solidFill>
                        <a:latin typeface="Courier New" panose="02070309020205020404" charset="0"/>
                        <a:ea typeface="+mn-ea"/>
                        <a:cs typeface="Courier New" panose="02070309020205020404" charset="0"/>
                      </a:endParaRPr>
                    </a:p>
                  </a:txBody>
                  <a:tcPr marL="68580" marR="68580" marT="34259" marB="34259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charset="0"/>
                          <a:ea typeface="+mn-ea"/>
                          <a:cs typeface="Courier New" panose="02070309020205020404" charset="0"/>
                        </a:rPr>
                        <a:t>100 Continue</a:t>
                      </a:r>
                      <a:endParaRPr lang="en-US" sz="1100" b="1" kern="1200" dirty="0">
                        <a:solidFill>
                          <a:schemeClr val="tx2"/>
                        </a:solidFill>
                        <a:latin typeface="Courier New" panose="02070309020205020404" charset="0"/>
                        <a:ea typeface="+mn-ea"/>
                        <a:cs typeface="Courier New" panose="02070309020205020404" charset="0"/>
                      </a:endParaRPr>
                    </a:p>
                  </a:txBody>
                  <a:tcPr marL="68580" marR="68580" marT="34259" marB="34259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Get a Cup of Coffee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Update order</a:t>
            </a:r>
            <a:endParaRPr lang="en-US" altLang="zh-CN" dirty="0"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84708" y="1131590"/>
            <a:ext cx="3819872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Request:</a:t>
            </a:r>
            <a:endParaRPr lang="en-US" altLang="zh-CN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PUT /order/1234 HTTP1.1</a:t>
            </a:r>
            <a:endParaRPr lang="en-US" altLang="zh-CN" sz="1050" b="1" dirty="0">
              <a:solidFill>
                <a:schemeClr val="tx2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Host: starbucks.example.com</a:t>
            </a:r>
            <a:endParaRPr lang="en-US" altLang="zh-CN" sz="1050" b="1" dirty="0">
              <a:solidFill>
                <a:schemeClr val="tx2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Content-Type: application/xml</a:t>
            </a:r>
            <a:endParaRPr lang="en-US" altLang="zh-CN" sz="1050" b="1" dirty="0">
              <a:solidFill>
                <a:schemeClr val="tx2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Content-Length: . . .</a:t>
            </a:r>
            <a:endParaRPr lang="en-US" altLang="zh-CN" sz="1050" b="1" dirty="0">
              <a:solidFill>
                <a:schemeClr val="tx2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050" b="1" dirty="0">
              <a:solidFill>
                <a:schemeClr val="tx2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&lt;order </a:t>
            </a:r>
            <a:r>
              <a:rPr lang="en-US" altLang="zh-CN" sz="1050" b="1" dirty="0" err="1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xmlns</a:t>
            </a:r>
            <a:r>
              <a:rPr lang="en-US" altLang="zh-CN" sz="105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=“http://starbucks.example.org/”&gt;</a:t>
            </a:r>
            <a:endParaRPr lang="en-US" altLang="zh-CN" sz="1050" b="1" dirty="0">
              <a:solidFill>
                <a:schemeClr val="tx2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    &lt;additions&gt;shot&lt;/additions&gt;</a:t>
            </a:r>
            <a:endParaRPr lang="en-US" altLang="zh-CN" sz="1050" b="1" dirty="0">
              <a:solidFill>
                <a:schemeClr val="tx2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&lt;/order&gt;</a:t>
            </a:r>
            <a:endParaRPr lang="zh-CN" altLang="en-US" sz="1050" b="1" dirty="0">
              <a:solidFill>
                <a:schemeClr val="tx2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47864" y="2377936"/>
            <a:ext cx="5211428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Response:</a:t>
            </a:r>
            <a:endParaRPr lang="en-US" altLang="zh-CN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200 OK</a:t>
            </a:r>
            <a:endParaRPr lang="en-US" altLang="zh-CN" sz="1050" b="1" dirty="0">
              <a:solidFill>
                <a:schemeClr val="tx2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Location: http://starbucks.example.org/order/1234</a:t>
            </a:r>
            <a:endParaRPr lang="en-US" altLang="zh-CN" sz="1050" b="1" dirty="0">
              <a:solidFill>
                <a:schemeClr val="tx2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Content-Type: application/xml</a:t>
            </a:r>
            <a:endParaRPr lang="en-US" altLang="zh-CN" sz="1050" b="1" dirty="0">
              <a:solidFill>
                <a:schemeClr val="tx2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Content-Length: . . .</a:t>
            </a:r>
            <a:endParaRPr lang="en-US" altLang="zh-CN" sz="1050" b="1" dirty="0">
              <a:solidFill>
                <a:schemeClr val="tx2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050" b="1" dirty="0">
              <a:solidFill>
                <a:schemeClr val="tx2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&lt;order </a:t>
            </a:r>
            <a:r>
              <a:rPr lang="en-US" altLang="zh-CN" sz="1050" b="1" dirty="0" err="1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xmlns</a:t>
            </a:r>
            <a:r>
              <a:rPr lang="en-US" altLang="zh-CN" sz="105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=“http://starbucks.example.org/”&gt;</a:t>
            </a:r>
            <a:endParaRPr lang="en-US" altLang="zh-CN" sz="1050" b="1" dirty="0">
              <a:solidFill>
                <a:schemeClr val="tx2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    &lt;drink&gt;latte&lt;/drink&gt;</a:t>
            </a:r>
            <a:endParaRPr lang="en-US" altLang="zh-CN" sz="1050" b="1" dirty="0">
              <a:solidFill>
                <a:schemeClr val="tx2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    &lt;additions&gt;shot&lt;/additions&gt;</a:t>
            </a:r>
            <a:endParaRPr lang="en-US" altLang="zh-CN" sz="1050" b="1" dirty="0">
              <a:solidFill>
                <a:schemeClr val="tx2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    &lt;cost&gt;4.00&lt;/cost&gt;</a:t>
            </a:r>
            <a:endParaRPr lang="en-US" altLang="zh-CN" sz="1050" b="1" dirty="0">
              <a:solidFill>
                <a:schemeClr val="tx2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    &lt;next </a:t>
            </a:r>
            <a:r>
              <a:rPr lang="en-US" altLang="zh-CN" sz="1050" b="1" dirty="0" err="1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xmlns</a:t>
            </a:r>
            <a:r>
              <a:rPr lang="en-US" altLang="zh-CN" sz="105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=“http://example.org/state-machine”</a:t>
            </a:r>
            <a:endParaRPr lang="en-US" altLang="zh-CN" sz="1050" b="1" dirty="0">
              <a:solidFill>
                <a:schemeClr val="tx2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        </a:t>
            </a:r>
            <a:r>
              <a:rPr lang="en-US" altLang="zh-CN" sz="1050" b="1" dirty="0" err="1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rel</a:t>
            </a:r>
            <a:r>
              <a:rPr lang="en-US" altLang="zh-CN" sz="105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=“http://starbucks.example.org/payment”</a:t>
            </a:r>
            <a:endParaRPr lang="en-US" altLang="zh-CN" sz="1050" b="1" dirty="0">
              <a:solidFill>
                <a:schemeClr val="tx2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        </a:t>
            </a:r>
            <a:r>
              <a:rPr lang="en-US" altLang="zh-CN" sz="1050" b="1" dirty="0" err="1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uri</a:t>
            </a:r>
            <a:r>
              <a:rPr lang="en-US" altLang="zh-CN" sz="105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=“http://starbucks.example.com/payment/order/1234”</a:t>
            </a:r>
            <a:endParaRPr lang="en-US" altLang="zh-CN" sz="1050" b="1" dirty="0">
              <a:solidFill>
                <a:schemeClr val="tx2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        type=“application/xml”/&gt;</a:t>
            </a:r>
            <a:endParaRPr lang="en-US" altLang="zh-CN" sz="1050" b="1" dirty="0">
              <a:solidFill>
                <a:schemeClr val="tx2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&lt;/order&gt;</a:t>
            </a:r>
            <a:endParaRPr lang="zh-CN" altLang="en-US" sz="1050" b="1" dirty="0">
              <a:solidFill>
                <a:schemeClr val="tx2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Get a Cup of Coffee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Update order</a:t>
            </a:r>
            <a:endParaRPr lang="en-US" altLang="zh-CN" dirty="0"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23528" y="1203598"/>
            <a:ext cx="3819872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Request:</a:t>
            </a:r>
            <a:endParaRPr lang="en-US" altLang="zh-CN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PUT /order/1234 HTTP1.1</a:t>
            </a:r>
            <a:endParaRPr lang="en-US" altLang="zh-CN" sz="1050" b="1" dirty="0">
              <a:solidFill>
                <a:schemeClr val="tx2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Host: starbucks.example.com</a:t>
            </a:r>
            <a:endParaRPr lang="en-US" altLang="zh-CN" sz="1050" b="1" dirty="0">
              <a:solidFill>
                <a:schemeClr val="tx2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Content-Type: application/xml</a:t>
            </a:r>
            <a:endParaRPr lang="en-US" altLang="zh-CN" sz="1050" b="1" dirty="0">
              <a:solidFill>
                <a:schemeClr val="tx2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Content-Length: . . .</a:t>
            </a:r>
            <a:endParaRPr lang="en-US" altLang="zh-CN" sz="1050" b="1" dirty="0">
              <a:solidFill>
                <a:schemeClr val="tx2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050" b="1" dirty="0">
              <a:solidFill>
                <a:schemeClr val="tx2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&lt;order </a:t>
            </a:r>
            <a:r>
              <a:rPr lang="en-US" altLang="zh-CN" sz="1050" b="1" dirty="0" err="1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xmlns</a:t>
            </a:r>
            <a:r>
              <a:rPr lang="en-US" altLang="zh-CN" sz="105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=“http://starbucks.example.org/”&gt;</a:t>
            </a:r>
            <a:endParaRPr lang="en-US" altLang="zh-CN" sz="1050" b="1" dirty="0">
              <a:solidFill>
                <a:schemeClr val="tx2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    &lt;additions&gt;shot&lt;/additions&gt;</a:t>
            </a:r>
            <a:endParaRPr lang="en-US" altLang="zh-CN" sz="1050" b="1" dirty="0">
              <a:solidFill>
                <a:schemeClr val="tx2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&lt;/order&gt;</a:t>
            </a:r>
            <a:endParaRPr lang="zh-CN" altLang="en-US" sz="1050" b="1" dirty="0">
              <a:solidFill>
                <a:schemeClr val="tx2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81052" y="2377936"/>
            <a:ext cx="5211428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Response:</a:t>
            </a:r>
            <a:endParaRPr lang="en-US" altLang="zh-CN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409 conflict</a:t>
            </a:r>
            <a:endParaRPr lang="en-US" altLang="zh-CN" sz="1050" b="1" dirty="0">
              <a:solidFill>
                <a:schemeClr val="tx2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Location: http://starbucks.example.org/order/1234</a:t>
            </a:r>
            <a:endParaRPr lang="en-US" altLang="zh-CN" sz="1050" b="1" dirty="0">
              <a:solidFill>
                <a:schemeClr val="tx2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Content-Type: application/xml</a:t>
            </a:r>
            <a:endParaRPr lang="en-US" altLang="zh-CN" sz="1050" b="1" dirty="0">
              <a:solidFill>
                <a:schemeClr val="tx2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Content-Length: . . .</a:t>
            </a:r>
            <a:endParaRPr lang="en-US" altLang="zh-CN" sz="1050" b="1" dirty="0">
              <a:solidFill>
                <a:schemeClr val="tx2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050" b="1" dirty="0">
              <a:solidFill>
                <a:schemeClr val="tx2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&lt;order </a:t>
            </a:r>
            <a:r>
              <a:rPr lang="en-US" altLang="zh-CN" sz="1050" b="1" dirty="0" err="1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xmlns</a:t>
            </a:r>
            <a:r>
              <a:rPr lang="en-US" altLang="zh-CN" sz="105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=“http://starbucks.example.org/”&gt;</a:t>
            </a:r>
            <a:endParaRPr lang="en-US" altLang="zh-CN" sz="1050" b="1" dirty="0">
              <a:solidFill>
                <a:schemeClr val="tx2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    &lt;drink&gt;latte&lt;/drink&gt;</a:t>
            </a:r>
            <a:endParaRPr lang="en-US" altLang="zh-CN" sz="1050" b="1" dirty="0">
              <a:solidFill>
                <a:schemeClr val="tx2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    &lt;cost&gt;4.00&lt;/cost&gt;</a:t>
            </a:r>
            <a:endParaRPr lang="en-US" altLang="zh-CN" sz="1050" b="1" dirty="0">
              <a:solidFill>
                <a:schemeClr val="tx2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    &lt;next </a:t>
            </a:r>
            <a:r>
              <a:rPr lang="en-US" altLang="zh-CN" sz="1050" b="1" dirty="0" err="1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xmlns</a:t>
            </a:r>
            <a:r>
              <a:rPr lang="en-US" altLang="zh-CN" sz="105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=“http://example.org/state-machine”</a:t>
            </a:r>
            <a:endParaRPr lang="en-US" altLang="zh-CN" sz="1050" b="1" dirty="0">
              <a:solidFill>
                <a:schemeClr val="tx2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        </a:t>
            </a:r>
            <a:r>
              <a:rPr lang="en-US" altLang="zh-CN" sz="1050" b="1" dirty="0" err="1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rel</a:t>
            </a:r>
            <a:r>
              <a:rPr lang="en-US" altLang="zh-CN" sz="105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=“http://starbucks.example.org/payment”</a:t>
            </a:r>
            <a:endParaRPr lang="en-US" altLang="zh-CN" sz="1050" b="1" dirty="0">
              <a:solidFill>
                <a:schemeClr val="tx2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        </a:t>
            </a:r>
            <a:r>
              <a:rPr lang="en-US" altLang="zh-CN" sz="1050" b="1" dirty="0" err="1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uri</a:t>
            </a:r>
            <a:r>
              <a:rPr lang="en-US" altLang="zh-CN" sz="105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=“http://starbucks.example.com/payment/order/1234”</a:t>
            </a:r>
            <a:endParaRPr lang="en-US" altLang="zh-CN" sz="1050" b="1" dirty="0">
              <a:solidFill>
                <a:schemeClr val="tx2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        type=“application/xml”/&gt;</a:t>
            </a:r>
            <a:endParaRPr lang="en-US" altLang="zh-CN" sz="1050" b="1" dirty="0">
              <a:solidFill>
                <a:schemeClr val="tx2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&lt;/order&gt;</a:t>
            </a:r>
            <a:endParaRPr lang="zh-CN" altLang="en-US" sz="1050" b="1" dirty="0">
              <a:solidFill>
                <a:schemeClr val="tx2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Get a Cup of Coffee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Payment</a:t>
            </a:r>
            <a:endParaRPr lang="en-US" altLang="zh-CN" dirty="0"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601670" y="2895786"/>
          <a:ext cx="5940660" cy="967353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970330"/>
                <a:gridCol w="2970330"/>
              </a:tblGrid>
              <a:tr h="274257">
                <a:tc>
                  <a:txBody>
                    <a:bodyPr/>
                    <a:lstStyle/>
                    <a:p>
                      <a:r>
                        <a:rPr lang="en-US" altLang="zh-CN" sz="14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Request</a:t>
                      </a:r>
                      <a:endParaRPr lang="zh-CN" altLang="en-US" sz="1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59" marB="34259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Response</a:t>
                      </a:r>
                      <a:endParaRPr lang="zh-CN" altLang="en-US" sz="1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59" marB="34259" anchor="ctr"/>
                </a:tc>
              </a:tr>
              <a:tr h="685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charset="0"/>
                          <a:ea typeface="+mn-ea"/>
                          <a:cs typeface="Courier New" panose="02070309020205020404" charset="0"/>
                        </a:rPr>
                        <a:t>OPTIONS/payment/order/1234 HTTP 1.1 </a:t>
                      </a:r>
                      <a:endParaRPr lang="en-US" sz="1100" b="1" kern="1200" dirty="0">
                        <a:solidFill>
                          <a:schemeClr val="tx2"/>
                        </a:solidFill>
                        <a:latin typeface="Courier New" panose="02070309020205020404" charset="0"/>
                        <a:ea typeface="+mn-ea"/>
                        <a:cs typeface="Courier New" panose="02070309020205020404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charset="0"/>
                          <a:ea typeface="+mn-ea"/>
                          <a:cs typeface="Courier New" panose="02070309020205020404" charset="0"/>
                        </a:rPr>
                        <a:t>Host: starbucks.example.com</a:t>
                      </a:r>
                      <a:endParaRPr lang="en-US" sz="1100" b="1" kern="1200" dirty="0">
                        <a:solidFill>
                          <a:schemeClr val="tx2"/>
                        </a:solidFill>
                        <a:latin typeface="Courier New" panose="02070309020205020404" charset="0"/>
                        <a:ea typeface="+mn-ea"/>
                        <a:cs typeface="Courier New" panose="02070309020205020404" charset="0"/>
                      </a:endParaRPr>
                    </a:p>
                  </a:txBody>
                  <a:tcPr marL="68580" marR="68580" marT="34259" marB="34259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charset="0"/>
                          <a:ea typeface="+mn-ea"/>
                          <a:cs typeface="Courier New" panose="02070309020205020404" charset="0"/>
                        </a:rPr>
                        <a:t>Allow: GET, PUT</a:t>
                      </a:r>
                      <a:endParaRPr lang="en-US" sz="1100" b="1" kern="1200" dirty="0">
                        <a:solidFill>
                          <a:schemeClr val="tx2"/>
                        </a:solidFill>
                        <a:latin typeface="Courier New" panose="02070309020205020404" charset="0"/>
                        <a:ea typeface="+mn-ea"/>
                        <a:cs typeface="Courier New" panose="02070309020205020404" charset="0"/>
                      </a:endParaRPr>
                    </a:p>
                  </a:txBody>
                  <a:tcPr marL="68580" marR="68580" marT="34259" marB="34259" anchor="ctr"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912280" y="1483420"/>
            <a:ext cx="521142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  &lt;next </a:t>
            </a:r>
            <a:r>
              <a:rPr lang="en-US" altLang="zh-CN" sz="1050" b="1" dirty="0" err="1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xmlns</a:t>
            </a:r>
            <a:r>
              <a:rPr lang="en-US" altLang="zh-CN" sz="105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=“http://example.org/state-machine”</a:t>
            </a:r>
            <a:endParaRPr lang="en-US" altLang="zh-CN" sz="1050" b="1" dirty="0">
              <a:solidFill>
                <a:schemeClr val="tx2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        </a:t>
            </a:r>
            <a:r>
              <a:rPr lang="en-US" altLang="zh-CN" sz="1050" b="1" dirty="0" err="1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rel</a:t>
            </a:r>
            <a:r>
              <a:rPr lang="en-US" altLang="zh-CN" sz="105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=“http://starbucks.example.org/payment”</a:t>
            </a:r>
            <a:endParaRPr lang="en-US" altLang="zh-CN" sz="1050" b="1" dirty="0">
              <a:solidFill>
                <a:schemeClr val="tx2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        </a:t>
            </a:r>
            <a:r>
              <a:rPr lang="en-US" altLang="zh-CN" sz="1050" b="1" dirty="0" err="1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uri</a:t>
            </a:r>
            <a:r>
              <a:rPr lang="en-US" altLang="zh-CN" sz="105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=“http://starbucks.example.com/payment/order/1234”</a:t>
            </a:r>
            <a:endParaRPr lang="en-US" altLang="zh-CN" sz="1050" b="1" dirty="0">
              <a:solidFill>
                <a:schemeClr val="tx2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        type=“application/xml”/&gt;</a:t>
            </a:r>
            <a:endParaRPr lang="en-US" altLang="zh-CN" sz="1050" b="1" dirty="0">
              <a:solidFill>
                <a:schemeClr val="tx2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Get a Cup of Coffee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Payment</a:t>
            </a:r>
            <a:endParaRPr lang="en-US" altLang="zh-CN" dirty="0"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223628" y="1329612"/>
          <a:ext cx="4134073" cy="3141620"/>
        </p:xfrm>
        <a:graphic>
          <a:graphicData uri="http://schemas.openxmlformats.org/drawingml/2006/table">
            <a:tbl>
              <a:tblPr/>
              <a:tblGrid>
                <a:gridCol w="4134073"/>
              </a:tblGrid>
              <a:tr h="237309">
                <a:tc>
                  <a:txBody>
                    <a:bodyPr/>
                    <a:lstStyle/>
                    <a:p>
                      <a:r>
                        <a:rPr lang="en-US" altLang="zh-CN" sz="12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Request</a:t>
                      </a:r>
                      <a:endParaRPr lang="zh-CN" altLang="en-US" sz="12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5" marR="54435" marT="27215" marB="272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02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charset="0"/>
                          <a:ea typeface="+mn-ea"/>
                          <a:cs typeface="Courier New" panose="02070309020205020404" charset="0"/>
                        </a:rPr>
                        <a:t>   PUT /payment/order/1234 HTTP 1.1 </a:t>
                      </a:r>
                      <a:endParaRPr lang="en-US" sz="1100" b="1" kern="1200" dirty="0">
                        <a:solidFill>
                          <a:schemeClr val="tx2"/>
                        </a:solidFill>
                        <a:latin typeface="Courier New" panose="02070309020205020404" charset="0"/>
                        <a:ea typeface="+mn-ea"/>
                        <a:cs typeface="Courier New" panose="02070309020205020404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charset="0"/>
                          <a:ea typeface="+mn-ea"/>
                          <a:cs typeface="Courier New" panose="02070309020205020404" charset="0"/>
                        </a:rPr>
                        <a:t>　　Host: starbucks.example.com</a:t>
                      </a:r>
                      <a:endParaRPr lang="en-US" sz="1100" b="1" kern="1200" dirty="0">
                        <a:solidFill>
                          <a:schemeClr val="tx2"/>
                        </a:solidFill>
                        <a:latin typeface="Courier New" panose="02070309020205020404" charset="0"/>
                        <a:ea typeface="+mn-ea"/>
                        <a:cs typeface="Courier New" panose="02070309020205020404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charset="0"/>
                          <a:ea typeface="+mn-ea"/>
                          <a:cs typeface="Courier New" panose="02070309020205020404" charset="0"/>
                        </a:rPr>
                        <a:t>　　Content-Type: application/xml</a:t>
                      </a:r>
                      <a:endParaRPr lang="en-US" sz="1100" b="1" kern="1200" dirty="0">
                        <a:solidFill>
                          <a:schemeClr val="tx2"/>
                        </a:solidFill>
                        <a:latin typeface="Courier New" panose="02070309020205020404" charset="0"/>
                        <a:ea typeface="+mn-ea"/>
                        <a:cs typeface="Courier New" panose="02070309020205020404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charset="0"/>
                          <a:ea typeface="+mn-ea"/>
                          <a:cs typeface="Courier New" panose="02070309020205020404" charset="0"/>
                        </a:rPr>
                        <a:t>　　Content-Length: ...</a:t>
                      </a:r>
                      <a:endParaRPr lang="en-US" sz="1100" b="1" kern="1200" dirty="0">
                        <a:solidFill>
                          <a:schemeClr val="tx2"/>
                        </a:solidFill>
                        <a:latin typeface="Courier New" panose="02070309020205020404" charset="0"/>
                        <a:ea typeface="+mn-ea"/>
                        <a:cs typeface="Courier New" panose="02070309020205020404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charset="0"/>
                          <a:ea typeface="+mn-ea"/>
                          <a:cs typeface="Courier New" panose="02070309020205020404" charset="0"/>
                        </a:rPr>
                        <a:t>　　Authorization: Digest username="Jane Doe"</a:t>
                      </a:r>
                      <a:endParaRPr lang="en-US" sz="1100" b="1" kern="1200" dirty="0">
                        <a:solidFill>
                          <a:schemeClr val="tx2"/>
                        </a:solidFill>
                        <a:latin typeface="Courier New" panose="02070309020205020404" charset="0"/>
                        <a:ea typeface="+mn-ea"/>
                        <a:cs typeface="Courier New" panose="02070309020205020404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charset="0"/>
                          <a:ea typeface="+mn-ea"/>
                          <a:cs typeface="Courier New" panose="02070309020205020404" charset="0"/>
                        </a:rPr>
                        <a:t>　　realm="starbucks.example.org“</a:t>
                      </a:r>
                      <a:endParaRPr lang="en-US" sz="1100" b="1" kern="1200" dirty="0">
                        <a:solidFill>
                          <a:schemeClr val="tx2"/>
                        </a:solidFill>
                        <a:latin typeface="Courier New" panose="02070309020205020404" charset="0"/>
                        <a:ea typeface="+mn-ea"/>
                        <a:cs typeface="Courier New" panose="02070309020205020404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charset="0"/>
                          <a:ea typeface="+mn-ea"/>
                          <a:cs typeface="Courier New" panose="02070309020205020404" charset="0"/>
                        </a:rPr>
                        <a:t>　　nonce="..."</a:t>
                      </a:r>
                      <a:endParaRPr lang="en-US" sz="1100" b="1" kern="1200" dirty="0">
                        <a:solidFill>
                          <a:schemeClr val="tx2"/>
                        </a:solidFill>
                        <a:latin typeface="Courier New" panose="02070309020205020404" charset="0"/>
                        <a:ea typeface="+mn-ea"/>
                        <a:cs typeface="Courier New" panose="02070309020205020404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charset="0"/>
                          <a:ea typeface="+mn-ea"/>
                          <a:cs typeface="Courier New" panose="02070309020205020404" charset="0"/>
                        </a:rPr>
                        <a:t>　　</a:t>
                      </a:r>
                      <a:r>
                        <a:rPr lang="en-US" sz="1100" b="1" kern="1200" dirty="0" err="1">
                          <a:solidFill>
                            <a:schemeClr val="tx2"/>
                          </a:solidFill>
                          <a:latin typeface="Courier New" panose="02070309020205020404" charset="0"/>
                          <a:ea typeface="+mn-ea"/>
                          <a:cs typeface="Courier New" panose="02070309020205020404" charset="0"/>
                        </a:rPr>
                        <a:t>uri</a:t>
                      </a:r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charset="0"/>
                          <a:ea typeface="+mn-ea"/>
                          <a:cs typeface="Courier New" panose="02070309020205020404" charset="0"/>
                        </a:rPr>
                        <a:t>="payment/order/1234"</a:t>
                      </a:r>
                      <a:endParaRPr lang="en-US" sz="1100" b="1" kern="1200" dirty="0">
                        <a:solidFill>
                          <a:schemeClr val="tx2"/>
                        </a:solidFill>
                        <a:latin typeface="Courier New" panose="02070309020205020404" charset="0"/>
                        <a:ea typeface="+mn-ea"/>
                        <a:cs typeface="Courier New" panose="02070309020205020404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charset="0"/>
                          <a:ea typeface="+mn-ea"/>
                          <a:cs typeface="Courier New" panose="02070309020205020404" charset="0"/>
                        </a:rPr>
                        <a:t>　　</a:t>
                      </a:r>
                      <a:r>
                        <a:rPr lang="en-US" sz="1100" b="1" kern="1200" dirty="0" err="1">
                          <a:solidFill>
                            <a:schemeClr val="tx2"/>
                          </a:solidFill>
                          <a:latin typeface="Courier New" panose="02070309020205020404" charset="0"/>
                          <a:ea typeface="+mn-ea"/>
                          <a:cs typeface="Courier New" panose="02070309020205020404" charset="0"/>
                        </a:rPr>
                        <a:t>qop</a:t>
                      </a:r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charset="0"/>
                          <a:ea typeface="+mn-ea"/>
                          <a:cs typeface="Courier New" panose="02070309020205020404" charset="0"/>
                        </a:rPr>
                        <a:t>=auth</a:t>
                      </a:r>
                      <a:endParaRPr lang="en-US" sz="1100" b="1" kern="1200" dirty="0">
                        <a:solidFill>
                          <a:schemeClr val="tx2"/>
                        </a:solidFill>
                        <a:latin typeface="Courier New" panose="02070309020205020404" charset="0"/>
                        <a:ea typeface="+mn-ea"/>
                        <a:cs typeface="Courier New" panose="02070309020205020404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charset="0"/>
                          <a:ea typeface="+mn-ea"/>
                          <a:cs typeface="Courier New" panose="02070309020205020404" charset="0"/>
                        </a:rPr>
                        <a:t>　　</a:t>
                      </a:r>
                      <a:r>
                        <a:rPr lang="en-US" sz="1100" b="1" kern="1200" dirty="0" err="1">
                          <a:solidFill>
                            <a:schemeClr val="tx2"/>
                          </a:solidFill>
                          <a:latin typeface="Courier New" panose="02070309020205020404" charset="0"/>
                          <a:ea typeface="+mn-ea"/>
                          <a:cs typeface="Courier New" panose="02070309020205020404" charset="0"/>
                        </a:rPr>
                        <a:t>nc</a:t>
                      </a:r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charset="0"/>
                          <a:ea typeface="+mn-ea"/>
                          <a:cs typeface="Courier New" panose="02070309020205020404" charset="0"/>
                        </a:rPr>
                        <a:t>=00000001</a:t>
                      </a:r>
                      <a:endParaRPr lang="en-US" sz="1100" b="1" kern="1200" dirty="0">
                        <a:solidFill>
                          <a:schemeClr val="tx2"/>
                        </a:solidFill>
                        <a:latin typeface="Courier New" panose="02070309020205020404" charset="0"/>
                        <a:ea typeface="+mn-ea"/>
                        <a:cs typeface="Courier New" panose="02070309020205020404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charset="0"/>
                          <a:ea typeface="+mn-ea"/>
                          <a:cs typeface="Courier New" panose="02070309020205020404" charset="0"/>
                        </a:rPr>
                        <a:t>　　</a:t>
                      </a:r>
                      <a:r>
                        <a:rPr lang="en-US" sz="1100" b="1" kern="1200" dirty="0" err="1">
                          <a:solidFill>
                            <a:schemeClr val="tx2"/>
                          </a:solidFill>
                          <a:latin typeface="Courier New" panose="02070309020205020404" charset="0"/>
                          <a:ea typeface="+mn-ea"/>
                          <a:cs typeface="Courier New" panose="02070309020205020404" charset="0"/>
                        </a:rPr>
                        <a:t>cnonce</a:t>
                      </a:r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charset="0"/>
                          <a:ea typeface="+mn-ea"/>
                          <a:cs typeface="Courier New" panose="02070309020205020404" charset="0"/>
                        </a:rPr>
                        <a:t>="..."</a:t>
                      </a:r>
                      <a:endParaRPr lang="en-US" sz="1100" b="1" kern="1200" dirty="0">
                        <a:solidFill>
                          <a:schemeClr val="tx2"/>
                        </a:solidFill>
                        <a:latin typeface="Courier New" panose="02070309020205020404" charset="0"/>
                        <a:ea typeface="+mn-ea"/>
                        <a:cs typeface="Courier New" panose="02070309020205020404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charset="0"/>
                          <a:ea typeface="+mn-ea"/>
                          <a:cs typeface="Courier New" panose="02070309020205020404" charset="0"/>
                        </a:rPr>
                        <a:t>　　</a:t>
                      </a:r>
                      <a:r>
                        <a:rPr lang="en-US" sz="1100" b="1" kern="1200" dirty="0" err="1">
                          <a:solidFill>
                            <a:schemeClr val="tx2"/>
                          </a:solidFill>
                          <a:latin typeface="Courier New" panose="02070309020205020404" charset="0"/>
                          <a:ea typeface="+mn-ea"/>
                          <a:cs typeface="Courier New" panose="02070309020205020404" charset="0"/>
                        </a:rPr>
                        <a:t>reponse</a:t>
                      </a:r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charset="0"/>
                          <a:ea typeface="+mn-ea"/>
                          <a:cs typeface="Courier New" panose="02070309020205020404" charset="0"/>
                        </a:rPr>
                        <a:t>="..."</a:t>
                      </a:r>
                      <a:endParaRPr lang="en-US" sz="1100" b="1" kern="1200" dirty="0">
                        <a:solidFill>
                          <a:schemeClr val="tx2"/>
                        </a:solidFill>
                        <a:latin typeface="Courier New" panose="02070309020205020404" charset="0"/>
                        <a:ea typeface="+mn-ea"/>
                        <a:cs typeface="Courier New" panose="02070309020205020404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charset="0"/>
                          <a:ea typeface="+mn-ea"/>
                          <a:cs typeface="Courier New" panose="02070309020205020404" charset="0"/>
                        </a:rPr>
                        <a:t>　　opaque="..."</a:t>
                      </a:r>
                      <a:endParaRPr lang="en-US" sz="1100" b="1" kern="1200" dirty="0">
                        <a:solidFill>
                          <a:schemeClr val="tx2"/>
                        </a:solidFill>
                        <a:latin typeface="Courier New" panose="02070309020205020404" charset="0"/>
                        <a:ea typeface="+mn-ea"/>
                        <a:cs typeface="Courier New" panose="02070309020205020404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charset="0"/>
                          <a:ea typeface="+mn-ea"/>
                          <a:cs typeface="Courier New" panose="02070309020205020404" charset="0"/>
                        </a:rPr>
                        <a:t>　　123456789</a:t>
                      </a:r>
                      <a:endParaRPr lang="en-US" sz="1100" b="1" kern="1200" dirty="0">
                        <a:solidFill>
                          <a:schemeClr val="tx2"/>
                        </a:solidFill>
                        <a:latin typeface="Courier New" panose="02070309020205020404" charset="0"/>
                        <a:ea typeface="+mn-ea"/>
                        <a:cs typeface="Courier New" panose="02070309020205020404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charset="0"/>
                          <a:ea typeface="+mn-ea"/>
                          <a:cs typeface="Courier New" panose="02070309020205020404" charset="0"/>
                        </a:rPr>
                        <a:t>　　07/07</a:t>
                      </a:r>
                      <a:endParaRPr lang="en-US" sz="1100" b="1" kern="1200" dirty="0">
                        <a:solidFill>
                          <a:schemeClr val="tx2"/>
                        </a:solidFill>
                        <a:latin typeface="Courier New" panose="02070309020205020404" charset="0"/>
                        <a:ea typeface="+mn-ea"/>
                        <a:cs typeface="Courier New" panose="02070309020205020404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charset="0"/>
                          <a:ea typeface="+mn-ea"/>
                          <a:cs typeface="Courier New" panose="02070309020205020404" charset="0"/>
                        </a:rPr>
                        <a:t>　　John Citizen</a:t>
                      </a:r>
                      <a:endParaRPr lang="en-US" sz="1100" b="1" kern="1200" dirty="0">
                        <a:solidFill>
                          <a:schemeClr val="tx2"/>
                        </a:solidFill>
                        <a:latin typeface="Courier New" panose="02070309020205020404" charset="0"/>
                        <a:ea typeface="+mn-ea"/>
                        <a:cs typeface="Courier New" panose="02070309020205020404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charset="0"/>
                          <a:ea typeface="+mn-ea"/>
                          <a:cs typeface="Courier New" panose="02070309020205020404" charset="0"/>
                        </a:rPr>
                        <a:t>　　4.00</a:t>
                      </a:r>
                      <a:endParaRPr lang="en-US" sz="1100" b="1" kern="1200" dirty="0">
                        <a:solidFill>
                          <a:schemeClr val="tx2"/>
                        </a:solidFill>
                        <a:latin typeface="Courier New" panose="02070309020205020404" charset="0"/>
                        <a:ea typeface="+mn-ea"/>
                        <a:cs typeface="Courier New" panose="02070309020205020404" charset="0"/>
                      </a:endParaRPr>
                    </a:p>
                  </a:txBody>
                  <a:tcPr marL="54435" marR="54435" marT="27215" marB="272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923928" y="2815535"/>
          <a:ext cx="4464496" cy="1828785"/>
        </p:xfrm>
        <a:graphic>
          <a:graphicData uri="http://schemas.openxmlformats.org/drawingml/2006/table">
            <a:tbl>
              <a:tblPr/>
              <a:tblGrid>
                <a:gridCol w="4464496"/>
              </a:tblGrid>
              <a:tr h="251453">
                <a:tc>
                  <a:txBody>
                    <a:bodyPr/>
                    <a:lstStyle/>
                    <a:p>
                      <a:r>
                        <a:rPr lang="en-US" altLang="zh-CN" sz="12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Response</a:t>
                      </a:r>
                      <a:endParaRPr lang="zh-CN" altLang="en-US" sz="12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86" marB="342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719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charset="0"/>
                          <a:ea typeface="+mn-ea"/>
                          <a:cs typeface="Courier New" panose="02070309020205020404" charset="0"/>
                        </a:rPr>
                        <a:t>201 Created </a:t>
                      </a:r>
                      <a:endParaRPr lang="en-US" sz="1100" b="1" kern="1200" dirty="0">
                        <a:solidFill>
                          <a:schemeClr val="tx2"/>
                        </a:solidFill>
                        <a:latin typeface="Courier New" panose="02070309020205020404" charset="0"/>
                        <a:ea typeface="+mn-ea"/>
                        <a:cs typeface="Courier New" panose="02070309020205020404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charset="0"/>
                          <a:ea typeface="+mn-ea"/>
                          <a:cs typeface="Courier New" panose="02070309020205020404" charset="0"/>
                        </a:rPr>
                        <a:t>Location: https://starbucks.example.com/payment/order/1234</a:t>
                      </a:r>
                      <a:endParaRPr lang="en-US" sz="1100" b="1" kern="1200" dirty="0">
                        <a:solidFill>
                          <a:schemeClr val="tx2"/>
                        </a:solidFill>
                        <a:latin typeface="Courier New" panose="02070309020205020404" charset="0"/>
                        <a:ea typeface="+mn-ea"/>
                        <a:cs typeface="Courier New" panose="02070309020205020404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charset="0"/>
                          <a:ea typeface="+mn-ea"/>
                          <a:cs typeface="Courier New" panose="02070309020205020404" charset="0"/>
                        </a:rPr>
                        <a:t>Content-Type: application/xml</a:t>
                      </a:r>
                      <a:endParaRPr lang="en-US" sz="1100" b="1" kern="1200" dirty="0">
                        <a:solidFill>
                          <a:schemeClr val="tx2"/>
                        </a:solidFill>
                        <a:latin typeface="Courier New" panose="02070309020205020404" charset="0"/>
                        <a:ea typeface="+mn-ea"/>
                        <a:cs typeface="Courier New" panose="02070309020205020404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charset="0"/>
                          <a:ea typeface="+mn-ea"/>
                          <a:cs typeface="Courier New" panose="02070309020205020404" charset="0"/>
                        </a:rPr>
                        <a:t>Content-Length: ...</a:t>
                      </a:r>
                      <a:endParaRPr lang="en-US" sz="1100" b="1" kern="1200" dirty="0">
                        <a:solidFill>
                          <a:schemeClr val="tx2"/>
                        </a:solidFill>
                        <a:latin typeface="Courier New" panose="02070309020205020404" charset="0"/>
                        <a:ea typeface="+mn-ea"/>
                        <a:cs typeface="Courier New" panose="02070309020205020404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charset="0"/>
                          <a:ea typeface="+mn-ea"/>
                          <a:cs typeface="Courier New" panose="02070309020205020404" charset="0"/>
                        </a:rPr>
                        <a:t>　　123456789</a:t>
                      </a:r>
                      <a:endParaRPr lang="en-US" sz="1100" b="1" kern="1200" dirty="0">
                        <a:solidFill>
                          <a:schemeClr val="tx2"/>
                        </a:solidFill>
                        <a:latin typeface="Courier New" panose="02070309020205020404" charset="0"/>
                        <a:ea typeface="+mn-ea"/>
                        <a:cs typeface="Courier New" panose="02070309020205020404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charset="0"/>
                          <a:ea typeface="+mn-ea"/>
                          <a:cs typeface="Courier New" panose="02070309020205020404" charset="0"/>
                        </a:rPr>
                        <a:t>　　07/07</a:t>
                      </a:r>
                      <a:endParaRPr lang="en-US" sz="1100" b="1" kern="1200" dirty="0">
                        <a:solidFill>
                          <a:schemeClr val="tx2"/>
                        </a:solidFill>
                        <a:latin typeface="Courier New" panose="02070309020205020404" charset="0"/>
                        <a:ea typeface="+mn-ea"/>
                        <a:cs typeface="Courier New" panose="02070309020205020404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charset="0"/>
                          <a:ea typeface="+mn-ea"/>
                          <a:cs typeface="Courier New" panose="02070309020205020404" charset="0"/>
                        </a:rPr>
                        <a:t>　　John Citizen</a:t>
                      </a:r>
                      <a:endParaRPr lang="en-US" sz="1100" b="1" kern="1200" dirty="0">
                        <a:solidFill>
                          <a:schemeClr val="tx2"/>
                        </a:solidFill>
                        <a:latin typeface="Courier New" panose="02070309020205020404" charset="0"/>
                        <a:ea typeface="+mn-ea"/>
                        <a:cs typeface="Courier New" panose="02070309020205020404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charset="0"/>
                          <a:ea typeface="+mn-ea"/>
                          <a:cs typeface="Courier New" panose="02070309020205020404" charset="0"/>
                        </a:rPr>
                        <a:t>　　4.00</a:t>
                      </a:r>
                      <a:endParaRPr lang="en-US" sz="1100" b="1" kern="1200" dirty="0">
                        <a:solidFill>
                          <a:schemeClr val="tx2"/>
                        </a:solidFill>
                        <a:latin typeface="Courier New" panose="02070309020205020404" charset="0"/>
                        <a:ea typeface="+mn-ea"/>
                        <a:cs typeface="Courier New" panose="02070309020205020404" charset="0"/>
                      </a:endParaRPr>
                    </a:p>
                  </a:txBody>
                  <a:tcPr marL="68580" marR="68580" marT="34286" marB="342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WSDL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CN" dirty="0"/>
              <a:t>Imagine that you want to develop a web services component that implements the following interface:</a:t>
            </a:r>
            <a:endParaRPr lang="en-US" altLang="zh-CN" dirty="0"/>
          </a:p>
          <a:p>
            <a:pPr>
              <a:lnSpc>
                <a:spcPct val="80000"/>
              </a:lnSpc>
              <a:defRPr/>
            </a:pPr>
            <a:endParaRPr lang="en-US" altLang="zh-CN" sz="1650" dirty="0"/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altLang="zh-CN" sz="16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interface </a:t>
            </a:r>
            <a:r>
              <a:rPr lang="en-US" altLang="zh-CN" sz="16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TravelAgent</a:t>
            </a:r>
            <a:r>
              <a:rPr lang="en-US" altLang="zh-CN" sz="16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en-US" altLang="zh-CN" sz="165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altLang="zh-CN" sz="16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public String </a:t>
            </a:r>
            <a:r>
              <a:rPr lang="en-US" altLang="zh-CN" sz="16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makeReservation</a:t>
            </a:r>
            <a:r>
              <a:rPr lang="en-US" altLang="zh-CN" sz="16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6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6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cruiseID</a:t>
            </a:r>
            <a:r>
              <a:rPr lang="en-US" altLang="zh-CN" sz="16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en-US" altLang="zh-CN" sz="165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altLang="zh-CN" sz="16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altLang="zh-CN" sz="16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6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cabinID</a:t>
            </a:r>
            <a:r>
              <a:rPr lang="en-US" altLang="zh-CN" sz="16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16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6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customerId</a:t>
            </a:r>
            <a:r>
              <a:rPr lang="en-US" altLang="zh-CN" sz="16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double price); </a:t>
            </a:r>
            <a:endParaRPr lang="en-US" altLang="zh-CN" sz="165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altLang="zh-CN" sz="16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  <a:endParaRPr lang="en-US" altLang="zh-CN" sz="165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Get a Cup of Coffee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Get a list of orders</a:t>
            </a:r>
            <a:endParaRPr lang="en-US" altLang="zh-CN" dirty="0"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defRPr/>
            </a:pPr>
            <a:endParaRPr lang="en-US" altLang="zh-CN" sz="1350" dirty="0"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588244" y="1558996"/>
            <a:ext cx="60801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Response:</a:t>
            </a: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200 OK</a:t>
            </a:r>
            <a:endParaRPr lang="en-US" altLang="zh-CN" sz="1200" b="1" dirty="0">
              <a:solidFill>
                <a:schemeClr val="tx2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200" b="1" dirty="0" err="1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Expires:Thu</a:t>
            </a:r>
            <a:r>
              <a:rPr lang="en-US" altLang="zh-CN" sz="120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, 12Jun2008 17:20:33 GMT</a:t>
            </a:r>
            <a:endParaRPr lang="en-US" altLang="zh-CN" sz="1200" b="1" dirty="0">
              <a:solidFill>
                <a:schemeClr val="tx2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20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Content-Type: application/xml</a:t>
            </a:r>
            <a:endParaRPr lang="en-US" altLang="zh-CN" sz="1200" b="1" dirty="0">
              <a:solidFill>
                <a:schemeClr val="tx2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20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Content-Length: . . .</a:t>
            </a:r>
            <a:endParaRPr lang="en-US" altLang="zh-CN" sz="1200" b="1" dirty="0">
              <a:solidFill>
                <a:schemeClr val="tx2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200" b="1" dirty="0">
              <a:solidFill>
                <a:schemeClr val="tx2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20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&lt;?xml version=“1.0” ?&gt;</a:t>
            </a:r>
            <a:endParaRPr lang="en-US" altLang="zh-CN" sz="1200" b="1" dirty="0">
              <a:solidFill>
                <a:schemeClr val="tx2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20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&lt;feed </a:t>
            </a:r>
            <a:r>
              <a:rPr lang="en-US" altLang="zh-CN" sz="1200" b="1" dirty="0" err="1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xmlns</a:t>
            </a:r>
            <a:r>
              <a:rPr lang="en-US" altLang="zh-CN" sz="120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=“http://www.w3.org/2005/Atom”&gt;</a:t>
            </a:r>
            <a:endParaRPr lang="en-US" altLang="zh-CN" sz="1200" b="1" dirty="0">
              <a:solidFill>
                <a:schemeClr val="tx2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20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    &lt;title&gt;Coffees to make&lt;/title&gt;</a:t>
            </a:r>
            <a:endParaRPr lang="en-US" altLang="zh-CN" sz="1200" b="1" dirty="0">
              <a:solidFill>
                <a:schemeClr val="tx2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20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    &lt;link </a:t>
            </a:r>
            <a:r>
              <a:rPr lang="en-US" altLang="zh-CN" sz="1200" b="1" dirty="0" err="1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rel</a:t>
            </a:r>
            <a:r>
              <a:rPr lang="en-US" altLang="zh-CN" sz="120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=“alternate”</a:t>
            </a:r>
            <a:endParaRPr lang="en-US" altLang="zh-CN" sz="1200" b="1" dirty="0">
              <a:solidFill>
                <a:schemeClr val="tx2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20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        </a:t>
            </a:r>
            <a:r>
              <a:rPr lang="en-US" altLang="zh-CN" sz="1200" b="1" dirty="0" err="1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uri</a:t>
            </a:r>
            <a:r>
              <a:rPr lang="en-US" altLang="zh-CN" sz="120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=“http://starbucks.example.com/orders”/&gt;</a:t>
            </a:r>
            <a:endParaRPr lang="en-US" altLang="zh-CN" sz="1200" b="1" dirty="0">
              <a:solidFill>
                <a:schemeClr val="tx2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20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    &lt;updated&gt;2014-05-16T08:18:43Z&lt;/update&gt;</a:t>
            </a:r>
            <a:endParaRPr lang="zh-CN" altLang="en-US" sz="1200" b="1" dirty="0">
              <a:solidFill>
                <a:schemeClr val="tx2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Get a Cup of Coffee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Get a list of orders</a:t>
            </a:r>
            <a:endParaRPr lang="en-US" altLang="zh-CN" dirty="0"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defRPr/>
            </a:pPr>
            <a:endParaRPr lang="en-US" altLang="zh-CN" sz="1350" dirty="0"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图片 8" descr="tech.ddvip.com_如何获取（GET）一杯咖啡——星巴克REST案例分析_1228360459_ddvip_196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257" y="857276"/>
            <a:ext cx="2768203" cy="1660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827584" y="1141230"/>
            <a:ext cx="56840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Response:</a:t>
            </a: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&lt;entry&gt;</a:t>
            </a:r>
            <a:endParaRPr lang="en-US" altLang="zh-CN" sz="1200" b="1" dirty="0">
              <a:solidFill>
                <a:schemeClr val="tx2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20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    &lt;published&gt;2014-05-16T08:18:43Z&lt;/title&gt;</a:t>
            </a:r>
            <a:endParaRPr lang="en-US" altLang="zh-CN" sz="1200" b="1" dirty="0">
              <a:solidFill>
                <a:schemeClr val="tx2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20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    &lt;updated&gt;2014-05-16T08:20:32Z&lt;/update&gt;</a:t>
            </a:r>
            <a:endParaRPr lang="en-US" altLang="zh-CN" sz="1200" b="1" dirty="0">
              <a:solidFill>
                <a:schemeClr val="tx2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20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    &lt;link </a:t>
            </a:r>
            <a:r>
              <a:rPr lang="en-US" altLang="zh-CN" sz="1200" b="1" dirty="0" err="1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rel</a:t>
            </a:r>
            <a:r>
              <a:rPr lang="en-US" altLang="zh-CN" sz="120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=“alternate” type=“application.xml” </a:t>
            </a:r>
            <a:endParaRPr lang="en-US" altLang="zh-CN" sz="1200" b="1" dirty="0">
              <a:solidFill>
                <a:schemeClr val="tx2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20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        </a:t>
            </a:r>
            <a:r>
              <a:rPr lang="en-US" altLang="zh-CN" sz="1200" b="1" dirty="0" err="1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uri</a:t>
            </a:r>
            <a:r>
              <a:rPr lang="en-US" altLang="zh-CN" sz="120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=“http://starbucks.example.com/order/1234”/&gt;</a:t>
            </a:r>
            <a:endParaRPr lang="en-US" altLang="zh-CN" sz="1200" b="1" dirty="0">
              <a:solidFill>
                <a:schemeClr val="tx2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20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    &lt;id&gt;http://starbucks.example.com/order/1234&lt;/id&gt;</a:t>
            </a:r>
            <a:endParaRPr lang="en-US" altLang="zh-CN" sz="1200" b="1" dirty="0">
              <a:solidFill>
                <a:schemeClr val="tx2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20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    &lt;content type=“</a:t>
            </a:r>
            <a:r>
              <a:rPr lang="en-US" altLang="zh-CN" sz="1200" b="1" dirty="0" err="1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text+xml</a:t>
            </a:r>
            <a:r>
              <a:rPr lang="en-US" altLang="zh-CN" sz="120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”&gt;</a:t>
            </a:r>
            <a:endParaRPr lang="en-US" altLang="zh-CN" sz="1200" b="1" dirty="0">
              <a:solidFill>
                <a:schemeClr val="tx2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20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       &lt;order </a:t>
            </a:r>
            <a:r>
              <a:rPr lang="en-US" altLang="zh-CN" sz="1200" b="1" dirty="0" err="1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xmlns</a:t>
            </a:r>
            <a:r>
              <a:rPr lang="en-US" altLang="zh-CN" sz="120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=“http://starbucks.example.com/”&gt;</a:t>
            </a:r>
            <a:endParaRPr lang="en-US" altLang="zh-CN" sz="1200" b="1" dirty="0">
              <a:solidFill>
                <a:schemeClr val="tx2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20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          &lt;drink&gt;latte&lt;/drink&gt;</a:t>
            </a:r>
            <a:endParaRPr lang="en-US" altLang="zh-CN" sz="1200" b="1" dirty="0">
              <a:solidFill>
                <a:schemeClr val="tx2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20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          &lt;additions&gt;shot&lt;/additions&gt;</a:t>
            </a:r>
            <a:endParaRPr lang="en-US" altLang="zh-CN" sz="1200" b="1" dirty="0">
              <a:solidFill>
                <a:schemeClr val="tx2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20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          &lt;cost&gt;4.00&lt;/cost&gt;</a:t>
            </a:r>
            <a:endParaRPr lang="en-US" altLang="zh-CN" sz="1200" b="1" dirty="0">
              <a:solidFill>
                <a:schemeClr val="tx2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20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       &lt;/order&gt;</a:t>
            </a:r>
            <a:endParaRPr lang="en-US" altLang="zh-CN" sz="1200" b="1" dirty="0">
              <a:solidFill>
                <a:schemeClr val="tx2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20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       &lt;link </a:t>
            </a:r>
            <a:r>
              <a:rPr lang="en-US" altLang="zh-CN" sz="1200" b="1" dirty="0" err="1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rel</a:t>
            </a:r>
            <a:r>
              <a:rPr lang="en-US" altLang="zh-CN" sz="120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=“edit”</a:t>
            </a:r>
            <a:endParaRPr lang="en-US" altLang="zh-CN" sz="1200" b="1" dirty="0">
              <a:solidFill>
                <a:schemeClr val="tx2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20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          type=“</a:t>
            </a:r>
            <a:r>
              <a:rPr lang="en-US" altLang="zh-CN" sz="1200" b="1" dirty="0" err="1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applicatioin</a:t>
            </a:r>
            <a:r>
              <a:rPr lang="en-US" altLang="zh-CN" sz="120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/</a:t>
            </a:r>
            <a:r>
              <a:rPr lang="en-US" altLang="zh-CN" sz="1200" b="1" dirty="0" err="1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atom+xml</a:t>
            </a:r>
            <a:r>
              <a:rPr lang="en-US" altLang="zh-CN" sz="120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”</a:t>
            </a:r>
            <a:endParaRPr lang="en-US" altLang="zh-CN" sz="1200" b="1" dirty="0">
              <a:solidFill>
                <a:schemeClr val="tx2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20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          </a:t>
            </a:r>
            <a:r>
              <a:rPr lang="en-US" altLang="zh-CN" sz="1200" b="1" dirty="0" err="1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href</a:t>
            </a:r>
            <a:r>
              <a:rPr lang="en-US" altLang="zh-CN" sz="120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=“http://starbucks.example.com/order/1234”/&gt;</a:t>
            </a:r>
            <a:endParaRPr lang="en-US" altLang="zh-CN" sz="1200" b="1" dirty="0">
              <a:solidFill>
                <a:schemeClr val="tx2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20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       . . .</a:t>
            </a:r>
            <a:endParaRPr lang="en-US" altLang="zh-CN" sz="1200" b="1" dirty="0">
              <a:solidFill>
                <a:schemeClr val="tx2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20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    &lt;/content&gt;</a:t>
            </a:r>
            <a:endParaRPr lang="en-US" altLang="zh-CN" sz="1200" b="1" dirty="0">
              <a:solidFill>
                <a:schemeClr val="tx2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200" b="1" dirty="0">
                <a:solidFill>
                  <a:schemeClr val="tx2"/>
                </a:solidFill>
                <a:latin typeface="Courier New" panose="02070309020205020404" charset="0"/>
                <a:cs typeface="Courier New" panose="02070309020205020404" charset="0"/>
              </a:rPr>
              <a:t>&lt;/entry&gt;     </a:t>
            </a:r>
            <a:endParaRPr lang="en-US" altLang="zh-CN" sz="1200" b="1" dirty="0">
              <a:solidFill>
                <a:schemeClr val="tx2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200" b="1" dirty="0">
              <a:solidFill>
                <a:schemeClr val="tx2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Get a Cup of Coffee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Get a list of orders</a:t>
            </a:r>
            <a:endParaRPr lang="en-US" altLang="zh-CN" dirty="0"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defRPr/>
            </a:pPr>
            <a:endParaRPr lang="en-US" altLang="zh-CN" sz="1350" dirty="0"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713015" y="1329612"/>
          <a:ext cx="6045340" cy="3141620"/>
        </p:xfrm>
        <a:graphic>
          <a:graphicData uri="http://schemas.openxmlformats.org/drawingml/2006/table">
            <a:tbl>
              <a:tblPr/>
              <a:tblGrid>
                <a:gridCol w="6045340"/>
              </a:tblGrid>
              <a:tr h="237309">
                <a:tc>
                  <a:txBody>
                    <a:bodyPr/>
                    <a:lstStyle/>
                    <a:p>
                      <a:r>
                        <a:rPr lang="en-US" altLang="zh-CN" sz="12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Request</a:t>
                      </a:r>
                      <a:endParaRPr lang="zh-CN" altLang="en-US" sz="12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5" marR="54435" marT="27215" marB="272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02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1" kern="1200" baseline="0" dirty="0">
                          <a:solidFill>
                            <a:schemeClr val="tx2"/>
                          </a:solidFill>
                          <a:latin typeface="Courier New" panose="02070309020205020404" charset="0"/>
                          <a:ea typeface="+mn-ea"/>
                          <a:cs typeface="Courier New" panose="02070309020205020404" charset="0"/>
                        </a:rPr>
                        <a:t>  </a:t>
                      </a:r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charset="0"/>
                          <a:ea typeface="+mn-ea"/>
                          <a:cs typeface="Courier New" panose="02070309020205020404" charset="0"/>
                        </a:rPr>
                        <a:t>PUT /order/1234 HTTP 1.1 </a:t>
                      </a:r>
                      <a:endParaRPr lang="en-US" sz="1100" b="1" kern="1200" dirty="0">
                        <a:solidFill>
                          <a:schemeClr val="tx2"/>
                        </a:solidFill>
                        <a:latin typeface="Courier New" panose="02070309020205020404" charset="0"/>
                        <a:ea typeface="+mn-ea"/>
                        <a:cs typeface="Courier New" panose="02070309020205020404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charset="0"/>
                          <a:ea typeface="+mn-ea"/>
                          <a:cs typeface="Courier New" panose="02070309020205020404" charset="0"/>
                        </a:rPr>
                        <a:t>　</a:t>
                      </a:r>
                      <a:r>
                        <a:rPr lang="en-US" sz="1100" b="1" kern="1200" baseline="0" dirty="0">
                          <a:solidFill>
                            <a:schemeClr val="tx2"/>
                          </a:solidFill>
                          <a:latin typeface="Courier New" panose="02070309020205020404" charset="0"/>
                          <a:ea typeface="+mn-ea"/>
                          <a:cs typeface="Courier New" panose="02070309020205020404" charset="0"/>
                        </a:rPr>
                        <a:t> </a:t>
                      </a:r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charset="0"/>
                          <a:ea typeface="+mn-ea"/>
                          <a:cs typeface="Courier New" panose="02070309020205020404" charset="0"/>
                        </a:rPr>
                        <a:t>Host: starbucks.example.com</a:t>
                      </a:r>
                      <a:endParaRPr lang="en-US" sz="1100" b="1" kern="1200" dirty="0">
                        <a:solidFill>
                          <a:schemeClr val="tx2"/>
                        </a:solidFill>
                        <a:latin typeface="Courier New" panose="02070309020205020404" charset="0"/>
                        <a:ea typeface="+mn-ea"/>
                        <a:cs typeface="Courier New" panose="02070309020205020404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charset="0"/>
                          <a:ea typeface="+mn-ea"/>
                          <a:cs typeface="Courier New" panose="02070309020205020404" charset="0"/>
                        </a:rPr>
                        <a:t>　</a:t>
                      </a:r>
                      <a:r>
                        <a:rPr lang="en-US" sz="1100" b="1" kern="1200" baseline="0" dirty="0">
                          <a:solidFill>
                            <a:schemeClr val="tx2"/>
                          </a:solidFill>
                          <a:latin typeface="Courier New" panose="02070309020205020404" charset="0"/>
                          <a:ea typeface="+mn-ea"/>
                          <a:cs typeface="Courier New" panose="02070309020205020404" charset="0"/>
                        </a:rPr>
                        <a:t> </a:t>
                      </a:r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charset="0"/>
                          <a:ea typeface="+mn-ea"/>
                          <a:cs typeface="Courier New" panose="02070309020205020404" charset="0"/>
                        </a:rPr>
                        <a:t>Content-Type: application/</a:t>
                      </a:r>
                      <a:r>
                        <a:rPr lang="en-US" sz="1100" b="1" kern="1200" dirty="0" err="1">
                          <a:solidFill>
                            <a:schemeClr val="tx2"/>
                          </a:solidFill>
                          <a:latin typeface="Courier New" panose="02070309020205020404" charset="0"/>
                          <a:ea typeface="+mn-ea"/>
                          <a:cs typeface="Courier New" panose="02070309020205020404" charset="0"/>
                        </a:rPr>
                        <a:t>atom+xml</a:t>
                      </a:r>
                      <a:endParaRPr lang="en-US" sz="1100" b="1" kern="1200" dirty="0">
                        <a:solidFill>
                          <a:schemeClr val="tx2"/>
                        </a:solidFill>
                        <a:latin typeface="Courier New" panose="02070309020205020404" charset="0"/>
                        <a:ea typeface="+mn-ea"/>
                        <a:cs typeface="Courier New" panose="02070309020205020404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charset="0"/>
                          <a:ea typeface="+mn-ea"/>
                          <a:cs typeface="Courier New" panose="02070309020205020404" charset="0"/>
                        </a:rPr>
                        <a:t>　</a:t>
                      </a:r>
                      <a:r>
                        <a:rPr lang="en-US" sz="1100" b="1" kern="1200" baseline="0" dirty="0">
                          <a:solidFill>
                            <a:schemeClr val="tx2"/>
                          </a:solidFill>
                          <a:latin typeface="Courier New" panose="02070309020205020404" charset="0"/>
                          <a:ea typeface="+mn-ea"/>
                          <a:cs typeface="Courier New" panose="02070309020205020404" charset="0"/>
                        </a:rPr>
                        <a:t> </a:t>
                      </a:r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charset="0"/>
                          <a:ea typeface="+mn-ea"/>
                          <a:cs typeface="Courier New" panose="02070309020205020404" charset="0"/>
                        </a:rPr>
                        <a:t>Content-Length: ...</a:t>
                      </a:r>
                      <a:endParaRPr lang="en-US" sz="1100" b="1" kern="1200" dirty="0">
                        <a:solidFill>
                          <a:schemeClr val="tx2"/>
                        </a:solidFill>
                        <a:latin typeface="Courier New" panose="02070309020205020404" charset="0"/>
                        <a:ea typeface="+mn-ea"/>
                        <a:cs typeface="Courier New" panose="02070309020205020404" charset="0"/>
                      </a:endParaRPr>
                    </a:p>
                    <a:p>
                      <a:pPr marL="0" algn="l" defTabSz="914400" rtl="0" eaLnBrk="1" latinLnBrk="0" hangingPunct="1"/>
                      <a:endParaRPr lang="en-US" sz="1100" b="1" kern="1200" dirty="0">
                        <a:solidFill>
                          <a:schemeClr val="tx2"/>
                        </a:solidFill>
                        <a:latin typeface="Courier New" panose="02070309020205020404" charset="0"/>
                        <a:ea typeface="+mn-ea"/>
                        <a:cs typeface="Courier New" panose="02070309020205020404" charset="0"/>
                      </a:endParaRPr>
                    </a:p>
                    <a:p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charset="0"/>
                          <a:ea typeface="+mn-ea"/>
                          <a:cs typeface="Courier New" panose="02070309020205020404" charset="0"/>
                        </a:rPr>
                        <a:t>　 </a:t>
                      </a:r>
                      <a:r>
                        <a:rPr lang="en-US" altLang="zh-CN" sz="1100" b="1" dirty="0">
                          <a:solidFill>
                            <a:schemeClr val="tx2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&lt;entry&gt;</a:t>
                      </a:r>
                      <a:endParaRPr lang="en-US" altLang="zh-CN" sz="1100" b="1" dirty="0">
                        <a:solidFill>
                          <a:schemeClr val="tx2"/>
                        </a:solidFill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  <a:p>
                      <a:r>
                        <a:rPr lang="en-US" altLang="zh-CN" sz="1100" b="1" dirty="0">
                          <a:solidFill>
                            <a:schemeClr val="tx2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    .</a:t>
                      </a:r>
                      <a:r>
                        <a:rPr lang="en-US" altLang="zh-CN" sz="1100" b="1" baseline="0" dirty="0">
                          <a:solidFill>
                            <a:schemeClr val="tx2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 . .</a:t>
                      </a:r>
                      <a:endParaRPr lang="en-US" altLang="zh-CN" sz="1100" b="1" dirty="0">
                        <a:solidFill>
                          <a:schemeClr val="tx2"/>
                        </a:solidFill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  <a:p>
                      <a:r>
                        <a:rPr lang="en-US" altLang="zh-CN" sz="1100" b="1" dirty="0">
                          <a:solidFill>
                            <a:schemeClr val="tx2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    &lt;content type=“</a:t>
                      </a:r>
                      <a:r>
                        <a:rPr lang="en-US" altLang="zh-CN" sz="1100" b="1" dirty="0" err="1">
                          <a:solidFill>
                            <a:schemeClr val="tx2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text+xml</a:t>
                      </a:r>
                      <a:r>
                        <a:rPr lang="en-US" altLang="zh-CN" sz="1100" b="1" dirty="0">
                          <a:solidFill>
                            <a:schemeClr val="tx2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”&gt;</a:t>
                      </a:r>
                      <a:endParaRPr lang="en-US" altLang="zh-CN" sz="1100" b="1" dirty="0">
                        <a:solidFill>
                          <a:schemeClr val="tx2"/>
                        </a:solidFill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  <a:p>
                      <a:r>
                        <a:rPr lang="en-US" altLang="zh-CN" sz="1100" b="1" dirty="0">
                          <a:solidFill>
                            <a:schemeClr val="tx2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       &lt;order </a:t>
                      </a:r>
                      <a:r>
                        <a:rPr lang="en-US" altLang="zh-CN" sz="1100" b="1" dirty="0" err="1">
                          <a:solidFill>
                            <a:schemeClr val="tx2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xmlns</a:t>
                      </a:r>
                      <a:r>
                        <a:rPr lang="en-US" altLang="zh-CN" sz="1100" b="1" dirty="0">
                          <a:solidFill>
                            <a:schemeClr val="tx2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=“http://starbucks.example.com/”&gt;</a:t>
                      </a:r>
                      <a:endParaRPr lang="en-US" altLang="zh-CN" sz="1100" b="1" dirty="0">
                        <a:solidFill>
                          <a:schemeClr val="tx2"/>
                        </a:solidFill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  <a:p>
                      <a:r>
                        <a:rPr lang="en-US" altLang="zh-CN" sz="1100" b="1" dirty="0">
                          <a:solidFill>
                            <a:schemeClr val="tx2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          &lt;drink&gt;latte&lt;/drink&gt;</a:t>
                      </a:r>
                      <a:endParaRPr lang="en-US" altLang="zh-CN" sz="1100" b="1" dirty="0">
                        <a:solidFill>
                          <a:schemeClr val="tx2"/>
                        </a:solidFill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  <a:p>
                      <a:r>
                        <a:rPr lang="en-US" altLang="zh-CN" sz="1100" b="1" dirty="0">
                          <a:solidFill>
                            <a:schemeClr val="tx2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          &lt;additions&gt;shot&lt;/additions&gt;</a:t>
                      </a:r>
                      <a:endParaRPr lang="en-US" altLang="zh-CN" sz="1100" b="1" dirty="0">
                        <a:solidFill>
                          <a:schemeClr val="tx2"/>
                        </a:solidFill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  <a:p>
                      <a:r>
                        <a:rPr lang="en-US" altLang="zh-CN" sz="1100" b="1" dirty="0">
                          <a:solidFill>
                            <a:schemeClr val="tx2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          &lt;cost&gt;4.00&lt;/cost&gt;</a:t>
                      </a:r>
                      <a:endParaRPr lang="en-US" altLang="zh-CN" sz="1100" b="1" dirty="0">
                        <a:solidFill>
                          <a:schemeClr val="tx2"/>
                        </a:solidFill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  <a:p>
                      <a:r>
                        <a:rPr lang="en-US" altLang="zh-CN" sz="1100" b="1" dirty="0">
                          <a:solidFill>
                            <a:schemeClr val="tx2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          &lt;status&gt;preparing&lt;/status&gt;</a:t>
                      </a:r>
                      <a:endParaRPr lang="en-US" altLang="zh-CN" sz="1100" b="1" dirty="0">
                        <a:solidFill>
                          <a:schemeClr val="tx2"/>
                        </a:solidFill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  <a:p>
                      <a:r>
                        <a:rPr lang="en-US" altLang="zh-CN" sz="1100" b="1" dirty="0">
                          <a:solidFill>
                            <a:schemeClr val="tx2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       &lt;/order&gt;</a:t>
                      </a:r>
                      <a:endParaRPr lang="en-US" altLang="zh-CN" sz="1100" b="1" dirty="0">
                        <a:solidFill>
                          <a:schemeClr val="tx2"/>
                        </a:solidFill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  <a:p>
                      <a:r>
                        <a:rPr lang="en-US" altLang="zh-CN" sz="1100" b="1" dirty="0">
                          <a:solidFill>
                            <a:schemeClr val="tx2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       . . .</a:t>
                      </a:r>
                      <a:endParaRPr lang="en-US" altLang="zh-CN" sz="1100" b="1" dirty="0">
                        <a:solidFill>
                          <a:schemeClr val="tx2"/>
                        </a:solidFill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  <a:p>
                      <a:r>
                        <a:rPr lang="en-US" altLang="zh-CN" sz="1100" b="1" dirty="0">
                          <a:solidFill>
                            <a:schemeClr val="tx2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    &lt;/content&gt;</a:t>
                      </a:r>
                      <a:endParaRPr lang="en-US" altLang="zh-CN" sz="1100" b="1" dirty="0">
                        <a:solidFill>
                          <a:schemeClr val="tx2"/>
                        </a:solidFill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  <a:p>
                      <a:r>
                        <a:rPr lang="en-US" altLang="zh-CN" sz="1100" b="1" dirty="0">
                          <a:solidFill>
                            <a:schemeClr val="tx2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  &lt;/entry&gt;     </a:t>
                      </a:r>
                      <a:endParaRPr lang="en-US" altLang="zh-CN" sz="1100" b="1" dirty="0">
                        <a:solidFill>
                          <a:schemeClr val="tx2"/>
                        </a:solidFill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54435" marR="54435" marT="27215" marB="272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Get a Cup of Coffee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Check payment of orders</a:t>
            </a:r>
            <a:endParaRPr lang="en-US" altLang="zh-CN" dirty="0"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defRPr/>
            </a:pPr>
            <a:endParaRPr lang="en-US" altLang="zh-CN" sz="1350" dirty="0"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defRPr/>
            </a:pPr>
            <a:endParaRPr lang="en-US" altLang="zh-CN" sz="1350" dirty="0"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43000" y="1143506"/>
          <a:ext cx="6858000" cy="1356236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3429000"/>
                <a:gridCol w="3429000"/>
              </a:tblGrid>
              <a:tr h="274257">
                <a:tc>
                  <a:txBody>
                    <a:bodyPr/>
                    <a:lstStyle/>
                    <a:p>
                      <a:r>
                        <a:rPr lang="en-US" altLang="zh-CN" sz="14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Request</a:t>
                      </a:r>
                      <a:endParaRPr lang="zh-CN" altLang="en-US" sz="1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59" marB="34259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Response</a:t>
                      </a:r>
                      <a:endParaRPr lang="zh-CN" altLang="en-US" sz="1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59" marB="34259" anchor="ctr"/>
                </a:tc>
              </a:tr>
              <a:tr h="10286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charset="0"/>
                          <a:ea typeface="+mn-ea"/>
                          <a:cs typeface="Courier New" panose="02070309020205020404" charset="0"/>
                        </a:rPr>
                        <a:t>GET /payment/order/1234 HTTP 1.1 </a:t>
                      </a:r>
                      <a:endParaRPr lang="en-US" sz="1100" b="1" kern="1200" dirty="0">
                        <a:solidFill>
                          <a:schemeClr val="tx2"/>
                        </a:solidFill>
                        <a:latin typeface="Courier New" panose="02070309020205020404" charset="0"/>
                        <a:ea typeface="+mn-ea"/>
                        <a:cs typeface="Courier New" panose="02070309020205020404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charset="0"/>
                          <a:ea typeface="+mn-ea"/>
                          <a:cs typeface="Courier New" panose="02070309020205020404" charset="0"/>
                        </a:rPr>
                        <a:t>Host: starbucks.example.org</a:t>
                      </a:r>
                      <a:endParaRPr lang="en-US" sz="1100" b="1" kern="1200" dirty="0">
                        <a:solidFill>
                          <a:schemeClr val="tx2"/>
                        </a:solidFill>
                        <a:latin typeface="Courier New" panose="02070309020205020404" charset="0"/>
                        <a:ea typeface="+mn-ea"/>
                        <a:cs typeface="Courier New" panose="02070309020205020404" charset="0"/>
                      </a:endParaRPr>
                    </a:p>
                  </a:txBody>
                  <a:tcPr marL="68580" marR="68580" marT="34259" marB="34259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charset="0"/>
                          <a:ea typeface="+mn-ea"/>
                          <a:cs typeface="Courier New" panose="02070309020205020404" charset="0"/>
                        </a:rPr>
                        <a:t>401 Unauthorized </a:t>
                      </a:r>
                      <a:endParaRPr lang="en-US" sz="1100" b="1" kern="1200" dirty="0">
                        <a:solidFill>
                          <a:schemeClr val="tx2"/>
                        </a:solidFill>
                        <a:latin typeface="Courier New" panose="02070309020205020404" charset="0"/>
                        <a:ea typeface="+mn-ea"/>
                        <a:cs typeface="Courier New" panose="02070309020205020404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charset="0"/>
                          <a:ea typeface="+mn-ea"/>
                          <a:cs typeface="Courier New" panose="02070309020205020404" charset="0"/>
                        </a:rPr>
                        <a:t>WWW-Authenticate: Digest </a:t>
                      </a:r>
                      <a:endParaRPr lang="en-US" sz="1100" b="1" kern="1200" dirty="0">
                        <a:solidFill>
                          <a:schemeClr val="tx2"/>
                        </a:solidFill>
                        <a:latin typeface="Courier New" panose="02070309020205020404" charset="0"/>
                        <a:ea typeface="+mn-ea"/>
                        <a:cs typeface="Courier New" panose="02070309020205020404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charset="0"/>
                          <a:ea typeface="+mn-ea"/>
                          <a:cs typeface="Courier New" panose="02070309020205020404" charset="0"/>
                        </a:rPr>
                        <a:t>    realm="starbucks.example.com",     </a:t>
                      </a:r>
                      <a:endParaRPr lang="en-US" sz="1100" b="1" kern="1200" dirty="0">
                        <a:solidFill>
                          <a:schemeClr val="tx2"/>
                        </a:solidFill>
                        <a:latin typeface="Courier New" panose="02070309020205020404" charset="0"/>
                        <a:ea typeface="+mn-ea"/>
                        <a:cs typeface="Courier New" panose="02070309020205020404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charset="0"/>
                          <a:ea typeface="+mn-ea"/>
                          <a:cs typeface="Courier New" panose="02070309020205020404" charset="0"/>
                        </a:rPr>
                        <a:t>    </a:t>
                      </a:r>
                      <a:r>
                        <a:rPr lang="en-US" sz="1100" b="1" kern="1200" dirty="0" err="1">
                          <a:solidFill>
                            <a:schemeClr val="tx2"/>
                          </a:solidFill>
                          <a:latin typeface="Courier New" panose="02070309020205020404" charset="0"/>
                          <a:ea typeface="+mn-ea"/>
                          <a:cs typeface="Courier New" panose="02070309020205020404" charset="0"/>
                        </a:rPr>
                        <a:t>qop</a:t>
                      </a:r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charset="0"/>
                          <a:ea typeface="+mn-ea"/>
                          <a:cs typeface="Courier New" panose="02070309020205020404" charset="0"/>
                        </a:rPr>
                        <a:t>="auth", </a:t>
                      </a:r>
                      <a:endParaRPr lang="en-US" sz="1100" b="1" kern="1200" dirty="0">
                        <a:solidFill>
                          <a:schemeClr val="tx2"/>
                        </a:solidFill>
                        <a:latin typeface="Courier New" panose="02070309020205020404" charset="0"/>
                        <a:ea typeface="+mn-ea"/>
                        <a:cs typeface="Courier New" panose="02070309020205020404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charset="0"/>
                          <a:ea typeface="+mn-ea"/>
                          <a:cs typeface="Courier New" panose="02070309020205020404" charset="0"/>
                        </a:rPr>
                        <a:t>    nonce="ab656...", </a:t>
                      </a:r>
                      <a:endParaRPr lang="en-US" sz="1100" b="1" kern="1200" dirty="0">
                        <a:solidFill>
                          <a:schemeClr val="tx2"/>
                        </a:solidFill>
                        <a:latin typeface="Courier New" panose="02070309020205020404" charset="0"/>
                        <a:ea typeface="+mn-ea"/>
                        <a:cs typeface="Courier New" panose="02070309020205020404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charset="0"/>
                          <a:ea typeface="+mn-ea"/>
                          <a:cs typeface="Courier New" panose="02070309020205020404" charset="0"/>
                        </a:rPr>
                        <a:t>    opaque="b6a9..."</a:t>
                      </a:r>
                      <a:endParaRPr lang="en-US" sz="1100" b="1" kern="1200" dirty="0">
                        <a:solidFill>
                          <a:schemeClr val="tx2"/>
                        </a:solidFill>
                        <a:latin typeface="Courier New" panose="02070309020205020404" charset="0"/>
                        <a:ea typeface="+mn-ea"/>
                        <a:cs typeface="Courier New" panose="02070309020205020404" charset="0"/>
                      </a:endParaRPr>
                    </a:p>
                  </a:txBody>
                  <a:tcPr marL="68580" marR="68580" marT="34259" marB="34259" anchor="ctr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143000" y="2531885"/>
          <a:ext cx="6858000" cy="2362124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3429000"/>
                <a:gridCol w="3429000"/>
              </a:tblGrid>
              <a:tr h="274285">
                <a:tc>
                  <a:txBody>
                    <a:bodyPr/>
                    <a:lstStyle/>
                    <a:p>
                      <a:r>
                        <a:rPr lang="en-US" altLang="zh-CN" sz="14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Request</a:t>
                      </a:r>
                      <a:endParaRPr lang="zh-CN" altLang="en-US" sz="1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59" marB="34259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Response</a:t>
                      </a:r>
                      <a:endParaRPr lang="zh-CN" altLang="en-US" sz="1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59" marB="34259" anchor="ctr"/>
                </a:tc>
              </a:tr>
              <a:tr h="198880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charset="0"/>
                          <a:ea typeface="+mn-ea"/>
                          <a:cs typeface="Courier New" panose="02070309020205020404" charset="0"/>
                        </a:rPr>
                        <a:t>GET /payment/order/1234 HTTP 1.1 </a:t>
                      </a:r>
                      <a:endParaRPr lang="en-US" sz="1100" b="1" kern="1200" dirty="0">
                        <a:solidFill>
                          <a:schemeClr val="tx2"/>
                        </a:solidFill>
                        <a:latin typeface="Courier New" panose="02070309020205020404" charset="0"/>
                        <a:ea typeface="+mn-ea"/>
                        <a:cs typeface="Courier New" panose="02070309020205020404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charset="0"/>
                          <a:ea typeface="+mn-ea"/>
                          <a:cs typeface="Courier New" panose="02070309020205020404" charset="0"/>
                        </a:rPr>
                        <a:t>Host: starbucks.example.org Authorization: Digest </a:t>
                      </a:r>
                      <a:endParaRPr lang="en-US" sz="1100" b="1" kern="1200" dirty="0">
                        <a:solidFill>
                          <a:schemeClr val="tx2"/>
                        </a:solidFill>
                        <a:latin typeface="Courier New" panose="02070309020205020404" charset="0"/>
                        <a:ea typeface="+mn-ea"/>
                        <a:cs typeface="Courier New" panose="02070309020205020404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charset="0"/>
                          <a:ea typeface="+mn-ea"/>
                          <a:cs typeface="Courier New" panose="02070309020205020404" charset="0"/>
                        </a:rPr>
                        <a:t>   username="barista </a:t>
                      </a:r>
                      <a:r>
                        <a:rPr lang="en-US" sz="1100" b="1" kern="1200" dirty="0" err="1">
                          <a:solidFill>
                            <a:schemeClr val="tx2"/>
                          </a:solidFill>
                          <a:latin typeface="Courier New" panose="02070309020205020404" charset="0"/>
                          <a:ea typeface="+mn-ea"/>
                          <a:cs typeface="Courier New" panose="02070309020205020404" charset="0"/>
                        </a:rPr>
                        <a:t>joe</a:t>
                      </a:r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charset="0"/>
                          <a:ea typeface="+mn-ea"/>
                          <a:cs typeface="Courier New" panose="02070309020205020404" charset="0"/>
                        </a:rPr>
                        <a:t>" </a:t>
                      </a:r>
                      <a:endParaRPr lang="en-US" sz="1100" b="1" kern="1200" dirty="0">
                        <a:solidFill>
                          <a:schemeClr val="tx2"/>
                        </a:solidFill>
                        <a:latin typeface="Courier New" panose="02070309020205020404" charset="0"/>
                        <a:ea typeface="+mn-ea"/>
                        <a:cs typeface="Courier New" panose="02070309020205020404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charset="0"/>
                          <a:ea typeface="+mn-ea"/>
                          <a:cs typeface="Courier New" panose="02070309020205020404" charset="0"/>
                        </a:rPr>
                        <a:t>   realm="starbucks.example.com" </a:t>
                      </a:r>
                      <a:endParaRPr lang="en-US" sz="1100" b="1" kern="1200" dirty="0">
                        <a:solidFill>
                          <a:schemeClr val="tx2"/>
                        </a:solidFill>
                        <a:latin typeface="Courier New" panose="02070309020205020404" charset="0"/>
                        <a:ea typeface="+mn-ea"/>
                        <a:cs typeface="Courier New" panose="02070309020205020404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charset="0"/>
                          <a:ea typeface="+mn-ea"/>
                          <a:cs typeface="Courier New" panose="02070309020205020404" charset="0"/>
                        </a:rPr>
                        <a:t>   nonce="..." </a:t>
                      </a:r>
                      <a:endParaRPr lang="en-US" sz="1100" b="1" kern="1200" dirty="0">
                        <a:solidFill>
                          <a:schemeClr val="tx2"/>
                        </a:solidFill>
                        <a:latin typeface="Courier New" panose="02070309020205020404" charset="0"/>
                        <a:ea typeface="+mn-ea"/>
                        <a:cs typeface="Courier New" panose="02070309020205020404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charset="0"/>
                          <a:ea typeface="+mn-ea"/>
                          <a:cs typeface="Courier New" panose="02070309020205020404" charset="0"/>
                        </a:rPr>
                        <a:t>   </a:t>
                      </a:r>
                      <a:r>
                        <a:rPr lang="en-US" sz="1100" b="1" kern="1200" dirty="0" err="1">
                          <a:solidFill>
                            <a:schemeClr val="tx2"/>
                          </a:solidFill>
                          <a:latin typeface="Courier New" panose="02070309020205020404" charset="0"/>
                          <a:ea typeface="+mn-ea"/>
                          <a:cs typeface="Courier New" panose="02070309020205020404" charset="0"/>
                        </a:rPr>
                        <a:t>uri</a:t>
                      </a:r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charset="0"/>
                          <a:ea typeface="+mn-ea"/>
                          <a:cs typeface="Courier New" panose="02070309020205020404" charset="0"/>
                        </a:rPr>
                        <a:t>="payment/order/1234" </a:t>
                      </a:r>
                      <a:endParaRPr lang="en-US" sz="1100" b="1" kern="1200" dirty="0">
                        <a:solidFill>
                          <a:schemeClr val="tx2"/>
                        </a:solidFill>
                        <a:latin typeface="Courier New" panose="02070309020205020404" charset="0"/>
                        <a:ea typeface="+mn-ea"/>
                        <a:cs typeface="Courier New" panose="02070309020205020404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charset="0"/>
                          <a:ea typeface="+mn-ea"/>
                          <a:cs typeface="Courier New" panose="02070309020205020404" charset="0"/>
                        </a:rPr>
                        <a:t>   </a:t>
                      </a:r>
                      <a:r>
                        <a:rPr lang="en-US" sz="1100" b="1" kern="1200" dirty="0" err="1">
                          <a:solidFill>
                            <a:schemeClr val="tx2"/>
                          </a:solidFill>
                          <a:latin typeface="Courier New" panose="02070309020205020404" charset="0"/>
                          <a:ea typeface="+mn-ea"/>
                          <a:cs typeface="Courier New" panose="02070309020205020404" charset="0"/>
                        </a:rPr>
                        <a:t>qop</a:t>
                      </a:r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charset="0"/>
                          <a:ea typeface="+mn-ea"/>
                          <a:cs typeface="Courier New" panose="02070309020205020404" charset="0"/>
                        </a:rPr>
                        <a:t>=</a:t>
                      </a:r>
                      <a:r>
                        <a:rPr lang="en-US" sz="1100" b="1" kern="1200" dirty="0" err="1">
                          <a:solidFill>
                            <a:schemeClr val="tx2"/>
                          </a:solidFill>
                          <a:latin typeface="Courier New" panose="02070309020205020404" charset="0"/>
                          <a:ea typeface="+mn-ea"/>
                          <a:cs typeface="Courier New" panose="02070309020205020404" charset="0"/>
                        </a:rPr>
                        <a:t>auth</a:t>
                      </a:r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charset="0"/>
                          <a:ea typeface="+mn-ea"/>
                          <a:cs typeface="Courier New" panose="02070309020205020404" charset="0"/>
                        </a:rPr>
                        <a:t> </a:t>
                      </a:r>
                      <a:endParaRPr lang="en-US" sz="1100" b="1" kern="1200" dirty="0">
                        <a:solidFill>
                          <a:schemeClr val="tx2"/>
                        </a:solidFill>
                        <a:latin typeface="Courier New" panose="02070309020205020404" charset="0"/>
                        <a:ea typeface="+mn-ea"/>
                        <a:cs typeface="Courier New" panose="02070309020205020404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charset="0"/>
                          <a:ea typeface="+mn-ea"/>
                          <a:cs typeface="Courier New" panose="02070309020205020404" charset="0"/>
                        </a:rPr>
                        <a:t>   </a:t>
                      </a:r>
                      <a:r>
                        <a:rPr lang="en-US" sz="1100" b="1" kern="1200" dirty="0" err="1">
                          <a:solidFill>
                            <a:schemeClr val="tx2"/>
                          </a:solidFill>
                          <a:latin typeface="Courier New" panose="02070309020205020404" charset="0"/>
                          <a:ea typeface="+mn-ea"/>
                          <a:cs typeface="Courier New" panose="02070309020205020404" charset="0"/>
                        </a:rPr>
                        <a:t>nc</a:t>
                      </a:r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charset="0"/>
                          <a:ea typeface="+mn-ea"/>
                          <a:cs typeface="Courier New" panose="02070309020205020404" charset="0"/>
                        </a:rPr>
                        <a:t>=00000001 c</a:t>
                      </a:r>
                      <a:endParaRPr lang="en-US" sz="1100" b="1" kern="1200" dirty="0">
                        <a:solidFill>
                          <a:schemeClr val="tx2"/>
                        </a:solidFill>
                        <a:latin typeface="Courier New" panose="02070309020205020404" charset="0"/>
                        <a:ea typeface="+mn-ea"/>
                        <a:cs typeface="Courier New" panose="02070309020205020404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charset="0"/>
                          <a:ea typeface="+mn-ea"/>
                          <a:cs typeface="Courier New" panose="02070309020205020404" charset="0"/>
                        </a:rPr>
                        <a:t>   nonce="..." </a:t>
                      </a:r>
                      <a:endParaRPr lang="en-US" sz="1100" b="1" kern="1200" dirty="0">
                        <a:solidFill>
                          <a:schemeClr val="tx2"/>
                        </a:solidFill>
                        <a:latin typeface="Courier New" panose="02070309020205020404" charset="0"/>
                        <a:ea typeface="+mn-ea"/>
                        <a:cs typeface="Courier New" panose="02070309020205020404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charset="0"/>
                          <a:ea typeface="+mn-ea"/>
                          <a:cs typeface="Courier New" panose="02070309020205020404" charset="0"/>
                        </a:rPr>
                        <a:t>   </a:t>
                      </a:r>
                      <a:r>
                        <a:rPr lang="en-US" sz="1100" b="1" kern="1200" dirty="0" err="1">
                          <a:solidFill>
                            <a:schemeClr val="tx2"/>
                          </a:solidFill>
                          <a:latin typeface="Courier New" panose="02070309020205020404" charset="0"/>
                          <a:ea typeface="+mn-ea"/>
                          <a:cs typeface="Courier New" panose="02070309020205020404" charset="0"/>
                        </a:rPr>
                        <a:t>reponse</a:t>
                      </a:r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charset="0"/>
                          <a:ea typeface="+mn-ea"/>
                          <a:cs typeface="Courier New" panose="02070309020205020404" charset="0"/>
                        </a:rPr>
                        <a:t>="..." </a:t>
                      </a:r>
                      <a:endParaRPr lang="en-US" sz="1100" b="1" kern="1200" dirty="0">
                        <a:solidFill>
                          <a:schemeClr val="tx2"/>
                        </a:solidFill>
                        <a:latin typeface="Courier New" panose="02070309020205020404" charset="0"/>
                        <a:ea typeface="+mn-ea"/>
                        <a:cs typeface="Courier New" panose="02070309020205020404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charset="0"/>
                          <a:ea typeface="+mn-ea"/>
                          <a:cs typeface="Courier New" panose="02070309020205020404" charset="0"/>
                        </a:rPr>
                        <a:t>   opaque="..." </a:t>
                      </a:r>
                      <a:endParaRPr lang="en-US" sz="1100" b="1" kern="1200" dirty="0">
                        <a:solidFill>
                          <a:schemeClr val="tx2"/>
                        </a:solidFill>
                        <a:latin typeface="Courier New" panose="02070309020205020404" charset="0"/>
                        <a:ea typeface="+mn-ea"/>
                        <a:cs typeface="Courier New" panose="02070309020205020404" charset="0"/>
                      </a:endParaRPr>
                    </a:p>
                  </a:txBody>
                  <a:tcPr marL="68580" marR="68580" marT="34283" marB="34283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charset="0"/>
                          <a:ea typeface="+mn-ea"/>
                          <a:cs typeface="Courier New" panose="02070309020205020404" charset="0"/>
                        </a:rPr>
                        <a:t>   200 OK </a:t>
                      </a:r>
                      <a:endParaRPr lang="en-US" sz="1100" b="1" kern="1200" dirty="0">
                        <a:solidFill>
                          <a:schemeClr val="tx2"/>
                        </a:solidFill>
                        <a:latin typeface="Courier New" panose="02070309020205020404" charset="0"/>
                        <a:ea typeface="+mn-ea"/>
                        <a:cs typeface="Courier New" panose="02070309020205020404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charset="0"/>
                          <a:ea typeface="+mn-ea"/>
                          <a:cs typeface="Courier New" panose="02070309020205020404" charset="0"/>
                        </a:rPr>
                        <a:t>　　Content-Type: application/xml</a:t>
                      </a:r>
                      <a:endParaRPr lang="en-US" sz="1100" b="1" kern="1200" dirty="0">
                        <a:solidFill>
                          <a:schemeClr val="tx2"/>
                        </a:solidFill>
                        <a:latin typeface="Courier New" panose="02070309020205020404" charset="0"/>
                        <a:ea typeface="+mn-ea"/>
                        <a:cs typeface="Courier New" panose="02070309020205020404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charset="0"/>
                          <a:ea typeface="+mn-ea"/>
                          <a:cs typeface="Courier New" panose="02070309020205020404" charset="0"/>
                        </a:rPr>
                        <a:t>　　Content-Length: ...</a:t>
                      </a:r>
                      <a:endParaRPr lang="en-US" sz="1100" b="1" kern="1200" dirty="0">
                        <a:solidFill>
                          <a:schemeClr val="tx2"/>
                        </a:solidFill>
                        <a:latin typeface="Courier New" panose="02070309020205020404" charset="0"/>
                        <a:ea typeface="+mn-ea"/>
                        <a:cs typeface="Courier New" panose="02070309020205020404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charset="0"/>
                          <a:ea typeface="+mn-ea"/>
                          <a:cs typeface="Courier New" panose="02070309020205020404" charset="0"/>
                        </a:rPr>
                        <a:t>　　123456789</a:t>
                      </a:r>
                      <a:endParaRPr lang="en-US" sz="1100" b="1" kern="1200" dirty="0">
                        <a:solidFill>
                          <a:schemeClr val="tx2"/>
                        </a:solidFill>
                        <a:latin typeface="Courier New" panose="02070309020205020404" charset="0"/>
                        <a:ea typeface="+mn-ea"/>
                        <a:cs typeface="Courier New" panose="02070309020205020404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charset="0"/>
                          <a:ea typeface="+mn-ea"/>
                          <a:cs typeface="Courier New" panose="02070309020205020404" charset="0"/>
                        </a:rPr>
                        <a:t>　　07/07</a:t>
                      </a:r>
                      <a:endParaRPr lang="en-US" sz="1100" b="1" kern="1200" dirty="0">
                        <a:solidFill>
                          <a:schemeClr val="tx2"/>
                        </a:solidFill>
                        <a:latin typeface="Courier New" panose="02070309020205020404" charset="0"/>
                        <a:ea typeface="+mn-ea"/>
                        <a:cs typeface="Courier New" panose="02070309020205020404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charset="0"/>
                          <a:ea typeface="+mn-ea"/>
                          <a:cs typeface="Courier New" panose="02070309020205020404" charset="0"/>
                        </a:rPr>
                        <a:t>　　John Citizen</a:t>
                      </a:r>
                      <a:endParaRPr lang="en-US" sz="1100" b="1" kern="1200" dirty="0">
                        <a:solidFill>
                          <a:schemeClr val="tx2"/>
                        </a:solidFill>
                        <a:latin typeface="Courier New" panose="02070309020205020404" charset="0"/>
                        <a:ea typeface="+mn-ea"/>
                        <a:cs typeface="Courier New" panose="02070309020205020404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charset="0"/>
                          <a:ea typeface="+mn-ea"/>
                          <a:cs typeface="Courier New" panose="02070309020205020404" charset="0"/>
                        </a:rPr>
                        <a:t>　　4.00</a:t>
                      </a:r>
                      <a:endParaRPr lang="en-US" sz="1100" b="1" kern="1200" dirty="0">
                        <a:solidFill>
                          <a:schemeClr val="tx2"/>
                        </a:solidFill>
                        <a:latin typeface="Courier New" panose="02070309020205020404" charset="0"/>
                        <a:ea typeface="+mn-ea"/>
                        <a:cs typeface="Courier New" panose="02070309020205020404" charset="0"/>
                      </a:endParaRPr>
                    </a:p>
                  </a:txBody>
                  <a:tcPr marL="68580" marR="68580" marT="34283" marB="34283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Get a Cup of Coffee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Delete a order</a:t>
            </a:r>
            <a:endParaRPr lang="en-US" altLang="zh-CN" dirty="0"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defRPr/>
            </a:pPr>
            <a:endParaRPr lang="en-US" altLang="zh-CN" sz="1350" dirty="0"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defRPr/>
            </a:pPr>
            <a:endParaRPr lang="en-US" altLang="zh-CN" sz="1350" dirty="0"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249742" y="2085697"/>
          <a:ext cx="4573823" cy="762241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3702618"/>
                <a:gridCol w="871205"/>
              </a:tblGrid>
              <a:tr h="274493">
                <a:tc>
                  <a:txBody>
                    <a:bodyPr/>
                    <a:lstStyle/>
                    <a:p>
                      <a:r>
                        <a:rPr lang="en-US" altLang="zh-CN" sz="14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Request</a:t>
                      </a:r>
                      <a:endParaRPr lang="zh-CN" altLang="en-US" sz="1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59" marB="34259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Response</a:t>
                      </a:r>
                      <a:endParaRPr lang="zh-CN" altLang="en-US" sz="1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59" marB="34259" anchor="ctr"/>
                </a:tc>
              </a:tr>
              <a:tr h="48036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charset="0"/>
                          <a:ea typeface="+mn-ea"/>
                          <a:cs typeface="Courier New" panose="02070309020205020404" charset="0"/>
                        </a:rPr>
                        <a:t>DELETE /order/1234 HTTP 1.1 </a:t>
                      </a:r>
                      <a:endParaRPr lang="en-US" sz="1100" b="1" kern="1200" dirty="0">
                        <a:solidFill>
                          <a:schemeClr val="tx2"/>
                        </a:solidFill>
                        <a:latin typeface="Courier New" panose="02070309020205020404" charset="0"/>
                        <a:ea typeface="+mn-ea"/>
                        <a:cs typeface="Courier New" panose="02070309020205020404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charset="0"/>
                          <a:ea typeface="+mn-ea"/>
                          <a:cs typeface="Courier New" panose="02070309020205020404" charset="0"/>
                        </a:rPr>
                        <a:t>Host: starbucks.example.org</a:t>
                      </a:r>
                      <a:endParaRPr lang="en-US" sz="1100" b="1" kern="1200" dirty="0">
                        <a:solidFill>
                          <a:schemeClr val="tx2"/>
                        </a:solidFill>
                        <a:latin typeface="Courier New" panose="02070309020205020404" charset="0"/>
                        <a:ea typeface="+mn-ea"/>
                        <a:cs typeface="Courier New" panose="02070309020205020404" charset="0"/>
                      </a:endParaRPr>
                    </a:p>
                  </a:txBody>
                  <a:tcPr marL="68579" marR="68579" marT="34312" marB="3431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charset="0"/>
                          <a:ea typeface="+mn-ea"/>
                          <a:cs typeface="Courier New" panose="02070309020205020404" charset="0"/>
                        </a:rPr>
                        <a:t>200 OK</a:t>
                      </a:r>
                      <a:endParaRPr lang="en-US" sz="1100" b="1" kern="1200" dirty="0">
                        <a:solidFill>
                          <a:schemeClr val="tx2"/>
                        </a:solidFill>
                        <a:latin typeface="Courier New" panose="02070309020205020404" charset="0"/>
                        <a:ea typeface="+mn-ea"/>
                        <a:cs typeface="Courier New" panose="02070309020205020404" charset="0"/>
                      </a:endParaRPr>
                    </a:p>
                  </a:txBody>
                  <a:tcPr marL="68579" marR="68579" marT="34312" marB="34312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Building a RESTful Web Service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1500" dirty="0" err="1"/>
              <a:t>GreetingController.java</a:t>
            </a:r>
            <a:endParaRPr kumimoji="1" lang="zh-CN" altLang="en-US" sz="15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55576" y="1139135"/>
            <a:ext cx="799288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1400" dirty="0">
                <a:solidFill>
                  <a:srgbClr val="BBB529"/>
                </a:solidFill>
              </a:rPr>
              <a:t>@</a:t>
            </a:r>
            <a:r>
              <a:rPr lang="en-GB" altLang="zh-CN" sz="1400" dirty="0" err="1">
                <a:solidFill>
                  <a:srgbClr val="BBB529"/>
                </a:solidFill>
              </a:rPr>
              <a:t>RestController</a:t>
            </a:r>
            <a:br>
              <a:rPr lang="en-GB" altLang="zh-CN" sz="1400" dirty="0">
                <a:solidFill>
                  <a:srgbClr val="BBB529"/>
                </a:solidFill>
              </a:rPr>
            </a:br>
            <a:r>
              <a:rPr lang="en-GB" altLang="zh-CN" sz="1400" dirty="0">
                <a:solidFill>
                  <a:srgbClr val="CC7832"/>
                </a:solidFill>
              </a:rPr>
              <a:t>public class </a:t>
            </a:r>
            <a:r>
              <a:rPr lang="en-GB" altLang="zh-CN" sz="1400" dirty="0" err="1"/>
              <a:t>GreetingController</a:t>
            </a:r>
            <a:r>
              <a:rPr lang="en-GB" altLang="zh-CN" sz="1400" dirty="0"/>
              <a:t> {</a:t>
            </a:r>
            <a:br>
              <a:rPr lang="en-GB" altLang="zh-CN" sz="1400" dirty="0"/>
            </a:br>
            <a:br>
              <a:rPr lang="en-GB" altLang="zh-CN" sz="1400" dirty="0"/>
            </a:br>
            <a:r>
              <a:rPr lang="en-GB" altLang="zh-CN" sz="1400" dirty="0"/>
              <a:t>   </a:t>
            </a:r>
            <a:r>
              <a:rPr lang="en-GB" altLang="zh-CN" sz="1400" dirty="0">
                <a:solidFill>
                  <a:srgbClr val="CC7832"/>
                </a:solidFill>
              </a:rPr>
              <a:t>private static final </a:t>
            </a:r>
            <a:r>
              <a:rPr lang="en-GB" altLang="zh-CN" sz="1400" dirty="0"/>
              <a:t>String </a:t>
            </a:r>
            <a:r>
              <a:rPr lang="en-GB" altLang="zh-CN" sz="1400" i="1" dirty="0">
                <a:solidFill>
                  <a:srgbClr val="9876AA"/>
                </a:solidFill>
              </a:rPr>
              <a:t>template </a:t>
            </a:r>
            <a:r>
              <a:rPr lang="en-GB" altLang="zh-CN" sz="1400" dirty="0"/>
              <a:t>= </a:t>
            </a:r>
            <a:r>
              <a:rPr lang="en-GB" altLang="zh-CN" sz="1400" dirty="0">
                <a:solidFill>
                  <a:srgbClr val="6A8759"/>
                </a:solidFill>
              </a:rPr>
              <a:t>"Hello, %s!"</a:t>
            </a:r>
            <a:r>
              <a:rPr lang="en-GB" altLang="zh-CN" sz="1400" dirty="0">
                <a:solidFill>
                  <a:srgbClr val="CC7832"/>
                </a:solidFill>
              </a:rPr>
              <a:t>;</a:t>
            </a:r>
            <a:br>
              <a:rPr lang="en-GB" altLang="zh-CN" sz="1400" dirty="0">
                <a:solidFill>
                  <a:srgbClr val="CC7832"/>
                </a:solidFill>
              </a:rPr>
            </a:br>
            <a:r>
              <a:rPr lang="en-GB" altLang="zh-CN" sz="1400" dirty="0">
                <a:solidFill>
                  <a:srgbClr val="CC7832"/>
                </a:solidFill>
              </a:rPr>
              <a:t>   private final </a:t>
            </a:r>
            <a:r>
              <a:rPr lang="en-GB" altLang="zh-CN" sz="1400" dirty="0" err="1"/>
              <a:t>AtomicLong</a:t>
            </a:r>
            <a:r>
              <a:rPr lang="en-GB" altLang="zh-CN" sz="1400" dirty="0"/>
              <a:t> </a:t>
            </a:r>
            <a:r>
              <a:rPr lang="en-GB" altLang="zh-CN" sz="1400" dirty="0">
                <a:solidFill>
                  <a:srgbClr val="9876AA"/>
                </a:solidFill>
              </a:rPr>
              <a:t>counter </a:t>
            </a:r>
            <a:r>
              <a:rPr lang="en-GB" altLang="zh-CN" sz="1400" dirty="0"/>
              <a:t>= </a:t>
            </a:r>
            <a:r>
              <a:rPr lang="en-GB" altLang="zh-CN" sz="1400" dirty="0">
                <a:solidFill>
                  <a:srgbClr val="CC7832"/>
                </a:solidFill>
              </a:rPr>
              <a:t>new </a:t>
            </a:r>
            <a:r>
              <a:rPr lang="en-GB" altLang="zh-CN" sz="1400" dirty="0" err="1"/>
              <a:t>AtomicLong</a:t>
            </a:r>
            <a:r>
              <a:rPr lang="en-GB" altLang="zh-CN" sz="1400" dirty="0"/>
              <a:t>()</a:t>
            </a:r>
            <a:r>
              <a:rPr lang="en-GB" altLang="zh-CN" sz="1400" dirty="0">
                <a:solidFill>
                  <a:srgbClr val="CC7832"/>
                </a:solidFill>
              </a:rPr>
              <a:t>;</a:t>
            </a:r>
            <a:br>
              <a:rPr lang="en-GB" altLang="zh-CN" sz="1400" dirty="0">
                <a:solidFill>
                  <a:srgbClr val="CC7832"/>
                </a:solidFill>
              </a:rPr>
            </a:br>
            <a:br>
              <a:rPr lang="en-GB" altLang="zh-CN" sz="1400" dirty="0">
                <a:solidFill>
                  <a:srgbClr val="CC7832"/>
                </a:solidFill>
              </a:rPr>
            </a:br>
            <a:r>
              <a:rPr lang="en-GB" altLang="zh-CN" sz="1400" dirty="0">
                <a:solidFill>
                  <a:srgbClr val="CC7832"/>
                </a:solidFill>
              </a:rPr>
              <a:t>   </a:t>
            </a:r>
            <a:r>
              <a:rPr lang="en-GB" altLang="zh-CN" sz="1400" dirty="0">
                <a:solidFill>
                  <a:srgbClr val="BBB529"/>
                </a:solidFill>
              </a:rPr>
              <a:t>@</a:t>
            </a:r>
            <a:r>
              <a:rPr lang="en-GB" altLang="zh-CN" sz="1400" dirty="0" err="1">
                <a:solidFill>
                  <a:srgbClr val="BBB529"/>
                </a:solidFill>
              </a:rPr>
              <a:t>GetMapping</a:t>
            </a:r>
            <a:r>
              <a:rPr lang="en-GB" altLang="zh-CN" sz="1400" dirty="0"/>
              <a:t>(</a:t>
            </a:r>
            <a:r>
              <a:rPr lang="en-GB" altLang="zh-CN" sz="1400" dirty="0">
                <a:solidFill>
                  <a:srgbClr val="6A8759"/>
                </a:solidFill>
              </a:rPr>
              <a:t>"/greeting"</a:t>
            </a:r>
            <a:r>
              <a:rPr lang="en-GB" altLang="zh-CN" sz="1400" dirty="0"/>
              <a:t>)</a:t>
            </a:r>
            <a:br>
              <a:rPr lang="en-GB" altLang="zh-CN" sz="1400" dirty="0"/>
            </a:br>
            <a:r>
              <a:rPr lang="en-GB" altLang="zh-CN" sz="1400" dirty="0"/>
              <a:t>   </a:t>
            </a:r>
            <a:r>
              <a:rPr lang="en-GB" altLang="zh-CN" sz="1400" dirty="0">
                <a:solidFill>
                  <a:srgbClr val="CC7832"/>
                </a:solidFill>
              </a:rPr>
              <a:t>public </a:t>
            </a:r>
            <a:r>
              <a:rPr lang="en-GB" altLang="zh-CN" sz="1400" dirty="0"/>
              <a:t>Greeting </a:t>
            </a:r>
            <a:r>
              <a:rPr lang="en-GB" altLang="zh-CN" sz="1400" dirty="0">
                <a:solidFill>
                  <a:srgbClr val="FFC66D"/>
                </a:solidFill>
              </a:rPr>
              <a:t>greeting</a:t>
            </a:r>
            <a:r>
              <a:rPr lang="en-GB" altLang="zh-CN" sz="1400" dirty="0"/>
              <a:t>(</a:t>
            </a:r>
            <a:r>
              <a:rPr lang="en-GB" altLang="zh-CN" sz="1400" dirty="0">
                <a:solidFill>
                  <a:srgbClr val="BBB529"/>
                </a:solidFill>
              </a:rPr>
              <a:t>@</a:t>
            </a:r>
            <a:r>
              <a:rPr lang="en-GB" altLang="zh-CN" sz="1400" dirty="0" err="1">
                <a:solidFill>
                  <a:srgbClr val="BBB529"/>
                </a:solidFill>
              </a:rPr>
              <a:t>RequestParam</a:t>
            </a:r>
            <a:r>
              <a:rPr lang="en-GB" altLang="zh-CN" sz="1400" dirty="0"/>
              <a:t>(</a:t>
            </a:r>
            <a:r>
              <a:rPr lang="en-GB" altLang="zh-CN" sz="1400" dirty="0">
                <a:solidFill>
                  <a:srgbClr val="D0D0FF"/>
                </a:solidFill>
              </a:rPr>
              <a:t>value </a:t>
            </a:r>
            <a:r>
              <a:rPr lang="en-GB" altLang="zh-CN" sz="1400" dirty="0"/>
              <a:t>= </a:t>
            </a:r>
            <a:r>
              <a:rPr lang="en-GB" altLang="zh-CN" sz="1400" dirty="0">
                <a:solidFill>
                  <a:srgbClr val="6A8759"/>
                </a:solidFill>
              </a:rPr>
              <a:t>"name"</a:t>
            </a:r>
            <a:r>
              <a:rPr lang="en-GB" altLang="zh-CN" sz="1400" dirty="0">
                <a:solidFill>
                  <a:srgbClr val="CC7832"/>
                </a:solidFill>
              </a:rPr>
              <a:t>, </a:t>
            </a:r>
            <a:r>
              <a:rPr lang="en-GB" altLang="zh-CN" sz="1400" dirty="0" err="1">
                <a:solidFill>
                  <a:srgbClr val="D0D0FF"/>
                </a:solidFill>
              </a:rPr>
              <a:t>defaultValue</a:t>
            </a:r>
            <a:r>
              <a:rPr lang="en-GB" altLang="zh-CN" sz="1400" dirty="0">
                <a:solidFill>
                  <a:srgbClr val="D0D0FF"/>
                </a:solidFill>
              </a:rPr>
              <a:t> </a:t>
            </a:r>
            <a:r>
              <a:rPr lang="en-GB" altLang="zh-CN" sz="1400" dirty="0"/>
              <a:t>= </a:t>
            </a:r>
            <a:r>
              <a:rPr lang="en-GB" altLang="zh-CN" sz="1400" dirty="0">
                <a:solidFill>
                  <a:srgbClr val="6A8759"/>
                </a:solidFill>
              </a:rPr>
              <a:t>"World"</a:t>
            </a:r>
            <a:r>
              <a:rPr lang="en-GB" altLang="zh-CN" sz="1400" dirty="0"/>
              <a:t>) String name) {</a:t>
            </a:r>
            <a:br>
              <a:rPr lang="en-GB" altLang="zh-CN" sz="1400" dirty="0"/>
            </a:br>
            <a:r>
              <a:rPr lang="en-GB" altLang="zh-CN" sz="1400" dirty="0"/>
              <a:t>      </a:t>
            </a:r>
            <a:r>
              <a:rPr lang="en-GB" altLang="zh-CN" sz="1400" dirty="0">
                <a:solidFill>
                  <a:srgbClr val="CC7832"/>
                </a:solidFill>
              </a:rPr>
              <a:t>return new </a:t>
            </a:r>
            <a:r>
              <a:rPr lang="en-GB" altLang="zh-CN" sz="1400" dirty="0"/>
              <a:t>Greeting(</a:t>
            </a:r>
            <a:r>
              <a:rPr lang="en-GB" altLang="zh-CN" sz="1400" dirty="0" err="1">
                <a:solidFill>
                  <a:srgbClr val="9876AA"/>
                </a:solidFill>
              </a:rPr>
              <a:t>counter</a:t>
            </a:r>
            <a:r>
              <a:rPr lang="en-GB" altLang="zh-CN" sz="1400" dirty="0" err="1"/>
              <a:t>.incrementAndGet</a:t>
            </a:r>
            <a:r>
              <a:rPr lang="en-GB" altLang="zh-CN" sz="1400" dirty="0"/>
              <a:t>()</a:t>
            </a:r>
            <a:r>
              <a:rPr lang="en-GB" altLang="zh-CN" sz="1400" dirty="0">
                <a:solidFill>
                  <a:srgbClr val="CC7832"/>
                </a:solidFill>
              </a:rPr>
              <a:t>, </a:t>
            </a:r>
            <a:r>
              <a:rPr lang="en-GB" altLang="zh-CN" sz="1400" dirty="0" err="1"/>
              <a:t>String.</a:t>
            </a:r>
            <a:r>
              <a:rPr lang="en-GB" altLang="zh-CN" sz="1400" i="1" dirty="0" err="1"/>
              <a:t>format</a:t>
            </a:r>
            <a:r>
              <a:rPr lang="en-GB" altLang="zh-CN" sz="1400" dirty="0"/>
              <a:t>(</a:t>
            </a:r>
            <a:r>
              <a:rPr lang="en-GB" altLang="zh-CN" sz="1400" i="1" dirty="0">
                <a:solidFill>
                  <a:srgbClr val="9876AA"/>
                </a:solidFill>
              </a:rPr>
              <a:t>template</a:t>
            </a:r>
            <a:r>
              <a:rPr lang="en-GB" altLang="zh-CN" sz="1400" dirty="0">
                <a:solidFill>
                  <a:srgbClr val="CC7832"/>
                </a:solidFill>
              </a:rPr>
              <a:t>, </a:t>
            </a:r>
            <a:r>
              <a:rPr lang="en-GB" altLang="zh-CN" sz="1400" dirty="0"/>
              <a:t>name))</a:t>
            </a:r>
            <a:r>
              <a:rPr lang="en-GB" altLang="zh-CN" sz="1400" dirty="0">
                <a:solidFill>
                  <a:srgbClr val="CC7832"/>
                </a:solidFill>
              </a:rPr>
              <a:t>;</a:t>
            </a:r>
            <a:br>
              <a:rPr lang="en-GB" altLang="zh-CN" sz="1400" dirty="0">
                <a:solidFill>
                  <a:srgbClr val="CC7832"/>
                </a:solidFill>
              </a:rPr>
            </a:br>
            <a:r>
              <a:rPr lang="en-GB" altLang="zh-CN" sz="1400" dirty="0">
                <a:solidFill>
                  <a:srgbClr val="CC7832"/>
                </a:solidFill>
              </a:rPr>
              <a:t>   </a:t>
            </a:r>
            <a:r>
              <a:rPr lang="en-GB" altLang="zh-CN" sz="1400" dirty="0"/>
              <a:t>}</a:t>
            </a:r>
            <a:br>
              <a:rPr lang="en-GB" altLang="zh-CN" sz="1400" dirty="0"/>
            </a:br>
            <a:br>
              <a:rPr lang="en-GB" altLang="zh-CN" sz="1400" dirty="0"/>
            </a:br>
            <a:r>
              <a:rPr lang="en-GB" altLang="zh-CN" sz="1400" dirty="0"/>
              <a:t>   </a:t>
            </a:r>
            <a:r>
              <a:rPr lang="en-GB" altLang="zh-CN" sz="1400" dirty="0">
                <a:solidFill>
                  <a:srgbClr val="BBB529"/>
                </a:solidFill>
              </a:rPr>
              <a:t>@</a:t>
            </a:r>
            <a:r>
              <a:rPr lang="en-GB" altLang="zh-CN" sz="1400" dirty="0" err="1">
                <a:solidFill>
                  <a:srgbClr val="BBB529"/>
                </a:solidFill>
              </a:rPr>
              <a:t>PostMapping</a:t>
            </a:r>
            <a:r>
              <a:rPr lang="en-GB" altLang="zh-CN" sz="1400" dirty="0"/>
              <a:t>(</a:t>
            </a:r>
            <a:r>
              <a:rPr lang="en-GB" altLang="zh-CN" sz="1400" dirty="0">
                <a:solidFill>
                  <a:srgbClr val="6A8759"/>
                </a:solidFill>
              </a:rPr>
              <a:t>"/greeting"</a:t>
            </a:r>
            <a:r>
              <a:rPr lang="en-GB" altLang="zh-CN" sz="1400" dirty="0"/>
              <a:t>)</a:t>
            </a:r>
            <a:br>
              <a:rPr lang="en-GB" altLang="zh-CN" sz="1400" dirty="0"/>
            </a:br>
            <a:r>
              <a:rPr lang="en-GB" altLang="zh-CN" sz="1400" dirty="0"/>
              <a:t>   </a:t>
            </a:r>
            <a:r>
              <a:rPr lang="en-GB" altLang="zh-CN" sz="1400" dirty="0">
                <a:solidFill>
                  <a:srgbClr val="CC7832"/>
                </a:solidFill>
              </a:rPr>
              <a:t>public </a:t>
            </a:r>
            <a:r>
              <a:rPr lang="en-GB" altLang="zh-CN" sz="1400" dirty="0"/>
              <a:t>Greeting </a:t>
            </a:r>
            <a:r>
              <a:rPr lang="en-GB" altLang="zh-CN" sz="1400" dirty="0" err="1">
                <a:solidFill>
                  <a:srgbClr val="FFC66D"/>
                </a:solidFill>
              </a:rPr>
              <a:t>greetingpost</a:t>
            </a:r>
            <a:r>
              <a:rPr lang="en-GB" altLang="zh-CN" sz="1400" dirty="0"/>
              <a:t>(</a:t>
            </a:r>
            <a:r>
              <a:rPr lang="en-GB" altLang="zh-CN" sz="1400" dirty="0">
                <a:solidFill>
                  <a:srgbClr val="BBB529"/>
                </a:solidFill>
              </a:rPr>
              <a:t>@</a:t>
            </a:r>
            <a:r>
              <a:rPr lang="en-GB" altLang="zh-CN" sz="1400" dirty="0" err="1">
                <a:solidFill>
                  <a:srgbClr val="BBB529"/>
                </a:solidFill>
              </a:rPr>
              <a:t>RequestParam</a:t>
            </a:r>
            <a:r>
              <a:rPr lang="en-GB" altLang="zh-CN" sz="1400" dirty="0"/>
              <a:t>(</a:t>
            </a:r>
            <a:r>
              <a:rPr lang="en-GB" altLang="zh-CN" sz="1400" dirty="0">
                <a:solidFill>
                  <a:srgbClr val="D0D0FF"/>
                </a:solidFill>
              </a:rPr>
              <a:t>value </a:t>
            </a:r>
            <a:r>
              <a:rPr lang="en-GB" altLang="zh-CN" sz="1400" dirty="0"/>
              <a:t>= </a:t>
            </a:r>
            <a:r>
              <a:rPr lang="en-GB" altLang="zh-CN" sz="1400" dirty="0">
                <a:solidFill>
                  <a:srgbClr val="6A8759"/>
                </a:solidFill>
              </a:rPr>
              <a:t>"name"</a:t>
            </a:r>
            <a:r>
              <a:rPr lang="en-GB" altLang="zh-CN" sz="1400" dirty="0">
                <a:solidFill>
                  <a:srgbClr val="CC7832"/>
                </a:solidFill>
              </a:rPr>
              <a:t>, </a:t>
            </a:r>
            <a:r>
              <a:rPr lang="en-GB" altLang="zh-CN" sz="1400" dirty="0" err="1">
                <a:solidFill>
                  <a:srgbClr val="D0D0FF"/>
                </a:solidFill>
              </a:rPr>
              <a:t>defaultValue</a:t>
            </a:r>
            <a:r>
              <a:rPr lang="en-GB" altLang="zh-CN" sz="1400" dirty="0">
                <a:solidFill>
                  <a:srgbClr val="D0D0FF"/>
                </a:solidFill>
              </a:rPr>
              <a:t> </a:t>
            </a:r>
            <a:r>
              <a:rPr lang="en-GB" altLang="zh-CN" sz="1400" dirty="0"/>
              <a:t>= </a:t>
            </a:r>
            <a:r>
              <a:rPr lang="en-GB" altLang="zh-CN" sz="1400" dirty="0">
                <a:solidFill>
                  <a:srgbClr val="6A8759"/>
                </a:solidFill>
              </a:rPr>
              <a:t>"Spring"</a:t>
            </a:r>
            <a:r>
              <a:rPr lang="en-GB" altLang="zh-CN" sz="1400" dirty="0"/>
              <a:t>) String name) {</a:t>
            </a:r>
            <a:br>
              <a:rPr lang="en-GB" altLang="zh-CN" sz="1400" dirty="0"/>
            </a:br>
            <a:r>
              <a:rPr lang="en-GB" altLang="zh-CN" sz="1400" dirty="0"/>
              <a:t>      </a:t>
            </a:r>
            <a:r>
              <a:rPr lang="en-GB" altLang="zh-CN" sz="1400" dirty="0">
                <a:solidFill>
                  <a:srgbClr val="CC7832"/>
                </a:solidFill>
              </a:rPr>
              <a:t>return new </a:t>
            </a:r>
            <a:r>
              <a:rPr lang="en-GB" altLang="zh-CN" sz="1400" dirty="0"/>
              <a:t>Greeting(</a:t>
            </a:r>
            <a:r>
              <a:rPr lang="en-GB" altLang="zh-CN" sz="1400" dirty="0" err="1">
                <a:solidFill>
                  <a:srgbClr val="9876AA"/>
                </a:solidFill>
              </a:rPr>
              <a:t>counter</a:t>
            </a:r>
            <a:r>
              <a:rPr lang="en-GB" altLang="zh-CN" sz="1400" dirty="0" err="1"/>
              <a:t>.incrementAndGet</a:t>
            </a:r>
            <a:r>
              <a:rPr lang="en-GB" altLang="zh-CN" sz="1400" dirty="0"/>
              <a:t>()</a:t>
            </a:r>
            <a:r>
              <a:rPr lang="en-GB" altLang="zh-CN" sz="1400" dirty="0">
                <a:solidFill>
                  <a:srgbClr val="CC7832"/>
                </a:solidFill>
              </a:rPr>
              <a:t>, </a:t>
            </a:r>
            <a:r>
              <a:rPr lang="en-GB" altLang="zh-CN" sz="1400" dirty="0" err="1"/>
              <a:t>String.</a:t>
            </a:r>
            <a:r>
              <a:rPr lang="en-GB" altLang="zh-CN" sz="1400" i="1" dirty="0" err="1"/>
              <a:t>format</a:t>
            </a:r>
            <a:r>
              <a:rPr lang="en-GB" altLang="zh-CN" sz="1400" dirty="0"/>
              <a:t>(</a:t>
            </a:r>
            <a:r>
              <a:rPr lang="en-GB" altLang="zh-CN" sz="1400" i="1" dirty="0">
                <a:solidFill>
                  <a:srgbClr val="9876AA"/>
                </a:solidFill>
              </a:rPr>
              <a:t>template</a:t>
            </a:r>
            <a:r>
              <a:rPr lang="en-GB" altLang="zh-CN" sz="1400" dirty="0">
                <a:solidFill>
                  <a:srgbClr val="CC7832"/>
                </a:solidFill>
              </a:rPr>
              <a:t>, </a:t>
            </a:r>
            <a:r>
              <a:rPr lang="en-GB" altLang="zh-CN" sz="1400" dirty="0"/>
              <a:t>name))</a:t>
            </a:r>
            <a:r>
              <a:rPr lang="en-GB" altLang="zh-CN" sz="1400" dirty="0">
                <a:solidFill>
                  <a:srgbClr val="CC7832"/>
                </a:solidFill>
              </a:rPr>
              <a:t>;</a:t>
            </a:r>
            <a:br>
              <a:rPr lang="en-GB" altLang="zh-CN" sz="1400" dirty="0">
                <a:solidFill>
                  <a:srgbClr val="CC7832"/>
                </a:solidFill>
              </a:rPr>
            </a:br>
            <a:r>
              <a:rPr lang="en-GB" altLang="zh-CN" sz="1400" dirty="0">
                <a:solidFill>
                  <a:srgbClr val="CC7832"/>
                </a:solidFill>
              </a:rPr>
              <a:t>   </a:t>
            </a:r>
            <a:r>
              <a:rPr lang="en-GB" altLang="zh-CN" sz="1400" dirty="0"/>
              <a:t>}</a:t>
            </a:r>
            <a:br>
              <a:rPr lang="en-GB" altLang="zh-CN" sz="1400" dirty="0"/>
            </a:br>
            <a:r>
              <a:rPr lang="en-GB" altLang="zh-CN" sz="1400" dirty="0"/>
              <a:t>}</a:t>
            </a:r>
            <a:endParaRPr lang="zh-CN" altLang="en-US" sz="1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Building a RESTful Web Service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1500" dirty="0" err="1"/>
              <a:t>Greeting.java</a:t>
            </a:r>
            <a:endParaRPr kumimoji="1" lang="zh-CN" altLang="en-US" sz="15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326967" y="1008185"/>
            <a:ext cx="4576818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1350" dirty="0">
                <a:solidFill>
                  <a:srgbClr val="CC7832"/>
                </a:solidFill>
              </a:rPr>
              <a:t>public class </a:t>
            </a:r>
            <a:r>
              <a:rPr lang="en-GB" altLang="zh-CN" sz="1350" dirty="0"/>
              <a:t>Greeting {</a:t>
            </a:r>
            <a:br>
              <a:rPr lang="en-GB" altLang="zh-CN" sz="1350" dirty="0"/>
            </a:br>
            <a:br>
              <a:rPr lang="en-GB" altLang="zh-CN" sz="1350" dirty="0"/>
            </a:br>
            <a:r>
              <a:rPr lang="en-GB" altLang="zh-CN" sz="1350" dirty="0"/>
              <a:t>   </a:t>
            </a:r>
            <a:r>
              <a:rPr lang="en-GB" altLang="zh-CN" sz="1350" dirty="0">
                <a:solidFill>
                  <a:srgbClr val="CC7832"/>
                </a:solidFill>
              </a:rPr>
              <a:t>private final long </a:t>
            </a:r>
            <a:r>
              <a:rPr lang="en-GB" altLang="zh-CN" sz="1350" dirty="0">
                <a:solidFill>
                  <a:srgbClr val="9876AA"/>
                </a:solidFill>
              </a:rPr>
              <a:t>id</a:t>
            </a:r>
            <a:r>
              <a:rPr lang="en-GB" altLang="zh-CN" sz="1350" dirty="0">
                <a:solidFill>
                  <a:srgbClr val="CC7832"/>
                </a:solidFill>
              </a:rPr>
              <a:t>;</a:t>
            </a:r>
            <a:br>
              <a:rPr lang="en-GB" altLang="zh-CN" sz="1350" dirty="0">
                <a:solidFill>
                  <a:srgbClr val="CC7832"/>
                </a:solidFill>
              </a:rPr>
            </a:br>
            <a:r>
              <a:rPr lang="en-GB" altLang="zh-CN" sz="1350" dirty="0">
                <a:solidFill>
                  <a:srgbClr val="CC7832"/>
                </a:solidFill>
              </a:rPr>
              <a:t>   private final </a:t>
            </a:r>
            <a:r>
              <a:rPr lang="en-GB" altLang="zh-CN" sz="1350" dirty="0"/>
              <a:t>String </a:t>
            </a:r>
            <a:r>
              <a:rPr lang="en-GB" altLang="zh-CN" sz="1350" dirty="0">
                <a:solidFill>
                  <a:srgbClr val="9876AA"/>
                </a:solidFill>
              </a:rPr>
              <a:t>content</a:t>
            </a:r>
            <a:r>
              <a:rPr lang="en-GB" altLang="zh-CN" sz="1350" dirty="0">
                <a:solidFill>
                  <a:srgbClr val="CC7832"/>
                </a:solidFill>
              </a:rPr>
              <a:t>;</a:t>
            </a:r>
            <a:br>
              <a:rPr lang="en-GB" altLang="zh-CN" sz="1350" dirty="0">
                <a:solidFill>
                  <a:srgbClr val="CC7832"/>
                </a:solidFill>
              </a:rPr>
            </a:br>
            <a:br>
              <a:rPr lang="en-GB" altLang="zh-CN" sz="1350" dirty="0">
                <a:solidFill>
                  <a:srgbClr val="CC7832"/>
                </a:solidFill>
              </a:rPr>
            </a:br>
            <a:r>
              <a:rPr lang="en-GB" altLang="zh-CN" sz="1350" dirty="0">
                <a:solidFill>
                  <a:srgbClr val="CC7832"/>
                </a:solidFill>
              </a:rPr>
              <a:t>   public </a:t>
            </a:r>
            <a:r>
              <a:rPr lang="en-GB" altLang="zh-CN" sz="1350" dirty="0">
                <a:solidFill>
                  <a:srgbClr val="FFC66D"/>
                </a:solidFill>
              </a:rPr>
              <a:t>Greeting</a:t>
            </a:r>
            <a:r>
              <a:rPr lang="en-GB" altLang="zh-CN" sz="1350" dirty="0"/>
              <a:t>(</a:t>
            </a:r>
            <a:r>
              <a:rPr lang="en-GB" altLang="zh-CN" sz="1350" dirty="0">
                <a:solidFill>
                  <a:srgbClr val="CC7832"/>
                </a:solidFill>
              </a:rPr>
              <a:t>long </a:t>
            </a:r>
            <a:r>
              <a:rPr lang="en-GB" altLang="zh-CN" sz="1350" dirty="0"/>
              <a:t>id</a:t>
            </a:r>
            <a:r>
              <a:rPr lang="en-GB" altLang="zh-CN" sz="1350" dirty="0">
                <a:solidFill>
                  <a:srgbClr val="CC7832"/>
                </a:solidFill>
              </a:rPr>
              <a:t>, </a:t>
            </a:r>
            <a:r>
              <a:rPr lang="en-GB" altLang="zh-CN" sz="1350" dirty="0"/>
              <a:t>String content) {</a:t>
            </a:r>
            <a:br>
              <a:rPr lang="en-GB" altLang="zh-CN" sz="1350" dirty="0"/>
            </a:br>
            <a:r>
              <a:rPr lang="en-GB" altLang="zh-CN" sz="1350" dirty="0"/>
              <a:t>      </a:t>
            </a:r>
            <a:r>
              <a:rPr lang="en-GB" altLang="zh-CN" sz="1350" dirty="0" err="1">
                <a:solidFill>
                  <a:srgbClr val="CC7832"/>
                </a:solidFill>
              </a:rPr>
              <a:t>this</a:t>
            </a:r>
            <a:r>
              <a:rPr lang="en-GB" altLang="zh-CN" sz="1350" dirty="0" err="1"/>
              <a:t>.</a:t>
            </a:r>
            <a:r>
              <a:rPr lang="en-GB" altLang="zh-CN" sz="1350" dirty="0" err="1">
                <a:solidFill>
                  <a:srgbClr val="9876AA"/>
                </a:solidFill>
              </a:rPr>
              <a:t>id</a:t>
            </a:r>
            <a:r>
              <a:rPr lang="en-GB" altLang="zh-CN" sz="1350" dirty="0">
                <a:solidFill>
                  <a:srgbClr val="9876AA"/>
                </a:solidFill>
              </a:rPr>
              <a:t> </a:t>
            </a:r>
            <a:r>
              <a:rPr lang="en-GB" altLang="zh-CN" sz="1350" dirty="0"/>
              <a:t>= id</a:t>
            </a:r>
            <a:r>
              <a:rPr lang="en-GB" altLang="zh-CN" sz="1350" dirty="0">
                <a:solidFill>
                  <a:srgbClr val="CC7832"/>
                </a:solidFill>
              </a:rPr>
              <a:t>;</a:t>
            </a:r>
            <a:br>
              <a:rPr lang="en-GB" altLang="zh-CN" sz="1350" dirty="0">
                <a:solidFill>
                  <a:srgbClr val="CC7832"/>
                </a:solidFill>
              </a:rPr>
            </a:br>
            <a:r>
              <a:rPr lang="en-GB" altLang="zh-CN" sz="1350" dirty="0">
                <a:solidFill>
                  <a:srgbClr val="CC7832"/>
                </a:solidFill>
              </a:rPr>
              <a:t>      </a:t>
            </a:r>
            <a:r>
              <a:rPr lang="en-GB" altLang="zh-CN" sz="1350" dirty="0" err="1">
                <a:solidFill>
                  <a:srgbClr val="CC7832"/>
                </a:solidFill>
              </a:rPr>
              <a:t>this</a:t>
            </a:r>
            <a:r>
              <a:rPr lang="en-GB" altLang="zh-CN" sz="1350" dirty="0" err="1"/>
              <a:t>.</a:t>
            </a:r>
            <a:r>
              <a:rPr lang="en-GB" altLang="zh-CN" sz="1350" dirty="0" err="1">
                <a:solidFill>
                  <a:srgbClr val="9876AA"/>
                </a:solidFill>
              </a:rPr>
              <a:t>content</a:t>
            </a:r>
            <a:r>
              <a:rPr lang="en-GB" altLang="zh-CN" sz="1350" dirty="0">
                <a:solidFill>
                  <a:srgbClr val="9876AA"/>
                </a:solidFill>
              </a:rPr>
              <a:t> </a:t>
            </a:r>
            <a:r>
              <a:rPr lang="en-GB" altLang="zh-CN" sz="1350" dirty="0"/>
              <a:t>= content</a:t>
            </a:r>
            <a:r>
              <a:rPr lang="en-GB" altLang="zh-CN" sz="1350" dirty="0">
                <a:solidFill>
                  <a:srgbClr val="CC7832"/>
                </a:solidFill>
              </a:rPr>
              <a:t>;</a:t>
            </a:r>
            <a:br>
              <a:rPr lang="en-GB" altLang="zh-CN" sz="1350" dirty="0">
                <a:solidFill>
                  <a:srgbClr val="CC7832"/>
                </a:solidFill>
              </a:rPr>
            </a:br>
            <a:r>
              <a:rPr lang="en-GB" altLang="zh-CN" sz="1350" dirty="0">
                <a:solidFill>
                  <a:srgbClr val="CC7832"/>
                </a:solidFill>
              </a:rPr>
              <a:t>   </a:t>
            </a:r>
            <a:r>
              <a:rPr lang="en-GB" altLang="zh-CN" sz="1350" dirty="0"/>
              <a:t>}</a:t>
            </a:r>
            <a:br>
              <a:rPr lang="en-GB" altLang="zh-CN" sz="1350" dirty="0"/>
            </a:br>
            <a:br>
              <a:rPr lang="en-GB" altLang="zh-CN" sz="1350" dirty="0"/>
            </a:br>
            <a:r>
              <a:rPr lang="en-GB" altLang="zh-CN" sz="1350" dirty="0"/>
              <a:t>   </a:t>
            </a:r>
            <a:r>
              <a:rPr lang="en-GB" altLang="zh-CN" sz="1350" dirty="0">
                <a:solidFill>
                  <a:srgbClr val="CC7832"/>
                </a:solidFill>
              </a:rPr>
              <a:t>public long </a:t>
            </a:r>
            <a:r>
              <a:rPr lang="en-GB" altLang="zh-CN" sz="1350" dirty="0" err="1">
                <a:solidFill>
                  <a:srgbClr val="FFC66D"/>
                </a:solidFill>
              </a:rPr>
              <a:t>getId</a:t>
            </a:r>
            <a:r>
              <a:rPr lang="en-GB" altLang="zh-CN" sz="1350" dirty="0"/>
              <a:t>() {</a:t>
            </a:r>
            <a:br>
              <a:rPr lang="en-GB" altLang="zh-CN" sz="1350" dirty="0"/>
            </a:br>
            <a:r>
              <a:rPr lang="en-GB" altLang="zh-CN" sz="1350" dirty="0"/>
              <a:t>      </a:t>
            </a:r>
            <a:r>
              <a:rPr lang="en-GB" altLang="zh-CN" sz="1350" dirty="0">
                <a:solidFill>
                  <a:srgbClr val="CC7832"/>
                </a:solidFill>
              </a:rPr>
              <a:t>return </a:t>
            </a:r>
            <a:r>
              <a:rPr lang="en-GB" altLang="zh-CN" sz="1350" dirty="0">
                <a:solidFill>
                  <a:srgbClr val="9876AA"/>
                </a:solidFill>
              </a:rPr>
              <a:t>id</a:t>
            </a:r>
            <a:r>
              <a:rPr lang="en-GB" altLang="zh-CN" sz="1350" dirty="0">
                <a:solidFill>
                  <a:srgbClr val="CC7832"/>
                </a:solidFill>
              </a:rPr>
              <a:t>;</a:t>
            </a:r>
            <a:br>
              <a:rPr lang="en-GB" altLang="zh-CN" sz="1350" dirty="0">
                <a:solidFill>
                  <a:srgbClr val="CC7832"/>
                </a:solidFill>
              </a:rPr>
            </a:br>
            <a:r>
              <a:rPr lang="en-GB" altLang="zh-CN" sz="1350" dirty="0">
                <a:solidFill>
                  <a:srgbClr val="CC7832"/>
                </a:solidFill>
              </a:rPr>
              <a:t>   </a:t>
            </a:r>
            <a:r>
              <a:rPr lang="en-GB" altLang="zh-CN" sz="1350" dirty="0"/>
              <a:t>}</a:t>
            </a:r>
            <a:br>
              <a:rPr lang="en-GB" altLang="zh-CN" sz="1350" dirty="0"/>
            </a:br>
            <a:br>
              <a:rPr lang="en-GB" altLang="zh-CN" sz="1350" dirty="0"/>
            </a:br>
            <a:r>
              <a:rPr lang="en-GB" altLang="zh-CN" sz="1350" dirty="0"/>
              <a:t>   </a:t>
            </a:r>
            <a:r>
              <a:rPr lang="en-GB" altLang="zh-CN" sz="1350" dirty="0">
                <a:solidFill>
                  <a:srgbClr val="CC7832"/>
                </a:solidFill>
              </a:rPr>
              <a:t>public </a:t>
            </a:r>
            <a:r>
              <a:rPr lang="en-GB" altLang="zh-CN" sz="1350" dirty="0"/>
              <a:t>String </a:t>
            </a:r>
            <a:r>
              <a:rPr lang="en-GB" altLang="zh-CN" sz="1350" dirty="0" err="1">
                <a:solidFill>
                  <a:srgbClr val="FFC66D"/>
                </a:solidFill>
              </a:rPr>
              <a:t>getContent</a:t>
            </a:r>
            <a:r>
              <a:rPr lang="en-GB" altLang="zh-CN" sz="1350" dirty="0"/>
              <a:t>() {</a:t>
            </a:r>
            <a:br>
              <a:rPr lang="en-GB" altLang="zh-CN" sz="1350" dirty="0"/>
            </a:br>
            <a:r>
              <a:rPr lang="en-GB" altLang="zh-CN" sz="1350" dirty="0"/>
              <a:t>      </a:t>
            </a:r>
            <a:r>
              <a:rPr lang="en-GB" altLang="zh-CN" sz="1350" dirty="0">
                <a:solidFill>
                  <a:srgbClr val="CC7832"/>
                </a:solidFill>
              </a:rPr>
              <a:t>return </a:t>
            </a:r>
            <a:r>
              <a:rPr lang="en-GB" altLang="zh-CN" sz="1350" dirty="0">
                <a:solidFill>
                  <a:srgbClr val="9876AA"/>
                </a:solidFill>
              </a:rPr>
              <a:t>content</a:t>
            </a:r>
            <a:r>
              <a:rPr lang="en-GB" altLang="zh-CN" sz="1350" dirty="0">
                <a:solidFill>
                  <a:srgbClr val="CC7832"/>
                </a:solidFill>
              </a:rPr>
              <a:t>;</a:t>
            </a:r>
            <a:br>
              <a:rPr lang="en-GB" altLang="zh-CN" sz="1350" dirty="0">
                <a:solidFill>
                  <a:srgbClr val="CC7832"/>
                </a:solidFill>
              </a:rPr>
            </a:br>
            <a:r>
              <a:rPr lang="en-GB" altLang="zh-CN" sz="1350" dirty="0">
                <a:solidFill>
                  <a:srgbClr val="CC7832"/>
                </a:solidFill>
              </a:rPr>
              <a:t>   </a:t>
            </a:r>
            <a:r>
              <a:rPr lang="en-GB" altLang="zh-CN" sz="1350" dirty="0"/>
              <a:t>}</a:t>
            </a:r>
            <a:br>
              <a:rPr lang="en-GB" altLang="zh-CN" sz="1350" dirty="0"/>
            </a:br>
            <a:r>
              <a:rPr lang="en-GB" altLang="zh-CN" sz="1350" dirty="0"/>
              <a:t>}</a:t>
            </a:r>
            <a:endParaRPr lang="zh-CN" altLang="en-US" sz="13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Consuming a RESTful Web Service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RESTful</a:t>
            </a:r>
            <a:r>
              <a:rPr kumimoji="1" lang="zh-CN" altLang="en-US" dirty="0"/>
              <a:t> </a:t>
            </a:r>
            <a:r>
              <a:rPr kumimoji="1" lang="en-US" altLang="zh-CN" dirty="0"/>
              <a:t>Web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Service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5392" y="3229477"/>
            <a:ext cx="4995174" cy="193497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392" y="1224414"/>
            <a:ext cx="4995174" cy="19414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Consuming a RESTful Web Service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1500" dirty="0" err="1"/>
              <a:t>App.js</a:t>
            </a:r>
            <a:endParaRPr kumimoji="1" lang="zh-CN" altLang="en-US" sz="15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35985" y="1090558"/>
            <a:ext cx="626066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1200" dirty="0">
                <a:solidFill>
                  <a:srgbClr val="CC7832"/>
                </a:solidFill>
              </a:rPr>
              <a:t>import </a:t>
            </a:r>
            <a:r>
              <a:rPr lang="en-GB" altLang="zh-CN" sz="1200" b="1" i="1" dirty="0">
                <a:solidFill>
                  <a:srgbClr val="9876AA"/>
                </a:solidFill>
              </a:rPr>
              <a:t>React </a:t>
            </a:r>
            <a:r>
              <a:rPr lang="en-GB" altLang="zh-CN" sz="1200" dirty="0">
                <a:solidFill>
                  <a:srgbClr val="CC7832"/>
                </a:solidFill>
              </a:rPr>
              <a:t>from </a:t>
            </a:r>
            <a:r>
              <a:rPr lang="en-GB" altLang="zh-CN" sz="1200" dirty="0">
                <a:solidFill>
                  <a:srgbClr val="6A8759"/>
                </a:solidFill>
              </a:rPr>
              <a:t>'react'</a:t>
            </a:r>
            <a:r>
              <a:rPr lang="en-GB" altLang="zh-CN" sz="1200" dirty="0">
                <a:solidFill>
                  <a:srgbClr val="CC7832"/>
                </a:solidFill>
              </a:rPr>
              <a:t>;</a:t>
            </a:r>
            <a:br>
              <a:rPr lang="en-GB" altLang="zh-CN" sz="1200" dirty="0">
                <a:solidFill>
                  <a:srgbClr val="CC7832"/>
                </a:solidFill>
              </a:rPr>
            </a:br>
            <a:r>
              <a:rPr lang="en-GB" altLang="zh-CN" sz="1200" dirty="0">
                <a:solidFill>
                  <a:srgbClr val="CC7832"/>
                </a:solidFill>
              </a:rPr>
              <a:t>import </a:t>
            </a:r>
            <a:r>
              <a:rPr lang="en-GB" altLang="zh-CN" sz="1200" dirty="0"/>
              <a:t>logo </a:t>
            </a:r>
            <a:r>
              <a:rPr lang="en-GB" altLang="zh-CN" sz="1200" dirty="0">
                <a:solidFill>
                  <a:srgbClr val="CC7832"/>
                </a:solidFill>
              </a:rPr>
              <a:t>from </a:t>
            </a:r>
            <a:r>
              <a:rPr lang="en-GB" altLang="zh-CN" sz="1200" dirty="0">
                <a:solidFill>
                  <a:srgbClr val="6A8759"/>
                </a:solidFill>
              </a:rPr>
              <a:t>'./</a:t>
            </a:r>
            <a:r>
              <a:rPr lang="en-GB" altLang="zh-CN" sz="1200" dirty="0" err="1">
                <a:solidFill>
                  <a:srgbClr val="6A8759"/>
                </a:solidFill>
              </a:rPr>
              <a:t>logo.svg</a:t>
            </a:r>
            <a:r>
              <a:rPr lang="en-GB" altLang="zh-CN" sz="1200" dirty="0">
                <a:solidFill>
                  <a:srgbClr val="6A8759"/>
                </a:solidFill>
              </a:rPr>
              <a:t>'</a:t>
            </a:r>
            <a:r>
              <a:rPr lang="en-GB" altLang="zh-CN" sz="1200" dirty="0">
                <a:solidFill>
                  <a:srgbClr val="CC7832"/>
                </a:solidFill>
              </a:rPr>
              <a:t>;</a:t>
            </a:r>
            <a:br>
              <a:rPr lang="en-GB" altLang="zh-CN" sz="1200" dirty="0">
                <a:solidFill>
                  <a:srgbClr val="CC7832"/>
                </a:solidFill>
              </a:rPr>
            </a:br>
            <a:r>
              <a:rPr lang="en-GB" altLang="zh-CN" sz="1200" dirty="0">
                <a:solidFill>
                  <a:srgbClr val="CC7832"/>
                </a:solidFill>
              </a:rPr>
              <a:t>import </a:t>
            </a:r>
            <a:r>
              <a:rPr lang="en-GB" altLang="zh-CN" sz="1200" dirty="0">
                <a:solidFill>
                  <a:srgbClr val="6A8759"/>
                </a:solidFill>
              </a:rPr>
              <a:t>'./</a:t>
            </a:r>
            <a:r>
              <a:rPr lang="en-GB" altLang="zh-CN" sz="1200" dirty="0" err="1">
                <a:solidFill>
                  <a:srgbClr val="6A8759"/>
                </a:solidFill>
              </a:rPr>
              <a:t>App.css</a:t>
            </a:r>
            <a:r>
              <a:rPr lang="en-GB" altLang="zh-CN" sz="1200" dirty="0">
                <a:solidFill>
                  <a:srgbClr val="6A8759"/>
                </a:solidFill>
              </a:rPr>
              <a:t>'</a:t>
            </a:r>
            <a:r>
              <a:rPr lang="en-GB" altLang="zh-CN" sz="1200" dirty="0">
                <a:solidFill>
                  <a:srgbClr val="CC7832"/>
                </a:solidFill>
              </a:rPr>
              <a:t>;</a:t>
            </a:r>
            <a:br>
              <a:rPr lang="en-GB" altLang="zh-CN" sz="1200" dirty="0">
                <a:solidFill>
                  <a:srgbClr val="CC7832"/>
                </a:solidFill>
              </a:rPr>
            </a:br>
            <a:br>
              <a:rPr lang="en-GB" altLang="zh-CN" sz="1200" dirty="0">
                <a:solidFill>
                  <a:srgbClr val="CC7832"/>
                </a:solidFill>
              </a:rPr>
            </a:br>
            <a:r>
              <a:rPr lang="en-GB" altLang="zh-CN" sz="1200" dirty="0">
                <a:solidFill>
                  <a:srgbClr val="CC7832"/>
                </a:solidFill>
              </a:rPr>
              <a:t>function </a:t>
            </a:r>
            <a:r>
              <a:rPr lang="en-GB" altLang="zh-CN" sz="1200" dirty="0">
                <a:solidFill>
                  <a:srgbClr val="FFC66D"/>
                </a:solidFill>
              </a:rPr>
              <a:t>App</a:t>
            </a:r>
            <a:r>
              <a:rPr lang="en-GB" altLang="zh-CN" sz="1200" dirty="0"/>
              <a:t>() {</a:t>
            </a:r>
            <a:br>
              <a:rPr lang="en-GB" altLang="zh-CN" sz="1200" dirty="0"/>
            </a:br>
            <a:r>
              <a:rPr lang="en-GB" altLang="zh-CN" sz="1200" dirty="0"/>
              <a:t>    </a:t>
            </a:r>
            <a:r>
              <a:rPr lang="en-GB" altLang="zh-CN" sz="1200" dirty="0">
                <a:solidFill>
                  <a:srgbClr val="FFC66D"/>
                </a:solidFill>
              </a:rPr>
              <a:t>fetch</a:t>
            </a:r>
            <a:r>
              <a:rPr lang="en-GB" altLang="zh-CN" sz="1200" dirty="0"/>
              <a:t>(</a:t>
            </a:r>
            <a:r>
              <a:rPr lang="en-GB" altLang="zh-CN" sz="1200" dirty="0">
                <a:solidFill>
                  <a:srgbClr val="6A8759"/>
                </a:solidFill>
              </a:rPr>
              <a:t>'http://localhost:8080/greeting'</a:t>
            </a:r>
            <a:r>
              <a:rPr lang="en-GB" altLang="zh-CN" sz="1200" dirty="0"/>
              <a:t>)</a:t>
            </a:r>
            <a:br>
              <a:rPr lang="en-GB" altLang="zh-CN" sz="1200" dirty="0"/>
            </a:br>
            <a:r>
              <a:rPr lang="en-GB" altLang="zh-CN" sz="1200" dirty="0"/>
              <a:t>        .</a:t>
            </a:r>
            <a:r>
              <a:rPr lang="en-GB" altLang="zh-CN" sz="1200" dirty="0">
                <a:solidFill>
                  <a:srgbClr val="FFC66D"/>
                </a:solidFill>
              </a:rPr>
              <a:t>then</a:t>
            </a:r>
            <a:r>
              <a:rPr lang="en-GB" altLang="zh-CN" sz="1200" dirty="0"/>
              <a:t>(response =&gt; </a:t>
            </a:r>
            <a:r>
              <a:rPr lang="en-GB" altLang="zh-CN" sz="1200" dirty="0" err="1"/>
              <a:t>response.</a:t>
            </a:r>
            <a:r>
              <a:rPr lang="en-GB" altLang="zh-CN" sz="1200" dirty="0" err="1">
                <a:solidFill>
                  <a:srgbClr val="FFC66D"/>
                </a:solidFill>
              </a:rPr>
              <a:t>json</a:t>
            </a:r>
            <a:r>
              <a:rPr lang="en-GB" altLang="zh-CN" sz="1200" dirty="0"/>
              <a:t>())</a:t>
            </a:r>
            <a:br>
              <a:rPr lang="en-GB" altLang="zh-CN" sz="1200" dirty="0"/>
            </a:br>
            <a:r>
              <a:rPr lang="en-GB" altLang="zh-CN" sz="1200" dirty="0"/>
              <a:t>        .</a:t>
            </a:r>
            <a:r>
              <a:rPr lang="en-GB" altLang="zh-CN" sz="1200" dirty="0">
                <a:solidFill>
                  <a:srgbClr val="FFC66D"/>
                </a:solidFill>
              </a:rPr>
              <a:t>then</a:t>
            </a:r>
            <a:r>
              <a:rPr lang="en-GB" altLang="zh-CN" sz="1200" dirty="0"/>
              <a:t>(data =&gt; {</a:t>
            </a:r>
            <a:br>
              <a:rPr lang="en-GB" altLang="zh-CN" sz="1200" dirty="0"/>
            </a:br>
            <a:r>
              <a:rPr lang="en-GB" altLang="zh-CN" sz="1200" dirty="0"/>
              <a:t>            </a:t>
            </a:r>
            <a:r>
              <a:rPr lang="en-GB" altLang="zh-CN" sz="1200" b="1" i="1" dirty="0" err="1">
                <a:solidFill>
                  <a:srgbClr val="9876AA"/>
                </a:solidFill>
              </a:rPr>
              <a:t>document</a:t>
            </a:r>
            <a:r>
              <a:rPr lang="en-GB" altLang="zh-CN" sz="1200" dirty="0" err="1"/>
              <a:t>.</a:t>
            </a:r>
            <a:r>
              <a:rPr lang="en-GB" altLang="zh-CN" sz="1200" dirty="0" err="1">
                <a:solidFill>
                  <a:srgbClr val="FFC66D"/>
                </a:solidFill>
              </a:rPr>
              <a:t>getElementById</a:t>
            </a:r>
            <a:r>
              <a:rPr lang="en-GB" altLang="zh-CN" sz="1200" dirty="0"/>
              <a:t>(</a:t>
            </a:r>
            <a:r>
              <a:rPr lang="en-GB" altLang="zh-CN" sz="1200" dirty="0">
                <a:solidFill>
                  <a:srgbClr val="6A8759"/>
                </a:solidFill>
              </a:rPr>
              <a:t>"</a:t>
            </a:r>
            <a:r>
              <a:rPr lang="en-GB" altLang="zh-CN" sz="1200" dirty="0" err="1">
                <a:solidFill>
                  <a:srgbClr val="6A8759"/>
                </a:solidFill>
              </a:rPr>
              <a:t>anh</a:t>
            </a:r>
            <a:r>
              <a:rPr lang="en-GB" altLang="zh-CN" sz="1200" dirty="0">
                <a:solidFill>
                  <a:srgbClr val="6A8759"/>
                </a:solidFill>
              </a:rPr>
              <a:t>"</a:t>
            </a:r>
            <a:r>
              <a:rPr lang="en-GB" altLang="zh-CN" sz="1200" dirty="0"/>
              <a:t>).</a:t>
            </a:r>
            <a:r>
              <a:rPr lang="en-GB" altLang="zh-CN" sz="1200" dirty="0" err="1">
                <a:solidFill>
                  <a:srgbClr val="9876AA"/>
                </a:solidFill>
              </a:rPr>
              <a:t>innerText</a:t>
            </a:r>
            <a:r>
              <a:rPr lang="en-GB" altLang="zh-CN" sz="1200" dirty="0">
                <a:solidFill>
                  <a:srgbClr val="9876AA"/>
                </a:solidFill>
              </a:rPr>
              <a:t> </a:t>
            </a:r>
            <a:r>
              <a:rPr lang="en-GB" altLang="zh-CN" sz="1200" dirty="0"/>
              <a:t>= </a:t>
            </a:r>
            <a:r>
              <a:rPr lang="en-GB" altLang="zh-CN" sz="1200" b="1" i="1" dirty="0" err="1">
                <a:solidFill>
                  <a:srgbClr val="9876AA"/>
                </a:solidFill>
              </a:rPr>
              <a:t>JSON</a:t>
            </a:r>
            <a:r>
              <a:rPr lang="en-GB" altLang="zh-CN" sz="1200" dirty="0" err="1"/>
              <a:t>.</a:t>
            </a:r>
            <a:r>
              <a:rPr lang="en-GB" altLang="zh-CN" sz="1200" dirty="0" err="1">
                <a:solidFill>
                  <a:srgbClr val="FFC66D"/>
                </a:solidFill>
              </a:rPr>
              <a:t>stringify</a:t>
            </a:r>
            <a:r>
              <a:rPr lang="en-GB" altLang="zh-CN" sz="1200" dirty="0"/>
              <a:t>(data)</a:t>
            </a:r>
            <a:br>
              <a:rPr lang="en-GB" altLang="zh-CN" sz="1200" dirty="0"/>
            </a:br>
            <a:r>
              <a:rPr lang="en-GB" altLang="zh-CN" sz="1200" dirty="0"/>
              <a:t>            </a:t>
            </a:r>
            <a:r>
              <a:rPr lang="en-GB" altLang="zh-CN" sz="1200" b="1" i="1" dirty="0" err="1">
                <a:solidFill>
                  <a:srgbClr val="9876AA"/>
                </a:solidFill>
              </a:rPr>
              <a:t>console</a:t>
            </a:r>
            <a:r>
              <a:rPr lang="en-GB" altLang="zh-CN" sz="1200" dirty="0" err="1"/>
              <a:t>.</a:t>
            </a:r>
            <a:r>
              <a:rPr lang="en-GB" altLang="zh-CN" sz="1200" dirty="0" err="1">
                <a:solidFill>
                  <a:srgbClr val="FFC66D"/>
                </a:solidFill>
              </a:rPr>
              <a:t>log</a:t>
            </a:r>
            <a:r>
              <a:rPr lang="en-GB" altLang="zh-CN" sz="1200" dirty="0"/>
              <a:t>(</a:t>
            </a:r>
            <a:r>
              <a:rPr lang="en-GB" altLang="zh-CN" sz="1200" dirty="0">
                <a:solidFill>
                  <a:srgbClr val="6A8759"/>
                </a:solidFill>
              </a:rPr>
              <a:t>'parsed json'</a:t>
            </a:r>
            <a:r>
              <a:rPr lang="en-GB" altLang="zh-CN" sz="1200" dirty="0">
                <a:solidFill>
                  <a:srgbClr val="CC7832"/>
                </a:solidFill>
              </a:rPr>
              <a:t>, </a:t>
            </a:r>
            <a:r>
              <a:rPr lang="en-GB" altLang="zh-CN" sz="1200" dirty="0"/>
              <a:t>data)</a:t>
            </a:r>
            <a:br>
              <a:rPr lang="en-GB" altLang="zh-CN" sz="1200" dirty="0"/>
            </a:br>
            <a:r>
              <a:rPr lang="en-GB" altLang="zh-CN" sz="1200" dirty="0"/>
              <a:t>        }).</a:t>
            </a:r>
            <a:r>
              <a:rPr lang="en-GB" altLang="zh-CN" sz="1200" dirty="0">
                <a:solidFill>
                  <a:srgbClr val="FFC66D"/>
                </a:solidFill>
              </a:rPr>
              <a:t>catch</a:t>
            </a:r>
            <a:r>
              <a:rPr lang="en-GB" altLang="zh-CN" sz="1200" dirty="0"/>
              <a:t>(</a:t>
            </a:r>
            <a:r>
              <a:rPr lang="en-GB" altLang="zh-CN" sz="1200" dirty="0">
                <a:solidFill>
                  <a:srgbClr val="CC7832"/>
                </a:solidFill>
              </a:rPr>
              <a:t>function </a:t>
            </a:r>
            <a:r>
              <a:rPr lang="en-GB" altLang="zh-CN" sz="1200" dirty="0"/>
              <a:t>(ex) {</a:t>
            </a:r>
            <a:br>
              <a:rPr lang="en-GB" altLang="zh-CN" sz="1200" dirty="0"/>
            </a:br>
            <a:r>
              <a:rPr lang="en-GB" altLang="zh-CN" sz="1200" dirty="0"/>
              <a:t>        </a:t>
            </a:r>
            <a:r>
              <a:rPr lang="en-GB" altLang="zh-CN" sz="1200" b="1" i="1" dirty="0" err="1">
                <a:solidFill>
                  <a:srgbClr val="9876AA"/>
                </a:solidFill>
              </a:rPr>
              <a:t>console</a:t>
            </a:r>
            <a:r>
              <a:rPr lang="en-GB" altLang="zh-CN" sz="1200" dirty="0" err="1"/>
              <a:t>.</a:t>
            </a:r>
            <a:r>
              <a:rPr lang="en-GB" altLang="zh-CN" sz="1200" dirty="0" err="1">
                <a:solidFill>
                  <a:srgbClr val="FFC66D"/>
                </a:solidFill>
              </a:rPr>
              <a:t>log</a:t>
            </a:r>
            <a:r>
              <a:rPr lang="en-GB" altLang="zh-CN" sz="1200" dirty="0"/>
              <a:t>(</a:t>
            </a:r>
            <a:r>
              <a:rPr lang="en-GB" altLang="zh-CN" sz="1200" dirty="0">
                <a:solidFill>
                  <a:srgbClr val="6A8759"/>
                </a:solidFill>
              </a:rPr>
              <a:t>'parsing failed'</a:t>
            </a:r>
            <a:r>
              <a:rPr lang="en-GB" altLang="zh-CN" sz="1200" dirty="0">
                <a:solidFill>
                  <a:srgbClr val="CC7832"/>
                </a:solidFill>
              </a:rPr>
              <a:t>, </a:t>
            </a:r>
            <a:r>
              <a:rPr lang="en-GB" altLang="zh-CN" sz="1200" dirty="0"/>
              <a:t>ex)</a:t>
            </a:r>
            <a:br>
              <a:rPr lang="en-GB" altLang="zh-CN" sz="1200" dirty="0"/>
            </a:br>
            <a:r>
              <a:rPr lang="en-GB" altLang="zh-CN" sz="1200" dirty="0"/>
              <a:t>    })</a:t>
            </a:r>
            <a:br>
              <a:rPr lang="en-GB" altLang="zh-CN" sz="1200" dirty="0"/>
            </a:br>
            <a:r>
              <a:rPr lang="en-GB" altLang="zh-CN" sz="1200" dirty="0"/>
              <a:t>    </a:t>
            </a:r>
            <a:r>
              <a:rPr lang="en-GB" altLang="zh-CN" sz="1200" dirty="0">
                <a:solidFill>
                  <a:srgbClr val="CC7832"/>
                </a:solidFill>
              </a:rPr>
              <a:t>return </a:t>
            </a:r>
            <a:r>
              <a:rPr lang="en-GB" altLang="zh-CN" sz="1200" dirty="0"/>
              <a:t>(</a:t>
            </a:r>
            <a:br>
              <a:rPr lang="en-GB" altLang="zh-CN" sz="1200" dirty="0"/>
            </a:br>
            <a:r>
              <a:rPr lang="en-GB" altLang="zh-CN" sz="1200" dirty="0"/>
              <a:t>        </a:t>
            </a:r>
            <a:r>
              <a:rPr lang="en-GB" altLang="zh-CN" sz="1200" dirty="0">
                <a:solidFill>
                  <a:srgbClr val="E8BF6A"/>
                </a:solidFill>
              </a:rPr>
              <a:t>&lt;div </a:t>
            </a:r>
            <a:r>
              <a:rPr lang="en-GB" altLang="zh-CN" sz="1200" dirty="0" err="1">
                <a:solidFill>
                  <a:srgbClr val="BABABA"/>
                </a:solidFill>
              </a:rPr>
              <a:t>className</a:t>
            </a:r>
            <a:r>
              <a:rPr lang="en-GB" altLang="zh-CN" sz="1200" dirty="0">
                <a:solidFill>
                  <a:srgbClr val="6A8759"/>
                </a:solidFill>
              </a:rPr>
              <a:t>="App"</a:t>
            </a:r>
            <a:r>
              <a:rPr lang="en-GB" altLang="zh-CN" sz="1200" dirty="0">
                <a:solidFill>
                  <a:srgbClr val="E8BF6A"/>
                </a:solidFill>
              </a:rPr>
              <a:t>&gt;</a:t>
            </a:r>
            <a:br>
              <a:rPr lang="en-GB" altLang="zh-CN" sz="1200" dirty="0">
                <a:solidFill>
                  <a:srgbClr val="E8BF6A"/>
                </a:solidFill>
              </a:rPr>
            </a:br>
            <a:r>
              <a:rPr lang="en-GB" altLang="zh-CN" sz="1200" dirty="0">
                <a:solidFill>
                  <a:srgbClr val="E8BF6A"/>
                </a:solidFill>
              </a:rPr>
              <a:t>            &lt;h1 </a:t>
            </a:r>
            <a:r>
              <a:rPr lang="en-GB" altLang="zh-CN" sz="1200" dirty="0">
                <a:solidFill>
                  <a:srgbClr val="BABABA"/>
                </a:solidFill>
              </a:rPr>
              <a:t>id</a:t>
            </a:r>
            <a:r>
              <a:rPr lang="en-GB" altLang="zh-CN" sz="1200" dirty="0">
                <a:solidFill>
                  <a:srgbClr val="6A8759"/>
                </a:solidFill>
              </a:rPr>
              <a:t>="</a:t>
            </a:r>
            <a:r>
              <a:rPr lang="en-GB" altLang="zh-CN" sz="1200" dirty="0" err="1">
                <a:solidFill>
                  <a:srgbClr val="6A8759"/>
                </a:solidFill>
              </a:rPr>
              <a:t>anh</a:t>
            </a:r>
            <a:r>
              <a:rPr lang="en-GB" altLang="zh-CN" sz="1200" dirty="0">
                <a:solidFill>
                  <a:srgbClr val="6A8759"/>
                </a:solidFill>
              </a:rPr>
              <a:t>"</a:t>
            </a:r>
            <a:r>
              <a:rPr lang="en-GB" altLang="zh-CN" sz="1200" dirty="0">
                <a:solidFill>
                  <a:srgbClr val="E8BF6A"/>
                </a:solidFill>
              </a:rPr>
              <a:t>&gt;&lt;/h1&gt;</a:t>
            </a:r>
            <a:br>
              <a:rPr lang="en-GB" altLang="zh-CN" sz="1200" dirty="0">
                <a:solidFill>
                  <a:srgbClr val="E8BF6A"/>
                </a:solidFill>
              </a:rPr>
            </a:br>
            <a:r>
              <a:rPr lang="en-GB" altLang="zh-CN" sz="1200" dirty="0">
                <a:solidFill>
                  <a:srgbClr val="E8BF6A"/>
                </a:solidFill>
              </a:rPr>
              <a:t>        &lt;/div&gt;</a:t>
            </a:r>
            <a:br>
              <a:rPr lang="en-GB" altLang="zh-CN" sz="1200" dirty="0">
                <a:solidFill>
                  <a:srgbClr val="E8BF6A"/>
                </a:solidFill>
              </a:rPr>
            </a:br>
            <a:r>
              <a:rPr lang="en-GB" altLang="zh-CN" sz="1200" dirty="0">
                <a:solidFill>
                  <a:srgbClr val="E8BF6A"/>
                </a:solidFill>
              </a:rPr>
              <a:t>    </a:t>
            </a:r>
            <a:r>
              <a:rPr lang="en-GB" altLang="zh-CN" sz="1200" dirty="0"/>
              <a:t>)</a:t>
            </a:r>
            <a:r>
              <a:rPr lang="en-GB" altLang="zh-CN" sz="1200" dirty="0">
                <a:solidFill>
                  <a:srgbClr val="CC7832"/>
                </a:solidFill>
              </a:rPr>
              <a:t>;</a:t>
            </a:r>
            <a:br>
              <a:rPr lang="en-GB" altLang="zh-CN" sz="1200" dirty="0">
                <a:solidFill>
                  <a:srgbClr val="CC7832"/>
                </a:solidFill>
              </a:rPr>
            </a:br>
            <a:r>
              <a:rPr lang="en-GB" altLang="zh-CN" sz="1200" dirty="0"/>
              <a:t>}</a:t>
            </a:r>
            <a:br>
              <a:rPr lang="en-GB" altLang="zh-CN" sz="1200" dirty="0"/>
            </a:br>
            <a:r>
              <a:rPr lang="en-GB" altLang="zh-CN" sz="1200" dirty="0">
                <a:solidFill>
                  <a:srgbClr val="CC7832"/>
                </a:solidFill>
              </a:rPr>
              <a:t>export default </a:t>
            </a:r>
            <a:r>
              <a:rPr lang="en-GB" altLang="zh-CN" sz="1200" dirty="0">
                <a:solidFill>
                  <a:srgbClr val="FFC66D"/>
                </a:solidFill>
              </a:rPr>
              <a:t>App</a:t>
            </a:r>
            <a:r>
              <a:rPr lang="en-GB" altLang="zh-CN" sz="1200" dirty="0">
                <a:solidFill>
                  <a:srgbClr val="CC7832"/>
                </a:solidFill>
              </a:rPr>
              <a:t>;</a:t>
            </a:r>
            <a:endParaRPr lang="zh-CN" altLang="en-US" sz="12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8516" y="3960130"/>
            <a:ext cx="4080396" cy="6765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Consuming a RESTful Web Service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1500" dirty="0" err="1"/>
              <a:t>CorsConfig.java</a:t>
            </a:r>
            <a:endParaRPr kumimoji="1" lang="zh-CN" altLang="en-US" sz="15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597638" y="1383618"/>
            <a:ext cx="4738836" cy="2793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1350" dirty="0">
                <a:solidFill>
                  <a:srgbClr val="BBB529"/>
                </a:solidFill>
              </a:rPr>
              <a:t>@Configuration</a:t>
            </a:r>
            <a:br>
              <a:rPr lang="en-GB" altLang="zh-CN" sz="1350" dirty="0">
                <a:solidFill>
                  <a:srgbClr val="BBB529"/>
                </a:solidFill>
              </a:rPr>
            </a:br>
            <a:r>
              <a:rPr lang="en-GB" altLang="zh-CN" sz="1350" dirty="0">
                <a:solidFill>
                  <a:srgbClr val="CC7832"/>
                </a:solidFill>
              </a:rPr>
              <a:t>public class </a:t>
            </a:r>
            <a:r>
              <a:rPr lang="en-GB" altLang="zh-CN" sz="1350" dirty="0" err="1"/>
              <a:t>CorsConfig</a:t>
            </a:r>
            <a:r>
              <a:rPr lang="en-GB" altLang="zh-CN" sz="1350" dirty="0"/>
              <a:t> </a:t>
            </a:r>
            <a:r>
              <a:rPr lang="en-GB" altLang="zh-CN" sz="1350" dirty="0">
                <a:solidFill>
                  <a:srgbClr val="CC7832"/>
                </a:solidFill>
              </a:rPr>
              <a:t>implements </a:t>
            </a:r>
            <a:r>
              <a:rPr lang="en-GB" altLang="zh-CN" sz="1350" dirty="0" err="1"/>
              <a:t>WebMvcConfigurer</a:t>
            </a:r>
            <a:r>
              <a:rPr lang="en-GB" altLang="zh-CN" sz="1350" dirty="0"/>
              <a:t> {</a:t>
            </a:r>
            <a:br>
              <a:rPr lang="en-GB" altLang="zh-CN" sz="1350" dirty="0"/>
            </a:br>
            <a:br>
              <a:rPr lang="en-GB" altLang="zh-CN" sz="1350" dirty="0"/>
            </a:br>
            <a:r>
              <a:rPr lang="en-GB" altLang="zh-CN" sz="1350" dirty="0"/>
              <a:t>    </a:t>
            </a:r>
            <a:r>
              <a:rPr lang="en-GB" altLang="zh-CN" sz="1350" dirty="0">
                <a:solidFill>
                  <a:srgbClr val="BBB529"/>
                </a:solidFill>
              </a:rPr>
              <a:t>@Override</a:t>
            </a:r>
            <a:br>
              <a:rPr lang="en-GB" altLang="zh-CN" sz="1350" dirty="0">
                <a:solidFill>
                  <a:srgbClr val="BBB529"/>
                </a:solidFill>
              </a:rPr>
            </a:br>
            <a:r>
              <a:rPr lang="en-GB" altLang="zh-CN" sz="1350" dirty="0">
                <a:solidFill>
                  <a:srgbClr val="BBB529"/>
                </a:solidFill>
              </a:rPr>
              <a:t>    </a:t>
            </a:r>
            <a:r>
              <a:rPr lang="en-GB" altLang="zh-CN" sz="1350" dirty="0">
                <a:solidFill>
                  <a:srgbClr val="CC7832"/>
                </a:solidFill>
              </a:rPr>
              <a:t>public void </a:t>
            </a:r>
            <a:r>
              <a:rPr lang="en-GB" altLang="zh-CN" sz="1350" dirty="0" err="1">
                <a:solidFill>
                  <a:srgbClr val="FFC66D"/>
                </a:solidFill>
              </a:rPr>
              <a:t>addCorsMappings</a:t>
            </a:r>
            <a:r>
              <a:rPr lang="en-GB" altLang="zh-CN" sz="1350" dirty="0"/>
              <a:t>(</a:t>
            </a:r>
            <a:r>
              <a:rPr lang="en-GB" altLang="zh-CN" sz="1350" dirty="0" err="1"/>
              <a:t>CorsRegistry</a:t>
            </a:r>
            <a:r>
              <a:rPr lang="en-GB" altLang="zh-CN" sz="1350" dirty="0"/>
              <a:t> registry) {</a:t>
            </a:r>
            <a:br>
              <a:rPr lang="en-GB" altLang="zh-CN" sz="1350" dirty="0"/>
            </a:br>
            <a:r>
              <a:rPr lang="en-GB" altLang="zh-CN" sz="1350" dirty="0"/>
              <a:t>        </a:t>
            </a:r>
            <a:r>
              <a:rPr lang="en-GB" altLang="zh-CN" sz="1350" dirty="0" err="1"/>
              <a:t>registry.addMapping</a:t>
            </a:r>
            <a:r>
              <a:rPr lang="en-GB" altLang="zh-CN" sz="1350" dirty="0"/>
              <a:t>(</a:t>
            </a:r>
            <a:r>
              <a:rPr lang="en-GB" altLang="zh-CN" sz="1350" dirty="0">
                <a:solidFill>
                  <a:srgbClr val="6A8759"/>
                </a:solidFill>
              </a:rPr>
              <a:t>"/**"</a:t>
            </a:r>
            <a:r>
              <a:rPr lang="en-GB" altLang="zh-CN" sz="1350" dirty="0"/>
              <a:t>)</a:t>
            </a:r>
            <a:br>
              <a:rPr lang="en-GB" altLang="zh-CN" sz="1350" dirty="0"/>
            </a:br>
            <a:r>
              <a:rPr lang="en-GB" altLang="zh-CN" sz="1350" dirty="0"/>
              <a:t>                .</a:t>
            </a:r>
            <a:r>
              <a:rPr lang="en-GB" altLang="zh-CN" sz="1350" dirty="0" err="1"/>
              <a:t>allowedOrigins</a:t>
            </a:r>
            <a:r>
              <a:rPr lang="en-GB" altLang="zh-CN" sz="1350" dirty="0"/>
              <a:t>(</a:t>
            </a:r>
            <a:r>
              <a:rPr lang="en-GB" altLang="zh-CN" sz="1350" dirty="0">
                <a:solidFill>
                  <a:srgbClr val="6A8759"/>
                </a:solidFill>
              </a:rPr>
              <a:t>"*"</a:t>
            </a:r>
            <a:r>
              <a:rPr lang="en-GB" altLang="zh-CN" sz="1350" dirty="0"/>
              <a:t>)</a:t>
            </a:r>
            <a:br>
              <a:rPr lang="en-GB" altLang="zh-CN" sz="1350" dirty="0"/>
            </a:br>
            <a:r>
              <a:rPr lang="en-GB" altLang="zh-CN" sz="1350" dirty="0"/>
              <a:t>                .</a:t>
            </a:r>
            <a:r>
              <a:rPr lang="en-GB" altLang="zh-CN" sz="1350" dirty="0" err="1"/>
              <a:t>allowedMethods</a:t>
            </a:r>
            <a:r>
              <a:rPr lang="en-GB" altLang="zh-CN" sz="1350" dirty="0"/>
              <a:t>(</a:t>
            </a:r>
            <a:r>
              <a:rPr lang="en-GB" altLang="zh-CN" sz="1350" dirty="0">
                <a:solidFill>
                  <a:srgbClr val="6A8759"/>
                </a:solidFill>
              </a:rPr>
              <a:t>"*"</a:t>
            </a:r>
            <a:r>
              <a:rPr lang="en-GB" altLang="zh-CN" sz="1350" dirty="0"/>
              <a:t>)</a:t>
            </a:r>
            <a:br>
              <a:rPr lang="en-GB" altLang="zh-CN" sz="1350" dirty="0"/>
            </a:br>
            <a:r>
              <a:rPr lang="en-GB" altLang="zh-CN" sz="1350" dirty="0"/>
              <a:t>                .</a:t>
            </a:r>
            <a:r>
              <a:rPr lang="en-GB" altLang="zh-CN" sz="1350" dirty="0" err="1"/>
              <a:t>allowedHeaders</a:t>
            </a:r>
            <a:r>
              <a:rPr lang="en-GB" altLang="zh-CN" sz="1350" dirty="0"/>
              <a:t>(</a:t>
            </a:r>
            <a:r>
              <a:rPr lang="en-GB" altLang="zh-CN" sz="1350" dirty="0">
                <a:solidFill>
                  <a:srgbClr val="6A8759"/>
                </a:solidFill>
              </a:rPr>
              <a:t>"*"</a:t>
            </a:r>
            <a:r>
              <a:rPr lang="en-GB" altLang="zh-CN" sz="1350" dirty="0"/>
              <a:t>)</a:t>
            </a:r>
            <a:br>
              <a:rPr lang="en-GB" altLang="zh-CN" sz="1350" dirty="0"/>
            </a:br>
            <a:r>
              <a:rPr lang="en-GB" altLang="zh-CN" sz="1350" dirty="0"/>
              <a:t>                .</a:t>
            </a:r>
            <a:r>
              <a:rPr lang="en-GB" altLang="zh-CN" sz="1350" dirty="0" err="1"/>
              <a:t>exposedHeaders</a:t>
            </a:r>
            <a:r>
              <a:rPr lang="en-GB" altLang="zh-CN" sz="1350" dirty="0"/>
              <a:t>(</a:t>
            </a:r>
            <a:r>
              <a:rPr lang="en-GB" altLang="zh-CN" sz="1350" dirty="0" err="1"/>
              <a:t>HttpHeaders.</a:t>
            </a:r>
            <a:r>
              <a:rPr lang="en-GB" altLang="zh-CN" sz="1350" i="1" dirty="0" err="1">
                <a:solidFill>
                  <a:srgbClr val="9876AA"/>
                </a:solidFill>
              </a:rPr>
              <a:t>SET_COOKIE</a:t>
            </a:r>
            <a:r>
              <a:rPr lang="en-GB" altLang="zh-CN" sz="1350" dirty="0"/>
              <a:t>)</a:t>
            </a:r>
            <a:br>
              <a:rPr lang="en-GB" altLang="zh-CN" sz="1350" dirty="0"/>
            </a:br>
            <a:r>
              <a:rPr lang="en-GB" altLang="zh-CN" sz="1350" dirty="0"/>
              <a:t>                .</a:t>
            </a:r>
            <a:r>
              <a:rPr lang="en-GB" altLang="zh-CN" sz="1350" dirty="0" err="1"/>
              <a:t>allowCredentials</a:t>
            </a:r>
            <a:r>
              <a:rPr lang="en-GB" altLang="zh-CN" sz="1350" dirty="0"/>
              <a:t>(</a:t>
            </a:r>
            <a:r>
              <a:rPr lang="en-GB" altLang="zh-CN" sz="1350" dirty="0">
                <a:solidFill>
                  <a:srgbClr val="CC7832"/>
                </a:solidFill>
              </a:rPr>
              <a:t>true</a:t>
            </a:r>
            <a:r>
              <a:rPr lang="en-GB" altLang="zh-CN" sz="1350" dirty="0"/>
              <a:t>).</a:t>
            </a:r>
            <a:r>
              <a:rPr lang="en-GB" altLang="zh-CN" sz="1350" dirty="0" err="1"/>
              <a:t>maxAge</a:t>
            </a:r>
            <a:r>
              <a:rPr lang="en-GB" altLang="zh-CN" sz="1350" dirty="0"/>
              <a:t>(</a:t>
            </a:r>
            <a:r>
              <a:rPr lang="en-GB" altLang="zh-CN" sz="1350" dirty="0">
                <a:solidFill>
                  <a:srgbClr val="6897BB"/>
                </a:solidFill>
              </a:rPr>
              <a:t>1800</a:t>
            </a:r>
            <a:r>
              <a:rPr lang="en-GB" altLang="zh-CN" sz="1350" dirty="0"/>
              <a:t>)</a:t>
            </a:r>
            <a:r>
              <a:rPr lang="en-GB" altLang="zh-CN" sz="1350" dirty="0">
                <a:solidFill>
                  <a:srgbClr val="CC7832"/>
                </a:solidFill>
              </a:rPr>
              <a:t>;</a:t>
            </a:r>
            <a:br>
              <a:rPr lang="en-GB" altLang="zh-CN" sz="1350" dirty="0">
                <a:solidFill>
                  <a:srgbClr val="CC7832"/>
                </a:solidFill>
              </a:rPr>
            </a:br>
            <a:r>
              <a:rPr lang="en-GB" altLang="zh-CN" sz="1350" dirty="0">
                <a:solidFill>
                  <a:srgbClr val="CC7832"/>
                </a:solidFill>
              </a:rPr>
              <a:t>    </a:t>
            </a:r>
            <a:r>
              <a:rPr lang="en-GB" altLang="zh-CN" sz="1350" dirty="0"/>
              <a:t>}</a:t>
            </a:r>
            <a:br>
              <a:rPr lang="en-GB" altLang="zh-CN" sz="1350" dirty="0"/>
            </a:br>
            <a:r>
              <a:rPr lang="en-GB" altLang="zh-CN" sz="1350" dirty="0"/>
              <a:t>}</a:t>
            </a:r>
            <a:endParaRPr lang="zh-CN" altLang="en-US" sz="1350" dirty="0"/>
          </a:p>
        </p:txBody>
      </p:sp>
      <p:sp>
        <p:nvSpPr>
          <p:cNvPr id="7" name="矩形 6"/>
          <p:cNvSpPr/>
          <p:nvPr/>
        </p:nvSpPr>
        <p:spPr>
          <a:xfrm>
            <a:off x="6331302" y="918459"/>
            <a:ext cx="14041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Cross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origins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WSDL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zh-CN" sz="1650" dirty="0"/>
              <a:t>A WSDL document that describes the </a:t>
            </a:r>
            <a:r>
              <a:rPr lang="en-US" altLang="zh-CN" sz="16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makeReservation</a:t>
            </a:r>
            <a:r>
              <a:rPr lang="en-US" altLang="zh-CN" sz="16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) </a:t>
            </a:r>
            <a:r>
              <a:rPr lang="en-US" altLang="zh-CN" sz="1650" dirty="0"/>
              <a:t>method might look like this:</a:t>
            </a:r>
            <a:endParaRPr lang="en-US" altLang="zh-CN" sz="1650" dirty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650" dirty="0"/>
              <a:t>       </a:t>
            </a:r>
            <a:r>
              <a:rPr lang="en-US" altLang="zh-CN" sz="16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&lt;?xml version="1.0"?&gt;</a:t>
            </a:r>
            <a:endParaRPr lang="en-US" altLang="zh-CN" sz="165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6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&lt;definitions name="</a:t>
            </a:r>
            <a:r>
              <a:rPr lang="en-US" altLang="zh-CN" sz="16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TravelAgent</a:t>
            </a:r>
            <a:r>
              <a:rPr lang="en-US" altLang="zh-CN" sz="16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endParaRPr lang="en-US" altLang="zh-CN" sz="165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6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zh-CN" sz="16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</a:t>
            </a:r>
            <a:r>
              <a:rPr lang="en-US" altLang="zh-CN" sz="16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="http://schemas.xmlsoap.org/</a:t>
            </a:r>
            <a:r>
              <a:rPr lang="en-US" altLang="zh-CN" sz="16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wsdl</a:t>
            </a:r>
            <a:r>
              <a:rPr lang="en-US" altLang="zh-CN" sz="16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/" </a:t>
            </a:r>
            <a:endParaRPr lang="en-US" altLang="zh-CN" sz="165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6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zh-CN" sz="16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xmlns:soap</a:t>
            </a:r>
            <a:r>
              <a:rPr lang="en-US" altLang="zh-CN" sz="16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="http://schemas.xmlsoap.org/</a:t>
            </a:r>
            <a:r>
              <a:rPr lang="en-US" altLang="zh-CN" sz="16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wsdl</a:t>
            </a:r>
            <a:r>
              <a:rPr lang="en-US" altLang="zh-CN" sz="16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/soap/" </a:t>
            </a:r>
            <a:endParaRPr lang="en-US" altLang="zh-CN" sz="165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6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zh-CN" sz="16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xmlns:xsd</a:t>
            </a:r>
            <a:r>
              <a:rPr lang="en-US" altLang="zh-CN" sz="16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="http://www.w3.org/2001/XMLSchema" </a:t>
            </a:r>
            <a:endParaRPr lang="en-US" altLang="zh-CN" sz="165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6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zh-CN" sz="16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xmlns:titan</a:t>
            </a:r>
            <a:r>
              <a:rPr lang="en-US" altLang="zh-CN" sz="16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="http://www.titan.com/TravelAgent" </a:t>
            </a:r>
            <a:endParaRPr lang="en-US" altLang="zh-CN" sz="165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6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zh-CN" sz="16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targetNamespace</a:t>
            </a:r>
            <a:r>
              <a:rPr lang="en-US" altLang="zh-CN" sz="16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="http://www.titan.com/TravelAgent"&gt;        </a:t>
            </a:r>
            <a:endParaRPr lang="en-US" altLang="zh-CN" sz="165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6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&lt;!-- message elements describe the parameters and return values --&gt;</a:t>
            </a:r>
            <a:endParaRPr lang="en-US" altLang="zh-CN" sz="165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6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&lt;message name="</a:t>
            </a:r>
            <a:r>
              <a:rPr lang="en-US" altLang="zh-CN" sz="16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RequestMessage</a:t>
            </a:r>
            <a:r>
              <a:rPr lang="en-US" altLang="zh-CN" sz="16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endParaRPr lang="en-US" altLang="zh-CN" sz="165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6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&lt;part name="</a:t>
            </a:r>
            <a:r>
              <a:rPr lang="en-US" altLang="zh-CN" sz="16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cruiseId</a:t>
            </a:r>
            <a:r>
              <a:rPr lang="en-US" altLang="zh-CN" sz="16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type="</a:t>
            </a:r>
            <a:r>
              <a:rPr lang="en-US" altLang="zh-CN" sz="16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xsd:int</a:t>
            </a:r>
            <a:r>
              <a:rPr lang="en-US" altLang="zh-CN" sz="16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/&gt; </a:t>
            </a:r>
            <a:endParaRPr lang="en-US" altLang="zh-CN" sz="165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6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&lt;part name="</a:t>
            </a:r>
            <a:r>
              <a:rPr lang="en-US" altLang="zh-CN" sz="16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cabinId</a:t>
            </a:r>
            <a:r>
              <a:rPr lang="en-US" altLang="zh-CN" sz="16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type="</a:t>
            </a:r>
            <a:r>
              <a:rPr lang="en-US" altLang="zh-CN" sz="16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xsd:int</a:t>
            </a:r>
            <a:r>
              <a:rPr lang="en-US" altLang="zh-CN" sz="16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/&gt; </a:t>
            </a:r>
            <a:endParaRPr lang="en-US" altLang="zh-CN" sz="165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6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&lt;part name="</a:t>
            </a:r>
            <a:r>
              <a:rPr lang="en-US" altLang="zh-CN" sz="16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customerId</a:t>
            </a:r>
            <a:r>
              <a:rPr lang="en-US" altLang="zh-CN" sz="16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type="</a:t>
            </a:r>
            <a:r>
              <a:rPr lang="en-US" altLang="zh-CN" sz="16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xsd:int</a:t>
            </a:r>
            <a:r>
              <a:rPr lang="en-US" altLang="zh-CN" sz="16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/&gt;</a:t>
            </a:r>
            <a:endParaRPr lang="en-US" altLang="zh-CN" sz="165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6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&lt;part name="price" type="</a:t>
            </a:r>
            <a:r>
              <a:rPr lang="en-US" altLang="zh-CN" sz="16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xsd:double</a:t>
            </a:r>
            <a:r>
              <a:rPr lang="en-US" altLang="zh-CN" sz="16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/&gt; </a:t>
            </a:r>
            <a:endParaRPr lang="en-US" altLang="zh-CN" sz="165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6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&lt;/message&gt;</a:t>
            </a:r>
            <a:endParaRPr lang="en-US" altLang="zh-CN" sz="165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6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&lt;message name="</a:t>
            </a:r>
            <a:r>
              <a:rPr lang="en-US" altLang="zh-CN" sz="16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ResponseMessage</a:t>
            </a:r>
            <a:r>
              <a:rPr lang="en-US" altLang="zh-CN" sz="16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 </a:t>
            </a:r>
            <a:endParaRPr lang="en-US" altLang="zh-CN" sz="165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6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&lt;part name="</a:t>
            </a:r>
            <a:r>
              <a:rPr lang="en-US" altLang="zh-CN" sz="16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reservationId</a:t>
            </a:r>
            <a:r>
              <a:rPr lang="en-US" altLang="zh-CN" sz="16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type="</a:t>
            </a:r>
            <a:r>
              <a:rPr lang="en-US" altLang="zh-CN" sz="16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zh-CN" sz="16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/&gt;</a:t>
            </a:r>
            <a:endParaRPr lang="en-US" altLang="zh-CN" sz="165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6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&lt;/message&gt;  </a:t>
            </a:r>
            <a:endParaRPr lang="en-US" altLang="zh-CN" sz="165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Trade-off of WS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CN" sz="1500" dirty="0">
                <a:ea typeface="宋体" panose="02010600030101010101" pitchFamily="2" charset="-122"/>
                <a:cs typeface="Times New Roman" panose="02020603050405020304" pitchFamily="18" charset="0"/>
              </a:rPr>
              <a:t>Advantages:</a:t>
            </a:r>
            <a:endParaRPr lang="zh-CN" altLang="en-US" sz="15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zh-CN" sz="135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Across platforms</a:t>
            </a:r>
            <a:endParaRPr lang="en-US" altLang="zh-CN" sz="135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defRPr/>
            </a:pPr>
            <a:r>
              <a:rPr lang="en-US" altLang="zh-CN" sz="1050" dirty="0">
                <a:ea typeface="宋体" panose="02010600030101010101" pitchFamily="2" charset="-122"/>
                <a:cs typeface="Times New Roman" panose="02020603050405020304" pitchFamily="18" charset="0"/>
              </a:rPr>
              <a:t>XML-based, independent of vendors</a:t>
            </a:r>
            <a:endParaRPr lang="en-US" altLang="zh-CN" sz="105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zh-CN" sz="135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Self-described</a:t>
            </a:r>
            <a:endParaRPr lang="en-US" altLang="zh-CN" sz="1350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defRPr/>
            </a:pPr>
            <a:r>
              <a:rPr lang="en-US" altLang="zh-CN" sz="1050" dirty="0">
                <a:ea typeface="宋体" panose="02010600030101010101" pitchFamily="2" charset="-122"/>
                <a:cs typeface="Times New Roman" panose="02020603050405020304" pitchFamily="18" charset="0"/>
              </a:rPr>
              <a:t>WSDL: operations, parameters, types and return values</a:t>
            </a:r>
            <a:endParaRPr lang="en-US" altLang="zh-CN" sz="105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zh-CN" sz="1350" dirty="0" err="1">
                <a:ea typeface="宋体" panose="02010600030101010101" pitchFamily="2" charset="-122"/>
                <a:cs typeface="Times New Roman" panose="02020603050405020304" pitchFamily="18" charset="0"/>
              </a:rPr>
              <a:t>Modulization</a:t>
            </a:r>
            <a:endParaRPr lang="en-US" altLang="zh-CN" sz="135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defRPr/>
            </a:pPr>
            <a:r>
              <a:rPr lang="en-US" altLang="zh-CN" sz="1050" dirty="0">
                <a:ea typeface="宋体" panose="02010600030101010101" pitchFamily="2" charset="-122"/>
                <a:cs typeface="Times New Roman" panose="02020603050405020304" pitchFamily="18" charset="0"/>
              </a:rPr>
              <a:t>Encapsulate components</a:t>
            </a:r>
            <a:endParaRPr lang="en-US" altLang="zh-CN" sz="105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zh-CN" sz="135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Across Firewall</a:t>
            </a:r>
            <a:endParaRPr lang="en-US" altLang="zh-CN" sz="1350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defRPr/>
            </a:pPr>
            <a:r>
              <a:rPr lang="en-US" altLang="zh-CN" sz="1050" dirty="0">
                <a:ea typeface="宋体" panose="02010600030101010101" pitchFamily="2" charset="-122"/>
                <a:cs typeface="Times New Roman" panose="02020603050405020304" pitchFamily="18" charset="0"/>
              </a:rPr>
              <a:t>HTTP</a:t>
            </a:r>
            <a:br>
              <a:rPr lang="en-US" altLang="zh-CN" sz="1050" dirty="0"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en-US" altLang="zh-CN" sz="105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1500" dirty="0">
                <a:ea typeface="宋体" panose="02010600030101010101" pitchFamily="2" charset="-122"/>
                <a:cs typeface="Times New Roman" panose="02020603050405020304" pitchFamily="18" charset="0"/>
              </a:rPr>
              <a:t>Disadvantages:</a:t>
            </a:r>
            <a:endParaRPr lang="en-US" altLang="zh-CN" sz="15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zh-CN" sz="1350" dirty="0">
                <a:ea typeface="宋体" panose="02010600030101010101" pitchFamily="2" charset="-122"/>
                <a:cs typeface="Times New Roman" panose="02020603050405020304" pitchFamily="18" charset="0"/>
              </a:rPr>
              <a:t>Lower productivity</a:t>
            </a:r>
            <a:endParaRPr lang="en-US" altLang="zh-CN" sz="135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defRPr/>
            </a:pPr>
            <a:r>
              <a:rPr lang="en-US" altLang="zh-CN" sz="1050" dirty="0">
                <a:ea typeface="宋体" panose="02010600030101010101" pitchFamily="2" charset="-122"/>
                <a:cs typeface="Times New Roman" panose="02020603050405020304" pitchFamily="18" charset="0"/>
              </a:rPr>
              <a:t>Not suitable for stand-alone applications</a:t>
            </a:r>
            <a:endParaRPr lang="zh-CN" altLang="en-US" sz="105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zh-CN" sz="1350" dirty="0">
                <a:ea typeface="宋体" panose="02010600030101010101" pitchFamily="2" charset="-122"/>
                <a:cs typeface="Times New Roman" panose="02020603050405020304" pitchFamily="18" charset="0"/>
              </a:rPr>
              <a:t>Lower performance</a:t>
            </a:r>
            <a:endParaRPr lang="en-US" altLang="zh-CN" sz="135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defRPr/>
            </a:pPr>
            <a:r>
              <a:rPr lang="en-US" altLang="zh-CN" sz="1050" dirty="0">
                <a:ea typeface="宋体" panose="02010600030101010101" pitchFamily="2" charset="-122"/>
                <a:cs typeface="Times New Roman" panose="02020603050405020304" pitchFamily="18" charset="0"/>
              </a:rPr>
              <a:t>Parse and  assembly</a:t>
            </a:r>
            <a:endParaRPr lang="en-US" altLang="zh-CN" sz="105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zh-CN" sz="1350" dirty="0">
                <a:ea typeface="宋体" panose="02010600030101010101" pitchFamily="2" charset="-122"/>
                <a:cs typeface="Times New Roman" panose="02020603050405020304" pitchFamily="18" charset="0"/>
              </a:rPr>
              <a:t>Security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defRPr/>
            </a:pPr>
            <a:r>
              <a:rPr lang="en-US" altLang="zh-CN" sz="1050" dirty="0">
                <a:ea typeface="宋体" panose="02010600030101010101" pitchFamily="2" charset="-122"/>
                <a:cs typeface="Times New Roman" panose="02020603050405020304" pitchFamily="18" charset="0"/>
              </a:rPr>
              <a:t>Depend on other mechanism, such as HTTP+SSL</a:t>
            </a:r>
            <a:endParaRPr lang="en-US" altLang="zh-CN" sz="105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When we should use WS: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Support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communication across firewall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Support application integration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Support B2B integration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Encourage  reusing software</a:t>
            </a:r>
            <a:b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When we should NOT use WS: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Stand-alone applications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defRPr/>
            </a:pPr>
            <a:r>
              <a:rPr lang="en-US" altLang="zh-CN" sz="1200" dirty="0">
                <a:ea typeface="宋体" panose="02010600030101010101" pitchFamily="2" charset="-122"/>
                <a:cs typeface="Times New Roman" panose="02020603050405020304" pitchFamily="18" charset="0"/>
              </a:rPr>
              <a:t>Such as MS Office</a:t>
            </a:r>
            <a:endParaRPr lang="zh-CN" altLang="en-US" sz="1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Homogeneous applications in LAN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defRPr/>
            </a:pPr>
            <a:r>
              <a:rPr lang="en-US" altLang="zh-CN" sz="1200" dirty="0">
                <a:ea typeface="宋体" panose="02010600030101010101" pitchFamily="2" charset="-122"/>
                <a:cs typeface="Times New Roman" panose="02020603050405020304" pitchFamily="18" charset="0"/>
              </a:rPr>
              <a:t>Such as communication between COM+s or EJBs</a:t>
            </a:r>
            <a:br>
              <a:rPr lang="en-US" altLang="zh-CN" sz="1200" dirty="0"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200" dirty="0">
                <a:ea typeface="宋体" panose="02010600030101010101" pitchFamily="2" charset="-122"/>
                <a:cs typeface="Times New Roman" panose="02020603050405020304" pitchFamily="18" charset="0"/>
              </a:rPr>
              <a:t>     </a:t>
            </a:r>
            <a:endParaRPr lang="zh-CN" altLang="en-US" sz="12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05708"/>
            <a:ext cx="6840252" cy="413814"/>
          </a:xfrm>
        </p:spPr>
        <p:txBody>
          <a:bodyPr/>
          <a:lstStyle/>
          <a:p>
            <a:r>
              <a:rPr lang="en-US" altLang="zh-CN" dirty="0"/>
              <a:t>The business drivers for a new approach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While IT executives have been facing the challenge of 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cutting costs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maximizing the utilization of existing technology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defRPr/>
            </a:pP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At the same time they have to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continuously strive to serve customers better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be more competitive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be more responsive to the business’s strategic priorities.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defRPr/>
            </a:pP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There are two underlying themes behind all of these pressures: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Heterogeneity(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异构性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and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change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05708"/>
            <a:ext cx="6840252" cy="413814"/>
          </a:xfrm>
        </p:spPr>
        <p:txBody>
          <a:bodyPr/>
          <a:lstStyle/>
          <a:p>
            <a:r>
              <a:rPr lang="en-US" altLang="zh-CN" dirty="0"/>
              <a:t>The business drivers for a new approach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In order to alleviate the problems of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heterogeneity, interoperability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and ever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changing requirements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, such an architecture should provide a platform for building application services with the following characteristics: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Loosely coupled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Location transparent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Protocol independent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Based on such a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service-oriented architecture,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service consumer does not even have to care about a particular service it is communicating with because the underlying infrastructure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or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service “bus”,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will make an appropriate choice on behalf of the consumer. 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en-US" altLang="zh-CN" sz="135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05708"/>
            <a:ext cx="6840252" cy="413814"/>
          </a:xfrm>
        </p:spPr>
        <p:txBody>
          <a:bodyPr/>
          <a:lstStyle/>
          <a:p>
            <a:r>
              <a:rPr lang="en-US" altLang="en-US" dirty="0"/>
              <a:t>Layered application architectures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Object-oriented technology and languages are great ways to implement components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altLang="zh-CN" sz="1350" dirty="0">
                <a:ea typeface="宋体" panose="02010600030101010101" pitchFamily="2" charset="-122"/>
                <a:cs typeface="Times New Roman" panose="02020603050405020304" pitchFamily="18" charset="0"/>
              </a:rPr>
              <a:t>While components are the best way to implement services, though one has to understand that a good component-based application does not necessarily make an good service-oriented application. </a:t>
            </a:r>
            <a:endParaRPr lang="en-US" altLang="zh-CN" sz="135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517" y="1936227"/>
            <a:ext cx="3534966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05708"/>
            <a:ext cx="6840252" cy="413814"/>
          </a:xfrm>
        </p:spPr>
        <p:txBody>
          <a:bodyPr/>
          <a:lstStyle/>
          <a:p>
            <a:r>
              <a:rPr lang="en-US" altLang="en-US" dirty="0"/>
              <a:t>A closer look at SOA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Service-oriented architecture 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presents an approach for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building distributed systems that deliver application functionality as services to either end-user applications or other services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altLang="zh-CN" sz="1350" dirty="0">
                <a:ea typeface="宋体" panose="02010600030101010101" pitchFamily="2" charset="-122"/>
                <a:cs typeface="Times New Roman" panose="02020603050405020304" pitchFamily="18" charset="0"/>
              </a:rPr>
              <a:t>It is comprised of elements that can be categorized into </a:t>
            </a:r>
            <a:r>
              <a:rPr lang="en-US" altLang="zh-CN" sz="135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functional </a:t>
            </a:r>
            <a:r>
              <a:rPr lang="en-US" altLang="zh-CN" sz="1350" dirty="0">
                <a:ea typeface="宋体" panose="02010600030101010101" pitchFamily="2" charset="-122"/>
                <a:cs typeface="Times New Roman" panose="02020603050405020304" pitchFamily="18" charset="0"/>
              </a:rPr>
              <a:t>and </a:t>
            </a:r>
            <a:r>
              <a:rPr lang="en-US" altLang="zh-CN" sz="135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quality </a:t>
            </a:r>
            <a:r>
              <a:rPr lang="en-US" altLang="zh-CN" sz="1350" dirty="0">
                <a:ea typeface="宋体" panose="02010600030101010101" pitchFamily="2" charset="-122"/>
                <a:cs typeface="Times New Roman" panose="02020603050405020304" pitchFamily="18" charset="0"/>
              </a:rPr>
              <a:t>of service.</a:t>
            </a:r>
            <a:endParaRPr lang="en-US" altLang="zh-CN" sz="135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en-US" altLang="zh-CN" sz="15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833" y="2050795"/>
            <a:ext cx="4480322" cy="284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7CF15-1ECE-40F9-915F-54DF1B11F477}" type="slidenum">
              <a:rPr lang="en-US" altLang="zh-CN"/>
            </a:fld>
            <a:endParaRPr lang="en-US" altLang="zh-CN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SOA Layers </a:t>
            </a:r>
            <a:endParaRPr lang="en-US" altLang="zh-CN" dirty="0"/>
          </a:p>
        </p:txBody>
      </p:sp>
      <p:pic>
        <p:nvPicPr>
          <p:cNvPr id="111619" name="Picture 3" descr="SOALayers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85900" y="1314451"/>
            <a:ext cx="6229350" cy="334684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zh-CN" dirty="0"/>
              <a:t>Producing a SOAP web service</a:t>
            </a:r>
            <a:endParaRPr lang="en-GB" altLang="zh-CN" dirty="0"/>
          </a:p>
          <a:p>
            <a:pPr lvl="1"/>
            <a:r>
              <a:rPr lang="en-GB" altLang="zh-CN" dirty="0">
                <a:hlinkClick r:id="rId1"/>
              </a:rPr>
              <a:t>https://spring.io/guides/gs/producing-web-service/</a:t>
            </a:r>
            <a:r>
              <a:rPr lang="en-US" altLang="zh-CN" dirty="0"/>
              <a:t> </a:t>
            </a:r>
            <a:endParaRPr lang="en-US" altLang="zh-CN" dirty="0"/>
          </a:p>
          <a:p>
            <a:r>
              <a:rPr lang="en-GB" altLang="zh-CN" dirty="0"/>
              <a:t>Consuming a SOAP web service</a:t>
            </a:r>
            <a:endParaRPr lang="en-GB" altLang="zh-CN" dirty="0"/>
          </a:p>
          <a:p>
            <a:pPr lvl="1"/>
            <a:r>
              <a:rPr lang="en-GB" altLang="zh-CN" dirty="0">
                <a:hlinkClick r:id="rId2"/>
              </a:rPr>
              <a:t>https://spring.io/guides/gs/consuming-web-service/</a:t>
            </a:r>
            <a:endParaRPr lang="en-GB" altLang="zh-CN" dirty="0"/>
          </a:p>
          <a:p>
            <a:r>
              <a:rPr lang="en-GB" altLang="zh-CN" dirty="0"/>
              <a:t>Building a RESTful Web Service</a:t>
            </a:r>
            <a:endParaRPr lang="en-GB" altLang="zh-CN" dirty="0"/>
          </a:p>
          <a:p>
            <a:pPr lvl="1"/>
            <a:r>
              <a:rPr lang="en-GB" altLang="zh-CN" dirty="0">
                <a:hlinkClick r:id="rId3"/>
              </a:rPr>
              <a:t>https://spring.io/guides/gs/rest-service/</a:t>
            </a:r>
            <a:endParaRPr lang="en-GB" altLang="zh-CN" dirty="0"/>
          </a:p>
          <a:p>
            <a:r>
              <a:rPr lang="zh-CN" altLang="en-US" dirty="0"/>
              <a:t>手把手教你如何使用</a:t>
            </a:r>
            <a:r>
              <a:rPr lang="en-GB" altLang="zh-CN" dirty="0"/>
              <a:t>IDEA</a:t>
            </a:r>
            <a:r>
              <a:rPr lang="zh-CN" altLang="en-US" dirty="0"/>
              <a:t>开发</a:t>
            </a:r>
            <a:r>
              <a:rPr lang="en-GB" altLang="zh-CN" dirty="0" err="1"/>
              <a:t>WebService</a:t>
            </a:r>
            <a:r>
              <a:rPr lang="zh-CN" altLang="en-US" dirty="0"/>
              <a:t>服务器端，顺便填了一些莫名其妙的坑（原创）</a:t>
            </a:r>
            <a:endParaRPr lang="zh-CN" altLang="en-US" dirty="0"/>
          </a:p>
          <a:p>
            <a:pPr lvl="1"/>
            <a:r>
              <a:rPr lang="en-US" altLang="zh-CN" dirty="0">
                <a:hlinkClick r:id="rId4"/>
              </a:rPr>
              <a:t>https://www.jianshu.com/p/de004acd673d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01670" y="3327834"/>
            <a:ext cx="351039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5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You!</a:t>
            </a:r>
            <a:endParaRPr lang="zh-CN" altLang="en-US" sz="45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108" y="489226"/>
            <a:ext cx="1848521" cy="517586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WSDL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portType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element describes the abstract interface of a web service --&gt; </a:t>
            </a:r>
            <a:endParaRPr lang="en-US" altLang="zh-CN" sz="1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portType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name="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TravelAgent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 </a:t>
            </a:r>
            <a:endParaRPr lang="en-US" altLang="zh-CN" sz="1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&lt;operation name="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makeReservation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endParaRPr lang="en-US" altLang="zh-CN" sz="1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&lt;input message="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titan:RequestMessage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"/&gt;</a:t>
            </a:r>
            <a:endParaRPr lang="en-US" altLang="zh-CN" sz="1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&lt;output message="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titan:ResponseMessage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"/&gt;</a:t>
            </a:r>
            <a:endParaRPr lang="en-US" altLang="zh-CN" sz="1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&lt;/operation&gt; </a:t>
            </a:r>
            <a:endParaRPr lang="en-US" altLang="zh-CN" sz="1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portType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endParaRPr lang="en-US" altLang="zh-CN" sz="1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&lt;!--binding element tells us which protocols and encoding styles are used --&gt; </a:t>
            </a:r>
            <a:endParaRPr lang="en-US" altLang="zh-CN" sz="1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&lt;binding name="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TravelAgentBinding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type="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titan:TravelAgent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endParaRPr lang="en-US" altLang="zh-CN" sz="1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soap:binding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style="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rpc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transport="http://schemas.xmlsoap.org/soap/http"/&gt;</a:t>
            </a:r>
            <a:endParaRPr lang="en-US" altLang="zh-CN" sz="1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&lt;operation name="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makeReservation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 </a:t>
            </a:r>
            <a:endParaRPr lang="en-US" altLang="zh-CN" sz="1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&lt;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soap:operation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soapAction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="" /&gt; </a:t>
            </a:r>
            <a:endParaRPr lang="en-US" altLang="zh-CN" sz="1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&lt;input&gt; </a:t>
            </a:r>
            <a:endParaRPr lang="en-US" altLang="zh-CN" sz="1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soap:body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use="literal" namespace="http://www.titan.com/TravelAgent"/&gt; </a:t>
            </a:r>
            <a:endParaRPr lang="en-US" altLang="zh-CN" sz="1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&lt;/input&gt;</a:t>
            </a:r>
            <a:endParaRPr lang="en-US" altLang="zh-CN" sz="1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&lt;output&gt; </a:t>
            </a:r>
            <a:endParaRPr lang="en-US" altLang="zh-CN" sz="1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soap:body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use="literal" namespace="http://www.titan.com/TravelAgent"/&gt;</a:t>
            </a:r>
            <a:endParaRPr lang="en-US" altLang="zh-CN" sz="1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&lt;/output&gt;</a:t>
            </a:r>
            <a:endParaRPr lang="en-US" altLang="zh-CN" sz="1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&lt;/operation&gt; </a:t>
            </a:r>
            <a:endParaRPr lang="en-US" altLang="zh-CN" sz="1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&lt;/binding&gt; </a:t>
            </a:r>
            <a:endParaRPr lang="en-US" altLang="zh-CN" sz="1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WSDL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zh-CN" sz="1350" dirty="0">
                <a:solidFill>
                  <a:schemeClr val="tx2"/>
                </a:solidFill>
              </a:rPr>
              <a:t>       &lt;!-- service element tells us the Internet address of a web service --&gt; </a:t>
            </a:r>
            <a:endParaRPr lang="en-US" altLang="zh-CN" sz="1350" dirty="0">
              <a:solidFill>
                <a:schemeClr val="tx2"/>
              </a:solidFill>
            </a:endParaRPr>
          </a:p>
          <a:p>
            <a:pPr marL="0" indent="0">
              <a:buNone/>
              <a:defRPr/>
            </a:pPr>
            <a:r>
              <a:rPr lang="en-US" altLang="zh-CN" sz="1350" dirty="0">
                <a:solidFill>
                  <a:schemeClr val="tx2"/>
                </a:solidFill>
              </a:rPr>
              <a:t>       &lt;service name="</a:t>
            </a:r>
            <a:r>
              <a:rPr lang="en-US" altLang="zh-CN" sz="1350" dirty="0" err="1">
                <a:solidFill>
                  <a:schemeClr val="tx2"/>
                </a:solidFill>
              </a:rPr>
              <a:t>TravelAgentService</a:t>
            </a:r>
            <a:r>
              <a:rPr lang="en-US" altLang="zh-CN" sz="1350" dirty="0">
                <a:solidFill>
                  <a:schemeClr val="tx2"/>
                </a:solidFill>
              </a:rPr>
              <a:t>"&gt;</a:t>
            </a:r>
            <a:endParaRPr lang="en-US" altLang="zh-CN" sz="1350" dirty="0">
              <a:solidFill>
                <a:schemeClr val="tx2"/>
              </a:solidFill>
            </a:endParaRPr>
          </a:p>
          <a:p>
            <a:pPr marL="0" indent="0">
              <a:buNone/>
              <a:defRPr/>
            </a:pPr>
            <a:r>
              <a:rPr lang="en-US" altLang="zh-CN" sz="1350" dirty="0">
                <a:solidFill>
                  <a:schemeClr val="tx2"/>
                </a:solidFill>
              </a:rPr>
              <a:t>           &lt;port name="</a:t>
            </a:r>
            <a:r>
              <a:rPr lang="en-US" altLang="zh-CN" sz="1350" dirty="0" err="1">
                <a:solidFill>
                  <a:schemeClr val="tx2"/>
                </a:solidFill>
              </a:rPr>
              <a:t>TravelAgentPort</a:t>
            </a:r>
            <a:r>
              <a:rPr lang="en-US" altLang="zh-CN" sz="1350" dirty="0">
                <a:solidFill>
                  <a:schemeClr val="tx2"/>
                </a:solidFill>
              </a:rPr>
              <a:t>" binding="</a:t>
            </a:r>
            <a:r>
              <a:rPr lang="en-US" altLang="zh-CN" sz="1350" dirty="0" err="1">
                <a:solidFill>
                  <a:schemeClr val="tx2"/>
                </a:solidFill>
              </a:rPr>
              <a:t>titan:TravelAgentBinding</a:t>
            </a:r>
            <a:r>
              <a:rPr lang="en-US" altLang="zh-CN" sz="1350" dirty="0">
                <a:solidFill>
                  <a:schemeClr val="tx2"/>
                </a:solidFill>
              </a:rPr>
              <a:t>"&gt; </a:t>
            </a:r>
            <a:endParaRPr lang="en-US" altLang="zh-CN" sz="1350" dirty="0">
              <a:solidFill>
                <a:schemeClr val="tx2"/>
              </a:solidFill>
            </a:endParaRPr>
          </a:p>
          <a:p>
            <a:pPr marL="0" indent="0">
              <a:buNone/>
              <a:defRPr/>
            </a:pPr>
            <a:r>
              <a:rPr lang="en-US" altLang="zh-CN" sz="1350" dirty="0">
                <a:solidFill>
                  <a:schemeClr val="tx2"/>
                </a:solidFill>
              </a:rPr>
              <a:t>               &lt;</a:t>
            </a:r>
            <a:r>
              <a:rPr lang="en-US" altLang="zh-CN" sz="1350" dirty="0" err="1">
                <a:solidFill>
                  <a:schemeClr val="tx2"/>
                </a:solidFill>
              </a:rPr>
              <a:t>soap:address</a:t>
            </a:r>
            <a:r>
              <a:rPr lang="en-US" altLang="zh-CN" sz="1350" dirty="0">
                <a:solidFill>
                  <a:schemeClr val="tx2"/>
                </a:solidFill>
              </a:rPr>
              <a:t> location="http://www.titan.com/webservices/TravelAgent" /&gt; </a:t>
            </a:r>
            <a:endParaRPr lang="en-US" altLang="zh-CN" sz="1350" dirty="0">
              <a:solidFill>
                <a:schemeClr val="tx2"/>
              </a:solidFill>
            </a:endParaRPr>
          </a:p>
          <a:p>
            <a:pPr marL="0" indent="0">
              <a:buNone/>
              <a:defRPr/>
            </a:pPr>
            <a:r>
              <a:rPr lang="en-US" altLang="zh-CN" sz="1350" dirty="0">
                <a:solidFill>
                  <a:schemeClr val="tx2"/>
                </a:solidFill>
              </a:rPr>
              <a:t>           &lt;/port&gt; </a:t>
            </a:r>
            <a:endParaRPr lang="en-US" altLang="zh-CN" sz="1350" dirty="0">
              <a:solidFill>
                <a:schemeClr val="tx2"/>
              </a:solidFill>
            </a:endParaRPr>
          </a:p>
          <a:p>
            <a:pPr marL="0" indent="0">
              <a:buNone/>
              <a:defRPr/>
            </a:pPr>
            <a:r>
              <a:rPr lang="en-US" altLang="zh-CN" sz="1350" dirty="0">
                <a:solidFill>
                  <a:schemeClr val="tx2"/>
                </a:solidFill>
              </a:rPr>
              <a:t>       &lt;/service&gt; </a:t>
            </a:r>
            <a:endParaRPr lang="en-US" altLang="zh-CN" sz="1350" dirty="0">
              <a:solidFill>
                <a:schemeClr val="tx2"/>
              </a:solidFill>
            </a:endParaRPr>
          </a:p>
          <a:p>
            <a:pPr marL="0" indent="0">
              <a:buNone/>
              <a:defRPr/>
            </a:pPr>
            <a:r>
              <a:rPr lang="en-US" altLang="zh-CN" sz="1350" dirty="0">
                <a:solidFill>
                  <a:schemeClr val="tx2"/>
                </a:solidFill>
              </a:rPr>
              <a:t>   &lt;/definitions&gt; </a:t>
            </a:r>
            <a:endParaRPr lang="en-US" altLang="zh-CN" sz="1350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Accessing Web Service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235" y="1834895"/>
            <a:ext cx="5073254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PP_MARK_KEY" val="20c3b0a9-25d3-4974-9b90-f3d7bb67f772"/>
  <p:tag name="COMMONDATA" val="eyJoZGlkIjoiMmI2Y2RmNTUyOTczOGJhOTliNTg4NWMyMmQ4YTkzNjMifQ=="/>
</p:tagLst>
</file>

<file path=ppt/theme/theme1.xml><?xml version="1.0" encoding="utf-8"?>
<a:theme xmlns:a="http://schemas.openxmlformats.org/drawingml/2006/main" name="Office 主题​​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28259</Words>
  <Application>WPS 演示</Application>
  <PresentationFormat>全屏显示(16:9)</PresentationFormat>
  <Paragraphs>915</Paragraphs>
  <Slides>68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87" baseType="lpstr">
      <vt:lpstr>Arial</vt:lpstr>
      <vt:lpstr>宋体</vt:lpstr>
      <vt:lpstr>Wingdings</vt:lpstr>
      <vt:lpstr>Tahoma</vt:lpstr>
      <vt:lpstr>新宋体</vt:lpstr>
      <vt:lpstr>微软雅黑</vt:lpstr>
      <vt:lpstr>Cambria</vt:lpstr>
      <vt:lpstr>Times New Roman</vt:lpstr>
      <vt:lpstr>幼圆</vt:lpstr>
      <vt:lpstr>等线</vt:lpstr>
      <vt:lpstr>Consolas</vt:lpstr>
      <vt:lpstr>Calibri</vt:lpstr>
      <vt:lpstr>Arial Unicode MS</vt:lpstr>
      <vt:lpstr>IBMPlexMono, Monaco,  Courier New</vt:lpstr>
      <vt:lpstr>Courier New</vt:lpstr>
      <vt:lpstr>-apple-system</vt:lpstr>
      <vt:lpstr>楷体_GB2312</vt:lpstr>
      <vt:lpstr>Segoe Print</vt:lpstr>
      <vt:lpstr>Office 主题​​</vt:lpstr>
      <vt:lpstr>Architecture of Enterprise Applications 11 Web Services </vt:lpstr>
      <vt:lpstr>Contents and Objectives</vt:lpstr>
      <vt:lpstr>Web Services Overview</vt:lpstr>
      <vt:lpstr>SOAP</vt:lpstr>
      <vt:lpstr>WSDL</vt:lpstr>
      <vt:lpstr>WSDL</vt:lpstr>
      <vt:lpstr>WSDL</vt:lpstr>
      <vt:lpstr>WSDL</vt:lpstr>
      <vt:lpstr>Accessing Web Service</vt:lpstr>
      <vt:lpstr>Producing a SOAP Web Service</vt:lpstr>
      <vt:lpstr>Producing a SOAP Web Service</vt:lpstr>
      <vt:lpstr>Producing a SOAP Web Service</vt:lpstr>
      <vt:lpstr>Producing a SOAP Web Service</vt:lpstr>
      <vt:lpstr>Producing a SOAP Web Service</vt:lpstr>
      <vt:lpstr>Producing a SOAP Web Service</vt:lpstr>
      <vt:lpstr>Producing a SOAP Web Service</vt:lpstr>
      <vt:lpstr>Producing a SOAP Web Service</vt:lpstr>
      <vt:lpstr>Producing a SOAP Web Service</vt:lpstr>
      <vt:lpstr>Producing a SOAP Web Service</vt:lpstr>
      <vt:lpstr>Producing a SOAP Web Service</vt:lpstr>
      <vt:lpstr>Producing a SOAP Web Service</vt:lpstr>
      <vt:lpstr>Consuming a SOAP web service</vt:lpstr>
      <vt:lpstr>Consuming a SOAP web service</vt:lpstr>
      <vt:lpstr>Consuming a SOAP web service</vt:lpstr>
      <vt:lpstr>Consuming a SOAP web service</vt:lpstr>
      <vt:lpstr>Consuming a SOAP web service</vt:lpstr>
      <vt:lpstr>Consuming a SOAP web service</vt:lpstr>
      <vt:lpstr>Consuming a SOAP web service</vt:lpstr>
      <vt:lpstr>JAX-WS Web Service</vt:lpstr>
      <vt:lpstr>JAX-WS Web Service</vt:lpstr>
      <vt:lpstr>JAX-WS Web Service</vt:lpstr>
      <vt:lpstr>JAX-WS Web Service</vt:lpstr>
      <vt:lpstr>JAX-WS Web Service</vt:lpstr>
      <vt:lpstr>Consuming JAX-WS in Java</vt:lpstr>
      <vt:lpstr>Consuming JAX-WS in Java</vt:lpstr>
      <vt:lpstr>Why</vt:lpstr>
      <vt:lpstr>Restful Web Service</vt:lpstr>
      <vt:lpstr>What</vt:lpstr>
      <vt:lpstr>What</vt:lpstr>
      <vt:lpstr>How to design REST</vt:lpstr>
      <vt:lpstr>How to design REST</vt:lpstr>
      <vt:lpstr>How to Get a Cup of Coffee</vt:lpstr>
      <vt:lpstr>How to Get a Cup of Coffee</vt:lpstr>
      <vt:lpstr>How to Get a Cup of Coffee</vt:lpstr>
      <vt:lpstr>How to Get a Cup of Coffee</vt:lpstr>
      <vt:lpstr>How to Get a Cup of Coffee</vt:lpstr>
      <vt:lpstr>How to Get a Cup of Coffee</vt:lpstr>
      <vt:lpstr>How to Get a Cup of Coffee</vt:lpstr>
      <vt:lpstr>How to Get a Cup of Coffee</vt:lpstr>
      <vt:lpstr>How to Get a Cup of Coffee</vt:lpstr>
      <vt:lpstr>How to Get a Cup of Coffee</vt:lpstr>
      <vt:lpstr>How to Get a Cup of Coffee</vt:lpstr>
      <vt:lpstr>How to Get a Cup of Coffee</vt:lpstr>
      <vt:lpstr>How to Get a Cup of Coffee</vt:lpstr>
      <vt:lpstr>Building a RESTful Web Service</vt:lpstr>
      <vt:lpstr>Building a RESTful Web Service</vt:lpstr>
      <vt:lpstr>Consuming a RESTful Web Service</vt:lpstr>
      <vt:lpstr>Consuming a RESTful Web Service</vt:lpstr>
      <vt:lpstr>Consuming a RESTful Web Service</vt:lpstr>
      <vt:lpstr>Trade-off of WS</vt:lpstr>
      <vt:lpstr>When </vt:lpstr>
      <vt:lpstr>The business drivers for a new approach</vt:lpstr>
      <vt:lpstr>The business drivers for a new approach</vt:lpstr>
      <vt:lpstr>Layered application architectures</vt:lpstr>
      <vt:lpstr>A closer look at SOA</vt:lpstr>
      <vt:lpstr>The SOA Layers </vt:lpstr>
      <vt:lpstr>References</vt:lpstr>
      <vt:lpstr>PowerPoint 演示文稿</vt:lpstr>
    </vt:vector>
  </TitlesOfParts>
  <Company>REINS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REINS PPT</dc:title>
  <dc:creator>REINS</dc:creator>
  <dc:subject>REINS BLUE</dc:subject>
  <cp:lastModifiedBy>李昱翰</cp:lastModifiedBy>
  <cp:revision>1696</cp:revision>
  <dcterms:created xsi:type="dcterms:W3CDTF">2011-12-13T14:18:00Z</dcterms:created>
  <dcterms:modified xsi:type="dcterms:W3CDTF">2022-11-08T16:48:29Z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475B2A4CD4A7480398D310B620E95C07</vt:lpwstr>
  </property>
  <property fmtid="{D5CDD505-2E9C-101B-9397-08002B2CF9AE}" pid="3" name="KSOProductBuildVer">
    <vt:lpwstr>2052-11.1.0.12598</vt:lpwstr>
  </property>
</Properties>
</file>