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8"/>
  </p:notesMasterIdLst>
  <p:sldIdLst>
    <p:sldId id="256" r:id="rId3"/>
    <p:sldId id="538" r:id="rId4"/>
    <p:sldId id="400" r:id="rId5"/>
    <p:sldId id="401" r:id="rId6"/>
    <p:sldId id="402" r:id="rId7"/>
    <p:sldId id="404" r:id="rId9"/>
    <p:sldId id="405" r:id="rId10"/>
    <p:sldId id="403" r:id="rId11"/>
    <p:sldId id="406" r:id="rId12"/>
    <p:sldId id="408" r:id="rId13"/>
    <p:sldId id="407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43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2" r:id="rId38"/>
    <p:sldId id="431" r:id="rId39"/>
    <p:sldId id="433" r:id="rId40"/>
    <p:sldId id="434" r:id="rId41"/>
    <p:sldId id="436" r:id="rId42"/>
    <p:sldId id="437" r:id="rId43"/>
    <p:sldId id="438" r:id="rId44"/>
    <p:sldId id="440" r:id="rId45"/>
    <p:sldId id="441" r:id="rId46"/>
    <p:sldId id="442" r:id="rId47"/>
    <p:sldId id="539" r:id="rId48"/>
    <p:sldId id="540" r:id="rId49"/>
    <p:sldId id="541" r:id="rId50"/>
    <p:sldId id="543" r:id="rId51"/>
    <p:sldId id="544" r:id="rId52"/>
    <p:sldId id="549" r:id="rId53"/>
    <p:sldId id="550" r:id="rId54"/>
    <p:sldId id="564" r:id="rId55"/>
    <p:sldId id="545" r:id="rId56"/>
    <p:sldId id="551" r:id="rId57"/>
    <p:sldId id="552" r:id="rId58"/>
    <p:sldId id="553" r:id="rId59"/>
    <p:sldId id="546" r:id="rId60"/>
    <p:sldId id="556" r:id="rId61"/>
    <p:sldId id="561" r:id="rId62"/>
    <p:sldId id="547" r:id="rId63"/>
    <p:sldId id="554" r:id="rId64"/>
    <p:sldId id="562" r:id="rId65"/>
    <p:sldId id="559" r:id="rId66"/>
    <p:sldId id="557" r:id="rId67"/>
    <p:sldId id="563" r:id="rId68"/>
    <p:sldId id="397" r:id="rId69"/>
    <p:sldId id="435" r:id="rId70"/>
    <p:sldId id="259" r:id="rId71"/>
  </p:sldIdLst>
  <p:sldSz cx="9144000" cy="5143500" type="screen16x9"/>
  <p:notesSz cx="6858000" cy="9144000"/>
  <p:custDataLst>
    <p:tags r:id="rId7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DBD8CF"/>
    <a:srgbClr val="C9C8B7"/>
    <a:srgbClr val="B9B799"/>
    <a:srgbClr val="A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83170" autoAdjust="0"/>
  </p:normalViewPr>
  <p:slideViewPr>
    <p:cSldViewPr>
      <p:cViewPr varScale="1">
        <p:scale>
          <a:sx n="130" d="100"/>
          <a:sy n="130" d="100"/>
        </p:scale>
        <p:origin x="138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5" Type="http://schemas.openxmlformats.org/officeDocument/2006/relationships/tags" Target="tags/tag1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D2F6-41A1-4FB9-8DEA-0C65FD35AB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http://localhost:8080/uppercase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http://localhost:11130/</a:t>
            </a:r>
            <a:r>
              <a:rPr kumimoji="1" lang="en-US" altLang="zh-CN" dirty="0" err="1"/>
              <a:t>buyBook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http://localhost:11130/</a:t>
            </a:r>
            <a:r>
              <a:rPr kumimoji="1" lang="en-US" altLang="zh-CN" dirty="0" err="1"/>
              <a:t>buyBook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http://localhost:11230/Login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http://localhost:8080/book/</a:t>
            </a:r>
            <a:r>
              <a:rPr kumimoji="1" lang="en-US" altLang="zh-CN" dirty="0" err="1"/>
              <a:t>buyBook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 userDrawn="1"/>
        </p:nvSpPr>
        <p:spPr>
          <a:xfrm>
            <a:off x="-34456" y="1059582"/>
            <a:ext cx="6084168" cy="1982405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0" y="1271653"/>
            <a:ext cx="5490645" cy="1558265"/>
          </a:xfrm>
        </p:spPr>
        <p:txBody>
          <a:bodyPr anchor="ctr"/>
          <a:lstStyle>
            <a:lvl1pPr algn="l">
              <a:defRPr sz="405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571472" y="589345"/>
            <a:ext cx="8143932" cy="1982405"/>
          </a:xfrm>
          <a:prstGeom prst="roundRect">
            <a:avLst>
              <a:gd name="adj" fmla="val 62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735546"/>
            <a:ext cx="7772400" cy="1674186"/>
          </a:xfrm>
        </p:spPr>
        <p:txBody>
          <a:bodyPr anchor="t"/>
          <a:lstStyle>
            <a:lvl1pPr algn="ctr">
              <a:defRPr sz="210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2895786"/>
            <a:ext cx="6400800" cy="1404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36512" y="4948014"/>
            <a:ext cx="9216000" cy="2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延期 21"/>
          <p:cNvSpPr/>
          <p:nvPr userDrawn="1"/>
        </p:nvSpPr>
        <p:spPr>
          <a:xfrm rot="16200000">
            <a:off x="4420251" y="419751"/>
            <a:ext cx="303498" cy="9144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17128" cy="41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4948014"/>
            <a:ext cx="2026096" cy="18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新宋体" panose="0201060903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2160" y="4925087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Administrator\Desktop\REINS.png"/>
          <p:cNvPicPr>
            <a:picLocks noChangeAspect="1" noChangeArrowheads="1"/>
          </p:cNvPicPr>
          <p:nvPr userDrawn="1"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56257"/>
            <a:ext cx="1691680" cy="355253"/>
          </a:xfrm>
          <a:prstGeom prst="rect">
            <a:avLst/>
          </a:prstGeom>
          <a:noFill/>
          <a:ln w="9525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 userDrawn="1"/>
        </p:nvSpPr>
        <p:spPr>
          <a:xfrm>
            <a:off x="6876256" y="400404"/>
            <a:ext cx="2232248" cy="1962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75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REliable</a:t>
            </a:r>
            <a:r>
              <a:rPr lang="en-US" altLang="zh-CN" sz="675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altLang="zh-CN" sz="675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INtelligent</a:t>
            </a:r>
            <a:r>
              <a:rPr lang="en-US" altLang="zh-CN" sz="675" baseline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&amp; Scalable Systems</a:t>
            </a:r>
            <a:endParaRPr lang="zh-CN" altLang="en-US" sz="675" dirty="0">
              <a:solidFill>
                <a:schemeClr val="bg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191250" y="575073"/>
            <a:ext cx="29527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endParaRPr lang="zh-CN" altLang="en-US" sz="600" dirty="0">
              <a:solidFill>
                <a:schemeClr val="bg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43438" y="575073"/>
            <a:ext cx="16192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3286125" y="575073"/>
            <a:ext cx="14033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143125" y="575073"/>
            <a:ext cx="11874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14438" y="575073"/>
            <a:ext cx="9715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00063" y="575073"/>
            <a:ext cx="7556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573882"/>
            <a:ext cx="539750" cy="108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7944" y="4894009"/>
            <a:ext cx="1008112" cy="23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baseline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anose="020B0604030504040204" pitchFamily="34" charset="0"/>
          <a:ea typeface="微软雅黑" panose="020B0503020204020204" pitchFamily="34" charset="-122"/>
          <a:cs typeface="Tahoma" panose="020B060403050404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reins.se.sjtu.edu.cn/~chenhp" TargetMode="Externa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1" Type="http://schemas.openxmlformats.org/officeDocument/2006/relationships/hyperlink" Target="https://www.zhihu.com/question/65502802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jpeg"/><Relationship Id="rId1" Type="http://schemas.openxmlformats.org/officeDocument/2006/relationships/hyperlink" Target="https://www.zhihu.com/question/65502802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jpeg"/><Relationship Id="rId1" Type="http://schemas.openxmlformats.org/officeDocument/2006/relationships/hyperlink" Target="https://www.zhihu.com/question/65502802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jpeg"/><Relationship Id="rId1" Type="http://schemas.openxmlformats.org/officeDocument/2006/relationships/hyperlink" Target="https://www.zhihu.com/question/65502802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jpeg"/><Relationship Id="rId1" Type="http://schemas.openxmlformats.org/officeDocument/2006/relationships/hyperlink" Target="https://www.zhihu.com/question/65502802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jpeg"/><Relationship Id="rId1" Type="http://schemas.openxmlformats.org/officeDocument/2006/relationships/hyperlink" Target="https://www.zhihu.com/question/65502802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hyperlink" Target="https://spring.io/guides/gs/spring-cloud-loadbalancer/" TargetMode="External"/><Relationship Id="rId6" Type="http://schemas.openxmlformats.org/officeDocument/2006/relationships/hyperlink" Target="https://spring.io/projects/spring-cloud-kubernetes" TargetMode="External"/><Relationship Id="rId5" Type="http://schemas.openxmlformats.org/officeDocument/2006/relationships/hyperlink" Target="https://spring.io/projects/spring-cloud-zookeeper" TargetMode="External"/><Relationship Id="rId4" Type="http://schemas.openxmlformats.org/officeDocument/2006/relationships/hyperlink" Target="https://spring.io/projects/spring-cloud-consul" TargetMode="External"/><Relationship Id="rId3" Type="http://schemas.openxmlformats.org/officeDocument/2006/relationships/hyperlink" Target="https://spring.io/projects/spring-cloud-netflix" TargetMode="External"/><Relationship Id="rId2" Type="http://schemas.openxmlformats.org/officeDocument/2006/relationships/hyperlink" Target="https://www.consul.io/" TargetMode="External"/><Relationship Id="rId1" Type="http://schemas.openxmlformats.org/officeDocument/2006/relationships/hyperlink" Target="https://github.com/Netflix/eurek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hyperlink" Target="http://localhost:8080/service-instances/a-bootiful-clien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hyperlink" Target="http://localhost:8080/service-instances/a-bootiful-clien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hyperlink" Target="http://localhost:8080/g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spring.io/cloud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github.com/spring-cloud/spring-cloud-netfli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hyperlink" Target="https://projectriff.io/" TargetMode="External"/><Relationship Id="rId4" Type="http://schemas.openxmlformats.org/officeDocument/2006/relationships/hyperlink" Target="https://azure.microsoft.com/en-us/services/functions/" TargetMode="External"/><Relationship Id="rId3" Type="http://schemas.openxmlformats.org/officeDocument/2006/relationships/hyperlink" Target="https://openwhisk.apache.org/" TargetMode="External"/><Relationship Id="rId2" Type="http://schemas.openxmlformats.org/officeDocument/2006/relationships/hyperlink" Target="https://aws.amazon.com/lambda/" TargetMode="External"/><Relationship Id="rId1" Type="http://schemas.openxmlformats.org/officeDocument/2006/relationships/hyperlink" Target="https://spring.io/projects/spring-cloud-function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://localhost:8040/eureka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hyperlink" Target="https://www.zhihu.com/question/65502802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://localhost:8040/eureka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1" Type="http://schemas.openxmlformats.org/officeDocument/2006/relationships/hyperlink" Target="https://www.zhihu.com/question/65502802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hyperlink" Target="https://spring.io/blog/2019/06/18/getting-started-with-spring-cloud-gateway" TargetMode="External"/><Relationship Id="rId7" Type="http://schemas.openxmlformats.org/officeDocument/2006/relationships/hyperlink" Target="https://spring.io/guides/gs/routing-and-filtering/" TargetMode="External"/><Relationship Id="rId6" Type="http://schemas.openxmlformats.org/officeDocument/2006/relationships/hyperlink" Target="https://spring.io/guides/gs/service-registration-and-discovery/" TargetMode="External"/><Relationship Id="rId5" Type="http://schemas.openxmlformats.org/officeDocument/2006/relationships/hyperlink" Target="https://github.com/Netflix/eureka/wiki/Eureka-at-a-glance" TargetMode="External"/><Relationship Id="rId4" Type="http://schemas.openxmlformats.org/officeDocument/2006/relationships/hyperlink" Target="https://github.com/Netflix/eureka" TargetMode="External"/><Relationship Id="rId3" Type="http://schemas.openxmlformats.org/officeDocument/2006/relationships/hyperlink" Target="https://www.zhihu.com/question/65502802" TargetMode="External"/><Relationship Id="rId2" Type="http://schemas.openxmlformats.org/officeDocument/2006/relationships/hyperlink" Target="https://www.cnblogs.com/ztfjs/p/9230374.html" TargetMode="External"/><Relationship Id="rId10" Type="http://schemas.openxmlformats.org/officeDocument/2006/relationships/notesSlide" Target="../notesSlides/notesSlide25.xml"/><Relationship Id="rId1" Type="http://schemas.openxmlformats.org/officeDocument/2006/relationships/hyperlink" Target="https://spring.io/microservices" TargetMode="External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blog.csdn.net/huo065000/article/details/78964382" TargetMode="External"/><Relationship Id="rId2" Type="http://schemas.openxmlformats.org/officeDocument/2006/relationships/hyperlink" Target="https://github.com/spring-cloud/spring-cloud-function" TargetMode="External"/><Relationship Id="rId1" Type="http://schemas.openxmlformats.org/officeDocument/2006/relationships/hyperlink" Target="https://spring.io/serverless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1" Type="http://schemas.openxmlformats.org/officeDocument/2006/relationships/hyperlink" Target="https://www.zhihu.com/question/65502802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1" Type="http://schemas.openxmlformats.org/officeDocument/2006/relationships/hyperlink" Target="https://www.zhihu.com/question/65502802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jpeg"/><Relationship Id="rId1" Type="http://schemas.openxmlformats.org/officeDocument/2006/relationships/hyperlink" Target="https://www.zhihu.com/question/655028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2400" dirty="0"/>
              <a:t>Architecture of Enterprise Applications 12</a:t>
            </a:r>
            <a:br>
              <a:rPr lang="en-US" altLang="zh-CN" sz="2400" dirty="0"/>
            </a:br>
            <a:r>
              <a:rPr lang="en-US" altLang="zh-CN" sz="2400" dirty="0"/>
              <a:t>Microservices &amp; Serverless</a:t>
            </a:r>
            <a:br>
              <a:rPr lang="en-US" altLang="zh-CN" sz="2400" dirty="0"/>
            </a:br>
            <a:endParaRPr lang="zh-CN" altLang="en-US" sz="135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幼圆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25279" y="2895786"/>
            <a:ext cx="4800600" cy="18362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Haopeng Chen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sz="1350" b="1" i="1" dirty="0" err="1"/>
              <a:t>RE</a:t>
            </a:r>
            <a:r>
              <a:rPr lang="en-US" altLang="zh-CN" i="1" dirty="0" err="1"/>
              <a:t>liable</a:t>
            </a:r>
            <a:r>
              <a:rPr lang="en-US" altLang="zh-CN" i="1" dirty="0"/>
              <a:t>, </a:t>
            </a:r>
            <a:r>
              <a:rPr lang="en-US" altLang="zh-CN" sz="1350" b="1" i="1" dirty="0" err="1"/>
              <a:t>IN</a:t>
            </a:r>
            <a:r>
              <a:rPr lang="en-US" altLang="zh-CN" i="1" dirty="0" err="1"/>
              <a:t>telligent</a:t>
            </a:r>
            <a:r>
              <a:rPr lang="en-US" altLang="zh-CN" i="1" dirty="0"/>
              <a:t> and </a:t>
            </a:r>
            <a:r>
              <a:rPr lang="en-US" altLang="zh-CN" sz="1350" b="1" i="1" dirty="0"/>
              <a:t>S</a:t>
            </a:r>
            <a:r>
              <a:rPr lang="en-US" altLang="zh-CN" i="1" dirty="0"/>
              <a:t>calable Systems Group (</a:t>
            </a:r>
            <a:r>
              <a:rPr lang="en-US" altLang="zh-CN" b="1" i="1" dirty="0"/>
              <a:t>REINS</a:t>
            </a:r>
            <a:r>
              <a:rPr lang="en-US" altLang="zh-CN" i="1" dirty="0"/>
              <a:t>)</a:t>
            </a:r>
            <a:endParaRPr lang="en-US" altLang="zh-CN" i="1" dirty="0"/>
          </a:p>
          <a:p>
            <a:r>
              <a:rPr lang="en-US" altLang="zh-CN" dirty="0"/>
              <a:t>Shanghai Jiao Tong University</a:t>
            </a:r>
            <a:endParaRPr lang="en-US" altLang="zh-CN" dirty="0"/>
          </a:p>
          <a:p>
            <a:r>
              <a:rPr lang="en-US" altLang="zh-CN" dirty="0"/>
              <a:t>Shanghai, China</a:t>
            </a:r>
            <a:endParaRPr lang="en-US" altLang="zh-CN" dirty="0"/>
          </a:p>
          <a:p>
            <a:r>
              <a:rPr lang="en-US" altLang="zh-CN" u="sng" dirty="0">
                <a:hlinkClick r:id="rId1"/>
              </a:rPr>
              <a:t>http://reins.se.sjtu.edu.cn/~chenhp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e-mail: chen-hp@sjtu.edu.cn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监控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发现故障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350" dirty="0">
                <a:latin typeface="等线" panose="02010600030101010101" pitchFamily="2" charset="-122"/>
                <a:ea typeface="等线" panose="02010600030101010101" pitchFamily="2" charset="-122"/>
              </a:rPr>
              <a:t>From</a:t>
            </a:r>
            <a:r>
              <a:rPr lang="zh-CN" altLang="en-US" sz="1350" dirty="0">
                <a:latin typeface="等线" panose="02010600030101010101" pitchFamily="2" charset="-122"/>
                <a:ea typeface="等线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  <a:hlinkClick r:id="rId1"/>
              </a:rPr>
              <a:t>https://www.zhihu.com/question/65502802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170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129" y="845073"/>
            <a:ext cx="6459913" cy="34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定位问题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链路跟踪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350" dirty="0">
                <a:latin typeface="等线" panose="02010600030101010101" pitchFamily="2" charset="-122"/>
                <a:ea typeface="等线" panose="02010600030101010101" pitchFamily="2" charset="-122"/>
              </a:rPr>
              <a:t>From</a:t>
            </a:r>
            <a:r>
              <a:rPr lang="zh-CN" altLang="en-US" sz="1350" dirty="0">
                <a:latin typeface="等线" panose="02010600030101010101" pitchFamily="2" charset="-122"/>
                <a:ea typeface="等线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  <a:hlinkClick r:id="rId1"/>
              </a:rPr>
              <a:t>https://www.zhihu.com/question/65502802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94" y="866799"/>
            <a:ext cx="3849100" cy="343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日志收集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350" dirty="0">
                <a:latin typeface="等线" panose="02010600030101010101" pitchFamily="2" charset="-122"/>
                <a:ea typeface="等线" panose="02010600030101010101" pitchFamily="2" charset="-122"/>
              </a:rPr>
              <a:t>From</a:t>
            </a:r>
            <a:r>
              <a:rPr lang="zh-CN" altLang="en-US" sz="1350" dirty="0">
                <a:latin typeface="等线" panose="02010600030101010101" pitchFamily="2" charset="-122"/>
                <a:ea typeface="等线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  <a:hlinkClick r:id="rId1"/>
              </a:rPr>
              <a:t>https://www.zhihu.com/question/65502802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78" y="1046432"/>
            <a:ext cx="3952187" cy="308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分析问题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日志分析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350" dirty="0">
                <a:latin typeface="等线" panose="02010600030101010101" pitchFamily="2" charset="-122"/>
                <a:ea typeface="等线" panose="02010600030101010101" pitchFamily="2" charset="-122"/>
              </a:rPr>
              <a:t>From</a:t>
            </a:r>
            <a:r>
              <a:rPr lang="zh-CN" altLang="en-US" sz="1350" dirty="0">
                <a:latin typeface="等线" panose="02010600030101010101" pitchFamily="2" charset="-122"/>
                <a:ea typeface="等线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  <a:hlinkClick r:id="rId1"/>
              </a:rPr>
              <a:t>https://www.zhihu.com/question/65502802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75606"/>
            <a:ext cx="5805264" cy="285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45072"/>
            <a:ext cx="8784976" cy="419271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网关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350" dirty="0">
                <a:latin typeface="等线" panose="02010600030101010101" pitchFamily="2" charset="-122"/>
                <a:ea typeface="等线" panose="02010600030101010101" pitchFamily="2" charset="-122"/>
              </a:rPr>
              <a:t>From</a:t>
            </a:r>
            <a:r>
              <a:rPr lang="zh-CN" altLang="en-US" sz="1350" dirty="0">
                <a:latin typeface="等线" panose="02010600030101010101" pitchFamily="2" charset="-122"/>
                <a:ea typeface="等线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  <a:hlinkClick r:id="rId1"/>
              </a:rPr>
              <a:t>https://www.zhihu.com/question/65502802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768" y="718301"/>
            <a:ext cx="4356463" cy="37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Microservice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–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sample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服务注册于发现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动态扩容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350" dirty="0">
                <a:latin typeface="等线" panose="02010600030101010101" pitchFamily="2" charset="-122"/>
                <a:ea typeface="等线" panose="02010600030101010101" pitchFamily="2" charset="-122"/>
              </a:rPr>
              <a:t>From</a:t>
            </a:r>
            <a:r>
              <a:rPr lang="zh-CN" altLang="en-US" sz="1350" dirty="0">
                <a:latin typeface="等线" panose="02010600030101010101" pitchFamily="2" charset="-122"/>
                <a:ea typeface="等线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  <a:hlinkClick r:id="rId1"/>
              </a:rPr>
              <a:t>https://www.zhihu.com/question/65502802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28" y="1707654"/>
            <a:ext cx="7509344" cy="2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Discovery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cloud, </a:t>
            </a:r>
            <a:endParaRPr lang="en-US" altLang="zh-CN" dirty="0"/>
          </a:p>
          <a:p>
            <a:pPr lvl="1"/>
            <a:r>
              <a:rPr lang="en-US" altLang="zh-CN" dirty="0"/>
              <a:t>applications </a:t>
            </a:r>
            <a:r>
              <a:rPr lang="en-US" altLang="zh-CN" dirty="0">
                <a:solidFill>
                  <a:srgbClr val="FF0000"/>
                </a:solidFill>
              </a:rPr>
              <a:t>can’t always know the exact location of other services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A service registry, such as </a:t>
            </a:r>
            <a:r>
              <a:rPr lang="en-US" altLang="zh-CN" dirty="0">
                <a:hlinkClick r:id="rId1"/>
              </a:rPr>
              <a:t>Netflix Eureka</a:t>
            </a:r>
            <a:r>
              <a:rPr lang="en-US" altLang="zh-CN" dirty="0"/>
              <a:t>, or a sidecar solution, such as </a:t>
            </a:r>
            <a:r>
              <a:rPr lang="en-US" altLang="zh-CN" dirty="0">
                <a:hlinkClick r:id="rId2"/>
              </a:rPr>
              <a:t>HashiCorp Consul</a:t>
            </a:r>
            <a:r>
              <a:rPr lang="en-US" altLang="zh-CN" dirty="0"/>
              <a:t>, can help. </a:t>
            </a:r>
            <a:endParaRPr lang="en-US" altLang="zh-CN" dirty="0"/>
          </a:p>
          <a:p>
            <a:pPr lvl="1"/>
            <a:r>
              <a:rPr lang="en-US" altLang="zh-CN" dirty="0"/>
              <a:t>Spring Cloud provides </a:t>
            </a:r>
            <a:r>
              <a:rPr lang="en-US" altLang="zh-CN" dirty="0" err="1"/>
              <a:t>DiscoveryClient</a:t>
            </a:r>
            <a:r>
              <a:rPr lang="en-US" altLang="zh-CN" dirty="0"/>
              <a:t> implementations for popular registries such as </a:t>
            </a:r>
            <a:r>
              <a:rPr lang="en-US" altLang="zh-CN" dirty="0">
                <a:hlinkClick r:id="rId3"/>
              </a:rPr>
              <a:t>Eureka</a:t>
            </a:r>
            <a:r>
              <a:rPr lang="en-US" altLang="zh-CN" dirty="0"/>
              <a:t>, </a:t>
            </a:r>
            <a:r>
              <a:rPr lang="en-US" altLang="zh-CN" dirty="0">
                <a:hlinkClick r:id="rId4"/>
              </a:rPr>
              <a:t>Consul</a:t>
            </a:r>
            <a:r>
              <a:rPr lang="en-US" altLang="zh-CN" dirty="0"/>
              <a:t>, </a:t>
            </a:r>
            <a:r>
              <a:rPr lang="en-US" altLang="zh-CN" dirty="0">
                <a:hlinkClick r:id="rId5"/>
              </a:rPr>
              <a:t>Zookeeper</a:t>
            </a:r>
            <a:r>
              <a:rPr lang="en-US" altLang="zh-CN" dirty="0"/>
              <a:t>, and even </a:t>
            </a:r>
            <a:r>
              <a:rPr lang="en-US" altLang="zh-CN" dirty="0">
                <a:hlinkClick r:id="rId6"/>
              </a:rPr>
              <a:t>Kubernetes'</a:t>
            </a:r>
            <a:r>
              <a:rPr lang="en-US" altLang="zh-CN" dirty="0"/>
              <a:t> built-in system. </a:t>
            </a:r>
            <a:endParaRPr lang="en-US" altLang="zh-CN" dirty="0"/>
          </a:p>
          <a:p>
            <a:pPr lvl="1"/>
            <a:r>
              <a:rPr lang="en-US" altLang="zh-CN" dirty="0"/>
              <a:t>There’s also a </a:t>
            </a:r>
            <a:r>
              <a:rPr lang="en-US" altLang="zh-CN" dirty="0">
                <a:hlinkClick r:id="rId7"/>
              </a:rPr>
              <a:t>Spring Cloud Load Balancer</a:t>
            </a:r>
            <a:r>
              <a:rPr lang="en-US" altLang="zh-CN" dirty="0"/>
              <a:t> to help you distribute the load carefully among your service instances.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Eureka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Eureka is </a:t>
            </a:r>
            <a:endParaRPr lang="en-US" altLang="zh-CN" dirty="0"/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REST (Representational State Transfer) based service</a:t>
            </a:r>
            <a:r>
              <a:rPr lang="en-US" altLang="zh-CN" dirty="0"/>
              <a:t> that is primarily used in the AWS cloud for </a:t>
            </a:r>
            <a:r>
              <a:rPr lang="en-US" altLang="zh-CN" dirty="0">
                <a:solidFill>
                  <a:srgbClr val="FF0000"/>
                </a:solidFill>
              </a:rPr>
              <a:t>locating services for the purpose of load balancing and failover of middle-tier servers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We call this service, the </a:t>
            </a:r>
            <a:r>
              <a:rPr lang="en-US" altLang="zh-CN" b="1" dirty="0">
                <a:solidFill>
                  <a:srgbClr val="FF0000"/>
                </a:solidFill>
              </a:rPr>
              <a:t>Eureka Server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Eureka also comes with a Java-based client component,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the </a:t>
            </a:r>
            <a:r>
              <a:rPr lang="en-US" altLang="zh-CN" b="1" dirty="0">
                <a:solidFill>
                  <a:srgbClr val="FF0000"/>
                </a:solidFill>
              </a:rPr>
              <a:t>Eureka Client</a:t>
            </a:r>
            <a:r>
              <a:rPr lang="en-US" altLang="zh-CN" dirty="0"/>
              <a:t>, which makes interactions with the service much easier. </a:t>
            </a:r>
            <a:endParaRPr lang="en-US" altLang="zh-CN" dirty="0"/>
          </a:p>
          <a:p>
            <a:pPr lvl="1"/>
            <a:r>
              <a:rPr lang="en-US" altLang="zh-CN" dirty="0"/>
              <a:t>The client also has </a:t>
            </a:r>
            <a:r>
              <a:rPr lang="en-US" altLang="zh-CN" dirty="0">
                <a:solidFill>
                  <a:srgbClr val="FF0000"/>
                </a:solidFill>
              </a:rPr>
              <a:t>a built-in load balancer </a:t>
            </a:r>
            <a:r>
              <a:rPr lang="en-US" altLang="zh-CN" dirty="0"/>
              <a:t>that does basic </a:t>
            </a:r>
            <a:r>
              <a:rPr lang="en-US" altLang="zh-CN" dirty="0">
                <a:solidFill>
                  <a:srgbClr val="FF0000"/>
                </a:solidFill>
              </a:rPr>
              <a:t>round-robin load balancing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At Netflix, a much more sophisticated load balancer wraps Eureka to provide weighted load balancing based on several factors like traffic, resource usage, error conditions etc. to provide superior resiliency.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Eureka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High-Level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altLang="zh-CN" dirty="0"/>
          </a:p>
          <a:p>
            <a:pPr lvl="1"/>
            <a:r>
              <a:rPr lang="en-US" altLang="zh-CN" dirty="0"/>
              <a:t>There is </a:t>
            </a:r>
            <a:r>
              <a:rPr lang="en-US" altLang="zh-CN" b="1" dirty="0">
                <a:solidFill>
                  <a:srgbClr val="FF0000"/>
                </a:solidFill>
              </a:rPr>
              <a:t>one</a:t>
            </a:r>
            <a:r>
              <a:rPr lang="en-US" altLang="zh-CN" dirty="0">
                <a:solidFill>
                  <a:srgbClr val="FF0000"/>
                </a:solidFill>
              </a:rPr>
              <a:t> eureka cluster per </a:t>
            </a:r>
            <a:r>
              <a:rPr lang="en-US" altLang="zh-CN" b="1" dirty="0">
                <a:solidFill>
                  <a:srgbClr val="FF0000"/>
                </a:solidFill>
              </a:rPr>
              <a:t>region</a:t>
            </a:r>
            <a:r>
              <a:rPr lang="en-US" altLang="zh-CN" dirty="0"/>
              <a:t> which knows only about instances in its region. There is at the least </a:t>
            </a:r>
            <a:r>
              <a:rPr lang="en-US" altLang="zh-CN" b="1" dirty="0"/>
              <a:t>one</a:t>
            </a:r>
            <a:r>
              <a:rPr lang="en-US" altLang="zh-CN" dirty="0"/>
              <a:t> eureka server per </a:t>
            </a:r>
            <a:r>
              <a:rPr lang="en-US" altLang="zh-CN" b="1" dirty="0"/>
              <a:t>zone</a:t>
            </a:r>
            <a:r>
              <a:rPr lang="en-US" altLang="zh-CN" dirty="0"/>
              <a:t> to handle zone failures.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AutoShape 2" descr="Eureka High level Architecture"/>
          <p:cNvSpPr>
            <a:spLocks noChangeAspect="1" noChangeArrowheads="1"/>
          </p:cNvSpPr>
          <p:nvPr/>
        </p:nvSpPr>
        <p:spPr bwMode="auto">
          <a:xfrm>
            <a:off x="4457700" y="24574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396" y="1707224"/>
            <a:ext cx="5713158" cy="29689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225" y="1858010"/>
            <a:ext cx="3592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eureka server</a:t>
            </a:r>
            <a:r>
              <a:rPr lang="zh-CN" altLang="en-US" sz="1600"/>
              <a:t>在右图中进行了多机备份。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100" dirty="0" err="1"/>
              <a:t>pom.xml</a:t>
            </a:r>
            <a:r>
              <a:rPr lang="en-US" altLang="zh-CN" dirty="0">
                <a:solidFill>
                  <a:srgbClr val="E8BF6A"/>
                </a:solidFill>
              </a:rPr>
              <a:t>   </a:t>
            </a:r>
            <a:endParaRPr lang="en-US" altLang="zh-CN" dirty="0">
              <a:solidFill>
                <a:srgbClr val="E8BF6A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E8BF6A"/>
                </a:solidFill>
              </a:rPr>
              <a:t>   </a:t>
            </a:r>
            <a:r>
              <a:rPr lang="en-US" altLang="zh-CN" dirty="0">
                <a:solidFill>
                  <a:srgbClr val="E8BF6A"/>
                </a:solidFill>
              </a:rPr>
              <a:t>&lt;dependencies&gt;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&lt;dependency&gt;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&lt;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 err="1"/>
              <a:t>org.springframework.cloud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&lt;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/>
              <a:t>spring-cloud-starter-</a:t>
            </a:r>
            <a:r>
              <a:rPr lang="en-US" altLang="zh-CN" dirty="0" err="1"/>
              <a:t>netflix</a:t>
            </a:r>
            <a:r>
              <a:rPr lang="en-US" altLang="zh-CN" dirty="0"/>
              <a:t>-eureka-server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&lt;/dependency&gt;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zh-CN" altLang="en-US" dirty="0">
                <a:solidFill>
                  <a:srgbClr val="E8BF6A"/>
                </a:solidFill>
              </a:rPr>
              <a:t>   </a:t>
            </a:r>
            <a:r>
              <a:rPr lang="en-US" altLang="zh-CN" dirty="0">
                <a:solidFill>
                  <a:srgbClr val="E8BF6A"/>
                </a:solidFill>
              </a:rPr>
              <a:t>&lt;dependencies&gt;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zh-CN" altLang="en-US" dirty="0">
                <a:solidFill>
                  <a:srgbClr val="E8BF6A"/>
                </a:solidFill>
              </a:rPr>
              <a:t>  </a:t>
            </a:r>
            <a:r>
              <a:rPr lang="en-US" altLang="zh-CN" dirty="0">
                <a:solidFill>
                  <a:srgbClr val="E8BF6A"/>
                </a:solidFill>
              </a:rPr>
              <a:t> &lt;</a:t>
            </a:r>
            <a:r>
              <a:rPr lang="en-US" altLang="zh-CN" dirty="0" err="1">
                <a:solidFill>
                  <a:srgbClr val="E8BF6A"/>
                </a:solidFill>
              </a:rPr>
              <a:t>dependencyManagement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&lt;dependencies&gt;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&lt;dependency&gt;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 err="1"/>
              <a:t>org.springframework.cloud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/>
              <a:t>spring-cloud-dependencies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&lt;version&gt;</a:t>
            </a:r>
            <a:r>
              <a:rPr lang="en-US" altLang="zh-CN" dirty="0"/>
              <a:t>${spring-</a:t>
            </a:r>
            <a:r>
              <a:rPr lang="en-US" altLang="zh-CN" dirty="0" err="1"/>
              <a:t>cloud.version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rgbClr val="E8BF6A"/>
                </a:solidFill>
              </a:rPr>
              <a:t>&lt;/version&gt;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&lt;type&gt;</a:t>
            </a:r>
            <a:r>
              <a:rPr lang="en-US" altLang="zh-CN" dirty="0"/>
              <a:t>pom</a:t>
            </a:r>
            <a:r>
              <a:rPr lang="en-US" altLang="zh-CN" dirty="0">
                <a:solidFill>
                  <a:srgbClr val="E8BF6A"/>
                </a:solidFill>
              </a:rPr>
              <a:t>&lt;/type&gt;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&lt;scope&gt;</a:t>
            </a:r>
            <a:r>
              <a:rPr lang="en-US" altLang="zh-CN" dirty="0"/>
              <a:t>import</a:t>
            </a:r>
            <a:r>
              <a:rPr lang="en-US" altLang="zh-CN" dirty="0">
                <a:solidFill>
                  <a:srgbClr val="E8BF6A"/>
                </a:solidFill>
              </a:rPr>
              <a:t>&lt;/scope&gt;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&lt;/dependency&gt;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&lt;/dependencies&gt;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&lt;/</a:t>
            </a:r>
            <a:r>
              <a:rPr lang="en-US" altLang="zh-CN" dirty="0" err="1">
                <a:solidFill>
                  <a:srgbClr val="E8BF6A"/>
                </a:solidFill>
              </a:rPr>
              <a:t>dependencyManagement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Contents</a:t>
            </a:r>
            <a:endParaRPr lang="en-US" altLang="zh-CN" sz="2400" dirty="0"/>
          </a:p>
          <a:p>
            <a:pPr lvl="1"/>
            <a:r>
              <a:rPr lang="en-US" altLang="zh-CN" sz="1800" dirty="0"/>
              <a:t>Microservice</a:t>
            </a:r>
            <a:endParaRPr lang="en-US" altLang="zh-CN" sz="1800" dirty="0"/>
          </a:p>
          <a:p>
            <a:pPr lvl="1"/>
            <a:r>
              <a:rPr lang="en-US" altLang="zh-CN" sz="1800" dirty="0"/>
              <a:t>Routing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Filtering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Severless</a:t>
            </a:r>
            <a:endParaRPr lang="en-US" altLang="zh-CN" sz="1800" dirty="0"/>
          </a:p>
          <a:p>
            <a:pPr lvl="1"/>
            <a:r>
              <a:rPr lang="en-US" altLang="zh-CN" sz="1800" dirty="0"/>
              <a:t>Function</a:t>
            </a:r>
            <a:r>
              <a:rPr lang="zh-CN" altLang="en-US" sz="1800" dirty="0"/>
              <a:t> </a:t>
            </a:r>
            <a:r>
              <a:rPr lang="en-US" altLang="zh-CN" sz="1800" dirty="0"/>
              <a:t>Service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400" dirty="0"/>
              <a:t>Objectives</a:t>
            </a:r>
            <a:endParaRPr lang="en-US" altLang="zh-CN" sz="2400" dirty="0"/>
          </a:p>
          <a:p>
            <a:pPr lvl="1"/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能够根据业务需求，抽象出系统中的微服务，并能够基于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Spring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框架开发对应的微服务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300355" lvl="1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@</a:t>
            </a:r>
            <a:r>
              <a:rPr lang="en-US" altLang="zh-CN" sz="1600" dirty="0" err="1">
                <a:solidFill>
                  <a:srgbClr val="FF0000"/>
                </a:solidFill>
              </a:rPr>
              <a:t>EnableEurekaServer</a:t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</a:t>
            </a:r>
            <a:r>
              <a:rPr lang="en-US" altLang="zh-CN" sz="1600" dirty="0" err="1">
                <a:solidFill>
                  <a:srgbClr val="BBB529"/>
                </a:solidFill>
              </a:rPr>
              <a:t>SpringBootApplication</a:t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public class </a:t>
            </a:r>
            <a:r>
              <a:rPr lang="en-US" altLang="zh-CN" sz="1600" dirty="0" err="1"/>
              <a:t>ServiceRegistrationAndDiscoveryServiceApplication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CC7832"/>
                </a:solidFill>
              </a:rPr>
              <a:t>public static void </a:t>
            </a:r>
            <a:r>
              <a:rPr lang="en-US" altLang="zh-CN" sz="1600" dirty="0">
                <a:solidFill>
                  <a:srgbClr val="FFC66D"/>
                </a:solidFill>
              </a:rPr>
              <a:t>main</a:t>
            </a:r>
            <a:r>
              <a:rPr lang="en-US" altLang="zh-CN" sz="1600" dirty="0"/>
              <a:t>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  <a:br>
              <a:rPr lang="en-US" altLang="zh-CN" sz="1600" dirty="0"/>
            </a:br>
            <a:r>
              <a:rPr lang="en-US" altLang="zh-CN" sz="1600" dirty="0"/>
              <a:t>      </a:t>
            </a:r>
            <a:r>
              <a:rPr lang="en-US" altLang="zh-CN" sz="1600" dirty="0" err="1"/>
              <a:t>SpringApplication.</a:t>
            </a:r>
            <a:r>
              <a:rPr lang="en-US" altLang="zh-CN" sz="1600" i="1" dirty="0" err="1"/>
              <a:t>run</a:t>
            </a:r>
            <a:r>
              <a:rPr lang="en-US" altLang="zh-CN" sz="1600" dirty="0"/>
              <a:t>(</a:t>
            </a:r>
            <a:endParaRPr lang="en-US" altLang="zh-CN" sz="1600" dirty="0"/>
          </a:p>
          <a:p>
            <a:pPr marL="300355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ServiceRegistrationAndDiscoveryServiceApplication.</a:t>
            </a:r>
            <a:r>
              <a:rPr lang="en-US" altLang="zh-CN" sz="1600" dirty="0" err="1">
                <a:solidFill>
                  <a:srgbClr val="CC7832"/>
                </a:solidFill>
              </a:rPr>
              <a:t>class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   </a:t>
            </a:r>
            <a:r>
              <a:rPr lang="en-US" altLang="zh-CN" sz="1600" dirty="0"/>
              <a:t>}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lang="zh-CN" altLang="en-US" sz="1600" dirty="0"/>
          </a:p>
          <a:p>
            <a:pPr marL="0" indent="0">
              <a:buNone/>
            </a:pPr>
            <a:br>
              <a:rPr lang="en-US" altLang="zh-CN" dirty="0">
                <a:solidFill>
                  <a:srgbClr val="E8BF6A"/>
                </a:solidFill>
              </a:rPr>
            </a:br>
            <a:br>
              <a:rPr lang="en-US" altLang="zh-CN" dirty="0">
                <a:solidFill>
                  <a:srgbClr val="E8BF6A"/>
                </a:solidFill>
              </a:rPr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resources/</a:t>
            </a:r>
            <a:r>
              <a:rPr lang="en-US" altLang="zh-CN" dirty="0" err="1"/>
              <a:t>application.properties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300355" lvl="1" indent="0">
              <a:buNone/>
            </a:pPr>
            <a:r>
              <a:rPr lang="en-US" altLang="zh-CN" sz="1800" dirty="0" err="1">
                <a:solidFill>
                  <a:srgbClr val="CC7832"/>
                </a:solidFill>
              </a:rPr>
              <a:t>server.port</a:t>
            </a:r>
            <a:r>
              <a:rPr lang="en-US" altLang="zh-CN" sz="1800" dirty="0">
                <a:solidFill>
                  <a:srgbClr val="808080"/>
                </a:solidFill>
              </a:rPr>
              <a:t>=</a:t>
            </a:r>
            <a:r>
              <a:rPr lang="en-US" altLang="zh-CN" sz="1800" dirty="0">
                <a:solidFill>
                  <a:srgbClr val="6897BB"/>
                </a:solidFill>
              </a:rPr>
              <a:t>8761 //</a:t>
            </a:r>
            <a:r>
              <a:rPr lang="zh-CN" altLang="en-US" sz="1800" dirty="0">
                <a:solidFill>
                  <a:srgbClr val="6897BB"/>
                </a:solidFill>
              </a:rPr>
              <a:t>描述</a:t>
            </a:r>
            <a:r>
              <a:rPr lang="en-US" altLang="zh-CN" sz="1800" dirty="0">
                <a:solidFill>
                  <a:srgbClr val="6897BB"/>
                </a:solidFill>
              </a:rPr>
              <a:t>registry</a:t>
            </a:r>
            <a:r>
              <a:rPr lang="zh-CN" altLang="en-US" sz="1800" dirty="0">
                <a:solidFill>
                  <a:srgbClr val="6897BB"/>
                </a:solidFill>
              </a:rPr>
              <a:t>运行的端口号</a:t>
            </a:r>
            <a:br>
              <a:rPr lang="en-US" altLang="zh-CN" sz="1800" dirty="0">
                <a:solidFill>
                  <a:srgbClr val="6897BB"/>
                </a:solidFill>
              </a:rPr>
            </a:br>
            <a:br>
              <a:rPr lang="en-US" altLang="zh-CN" sz="1800" dirty="0">
                <a:solidFill>
                  <a:srgbClr val="6897BB"/>
                </a:solidFill>
              </a:rPr>
            </a:br>
            <a:r>
              <a:rPr lang="en-US" altLang="zh-CN" sz="1800" dirty="0" err="1">
                <a:solidFill>
                  <a:srgbClr val="CC7832"/>
                </a:solidFill>
              </a:rPr>
              <a:t>eureka.client.register</a:t>
            </a:r>
            <a:r>
              <a:rPr lang="en-US" altLang="zh-CN" sz="1800" dirty="0">
                <a:solidFill>
                  <a:srgbClr val="CC7832"/>
                </a:solidFill>
              </a:rPr>
              <a:t>-with-eureka</a:t>
            </a:r>
            <a:r>
              <a:rPr lang="en-US" altLang="zh-CN" sz="1800" dirty="0">
                <a:solidFill>
                  <a:srgbClr val="808080"/>
                </a:solidFill>
              </a:rPr>
              <a:t>=</a:t>
            </a:r>
            <a:r>
              <a:rPr lang="en-US" altLang="zh-CN" sz="1800" dirty="0">
                <a:solidFill>
                  <a:srgbClr val="CC7832"/>
                </a:solidFill>
              </a:rPr>
              <a:t>false</a:t>
            </a:r>
            <a:br>
              <a:rPr lang="en-US" altLang="zh-CN" sz="1800" dirty="0">
                <a:solidFill>
                  <a:srgbClr val="CC7832"/>
                </a:solidFill>
              </a:rPr>
            </a:br>
            <a:r>
              <a:rPr lang="en-US" altLang="zh-CN" sz="1800" dirty="0" err="1">
                <a:solidFill>
                  <a:srgbClr val="CC7832"/>
                </a:solidFill>
              </a:rPr>
              <a:t>eureka.client.fetch</a:t>
            </a:r>
            <a:r>
              <a:rPr lang="en-US" altLang="zh-CN" sz="1800" dirty="0">
                <a:solidFill>
                  <a:srgbClr val="CC7832"/>
                </a:solidFill>
              </a:rPr>
              <a:t>-registry</a:t>
            </a:r>
            <a:r>
              <a:rPr lang="en-US" altLang="zh-CN" sz="1800" dirty="0">
                <a:solidFill>
                  <a:srgbClr val="808080"/>
                </a:solidFill>
              </a:rPr>
              <a:t>=</a:t>
            </a:r>
            <a:r>
              <a:rPr lang="en-US" altLang="zh-CN" sz="1800" dirty="0">
                <a:solidFill>
                  <a:srgbClr val="CC7832"/>
                </a:solidFill>
              </a:rPr>
              <a:t>false</a:t>
            </a:r>
            <a:br>
              <a:rPr lang="en-US" altLang="zh-CN" sz="1800" dirty="0">
                <a:solidFill>
                  <a:srgbClr val="CC7832"/>
                </a:solidFill>
              </a:rPr>
            </a:br>
            <a:br>
              <a:rPr lang="en-US" altLang="zh-CN" sz="1800" dirty="0">
                <a:solidFill>
                  <a:srgbClr val="CC7832"/>
                </a:solidFill>
              </a:rPr>
            </a:br>
            <a:r>
              <a:rPr lang="en-US" altLang="zh-CN" sz="1800" dirty="0" err="1">
                <a:solidFill>
                  <a:srgbClr val="CC7832"/>
                </a:solidFill>
              </a:rPr>
              <a:t>logging.level.com.netflix.eureka</a:t>
            </a:r>
            <a:r>
              <a:rPr lang="en-US" altLang="zh-CN" sz="1800" dirty="0">
                <a:solidFill>
                  <a:srgbClr val="808080"/>
                </a:solidFill>
              </a:rPr>
              <a:t>=</a:t>
            </a:r>
            <a:r>
              <a:rPr lang="en-US" altLang="zh-CN" sz="1800" dirty="0">
                <a:solidFill>
                  <a:srgbClr val="FFC66D"/>
                </a:solidFill>
              </a:rPr>
              <a:t>OFF</a:t>
            </a:r>
            <a:br>
              <a:rPr lang="en-US" altLang="zh-CN" sz="1800" dirty="0">
                <a:solidFill>
                  <a:srgbClr val="FFC66D"/>
                </a:solidFill>
              </a:rPr>
            </a:br>
            <a:r>
              <a:rPr lang="en-US" altLang="zh-CN" sz="1800" dirty="0" err="1">
                <a:solidFill>
                  <a:srgbClr val="CC7832"/>
                </a:solidFill>
              </a:rPr>
              <a:t>logging.level.com.netflix.discovery</a:t>
            </a:r>
            <a:r>
              <a:rPr lang="en-US" altLang="zh-CN" sz="1800" dirty="0">
                <a:solidFill>
                  <a:srgbClr val="808080"/>
                </a:solidFill>
              </a:rPr>
              <a:t>=</a:t>
            </a:r>
            <a:r>
              <a:rPr lang="en-US" altLang="zh-CN" sz="1800" dirty="0">
                <a:solidFill>
                  <a:srgbClr val="FFC66D"/>
                </a:solidFill>
              </a:rPr>
              <a:t>OFF</a:t>
            </a:r>
            <a:endParaRPr lang="zh-CN" altLang="en-US" sz="1800" dirty="0"/>
          </a:p>
          <a:p>
            <a:pPr marL="0" indent="0">
              <a:buNone/>
            </a:pPr>
            <a:br>
              <a:rPr lang="en-US" altLang="zh-CN" dirty="0">
                <a:solidFill>
                  <a:srgbClr val="E8BF6A"/>
                </a:solidFill>
              </a:rPr>
            </a:br>
            <a:br>
              <a:rPr lang="en-US" altLang="zh-CN" dirty="0">
                <a:solidFill>
                  <a:srgbClr val="E8BF6A"/>
                </a:solidFill>
              </a:rPr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7500" y="1290630"/>
            <a:ext cx="3429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sz="2100" dirty="0" err="1"/>
              <a:t>pom.xml</a:t>
            </a:r>
            <a:endParaRPr kumimoji="1" lang="en-US" altLang="zh-CN" sz="2100" dirty="0"/>
          </a:p>
          <a:p>
            <a:pPr marL="0" indent="0">
              <a:buNone/>
            </a:pPr>
            <a:r>
              <a:rPr lang="zh-CN" altLang="en-US" dirty="0">
                <a:solidFill>
                  <a:srgbClr val="E8BF6A"/>
                </a:solidFill>
              </a:rPr>
              <a:t>   </a:t>
            </a:r>
            <a:r>
              <a:rPr lang="en-US" altLang="zh-CN" dirty="0">
                <a:solidFill>
                  <a:srgbClr val="E8BF6A"/>
                </a:solidFill>
              </a:rPr>
              <a:t>&lt;dependencies&gt;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&lt;dependency&gt;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&lt;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 err="1"/>
              <a:t>org.springframework.cloud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&lt;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/>
              <a:t>spring-cloud-starter-</a:t>
            </a:r>
            <a:r>
              <a:rPr lang="en-US" altLang="zh-CN" dirty="0" err="1"/>
              <a:t>netflix</a:t>
            </a:r>
            <a:r>
              <a:rPr lang="en-US" altLang="zh-CN" dirty="0"/>
              <a:t>-eureka-client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&lt;/dependency&gt;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zh-CN" altLang="en-US" dirty="0">
                <a:solidFill>
                  <a:srgbClr val="E8BF6A"/>
                </a:solidFill>
              </a:rPr>
              <a:t>   </a:t>
            </a:r>
            <a:r>
              <a:rPr lang="en-US" altLang="zh-CN" dirty="0">
                <a:solidFill>
                  <a:srgbClr val="E8BF6A"/>
                </a:solidFill>
              </a:rPr>
              <a:t>&lt;dependencies&gt;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zh-CN" altLang="en-US" dirty="0">
                <a:solidFill>
                  <a:srgbClr val="E8BF6A"/>
                </a:solidFill>
              </a:rPr>
              <a:t>  </a:t>
            </a:r>
            <a:r>
              <a:rPr lang="en-US" altLang="zh-CN" dirty="0">
                <a:solidFill>
                  <a:srgbClr val="E8BF6A"/>
                </a:solidFill>
              </a:rPr>
              <a:t> &lt;</a:t>
            </a:r>
            <a:r>
              <a:rPr lang="en-US" altLang="zh-CN" dirty="0" err="1">
                <a:solidFill>
                  <a:srgbClr val="E8BF6A"/>
                </a:solidFill>
              </a:rPr>
              <a:t>dependencyManagement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&lt;dependencies&gt;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&lt;dependency&gt;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 err="1"/>
              <a:t>org.springframework.cloud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/>
              <a:t>spring-cloud-dependencies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&lt;version&gt;</a:t>
            </a:r>
            <a:r>
              <a:rPr lang="en-US" altLang="zh-CN" dirty="0"/>
              <a:t>${spring-</a:t>
            </a:r>
            <a:r>
              <a:rPr lang="en-US" altLang="zh-CN" dirty="0" err="1"/>
              <a:t>cloud.version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rgbClr val="E8BF6A"/>
                </a:solidFill>
              </a:rPr>
              <a:t>&lt;/version&gt;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&lt;type&gt;</a:t>
            </a:r>
            <a:r>
              <a:rPr lang="en-US" altLang="zh-CN" dirty="0"/>
              <a:t>pom</a:t>
            </a:r>
            <a:r>
              <a:rPr lang="en-US" altLang="zh-CN" dirty="0">
                <a:solidFill>
                  <a:srgbClr val="E8BF6A"/>
                </a:solidFill>
              </a:rPr>
              <a:t>&lt;/type&gt;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&lt;scope&gt;</a:t>
            </a:r>
            <a:r>
              <a:rPr lang="en-US" altLang="zh-CN" dirty="0"/>
              <a:t>import</a:t>
            </a:r>
            <a:r>
              <a:rPr lang="en-US" altLang="zh-CN" dirty="0">
                <a:solidFill>
                  <a:srgbClr val="E8BF6A"/>
                </a:solidFill>
              </a:rPr>
              <a:t>&lt;/scope&gt;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&lt;/dependency&gt;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&lt;/dependencies&gt;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&lt;/</a:t>
            </a:r>
            <a:r>
              <a:rPr lang="en-US" altLang="zh-CN" dirty="0" err="1">
                <a:solidFill>
                  <a:srgbClr val="E8BF6A"/>
                </a:solidFill>
              </a:rPr>
              <a:t>dependencyManagement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1900" dirty="0"/>
              <a:t>Main</a:t>
            </a:r>
            <a:r>
              <a:rPr lang="zh-CN" altLang="en-US" sz="1900" dirty="0"/>
              <a:t> </a:t>
            </a:r>
            <a:r>
              <a:rPr lang="en-US" altLang="zh-CN" sz="1900" dirty="0"/>
              <a:t>java</a:t>
            </a:r>
            <a:r>
              <a:rPr lang="zh-CN" altLang="en-US" sz="1900" dirty="0"/>
              <a:t> </a:t>
            </a:r>
            <a:r>
              <a:rPr lang="en-US" altLang="zh-CN" sz="1900" dirty="0"/>
              <a:t>class</a:t>
            </a:r>
            <a:endParaRPr lang="en-US" altLang="zh-CN" sz="1900" dirty="0"/>
          </a:p>
          <a:p>
            <a:pPr marL="0" indent="0">
              <a:buNone/>
            </a:pPr>
            <a:endParaRPr lang="en-US" altLang="zh-CN" dirty="0"/>
          </a:p>
          <a:p>
            <a:pPr marL="300355" lvl="1" indent="0">
              <a:buNone/>
            </a:pPr>
            <a:r>
              <a:rPr lang="en-US" altLang="zh-CN" sz="1700" dirty="0">
                <a:solidFill>
                  <a:srgbClr val="BBB529"/>
                </a:solidFill>
              </a:rPr>
              <a:t>@</a:t>
            </a:r>
            <a:r>
              <a:rPr lang="en-US" altLang="zh-CN" sz="1700" dirty="0" err="1">
                <a:solidFill>
                  <a:srgbClr val="BBB529"/>
                </a:solidFill>
              </a:rPr>
              <a:t>SpringBootApplication</a:t>
            </a:r>
            <a:br>
              <a:rPr lang="en-US" altLang="zh-CN" sz="1700" dirty="0">
                <a:solidFill>
                  <a:srgbClr val="BBB529"/>
                </a:solidFill>
              </a:rPr>
            </a:br>
            <a:r>
              <a:rPr lang="en-US" altLang="zh-CN" sz="1700" dirty="0">
                <a:solidFill>
                  <a:srgbClr val="CC7832"/>
                </a:solidFill>
              </a:rPr>
              <a:t>public class </a:t>
            </a:r>
            <a:r>
              <a:rPr lang="en-US" altLang="zh-CN" sz="1700" dirty="0" err="1"/>
              <a:t>ServiceRegistrationAndDiscoveryClientApplication</a:t>
            </a:r>
            <a:r>
              <a:rPr lang="en-US" altLang="zh-CN" sz="1700" dirty="0"/>
              <a:t> {</a:t>
            </a:r>
            <a:br>
              <a:rPr lang="en-US" altLang="zh-CN" sz="1700" dirty="0"/>
            </a:br>
            <a:br>
              <a:rPr lang="en-US" altLang="zh-CN" sz="1700" dirty="0"/>
            </a:br>
            <a:r>
              <a:rPr lang="en-US" altLang="zh-CN" sz="1700" dirty="0"/>
              <a:t>   </a:t>
            </a:r>
            <a:r>
              <a:rPr lang="en-US" altLang="zh-CN" sz="1700" dirty="0">
                <a:solidFill>
                  <a:srgbClr val="CC7832"/>
                </a:solidFill>
              </a:rPr>
              <a:t>public static void </a:t>
            </a:r>
            <a:r>
              <a:rPr lang="en-US" altLang="zh-CN" sz="1700" dirty="0">
                <a:solidFill>
                  <a:srgbClr val="FFC66D"/>
                </a:solidFill>
              </a:rPr>
              <a:t>main</a:t>
            </a:r>
            <a:r>
              <a:rPr lang="en-US" altLang="zh-CN" sz="1700" dirty="0"/>
              <a:t>(String[] </a:t>
            </a:r>
            <a:r>
              <a:rPr lang="en-US" altLang="zh-CN" sz="1700" dirty="0" err="1"/>
              <a:t>args</a:t>
            </a:r>
            <a:r>
              <a:rPr lang="en-US" altLang="zh-CN" sz="1700" dirty="0"/>
              <a:t>) {</a:t>
            </a:r>
            <a:br>
              <a:rPr lang="en-US" altLang="zh-CN" sz="1700" dirty="0"/>
            </a:br>
            <a:r>
              <a:rPr lang="en-US" altLang="zh-CN" sz="1700" dirty="0"/>
              <a:t>      </a:t>
            </a:r>
            <a:r>
              <a:rPr lang="en-US" altLang="zh-CN" sz="1700" dirty="0" err="1"/>
              <a:t>SpringApplication.</a:t>
            </a:r>
            <a:r>
              <a:rPr lang="en-US" altLang="zh-CN" sz="1700" i="1" dirty="0" err="1"/>
              <a:t>run</a:t>
            </a:r>
            <a:r>
              <a:rPr lang="en-US" altLang="zh-CN" sz="1700" dirty="0"/>
              <a:t>(</a:t>
            </a:r>
            <a:r>
              <a:rPr lang="en-US" altLang="zh-CN" sz="1700" dirty="0" err="1"/>
              <a:t>ServiceRegistrationAndDiscoveryClientApplication.</a:t>
            </a:r>
            <a:r>
              <a:rPr lang="en-US" altLang="zh-CN" sz="1700" dirty="0" err="1">
                <a:solidFill>
                  <a:srgbClr val="CC7832"/>
                </a:solidFill>
              </a:rPr>
              <a:t>class</a:t>
            </a:r>
            <a:r>
              <a:rPr lang="en-US" altLang="zh-CN" sz="1700" dirty="0">
                <a:solidFill>
                  <a:srgbClr val="CC7832"/>
                </a:solidFill>
              </a:rPr>
              <a:t>, </a:t>
            </a:r>
            <a:r>
              <a:rPr lang="en-US" altLang="zh-CN" sz="1700" dirty="0" err="1"/>
              <a:t>args</a:t>
            </a:r>
            <a:r>
              <a:rPr lang="en-US" altLang="zh-CN" sz="1700" dirty="0"/>
              <a:t>)</a:t>
            </a:r>
            <a:r>
              <a:rPr lang="en-US" altLang="zh-CN" sz="1700" dirty="0">
                <a:solidFill>
                  <a:srgbClr val="CC7832"/>
                </a:solidFill>
              </a:rPr>
              <a:t>;</a:t>
            </a:r>
            <a:br>
              <a:rPr lang="en-US" altLang="zh-CN" sz="1700" dirty="0">
                <a:solidFill>
                  <a:srgbClr val="CC7832"/>
                </a:solidFill>
              </a:rPr>
            </a:br>
            <a:r>
              <a:rPr lang="en-US" altLang="zh-CN" sz="1700" dirty="0">
                <a:solidFill>
                  <a:srgbClr val="CC7832"/>
                </a:solidFill>
              </a:rPr>
              <a:t>   </a:t>
            </a:r>
            <a:r>
              <a:rPr lang="en-US" altLang="zh-CN" sz="1700" dirty="0"/>
              <a:t>}</a:t>
            </a:r>
            <a:br>
              <a:rPr lang="en-US" altLang="zh-CN" sz="1700" dirty="0"/>
            </a:br>
            <a:r>
              <a:rPr lang="en-US" altLang="zh-CN" sz="1700" dirty="0"/>
              <a:t>}</a:t>
            </a:r>
            <a:br>
              <a:rPr lang="en-US" altLang="zh-CN" sz="1700" dirty="0"/>
            </a:br>
            <a:br>
              <a:rPr lang="en-US" altLang="zh-CN" sz="1700" dirty="0"/>
            </a:br>
            <a:r>
              <a:rPr lang="en-US" altLang="zh-CN" sz="1700" dirty="0">
                <a:solidFill>
                  <a:srgbClr val="BBB529"/>
                </a:solidFill>
              </a:rPr>
              <a:t>@</a:t>
            </a:r>
            <a:r>
              <a:rPr lang="en-US" altLang="zh-CN" sz="1700" dirty="0" err="1">
                <a:solidFill>
                  <a:srgbClr val="BBB529"/>
                </a:solidFill>
              </a:rPr>
              <a:t>RestController</a:t>
            </a:r>
            <a:br>
              <a:rPr lang="en-US" altLang="zh-CN" sz="1700" dirty="0">
                <a:solidFill>
                  <a:srgbClr val="BBB529"/>
                </a:solidFill>
              </a:rPr>
            </a:br>
            <a:r>
              <a:rPr lang="en-US" altLang="zh-CN" sz="1700" dirty="0">
                <a:solidFill>
                  <a:srgbClr val="CC7832"/>
                </a:solidFill>
              </a:rPr>
              <a:t>class </a:t>
            </a:r>
            <a:r>
              <a:rPr lang="en-US" altLang="zh-CN" sz="1700" dirty="0" err="1"/>
              <a:t>ServiceInstanceRestController</a:t>
            </a:r>
            <a:r>
              <a:rPr lang="en-US" altLang="zh-CN" sz="1700" dirty="0"/>
              <a:t> {</a:t>
            </a:r>
            <a:br>
              <a:rPr lang="en-US" altLang="zh-CN" sz="1700" dirty="0"/>
            </a:br>
            <a:br>
              <a:rPr lang="en-US" altLang="zh-CN" sz="1700" dirty="0"/>
            </a:br>
            <a:r>
              <a:rPr lang="en-US" altLang="zh-CN" sz="1700" dirty="0"/>
              <a:t>   </a:t>
            </a:r>
            <a:r>
              <a:rPr lang="en-US" altLang="zh-CN" sz="1700" dirty="0">
                <a:solidFill>
                  <a:srgbClr val="BBB529"/>
                </a:solidFill>
              </a:rPr>
              <a:t>@</a:t>
            </a:r>
            <a:r>
              <a:rPr lang="en-US" altLang="zh-CN" sz="1700" dirty="0" err="1">
                <a:solidFill>
                  <a:srgbClr val="BBB529"/>
                </a:solidFill>
              </a:rPr>
              <a:t>Autowired</a:t>
            </a:r>
            <a:br>
              <a:rPr lang="en-US" altLang="zh-CN" sz="1700" dirty="0">
                <a:solidFill>
                  <a:srgbClr val="BBB529"/>
                </a:solidFill>
              </a:rPr>
            </a:br>
            <a:r>
              <a:rPr lang="en-US" altLang="zh-CN" sz="1700" dirty="0">
                <a:solidFill>
                  <a:srgbClr val="BBB529"/>
                </a:solidFill>
              </a:rPr>
              <a:t>   </a:t>
            </a:r>
            <a:r>
              <a:rPr lang="en-US" altLang="zh-CN" sz="1700" dirty="0">
                <a:solidFill>
                  <a:srgbClr val="CC7832"/>
                </a:solidFill>
              </a:rPr>
              <a:t>private </a:t>
            </a:r>
            <a:r>
              <a:rPr lang="en-US" altLang="zh-CN" sz="1700" dirty="0" err="1"/>
              <a:t>DiscoveryClient</a:t>
            </a:r>
            <a:r>
              <a:rPr lang="en-US" altLang="zh-CN" sz="1700" dirty="0"/>
              <a:t> </a:t>
            </a:r>
            <a:r>
              <a:rPr lang="en-US" altLang="zh-CN" sz="1700" dirty="0" err="1">
                <a:solidFill>
                  <a:srgbClr val="9876AA"/>
                </a:solidFill>
              </a:rPr>
              <a:t>discoveryClient</a:t>
            </a:r>
            <a:r>
              <a:rPr lang="en-US" altLang="zh-CN" sz="1700" dirty="0">
                <a:solidFill>
                  <a:srgbClr val="CC7832"/>
                </a:solidFill>
              </a:rPr>
              <a:t>;</a:t>
            </a:r>
            <a:br>
              <a:rPr lang="en-US" altLang="zh-CN" sz="1700" dirty="0">
                <a:solidFill>
                  <a:srgbClr val="CC7832"/>
                </a:solidFill>
              </a:rPr>
            </a:br>
            <a:br>
              <a:rPr lang="en-US" altLang="zh-CN" sz="1700" dirty="0">
                <a:solidFill>
                  <a:srgbClr val="CC7832"/>
                </a:solidFill>
              </a:rPr>
            </a:br>
            <a:r>
              <a:rPr lang="en-US" altLang="zh-CN" sz="1700" dirty="0">
                <a:solidFill>
                  <a:srgbClr val="CC7832"/>
                </a:solidFill>
              </a:rPr>
              <a:t>   </a:t>
            </a:r>
            <a:r>
              <a:rPr lang="en-US" altLang="zh-CN" sz="1700" dirty="0">
                <a:solidFill>
                  <a:srgbClr val="BBB529"/>
                </a:solidFill>
              </a:rPr>
              <a:t>@</a:t>
            </a:r>
            <a:r>
              <a:rPr lang="en-US" altLang="zh-CN" sz="1700" dirty="0" err="1">
                <a:solidFill>
                  <a:srgbClr val="BBB529"/>
                </a:solidFill>
              </a:rPr>
              <a:t>RequestMapping</a:t>
            </a:r>
            <a:r>
              <a:rPr lang="en-US" altLang="zh-CN" sz="1700" dirty="0"/>
              <a:t>(</a:t>
            </a:r>
            <a:r>
              <a:rPr lang="en-US" altLang="zh-CN" sz="1700" dirty="0">
                <a:solidFill>
                  <a:srgbClr val="6A8759"/>
                </a:solidFill>
              </a:rPr>
              <a:t>"</a:t>
            </a:r>
            <a:r>
              <a:rPr lang="en-US" altLang="zh-CN" sz="1700" dirty="0">
                <a:solidFill>
                  <a:srgbClr val="FF0000"/>
                </a:solidFill>
              </a:rPr>
              <a:t>/service-instances/{</a:t>
            </a:r>
            <a:r>
              <a:rPr lang="en-US" altLang="zh-CN" sz="1700" dirty="0" err="1">
                <a:solidFill>
                  <a:srgbClr val="FF0000"/>
                </a:solidFill>
              </a:rPr>
              <a:t>applicationName</a:t>
            </a:r>
            <a:r>
              <a:rPr lang="en-US" altLang="zh-CN" sz="1700" dirty="0">
                <a:solidFill>
                  <a:srgbClr val="FF0000"/>
                </a:solidFill>
              </a:rPr>
              <a:t>}</a:t>
            </a:r>
            <a:r>
              <a:rPr lang="en-US" altLang="zh-CN" sz="1700" dirty="0">
                <a:solidFill>
                  <a:srgbClr val="6A8759"/>
                </a:solidFill>
              </a:rPr>
              <a:t>"</a:t>
            </a:r>
            <a:r>
              <a:rPr lang="en-US" altLang="zh-CN" sz="1700" dirty="0"/>
              <a:t>)</a:t>
            </a:r>
            <a:br>
              <a:rPr lang="en-US" altLang="zh-CN" sz="1700" dirty="0"/>
            </a:br>
            <a:r>
              <a:rPr lang="en-US" altLang="zh-CN" sz="1700" dirty="0"/>
              <a:t>   </a:t>
            </a:r>
            <a:r>
              <a:rPr lang="en-US" altLang="zh-CN" sz="1700" dirty="0">
                <a:solidFill>
                  <a:srgbClr val="CC7832"/>
                </a:solidFill>
              </a:rPr>
              <a:t>public </a:t>
            </a:r>
            <a:r>
              <a:rPr lang="en-US" altLang="zh-CN" sz="1700" dirty="0"/>
              <a:t>List&lt;</a:t>
            </a:r>
            <a:r>
              <a:rPr lang="en-US" altLang="zh-CN" sz="1700" dirty="0" err="1"/>
              <a:t>ServiceInstance</a:t>
            </a:r>
            <a:r>
              <a:rPr lang="en-US" altLang="zh-CN" sz="1700" dirty="0"/>
              <a:t>&gt; </a:t>
            </a:r>
            <a:r>
              <a:rPr lang="en-US" altLang="zh-CN" sz="1700" dirty="0" err="1">
                <a:solidFill>
                  <a:srgbClr val="FFC66D"/>
                </a:solidFill>
              </a:rPr>
              <a:t>serviceInstancesByApplicationName</a:t>
            </a:r>
            <a:r>
              <a:rPr lang="en-US" altLang="zh-CN" sz="1700" dirty="0"/>
              <a:t>(</a:t>
            </a:r>
            <a:br>
              <a:rPr lang="en-US" altLang="zh-CN" sz="1700" dirty="0"/>
            </a:br>
            <a:r>
              <a:rPr lang="en-US" altLang="zh-CN" sz="1700" dirty="0"/>
              <a:t>         </a:t>
            </a:r>
            <a:r>
              <a:rPr lang="en-US" altLang="zh-CN" sz="1700" dirty="0">
                <a:solidFill>
                  <a:srgbClr val="BBB529"/>
                </a:solidFill>
              </a:rPr>
              <a:t>@</a:t>
            </a:r>
            <a:r>
              <a:rPr lang="en-US" altLang="zh-CN" sz="1700" dirty="0" err="1">
                <a:solidFill>
                  <a:srgbClr val="BBB529"/>
                </a:solidFill>
              </a:rPr>
              <a:t>PathVariable</a:t>
            </a:r>
            <a:r>
              <a:rPr lang="en-US" altLang="zh-CN" sz="1700" dirty="0">
                <a:solidFill>
                  <a:srgbClr val="BBB529"/>
                </a:solidFill>
              </a:rPr>
              <a:t> </a:t>
            </a:r>
            <a:r>
              <a:rPr lang="en-US" altLang="zh-CN" sz="1700" dirty="0"/>
              <a:t>String </a:t>
            </a:r>
            <a:r>
              <a:rPr lang="en-US" altLang="zh-CN" sz="1700" dirty="0" err="1"/>
              <a:t>applicationName</a:t>
            </a:r>
            <a:r>
              <a:rPr lang="en-US" altLang="zh-CN" sz="1700" dirty="0"/>
              <a:t>) {</a:t>
            </a:r>
            <a:br>
              <a:rPr lang="en-US" altLang="zh-CN" sz="1700" dirty="0"/>
            </a:br>
            <a:r>
              <a:rPr lang="en-US" altLang="zh-CN" sz="1700" dirty="0"/>
              <a:t>      </a:t>
            </a:r>
            <a:r>
              <a:rPr lang="en-US" altLang="zh-CN" sz="1700" dirty="0">
                <a:solidFill>
                  <a:srgbClr val="CC7832"/>
                </a:solidFill>
              </a:rPr>
              <a:t>return </a:t>
            </a:r>
            <a:r>
              <a:rPr lang="en-US" altLang="zh-CN" sz="1700" dirty="0" err="1">
                <a:solidFill>
                  <a:srgbClr val="FF0000"/>
                </a:solidFill>
              </a:rPr>
              <a:t>this.discoveryClient.getInstances</a:t>
            </a:r>
            <a:r>
              <a:rPr lang="en-US" altLang="zh-CN" sz="1700" dirty="0"/>
              <a:t>(</a:t>
            </a:r>
            <a:r>
              <a:rPr lang="en-US" altLang="zh-CN" sz="1700" dirty="0" err="1"/>
              <a:t>applicationName</a:t>
            </a:r>
            <a:r>
              <a:rPr lang="en-US" altLang="zh-CN" sz="1700" dirty="0"/>
              <a:t>)</a:t>
            </a:r>
            <a:r>
              <a:rPr lang="en-US" altLang="zh-CN" sz="1700" dirty="0">
                <a:solidFill>
                  <a:srgbClr val="CC7832"/>
                </a:solidFill>
              </a:rPr>
              <a:t>;</a:t>
            </a:r>
            <a:br>
              <a:rPr lang="en-US" altLang="zh-CN" sz="1700" dirty="0">
                <a:solidFill>
                  <a:srgbClr val="CC7832"/>
                </a:solidFill>
              </a:rPr>
            </a:br>
            <a:r>
              <a:rPr lang="en-US" altLang="zh-CN" sz="1700" dirty="0">
                <a:solidFill>
                  <a:srgbClr val="CC7832"/>
                </a:solidFill>
              </a:rPr>
              <a:t>   </a:t>
            </a:r>
            <a:r>
              <a:rPr lang="en-US" altLang="zh-CN" sz="1700" dirty="0"/>
              <a:t>}</a:t>
            </a:r>
            <a:br>
              <a:rPr lang="en-US" altLang="zh-CN" sz="1700" dirty="0"/>
            </a:br>
            <a:r>
              <a:rPr lang="en-US" altLang="zh-CN" sz="1700" dirty="0"/>
              <a:t>}</a:t>
            </a:r>
            <a:endParaRPr lang="zh-CN" altLang="en-US" sz="1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resources/</a:t>
            </a:r>
            <a:r>
              <a:rPr lang="en-US" altLang="zh-CN" dirty="0" err="1"/>
              <a:t>application.properties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CC7832"/>
                </a:solidFill>
              </a:rPr>
              <a:t>     </a:t>
            </a:r>
            <a:r>
              <a:rPr lang="en-US" altLang="zh-CN" dirty="0" err="1">
                <a:solidFill>
                  <a:srgbClr val="CC7832"/>
                </a:solidFill>
              </a:rPr>
              <a:t>spring.application.name</a:t>
            </a:r>
            <a:r>
              <a:rPr lang="en-US" altLang="zh-CN" dirty="0">
                <a:solidFill>
                  <a:srgbClr val="808080"/>
                </a:solidFill>
              </a:rPr>
              <a:t>=</a:t>
            </a:r>
            <a:r>
              <a:rPr lang="en-US" altLang="zh-CN" dirty="0">
                <a:solidFill>
                  <a:srgbClr val="6A8759"/>
                </a:solidFill>
              </a:rPr>
              <a:t>a-</a:t>
            </a:r>
            <a:r>
              <a:rPr lang="en-US" altLang="zh-CN" dirty="0" err="1">
                <a:solidFill>
                  <a:srgbClr val="6A8759"/>
                </a:solidFill>
              </a:rPr>
              <a:t>bootiful</a:t>
            </a:r>
            <a:r>
              <a:rPr lang="en-US" altLang="zh-CN" dirty="0">
                <a:solidFill>
                  <a:srgbClr val="6A8759"/>
                </a:solidFill>
              </a:rPr>
              <a:t>-client//</a:t>
            </a:r>
            <a:r>
              <a:rPr lang="zh-CN" altLang="en-US" dirty="0">
                <a:solidFill>
                  <a:srgbClr val="6A8759"/>
                </a:solidFill>
              </a:rPr>
              <a:t>给定要注册的</a:t>
            </a:r>
            <a:r>
              <a:rPr lang="en-US" altLang="zh-CN" dirty="0">
                <a:solidFill>
                  <a:srgbClr val="6A8759"/>
                </a:solidFill>
              </a:rPr>
              <a:t>service</a:t>
            </a:r>
            <a:r>
              <a:rPr lang="zh-CN" altLang="en-US" dirty="0">
                <a:solidFill>
                  <a:srgbClr val="6A8759"/>
                </a:solidFill>
              </a:rPr>
              <a:t>的名称</a:t>
            </a:r>
            <a:endParaRPr lang="zh-CN" altLang="en-US" dirty="0"/>
          </a:p>
          <a:p>
            <a:pPr marL="0" indent="0">
              <a:buNone/>
            </a:pPr>
            <a:br>
              <a:rPr lang="en-US" altLang="zh-CN" dirty="0">
                <a:solidFill>
                  <a:srgbClr val="E8BF6A"/>
                </a:solidFill>
              </a:rPr>
            </a:br>
            <a:br>
              <a:rPr lang="en-US" altLang="zh-CN" dirty="0">
                <a:solidFill>
                  <a:srgbClr val="E8BF6A"/>
                </a:solidFill>
              </a:rPr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7500" y="1290630"/>
            <a:ext cx="3429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350" dirty="0"/>
          </a:p>
        </p:txBody>
      </p:sp>
      <p:sp>
        <p:nvSpPr>
          <p:cNvPr id="6" name="文本框 5"/>
          <p:cNvSpPr txBox="1"/>
          <p:nvPr/>
        </p:nvSpPr>
        <p:spPr>
          <a:xfrm>
            <a:off x="443230" y="1873250"/>
            <a:ext cx="7844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在这个例子中，</a:t>
            </a:r>
            <a:r>
              <a:rPr lang="en-US" altLang="zh-CN" sz="1600"/>
              <a:t>eureka-client</a:t>
            </a:r>
            <a:r>
              <a:rPr lang="zh-CN" altLang="en-US" sz="1600"/>
              <a:t>既充当了</a:t>
            </a:r>
            <a:r>
              <a:rPr lang="en-US" altLang="zh-CN" sz="1600"/>
              <a:t>client</a:t>
            </a:r>
            <a:r>
              <a:rPr lang="zh-CN" altLang="en-US" sz="1600"/>
              <a:t>又充当了</a:t>
            </a:r>
            <a:r>
              <a:rPr lang="en-US" altLang="zh-CN" sz="1600"/>
              <a:t>GateWay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1"/>
              </a:rPr>
              <a:t>http://localhost:8080/service-instances/a-bootiful-client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69" y="1501084"/>
            <a:ext cx="6115050" cy="262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1"/>
              </a:rPr>
              <a:t>http://localhost:8080/service-instances/a-bootiful-client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87" y="1216068"/>
            <a:ext cx="5215210" cy="3927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 Cloud Gateway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pom.xml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E8BF6A"/>
              </a:solidFill>
            </a:endParaRPr>
          </a:p>
          <a:p>
            <a:pPr marL="300355" lvl="1" indent="0">
              <a:buNone/>
            </a:pPr>
            <a:r>
              <a:rPr lang="en-US" altLang="zh-CN" sz="1800" dirty="0">
                <a:solidFill>
                  <a:srgbClr val="E8BF6A"/>
                </a:solidFill>
              </a:rPr>
              <a:t>&lt;dependency&gt;</a:t>
            </a:r>
            <a:br>
              <a:rPr lang="en-US" altLang="zh-CN" sz="1800" dirty="0">
                <a:solidFill>
                  <a:srgbClr val="E8BF6A"/>
                </a:solidFill>
              </a:rPr>
            </a:br>
            <a:r>
              <a:rPr lang="en-US" altLang="zh-CN" sz="1800" dirty="0">
                <a:solidFill>
                  <a:srgbClr val="E8BF6A"/>
                </a:solidFill>
              </a:rPr>
              <a:t>   &lt;</a:t>
            </a:r>
            <a:r>
              <a:rPr lang="en-US" altLang="zh-CN" sz="1800" dirty="0" err="1">
                <a:solidFill>
                  <a:srgbClr val="E8BF6A"/>
                </a:solidFill>
              </a:rPr>
              <a:t>groupId</a:t>
            </a:r>
            <a:r>
              <a:rPr lang="en-US" altLang="zh-CN" sz="1800" dirty="0">
                <a:solidFill>
                  <a:srgbClr val="E8BF6A"/>
                </a:solidFill>
              </a:rPr>
              <a:t>&gt;</a:t>
            </a:r>
            <a:r>
              <a:rPr lang="en-US" altLang="zh-CN" sz="1800" dirty="0" err="1"/>
              <a:t>org.springframework.boot</a:t>
            </a:r>
            <a:r>
              <a:rPr lang="en-US" altLang="zh-CN" sz="1800" dirty="0">
                <a:solidFill>
                  <a:srgbClr val="E8BF6A"/>
                </a:solidFill>
              </a:rPr>
              <a:t>&lt;/</a:t>
            </a:r>
            <a:r>
              <a:rPr lang="en-US" altLang="zh-CN" sz="1800" dirty="0" err="1">
                <a:solidFill>
                  <a:srgbClr val="E8BF6A"/>
                </a:solidFill>
              </a:rPr>
              <a:t>groupId</a:t>
            </a:r>
            <a:r>
              <a:rPr lang="en-US" altLang="zh-CN" sz="1800" dirty="0">
                <a:solidFill>
                  <a:srgbClr val="E8BF6A"/>
                </a:solidFill>
              </a:rPr>
              <a:t>&gt;</a:t>
            </a:r>
            <a:br>
              <a:rPr lang="en-US" altLang="zh-CN" sz="1800" dirty="0">
                <a:solidFill>
                  <a:srgbClr val="E8BF6A"/>
                </a:solidFill>
              </a:rPr>
            </a:br>
            <a:r>
              <a:rPr lang="en-US" altLang="zh-CN" sz="1800" dirty="0">
                <a:solidFill>
                  <a:srgbClr val="E8BF6A"/>
                </a:solidFill>
              </a:rPr>
              <a:t>   &lt;</a:t>
            </a:r>
            <a:r>
              <a:rPr lang="en-US" altLang="zh-CN" sz="1800" dirty="0" err="1">
                <a:solidFill>
                  <a:srgbClr val="E8BF6A"/>
                </a:solidFill>
              </a:rPr>
              <a:t>artifactId</a:t>
            </a:r>
            <a:r>
              <a:rPr lang="en-US" altLang="zh-CN" sz="1800" dirty="0">
                <a:solidFill>
                  <a:srgbClr val="E8BF6A"/>
                </a:solidFill>
              </a:rPr>
              <a:t>&gt;</a:t>
            </a:r>
            <a:r>
              <a:rPr lang="en-US" altLang="zh-CN" sz="1800" dirty="0"/>
              <a:t>spring-boot-starter-actuator</a:t>
            </a:r>
            <a:r>
              <a:rPr lang="en-US" altLang="zh-CN" sz="1800" dirty="0">
                <a:solidFill>
                  <a:srgbClr val="E8BF6A"/>
                </a:solidFill>
              </a:rPr>
              <a:t>&lt;/</a:t>
            </a:r>
            <a:r>
              <a:rPr lang="en-US" altLang="zh-CN" sz="1800" dirty="0" err="1">
                <a:solidFill>
                  <a:srgbClr val="E8BF6A"/>
                </a:solidFill>
              </a:rPr>
              <a:t>artifactId</a:t>
            </a:r>
            <a:r>
              <a:rPr lang="en-US" altLang="zh-CN" sz="1800" dirty="0">
                <a:solidFill>
                  <a:srgbClr val="E8BF6A"/>
                </a:solidFill>
              </a:rPr>
              <a:t>&gt;</a:t>
            </a:r>
            <a:br>
              <a:rPr lang="en-US" altLang="zh-CN" sz="1800" dirty="0">
                <a:solidFill>
                  <a:srgbClr val="E8BF6A"/>
                </a:solidFill>
              </a:rPr>
            </a:br>
            <a:r>
              <a:rPr lang="en-US" altLang="zh-CN" sz="1800" dirty="0">
                <a:solidFill>
                  <a:srgbClr val="E8BF6A"/>
                </a:solidFill>
              </a:rPr>
              <a:t>&lt;/dependency&gt;</a:t>
            </a:r>
            <a:br>
              <a:rPr lang="en-US" altLang="zh-CN" sz="1800" dirty="0">
                <a:solidFill>
                  <a:srgbClr val="E8BF6A"/>
                </a:solidFill>
              </a:rPr>
            </a:br>
            <a:r>
              <a:rPr lang="en-US" altLang="zh-CN" sz="1800" dirty="0">
                <a:solidFill>
                  <a:srgbClr val="E8BF6A"/>
                </a:solidFill>
              </a:rPr>
              <a:t>&lt;dependency&gt;</a:t>
            </a:r>
            <a:br>
              <a:rPr lang="en-US" altLang="zh-CN" sz="1800" dirty="0">
                <a:solidFill>
                  <a:srgbClr val="E8BF6A"/>
                </a:solidFill>
              </a:rPr>
            </a:br>
            <a:r>
              <a:rPr lang="en-US" altLang="zh-CN" sz="1800" dirty="0">
                <a:solidFill>
                  <a:srgbClr val="E8BF6A"/>
                </a:solidFill>
              </a:rPr>
              <a:t>   &lt;</a:t>
            </a:r>
            <a:r>
              <a:rPr lang="en-US" altLang="zh-CN" sz="1800" dirty="0" err="1">
                <a:solidFill>
                  <a:srgbClr val="E8BF6A"/>
                </a:solidFill>
              </a:rPr>
              <a:t>groupId</a:t>
            </a:r>
            <a:r>
              <a:rPr lang="en-US" altLang="zh-CN" sz="1800" dirty="0">
                <a:solidFill>
                  <a:srgbClr val="E8BF6A"/>
                </a:solidFill>
              </a:rPr>
              <a:t>&gt;</a:t>
            </a:r>
            <a:r>
              <a:rPr lang="en-US" altLang="zh-CN" sz="1800" dirty="0" err="1"/>
              <a:t>org.springframework.cloud</a:t>
            </a:r>
            <a:r>
              <a:rPr lang="en-US" altLang="zh-CN" sz="1800" dirty="0">
                <a:solidFill>
                  <a:srgbClr val="E8BF6A"/>
                </a:solidFill>
              </a:rPr>
              <a:t>&lt;/</a:t>
            </a:r>
            <a:r>
              <a:rPr lang="en-US" altLang="zh-CN" sz="1800" dirty="0" err="1">
                <a:solidFill>
                  <a:srgbClr val="E8BF6A"/>
                </a:solidFill>
              </a:rPr>
              <a:t>groupId</a:t>
            </a:r>
            <a:r>
              <a:rPr lang="en-US" altLang="zh-CN" sz="1800" dirty="0">
                <a:solidFill>
                  <a:srgbClr val="E8BF6A"/>
                </a:solidFill>
              </a:rPr>
              <a:t>&gt;</a:t>
            </a:r>
            <a:br>
              <a:rPr lang="en-US" altLang="zh-CN" sz="1800" dirty="0">
                <a:solidFill>
                  <a:srgbClr val="E8BF6A"/>
                </a:solidFill>
              </a:rPr>
            </a:br>
            <a:r>
              <a:rPr lang="en-US" altLang="zh-CN" sz="1800" dirty="0">
                <a:solidFill>
                  <a:srgbClr val="E8BF6A"/>
                </a:solidFill>
              </a:rPr>
              <a:t>   &lt;</a:t>
            </a:r>
            <a:r>
              <a:rPr lang="en-US" altLang="zh-CN" sz="1800" dirty="0" err="1">
                <a:solidFill>
                  <a:srgbClr val="E8BF6A"/>
                </a:solidFill>
              </a:rPr>
              <a:t>artifactId</a:t>
            </a:r>
            <a:r>
              <a:rPr lang="en-US" altLang="zh-CN" sz="1800" dirty="0">
                <a:solidFill>
                  <a:srgbClr val="E8BF6A"/>
                </a:solidFill>
              </a:rPr>
              <a:t>&gt;</a:t>
            </a:r>
            <a:r>
              <a:rPr lang="en-US" altLang="zh-CN" sz="1800" dirty="0"/>
              <a:t>spring-cloud-starter-gateway</a:t>
            </a:r>
            <a:r>
              <a:rPr lang="en-US" altLang="zh-CN" sz="1800" dirty="0">
                <a:solidFill>
                  <a:srgbClr val="E8BF6A"/>
                </a:solidFill>
              </a:rPr>
              <a:t>&lt;/</a:t>
            </a:r>
            <a:r>
              <a:rPr lang="en-US" altLang="zh-CN" sz="1800" dirty="0" err="1">
                <a:solidFill>
                  <a:srgbClr val="E8BF6A"/>
                </a:solidFill>
              </a:rPr>
              <a:t>artifactId</a:t>
            </a:r>
            <a:r>
              <a:rPr lang="en-US" altLang="zh-CN" sz="1800" dirty="0">
                <a:solidFill>
                  <a:srgbClr val="E8BF6A"/>
                </a:solidFill>
              </a:rPr>
              <a:t>&gt;</a:t>
            </a:r>
            <a:br>
              <a:rPr lang="en-US" altLang="zh-CN" sz="1800" dirty="0">
                <a:solidFill>
                  <a:srgbClr val="E8BF6A"/>
                </a:solidFill>
              </a:rPr>
            </a:br>
            <a:r>
              <a:rPr lang="en-US" altLang="zh-CN" sz="1800" dirty="0">
                <a:solidFill>
                  <a:srgbClr val="E8BF6A"/>
                </a:solidFill>
              </a:rPr>
              <a:t>&lt;/dependency&gt;</a:t>
            </a:r>
            <a:endParaRPr lang="zh-CN" altLang="en-US" sz="18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 Cloud Gateway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Main Java Class</a:t>
            </a:r>
            <a:endParaRPr lang="en-US" altLang="zh-CN" sz="1800" dirty="0">
              <a:solidFill>
                <a:srgbClr val="E8BF6A"/>
              </a:solidFill>
            </a:endParaRPr>
          </a:p>
          <a:p>
            <a:pPr marL="300355" lvl="1" indent="0">
              <a:lnSpc>
                <a:spcPct val="120000"/>
              </a:lnSpc>
              <a:buNone/>
            </a:pPr>
            <a:r>
              <a:rPr lang="en-US" altLang="zh-CN" sz="1900" dirty="0">
                <a:solidFill>
                  <a:srgbClr val="BBB529"/>
                </a:solidFill>
              </a:rPr>
              <a:t>@</a:t>
            </a:r>
            <a:r>
              <a:rPr lang="en-US" altLang="zh-CN" sz="1900" dirty="0" err="1">
                <a:solidFill>
                  <a:srgbClr val="BBB529"/>
                </a:solidFill>
              </a:rPr>
              <a:t>SpringBootApplication</a:t>
            </a:r>
            <a:br>
              <a:rPr lang="en-US" altLang="zh-CN" sz="1900" dirty="0">
                <a:solidFill>
                  <a:srgbClr val="BBB529"/>
                </a:solidFill>
              </a:rPr>
            </a:br>
            <a:r>
              <a:rPr lang="en-US" altLang="zh-CN" sz="1900" dirty="0">
                <a:solidFill>
                  <a:srgbClr val="CC7832"/>
                </a:solidFill>
              </a:rPr>
              <a:t>public class </a:t>
            </a:r>
            <a:r>
              <a:rPr lang="en-US" altLang="zh-CN" sz="1900" dirty="0" err="1"/>
              <a:t>GatewayApplication</a:t>
            </a:r>
            <a:r>
              <a:rPr lang="en-US" altLang="zh-CN" sz="1900" dirty="0"/>
              <a:t> {</a:t>
            </a:r>
            <a:br>
              <a:rPr lang="en-US" altLang="zh-CN" sz="1900" dirty="0"/>
            </a:br>
            <a:r>
              <a:rPr lang="en-US" altLang="zh-CN" sz="1900" dirty="0"/>
              <a:t>   </a:t>
            </a:r>
            <a:r>
              <a:rPr lang="en-US" altLang="zh-CN" sz="1900" dirty="0">
                <a:solidFill>
                  <a:srgbClr val="BBB529"/>
                </a:solidFill>
              </a:rPr>
              <a:t>@Bean</a:t>
            </a:r>
            <a:br>
              <a:rPr lang="en-US" altLang="zh-CN" sz="1900" dirty="0">
                <a:solidFill>
                  <a:srgbClr val="BBB529"/>
                </a:solidFill>
              </a:rPr>
            </a:br>
            <a:r>
              <a:rPr lang="en-US" altLang="zh-CN" sz="1900" dirty="0">
                <a:solidFill>
                  <a:srgbClr val="BBB529"/>
                </a:solidFill>
              </a:rPr>
              <a:t>   </a:t>
            </a:r>
            <a:r>
              <a:rPr lang="en-US" altLang="zh-CN" sz="1900" dirty="0">
                <a:solidFill>
                  <a:srgbClr val="CC7832"/>
                </a:solidFill>
              </a:rPr>
              <a:t>public </a:t>
            </a:r>
            <a:r>
              <a:rPr lang="en-US" altLang="zh-CN" sz="1900" dirty="0" err="1"/>
              <a:t>RouteLocator</a:t>
            </a:r>
            <a:r>
              <a:rPr lang="en-US" altLang="zh-CN" sz="1900" dirty="0"/>
              <a:t> </a:t>
            </a:r>
            <a:r>
              <a:rPr lang="en-US" altLang="zh-CN" sz="1900" dirty="0" err="1">
                <a:solidFill>
                  <a:srgbClr val="FFC66D"/>
                </a:solidFill>
              </a:rPr>
              <a:t>myRoutes</a:t>
            </a:r>
            <a:r>
              <a:rPr lang="en-US" altLang="zh-CN" sz="1900" dirty="0"/>
              <a:t>(</a:t>
            </a:r>
            <a:r>
              <a:rPr lang="en-US" altLang="zh-CN" sz="1900" dirty="0" err="1"/>
              <a:t>RouteLocatorBuilder</a:t>
            </a:r>
            <a:r>
              <a:rPr lang="en-US" altLang="zh-CN" sz="1900" dirty="0"/>
              <a:t> builder) {</a:t>
            </a:r>
            <a:br>
              <a:rPr lang="en-US" altLang="zh-CN" sz="1900" dirty="0"/>
            </a:br>
            <a:r>
              <a:rPr lang="en-US" altLang="zh-CN" sz="1900" dirty="0"/>
              <a:t>      </a:t>
            </a:r>
            <a:r>
              <a:rPr lang="en-US" altLang="zh-CN" sz="1900" dirty="0">
                <a:solidFill>
                  <a:srgbClr val="CC7832"/>
                </a:solidFill>
              </a:rPr>
              <a:t>return </a:t>
            </a:r>
            <a:r>
              <a:rPr lang="en-US" altLang="zh-CN" sz="1900" dirty="0" err="1"/>
              <a:t>builder.routes</a:t>
            </a:r>
            <a:r>
              <a:rPr lang="en-US" altLang="zh-CN" sz="1900" dirty="0"/>
              <a:t>()</a:t>
            </a:r>
            <a:br>
              <a:rPr lang="en-US" altLang="zh-CN" sz="1900" dirty="0"/>
            </a:br>
            <a:r>
              <a:rPr lang="en-US" altLang="zh-CN" sz="1900" dirty="0"/>
              <a:t>            </a:t>
            </a:r>
            <a:r>
              <a:rPr lang="en-US" altLang="zh-CN" sz="1900" dirty="0">
                <a:solidFill>
                  <a:srgbClr val="808080"/>
                </a:solidFill>
              </a:rPr>
              <a:t>// Add a simple re-route from: /get to: http://httpbin.org:80</a:t>
            </a:r>
            <a:br>
              <a:rPr lang="en-US" altLang="zh-CN" sz="1900" dirty="0">
                <a:solidFill>
                  <a:srgbClr val="808080"/>
                </a:solidFill>
              </a:rPr>
            </a:br>
            <a:r>
              <a:rPr lang="en-US" altLang="zh-CN" sz="1900" dirty="0">
                <a:solidFill>
                  <a:srgbClr val="808080"/>
                </a:solidFill>
              </a:rPr>
              <a:t>            // Add a simple "</a:t>
            </a:r>
            <a:r>
              <a:rPr lang="en-US" altLang="zh-CN" sz="1900" dirty="0" err="1">
                <a:solidFill>
                  <a:srgbClr val="808080"/>
                </a:solidFill>
              </a:rPr>
              <a:t>Hello:World</a:t>
            </a:r>
            <a:r>
              <a:rPr lang="en-US" altLang="zh-CN" sz="1900" dirty="0">
                <a:solidFill>
                  <a:srgbClr val="808080"/>
                </a:solidFill>
              </a:rPr>
              <a:t>" HTTP Header</a:t>
            </a:r>
            <a:br>
              <a:rPr lang="en-US" altLang="zh-CN" sz="1900" dirty="0">
                <a:solidFill>
                  <a:srgbClr val="808080"/>
                </a:solidFill>
              </a:rPr>
            </a:br>
            <a:r>
              <a:rPr lang="en-US" altLang="zh-CN" sz="1900" dirty="0">
                <a:solidFill>
                  <a:srgbClr val="808080"/>
                </a:solidFill>
              </a:rPr>
              <a:t>            </a:t>
            </a:r>
            <a:r>
              <a:rPr lang="en-US" altLang="zh-CN" sz="1900" dirty="0"/>
              <a:t>.route(p -&gt; p</a:t>
            </a:r>
            <a:br>
              <a:rPr lang="en-US" altLang="zh-CN" sz="1900" dirty="0"/>
            </a:br>
            <a:r>
              <a:rPr lang="en-US" altLang="zh-CN" sz="1900" dirty="0"/>
              <a:t>                  .path(</a:t>
            </a:r>
            <a:r>
              <a:rPr lang="en-US" altLang="zh-CN" sz="1900" dirty="0">
                <a:solidFill>
                  <a:srgbClr val="6A8759"/>
                </a:solidFill>
              </a:rPr>
              <a:t>"/get"</a:t>
            </a:r>
            <a:r>
              <a:rPr lang="en-US" altLang="zh-CN" sz="1900" dirty="0"/>
              <a:t>) </a:t>
            </a:r>
            <a:r>
              <a:rPr lang="en-US" altLang="zh-CN" sz="1900" dirty="0">
                <a:solidFill>
                  <a:srgbClr val="808080"/>
                </a:solidFill>
              </a:rPr>
              <a:t>// intercept calls to the /get path</a:t>
            </a:r>
            <a:br>
              <a:rPr lang="en-US" altLang="zh-CN" sz="1900" dirty="0">
                <a:solidFill>
                  <a:srgbClr val="808080"/>
                </a:solidFill>
              </a:rPr>
            </a:br>
            <a:r>
              <a:rPr lang="en-US" altLang="zh-CN" sz="1900" dirty="0">
                <a:solidFill>
                  <a:srgbClr val="808080"/>
                </a:solidFill>
              </a:rPr>
              <a:t>                  </a:t>
            </a:r>
            <a:r>
              <a:rPr lang="en-US" altLang="zh-CN" sz="1900" dirty="0"/>
              <a:t>.filters(f -&gt; </a:t>
            </a:r>
            <a:r>
              <a:rPr lang="en-US" altLang="zh-CN" sz="1900" dirty="0" err="1"/>
              <a:t>f.addRequestHeader</a:t>
            </a:r>
            <a:r>
              <a:rPr lang="en-US" altLang="zh-CN" sz="1900" dirty="0"/>
              <a:t>(</a:t>
            </a:r>
            <a:r>
              <a:rPr lang="en-US" altLang="zh-CN" sz="1900" dirty="0">
                <a:solidFill>
                  <a:srgbClr val="6A8759"/>
                </a:solidFill>
              </a:rPr>
              <a:t>"Hello"</a:t>
            </a:r>
            <a:r>
              <a:rPr lang="en-US" altLang="zh-CN" sz="1900" dirty="0">
                <a:solidFill>
                  <a:srgbClr val="CC7832"/>
                </a:solidFill>
              </a:rPr>
              <a:t>, </a:t>
            </a:r>
            <a:r>
              <a:rPr lang="en-US" altLang="zh-CN" sz="1900" dirty="0">
                <a:solidFill>
                  <a:srgbClr val="6A8759"/>
                </a:solidFill>
              </a:rPr>
              <a:t>"World"</a:t>
            </a:r>
            <a:r>
              <a:rPr lang="en-US" altLang="zh-CN" sz="1900" dirty="0"/>
              <a:t>)) </a:t>
            </a:r>
            <a:r>
              <a:rPr lang="en-US" altLang="zh-CN" sz="1900" dirty="0">
                <a:solidFill>
                  <a:srgbClr val="808080"/>
                </a:solidFill>
              </a:rPr>
              <a:t>// add header</a:t>
            </a:r>
            <a:br>
              <a:rPr lang="en-US" altLang="zh-CN" sz="1900" dirty="0">
                <a:solidFill>
                  <a:srgbClr val="808080"/>
                </a:solidFill>
              </a:rPr>
            </a:br>
            <a:r>
              <a:rPr lang="en-US" altLang="zh-CN" sz="1900" dirty="0">
                <a:solidFill>
                  <a:srgbClr val="808080"/>
                </a:solidFill>
              </a:rPr>
              <a:t>                  </a:t>
            </a:r>
            <a:r>
              <a:rPr lang="en-US" altLang="zh-CN" sz="1900" dirty="0"/>
              <a:t>.</a:t>
            </a:r>
            <a:r>
              <a:rPr lang="en-US" altLang="zh-CN" sz="1900" dirty="0" err="1"/>
              <a:t>uri</a:t>
            </a:r>
            <a:r>
              <a:rPr lang="en-US" altLang="zh-CN" sz="1900" dirty="0"/>
              <a:t>(</a:t>
            </a:r>
            <a:r>
              <a:rPr lang="en-US" altLang="zh-CN" sz="1900" dirty="0">
                <a:solidFill>
                  <a:srgbClr val="6A8759"/>
                </a:solidFill>
              </a:rPr>
              <a:t>"http://httpbin.org:80"</a:t>
            </a:r>
            <a:r>
              <a:rPr lang="en-US" altLang="zh-CN" sz="1900" dirty="0"/>
              <a:t>)) </a:t>
            </a:r>
            <a:r>
              <a:rPr lang="en-US" altLang="zh-CN" sz="1900" dirty="0">
                <a:solidFill>
                  <a:srgbClr val="808080"/>
                </a:solidFill>
              </a:rPr>
              <a:t>// forward to </a:t>
            </a:r>
            <a:r>
              <a:rPr lang="en-US" altLang="zh-CN" sz="1900" dirty="0" err="1">
                <a:solidFill>
                  <a:srgbClr val="808080"/>
                </a:solidFill>
              </a:rPr>
              <a:t>httpbin</a:t>
            </a:r>
            <a:br>
              <a:rPr lang="en-US" altLang="zh-CN" sz="1900" dirty="0">
                <a:solidFill>
                  <a:srgbClr val="808080"/>
                </a:solidFill>
              </a:rPr>
            </a:br>
            <a:r>
              <a:rPr lang="en-US" altLang="zh-CN" sz="1900" dirty="0">
                <a:solidFill>
                  <a:srgbClr val="808080"/>
                </a:solidFill>
              </a:rPr>
              <a:t>            </a:t>
            </a:r>
            <a:r>
              <a:rPr lang="en-US" altLang="zh-CN" sz="1900" dirty="0"/>
              <a:t>.build()</a:t>
            </a:r>
            <a:r>
              <a:rPr lang="en-US" altLang="zh-CN" sz="1900" dirty="0">
                <a:solidFill>
                  <a:srgbClr val="CC7832"/>
                </a:solidFill>
              </a:rPr>
              <a:t>;</a:t>
            </a:r>
            <a:br>
              <a:rPr lang="en-US" altLang="zh-CN" sz="1900" dirty="0">
                <a:solidFill>
                  <a:srgbClr val="CC7832"/>
                </a:solidFill>
              </a:rPr>
            </a:br>
            <a:r>
              <a:rPr lang="en-US" altLang="zh-CN" sz="1900" dirty="0">
                <a:solidFill>
                  <a:srgbClr val="CC7832"/>
                </a:solidFill>
              </a:rPr>
              <a:t>   </a:t>
            </a:r>
            <a:r>
              <a:rPr lang="en-US" altLang="zh-CN" sz="1900" dirty="0"/>
              <a:t>}</a:t>
            </a:r>
            <a:br>
              <a:rPr lang="en-US" altLang="zh-CN" sz="1900" dirty="0"/>
            </a:br>
            <a:br>
              <a:rPr lang="en-US" altLang="zh-CN" sz="1900" dirty="0"/>
            </a:br>
            <a:r>
              <a:rPr lang="en-US" altLang="zh-CN" sz="1900" dirty="0"/>
              <a:t>   </a:t>
            </a:r>
            <a:r>
              <a:rPr lang="en-US" altLang="zh-CN" sz="1900" dirty="0">
                <a:solidFill>
                  <a:srgbClr val="CC7832"/>
                </a:solidFill>
              </a:rPr>
              <a:t>public static void </a:t>
            </a:r>
            <a:r>
              <a:rPr lang="en-US" altLang="zh-CN" sz="1900" dirty="0">
                <a:solidFill>
                  <a:srgbClr val="FFC66D"/>
                </a:solidFill>
              </a:rPr>
              <a:t>main</a:t>
            </a:r>
            <a:r>
              <a:rPr lang="en-US" altLang="zh-CN" sz="1900" dirty="0"/>
              <a:t>(String[] </a:t>
            </a:r>
            <a:r>
              <a:rPr lang="en-US" altLang="zh-CN" sz="1900" dirty="0" err="1"/>
              <a:t>args</a:t>
            </a:r>
            <a:r>
              <a:rPr lang="en-US" altLang="zh-CN" sz="1900" dirty="0"/>
              <a:t>) {</a:t>
            </a:r>
            <a:br>
              <a:rPr lang="en-US" altLang="zh-CN" sz="1900" dirty="0"/>
            </a:br>
            <a:r>
              <a:rPr lang="en-US" altLang="zh-CN" sz="1900" dirty="0"/>
              <a:t>      </a:t>
            </a:r>
            <a:r>
              <a:rPr lang="en-US" altLang="zh-CN" sz="1900" dirty="0" err="1"/>
              <a:t>SpringApplication.</a:t>
            </a:r>
            <a:r>
              <a:rPr lang="en-US" altLang="zh-CN" sz="1900" i="1" dirty="0" err="1"/>
              <a:t>run</a:t>
            </a:r>
            <a:r>
              <a:rPr lang="en-US" altLang="zh-CN" sz="1900" dirty="0"/>
              <a:t>(</a:t>
            </a:r>
            <a:r>
              <a:rPr lang="en-US" altLang="zh-CN" sz="1900" dirty="0" err="1"/>
              <a:t>GatewayApplication.</a:t>
            </a:r>
            <a:r>
              <a:rPr lang="en-US" altLang="zh-CN" sz="1900" dirty="0" err="1">
                <a:solidFill>
                  <a:srgbClr val="CC7832"/>
                </a:solidFill>
              </a:rPr>
              <a:t>class</a:t>
            </a:r>
            <a:r>
              <a:rPr lang="en-US" altLang="zh-CN" sz="1900" dirty="0">
                <a:solidFill>
                  <a:srgbClr val="CC7832"/>
                </a:solidFill>
              </a:rPr>
              <a:t>, </a:t>
            </a:r>
            <a:r>
              <a:rPr lang="en-US" altLang="zh-CN" sz="1900" dirty="0" err="1"/>
              <a:t>args</a:t>
            </a:r>
            <a:r>
              <a:rPr lang="en-US" altLang="zh-CN" sz="1900" dirty="0"/>
              <a:t>)</a:t>
            </a:r>
            <a:r>
              <a:rPr lang="en-US" altLang="zh-CN" sz="1900" dirty="0">
                <a:solidFill>
                  <a:srgbClr val="CC7832"/>
                </a:solidFill>
              </a:rPr>
              <a:t>;</a:t>
            </a:r>
            <a:br>
              <a:rPr lang="en-US" altLang="zh-CN" sz="1900" dirty="0">
                <a:solidFill>
                  <a:srgbClr val="CC7832"/>
                </a:solidFill>
              </a:rPr>
            </a:br>
            <a:r>
              <a:rPr lang="en-US" altLang="zh-CN" sz="1900" dirty="0">
                <a:solidFill>
                  <a:srgbClr val="CC7832"/>
                </a:solidFill>
              </a:rPr>
              <a:t>   </a:t>
            </a:r>
            <a:r>
              <a:rPr lang="en-US" altLang="zh-CN" sz="1900" dirty="0"/>
              <a:t>}</a:t>
            </a:r>
            <a:br>
              <a:rPr lang="en-US" altLang="zh-CN" sz="1900" dirty="0"/>
            </a:br>
            <a:r>
              <a:rPr lang="en-US" altLang="zh-CN" sz="1900" dirty="0"/>
              <a:t>}</a:t>
            </a:r>
            <a:endParaRPr kumimoji="1" lang="zh-CN" altLang="en-US" sz="1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Gateway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http://localhost:8080/get</a:t>
            </a:r>
            <a:r>
              <a:rPr lang="en-US" altLang="zh-CN" dirty="0"/>
              <a:t> 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3" y="1346347"/>
            <a:ext cx="5535234" cy="3439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Microservice architectures are the ‘new normal’.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Building small, self-contained, ready to run applications</a:t>
            </a:r>
            <a:r>
              <a:rPr lang="en-US" altLang="zh-CN" dirty="0"/>
              <a:t> can bring </a:t>
            </a:r>
            <a:r>
              <a:rPr lang="en-US" altLang="zh-CN" dirty="0">
                <a:solidFill>
                  <a:srgbClr val="FF0000"/>
                </a:solidFill>
              </a:rPr>
              <a:t>great flexibility and added resilience to your code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Spring Boot’s many purpose-built features make it easy to build and run your microservices in production at scale.</a:t>
            </a:r>
            <a:endParaRPr lang="en-US" altLang="zh-CN" dirty="0"/>
          </a:p>
          <a:p>
            <a:pPr lvl="1"/>
            <a:r>
              <a:rPr lang="en-US" altLang="zh-CN" dirty="0"/>
              <a:t>And don’t forget, no microservice architecture is complete without </a:t>
            </a:r>
            <a:r>
              <a:rPr lang="en-US" altLang="zh-CN" dirty="0">
                <a:hlinkClick r:id="rId1"/>
              </a:rPr>
              <a:t>Spring Cloud</a:t>
            </a:r>
            <a:r>
              <a:rPr lang="en-US" altLang="zh-CN" dirty="0"/>
              <a:t> ‒ easing administration and boosting your fault-tolerance.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What are microservices?</a:t>
            </a:r>
            <a:endParaRPr lang="en-US" altLang="zh-CN" dirty="0"/>
          </a:p>
          <a:p>
            <a:pPr lvl="1"/>
            <a:r>
              <a:rPr lang="en-US" altLang="zh-CN" dirty="0"/>
              <a:t>Microservices are a modern approach to software whereby </a:t>
            </a:r>
            <a:r>
              <a:rPr lang="en-US" altLang="zh-CN" dirty="0">
                <a:solidFill>
                  <a:srgbClr val="FF0000"/>
                </a:solidFill>
              </a:rPr>
              <a:t>application code is delivered in small, manageable pieces, independent of others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Why build microservices?</a:t>
            </a:r>
            <a:endParaRPr lang="en-US" altLang="zh-CN" dirty="0"/>
          </a:p>
          <a:p>
            <a:pPr lvl="1"/>
            <a:r>
              <a:rPr lang="en-US" altLang="zh-CN" dirty="0"/>
              <a:t>Their small scale and relative isolation can lead to many additional benefits, such as </a:t>
            </a:r>
            <a:r>
              <a:rPr lang="en-US" altLang="zh-CN" dirty="0">
                <a:solidFill>
                  <a:srgbClr val="FF0000"/>
                </a:solidFill>
              </a:rPr>
              <a:t>easier maintenance, improved productivity, greater fault tolerance, better business alignment, </a:t>
            </a:r>
            <a:r>
              <a:rPr lang="en-US" altLang="zh-CN" dirty="0"/>
              <a:t>and more.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7488832" cy="413814"/>
          </a:xfrm>
        </p:spPr>
        <p:txBody>
          <a:bodyPr/>
          <a:lstStyle/>
          <a:p>
            <a:r>
              <a:rPr kumimoji="1" lang="en-US" altLang="zh-CN" dirty="0"/>
              <a:t>Netflix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Zuul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Gateway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guide walks you through the process of routing and filtering requests to a microservice application by using the </a:t>
            </a:r>
            <a:r>
              <a:rPr lang="en-US" altLang="zh-CN" dirty="0">
                <a:solidFill>
                  <a:srgbClr val="FF0000"/>
                </a:solidFill>
              </a:rPr>
              <a:t>Netflix </a:t>
            </a:r>
            <a:r>
              <a:rPr lang="en-US" altLang="zh-CN" dirty="0" err="1">
                <a:solidFill>
                  <a:srgbClr val="FF0000"/>
                </a:solidFill>
              </a:rPr>
              <a:t>Zuul</a:t>
            </a:r>
            <a:r>
              <a:rPr lang="en-US" altLang="zh-CN" dirty="0"/>
              <a:t> edge service library.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You will write a simple microservice application and then build a reverse proxy application that uses </a:t>
            </a:r>
            <a:r>
              <a:rPr lang="en-US" altLang="zh-CN" dirty="0">
                <a:hlinkClick r:id="rId1"/>
              </a:rPr>
              <a:t>Netflix Zuul</a:t>
            </a:r>
            <a:r>
              <a:rPr lang="en-US" altLang="zh-CN" dirty="0"/>
              <a:t> to forward requests to the service application. </a:t>
            </a:r>
            <a:endParaRPr lang="en-US" altLang="zh-CN" dirty="0"/>
          </a:p>
          <a:p>
            <a:pPr lvl="1"/>
            <a:r>
              <a:rPr lang="en-US" altLang="zh-CN" dirty="0"/>
              <a:t>You will also see how to use </a:t>
            </a:r>
            <a:r>
              <a:rPr lang="en-US" altLang="zh-CN" dirty="0" err="1"/>
              <a:t>Zuul</a:t>
            </a:r>
            <a:r>
              <a:rPr lang="en-US" altLang="zh-CN" dirty="0"/>
              <a:t> to filter requests that are made through the proxy service.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7488832" cy="413814"/>
          </a:xfrm>
        </p:spPr>
        <p:txBody>
          <a:bodyPr/>
          <a:lstStyle/>
          <a:p>
            <a:r>
              <a:rPr kumimoji="1" lang="en-US" altLang="zh-CN" dirty="0"/>
              <a:t>Routing and Filtering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RestController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SpringBootApplication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public class </a:t>
            </a:r>
            <a:r>
              <a:rPr lang="en-US" altLang="zh-CN" dirty="0" err="1"/>
              <a:t>RoutingAndFilteringBookApplication</a:t>
            </a:r>
            <a:r>
              <a:rPr lang="en-US" altLang="zh-CN" dirty="0"/>
              <a:t>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RequestMapping</a:t>
            </a:r>
            <a:r>
              <a:rPr lang="en-US" altLang="zh-CN" dirty="0"/>
              <a:t>(value = </a:t>
            </a:r>
            <a:r>
              <a:rPr lang="en-US" altLang="zh-CN" dirty="0">
                <a:solidFill>
                  <a:srgbClr val="6A8759"/>
                </a:solidFill>
              </a:rPr>
              <a:t>"/available"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String </a:t>
            </a:r>
            <a:r>
              <a:rPr lang="en-US" altLang="zh-CN" dirty="0">
                <a:solidFill>
                  <a:srgbClr val="FFC66D"/>
                </a:solidFill>
              </a:rPr>
              <a:t>available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>
                <a:solidFill>
                  <a:srgbClr val="6A8759"/>
                </a:solidFill>
              </a:rPr>
              <a:t>"Spring in Action"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RequestMapping</a:t>
            </a:r>
            <a:r>
              <a:rPr lang="en-US" altLang="zh-CN" dirty="0"/>
              <a:t>(value = </a:t>
            </a:r>
            <a:r>
              <a:rPr lang="en-US" altLang="zh-CN" dirty="0">
                <a:solidFill>
                  <a:srgbClr val="6A8759"/>
                </a:solidFill>
              </a:rPr>
              <a:t>"/checked-out"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String </a:t>
            </a:r>
            <a:r>
              <a:rPr lang="en-US" altLang="zh-CN" dirty="0" err="1">
                <a:solidFill>
                  <a:srgbClr val="FFC66D"/>
                </a:solidFill>
              </a:rPr>
              <a:t>checkedOut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>
                <a:solidFill>
                  <a:srgbClr val="6A8759"/>
                </a:solidFill>
              </a:rPr>
              <a:t>"Spring Boot in Action"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CC7832"/>
                </a:solidFill>
              </a:rPr>
              <a:t>public static void </a:t>
            </a:r>
            <a:r>
              <a:rPr lang="en-US" altLang="zh-CN" dirty="0">
                <a:solidFill>
                  <a:srgbClr val="FFC66D"/>
                </a:solidFill>
              </a:rPr>
              <a:t>main</a:t>
            </a:r>
            <a:r>
              <a:rPr lang="en-US" altLang="zh-CN" dirty="0"/>
              <a:t>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SpringApplication.</a:t>
            </a:r>
            <a:r>
              <a:rPr lang="en-US" altLang="zh-CN" i="1" dirty="0" err="1"/>
              <a:t>run</a:t>
            </a:r>
            <a:r>
              <a:rPr lang="en-US" altLang="zh-CN" dirty="0"/>
              <a:t>(</a:t>
            </a:r>
            <a:r>
              <a:rPr lang="en-US" altLang="zh-CN" dirty="0" err="1"/>
              <a:t>RoutingAndFilteringBookApplication.</a:t>
            </a:r>
            <a:r>
              <a:rPr lang="en-US" altLang="zh-CN" dirty="0" err="1">
                <a:solidFill>
                  <a:srgbClr val="CC7832"/>
                </a:solidFill>
              </a:rPr>
              <a:t>class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7488832" cy="413814"/>
          </a:xfrm>
        </p:spPr>
        <p:txBody>
          <a:bodyPr/>
          <a:lstStyle/>
          <a:p>
            <a:r>
              <a:rPr kumimoji="1" lang="en-US" altLang="zh-CN" dirty="0"/>
              <a:t>Routing and Filtering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application.properties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CC7832"/>
                </a:solidFill>
              </a:rPr>
              <a:t>spring.application.name</a:t>
            </a:r>
            <a:r>
              <a:rPr lang="en-US" altLang="zh-CN" dirty="0">
                <a:solidFill>
                  <a:srgbClr val="808080"/>
                </a:solidFill>
              </a:rPr>
              <a:t>=</a:t>
            </a:r>
            <a:r>
              <a:rPr lang="en-US" altLang="zh-CN" dirty="0">
                <a:solidFill>
                  <a:srgbClr val="6A8759"/>
                </a:solidFill>
              </a:rPr>
              <a:t>book</a:t>
            </a:r>
            <a:br>
              <a:rPr lang="en-US" altLang="zh-CN" dirty="0">
                <a:solidFill>
                  <a:srgbClr val="6A8759"/>
                </a:solidFill>
              </a:rPr>
            </a:br>
            <a:br>
              <a:rPr lang="en-US" altLang="zh-CN" dirty="0">
                <a:solidFill>
                  <a:srgbClr val="6A8759"/>
                </a:solidFill>
              </a:rPr>
            </a:br>
            <a:r>
              <a:rPr lang="en-US" altLang="zh-CN" dirty="0" err="1">
                <a:solidFill>
                  <a:srgbClr val="CC7832"/>
                </a:solidFill>
              </a:rPr>
              <a:t>server.port</a:t>
            </a:r>
            <a:r>
              <a:rPr lang="en-US" altLang="zh-CN" dirty="0">
                <a:solidFill>
                  <a:srgbClr val="808080"/>
                </a:solidFill>
              </a:rPr>
              <a:t>=</a:t>
            </a:r>
            <a:r>
              <a:rPr lang="en-US" altLang="zh-CN" dirty="0">
                <a:solidFill>
                  <a:srgbClr val="6897BB"/>
                </a:solidFill>
              </a:rPr>
              <a:t>8090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7488832" cy="413814"/>
          </a:xfrm>
        </p:spPr>
        <p:txBody>
          <a:bodyPr/>
          <a:lstStyle/>
          <a:p>
            <a:r>
              <a:rPr kumimoji="1" lang="en-US" altLang="zh-CN" dirty="0"/>
              <a:t>Routing and Filtering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 err="1">
                <a:solidFill>
                  <a:srgbClr val="FF0000"/>
                </a:solidFill>
              </a:rPr>
              <a:t>EnableZuulProxy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SpringBootApplication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public class </a:t>
            </a:r>
            <a:r>
              <a:rPr lang="en-US" altLang="zh-CN" dirty="0" err="1"/>
              <a:t>RoutingAndFilteringGatewayApplication</a:t>
            </a:r>
            <a:r>
              <a:rPr lang="en-US" altLang="zh-CN" dirty="0"/>
              <a:t>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CC7832"/>
                </a:solidFill>
              </a:rPr>
              <a:t>public static void </a:t>
            </a:r>
            <a:r>
              <a:rPr lang="en-US" altLang="zh-CN" dirty="0">
                <a:solidFill>
                  <a:srgbClr val="FFC66D"/>
                </a:solidFill>
              </a:rPr>
              <a:t>main</a:t>
            </a:r>
            <a:r>
              <a:rPr lang="en-US" altLang="zh-CN" dirty="0"/>
              <a:t>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SpringApplication.</a:t>
            </a:r>
            <a:r>
              <a:rPr lang="en-US" altLang="zh-CN" i="1" dirty="0" err="1"/>
              <a:t>run</a:t>
            </a:r>
            <a:r>
              <a:rPr lang="en-US" altLang="zh-CN" dirty="0"/>
              <a:t>(</a:t>
            </a:r>
            <a:r>
              <a:rPr lang="en-US" altLang="zh-CN" dirty="0" err="1"/>
              <a:t>RoutingAndFilteringGatewayApplication.</a:t>
            </a:r>
            <a:r>
              <a:rPr lang="en-US" altLang="zh-CN" dirty="0" err="1">
                <a:solidFill>
                  <a:srgbClr val="CC7832"/>
                </a:solidFill>
              </a:rPr>
              <a:t>class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BBB529"/>
                </a:solidFill>
              </a:rPr>
              <a:t>@Bean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 err="1"/>
              <a:t>SimpleFilter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C66D"/>
                </a:solidFill>
              </a:rPr>
              <a:t>simpleFilter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</a:rPr>
              <a:t>return new </a:t>
            </a:r>
            <a:r>
              <a:rPr lang="en-US" altLang="zh-CN" dirty="0" err="1"/>
              <a:t>SimpleFilter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7488832" cy="413814"/>
          </a:xfrm>
        </p:spPr>
        <p:txBody>
          <a:bodyPr/>
          <a:lstStyle/>
          <a:p>
            <a:r>
              <a:rPr kumimoji="1" lang="en-US" altLang="zh-CN" dirty="0"/>
              <a:t>Routing and Filtering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27534"/>
            <a:ext cx="8784976" cy="450064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600" dirty="0" err="1"/>
              <a:t>SimpleFilter</a:t>
            </a:r>
            <a:endParaRPr lang="en-US" altLang="zh-CN" sz="26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C7832"/>
                </a:solidFill>
              </a:rPr>
              <a:t>public class </a:t>
            </a:r>
            <a:r>
              <a:rPr lang="en-US" altLang="zh-CN" dirty="0" err="1"/>
              <a:t>SimpleFilter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C7832"/>
                </a:solidFill>
              </a:rPr>
              <a:t>extends </a:t>
            </a:r>
            <a:r>
              <a:rPr lang="en-US" altLang="zh-CN" dirty="0" err="1"/>
              <a:t>ZuulFilter</a:t>
            </a:r>
            <a:r>
              <a:rPr lang="en-US" altLang="zh-CN" dirty="0"/>
              <a:t>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CC7832"/>
                </a:solidFill>
              </a:rPr>
              <a:t>private static </a:t>
            </a:r>
            <a:r>
              <a:rPr lang="en-US" altLang="zh-CN" dirty="0"/>
              <a:t>Logger </a:t>
            </a:r>
            <a:r>
              <a:rPr lang="en-US" altLang="zh-CN" i="1" dirty="0">
                <a:solidFill>
                  <a:srgbClr val="9876AA"/>
                </a:solidFill>
              </a:rPr>
              <a:t>log </a:t>
            </a:r>
            <a:r>
              <a:rPr lang="en-US" altLang="zh-CN" dirty="0"/>
              <a:t>= </a:t>
            </a:r>
            <a:r>
              <a:rPr lang="en-US" altLang="zh-CN" dirty="0" err="1"/>
              <a:t>LoggerFactory.</a:t>
            </a:r>
            <a:r>
              <a:rPr lang="en-US" altLang="zh-CN" i="1" dirty="0" err="1"/>
              <a:t>getLogger</a:t>
            </a:r>
            <a:r>
              <a:rPr lang="en-US" altLang="zh-CN" dirty="0"/>
              <a:t>(</a:t>
            </a:r>
            <a:r>
              <a:rPr lang="en-US" altLang="zh-CN" dirty="0" err="1"/>
              <a:t>SimpleFilter.</a:t>
            </a:r>
            <a:r>
              <a:rPr lang="en-US" altLang="zh-CN" dirty="0" err="1">
                <a:solidFill>
                  <a:srgbClr val="CC7832"/>
                </a:solidFill>
              </a:rPr>
              <a:t>class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</a:t>
            </a:r>
            <a:r>
              <a:rPr lang="en-US" altLang="zh-CN" dirty="0">
                <a:solidFill>
                  <a:srgbClr val="BBB529"/>
                </a:solidFill>
              </a:rPr>
              <a:t>@Override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String </a:t>
            </a:r>
            <a:r>
              <a:rPr lang="en-US" altLang="zh-CN" dirty="0" err="1">
                <a:solidFill>
                  <a:srgbClr val="FFC66D"/>
                </a:solidFill>
              </a:rPr>
              <a:t>filterType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>
                <a:solidFill>
                  <a:srgbClr val="6A8759"/>
                </a:solidFill>
              </a:rPr>
              <a:t>"pre"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BBB529"/>
                </a:solidFill>
              </a:rPr>
              <a:t>@Override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</a:t>
            </a:r>
            <a:r>
              <a:rPr lang="en-US" altLang="zh-CN" dirty="0">
                <a:solidFill>
                  <a:srgbClr val="CC7832"/>
                </a:solidFill>
              </a:rPr>
              <a:t>public int </a:t>
            </a:r>
            <a:r>
              <a:rPr lang="en-US" altLang="zh-CN" dirty="0" err="1">
                <a:solidFill>
                  <a:srgbClr val="FFC66D"/>
                </a:solidFill>
              </a:rPr>
              <a:t>filterOrder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>
                <a:solidFill>
                  <a:srgbClr val="6897BB"/>
                </a:solidFill>
              </a:rPr>
              <a:t>1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BBB529"/>
                </a:solidFill>
              </a:rPr>
              <a:t>@Override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 err="1">
                <a:solidFill>
                  <a:srgbClr val="CC7832"/>
                </a:solidFill>
              </a:rPr>
              <a:t>boolean</a:t>
            </a:r>
            <a:r>
              <a:rPr lang="en-US" altLang="zh-CN" dirty="0">
                <a:solidFill>
                  <a:srgbClr val="CC7832"/>
                </a:solidFill>
              </a:rPr>
              <a:t> </a:t>
            </a:r>
            <a:r>
              <a:rPr lang="en-US" altLang="zh-CN" dirty="0" err="1">
                <a:solidFill>
                  <a:srgbClr val="FFC66D"/>
                </a:solidFill>
              </a:rPr>
              <a:t>shouldFilter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</a:rPr>
              <a:t>return true;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BBB529"/>
                </a:solidFill>
              </a:rPr>
              <a:t>@Override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Object </a:t>
            </a:r>
            <a:r>
              <a:rPr lang="en-US" altLang="zh-CN" dirty="0">
                <a:solidFill>
                  <a:srgbClr val="FFC66D"/>
                </a:solidFill>
              </a:rPr>
              <a:t>run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RequestContext</a:t>
            </a:r>
            <a:r>
              <a:rPr lang="en-US" altLang="zh-CN" dirty="0"/>
              <a:t> </a:t>
            </a:r>
            <a:r>
              <a:rPr lang="en-US" altLang="zh-CN" dirty="0" err="1"/>
              <a:t>ctx</a:t>
            </a:r>
            <a:r>
              <a:rPr lang="en-US" altLang="zh-CN" dirty="0"/>
              <a:t> = </a:t>
            </a:r>
            <a:r>
              <a:rPr lang="en-US" altLang="zh-CN" dirty="0" err="1"/>
              <a:t>RequestContext.</a:t>
            </a:r>
            <a:r>
              <a:rPr lang="en-US" altLang="zh-CN" i="1" dirty="0" err="1"/>
              <a:t>getCurrentContext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 err="1"/>
              <a:t>HttpServletRequest</a:t>
            </a:r>
            <a:r>
              <a:rPr lang="en-US" altLang="zh-CN" dirty="0"/>
              <a:t> request = </a:t>
            </a:r>
            <a:r>
              <a:rPr lang="en-US" altLang="zh-CN" dirty="0" err="1"/>
              <a:t>ctx.getRequest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i="1" dirty="0" err="1">
                <a:solidFill>
                  <a:srgbClr val="9876AA"/>
                </a:solidFill>
              </a:rPr>
              <a:t>log</a:t>
            </a:r>
            <a:r>
              <a:rPr lang="en-US" altLang="zh-CN" dirty="0" err="1"/>
              <a:t>.info</a:t>
            </a:r>
            <a:r>
              <a:rPr lang="en-US" altLang="zh-CN" dirty="0"/>
              <a:t>(</a:t>
            </a:r>
            <a:r>
              <a:rPr lang="en-US" altLang="zh-CN" dirty="0" err="1"/>
              <a:t>String.</a:t>
            </a:r>
            <a:r>
              <a:rPr lang="en-US" altLang="zh-CN" i="1" dirty="0" err="1"/>
              <a:t>format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</a:rPr>
              <a:t>"%s request to %s"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 err="1"/>
              <a:t>request.getMethod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 err="1"/>
              <a:t>request.getRequestURL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()))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return null;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7488832" cy="413814"/>
          </a:xfrm>
        </p:spPr>
        <p:txBody>
          <a:bodyPr/>
          <a:lstStyle/>
          <a:p>
            <a:r>
              <a:rPr kumimoji="1" lang="en-US" altLang="zh-CN" dirty="0"/>
              <a:t>Routing and Filtering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application.properties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CC7832"/>
                </a:solidFill>
              </a:rPr>
              <a:t>zuul.routes.books.</a:t>
            </a:r>
            <a:r>
              <a:rPr lang="en-US" altLang="zh-CN" dirty="0" err="1">
                <a:solidFill>
                  <a:srgbClr val="FFC66D"/>
                </a:solidFill>
              </a:rPr>
              <a:t>url</a:t>
            </a:r>
            <a:r>
              <a:rPr lang="en-US" altLang="zh-CN" dirty="0">
                <a:solidFill>
                  <a:srgbClr val="808080"/>
                </a:solidFill>
              </a:rPr>
              <a:t>=</a:t>
            </a:r>
            <a:r>
              <a:rPr lang="en-US" altLang="zh-CN" dirty="0">
                <a:solidFill>
                  <a:srgbClr val="6A8759"/>
                </a:solidFill>
              </a:rPr>
              <a:t>http://localhost:8090</a:t>
            </a:r>
            <a:br>
              <a:rPr lang="en-US" altLang="zh-CN" dirty="0">
                <a:solidFill>
                  <a:srgbClr val="6A8759"/>
                </a:solidFill>
              </a:rPr>
            </a:br>
            <a:br>
              <a:rPr lang="en-US" altLang="zh-CN" dirty="0">
                <a:solidFill>
                  <a:srgbClr val="6A8759"/>
                </a:solidFill>
              </a:rPr>
            </a:br>
            <a:r>
              <a:rPr lang="en-US" altLang="zh-CN" dirty="0" err="1">
                <a:solidFill>
                  <a:srgbClr val="CC7832"/>
                </a:solidFill>
              </a:rPr>
              <a:t>ribbon.eureka.enabled</a:t>
            </a:r>
            <a:r>
              <a:rPr lang="en-US" altLang="zh-CN" dirty="0">
                <a:solidFill>
                  <a:srgbClr val="808080"/>
                </a:solidFill>
              </a:rPr>
              <a:t>=</a:t>
            </a:r>
            <a:r>
              <a:rPr lang="en-US" altLang="zh-CN" dirty="0">
                <a:solidFill>
                  <a:srgbClr val="6A8759"/>
                </a:solidFill>
              </a:rPr>
              <a:t>false</a:t>
            </a:r>
            <a:br>
              <a:rPr lang="en-US" altLang="zh-CN" dirty="0">
                <a:solidFill>
                  <a:srgbClr val="6A8759"/>
                </a:solidFill>
              </a:rPr>
            </a:br>
            <a:br>
              <a:rPr lang="en-US" altLang="zh-CN" dirty="0">
                <a:solidFill>
                  <a:srgbClr val="6A8759"/>
                </a:solidFill>
              </a:rPr>
            </a:br>
            <a:r>
              <a:rPr lang="en-US" altLang="zh-CN" dirty="0" err="1">
                <a:solidFill>
                  <a:srgbClr val="CC7832"/>
                </a:solidFill>
              </a:rPr>
              <a:t>server.port</a:t>
            </a:r>
            <a:r>
              <a:rPr lang="en-US" altLang="zh-CN" dirty="0">
                <a:solidFill>
                  <a:srgbClr val="808080"/>
                </a:solidFill>
              </a:rPr>
              <a:t>=</a:t>
            </a:r>
            <a:r>
              <a:rPr lang="en-US" altLang="zh-CN" dirty="0">
                <a:solidFill>
                  <a:srgbClr val="6897BB"/>
                </a:solidFill>
              </a:rPr>
              <a:t>8080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7488832" cy="413814"/>
          </a:xfrm>
        </p:spPr>
        <p:txBody>
          <a:bodyPr/>
          <a:lstStyle/>
          <a:p>
            <a:r>
              <a:rPr kumimoji="1" lang="en-US" altLang="zh-CN" dirty="0"/>
              <a:t>Routing and Filtering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pom.xml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E8BF6A"/>
                </a:solidFill>
              </a:rPr>
              <a:t>&lt;properties&gt;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&lt;</a:t>
            </a:r>
            <a:r>
              <a:rPr lang="en-US" altLang="zh-CN" dirty="0" err="1">
                <a:solidFill>
                  <a:srgbClr val="E8BF6A"/>
                </a:solidFill>
              </a:rPr>
              <a:t>java.version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/>
              <a:t>8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java.version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&lt;spring-</a:t>
            </a:r>
            <a:r>
              <a:rPr lang="en-US" altLang="zh-CN" dirty="0" err="1">
                <a:solidFill>
                  <a:srgbClr val="E8BF6A"/>
                </a:solidFill>
              </a:rPr>
              <a:t>cloud.version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/>
              <a:t>Hoxton.SR9</a:t>
            </a:r>
            <a:r>
              <a:rPr lang="en-US" altLang="zh-CN" dirty="0">
                <a:solidFill>
                  <a:srgbClr val="E8BF6A"/>
                </a:solidFill>
              </a:rPr>
              <a:t>&lt;/spring-</a:t>
            </a:r>
            <a:r>
              <a:rPr lang="en-US" altLang="zh-CN" dirty="0" err="1">
                <a:solidFill>
                  <a:srgbClr val="E8BF6A"/>
                </a:solidFill>
              </a:rPr>
              <a:t>cloud.version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&lt;/properties&gt;</a:t>
            </a:r>
            <a:br>
              <a:rPr lang="en-US" altLang="zh-CN" dirty="0">
                <a:solidFill>
                  <a:srgbClr val="E8BF6A"/>
                </a:solidFill>
              </a:rPr>
            </a:b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&lt;dependencies&gt;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&lt;dependency&gt;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&lt;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&lt;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/>
              <a:t>spring-boot-starter-web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&lt;/dependency&gt;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&lt;dependency&gt;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&lt;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 err="1"/>
              <a:t>org.springframework.cloud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&lt;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/>
              <a:t>spring-cloud-starter-</a:t>
            </a:r>
            <a:r>
              <a:rPr lang="en-US" altLang="zh-CN" dirty="0" err="1"/>
              <a:t>netflix</a:t>
            </a:r>
            <a:r>
              <a:rPr lang="en-US" altLang="zh-CN" dirty="0"/>
              <a:t>-</a:t>
            </a:r>
            <a:r>
              <a:rPr lang="en-US" altLang="zh-CN" dirty="0" err="1"/>
              <a:t>zuul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&lt;/dependency&gt;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7500" y="-1202361"/>
            <a:ext cx="3429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Netflix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Zuul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Gateway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access the book application </a:t>
            </a:r>
            <a:endParaRPr lang="en-US" altLang="zh-CN" dirty="0"/>
          </a:p>
          <a:p>
            <a:pPr lvl="1"/>
            <a:r>
              <a:rPr lang="en-US" altLang="zh-CN" dirty="0"/>
              <a:t>directly at </a:t>
            </a:r>
            <a:r>
              <a:rPr lang="en-US" altLang="zh-CN" dirty="0">
                <a:solidFill>
                  <a:srgbClr val="FF0000"/>
                </a:solidFill>
              </a:rPr>
              <a:t>localhost:8090/available </a:t>
            </a:r>
            <a:r>
              <a:rPr lang="en-US" altLang="zh-CN" dirty="0"/>
              <a:t>and </a:t>
            </a:r>
            <a:endParaRPr lang="en-US" altLang="zh-CN" dirty="0"/>
          </a:p>
          <a:p>
            <a:pPr lvl="1"/>
            <a:r>
              <a:rPr lang="en-US" altLang="zh-CN" dirty="0"/>
              <a:t>through the Gateway service at </a:t>
            </a:r>
            <a:r>
              <a:rPr lang="en-US" altLang="zh-CN" dirty="0">
                <a:solidFill>
                  <a:srgbClr val="FF0000"/>
                </a:solidFill>
              </a:rPr>
              <a:t>localhost:8080/books/available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Visit one of the Book service endpoints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localhost:8080/books/available</a:t>
            </a:r>
            <a:r>
              <a:rPr lang="en-US" altLang="zh-CN" dirty="0"/>
              <a:t> or </a:t>
            </a:r>
            <a:r>
              <a:rPr lang="en-US" altLang="zh-CN" dirty="0">
                <a:solidFill>
                  <a:srgbClr val="FF0000"/>
                </a:solidFill>
              </a:rPr>
              <a:t>localhost:8080/books/checked-out</a:t>
            </a:r>
            <a:r>
              <a:rPr lang="en-US" altLang="zh-CN" dirty="0"/>
              <a:t>) </a:t>
            </a:r>
            <a:endParaRPr lang="en-US" altLang="zh-CN" dirty="0"/>
          </a:p>
          <a:p>
            <a:pPr lvl="1"/>
            <a:r>
              <a:rPr lang="en-US" altLang="zh-CN" dirty="0"/>
              <a:t>and you should see your request’s method logged by the Gateway application before it is handed on to the Book application, as the following sample logging output shows:</a:t>
            </a:r>
            <a:endParaRPr lang="en-US" altLang="zh-CN" dirty="0"/>
          </a:p>
          <a:p>
            <a:pPr marL="342900" lvl="1" indent="0">
              <a:buNone/>
            </a:pPr>
            <a:endParaRPr lang="en-US" altLang="zh-CN" dirty="0">
              <a:solidFill>
                <a:srgbClr val="006666"/>
              </a:solidFill>
              <a:latin typeface="Open Sans" panose="020B0606030504020204" pitchFamily="34" charset="0"/>
            </a:endParaRPr>
          </a:p>
          <a:p>
            <a:pPr marL="533400" lvl="1" indent="0">
              <a:buNone/>
            </a:pPr>
            <a:r>
              <a:rPr lang="en-US" altLang="zh-CN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en-US" altLang="zh-CN" dirty="0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dirty="0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dirty="0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en-US" altLang="zh-CN" dirty="0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34.694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INFO </a:t>
            </a:r>
            <a:r>
              <a:rPr lang="en-US" altLang="zh-CN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11608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en-US" altLang="zh-CN" dirty="0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8080</a:t>
            </a:r>
            <a:r>
              <a:rPr lang="en-US" altLang="zh-CN" dirty="0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>
                <a:solidFill>
                  <a:srgbClr val="0000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en-US" altLang="zh-CN" dirty="0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err="1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dirty="0" err="1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 err="1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filters</a:t>
            </a:r>
            <a:r>
              <a:rPr lang="en-US" altLang="zh-CN" dirty="0" err="1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</a:t>
            </a:r>
            <a:r>
              <a:rPr lang="en-US" altLang="zh-CN" dirty="0" err="1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SimpleFilter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GET request to http</a:t>
            </a:r>
            <a:r>
              <a:rPr lang="en-US" altLang="zh-CN" dirty="0">
                <a:solidFill>
                  <a:srgbClr val="66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>
                <a:solidFill>
                  <a:srgbClr val="88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//localhost:8080/books/available</a:t>
            </a:r>
            <a:endParaRPr lang="en-US" altLang="zh-CN" dirty="0">
              <a:solidFill>
                <a:srgbClr val="191E1E"/>
              </a:solidFill>
              <a:latin typeface="Open Sans" panose="020B060603050402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Netflix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Zuul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Gateway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886766"/>
            <a:ext cx="4825895" cy="19982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07" y="2893645"/>
            <a:ext cx="5781675" cy="225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Serverless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Serverless applications </a:t>
            </a:r>
            <a:endParaRPr lang="en-US" altLang="zh-CN" dirty="0"/>
          </a:p>
          <a:p>
            <a:pPr lvl="1"/>
            <a:r>
              <a:rPr lang="en-US" altLang="zh-CN" dirty="0"/>
              <a:t>take advantage of modern cloud computing capabilities and </a:t>
            </a:r>
            <a:r>
              <a:rPr lang="en-US" altLang="zh-CN" dirty="0">
                <a:solidFill>
                  <a:srgbClr val="FF0000"/>
                </a:solidFill>
              </a:rPr>
              <a:t>abstractions to let you focus on logic rather than on infrastructure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In a serverless environment, you can concentrate on writing application code while the underlying platform takes care of scaling, runtimes, resource allocation, security, and other “server” specifics.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524" y="2430457"/>
            <a:ext cx="4704941" cy="2736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7218802" cy="413814"/>
          </a:xfrm>
        </p:spPr>
        <p:txBody>
          <a:bodyPr/>
          <a:lstStyle/>
          <a:p>
            <a:r>
              <a:rPr kumimoji="1" lang="en-US" altLang="zh-CN" dirty="0"/>
              <a:t>Microservice resilience with Spring Cloud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distributed nature of microservices brings challenges.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service discovery, load-balancing, circuit-breaking, distributed tracing, and monitoring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609" y="1471975"/>
            <a:ext cx="5636781" cy="367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Serverless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serverless?</a:t>
            </a:r>
            <a:endParaRPr lang="en-US" altLang="zh-CN" dirty="0"/>
          </a:p>
          <a:p>
            <a:pPr lvl="1"/>
            <a:r>
              <a:rPr lang="en-US" altLang="zh-CN" dirty="0"/>
              <a:t>Serverless workloads are “</a:t>
            </a:r>
            <a:r>
              <a:rPr lang="en-US" altLang="zh-CN" dirty="0">
                <a:solidFill>
                  <a:srgbClr val="FF0000"/>
                </a:solidFill>
              </a:rPr>
              <a:t>event-driven</a:t>
            </a:r>
            <a:r>
              <a:rPr lang="en-US" altLang="zh-CN" dirty="0"/>
              <a:t> workloads that aren’t concerned with aspects normally handled by server infrastructure.” </a:t>
            </a:r>
            <a:endParaRPr lang="en-US" altLang="zh-CN" dirty="0"/>
          </a:p>
          <a:p>
            <a:pPr lvl="1"/>
            <a:r>
              <a:rPr lang="en-US" altLang="zh-CN" dirty="0"/>
              <a:t>Concerns like “how many instances to run” and “what operating system to use” are all managed by a </a:t>
            </a:r>
            <a:r>
              <a:rPr lang="en-US" altLang="zh-CN" dirty="0">
                <a:solidFill>
                  <a:srgbClr val="FF0000"/>
                </a:solidFill>
              </a:rPr>
              <a:t>Function as a Service platform (or </a:t>
            </a:r>
            <a:r>
              <a:rPr lang="en-US" altLang="zh-CN" dirty="0" err="1">
                <a:solidFill>
                  <a:srgbClr val="FF0000"/>
                </a:solidFill>
              </a:rPr>
              <a:t>FaaS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, leaving developers free to focus on business logic.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Serverless characteristics?</a:t>
            </a:r>
            <a:endParaRPr lang="en-US" altLang="zh-CN" dirty="0"/>
          </a:p>
          <a:p>
            <a:pPr lvl="1"/>
            <a:r>
              <a:rPr lang="en-US" altLang="zh-CN" dirty="0"/>
              <a:t>Serverless applications have a number of specific characteristics, including: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Event-driven code</a:t>
            </a:r>
            <a:r>
              <a:rPr lang="en-US" altLang="zh-CN" dirty="0"/>
              <a:t> execution with triggers</a:t>
            </a:r>
            <a:endParaRPr lang="en-US" altLang="zh-CN" dirty="0"/>
          </a:p>
          <a:p>
            <a:pPr lvl="2"/>
            <a:r>
              <a:rPr lang="en-US" altLang="zh-CN" dirty="0"/>
              <a:t>Platform handles all the starting, stopping, and scaling chores</a:t>
            </a:r>
            <a:endParaRPr lang="en-US" altLang="zh-CN" dirty="0"/>
          </a:p>
          <a:p>
            <a:pPr lvl="2"/>
            <a:r>
              <a:rPr lang="en-US" altLang="zh-CN" dirty="0"/>
              <a:t>Scales to zero, with low to no cost when idle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Stateless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1"/>
              </a:rPr>
              <a:t>Spring Cloud Function</a:t>
            </a:r>
            <a:r>
              <a:rPr lang="en-US" altLang="zh-CN" dirty="0"/>
              <a:t> </a:t>
            </a:r>
            <a:endParaRPr lang="en-US" altLang="zh-CN" dirty="0"/>
          </a:p>
          <a:p>
            <a:pPr lvl="1"/>
            <a:r>
              <a:rPr lang="en-US" altLang="zh-CN" dirty="0"/>
              <a:t>provides capabilities that lets Spring developers take advantage of serverless or </a:t>
            </a:r>
            <a:r>
              <a:rPr lang="en-US" altLang="zh-CN" dirty="0" err="1"/>
              <a:t>FaaS</a:t>
            </a:r>
            <a:r>
              <a:rPr lang="en-US" altLang="zh-CN" dirty="0"/>
              <a:t> platforms.</a:t>
            </a:r>
            <a:endParaRPr lang="en-US" altLang="zh-CN" dirty="0"/>
          </a:p>
          <a:p>
            <a:r>
              <a:rPr lang="en-US" altLang="zh-CN" dirty="0"/>
              <a:t>Spring Cloud Function </a:t>
            </a:r>
            <a:endParaRPr lang="en-US" altLang="zh-CN" dirty="0"/>
          </a:p>
          <a:p>
            <a:pPr lvl="1"/>
            <a:r>
              <a:rPr lang="en-US" altLang="zh-CN" dirty="0"/>
              <a:t>provides adaptors so that you can run your functions on the most common </a:t>
            </a:r>
            <a:r>
              <a:rPr lang="en-US" altLang="zh-CN" dirty="0" err="1"/>
              <a:t>FaaS</a:t>
            </a:r>
            <a:r>
              <a:rPr lang="en-US" altLang="zh-CN" dirty="0"/>
              <a:t> services including :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Amazon Lambda</a:t>
            </a:r>
            <a:r>
              <a:rPr lang="en-US" altLang="zh-CN" dirty="0"/>
              <a:t>, </a:t>
            </a:r>
            <a:r>
              <a:rPr lang="en-US" altLang="zh-CN" dirty="0">
                <a:hlinkClick r:id="rId3"/>
              </a:rPr>
              <a:t>Apache OpenWhisk</a:t>
            </a:r>
            <a:r>
              <a:rPr lang="en-US" altLang="zh-CN" dirty="0"/>
              <a:t>, </a:t>
            </a:r>
            <a:r>
              <a:rPr lang="en-US" altLang="zh-CN" dirty="0">
                <a:hlinkClick r:id="rId4"/>
              </a:rPr>
              <a:t>Microsoft Azure</a:t>
            </a:r>
            <a:r>
              <a:rPr lang="en-US" altLang="zh-CN" dirty="0"/>
              <a:t>, and </a:t>
            </a:r>
            <a:r>
              <a:rPr lang="en-US" altLang="zh-CN" dirty="0">
                <a:hlinkClick r:id="rId5"/>
              </a:rPr>
              <a:t>Project Riff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Spring Cloud Function is a project with the following high-level goals:</a:t>
            </a:r>
            <a:endParaRPr lang="en-US" altLang="zh-CN" dirty="0"/>
          </a:p>
          <a:p>
            <a:pPr lvl="1"/>
            <a:r>
              <a:rPr lang="en-US" altLang="zh-CN" dirty="0"/>
              <a:t>Promote the implementation of business logic via functions.</a:t>
            </a:r>
            <a:endParaRPr lang="en-US" altLang="zh-CN" dirty="0"/>
          </a:p>
          <a:p>
            <a:pPr lvl="1"/>
            <a:r>
              <a:rPr lang="en-US" altLang="zh-CN" dirty="0"/>
              <a:t>Decouple the development lifecycle of business logic from any specific runtime target so that the same code can run as a web endpoint, a stream processor, or a task.</a:t>
            </a:r>
            <a:endParaRPr lang="en-US" altLang="zh-CN" dirty="0"/>
          </a:p>
          <a:p>
            <a:pPr lvl="1"/>
            <a:r>
              <a:rPr lang="en-US" altLang="zh-CN" dirty="0"/>
              <a:t>Support a uniform programming model across serverless providers, as well as the ability to run standalone (locally or in a PaaS).</a:t>
            </a:r>
            <a:endParaRPr lang="en-US" altLang="zh-CN" dirty="0"/>
          </a:p>
          <a:p>
            <a:pPr lvl="1"/>
            <a:r>
              <a:rPr lang="en-US" altLang="zh-CN" dirty="0"/>
              <a:t>Enable Spring Boot features (auto-configuration, dependency injection, metrics) on serverless providers.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Sample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45072"/>
            <a:ext cx="8784976" cy="4283109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sz="2000" dirty="0"/>
              <a:t>Main Java Class</a:t>
            </a:r>
            <a:endParaRPr lang="en-US" altLang="zh-CN" sz="2000" dirty="0">
              <a:solidFill>
                <a:srgbClr val="BBB529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SpringBootApplication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public class </a:t>
            </a:r>
            <a:r>
              <a:rPr lang="en-US" altLang="zh-CN" dirty="0" err="1"/>
              <a:t>FunctionsampleApplication</a:t>
            </a:r>
            <a:r>
              <a:rPr lang="en-US" altLang="zh-CN" dirty="0"/>
              <a:t>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BBB529"/>
                </a:solidFill>
              </a:rPr>
              <a:t>@Bean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Function&lt;Flux&lt;String&gt;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/>
              <a:t>Flux&lt;String&gt;&gt; </a:t>
            </a:r>
            <a:r>
              <a:rPr lang="en-US" altLang="zh-CN" dirty="0">
                <a:solidFill>
                  <a:srgbClr val="FFC66D"/>
                </a:solidFill>
              </a:rPr>
              <a:t>uppercase</a:t>
            </a:r>
            <a:r>
              <a:rPr lang="en-US" altLang="zh-CN" dirty="0"/>
              <a:t>() {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/>
              <a:t>flux -&gt; </a:t>
            </a:r>
            <a:r>
              <a:rPr lang="en-US" altLang="zh-CN" dirty="0" err="1"/>
              <a:t>flux.map</a:t>
            </a:r>
            <a:r>
              <a:rPr lang="en-US" altLang="zh-CN" dirty="0"/>
              <a:t>(value -&gt; </a:t>
            </a:r>
            <a:r>
              <a:rPr lang="en-US" altLang="zh-CN" dirty="0" err="1"/>
              <a:t>value.toUpperCase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</a:rPr>
              <a:t>;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BBB529"/>
                </a:solidFill>
              </a:rPr>
              <a:t>@Bean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Function&lt;Flux&lt;Integer&gt;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/>
              <a:t>Flux&lt;Integer&gt;&gt; </a:t>
            </a:r>
            <a:r>
              <a:rPr lang="en-US" altLang="zh-CN" dirty="0">
                <a:solidFill>
                  <a:srgbClr val="FFC66D"/>
                </a:solidFill>
              </a:rPr>
              <a:t>name</a:t>
            </a:r>
            <a:r>
              <a:rPr lang="en-US" altLang="zh-CN" dirty="0"/>
              <a:t>() {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/>
              <a:t>e -&gt; </a:t>
            </a:r>
            <a:r>
              <a:rPr lang="en-US" altLang="zh-CN" dirty="0" err="1"/>
              <a:t>e.map</a:t>
            </a:r>
            <a:r>
              <a:rPr lang="en-US" altLang="zh-CN" dirty="0"/>
              <a:t>(value -&gt; value * </a:t>
            </a:r>
            <a:r>
              <a:rPr lang="en-US" altLang="zh-CN" dirty="0">
                <a:solidFill>
                  <a:srgbClr val="6897BB"/>
                </a:solidFill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CC7832"/>
                </a:solidFill>
              </a:rPr>
              <a:t>;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BBB529"/>
                </a:solidFill>
              </a:rPr>
              <a:t>@Bean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Function&lt;Flux&lt;Integer&gt;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/>
              <a:t>Flux&lt;Integer&gt;&gt; </a:t>
            </a:r>
            <a:r>
              <a:rPr lang="en-US" altLang="zh-CN" dirty="0">
                <a:solidFill>
                  <a:srgbClr val="FFC66D"/>
                </a:solidFill>
              </a:rPr>
              <a:t>square</a:t>
            </a:r>
            <a:r>
              <a:rPr lang="en-US" altLang="zh-CN" dirty="0"/>
              <a:t>() {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/>
              <a:t>e -&gt; </a:t>
            </a:r>
            <a:r>
              <a:rPr lang="en-US" altLang="zh-CN" dirty="0" err="1"/>
              <a:t>e.map</a:t>
            </a:r>
            <a:r>
              <a:rPr lang="en-US" altLang="zh-CN" dirty="0"/>
              <a:t>(value -&gt; value * value) </a:t>
            </a:r>
            <a:r>
              <a:rPr lang="en-US" altLang="zh-CN" dirty="0">
                <a:solidFill>
                  <a:srgbClr val="CC7832"/>
                </a:solidFill>
              </a:rPr>
              <a:t>;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BBB529"/>
                </a:solidFill>
              </a:rPr>
              <a:t>@Bean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Function&lt;Flux&lt;Integer&gt;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/>
              <a:t>Flux&lt;Integer&gt;&gt; </a:t>
            </a:r>
            <a:r>
              <a:rPr lang="en-US" altLang="zh-CN" dirty="0">
                <a:solidFill>
                  <a:srgbClr val="FFC66D"/>
                </a:solidFill>
              </a:rPr>
              <a:t>compose</a:t>
            </a:r>
            <a:r>
              <a:rPr lang="en-US" altLang="zh-CN" dirty="0"/>
              <a:t>() {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/>
              <a:t>e -&gt; name().compose(square()).apply(e)</a:t>
            </a:r>
            <a:r>
              <a:rPr lang="en-US" altLang="zh-CN" dirty="0">
                <a:solidFill>
                  <a:srgbClr val="CC7832"/>
                </a:solidFill>
              </a:rPr>
              <a:t>;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BBB529"/>
                </a:solidFill>
              </a:rPr>
              <a:t>@Bean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Function&lt;Flux&lt;Integer&gt;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/>
              <a:t>Flux&lt;Integer&gt;&gt; </a:t>
            </a:r>
            <a:r>
              <a:rPr lang="en-US" altLang="zh-CN" dirty="0" err="1">
                <a:solidFill>
                  <a:srgbClr val="FFC66D"/>
                </a:solidFill>
              </a:rPr>
              <a:t>andThen</a:t>
            </a:r>
            <a:r>
              <a:rPr lang="en-US" altLang="zh-CN" dirty="0"/>
              <a:t>() {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/>
              <a:t>e -&gt; name().</a:t>
            </a:r>
            <a:r>
              <a:rPr lang="en-US" altLang="zh-CN" dirty="0" err="1"/>
              <a:t>andThen</a:t>
            </a:r>
            <a:r>
              <a:rPr lang="en-US" altLang="zh-CN" dirty="0"/>
              <a:t>(square()).apply(e)</a:t>
            </a:r>
            <a:r>
              <a:rPr lang="en-US" altLang="zh-CN" dirty="0">
                <a:solidFill>
                  <a:srgbClr val="CC7832"/>
                </a:solidFill>
              </a:rPr>
              <a:t>;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static void </a:t>
            </a:r>
            <a:r>
              <a:rPr lang="en-US" altLang="zh-CN" dirty="0">
                <a:solidFill>
                  <a:srgbClr val="FFC66D"/>
                </a:solidFill>
              </a:rPr>
              <a:t>main</a:t>
            </a:r>
            <a:r>
              <a:rPr lang="en-US" altLang="zh-CN" dirty="0"/>
              <a:t>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SpringApplication.</a:t>
            </a:r>
            <a:r>
              <a:rPr lang="en-US" altLang="zh-CN" i="1" dirty="0" err="1"/>
              <a:t>run</a:t>
            </a:r>
            <a:r>
              <a:rPr lang="en-US" altLang="zh-CN" dirty="0"/>
              <a:t>(</a:t>
            </a:r>
            <a:r>
              <a:rPr lang="en-US" altLang="zh-CN" dirty="0" err="1"/>
              <a:t>FunctionsampleApplication.</a:t>
            </a:r>
            <a:r>
              <a:rPr lang="en-US" altLang="zh-CN" dirty="0" err="1">
                <a:solidFill>
                  <a:srgbClr val="CC7832"/>
                </a:solidFill>
              </a:rPr>
              <a:t>class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Sample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/>
              <a:t>pom.xml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BBB529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E8BF6A"/>
                </a:solidFill>
              </a:rPr>
              <a:t>    &lt;dependency&gt;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&lt;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 err="1"/>
              <a:t>org.springframework.cloud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&lt;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/>
              <a:t>spring-cloud-function-web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&lt;/dependency&gt;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br>
              <a:rPr lang="en-US" altLang="zh-CN" dirty="0">
                <a:solidFill>
                  <a:srgbClr val="E8BF6A"/>
                </a:solidFill>
              </a:rPr>
            </a:b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&lt;</a:t>
            </a:r>
            <a:r>
              <a:rPr lang="en-US" altLang="zh-CN" dirty="0" err="1">
                <a:solidFill>
                  <a:srgbClr val="E8BF6A"/>
                </a:solidFill>
              </a:rPr>
              <a:t>dependencyManagement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&lt;dependencies&gt;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&lt;dependency&gt;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 err="1"/>
              <a:t>org.springframework.cloud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/>
              <a:t>spring-cloud-dependencies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&lt;version&gt;</a:t>
            </a:r>
            <a:r>
              <a:rPr lang="en-US" altLang="zh-CN" dirty="0"/>
              <a:t>${spring-</a:t>
            </a:r>
            <a:r>
              <a:rPr lang="en-US" altLang="zh-CN" dirty="0" err="1"/>
              <a:t>cloud.version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rgbClr val="E8BF6A"/>
                </a:solidFill>
              </a:rPr>
              <a:t>&lt;/version&gt;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&lt;type&gt;</a:t>
            </a:r>
            <a:r>
              <a:rPr lang="en-US" altLang="zh-CN" dirty="0"/>
              <a:t>pom</a:t>
            </a:r>
            <a:r>
              <a:rPr lang="en-US" altLang="zh-CN" dirty="0">
                <a:solidFill>
                  <a:srgbClr val="E8BF6A"/>
                </a:solidFill>
              </a:rPr>
              <a:t>&lt;/type&gt;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&lt;scope&gt;</a:t>
            </a:r>
            <a:r>
              <a:rPr lang="en-US" altLang="zh-CN" dirty="0"/>
              <a:t>import</a:t>
            </a:r>
            <a:r>
              <a:rPr lang="en-US" altLang="zh-CN" dirty="0">
                <a:solidFill>
                  <a:srgbClr val="E8BF6A"/>
                </a:solidFill>
              </a:rPr>
              <a:t>&lt;/scope&gt;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&lt;/dependency&gt;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&lt;/dependencies&gt;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dependencyManagement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Sample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3374" y="771550"/>
            <a:ext cx="5697252" cy="40612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1124744"/>
            <a:ext cx="5210175" cy="338137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Eureka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application.yaml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95536" y="1197499"/>
            <a:ext cx="4968552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8040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Eureka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eureka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instance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prefer-ip-address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client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fetch-registry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register-with-eureka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serviceUrl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defaultZone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http://localhost:8040/eureka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Eureka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EurekaApplication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95536" y="1419622"/>
            <a:ext cx="5616624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@SpringBootApplication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@EnableEurekaServer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EurekaApplication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SpringApplication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EurekaApplication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args);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Eureka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6686" y="844550"/>
            <a:ext cx="7347752" cy="3941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Book 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application.yaml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95536" y="1204179"/>
            <a:ext cx="403244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book-service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eureka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instance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prefer-ip-address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ip-address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localhost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client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registerWithEureka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fetchRegistry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serviceUrl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defaultZone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  <a:hlinkClick r:id="rId1"/>
              </a:rPr>
              <a:t>http://localhost:8040/eureka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11130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在线商店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350" dirty="0">
                <a:latin typeface="等线" panose="02010600030101010101" pitchFamily="2" charset="-122"/>
                <a:ea typeface="等线" panose="02010600030101010101" pitchFamily="2" charset="-122"/>
              </a:rPr>
              <a:t>From</a:t>
            </a:r>
            <a:r>
              <a:rPr lang="zh-CN" altLang="en-US" sz="1350" dirty="0">
                <a:latin typeface="等线" panose="02010600030101010101" pitchFamily="2" charset="-122"/>
                <a:ea typeface="等线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  <a:hlinkClick r:id="rId1"/>
              </a:rPr>
              <a:t>https://www.zhihu.com/question/65502802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50" y="866800"/>
            <a:ext cx="5028884" cy="324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Book 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BookController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23112" y="1390841"/>
            <a:ext cx="849777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@RestController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BookController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@RequestMapping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"/buyBook"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ResultDTO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checkAuth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@RequestHeader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userName,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@RequestParam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"bookName"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bookName){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"userName: {}, bookName: {}"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userName, bookName);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ResultDTO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"userName: %s, bookName: %s"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userName, bookName));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Book 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8229" y="844550"/>
            <a:ext cx="7564667" cy="3941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Book 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4764" y="771550"/>
            <a:ext cx="6334472" cy="3986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User Authorize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application.yaml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95536" y="1204179"/>
            <a:ext cx="403244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user-auth</a:t>
            </a:r>
            <a:endParaRPr lang="en-US" altLang="zh-CN" sz="1400" dirty="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eureka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instance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prefer-ip-address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ip-address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localhost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client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registerWithEureka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fetchRegistry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serviceUrl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defaultZone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  <a:hlinkClick r:id="rId1"/>
              </a:rPr>
              <a:t>http://localhost:8040/eureka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230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User Authorize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504" y="845073"/>
            <a:ext cx="8784976" cy="3940924"/>
          </a:xfrm>
        </p:spPr>
        <p:txBody>
          <a:bodyPr/>
          <a:lstStyle/>
          <a:p>
            <a:r>
              <a:rPr lang="en-US" altLang="zh-CN" dirty="0" err="1"/>
              <a:t>UserinfoController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1279471"/>
            <a:ext cx="6336704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@ResponseBody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@PostMapping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"/Login"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login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userinfo){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userinfoService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.verify(userinfo);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User Authorize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504" y="845073"/>
            <a:ext cx="8784976" cy="3940924"/>
          </a:xfrm>
        </p:spPr>
        <p:txBody>
          <a:bodyPr/>
          <a:lstStyle/>
          <a:p>
            <a:r>
              <a:rPr lang="en-US" altLang="zh-CN" dirty="0" err="1"/>
              <a:t>UserinfoService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3528" y="1275606"/>
            <a:ext cx="6082114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verify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userinfo)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 response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Response();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QueryWrapper&lt;&gt;();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userinfo.getUsername());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(usernameExist(userinfo.getUsername())){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 _userinfo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userinfoMapper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.selectOne(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equals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(userinfo.getPassword(),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_userinfo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.getPassword()))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.setCode(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.setMessage(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"success"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.setData(createTokenPair(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_userinfo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…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…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User Authorize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4354" y="844550"/>
            <a:ext cx="6932416" cy="3941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Gateway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application.yaml</a:t>
            </a:r>
            <a:endParaRPr lang="zh-CN" alt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1520" y="1207323"/>
            <a:ext cx="5544616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8080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include-message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always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cloud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gateway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globalcors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cors-configurations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'[/**]'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allowedOrigins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"*"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allowedMethods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- GET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- POST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gateway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Gateway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application.yaml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347614"/>
            <a:ext cx="424556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eureka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instance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prefer-ip-address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ip-address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localhost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client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registerWithEureka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fetchRegistry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serviceUrl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defaultZone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http://localhost:8040/eureka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eureka-service-url-poll-interval-seconds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Gateway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MainGateway</a:t>
            </a:r>
            <a:endParaRPr lang="zh-CN" alt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1520" y="1160190"/>
            <a:ext cx="5868144" cy="36471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@SpringBootApplication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@EnableDiscoveryClient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@EnableEurekaClient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MainGateway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args)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SpringApplication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MainGateway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args);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JwtCheckFilter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jwtCheckFilter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RouteLocator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myRoutes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RouteLocatorBuilder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builder)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builder.routes()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.route(r -&gt; r.path(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"/book/**"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.filters(f -&gt; f.rewritePath(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"/book"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).filter(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jwtCheckFilter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.uri(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"lb://BOOK-SERVICE"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).route(r-&gt;r.path(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"/user/**"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.filters(f-&gt;f.rewritePath(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.uri(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"lb://USER-AUTH"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.build();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移动端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350" dirty="0">
                <a:latin typeface="等线" panose="02010600030101010101" pitchFamily="2" charset="-122"/>
                <a:ea typeface="等线" panose="02010600030101010101" pitchFamily="2" charset="-122"/>
              </a:rPr>
              <a:t>From</a:t>
            </a:r>
            <a:r>
              <a:rPr lang="zh-CN" altLang="en-US" sz="1350" dirty="0">
                <a:latin typeface="等线" panose="02010600030101010101" pitchFamily="2" charset="-122"/>
                <a:ea typeface="等线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  <a:hlinkClick r:id="rId1"/>
              </a:rPr>
              <a:t>https://www.zhihu.com/question/65502802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06" y="738268"/>
            <a:ext cx="4248987" cy="356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Service Register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6686" y="844550"/>
            <a:ext cx="7347752" cy="3941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Gateway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1231" y="844550"/>
            <a:ext cx="7078662" cy="3941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Gateway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8134" y="844550"/>
            <a:ext cx="6924857" cy="3941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Gateway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JwtCheckFilter</a:t>
            </a:r>
            <a:endParaRPr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1275606"/>
            <a:ext cx="730411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Mono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filter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ServerWebExchange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exchange,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GatewayFilterChain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chain)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jwtToken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exchange.getRequest().getHeaders().getFirst(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"token"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 userInfo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parseToken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jwtToken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&amp;&amp;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.getUserRole()!=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&amp;&amp;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.getUsername()!=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ServerHttpRequest request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exchange.getRequest().mutate()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.header(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.getUsername())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.build();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chain.filter(exchange.mutate().request(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).build());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ResponseStatusException(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HttpStatus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BAD_GATEWAY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"Jwt decode error"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Gateway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4884" y="844550"/>
            <a:ext cx="7251356" cy="3941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Microservice Demo Gateway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476" y="927104"/>
            <a:ext cx="6347048" cy="3966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Microservices</a:t>
            </a:r>
            <a:endParaRPr lang="en-GB" altLang="zh-CN" dirty="0"/>
          </a:p>
          <a:p>
            <a:pPr lvl="1"/>
            <a:r>
              <a:rPr lang="en-US" altLang="zh-CN" dirty="0">
                <a:hlinkClick r:id="rId1"/>
              </a:rPr>
              <a:t>https://spring.io/microservices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微服务</a:t>
            </a:r>
            <a:r>
              <a:rPr lang="en-US" altLang="zh-CN" dirty="0"/>
              <a:t>】</a:t>
            </a:r>
            <a:r>
              <a:rPr lang="zh-CN" altLang="en-US" dirty="0"/>
              <a:t>使用</a:t>
            </a:r>
            <a:r>
              <a:rPr lang="en-US" altLang="zh-CN" dirty="0"/>
              <a:t>spring cloud</a:t>
            </a:r>
            <a:r>
              <a:rPr lang="zh-CN" altLang="en-US" dirty="0"/>
              <a:t>搭建微服务框架，整理学习资料</a:t>
            </a:r>
            <a:endParaRPr lang="zh-CN" altLang="en-US" dirty="0"/>
          </a:p>
          <a:p>
            <a:pPr lvl="1"/>
            <a:r>
              <a:rPr lang="en-US" altLang="zh-CN" dirty="0">
                <a:hlinkClick r:id="rId2"/>
              </a:rPr>
              <a:t>https://www.cnblogs.com/ztfjs/p/9230374.html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b="1" dirty="0"/>
              <a:t>一文详解微服务架构</a:t>
            </a:r>
            <a:endParaRPr lang="zh-CN" altLang="en-US" b="1" dirty="0"/>
          </a:p>
          <a:p>
            <a:pPr lvl="1"/>
            <a:r>
              <a:rPr lang="en-US" altLang="zh-CN" dirty="0">
                <a:hlinkClick r:id="rId3"/>
              </a:rPr>
              <a:t>https://www.zhihu.com/question/65502802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Eureka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https://github.com/Netflix/eureka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>
                <a:hlinkClick r:id="rId5"/>
              </a:rPr>
              <a:t>https://github.com/Netflix/eureka/wiki/Eureka-at-a-glance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Discovery</a:t>
            </a:r>
            <a:endParaRPr lang="en-US" altLang="zh-CN" dirty="0"/>
          </a:p>
          <a:p>
            <a:pPr lvl="1"/>
            <a:r>
              <a:rPr lang="en-US" altLang="zh-CN" dirty="0">
                <a:hlinkClick r:id="rId6"/>
              </a:rPr>
              <a:t>https://spring.io/guides/gs/service-registration-and-discovery/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Filtering</a:t>
            </a:r>
            <a:endParaRPr lang="en-US" altLang="zh-CN" dirty="0"/>
          </a:p>
          <a:p>
            <a:pPr lvl="1"/>
            <a:r>
              <a:rPr lang="en-US" altLang="zh-CN" dirty="0">
                <a:hlinkClick r:id="rId7"/>
              </a:rPr>
              <a:t>https://spring.io/guides/gs/routing-and-filtering/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Getting Started with Spring Cloud Gateway</a:t>
            </a:r>
            <a:endParaRPr lang="en-US" altLang="zh-CN" dirty="0"/>
          </a:p>
          <a:p>
            <a:pPr lvl="1"/>
            <a:r>
              <a:rPr lang="en-US" altLang="zh-CN" dirty="0">
                <a:hlinkClick r:id="rId8"/>
              </a:rPr>
              <a:t>https://spring.io/blog/2019/06/18/getting-started-with-spring-cloud-gateway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Serverless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https://spring.io/serverless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GitHub’s repository</a:t>
            </a:r>
            <a:endParaRPr lang="zh-CN" altLang="en-US" dirty="0"/>
          </a:p>
          <a:p>
            <a:pPr lvl="1"/>
            <a:r>
              <a:rPr lang="en-US" altLang="zh-CN" dirty="0">
                <a:hlinkClick r:id="rId2"/>
              </a:rPr>
              <a:t>https://github.com/spring-cloud/spring-cloud-function</a:t>
            </a:r>
            <a:endParaRPr lang="en-US" altLang="zh-CN" dirty="0"/>
          </a:p>
          <a:p>
            <a:r>
              <a:rPr lang="en-US" altLang="zh-CN" dirty="0"/>
              <a:t>JDK8</a:t>
            </a:r>
            <a:r>
              <a:rPr lang="zh-CN" altLang="en-US" dirty="0"/>
              <a:t>新特性</a:t>
            </a:r>
            <a:r>
              <a:rPr lang="en-US" altLang="zh-CN" dirty="0"/>
              <a:t>-</a:t>
            </a:r>
            <a:r>
              <a:rPr lang="en-US" altLang="zh-CN" dirty="0" err="1"/>
              <a:t>java.util.function</a:t>
            </a:r>
            <a:r>
              <a:rPr lang="en-US" altLang="zh-CN" dirty="0"/>
              <a:t>-Function</a:t>
            </a:r>
            <a:r>
              <a:rPr lang="zh-CN" altLang="en-US" dirty="0"/>
              <a:t>接口</a:t>
            </a:r>
            <a:endParaRPr lang="zh-CN" altLang="en-US" dirty="0"/>
          </a:p>
          <a:p>
            <a:pPr lvl="1"/>
            <a:r>
              <a:rPr lang="en-US" altLang="zh-CN" dirty="0">
                <a:hlinkClick r:id="rId3"/>
              </a:rPr>
              <a:t>https://blog.csdn.net/huo065000/article/details/78964382</a:t>
            </a:r>
            <a:r>
              <a:rPr lang="zh-CN" altLang="en-US" dirty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670" y="3327834"/>
            <a:ext cx="3510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zh-CN" altLang="en-US" sz="45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489226"/>
            <a:ext cx="1848521" cy="5175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服务独立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共享数据库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350" dirty="0">
                <a:latin typeface="等线" panose="02010600030101010101" pitchFamily="2" charset="-122"/>
                <a:ea typeface="等线" panose="02010600030101010101" pitchFamily="2" charset="-122"/>
              </a:rPr>
              <a:t>From</a:t>
            </a:r>
            <a:r>
              <a:rPr lang="zh-CN" altLang="en-US" sz="1350" dirty="0">
                <a:latin typeface="等线" panose="02010600030101010101" pitchFamily="2" charset="-122"/>
                <a:ea typeface="等线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  <a:hlinkClick r:id="rId1"/>
              </a:rPr>
              <a:t>https://www.zhihu.com/question/65502802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540" y="1087333"/>
            <a:ext cx="5494920" cy="321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独立数据库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消息队列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350" dirty="0">
                <a:latin typeface="等线" panose="02010600030101010101" pitchFamily="2" charset="-122"/>
                <a:ea typeface="等线" panose="02010600030101010101" pitchFamily="2" charset="-122"/>
              </a:rPr>
              <a:t>From</a:t>
            </a:r>
            <a:r>
              <a:rPr lang="zh-CN" altLang="en-US" sz="1350" dirty="0">
                <a:latin typeface="等线" panose="02010600030101010101" pitchFamily="2" charset="-122"/>
                <a:ea typeface="等线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  <a:hlinkClick r:id="rId1"/>
              </a:rPr>
              <a:t>https://www.zhihu.com/question/65502802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10545"/>
            <a:ext cx="4698522" cy="332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故障处理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350" dirty="0">
                <a:latin typeface="等线" panose="02010600030101010101" pitchFamily="2" charset="-122"/>
                <a:ea typeface="等线" panose="02010600030101010101" pitchFamily="2" charset="-122"/>
              </a:rPr>
              <a:t>From</a:t>
            </a:r>
            <a:r>
              <a:rPr lang="zh-CN" altLang="en-US" sz="1350" dirty="0">
                <a:latin typeface="等线" panose="02010600030101010101" pitchFamily="2" charset="-122"/>
                <a:ea typeface="等线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  <a:hlinkClick r:id="rId1"/>
              </a:rPr>
              <a:t>https://www.zhihu.com/question/65502802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117631"/>
            <a:ext cx="3816424" cy="290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PP_MARK_KEY" val="c64f86a2-4c3d-47e1-9a80-7582c1a02f80"/>
  <p:tag name="COMMONDATA" val="eyJoZGlkIjoiMmI2Y2RmNTUyOTczOGJhOTliNTg4NWMyMmQ4YTkzNjMifQ=="/>
</p:tagLst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19493</Words>
  <Application>WPS 演示</Application>
  <PresentationFormat>全屏显示(16:9)</PresentationFormat>
  <Paragraphs>707</Paragraphs>
  <Slides>68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5" baseType="lpstr">
      <vt:lpstr>Arial</vt:lpstr>
      <vt:lpstr>宋体</vt:lpstr>
      <vt:lpstr>Wingdings</vt:lpstr>
      <vt:lpstr>Tahoma</vt:lpstr>
      <vt:lpstr>新宋体</vt:lpstr>
      <vt:lpstr>微软雅黑</vt:lpstr>
      <vt:lpstr>Cambria</vt:lpstr>
      <vt:lpstr>Times New Roman</vt:lpstr>
      <vt:lpstr>幼圆</vt:lpstr>
      <vt:lpstr>等线</vt:lpstr>
      <vt:lpstr>Calibri</vt:lpstr>
      <vt:lpstr>Arial Unicode MS</vt:lpstr>
      <vt:lpstr>Open Sans</vt:lpstr>
      <vt:lpstr>Segoe Print</vt:lpstr>
      <vt:lpstr>Arial Unicode MS</vt:lpstr>
      <vt:lpstr>JetBrains Mono</vt:lpstr>
      <vt:lpstr>Office 主题​​</vt:lpstr>
      <vt:lpstr>Architecture of Enterprise Applications 12 Microservices &amp; Serverless </vt:lpstr>
      <vt:lpstr>Contents and Objectives</vt:lpstr>
      <vt:lpstr>Microservices</vt:lpstr>
      <vt:lpstr>Microservice resilience with Spring Cloud</vt:lpstr>
      <vt:lpstr>Microservice – a sample</vt:lpstr>
      <vt:lpstr>Microservice – a sample</vt:lpstr>
      <vt:lpstr>Microservice – a sample</vt:lpstr>
      <vt:lpstr>Microservice – a sample</vt:lpstr>
      <vt:lpstr>Microservice – a sample</vt:lpstr>
      <vt:lpstr>Microservice – a sample</vt:lpstr>
      <vt:lpstr>Microservice – a sample</vt:lpstr>
      <vt:lpstr>Microservice – a sample</vt:lpstr>
      <vt:lpstr>Microservice – a sample</vt:lpstr>
      <vt:lpstr>Microservice – a sample</vt:lpstr>
      <vt:lpstr>Microservice – a sample</vt:lpstr>
      <vt:lpstr>Service Registration &amp; Discovery</vt:lpstr>
      <vt:lpstr>Eureka</vt:lpstr>
      <vt:lpstr>Eureka</vt:lpstr>
      <vt:lpstr>Service Application</vt:lpstr>
      <vt:lpstr>Service Application</vt:lpstr>
      <vt:lpstr>Service Application</vt:lpstr>
      <vt:lpstr>Client Application</vt:lpstr>
      <vt:lpstr>Client Application</vt:lpstr>
      <vt:lpstr>Client Application</vt:lpstr>
      <vt:lpstr>Test the Application</vt:lpstr>
      <vt:lpstr>Test the Application</vt:lpstr>
      <vt:lpstr>Spring Cloud Gateway</vt:lpstr>
      <vt:lpstr>Spring Cloud Gateway</vt:lpstr>
      <vt:lpstr>Test the Gateway</vt:lpstr>
      <vt:lpstr>Netflix Zuul Gateway</vt:lpstr>
      <vt:lpstr>Routing and Filtering – Book App</vt:lpstr>
      <vt:lpstr>Routing and Filtering – Book App</vt:lpstr>
      <vt:lpstr>Routing and Filtering – Edge Service</vt:lpstr>
      <vt:lpstr>Routing and Filtering – Edge Service</vt:lpstr>
      <vt:lpstr>Routing and Filtering – Edge Service</vt:lpstr>
      <vt:lpstr>Routing and Filtering – Edge Service</vt:lpstr>
      <vt:lpstr>Test Netflix Zuul Gateway</vt:lpstr>
      <vt:lpstr>Test Netflix Zuul Gateway</vt:lpstr>
      <vt:lpstr>Serverless</vt:lpstr>
      <vt:lpstr>Serverless</vt:lpstr>
      <vt:lpstr>Spring Cloud Function</vt:lpstr>
      <vt:lpstr>Function Sample</vt:lpstr>
      <vt:lpstr>Function Sample</vt:lpstr>
      <vt:lpstr>Function Sample</vt:lpstr>
      <vt:lpstr>Microservice Demo</vt:lpstr>
      <vt:lpstr>Microservice Demo Eureka</vt:lpstr>
      <vt:lpstr>Microservice Demo Eureka</vt:lpstr>
      <vt:lpstr>Microservice Demo Eureka</vt:lpstr>
      <vt:lpstr>Microservice Demo Book Service</vt:lpstr>
      <vt:lpstr>Microservice Demo Book Service</vt:lpstr>
      <vt:lpstr>Microservice Demo Book Service</vt:lpstr>
      <vt:lpstr>Microservice Demo Book Service</vt:lpstr>
      <vt:lpstr>Microservice Demo User Authorize</vt:lpstr>
      <vt:lpstr>Microservice Demo User Authorize</vt:lpstr>
      <vt:lpstr>Microservice Demo User Authorize</vt:lpstr>
      <vt:lpstr>Microservice Demo User Authorize</vt:lpstr>
      <vt:lpstr>Microservice Demo Gateway</vt:lpstr>
      <vt:lpstr>Microservice Demo Gateway</vt:lpstr>
      <vt:lpstr>Microservice Demo Gateway</vt:lpstr>
      <vt:lpstr>Microservice Demo Service Register</vt:lpstr>
      <vt:lpstr>Microservice Demo Gateway</vt:lpstr>
      <vt:lpstr>Microservice Demo Gateway</vt:lpstr>
      <vt:lpstr>Microservice Demo Gateway</vt:lpstr>
      <vt:lpstr>Microservice Demo Gateway</vt:lpstr>
      <vt:lpstr>Microservice Demo Gateway</vt:lpstr>
      <vt:lpstr>References</vt:lpstr>
      <vt:lpstr>References</vt:lpstr>
      <vt:lpstr>PowerPoint 演示文稿</vt:lpstr>
    </vt:vector>
  </TitlesOfParts>
  <Company>REINS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 PPT</dc:title>
  <dc:creator>REINS</dc:creator>
  <dc:subject>REINS BLUE</dc:subject>
  <cp:lastModifiedBy>李昱翰</cp:lastModifiedBy>
  <cp:revision>1800</cp:revision>
  <dcterms:created xsi:type="dcterms:W3CDTF">2011-12-13T14:18:00Z</dcterms:created>
  <dcterms:modified xsi:type="dcterms:W3CDTF">2022-11-09T06:57:28Z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521A165E64D04DDF9AD4707B474F893A</vt:lpwstr>
  </property>
  <property fmtid="{D5CDD505-2E9C-101B-9397-08002B2CF9AE}" pid="3" name="KSOProductBuildVer">
    <vt:lpwstr>2052-11.1.0.12598</vt:lpwstr>
  </property>
</Properties>
</file>