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05"/>
  </p:handoutMasterIdLst>
  <p:sldIdLst>
    <p:sldId id="438" r:id="rId3"/>
    <p:sldId id="439" r:id="rId4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372" r:id="rId40"/>
    <p:sldId id="373" r:id="rId41"/>
    <p:sldId id="374" r:id="rId42"/>
    <p:sldId id="375" r:id="rId43"/>
    <p:sldId id="376" r:id="rId44"/>
    <p:sldId id="43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29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</p:sldIdLst>
  <p:sldSz cx="9144000" cy="6858000" type="screen4x3"/>
  <p:notesSz cx="6997700" cy="9283700"/>
  <p:custShowLst>
    <p:custShow name="Custom Show 1" id="0">
      <p:sldLst/>
    </p:custShow>
  </p:custShowLst>
  <p:custDataLst>
    <p:tags r:id="rId10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8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9" Type="http://schemas.openxmlformats.org/officeDocument/2006/relationships/tags" Target="tags/tag1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 Theory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</a:t>
            </a:r>
            <a:r>
              <a:rPr lang="en-US" altLang="en-US" sz="1700" dirty="0">
                <a:solidFill>
                  <a:srgbClr val="FF0000"/>
                </a:solidFill>
              </a:rPr>
              <a:t>whether a particular relation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r>
              <a:rPr lang="en-US" altLang="en-US" sz="1700" dirty="0">
                <a:solidFill>
                  <a:srgbClr val="FF0000"/>
                </a:solidFill>
              </a:rPr>
              <a:t> is in </a:t>
            </a:r>
            <a:r>
              <a:rPr lang="ja-JP" altLang="en-US" sz="17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700" dirty="0">
                <a:solidFill>
                  <a:srgbClr val="FF0000"/>
                </a:solidFill>
              </a:rPr>
              <a:t>good</a:t>
            </a:r>
            <a:r>
              <a:rPr lang="ja-JP" altLang="en-US" sz="17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700" dirty="0">
                <a:solidFill>
                  <a:srgbClr val="FF0000"/>
                </a:solidFill>
              </a:rPr>
              <a:t> form</a:t>
            </a:r>
            <a:r>
              <a:rPr lang="en-US" altLang="ja-JP" sz="1700" dirty="0"/>
              <a:t>.</a:t>
            </a:r>
            <a:endParaRPr lang="en-US" altLang="ja-JP" sz="1700" dirty="0"/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</a:t>
            </a:r>
            <a:r>
              <a:rPr lang="en-US" altLang="ja-JP" sz="1700" dirty="0">
                <a:solidFill>
                  <a:srgbClr val="FF0000"/>
                </a:solidFill>
              </a:rPr>
              <a:t> decompose it into  set of relations {</a:t>
            </a:r>
            <a:r>
              <a:rPr lang="en-US" altLang="ja-JP" sz="1700" i="1" dirty="0">
                <a:solidFill>
                  <a:srgbClr val="FF0000"/>
                </a:solidFill>
              </a:rPr>
              <a:t>R</a:t>
            </a:r>
            <a:r>
              <a:rPr lang="en-US" altLang="ja-JP" sz="1700" baseline="-25000" dirty="0">
                <a:solidFill>
                  <a:srgbClr val="FF0000"/>
                </a:solidFill>
              </a:rPr>
              <a:t>1</a:t>
            </a:r>
            <a:r>
              <a:rPr lang="en-US" altLang="ja-JP" sz="1700" i="1" dirty="0">
                <a:solidFill>
                  <a:srgbClr val="FF0000"/>
                </a:solidFill>
              </a:rPr>
              <a:t>, R</a:t>
            </a:r>
            <a:r>
              <a:rPr lang="en-US" altLang="ja-JP" sz="1700" baseline="-25000" dirty="0">
                <a:solidFill>
                  <a:srgbClr val="FF0000"/>
                </a:solidFill>
              </a:rPr>
              <a:t>2</a:t>
            </a:r>
            <a:r>
              <a:rPr lang="en-US" altLang="ja-JP" sz="1700" i="1" dirty="0">
                <a:solidFill>
                  <a:srgbClr val="FF0000"/>
                </a:solidFill>
              </a:rPr>
              <a:t>, ..., R</a:t>
            </a:r>
            <a:r>
              <a:rPr lang="en-US" altLang="ja-JP" sz="1700" i="1" baseline="-25000" dirty="0">
                <a:solidFill>
                  <a:srgbClr val="FF0000"/>
                </a:solidFill>
              </a:rPr>
              <a:t>n</a:t>
            </a:r>
            <a:r>
              <a:rPr lang="en-US" altLang="ja-JP" sz="1700" dirty="0">
                <a:solidFill>
                  <a:srgbClr val="FF0000"/>
                </a:solidFill>
              </a:rPr>
              <a:t>} such that</a:t>
            </a:r>
            <a:r>
              <a:rPr lang="en-US" altLang="ja-JP" sz="1700" dirty="0"/>
              <a:t> </a:t>
            </a:r>
            <a:endParaRPr lang="en-US" altLang="ja-JP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Each relation is in good form </a:t>
            </a:r>
            <a:endParaRPr lang="en-US" altLang="en-US" sz="1700" dirty="0"/>
          </a:p>
          <a:p>
            <a:pPr lvl="1"/>
            <a:r>
              <a:rPr lang="en-US" altLang="en-US" sz="1700" dirty="0"/>
              <a:t>The decomposition is</a:t>
            </a:r>
            <a:r>
              <a:rPr lang="en-US" altLang="en-US" sz="1700" dirty="0">
                <a:solidFill>
                  <a:srgbClr val="FF0000"/>
                </a:solidFill>
              </a:rPr>
              <a:t> a lossless decomposition</a:t>
            </a:r>
            <a:endParaRPr lang="en-US" altLang="en-US" sz="1700" dirty="0">
              <a:solidFill>
                <a:srgbClr val="FF0000"/>
              </a:solidFill>
            </a:endParaRPr>
          </a:p>
          <a:p>
            <a:r>
              <a:rPr lang="en-US" altLang="en-US" sz="1700" dirty="0"/>
              <a:t>Our theory is based on: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Functional dependencies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Multivalued dependencies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  <a:endParaRPr lang="en-US" altLang="en-US" dirty="0"/>
          </a:p>
          <a:p>
            <a:pPr lvl="1"/>
            <a:r>
              <a:rPr lang="en-US" altLang="en-US" dirty="0"/>
              <a:t>Examples of non-atomic domains:</a:t>
            </a:r>
            <a:endParaRPr lang="en-US" altLang="en-US" dirty="0"/>
          </a:p>
          <a:p>
            <a:pPr lvl="2"/>
            <a:r>
              <a:rPr lang="en-US" altLang="en-US" dirty="0"/>
              <a:t>Set of names, composite attributes</a:t>
            </a:r>
            <a:endParaRPr lang="en-US" altLang="en-US" dirty="0"/>
          </a:p>
          <a:p>
            <a:pPr lvl="2"/>
            <a:r>
              <a:rPr lang="en-US" altLang="en-US" dirty="0"/>
              <a:t>Identification numbers like CS101  that can be broken up into parts</a:t>
            </a:r>
            <a:endParaRPr lang="en-US" altLang="en-US" dirty="0"/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  <a:endParaRPr lang="en-US" altLang="en-US" dirty="0"/>
          </a:p>
          <a:p>
            <a:r>
              <a:rPr lang="en-US" altLang="en-US" dirty="0"/>
              <a:t>Non-atomic values complicate storage and encourage redundant (repeated) storage of data</a:t>
            </a:r>
            <a:endParaRPr lang="en-US" altLang="en-US" dirty="0"/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  <a:endParaRPr lang="en-US" altLang="en-US" dirty="0"/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  <a:endParaRPr lang="en-US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  <a:endParaRPr lang="en-US" altLang="en-US" dirty="0"/>
          </a:p>
          <a:p>
            <a:pPr lvl="1"/>
            <a:r>
              <a:rPr lang="en-US" altLang="en-US" dirty="0"/>
              <a:t>Example: Strings would normally be considered indivisible </a:t>
            </a:r>
            <a:endParaRPr lang="en-US" altLang="en-US" dirty="0"/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  <a:endParaRPr lang="en-US" altLang="en-US" i="1" dirty="0"/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  <a:endParaRPr lang="en-US" altLang="en-US" dirty="0"/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For example, some of the constraints that are expected to hold  in a university database are: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Students and instructors are uniquely identified by their ID.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Each student and instructor has only one name.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Each instructor and student is (primarily) associated with only one department.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Each department has only one value for its budget, and only one associated building.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An instance of a relation that </a:t>
            </a:r>
            <a:r>
              <a:rPr lang="en-US" altLang="en-US" sz="1700" dirty="0">
                <a:solidFill>
                  <a:srgbClr val="FF0000"/>
                </a:solidFill>
                <a:ea typeface="MS PGothic" panose="020B0600070205080204" pitchFamily="34" charset="-128"/>
              </a:rPr>
              <a:t>satisfies all such real-world constraints is called a  </a:t>
            </a:r>
            <a:r>
              <a:rPr lang="en-US" altLang="en-US" sz="1700" b="1" dirty="0">
                <a:solidFill>
                  <a:srgbClr val="FF0000"/>
                </a:solidFill>
                <a:ea typeface="MS PGothic" panose="020B0600070205080204" pitchFamily="34" charset="-128"/>
              </a:rPr>
              <a:t>legal instance </a:t>
            </a:r>
            <a:r>
              <a:rPr lang="en-US" altLang="en-US" sz="1700" dirty="0">
                <a:solidFill>
                  <a:srgbClr val="FF0000"/>
                </a:solidFill>
                <a:ea typeface="MS PGothic" panose="020B0600070205080204" pitchFamily="34" charset="-128"/>
              </a:rPr>
              <a:t>of the relation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/>
          </a:p>
          <a:p>
            <a:r>
              <a:rPr lang="en-US" altLang="en-US" sz="1700" dirty="0">
                <a:ea typeface="MS PGothic" panose="020B0600070205080204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  <a:endParaRPr lang="en-US" altLang="en-US" sz="1700" dirty="0"/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  <a:endParaRPr lang="en-US" altLang="en-US" sz="1700" dirty="0"/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Definition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FF000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700" b="1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if and only if for any legal relations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(R)</a:t>
            </a:r>
            <a:r>
              <a:rPr lang="en-US" altLang="en-US" sz="1700" dirty="0">
                <a:sym typeface="Symbol" panose="05050102010706020507" pitchFamily="18" charset="2"/>
              </a:rPr>
              <a:t>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they also agree on the attributes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  <a:endParaRPr lang="en-US" altLang="en-US" sz="1800" dirty="0"/>
          </a:p>
          <a:p>
            <a:r>
              <a:rPr lang="en-US" altLang="en-US" sz="1800" dirty="0"/>
              <a:t>1     5</a:t>
            </a:r>
            <a:endParaRPr lang="en-US" altLang="en-US" sz="1800" dirty="0"/>
          </a:p>
          <a:p>
            <a:r>
              <a:rPr lang="en-US" altLang="en-US" sz="1800" dirty="0"/>
              <a:t>3     7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</a:rPr>
              <a:t>F</a:t>
            </a:r>
            <a:r>
              <a:rPr lang="en-US" altLang="en-US" sz="1700" dirty="0">
                <a:solidFill>
                  <a:srgbClr val="FF0000"/>
                </a:solidFill>
              </a:rPr>
              <a:t> set of functional dependencies</a:t>
            </a:r>
            <a:r>
              <a:rPr lang="en-US" altLang="en-US" sz="1700" dirty="0"/>
              <a:t>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 and  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</a:t>
            </a:r>
            <a:r>
              <a:rPr lang="en-US" altLang="en-US" sz="1700" dirty="0">
                <a:sym typeface="Monotype Sorts" pitchFamily="-65" charset="2"/>
              </a:rPr>
              <a:t>,  then we can infer that 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C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dirty="0">
                <a:sym typeface="Monotype Sorts" pitchFamily="-65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FF0000"/>
                </a:solidFill>
              </a:rPr>
              <a:t>all</a:t>
            </a:r>
            <a:r>
              <a:rPr lang="en-US" altLang="en-US" sz="1700" dirty="0">
                <a:solidFill>
                  <a:srgbClr val="FF0000"/>
                </a:solidFill>
              </a:rPr>
              <a:t> functional dependencies logicall</a:t>
            </a:r>
            <a:r>
              <a:rPr lang="en-US" altLang="en-US" sz="1700" dirty="0"/>
              <a:t>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We </a:t>
            </a:r>
            <a:r>
              <a:rPr lang="en-US" altLang="en-US" sz="1700" dirty="0">
                <a:solidFill>
                  <a:srgbClr val="FF0000"/>
                </a:solidFill>
              </a:rPr>
              <a:t>denote the </a:t>
            </a:r>
            <a:r>
              <a:rPr lang="en-US" altLang="en-US" sz="1700" i="1" dirty="0">
                <a:solidFill>
                  <a:srgbClr val="FF0000"/>
                </a:solidFill>
              </a:rPr>
              <a:t>closure </a:t>
            </a:r>
            <a:r>
              <a:rPr lang="en-US" altLang="en-US" sz="1700" dirty="0">
                <a:solidFill>
                  <a:srgbClr val="FF0000"/>
                </a:solidFill>
              </a:rPr>
              <a:t>of </a:t>
            </a:r>
            <a:r>
              <a:rPr lang="en-US" altLang="en-US" sz="1700" i="1" dirty="0">
                <a:solidFill>
                  <a:srgbClr val="FF0000"/>
                </a:solidFill>
              </a:rPr>
              <a:t>F</a:t>
            </a:r>
            <a:r>
              <a:rPr lang="en-US" altLang="en-US" sz="1700" dirty="0">
                <a:solidFill>
                  <a:srgbClr val="FF0000"/>
                </a:solidFill>
              </a:rPr>
              <a:t> by </a:t>
            </a:r>
            <a:r>
              <a:rPr lang="en-US" altLang="en-US" sz="1700" b="1" i="1" dirty="0">
                <a:solidFill>
                  <a:srgbClr val="FF000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FF000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  <a:endParaRPr lang="en-US" altLang="en-US" sz="1700" i="1" dirty="0">
              <a:solidFill>
                <a:srgbClr val="000099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Keys and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olidFill>
                  <a:srgbClr val="FF000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R</a:t>
            </a:r>
            <a:endParaRPr lang="en-US" altLang="en-US" sz="1700" dirty="0">
              <a:solidFill>
                <a:srgbClr val="FF0000"/>
              </a:solidFill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K</a:t>
            </a:r>
            <a:r>
              <a:rPr lang="en-US" altLang="en-US" sz="1700" dirty="0">
                <a:sym typeface="Monotype Sorts" pitchFamily="-65" charset="2"/>
              </a:rPr>
              <a:t> is a candidate key for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dirty="0">
                <a:sym typeface="Monotype Sorts" pitchFamily="-65" charset="2"/>
              </a:rPr>
              <a:t> if and only if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dirty="0">
                <a:sym typeface="Monotype Sorts" pitchFamily="-65" charset="2"/>
              </a:rPr>
              <a:t>, and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>
                <a:sym typeface="Monotype Sorts" pitchFamily="-65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</a:t>
            </a:r>
            <a:r>
              <a:rPr lang="en-US" altLang="en-US" sz="1700" dirty="0">
                <a:solidFill>
                  <a:srgbClr val="FF0000"/>
                </a:solidFill>
              </a:rPr>
              <a:t>using </a:t>
            </a:r>
            <a:r>
              <a:rPr lang="en-US" altLang="en-US" sz="1700" dirty="0" err="1">
                <a:solidFill>
                  <a:srgbClr val="FF0000"/>
                </a:solidFill>
              </a:rPr>
              <a:t>superkeys</a:t>
            </a:r>
            <a:r>
              <a:rPr lang="en-US" altLang="en-US" sz="1700" dirty="0"/>
              <a:t>.  Consider the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building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	</a:t>
            </a:r>
            <a:r>
              <a:rPr lang="en-US" altLang="en-US" sz="1700" dirty="0">
                <a:sym typeface="Monotype Sorts" pitchFamily="-65" charset="2"/>
              </a:rPr>
              <a:t>but would not expect the following to hold: </a:t>
            </a:r>
            <a:endParaRPr lang="en-US" altLang="en-US" sz="17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>
                <a:sym typeface="Monotype Sorts" pitchFamily="-65" charset="2"/>
              </a:rPr>
              <a:t>			</a:t>
            </a:r>
            <a:r>
              <a:rPr lang="en-US" altLang="en-US" sz="1700" i="1" dirty="0" err="1">
                <a:sym typeface="Monotype Sorts" pitchFamily="-65" charset="2"/>
              </a:rPr>
              <a:t>dept_name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salary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endParaRPr lang="en-US" altLang="en-US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  <a:endParaRPr lang="en-US" altLang="en-US" sz="1700" dirty="0"/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  <a:endParaRPr lang="en-US" altLang="en-US" sz="1700" dirty="0"/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  <a:endParaRPr lang="en-US" altLang="en-US" sz="1700" dirty="0"/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  <a:endParaRPr lang="en-US" altLang="en-US" sz="1700" i="1" dirty="0"/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  <a:endParaRPr lang="en-US" altLang="en-US" sz="1700" dirty="0"/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ID.</a:t>
            </a:r>
            <a:endParaRPr lang="en-US" altLang="en-US" sz="17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Trivial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Monotype Sorts" pitchFamily="-65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65" charset="2"/>
              </a:rPr>
              <a:t>trivial</a:t>
            </a:r>
            <a:r>
              <a:rPr lang="en-US" altLang="en-US" sz="1700" dirty="0">
                <a:sym typeface="Monotype Sorts" pitchFamily="-65" charset="2"/>
              </a:rPr>
              <a:t> if it is satisfied by all instances of a relation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800" dirty="0">
                <a:sym typeface="Monotype Sorts" pitchFamily="-65" charset="2"/>
              </a:rPr>
              <a:t>Example</a:t>
            </a:r>
            <a:r>
              <a:rPr lang="en-US" altLang="en-US" sz="1800" i="1" dirty="0">
                <a:sym typeface="Monotype Sorts" pitchFamily="-65" charset="2"/>
              </a:rPr>
              <a:t>:</a:t>
            </a:r>
            <a:endParaRPr lang="en-US" altLang="en-US" sz="18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ID</a:t>
            </a:r>
            <a:endParaRPr lang="en-US" altLang="en-US" sz="17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name</a:t>
            </a:r>
            <a:endParaRPr lang="en-US" altLang="en-US" sz="1700" i="1" dirty="0">
              <a:sym typeface="Monotype Sorts" pitchFamily="-65" charset="2"/>
            </a:endParaRPr>
          </a:p>
          <a:p>
            <a:r>
              <a:rPr lang="en-US" altLang="en-US" sz="1800" dirty="0">
                <a:solidFill>
                  <a:srgbClr val="FF0000"/>
                </a:solidFill>
                <a:sym typeface="Monotype Sorts" pitchFamily="-65" charset="2"/>
              </a:rPr>
              <a:t>In general,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 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We can use </a:t>
            </a:r>
            <a:r>
              <a:rPr lang="en-US" altLang="en-US" sz="1700" dirty="0">
                <a:solidFill>
                  <a:srgbClr val="FF0000"/>
                </a:solidFill>
              </a:rPr>
              <a:t>functional dependencies to show when certain decomposition are lossless. 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</a:t>
            </a:r>
            <a:r>
              <a:rPr lang="en-US" altLang="en-US" sz="1700" dirty="0">
                <a:solidFill>
                  <a:srgbClr val="FF0000"/>
                </a:solidFill>
              </a:rPr>
              <a:t>require that for all possible relations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r>
              <a:rPr lang="en-US" altLang="en-US" sz="1700" dirty="0">
                <a:solidFill>
                  <a:srgbClr val="FF0000"/>
                </a:solidFill>
              </a:rPr>
              <a:t> on schema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2292350" algn="l"/>
                <a:tab pos="2976245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endParaRPr lang="en-US" altLang="en-US" sz="1700" baseline="-25000" dirty="0"/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The above functional dependencies are a sufficient condition for lossless join decomposition</a:t>
            </a:r>
            <a:r>
              <a:rPr lang="en-US" altLang="en-US" sz="1700" dirty="0">
                <a:sym typeface="Symbol" panose="05050102010706020507" pitchFamily="18" charset="2"/>
              </a:rPr>
              <a:t>; the dependencies are a necessary condition only if all constraints are functional dependencies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sp>
        <p:nvSpPr>
          <p:cNvPr id="22532" name="Freeform 4"/>
          <p:cNvSpPr/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C)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</a:t>
            </a:r>
            <a:r>
              <a:rPr lang="en-US" altLang="en-US" sz="1700" i="1" dirty="0">
                <a:sym typeface="Monotype Sorts" pitchFamily="-65" charset="2"/>
              </a:rPr>
              <a:t> 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(B,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    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BC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i="1" dirty="0">
                <a:sym typeface="Monotype Sorts" pitchFamily="-65" charset="2"/>
              </a:rPr>
              <a:t>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(A,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         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</a:t>
            </a:r>
            <a:r>
              <a:rPr lang="en-US" altLang="en-US" sz="1700" dirty="0">
                <a:sym typeface="Monotype Sorts" pitchFamily="-65" charset="2"/>
              </a:rPr>
              <a:t> {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A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Note: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B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BC </a:t>
            </a:r>
            <a:endParaRPr lang="en-US" altLang="en-US" sz="1700" i="1" dirty="0">
              <a:solidFill>
                <a:srgbClr val="FF0000"/>
              </a:solidFill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         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is a shorthand notation for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B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{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B, C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}</a:t>
            </a:r>
            <a:endParaRPr lang="en-US" altLang="en-US" sz="1700" i="1" dirty="0">
              <a:solidFill>
                <a:srgbClr val="FF0000"/>
              </a:solidFill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  <a:endParaRPr lang="en-US" altLang="en-US" sz="1700" dirty="0"/>
          </a:p>
          <a:p>
            <a:r>
              <a:rPr lang="en-US" altLang="en-US" sz="1700" dirty="0"/>
              <a:t>Functional Dependencies</a:t>
            </a:r>
            <a:endParaRPr lang="en-US" altLang="en-US" sz="1700" dirty="0"/>
          </a:p>
          <a:p>
            <a:r>
              <a:rPr lang="en-US" altLang="en-US" sz="1700" dirty="0"/>
              <a:t>Decomposition Using Functional Dependencies</a:t>
            </a:r>
            <a:endParaRPr lang="en-US" altLang="en-US" sz="1700" dirty="0"/>
          </a:p>
          <a:p>
            <a:r>
              <a:rPr lang="en-US" altLang="en-US" sz="1700" dirty="0"/>
              <a:t>Normal Forms</a:t>
            </a:r>
            <a:endParaRPr lang="en-US" altLang="en-US" sz="1700" dirty="0"/>
          </a:p>
          <a:p>
            <a:r>
              <a:rPr lang="en-US" altLang="en-US" sz="1700" dirty="0"/>
              <a:t>Functional Dependency Theory</a:t>
            </a:r>
            <a:endParaRPr lang="en-US" altLang="en-US" sz="1700" dirty="0"/>
          </a:p>
          <a:p>
            <a:r>
              <a:rPr lang="en-US" altLang="en-US" sz="1700" dirty="0"/>
              <a:t>Algorithms for Decomposition using Functional Dependencies</a:t>
            </a:r>
            <a:endParaRPr lang="en-US" altLang="en-US" sz="1700" dirty="0"/>
          </a:p>
          <a:p>
            <a:r>
              <a:rPr lang="en-US" altLang="en-US" sz="1700" dirty="0"/>
              <a:t>Decomposition Using Multivalued Dependencies </a:t>
            </a:r>
            <a:endParaRPr lang="en-US" altLang="en-US" sz="1700" dirty="0"/>
          </a:p>
          <a:p>
            <a:r>
              <a:rPr lang="en-US" altLang="en-US" sz="1700" dirty="0"/>
              <a:t>More Normal Form</a:t>
            </a:r>
            <a:endParaRPr lang="en-US" altLang="en-US" sz="1700" dirty="0"/>
          </a:p>
          <a:p>
            <a:r>
              <a:rPr lang="en-US" altLang="en-US" sz="1700" dirty="0"/>
              <a:t>Atomic Domains and First Normal Form</a:t>
            </a:r>
            <a:endParaRPr lang="en-US" altLang="en-US" sz="1700" dirty="0"/>
          </a:p>
          <a:p>
            <a:r>
              <a:rPr lang="en-US" altLang="en-US" sz="1700" dirty="0"/>
              <a:t>Database-Design Process</a:t>
            </a:r>
            <a:endParaRPr lang="en-US" altLang="en-US" sz="1700" dirty="0"/>
          </a:p>
          <a:p>
            <a:r>
              <a:rPr lang="en-US" altLang="en-US" sz="1700" dirty="0"/>
              <a:t>Modeling Temporal Data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</a:t>
            </a:r>
            <a:r>
              <a:rPr lang="en-US" altLang="en-US" sz="1700" dirty="0">
                <a:solidFill>
                  <a:srgbClr val="FF0000"/>
                </a:solidFill>
              </a:rPr>
              <a:t>is updated can be costly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It is useful to design the database in a </a:t>
            </a:r>
            <a:r>
              <a:rPr lang="en-US" altLang="en-US" sz="1700" dirty="0">
                <a:solidFill>
                  <a:srgbClr val="FF0000"/>
                </a:solidFill>
              </a:rPr>
              <a:t>way that constraints can be tested efficiently</a:t>
            </a:r>
            <a:r>
              <a:rPr lang="en-US" altLang="en-US" sz="1700" dirty="0"/>
              <a:t>. 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If testing a functional dependency can be done </a:t>
            </a:r>
            <a:r>
              <a:rPr lang="en-US" altLang="en-US" sz="1700" dirty="0">
                <a:solidFill>
                  <a:srgbClr val="FF0000"/>
                </a:solidFill>
              </a:rPr>
              <a:t>by considering just one relation,</a:t>
            </a:r>
            <a:r>
              <a:rPr lang="en-US" altLang="en-US" sz="1700" dirty="0"/>
              <a:t> then the cost of testing this constraint is low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anose="05050102010706020507" pitchFamily="18" charset="2"/>
              </a:rPr>
              <a:t>dept_advisor</a:t>
            </a:r>
            <a:r>
              <a:rPr lang="en-US" altLang="en-US" sz="1700" dirty="0">
                <a:sym typeface="Symbol" panose="05050102010706020507" pitchFamily="18" charset="2"/>
              </a:rPr>
              <a:t> relationship. 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  <a:endParaRPr lang="en-US" altLang="en-US" sz="1700" i="1" dirty="0"/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Any decomposition will not include all the attributes in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 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Thus, the composition NOT be</a:t>
            </a:r>
            <a:r>
              <a:rPr lang="en-US" altLang="en-US" sz="1700" b="1" dirty="0">
                <a:solidFill>
                  <a:srgbClr val="FF0000"/>
                </a:solidFill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dependency preserving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Normal Forms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</a:t>
            </a:r>
            <a:endParaRPr lang="en-US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olidFill>
                  <a:srgbClr val="FF0000"/>
                </a:solidFill>
                <a:sym typeface="Greek Symbols"/>
              </a:rPr>
              <a:t>  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is trivial (i.e.,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)</a:t>
            </a:r>
            <a:endParaRPr lang="en-US" altLang="en-US" sz="1700" dirty="0">
              <a:solidFill>
                <a:srgbClr val="FF0000"/>
              </a:solidFill>
              <a:sym typeface="Greek Symbols"/>
            </a:endParaRPr>
          </a:p>
          <a:p>
            <a:pPr lvl="1"/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is a </a:t>
            </a:r>
            <a:r>
              <a:rPr lang="en-US" altLang="en-US" sz="1700" dirty="0" err="1">
                <a:solidFill>
                  <a:srgbClr val="FF0000"/>
                </a:solidFill>
                <a:sym typeface="Greek Symbols"/>
              </a:rPr>
              <a:t>superkey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for </a:t>
            </a:r>
            <a:r>
              <a:rPr lang="en-US" altLang="en-US" sz="1700" i="1" dirty="0">
                <a:solidFill>
                  <a:srgbClr val="FF0000"/>
                </a:solidFill>
                <a:sym typeface="Greek Symbols"/>
              </a:rPr>
              <a:t>R</a:t>
            </a:r>
            <a:endParaRPr lang="en-US" altLang="en-US" sz="1700" i="1" dirty="0">
              <a:sym typeface="Greek Symbols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because :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building, budget  </a:t>
            </a:r>
            <a:endParaRPr lang="en-US" altLang="en-US" sz="1700" i="1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holds on </a:t>
            </a:r>
            <a:r>
              <a:rPr lang="en-US" altLang="en-US" sz="1700" i="1" dirty="0" err="1">
                <a:sym typeface="Monotype Sorts" pitchFamily="-65" charset="2"/>
              </a:rPr>
              <a:t>in_dep</a:t>
            </a:r>
            <a:endParaRPr lang="en-US" altLang="en-US" sz="1700" i="1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but 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 err="1">
                <a:sym typeface="Monotype Sorts" pitchFamily="-65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 is not a </a:t>
            </a:r>
            <a:r>
              <a:rPr lang="en-US" altLang="en-US" sz="1700" dirty="0" err="1">
                <a:sym typeface="Monotype Sorts" pitchFamily="-65" charset="2"/>
              </a:rPr>
              <a:t>superkey(</a:t>
            </a:r>
            <a:r>
              <a:rPr lang="zh-CN" altLang="en-US" sz="1700" dirty="0" err="1">
                <a:ea typeface="宋体" panose="02010600030101010101" pitchFamily="2" charset="-122"/>
                <a:sym typeface="Monotype Sorts" pitchFamily="-65" charset="2"/>
              </a:rPr>
              <a:t>而是超键的一部分</a:t>
            </a:r>
            <a:r>
              <a:rPr lang="en-US" altLang="en-US" sz="1700" dirty="0" err="1">
                <a:sym typeface="Monotype Sorts" pitchFamily="-65" charset="2"/>
              </a:rPr>
              <a:t>)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When decompose  </a:t>
            </a:r>
            <a:r>
              <a:rPr lang="en-US" altLang="en-US" sz="1700" i="1" dirty="0" err="1">
                <a:sym typeface="Monotype Sorts" pitchFamily="-65" charset="2"/>
              </a:rPr>
              <a:t>in_dept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into</a:t>
            </a:r>
            <a:r>
              <a:rPr lang="en-US" altLang="en-US" sz="1700" i="1" dirty="0">
                <a:sym typeface="Monotype Sorts" pitchFamily="-65" charset="2"/>
              </a:rPr>
              <a:t> instructor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department </a:t>
            </a:r>
            <a:endParaRPr lang="en-US" altLang="en-US" sz="17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instructor</a:t>
            </a:r>
            <a:r>
              <a:rPr lang="en-US" altLang="en-US" sz="1700" dirty="0">
                <a:sym typeface="Monotype Sorts" pitchFamily="-65" charset="2"/>
              </a:rPr>
              <a:t>  is in BCNF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department </a:t>
            </a:r>
            <a:r>
              <a:rPr lang="en-US" altLang="en-US" sz="1700" dirty="0">
                <a:sym typeface="Monotype Sorts" pitchFamily="-65" charset="2"/>
              </a:rPr>
              <a:t>is in BCNF</a:t>
            </a:r>
            <a:endParaRPr lang="en-US" altLang="en-US" sz="17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Decomposing a Schema into BCNF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>
                <a:solidFill>
                  <a:srgbClr val="FF0000"/>
                </a:solidFill>
              </a:rPr>
              <a:t>R  </a:t>
            </a:r>
            <a:r>
              <a:rPr lang="en-US" altLang="en-US" sz="1700" dirty="0">
                <a:solidFill>
                  <a:srgbClr val="FF0000"/>
                </a:solidFill>
              </a:rPr>
              <a:t>that is not in BCNF</a:t>
            </a:r>
            <a:r>
              <a:rPr lang="en-US" altLang="en-US" sz="1700" dirty="0"/>
              <a:t>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C)</a:t>
            </a:r>
            <a:endParaRPr lang="en-US" altLang="en-US" sz="17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</a:t>
            </a:r>
            <a:r>
              <a:rPr lang="en-US" altLang="en-US" sz="1700" i="1" dirty="0">
                <a:sym typeface="Monotype Sorts" pitchFamily="-65" charset="2"/>
              </a:rPr>
              <a:t> 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(B,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Lossless-join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	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BC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Dependency preserving</a:t>
            </a:r>
            <a:endParaRPr lang="en-US" altLang="en-US" sz="17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i="1" dirty="0">
                <a:sym typeface="Monotype Sorts" pitchFamily="-65" charset="2"/>
              </a:rPr>
              <a:t>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(A,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Lossless-join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	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</a:t>
            </a:r>
            <a:r>
              <a:rPr lang="en-US" altLang="en-US" sz="1700" dirty="0">
                <a:sym typeface="Monotype Sorts" pitchFamily="-65" charset="2"/>
              </a:rPr>
              <a:t> {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A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Not dependency preserving </a:t>
            </a:r>
            <a:br>
              <a:rPr lang="en-US" altLang="en-US" sz="1700" dirty="0">
                <a:sym typeface="Monotype Sorts" pitchFamily="-65" charset="2"/>
              </a:rPr>
            </a:br>
            <a:r>
              <a:rPr lang="en-US" altLang="en-US" sz="1700" dirty="0">
                <a:sym typeface="Monotype Sorts" pitchFamily="-65" charset="2"/>
              </a:rPr>
              <a:t>(cannot check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 </a:t>
            </a:r>
            <a:r>
              <a:rPr lang="en-US" altLang="en-US" sz="1700" dirty="0">
                <a:sym typeface="Monotype Sorts" pitchFamily="-65" charset="2"/>
              </a:rPr>
              <a:t>without computing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dirty="0">
                <a:sym typeface="Monotype Sorts" pitchFamily="-65" charset="2"/>
              </a:rPr>
              <a:t>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)</a:t>
            </a:r>
            <a:endParaRPr lang="en-US" altLang="en-US" sz="1700" dirty="0">
              <a:sym typeface="Monotype Sorts" pitchFamily="-65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and 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panose="020B0600070205080204" pitchFamily="34" charset="-128"/>
              </a:rPr>
              <a:t>It is </a:t>
            </a:r>
            <a:r>
              <a:rPr lang="en-US" altLang="en-US" sz="1700" dirty="0">
                <a:solidFill>
                  <a:srgbClr val="FF0000"/>
                </a:solidFill>
                <a:ea typeface="MS PGothic" panose="020B0600070205080204" pitchFamily="34" charset="-128"/>
              </a:rPr>
              <a:t>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anose="05050102010706020507" pitchFamily="18" charset="2"/>
              </a:rPr>
              <a:t>will not include all the attributes in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 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dependency preserving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120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olidFill>
                  <a:srgbClr val="FF0000"/>
                </a:solidFill>
                <a:sym typeface="Monotype Sorts" pitchFamily="-65" charset="2"/>
              </a:rPr>
              <a:t> in 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F</a:t>
            </a:r>
            <a:r>
              <a:rPr lang="en-US" altLang="en-US" sz="1700" baseline="30000" dirty="0">
                <a:solidFill>
                  <a:srgbClr val="FF0000"/>
                </a:solidFill>
                <a:sym typeface="Monotype Sorts" pitchFamily="-65" charset="2"/>
              </a:rPr>
              <a:t>+</a:t>
            </a:r>
            <a:endParaRPr lang="en-US" altLang="en-US" sz="1700" baseline="30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800" dirty="0">
                <a:sym typeface="Monotype Sorts" pitchFamily="-65" charset="2"/>
              </a:rPr>
              <a:t> </a:t>
            </a:r>
            <a:br>
              <a:rPr lang="en-US" altLang="en-US" sz="1700" dirty="0">
                <a:sym typeface="Monotype Sorts" pitchFamily="-65" charset="2"/>
              </a:rPr>
            </a:br>
            <a:r>
              <a:rPr lang="en-US" altLang="en-US" sz="1700" dirty="0">
                <a:sym typeface="Monotype Sorts" pitchFamily="-65" charset="2"/>
              </a:rPr>
              <a:t>at least one of the following holds: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Each attribute </a:t>
            </a:r>
            <a:r>
              <a:rPr lang="en-US" altLang="en-US" sz="1700" i="1" dirty="0">
                <a:solidFill>
                  <a:srgbClr val="FF0000"/>
                </a:solidFill>
                <a:sym typeface="Greek Symbols"/>
              </a:rPr>
              <a:t>A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in </a:t>
            </a:r>
            <a:r>
              <a:rPr lang="en-US" altLang="en-US" sz="17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–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 is contained in a candidate key for </a:t>
            </a:r>
            <a:r>
              <a:rPr lang="en-US" altLang="en-US" sz="1700" i="1" dirty="0">
                <a:solidFill>
                  <a:srgbClr val="FF0000"/>
                </a:solidFill>
                <a:sym typeface="Greek Symbols"/>
              </a:rPr>
              <a:t>R</a:t>
            </a:r>
            <a:r>
              <a:rPr lang="en-US" altLang="en-US" sz="1700" i="1" dirty="0">
                <a:sym typeface="Greek Symbols"/>
              </a:rPr>
              <a:t>.</a:t>
            </a:r>
            <a:endParaRPr lang="en-US" altLang="en-US" sz="1700" i="1" dirty="0">
              <a:sym typeface="Greek Symbols"/>
            </a:endParaRPr>
          </a:p>
          <a:p>
            <a:pPr lvl="1"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If a relation is in BCNF it is in 3NF (since in BCNF one of the first two conditions above must hold)</a:t>
            </a:r>
            <a:r>
              <a:rPr lang="en-US" altLang="en-US" sz="1700" dirty="0">
                <a:sym typeface="Greek Symbols"/>
              </a:rPr>
              <a:t>.</a:t>
            </a:r>
            <a:endParaRPr lang="en-US" altLang="en-US" sz="1700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  <a:endParaRPr lang="en-US" altLang="en-US" sz="1700" dirty="0"/>
          </a:p>
          <a:p>
            <a:pPr>
              <a:tabLst>
                <a:tab pos="2738120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65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65" charset="2"/>
              </a:rPr>
              <a:t>not</a:t>
            </a:r>
            <a:r>
              <a:rPr lang="en-US" altLang="en-US" sz="1700" dirty="0">
                <a:sym typeface="Monotype Sorts" pitchFamily="-65" charset="2"/>
              </a:rPr>
              <a:t> in BCNF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i="1" dirty="0">
                <a:sym typeface="Monotype Sorts" pitchFamily="-65" charset="2"/>
              </a:rPr>
              <a:t>R,  </a:t>
            </a:r>
            <a:r>
              <a:rPr lang="en-US" altLang="en-US" sz="1700" dirty="0">
                <a:sym typeface="Monotype Sorts" pitchFamily="-65" charset="2"/>
              </a:rPr>
              <a:t>however, 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is in  3NF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65" charset="2"/>
              </a:rPr>
              <a:t>is a </a:t>
            </a:r>
            <a:r>
              <a:rPr lang="en-US" altLang="en-US" sz="1700" dirty="0" err="1">
                <a:sym typeface="Monotype Sorts" pitchFamily="-65" charset="2"/>
              </a:rPr>
              <a:t>superkey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is NOT a </a:t>
            </a:r>
            <a:r>
              <a:rPr lang="en-US" altLang="en-US" sz="1700" dirty="0" err="1">
                <a:sym typeface="Monotype Sorts" pitchFamily="-65" charset="2"/>
              </a:rPr>
              <a:t>superkey</a:t>
            </a:r>
            <a:r>
              <a:rPr lang="en-US" altLang="en-US" sz="1700" dirty="0">
                <a:sym typeface="Monotype Sorts" pitchFamily="-65" charset="2"/>
              </a:rPr>
              <a:t>, but:</a:t>
            </a:r>
            <a:endParaRPr lang="en-US" altLang="en-US" sz="1700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65" charset="2"/>
              </a:rPr>
              <a:t> }  = 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} and</a:t>
            </a:r>
            <a:endParaRPr lang="en-US" altLang="en-US" sz="1700" dirty="0">
              <a:sym typeface="Monotype Sorts" pitchFamily="-65" charset="2"/>
            </a:endParaRPr>
          </a:p>
          <a:p>
            <a:pPr lvl="2"/>
            <a:r>
              <a:rPr lang="en-US" altLang="en-US" sz="1700" i="1" dirty="0" err="1">
                <a:solidFill>
                  <a:srgbClr val="FF0000"/>
                </a:solidFill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olidFill>
                  <a:srgbClr val="FF0000"/>
                </a:solidFill>
                <a:sym typeface="Monotype Sorts" pitchFamily="-65" charset="2"/>
              </a:rPr>
              <a:t>  </a:t>
            </a:r>
            <a:r>
              <a:rPr lang="en-US" altLang="en-US" sz="1700" dirty="0">
                <a:solidFill>
                  <a:srgbClr val="FF0000"/>
                </a:solidFill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Overview of Normalization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Redundancy in 3NF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K 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endParaRPr lang="en-US" altLang="en-US" sz="1700" dirty="0">
              <a:sym typeface="Monotype Sorts" pitchFamily="-65" charset="2"/>
            </a:endParaRP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65" charset="2"/>
              </a:rPr>
              <a:t>And an instance table:</a:t>
            </a:r>
            <a:endParaRPr lang="en-US" altLang="en-US" sz="1700" dirty="0">
              <a:sym typeface="Monotype Sorts" pitchFamily="-65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  <a:endParaRPr lang="en-US" altLang="en-US" sz="1700" dirty="0"/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65" charset="2"/>
              </a:rPr>
              <a:t>l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, </a:t>
            </a:r>
            <a:r>
              <a:rPr lang="en-US" altLang="en-US" sz="1700" i="1" dirty="0">
                <a:sym typeface="Monotype Sorts" pitchFamily="-65" charset="2"/>
              </a:rPr>
              <a:t>k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65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65" charset="2"/>
              </a:rPr>
              <a:t>J</a:t>
            </a:r>
            <a:r>
              <a:rPr lang="en-US" altLang="en-US" sz="1700" dirty="0">
                <a:sym typeface="Monotype Sorts" pitchFamily="-65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</a:t>
            </a:r>
            <a:r>
              <a:rPr lang="en-US" altLang="en-US" sz="1700" dirty="0">
                <a:solidFill>
                  <a:srgbClr val="FF0000"/>
                </a:solidFill>
              </a:rPr>
              <a:t>It is always possible to obtain a 3NF design without sacrificing </a:t>
            </a:r>
            <a:r>
              <a:rPr lang="en-US" altLang="en-US" sz="1700" dirty="0" err="1">
                <a:solidFill>
                  <a:srgbClr val="FF0000"/>
                </a:solidFill>
              </a:rPr>
              <a:t>losslessness</a:t>
            </a:r>
            <a:r>
              <a:rPr lang="en-US" altLang="en-US" sz="1700" dirty="0">
                <a:solidFill>
                  <a:srgbClr val="FF0000"/>
                </a:solidFill>
              </a:rPr>
              <a:t> or dependency preservation.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Disadvantages to 3NF. 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We may have to use null values to represent some of the possible meaningful relationships among data items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 There is the problem of repetition of information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Goals of Normalization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</a:t>
            </a:r>
            <a:r>
              <a:rPr lang="en-US" altLang="en-US" sz="1700" dirty="0">
                <a:solidFill>
                  <a:srgbClr val="FF0000"/>
                </a:solidFill>
              </a:rPr>
              <a:t>with a set</a:t>
            </a:r>
            <a:r>
              <a:rPr lang="en-US" altLang="en-US" sz="1700" i="1" dirty="0">
                <a:solidFill>
                  <a:srgbClr val="FF0000"/>
                </a:solidFill>
              </a:rPr>
              <a:t> F</a:t>
            </a:r>
            <a:r>
              <a:rPr lang="en-US" altLang="en-US" sz="1700" dirty="0">
                <a:solidFill>
                  <a:srgbClr val="FF0000"/>
                </a:solidFill>
              </a:rPr>
              <a:t> of functional dependencies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  <a:endParaRPr lang="en-US" altLang="ja-JP" sz="1700" dirty="0"/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  <a:endParaRPr lang="en-US" altLang="ja-JP" sz="1700" dirty="0"/>
          </a:p>
          <a:p>
            <a:pPr lvl="1"/>
            <a:r>
              <a:rPr lang="en-US" altLang="en-US" sz="1700" dirty="0"/>
              <a:t>Each relation scheme is in good form </a:t>
            </a:r>
            <a:endParaRPr lang="en-US" altLang="en-US" sz="1700" dirty="0"/>
          </a:p>
          <a:p>
            <a:pPr lvl="1"/>
            <a:r>
              <a:rPr lang="en-US" altLang="en-US" sz="1700" dirty="0"/>
              <a:t>The decomposition is a lossless decomposition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Preferably, the decomposition should be dependency preserving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245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  <a:endParaRPr lang="en-US" altLang="en-US" sz="1700" dirty="0"/>
          </a:p>
          <a:p>
            <a:pPr>
              <a:tabLst>
                <a:tab pos="2976245" algn="ctr"/>
              </a:tabLst>
            </a:pPr>
            <a:r>
              <a:rPr lang="en-US" altLang="en-US" sz="1700" dirty="0"/>
              <a:t>Consider a relation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  <a:endParaRPr lang="en-US" altLang="en-US" sz="1700" i="1" dirty="0"/>
          </a:p>
          <a:p>
            <a:pPr lvl="1">
              <a:tabLst>
                <a:tab pos="2976245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  <a:endParaRPr lang="en-US" altLang="en-US" sz="1700" dirty="0"/>
          </a:p>
          <a:p>
            <a:pPr lvl="1">
              <a:tabLst>
                <a:tab pos="2976245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(</a:t>
            </a:r>
            <a:r>
              <a:rPr kumimoji="0" lang="zh-CN" altLang="en-US" sz="1700" dirty="0">
                <a:ea typeface="宋体" panose="02010600030101010101" pitchFamily="2" charset="-122"/>
              </a:rPr>
              <a:t>因为得由这三个字段共同构成一个备选建来唯一的确定一个字段，而这就导致了这个关系只具有一个平凡依赖，因而一定是一个</a:t>
            </a:r>
            <a:r>
              <a:rPr kumimoji="0" lang="en-US" altLang="zh-CN" sz="1700" dirty="0">
                <a:ea typeface="宋体" panose="02010600030101010101" pitchFamily="2" charset="-122"/>
              </a:rPr>
              <a:t>BCNF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</a:t>
            </a:r>
            <a:r>
              <a:rPr kumimoji="0" lang="en-US" altLang="en-US" sz="1700" dirty="0">
                <a:solidFill>
                  <a:srgbClr val="FF0000"/>
                </a:solidFill>
              </a:rPr>
              <a:t>add two tuples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  <a:endParaRPr lang="en-US" altLang="en-US" sz="1700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Higher Normal Forms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Functional-Dependency Theory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Functional-Dependency Theory Roadmap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</a:t>
            </a:r>
            <a:r>
              <a:rPr lang="en-US" altLang="en-US" dirty="0">
                <a:solidFill>
                  <a:srgbClr val="FF0000"/>
                </a:solidFill>
              </a:rPr>
              <a:t>which functional dependencies are implied logically by a given set of functional dependencies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We then develop algorithms to generate lossless decompositions into BCNF and 3NF</a:t>
            </a:r>
            <a:endParaRPr lang="en-US" altLang="en-US" dirty="0"/>
          </a:p>
          <a:p>
            <a:r>
              <a:rPr lang="en-US" altLang="en-US" dirty="0"/>
              <a:t>We then develop algorithms to test if a decomposition is dependency-preserving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r>
              <a:rPr lang="en-US" altLang="en-US" dirty="0">
                <a:sym typeface="Monotype Sorts" pitchFamily="-65" charset="2"/>
              </a:rPr>
              <a:t> and  </a:t>
            </a:r>
            <a:r>
              <a:rPr lang="en-US" altLang="en-US" i="1" dirty="0">
                <a:sym typeface="Monotype Sorts" pitchFamily="-65" charset="2"/>
              </a:rPr>
              <a:t>B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r>
              <a:rPr lang="en-US" altLang="en-US" dirty="0">
                <a:sym typeface="Monotype Sorts" pitchFamily="-65" charset="2"/>
              </a:rPr>
              <a:t>,  then we can infer that </a:t>
            </a:r>
            <a:r>
              <a:rPr lang="en-US" altLang="en-US" i="1" dirty="0">
                <a:sym typeface="Monotype Sorts" pitchFamily="-65" charset="2"/>
              </a:rPr>
              <a:t>A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</a:t>
            </a:r>
            <a:endParaRPr lang="en-US" altLang="en-US" dirty="0">
              <a:sym typeface="Monotype Sorts" pitchFamily="-65" charset="2"/>
            </a:endParaRPr>
          </a:p>
          <a:p>
            <a:pPr lvl="1"/>
            <a:r>
              <a:rPr lang="en-US" altLang="en-US" dirty="0">
                <a:sym typeface="Monotype Sorts" pitchFamily="-65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  <a:endParaRPr lang="en-US" altLang="en-US" i="1" dirty="0">
              <a:solidFill>
                <a:srgbClr val="000099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  <a:endParaRPr lang="en-US" altLang="ja-JP" b="1" dirty="0">
              <a:solidFill>
                <a:srgbClr val="000099"/>
              </a:solidFill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65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Features of Good Relational Designs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</a:t>
            </a:r>
            <a:r>
              <a:rPr lang="en-US" altLang="en-US" sz="1700" dirty="0">
                <a:solidFill>
                  <a:srgbClr val="FF0000"/>
                </a:solidFill>
              </a:rPr>
              <a:t>repetition of information</a:t>
            </a:r>
            <a:endParaRPr lang="en-US" altLang="en-US" sz="1700" dirty="0"/>
          </a:p>
          <a:p>
            <a:r>
              <a:rPr lang="en-US" altLang="en-US" sz="1700" dirty="0"/>
              <a:t>Need to </a:t>
            </a:r>
            <a:r>
              <a:rPr lang="en-US" altLang="en-US" sz="1700" dirty="0">
                <a:solidFill>
                  <a:srgbClr val="FF0000"/>
                </a:solidFill>
              </a:rPr>
              <a:t>use null values</a:t>
            </a:r>
            <a:r>
              <a:rPr lang="en-US" altLang="en-US" sz="1700" dirty="0"/>
              <a:t> (if we add a new department with no instructors) </a:t>
            </a:r>
            <a:endParaRPr lang="en-US" altLang="en-US" sz="1700" dirty="0"/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      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 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 </a:t>
            </a:r>
            <a:r>
              <a:rPr lang="en-US" altLang="en-US" dirty="0">
                <a:sym typeface="Monotype Sorts" pitchFamily="-65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CG 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           </a:t>
            </a:r>
            <a:r>
              <a:rPr lang="en-US" altLang="en-US" dirty="0">
                <a:sym typeface="Monotype Sorts" pitchFamily="-65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r>
              <a:rPr lang="en-US" altLang="en-US" dirty="0">
                <a:sym typeface="Monotype Sorts" pitchFamily="-65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CG</a:t>
            </a:r>
            <a:r>
              <a:rPr lang="en-US" altLang="en-US" i="1" dirty="0">
                <a:sym typeface="Monotype Sorts" pitchFamily="-65" charset="2"/>
              </a:rPr>
              <a:t>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</a:t>
            </a:r>
            <a:r>
              <a:rPr lang="en-US" altLang="en-US" dirty="0">
                <a:sym typeface="Monotype Sorts" pitchFamily="-65" charset="2"/>
              </a:rPr>
              <a:t>to infer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                         </a:t>
            </a:r>
            <a:r>
              <a:rPr lang="en-US" altLang="en-US" dirty="0">
                <a:sym typeface="Monotype Sorts" pitchFamily="-65" charset="2"/>
              </a:rPr>
              <a:t>and then transitivity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3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  <a:endParaRPr lang="en-US" altLang="en-US" dirty="0"/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Decomposition rule</a:t>
            </a:r>
            <a:r>
              <a:rPr lang="en-US" altLang="en-US" dirty="0">
                <a:sym typeface="Monotype Sorts" pitchFamily="-65" charset="2"/>
              </a:rPr>
              <a:t>:</a:t>
            </a:r>
            <a:r>
              <a:rPr lang="en-US" altLang="en-US" b="1" dirty="0">
                <a:sym typeface="Monotype Sorts" pitchFamily="-65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holds.</a:t>
            </a:r>
            <a:endParaRPr lang="en-US" altLang="en-US" dirty="0">
              <a:sym typeface="Monotype Sorts" pitchFamily="-65" charset="2"/>
            </a:endParaRP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65" charset="2"/>
              </a:rPr>
              <a:t>If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Attribute Sets</a:t>
            </a:r>
            <a:endParaRPr lang="en-US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the set of attributes that are functionally determined by 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under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result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Attribute Set Closure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  <a:endParaRPr lang="en-US" altLang="en-US" sz="1600" i="1" dirty="0"/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R? 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i="1" dirty="0">
              <a:sym typeface="Monotype Sorts" pitchFamily="-65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 startAt="2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Is any subset of AG a </a:t>
            </a:r>
            <a:r>
              <a:rPr lang="en-US" altLang="en-US" sz="1600" dirty="0" err="1">
                <a:sym typeface="Monotype Sorts" pitchFamily="-65" charset="2"/>
              </a:rPr>
              <a:t>superkey</a:t>
            </a:r>
            <a:r>
              <a:rPr lang="en-US" altLang="en-US" sz="1600" dirty="0">
                <a:sym typeface="Monotype Sorts" pitchFamily="-65" charset="2"/>
              </a:rPr>
              <a:t>?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</a:t>
            </a:r>
            <a:r>
              <a:rPr lang="en-US" altLang="en-US" sz="1600" i="1" dirty="0">
                <a:sym typeface="Monotype Sorts" pitchFamily="-65" charset="2"/>
              </a:rPr>
              <a:t>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(A)</a:t>
            </a:r>
            <a:r>
              <a:rPr lang="en-US" altLang="en-US" sz="1600" baseline="30000" dirty="0">
                <a:sym typeface="Monotype Sorts" pitchFamily="-65" charset="2"/>
              </a:rPr>
              <a:t>+   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G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65" charset="2"/>
              </a:rPr>
              <a:t>(G)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baseline="300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65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ldLvl="2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Uses of Attribute Closure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/>
              <a:t>There are several uses of the attribute closure algorithm: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</a:rPr>
              <a:t>Testing for </a:t>
            </a:r>
            <a:r>
              <a:rPr lang="en-US" altLang="en-US" dirty="0" err="1">
                <a:solidFill>
                  <a:srgbClr val="FF0000"/>
                </a:solidFill>
              </a:rPr>
              <a:t>superkey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To test 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Testing functional dependencies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. 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Is a simple and cheap test, and very useful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Computing closure of F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R,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S.</a:t>
            </a:r>
            <a:endParaRPr lang="en-US" altLang="en-US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</a:t>
            </a:r>
            <a:r>
              <a:rPr lang="en-US" altLang="en-US" dirty="0">
                <a:solidFill>
                  <a:srgbClr val="FF0000"/>
                </a:solidFill>
              </a:rPr>
              <a:t>we have a set of functional dependencies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 on a relation schema</a:t>
            </a:r>
            <a:r>
              <a:rPr lang="en-US" altLang="en-US" dirty="0"/>
              <a:t>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We can reduce </a:t>
            </a:r>
            <a:r>
              <a:rPr lang="en-US" altLang="en-US" dirty="0">
                <a:solidFill>
                  <a:srgbClr val="FF0000"/>
                </a:solidFill>
              </a:rPr>
              <a:t>the effort spent in checking for violations by testing a simplified set of functional dependencies that has the same closure as the given set</a:t>
            </a:r>
            <a:r>
              <a:rPr lang="en-US" altLang="en-US" dirty="0"/>
              <a:t>. </a:t>
            </a:r>
            <a:endParaRPr lang="en-US" altLang="en-US" dirty="0"/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This simplified set is termed the </a:t>
            </a:r>
            <a:r>
              <a:rPr lang="en-US" altLang="en-US" b="1" dirty="0">
                <a:solidFill>
                  <a:srgbClr val="FF0000"/>
                </a:solidFill>
              </a:rPr>
              <a:t>canonical cover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FF0000"/>
                </a:solidFill>
              </a:rPr>
              <a:t>An attribute of a functional dependency  in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 is </a:t>
            </a:r>
            <a:r>
              <a:rPr lang="en-US" altLang="en-US" b="1" dirty="0">
                <a:solidFill>
                  <a:srgbClr val="FF0000"/>
                </a:solidFill>
              </a:rPr>
              <a:t>extraneous </a:t>
            </a:r>
            <a:r>
              <a:rPr lang="en-US" altLang="en-US" dirty="0">
                <a:solidFill>
                  <a:srgbClr val="FF0000"/>
                </a:solidFill>
              </a:rPr>
              <a:t>if we can remove it without changing </a:t>
            </a:r>
            <a:r>
              <a:rPr lang="en-US" altLang="en-US" i="1" dirty="0">
                <a:solidFill>
                  <a:srgbClr val="FF0000"/>
                </a:solidFill>
              </a:rPr>
              <a:t> F </a:t>
            </a:r>
            <a:r>
              <a:rPr lang="en-US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</a:t>
            </a:r>
            <a:r>
              <a:rPr lang="en-US" altLang="en-US" dirty="0">
                <a:solidFill>
                  <a:srgbClr val="FF0000"/>
                </a:solidFill>
              </a:rPr>
              <a:t>the left side of a functional dependency could make it a stronger constraint.</a:t>
            </a:r>
            <a:r>
              <a:rPr lang="en-US" altLang="en-US" dirty="0"/>
              <a:t>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  <a:endParaRPr lang="en-US" altLang="en-US" dirty="0"/>
          </a:p>
          <a:p>
            <a:r>
              <a:rPr lang="en-US" altLang="en-US" dirty="0"/>
              <a:t>But, depending on </a:t>
            </a:r>
            <a:r>
              <a:rPr lang="en-US" altLang="en-US" dirty="0">
                <a:solidFill>
                  <a:srgbClr val="FF0000"/>
                </a:solidFill>
              </a:rPr>
              <a:t>what our set F of functional dependencies happens to be, we may be able to remove B from AB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FF0000"/>
                </a:solidFill>
              </a:rPr>
              <a:t>C safely</a:t>
            </a:r>
            <a:r>
              <a:rPr lang="en-US" altLang="en-US" dirty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For example, suppose that</a:t>
            </a:r>
            <a:endParaRPr lang="en-US" altLang="en-US" dirty="0"/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  <a:endParaRPr lang="en-US" altLang="en-US" dirty="0"/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</a:t>
            </a:r>
            <a:r>
              <a:rPr lang="en-US" altLang="en-US" dirty="0">
                <a:solidFill>
                  <a:srgbClr val="FF0000"/>
                </a:solidFill>
              </a:rPr>
              <a:t>from the right side of a functional dependency could make it a weaker constraint</a:t>
            </a:r>
            <a:r>
              <a:rPr lang="en-US" altLang="en-US" dirty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  <a:endParaRPr lang="en-US" altLang="en-US" dirty="0"/>
          </a:p>
          <a:p>
            <a:r>
              <a:rPr lang="en-US" altLang="en-US" dirty="0"/>
              <a:t>But, depending on what our set F of functional dependencies happens to be, we may </a:t>
            </a:r>
            <a:r>
              <a:rPr lang="en-US" altLang="en-US" dirty="0">
                <a:solidFill>
                  <a:srgbClr val="FF0000"/>
                </a:solidFill>
              </a:rPr>
              <a:t>be able to remove C from AB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FF0000"/>
                </a:solidFill>
              </a:rPr>
              <a:t>CD safely.</a:t>
            </a:r>
            <a:r>
              <a:rPr lang="en-US" altLang="en-US" dirty="0"/>
              <a:t>  </a:t>
            </a:r>
            <a:endParaRPr lang="en-US" altLang="en-US" dirty="0"/>
          </a:p>
          <a:p>
            <a:pPr lvl="1"/>
            <a:r>
              <a:rPr lang="en-US" altLang="en-US" dirty="0"/>
              <a:t>For example, suppose that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  <a:endParaRPr lang="en-US" altLang="en-US" dirty="0"/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</a:t>
            </a:r>
            <a:r>
              <a:rPr lang="en-US" altLang="en-US" dirty="0">
                <a:solidFill>
                  <a:srgbClr val="FF0000"/>
                </a:solidFill>
              </a:rPr>
              <a:t>in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 is </a:t>
            </a:r>
            <a:r>
              <a:rPr lang="en-US" altLang="en-US" b="1" dirty="0">
                <a:solidFill>
                  <a:srgbClr val="FF0000"/>
                </a:solidFill>
              </a:rPr>
              <a:t>extraneous </a:t>
            </a:r>
            <a:r>
              <a:rPr lang="en-US" altLang="en-US" dirty="0">
                <a:solidFill>
                  <a:srgbClr val="FF0000"/>
                </a:solidFill>
              </a:rPr>
              <a:t>if we can remove it without changing </a:t>
            </a:r>
            <a:r>
              <a:rPr lang="en-US" altLang="en-US" i="1" dirty="0">
                <a:solidFill>
                  <a:srgbClr val="FF0000"/>
                </a:solidFill>
              </a:rPr>
              <a:t> F </a:t>
            </a:r>
            <a:r>
              <a:rPr lang="en-US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/>
              <a:t> </a:t>
            </a:r>
            <a:endParaRPr lang="en-US" altLang="en-US" dirty="0"/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Remove from the left side</a:t>
            </a:r>
            <a:r>
              <a:rPr lang="en-US" altLang="en-US" dirty="0">
                <a:sym typeface="Monotype Sorts" pitchFamily="-65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65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Remove from the right side</a:t>
            </a:r>
            <a:r>
              <a:rPr lang="en-US" altLang="en-US" dirty="0">
                <a:sym typeface="Monotype Sorts" pitchFamily="-65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  <a:endParaRPr lang="en-US" altLang="en-US" dirty="0">
              <a:sym typeface="Greek Symbols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  <a:endParaRPr lang="en-US" altLang="en-US" i="1" dirty="0">
              <a:sym typeface="Greek Symbols"/>
            </a:endParaRP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  <a:endParaRPr lang="en-US" altLang="ja-JP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Combined Schema Without Repetition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  <a:endParaRPr lang="en-US" altLang="en-US" sz="1800" dirty="0"/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into one relation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  <a:endParaRPr lang="en-US" altLang="en-US" sz="1700" dirty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if an Attribute is Extraneous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>
                <a:sym typeface="Greek Symbols"/>
              </a:rPr>
              <a:t>To test if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attribute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 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 is extraneous in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65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  <a:endParaRPr lang="en-US" altLang="ja-JP" dirty="0">
              <a:sym typeface="Greek Symbols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>
                <a:sym typeface="Monotype Sorts" pitchFamily="-65" charset="2"/>
              </a:rPr>
              <a:t>To test if </a:t>
            </a:r>
            <a:r>
              <a:rPr lang="en-US" altLang="en-US" dirty="0">
                <a:solidFill>
                  <a:srgbClr val="FF0000"/>
                </a:solidFill>
                <a:sym typeface="Monotype Sorts" pitchFamily="-65" charset="2"/>
              </a:rPr>
              <a:t>attribute 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 </a:t>
            </a:r>
            <a:r>
              <a:rPr lang="en-US" altLang="en-US" dirty="0">
                <a:solidFill>
                  <a:srgbClr val="FF0000"/>
                </a:solidFill>
                <a:sym typeface="Monotype Sorts" pitchFamily="-65" charset="2"/>
              </a:rPr>
              <a:t> is extraneous in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dirty="0">
              <a:solidFill>
                <a:schemeClr val="tx2"/>
              </a:solidFill>
              <a:sym typeface="Monotype Sorts" pitchFamily="-65" charset="2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65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65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Examples of 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  <a:endParaRPr lang="en-US" altLang="en-US" dirty="0"/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  <a:endParaRPr lang="en-US" altLang="en-US" dirty="0"/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  <a:endParaRPr lang="en-US" altLang="en-US" i="1" dirty="0"/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  <a:endParaRPr lang="en-US" altLang="en-US" i="1" dirty="0"/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logically implies all dependencies in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r>
              <a:rPr lang="en-US" altLang="en-US" i="1" baseline="-25000" dirty="0">
                <a:solidFill>
                  <a:srgbClr val="FF0000"/>
                </a:solidFill>
                <a:sym typeface="Greek Symbols"/>
              </a:rPr>
              <a:t>c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, and </a:t>
            </a:r>
            <a:endParaRPr lang="en-US" altLang="en-US" dirty="0">
              <a:solidFill>
                <a:srgbClr val="FF0000"/>
              </a:solidFill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r>
              <a:rPr lang="en-US" altLang="en-US" i="1" baseline="-25000" dirty="0">
                <a:solidFill>
                  <a:srgbClr val="FF0000"/>
                </a:solidFill>
                <a:sym typeface="Greek Symbols"/>
              </a:rPr>
              <a:t>c</a:t>
            </a:r>
            <a:r>
              <a:rPr lang="en-US" altLang="en-US" baseline="-25000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logically implies all dependencies in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r>
              <a:rPr lang="en-US" altLang="en-US" i="1" dirty="0">
                <a:sym typeface="Greek Symbols"/>
              </a:rPr>
              <a:t>,</a:t>
            </a:r>
            <a:r>
              <a:rPr lang="en-US" altLang="en-US" dirty="0">
                <a:sym typeface="Greek Symbols"/>
              </a:rPr>
              <a:t>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contains an extraneous attribute</a:t>
            </a:r>
            <a:r>
              <a:rPr lang="en-US" altLang="en-US" dirty="0">
                <a:sym typeface="Greek Symbols"/>
              </a:rPr>
              <a:t>,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left side of functional dependency in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F</a:t>
            </a:r>
            <a:r>
              <a:rPr lang="en-US" altLang="en-US" i="1" baseline="-25000" dirty="0">
                <a:solidFill>
                  <a:srgbClr val="FF0000"/>
                </a:solidFill>
                <a:sym typeface="Greek Symbols"/>
              </a:rPr>
              <a:t>c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is unique</a:t>
            </a:r>
            <a:r>
              <a:rPr lang="en-US" altLang="en-US" dirty="0">
                <a:sym typeface="Greek Symbols"/>
              </a:rPr>
              <a:t>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endParaRPr lang="en-US" altLang="en-US" baseline="-250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  <a:endParaRPr lang="en-US" altLang="en-US" sz="1700" dirty="0">
              <a:sym typeface="Greek Symbols"/>
            </a:endParaRP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  <a:endParaRPr lang="en-US" altLang="en-US" b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endParaRPr lang="en-US" altLang="en-US" baseline="-25000" dirty="0"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65" charset="2"/>
              </a:rPr>
              <a:t> </a:t>
            </a:r>
            <a:endParaRPr lang="en-US" altLang="en-US" dirty="0">
              <a:sym typeface="Monotype Sorts" pitchFamily="-65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endParaRPr lang="en-US" altLang="en-US" i="1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endParaRPr lang="en-US" altLang="en-US" sz="8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Computing a 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dirty="0">
                <a:sym typeface="Monotype Sorts" pitchFamily="-65" charset="2"/>
              </a:rPr>
            </a:br>
            <a:r>
              <a:rPr lang="en-US" altLang="en-US" sz="1600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Combine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into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C, 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 </a:t>
            </a:r>
            <a:r>
              <a:rPr lang="en-US" altLang="en-US" sz="1600" dirty="0">
                <a:sym typeface="Monotype Sorts" pitchFamily="-65" charset="2"/>
              </a:rPr>
              <a:t>is implied by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Yes: in fact, 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is already present!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i="1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logically implied by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and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</a:t>
            </a:r>
            <a:r>
              <a:rPr lang="en-US" altLang="en-US" sz="1600" i="1" dirty="0">
                <a:sym typeface="Monotype Sorts" pitchFamily="-65" charset="2"/>
              </a:rPr>
              <a:t>: </a:t>
            </a:r>
            <a:r>
              <a:rPr lang="en-US" altLang="en-US" sz="1600" dirty="0">
                <a:sym typeface="Monotype Sorts" pitchFamily="-65" charset="2"/>
              </a:rPr>
              <a:t>using transitivity on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C. </a:t>
            </a:r>
            <a:endParaRPr lang="en-US" altLang="en-US" sz="1600" dirty="0">
              <a:sym typeface="Monotype Sorts" pitchFamily="-65" charset="2"/>
            </a:endParaRPr>
          </a:p>
          <a:p>
            <a:pPr lvl="3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Can use attribute closure of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in more complex cases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The canonical cover is: 	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  <a:endParaRPr lang="en-US" altLang="en-US" i="1" dirty="0"/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  <a:endParaRPr lang="en-US" altLang="en-US" dirty="0"/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endParaRPr lang="en-US" altLang="en-US" i="1" baseline="30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take exponential time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  <a:endParaRPr lang="en-US" altLang="en-US" i="1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restriction of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i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is the set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i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only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		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endParaRPr lang="en-US" altLang="en-US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contains all attributes in , then the functional dependency     is preserved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Monotype Sorts" pitchFamily="-65" charset="2"/>
              </a:rPr>
              <a:t>B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olidFill>
                  <a:srgbClr val="FF0000"/>
                </a:solidFill>
                <a:sym typeface="Monotype Sorts" pitchFamily="-65" charset="2"/>
              </a:rPr>
              <a:t> C</a:t>
            </a:r>
            <a:r>
              <a:rPr lang="en-US" altLang="en-US" dirty="0">
                <a:sym typeface="Monotype Sorts" pitchFamily="-65" charset="2"/>
              </a:rPr>
              <a:t>}</a:t>
            </a:r>
            <a:br>
              <a:rPr lang="en-US" altLang="en-US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Key = {</a:t>
            </a:r>
            <a:r>
              <a:rPr lang="en-US" altLang="en-US" i="1" dirty="0">
                <a:sym typeface="Monotype Sorts" pitchFamily="-65" charset="2"/>
              </a:rPr>
              <a:t>A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dirty="0">
                <a:sym typeface="Monotype Sorts" pitchFamily="-65" charset="2"/>
              </a:rPr>
              <a:t> is not in BCNF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Decomposition </a:t>
            </a: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= (</a:t>
            </a:r>
            <a:r>
              <a:rPr lang="en-US" altLang="en-US" i="1" dirty="0">
                <a:sym typeface="Monotype Sorts" pitchFamily="-65" charset="2"/>
              </a:rPr>
              <a:t>A, B),  R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= </a:t>
            </a:r>
            <a:r>
              <a:rPr lang="en-US" altLang="en-US" i="1" dirty="0">
                <a:sym typeface="Monotype Sorts" pitchFamily="-65" charset="2"/>
              </a:rPr>
              <a:t>(B, C)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i="1" baseline="-25000" dirty="0"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and </a:t>
            </a: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in BCNF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Lossless-join decomposition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Dependency preserving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Algorithm for Decomposition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Using</a:t>
            </a:r>
            <a:endParaRPr lang="en-US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        Functional Dependencies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 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  <a:endParaRPr lang="en-US" altLang="en-US" sz="1700" dirty="0"/>
          </a:p>
          <a:p>
            <a:r>
              <a:rPr lang="en-US" altLang="en-US" sz="1700" dirty="0"/>
              <a:t>Not all decompositions are good.  Suppose we decompose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into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The problem arises when we have two employees with the same name</a:t>
            </a:r>
            <a:endParaRPr lang="en-US" altLang="en-US" sz="1700" dirty="0"/>
          </a:p>
          <a:p>
            <a:r>
              <a:rPr lang="en-US" altLang="en-US" sz="1700" dirty="0"/>
              <a:t>The next slide shows how we</a:t>
            </a:r>
            <a:r>
              <a:rPr lang="en-US" altLang="en-US" sz="1700" dirty="0">
                <a:solidFill>
                  <a:srgbClr val="FF0000"/>
                </a:solidFill>
              </a:rPr>
              <a:t> lose information</a:t>
            </a:r>
            <a:r>
              <a:rPr lang="en-US" altLang="en-US" sz="1700" dirty="0"/>
              <a:t> -- we </a:t>
            </a:r>
            <a:r>
              <a:rPr lang="en-US" altLang="en-US" sz="1700" dirty="0">
                <a:solidFill>
                  <a:srgbClr val="FF0000"/>
                </a:solidFill>
              </a:rPr>
              <a:t>cannot reconstruct the original </a:t>
            </a:r>
            <a:r>
              <a:rPr lang="en-US" altLang="en-US" sz="1700" i="1" dirty="0">
                <a:solidFill>
                  <a:srgbClr val="FF0000"/>
                </a:solidFill>
              </a:rPr>
              <a:t>employee</a:t>
            </a:r>
            <a:r>
              <a:rPr lang="en-US" altLang="en-US" sz="1700" dirty="0">
                <a:solidFill>
                  <a:srgbClr val="FF0000"/>
                </a:solidFill>
              </a:rPr>
              <a:t> relation</a:t>
            </a:r>
            <a:r>
              <a:rPr lang="en-US" altLang="en-US" sz="1700" dirty="0"/>
              <a:t> -- and so, this is a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lossy decomposition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2000" i="1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</a:t>
            </a:r>
            <a:r>
              <a:rPr lang="en-US" altLang="en-US" dirty="0">
                <a:solidFill>
                  <a:srgbClr val="FF0000"/>
                </a:solidFill>
              </a:rPr>
              <a:t>non-trivial dependency</a:t>
            </a:r>
            <a:r>
              <a:rPr lang="en-US" altLang="en-US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</a:t>
            </a:r>
            <a:r>
              <a:rPr lang="en-US" altLang="en-US" dirty="0">
                <a:solidFill>
                  <a:srgbClr val="FF0000"/>
                </a:solidFill>
              </a:rPr>
              <a:t>it is a </a:t>
            </a:r>
            <a:r>
              <a:rPr lang="en-US" altLang="en-US" dirty="0" err="1">
                <a:solidFill>
                  <a:srgbClr val="FF0000"/>
                </a:solidFill>
              </a:rPr>
              <a:t>superkey</a:t>
            </a:r>
            <a:r>
              <a:rPr lang="en-US" altLang="en-US" dirty="0">
                <a:solidFill>
                  <a:srgbClr val="FF0000"/>
                </a:solidFill>
              </a:rPr>
              <a:t> of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</a:t>
            </a:r>
            <a:r>
              <a:rPr lang="en-US" altLang="en-US" dirty="0">
                <a:solidFill>
                  <a:srgbClr val="FF0000"/>
                </a:solidFill>
              </a:rPr>
              <a:t>rather than checking all dependencies in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Neither of the dependencies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>
                <a:solidFill>
                  <a:srgbClr val="FF0000"/>
                </a:solidFill>
              </a:rPr>
              <a:t>AC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  <a:endParaRPr lang="en-US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077595" y="5683250"/>
            <a:ext cx="668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在这个例子中，</a:t>
            </a:r>
            <a:r>
              <a:rPr lang="en-US" altLang="zh-CN"/>
              <a:t>E</a:t>
            </a:r>
            <a:r>
              <a:rPr lang="zh-CN" altLang="en-US">
                <a:ea typeface="宋体" panose="02010600030101010101" pitchFamily="2" charset="-122"/>
              </a:rPr>
              <a:t>一定是备选建的一部分，因为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没有出现在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中，若想唯一确定一个字段，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必须确定，所以只能是备选建的一部分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Decomposition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</a:t>
            </a:r>
            <a:r>
              <a:rPr lang="en-US" altLang="en-US" dirty="0">
                <a:solidFill>
                  <a:srgbClr val="FF0000"/>
                </a:solidFill>
              </a:rPr>
              <a:t>only attributes from R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  <a:endParaRPr lang="en-US" altLang="en-US" dirty="0"/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</a:t>
            </a:r>
            <a:r>
              <a:rPr lang="en-US" altLang="en-US" dirty="0">
                <a:solidFill>
                  <a:srgbClr val="FF0000"/>
                </a:solidFill>
              </a:rPr>
              <a:t>includes no attribute of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</a:rPr>
              <a:t>, or includes all attributes of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  <a:endParaRPr lang="en-US" altLang="en-US" dirty="0"/>
          </a:p>
          <a:p>
            <a:pPr lvl="1"/>
            <a:r>
              <a:rPr lang="en-US" altLang="en-US" dirty="0"/>
              <a:t>If the condition is </a:t>
            </a:r>
            <a:r>
              <a:rPr lang="en-US" altLang="en-US" dirty="0">
                <a:solidFill>
                  <a:srgbClr val="FF0000"/>
                </a:solidFill>
              </a:rPr>
              <a:t>violated by some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srgbClr val="FF0000"/>
                </a:solidFill>
              </a:rPr>
              <a:t>  in F</a:t>
            </a:r>
            <a:r>
              <a:rPr lang="en-US" altLang="en-US" sz="2000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  <a:endParaRPr lang="en-US" altLang="en-US" dirty="0"/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</a:t>
            </a:r>
            <a:r>
              <a:rPr lang="en-US" altLang="en-US" sz="1700" dirty="0">
                <a:solidFill>
                  <a:srgbClr val="FF0000"/>
                </a:solidFill>
              </a:rPr>
              <a:t>decomposition of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r>
              <a:rPr lang="en-US" altLang="en-US" sz="1700" dirty="0">
                <a:solidFill>
                  <a:srgbClr val="FF0000"/>
                </a:solidFill>
              </a:rPr>
              <a:t> is in BCNF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Algorithm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compute </a:t>
            </a:r>
            <a:r>
              <a:rPr lang="en-US" altLang="en-US" i="1" dirty="0">
                <a:solidFill>
                  <a:srgbClr val="FF0000"/>
                </a:solidFill>
              </a:rPr>
              <a:t>F </a:t>
            </a:r>
            <a:r>
              <a:rPr lang="en-US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that is not in BCNF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nontrivial functional dependency</a:t>
            </a:r>
            <a:r>
              <a:rPr lang="en-US" altLang="en-US" dirty="0">
                <a:sym typeface="Greek Symbols"/>
              </a:rPr>
              <a:t>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  =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en-US" dirty="0">
                <a:sym typeface="Symbol" panose="05050102010706020507" pitchFamily="18" charset="2"/>
              </a:rPr>
              <a:t>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– 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 (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 )</a:t>
            </a:r>
            <a:r>
              <a:rPr lang="en-US" altLang="en-US" i="1" dirty="0">
                <a:sym typeface="Greek Symbols"/>
              </a:rPr>
              <a:t>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decomposition is lossless-join</a:t>
            </a:r>
            <a:r>
              <a:rPr lang="en-US" altLang="en-US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BCNF Decomposition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Functional dependencies: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BCNF Decomposition: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  <a:endParaRPr lang="en-US" altLang="en-US" dirty="0"/>
          </a:p>
          <a:p>
            <a:pPr lvl="1"/>
            <a:r>
              <a:rPr lang="en-US" altLang="en-US" dirty="0"/>
              <a:t>How do we know this?</a:t>
            </a:r>
            <a:endParaRPr lang="en-US" altLang="en-US" dirty="0"/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  <a:endParaRPr lang="en-US" altLang="en-US" dirty="0"/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BCNF is not dependency preserving</a:t>
            </a:r>
            <a:r>
              <a:rPr lang="en-US" altLang="en-US" dirty="0"/>
              <a:t>, and </a:t>
            </a:r>
            <a:endParaRPr lang="en-US" altLang="en-US" dirty="0"/>
          </a:p>
          <a:p>
            <a:pPr lvl="1"/>
            <a:r>
              <a:rPr lang="en-US" altLang="en-US" dirty="0"/>
              <a:t>efficient checking for FD violation on updates is important</a:t>
            </a:r>
            <a:endParaRPr lang="en-US" altLang="en-US" dirty="0"/>
          </a:p>
          <a:p>
            <a:r>
              <a:rPr lang="en-US" altLang="en-US" dirty="0"/>
              <a:t>Solution: </a:t>
            </a:r>
            <a:r>
              <a:rPr lang="en-US" altLang="en-US" dirty="0">
                <a:solidFill>
                  <a:srgbClr val="FF0000"/>
                </a:solidFill>
              </a:rPr>
              <a:t>define a weaker normal form, called Third Normal Form (3NF)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  <a:endParaRPr lang="en-US" altLang="en-US" dirty="0"/>
          </a:p>
          <a:p>
            <a:pPr lvl="1"/>
            <a:r>
              <a:rPr lang="en-US" altLang="en-US" dirty="0"/>
              <a:t>There is always a lossless-join, dependency-preserving decomposition into 3NF.</a:t>
            </a: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6795" algn="l"/>
                <a:tab pos="2455545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dirty="0">
                <a:sym typeface="Monotype Sorts" pitchFamily="-65" charset="2"/>
              </a:rPr>
              <a:t>Two candidate keys:  </a:t>
            </a:r>
            <a:r>
              <a:rPr lang="en-US" altLang="en-US" i="1" dirty="0" err="1">
                <a:sym typeface="Monotype Sorts" pitchFamily="-65" charset="2"/>
              </a:rPr>
              <a:t>s_ID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dirty="0">
                <a:sym typeface="Monotype Sorts" pitchFamily="-65" charset="2"/>
              </a:rPr>
              <a:t>and 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i_ID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s_ID</a:t>
            </a:r>
            <a:endParaRPr lang="en-US" altLang="en-US" i="1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dirty="0">
                <a:sym typeface="Monotype Sorts" pitchFamily="-65" charset="2"/>
              </a:rPr>
              <a:t> is in 3NF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65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65" charset="2"/>
              </a:rPr>
              <a:t>is a </a:t>
            </a:r>
            <a:r>
              <a:rPr lang="en-US" altLang="en-US" dirty="0" err="1">
                <a:sym typeface="Monotype Sorts" pitchFamily="-65" charset="2"/>
              </a:rPr>
              <a:t>superkey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 	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i="1" dirty="0" err="1">
                <a:sym typeface="Monotype Sorts" pitchFamily="-65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is contained in a candidate key</a:t>
            </a:r>
            <a:endParaRPr lang="en-US" altLang="en-US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245554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Need to check only FDs in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, need not check all FDs in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i="1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  <a:endParaRPr lang="en-US" altLang="en-US" i="1" dirty="0"/>
          </a:p>
          <a:p>
            <a:pPr lvl="1"/>
            <a:r>
              <a:rPr lang="en-US" altLang="en-US" dirty="0"/>
              <a:t>This test is rather more expensive, since it involve finding candidate keys</a:t>
            </a:r>
            <a:endParaRPr lang="en-US" altLang="en-US" dirty="0"/>
          </a:p>
          <a:p>
            <a:pPr lvl="1"/>
            <a:r>
              <a:rPr lang="en-US" altLang="en-US" dirty="0"/>
              <a:t>Testing for 3NF has been shown to be NP-hard</a:t>
            </a:r>
            <a:endParaRPr lang="en-US" altLang="en-US" dirty="0"/>
          </a:p>
          <a:p>
            <a:pPr lvl="1"/>
            <a:r>
              <a:rPr lang="en-US" altLang="en-US" dirty="0"/>
              <a:t>Interestingly, </a:t>
            </a:r>
            <a:r>
              <a:rPr lang="en-US" altLang="en-US" dirty="0">
                <a:solidFill>
                  <a:srgbClr val="FF0000"/>
                </a:solidFill>
              </a:rPr>
              <a:t>decomposition into third normal form (described shortly) can be done in polynomial time</a:t>
            </a:r>
            <a:r>
              <a:rPr lang="en-US" altLang="en-US" dirty="0"/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  <a:endParaRPr lang="en-US" altLang="en-US" sz="1600" i="1" dirty="0">
              <a:sym typeface="Greek Symbol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  <a:endParaRPr lang="en-US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  <a:endParaRPr lang="en-US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  <a:endParaRPr lang="en-US" dirty="0"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Lossy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Decomposition: An 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/>
              <a:t>Relation schema:</a:t>
            </a:r>
            <a:endParaRPr lang="en-US" altLang="en-US" dirty="0"/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/>
              <a:t>The functional dependencies for this relation schema are:</a:t>
            </a:r>
            <a:endParaRPr lang="en-US" altLang="en-US" dirty="0"/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, type</a:t>
            </a:r>
            <a:endParaRPr lang="en-US" altLang="en-US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Monotype Sorts" pitchFamily="-65" charset="2"/>
              </a:rPr>
              <a:t>employee_id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endParaRPr lang="en-US" altLang="en-US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Monotype Sorts" pitchFamily="-65" charset="2"/>
              </a:rPr>
              <a:t>customer_id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type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   </a:t>
            </a:r>
            <a:r>
              <a:rPr lang="en-US" altLang="en-US" i="1" dirty="0" err="1">
                <a:sym typeface="Monotype Sorts" pitchFamily="-65" charset="2"/>
              </a:rPr>
              <a:t>employee_id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</a:t>
            </a:r>
            <a:r>
              <a:rPr lang="en-US" altLang="en-US" i="1" dirty="0" err="1">
                <a:sym typeface="Monotype Sorts" pitchFamily="-65" charset="2"/>
              </a:rPr>
              <a:t>customer_id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Decompsition Example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65" charset="2"/>
              </a:rPr>
              <a:t>The </a:t>
            </a:r>
            <a:r>
              <a:rPr lang="en-US" altLang="en-US" b="1" dirty="0">
                <a:sym typeface="Monotype Sorts" pitchFamily="-65" charset="2"/>
              </a:rPr>
              <a:t>for</a:t>
            </a:r>
            <a:r>
              <a:rPr lang="en-US" altLang="en-US" dirty="0">
                <a:sym typeface="Monotype Sorts" pitchFamily="-65" charset="2"/>
              </a:rPr>
              <a:t> loop generates following 3NF schema:</a:t>
            </a:r>
            <a:endParaRPr lang="en-US" altLang="en-US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Monotype Sorts" pitchFamily="-65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  <a:endParaRPr lang="en-US" altLang="en-US" i="1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65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  <a:endParaRPr lang="en-US" altLang="en-US" dirty="0"/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  <a:endParaRPr lang="en-US" altLang="en-US" dirty="0"/>
          </a:p>
          <a:p>
            <a:pPr lvl="1"/>
            <a:r>
              <a:rPr lang="en-US" altLang="en-US" dirty="0"/>
              <a:t>result will not depend on the order in which FDs are considered</a:t>
            </a:r>
            <a:endParaRPr lang="en-US" altLang="en-US" dirty="0"/>
          </a:p>
          <a:p>
            <a:r>
              <a:rPr lang="en-US" altLang="en-US" dirty="0"/>
              <a:t>The resultant simplified 3NF schema is: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Monotype Sorts" pitchFamily="-65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  <a:endParaRPr lang="en-US" altLang="en-US" dirty="0"/>
          </a:p>
          <a:p>
            <a:pPr lvl="1"/>
            <a:r>
              <a:rPr lang="en-US" altLang="en-US" dirty="0"/>
              <a:t>The decomposition is lossless</a:t>
            </a:r>
            <a:endParaRPr lang="en-US" altLang="en-US" dirty="0"/>
          </a:p>
          <a:p>
            <a:pPr lvl="1"/>
            <a:r>
              <a:rPr lang="en-US" altLang="en-US" dirty="0"/>
              <a:t>The dependencies are preserved</a:t>
            </a:r>
            <a:endParaRPr lang="en-US" altLang="en-US" dirty="0"/>
          </a:p>
          <a:p>
            <a:r>
              <a:rPr lang="en-US" altLang="en-US" dirty="0"/>
              <a:t>It is always possible to decompose a relation into a set of relations that are in BCNF such that:</a:t>
            </a:r>
            <a:endParaRPr lang="en-US" altLang="en-US" dirty="0"/>
          </a:p>
          <a:p>
            <a:pPr lvl="1"/>
            <a:r>
              <a:rPr lang="en-US" altLang="en-US" dirty="0"/>
              <a:t>The decomposition is lossless</a:t>
            </a:r>
            <a:endParaRPr lang="en-US" altLang="en-US" dirty="0"/>
          </a:p>
          <a:p>
            <a:pPr lvl="1"/>
            <a:r>
              <a:rPr lang="en-US" altLang="en-US" dirty="0"/>
              <a:t>It may not be possible to preserve dependencies.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US" altLang="en-US" sz="1800" i="1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Design Goals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  <a:endParaRPr lang="en-US" altLang="en-US" dirty="0"/>
          </a:p>
          <a:p>
            <a:pPr lvl="1"/>
            <a:r>
              <a:rPr lang="en-US" altLang="en-US" dirty="0"/>
              <a:t>BCNF.</a:t>
            </a:r>
            <a:endParaRPr lang="en-US" altLang="en-US" dirty="0"/>
          </a:p>
          <a:p>
            <a:pPr lvl="1"/>
            <a:r>
              <a:rPr lang="en-US" altLang="en-US" dirty="0"/>
              <a:t>Lossless join.</a:t>
            </a:r>
            <a:endParaRPr lang="en-US" altLang="en-US" dirty="0"/>
          </a:p>
          <a:p>
            <a:pPr lvl="1"/>
            <a:r>
              <a:rPr lang="en-US" altLang="en-US" dirty="0"/>
              <a:t>Dependency preservation.</a:t>
            </a:r>
            <a:endParaRPr lang="en-US" altLang="en-US" dirty="0"/>
          </a:p>
          <a:p>
            <a:r>
              <a:rPr lang="en-US" altLang="en-US" dirty="0"/>
              <a:t>If we cannot achieve this, </a:t>
            </a:r>
            <a:r>
              <a:rPr lang="en-US" altLang="en-US" dirty="0">
                <a:solidFill>
                  <a:srgbClr val="FF0000"/>
                </a:solidFill>
              </a:rPr>
              <a:t>we accept one of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Lack of dependency preservation 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Redundancy due to use of 3NF</a:t>
            </a:r>
            <a:endParaRPr lang="en-US" altLang="en-US" dirty="0"/>
          </a:p>
          <a:p>
            <a:r>
              <a:rPr lang="en-US" altLang="en-US" dirty="0"/>
              <a:t>Interestingly, SQL does not provide </a:t>
            </a:r>
            <a:r>
              <a:rPr lang="en-US" altLang="en-US" dirty="0">
                <a:solidFill>
                  <a:srgbClr val="FF0000"/>
                </a:solidFill>
              </a:rPr>
              <a:t>a direct way of specifying functional dependencies other than </a:t>
            </a:r>
            <a:r>
              <a:rPr lang="en-US" altLang="en-US" dirty="0" err="1">
                <a:solidFill>
                  <a:srgbClr val="FF0000"/>
                </a:solidFill>
              </a:rPr>
              <a:t>superkeys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  <a:endParaRPr lang="en-US" altLang="en-US" dirty="0"/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Multivalued 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 (MVDs)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  <a:endParaRPr lang="en-US" altLang="en-US" dirty="0"/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If we were to combine these schemas to get</a:t>
            </a:r>
            <a:endParaRPr lang="en-US" altLang="en-US" dirty="0"/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  <a:endParaRPr lang="en-US" altLang="en-US" dirty="0"/>
          </a:p>
          <a:p>
            <a:r>
              <a:rPr lang="en-US" altLang="en-US" dirty="0"/>
              <a:t>This relation is in BCNF</a:t>
            </a:r>
            <a:endParaRPr lang="en-US" altLang="en-US" dirty="0"/>
          </a:p>
          <a:p>
            <a:pPr lvl="1"/>
            <a:r>
              <a:rPr lang="en-US" altLang="en-US" dirty="0"/>
              <a:t>Why?</a:t>
            </a:r>
            <a:endParaRPr lang="en-US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395" algn="l"/>
                <a:tab pos="2798445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</a:t>
            </a:r>
            <a:r>
              <a:rPr lang="en-US" altLang="en-US" dirty="0">
                <a:solidFill>
                  <a:srgbClr val="FF0000"/>
                </a:solidFill>
                <a:sym typeface="Greek Symbols"/>
              </a:rPr>
              <a:t>any legal relation </a:t>
            </a:r>
            <a:r>
              <a:rPr lang="en-US" altLang="en-US" i="1" dirty="0">
                <a:solidFill>
                  <a:srgbClr val="FF0000"/>
                </a:solidFill>
                <a:sym typeface="Greek Symbols"/>
              </a:rPr>
              <a:t>r(R)</a:t>
            </a:r>
            <a:r>
              <a:rPr lang="en-US" altLang="en-US" i="1" dirty="0">
                <a:sym typeface="Greek Symbols"/>
              </a:rPr>
              <a:t>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  <a:endParaRPr lang="en-US" altLang="en-US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  <a:endParaRPr lang="en-US" altLang="en-US" i="1" dirty="0"/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65" charset="2"/>
              </a:rPr>
              <a:t>multidetermines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)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if and only if for all possible relations </a:t>
            </a:r>
            <a:r>
              <a:rPr lang="en-US" altLang="en-US" i="1" dirty="0">
                <a:sym typeface="Monotype Sorts" pitchFamily="-65" charset="2"/>
              </a:rPr>
              <a:t>r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R </a:t>
            </a:r>
            <a:r>
              <a:rPr lang="en-US" altLang="en-US" dirty="0">
                <a:sym typeface="Monotype Sorts" pitchFamily="-65" charset="2"/>
              </a:rPr>
              <a:t>)</a:t>
            </a:r>
            <a:endParaRPr lang="en-US" altLang="en-US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65" charset="2"/>
              </a:rPr>
              <a:t>		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65" charset="2"/>
              </a:rPr>
              <a:t>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if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W </a:t>
            </a:r>
            <a:endParaRPr lang="en-US" altLang="en-US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child_name</a:t>
            </a:r>
            <a:r>
              <a:rPr lang="en-US" altLang="en-US" dirty="0">
                <a:sym typeface="Monotype Sorts" pitchFamily="-65" charset="2"/>
              </a:rPr>
              <a:t>	</a:t>
            </a:r>
            <a:br>
              <a:rPr lang="en-US" altLang="en-US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Monotype Sorts" pitchFamily="-65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phone_number</a:t>
            </a:r>
            <a:endParaRPr lang="en-US" altLang="en-US" i="1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ID</a:t>
            </a:r>
            <a:r>
              <a:rPr lang="en-US" altLang="en-US" dirty="0">
                <a:sym typeface="Monotype Sorts" pitchFamily="-65" charset="2"/>
              </a:rPr>
              <a:t>) it has associated with it a set of values of </a:t>
            </a:r>
            <a:r>
              <a:rPr lang="en-US" altLang="en-US" i="1" dirty="0">
                <a:sym typeface="Monotype Sorts" pitchFamily="-65" charset="2"/>
              </a:rPr>
              <a:t>Z (</a:t>
            </a:r>
            <a:r>
              <a:rPr lang="en-US" altLang="en-US" i="1" dirty="0" err="1">
                <a:sym typeface="Monotype Sorts" pitchFamily="-65" charset="2"/>
              </a:rPr>
              <a:t>child_name</a:t>
            </a:r>
            <a:r>
              <a:rPr lang="en-US" altLang="en-US" i="1" dirty="0">
                <a:sym typeface="Monotype Sorts" pitchFamily="-65" charset="2"/>
              </a:rPr>
              <a:t>) </a:t>
            </a:r>
            <a:r>
              <a:rPr lang="en-US" altLang="en-US" dirty="0">
                <a:sym typeface="Monotype Sorts" pitchFamily="-65" charset="2"/>
              </a:rPr>
              <a:t>and a set of values of </a:t>
            </a:r>
            <a:r>
              <a:rPr lang="en-US" altLang="en-US" i="1" dirty="0">
                <a:sym typeface="Monotype Sorts" pitchFamily="-65" charset="2"/>
              </a:rPr>
              <a:t>W (</a:t>
            </a:r>
            <a:r>
              <a:rPr lang="en-US" altLang="en-US" i="1" dirty="0" err="1">
                <a:sym typeface="Monotype Sorts" pitchFamily="-65" charset="2"/>
              </a:rPr>
              <a:t>phone_number</a:t>
            </a:r>
            <a:r>
              <a:rPr lang="en-US" altLang="en-US" i="1" dirty="0">
                <a:sym typeface="Monotype Sorts" pitchFamily="-65" charset="2"/>
              </a:rPr>
              <a:t>)</a:t>
            </a:r>
            <a:r>
              <a:rPr lang="en-US" altLang="en-US" dirty="0">
                <a:sym typeface="Monotype Sorts" pitchFamily="-65" charset="2"/>
              </a:rPr>
              <a:t>, and these two sets are in some sense independent of each other.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Note: 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If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 then 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Indeed we have (in above notation)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i="1" dirty="0">
                <a:sym typeface="Monotype Sorts" pitchFamily="-65" charset="2"/>
              </a:rPr>
              <a:t> = 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br>
              <a:rPr lang="en-US" altLang="en-US" baseline="-25000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The claim follows.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</a:t>
            </a:r>
            <a:r>
              <a:rPr lang="en-US" altLang="en-US" sz="1700" dirty="0">
                <a:solidFill>
                  <a:srgbClr val="FF0000"/>
                </a:solidFill>
              </a:rPr>
              <a:t>R with the two relation schemas</a:t>
            </a:r>
            <a:r>
              <a:rPr lang="en-US" altLang="en-US" sz="1700" i="1" dirty="0">
                <a:solidFill>
                  <a:srgbClr val="FF0000"/>
                </a:solidFill>
              </a:rPr>
              <a:t> R</a:t>
            </a:r>
            <a:r>
              <a:rPr lang="en-US" altLang="en-US" sz="1700" i="1" baseline="-25000" dirty="0">
                <a:solidFill>
                  <a:srgbClr val="FF0000"/>
                </a:solidFill>
              </a:rPr>
              <a:t>1 </a:t>
            </a:r>
            <a:r>
              <a:rPr lang="en-US" altLang="en-US" sz="1700" dirty="0">
                <a:solidFill>
                  <a:srgbClr val="FF0000"/>
                </a:solidFill>
              </a:rPr>
              <a:t> U </a:t>
            </a:r>
            <a:r>
              <a:rPr lang="en-US" altLang="en-US" sz="1700" i="1" dirty="0">
                <a:solidFill>
                  <a:srgbClr val="FF0000"/>
                </a:solidFill>
              </a:rPr>
              <a:t>R</a:t>
            </a:r>
            <a:r>
              <a:rPr lang="en-US" altLang="en-US" sz="1700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en-US" sz="17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/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/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  <a:endParaRPr lang="en-US" altLang="en-US" dirty="0"/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Theory of MVDs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 </a:t>
            </a:r>
            <a:r>
              <a:rPr lang="en-US" altLang="en-US" dirty="0">
                <a:solidFill>
                  <a:srgbClr val="FF0000"/>
                </a:solidFill>
              </a:rPr>
              <a:t>, then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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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That is, every functional dependency is also a multivalued dependency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  <a:endParaRPr lang="en-US" altLang="en-US" dirty="0"/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  <a:endParaRPr lang="en-US" altLang="en-US" dirty="0"/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  <a:endParaRPr lang="en-US" altLang="en-US" dirty="0"/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Fourth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  <a:endParaRPr lang="en-US" altLang="en-US" i="1" dirty="0">
              <a:sym typeface="Greek Symbols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  <a:endParaRPr lang="en-US" altLang="en-US" i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Restriction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  <a:endParaRPr lang="en-US" altLang="en-US" dirty="0"/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  <a:endParaRPr lang="en-US" altLang="en-US" baseline="-25000" dirty="0"/>
          </a:p>
          <a:p>
            <a:pPr lvl="1"/>
            <a:r>
              <a:rPr lang="en-US" altLang="en-US" dirty="0"/>
              <a:t>All multivalued dependencies of the form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4NF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endParaRPr lang="en-US" altLang="en-US" baseline="-25000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(</a:t>
            </a:r>
            <a:r>
              <a:rPr lang="zh-CN" altLang="en-US" dirty="0">
                <a:ea typeface="宋体" panose="02010600030101010101" pitchFamily="2" charset="-122"/>
              </a:rPr>
              <a:t>因为这时候所有的属性只出现在关系的左面</a:t>
            </a:r>
            <a:r>
              <a:rPr lang="en-US" altLang="en-US" dirty="0"/>
              <a:t>)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ldLvl="2" autoUpdateAnimBg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Additional issues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Further Normal Forms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  <a:endParaRPr lang="en-US" altLang="en-US" dirty="0"/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  <a:endParaRPr lang="en-US" altLang="en-US" dirty="0"/>
          </a:p>
          <a:p>
            <a:r>
              <a:rPr lang="en-US" altLang="en-US" dirty="0"/>
              <a:t>Hence rarely used</a:t>
            </a:r>
            <a:endParaRPr lang="en-US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Overall Database Design Process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  <a:endParaRPr lang="en-US" altLang="en-US" dirty="0"/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ER Model and Normalization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  <a:endParaRPr lang="en-US" altLang="en-US" dirty="0"/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  <a:endParaRPr lang="en-US" altLang="en-US" dirty="0"/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  <a:endParaRPr lang="en-US" altLang="en-US" dirty="0"/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endParaRPr lang="en-US" altLang="en-US" dirty="0"/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  <a:endParaRPr lang="en-US" altLang="en-US" i="1" dirty="0"/>
          </a:p>
          <a:p>
            <a:pPr lvl="2"/>
            <a:r>
              <a:rPr lang="en-US" altLang="en-US" dirty="0"/>
              <a:t>Good design would have made department an entity</a:t>
            </a:r>
            <a:endParaRPr lang="en-US" altLang="en-US" dirty="0"/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Lossless Decomposition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Denormalization for Performance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  <a:endParaRPr lang="en-US" altLang="en-US" dirty="0"/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  <a:endParaRPr lang="en-US" altLang="en-US" dirty="0"/>
          </a:p>
          <a:p>
            <a:pPr lvl="1"/>
            <a:r>
              <a:rPr lang="en-US" altLang="en-US" dirty="0"/>
              <a:t>faster lookup</a:t>
            </a:r>
            <a:endParaRPr lang="en-US" altLang="en-US" dirty="0"/>
          </a:p>
          <a:p>
            <a:pPr lvl="1"/>
            <a:r>
              <a:rPr lang="en-US" altLang="en-US" dirty="0"/>
              <a:t>extra space and extra execution time for updates</a:t>
            </a:r>
            <a:endParaRPr lang="en-US" altLang="en-US" dirty="0"/>
          </a:p>
          <a:p>
            <a:pPr lvl="1"/>
            <a:r>
              <a:rPr lang="en-US" altLang="en-US" dirty="0"/>
              <a:t>extra coding work for programmer and possibility of error in extra code</a:t>
            </a:r>
            <a:endParaRPr lang="en-US" altLang="en-US" dirty="0"/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  <a:endParaRPr lang="en-US" altLang="en-US" dirty="0"/>
          </a:p>
        </p:txBody>
      </p:sp>
      <p:sp>
        <p:nvSpPr>
          <p:cNvPr id="96260" name="Freeform 4"/>
          <p:cNvSpPr/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Design Issues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  <a:endParaRPr lang="en-US" altLang="en-US" dirty="0"/>
          </a:p>
          <a:p>
            <a:r>
              <a:rPr lang="en-US" altLang="en-US" dirty="0"/>
              <a:t>Examples of bad database design, to be avoided: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  <a:endParaRPr lang="en-US" altLang="en-US" dirty="0"/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  <a:endParaRPr lang="en-US" altLang="en-US" dirty="0"/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  <a:endParaRPr lang="en-US" altLang="en-US" dirty="0"/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  <a:endParaRPr lang="en-US" altLang="en-US" dirty="0"/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  <a:endParaRPr lang="en-US" altLang="en-US" dirty="0"/>
          </a:p>
          <a:p>
            <a:pPr lvl="2"/>
            <a:r>
              <a:rPr lang="en-US" altLang="en-US" dirty="0"/>
              <a:t>Used in spreadsheets, and in data analysis tools</a:t>
            </a:r>
            <a:endParaRPr lang="en-US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  <a:endParaRPr lang="en-US" altLang="en-US" i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not holding, because the address varies over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  <a:endParaRPr lang="en-US" altLang="en-US" dirty="0"/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Constraint: no two tuples can have overlapping valid times</a:t>
            </a:r>
            <a:endParaRPr lang="en-US" altLang="en-US" dirty="0"/>
          </a:p>
          <a:p>
            <a:pPr lvl="2"/>
            <a:r>
              <a:rPr lang="en-US" altLang="en-US" dirty="0"/>
              <a:t>Hard to enforce efficiently</a:t>
            </a:r>
            <a:endParaRPr lang="en-US" altLang="en-US" dirty="0"/>
          </a:p>
          <a:p>
            <a:r>
              <a:rPr lang="en-US" altLang="en-US" dirty="0"/>
              <a:t>Foreign key references may be to current version of data, or to data at a point in time</a:t>
            </a:r>
            <a:endParaRPr lang="en-US" altLang="en-US" dirty="0"/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Proof of Correctness of 3NF Decomposition Algorithm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Decomposition is lossless</a:t>
            </a:r>
            <a:endParaRPr lang="en-US" altLang="en-US" dirty="0"/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  <a:endParaRPr lang="en-US" altLang="en-US" dirty="0"/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  <a:endParaRPr lang="en-US" altLang="en-US" dirty="0"/>
          </a:p>
          <a:p>
            <a:r>
              <a:rPr lang="en-US" altLang="en-US" dirty="0"/>
              <a:t>Proof: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  <a:endParaRPr lang="en-US" altLang="en-US" dirty="0"/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  <a:endParaRPr lang="en-US" altLang="en-US" dirty="0"/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  <a:endParaRPr lang="en-US" altLang="en-US" dirty="0"/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  <a:endParaRPr lang="en-US" altLang="en-US" dirty="0"/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Q.E.D.</a:t>
            </a:r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6ddb4d7-5314-40d6-957a-a512af1ce35e"/>
  <p:tag name="COMMONDATA" val="eyJoZGlkIjoiMmI2Y2RmNTUyOTczOGJhOTliNTg4NWMyMmQ4YTkzNjM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41388</Words>
  <Application>WPS 演示</Application>
  <PresentationFormat>On-screen Show (4:3)</PresentationFormat>
  <Paragraphs>1020</Paragraphs>
  <Slides>101</Slides>
  <Notes>100</Notes>
  <HiddenSlides>8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  <vt:variant>
        <vt:lpstr>自定义放映</vt:lpstr>
      </vt:variant>
      <vt:variant>
        <vt:i4>1</vt:i4>
      </vt:variant>
    </vt:vector>
  </HeadingPairs>
  <TitlesOfParts>
    <vt:vector size="121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Symbol</vt:lpstr>
      <vt:lpstr>微软雅黑</vt:lpstr>
      <vt:lpstr>Arial Unicode MS</vt:lpstr>
      <vt:lpstr>Greek Symbols</vt:lpstr>
      <vt:lpstr>ksdb</vt:lpstr>
      <vt:lpstr>Times</vt:lpstr>
      <vt:lpstr>MS LineDraw</vt:lpstr>
      <vt:lpstr>Iconic Symbols Ext</vt:lpstr>
      <vt:lpstr>Monotype Sorts</vt:lpstr>
      <vt:lpstr>2_db-5-grey</vt:lpstr>
      <vt:lpstr>Chapter 7:  Normalization</vt:lpstr>
      <vt:lpstr>Outline</vt:lpstr>
      <vt:lpstr>PowerPoint 演示文稿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演示文稿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演示文稿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李昱翰</cp:lastModifiedBy>
  <cp:revision>485</cp:revision>
  <cp:lastPrinted>1999-06-28T19:27:00Z</cp:lastPrinted>
  <dcterms:created xsi:type="dcterms:W3CDTF">2009-12-21T15:40:00Z</dcterms:created>
  <dcterms:modified xsi:type="dcterms:W3CDTF">2022-11-28T01:21:46Z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64BA948C78BC478B9E698DE8D75ED9ED</vt:lpwstr>
  </property>
  <property fmtid="{D5CDD505-2E9C-101B-9397-08002B2CF9AE}" pid="3" name="KSOProductBuildVer">
    <vt:lpwstr>2052-11.1.0.12763</vt:lpwstr>
  </property>
</Properties>
</file>