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6" r:id="rId3"/>
    <p:sldId id="495" r:id="rId5"/>
    <p:sldId id="520" r:id="rId6"/>
    <p:sldId id="521" r:id="rId7"/>
    <p:sldId id="522" r:id="rId8"/>
    <p:sldId id="523" r:id="rId9"/>
    <p:sldId id="524" r:id="rId10"/>
    <p:sldId id="525" r:id="rId11"/>
    <p:sldId id="526" r:id="rId12"/>
    <p:sldId id="527" r:id="rId13"/>
    <p:sldId id="529" r:id="rId14"/>
    <p:sldId id="530" r:id="rId15"/>
    <p:sldId id="531" r:id="rId16"/>
    <p:sldId id="528" r:id="rId17"/>
    <p:sldId id="532" r:id="rId18"/>
    <p:sldId id="533" r:id="rId19"/>
    <p:sldId id="534" r:id="rId20"/>
    <p:sldId id="535" r:id="rId21"/>
    <p:sldId id="536" r:id="rId22"/>
    <p:sldId id="537" r:id="rId23"/>
    <p:sldId id="538" r:id="rId24"/>
    <p:sldId id="539" r:id="rId25"/>
    <p:sldId id="540" r:id="rId26"/>
    <p:sldId id="542" r:id="rId27"/>
    <p:sldId id="541"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259" r:id="rId45"/>
  </p:sldIdLst>
  <p:sldSz cx="9144000" cy="5143500" type="screen16x9"/>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5" autoAdjust="0"/>
    <p:restoredTop sz="89621" autoAdjust="0"/>
  </p:normalViewPr>
  <p:slideViewPr>
    <p:cSldViewPr>
      <p:cViewPr varScale="1">
        <p:scale>
          <a:sx n="141" d="100"/>
          <a:sy n="141" d="100"/>
        </p:scale>
        <p:origin x="984"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hyperlink" Target="https://dev.mysql.com/doc/refman/8.0/en/innodb-performance-ro-txn.html" TargetMode="External"/><Relationship Id="rId3" Type="http://schemas.openxmlformats.org/officeDocument/2006/relationships/hyperlink" Target="https://dev.mysql.com/doc/refman/8.0/en/glossary.html#glos_concatenated_index" TargetMode="External"/><Relationship Id="rId2" Type="http://schemas.openxmlformats.org/officeDocument/2006/relationships/hyperlink" Target="https://dev.mysql.com/doc/refman/8.0/en/glossary.html#glos_secondary_index" TargetMode="External"/><Relationship Id="rId1" Type="http://schemas.openxmlformats.org/officeDocument/2006/relationships/hyperlink" Target="https://dev.mysql.com/doc/refman/8.0/en/glossary.html#glos_primary_key" TargetMode="Externa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hyperlink" Target="https://dev.mysql.com/doc/refman/8.0/en/innodb-parameters.html#sysvar_innodb_fsync_threshold" TargetMode="External"/><Relationship Id="rId2" Type="http://schemas.openxmlformats.org/officeDocument/2006/relationships/hyperlink" Target="https://dev.mysql.com/doc/refman/8.0/en/innodb-parameters.html#sysvar_innodb_flush_method" TargetMode="External"/><Relationship Id="rId1" Type="http://schemas.openxmlformats.org/officeDocument/2006/relationships/hyperlink" Target="https://dev.mysql.com/doc/refman/8.0/en/innodb-parameters.html#sysvar_innodb_buffer_pool_size"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hyperlink" Target="https://dev.mysql.com/doc/refman/8.0/en/innodb-parameters.html#sysvar_innodb_flush_method" TargetMode="External"/><Relationship Id="rId1" Type="http://schemas.openxmlformats.org/officeDocument/2006/relationships/hyperlink" Target="https://dev.mysql.com/doc/refman/8.0/en/innodb-parameters.html#sysvar_innodb_use_native_aio" TargetMode="External"/></Relationships>
</file>

<file path=ppt/slides/_rels/slide13.xml.rels><?xml version="1.0" encoding="UTF-8" standalone="yes"?>
<Relationships xmlns="http://schemas.openxmlformats.org/package/2006/relationships"><Relationship Id="rId9" Type="http://schemas.openxmlformats.org/officeDocument/2006/relationships/hyperlink" Target="https://dev.mysql.com/doc/refman/8.0/en/glossary.html#glos_redo_log" TargetMode="External"/><Relationship Id="rId8" Type="http://schemas.openxmlformats.org/officeDocument/2006/relationships/hyperlink" Target="https://dev.mysql.com/doc/refman/8.0/en/glossary.html#glos_binary_log" TargetMode="External"/><Relationship Id="rId7" Type="http://schemas.openxmlformats.org/officeDocument/2006/relationships/hyperlink" Target="https://dev.mysql.com/doc/refman/8.0/en/glossary.html#glos_change_buffer" TargetMode="External"/><Relationship Id="rId6" Type="http://schemas.openxmlformats.org/officeDocument/2006/relationships/hyperlink" Target="https://dev.mysql.com/doc/refman/8.0/en/glossary.html#glos_doublewrite_buffer" TargetMode="External"/><Relationship Id="rId5" Type="http://schemas.openxmlformats.org/officeDocument/2006/relationships/hyperlink" Target="https://dev.mysql.com/doc/refman/8.0/en/glossary.html#glos_system_tablespace" TargetMode="External"/><Relationship Id="rId4" Type="http://schemas.openxmlformats.org/officeDocument/2006/relationships/hyperlink" Target="https://dev.mysql.com/doc/refman/8.0/en/glossary.html#glos_temporary_tablespace" TargetMode="External"/><Relationship Id="rId3" Type="http://schemas.openxmlformats.org/officeDocument/2006/relationships/hyperlink" Target="https://dev.mysql.com/doc/refman/8.0/en/glossary.html#glos_undo_tablespace" TargetMode="External"/><Relationship Id="rId2" Type="http://schemas.openxmlformats.org/officeDocument/2006/relationships/hyperlink" Target="https://dev.mysql.com/doc/refman/8.0/en/glossary.html#glos_general_tablespace" TargetMode="External"/><Relationship Id="rId14" Type="http://schemas.openxmlformats.org/officeDocument/2006/relationships/notesSlide" Target="../notesSlides/notesSlide12.xml"/><Relationship Id="rId13" Type="http://schemas.openxmlformats.org/officeDocument/2006/relationships/slideLayout" Target="../slideLayouts/slideLayout3.xml"/><Relationship Id="rId12" Type="http://schemas.openxmlformats.org/officeDocument/2006/relationships/hyperlink" Target="https://dev.mysql.com/doc/refman/8.0/en/glossary.html#glos_flush" TargetMode="External"/><Relationship Id="rId11" Type="http://schemas.openxmlformats.org/officeDocument/2006/relationships/hyperlink" Target="https://dev.mysql.com/doc/refman/8.0/en/innodb-parameters.html#sysvar_innodb_io_capacity" TargetMode="External"/><Relationship Id="rId10" Type="http://schemas.openxmlformats.org/officeDocument/2006/relationships/hyperlink" Target="https://dev.mysql.com/doc/refman/8.0/en/glossary.html#glos_checkpoint" TargetMode="External"/><Relationship Id="rId1" Type="http://schemas.openxmlformats.org/officeDocument/2006/relationships/hyperlink" Target="https://dev.mysql.com/doc/refman/8.0/en/glossary.html#glos_file_per_table" TargetMode="Externa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hyperlink" Target="https://dev.mysql.com/doc/refman/8.0/en/create-table.html" TargetMode="External"/><Relationship Id="rId2" Type="http://schemas.openxmlformats.org/officeDocument/2006/relationships/hyperlink" Target="https://dev.mysql.com/doc/refman/8.0/en/drop-table.html" TargetMode="External"/><Relationship Id="rId1" Type="http://schemas.openxmlformats.org/officeDocument/2006/relationships/hyperlink" Target="https://dev.mysql.com/doc/refman/8.0/en/truncate-table.html" TargetMode="Externa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hyperlink" Target="https://dev.mysql.com/doc/refman/8.0/en/innodb-parameters.html#sysvar_innodb_log_compressed_pages" TargetMode="External"/><Relationship Id="rId3" Type="http://schemas.openxmlformats.org/officeDocument/2006/relationships/hyperlink" Target="https://dev.mysql.com/doc/refman/8.0/en/glossary.html#glos_log_file" TargetMode="External"/><Relationship Id="rId2" Type="http://schemas.openxmlformats.org/officeDocument/2006/relationships/hyperlink" Target="https://dev.mysql.com/doc/refman/8.0/en/innodb-parameters.html#sysvar_innodb_max_dirty_pages_pct" TargetMode="External"/><Relationship Id="rId1" Type="http://schemas.openxmlformats.org/officeDocument/2006/relationships/hyperlink" Target="https://dev.mysql.com/doc/refman/8.0/en/show-engine.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hyperlink" Target="https://dev.mysql.com/doc/refman/8.0/en/innodb-parameters.html#sysvar_innodb_adaptive_hash_inde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hyperlink" Target="https://dev.mysql.com/doc/refman/8.0/en/innodb-parameters.html#sysvar_innodb_stats_persistent" TargetMode="External"/><Relationship Id="rId2" Type="http://schemas.openxmlformats.org/officeDocument/2006/relationships/hyperlink" Target="https://dev.mysql.com/doc/refman/8.0/en/glossary.html#glos_cardinality" TargetMode="External"/><Relationship Id="rId1" Type="http://schemas.openxmlformats.org/officeDocument/2006/relationships/hyperlink" Target="https://dev.mysql.com/doc/refman/8.0/en/innodb-statistics-estimation.html" TargetMode="Externa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xml"/><Relationship Id="rId6" Type="http://schemas.openxmlformats.org/officeDocument/2006/relationships/hyperlink" Target="https://dev.mysql.com/doc/refman/8.0/en/blob.html" TargetMode="External"/><Relationship Id="rId5" Type="http://schemas.openxmlformats.org/officeDocument/2006/relationships/hyperlink" Target="https://dev.mysql.com/doc/refman/8.0/en/char.html" TargetMode="External"/><Relationship Id="rId4" Type="http://schemas.openxmlformats.org/officeDocument/2006/relationships/hyperlink" Target="https://dev.mysql.com/doc/refman/8.0/en/insert.html" TargetMode="External"/><Relationship Id="rId3" Type="http://schemas.openxmlformats.org/officeDocument/2006/relationships/hyperlink" Target="https://dev.mysql.com/doc/refman/8.0/en/select.html" TargetMode="External"/><Relationship Id="rId2" Type="http://schemas.openxmlformats.org/officeDocument/2006/relationships/hyperlink" Target="https://dev.mysql.com/doc/refman/8.0/en/myisamchk.html" TargetMode="External"/><Relationship Id="rId1" Type="http://schemas.openxmlformats.org/officeDocument/2006/relationships/hyperlink" Target="https://dev.mysql.com/doc/refman/8.0/en/analyze-table.html"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s://dev.mysql.com/doc/refman/8.0/en/optimization.html"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hyperlink" Target="https://dev.mysql.com/doc/refman/8.0/en/optimize-table.html" TargetMode="Externa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xml"/><Relationship Id="rId6" Type="http://schemas.openxmlformats.org/officeDocument/2006/relationships/hyperlink" Target="https://dev.mysql.com/doc/refman/8.0/en/myisampack.html" TargetMode="External"/><Relationship Id="rId5" Type="http://schemas.openxmlformats.org/officeDocument/2006/relationships/hyperlink" Target="https://dev.mysql.com/doc/refman/8.0/en/myisamchk.html" TargetMode="External"/><Relationship Id="rId4" Type="http://schemas.openxmlformats.org/officeDocument/2006/relationships/hyperlink" Target="https://dev.mysql.com/doc/refman/8.0/en/mysqladmin.html" TargetMode="External"/><Relationship Id="rId3" Type="http://schemas.openxmlformats.org/officeDocument/2006/relationships/hyperlink" Target="https://dev.mysql.com/doc/refman/8.0/en/flush.html#flush-tables" TargetMode="External"/><Relationship Id="rId2" Type="http://schemas.openxmlformats.org/officeDocument/2006/relationships/hyperlink" Target="https://dev.mysql.com/doc/refman/8.0/en/load-data.html" TargetMode="External"/><Relationship Id="rId1" Type="http://schemas.openxmlformats.org/officeDocument/2006/relationships/hyperlink" Target="https://dev.mysql.com/doc/refman/8.0/en/select.html" TargetMode="Externa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hyperlink" Target="https://dev.mysql.com/doc/refman/8.0/en/flush.html#flush-tables" TargetMode="External"/><Relationship Id="rId2" Type="http://schemas.openxmlformats.org/officeDocument/2006/relationships/hyperlink" Target="https://dev.mysql.com/doc/refman/8.0/en/myisamchk.html" TargetMode="External"/><Relationship Id="rId1" Type="http://schemas.openxmlformats.org/officeDocument/2006/relationships/hyperlink" Target="https://dev.mysql.com/doc/refman/8.0/en/load-data.htm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hyperlink" Target="https://dev.mysql.com/doc/refman/8.0/en/insert.html" TargetMode="Externa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3.xml"/><Relationship Id="rId5" Type="http://schemas.openxmlformats.org/officeDocument/2006/relationships/hyperlink" Target="https://dev.mysql.com/doc/refman/8.0/en/server-system-variables.html#sysvar_read_buffer_size" TargetMode="External"/><Relationship Id="rId4" Type="http://schemas.openxmlformats.org/officeDocument/2006/relationships/hyperlink" Target="https://dev.mysql.com/doc/refman/8.0/en/server-system-variables.html#sysvar_myisam_sort_buffer_size" TargetMode="External"/><Relationship Id="rId3" Type="http://schemas.openxmlformats.org/officeDocument/2006/relationships/hyperlink" Target="https://dev.mysql.com/doc/refman/8.0/en/server-system-variables.html#sysvar_key_buffer_size" TargetMode="External"/><Relationship Id="rId2" Type="http://schemas.openxmlformats.org/officeDocument/2006/relationships/hyperlink" Target="https://dev.mysql.com/doc/refman/8.0/en/myisamchk.html" TargetMode="External"/><Relationship Id="rId1" Type="http://schemas.openxmlformats.org/officeDocument/2006/relationships/hyperlink" Target="https://dev.mysql.com/doc/refman/8.0/en/repair-table.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hyperlink" Target="https://dev.mysql.com/doc/refman/8.0/en/create-index.html" TargetMode="Externa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hyperlink" Target="https://dev.mysql.com/doc/refman/8.0/en/innodb-buffer-pool-resize.html" TargetMode="External"/><Relationship Id="rId7" Type="http://schemas.openxmlformats.org/officeDocument/2006/relationships/hyperlink" Target="https://dev.mysql.com/doc/refman/8.0/en/innodb-preload-buffer-pool.html" TargetMode="External"/><Relationship Id="rId6" Type="http://schemas.openxmlformats.org/officeDocument/2006/relationships/hyperlink" Target="https://dev.mysql.com/doc/refman/8.0/en/innodb-multiple-buffer-pools.html" TargetMode="External"/><Relationship Id="rId5" Type="http://schemas.openxmlformats.org/officeDocument/2006/relationships/hyperlink" Target="https://dev.mysql.com/doc/refman/8.0/en/innodb-performance-midpoint_insertion.html" TargetMode="External"/><Relationship Id="rId4" Type="http://schemas.openxmlformats.org/officeDocument/2006/relationships/hyperlink" Target="https://dev.mysql.com/doc/refman/8.0/en/innodb-buffer-pool-flushing.html" TargetMode="External"/><Relationship Id="rId3" Type="http://schemas.openxmlformats.org/officeDocument/2006/relationships/hyperlink" Target="https://dev.mysql.com/doc/refman/8.0/en/innodb-performance-read_ahead.html" TargetMode="External"/><Relationship Id="rId2" Type="http://schemas.openxmlformats.org/officeDocument/2006/relationships/hyperlink" Target="https://dev.mysql.com/doc/refman/8.0/en/glossary.html#glos_buffer_pool" TargetMode="External"/><Relationship Id="rId10" Type="http://schemas.openxmlformats.org/officeDocument/2006/relationships/notesSlide" Target="../notesSlides/notesSlide25.xml"/><Relationship Id="rId1" Type="http://schemas.openxmlformats.org/officeDocument/2006/relationships/hyperlink" Target="https://dev.mysql.com/doc/refman/8.0/en/innodb-storage-engine.html" TargetMode="Externa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hyperlink" Target="https://dev.mysql.com/doc/refman/8.0/en/innodb-parameters.html#sysvar_innodb_buffer_pool_instances" TargetMode="External"/><Relationship Id="rId2" Type="http://schemas.openxmlformats.org/officeDocument/2006/relationships/hyperlink" Target="https://dev.mysql.com/doc/refman/8.0/en/innodb-parameters.html#sysvar_innodb_buffer_pool_chunk_size" TargetMode="External"/><Relationship Id="rId1" Type="http://schemas.openxmlformats.org/officeDocument/2006/relationships/hyperlink" Target="https://dev.mysql.com/doc/refman/8.0/en/innodb-parameters.html#sysvar_innodb_buffer_pool_size" TargetMode="Externa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hyperlink" Target="https://dev.mysql.com/doc/refman/8.0/en/innodb-parameters.html#sysvar_innodb_buffer_pool_size" TargetMode="External"/><Relationship Id="rId1" Type="http://schemas.openxmlformats.org/officeDocument/2006/relationships/hyperlink" Target="https://dev.mysql.com/doc/refman/8.0/en/innodb-parameters.html#sysvar_innodb_buffer_pool_instances" TargetMode="Externa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hyperlink" Target="https://dev.mysql.com/doc/refman/8.0/en/glossary.html#glos_full_table_scan" TargetMode="External"/><Relationship Id="rId3" Type="http://schemas.openxmlformats.org/officeDocument/2006/relationships/hyperlink" Target="https://dev.mysql.com/doc/refman/8.0/en/glossary.html#glos_read_ahead" TargetMode="External"/><Relationship Id="rId2" Type="http://schemas.openxmlformats.org/officeDocument/2006/relationships/hyperlink" Target="https://dev.mysql.com/doc/refman/8.0/en/glossary.html#glos_buffer_pool" TargetMode="External"/><Relationship Id="rId1" Type="http://schemas.openxmlformats.org/officeDocument/2006/relationships/hyperlink" Target="https://dev.mysql.com/doc/refman/8.0/en/glossary.html#glos_lru"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dev.mysql.com/doc/refman/8.0/en/char.html" TargetMode="Externa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3.xml"/><Relationship Id="rId4" Type="http://schemas.openxmlformats.org/officeDocument/2006/relationships/hyperlink" Target="https://dev.mysql.com/doc/refman/8.0/en/innodb-parameters.html#sysvar_innodb_random_read_ahead" TargetMode="External"/><Relationship Id="rId3" Type="http://schemas.openxmlformats.org/officeDocument/2006/relationships/hyperlink" Target="https://dev.mysql.com/doc/refman/8.0/en/glossary.html#glos_extent" TargetMode="External"/><Relationship Id="rId2" Type="http://schemas.openxmlformats.org/officeDocument/2006/relationships/hyperlink" Target="https://dev.mysql.com/doc/refman/8.0/en/glossary.html#glos_buffer_pool" TargetMode="External"/><Relationship Id="rId1" Type="http://schemas.openxmlformats.org/officeDocument/2006/relationships/hyperlink" Target="https://dev.mysql.com/doc/refman/8.0/en/glossary.html#glos_read_ahead" TargetMode="Externa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3.xml"/><Relationship Id="rId3" Type="http://schemas.openxmlformats.org/officeDocument/2006/relationships/hyperlink" Target="https://dev.mysql.com/doc/refman/8.0/en/innodb-parameters.html#sysvar_innodb_max_dirty_pages_pct_lwm" TargetMode="External"/><Relationship Id="rId2" Type="http://schemas.openxmlformats.org/officeDocument/2006/relationships/hyperlink" Target="https://dev.mysql.com/doc/refman/8.0/en/innodb-parameters.html#sysvar_innodb_buffer_pool_instances" TargetMode="External"/><Relationship Id="rId1" Type="http://schemas.openxmlformats.org/officeDocument/2006/relationships/hyperlink" Target="https://dev.mysql.com/doc/refman/8.0/en/innodb-parameters.html#sysvar_innodb_page_cleaners" TargetMode="External"/></Relationships>
</file>

<file path=ppt/slides/_rels/slide32.xml.rels><?xml version="1.0" encoding="UTF-8" standalone="yes"?>
<Relationships xmlns="http://schemas.openxmlformats.org/package/2006/relationships"><Relationship Id="rId9" Type="http://schemas.openxmlformats.org/officeDocument/2006/relationships/hyperlink" Target="https://dev.mysql.com/doc/refman/8.0/en/innodb-preload-buffer-pool.html#monitor-buffer-pool-load-performance-schema" TargetMode="External"/><Relationship Id="rId8" Type="http://schemas.openxmlformats.org/officeDocument/2006/relationships/hyperlink" Target="https://dev.mysql.com/doc/refman/8.0/en/innodb-preload-buffer-pool.html#innodb-preload-buffer-pool-abort-load" TargetMode="External"/><Relationship Id="rId7" Type="http://schemas.openxmlformats.org/officeDocument/2006/relationships/hyperlink" Target="https://dev.mysql.com/doc/refman/8.0/en/innodb-preload-buffer-pool.html#innodb-preload-buffer-pool-load-progress" TargetMode="External"/><Relationship Id="rId6" Type="http://schemas.openxmlformats.org/officeDocument/2006/relationships/hyperlink" Target="https://dev.mysql.com/doc/refman/8.0/en/innodb-preload-buffer-pool.html#innodb-preload-buffer-pool-dump-progress" TargetMode="External"/><Relationship Id="rId5" Type="http://schemas.openxmlformats.org/officeDocument/2006/relationships/hyperlink" Target="https://dev.mysql.com/doc/refman/8.0/en/innodb-preload-buffer-pool.html#innodb-preload-buffer-pool-online" TargetMode="External"/><Relationship Id="rId4" Type="http://schemas.openxmlformats.org/officeDocument/2006/relationships/hyperlink" Target="https://dev.mysql.com/doc/refman/8.0/en/innodb-preload-buffer-pool.html#innodb-preload-buffer-pool-offline" TargetMode="External"/><Relationship Id="rId3" Type="http://schemas.openxmlformats.org/officeDocument/2006/relationships/hyperlink" Target="https://dev.mysql.com/doc/refman/8.0/en/innodb-preload-buffer-pool.html#innodb-preload-buffer-pool-dump-pct" TargetMode="External"/><Relationship Id="rId2" Type="http://schemas.openxmlformats.org/officeDocument/2006/relationships/hyperlink" Target="https://dev.mysql.com/doc/refman/8.0/en/innodb-parameters.html#sysvar_innodb_buffer_pool_dump_pct" TargetMode="External"/><Relationship Id="rId11" Type="http://schemas.openxmlformats.org/officeDocument/2006/relationships/notesSlide" Target="../notesSlides/notesSlide31.xml"/><Relationship Id="rId10" Type="http://schemas.openxmlformats.org/officeDocument/2006/relationships/slideLayout" Target="../slideLayouts/slideLayout3.xml"/><Relationship Id="rId1" Type="http://schemas.openxmlformats.org/officeDocument/2006/relationships/hyperlink" Target="https://dev.mysql.com/doc/refman/8.0/en/glossary.html#glos_warm_up"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hyperlink" Target="https://dev.mysql.com/doc/refman/8.0/en/server-system-variables.html#sysvar_key_buffer_size"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hyperlink" Target="https://dev.mysql.com/doc/refman/8.0/en/cache-index.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hyperlink" Target="https://dev.mysql.com/doc/refman/8.0/en/server-system-variables.html#sysvar_key_cache_division_limit" TargetMode="Externa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hyperlink" Target="https://dev.mysql.com/doc/refman/8.0/en/load-index.html" TargetMode="Externa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hyperlink" Target="https://dev.mysql.com/doc/refman/8.0/en/server-options.html#option_mysqld_myisam-block-size" TargetMode="External"/><Relationship Id="rId1" Type="http://schemas.openxmlformats.org/officeDocument/2006/relationships/hyperlink" Target="https://dev.mysql.com/doc/refman/8.0/en/server-system-variables.html#sysvar_key_cache_block_size"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hyperlink" Target="https://dev.mysql.com/doc/refman/8.0/en/select.html" TargetMode="Externa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hyperlink" Target="https://dev.mysql.com/doc/refman/8.0/en/server-system-variables.html#sysvar_key_cache_block_size" TargetMode="External"/><Relationship Id="rId1" Type="http://schemas.openxmlformats.org/officeDocument/2006/relationships/hyperlink" Target="https://dev.mysql.com/doc/refman/8.0/en/server-system-variables.html#sysvar_key_buffer_size" TargetMode="Externa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3.xml"/><Relationship Id="rId4" Type="http://schemas.openxmlformats.org/officeDocument/2006/relationships/hyperlink" Target="https://dev.mysql.com/doc/refman/8.0/en/server-system-variables.html#sysvar_stored_program_cache" TargetMode="External"/><Relationship Id="rId3" Type="http://schemas.openxmlformats.org/officeDocument/2006/relationships/hyperlink" Target="https://dev.mysql.com/doc/refman/8.0/en/server-system-variables.html#sysvar_max_prepared_stmt_count" TargetMode="External"/><Relationship Id="rId2" Type="http://schemas.openxmlformats.org/officeDocument/2006/relationships/hyperlink" Target="https://dev.mysql.com/doc/c-api/8.0/en/mysql-stmt-prepare.html" TargetMode="External"/><Relationship Id="rId1" Type="http://schemas.openxmlformats.org/officeDocument/2006/relationships/hyperlink" Target="https://dev.mysql.com/doc/refman/8.0/en/prepare.html" TargetMode="Externa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hyperlink" Target="https://dev.mysql.com/doc/refman/8.0/en/glossary.html#glos_covering_index" TargetMode="External"/><Relationship Id="rId4" Type="http://schemas.openxmlformats.org/officeDocument/2006/relationships/hyperlink" Target="https://dev.mysql.com/doc/refman/8.0/en/innodb-transaction-isolation-levels.html#isolevel_repeatable-read" TargetMode="External"/><Relationship Id="rId3" Type="http://schemas.openxmlformats.org/officeDocument/2006/relationships/hyperlink" Target="https://dev.mysql.com/doc/refman/8.0/en/innodb-transaction-isolation-levels.html#isolevel_read-committed" TargetMode="External"/><Relationship Id="rId2" Type="http://schemas.openxmlformats.org/officeDocument/2006/relationships/hyperlink" Target="https://dev.mysql.com/doc/refman/8.0/en/innodb-parameters.html#sysvar_innodb_change_buffering" TargetMode="External"/><Relationship Id="rId1" Type="http://schemas.openxmlformats.org/officeDocument/2006/relationships/hyperlink" Target="https://dev.mysql.com/doc/refman/8.0/en/glossary.html#glos_buffer_pool" TargetMode="Externa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hyperlink" Target="https://dev.mysql.com/doc/refman/8.0/en/select.html" TargetMode="External"/><Relationship Id="rId3" Type="http://schemas.openxmlformats.org/officeDocument/2006/relationships/hyperlink" Target="https://dev.mysql.com/doc/refman/8.0/en/server-system-variables.html#sysvar_autocommit" TargetMode="External"/><Relationship Id="rId2" Type="http://schemas.openxmlformats.org/officeDocument/2006/relationships/hyperlink" Target="https://dev.mysql.com/doc/refman/8.0/en/commit.html" TargetMode="External"/><Relationship Id="rId1" Type="http://schemas.openxmlformats.org/officeDocument/2006/relationships/hyperlink" Target="https://dev.mysql.com/doc/refman/8.0/en/glossary.html#glos_transaction_id" TargetMode="External"/></Relationships>
</file>

<file path=ppt/slides/_rels/slide7.xml.rels><?xml version="1.0" encoding="UTF-8" standalone="yes"?>
<Relationships xmlns="http://schemas.openxmlformats.org/package/2006/relationships"><Relationship Id="rId9" Type="http://schemas.openxmlformats.org/officeDocument/2006/relationships/hyperlink" Target="https://dev.mysql.com/doc/refman/8.0/en/innodb-parameters.html#sysvar_innodb_log_spin_cpu_abs_lwm" TargetMode="External"/><Relationship Id="rId8" Type="http://schemas.openxmlformats.org/officeDocument/2006/relationships/hyperlink" Target="https://dev.mysql.com/doc/refman/8.0/en/innodb-parameters.html#sysvar_innodb_log_wait_for_flush_spin_hwm" TargetMode="External"/><Relationship Id="rId7" Type="http://schemas.openxmlformats.org/officeDocument/2006/relationships/hyperlink" Target="https://dev.mysql.com/doc/refman/8.0/en/innodb-parameters.html#sysvar_innodb_log_writer_threads" TargetMode="External"/><Relationship Id="rId6" Type="http://schemas.openxmlformats.org/officeDocument/2006/relationships/hyperlink" Target="https://dev.mysql.com/doc/refman/8.0/en/innodb-parameters.html#sysvar_innodb_log_write_ahead_size" TargetMode="External"/><Relationship Id="rId5" Type="http://schemas.openxmlformats.org/officeDocument/2006/relationships/hyperlink" Target="https://dev.mysql.com/doc/refman/8.0/en/innodb-parameters.html#sysvar_innodb_log_buffer_size" TargetMode="External"/><Relationship Id="rId4" Type="http://schemas.openxmlformats.org/officeDocument/2006/relationships/hyperlink" Target="https://dev.mysql.com/doc/refman/8.0/en/glossary.html#glos_log_buffer" TargetMode="External"/><Relationship Id="rId3" Type="http://schemas.openxmlformats.org/officeDocument/2006/relationships/hyperlink" Target="https://dev.mysql.com/doc/refman/8.0/en/innodb-parameters.html#sysvar_innodb_log_files_in_group" TargetMode="External"/><Relationship Id="rId2" Type="http://schemas.openxmlformats.org/officeDocument/2006/relationships/hyperlink" Target="https://dev.mysql.com/doc/refman/8.0/en/innodb-parameters.html#sysvar_innodb_log_file_size" TargetMode="External"/><Relationship Id="rId13" Type="http://schemas.openxmlformats.org/officeDocument/2006/relationships/notesSlide" Target="../notesSlides/notesSlide6.xml"/><Relationship Id="rId12" Type="http://schemas.openxmlformats.org/officeDocument/2006/relationships/slideLayout" Target="../slideLayouts/slideLayout3.xml"/><Relationship Id="rId11" Type="http://schemas.openxmlformats.org/officeDocument/2006/relationships/hyperlink" Target="https://dev.mysql.com/doc/refman/8.0/en/mysqld.html" TargetMode="External"/><Relationship Id="rId10" Type="http://schemas.openxmlformats.org/officeDocument/2006/relationships/hyperlink" Target="https://dev.mysql.com/doc/refman/8.0/en/innodb-parameters.html#sysvar_innodb_log_spin_cpu_pct_hwm" TargetMode="External"/><Relationship Id="rId1" Type="http://schemas.openxmlformats.org/officeDocument/2006/relationships/hyperlink" Target="https://dev.mysql.com/doc/refman/8.0/en/glossary.html#glos_buffer_poo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hyperlink" Target="https://dev.mysql.com/doc/refman/8.0/en/innodb-parameters.html#sysvar_innodb_autoinc_lock_mode" TargetMode="External"/><Relationship Id="rId1" Type="http://schemas.openxmlformats.org/officeDocument/2006/relationships/hyperlink" Target="https://dev.mysql.com/doc/refman/8.0/en/inser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en-US" altLang="en-US" sz="2400" dirty="0"/>
              <a:t> </a:t>
            </a:r>
            <a:r>
              <a:rPr lang="en-US" altLang="zh-CN" sz="2400" dirty="0"/>
              <a:t>16 </a:t>
            </a:r>
            <a:br>
              <a:rPr lang="en-US" altLang="zh-CN" sz="2400" dirty="0"/>
            </a:br>
            <a:r>
              <a:rPr lang="en-US" altLang="en-US" sz="2400" dirty="0"/>
              <a:t>MySQL</a:t>
            </a:r>
            <a:r>
              <a:rPr lang="zh-CN" altLang="en-US" sz="2400" dirty="0"/>
              <a:t> </a:t>
            </a:r>
            <a:r>
              <a:rPr lang="en-US" altLang="zh-CN" sz="2400" dirty="0"/>
              <a:t>Optimization</a:t>
            </a:r>
            <a:r>
              <a:rPr lang="zh-CN" altLang="en-US" sz="2400" dirty="0"/>
              <a:t> </a:t>
            </a:r>
            <a:r>
              <a:rPr lang="en-US" altLang="zh-CN" sz="2400" dirty="0"/>
              <a:t>II</a:t>
            </a: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Optimizing </a:t>
            </a:r>
            <a:r>
              <a:rPr lang="en-US" altLang="zh-CN" dirty="0" err="1"/>
              <a:t>InnoDB</a:t>
            </a:r>
            <a:r>
              <a:rPr lang="en-US" altLang="zh-CN" dirty="0"/>
              <a:t> Queries</a:t>
            </a:r>
            <a:endParaRPr lang="en-US" altLang="zh-CN" dirty="0"/>
          </a:p>
          <a:p>
            <a:pPr lvl="1" fontAlgn="base"/>
            <a:r>
              <a:rPr lang="en-US" altLang="zh-CN" dirty="0"/>
              <a:t>Because each </a:t>
            </a:r>
            <a:r>
              <a:rPr lang="en-US" altLang="zh-CN" dirty="0" err="1"/>
              <a:t>InnoDB</a:t>
            </a:r>
            <a:r>
              <a:rPr lang="en-US" altLang="zh-CN" dirty="0"/>
              <a:t> table has a </a:t>
            </a:r>
            <a:r>
              <a:rPr lang="en-US" altLang="zh-CN" dirty="0">
                <a:hlinkClick r:id="rId1" tooltip="primary key"/>
              </a:rPr>
              <a:t>primary key</a:t>
            </a:r>
            <a:r>
              <a:rPr lang="en-US" altLang="zh-CN" dirty="0"/>
              <a:t> (whether you request one or not), specify a set of primary key columns for each table, columns that are used in the most important and time-critical queries.</a:t>
            </a:r>
            <a:endParaRPr lang="en-US" altLang="zh-CN" dirty="0"/>
          </a:p>
          <a:p>
            <a:pPr lvl="1" fontAlgn="base"/>
            <a:r>
              <a:rPr lang="en-US" altLang="zh-CN" dirty="0"/>
              <a:t>Do </a:t>
            </a:r>
            <a:r>
              <a:rPr lang="en-US" altLang="zh-CN" dirty="0">
                <a:solidFill>
                  <a:srgbClr val="FF0000"/>
                </a:solidFill>
              </a:rPr>
              <a:t>not</a:t>
            </a:r>
            <a:r>
              <a:rPr lang="en-US" altLang="zh-CN" dirty="0"/>
              <a:t> specify too many or too long columns in the primary key, because these column values are duplicated in each secondary index. </a:t>
            </a:r>
            <a:endParaRPr lang="en-US" altLang="zh-CN" dirty="0"/>
          </a:p>
          <a:p>
            <a:pPr lvl="1" fontAlgn="base"/>
            <a:r>
              <a:rPr lang="en-US" altLang="zh-CN" dirty="0"/>
              <a:t>Do </a:t>
            </a:r>
            <a:r>
              <a:rPr lang="en-US" altLang="zh-CN" dirty="0">
                <a:solidFill>
                  <a:srgbClr val="FF0000"/>
                </a:solidFill>
              </a:rPr>
              <a:t>not</a:t>
            </a:r>
            <a:r>
              <a:rPr lang="en-US" altLang="zh-CN" dirty="0"/>
              <a:t> create a separate </a:t>
            </a:r>
            <a:r>
              <a:rPr lang="en-US" altLang="zh-CN" dirty="0">
                <a:hlinkClick r:id="rId2" tooltip="secondary index"/>
              </a:rPr>
              <a:t>secondary index</a:t>
            </a:r>
            <a:r>
              <a:rPr lang="en-US" altLang="zh-CN" dirty="0"/>
              <a:t> for each column, because each query can only make use of one index. </a:t>
            </a:r>
            <a:endParaRPr lang="en-US" altLang="zh-CN" dirty="0"/>
          </a:p>
          <a:p>
            <a:pPr lvl="2" fontAlgn="base"/>
            <a:r>
              <a:rPr lang="en-US" altLang="zh-CN" dirty="0"/>
              <a:t>If you have many queries for the same table, testing different combinations of columns, try to create a small number of </a:t>
            </a:r>
            <a:r>
              <a:rPr lang="en-US" altLang="zh-CN" dirty="0">
                <a:hlinkClick r:id="rId3" tooltip="concatenated index"/>
              </a:rPr>
              <a:t>concatenated indexes</a:t>
            </a:r>
            <a:r>
              <a:rPr lang="en-US" altLang="zh-CN" dirty="0"/>
              <a:t> rather than a large number of single-column indexes. </a:t>
            </a:r>
            <a:endParaRPr lang="en-US" altLang="zh-CN" dirty="0"/>
          </a:p>
          <a:p>
            <a:pPr lvl="1" fontAlgn="base"/>
            <a:r>
              <a:rPr lang="en-US" altLang="zh-CN" dirty="0"/>
              <a:t>If an indexed column </a:t>
            </a:r>
            <a:r>
              <a:rPr lang="en-US" altLang="zh-CN" dirty="0">
                <a:solidFill>
                  <a:srgbClr val="FF0000"/>
                </a:solidFill>
              </a:rPr>
              <a:t>cannot</a:t>
            </a:r>
            <a:r>
              <a:rPr lang="en-US" altLang="zh-CN" dirty="0"/>
              <a:t> contain any </a:t>
            </a:r>
            <a:r>
              <a:rPr lang="en-US" altLang="zh-CN" dirty="0">
                <a:solidFill>
                  <a:srgbClr val="FF0000"/>
                </a:solidFill>
              </a:rPr>
              <a:t>NULL</a:t>
            </a:r>
            <a:r>
              <a:rPr lang="en-US" altLang="zh-CN" dirty="0"/>
              <a:t> values, declare it as </a:t>
            </a:r>
            <a:r>
              <a:rPr lang="en-US" altLang="zh-CN" dirty="0">
                <a:solidFill>
                  <a:srgbClr val="FF0000"/>
                </a:solidFill>
              </a:rPr>
              <a:t>NOT NULL </a:t>
            </a:r>
            <a:r>
              <a:rPr lang="en-US" altLang="zh-CN" dirty="0"/>
              <a:t>when you create the table. </a:t>
            </a:r>
            <a:endParaRPr lang="en-US" altLang="zh-CN" dirty="0"/>
          </a:p>
          <a:p>
            <a:pPr lvl="1" fontAlgn="base"/>
            <a:r>
              <a:rPr lang="en-US" altLang="zh-CN" dirty="0"/>
              <a:t>You can optimize single-query transactions for </a:t>
            </a:r>
            <a:r>
              <a:rPr lang="en-US" altLang="zh-CN" dirty="0" err="1"/>
              <a:t>InnoDB</a:t>
            </a:r>
            <a:r>
              <a:rPr lang="en-US" altLang="zh-CN" dirty="0"/>
              <a:t> tables, </a:t>
            </a:r>
            <a:r>
              <a:rPr lang="en-US" altLang="zh-CN" dirty="0">
                <a:hlinkClick r:id="rId4" tooltip="8.5.3 Optimizing InnoDB Read-Only Transactions"/>
              </a:rPr>
              <a:t>Optimizing InnoDB Read-Only Transactions</a:t>
            </a:r>
            <a:br>
              <a:rPr lang="en-US" altLang="zh-CN" dirty="0"/>
            </a:b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856984" cy="3940924"/>
          </a:xfrm>
        </p:spPr>
        <p:txBody>
          <a:bodyPr>
            <a:normAutofit lnSpcReduction="10000"/>
          </a:bodyPr>
          <a:lstStyle/>
          <a:p>
            <a:pPr fontAlgn="base"/>
            <a:r>
              <a:rPr lang="en-US" altLang="zh-CN" dirty="0"/>
              <a:t>Optimizing </a:t>
            </a:r>
            <a:r>
              <a:rPr lang="en-US" altLang="zh-CN" dirty="0" err="1"/>
              <a:t>InnoDB</a:t>
            </a:r>
            <a:r>
              <a:rPr lang="en-US" altLang="zh-CN" dirty="0"/>
              <a:t> Disk I/O</a:t>
            </a:r>
            <a:endParaRPr lang="en-US" altLang="zh-CN" dirty="0"/>
          </a:p>
          <a:p>
            <a:pPr lvl="1" fontAlgn="base"/>
            <a:r>
              <a:rPr lang="en-US" altLang="zh-CN" dirty="0"/>
              <a:t>If you follow best practices for database design and tuning techniques for SQL operations, but your database is still slow due to heavy disk I/O activity, consider these disk I/O optimizations. </a:t>
            </a:r>
            <a:endParaRPr lang="en-US" altLang="zh-CN" dirty="0"/>
          </a:p>
          <a:p>
            <a:pPr lvl="1" fontAlgn="base"/>
            <a:r>
              <a:rPr lang="en-US" altLang="zh-CN" dirty="0"/>
              <a:t>If the Unix top tool or the Windows Task Manager shows that the CPU usage percentage with your workload </a:t>
            </a:r>
            <a:r>
              <a:rPr lang="en-US" altLang="zh-CN" dirty="0">
                <a:solidFill>
                  <a:srgbClr val="FF0000"/>
                </a:solidFill>
              </a:rPr>
              <a:t>is less than 70%, </a:t>
            </a:r>
            <a:r>
              <a:rPr lang="en-US" altLang="zh-CN" dirty="0"/>
              <a:t>your workload is probably disk-bound.</a:t>
            </a:r>
            <a:endParaRPr lang="en-US" altLang="zh-CN" dirty="0"/>
          </a:p>
          <a:p>
            <a:pPr lvl="1" fontAlgn="base"/>
            <a:endParaRPr lang="en-US" altLang="zh-CN" dirty="0"/>
          </a:p>
          <a:p>
            <a:pPr lvl="1" fontAlgn="base"/>
            <a:r>
              <a:rPr lang="en-US" altLang="zh-CN" dirty="0"/>
              <a:t>Increase buffer pool size</a:t>
            </a:r>
            <a:endParaRPr lang="en-US" altLang="zh-CN" dirty="0"/>
          </a:p>
          <a:p>
            <a:pPr lvl="2" fontAlgn="base"/>
            <a:r>
              <a:rPr lang="en-US" altLang="zh-CN" dirty="0"/>
              <a:t>When table data is cached in the </a:t>
            </a:r>
            <a:r>
              <a:rPr lang="en-US" altLang="zh-CN" dirty="0" err="1"/>
              <a:t>InnoDB</a:t>
            </a:r>
            <a:r>
              <a:rPr lang="en-US" altLang="zh-CN" dirty="0"/>
              <a:t> buffer pool, it can be accessed repeatedly by queries without requiring any disk I/O. Specify the size of the buffer pool with the </a:t>
            </a:r>
            <a:r>
              <a:rPr lang="en-US" altLang="zh-CN" dirty="0">
                <a:hlinkClick r:id="rId1"/>
              </a:rPr>
              <a:t>innodb_buffer_pool_size</a:t>
            </a:r>
            <a:r>
              <a:rPr lang="en-US" altLang="zh-CN" dirty="0"/>
              <a:t> option.</a:t>
            </a:r>
            <a:endParaRPr lang="en-US" altLang="zh-CN" dirty="0"/>
          </a:p>
          <a:p>
            <a:pPr lvl="1" fontAlgn="base"/>
            <a:r>
              <a:rPr lang="en-US" altLang="zh-CN" dirty="0"/>
              <a:t>Adjust the flush method</a:t>
            </a:r>
            <a:endParaRPr lang="en-US" altLang="zh-CN" dirty="0"/>
          </a:p>
          <a:p>
            <a:pPr lvl="2" fontAlgn="base"/>
            <a:r>
              <a:rPr lang="en-US" altLang="zh-CN" dirty="0"/>
              <a:t>If database write performance is an issue, conduct benchmarks with the </a:t>
            </a:r>
            <a:r>
              <a:rPr lang="en-US" altLang="zh-CN" dirty="0">
                <a:hlinkClick r:id="rId2"/>
              </a:rPr>
              <a:t>innodb_flush_method</a:t>
            </a:r>
            <a:r>
              <a:rPr lang="en-US" altLang="zh-CN" dirty="0"/>
              <a:t> parameter set to </a:t>
            </a:r>
            <a:r>
              <a:rPr lang="en-US" altLang="zh-CN" dirty="0">
                <a:solidFill>
                  <a:srgbClr val="FF0000"/>
                </a:solidFill>
              </a:rPr>
              <a:t>O_DSYNC</a:t>
            </a:r>
            <a:r>
              <a:rPr lang="en-US" altLang="zh-CN" dirty="0"/>
              <a:t>.</a:t>
            </a:r>
            <a:endParaRPr lang="en-US" altLang="zh-CN" dirty="0"/>
          </a:p>
          <a:p>
            <a:pPr lvl="1" fontAlgn="base"/>
            <a:r>
              <a:rPr lang="en-US" altLang="zh-CN" dirty="0"/>
              <a:t>Configure an </a:t>
            </a:r>
            <a:r>
              <a:rPr lang="en-US" altLang="zh-CN" dirty="0" err="1">
                <a:solidFill>
                  <a:srgbClr val="FF0000"/>
                </a:solidFill>
              </a:rPr>
              <a:t>fsync</a:t>
            </a:r>
            <a:r>
              <a:rPr lang="en-US" altLang="zh-CN" dirty="0"/>
              <a:t> threshold</a:t>
            </a:r>
            <a:endParaRPr lang="en-US" altLang="zh-CN" dirty="0"/>
          </a:p>
          <a:p>
            <a:pPr lvl="2" fontAlgn="base"/>
            <a:r>
              <a:rPr lang="en-US" altLang="zh-CN" dirty="0"/>
              <a:t>You can use the </a:t>
            </a:r>
            <a:r>
              <a:rPr lang="en-US" altLang="zh-CN" dirty="0">
                <a:hlinkClick r:id="rId3"/>
              </a:rPr>
              <a:t>innodb_fsync_threshold</a:t>
            </a:r>
            <a:r>
              <a:rPr lang="en-US" altLang="zh-CN" dirty="0"/>
              <a:t> variable to define a threshold value, in bytes. </a:t>
            </a:r>
            <a:endParaRPr lang="en-US" altLang="zh-CN" dirty="0"/>
          </a:p>
          <a:p>
            <a:pPr lvl="2" fontAlgn="base"/>
            <a:r>
              <a:rPr lang="en-US" altLang="zh-CN" dirty="0"/>
              <a:t>Specifying a threshold to force </a:t>
            </a:r>
            <a:r>
              <a:rPr lang="en-US" altLang="zh-CN" dirty="0">
                <a:solidFill>
                  <a:srgbClr val="FF0000"/>
                </a:solidFill>
              </a:rPr>
              <a:t>smaller</a:t>
            </a:r>
            <a:r>
              <a:rPr lang="en-US" altLang="zh-CN" dirty="0"/>
              <a:t>, </a:t>
            </a:r>
            <a:r>
              <a:rPr lang="en-US" altLang="zh-CN" dirty="0">
                <a:solidFill>
                  <a:srgbClr val="FF0000"/>
                </a:solidFill>
              </a:rPr>
              <a:t>periodic</a:t>
            </a:r>
            <a:r>
              <a:rPr lang="en-US" altLang="zh-CN" dirty="0"/>
              <a:t> flushes may be beneficial in cases where multiple MySQL instances use the same storage devices.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Optimizing </a:t>
            </a:r>
            <a:r>
              <a:rPr lang="en-US" altLang="zh-CN" dirty="0" err="1"/>
              <a:t>InnoDB</a:t>
            </a:r>
            <a:r>
              <a:rPr lang="en-US" altLang="zh-CN" dirty="0"/>
              <a:t> Disk I/O</a:t>
            </a:r>
            <a:endParaRPr lang="en-US" altLang="zh-CN" dirty="0"/>
          </a:p>
          <a:p>
            <a:pPr lvl="1" fontAlgn="base"/>
            <a:r>
              <a:rPr lang="en-US" altLang="zh-CN" dirty="0"/>
              <a:t>Use a </a:t>
            </a:r>
            <a:r>
              <a:rPr lang="en-US" altLang="zh-CN" dirty="0" err="1">
                <a:solidFill>
                  <a:srgbClr val="FF0000"/>
                </a:solidFill>
              </a:rPr>
              <a:t>noop</a:t>
            </a:r>
            <a:r>
              <a:rPr lang="en-US" altLang="zh-CN" dirty="0"/>
              <a:t> or </a:t>
            </a:r>
            <a:r>
              <a:rPr lang="en-US" altLang="zh-CN" dirty="0">
                <a:solidFill>
                  <a:srgbClr val="FF0000"/>
                </a:solidFill>
              </a:rPr>
              <a:t>deadline</a:t>
            </a:r>
            <a:r>
              <a:rPr lang="en-US" altLang="zh-CN" dirty="0"/>
              <a:t> I/O scheduler with native AIO on Linux</a:t>
            </a:r>
            <a:endParaRPr lang="en-US" altLang="zh-CN" dirty="0"/>
          </a:p>
          <a:p>
            <a:pPr lvl="2" fontAlgn="base"/>
            <a:r>
              <a:rPr lang="en-US" altLang="zh-CN" dirty="0" err="1"/>
              <a:t>InnoDB</a:t>
            </a:r>
            <a:r>
              <a:rPr lang="en-US" altLang="zh-CN" dirty="0"/>
              <a:t> uses the asynchronous I/O subsystem (native AIO) on Linux to perform read-ahead and write requests for data file pages. This behavior is controlled by the </a:t>
            </a:r>
            <a:r>
              <a:rPr lang="en-US" altLang="zh-CN" dirty="0">
                <a:hlinkClick r:id="rId1"/>
              </a:rPr>
              <a:t>innodb_use_native_aio</a:t>
            </a:r>
            <a:r>
              <a:rPr lang="en-US" altLang="zh-CN" dirty="0"/>
              <a:t> configuration option, which is enabled by default. </a:t>
            </a:r>
            <a:endParaRPr lang="en-US" altLang="zh-CN" dirty="0"/>
          </a:p>
          <a:p>
            <a:pPr lvl="1" fontAlgn="base"/>
            <a:r>
              <a:rPr lang="en-US" altLang="zh-CN" dirty="0"/>
              <a:t>Use direct I/O on Solaris 10 for x86_64 architecture</a:t>
            </a:r>
            <a:endParaRPr lang="en-US" altLang="zh-CN" dirty="0"/>
          </a:p>
          <a:p>
            <a:pPr lvl="2" fontAlgn="base"/>
            <a:r>
              <a:rPr lang="en-US" altLang="zh-CN" dirty="0"/>
              <a:t>To apply direct I/O only to </a:t>
            </a:r>
            <a:r>
              <a:rPr lang="en-US" altLang="zh-CN" dirty="0" err="1"/>
              <a:t>InnoDB</a:t>
            </a:r>
            <a:r>
              <a:rPr lang="en-US" altLang="zh-CN" dirty="0"/>
              <a:t> file operations rather than the whole file system, set </a:t>
            </a:r>
            <a:r>
              <a:rPr lang="en-US" altLang="zh-CN" dirty="0">
                <a:hlinkClick r:id="rId2"/>
              </a:rPr>
              <a:t>innodb_flush_method = O_DIRECT</a:t>
            </a:r>
            <a:r>
              <a:rPr lang="en-US" altLang="zh-CN" dirty="0"/>
              <a:t>. </a:t>
            </a:r>
            <a:endParaRPr lang="en-US" altLang="zh-CN" dirty="0"/>
          </a:p>
          <a:p>
            <a:pPr lvl="1" fontAlgn="base"/>
            <a:r>
              <a:rPr lang="en-US" altLang="zh-CN" dirty="0"/>
              <a:t>Use raw storage for data and log files with Solaris 2.6 or later</a:t>
            </a:r>
            <a:endParaRPr lang="en-US" altLang="zh-CN" dirty="0"/>
          </a:p>
          <a:p>
            <a:pPr lvl="2" fontAlgn="base"/>
            <a:r>
              <a:rPr lang="en-US" altLang="zh-CN" dirty="0"/>
              <a:t>Users of the Veritas file system </a:t>
            </a:r>
            <a:r>
              <a:rPr lang="en-US" altLang="zh-CN" dirty="0" err="1"/>
              <a:t>VxFS</a:t>
            </a:r>
            <a:r>
              <a:rPr lang="en-US" altLang="zh-CN" dirty="0"/>
              <a:t> should use the </a:t>
            </a:r>
            <a:r>
              <a:rPr lang="en-US" altLang="zh-CN" dirty="0" err="1">
                <a:solidFill>
                  <a:srgbClr val="FF0000"/>
                </a:solidFill>
              </a:rPr>
              <a:t>convosync</a:t>
            </a:r>
            <a:r>
              <a:rPr lang="en-US" altLang="zh-CN" dirty="0">
                <a:solidFill>
                  <a:srgbClr val="FF0000"/>
                </a:solidFill>
              </a:rPr>
              <a:t>=direct </a:t>
            </a:r>
            <a:r>
              <a:rPr lang="en-US" altLang="zh-CN" dirty="0"/>
              <a:t>mount option.</a:t>
            </a:r>
            <a:endParaRPr lang="en-US" altLang="zh-CN" dirty="0"/>
          </a:p>
          <a:p>
            <a:pPr lvl="1" fontAlgn="base"/>
            <a:r>
              <a:rPr lang="en-US" altLang="zh-CN" dirty="0"/>
              <a:t>Use </a:t>
            </a:r>
            <a:r>
              <a:rPr lang="en-US" altLang="zh-CN" dirty="0">
                <a:solidFill>
                  <a:srgbClr val="FF0000"/>
                </a:solidFill>
              </a:rPr>
              <a:t>additional</a:t>
            </a:r>
            <a:r>
              <a:rPr lang="en-US" altLang="zh-CN" dirty="0"/>
              <a:t> storage devices</a:t>
            </a:r>
            <a:endParaRPr lang="en-US" altLang="zh-CN" dirty="0"/>
          </a:p>
          <a:p>
            <a:pPr lvl="2" fontAlgn="base"/>
            <a:r>
              <a:rPr lang="en-US" altLang="zh-CN" dirty="0"/>
              <a:t>Additional storage devices could be used to set up a RAID configuration. </a:t>
            </a:r>
            <a:endParaRPr lang="en-US" altLang="zh-CN" dirty="0"/>
          </a:p>
          <a:p>
            <a:pPr lvl="2" fontAlgn="base"/>
            <a:r>
              <a:rPr lang="en-US" altLang="zh-CN" dirty="0"/>
              <a:t>Alternatively, </a:t>
            </a:r>
            <a:r>
              <a:rPr lang="en-US" altLang="zh-CN" dirty="0" err="1"/>
              <a:t>InnoDB</a:t>
            </a:r>
            <a:r>
              <a:rPr lang="en-US" altLang="zh-CN" dirty="0"/>
              <a:t> tablespace data files and log files can be placed on </a:t>
            </a:r>
            <a:r>
              <a:rPr lang="en-US" altLang="zh-CN" dirty="0">
                <a:solidFill>
                  <a:srgbClr val="FF0000"/>
                </a:solidFill>
              </a:rPr>
              <a:t>different physical disks</a:t>
            </a:r>
            <a:r>
              <a:rPr lang="en-US" altLang="zh-CN" dirty="0"/>
              <a:t>. </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Optimizing </a:t>
            </a:r>
            <a:r>
              <a:rPr lang="en-US" altLang="zh-CN" dirty="0" err="1"/>
              <a:t>InnoDB</a:t>
            </a:r>
            <a:r>
              <a:rPr lang="en-US" altLang="zh-CN" dirty="0"/>
              <a:t> Disk I/O</a:t>
            </a:r>
            <a:endParaRPr lang="en-US" altLang="zh-CN" dirty="0"/>
          </a:p>
          <a:p>
            <a:pPr lvl="1" fontAlgn="base"/>
            <a:r>
              <a:rPr lang="en-US" altLang="zh-CN" dirty="0"/>
              <a:t>Consider </a:t>
            </a:r>
            <a:r>
              <a:rPr lang="en-US" altLang="zh-CN" dirty="0">
                <a:solidFill>
                  <a:srgbClr val="FF0000"/>
                </a:solidFill>
              </a:rPr>
              <a:t>non-rotational </a:t>
            </a:r>
            <a:r>
              <a:rPr lang="en-US" altLang="zh-CN" dirty="0"/>
              <a:t>storage</a:t>
            </a:r>
            <a:endParaRPr lang="en-US" altLang="zh-CN" dirty="0"/>
          </a:p>
          <a:p>
            <a:pPr lvl="2" fontAlgn="base"/>
            <a:r>
              <a:rPr lang="en-US" altLang="zh-CN" dirty="0"/>
              <a:t>Non-rotational storage generally provides better performance for </a:t>
            </a:r>
            <a:r>
              <a:rPr lang="en-US" altLang="zh-CN" dirty="0">
                <a:solidFill>
                  <a:srgbClr val="FF0000"/>
                </a:solidFill>
              </a:rPr>
              <a:t>random I/O operations</a:t>
            </a:r>
            <a:r>
              <a:rPr lang="en-US" altLang="zh-CN" dirty="0"/>
              <a:t>; and rotational storage for sequential I/O operations. When distributing data and log files across rotational and non-rotational storage devices, consider the type of I/O operations that are predominantly performed on each file.</a:t>
            </a:r>
            <a:endParaRPr lang="en-US" altLang="zh-CN" dirty="0"/>
          </a:p>
          <a:p>
            <a:pPr lvl="2" fontAlgn="base"/>
            <a:r>
              <a:rPr lang="en-US" altLang="zh-CN" dirty="0"/>
              <a:t>Random I/O-oriented files typically include </a:t>
            </a:r>
            <a:r>
              <a:rPr lang="en-US" altLang="zh-CN" dirty="0">
                <a:hlinkClick r:id="rId1" tooltip="file-per-table"/>
              </a:rPr>
              <a:t>file-per-table</a:t>
            </a:r>
            <a:r>
              <a:rPr lang="en-US" altLang="zh-CN" dirty="0"/>
              <a:t> and </a:t>
            </a:r>
            <a:r>
              <a:rPr lang="en-US" altLang="zh-CN" dirty="0">
                <a:hlinkClick r:id="rId2" tooltip="general tablespace"/>
              </a:rPr>
              <a:t>general tablespace</a:t>
            </a:r>
            <a:r>
              <a:rPr lang="en-US" altLang="zh-CN" dirty="0"/>
              <a:t> data files, </a:t>
            </a:r>
            <a:r>
              <a:rPr lang="en-US" altLang="zh-CN" dirty="0">
                <a:hlinkClick r:id="rId3" tooltip="undo tablespace"/>
              </a:rPr>
              <a:t>undo tablespace</a:t>
            </a:r>
            <a:r>
              <a:rPr lang="en-US" altLang="zh-CN" dirty="0"/>
              <a:t> files, and </a:t>
            </a:r>
            <a:r>
              <a:rPr lang="en-US" altLang="zh-CN" dirty="0">
                <a:hlinkClick r:id="rId4" tooltip="temporary tablespace"/>
              </a:rPr>
              <a:t>temporary tablespace</a:t>
            </a:r>
            <a:r>
              <a:rPr lang="en-US" altLang="zh-CN" dirty="0"/>
              <a:t> files. </a:t>
            </a:r>
            <a:endParaRPr lang="en-US" altLang="zh-CN" dirty="0"/>
          </a:p>
          <a:p>
            <a:pPr lvl="2" fontAlgn="base"/>
            <a:r>
              <a:rPr lang="en-US" altLang="zh-CN" dirty="0"/>
              <a:t>Sequential I/O-oriented files include </a:t>
            </a:r>
            <a:r>
              <a:rPr lang="en-US" altLang="zh-CN" dirty="0" err="1"/>
              <a:t>InnoDB</a:t>
            </a:r>
            <a:r>
              <a:rPr lang="en-US" altLang="zh-CN" dirty="0"/>
              <a:t> </a:t>
            </a:r>
            <a:r>
              <a:rPr lang="en-US" altLang="zh-CN" dirty="0">
                <a:hlinkClick r:id="rId5" tooltip="system tablespace"/>
              </a:rPr>
              <a:t>system tablespace</a:t>
            </a:r>
            <a:r>
              <a:rPr lang="en-US" altLang="zh-CN" dirty="0"/>
              <a:t> files (due to </a:t>
            </a:r>
            <a:r>
              <a:rPr lang="en-US" altLang="zh-CN" dirty="0">
                <a:hlinkClick r:id="rId6" tooltip="doublewrite buffer"/>
              </a:rPr>
              <a:t>doublewrite buffering</a:t>
            </a:r>
            <a:r>
              <a:rPr lang="en-US" altLang="zh-CN" dirty="0"/>
              <a:t> prior to MySQL 8.0.20 and </a:t>
            </a:r>
            <a:r>
              <a:rPr lang="en-US" altLang="zh-CN" dirty="0">
                <a:hlinkClick r:id="rId7" tooltip="change buffer"/>
              </a:rPr>
              <a:t>change buffering</a:t>
            </a:r>
            <a:r>
              <a:rPr lang="en-US" altLang="zh-CN" dirty="0"/>
              <a:t>), </a:t>
            </a:r>
            <a:r>
              <a:rPr lang="en-US" altLang="zh-CN" dirty="0" err="1"/>
              <a:t>doublewrite</a:t>
            </a:r>
            <a:r>
              <a:rPr lang="en-US" altLang="zh-CN" dirty="0"/>
              <a:t> files introduced in MySQL 8.0.20, and log files such as </a:t>
            </a:r>
            <a:r>
              <a:rPr lang="en-US" altLang="zh-CN" dirty="0">
                <a:hlinkClick r:id="rId8" tooltip="binary log"/>
              </a:rPr>
              <a:t>binary log</a:t>
            </a:r>
            <a:r>
              <a:rPr lang="en-US" altLang="zh-CN" dirty="0"/>
              <a:t> files and </a:t>
            </a:r>
            <a:r>
              <a:rPr lang="en-US" altLang="zh-CN" dirty="0">
                <a:hlinkClick r:id="rId9" tooltip="redo log"/>
              </a:rPr>
              <a:t>redo log</a:t>
            </a:r>
            <a:r>
              <a:rPr lang="en-US" altLang="zh-CN" dirty="0"/>
              <a:t> files.</a:t>
            </a:r>
            <a:endParaRPr lang="en-US" altLang="zh-CN" dirty="0"/>
          </a:p>
          <a:p>
            <a:pPr lvl="1" fontAlgn="base"/>
            <a:r>
              <a:rPr lang="en-US" altLang="zh-CN" dirty="0"/>
              <a:t>Increase I/O capacity to avoid backlogs</a:t>
            </a:r>
            <a:endParaRPr lang="en-US" altLang="zh-CN" dirty="0"/>
          </a:p>
          <a:p>
            <a:pPr lvl="2" fontAlgn="base"/>
            <a:r>
              <a:rPr lang="en-US" altLang="zh-CN" dirty="0"/>
              <a:t>If throughput </a:t>
            </a:r>
            <a:r>
              <a:rPr lang="en-US" altLang="zh-CN" dirty="0">
                <a:solidFill>
                  <a:srgbClr val="FF0000"/>
                </a:solidFill>
              </a:rPr>
              <a:t>drops</a:t>
            </a:r>
            <a:r>
              <a:rPr lang="en-US" altLang="zh-CN" dirty="0"/>
              <a:t> </a:t>
            </a:r>
            <a:r>
              <a:rPr lang="en-US" altLang="zh-CN" dirty="0">
                <a:solidFill>
                  <a:srgbClr val="FF0000"/>
                </a:solidFill>
              </a:rPr>
              <a:t>periodically</a:t>
            </a:r>
            <a:r>
              <a:rPr lang="en-US" altLang="zh-CN" dirty="0"/>
              <a:t> because of </a:t>
            </a:r>
            <a:r>
              <a:rPr lang="en-US" altLang="zh-CN" dirty="0" err="1"/>
              <a:t>InnoDB</a:t>
            </a:r>
            <a:r>
              <a:rPr lang="en-US" altLang="zh-CN" dirty="0"/>
              <a:t> </a:t>
            </a:r>
            <a:r>
              <a:rPr lang="en-US" altLang="zh-CN" dirty="0">
                <a:hlinkClick r:id="rId10" tooltip="checkpoint"/>
              </a:rPr>
              <a:t>checkpoint</a:t>
            </a:r>
            <a:r>
              <a:rPr lang="en-US" altLang="zh-CN" dirty="0"/>
              <a:t> operations, consider increasing the value of the </a:t>
            </a:r>
            <a:r>
              <a:rPr lang="en-US" altLang="zh-CN" dirty="0">
                <a:hlinkClick r:id="rId11"/>
              </a:rPr>
              <a:t>innodb_io_capacity</a:t>
            </a:r>
            <a:r>
              <a:rPr lang="en-US" altLang="zh-CN" dirty="0"/>
              <a:t> configuration option. </a:t>
            </a:r>
            <a:endParaRPr lang="en-US" altLang="zh-CN" dirty="0"/>
          </a:p>
          <a:p>
            <a:pPr lvl="2" fontAlgn="base"/>
            <a:r>
              <a:rPr lang="en-US" altLang="zh-CN" dirty="0"/>
              <a:t>Higher values cause more frequent </a:t>
            </a:r>
            <a:r>
              <a:rPr lang="en-US" altLang="zh-CN" dirty="0">
                <a:hlinkClick r:id="rId12" tooltip="flush"/>
              </a:rPr>
              <a:t>flushing</a:t>
            </a:r>
            <a:r>
              <a:rPr lang="en-US" altLang="zh-CN" dirty="0"/>
              <a:t>, avoiding the backlog of work that can cause dips in throughput.</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856984" cy="3940924"/>
          </a:xfrm>
        </p:spPr>
        <p:txBody>
          <a:bodyPr>
            <a:normAutofit/>
          </a:bodyPr>
          <a:lstStyle/>
          <a:p>
            <a:pPr fontAlgn="base"/>
            <a:r>
              <a:rPr lang="en-US" altLang="zh-CN" dirty="0"/>
              <a:t>Optimizing </a:t>
            </a:r>
            <a:r>
              <a:rPr lang="en-US" altLang="zh-CN" dirty="0" err="1"/>
              <a:t>InnoDB</a:t>
            </a:r>
            <a:r>
              <a:rPr lang="en-US" altLang="zh-CN" dirty="0"/>
              <a:t> DDL Operations</a:t>
            </a:r>
            <a:endParaRPr lang="en-US" altLang="zh-CN" dirty="0"/>
          </a:p>
          <a:p>
            <a:pPr lvl="1" fontAlgn="base"/>
            <a:r>
              <a:rPr lang="en-US" altLang="zh-CN" dirty="0"/>
              <a:t>Use </a:t>
            </a:r>
            <a:r>
              <a:rPr lang="en-US" altLang="zh-CN" dirty="0">
                <a:hlinkClick r:id="rId1" tooltip="13.1.37 TRUNCATE TABLE Statement"/>
              </a:rPr>
              <a:t>TRUNCATE TABLE</a:t>
            </a:r>
            <a:r>
              <a:rPr lang="en-US" altLang="zh-CN" dirty="0"/>
              <a:t> to </a:t>
            </a:r>
            <a:r>
              <a:rPr lang="en-US" altLang="zh-CN" dirty="0">
                <a:solidFill>
                  <a:srgbClr val="FF0000"/>
                </a:solidFill>
              </a:rPr>
              <a:t>empty</a:t>
            </a:r>
            <a:r>
              <a:rPr lang="en-US" altLang="zh-CN" dirty="0"/>
              <a:t> a table, </a:t>
            </a:r>
            <a:r>
              <a:rPr lang="en-US" altLang="zh-CN" dirty="0">
                <a:solidFill>
                  <a:srgbClr val="FF0000"/>
                </a:solidFill>
              </a:rPr>
              <a:t>not</a:t>
            </a:r>
            <a:r>
              <a:rPr lang="en-US" altLang="zh-CN" dirty="0"/>
              <a:t> DELETE FROM </a:t>
            </a:r>
            <a:r>
              <a:rPr lang="en-US" altLang="zh-CN" i="1" dirty="0" err="1"/>
              <a:t>tbl_name</a:t>
            </a:r>
            <a:r>
              <a:rPr lang="en-US" altLang="zh-CN" dirty="0"/>
              <a:t>. </a:t>
            </a:r>
            <a:endParaRPr lang="en-US" altLang="zh-CN" dirty="0"/>
          </a:p>
          <a:p>
            <a:pPr lvl="2" fontAlgn="base"/>
            <a:r>
              <a:rPr lang="en-US" altLang="zh-CN" dirty="0"/>
              <a:t>Foreign key constraints can make a TRUNCATE statement work like a regular </a:t>
            </a:r>
            <a:r>
              <a:rPr lang="en-US" altLang="zh-CN" dirty="0">
                <a:solidFill>
                  <a:srgbClr val="FF0000"/>
                </a:solidFill>
              </a:rPr>
              <a:t>DELETE</a:t>
            </a:r>
            <a:r>
              <a:rPr lang="zh-CN" altLang="en-US" dirty="0"/>
              <a:t> </a:t>
            </a:r>
            <a:r>
              <a:rPr lang="en-US" altLang="zh-CN" dirty="0"/>
              <a:t>statement, in which case a sequence of commands like </a:t>
            </a:r>
            <a:r>
              <a:rPr lang="en-US" altLang="zh-CN" dirty="0">
                <a:hlinkClick r:id="rId2" tooltip="13.1.32 DROP TABLE Statement"/>
              </a:rPr>
              <a:t>DROP TABLE</a:t>
            </a:r>
            <a:r>
              <a:rPr lang="en-US" altLang="zh-CN" dirty="0"/>
              <a:t> and </a:t>
            </a:r>
            <a:r>
              <a:rPr lang="en-US" altLang="zh-CN" dirty="0">
                <a:hlinkClick r:id="rId3" tooltip="13.1.20 CREATE TABLE Statement"/>
              </a:rPr>
              <a:t>CREATE TABLE</a:t>
            </a:r>
            <a:r>
              <a:rPr lang="en-US" altLang="zh-CN" dirty="0"/>
              <a:t> might be fastest.</a:t>
            </a:r>
            <a:endParaRPr lang="en-US" altLang="zh-CN" dirty="0"/>
          </a:p>
          <a:p>
            <a:pPr lvl="1" fontAlgn="base"/>
            <a:r>
              <a:rPr lang="en-US" altLang="zh-CN" dirty="0"/>
              <a:t>Because the primary key is integral to the storage layout of each </a:t>
            </a:r>
            <a:r>
              <a:rPr lang="en-US" altLang="zh-CN" dirty="0" err="1"/>
              <a:t>InnoDB</a:t>
            </a:r>
            <a:r>
              <a:rPr lang="en-US" altLang="zh-CN" dirty="0"/>
              <a:t> table, </a:t>
            </a:r>
            <a:endParaRPr lang="en-US" altLang="zh-CN" dirty="0"/>
          </a:p>
          <a:p>
            <a:pPr lvl="2" fontAlgn="base"/>
            <a:r>
              <a:rPr lang="en-US" altLang="zh-CN" dirty="0"/>
              <a:t>and changing the definition of the primary key involves reorganizing the whole table, </a:t>
            </a:r>
            <a:endParaRPr lang="en-US" altLang="zh-CN" dirty="0"/>
          </a:p>
          <a:p>
            <a:pPr lvl="2" fontAlgn="base"/>
            <a:r>
              <a:rPr lang="en-US" altLang="zh-CN" dirty="0">
                <a:solidFill>
                  <a:srgbClr val="FF0000"/>
                </a:solidFill>
              </a:rPr>
              <a:t>always</a:t>
            </a:r>
            <a:r>
              <a:rPr lang="en-US" altLang="zh-CN" dirty="0"/>
              <a:t> set up the primary key as part of the </a:t>
            </a:r>
            <a:r>
              <a:rPr lang="en-US" altLang="zh-CN" dirty="0">
                <a:hlinkClick r:id="rId3" tooltip="13.1.20 CREATE TABLE Statement"/>
              </a:rPr>
              <a:t>CREATE TABLE</a:t>
            </a:r>
            <a:r>
              <a:rPr lang="en-US" altLang="zh-CN" dirty="0"/>
              <a:t> statement, </a:t>
            </a:r>
            <a:endParaRPr lang="en-US" altLang="zh-CN" dirty="0"/>
          </a:p>
          <a:p>
            <a:pPr lvl="2" fontAlgn="base"/>
            <a:r>
              <a:rPr lang="en-US" altLang="zh-CN" dirty="0"/>
              <a:t>and plan ahead so that you do </a:t>
            </a:r>
            <a:r>
              <a:rPr lang="en-US" altLang="zh-CN" dirty="0">
                <a:solidFill>
                  <a:srgbClr val="FF0000"/>
                </a:solidFill>
              </a:rPr>
              <a:t>not</a:t>
            </a:r>
            <a:r>
              <a:rPr lang="en-US" altLang="zh-CN" dirty="0"/>
              <a:t> need to </a:t>
            </a:r>
            <a:r>
              <a:rPr lang="en-US" altLang="zh-CN" dirty="0">
                <a:solidFill>
                  <a:srgbClr val="FF0000"/>
                </a:solidFill>
              </a:rPr>
              <a:t>ALTER</a:t>
            </a:r>
            <a:r>
              <a:rPr lang="en-US" altLang="zh-CN" dirty="0"/>
              <a:t> or </a:t>
            </a:r>
            <a:r>
              <a:rPr lang="en-US" altLang="zh-CN" dirty="0">
                <a:solidFill>
                  <a:srgbClr val="FF0000"/>
                </a:solidFill>
              </a:rPr>
              <a:t>DROP</a:t>
            </a:r>
            <a:r>
              <a:rPr lang="en-US" altLang="zh-CN" dirty="0"/>
              <a:t> the primary key afterward.</a:t>
            </a: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Optimizing </a:t>
            </a:r>
            <a:r>
              <a:rPr lang="en-US" altLang="zh-CN" dirty="0" err="1"/>
              <a:t>InnoDB</a:t>
            </a:r>
            <a:r>
              <a:rPr lang="en-US" altLang="zh-CN" dirty="0"/>
              <a:t> Disk I/O</a:t>
            </a:r>
            <a:endParaRPr lang="en-US" altLang="zh-CN" dirty="0"/>
          </a:p>
          <a:p>
            <a:pPr lvl="1" fontAlgn="base"/>
            <a:r>
              <a:rPr lang="en-US" altLang="zh-CN" dirty="0"/>
              <a:t>Lower I/O capacity if flushing does not fall behind</a:t>
            </a:r>
            <a:endParaRPr lang="en-US" altLang="zh-CN" dirty="0"/>
          </a:p>
          <a:p>
            <a:pPr lvl="2" fontAlgn="base"/>
            <a:r>
              <a:rPr lang="en-US" altLang="zh-CN" dirty="0"/>
              <a:t>In a typical scenario where you could </a:t>
            </a:r>
            <a:r>
              <a:rPr lang="en-US" altLang="zh-CN" dirty="0">
                <a:solidFill>
                  <a:srgbClr val="FF0000"/>
                </a:solidFill>
              </a:rPr>
              <a:t>lower</a:t>
            </a:r>
            <a:r>
              <a:rPr lang="en-US" altLang="zh-CN" dirty="0"/>
              <a:t> the option value, you might see a combination like this in the output from </a:t>
            </a:r>
            <a:r>
              <a:rPr lang="en-US" altLang="zh-CN" dirty="0">
                <a:hlinkClick r:id="rId1" tooltip="13.7.7.15 SHOW ENGINE Statement"/>
              </a:rPr>
              <a:t>SHOW ENGINE INNODB STATUS</a:t>
            </a:r>
            <a:r>
              <a:rPr lang="en-US" altLang="zh-CN" dirty="0"/>
              <a:t>:</a:t>
            </a:r>
            <a:endParaRPr lang="en-US" altLang="zh-CN" dirty="0"/>
          </a:p>
          <a:p>
            <a:pPr lvl="3" fontAlgn="base"/>
            <a:r>
              <a:rPr lang="en-US" altLang="zh-CN" dirty="0"/>
              <a:t>History list length low, below a few thousand.</a:t>
            </a:r>
            <a:endParaRPr lang="en-US" altLang="zh-CN" dirty="0"/>
          </a:p>
          <a:p>
            <a:pPr lvl="3" fontAlgn="base"/>
            <a:r>
              <a:rPr lang="en-US" altLang="zh-CN" dirty="0"/>
              <a:t>Insert buffer merges close to rows inserted.</a:t>
            </a:r>
            <a:endParaRPr lang="en-US" altLang="zh-CN" dirty="0"/>
          </a:p>
          <a:p>
            <a:pPr lvl="3" fontAlgn="base"/>
            <a:r>
              <a:rPr lang="en-US" altLang="zh-CN" dirty="0"/>
              <a:t>Modified pages in buffer pool consistently well below </a:t>
            </a:r>
            <a:r>
              <a:rPr lang="en-US" altLang="zh-CN" dirty="0">
                <a:hlinkClick r:id="rId2"/>
              </a:rPr>
              <a:t>innodb_max_dirty_pages_pct</a:t>
            </a:r>
            <a:r>
              <a:rPr lang="en-US" altLang="zh-CN" dirty="0"/>
              <a:t> of the buffer pool.</a:t>
            </a:r>
            <a:endParaRPr lang="en-US" altLang="zh-CN" dirty="0"/>
          </a:p>
          <a:p>
            <a:pPr lvl="3" fontAlgn="base"/>
            <a:r>
              <a:rPr lang="en-US" altLang="zh-CN" dirty="0"/>
              <a:t>Log sequence number - Last checkpoint is at less than 7/8 or ideally less than 6/8 of the total size of the </a:t>
            </a:r>
            <a:r>
              <a:rPr lang="en-US" altLang="zh-CN" dirty="0" err="1"/>
              <a:t>InnoDB</a:t>
            </a:r>
            <a:r>
              <a:rPr lang="en-US" altLang="zh-CN" dirty="0"/>
              <a:t> </a:t>
            </a:r>
            <a:r>
              <a:rPr lang="en-US" altLang="zh-CN" dirty="0">
                <a:hlinkClick r:id="rId3" tooltip="log file"/>
              </a:rPr>
              <a:t>log files</a:t>
            </a:r>
            <a:r>
              <a:rPr lang="en-US" altLang="zh-CN" dirty="0"/>
              <a:t>.</a:t>
            </a:r>
            <a:endParaRPr lang="en-US" altLang="zh-CN" dirty="0"/>
          </a:p>
          <a:p>
            <a:pPr lvl="1" fontAlgn="base"/>
            <a:r>
              <a:rPr lang="en-US" altLang="zh-CN" dirty="0"/>
              <a:t>Store </a:t>
            </a:r>
            <a:r>
              <a:rPr lang="en-US" altLang="zh-CN" dirty="0">
                <a:solidFill>
                  <a:srgbClr val="FF0000"/>
                </a:solidFill>
              </a:rPr>
              <a:t>system tablespace </a:t>
            </a:r>
            <a:r>
              <a:rPr lang="en-US" altLang="zh-CN" dirty="0"/>
              <a:t>files on Fusion-io devices</a:t>
            </a:r>
            <a:endParaRPr lang="en-US" altLang="zh-CN" dirty="0"/>
          </a:p>
          <a:p>
            <a:pPr lvl="2" fontAlgn="base"/>
            <a:r>
              <a:rPr lang="en-US" altLang="zh-CN" dirty="0"/>
              <a:t>You can take advantage of a </a:t>
            </a:r>
            <a:r>
              <a:rPr lang="en-US" altLang="zh-CN" dirty="0" err="1">
                <a:solidFill>
                  <a:srgbClr val="FF0000"/>
                </a:solidFill>
              </a:rPr>
              <a:t>doublewrite</a:t>
            </a:r>
            <a:r>
              <a:rPr lang="en-US" altLang="zh-CN" dirty="0"/>
              <a:t> buffer-related I/O optimization by storing the files that contain the </a:t>
            </a:r>
            <a:r>
              <a:rPr lang="en-US" altLang="zh-CN" dirty="0" err="1"/>
              <a:t>doublewrite</a:t>
            </a:r>
            <a:r>
              <a:rPr lang="en-US" altLang="zh-CN" dirty="0"/>
              <a:t> storage area on Fusion-io devices that support atomic writes. </a:t>
            </a:r>
            <a:endParaRPr lang="en-US" altLang="zh-CN" dirty="0"/>
          </a:p>
          <a:p>
            <a:pPr lvl="1" fontAlgn="base"/>
            <a:r>
              <a:rPr lang="en-US" altLang="zh-CN" dirty="0"/>
              <a:t>Disable logging of compressed pages</a:t>
            </a:r>
            <a:endParaRPr lang="en-US" altLang="zh-CN" dirty="0"/>
          </a:p>
          <a:p>
            <a:pPr lvl="2" fontAlgn="base"/>
            <a:r>
              <a:rPr lang="en-US" altLang="zh-CN" dirty="0"/>
              <a:t>If you are certain that the </a:t>
            </a:r>
            <a:r>
              <a:rPr lang="en-US" altLang="zh-CN" dirty="0" err="1"/>
              <a:t>zlib</a:t>
            </a:r>
            <a:r>
              <a:rPr lang="en-US" altLang="zh-CN" dirty="0"/>
              <a:t> version is not subject to change, </a:t>
            </a:r>
            <a:r>
              <a:rPr lang="en-US" altLang="zh-CN" dirty="0" err="1"/>
              <a:t>disable</a:t>
            </a:r>
            <a:r>
              <a:rPr lang="en-US" altLang="zh-CN" dirty="0" err="1">
                <a:hlinkClick r:id="rId4"/>
              </a:rPr>
              <a:t>innodb_log_compressed_pages</a:t>
            </a:r>
            <a:r>
              <a:rPr lang="en-US" altLang="zh-CN" dirty="0"/>
              <a:t> to reduce redo log generation for workloads that modify compressed data.</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Optimizing </a:t>
            </a:r>
            <a:r>
              <a:rPr lang="en-US" altLang="zh-CN" dirty="0" err="1"/>
              <a:t>InnoDB</a:t>
            </a:r>
            <a:r>
              <a:rPr lang="en-US" altLang="zh-CN" dirty="0"/>
              <a:t> Configuration Variables</a:t>
            </a:r>
            <a:endParaRPr lang="en-US" altLang="zh-CN" dirty="0"/>
          </a:p>
          <a:p>
            <a:pPr lvl="1" fontAlgn="base"/>
            <a:r>
              <a:rPr lang="en-US" altLang="zh-CN" dirty="0"/>
              <a:t>Controlling the types of data change operations for which </a:t>
            </a:r>
            <a:r>
              <a:rPr lang="en-US" altLang="zh-CN" dirty="0" err="1"/>
              <a:t>InnoDB</a:t>
            </a:r>
            <a:r>
              <a:rPr lang="en-US" altLang="zh-CN" dirty="0"/>
              <a:t> buffers the changed data, to </a:t>
            </a:r>
            <a:r>
              <a:rPr lang="en-US" altLang="zh-CN" dirty="0">
                <a:solidFill>
                  <a:srgbClr val="FF0000"/>
                </a:solidFill>
              </a:rPr>
              <a:t>avoid frequent small disk writes</a:t>
            </a:r>
            <a:r>
              <a:rPr lang="en-US" altLang="zh-CN" dirty="0"/>
              <a:t>. </a:t>
            </a:r>
            <a:endParaRPr lang="en-US" altLang="zh-CN" dirty="0"/>
          </a:p>
          <a:p>
            <a:pPr lvl="1" fontAlgn="base"/>
            <a:r>
              <a:rPr lang="en-US" altLang="zh-CN" dirty="0"/>
              <a:t>Turning the </a:t>
            </a:r>
            <a:r>
              <a:rPr lang="en-US" altLang="zh-CN" dirty="0">
                <a:solidFill>
                  <a:srgbClr val="FF0000"/>
                </a:solidFill>
              </a:rPr>
              <a:t>adaptive hash indexing feature </a:t>
            </a:r>
            <a:r>
              <a:rPr lang="en-US" altLang="zh-CN" dirty="0"/>
              <a:t>on and off using the </a:t>
            </a:r>
            <a:r>
              <a:rPr lang="en-US" altLang="zh-CN" dirty="0">
                <a:hlinkClick r:id="rId1"/>
              </a:rPr>
              <a:t>innodb_adaptive_hash_index</a:t>
            </a:r>
            <a:r>
              <a:rPr lang="en-US" altLang="zh-CN" dirty="0"/>
              <a:t> option.</a:t>
            </a:r>
            <a:endParaRPr lang="en-US" altLang="zh-CN" dirty="0"/>
          </a:p>
          <a:p>
            <a:pPr lvl="1" fontAlgn="base"/>
            <a:r>
              <a:rPr lang="en-US" altLang="zh-CN" dirty="0"/>
              <a:t>Setting a limit on </a:t>
            </a:r>
            <a:r>
              <a:rPr lang="en-US" altLang="zh-CN" dirty="0">
                <a:solidFill>
                  <a:srgbClr val="FF0000"/>
                </a:solidFill>
              </a:rPr>
              <a:t>the number of concurrent threads </a:t>
            </a:r>
            <a:r>
              <a:rPr lang="en-US" altLang="zh-CN" dirty="0"/>
              <a:t>that </a:t>
            </a:r>
            <a:r>
              <a:rPr lang="en-US" altLang="zh-CN" dirty="0" err="1"/>
              <a:t>InnoDB</a:t>
            </a:r>
            <a:r>
              <a:rPr lang="en-US" altLang="zh-CN" dirty="0"/>
              <a:t> processes, if context switching is a bottleneck. </a:t>
            </a:r>
            <a:endParaRPr lang="en-US" altLang="zh-CN" dirty="0"/>
          </a:p>
          <a:p>
            <a:pPr lvl="1" fontAlgn="base"/>
            <a:r>
              <a:rPr lang="en-US" altLang="zh-CN" dirty="0"/>
              <a:t>Controlling </a:t>
            </a:r>
            <a:r>
              <a:rPr lang="en-US" altLang="zh-CN" dirty="0">
                <a:solidFill>
                  <a:srgbClr val="FF0000"/>
                </a:solidFill>
              </a:rPr>
              <a:t>the amount of prefetching </a:t>
            </a:r>
            <a:r>
              <a:rPr lang="en-US" altLang="zh-CN" dirty="0"/>
              <a:t>that </a:t>
            </a:r>
            <a:r>
              <a:rPr lang="en-US" altLang="zh-CN" dirty="0" err="1"/>
              <a:t>InnoDB</a:t>
            </a:r>
            <a:r>
              <a:rPr lang="en-US" altLang="zh-CN" dirty="0"/>
              <a:t> does with its read-ahead operations. </a:t>
            </a:r>
            <a:endParaRPr lang="en-US" altLang="zh-CN" dirty="0"/>
          </a:p>
          <a:p>
            <a:pPr lvl="1" fontAlgn="base"/>
            <a:r>
              <a:rPr lang="en-US" altLang="zh-CN" dirty="0"/>
              <a:t>Increasing </a:t>
            </a:r>
            <a:r>
              <a:rPr lang="en-US" altLang="zh-CN" dirty="0">
                <a:solidFill>
                  <a:srgbClr val="FF0000"/>
                </a:solidFill>
              </a:rPr>
              <a:t>the number of background threads </a:t>
            </a:r>
            <a:r>
              <a:rPr lang="en-US" altLang="zh-CN" dirty="0"/>
              <a:t>for read or write operations, if you have a high-end I/O subsystem that is not fully utilized by the default values</a:t>
            </a:r>
            <a:endParaRPr lang="en-US" altLang="zh-CN" dirty="0"/>
          </a:p>
          <a:p>
            <a:pPr lvl="1" fontAlgn="base"/>
            <a:r>
              <a:rPr lang="en-US" altLang="zh-CN" dirty="0"/>
              <a:t>Controlling </a:t>
            </a:r>
            <a:r>
              <a:rPr lang="en-US" altLang="zh-CN" dirty="0">
                <a:solidFill>
                  <a:srgbClr val="FF0000"/>
                </a:solidFill>
              </a:rPr>
              <a:t>how much I/O</a:t>
            </a:r>
            <a:r>
              <a:rPr lang="en-US" altLang="zh-CN" dirty="0"/>
              <a:t> </a:t>
            </a:r>
            <a:r>
              <a:rPr lang="en-US" altLang="zh-CN" dirty="0" err="1"/>
              <a:t>InnoDB</a:t>
            </a:r>
            <a:r>
              <a:rPr lang="en-US" altLang="zh-CN" dirty="0"/>
              <a:t> performs in the background. </a:t>
            </a:r>
            <a:endParaRPr lang="en-US" altLang="zh-CN" dirty="0"/>
          </a:p>
          <a:p>
            <a:pPr lvl="1" fontAlgn="base"/>
            <a:r>
              <a:rPr lang="en-US" altLang="zh-CN" dirty="0"/>
              <a:t>Controlling the algorithm that determines when </a:t>
            </a:r>
            <a:r>
              <a:rPr lang="en-US" altLang="zh-CN" dirty="0" err="1"/>
              <a:t>InnoDB</a:t>
            </a:r>
            <a:r>
              <a:rPr lang="en-US" altLang="zh-CN" dirty="0"/>
              <a:t> performs </a:t>
            </a:r>
            <a:r>
              <a:rPr lang="en-US" altLang="zh-CN" dirty="0">
                <a:solidFill>
                  <a:srgbClr val="FF0000"/>
                </a:solidFill>
              </a:rPr>
              <a:t>certain types of background writes</a:t>
            </a:r>
            <a:r>
              <a:rPr lang="en-US" altLang="zh-CN" dirty="0"/>
              <a:t>.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Optimizing </a:t>
            </a:r>
            <a:r>
              <a:rPr lang="en-US" altLang="zh-CN" dirty="0" err="1"/>
              <a:t>InnoDB</a:t>
            </a:r>
            <a:r>
              <a:rPr lang="en-US" altLang="zh-CN" dirty="0"/>
              <a:t> Configuration Variables</a:t>
            </a:r>
            <a:endParaRPr lang="en-US" altLang="zh-CN" dirty="0"/>
          </a:p>
          <a:p>
            <a:pPr lvl="1" fontAlgn="base"/>
            <a:r>
              <a:rPr lang="en-US" altLang="zh-CN" dirty="0"/>
              <a:t>Taking advantage of multicore processors and their cache memory configuration, to </a:t>
            </a:r>
            <a:r>
              <a:rPr lang="en-US" altLang="zh-CN" dirty="0">
                <a:solidFill>
                  <a:srgbClr val="FF0000"/>
                </a:solidFill>
              </a:rPr>
              <a:t>minimize delays in context switching</a:t>
            </a:r>
            <a:r>
              <a:rPr lang="en-US" altLang="zh-CN" dirty="0"/>
              <a:t>. </a:t>
            </a:r>
            <a:endParaRPr lang="en-US" altLang="zh-CN" dirty="0"/>
          </a:p>
          <a:p>
            <a:pPr lvl="1" fontAlgn="base"/>
            <a:r>
              <a:rPr lang="en-US" altLang="zh-CN" dirty="0"/>
              <a:t>Preventing </a:t>
            </a:r>
            <a:r>
              <a:rPr lang="en-US" altLang="zh-CN" dirty="0">
                <a:solidFill>
                  <a:srgbClr val="FF0000"/>
                </a:solidFill>
              </a:rPr>
              <a:t>one-time operations </a:t>
            </a:r>
            <a:r>
              <a:rPr lang="en-US" altLang="zh-CN" dirty="0"/>
              <a:t>such as table scans from interfering with the frequently accessed data stored in the </a:t>
            </a:r>
            <a:r>
              <a:rPr lang="en-US" altLang="zh-CN" dirty="0" err="1"/>
              <a:t>InnoDB</a:t>
            </a:r>
            <a:r>
              <a:rPr lang="en-US" altLang="zh-CN" dirty="0"/>
              <a:t> buffer cache. </a:t>
            </a:r>
            <a:endParaRPr lang="en-US" altLang="zh-CN" dirty="0"/>
          </a:p>
          <a:p>
            <a:pPr lvl="1" fontAlgn="base"/>
            <a:r>
              <a:rPr lang="en-US" altLang="zh-CN" dirty="0"/>
              <a:t>Adjusting log files to </a:t>
            </a:r>
            <a:r>
              <a:rPr lang="en-US" altLang="zh-CN" dirty="0">
                <a:solidFill>
                  <a:srgbClr val="FF0000"/>
                </a:solidFill>
              </a:rPr>
              <a:t>a size that makes sense for reliability and crash recovery</a:t>
            </a:r>
            <a:r>
              <a:rPr lang="en-US" altLang="zh-CN" dirty="0"/>
              <a:t>. </a:t>
            </a:r>
            <a:endParaRPr lang="en-US" altLang="zh-CN" dirty="0"/>
          </a:p>
          <a:p>
            <a:pPr lvl="1" fontAlgn="base"/>
            <a:r>
              <a:rPr lang="en-US" altLang="zh-CN" dirty="0"/>
              <a:t>Configuring </a:t>
            </a:r>
            <a:r>
              <a:rPr lang="en-US" altLang="zh-CN" dirty="0">
                <a:solidFill>
                  <a:srgbClr val="FF0000"/>
                </a:solidFill>
              </a:rPr>
              <a:t>the size and number of instances </a:t>
            </a:r>
            <a:r>
              <a:rPr lang="en-US" altLang="zh-CN" dirty="0"/>
              <a:t>for the </a:t>
            </a:r>
            <a:r>
              <a:rPr lang="en-US" altLang="zh-CN" dirty="0" err="1"/>
              <a:t>InnoDB</a:t>
            </a:r>
            <a:r>
              <a:rPr lang="en-US" altLang="zh-CN" dirty="0"/>
              <a:t> </a:t>
            </a:r>
            <a:r>
              <a:rPr lang="en-US" altLang="zh-CN" dirty="0">
                <a:solidFill>
                  <a:srgbClr val="FF0000"/>
                </a:solidFill>
              </a:rPr>
              <a:t>buffer pool</a:t>
            </a:r>
            <a:r>
              <a:rPr lang="en-US" altLang="zh-CN" dirty="0"/>
              <a:t>, especially important for systems with multi-gigabyte buffer pools. </a:t>
            </a:r>
            <a:endParaRPr lang="en-US" altLang="zh-CN" dirty="0"/>
          </a:p>
          <a:p>
            <a:pPr lvl="1" fontAlgn="base"/>
            <a:r>
              <a:rPr lang="en-US" altLang="zh-CN" dirty="0"/>
              <a:t>Increasing </a:t>
            </a:r>
            <a:r>
              <a:rPr lang="en-US" altLang="zh-CN" dirty="0">
                <a:solidFill>
                  <a:srgbClr val="FF0000"/>
                </a:solidFill>
              </a:rPr>
              <a:t>the maximum number of concurrent transactions</a:t>
            </a:r>
            <a:r>
              <a:rPr lang="en-US" altLang="zh-CN" dirty="0"/>
              <a:t>, which dramatically improves scalability for the busiest databases. </a:t>
            </a:r>
            <a:endParaRPr lang="en-US" altLang="zh-CN" dirty="0"/>
          </a:p>
          <a:p>
            <a:pPr lvl="1" fontAlgn="base"/>
            <a:r>
              <a:rPr lang="en-US" altLang="zh-CN" dirty="0"/>
              <a:t>Moving </a:t>
            </a:r>
            <a:r>
              <a:rPr lang="en-US" altLang="zh-CN" dirty="0">
                <a:solidFill>
                  <a:srgbClr val="FF0000"/>
                </a:solidFill>
              </a:rPr>
              <a:t>purge operations </a:t>
            </a:r>
            <a:r>
              <a:rPr lang="en-US" altLang="zh-CN" dirty="0"/>
              <a:t>(a type of garbage collection) into a </a:t>
            </a:r>
            <a:r>
              <a:rPr lang="en-US" altLang="zh-CN" dirty="0">
                <a:solidFill>
                  <a:srgbClr val="FF0000"/>
                </a:solidFill>
              </a:rPr>
              <a:t>background</a:t>
            </a:r>
            <a:r>
              <a:rPr lang="en-US" altLang="zh-CN" dirty="0"/>
              <a:t> thread. </a:t>
            </a:r>
            <a:endParaRPr lang="en-US" altLang="zh-CN" dirty="0"/>
          </a:p>
          <a:p>
            <a:pPr lvl="1" fontAlgn="base"/>
            <a:r>
              <a:rPr lang="en-US" altLang="zh-CN" dirty="0"/>
              <a:t>Reducing the amount of switching that </a:t>
            </a:r>
            <a:r>
              <a:rPr lang="en-US" altLang="zh-CN" dirty="0" err="1"/>
              <a:t>InnoDB</a:t>
            </a:r>
            <a:r>
              <a:rPr lang="en-US" altLang="zh-CN" dirty="0"/>
              <a:t> does </a:t>
            </a:r>
            <a:r>
              <a:rPr lang="en-US" altLang="zh-CN" dirty="0">
                <a:solidFill>
                  <a:srgbClr val="FF0000"/>
                </a:solidFill>
              </a:rPr>
              <a:t>between concurrent threads</a:t>
            </a:r>
            <a:r>
              <a:rPr lang="en-US" altLang="zh-CN" dirty="0"/>
              <a:t>, so that SQL operations on a busy server do not queue up and form a “traffic jam”.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Optimizing </a:t>
            </a:r>
            <a:r>
              <a:rPr lang="en-US" altLang="zh-CN" dirty="0" err="1"/>
              <a:t>InnoDB</a:t>
            </a:r>
            <a:r>
              <a:rPr lang="en-US" altLang="zh-CN" dirty="0"/>
              <a:t> for Systems with Many Tables</a:t>
            </a:r>
            <a:endParaRPr lang="en-US" altLang="zh-CN" dirty="0"/>
          </a:p>
          <a:p>
            <a:pPr lvl="1" fontAlgn="base"/>
            <a:r>
              <a:rPr lang="en-US" altLang="zh-CN" dirty="0"/>
              <a:t>If you have configured </a:t>
            </a:r>
            <a:r>
              <a:rPr lang="en-US" altLang="zh-CN" dirty="0">
                <a:hlinkClick r:id="rId1" tooltip="15.8.10.2 Configuring Non-Persistent Optimizer Statistics Parameters"/>
              </a:rPr>
              <a:t>non-persistent optimizer statistics</a:t>
            </a:r>
            <a:r>
              <a:rPr lang="en-US" altLang="zh-CN" dirty="0"/>
              <a:t> (a non-default configuration), </a:t>
            </a:r>
            <a:endParaRPr lang="en-US" altLang="zh-CN" dirty="0"/>
          </a:p>
          <a:p>
            <a:pPr lvl="2" fontAlgn="base"/>
            <a:r>
              <a:rPr lang="en-US" altLang="zh-CN" dirty="0" err="1"/>
              <a:t>InnoDB</a:t>
            </a:r>
            <a:r>
              <a:rPr lang="en-US" altLang="zh-CN" dirty="0"/>
              <a:t> computes index </a:t>
            </a:r>
            <a:r>
              <a:rPr lang="en-US" altLang="zh-CN" dirty="0">
                <a:hlinkClick r:id="rId2" tooltip="cardinality"/>
              </a:rPr>
              <a:t>cardinality</a:t>
            </a:r>
            <a:r>
              <a:rPr lang="en-US" altLang="zh-CN" dirty="0"/>
              <a:t> values for a table </a:t>
            </a:r>
            <a:r>
              <a:rPr lang="en-US" altLang="zh-CN" dirty="0">
                <a:solidFill>
                  <a:srgbClr val="FF0000"/>
                </a:solidFill>
              </a:rPr>
              <a:t>the first time that table is accessed after startup</a:t>
            </a:r>
            <a:r>
              <a:rPr lang="en-US" altLang="zh-CN" dirty="0"/>
              <a:t>, instead of storing such values in the table. </a:t>
            </a:r>
            <a:endParaRPr lang="en-US" altLang="zh-CN" dirty="0"/>
          </a:p>
          <a:p>
            <a:pPr lvl="2" fontAlgn="base"/>
            <a:r>
              <a:rPr lang="en-US" altLang="zh-CN" dirty="0"/>
              <a:t>This step can take significant time on systems that partition the data into many tables. </a:t>
            </a:r>
            <a:endParaRPr lang="en-US" altLang="zh-CN" dirty="0"/>
          </a:p>
          <a:p>
            <a:pPr lvl="2" fontAlgn="base"/>
            <a:r>
              <a:rPr lang="en-US" altLang="zh-CN" dirty="0"/>
              <a:t>Since this overhead only applies to the initial table open operation, to “warm up” a table for later use, access it immediately after startup by issuing a statement such as </a:t>
            </a:r>
            <a:r>
              <a:rPr lang="en-US" altLang="zh-CN" dirty="0">
                <a:solidFill>
                  <a:srgbClr val="FF0000"/>
                </a:solidFill>
              </a:rPr>
              <a:t>SELECT 1 FROM </a:t>
            </a:r>
            <a:r>
              <a:rPr lang="en-US" altLang="zh-CN" i="1" dirty="0" err="1">
                <a:solidFill>
                  <a:srgbClr val="FF0000"/>
                </a:solidFill>
              </a:rPr>
              <a:t>tbl_name</a:t>
            </a:r>
            <a:r>
              <a:rPr lang="en-US" altLang="zh-CN" dirty="0">
                <a:solidFill>
                  <a:srgbClr val="FF0000"/>
                </a:solidFill>
              </a:rPr>
              <a:t> LIMIT 1</a:t>
            </a:r>
            <a:r>
              <a:rPr lang="en-US" altLang="zh-CN" dirty="0"/>
              <a:t>.</a:t>
            </a:r>
            <a:endParaRPr lang="en-US" altLang="zh-CN" dirty="0"/>
          </a:p>
          <a:p>
            <a:pPr lvl="1" fontAlgn="base"/>
            <a:r>
              <a:rPr lang="en-US" altLang="zh-CN" dirty="0"/>
              <a:t>Optimizer statistics are persisted to disk by default, enabled by the </a:t>
            </a:r>
            <a:r>
              <a:rPr lang="en-US" altLang="zh-CN" dirty="0">
                <a:hlinkClick r:id="rId3"/>
              </a:rPr>
              <a:t>innodb_stats_persistent</a:t>
            </a:r>
            <a:r>
              <a:rPr lang="en-US" altLang="zh-CN" dirty="0"/>
              <a:t> configuration option.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MyISAM</a:t>
            </a:r>
            <a:r>
              <a:rPr lang="en-US" altLang="zh-CN" dirty="0"/>
              <a:t> Tables</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Optimizing </a:t>
            </a:r>
            <a:r>
              <a:rPr lang="en-US" altLang="zh-CN" dirty="0" err="1"/>
              <a:t>MyISAM</a:t>
            </a:r>
            <a:r>
              <a:rPr lang="en-US" altLang="zh-CN" dirty="0"/>
              <a:t> Queries</a:t>
            </a:r>
            <a:endParaRPr lang="en-US" altLang="zh-CN" dirty="0"/>
          </a:p>
          <a:p>
            <a:pPr lvl="1" fontAlgn="base"/>
            <a:r>
              <a:rPr lang="en-US" altLang="zh-CN" dirty="0"/>
              <a:t>To help MySQL better optimize queries, use </a:t>
            </a:r>
            <a:r>
              <a:rPr lang="en-US" altLang="zh-CN" dirty="0">
                <a:hlinkClick r:id="rId1" tooltip="13.7.3.1 ANALYZE TABLE Statement"/>
              </a:rPr>
              <a:t>ANALYZE TABLE</a:t>
            </a:r>
            <a:r>
              <a:rPr lang="en-US" altLang="zh-CN" dirty="0"/>
              <a:t> </a:t>
            </a:r>
            <a:endParaRPr lang="en-US" altLang="zh-CN" dirty="0"/>
          </a:p>
          <a:p>
            <a:pPr lvl="2" fontAlgn="base"/>
            <a:r>
              <a:rPr lang="en-US" altLang="zh-CN" dirty="0"/>
              <a:t>or run </a:t>
            </a:r>
            <a:r>
              <a:rPr lang="en-US" altLang="zh-CN" b="1" dirty="0">
                <a:hlinkClick r:id="rId2" tooltip="4.6.4 myisamchk — MyISAM Table-Maintenance Utility"/>
              </a:rPr>
              <a:t>myisamchk --analyze</a:t>
            </a:r>
            <a:r>
              <a:rPr lang="en-US" altLang="zh-CN" dirty="0"/>
              <a:t> on a table after it has been loaded with data. </a:t>
            </a:r>
            <a:endParaRPr lang="en-US" altLang="zh-CN" dirty="0"/>
          </a:p>
          <a:p>
            <a:pPr lvl="1" fontAlgn="base"/>
            <a:r>
              <a:rPr lang="en-US" altLang="zh-CN" dirty="0"/>
              <a:t>To sort an index and data according to an index, use </a:t>
            </a:r>
            <a:r>
              <a:rPr lang="en-US" altLang="zh-CN" b="1" dirty="0">
                <a:hlinkClick r:id="rId2" tooltip="4.6.4 myisamchk — MyISAM Table-Maintenance Utility"/>
              </a:rPr>
              <a:t>myisamchk --sort-index --sort-records=1</a:t>
            </a:r>
            <a:r>
              <a:rPr lang="en-US" altLang="zh-CN" dirty="0"/>
              <a:t> .</a:t>
            </a:r>
            <a:endParaRPr lang="en-US" altLang="zh-CN" dirty="0"/>
          </a:p>
          <a:p>
            <a:pPr lvl="1" fontAlgn="base"/>
            <a:r>
              <a:rPr lang="en-US" altLang="zh-CN" dirty="0"/>
              <a:t>Try to avoid complex </a:t>
            </a:r>
            <a:r>
              <a:rPr lang="en-US" altLang="zh-CN" dirty="0">
                <a:hlinkClick r:id="rId3" tooltip="13.2.10 SELECT Statement"/>
              </a:rPr>
              <a:t>SELECT</a:t>
            </a:r>
            <a:r>
              <a:rPr lang="en-US" altLang="zh-CN" dirty="0"/>
              <a:t> queries on </a:t>
            </a:r>
            <a:r>
              <a:rPr lang="en-US" altLang="zh-CN" dirty="0" err="1"/>
              <a:t>MyISAM</a:t>
            </a:r>
            <a:r>
              <a:rPr lang="en-US" altLang="zh-CN" dirty="0"/>
              <a:t> tables that are updated frequently, </a:t>
            </a:r>
            <a:endParaRPr lang="en-US" altLang="zh-CN" dirty="0"/>
          </a:p>
          <a:p>
            <a:pPr lvl="2" fontAlgn="base"/>
            <a:r>
              <a:rPr lang="en-US" altLang="zh-CN" dirty="0"/>
              <a:t>to avoid problems with </a:t>
            </a:r>
            <a:r>
              <a:rPr lang="en-US" altLang="zh-CN" dirty="0">
                <a:solidFill>
                  <a:srgbClr val="FF0000"/>
                </a:solidFill>
              </a:rPr>
              <a:t>table locking </a:t>
            </a:r>
            <a:r>
              <a:rPr lang="en-US" altLang="zh-CN" dirty="0"/>
              <a:t>that occur due to contention between readers and writers.</a:t>
            </a:r>
            <a:endParaRPr lang="en-US" altLang="zh-CN" dirty="0"/>
          </a:p>
          <a:p>
            <a:pPr lvl="1" fontAlgn="base"/>
            <a:r>
              <a:rPr lang="en-US" altLang="zh-CN" dirty="0" err="1"/>
              <a:t>MyISAM</a:t>
            </a:r>
            <a:r>
              <a:rPr lang="en-US" altLang="zh-CN" dirty="0"/>
              <a:t> supports concurrent inserts: </a:t>
            </a:r>
            <a:endParaRPr lang="en-US" altLang="zh-CN" dirty="0"/>
          </a:p>
          <a:p>
            <a:pPr lvl="2" fontAlgn="base"/>
            <a:r>
              <a:rPr lang="en-US" altLang="zh-CN" dirty="0"/>
              <a:t>If a table has no free blocks in the middle of the data file, you can </a:t>
            </a:r>
            <a:r>
              <a:rPr lang="en-US" altLang="zh-CN" dirty="0">
                <a:hlinkClick r:id="rId4" tooltip="13.2.6 INSERT Statement"/>
              </a:rPr>
              <a:t>INSERT</a:t>
            </a:r>
            <a:r>
              <a:rPr lang="en-US" altLang="zh-CN" dirty="0"/>
              <a:t> new rows into it at the same time that other threads are reading from the table. If it is important to be able to do this, consider using the table in ways that avoid deleting rows. </a:t>
            </a:r>
            <a:endParaRPr lang="en-US" altLang="zh-CN" dirty="0"/>
          </a:p>
          <a:p>
            <a:pPr lvl="1" fontAlgn="base"/>
            <a:r>
              <a:rPr lang="en-US" altLang="zh-CN" dirty="0"/>
              <a:t>For </a:t>
            </a:r>
            <a:r>
              <a:rPr lang="en-US" altLang="zh-CN" dirty="0" err="1"/>
              <a:t>MyISAM</a:t>
            </a:r>
            <a:r>
              <a:rPr lang="en-US" altLang="zh-CN" dirty="0"/>
              <a:t> tables that </a:t>
            </a:r>
            <a:r>
              <a:rPr lang="en-US" altLang="zh-CN" dirty="0">
                <a:solidFill>
                  <a:srgbClr val="FF0000"/>
                </a:solidFill>
              </a:rPr>
              <a:t>change frequently</a:t>
            </a:r>
            <a:r>
              <a:rPr lang="en-US" altLang="zh-CN" dirty="0"/>
              <a:t>, </a:t>
            </a:r>
            <a:endParaRPr lang="en-US" altLang="zh-CN" dirty="0"/>
          </a:p>
          <a:p>
            <a:pPr lvl="2" fontAlgn="base"/>
            <a:r>
              <a:rPr lang="en-US" altLang="zh-CN" dirty="0"/>
              <a:t>try to </a:t>
            </a:r>
            <a:r>
              <a:rPr lang="en-US" altLang="zh-CN" dirty="0">
                <a:solidFill>
                  <a:srgbClr val="FF0000"/>
                </a:solidFill>
              </a:rPr>
              <a:t>avoid all variable-length columns </a:t>
            </a:r>
            <a:r>
              <a:rPr lang="en-US" altLang="zh-CN" dirty="0"/>
              <a:t>(</a:t>
            </a:r>
            <a:r>
              <a:rPr lang="en-US" altLang="zh-CN" dirty="0">
                <a:hlinkClick r:id="rId5" tooltip="11.3.2 The CHAR and VARCHAR Types"/>
              </a:rPr>
              <a:t>VARCHAR</a:t>
            </a:r>
            <a:r>
              <a:rPr lang="en-US" altLang="zh-CN" dirty="0"/>
              <a:t>, </a:t>
            </a:r>
            <a:r>
              <a:rPr lang="en-US" altLang="zh-CN" dirty="0">
                <a:hlinkClick r:id="rId6" tooltip="11.3.4 The BLOB and TEXT Types"/>
              </a:rPr>
              <a:t>BLOB</a:t>
            </a:r>
            <a:r>
              <a:rPr lang="en-US" altLang="zh-CN" dirty="0"/>
              <a:t>, and </a:t>
            </a:r>
            <a:r>
              <a:rPr lang="en-US" altLang="zh-CN" dirty="0">
                <a:hlinkClick r:id="rId6" tooltip="11.3.4 The BLOB and TEXT Types"/>
              </a:rPr>
              <a:t>TEXT</a:t>
            </a:r>
            <a:r>
              <a:rPr lang="en-US" altLang="zh-CN" dirty="0"/>
              <a:t>). The table uses dynamic row format if it includes even a single variable-length column. </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effectLst/>
              </a:rPr>
              <a:t>Contents</a:t>
            </a:r>
            <a:r>
              <a:rPr lang="zh-CN" altLang="en-US" dirty="0">
                <a:effectLst/>
              </a:rPr>
              <a:t> </a:t>
            </a:r>
            <a:r>
              <a:rPr lang="en-US" altLang="zh-CN" dirty="0">
                <a:effectLst/>
              </a:rPr>
              <a:t>and</a:t>
            </a:r>
            <a:r>
              <a:rPr lang="zh-CN" altLang="en-US" dirty="0">
                <a:effectLst/>
              </a:rPr>
              <a:t> </a:t>
            </a:r>
            <a:r>
              <a:rPr lang="en-US" altLang="zh-CN" dirty="0">
                <a:effectLst/>
              </a:rPr>
              <a:t>Objectives</a:t>
            </a:r>
            <a:endParaRPr kumimoji="1" lang="zh-CN" altLang="en-US" dirty="0"/>
          </a:p>
        </p:txBody>
      </p:sp>
      <p:sp>
        <p:nvSpPr>
          <p:cNvPr id="3" name="内容占位符 2"/>
          <p:cNvSpPr>
            <a:spLocks noGrp="1"/>
          </p:cNvSpPr>
          <p:nvPr>
            <p:ph idx="1"/>
          </p:nvPr>
        </p:nvSpPr>
        <p:spPr/>
        <p:txBody>
          <a:bodyPr>
            <a:normAutofit/>
          </a:bodyPr>
          <a:lstStyle/>
          <a:p>
            <a:r>
              <a:rPr lang="en-US" altLang="zh-CN" sz="2400" dirty="0"/>
              <a:t>Contents</a:t>
            </a:r>
            <a:endParaRPr lang="en-US" altLang="zh-CN" sz="2400" dirty="0"/>
          </a:p>
          <a:p>
            <a:pPr lvl="1"/>
            <a:r>
              <a:rPr lang="en-US" altLang="zh-CN" sz="1800" dirty="0">
                <a:solidFill>
                  <a:srgbClr val="FF0000"/>
                </a:solidFill>
              </a:rPr>
              <a:t>Optimizing for InnoDB Tables</a:t>
            </a:r>
            <a:endParaRPr lang="en-US" altLang="zh-CN" sz="1800" dirty="0">
              <a:solidFill>
                <a:srgbClr val="FF0000"/>
              </a:solidFill>
            </a:endParaRPr>
          </a:p>
          <a:p>
            <a:pPr lvl="1"/>
            <a:r>
              <a:rPr lang="en-US" altLang="zh-CN" sz="1800" dirty="0">
                <a:solidFill>
                  <a:srgbClr val="FF0000"/>
                </a:solidFill>
              </a:rPr>
              <a:t>Optimizing for MyISAM Tables</a:t>
            </a:r>
            <a:endParaRPr lang="en-US" altLang="zh-CN" sz="1800" dirty="0">
              <a:solidFill>
                <a:srgbClr val="FF0000"/>
              </a:solidFill>
            </a:endParaRPr>
          </a:p>
          <a:p>
            <a:pPr lvl="1"/>
            <a:r>
              <a:rPr lang="en-US" altLang="zh-CN" sz="1800" dirty="0">
                <a:solidFill>
                  <a:srgbClr val="FF0000"/>
                </a:solidFill>
              </a:rPr>
              <a:t>Optimizing for MEMORY Tables</a:t>
            </a:r>
            <a:endParaRPr lang="en-US" altLang="zh-CN" sz="1800" dirty="0">
              <a:solidFill>
                <a:srgbClr val="FF0000"/>
              </a:solidFill>
            </a:endParaRPr>
          </a:p>
          <a:p>
            <a:pPr lvl="1"/>
            <a:r>
              <a:rPr lang="en-US" altLang="zh-CN" sz="2000" dirty="0">
                <a:solidFill>
                  <a:schemeClr val="tx2"/>
                </a:solidFill>
              </a:rPr>
              <a:t>From:</a:t>
            </a:r>
            <a:r>
              <a:rPr lang="zh-CN" altLang="en-US" sz="2000" dirty="0">
                <a:solidFill>
                  <a:schemeClr val="tx2"/>
                </a:solidFill>
              </a:rPr>
              <a:t> </a:t>
            </a:r>
            <a:r>
              <a:rPr lang="en-US" altLang="zh-CN" sz="2000" dirty="0">
                <a:solidFill>
                  <a:schemeClr val="tx2"/>
                </a:solidFill>
                <a:hlinkClick r:id="rId1"/>
              </a:rPr>
              <a:t>https://dev.mysql.com/doc/refman/8.0/en/optimization.html</a:t>
            </a:r>
            <a:r>
              <a:rPr lang="zh-CN" altLang="en-US" sz="2000" dirty="0">
                <a:solidFill>
                  <a:schemeClr val="tx2"/>
                </a:solidFill>
              </a:rPr>
              <a:t> </a:t>
            </a:r>
            <a:endParaRPr lang="en-US" altLang="zh-CN" sz="2000" dirty="0">
              <a:solidFill>
                <a:schemeClr val="tx2"/>
              </a:solidFill>
            </a:endParaRPr>
          </a:p>
          <a:p>
            <a:pPr marL="257175" lvl="1" indent="-257175">
              <a:buFont typeface="Arial" panose="020B0604020202020204" pitchFamily="34" charset="0"/>
              <a:buChar char="•"/>
            </a:pPr>
            <a:endParaRPr lang="en-US" altLang="zh-CN" sz="2400" dirty="0"/>
          </a:p>
          <a:p>
            <a:pPr marL="257175" lvl="1" indent="-257175">
              <a:buFont typeface="Arial" panose="020B0604020202020204" pitchFamily="34" charset="0"/>
              <a:buChar char="•"/>
            </a:pPr>
            <a:r>
              <a:rPr lang="en-US" altLang="zh-CN" sz="2400" dirty="0"/>
              <a:t>Objectives</a:t>
            </a:r>
            <a:endParaRPr lang="en-US" altLang="zh-CN" sz="2400" dirty="0"/>
          </a:p>
          <a:p>
            <a:pPr marL="556895" lvl="2" indent="-257175"/>
            <a:r>
              <a:rPr lang="zh-CN" altLang="en-US" sz="1600" dirty="0">
                <a:latin typeface="等线" panose="02010600030101010101" pitchFamily="2" charset="-122"/>
                <a:ea typeface="等线" panose="02010600030101010101" pitchFamily="2" charset="-122"/>
              </a:rPr>
              <a:t>能够根据数据访问的具体场景，设计数据库性能调优方案，包括索引优化、缓存设置和参数调优等</a:t>
            </a:r>
            <a:endParaRPr lang="en-US" altLang="zh-CN" sz="1600" dirty="0">
              <a:latin typeface="等线" panose="02010600030101010101" pitchFamily="2" charset="-122"/>
              <a:ea typeface="等线" panose="02010600030101010101" pitchFamily="2" charset="-122"/>
            </a:endParaRPr>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7331521" y="731585"/>
            <a:ext cx="1704975" cy="1200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MyISAM</a:t>
            </a:r>
            <a:r>
              <a:rPr lang="en-US" altLang="zh-CN" dirty="0"/>
              <a:t> Tables</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Optimizing </a:t>
            </a:r>
            <a:r>
              <a:rPr lang="en-US" altLang="zh-CN" dirty="0" err="1"/>
              <a:t>MyISAM</a:t>
            </a:r>
            <a:r>
              <a:rPr lang="en-US" altLang="zh-CN" dirty="0"/>
              <a:t> Queries</a:t>
            </a:r>
            <a:endParaRPr lang="en-US" altLang="zh-CN" dirty="0"/>
          </a:p>
          <a:p>
            <a:pPr lvl="1" fontAlgn="base"/>
            <a:r>
              <a:rPr lang="en-US" altLang="zh-CN" dirty="0"/>
              <a:t>It is normally </a:t>
            </a:r>
            <a:r>
              <a:rPr lang="en-US" altLang="zh-CN" dirty="0">
                <a:solidFill>
                  <a:srgbClr val="FF0000"/>
                </a:solidFill>
              </a:rPr>
              <a:t>not useful </a:t>
            </a:r>
            <a:r>
              <a:rPr lang="en-US" altLang="zh-CN" dirty="0"/>
              <a:t>to split a table into different tables just because the rows become large. </a:t>
            </a:r>
            <a:endParaRPr lang="en-US" altLang="zh-CN" dirty="0"/>
          </a:p>
          <a:p>
            <a:pPr lvl="2" fontAlgn="base"/>
            <a:r>
              <a:rPr lang="en-US" altLang="zh-CN" dirty="0"/>
              <a:t>In accessing a row, the biggest performance hit is the disk seek needed to find the first byte of the row. After finding the data, most modern disks can read the entire row fast enough for most applications. </a:t>
            </a:r>
            <a:endParaRPr lang="en-US" altLang="zh-CN" dirty="0"/>
          </a:p>
          <a:p>
            <a:pPr lvl="1" fontAlgn="base"/>
            <a:r>
              <a:rPr lang="en-US" altLang="zh-CN" dirty="0"/>
              <a:t>Use </a:t>
            </a:r>
            <a:r>
              <a:rPr lang="en-US" altLang="zh-CN" dirty="0">
                <a:solidFill>
                  <a:srgbClr val="FF0000"/>
                </a:solidFill>
              </a:rPr>
              <a:t>ALTER TABLE ... ORDER BY </a:t>
            </a:r>
            <a:r>
              <a:rPr lang="en-US" altLang="zh-CN" i="1" dirty="0">
                <a:solidFill>
                  <a:srgbClr val="FF0000"/>
                </a:solidFill>
              </a:rPr>
              <a:t>expr1</a:t>
            </a:r>
            <a:r>
              <a:rPr lang="en-US" altLang="zh-CN" dirty="0">
                <a:solidFill>
                  <a:srgbClr val="FF0000"/>
                </a:solidFill>
              </a:rPr>
              <a:t>, </a:t>
            </a:r>
            <a:r>
              <a:rPr lang="en-US" altLang="zh-CN" i="1" dirty="0">
                <a:solidFill>
                  <a:srgbClr val="FF0000"/>
                </a:solidFill>
              </a:rPr>
              <a:t>expr2</a:t>
            </a:r>
            <a:r>
              <a:rPr lang="en-US" altLang="zh-CN" dirty="0"/>
              <a:t>, ... if you usually retrieve rows in </a:t>
            </a:r>
            <a:r>
              <a:rPr lang="en-US" altLang="zh-CN" i="1" dirty="0"/>
              <a:t>expr1</a:t>
            </a:r>
            <a:r>
              <a:rPr lang="en-US" altLang="zh-CN" dirty="0"/>
              <a:t>, </a:t>
            </a:r>
            <a:r>
              <a:rPr lang="en-US" altLang="zh-CN" i="1" dirty="0"/>
              <a:t>expr2</a:t>
            </a:r>
            <a:r>
              <a:rPr lang="en-US" altLang="zh-CN" dirty="0"/>
              <a:t>, ... order. </a:t>
            </a:r>
            <a:endParaRPr lang="en-US" altLang="zh-CN" dirty="0"/>
          </a:p>
          <a:p>
            <a:pPr lvl="2" fontAlgn="base"/>
            <a:r>
              <a:rPr lang="en-US" altLang="zh-CN" dirty="0"/>
              <a:t>By using this option after extensive changes to the table, you may be able to get higher performance.</a:t>
            </a:r>
            <a:endParaRPr lang="en-US" altLang="zh-CN" dirty="0"/>
          </a:p>
          <a:p>
            <a:pPr lvl="1" fontAlgn="base"/>
            <a:r>
              <a:rPr lang="en-US" altLang="zh-CN" dirty="0"/>
              <a:t>If you often need to calculate results such as counts based on information from a lot of rows, it may be preferable to introduce a new table and update the counter in real time. An update of the following form is very fast:</a:t>
            </a:r>
            <a:endParaRPr lang="en-US" altLang="zh-CN" dirty="0"/>
          </a:p>
          <a:p>
            <a:pPr marL="342900" lvl="1" indent="0" fontAlgn="base">
              <a:buNone/>
            </a:pPr>
            <a:r>
              <a:rPr lang="zh-CN" altLang="en-US" dirty="0">
                <a:solidFill>
                  <a:srgbClr val="FF0000"/>
                </a:solidFill>
              </a:rPr>
              <a:t>          </a:t>
            </a:r>
            <a:r>
              <a:rPr lang="en-US" altLang="zh-CN" dirty="0">
                <a:solidFill>
                  <a:srgbClr val="FF0000"/>
                </a:solidFill>
              </a:rPr>
              <a:t>UPDATE </a:t>
            </a:r>
            <a:r>
              <a:rPr lang="en-US" altLang="zh-CN" i="1" dirty="0" err="1">
                <a:solidFill>
                  <a:srgbClr val="FF0000"/>
                </a:solidFill>
              </a:rPr>
              <a:t>tbl_name</a:t>
            </a:r>
            <a:r>
              <a:rPr lang="en-US" altLang="zh-CN" dirty="0">
                <a:solidFill>
                  <a:srgbClr val="FF0000"/>
                </a:solidFill>
              </a:rPr>
              <a:t> SET </a:t>
            </a:r>
            <a:r>
              <a:rPr lang="en-US" altLang="zh-CN" i="1" dirty="0" err="1">
                <a:solidFill>
                  <a:srgbClr val="FF0000"/>
                </a:solidFill>
              </a:rPr>
              <a:t>count_col</a:t>
            </a:r>
            <a:r>
              <a:rPr lang="en-US" altLang="zh-CN" dirty="0">
                <a:solidFill>
                  <a:srgbClr val="FF0000"/>
                </a:solidFill>
              </a:rPr>
              <a:t>=</a:t>
            </a:r>
            <a:r>
              <a:rPr lang="en-US" altLang="zh-CN" i="1" dirty="0">
                <a:solidFill>
                  <a:srgbClr val="FF0000"/>
                </a:solidFill>
              </a:rPr>
              <a:t>count_col</a:t>
            </a:r>
            <a:r>
              <a:rPr lang="en-US" altLang="zh-CN" dirty="0">
                <a:solidFill>
                  <a:srgbClr val="FF0000"/>
                </a:solidFill>
              </a:rPr>
              <a:t>+1 WHERE </a:t>
            </a:r>
            <a:r>
              <a:rPr lang="en-US" altLang="zh-CN" i="1" dirty="0" err="1">
                <a:solidFill>
                  <a:srgbClr val="FF0000"/>
                </a:solidFill>
              </a:rPr>
              <a:t>key_col</a:t>
            </a:r>
            <a:r>
              <a:rPr lang="en-US" altLang="zh-CN" dirty="0">
                <a:solidFill>
                  <a:srgbClr val="FF0000"/>
                </a:solidFill>
              </a:rPr>
              <a:t>=</a:t>
            </a:r>
            <a:r>
              <a:rPr lang="en-US" altLang="zh-CN" i="1" dirty="0">
                <a:solidFill>
                  <a:srgbClr val="FF0000"/>
                </a:solidFill>
              </a:rPr>
              <a:t>constant</a:t>
            </a:r>
            <a:r>
              <a:rPr lang="en-US" altLang="zh-CN" dirty="0">
                <a:solidFill>
                  <a:srgbClr val="FF0000"/>
                </a:solidFill>
              </a:rPr>
              <a:t>;</a:t>
            </a:r>
            <a:endParaRPr lang="en-US" altLang="zh-CN" dirty="0">
              <a:solidFill>
                <a:srgbClr val="FF0000"/>
              </a:solidFill>
            </a:endParaRPr>
          </a:p>
          <a:p>
            <a:pPr lvl="1" fontAlgn="base"/>
            <a:r>
              <a:rPr lang="en-US" altLang="zh-CN" dirty="0"/>
              <a:t>Use </a:t>
            </a:r>
            <a:r>
              <a:rPr lang="en-US" altLang="zh-CN" dirty="0">
                <a:hlinkClick r:id="rId1" tooltip="13.7.3.4 OPTIMIZE TABLE Statement"/>
              </a:rPr>
              <a:t>OPTIMIZE TABLE</a:t>
            </a:r>
            <a:r>
              <a:rPr lang="en-US" altLang="zh-CN" dirty="0"/>
              <a:t> periodically to avoid fragmentation with dynamic-format </a:t>
            </a:r>
            <a:r>
              <a:rPr lang="en-US" altLang="zh-CN" dirty="0" err="1"/>
              <a:t>MyISAM</a:t>
            </a:r>
            <a:r>
              <a:rPr lang="en-US" altLang="zh-CN" dirty="0"/>
              <a:t> tables. </a:t>
            </a:r>
            <a:endParaRPr lang="en-US" altLang="zh-CN" dirty="0"/>
          </a:p>
          <a:p>
            <a:pPr lvl="1" fontAlgn="base"/>
            <a:r>
              <a:rPr lang="en-US" altLang="zh-CN" dirty="0"/>
              <a:t>Declaring a </a:t>
            </a:r>
            <a:r>
              <a:rPr lang="en-US" altLang="zh-CN" dirty="0" err="1"/>
              <a:t>MyISAM</a:t>
            </a:r>
            <a:r>
              <a:rPr lang="en-US" altLang="zh-CN" dirty="0"/>
              <a:t> table with the </a:t>
            </a:r>
            <a:r>
              <a:rPr lang="en-US" altLang="zh-CN" dirty="0">
                <a:solidFill>
                  <a:srgbClr val="FF0000"/>
                </a:solidFill>
              </a:rPr>
              <a:t>DELAY_KEY_WRITE=1 </a:t>
            </a:r>
            <a:r>
              <a:rPr lang="en-US" altLang="zh-CN" dirty="0"/>
              <a:t>table option makes index updates faster because they are not flushed to disk until the table is closed.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MyISAM</a:t>
            </a:r>
            <a:r>
              <a:rPr lang="en-US" altLang="zh-CN" dirty="0"/>
              <a:t> Tables</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Bulk Data Loading for </a:t>
            </a:r>
            <a:r>
              <a:rPr lang="en-US" altLang="zh-CN" dirty="0" err="1"/>
              <a:t>MyISAM</a:t>
            </a:r>
            <a:r>
              <a:rPr lang="en-US" altLang="zh-CN" dirty="0"/>
              <a:t> Tables</a:t>
            </a:r>
            <a:endParaRPr lang="en-US" altLang="zh-CN" dirty="0"/>
          </a:p>
          <a:p>
            <a:pPr lvl="1" fontAlgn="base"/>
            <a:r>
              <a:rPr lang="en-US" altLang="zh-CN" dirty="0"/>
              <a:t>For a </a:t>
            </a:r>
            <a:r>
              <a:rPr lang="en-US" altLang="zh-CN" dirty="0" err="1"/>
              <a:t>MyISAM</a:t>
            </a:r>
            <a:r>
              <a:rPr lang="en-US" altLang="zh-CN" dirty="0"/>
              <a:t> table, you can use </a:t>
            </a:r>
            <a:r>
              <a:rPr lang="en-US" altLang="zh-CN" dirty="0">
                <a:solidFill>
                  <a:srgbClr val="FF0000"/>
                </a:solidFill>
              </a:rPr>
              <a:t>concurrent inserts </a:t>
            </a:r>
            <a:r>
              <a:rPr lang="en-US" altLang="zh-CN" dirty="0"/>
              <a:t>to add rows at the same time that </a:t>
            </a:r>
            <a:r>
              <a:rPr lang="en-US" altLang="zh-CN" dirty="0">
                <a:hlinkClick r:id="rId1" tooltip="13.2.10 SELECT Statement"/>
              </a:rPr>
              <a:t>SELECT</a:t>
            </a:r>
            <a:r>
              <a:rPr lang="en-US" altLang="zh-CN" dirty="0"/>
              <a:t> statements are running, if there are no deleted rows in middle of the data file.</a:t>
            </a:r>
            <a:endParaRPr lang="en-US" altLang="zh-CN" dirty="0"/>
          </a:p>
          <a:p>
            <a:pPr lvl="1" fontAlgn="base"/>
            <a:r>
              <a:rPr lang="en-US" altLang="zh-CN" dirty="0"/>
              <a:t>With some extra work, it is possible to make </a:t>
            </a:r>
            <a:r>
              <a:rPr lang="en-US" altLang="zh-CN" dirty="0">
                <a:hlinkClick r:id="rId2" tooltip="13.2.7 LOAD DATA Statement"/>
              </a:rPr>
              <a:t>LOAD DATA</a:t>
            </a:r>
            <a:r>
              <a:rPr lang="en-US" altLang="zh-CN" dirty="0"/>
              <a:t> run even faster for a </a:t>
            </a:r>
            <a:r>
              <a:rPr lang="en-US" altLang="zh-CN" dirty="0" err="1"/>
              <a:t>MyISAM</a:t>
            </a:r>
            <a:r>
              <a:rPr lang="en-US" altLang="zh-CN" dirty="0"/>
              <a:t> table when the table has </a:t>
            </a:r>
            <a:r>
              <a:rPr lang="en-US" altLang="zh-CN" dirty="0">
                <a:solidFill>
                  <a:srgbClr val="FF0000"/>
                </a:solidFill>
              </a:rPr>
              <a:t>many indexes</a:t>
            </a:r>
            <a:r>
              <a:rPr lang="en-US" altLang="zh-CN" dirty="0"/>
              <a:t>. Use the following procedure:</a:t>
            </a:r>
            <a:endParaRPr lang="en-US" altLang="zh-CN" dirty="0"/>
          </a:p>
          <a:p>
            <a:pPr lvl="2" fontAlgn="base"/>
            <a:r>
              <a:rPr lang="en-US" altLang="zh-CN" dirty="0"/>
              <a:t>Execute a </a:t>
            </a:r>
            <a:r>
              <a:rPr lang="en-US" altLang="zh-CN" dirty="0">
                <a:hlinkClick r:id="rId3"/>
              </a:rPr>
              <a:t>FLUSH TABLES</a:t>
            </a:r>
            <a:r>
              <a:rPr lang="en-US" altLang="zh-CN" dirty="0"/>
              <a:t> statement or a </a:t>
            </a:r>
            <a:r>
              <a:rPr lang="en-US" altLang="zh-CN" b="1" dirty="0">
                <a:hlinkClick r:id="rId4" tooltip="4.5.2 mysqladmin — A MySQL Server Administration Program"/>
              </a:rPr>
              <a:t>mysqladmin flush-tables</a:t>
            </a:r>
            <a:r>
              <a:rPr lang="en-US" altLang="zh-CN" dirty="0"/>
              <a:t> command.</a:t>
            </a:r>
            <a:endParaRPr lang="en-US" altLang="zh-CN" dirty="0"/>
          </a:p>
          <a:p>
            <a:pPr lvl="2" fontAlgn="base"/>
            <a:r>
              <a:rPr lang="en-US" altLang="zh-CN" dirty="0"/>
              <a:t>Use </a:t>
            </a:r>
            <a:r>
              <a:rPr lang="en-US" altLang="zh-CN" b="1" dirty="0">
                <a:hlinkClick r:id="rId5" tooltip="4.6.4 myisamchk — MyISAM Table-Maintenance Utility"/>
              </a:rPr>
              <a:t>myisamchk --keys-used=0 -rq </a:t>
            </a:r>
            <a:r>
              <a:rPr lang="en-US" altLang="zh-CN" b="1" i="1" dirty="0">
                <a:hlinkClick r:id="rId5" tooltip="4.6.4 myisamchk — MyISAM Table-Maintenance Utility"/>
              </a:rPr>
              <a:t>/path/to/db/tbl_name</a:t>
            </a:r>
            <a:r>
              <a:rPr lang="en-US" altLang="zh-CN" dirty="0"/>
              <a:t> to remove all use of indexes for the table.</a:t>
            </a:r>
            <a:endParaRPr lang="en-US" altLang="zh-CN" dirty="0"/>
          </a:p>
          <a:p>
            <a:pPr lvl="2" fontAlgn="base"/>
            <a:r>
              <a:rPr lang="en-US" altLang="zh-CN" dirty="0"/>
              <a:t>Insert data into the table with </a:t>
            </a:r>
            <a:r>
              <a:rPr lang="en-US" altLang="zh-CN" dirty="0">
                <a:hlinkClick r:id="rId2" tooltip="13.2.7 LOAD DATA Statement"/>
              </a:rPr>
              <a:t>LOAD DATA</a:t>
            </a:r>
            <a:r>
              <a:rPr lang="en-US" altLang="zh-CN" dirty="0"/>
              <a:t>. This does not update any indexes and therefore is very fast.</a:t>
            </a:r>
            <a:endParaRPr lang="en-US" altLang="zh-CN" dirty="0"/>
          </a:p>
          <a:p>
            <a:pPr lvl="2" fontAlgn="base"/>
            <a:r>
              <a:rPr lang="en-US" altLang="zh-CN" dirty="0"/>
              <a:t>If you intend only to read from the table in the future, use </a:t>
            </a:r>
            <a:r>
              <a:rPr lang="en-US" altLang="zh-CN" b="1" dirty="0">
                <a:hlinkClick r:id="rId6" tooltip="4.6.6 myisampack — Generate Compressed, Read-Only MyISAM Tables"/>
              </a:rPr>
              <a:t>myisampack</a:t>
            </a:r>
            <a:r>
              <a:rPr lang="en-US" altLang="zh-CN" dirty="0"/>
              <a:t> to compress it. </a:t>
            </a:r>
            <a:endParaRPr lang="en-US" altLang="zh-CN" dirty="0"/>
          </a:p>
          <a:p>
            <a:pPr lvl="2" fontAlgn="base"/>
            <a:r>
              <a:rPr lang="en-US" altLang="zh-CN" dirty="0"/>
              <a:t>Re-create the indexes with </a:t>
            </a:r>
            <a:r>
              <a:rPr lang="en-US" altLang="zh-CN" b="1" dirty="0">
                <a:hlinkClick r:id="rId5" tooltip="4.6.4 myisamchk — MyISAM Table-Maintenance Utility"/>
              </a:rPr>
              <a:t>myisamchk -rq </a:t>
            </a:r>
            <a:r>
              <a:rPr lang="en-US" altLang="zh-CN" b="1" i="1" dirty="0">
                <a:hlinkClick r:id="rId5" tooltip="4.6.4 myisamchk — MyISAM Table-Maintenance Utility"/>
              </a:rPr>
              <a:t>/path/to/db/tbl_name</a:t>
            </a:r>
            <a:r>
              <a:rPr lang="en-US" altLang="zh-CN" dirty="0"/>
              <a:t>. This creates the index tree in memory before writing it to disk, which is much faster than updating the index during </a:t>
            </a:r>
            <a:r>
              <a:rPr lang="en-US" altLang="zh-CN" dirty="0">
                <a:hlinkClick r:id="rId2" tooltip="13.2.7 LOAD DATA Statement"/>
              </a:rPr>
              <a:t>LOAD DATA</a:t>
            </a:r>
            <a:r>
              <a:rPr lang="en-US" altLang="zh-CN" dirty="0"/>
              <a:t> because it avoids lots of disk seeks. The resulting index tree is also perfectly balanced.</a:t>
            </a:r>
            <a:endParaRPr lang="en-US" altLang="zh-CN" dirty="0"/>
          </a:p>
          <a:p>
            <a:pPr lvl="2" fontAlgn="base"/>
            <a:r>
              <a:rPr lang="en-US" altLang="zh-CN" dirty="0"/>
              <a:t>Execute a </a:t>
            </a:r>
            <a:r>
              <a:rPr lang="en-US" altLang="zh-CN" dirty="0">
                <a:hlinkClick r:id="rId3"/>
              </a:rPr>
              <a:t>FLUSH TABLES</a:t>
            </a:r>
            <a:r>
              <a:rPr lang="en-US" altLang="zh-CN" dirty="0"/>
              <a:t> statement or a </a:t>
            </a:r>
            <a:r>
              <a:rPr lang="en-US" altLang="zh-CN" b="1" dirty="0">
                <a:hlinkClick r:id="rId4" tooltip="4.5.2 mysqladmin — A MySQL Server Administration Program"/>
              </a:rPr>
              <a:t>mysqladmin flush-tables</a:t>
            </a:r>
            <a:r>
              <a:rPr lang="en-US" altLang="zh-CN" dirty="0"/>
              <a:t> command.</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MyISAM</a:t>
            </a:r>
            <a:r>
              <a:rPr lang="en-US" altLang="zh-CN" dirty="0"/>
              <a:t> Tables</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Bulk Data Loading for </a:t>
            </a:r>
            <a:r>
              <a:rPr lang="en-US" altLang="zh-CN" dirty="0" err="1"/>
              <a:t>MyISAM</a:t>
            </a:r>
            <a:r>
              <a:rPr lang="en-US" altLang="zh-CN" dirty="0"/>
              <a:t> Tables</a:t>
            </a:r>
            <a:endParaRPr lang="en-US" altLang="zh-CN" dirty="0"/>
          </a:p>
          <a:p>
            <a:pPr lvl="1" fontAlgn="base"/>
            <a:r>
              <a:rPr lang="en-US" altLang="zh-CN" dirty="0">
                <a:hlinkClick r:id="rId1" tooltip="13.2.7 LOAD DATA Statement"/>
              </a:rPr>
              <a:t>LOAD DATA</a:t>
            </a:r>
            <a:r>
              <a:rPr lang="en-US" altLang="zh-CN" dirty="0"/>
              <a:t> performs the preceding optimization automatically if the </a:t>
            </a:r>
            <a:r>
              <a:rPr lang="en-US" altLang="zh-CN" dirty="0" err="1"/>
              <a:t>MyISAM</a:t>
            </a:r>
            <a:r>
              <a:rPr lang="en-US" altLang="zh-CN" dirty="0"/>
              <a:t> table into which you insert data is empty. </a:t>
            </a:r>
            <a:endParaRPr lang="en-US" altLang="zh-CN" dirty="0"/>
          </a:p>
          <a:p>
            <a:pPr lvl="2" fontAlgn="base"/>
            <a:r>
              <a:rPr lang="en-US" altLang="zh-CN" dirty="0"/>
              <a:t>The main difference between automatic optimization and using the procedure explicitly is that you can let </a:t>
            </a:r>
            <a:r>
              <a:rPr lang="en-US" altLang="zh-CN" b="1" dirty="0">
                <a:hlinkClick r:id="rId2" tooltip="4.6.4 myisamchk — MyISAM Table-Maintenance Utility"/>
              </a:rPr>
              <a:t>myisamchk</a:t>
            </a:r>
            <a:r>
              <a:rPr lang="en-US" altLang="zh-CN" dirty="0"/>
              <a:t> allocate much more temporary memory for the index creation than you might want the server to allocate for index re-creation when it executes the </a:t>
            </a:r>
            <a:r>
              <a:rPr lang="en-US" altLang="zh-CN" dirty="0">
                <a:hlinkClick r:id="rId1" tooltip="13.2.7 LOAD DATA Statement"/>
              </a:rPr>
              <a:t>LOAD DATA</a:t>
            </a:r>
            <a:r>
              <a:rPr lang="en-US" altLang="zh-CN" dirty="0"/>
              <a:t> statement.</a:t>
            </a:r>
            <a:endParaRPr lang="en-US" altLang="zh-CN" dirty="0"/>
          </a:p>
          <a:p>
            <a:pPr lvl="2" fontAlgn="base"/>
            <a:r>
              <a:rPr lang="en-US" altLang="zh-CN" dirty="0"/>
              <a:t>You can also </a:t>
            </a:r>
            <a:r>
              <a:rPr lang="en-US" altLang="zh-CN" dirty="0">
                <a:solidFill>
                  <a:srgbClr val="FF0000"/>
                </a:solidFill>
              </a:rPr>
              <a:t>disable</a:t>
            </a:r>
            <a:r>
              <a:rPr lang="en-US" altLang="zh-CN" dirty="0"/>
              <a:t> or </a:t>
            </a:r>
            <a:r>
              <a:rPr lang="en-US" altLang="zh-CN" dirty="0">
                <a:solidFill>
                  <a:srgbClr val="FF0000"/>
                </a:solidFill>
              </a:rPr>
              <a:t>enable</a:t>
            </a:r>
            <a:r>
              <a:rPr lang="en-US" altLang="zh-CN" dirty="0"/>
              <a:t> the nonunique indexes for a </a:t>
            </a:r>
            <a:r>
              <a:rPr lang="en-US" altLang="zh-CN" dirty="0" err="1"/>
              <a:t>MyISAM</a:t>
            </a:r>
            <a:r>
              <a:rPr lang="en-US" altLang="zh-CN" dirty="0"/>
              <a:t> table by using the following statements rather than </a:t>
            </a:r>
            <a:r>
              <a:rPr lang="en-US" altLang="zh-CN" b="1" dirty="0">
                <a:hlinkClick r:id="rId2" tooltip="4.6.4 myisamchk — MyISAM Table-Maintenance Utility"/>
              </a:rPr>
              <a:t>myisamchk</a:t>
            </a:r>
            <a:r>
              <a:rPr lang="en-US" altLang="zh-CN" dirty="0"/>
              <a:t>. If you use these statements, you can skip the </a:t>
            </a:r>
            <a:r>
              <a:rPr lang="en-US" altLang="zh-CN" dirty="0">
                <a:hlinkClick r:id="rId3"/>
              </a:rPr>
              <a:t>FLUSH TABLES</a:t>
            </a:r>
            <a:r>
              <a:rPr lang="en-US" altLang="zh-CN" dirty="0"/>
              <a:t> operations:</a:t>
            </a:r>
            <a:endParaRPr lang="en-US" altLang="zh-CN" dirty="0"/>
          </a:p>
          <a:p>
            <a:pPr marL="643255" lvl="2" indent="0" fontAlgn="base">
              <a:buNone/>
            </a:pPr>
            <a:r>
              <a:rPr lang="zh-CN" altLang="en-US" dirty="0">
                <a:solidFill>
                  <a:srgbClr val="FF0000"/>
                </a:solidFill>
              </a:rPr>
              <a:t>     </a:t>
            </a:r>
            <a:r>
              <a:rPr lang="en-US" altLang="zh-CN" dirty="0">
                <a:solidFill>
                  <a:srgbClr val="FF0000"/>
                </a:solidFill>
              </a:rPr>
              <a:t>ALTER TABLE </a:t>
            </a:r>
            <a:r>
              <a:rPr lang="en-US" altLang="zh-CN" i="1" dirty="0" err="1">
                <a:solidFill>
                  <a:srgbClr val="FF0000"/>
                </a:solidFill>
              </a:rPr>
              <a:t>tbl_name</a:t>
            </a:r>
            <a:r>
              <a:rPr lang="en-US" altLang="zh-CN" dirty="0">
                <a:solidFill>
                  <a:srgbClr val="FF0000"/>
                </a:solidFill>
              </a:rPr>
              <a:t> DISABLE KEYS; </a:t>
            </a:r>
            <a:endParaRPr lang="en-US" altLang="zh-CN" dirty="0">
              <a:solidFill>
                <a:srgbClr val="FF0000"/>
              </a:solidFill>
            </a:endParaRPr>
          </a:p>
          <a:p>
            <a:pPr marL="643255" lvl="2" indent="0" fontAlgn="base">
              <a:buNone/>
            </a:pPr>
            <a:r>
              <a:rPr lang="zh-CN" altLang="en-US" dirty="0">
                <a:solidFill>
                  <a:srgbClr val="FF0000"/>
                </a:solidFill>
              </a:rPr>
              <a:t>     </a:t>
            </a:r>
            <a:r>
              <a:rPr lang="en-US" altLang="zh-CN" dirty="0">
                <a:solidFill>
                  <a:srgbClr val="FF0000"/>
                </a:solidFill>
              </a:rPr>
              <a:t>ALTER TABLE </a:t>
            </a:r>
            <a:r>
              <a:rPr lang="en-US" altLang="zh-CN" i="1" dirty="0" err="1">
                <a:solidFill>
                  <a:srgbClr val="FF0000"/>
                </a:solidFill>
              </a:rPr>
              <a:t>tbl_name</a:t>
            </a:r>
            <a:r>
              <a:rPr lang="en-US" altLang="zh-CN" dirty="0">
                <a:solidFill>
                  <a:srgbClr val="FF0000"/>
                </a:solidFill>
              </a:rPr>
              <a:t> ENABLE KEYS;</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MyISAM</a:t>
            </a:r>
            <a:r>
              <a:rPr lang="en-US" altLang="zh-CN" dirty="0"/>
              <a:t> Tables</a:t>
            </a:r>
            <a:endParaRPr lang="zh-CN" altLang="en-US" dirty="0"/>
          </a:p>
        </p:txBody>
      </p:sp>
      <p:sp>
        <p:nvSpPr>
          <p:cNvPr id="3" name="内容占位符 2"/>
          <p:cNvSpPr>
            <a:spLocks noGrp="1"/>
          </p:cNvSpPr>
          <p:nvPr>
            <p:ph idx="1"/>
          </p:nvPr>
        </p:nvSpPr>
        <p:spPr>
          <a:xfrm>
            <a:off x="107504" y="845073"/>
            <a:ext cx="8856984" cy="4048936"/>
          </a:xfrm>
        </p:spPr>
        <p:txBody>
          <a:bodyPr>
            <a:normAutofit fontScale="85000" lnSpcReduction="20000"/>
          </a:bodyPr>
          <a:lstStyle/>
          <a:p>
            <a:pPr fontAlgn="base"/>
            <a:r>
              <a:rPr lang="en-US" altLang="zh-CN" dirty="0"/>
              <a:t>Bulk Data Loading for </a:t>
            </a:r>
            <a:r>
              <a:rPr lang="en-US" altLang="zh-CN" dirty="0" err="1"/>
              <a:t>MyISAM</a:t>
            </a:r>
            <a:r>
              <a:rPr lang="en-US" altLang="zh-CN" dirty="0"/>
              <a:t> Tables</a:t>
            </a:r>
            <a:endParaRPr lang="en-US" altLang="zh-CN" dirty="0"/>
          </a:p>
          <a:p>
            <a:pPr lvl="1" fontAlgn="base"/>
            <a:r>
              <a:rPr lang="en-US" altLang="zh-CN" dirty="0"/>
              <a:t>To speed up </a:t>
            </a:r>
            <a:r>
              <a:rPr lang="en-US" altLang="zh-CN" dirty="0">
                <a:hlinkClick r:id="rId1" tooltip="13.2.6 INSERT Statement"/>
              </a:rPr>
              <a:t>INSERT</a:t>
            </a:r>
            <a:r>
              <a:rPr lang="en-US" altLang="zh-CN" dirty="0"/>
              <a:t> operations that are performed with multiple statements for </a:t>
            </a:r>
            <a:r>
              <a:rPr lang="en-US" altLang="zh-CN" dirty="0" err="1">
                <a:solidFill>
                  <a:srgbClr val="FF0000"/>
                </a:solidFill>
              </a:rPr>
              <a:t>nontransactional</a:t>
            </a:r>
            <a:r>
              <a:rPr lang="en-US" altLang="zh-CN" dirty="0"/>
              <a:t> tables, lock your tables:</a:t>
            </a:r>
            <a:endParaRPr lang="en-US" altLang="zh-CN" dirty="0"/>
          </a:p>
          <a:p>
            <a:pPr marL="575310" lvl="1" indent="0" fontAlgn="base">
              <a:buNone/>
            </a:pPr>
            <a:r>
              <a:rPr lang="en-US" altLang="zh-CN" dirty="0">
                <a:solidFill>
                  <a:srgbClr val="FF0000"/>
                </a:solidFill>
              </a:rPr>
              <a:t>LOCK TABLES a WRITE; </a:t>
            </a:r>
            <a:endParaRPr lang="en-US" altLang="zh-CN" dirty="0">
              <a:solidFill>
                <a:srgbClr val="FF0000"/>
              </a:solidFill>
            </a:endParaRPr>
          </a:p>
          <a:p>
            <a:pPr marL="575310" lvl="1" indent="0" fontAlgn="base">
              <a:buNone/>
            </a:pPr>
            <a:r>
              <a:rPr lang="en-US" altLang="zh-CN" dirty="0">
                <a:solidFill>
                  <a:srgbClr val="FF0000"/>
                </a:solidFill>
              </a:rPr>
              <a:t>INSERT INTO a VALUES (1,23),(2,34),(4,33); </a:t>
            </a:r>
            <a:endParaRPr lang="en-US" altLang="zh-CN" dirty="0">
              <a:solidFill>
                <a:srgbClr val="FF0000"/>
              </a:solidFill>
            </a:endParaRPr>
          </a:p>
          <a:p>
            <a:pPr marL="575310" lvl="1" indent="0" fontAlgn="base">
              <a:buNone/>
            </a:pPr>
            <a:r>
              <a:rPr lang="en-US" altLang="zh-CN" dirty="0">
                <a:solidFill>
                  <a:srgbClr val="FF0000"/>
                </a:solidFill>
              </a:rPr>
              <a:t>INSERT INTO a VALUES (8,26),(6,29); </a:t>
            </a:r>
            <a:endParaRPr lang="en-US" altLang="zh-CN" dirty="0">
              <a:solidFill>
                <a:srgbClr val="FF0000"/>
              </a:solidFill>
            </a:endParaRPr>
          </a:p>
          <a:p>
            <a:pPr marL="575310" lvl="1" indent="0" fontAlgn="base">
              <a:buNone/>
            </a:pPr>
            <a:r>
              <a:rPr lang="en-US" altLang="zh-CN" dirty="0">
                <a:solidFill>
                  <a:srgbClr val="FF0000"/>
                </a:solidFill>
              </a:rPr>
              <a:t>... </a:t>
            </a:r>
            <a:endParaRPr lang="en-US" altLang="zh-CN" dirty="0">
              <a:solidFill>
                <a:srgbClr val="FF0000"/>
              </a:solidFill>
            </a:endParaRPr>
          </a:p>
          <a:p>
            <a:pPr marL="575310" lvl="1" indent="0" fontAlgn="base">
              <a:buNone/>
            </a:pPr>
            <a:r>
              <a:rPr lang="en-US" altLang="zh-CN" dirty="0">
                <a:solidFill>
                  <a:srgbClr val="FF0000"/>
                </a:solidFill>
              </a:rPr>
              <a:t>UNLOCK TABLES;</a:t>
            </a:r>
            <a:endParaRPr lang="en-US" altLang="zh-CN" dirty="0">
              <a:solidFill>
                <a:srgbClr val="FF0000"/>
              </a:solidFill>
            </a:endParaRPr>
          </a:p>
          <a:p>
            <a:pPr lvl="1" fontAlgn="base"/>
            <a:r>
              <a:rPr lang="en-US" altLang="zh-CN" dirty="0"/>
              <a:t>This benefits performance because the index buffer is flushed to disk only once, after all </a:t>
            </a:r>
            <a:r>
              <a:rPr lang="en-US" altLang="zh-CN" dirty="0">
                <a:hlinkClick r:id="rId1" tooltip="13.2.6 INSERT Statement"/>
              </a:rPr>
              <a:t>INSERT</a:t>
            </a:r>
            <a:r>
              <a:rPr lang="en-US" altLang="zh-CN" dirty="0"/>
              <a:t> statements have completed. </a:t>
            </a:r>
            <a:endParaRPr lang="en-US" altLang="zh-CN" dirty="0"/>
          </a:p>
          <a:p>
            <a:pPr lvl="1" fontAlgn="base"/>
            <a:r>
              <a:rPr lang="en-US" altLang="zh-CN" dirty="0"/>
              <a:t>Locking also </a:t>
            </a:r>
            <a:r>
              <a:rPr lang="en-US" altLang="zh-CN" dirty="0">
                <a:solidFill>
                  <a:srgbClr val="FF0000"/>
                </a:solidFill>
              </a:rPr>
              <a:t>lowers the total time for multiple-connection tests</a:t>
            </a:r>
            <a:r>
              <a:rPr lang="en-US" altLang="zh-CN" dirty="0"/>
              <a:t>, although the maximum wait time for individual connections might go up because they wait for locks. </a:t>
            </a:r>
            <a:endParaRPr lang="en-US" altLang="zh-CN" dirty="0"/>
          </a:p>
          <a:p>
            <a:pPr lvl="1" fontAlgn="base"/>
            <a:r>
              <a:rPr lang="en-US" altLang="zh-CN" dirty="0"/>
              <a:t>Suppose that five clients attempt to perform inserts simultaneously as follows:</a:t>
            </a:r>
            <a:endParaRPr lang="en-US" altLang="zh-CN" dirty="0"/>
          </a:p>
          <a:p>
            <a:pPr marL="575310" lvl="1" indent="0" fontAlgn="base">
              <a:buNone/>
            </a:pPr>
            <a:r>
              <a:rPr lang="en-US" altLang="zh-CN" dirty="0">
                <a:solidFill>
                  <a:srgbClr val="FF0000"/>
                </a:solidFill>
              </a:rPr>
              <a:t>Connection 1 does 1000 inserts</a:t>
            </a:r>
            <a:endParaRPr lang="en-US" altLang="zh-CN" dirty="0">
              <a:solidFill>
                <a:srgbClr val="FF0000"/>
              </a:solidFill>
            </a:endParaRPr>
          </a:p>
          <a:p>
            <a:pPr marL="575310" lvl="1" indent="0" fontAlgn="base">
              <a:buNone/>
            </a:pPr>
            <a:r>
              <a:rPr lang="en-US" altLang="zh-CN" dirty="0">
                <a:solidFill>
                  <a:srgbClr val="FF0000"/>
                </a:solidFill>
              </a:rPr>
              <a:t>Connections 2, 3, and 4 do 1 insert</a:t>
            </a:r>
            <a:endParaRPr lang="en-US" altLang="zh-CN" dirty="0">
              <a:solidFill>
                <a:srgbClr val="FF0000"/>
              </a:solidFill>
            </a:endParaRPr>
          </a:p>
          <a:p>
            <a:pPr marL="575310" lvl="1" indent="0" fontAlgn="base">
              <a:buNone/>
            </a:pPr>
            <a:r>
              <a:rPr lang="en-US" altLang="zh-CN" dirty="0">
                <a:solidFill>
                  <a:srgbClr val="FF0000"/>
                </a:solidFill>
              </a:rPr>
              <a:t>Connection 5 does 1000 inserts</a:t>
            </a:r>
            <a:endParaRPr lang="en-US" altLang="zh-CN" dirty="0">
              <a:solidFill>
                <a:srgbClr val="FF0000"/>
              </a:solidFill>
            </a:endParaRPr>
          </a:p>
          <a:p>
            <a:pPr lvl="1" fontAlgn="base"/>
            <a:r>
              <a:rPr lang="en-US" altLang="zh-CN" dirty="0"/>
              <a:t>If you do not use locking, connections 2, 3, and 4 finish before 1 and 5. </a:t>
            </a:r>
            <a:endParaRPr lang="en-US" altLang="zh-CN" dirty="0"/>
          </a:p>
          <a:p>
            <a:pPr lvl="1" fontAlgn="base"/>
            <a:r>
              <a:rPr lang="en-US" altLang="zh-CN" dirty="0"/>
              <a:t>If you use locking, connections 2, 3, and 4 probably do not finish before 1 or 5, but the total time should be about 40% faster.</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MyISAM</a:t>
            </a:r>
            <a:r>
              <a:rPr lang="en-US" altLang="zh-CN" dirty="0"/>
              <a:t> Tables</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Optimizing REPAIR TABLE Statements</a:t>
            </a:r>
            <a:r>
              <a:rPr lang="en-US" altLang="zh-CN" dirty="0">
                <a:hlinkClick r:id="rId1" tooltip="13.7.3.5 REPAIR TABLE Statement"/>
              </a:rPr>
              <a:t> </a:t>
            </a:r>
            <a:endParaRPr lang="en-US" altLang="zh-CN" dirty="0"/>
          </a:p>
          <a:p>
            <a:pPr lvl="1" fontAlgn="base"/>
            <a:r>
              <a:rPr lang="en-US" altLang="zh-CN" dirty="0">
                <a:hlinkClick r:id="rId1" tooltip="13.7.3.5 REPAIR TABLE Statement"/>
              </a:rPr>
              <a:t>REPAIR TABLE</a:t>
            </a:r>
            <a:r>
              <a:rPr lang="en-US" altLang="zh-CN" dirty="0"/>
              <a:t> for </a:t>
            </a:r>
            <a:r>
              <a:rPr lang="en-US" altLang="zh-CN" dirty="0" err="1"/>
              <a:t>MyISAM</a:t>
            </a:r>
            <a:r>
              <a:rPr lang="en-US" altLang="zh-CN" dirty="0"/>
              <a:t> tables is similar to using </a:t>
            </a:r>
            <a:r>
              <a:rPr lang="en-US" altLang="zh-CN" b="1" dirty="0">
                <a:hlinkClick r:id="rId2" tooltip="4.6.4 myisamchk — MyISAM Table-Maintenance Utility"/>
              </a:rPr>
              <a:t>myisamchk</a:t>
            </a:r>
            <a:r>
              <a:rPr lang="en-US" altLang="zh-CN" dirty="0"/>
              <a:t> for repair operations</a:t>
            </a:r>
            <a:endParaRPr lang="en-US" altLang="zh-CN" dirty="0"/>
          </a:p>
          <a:p>
            <a:pPr lvl="1" fontAlgn="base"/>
            <a:r>
              <a:rPr lang="en-US" altLang="zh-CN" dirty="0"/>
              <a:t>Suppose that a </a:t>
            </a:r>
            <a:r>
              <a:rPr lang="en-US" altLang="zh-CN" b="1" dirty="0">
                <a:hlinkClick r:id="rId2" tooltip="4.6.4 myisamchk — MyISAM Table-Maintenance Utility"/>
              </a:rPr>
              <a:t>myisamchk</a:t>
            </a:r>
            <a:r>
              <a:rPr lang="en-US" altLang="zh-CN" dirty="0"/>
              <a:t> table-repair operation is done using the following options to set its memory-allocation variables:</a:t>
            </a:r>
            <a:endParaRPr lang="en-US" altLang="zh-CN" dirty="0"/>
          </a:p>
          <a:p>
            <a:pPr marL="342900" lvl="1" indent="0" fontAlgn="base">
              <a:buNone/>
            </a:pPr>
            <a:r>
              <a:rPr lang="zh-CN" altLang="en-US" dirty="0">
                <a:solidFill>
                  <a:srgbClr val="FF0000"/>
                </a:solidFill>
              </a:rPr>
              <a:t>       </a:t>
            </a:r>
            <a:r>
              <a:rPr lang="en-US" altLang="zh-CN" dirty="0">
                <a:solidFill>
                  <a:srgbClr val="FF0000"/>
                </a:solidFill>
              </a:rPr>
              <a:t>--</a:t>
            </a:r>
            <a:r>
              <a:rPr lang="en-US" altLang="zh-CN" dirty="0" err="1">
                <a:solidFill>
                  <a:srgbClr val="FF0000"/>
                </a:solidFill>
              </a:rPr>
              <a:t>key_buffer_size</a:t>
            </a:r>
            <a:r>
              <a:rPr lang="en-US" altLang="zh-CN" dirty="0">
                <a:solidFill>
                  <a:srgbClr val="FF0000"/>
                </a:solidFill>
              </a:rPr>
              <a:t>=128M --</a:t>
            </a:r>
            <a:r>
              <a:rPr lang="en-US" altLang="zh-CN" dirty="0" err="1">
                <a:solidFill>
                  <a:srgbClr val="FF0000"/>
                </a:solidFill>
              </a:rPr>
              <a:t>myisam_sort_buffer_size</a:t>
            </a:r>
            <a:r>
              <a:rPr lang="en-US" altLang="zh-CN" dirty="0">
                <a:solidFill>
                  <a:srgbClr val="FF0000"/>
                </a:solidFill>
              </a:rPr>
              <a:t>=256M </a:t>
            </a:r>
            <a:endParaRPr lang="en-US" altLang="zh-CN" dirty="0">
              <a:solidFill>
                <a:srgbClr val="FF0000"/>
              </a:solidFill>
            </a:endParaRPr>
          </a:p>
          <a:p>
            <a:pPr marL="342900" lvl="1" indent="0" fontAlgn="base">
              <a:buNone/>
            </a:pPr>
            <a:r>
              <a:rPr lang="zh-CN" altLang="en-US" dirty="0">
                <a:solidFill>
                  <a:srgbClr val="FF0000"/>
                </a:solidFill>
              </a:rPr>
              <a:t>       </a:t>
            </a:r>
            <a:r>
              <a:rPr lang="en-US" altLang="zh-CN" dirty="0">
                <a:solidFill>
                  <a:srgbClr val="FF0000"/>
                </a:solidFill>
              </a:rPr>
              <a:t>--</a:t>
            </a:r>
            <a:r>
              <a:rPr lang="en-US" altLang="zh-CN" dirty="0" err="1">
                <a:solidFill>
                  <a:srgbClr val="FF0000"/>
                </a:solidFill>
              </a:rPr>
              <a:t>read_buffer_size</a:t>
            </a:r>
            <a:r>
              <a:rPr lang="en-US" altLang="zh-CN" dirty="0">
                <a:solidFill>
                  <a:srgbClr val="FF0000"/>
                </a:solidFill>
              </a:rPr>
              <a:t>=64M --</a:t>
            </a:r>
            <a:r>
              <a:rPr lang="en-US" altLang="zh-CN" dirty="0" err="1">
                <a:solidFill>
                  <a:srgbClr val="FF0000"/>
                </a:solidFill>
              </a:rPr>
              <a:t>write_buffer_size</a:t>
            </a:r>
            <a:r>
              <a:rPr lang="en-US" altLang="zh-CN" dirty="0">
                <a:solidFill>
                  <a:srgbClr val="FF0000"/>
                </a:solidFill>
              </a:rPr>
              <a:t>=64M</a:t>
            </a:r>
            <a:endParaRPr lang="en-US" altLang="zh-CN" dirty="0">
              <a:solidFill>
                <a:srgbClr val="FF0000"/>
              </a:solidFill>
            </a:endParaRPr>
          </a:p>
          <a:p>
            <a:pPr lvl="1" fontAlgn="base"/>
            <a:r>
              <a:rPr lang="en-US" altLang="zh-CN" dirty="0"/>
              <a:t>Some of those </a:t>
            </a:r>
            <a:r>
              <a:rPr lang="en-US" altLang="zh-CN" b="1" dirty="0">
                <a:hlinkClick r:id="rId2" tooltip="4.6.4 myisamchk — MyISAM Table-Maintenance Utility"/>
              </a:rPr>
              <a:t>myisamchk</a:t>
            </a:r>
            <a:r>
              <a:rPr lang="en-US" altLang="zh-CN" dirty="0"/>
              <a:t> variables correspond to server system variables:</a:t>
            </a:r>
            <a:endParaRPr lang="en-US" altLang="zh-CN" dirty="0"/>
          </a:p>
          <a:p>
            <a:pPr fontAlgn="base"/>
            <a:endParaRPr lang="en-US" altLang="zh-CN" b="1" dirty="0"/>
          </a:p>
          <a:p>
            <a:pPr fontAlgn="base"/>
            <a:endParaRPr lang="en-US" altLang="zh-CN" dirty="0"/>
          </a:p>
          <a:p>
            <a:pPr fontAlgn="base"/>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graphicFrame>
        <p:nvGraphicFramePr>
          <p:cNvPr id="5" name="表格 4"/>
          <p:cNvGraphicFramePr>
            <a:graphicFrameLocks noGrp="1"/>
          </p:cNvGraphicFramePr>
          <p:nvPr/>
        </p:nvGraphicFramePr>
        <p:xfrm>
          <a:off x="2123728" y="3089431"/>
          <a:ext cx="4428492" cy="1281110"/>
        </p:xfrm>
        <a:graphic>
          <a:graphicData uri="http://schemas.openxmlformats.org/drawingml/2006/table">
            <a:tbl>
              <a:tblPr/>
              <a:tblGrid>
                <a:gridCol w="2214246"/>
                <a:gridCol w="2214246"/>
              </a:tblGrid>
              <a:tr h="248603">
                <a:tc>
                  <a:txBody>
                    <a:bodyPr/>
                    <a:lstStyle/>
                    <a:p>
                      <a:pPr algn="l" fontAlgn="base"/>
                      <a:r>
                        <a:rPr lang="en-US" sz="1400" b="1" i="0" u="none" strike="noStrike">
                          <a:solidFill>
                            <a:srgbClr val="0074A3"/>
                          </a:solidFill>
                          <a:effectLst/>
                          <a:latin typeface="Cambria" panose="02040503050406030204" pitchFamily="18" charset="0"/>
                          <a:hlinkClick r:id="rId2" tooltip="4.6.4 myisamchk — MyISAM Table-Maintenance Utility"/>
                        </a:rPr>
                        <a:t>myisamchk</a:t>
                      </a:r>
                      <a:r>
                        <a:rPr lang="en-US" sz="1400" b="1" i="0">
                          <a:effectLst/>
                          <a:latin typeface="Cambria" panose="02040503050406030204" pitchFamily="18" charset="0"/>
                        </a:rPr>
                        <a:t> Variable</a:t>
                      </a:r>
                      <a:endParaRPr lang="en-US" sz="1400" b="1" i="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l" fontAlgn="base"/>
                      <a:r>
                        <a:rPr lang="en-US" sz="1400" b="1" i="0">
                          <a:effectLst/>
                          <a:latin typeface="Cambria" panose="02040503050406030204" pitchFamily="18" charset="0"/>
                        </a:rPr>
                        <a:t>System Variable</a:t>
                      </a:r>
                      <a:endParaRPr lang="en-US" sz="1400" b="1" i="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248603">
                <a:tc>
                  <a:txBody>
                    <a:bodyPr/>
                    <a:lstStyle/>
                    <a:p>
                      <a:pPr fontAlgn="base"/>
                      <a:r>
                        <a:rPr lang="en-US" sz="1400">
                          <a:effectLst/>
                          <a:latin typeface="Cambria" panose="02040503050406030204" pitchFamily="18" charset="0"/>
                        </a:rPr>
                        <a:t>key_buffer_size</a:t>
                      </a:r>
                      <a:endParaRPr lang="en-US" sz="140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u="none" strike="noStrike">
                          <a:solidFill>
                            <a:srgbClr val="0074A3"/>
                          </a:solidFill>
                          <a:effectLst/>
                          <a:latin typeface="Cambria" panose="02040503050406030204" pitchFamily="18" charset="0"/>
                          <a:hlinkClick r:id="rId3"/>
                        </a:rPr>
                        <a:t>key_buffer_size</a:t>
                      </a:r>
                      <a:endParaRPr lang="en-US" sz="140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sz="1400">
                          <a:effectLst/>
                          <a:latin typeface="Cambria" panose="02040503050406030204" pitchFamily="18" charset="0"/>
                        </a:rPr>
                        <a:t>myisam_sort_buffer_size</a:t>
                      </a:r>
                      <a:endParaRPr lang="en-US" sz="140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u="none" strike="noStrike">
                          <a:solidFill>
                            <a:srgbClr val="0074A3"/>
                          </a:solidFill>
                          <a:effectLst/>
                          <a:latin typeface="Cambria" panose="02040503050406030204" pitchFamily="18" charset="0"/>
                          <a:hlinkClick r:id="rId4"/>
                        </a:rPr>
                        <a:t>myisam_sort_buffer_size</a:t>
                      </a:r>
                      <a:endParaRPr lang="en-US" sz="140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sz="1400">
                          <a:effectLst/>
                          <a:latin typeface="Cambria" panose="02040503050406030204" pitchFamily="18" charset="0"/>
                        </a:rPr>
                        <a:t>read_buffer_size</a:t>
                      </a:r>
                      <a:endParaRPr lang="en-US" sz="140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u="none" strike="noStrike">
                          <a:solidFill>
                            <a:srgbClr val="0074A3"/>
                          </a:solidFill>
                          <a:effectLst/>
                          <a:latin typeface="Cambria" panose="02040503050406030204" pitchFamily="18" charset="0"/>
                          <a:hlinkClick r:id="rId5"/>
                        </a:rPr>
                        <a:t>read_buffer_size</a:t>
                      </a:r>
                      <a:endParaRPr lang="en-US" sz="140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48603">
                <a:tc>
                  <a:txBody>
                    <a:bodyPr/>
                    <a:lstStyle/>
                    <a:p>
                      <a:pPr fontAlgn="base"/>
                      <a:r>
                        <a:rPr lang="en-US" sz="1400" dirty="0" err="1">
                          <a:effectLst/>
                          <a:latin typeface="Cambria" panose="02040503050406030204" pitchFamily="18" charset="0"/>
                        </a:rPr>
                        <a:t>write_buffer_size</a:t>
                      </a:r>
                      <a:endParaRPr lang="en-US" sz="1400" dirty="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dirty="0">
                          <a:effectLst/>
                          <a:latin typeface="Cambria" panose="02040503050406030204" pitchFamily="18" charset="0"/>
                        </a:rPr>
                        <a:t>none</a:t>
                      </a:r>
                      <a:endParaRPr lang="en-US" sz="1400" dirty="0">
                        <a:effectLst/>
                        <a:latin typeface="Cambria" panose="02040503050406030204" pitchFamily="18" charset="0"/>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MEMORY Tables</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Consider using MEMORY tables for </a:t>
            </a:r>
            <a:endParaRPr lang="en-US" altLang="zh-CN" dirty="0"/>
          </a:p>
          <a:p>
            <a:pPr lvl="1" fontAlgn="base"/>
            <a:r>
              <a:rPr lang="en-US" altLang="zh-CN" dirty="0">
                <a:solidFill>
                  <a:srgbClr val="FF0000"/>
                </a:solidFill>
              </a:rPr>
              <a:t>noncritical data </a:t>
            </a:r>
            <a:r>
              <a:rPr lang="en-US" altLang="zh-CN" dirty="0"/>
              <a:t>that is accessed often, and is </a:t>
            </a:r>
            <a:r>
              <a:rPr lang="en-US" altLang="zh-CN" dirty="0">
                <a:solidFill>
                  <a:srgbClr val="FF0000"/>
                </a:solidFill>
              </a:rPr>
              <a:t>read-only</a:t>
            </a:r>
            <a:r>
              <a:rPr lang="en-US" altLang="zh-CN" dirty="0"/>
              <a:t> or </a:t>
            </a:r>
            <a:r>
              <a:rPr lang="en-US" altLang="zh-CN" dirty="0">
                <a:solidFill>
                  <a:srgbClr val="FF0000"/>
                </a:solidFill>
              </a:rPr>
              <a:t>rarely updated</a:t>
            </a:r>
            <a:r>
              <a:rPr lang="en-US" altLang="zh-CN" dirty="0"/>
              <a:t>. </a:t>
            </a:r>
            <a:endParaRPr lang="en-US" altLang="zh-CN" dirty="0"/>
          </a:p>
          <a:p>
            <a:pPr fontAlgn="base"/>
            <a:r>
              <a:rPr lang="en-US" altLang="zh-CN" dirty="0"/>
              <a:t>For best performance with MEMORY tables, </a:t>
            </a:r>
            <a:endParaRPr lang="en-US" altLang="zh-CN" dirty="0"/>
          </a:p>
          <a:p>
            <a:pPr lvl="1" fontAlgn="base"/>
            <a:r>
              <a:rPr lang="en-US" altLang="zh-CN" dirty="0"/>
              <a:t>examine the kinds of queries against each table, and specify the type to use for each associated index, either </a:t>
            </a:r>
            <a:r>
              <a:rPr lang="en-US" altLang="zh-CN" dirty="0">
                <a:solidFill>
                  <a:srgbClr val="FF0000"/>
                </a:solidFill>
              </a:rPr>
              <a:t>a B-tree index </a:t>
            </a:r>
            <a:r>
              <a:rPr lang="en-US" altLang="zh-CN" dirty="0"/>
              <a:t>or a </a:t>
            </a:r>
            <a:r>
              <a:rPr lang="en-US" altLang="zh-CN" dirty="0">
                <a:solidFill>
                  <a:srgbClr val="FF0000"/>
                </a:solidFill>
              </a:rPr>
              <a:t>hash index</a:t>
            </a:r>
            <a:r>
              <a:rPr lang="en-US" altLang="zh-CN" dirty="0"/>
              <a:t>. </a:t>
            </a:r>
            <a:endParaRPr lang="en-US" altLang="zh-CN" dirty="0"/>
          </a:p>
          <a:p>
            <a:pPr lvl="1" fontAlgn="base"/>
            <a:r>
              <a:rPr lang="en-US" altLang="zh-CN" dirty="0"/>
              <a:t>On the </a:t>
            </a:r>
            <a:r>
              <a:rPr lang="en-US" altLang="zh-CN" dirty="0">
                <a:hlinkClick r:id="rId1" tooltip="13.1.15 CREATE INDEX Statement"/>
              </a:rPr>
              <a:t>CREATE INDEX</a:t>
            </a:r>
            <a:r>
              <a:rPr lang="en-US" altLang="zh-CN" dirty="0"/>
              <a:t> statement, use the clause </a:t>
            </a:r>
            <a:r>
              <a:rPr lang="en-US" altLang="zh-CN" dirty="0">
                <a:solidFill>
                  <a:srgbClr val="FF0000"/>
                </a:solidFill>
              </a:rPr>
              <a:t>USING BTREE </a:t>
            </a:r>
            <a:r>
              <a:rPr lang="en-US" altLang="zh-CN" dirty="0"/>
              <a:t>or </a:t>
            </a:r>
            <a:r>
              <a:rPr lang="en-US" altLang="zh-CN" dirty="0">
                <a:solidFill>
                  <a:srgbClr val="FF0000"/>
                </a:solidFill>
              </a:rPr>
              <a:t>USING HASH</a:t>
            </a:r>
            <a:r>
              <a:rPr lang="en-US" altLang="zh-CN" dirty="0"/>
              <a:t>. </a:t>
            </a:r>
            <a:endParaRPr lang="en-US" altLang="zh-CN" dirty="0"/>
          </a:p>
          <a:p>
            <a:pPr lvl="2" fontAlgn="base"/>
            <a:r>
              <a:rPr lang="en-US" altLang="zh-CN" dirty="0"/>
              <a:t>B-tree indexes are fast for queries that do greater-than or less-than comparisons through operators such as &gt; or BETWEEN. </a:t>
            </a:r>
            <a:endParaRPr lang="en-US" altLang="zh-CN" dirty="0"/>
          </a:p>
          <a:p>
            <a:pPr lvl="2" fontAlgn="base"/>
            <a:r>
              <a:rPr lang="en-US" altLang="zh-CN" dirty="0"/>
              <a:t>Hash indexes are only fast for queries that look up single values through the = operator, or a restricted set of values through the IN operator.</a:t>
            </a: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err="1"/>
              <a:t>InnoDB</a:t>
            </a:r>
            <a:r>
              <a:rPr lang="en-US" altLang="zh-CN" dirty="0"/>
              <a:t> Buffer Pool Optimization</a:t>
            </a:r>
            <a:endParaRPr lang="en-US" altLang="zh-CN" dirty="0"/>
          </a:p>
          <a:p>
            <a:pPr lvl="1" fontAlgn="base"/>
            <a:r>
              <a:rPr lang="en-US" altLang="zh-CN" dirty="0">
                <a:hlinkClick r:id="rId1" tooltip="Chapter 15 The InnoDB Storage Engine"/>
              </a:rPr>
              <a:t>InnoDB</a:t>
            </a:r>
            <a:r>
              <a:rPr lang="en-US" altLang="zh-CN" dirty="0"/>
              <a:t> maintains a storage area called the </a:t>
            </a:r>
            <a:r>
              <a:rPr lang="en-US" altLang="zh-CN" dirty="0">
                <a:hlinkClick r:id="rId2" tooltip="buffer pool"/>
              </a:rPr>
              <a:t>buffer pool</a:t>
            </a:r>
            <a:r>
              <a:rPr lang="en-US" altLang="zh-CN" dirty="0"/>
              <a:t> for caching data and indexes in memory. </a:t>
            </a:r>
            <a:endParaRPr lang="en-US" altLang="zh-CN" dirty="0"/>
          </a:p>
          <a:p>
            <a:pPr lvl="1" fontAlgn="base"/>
            <a:endParaRPr lang="en-US" altLang="zh-CN" dirty="0"/>
          </a:p>
          <a:p>
            <a:pPr lvl="1" fontAlgn="base"/>
            <a:r>
              <a:rPr lang="en-US" altLang="zh-CN" dirty="0">
                <a:hlinkClick r:id="rId3" tooltip="15.8.3.4 Configuring InnoDB Buffer Pool Prefetching (Read-Ahead)"/>
              </a:rPr>
              <a:t>Configuring InnoDB Buffer Pool Prefetching (Read-Ahead)</a:t>
            </a:r>
            <a:endParaRPr lang="en-US" altLang="zh-CN" dirty="0"/>
          </a:p>
          <a:p>
            <a:pPr lvl="1" fontAlgn="base"/>
            <a:r>
              <a:rPr lang="en-US" altLang="zh-CN" dirty="0">
                <a:hlinkClick r:id="rId4" tooltip="15.8.3.5 Configuring Buffer Pool Flushing"/>
              </a:rPr>
              <a:t>Configuring Buffer Pool Flushing</a:t>
            </a:r>
            <a:endParaRPr lang="en-US" altLang="zh-CN" dirty="0"/>
          </a:p>
          <a:p>
            <a:pPr lvl="1" fontAlgn="base"/>
            <a:r>
              <a:rPr lang="en-US" altLang="zh-CN" dirty="0">
                <a:hlinkClick r:id="rId5" tooltip="15.8.3.3 Making the Buffer Pool Scan Resistant"/>
              </a:rPr>
              <a:t>Making the Buffer Pool Scan Resistant</a:t>
            </a:r>
            <a:endParaRPr lang="en-US" altLang="zh-CN" dirty="0"/>
          </a:p>
          <a:p>
            <a:pPr lvl="1" fontAlgn="base"/>
            <a:r>
              <a:rPr lang="en-US" altLang="zh-CN" dirty="0">
                <a:hlinkClick r:id="rId6" tooltip="15.8.3.2 Configuring Multiple Buffer Pool Instances"/>
              </a:rPr>
              <a:t>Configuring Multiple Buffer Pool Instances</a:t>
            </a:r>
            <a:endParaRPr lang="en-US" altLang="zh-CN" dirty="0"/>
          </a:p>
          <a:p>
            <a:pPr lvl="1" fontAlgn="base"/>
            <a:r>
              <a:rPr lang="en-US" altLang="zh-CN" dirty="0">
                <a:hlinkClick r:id="rId7" tooltip="15.8.3.6 Saving and Restoring the Buffer Pool State"/>
              </a:rPr>
              <a:t>Saving and Restoring the Buffer Pool State</a:t>
            </a:r>
            <a:endParaRPr lang="en-US" altLang="zh-CN" dirty="0"/>
          </a:p>
          <a:p>
            <a:pPr lvl="1" fontAlgn="base"/>
            <a:r>
              <a:rPr lang="en-US" altLang="zh-CN" dirty="0">
                <a:hlinkClick r:id="rId8" tooltip="15.8.3.1 Configuring InnoDB Buffer Pool Size"/>
              </a:rPr>
              <a:t>Configuring InnoDB Buffer Pool Size</a:t>
            </a:r>
            <a:endParaRPr lang="en-US" altLang="zh-CN" dirty="0"/>
          </a:p>
          <a:p>
            <a:pPr marL="0" indent="0">
              <a:buNone/>
            </a:pP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fontScale="92500" lnSpcReduction="10000"/>
          </a:bodyPr>
          <a:lstStyle/>
          <a:p>
            <a:pPr fontAlgn="base"/>
            <a:r>
              <a:rPr lang="en-US" altLang="zh-CN" dirty="0"/>
              <a:t>Configuring </a:t>
            </a:r>
            <a:r>
              <a:rPr lang="en-US" altLang="zh-CN" dirty="0" err="1"/>
              <a:t>InnoDB</a:t>
            </a:r>
            <a:r>
              <a:rPr lang="en-US" altLang="zh-CN" dirty="0"/>
              <a:t> Buffer Pool Size</a:t>
            </a:r>
            <a:endParaRPr lang="en-US" altLang="zh-CN" dirty="0"/>
          </a:p>
          <a:p>
            <a:pPr lvl="1" fontAlgn="base"/>
            <a:r>
              <a:rPr lang="en-US" altLang="zh-CN" dirty="0"/>
              <a:t>When increasing or decreasing </a:t>
            </a:r>
            <a:r>
              <a:rPr lang="en-US" altLang="zh-CN" dirty="0">
                <a:hlinkClick r:id="rId1"/>
              </a:rPr>
              <a:t>innodb_buffer_pool_size</a:t>
            </a:r>
            <a:r>
              <a:rPr lang="en-US" altLang="zh-CN" dirty="0"/>
              <a:t>, the operation is performed in chunks. </a:t>
            </a:r>
            <a:endParaRPr lang="en-US" altLang="zh-CN" dirty="0"/>
          </a:p>
          <a:p>
            <a:pPr lvl="2" fontAlgn="base"/>
            <a:r>
              <a:rPr lang="en-US" altLang="zh-CN" dirty="0"/>
              <a:t>Chunk size is defined by the</a:t>
            </a:r>
            <a:r>
              <a:rPr lang="zh-CN" altLang="en-US" dirty="0"/>
              <a:t> </a:t>
            </a:r>
            <a:r>
              <a:rPr lang="en-US" altLang="zh-CN" dirty="0">
                <a:hlinkClick r:id="rId2"/>
              </a:rPr>
              <a:t>innodb_buffer_pool_chunk_size</a:t>
            </a:r>
            <a:r>
              <a:rPr lang="en-US" altLang="zh-CN" dirty="0"/>
              <a:t> configuration option, which has a default of </a:t>
            </a:r>
            <a:r>
              <a:rPr lang="en-US" altLang="zh-CN" dirty="0">
                <a:solidFill>
                  <a:srgbClr val="FF0000"/>
                </a:solidFill>
              </a:rPr>
              <a:t>128M</a:t>
            </a:r>
            <a:r>
              <a:rPr lang="en-US" altLang="zh-CN" dirty="0"/>
              <a:t>. </a:t>
            </a:r>
            <a:r>
              <a:rPr lang="zh-CN" altLang="en-US" dirty="0"/>
              <a:t> </a:t>
            </a:r>
            <a:r>
              <a:rPr lang="en-US" altLang="zh-CN" dirty="0"/>
              <a:t>Buffer pool size must always be equal to or a multiple of </a:t>
            </a:r>
            <a:r>
              <a:rPr lang="en-US" altLang="zh-CN" dirty="0">
                <a:hlinkClick r:id="rId2"/>
              </a:rPr>
              <a:t>innodb_buffer_pool_chunk_size</a:t>
            </a:r>
            <a:r>
              <a:rPr lang="en-US" altLang="zh-CN" dirty="0"/>
              <a:t> * </a:t>
            </a:r>
            <a:r>
              <a:rPr lang="en-US" altLang="zh-CN" dirty="0">
                <a:hlinkClick r:id="rId3"/>
              </a:rPr>
              <a:t>innodb_buffer_pool_instances</a:t>
            </a:r>
            <a:r>
              <a:rPr lang="en-US" altLang="zh-CN" dirty="0"/>
              <a:t>. </a:t>
            </a:r>
            <a:endParaRPr lang="en-US" altLang="zh-CN" dirty="0"/>
          </a:p>
          <a:p>
            <a:pPr lvl="2" fontAlgn="base"/>
            <a:endParaRPr lang="en-US" altLang="zh-CN" dirty="0"/>
          </a:p>
          <a:p>
            <a:pPr marL="600075" lvl="2" indent="0" fontAlgn="base">
              <a:buNone/>
            </a:pPr>
            <a:r>
              <a:rPr lang="en-US" altLang="zh-CN" sz="1200" dirty="0">
                <a:solidFill>
                  <a:srgbClr val="555555"/>
                </a:solidFill>
                <a:latin typeface="+mn-lt"/>
              </a:rPr>
              <a:t>shell&gt; </a:t>
            </a:r>
            <a:r>
              <a:rPr lang="en-US" altLang="zh-CN" sz="1200" dirty="0" err="1">
                <a:solidFill>
                  <a:srgbClr val="555555"/>
                </a:solidFill>
                <a:latin typeface="+mn-lt"/>
              </a:rPr>
              <a:t>mysqld</a:t>
            </a:r>
            <a:r>
              <a:rPr lang="en-US" altLang="zh-CN" sz="1200" dirty="0">
                <a:solidFill>
                  <a:srgbClr val="555555"/>
                </a:solidFill>
                <a:latin typeface="+mn-lt"/>
              </a:rPr>
              <a:t> --</a:t>
            </a:r>
            <a:r>
              <a:rPr lang="en-US" altLang="zh-CN" sz="1200" dirty="0" err="1">
                <a:solidFill>
                  <a:srgbClr val="555555"/>
                </a:solidFill>
                <a:latin typeface="+mn-lt"/>
              </a:rPr>
              <a:t>innodb</a:t>
            </a:r>
            <a:r>
              <a:rPr lang="en-US" altLang="zh-CN" sz="1200" dirty="0">
                <a:solidFill>
                  <a:srgbClr val="555555"/>
                </a:solidFill>
                <a:latin typeface="+mn-lt"/>
              </a:rPr>
              <a:t>-buffer-pool-size</a:t>
            </a:r>
            <a:r>
              <a:rPr lang="en-US" altLang="zh-CN" sz="1200" dirty="0">
                <a:solidFill>
                  <a:srgbClr val="999999"/>
                </a:solidFill>
                <a:latin typeface="+mn-lt"/>
              </a:rPr>
              <a:t>=</a:t>
            </a:r>
            <a:r>
              <a:rPr lang="en-US" altLang="zh-CN" sz="1200" dirty="0">
                <a:solidFill>
                  <a:srgbClr val="0077AA"/>
                </a:solidFill>
                <a:latin typeface="+mn-lt"/>
              </a:rPr>
              <a:t>8G --</a:t>
            </a:r>
            <a:r>
              <a:rPr lang="en-US" altLang="zh-CN" sz="1200" dirty="0" err="1">
                <a:solidFill>
                  <a:srgbClr val="0077AA"/>
                </a:solidFill>
                <a:latin typeface="+mn-lt"/>
              </a:rPr>
              <a:t>innodb</a:t>
            </a:r>
            <a:r>
              <a:rPr lang="en-US" altLang="zh-CN" sz="1200" dirty="0">
                <a:solidFill>
                  <a:srgbClr val="0077AA"/>
                </a:solidFill>
                <a:latin typeface="+mn-lt"/>
              </a:rPr>
              <a:t>-buffer-pool-instances=16</a:t>
            </a:r>
            <a:endParaRPr lang="en-US" altLang="zh-CN" sz="1200" dirty="0">
              <a:solidFill>
                <a:srgbClr val="555555"/>
              </a:solidFill>
              <a:latin typeface="+mn-lt"/>
            </a:endParaRPr>
          </a:p>
          <a:p>
            <a:pPr marL="600075" lvl="2" indent="0" fontAlgn="base">
              <a:buNone/>
            </a:pPr>
            <a:r>
              <a:rPr lang="en-US" altLang="zh-CN" sz="1200" dirty="0" err="1">
                <a:solidFill>
                  <a:srgbClr val="A67F59"/>
                </a:solidFill>
                <a:latin typeface="+mn-lt"/>
              </a:rPr>
              <a:t>mysql</a:t>
            </a:r>
            <a:r>
              <a:rPr lang="en-US" altLang="zh-CN" sz="1200" dirty="0">
                <a:solidFill>
                  <a:srgbClr val="A67F59"/>
                </a:solidFill>
                <a:latin typeface="+mn-lt"/>
              </a:rPr>
              <a:t>&gt;</a:t>
            </a:r>
            <a:r>
              <a:rPr lang="en-US" altLang="zh-CN" sz="1200" dirty="0">
                <a:solidFill>
                  <a:srgbClr val="555555"/>
                </a:solidFill>
                <a:latin typeface="+mn-lt"/>
              </a:rPr>
              <a:t> </a:t>
            </a:r>
            <a:r>
              <a:rPr lang="en-US" altLang="zh-CN" sz="1200" dirty="0">
                <a:solidFill>
                  <a:srgbClr val="0077AA"/>
                </a:solidFill>
                <a:latin typeface="+mn-lt"/>
              </a:rPr>
              <a:t>SELECT</a:t>
            </a:r>
            <a:r>
              <a:rPr lang="en-US" altLang="zh-CN" sz="1200" dirty="0">
                <a:solidFill>
                  <a:srgbClr val="555555"/>
                </a:solidFill>
                <a:latin typeface="+mn-lt"/>
              </a:rPr>
              <a:t> </a:t>
            </a:r>
            <a:r>
              <a:rPr lang="en-US" altLang="zh-CN" sz="1200" dirty="0">
                <a:solidFill>
                  <a:srgbClr val="EE9900"/>
                </a:solidFill>
                <a:latin typeface="+mn-lt"/>
              </a:rPr>
              <a:t>@@</a:t>
            </a:r>
            <a:r>
              <a:rPr lang="en-US" altLang="zh-CN" sz="1200" dirty="0" err="1">
                <a:solidFill>
                  <a:srgbClr val="EE9900"/>
                </a:solidFill>
                <a:latin typeface="+mn-lt"/>
              </a:rPr>
              <a:t>innodb_buffer_pool_size</a:t>
            </a:r>
            <a:r>
              <a:rPr lang="en-US" altLang="zh-CN" sz="1200" dirty="0">
                <a:solidFill>
                  <a:srgbClr val="A67F59"/>
                </a:solidFill>
                <a:latin typeface="+mn-lt"/>
              </a:rPr>
              <a:t>/</a:t>
            </a:r>
            <a:r>
              <a:rPr lang="en-US" altLang="zh-CN" sz="1200" dirty="0">
                <a:solidFill>
                  <a:srgbClr val="990055"/>
                </a:solidFill>
                <a:latin typeface="+mn-lt"/>
              </a:rPr>
              <a:t>1024</a:t>
            </a:r>
            <a:r>
              <a:rPr lang="en-US" altLang="zh-CN" sz="1200" dirty="0">
                <a:solidFill>
                  <a:srgbClr val="A67F59"/>
                </a:solidFill>
                <a:latin typeface="+mn-lt"/>
              </a:rPr>
              <a:t>/</a:t>
            </a:r>
            <a:r>
              <a:rPr lang="en-US" altLang="zh-CN" sz="1200" dirty="0">
                <a:solidFill>
                  <a:srgbClr val="990055"/>
                </a:solidFill>
                <a:latin typeface="+mn-lt"/>
              </a:rPr>
              <a:t>1024</a:t>
            </a:r>
            <a:r>
              <a:rPr lang="en-US" altLang="zh-CN" sz="1200" dirty="0">
                <a:solidFill>
                  <a:srgbClr val="A67F59"/>
                </a:solidFill>
                <a:latin typeface="+mn-lt"/>
              </a:rPr>
              <a:t>/</a:t>
            </a:r>
            <a:r>
              <a:rPr lang="en-US" altLang="zh-CN" sz="1200" dirty="0">
                <a:solidFill>
                  <a:srgbClr val="990055"/>
                </a:solidFill>
                <a:latin typeface="+mn-lt"/>
              </a:rPr>
              <a:t>1024</a:t>
            </a:r>
            <a:r>
              <a:rPr lang="en-US" altLang="zh-CN" sz="1200" dirty="0">
                <a:solidFill>
                  <a:srgbClr val="999999"/>
                </a:solidFill>
                <a:latin typeface="+mn-lt"/>
              </a:rPr>
              <a:t>;</a:t>
            </a:r>
            <a:r>
              <a:rPr lang="en-US" altLang="zh-CN" sz="1200" dirty="0">
                <a:solidFill>
                  <a:srgbClr val="555555"/>
                </a:solidFill>
                <a:latin typeface="+mn-lt"/>
              </a:rPr>
              <a:t> </a:t>
            </a:r>
            <a:endParaRPr lang="en-US" altLang="zh-CN" sz="1200" dirty="0">
              <a:solidFill>
                <a:srgbClr val="555555"/>
              </a:solidFill>
              <a:latin typeface="+mn-lt"/>
            </a:endParaRPr>
          </a:p>
          <a:p>
            <a:pPr marL="600075" lvl="2" indent="0" fontAlgn="base">
              <a:buNone/>
            </a:pPr>
            <a:r>
              <a:rPr lang="en-US" altLang="zh-CN" sz="1200" dirty="0">
                <a:solidFill>
                  <a:srgbClr val="999999"/>
                </a:solidFill>
                <a:latin typeface="+mn-lt"/>
              </a:rPr>
              <a:t>+-----------------------</a:t>
            </a:r>
            <a:r>
              <a:rPr lang="en-US" altLang="zh-CN" sz="1200" dirty="0">
                <a:solidFill>
                  <a:srgbClr val="999999"/>
                </a:solidFill>
              </a:rPr>
              <a:t>--------------------------------</a:t>
            </a:r>
            <a:r>
              <a:rPr lang="en-US" altLang="zh-CN" sz="1200" dirty="0">
                <a:solidFill>
                  <a:srgbClr val="999999"/>
                </a:solidFill>
                <a:latin typeface="+mn-lt"/>
              </a:rPr>
              <a:t>----------+</a:t>
            </a:r>
            <a:r>
              <a:rPr lang="en-US" altLang="zh-CN" sz="1200" dirty="0">
                <a:solidFill>
                  <a:srgbClr val="555555"/>
                </a:solidFill>
                <a:latin typeface="+mn-lt"/>
              </a:rPr>
              <a:t> </a:t>
            </a:r>
            <a:endParaRPr lang="en-US" altLang="zh-CN" sz="1200" dirty="0">
              <a:solidFill>
                <a:srgbClr val="555555"/>
              </a:solidFill>
              <a:latin typeface="+mn-lt"/>
            </a:endParaRPr>
          </a:p>
          <a:p>
            <a:pPr marL="600075" lvl="2" indent="0" fontAlgn="base">
              <a:buNone/>
            </a:pPr>
            <a:r>
              <a:rPr lang="en-US" altLang="zh-CN" sz="1200" dirty="0">
                <a:solidFill>
                  <a:srgbClr val="999999"/>
                </a:solidFill>
                <a:latin typeface="+mn-lt"/>
              </a:rPr>
              <a:t>|</a:t>
            </a:r>
            <a:r>
              <a:rPr lang="en-US" altLang="zh-CN" sz="1200" dirty="0">
                <a:solidFill>
                  <a:srgbClr val="555555"/>
                </a:solidFill>
                <a:latin typeface="+mn-lt"/>
              </a:rPr>
              <a:t> </a:t>
            </a:r>
            <a:r>
              <a:rPr lang="zh-CN" altLang="en-US" sz="1200" dirty="0">
                <a:solidFill>
                  <a:srgbClr val="555555"/>
                </a:solidFill>
                <a:latin typeface="+mn-lt"/>
              </a:rPr>
              <a:t>      </a:t>
            </a:r>
            <a:r>
              <a:rPr lang="en-US" altLang="zh-CN" sz="1200" dirty="0">
                <a:solidFill>
                  <a:srgbClr val="555555"/>
                </a:solidFill>
                <a:latin typeface="+mn-lt"/>
              </a:rPr>
              <a:t>@@</a:t>
            </a:r>
            <a:r>
              <a:rPr lang="en-US" altLang="zh-CN" sz="1200" dirty="0" err="1">
                <a:solidFill>
                  <a:srgbClr val="555555"/>
                </a:solidFill>
                <a:latin typeface="+mn-lt"/>
              </a:rPr>
              <a:t>innodb_buffer_pool_size</a:t>
            </a:r>
            <a:r>
              <a:rPr lang="en-US" altLang="zh-CN" sz="1200" dirty="0">
                <a:solidFill>
                  <a:srgbClr val="555555"/>
                </a:solidFill>
                <a:latin typeface="+mn-lt"/>
              </a:rPr>
              <a:t>/1024/1024/1024 </a:t>
            </a:r>
            <a:r>
              <a:rPr lang="en-US" altLang="zh-CN" sz="1200" dirty="0">
                <a:solidFill>
                  <a:srgbClr val="999999"/>
                </a:solidFill>
                <a:latin typeface="+mn-lt"/>
              </a:rPr>
              <a:t>|</a:t>
            </a:r>
            <a:r>
              <a:rPr lang="en-US" altLang="zh-CN" sz="1200" dirty="0">
                <a:solidFill>
                  <a:srgbClr val="555555"/>
                </a:solidFill>
                <a:latin typeface="+mn-lt"/>
              </a:rPr>
              <a:t> </a:t>
            </a:r>
            <a:endParaRPr lang="en-US" altLang="zh-CN" sz="1200" dirty="0">
              <a:solidFill>
                <a:srgbClr val="555555"/>
              </a:solidFill>
              <a:latin typeface="+mn-lt"/>
            </a:endParaRPr>
          </a:p>
          <a:p>
            <a:pPr marL="600075" lvl="2" indent="0" fontAlgn="base">
              <a:buNone/>
            </a:pPr>
            <a:r>
              <a:rPr lang="en-US" altLang="zh-CN" sz="1200" dirty="0">
                <a:solidFill>
                  <a:srgbClr val="999999"/>
                </a:solidFill>
                <a:latin typeface="+mn-lt"/>
              </a:rPr>
              <a:t>+---------------------------</a:t>
            </a:r>
            <a:r>
              <a:rPr lang="en-US" altLang="zh-CN" sz="1200" dirty="0">
                <a:solidFill>
                  <a:srgbClr val="999999"/>
                </a:solidFill>
              </a:rPr>
              <a:t>------------------------</a:t>
            </a:r>
            <a:r>
              <a:rPr lang="en-US" altLang="zh-CN" sz="1200" dirty="0">
                <a:solidFill>
                  <a:srgbClr val="999999"/>
                </a:solidFill>
                <a:latin typeface="+mn-lt"/>
              </a:rPr>
              <a:t>---------------+</a:t>
            </a:r>
            <a:r>
              <a:rPr lang="en-US" altLang="zh-CN" sz="1200" dirty="0">
                <a:solidFill>
                  <a:srgbClr val="555555"/>
                </a:solidFill>
                <a:latin typeface="+mn-lt"/>
              </a:rPr>
              <a:t> </a:t>
            </a:r>
            <a:endParaRPr lang="en-US" altLang="zh-CN" sz="1200" dirty="0">
              <a:solidFill>
                <a:srgbClr val="555555"/>
              </a:solidFill>
              <a:latin typeface="+mn-lt"/>
            </a:endParaRPr>
          </a:p>
          <a:p>
            <a:pPr marL="600075" lvl="2" indent="0" fontAlgn="base">
              <a:buNone/>
            </a:pPr>
            <a:r>
              <a:rPr lang="en-US" altLang="zh-CN" sz="1200" dirty="0">
                <a:solidFill>
                  <a:srgbClr val="999999"/>
                </a:solidFill>
                <a:latin typeface="+mn-lt"/>
              </a:rPr>
              <a:t>|</a:t>
            </a:r>
            <a:r>
              <a:rPr lang="en-US" altLang="zh-CN" sz="1200" dirty="0">
                <a:solidFill>
                  <a:srgbClr val="555555"/>
                </a:solidFill>
                <a:latin typeface="+mn-lt"/>
              </a:rPr>
              <a:t> </a:t>
            </a:r>
            <a:r>
              <a:rPr lang="zh-CN" altLang="en-US" sz="1200" dirty="0">
                <a:solidFill>
                  <a:srgbClr val="555555"/>
                </a:solidFill>
                <a:latin typeface="+mn-lt"/>
              </a:rPr>
              <a:t>                                                             </a:t>
            </a:r>
            <a:r>
              <a:rPr lang="en-US" altLang="zh-CN" sz="1200" dirty="0">
                <a:solidFill>
                  <a:srgbClr val="555555"/>
                </a:solidFill>
                <a:latin typeface="+mn-lt"/>
              </a:rPr>
              <a:t>8.000000000000 </a:t>
            </a:r>
            <a:r>
              <a:rPr lang="en-US" altLang="zh-CN" sz="1200" dirty="0">
                <a:solidFill>
                  <a:srgbClr val="999999"/>
                </a:solidFill>
                <a:latin typeface="+mn-lt"/>
              </a:rPr>
              <a:t>|</a:t>
            </a:r>
            <a:r>
              <a:rPr lang="en-US" altLang="zh-CN" sz="1200" dirty="0">
                <a:solidFill>
                  <a:srgbClr val="555555"/>
                </a:solidFill>
                <a:latin typeface="+mn-lt"/>
              </a:rPr>
              <a:t> </a:t>
            </a:r>
            <a:endParaRPr lang="en-US" altLang="zh-CN" sz="1200" dirty="0">
              <a:solidFill>
                <a:srgbClr val="555555"/>
              </a:solidFill>
              <a:latin typeface="+mn-lt"/>
            </a:endParaRPr>
          </a:p>
          <a:p>
            <a:pPr marL="600075" lvl="2" indent="0" fontAlgn="base">
              <a:buNone/>
            </a:pPr>
            <a:r>
              <a:rPr lang="en-US" altLang="zh-CN" sz="1200" dirty="0">
                <a:solidFill>
                  <a:srgbClr val="999999"/>
                </a:solidFill>
                <a:latin typeface="+mn-lt"/>
              </a:rPr>
              <a:t>+-------------------------</a:t>
            </a:r>
            <a:r>
              <a:rPr lang="en-US" altLang="zh-CN" sz="1200" dirty="0">
                <a:solidFill>
                  <a:srgbClr val="999999"/>
                </a:solidFill>
              </a:rPr>
              <a:t>------------------------</a:t>
            </a:r>
            <a:r>
              <a:rPr lang="en-US" altLang="zh-CN" sz="1200" dirty="0">
                <a:solidFill>
                  <a:srgbClr val="999999"/>
                </a:solidFill>
                <a:latin typeface="+mn-lt"/>
              </a:rPr>
              <a:t>-----------------+</a:t>
            </a:r>
            <a:endParaRPr lang="en-US" altLang="zh-CN" sz="1200" dirty="0">
              <a:solidFill>
                <a:srgbClr val="999999"/>
              </a:solidFill>
              <a:latin typeface="+mn-lt"/>
            </a:endParaRPr>
          </a:p>
          <a:p>
            <a:pPr marL="600075" lvl="2" indent="0" fontAlgn="base">
              <a:buNone/>
            </a:pPr>
            <a:endParaRPr lang="en-US" altLang="zh-CN" sz="1200" dirty="0">
              <a:solidFill>
                <a:srgbClr val="555555"/>
              </a:solidFill>
              <a:latin typeface="+mn-lt"/>
            </a:endParaRPr>
          </a:p>
          <a:p>
            <a:pPr marL="600075" lvl="2" indent="0" fontAlgn="base">
              <a:buNone/>
            </a:pPr>
            <a:r>
              <a:rPr lang="en-US" altLang="zh-CN" sz="1200" dirty="0">
                <a:solidFill>
                  <a:srgbClr val="555555"/>
                </a:solidFill>
              </a:rPr>
              <a:t>shell&gt; </a:t>
            </a:r>
            <a:r>
              <a:rPr lang="en-US" altLang="zh-CN" sz="1200" dirty="0" err="1">
                <a:solidFill>
                  <a:srgbClr val="555555"/>
                </a:solidFill>
              </a:rPr>
              <a:t>mysqld</a:t>
            </a:r>
            <a:r>
              <a:rPr lang="en-US" altLang="zh-CN" sz="1200" dirty="0">
                <a:solidFill>
                  <a:srgbClr val="555555"/>
                </a:solidFill>
              </a:rPr>
              <a:t> --</a:t>
            </a:r>
            <a:r>
              <a:rPr lang="en-US" altLang="zh-CN" sz="1200" dirty="0" err="1">
                <a:solidFill>
                  <a:srgbClr val="555555"/>
                </a:solidFill>
              </a:rPr>
              <a:t>innodb</a:t>
            </a:r>
            <a:r>
              <a:rPr lang="en-US" altLang="zh-CN" sz="1200" dirty="0">
                <a:solidFill>
                  <a:srgbClr val="555555"/>
                </a:solidFill>
              </a:rPr>
              <a:t>-buffer-pool-size</a:t>
            </a:r>
            <a:r>
              <a:rPr lang="en-US" altLang="zh-CN" sz="1200" dirty="0">
                <a:solidFill>
                  <a:srgbClr val="999999"/>
                </a:solidFill>
              </a:rPr>
              <a:t>=</a:t>
            </a:r>
            <a:r>
              <a:rPr lang="en-US" altLang="zh-CN" sz="1200" dirty="0">
                <a:solidFill>
                  <a:srgbClr val="0077AA"/>
                </a:solidFill>
              </a:rPr>
              <a:t>9G --</a:t>
            </a:r>
            <a:r>
              <a:rPr lang="en-US" altLang="zh-CN" sz="1200" dirty="0" err="1">
                <a:solidFill>
                  <a:srgbClr val="0077AA"/>
                </a:solidFill>
              </a:rPr>
              <a:t>innodb</a:t>
            </a:r>
            <a:r>
              <a:rPr lang="en-US" altLang="zh-CN" sz="1200" dirty="0">
                <a:solidFill>
                  <a:srgbClr val="0077AA"/>
                </a:solidFill>
              </a:rPr>
              <a:t>-buffer-pool-instances=16</a:t>
            </a:r>
            <a:endParaRPr lang="en-US" altLang="zh-CN" sz="1200" dirty="0">
              <a:solidFill>
                <a:srgbClr val="555555"/>
              </a:solidFill>
            </a:endParaRPr>
          </a:p>
          <a:p>
            <a:pPr marL="600075" lvl="2" indent="0" fontAlgn="base">
              <a:buNone/>
            </a:pPr>
            <a:r>
              <a:rPr lang="en-US" altLang="zh-CN" sz="1200" dirty="0" err="1">
                <a:solidFill>
                  <a:srgbClr val="A67F59"/>
                </a:solidFill>
              </a:rPr>
              <a:t>mysql</a:t>
            </a:r>
            <a:r>
              <a:rPr lang="en-US" altLang="zh-CN" sz="1200" dirty="0">
                <a:solidFill>
                  <a:srgbClr val="A67F59"/>
                </a:solidFill>
              </a:rPr>
              <a:t>&gt;</a:t>
            </a:r>
            <a:r>
              <a:rPr lang="en-US" altLang="zh-CN" sz="1200" dirty="0">
                <a:solidFill>
                  <a:srgbClr val="555555"/>
                </a:solidFill>
              </a:rPr>
              <a:t> </a:t>
            </a:r>
            <a:r>
              <a:rPr lang="en-US" altLang="zh-CN" sz="1200" dirty="0">
                <a:solidFill>
                  <a:srgbClr val="0077AA"/>
                </a:solidFill>
              </a:rPr>
              <a:t>SELECT</a:t>
            </a:r>
            <a:r>
              <a:rPr lang="en-US" altLang="zh-CN" sz="1200" dirty="0">
                <a:solidFill>
                  <a:srgbClr val="555555"/>
                </a:solidFill>
              </a:rPr>
              <a:t> </a:t>
            </a:r>
            <a:r>
              <a:rPr lang="en-US" altLang="zh-CN" sz="1200" dirty="0">
                <a:solidFill>
                  <a:srgbClr val="EE9900"/>
                </a:solidFill>
              </a:rPr>
              <a:t>@@</a:t>
            </a:r>
            <a:r>
              <a:rPr lang="en-US" altLang="zh-CN" sz="1200" dirty="0" err="1">
                <a:solidFill>
                  <a:srgbClr val="EE9900"/>
                </a:solidFill>
              </a:rPr>
              <a:t>innodb_buffer_pool_size</a:t>
            </a:r>
            <a:r>
              <a:rPr lang="en-US" altLang="zh-CN" sz="1200" dirty="0">
                <a:solidFill>
                  <a:srgbClr val="A67F59"/>
                </a:solidFill>
              </a:rPr>
              <a:t>/</a:t>
            </a:r>
            <a:r>
              <a:rPr lang="en-US" altLang="zh-CN" sz="1200" dirty="0">
                <a:solidFill>
                  <a:srgbClr val="990055"/>
                </a:solidFill>
              </a:rPr>
              <a:t>1024</a:t>
            </a:r>
            <a:r>
              <a:rPr lang="en-US" altLang="zh-CN" sz="1200" dirty="0">
                <a:solidFill>
                  <a:srgbClr val="A67F59"/>
                </a:solidFill>
              </a:rPr>
              <a:t>/</a:t>
            </a:r>
            <a:r>
              <a:rPr lang="en-US" altLang="zh-CN" sz="1200" dirty="0">
                <a:solidFill>
                  <a:srgbClr val="990055"/>
                </a:solidFill>
              </a:rPr>
              <a:t>1024</a:t>
            </a:r>
            <a:r>
              <a:rPr lang="en-US" altLang="zh-CN" sz="1200" dirty="0">
                <a:solidFill>
                  <a:srgbClr val="A67F59"/>
                </a:solidFill>
              </a:rPr>
              <a:t>/</a:t>
            </a:r>
            <a:r>
              <a:rPr lang="en-US" altLang="zh-CN" sz="1200" dirty="0">
                <a:solidFill>
                  <a:srgbClr val="990055"/>
                </a:solidFill>
              </a:rPr>
              <a:t>1024</a:t>
            </a:r>
            <a:r>
              <a:rPr lang="en-US" altLang="zh-CN" sz="1200" dirty="0">
                <a:solidFill>
                  <a:srgbClr val="999999"/>
                </a:solidFill>
              </a:rPr>
              <a:t>;</a:t>
            </a:r>
            <a:r>
              <a:rPr lang="en-US" altLang="zh-CN" sz="1200" dirty="0">
                <a:solidFill>
                  <a:srgbClr val="555555"/>
                </a:solidFill>
              </a:rPr>
              <a:t> </a:t>
            </a:r>
            <a:endParaRPr lang="en-US" altLang="zh-CN" sz="1200" dirty="0">
              <a:solidFill>
                <a:srgbClr val="555555"/>
              </a:solidFill>
            </a:endParaRPr>
          </a:p>
          <a:p>
            <a:pPr marL="600075" lvl="2" indent="0" fontAlgn="base">
              <a:buNone/>
            </a:pPr>
            <a:r>
              <a:rPr lang="en-US" altLang="zh-CN" sz="1200" dirty="0">
                <a:solidFill>
                  <a:srgbClr val="999999"/>
                </a:solidFill>
              </a:rPr>
              <a:t>+----------------------------------------------------------------+</a:t>
            </a:r>
            <a:r>
              <a:rPr lang="en-US" altLang="zh-CN" sz="1200" dirty="0">
                <a:solidFill>
                  <a:srgbClr val="555555"/>
                </a:solidFill>
              </a:rPr>
              <a:t> </a:t>
            </a:r>
            <a:endParaRPr lang="en-US" altLang="zh-CN" sz="1200" dirty="0">
              <a:solidFill>
                <a:srgbClr val="555555"/>
              </a:solidFill>
            </a:endParaRPr>
          </a:p>
          <a:p>
            <a:pPr marL="600075" lvl="2" indent="0" fontAlgn="base">
              <a:buNone/>
            </a:pPr>
            <a:r>
              <a:rPr lang="en-US" altLang="zh-CN" sz="1200" dirty="0">
                <a:solidFill>
                  <a:srgbClr val="999999"/>
                </a:solidFill>
              </a:rPr>
              <a:t>|</a:t>
            </a:r>
            <a:r>
              <a:rPr lang="en-US" altLang="zh-CN" sz="1200" dirty="0">
                <a:solidFill>
                  <a:srgbClr val="555555"/>
                </a:solidFill>
              </a:rPr>
              <a:t> </a:t>
            </a:r>
            <a:r>
              <a:rPr lang="zh-CN" altLang="en-US" sz="1200" dirty="0">
                <a:solidFill>
                  <a:srgbClr val="555555"/>
                </a:solidFill>
              </a:rPr>
              <a:t>      </a:t>
            </a:r>
            <a:r>
              <a:rPr lang="en-US" altLang="zh-CN" sz="1200" dirty="0">
                <a:solidFill>
                  <a:srgbClr val="555555"/>
                </a:solidFill>
              </a:rPr>
              <a:t>@@</a:t>
            </a:r>
            <a:r>
              <a:rPr lang="en-US" altLang="zh-CN" sz="1200" dirty="0" err="1">
                <a:solidFill>
                  <a:srgbClr val="555555"/>
                </a:solidFill>
              </a:rPr>
              <a:t>innodb_buffer_pool_size</a:t>
            </a:r>
            <a:r>
              <a:rPr lang="en-US" altLang="zh-CN" sz="1200" dirty="0">
                <a:solidFill>
                  <a:srgbClr val="555555"/>
                </a:solidFill>
              </a:rPr>
              <a:t>/1024/1024/1024 </a:t>
            </a:r>
            <a:r>
              <a:rPr lang="en-US" altLang="zh-CN" sz="1200" dirty="0">
                <a:solidFill>
                  <a:srgbClr val="999999"/>
                </a:solidFill>
              </a:rPr>
              <a:t>|</a:t>
            </a:r>
            <a:r>
              <a:rPr lang="en-US" altLang="zh-CN" sz="1200" dirty="0">
                <a:solidFill>
                  <a:srgbClr val="555555"/>
                </a:solidFill>
              </a:rPr>
              <a:t> </a:t>
            </a:r>
            <a:endParaRPr lang="en-US" altLang="zh-CN" sz="1200" dirty="0">
              <a:solidFill>
                <a:srgbClr val="555555"/>
              </a:solidFill>
            </a:endParaRPr>
          </a:p>
          <a:p>
            <a:pPr marL="600075" lvl="2" indent="0" fontAlgn="base">
              <a:buNone/>
            </a:pPr>
            <a:r>
              <a:rPr lang="en-US" altLang="zh-CN" sz="1200" dirty="0">
                <a:solidFill>
                  <a:srgbClr val="999999"/>
                </a:solidFill>
              </a:rPr>
              <a:t>+----------------------------------------------------------------+</a:t>
            </a:r>
            <a:r>
              <a:rPr lang="en-US" altLang="zh-CN" sz="1200" dirty="0">
                <a:solidFill>
                  <a:srgbClr val="555555"/>
                </a:solidFill>
              </a:rPr>
              <a:t> </a:t>
            </a:r>
            <a:endParaRPr lang="en-US" altLang="zh-CN" sz="1200" dirty="0">
              <a:solidFill>
                <a:srgbClr val="555555"/>
              </a:solidFill>
            </a:endParaRPr>
          </a:p>
          <a:p>
            <a:pPr marL="600075" lvl="2" indent="0" fontAlgn="base">
              <a:buNone/>
            </a:pPr>
            <a:r>
              <a:rPr lang="en-US" altLang="zh-CN" sz="1200" dirty="0">
                <a:solidFill>
                  <a:srgbClr val="999999"/>
                </a:solidFill>
              </a:rPr>
              <a:t>|</a:t>
            </a:r>
            <a:r>
              <a:rPr lang="en-US" altLang="zh-CN" sz="1200" dirty="0">
                <a:solidFill>
                  <a:srgbClr val="555555"/>
                </a:solidFill>
              </a:rPr>
              <a:t> </a:t>
            </a:r>
            <a:r>
              <a:rPr lang="zh-CN" altLang="en-US" sz="1200" dirty="0">
                <a:solidFill>
                  <a:srgbClr val="555555"/>
                </a:solidFill>
              </a:rPr>
              <a:t>                                                              </a:t>
            </a:r>
            <a:r>
              <a:rPr lang="en-US" altLang="zh-CN" sz="1200" dirty="0">
                <a:solidFill>
                  <a:srgbClr val="555555"/>
                </a:solidFill>
              </a:rPr>
              <a:t>10.000000000000 </a:t>
            </a:r>
            <a:r>
              <a:rPr lang="en-US" altLang="zh-CN" sz="1200" dirty="0">
                <a:solidFill>
                  <a:srgbClr val="999999"/>
                </a:solidFill>
              </a:rPr>
              <a:t>|</a:t>
            </a:r>
            <a:r>
              <a:rPr lang="en-US" altLang="zh-CN" sz="1200" dirty="0">
                <a:solidFill>
                  <a:srgbClr val="555555"/>
                </a:solidFill>
              </a:rPr>
              <a:t> </a:t>
            </a:r>
            <a:endParaRPr lang="en-US" altLang="zh-CN" sz="1200" dirty="0">
              <a:solidFill>
                <a:srgbClr val="555555"/>
              </a:solidFill>
            </a:endParaRPr>
          </a:p>
          <a:p>
            <a:pPr marL="600075" lvl="2" indent="0" fontAlgn="base">
              <a:buNone/>
            </a:pPr>
            <a:r>
              <a:rPr lang="en-US" altLang="zh-CN" sz="1200" dirty="0">
                <a:solidFill>
                  <a:srgbClr val="999999"/>
                </a:solidFill>
              </a:rPr>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Configuring Multiple Buffer Pool Instances</a:t>
            </a:r>
            <a:endParaRPr lang="en-US" altLang="zh-CN" dirty="0"/>
          </a:p>
          <a:p>
            <a:pPr lvl="1" fontAlgn="base"/>
            <a:r>
              <a:rPr lang="en-US" altLang="zh-CN" dirty="0"/>
              <a:t>For systems with buffer pools in the </a:t>
            </a:r>
            <a:r>
              <a:rPr lang="en-US" altLang="zh-CN" dirty="0">
                <a:solidFill>
                  <a:srgbClr val="FF0000"/>
                </a:solidFill>
              </a:rPr>
              <a:t>multi-gigabyte</a:t>
            </a:r>
            <a:r>
              <a:rPr lang="en-US" altLang="zh-CN" dirty="0"/>
              <a:t> range, dividing the buffer pool into </a:t>
            </a:r>
            <a:r>
              <a:rPr lang="en-US" altLang="zh-CN" dirty="0">
                <a:solidFill>
                  <a:srgbClr val="FF0000"/>
                </a:solidFill>
              </a:rPr>
              <a:t>separate instances can improve concurrency</a:t>
            </a:r>
            <a:r>
              <a:rPr lang="en-US" altLang="zh-CN" dirty="0"/>
              <a:t>, by reducing contention as different threads read and write to cached pages. </a:t>
            </a:r>
            <a:endParaRPr lang="en-US" altLang="zh-CN" dirty="0"/>
          </a:p>
          <a:p>
            <a:pPr lvl="1" fontAlgn="base"/>
            <a:r>
              <a:rPr lang="en-US" altLang="zh-CN" dirty="0"/>
              <a:t>Multiple buffer pool instances are configured using the </a:t>
            </a:r>
            <a:r>
              <a:rPr lang="en-US" altLang="zh-CN" dirty="0">
                <a:hlinkClick r:id="rId1"/>
              </a:rPr>
              <a:t>innodb_buffer_pool_instances</a:t>
            </a:r>
            <a:r>
              <a:rPr lang="en-US" altLang="zh-CN" dirty="0"/>
              <a:t> configuration option, and you might also adjust the </a:t>
            </a:r>
            <a:r>
              <a:rPr lang="en-US" altLang="zh-CN" dirty="0">
                <a:hlinkClick r:id="rId2"/>
              </a:rPr>
              <a:t>innodb_buffer_pool_size</a:t>
            </a:r>
            <a:r>
              <a:rPr lang="en-US" altLang="zh-CN" dirty="0"/>
              <a:t> value.</a:t>
            </a:r>
            <a:endParaRPr lang="en-US" altLang="zh-CN" dirty="0"/>
          </a:p>
          <a:p>
            <a:pPr lvl="1" fontAlgn="base"/>
            <a:r>
              <a:rPr lang="en-US" altLang="zh-CN" dirty="0"/>
              <a:t>When the </a:t>
            </a:r>
            <a:r>
              <a:rPr lang="en-US" altLang="zh-CN" dirty="0" err="1"/>
              <a:t>InnoDB</a:t>
            </a:r>
            <a:r>
              <a:rPr lang="en-US" altLang="zh-CN" dirty="0"/>
              <a:t> buffer pool is large, many data requests can be satisfied by retrieving from memory.</a:t>
            </a:r>
            <a:endParaRPr lang="en-US" altLang="zh-CN" dirty="0"/>
          </a:p>
          <a:p>
            <a:pPr lvl="1" fontAlgn="base"/>
            <a:r>
              <a:rPr lang="en-US" altLang="zh-CN" dirty="0"/>
              <a:t>To enable multiple buffer pool instances, set the </a:t>
            </a:r>
            <a:r>
              <a:rPr lang="en-US" altLang="zh-CN" dirty="0" err="1">
                <a:solidFill>
                  <a:srgbClr val="FF0000"/>
                </a:solidFill>
              </a:rPr>
              <a:t>innodb_buffer_pool_instances</a:t>
            </a:r>
            <a:r>
              <a:rPr lang="en-US" altLang="zh-CN" dirty="0">
                <a:solidFill>
                  <a:srgbClr val="FF0000"/>
                </a:solidFill>
              </a:rPr>
              <a:t> </a:t>
            </a:r>
            <a:r>
              <a:rPr lang="en-US" altLang="zh-CN" dirty="0"/>
              <a:t>configuration option to a value </a:t>
            </a:r>
            <a:r>
              <a:rPr lang="en-US" altLang="zh-CN" dirty="0">
                <a:solidFill>
                  <a:srgbClr val="FF0000"/>
                </a:solidFill>
              </a:rPr>
              <a:t>greater than 1 (the default) up to 64 (the maximum)</a:t>
            </a:r>
            <a:r>
              <a:rPr lang="en-US" altLang="zh-CN" dirty="0"/>
              <a:t>. </a:t>
            </a:r>
            <a:endParaRPr lang="en-US" altLang="zh-CN" dirty="0"/>
          </a:p>
          <a:p>
            <a:pPr lvl="2" fontAlgn="base"/>
            <a:r>
              <a:rPr lang="en-US" altLang="zh-CN" dirty="0"/>
              <a:t>This option takes effect only when you set</a:t>
            </a:r>
            <a:r>
              <a:rPr lang="en-US" altLang="zh-CN" dirty="0">
                <a:solidFill>
                  <a:srgbClr val="FF0000"/>
                </a:solidFill>
              </a:rPr>
              <a:t> </a:t>
            </a:r>
            <a:r>
              <a:rPr lang="en-US" altLang="zh-CN" dirty="0" err="1">
                <a:solidFill>
                  <a:srgbClr val="FF0000"/>
                </a:solidFill>
              </a:rPr>
              <a:t>innodb_buffer_pool_size</a:t>
            </a:r>
            <a:r>
              <a:rPr lang="en-US" altLang="zh-CN" dirty="0">
                <a:solidFill>
                  <a:srgbClr val="FF0000"/>
                </a:solidFill>
              </a:rPr>
              <a:t> </a:t>
            </a:r>
            <a:r>
              <a:rPr lang="en-US" altLang="zh-CN" dirty="0"/>
              <a:t>to a size of </a:t>
            </a:r>
            <a:r>
              <a:rPr lang="en-US" altLang="zh-CN" dirty="0">
                <a:solidFill>
                  <a:srgbClr val="FF0000"/>
                </a:solidFill>
              </a:rPr>
              <a:t>1GB or more</a:t>
            </a:r>
            <a:r>
              <a:rPr lang="en-US" altLang="zh-CN" dirty="0"/>
              <a:t>. The total size you specify is divided among all the buffer pools. For best efficiency, specify a combination of </a:t>
            </a:r>
            <a:r>
              <a:rPr lang="en-US" altLang="zh-CN" dirty="0">
                <a:hlinkClick r:id="rId1"/>
              </a:rPr>
              <a:t>innodb_buffer_pool_instances</a:t>
            </a:r>
            <a:r>
              <a:rPr lang="en-US" altLang="zh-CN" dirty="0"/>
              <a:t> and </a:t>
            </a:r>
            <a:r>
              <a:rPr lang="en-US" altLang="zh-CN" dirty="0">
                <a:hlinkClick r:id="rId2"/>
              </a:rPr>
              <a:t>innodb_buffer_pool_size</a:t>
            </a:r>
            <a:r>
              <a:rPr lang="en-US" altLang="zh-CN" dirty="0"/>
              <a:t> so that each buffer pool instance is </a:t>
            </a:r>
            <a:r>
              <a:rPr lang="en-US" altLang="zh-CN" dirty="0">
                <a:solidFill>
                  <a:srgbClr val="FF0000"/>
                </a:solidFill>
              </a:rPr>
              <a:t>at least 1GB</a:t>
            </a:r>
            <a:r>
              <a:rPr lang="en-US" altLang="zh-CN" dirty="0"/>
              <a:t>.</a:t>
            </a: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Making the Buffer Pool Scan Resistant</a:t>
            </a:r>
            <a:endParaRPr lang="en-US" altLang="zh-CN" dirty="0"/>
          </a:p>
          <a:p>
            <a:pPr lvl="1" fontAlgn="base"/>
            <a:r>
              <a:rPr lang="en-US" altLang="zh-CN" dirty="0"/>
              <a:t>Rather than using a strict </a:t>
            </a:r>
            <a:r>
              <a:rPr lang="en-US" altLang="zh-CN" dirty="0">
                <a:hlinkClick r:id="rId1" tooltip="LRU"/>
              </a:rPr>
              <a:t>LRU</a:t>
            </a:r>
            <a:r>
              <a:rPr lang="en-US" altLang="zh-CN" dirty="0"/>
              <a:t> algorithm, </a:t>
            </a:r>
            <a:endParaRPr lang="en-US" altLang="zh-CN" dirty="0"/>
          </a:p>
          <a:p>
            <a:pPr lvl="2" fontAlgn="base"/>
            <a:r>
              <a:rPr lang="en-US" altLang="zh-CN" dirty="0" err="1"/>
              <a:t>InnoDB</a:t>
            </a:r>
            <a:r>
              <a:rPr lang="en-US" altLang="zh-CN" dirty="0"/>
              <a:t> uses a technique to minimize the amount of data that is brought into the </a:t>
            </a:r>
            <a:r>
              <a:rPr lang="en-US" altLang="zh-CN" dirty="0">
                <a:hlinkClick r:id="rId2" tooltip="buffer pool"/>
              </a:rPr>
              <a:t>buffer pool</a:t>
            </a:r>
            <a:r>
              <a:rPr lang="en-US" altLang="zh-CN" dirty="0"/>
              <a:t> and never accessed again. </a:t>
            </a:r>
            <a:endParaRPr lang="en-US" altLang="zh-CN" dirty="0"/>
          </a:p>
          <a:p>
            <a:pPr lvl="2" fontAlgn="base"/>
            <a:r>
              <a:rPr lang="en-US" altLang="zh-CN" dirty="0"/>
              <a:t>The goal is to make sure that frequently accessed (“hot”) pages remain in the buffer pool, even as </a:t>
            </a:r>
            <a:r>
              <a:rPr lang="en-US" altLang="zh-CN" dirty="0">
                <a:hlinkClick r:id="rId3" tooltip="read-ahead"/>
              </a:rPr>
              <a:t>read-ahead</a:t>
            </a:r>
            <a:r>
              <a:rPr lang="en-US" altLang="zh-CN" dirty="0"/>
              <a:t> and </a:t>
            </a:r>
            <a:r>
              <a:rPr lang="en-US" altLang="zh-CN" dirty="0">
                <a:hlinkClick r:id="rId4" tooltip="full table scan"/>
              </a:rPr>
              <a:t>full table scans</a:t>
            </a:r>
            <a:r>
              <a:rPr lang="en-US" altLang="zh-CN" dirty="0"/>
              <a:t> bring in new blocks that might or might not be accessed afterward.</a:t>
            </a:r>
            <a:endParaRPr lang="en-US" altLang="zh-CN" dirty="0"/>
          </a:p>
          <a:p>
            <a:pPr lvl="1" fontAlgn="base"/>
            <a:r>
              <a:rPr lang="en-US" altLang="zh-CN" dirty="0"/>
              <a:t>Newly read blocks are inserted into </a:t>
            </a:r>
            <a:r>
              <a:rPr lang="en-US" altLang="zh-CN" dirty="0">
                <a:solidFill>
                  <a:srgbClr val="FF0000"/>
                </a:solidFill>
              </a:rPr>
              <a:t>the middle of the LRU list</a:t>
            </a:r>
            <a:r>
              <a:rPr lang="en-US" altLang="zh-CN" dirty="0"/>
              <a:t>. </a:t>
            </a:r>
            <a:endParaRPr lang="en-US" altLang="zh-CN" dirty="0"/>
          </a:p>
          <a:p>
            <a:pPr lvl="2" fontAlgn="base"/>
            <a:r>
              <a:rPr lang="en-US" altLang="zh-CN" dirty="0"/>
              <a:t>All newly read pages are inserted at a location that by default is </a:t>
            </a:r>
            <a:r>
              <a:rPr lang="en-US" altLang="zh-CN" dirty="0">
                <a:solidFill>
                  <a:srgbClr val="FF0000"/>
                </a:solidFill>
              </a:rPr>
              <a:t>3/8 from the tail of the LRU list</a:t>
            </a:r>
            <a:r>
              <a:rPr lang="en-US" altLang="zh-CN" dirty="0"/>
              <a:t>. </a:t>
            </a:r>
            <a:endParaRPr lang="en-US" altLang="zh-CN" dirty="0"/>
          </a:p>
          <a:p>
            <a:pPr lvl="2" fontAlgn="base"/>
            <a:r>
              <a:rPr lang="en-US" altLang="zh-CN" dirty="0"/>
              <a:t>The pages are </a:t>
            </a:r>
            <a:r>
              <a:rPr lang="en-US" altLang="zh-CN" dirty="0">
                <a:solidFill>
                  <a:srgbClr val="FF0000"/>
                </a:solidFill>
              </a:rPr>
              <a:t>moved to the front of the list </a:t>
            </a:r>
            <a:r>
              <a:rPr lang="en-US" altLang="zh-CN" dirty="0"/>
              <a:t>(the most-recently used end) when they are accessed in the buffer pool for the first time. </a:t>
            </a:r>
            <a:endParaRPr lang="en-US" altLang="zh-CN" dirty="0"/>
          </a:p>
          <a:p>
            <a:pPr lvl="2" fontAlgn="base"/>
            <a:r>
              <a:rPr lang="en-US" altLang="zh-CN" dirty="0"/>
              <a:t>Thus, pages that are never accessed never make it to the front portion of the LRU list, and </a:t>
            </a:r>
            <a:r>
              <a:rPr lang="en-US" altLang="zh-CN" dirty="0">
                <a:solidFill>
                  <a:srgbClr val="FF0000"/>
                </a:solidFill>
              </a:rPr>
              <a:t>“age out” sooner</a:t>
            </a:r>
            <a:r>
              <a:rPr lang="en-US" altLang="zh-CN" dirty="0"/>
              <a:t> than with a strict LRU approach. </a:t>
            </a:r>
            <a:endParaRPr lang="en-US" altLang="zh-CN" dirty="0"/>
          </a:p>
          <a:p>
            <a:pPr lvl="2" fontAlgn="base"/>
            <a:r>
              <a:rPr lang="en-US" altLang="zh-CN" dirty="0"/>
              <a:t>This arrangement divides the LRU list into </a:t>
            </a:r>
            <a:r>
              <a:rPr lang="en-US" altLang="zh-CN" dirty="0">
                <a:solidFill>
                  <a:srgbClr val="FF0000"/>
                </a:solidFill>
              </a:rPr>
              <a:t>two segments</a:t>
            </a:r>
            <a:r>
              <a:rPr lang="en-US" altLang="zh-CN" dirty="0"/>
              <a:t>, where the pages downstream of the insertion point are considered “old” and are desirable victims for LRU eviction.</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Optimizing Storage Layout for </a:t>
            </a:r>
            <a:r>
              <a:rPr lang="en-US" altLang="zh-CN" dirty="0" err="1"/>
              <a:t>InnoDB</a:t>
            </a:r>
            <a:r>
              <a:rPr lang="en-US" altLang="zh-CN" dirty="0"/>
              <a:t> Tables</a:t>
            </a:r>
            <a:endParaRPr lang="en-US" altLang="zh-CN" dirty="0"/>
          </a:p>
          <a:p>
            <a:pPr lvl="1" fontAlgn="base"/>
            <a:r>
              <a:rPr lang="en-US" altLang="zh-CN" dirty="0"/>
              <a:t>Once your data reaches a </a:t>
            </a:r>
            <a:r>
              <a:rPr lang="en-US" altLang="zh-CN" dirty="0">
                <a:solidFill>
                  <a:srgbClr val="FF0000"/>
                </a:solidFill>
              </a:rPr>
              <a:t>stable size</a:t>
            </a:r>
            <a:r>
              <a:rPr lang="en-US" altLang="zh-CN" dirty="0"/>
              <a:t>, or a growing table has increased by tens or some hundreds of megabytes, consider using the </a:t>
            </a:r>
            <a:r>
              <a:rPr lang="en-US" altLang="zh-CN" dirty="0">
                <a:solidFill>
                  <a:srgbClr val="FF0000"/>
                </a:solidFill>
              </a:rPr>
              <a:t>OPTIMIZE TABLE </a:t>
            </a:r>
            <a:r>
              <a:rPr lang="en-US" altLang="zh-CN" dirty="0"/>
              <a:t>statement to reorganize the table and compact any wasted space. </a:t>
            </a:r>
            <a:endParaRPr lang="en-US" altLang="zh-CN" dirty="0"/>
          </a:p>
          <a:p>
            <a:pPr lvl="2" fontAlgn="base"/>
            <a:r>
              <a:rPr lang="en-US" altLang="zh-CN" dirty="0">
                <a:solidFill>
                  <a:srgbClr val="FF0000"/>
                </a:solidFill>
              </a:rPr>
              <a:t>OPTIMIZE TABLE </a:t>
            </a:r>
            <a:r>
              <a:rPr lang="en-US" altLang="zh-CN" dirty="0"/>
              <a:t>copies the data part of the table and rebuilds the indexes. The benefits come from improved packing of data within indexes, and reduced fragmentation within the tablespaces and on disk.</a:t>
            </a:r>
            <a:endParaRPr lang="en-US" altLang="zh-CN" dirty="0"/>
          </a:p>
          <a:p>
            <a:pPr lvl="1" fontAlgn="base"/>
            <a:r>
              <a:rPr lang="en-US" altLang="zh-CN" dirty="0"/>
              <a:t>In </a:t>
            </a:r>
            <a:r>
              <a:rPr lang="en-US" altLang="zh-CN" dirty="0" err="1"/>
              <a:t>InnoDB</a:t>
            </a:r>
            <a:r>
              <a:rPr lang="en-US" altLang="zh-CN" dirty="0"/>
              <a:t>, having </a:t>
            </a:r>
            <a:r>
              <a:rPr lang="en-US" altLang="zh-CN" dirty="0">
                <a:solidFill>
                  <a:srgbClr val="FF0000"/>
                </a:solidFill>
              </a:rPr>
              <a:t>a long PRIMARY KEY </a:t>
            </a:r>
            <a:r>
              <a:rPr lang="en-US" altLang="zh-CN" dirty="0"/>
              <a:t>(either a single column with a lengthy value, or several columns that form a long composite value) wastes a lot of disk space. </a:t>
            </a:r>
            <a:endParaRPr lang="en-US" altLang="zh-CN" dirty="0"/>
          </a:p>
          <a:p>
            <a:pPr lvl="2" fontAlgn="base"/>
            <a:r>
              <a:rPr lang="en-US" altLang="zh-CN" dirty="0"/>
              <a:t>Create an </a:t>
            </a:r>
            <a:r>
              <a:rPr lang="en-US" altLang="zh-CN" dirty="0">
                <a:solidFill>
                  <a:srgbClr val="FF0000"/>
                </a:solidFill>
              </a:rPr>
              <a:t>AUTO_INCREMENT </a:t>
            </a:r>
            <a:r>
              <a:rPr lang="en-US" altLang="zh-CN" dirty="0"/>
              <a:t>column as the primary key if your primary key is long, or index a prefix of a long VARCHAR column instead of the entire column.</a:t>
            </a:r>
            <a:endParaRPr lang="en-US" altLang="zh-CN" dirty="0"/>
          </a:p>
          <a:p>
            <a:pPr lvl="1" fontAlgn="base"/>
            <a:r>
              <a:rPr lang="en-US" altLang="zh-CN" dirty="0"/>
              <a:t>Use the </a:t>
            </a:r>
            <a:r>
              <a:rPr lang="en-US" altLang="zh-CN" dirty="0">
                <a:hlinkClick r:id="rId1" tooltip="11.3.2 The CHAR and VARCHAR Types"/>
              </a:rPr>
              <a:t>VARCHAR</a:t>
            </a:r>
            <a:r>
              <a:rPr lang="en-US" altLang="zh-CN" dirty="0"/>
              <a:t> data type instead of </a:t>
            </a:r>
            <a:r>
              <a:rPr lang="en-US" altLang="zh-CN" dirty="0">
                <a:hlinkClick r:id="rId1" tooltip="11.3.2 The CHAR and VARCHAR Types"/>
              </a:rPr>
              <a:t>CHAR</a:t>
            </a:r>
            <a:r>
              <a:rPr lang="en-US" altLang="zh-CN" dirty="0"/>
              <a:t> to store variable-length strings or for columns with </a:t>
            </a:r>
            <a:r>
              <a:rPr lang="en-US" altLang="zh-CN" dirty="0">
                <a:solidFill>
                  <a:srgbClr val="FF0000"/>
                </a:solidFill>
              </a:rPr>
              <a:t>many NULL values</a:t>
            </a:r>
            <a:r>
              <a:rPr lang="en-US" altLang="zh-CN" dirty="0"/>
              <a:t>. </a:t>
            </a:r>
            <a:endParaRPr lang="en-US" altLang="zh-CN" dirty="0"/>
          </a:p>
          <a:p>
            <a:pPr lvl="1" fontAlgn="base"/>
            <a:r>
              <a:rPr lang="en-US" altLang="zh-CN" dirty="0"/>
              <a:t>For tables that are </a:t>
            </a:r>
            <a:r>
              <a:rPr lang="en-US" altLang="zh-CN" dirty="0">
                <a:solidFill>
                  <a:srgbClr val="FF0000"/>
                </a:solidFill>
              </a:rPr>
              <a:t>big</a:t>
            </a:r>
            <a:r>
              <a:rPr lang="en-US" altLang="zh-CN" dirty="0"/>
              <a:t>, or contain </a:t>
            </a:r>
            <a:r>
              <a:rPr lang="en-US" altLang="zh-CN" dirty="0">
                <a:solidFill>
                  <a:srgbClr val="FF0000"/>
                </a:solidFill>
              </a:rPr>
              <a:t>lots of repetitive text or numeric data</a:t>
            </a:r>
            <a:r>
              <a:rPr lang="en-US" altLang="zh-CN" dirty="0"/>
              <a:t>, consider using </a:t>
            </a:r>
            <a:r>
              <a:rPr lang="en-US" altLang="zh-CN" dirty="0">
                <a:solidFill>
                  <a:srgbClr val="FF0000"/>
                </a:solidFill>
              </a:rPr>
              <a:t>COMPRESSED</a:t>
            </a:r>
            <a:r>
              <a:rPr lang="en-US" altLang="zh-CN" dirty="0"/>
              <a:t> row format.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Configuring </a:t>
            </a:r>
            <a:r>
              <a:rPr lang="en-US" altLang="zh-CN" dirty="0" err="1"/>
              <a:t>InnoDB</a:t>
            </a:r>
            <a:r>
              <a:rPr lang="en-US" altLang="zh-CN" dirty="0"/>
              <a:t> Buffer Pool Prefetching (Read-Ahead)</a:t>
            </a:r>
            <a:endParaRPr lang="en-US" altLang="zh-CN" dirty="0"/>
          </a:p>
          <a:p>
            <a:pPr lvl="1" fontAlgn="base"/>
            <a:r>
              <a:rPr lang="en-US" altLang="zh-CN" dirty="0"/>
              <a:t>A </a:t>
            </a:r>
            <a:r>
              <a:rPr lang="en-US" altLang="zh-CN" dirty="0">
                <a:hlinkClick r:id="rId1" tooltip="read-ahead"/>
              </a:rPr>
              <a:t>read-ahead</a:t>
            </a:r>
            <a:r>
              <a:rPr lang="en-US" altLang="zh-CN" dirty="0"/>
              <a:t> request is an I/O request to prefetch multiple pages in the </a:t>
            </a:r>
            <a:r>
              <a:rPr lang="en-US" altLang="zh-CN" dirty="0">
                <a:hlinkClick r:id="rId2" tooltip="buffer pool"/>
              </a:rPr>
              <a:t>buffer pool</a:t>
            </a:r>
            <a:r>
              <a:rPr lang="en-US" altLang="zh-CN" dirty="0"/>
              <a:t> </a:t>
            </a:r>
            <a:r>
              <a:rPr lang="en-US" altLang="zh-CN" dirty="0">
                <a:solidFill>
                  <a:srgbClr val="FF0000"/>
                </a:solidFill>
              </a:rPr>
              <a:t>asynchronously</a:t>
            </a:r>
            <a:r>
              <a:rPr lang="en-US" altLang="zh-CN" dirty="0"/>
              <a:t>, in anticipation of </a:t>
            </a:r>
            <a:r>
              <a:rPr lang="en-US" altLang="zh-CN" dirty="0">
                <a:solidFill>
                  <a:srgbClr val="FF0000"/>
                </a:solidFill>
              </a:rPr>
              <a:t>impending</a:t>
            </a:r>
            <a:r>
              <a:rPr lang="en-US" altLang="zh-CN" dirty="0"/>
              <a:t> </a:t>
            </a:r>
            <a:r>
              <a:rPr lang="en-US" altLang="zh-CN" dirty="0">
                <a:solidFill>
                  <a:srgbClr val="FF0000"/>
                </a:solidFill>
              </a:rPr>
              <a:t>need</a:t>
            </a:r>
            <a:r>
              <a:rPr lang="en-US" altLang="zh-CN" dirty="0"/>
              <a:t> for these pages. </a:t>
            </a:r>
            <a:endParaRPr lang="en-US" altLang="zh-CN" dirty="0"/>
          </a:p>
          <a:p>
            <a:pPr lvl="1" fontAlgn="base"/>
            <a:r>
              <a:rPr lang="en-US" altLang="zh-CN" dirty="0"/>
              <a:t>The requests bring in all the pages in one </a:t>
            </a:r>
            <a:r>
              <a:rPr lang="en-US" altLang="zh-CN" dirty="0">
                <a:hlinkClick r:id="rId3" tooltip="extent"/>
              </a:rPr>
              <a:t>extent</a:t>
            </a:r>
            <a:r>
              <a:rPr lang="en-US" altLang="zh-CN" dirty="0"/>
              <a:t>. </a:t>
            </a:r>
            <a:r>
              <a:rPr lang="en-US" altLang="zh-CN" dirty="0" err="1"/>
              <a:t>InnoDB</a:t>
            </a:r>
            <a:r>
              <a:rPr lang="en-US" altLang="zh-CN" dirty="0"/>
              <a:t> uses two read-ahead algorithms to improve I/O performance:</a:t>
            </a:r>
            <a:endParaRPr lang="en-US" altLang="zh-CN" dirty="0"/>
          </a:p>
          <a:p>
            <a:pPr lvl="2" fontAlgn="base"/>
            <a:r>
              <a:rPr lang="en-US" altLang="zh-CN" b="1" dirty="0">
                <a:solidFill>
                  <a:srgbClr val="FF0000"/>
                </a:solidFill>
              </a:rPr>
              <a:t>Linear</a:t>
            </a:r>
            <a:r>
              <a:rPr lang="en-US" altLang="zh-CN" dirty="0"/>
              <a:t> read-ahead is a technique that predicts what pages might be needed soon based on pages in the buffer pool being accessed sequentially. </a:t>
            </a:r>
            <a:endParaRPr lang="en-US" altLang="zh-CN" dirty="0"/>
          </a:p>
          <a:p>
            <a:pPr lvl="2" fontAlgn="base"/>
            <a:r>
              <a:rPr lang="en-US" altLang="zh-CN" b="1" dirty="0">
                <a:solidFill>
                  <a:srgbClr val="FF0000"/>
                </a:solidFill>
              </a:rPr>
              <a:t>Random</a:t>
            </a:r>
            <a:r>
              <a:rPr lang="en-US" altLang="zh-CN" dirty="0"/>
              <a:t> read-ahead is a technique that predicts when pages might be needed soon based on pages already in the buffer pool, regardless of the order in which those pages were read. </a:t>
            </a:r>
            <a:endParaRPr lang="en-US" altLang="zh-CN" dirty="0"/>
          </a:p>
          <a:p>
            <a:pPr lvl="1" fontAlgn="base"/>
            <a:r>
              <a:rPr lang="en-US" altLang="zh-CN" dirty="0"/>
              <a:t>The </a:t>
            </a:r>
            <a:r>
              <a:rPr lang="en-US" altLang="zh-CN" dirty="0">
                <a:solidFill>
                  <a:srgbClr val="FF0000"/>
                </a:solidFill>
              </a:rPr>
              <a:t>SHOW ENGINE INNODB STATUS </a:t>
            </a:r>
            <a:r>
              <a:rPr lang="en-US" altLang="zh-CN" dirty="0"/>
              <a:t>command displays statistics to help you evaluate the effectiveness of the read-ahead algorithm. </a:t>
            </a:r>
            <a:endParaRPr lang="en-US" altLang="zh-CN" dirty="0"/>
          </a:p>
          <a:p>
            <a:pPr lvl="2" fontAlgn="base"/>
            <a:r>
              <a:rPr lang="en-US" altLang="zh-CN" dirty="0"/>
              <a:t>The information can be useful when fine-tuning</a:t>
            </a:r>
            <a:r>
              <a:rPr lang="zh-CN" altLang="en-US" dirty="0"/>
              <a:t> </a:t>
            </a:r>
            <a:r>
              <a:rPr lang="en-US" altLang="zh-CN" dirty="0"/>
              <a:t>the </a:t>
            </a:r>
            <a:r>
              <a:rPr lang="en-US" altLang="zh-CN" dirty="0">
                <a:hlinkClick r:id="rId4"/>
              </a:rPr>
              <a:t>innodb_random_read_ahead</a:t>
            </a:r>
            <a:r>
              <a:rPr lang="en-US" altLang="zh-CN" dirty="0"/>
              <a:t> setting.</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Configuring Buffer Pool Flushing</a:t>
            </a:r>
            <a:endParaRPr lang="en-US" altLang="zh-CN" dirty="0"/>
          </a:p>
          <a:p>
            <a:pPr lvl="1" fontAlgn="base"/>
            <a:r>
              <a:rPr lang="en-US" altLang="zh-CN" dirty="0" err="1"/>
              <a:t>InnoDB</a:t>
            </a:r>
            <a:r>
              <a:rPr lang="en-US" altLang="zh-CN" dirty="0"/>
              <a:t> performs certain tasks in the background, including flushing of dirty pages from the buffer pool. </a:t>
            </a:r>
            <a:endParaRPr lang="en-US" altLang="zh-CN" dirty="0"/>
          </a:p>
          <a:p>
            <a:pPr lvl="2" fontAlgn="base"/>
            <a:r>
              <a:rPr lang="en-US" altLang="zh-CN" dirty="0">
                <a:solidFill>
                  <a:srgbClr val="FF0000"/>
                </a:solidFill>
              </a:rPr>
              <a:t>Dirty pages </a:t>
            </a:r>
            <a:r>
              <a:rPr lang="en-US" altLang="zh-CN" dirty="0"/>
              <a:t>are those that have been modified but are not yet written to the data files on disk.</a:t>
            </a:r>
            <a:endParaRPr lang="en-US" altLang="zh-CN" dirty="0"/>
          </a:p>
          <a:p>
            <a:pPr lvl="1" fontAlgn="base"/>
            <a:r>
              <a:rPr lang="en-US" altLang="zh-CN" dirty="0"/>
              <a:t>In MySQL 8.0, buffer pool flushing is performed by page cleaner threads. </a:t>
            </a:r>
            <a:endParaRPr lang="en-US" altLang="zh-CN" dirty="0"/>
          </a:p>
          <a:p>
            <a:pPr lvl="2" fontAlgn="base"/>
            <a:r>
              <a:rPr lang="en-US" altLang="zh-CN" dirty="0"/>
              <a:t>The number of page cleaner threads is controlled by the </a:t>
            </a:r>
            <a:r>
              <a:rPr lang="en-US" altLang="zh-CN" dirty="0">
                <a:hlinkClick r:id="rId1"/>
              </a:rPr>
              <a:t>innodb_page_cleaners</a:t>
            </a:r>
            <a:r>
              <a:rPr lang="en-US" altLang="zh-CN" dirty="0"/>
              <a:t> variable, which has a default value of </a:t>
            </a:r>
            <a:r>
              <a:rPr lang="en-US" altLang="zh-CN" dirty="0">
                <a:solidFill>
                  <a:srgbClr val="FF0000"/>
                </a:solidFill>
              </a:rPr>
              <a:t>4</a:t>
            </a:r>
            <a:r>
              <a:rPr lang="en-US" altLang="zh-CN" dirty="0"/>
              <a:t>. </a:t>
            </a:r>
            <a:endParaRPr lang="en-US" altLang="zh-CN" dirty="0"/>
          </a:p>
          <a:p>
            <a:pPr lvl="2" fontAlgn="base"/>
            <a:r>
              <a:rPr lang="en-US" altLang="zh-CN" dirty="0"/>
              <a:t>However, if the number of page cleaner threads exceeds the number of buffer pool instances, </a:t>
            </a:r>
            <a:r>
              <a:rPr lang="en-US" altLang="zh-CN" dirty="0">
                <a:hlinkClick r:id="rId1"/>
              </a:rPr>
              <a:t>innodb_page_cleaners</a:t>
            </a:r>
            <a:r>
              <a:rPr lang="en-US" altLang="zh-CN" dirty="0"/>
              <a:t> is automatically set to the same value as </a:t>
            </a:r>
            <a:r>
              <a:rPr lang="en-US" altLang="zh-CN" dirty="0">
                <a:hlinkClick r:id="rId2"/>
              </a:rPr>
              <a:t>innodb_buffer_pool_instances</a:t>
            </a:r>
            <a:r>
              <a:rPr lang="en-US" altLang="zh-CN" dirty="0"/>
              <a:t>.</a:t>
            </a:r>
            <a:endParaRPr lang="en-US" altLang="zh-CN" dirty="0"/>
          </a:p>
          <a:p>
            <a:pPr lvl="1" fontAlgn="base"/>
            <a:r>
              <a:rPr lang="en-US" altLang="zh-CN" dirty="0"/>
              <a:t>Buffer pool flushing is initiated when the percentage of dirty pages reaches the low water mark value defined by the </a:t>
            </a:r>
            <a:r>
              <a:rPr lang="en-US" altLang="zh-CN" dirty="0">
                <a:hlinkClick r:id="rId3"/>
              </a:rPr>
              <a:t>innodb_max_dirty_pages_pct_lwm</a:t>
            </a:r>
            <a:r>
              <a:rPr lang="en-US" altLang="zh-CN" dirty="0"/>
              <a:t> variable. </a:t>
            </a:r>
            <a:endParaRPr lang="en-US" altLang="zh-CN" dirty="0"/>
          </a:p>
          <a:p>
            <a:pPr lvl="2" fontAlgn="base"/>
            <a:r>
              <a:rPr lang="en-US" altLang="zh-CN" dirty="0"/>
              <a:t>The default low water mark is </a:t>
            </a:r>
            <a:r>
              <a:rPr lang="en-US" altLang="zh-CN" dirty="0">
                <a:solidFill>
                  <a:srgbClr val="FF0000"/>
                </a:solidFill>
              </a:rPr>
              <a:t>10%</a:t>
            </a:r>
            <a:r>
              <a:rPr lang="en-US" altLang="zh-CN" dirty="0"/>
              <a:t> of buffer pool pages. A </a:t>
            </a:r>
            <a:r>
              <a:rPr lang="en-US" altLang="zh-CN" dirty="0">
                <a:hlinkClick r:id="rId3"/>
              </a:rPr>
              <a:t>innodb_max_dirty_pages_pct_lwm</a:t>
            </a:r>
            <a:r>
              <a:rPr lang="en-US" altLang="zh-CN" dirty="0"/>
              <a:t> value of 0 disables this early flushing </a:t>
            </a:r>
            <a:r>
              <a:rPr lang="en-US" altLang="zh-CN" dirty="0" err="1"/>
              <a:t>behavour</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928992" cy="4048936"/>
          </a:xfrm>
        </p:spPr>
        <p:txBody>
          <a:bodyPr>
            <a:normAutofit/>
          </a:bodyPr>
          <a:lstStyle/>
          <a:p>
            <a:pPr fontAlgn="base"/>
            <a:r>
              <a:rPr lang="en-US" altLang="zh-CN" dirty="0"/>
              <a:t>Saving and Restoring the Buffer Pool State</a:t>
            </a:r>
            <a:endParaRPr lang="en-US" altLang="zh-CN" dirty="0"/>
          </a:p>
          <a:p>
            <a:pPr lvl="1" fontAlgn="base"/>
            <a:r>
              <a:rPr lang="en-US" altLang="zh-CN" dirty="0"/>
              <a:t>To reduce the </a:t>
            </a:r>
            <a:r>
              <a:rPr lang="en-US" altLang="zh-CN" dirty="0">
                <a:hlinkClick r:id="rId1" tooltip="warm up"/>
              </a:rPr>
              <a:t>warmup</a:t>
            </a:r>
            <a:r>
              <a:rPr lang="en-US" altLang="zh-CN" dirty="0"/>
              <a:t> period after restarting the server, </a:t>
            </a:r>
            <a:r>
              <a:rPr lang="en-US" altLang="zh-CN" dirty="0" err="1"/>
              <a:t>InnoDB</a:t>
            </a:r>
            <a:r>
              <a:rPr lang="en-US" altLang="zh-CN" dirty="0"/>
              <a:t> saves a percentage of the most recently used pages for each buffer pool at server shutdown and restores these pages at server startup. </a:t>
            </a:r>
            <a:endParaRPr lang="en-US" altLang="zh-CN" dirty="0"/>
          </a:p>
          <a:p>
            <a:pPr lvl="1" fontAlgn="base"/>
            <a:r>
              <a:rPr lang="en-US" altLang="zh-CN" dirty="0"/>
              <a:t>The percentage of recently used pages that is stored is defined by the </a:t>
            </a:r>
            <a:r>
              <a:rPr lang="en-US" altLang="zh-CN" dirty="0">
                <a:hlinkClick r:id="rId2"/>
              </a:rPr>
              <a:t>innodb_buffer_pool_dump_pct</a:t>
            </a:r>
            <a:r>
              <a:rPr lang="en-US" altLang="zh-CN" dirty="0"/>
              <a:t> configuration option.</a:t>
            </a:r>
            <a:endParaRPr lang="en-US" altLang="zh-CN" dirty="0"/>
          </a:p>
          <a:p>
            <a:pPr lvl="1" fontAlgn="base"/>
            <a:r>
              <a:rPr lang="en-US" altLang="zh-CN" dirty="0"/>
              <a:t>Operations related to saving and restoring the buffer pool state are described in the following topics:</a:t>
            </a:r>
            <a:endParaRPr lang="en-US" altLang="zh-CN" dirty="0"/>
          </a:p>
          <a:p>
            <a:pPr lvl="2" fontAlgn="base"/>
            <a:r>
              <a:rPr lang="en-US" altLang="zh-CN" dirty="0">
                <a:hlinkClick r:id="rId3" tooltip="Configuring the Dump Percentage for Buffer Pool Pages"/>
              </a:rPr>
              <a:t>Configuring the Dump Percentage for Buffer Pool Pages</a:t>
            </a:r>
            <a:endParaRPr lang="en-US" altLang="zh-CN" dirty="0"/>
          </a:p>
          <a:p>
            <a:pPr lvl="2" fontAlgn="base"/>
            <a:r>
              <a:rPr lang="en-US" altLang="zh-CN" dirty="0">
                <a:hlinkClick r:id="rId4" tooltip="Saving the Buffer Pool State at Shutdown and Restoring it at Startup"/>
              </a:rPr>
              <a:t>Saving the Buffer Pool State at Shutdown and Restoring it at Startup</a:t>
            </a:r>
            <a:endParaRPr lang="en-US" altLang="zh-CN" dirty="0"/>
          </a:p>
          <a:p>
            <a:pPr lvl="2" fontAlgn="base"/>
            <a:r>
              <a:rPr lang="en-US" altLang="zh-CN" dirty="0">
                <a:hlinkClick r:id="rId5" tooltip="Saving and Restoring the Buffer Pool State Online"/>
              </a:rPr>
              <a:t>Saving and Restoring the Buffer Pool State Online</a:t>
            </a:r>
            <a:endParaRPr lang="en-US" altLang="zh-CN" dirty="0"/>
          </a:p>
          <a:p>
            <a:pPr lvl="2" fontAlgn="base"/>
            <a:r>
              <a:rPr lang="en-US" altLang="zh-CN" dirty="0">
                <a:hlinkClick r:id="rId6" tooltip="Displaying Buffer Pool Dump Progress"/>
              </a:rPr>
              <a:t>Displaying Buffer Pool Dump Progress</a:t>
            </a:r>
            <a:endParaRPr lang="en-US" altLang="zh-CN" dirty="0"/>
          </a:p>
          <a:p>
            <a:pPr lvl="2" fontAlgn="base"/>
            <a:r>
              <a:rPr lang="en-US" altLang="zh-CN" dirty="0">
                <a:hlinkClick r:id="rId7" tooltip="Displaying Buffer Pool Load Progress"/>
              </a:rPr>
              <a:t>Displaying Buffer Pool Load Progress</a:t>
            </a:r>
            <a:endParaRPr lang="en-US" altLang="zh-CN" dirty="0"/>
          </a:p>
          <a:p>
            <a:pPr lvl="2" fontAlgn="base"/>
            <a:r>
              <a:rPr lang="en-US" altLang="zh-CN" dirty="0">
                <a:hlinkClick r:id="rId8" tooltip="Aborting a Buffer Pool Load Operation"/>
              </a:rPr>
              <a:t>Aborting a Buffer Pool Load Operation</a:t>
            </a:r>
            <a:endParaRPr lang="en-US" altLang="zh-CN" dirty="0"/>
          </a:p>
          <a:p>
            <a:pPr lvl="2" fontAlgn="base"/>
            <a:r>
              <a:rPr lang="en-US" altLang="zh-CN" dirty="0">
                <a:hlinkClick r:id="rId9" tooltip="Monitoring Buffer Pool Load Progress Using Performance Schema"/>
              </a:rPr>
              <a:t>Monitoring Buffer Pool Load Progress Using Performance Schema</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The </a:t>
            </a:r>
            <a:r>
              <a:rPr lang="en-US" altLang="zh-CN" dirty="0" err="1"/>
              <a:t>MyISAM</a:t>
            </a:r>
            <a:r>
              <a:rPr lang="en-US" altLang="zh-CN" dirty="0"/>
              <a:t> Key Cache</a:t>
            </a:r>
            <a:endParaRPr lang="en-US" altLang="zh-CN" dirty="0"/>
          </a:p>
          <a:p>
            <a:pPr lvl="1" fontAlgn="base"/>
            <a:r>
              <a:rPr lang="en-US" altLang="zh-CN" dirty="0"/>
              <a:t>To minimize disk I/O, </a:t>
            </a:r>
            <a:r>
              <a:rPr lang="en-US" altLang="zh-CN" dirty="0" err="1"/>
              <a:t>MyISAM</a:t>
            </a:r>
            <a:r>
              <a:rPr lang="en-US" altLang="zh-CN" dirty="0"/>
              <a:t> storage engine employs a cache mechanism to keep the most frequently accessed table blocks in memory:</a:t>
            </a:r>
            <a:endParaRPr lang="en-US" altLang="zh-CN" dirty="0"/>
          </a:p>
          <a:p>
            <a:pPr lvl="2" fontAlgn="base"/>
            <a:r>
              <a:rPr lang="en-US" altLang="zh-CN" dirty="0"/>
              <a:t>For </a:t>
            </a:r>
            <a:r>
              <a:rPr lang="en-US" altLang="zh-CN" dirty="0">
                <a:solidFill>
                  <a:srgbClr val="FF0000"/>
                </a:solidFill>
              </a:rPr>
              <a:t>index</a:t>
            </a:r>
            <a:r>
              <a:rPr lang="en-US" altLang="zh-CN" dirty="0"/>
              <a:t> blocks, a special structure called the </a:t>
            </a:r>
            <a:r>
              <a:rPr lang="en-US" altLang="zh-CN" dirty="0">
                <a:solidFill>
                  <a:srgbClr val="FF0000"/>
                </a:solidFill>
              </a:rPr>
              <a:t>key cache </a:t>
            </a:r>
            <a:r>
              <a:rPr lang="en-US" altLang="zh-CN" dirty="0"/>
              <a:t>(or key buffer) is maintained. The structure contains a number of block buffers where the </a:t>
            </a:r>
            <a:r>
              <a:rPr lang="en-US" altLang="zh-CN" dirty="0">
                <a:solidFill>
                  <a:srgbClr val="FF0000"/>
                </a:solidFill>
              </a:rPr>
              <a:t>most-used index blocks </a:t>
            </a:r>
            <a:r>
              <a:rPr lang="en-US" altLang="zh-CN" dirty="0"/>
              <a:t>are placed.</a:t>
            </a:r>
            <a:endParaRPr lang="en-US" altLang="zh-CN" dirty="0"/>
          </a:p>
          <a:p>
            <a:pPr lvl="2" fontAlgn="base"/>
            <a:r>
              <a:rPr lang="en-US" altLang="zh-CN" dirty="0"/>
              <a:t>For </a:t>
            </a:r>
            <a:r>
              <a:rPr lang="en-US" altLang="zh-CN" dirty="0">
                <a:solidFill>
                  <a:srgbClr val="FF0000"/>
                </a:solidFill>
              </a:rPr>
              <a:t>data</a:t>
            </a:r>
            <a:r>
              <a:rPr lang="en-US" altLang="zh-CN" dirty="0"/>
              <a:t> blocks, MySQL uses </a:t>
            </a:r>
            <a:r>
              <a:rPr lang="en-US" altLang="zh-CN" dirty="0">
                <a:solidFill>
                  <a:srgbClr val="FF0000"/>
                </a:solidFill>
              </a:rPr>
              <a:t>no special cache</a:t>
            </a:r>
            <a:r>
              <a:rPr lang="en-US" altLang="zh-CN" dirty="0"/>
              <a:t>. Instead it relies on the </a:t>
            </a:r>
            <a:r>
              <a:rPr lang="en-US" altLang="zh-CN" dirty="0">
                <a:solidFill>
                  <a:srgbClr val="FF0000"/>
                </a:solidFill>
              </a:rPr>
              <a:t>native operating system file system cache</a:t>
            </a:r>
            <a:r>
              <a:rPr lang="en-US" altLang="zh-CN" dirty="0"/>
              <a:t>.</a:t>
            </a:r>
            <a:endParaRPr lang="en-US" altLang="zh-CN" dirty="0"/>
          </a:p>
          <a:p>
            <a:pPr lvl="1" fontAlgn="base"/>
            <a:r>
              <a:rPr lang="en-US" altLang="zh-CN" dirty="0"/>
              <a:t>To control the size of the key cache, use the </a:t>
            </a:r>
            <a:r>
              <a:rPr lang="en-US" altLang="zh-CN" dirty="0">
                <a:hlinkClick r:id="rId1"/>
              </a:rPr>
              <a:t>key_buffer_size</a:t>
            </a:r>
            <a:r>
              <a:rPr lang="en-US" altLang="zh-CN" dirty="0"/>
              <a:t> system variable. </a:t>
            </a:r>
            <a:endParaRPr lang="en-US" altLang="zh-CN" dirty="0"/>
          </a:p>
          <a:p>
            <a:pPr lvl="2" fontAlgn="base"/>
            <a:r>
              <a:rPr lang="en-US" altLang="zh-CN" dirty="0"/>
              <a:t>If this variable is set equal to </a:t>
            </a:r>
            <a:r>
              <a:rPr lang="en-US" altLang="zh-CN" dirty="0">
                <a:solidFill>
                  <a:srgbClr val="FF0000"/>
                </a:solidFill>
              </a:rPr>
              <a:t>zero</a:t>
            </a:r>
            <a:r>
              <a:rPr lang="en-US" altLang="zh-CN" dirty="0"/>
              <a:t>, no key cache is used. The key cache also is </a:t>
            </a:r>
            <a:r>
              <a:rPr lang="en-US" altLang="zh-CN" dirty="0">
                <a:solidFill>
                  <a:srgbClr val="FF0000"/>
                </a:solidFill>
              </a:rPr>
              <a:t>not</a:t>
            </a:r>
            <a:r>
              <a:rPr lang="en-US" altLang="zh-CN" dirty="0"/>
              <a:t> used if the </a:t>
            </a:r>
            <a:r>
              <a:rPr lang="en-US" altLang="zh-CN" dirty="0">
                <a:hlinkClick r:id="rId1"/>
              </a:rPr>
              <a:t>key_buffer_size</a:t>
            </a:r>
            <a:r>
              <a:rPr lang="en-US" altLang="zh-CN" dirty="0"/>
              <a:t> value is too small to allocate the minimal number of block buffers (8).</a:t>
            </a:r>
            <a:endParaRPr lang="en-US" altLang="zh-CN" dirty="0"/>
          </a:p>
          <a:p>
            <a:pPr lvl="2" fontAlgn="base"/>
            <a:r>
              <a:rPr lang="en-US" altLang="zh-CN" dirty="0"/>
              <a:t>When the key cache is </a:t>
            </a:r>
            <a:r>
              <a:rPr lang="en-US" altLang="zh-CN" dirty="0">
                <a:solidFill>
                  <a:srgbClr val="FF0000"/>
                </a:solidFill>
              </a:rPr>
              <a:t>not</a:t>
            </a:r>
            <a:r>
              <a:rPr lang="en-US" altLang="zh-CN" dirty="0"/>
              <a:t> operational, index files are accessed using only the native file system buffering provided by the operating system. (In other words, table index blocks are accessed using the same strategy as that employed for table data blocks.)</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048936"/>
          </a:xfrm>
        </p:spPr>
        <p:txBody>
          <a:bodyPr>
            <a:normAutofit/>
          </a:bodyPr>
          <a:lstStyle/>
          <a:p>
            <a:pPr fontAlgn="base"/>
            <a:r>
              <a:rPr lang="en-US" altLang="zh-CN" dirty="0"/>
              <a:t>Shared Key Cache Access</a:t>
            </a:r>
            <a:endParaRPr lang="en-US" altLang="zh-CN" dirty="0"/>
          </a:p>
          <a:p>
            <a:pPr lvl="1" fontAlgn="base"/>
            <a:r>
              <a:rPr lang="en-US" altLang="zh-CN" dirty="0"/>
              <a:t>Threads can access key cache buffers </a:t>
            </a:r>
            <a:r>
              <a:rPr lang="en-US" altLang="zh-CN" dirty="0">
                <a:solidFill>
                  <a:srgbClr val="FF0000"/>
                </a:solidFill>
              </a:rPr>
              <a:t>simultaneously</a:t>
            </a:r>
            <a:r>
              <a:rPr lang="en-US" altLang="zh-CN" dirty="0"/>
              <a:t>, subject to the following conditions:</a:t>
            </a:r>
            <a:endParaRPr lang="en-US" altLang="zh-CN" dirty="0"/>
          </a:p>
          <a:p>
            <a:pPr lvl="2" fontAlgn="base"/>
            <a:r>
              <a:rPr lang="en-US" altLang="zh-CN" dirty="0"/>
              <a:t>A buffer that is </a:t>
            </a:r>
            <a:r>
              <a:rPr lang="en-US" altLang="zh-CN" dirty="0">
                <a:solidFill>
                  <a:srgbClr val="FF0000"/>
                </a:solidFill>
              </a:rPr>
              <a:t>not</a:t>
            </a:r>
            <a:r>
              <a:rPr lang="en-US" altLang="zh-CN" dirty="0"/>
              <a:t> being updated can be accessed by multiple sessions.</a:t>
            </a:r>
            <a:endParaRPr lang="en-US" altLang="zh-CN" dirty="0"/>
          </a:p>
          <a:p>
            <a:pPr lvl="2" fontAlgn="base"/>
            <a:r>
              <a:rPr lang="en-US" altLang="zh-CN" dirty="0"/>
              <a:t>A buffer that is being updated causes sessions that need to use it to </a:t>
            </a:r>
            <a:r>
              <a:rPr lang="en-US" altLang="zh-CN" dirty="0">
                <a:solidFill>
                  <a:srgbClr val="FF0000"/>
                </a:solidFill>
              </a:rPr>
              <a:t>wait</a:t>
            </a:r>
            <a:r>
              <a:rPr lang="en-US" altLang="zh-CN" dirty="0"/>
              <a:t> until the update is complete.</a:t>
            </a:r>
            <a:endParaRPr lang="en-US" altLang="zh-CN" dirty="0"/>
          </a:p>
          <a:p>
            <a:pPr lvl="2" fontAlgn="base"/>
            <a:r>
              <a:rPr lang="en-US" altLang="zh-CN" dirty="0"/>
              <a:t>Multiple sessions can initiate requests that result in cache block replacements, as long as they </a:t>
            </a:r>
            <a:r>
              <a:rPr lang="en-US" altLang="zh-CN" dirty="0">
                <a:solidFill>
                  <a:srgbClr val="FF0000"/>
                </a:solidFill>
              </a:rPr>
              <a:t>do not interfere with each other </a:t>
            </a:r>
            <a:r>
              <a:rPr lang="en-US" altLang="zh-CN" dirty="0"/>
              <a:t>(that is, as long as they need different index blocks, and thus cause different cache blocks to be replaced).</a:t>
            </a:r>
            <a:endParaRPr lang="en-US" altLang="zh-CN" dirty="0"/>
          </a:p>
          <a:p>
            <a:pPr lvl="1" fontAlgn="base"/>
            <a:r>
              <a:rPr lang="en-US" altLang="zh-CN" dirty="0"/>
              <a:t>Shared access to the key cache enables the server to improve throughput significantly.</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192720"/>
          </a:xfrm>
        </p:spPr>
        <p:txBody>
          <a:bodyPr>
            <a:normAutofit/>
          </a:bodyPr>
          <a:lstStyle/>
          <a:p>
            <a:pPr fontAlgn="base"/>
            <a:r>
              <a:rPr lang="en-US" altLang="zh-CN" dirty="0"/>
              <a:t>Multiple Key Caches</a:t>
            </a:r>
            <a:endParaRPr lang="en-US" altLang="zh-CN" dirty="0"/>
          </a:p>
          <a:p>
            <a:pPr lvl="1" fontAlgn="base"/>
            <a:r>
              <a:rPr lang="en-US" altLang="zh-CN" dirty="0"/>
              <a:t>To reduce key cache access contention further, MySQL also provides </a:t>
            </a:r>
            <a:r>
              <a:rPr lang="en-US" altLang="zh-CN" dirty="0">
                <a:solidFill>
                  <a:srgbClr val="FF0000"/>
                </a:solidFill>
              </a:rPr>
              <a:t>multiple key caches</a:t>
            </a:r>
            <a:r>
              <a:rPr lang="en-US" altLang="zh-CN" dirty="0"/>
              <a:t>. </a:t>
            </a:r>
            <a:endParaRPr lang="en-US" altLang="zh-CN" dirty="0"/>
          </a:p>
          <a:p>
            <a:pPr lvl="2" fontAlgn="base"/>
            <a:r>
              <a:rPr lang="en-US" altLang="zh-CN" dirty="0"/>
              <a:t>This feature enables you to assign </a:t>
            </a:r>
            <a:r>
              <a:rPr lang="en-US" altLang="zh-CN" dirty="0">
                <a:solidFill>
                  <a:srgbClr val="FF0000"/>
                </a:solidFill>
              </a:rPr>
              <a:t>different table indexes to different key caches</a:t>
            </a:r>
            <a:r>
              <a:rPr lang="en-US" altLang="zh-CN" dirty="0"/>
              <a:t>.</a:t>
            </a:r>
            <a:endParaRPr lang="en-US" altLang="zh-CN" dirty="0"/>
          </a:p>
          <a:p>
            <a:pPr lvl="1" fontAlgn="base"/>
            <a:r>
              <a:rPr lang="en-US" altLang="zh-CN" dirty="0"/>
              <a:t>Where there are multiple key caches, the server must know which cache to use when processing queries for a given </a:t>
            </a:r>
            <a:r>
              <a:rPr lang="en-US" altLang="zh-CN" dirty="0" err="1"/>
              <a:t>MyISAM</a:t>
            </a:r>
            <a:r>
              <a:rPr lang="en-US" altLang="zh-CN" dirty="0"/>
              <a:t> table. </a:t>
            </a:r>
            <a:endParaRPr lang="en-US" altLang="zh-CN" dirty="0"/>
          </a:p>
          <a:p>
            <a:pPr lvl="2" fontAlgn="base"/>
            <a:r>
              <a:rPr lang="en-US" altLang="zh-CN" dirty="0"/>
              <a:t>By default, all </a:t>
            </a:r>
            <a:r>
              <a:rPr lang="en-US" altLang="zh-CN" dirty="0" err="1"/>
              <a:t>MyISAM</a:t>
            </a:r>
            <a:r>
              <a:rPr lang="en-US" altLang="zh-CN" dirty="0"/>
              <a:t> table indexes are cached in the </a:t>
            </a:r>
            <a:r>
              <a:rPr lang="en-US" altLang="zh-CN" dirty="0">
                <a:solidFill>
                  <a:srgbClr val="FF0000"/>
                </a:solidFill>
              </a:rPr>
              <a:t>default key cache</a:t>
            </a:r>
            <a:r>
              <a:rPr lang="en-US" altLang="zh-CN" dirty="0"/>
              <a:t>. </a:t>
            </a:r>
            <a:endParaRPr lang="en-US" altLang="zh-CN" dirty="0"/>
          </a:p>
          <a:p>
            <a:pPr lvl="2" fontAlgn="base"/>
            <a:r>
              <a:rPr lang="en-US" altLang="zh-CN" dirty="0"/>
              <a:t>To assign table indexes to a specific key cache, use the </a:t>
            </a:r>
            <a:r>
              <a:rPr lang="en-US" altLang="zh-CN" dirty="0">
                <a:hlinkClick r:id="rId1" tooltip="13.7.8.2 CACHE INDEX Statement"/>
              </a:rPr>
              <a:t>CACHE INDEX</a:t>
            </a:r>
            <a:r>
              <a:rPr lang="en-US" altLang="zh-CN" dirty="0"/>
              <a:t> statement</a:t>
            </a:r>
            <a:endParaRPr lang="en-US" altLang="zh-CN" dirty="0"/>
          </a:p>
          <a:p>
            <a:pPr lvl="2" fontAlgn="base"/>
            <a:endParaRPr lang="en-US" altLang="zh-CN" dirty="0"/>
          </a:p>
          <a:p>
            <a:pPr marL="643255" lvl="2"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CACHE</a:t>
            </a:r>
            <a:r>
              <a:rPr lang="en-US" altLang="zh-CN" dirty="0">
                <a:solidFill>
                  <a:srgbClr val="000000"/>
                </a:solidFill>
                <a:latin typeface="Liberation Mono"/>
              </a:rPr>
              <a:t> </a:t>
            </a:r>
            <a:r>
              <a:rPr lang="en-US" altLang="zh-CN" dirty="0">
                <a:solidFill>
                  <a:srgbClr val="0077AA"/>
                </a:solidFill>
                <a:latin typeface="Liberation Mono"/>
              </a:rPr>
              <a:t>INDEX</a:t>
            </a:r>
            <a:r>
              <a:rPr lang="en-US" altLang="zh-CN" dirty="0">
                <a:solidFill>
                  <a:srgbClr val="000000"/>
                </a:solidFill>
                <a:latin typeface="Liberation Mono"/>
              </a:rPr>
              <a:t> t1</a:t>
            </a:r>
            <a:r>
              <a:rPr lang="en-US" altLang="zh-CN" dirty="0">
                <a:solidFill>
                  <a:srgbClr val="999999"/>
                </a:solidFill>
                <a:latin typeface="Liberation Mono"/>
              </a:rPr>
              <a:t>,</a:t>
            </a:r>
            <a:r>
              <a:rPr lang="en-US" altLang="zh-CN" dirty="0">
                <a:solidFill>
                  <a:srgbClr val="000000"/>
                </a:solidFill>
                <a:latin typeface="Liberation Mono"/>
              </a:rPr>
              <a:t> t2</a:t>
            </a:r>
            <a:r>
              <a:rPr lang="en-US" altLang="zh-CN" dirty="0">
                <a:solidFill>
                  <a:srgbClr val="999999"/>
                </a:solidFill>
                <a:latin typeface="Liberation Mono"/>
              </a:rPr>
              <a:t>,</a:t>
            </a:r>
            <a:r>
              <a:rPr lang="en-US" altLang="zh-CN" dirty="0">
                <a:solidFill>
                  <a:srgbClr val="000000"/>
                </a:solidFill>
                <a:latin typeface="Liberation Mono"/>
              </a:rPr>
              <a:t> t3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err="1">
                <a:solidFill>
                  <a:srgbClr val="000000"/>
                </a:solidFill>
                <a:latin typeface="Liberation Mono"/>
              </a:rPr>
              <a:t>hot_cache</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r>
              <a:rPr lang="en-US" altLang="zh-CN" dirty="0">
                <a:solidFill>
                  <a:srgbClr val="555555"/>
                </a:solidFill>
                <a:latin typeface="Liberation Mono"/>
              </a:rPr>
              <a:t> Table</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Op</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Msg_type</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Msg_text</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r>
              <a:rPr lang="en-US" altLang="zh-CN" dirty="0">
                <a:solidFill>
                  <a:srgbClr val="555555"/>
                </a:solidFill>
                <a:latin typeface="Liberation Mono"/>
              </a:rPr>
              <a:t> test.t1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assign_to_keycache</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status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OK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r>
              <a:rPr lang="en-US" altLang="zh-CN" dirty="0">
                <a:solidFill>
                  <a:srgbClr val="555555"/>
                </a:solidFill>
                <a:latin typeface="Liberation Mono"/>
              </a:rPr>
              <a:t> test.t2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assign_to_keycache</a:t>
            </a:r>
            <a:r>
              <a:rPr lang="en-US" altLang="zh-CN" dirty="0">
                <a:solidFill>
                  <a:srgbClr val="555555"/>
                </a:solidFill>
                <a:latin typeface="Liberation Mono"/>
              </a:rPr>
              <a:t>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status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OK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r>
              <a:rPr lang="en-US" altLang="zh-CN" dirty="0">
                <a:solidFill>
                  <a:srgbClr val="555555"/>
                </a:solidFill>
                <a:latin typeface="Liberation Mono"/>
              </a:rPr>
              <a:t> test.t3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assign_to_keycache</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status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OK </a:t>
            </a:r>
            <a:r>
              <a:rPr lang="en-US" altLang="zh-CN" dirty="0">
                <a:solidFill>
                  <a:srgbClr val="999999"/>
                </a:solidFill>
                <a:latin typeface="Liberation Mono"/>
              </a:rPr>
              <a:t>|</a:t>
            </a:r>
            <a:r>
              <a:rPr lang="en-US" altLang="zh-CN" dirty="0">
                <a:solidFill>
                  <a:srgbClr val="000000"/>
                </a:solidFill>
                <a:latin typeface="Liberation Mono"/>
              </a:rPr>
              <a:t> </a:t>
            </a:r>
            <a:endParaRPr lang="en-US" altLang="zh-CN" dirty="0">
              <a:solidFill>
                <a:srgbClr val="000000"/>
              </a:solidFill>
              <a:latin typeface="Liberation Mono"/>
            </a:endParaRPr>
          </a:p>
          <a:p>
            <a:pPr marL="643255" lvl="2" indent="0" fontAlgn="base">
              <a:buNone/>
            </a:pPr>
            <a:r>
              <a:rPr lang="en-US" altLang="zh-CN" dirty="0">
                <a:solidFill>
                  <a:srgbClr val="999999"/>
                </a:solidFill>
                <a:latin typeface="Liberation Mono"/>
              </a:rPr>
              <a:t>+----------+---------------------------+--------------+-------------+</a:t>
            </a:r>
            <a:endParaRPr lang="zh-CN" altLang="en-US"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928992" cy="4192720"/>
          </a:xfrm>
        </p:spPr>
        <p:txBody>
          <a:bodyPr>
            <a:normAutofit/>
          </a:bodyPr>
          <a:lstStyle/>
          <a:p>
            <a:pPr fontAlgn="base"/>
            <a:r>
              <a:rPr lang="en-US" altLang="zh-CN" dirty="0"/>
              <a:t>Multiple Key Caches</a:t>
            </a:r>
            <a:endParaRPr lang="en-US" altLang="zh-CN" dirty="0"/>
          </a:p>
          <a:p>
            <a:pPr lvl="1" fontAlgn="base"/>
            <a:r>
              <a:rPr lang="en-US" altLang="zh-CN" dirty="0"/>
              <a:t>For a busy server, you can use a strategy that involves three key caches:</a:t>
            </a:r>
            <a:endParaRPr lang="en-US" altLang="zh-CN" dirty="0"/>
          </a:p>
          <a:p>
            <a:pPr lvl="2" fontAlgn="base"/>
            <a:r>
              <a:rPr lang="en-US" altLang="zh-CN" dirty="0"/>
              <a:t>A “</a:t>
            </a:r>
            <a:r>
              <a:rPr lang="en-US" altLang="zh-CN" dirty="0">
                <a:solidFill>
                  <a:srgbClr val="FF0000"/>
                </a:solidFill>
              </a:rPr>
              <a:t>hot</a:t>
            </a:r>
            <a:r>
              <a:rPr lang="en-US" altLang="zh-CN" dirty="0"/>
              <a:t>” key cache that takes up </a:t>
            </a:r>
            <a:r>
              <a:rPr lang="en-US" altLang="zh-CN" dirty="0">
                <a:solidFill>
                  <a:srgbClr val="FF0000"/>
                </a:solidFill>
              </a:rPr>
              <a:t>20%</a:t>
            </a:r>
            <a:r>
              <a:rPr lang="en-US" altLang="zh-CN" dirty="0"/>
              <a:t> of the space allocated for all key caches. Use this for tables that are heavily used for searches but that are not updated.</a:t>
            </a:r>
            <a:endParaRPr lang="en-US" altLang="zh-CN" dirty="0"/>
          </a:p>
          <a:p>
            <a:pPr lvl="2" fontAlgn="base"/>
            <a:r>
              <a:rPr lang="en-US" altLang="zh-CN" dirty="0"/>
              <a:t>A “</a:t>
            </a:r>
            <a:r>
              <a:rPr lang="en-US" altLang="zh-CN" dirty="0">
                <a:solidFill>
                  <a:srgbClr val="FF0000"/>
                </a:solidFill>
              </a:rPr>
              <a:t>cold</a:t>
            </a:r>
            <a:r>
              <a:rPr lang="en-US" altLang="zh-CN" dirty="0"/>
              <a:t>” key cache that takes up </a:t>
            </a:r>
            <a:r>
              <a:rPr lang="en-US" altLang="zh-CN" dirty="0">
                <a:solidFill>
                  <a:srgbClr val="FF0000"/>
                </a:solidFill>
              </a:rPr>
              <a:t>20%</a:t>
            </a:r>
            <a:r>
              <a:rPr lang="en-US" altLang="zh-CN" dirty="0"/>
              <a:t> of the space allocated for all key caches. Use this cache for medium-sized, intensively modified tables, such as temporary tables.</a:t>
            </a:r>
            <a:endParaRPr lang="en-US" altLang="zh-CN" dirty="0"/>
          </a:p>
          <a:p>
            <a:pPr lvl="2" fontAlgn="base"/>
            <a:r>
              <a:rPr lang="en-US" altLang="zh-CN" dirty="0"/>
              <a:t>A “</a:t>
            </a:r>
            <a:r>
              <a:rPr lang="en-US" altLang="zh-CN" dirty="0">
                <a:solidFill>
                  <a:srgbClr val="FF0000"/>
                </a:solidFill>
              </a:rPr>
              <a:t>warm</a:t>
            </a:r>
            <a:r>
              <a:rPr lang="en-US" altLang="zh-CN" dirty="0"/>
              <a:t>” key cache that takes up </a:t>
            </a:r>
            <a:r>
              <a:rPr lang="en-US" altLang="zh-CN" dirty="0">
                <a:solidFill>
                  <a:srgbClr val="FF0000"/>
                </a:solidFill>
              </a:rPr>
              <a:t>60%</a:t>
            </a:r>
            <a:r>
              <a:rPr lang="en-US" altLang="zh-CN" dirty="0"/>
              <a:t> of the key cache space. Employ this as the default key cache, to be used by default for all other tables.</a:t>
            </a:r>
            <a:endParaRPr lang="en-US" altLang="zh-CN" dirty="0"/>
          </a:p>
          <a:p>
            <a:pPr lvl="1" fontAlgn="base"/>
            <a:r>
              <a:rPr lang="en-US" altLang="zh-CN" dirty="0"/>
              <a:t>The following example assigns several tables each</a:t>
            </a:r>
            <a:r>
              <a:rPr lang="zh-CN" altLang="en-US" dirty="0"/>
              <a:t> </a:t>
            </a:r>
            <a:r>
              <a:rPr lang="en-US" altLang="zh-CN" dirty="0"/>
              <a:t>to</a:t>
            </a:r>
            <a:r>
              <a:rPr lang="zh-CN" altLang="en-US" dirty="0"/>
              <a:t> </a:t>
            </a:r>
            <a:r>
              <a:rPr lang="en-US" altLang="zh-CN" dirty="0" err="1">
                <a:solidFill>
                  <a:srgbClr val="FF0000"/>
                </a:solidFill>
              </a:rPr>
              <a:t>hot_cache</a:t>
            </a:r>
            <a:r>
              <a:rPr lang="zh-CN" altLang="en-US" dirty="0">
                <a:solidFill>
                  <a:srgbClr val="FF0000"/>
                </a:solidFill>
              </a:rPr>
              <a:t> </a:t>
            </a:r>
            <a:r>
              <a:rPr lang="en-US" altLang="zh-CN" dirty="0"/>
              <a:t>and</a:t>
            </a:r>
            <a:r>
              <a:rPr lang="zh-CN" altLang="en-US" dirty="0"/>
              <a:t> </a:t>
            </a:r>
            <a:r>
              <a:rPr lang="en-US" altLang="zh-CN" dirty="0" err="1">
                <a:solidFill>
                  <a:srgbClr val="FF0000"/>
                </a:solidFill>
              </a:rPr>
              <a:t>cold_cache</a:t>
            </a:r>
            <a:r>
              <a:rPr lang="en-US" altLang="zh-CN" dirty="0"/>
              <a:t>:</a:t>
            </a:r>
            <a:endParaRPr lang="en-US" altLang="zh-CN" dirty="0"/>
          </a:p>
          <a:p>
            <a:pPr marL="342900" lvl="1" indent="0" fontAlgn="base">
              <a:buNone/>
            </a:pPr>
            <a:r>
              <a:rPr lang="en-US" altLang="zh-CN" dirty="0">
                <a:solidFill>
                  <a:srgbClr val="0077AA"/>
                </a:solidFill>
                <a:latin typeface="Open Sans"/>
              </a:rPr>
              <a:t>	CACHE</a:t>
            </a:r>
            <a:r>
              <a:rPr lang="en-US" altLang="zh-CN" dirty="0">
                <a:solidFill>
                  <a:srgbClr val="555555"/>
                </a:solidFill>
                <a:latin typeface="Open Sans"/>
              </a:rPr>
              <a:t> </a:t>
            </a:r>
            <a:r>
              <a:rPr lang="en-US" altLang="zh-CN" dirty="0">
                <a:solidFill>
                  <a:srgbClr val="0077AA"/>
                </a:solidFill>
                <a:latin typeface="Open Sans"/>
              </a:rPr>
              <a:t>INDEX</a:t>
            </a:r>
            <a:r>
              <a:rPr lang="en-US" altLang="zh-CN" dirty="0">
                <a:solidFill>
                  <a:srgbClr val="555555"/>
                </a:solidFill>
                <a:latin typeface="Open Sans"/>
              </a:rPr>
              <a:t> db1</a:t>
            </a:r>
            <a:r>
              <a:rPr lang="en-US" altLang="zh-CN" dirty="0">
                <a:solidFill>
                  <a:srgbClr val="999999"/>
                </a:solidFill>
                <a:latin typeface="Open Sans"/>
              </a:rPr>
              <a:t>.</a:t>
            </a:r>
            <a:r>
              <a:rPr lang="en-US" altLang="zh-CN" dirty="0">
                <a:solidFill>
                  <a:srgbClr val="555555"/>
                </a:solidFill>
                <a:latin typeface="Open Sans"/>
              </a:rPr>
              <a:t>t1</a:t>
            </a:r>
            <a:r>
              <a:rPr lang="en-US" altLang="zh-CN" dirty="0">
                <a:solidFill>
                  <a:srgbClr val="999999"/>
                </a:solidFill>
                <a:latin typeface="Open Sans"/>
              </a:rPr>
              <a:t>,</a:t>
            </a:r>
            <a:r>
              <a:rPr lang="en-US" altLang="zh-CN" dirty="0">
                <a:solidFill>
                  <a:srgbClr val="555555"/>
                </a:solidFill>
                <a:latin typeface="Open Sans"/>
              </a:rPr>
              <a:t> db1</a:t>
            </a:r>
            <a:r>
              <a:rPr lang="en-US" altLang="zh-CN" dirty="0">
                <a:solidFill>
                  <a:srgbClr val="999999"/>
                </a:solidFill>
                <a:latin typeface="Open Sans"/>
              </a:rPr>
              <a:t>.</a:t>
            </a:r>
            <a:r>
              <a:rPr lang="en-US" altLang="zh-CN" dirty="0">
                <a:solidFill>
                  <a:srgbClr val="555555"/>
                </a:solidFill>
                <a:latin typeface="Open Sans"/>
              </a:rPr>
              <a:t>t2</a:t>
            </a:r>
            <a:r>
              <a:rPr lang="en-US" altLang="zh-CN" dirty="0">
                <a:solidFill>
                  <a:srgbClr val="999999"/>
                </a:solidFill>
                <a:latin typeface="Open Sans"/>
              </a:rPr>
              <a:t>,</a:t>
            </a:r>
            <a:r>
              <a:rPr lang="en-US" altLang="zh-CN" dirty="0">
                <a:solidFill>
                  <a:srgbClr val="555555"/>
                </a:solidFill>
                <a:latin typeface="Open Sans"/>
              </a:rPr>
              <a:t> db2</a:t>
            </a:r>
            <a:r>
              <a:rPr lang="en-US" altLang="zh-CN" dirty="0">
                <a:solidFill>
                  <a:srgbClr val="999999"/>
                </a:solidFill>
                <a:latin typeface="Open Sans"/>
              </a:rPr>
              <a:t>.</a:t>
            </a:r>
            <a:r>
              <a:rPr lang="en-US" altLang="zh-CN" dirty="0">
                <a:solidFill>
                  <a:srgbClr val="555555"/>
                </a:solidFill>
                <a:latin typeface="Open Sans"/>
              </a:rPr>
              <a:t>t3 </a:t>
            </a:r>
            <a:r>
              <a:rPr lang="en-US" altLang="zh-CN" dirty="0">
                <a:solidFill>
                  <a:srgbClr val="0077AA"/>
                </a:solidFill>
                <a:latin typeface="Open Sans"/>
              </a:rPr>
              <a:t>IN</a:t>
            </a:r>
            <a:r>
              <a:rPr lang="en-US" altLang="zh-CN" dirty="0">
                <a:solidFill>
                  <a:srgbClr val="555555"/>
                </a:solidFill>
                <a:latin typeface="Open Sans"/>
              </a:rPr>
              <a:t> </a:t>
            </a:r>
            <a:r>
              <a:rPr lang="en-US" altLang="zh-CN" dirty="0" err="1">
                <a:solidFill>
                  <a:srgbClr val="555555"/>
                </a:solidFill>
                <a:latin typeface="Open Sans"/>
              </a:rPr>
              <a:t>hot_cache</a:t>
            </a:r>
            <a:endParaRPr lang="en-US" altLang="zh-CN" dirty="0">
              <a:solidFill>
                <a:srgbClr val="555555"/>
              </a:solidFill>
              <a:latin typeface="Open Sans"/>
            </a:endParaRPr>
          </a:p>
          <a:p>
            <a:pPr marL="342900" lvl="1" indent="0" fontAlgn="base">
              <a:buNone/>
            </a:pPr>
            <a:r>
              <a:rPr lang="en-US" altLang="zh-CN" dirty="0">
                <a:solidFill>
                  <a:srgbClr val="0077AA"/>
                </a:solidFill>
                <a:latin typeface="Open Sans"/>
              </a:rPr>
              <a:t>	CACHE</a:t>
            </a:r>
            <a:r>
              <a:rPr lang="en-US" altLang="zh-CN" dirty="0">
                <a:solidFill>
                  <a:srgbClr val="555555"/>
                </a:solidFill>
                <a:latin typeface="Open Sans"/>
              </a:rPr>
              <a:t> </a:t>
            </a:r>
            <a:r>
              <a:rPr lang="en-US" altLang="zh-CN" dirty="0">
                <a:solidFill>
                  <a:srgbClr val="0077AA"/>
                </a:solidFill>
                <a:latin typeface="Open Sans"/>
              </a:rPr>
              <a:t>INDEX</a:t>
            </a:r>
            <a:r>
              <a:rPr lang="en-US" altLang="zh-CN" dirty="0">
                <a:solidFill>
                  <a:srgbClr val="555555"/>
                </a:solidFill>
                <a:latin typeface="Open Sans"/>
              </a:rPr>
              <a:t> db1</a:t>
            </a:r>
            <a:r>
              <a:rPr lang="en-US" altLang="zh-CN" dirty="0">
                <a:solidFill>
                  <a:srgbClr val="999999"/>
                </a:solidFill>
                <a:latin typeface="Open Sans"/>
              </a:rPr>
              <a:t>.</a:t>
            </a:r>
            <a:r>
              <a:rPr lang="en-US" altLang="zh-CN" dirty="0">
                <a:solidFill>
                  <a:srgbClr val="555555"/>
                </a:solidFill>
                <a:latin typeface="Open Sans"/>
              </a:rPr>
              <a:t>t4</a:t>
            </a:r>
            <a:r>
              <a:rPr lang="en-US" altLang="zh-CN" dirty="0">
                <a:solidFill>
                  <a:srgbClr val="999999"/>
                </a:solidFill>
                <a:latin typeface="Open Sans"/>
              </a:rPr>
              <a:t>,</a:t>
            </a:r>
            <a:r>
              <a:rPr lang="en-US" altLang="zh-CN" dirty="0">
                <a:solidFill>
                  <a:srgbClr val="555555"/>
                </a:solidFill>
                <a:latin typeface="Open Sans"/>
              </a:rPr>
              <a:t> db2</a:t>
            </a:r>
            <a:r>
              <a:rPr lang="en-US" altLang="zh-CN" dirty="0">
                <a:solidFill>
                  <a:srgbClr val="999999"/>
                </a:solidFill>
                <a:latin typeface="Open Sans"/>
              </a:rPr>
              <a:t>.</a:t>
            </a:r>
            <a:r>
              <a:rPr lang="en-US" altLang="zh-CN" dirty="0">
                <a:solidFill>
                  <a:srgbClr val="555555"/>
                </a:solidFill>
                <a:latin typeface="Open Sans"/>
              </a:rPr>
              <a:t>t5</a:t>
            </a:r>
            <a:r>
              <a:rPr lang="en-US" altLang="zh-CN" dirty="0">
                <a:solidFill>
                  <a:srgbClr val="999999"/>
                </a:solidFill>
                <a:latin typeface="Open Sans"/>
              </a:rPr>
              <a:t>,</a:t>
            </a:r>
            <a:r>
              <a:rPr lang="en-US" altLang="zh-CN" dirty="0">
                <a:solidFill>
                  <a:srgbClr val="555555"/>
                </a:solidFill>
                <a:latin typeface="Open Sans"/>
              </a:rPr>
              <a:t> db2</a:t>
            </a:r>
            <a:r>
              <a:rPr lang="en-US" altLang="zh-CN" dirty="0">
                <a:solidFill>
                  <a:srgbClr val="999999"/>
                </a:solidFill>
                <a:latin typeface="Open Sans"/>
              </a:rPr>
              <a:t>.</a:t>
            </a:r>
            <a:r>
              <a:rPr lang="en-US" altLang="zh-CN" dirty="0">
                <a:solidFill>
                  <a:srgbClr val="555555"/>
                </a:solidFill>
                <a:latin typeface="Open Sans"/>
              </a:rPr>
              <a:t>t6 </a:t>
            </a:r>
            <a:r>
              <a:rPr lang="en-US" altLang="zh-CN" dirty="0">
                <a:solidFill>
                  <a:srgbClr val="0077AA"/>
                </a:solidFill>
                <a:latin typeface="Open Sans"/>
              </a:rPr>
              <a:t>IN</a:t>
            </a:r>
            <a:r>
              <a:rPr lang="en-US" altLang="zh-CN" dirty="0">
                <a:solidFill>
                  <a:srgbClr val="555555"/>
                </a:solidFill>
                <a:latin typeface="Open Sans"/>
              </a:rPr>
              <a:t> </a:t>
            </a:r>
            <a:r>
              <a:rPr lang="en-US" altLang="zh-CN" dirty="0" err="1">
                <a:solidFill>
                  <a:srgbClr val="555555"/>
                </a:solidFill>
                <a:latin typeface="Open Sans"/>
              </a:rPr>
              <a:t>cold_cache</a:t>
            </a:r>
            <a:endParaRPr lang="en-US" altLang="zh-CN" dirty="0">
              <a:solidFill>
                <a:srgbClr val="555555"/>
              </a:solidFill>
              <a:latin typeface="Open Sans"/>
            </a:endParaRPr>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192720"/>
          </a:xfrm>
        </p:spPr>
        <p:txBody>
          <a:bodyPr>
            <a:normAutofit/>
          </a:bodyPr>
          <a:lstStyle/>
          <a:p>
            <a:pPr fontAlgn="base"/>
            <a:r>
              <a:rPr lang="en-US" altLang="zh-CN" dirty="0"/>
              <a:t>Midpoint Insertion Strategy</a:t>
            </a:r>
            <a:endParaRPr lang="en-US" altLang="zh-CN" dirty="0"/>
          </a:p>
          <a:p>
            <a:pPr lvl="1" fontAlgn="base"/>
            <a:r>
              <a:rPr lang="en-US" altLang="zh-CN" dirty="0"/>
              <a:t>By default, the key cache management system uses a simple </a:t>
            </a:r>
            <a:r>
              <a:rPr lang="en-US" altLang="zh-CN" dirty="0">
                <a:solidFill>
                  <a:srgbClr val="FF0000"/>
                </a:solidFill>
              </a:rPr>
              <a:t>LRU</a:t>
            </a:r>
            <a:r>
              <a:rPr lang="en-US" altLang="zh-CN" dirty="0"/>
              <a:t> strategy for choosing key cache blocks to be evicted, but it also supports a more sophisticated method called the </a:t>
            </a:r>
            <a:r>
              <a:rPr lang="en-US" altLang="zh-CN" dirty="0">
                <a:solidFill>
                  <a:srgbClr val="FF0000"/>
                </a:solidFill>
              </a:rPr>
              <a:t>midpoint insertion strategy</a:t>
            </a:r>
            <a:r>
              <a:rPr lang="en-US" altLang="zh-CN" dirty="0"/>
              <a:t>.</a:t>
            </a:r>
            <a:endParaRPr lang="en-US" altLang="zh-CN" dirty="0"/>
          </a:p>
          <a:p>
            <a:pPr lvl="1" fontAlgn="base"/>
            <a:r>
              <a:rPr lang="en-US" altLang="zh-CN" dirty="0"/>
              <a:t>When using the midpoint insertion strategy, the LRU chain is divided into two parts: </a:t>
            </a:r>
            <a:r>
              <a:rPr lang="en-US" altLang="zh-CN" dirty="0">
                <a:solidFill>
                  <a:srgbClr val="FF0000"/>
                </a:solidFill>
              </a:rPr>
              <a:t>a hot </a:t>
            </a:r>
            <a:r>
              <a:rPr lang="en-US" altLang="zh-CN" dirty="0" err="1">
                <a:solidFill>
                  <a:srgbClr val="FF0000"/>
                </a:solidFill>
              </a:rPr>
              <a:t>sublist</a:t>
            </a:r>
            <a:r>
              <a:rPr lang="en-US" altLang="zh-CN" dirty="0">
                <a:solidFill>
                  <a:srgbClr val="FF0000"/>
                </a:solidFill>
              </a:rPr>
              <a:t> </a:t>
            </a:r>
            <a:r>
              <a:rPr lang="en-US" altLang="zh-CN" dirty="0"/>
              <a:t>and </a:t>
            </a:r>
            <a:r>
              <a:rPr lang="en-US" altLang="zh-CN" dirty="0">
                <a:solidFill>
                  <a:srgbClr val="FF0000"/>
                </a:solidFill>
              </a:rPr>
              <a:t>a warm </a:t>
            </a:r>
            <a:r>
              <a:rPr lang="en-US" altLang="zh-CN" dirty="0" err="1">
                <a:solidFill>
                  <a:srgbClr val="FF0000"/>
                </a:solidFill>
              </a:rPr>
              <a:t>sublist</a:t>
            </a:r>
            <a:r>
              <a:rPr lang="en-US" altLang="zh-CN" dirty="0"/>
              <a:t>. </a:t>
            </a:r>
            <a:endParaRPr lang="en-US" altLang="zh-CN" dirty="0"/>
          </a:p>
          <a:p>
            <a:pPr lvl="2" fontAlgn="base"/>
            <a:r>
              <a:rPr lang="en-US" altLang="zh-CN" dirty="0"/>
              <a:t>The division point between two parts is </a:t>
            </a:r>
            <a:r>
              <a:rPr lang="en-US" altLang="zh-CN" dirty="0">
                <a:solidFill>
                  <a:srgbClr val="FF0000"/>
                </a:solidFill>
              </a:rPr>
              <a:t>not fixed</a:t>
            </a:r>
            <a:r>
              <a:rPr lang="en-US" altLang="zh-CN" dirty="0"/>
              <a:t>, but the key cache management system takes care that the warm part is not “too short,” always containing at least </a:t>
            </a:r>
            <a:r>
              <a:rPr lang="en-US" altLang="zh-CN" dirty="0">
                <a:hlinkClick r:id="rId1"/>
              </a:rPr>
              <a:t>key_cache_division_limit</a:t>
            </a:r>
            <a:r>
              <a:rPr lang="en-US" altLang="zh-CN" dirty="0"/>
              <a:t> percent of the key cache blocks. </a:t>
            </a:r>
            <a:endParaRPr lang="en-US" altLang="zh-CN" dirty="0"/>
          </a:p>
          <a:p>
            <a:pPr lvl="2" fontAlgn="base"/>
            <a:r>
              <a:rPr lang="en-US" altLang="zh-CN" dirty="0">
                <a:hlinkClick r:id="rId1"/>
              </a:rPr>
              <a:t>key_cache_division_limit</a:t>
            </a:r>
            <a:r>
              <a:rPr lang="en-US" altLang="zh-CN" dirty="0"/>
              <a:t> is a component of structured key cache variables, so its value is a parameter that can be set per cache.</a:t>
            </a:r>
            <a:endParaRPr lang="en-US" altLang="zh-CN" dirty="0"/>
          </a:p>
          <a:p>
            <a:pPr lvl="1" fontAlgn="base"/>
            <a:r>
              <a:rPr lang="en-US" altLang="zh-CN" dirty="0"/>
              <a:t>The midpoint insertion strategy helps to </a:t>
            </a:r>
            <a:r>
              <a:rPr lang="en-US" altLang="zh-CN" dirty="0">
                <a:solidFill>
                  <a:srgbClr val="FF0000"/>
                </a:solidFill>
              </a:rPr>
              <a:t>improve performance </a:t>
            </a:r>
            <a:r>
              <a:rPr lang="en-US" altLang="zh-CN" dirty="0"/>
              <a:t>when execution of a query that requires an index scan effectively pushes out of the cache all the index blocks corresponding to valuable high-level B-tree nodes.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856984" cy="4192720"/>
          </a:xfrm>
        </p:spPr>
        <p:txBody>
          <a:bodyPr>
            <a:normAutofit/>
          </a:bodyPr>
          <a:lstStyle/>
          <a:p>
            <a:pPr fontAlgn="base"/>
            <a:r>
              <a:rPr lang="en-US" altLang="zh-CN" dirty="0"/>
              <a:t>Index Preloading</a:t>
            </a:r>
            <a:endParaRPr lang="en-US" altLang="zh-CN" dirty="0"/>
          </a:p>
          <a:p>
            <a:pPr lvl="1" fontAlgn="base"/>
            <a:r>
              <a:rPr lang="en-US" altLang="zh-CN" dirty="0"/>
              <a:t>If there are enough blocks in a key cache to hold blocks of an </a:t>
            </a:r>
            <a:r>
              <a:rPr lang="en-US" altLang="zh-CN" dirty="0">
                <a:solidFill>
                  <a:srgbClr val="FF0000"/>
                </a:solidFill>
              </a:rPr>
              <a:t>entire index</a:t>
            </a:r>
            <a:r>
              <a:rPr lang="en-US" altLang="zh-CN" dirty="0"/>
              <a:t>, </a:t>
            </a:r>
            <a:endParaRPr lang="en-US" altLang="zh-CN" dirty="0"/>
          </a:p>
          <a:p>
            <a:pPr lvl="2" fontAlgn="base"/>
            <a:r>
              <a:rPr lang="en-US" altLang="zh-CN" dirty="0"/>
              <a:t>or at least the blocks corresponding to its </a:t>
            </a:r>
            <a:r>
              <a:rPr lang="en-US" altLang="zh-CN" dirty="0" err="1">
                <a:solidFill>
                  <a:srgbClr val="FF0000"/>
                </a:solidFill>
              </a:rPr>
              <a:t>nonleaf</a:t>
            </a:r>
            <a:r>
              <a:rPr lang="en-US" altLang="zh-CN" dirty="0">
                <a:solidFill>
                  <a:srgbClr val="FF0000"/>
                </a:solidFill>
              </a:rPr>
              <a:t> nodes</a:t>
            </a:r>
            <a:r>
              <a:rPr lang="en-US" altLang="zh-CN" dirty="0"/>
              <a:t>, it makes sense to preload the key cache with index blocks before starting to use it. </a:t>
            </a:r>
            <a:endParaRPr lang="en-US" altLang="zh-CN" dirty="0"/>
          </a:p>
          <a:p>
            <a:pPr lvl="2" fontAlgn="base"/>
            <a:r>
              <a:rPr lang="en-US" altLang="zh-CN" dirty="0"/>
              <a:t>Preloading enables you to put the table index blocks into a key cache buffer in the most efficient way: </a:t>
            </a:r>
            <a:r>
              <a:rPr lang="en-US" altLang="zh-CN" dirty="0">
                <a:solidFill>
                  <a:srgbClr val="FF0000"/>
                </a:solidFill>
              </a:rPr>
              <a:t>by reading the index blocks from disk sequentially</a:t>
            </a:r>
            <a:r>
              <a:rPr lang="en-US" altLang="zh-CN" dirty="0"/>
              <a:t>.</a:t>
            </a:r>
            <a:endParaRPr lang="en-US" altLang="zh-CN" dirty="0"/>
          </a:p>
          <a:p>
            <a:pPr lvl="1"/>
            <a:r>
              <a:rPr lang="en-US" altLang="zh-CN" dirty="0"/>
              <a:t>To preload an index into a cache, use the </a:t>
            </a:r>
            <a:r>
              <a:rPr lang="en-US" altLang="zh-CN" dirty="0">
                <a:hlinkClick r:id="rId1" tooltip="13.7.8.5 LOAD INDEX INTO CACHE Statement"/>
              </a:rPr>
              <a:t>LOAD INDEX INTO CACHE</a:t>
            </a:r>
            <a:r>
              <a:rPr lang="en-US" altLang="zh-CN" dirty="0"/>
              <a:t> statement. </a:t>
            </a:r>
            <a:endParaRPr lang="en-US" altLang="zh-CN" dirty="0"/>
          </a:p>
          <a:p>
            <a:pPr lvl="1"/>
            <a:r>
              <a:rPr lang="en-US" altLang="zh-CN" dirty="0"/>
              <a:t>For example, the following statement preloads nodes (index blocks) of indexes of the tables t1 and t2:</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2411760" y="3291830"/>
            <a:ext cx="4194969" cy="1394801"/>
          </a:xfrm>
          <a:prstGeom prst="rect">
            <a:avLst/>
          </a:prstGeom>
        </p:spPr>
      </p:pic>
      <p:pic>
        <p:nvPicPr>
          <p:cNvPr id="6" name="图片 5"/>
          <p:cNvPicPr>
            <a:picLocks noChangeAspect="1"/>
          </p:cNvPicPr>
          <p:nvPr/>
        </p:nvPicPr>
        <p:blipFill>
          <a:blip r:embed="rId2"/>
          <a:stretch>
            <a:fillRect/>
          </a:stretch>
        </p:blipFill>
        <p:spPr>
          <a:xfrm>
            <a:off x="2453592" y="3186139"/>
            <a:ext cx="4194969" cy="139480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928992" cy="4192720"/>
          </a:xfrm>
        </p:spPr>
        <p:txBody>
          <a:bodyPr>
            <a:normAutofit/>
          </a:bodyPr>
          <a:lstStyle/>
          <a:p>
            <a:pPr fontAlgn="base"/>
            <a:r>
              <a:rPr lang="en-US" altLang="zh-CN" dirty="0"/>
              <a:t>Key Cache Block Size</a:t>
            </a:r>
            <a:endParaRPr lang="en-US" altLang="zh-CN" dirty="0"/>
          </a:p>
          <a:p>
            <a:pPr lvl="1" fontAlgn="base"/>
            <a:r>
              <a:rPr lang="en-US" altLang="zh-CN" dirty="0"/>
              <a:t>It is possible to specify the </a:t>
            </a:r>
            <a:r>
              <a:rPr lang="en-US" altLang="zh-CN" dirty="0">
                <a:solidFill>
                  <a:srgbClr val="FF0000"/>
                </a:solidFill>
              </a:rPr>
              <a:t>size of the block buffers </a:t>
            </a:r>
            <a:r>
              <a:rPr lang="en-US" altLang="zh-CN" dirty="0"/>
              <a:t>for an individual key cache using the </a:t>
            </a:r>
            <a:r>
              <a:rPr lang="en-US" altLang="zh-CN" dirty="0">
                <a:hlinkClick r:id="rId1"/>
              </a:rPr>
              <a:t>key_cache_block_size</a:t>
            </a:r>
            <a:r>
              <a:rPr lang="en-US" altLang="zh-CN" dirty="0"/>
              <a:t> variable. </a:t>
            </a:r>
            <a:endParaRPr lang="en-US" altLang="zh-CN" dirty="0"/>
          </a:p>
          <a:p>
            <a:pPr lvl="2" fontAlgn="base"/>
            <a:r>
              <a:rPr lang="en-US" altLang="zh-CN" dirty="0"/>
              <a:t>This permits tuning of the performance of I/O operations for index files.</a:t>
            </a:r>
            <a:endParaRPr lang="en-US" altLang="zh-CN" dirty="0"/>
          </a:p>
          <a:p>
            <a:pPr lvl="1" fontAlgn="base"/>
            <a:r>
              <a:rPr lang="en-US" altLang="zh-CN" dirty="0"/>
              <a:t>The best performance for I/O operations is achieved when the size of read buffers is </a:t>
            </a:r>
            <a:r>
              <a:rPr lang="en-US" altLang="zh-CN" dirty="0">
                <a:solidFill>
                  <a:srgbClr val="FF0000"/>
                </a:solidFill>
              </a:rPr>
              <a:t>equal to the size of the native operating system I/O buffers</a:t>
            </a:r>
            <a:r>
              <a:rPr lang="en-US" altLang="zh-CN" dirty="0"/>
              <a:t>. </a:t>
            </a:r>
            <a:endParaRPr lang="en-US" altLang="zh-CN" dirty="0"/>
          </a:p>
          <a:p>
            <a:pPr lvl="2" fontAlgn="base"/>
            <a:r>
              <a:rPr lang="en-US" altLang="zh-CN" dirty="0"/>
              <a:t>But setting the size of key nodes equal to the size of the I/O buffer does </a:t>
            </a:r>
            <a:r>
              <a:rPr lang="en-US" altLang="zh-CN" dirty="0">
                <a:solidFill>
                  <a:srgbClr val="FF0000"/>
                </a:solidFill>
              </a:rPr>
              <a:t>not</a:t>
            </a:r>
            <a:r>
              <a:rPr lang="en-US" altLang="zh-CN" dirty="0"/>
              <a:t> always ensure the best overall performance. </a:t>
            </a:r>
            <a:endParaRPr lang="en-US" altLang="zh-CN" dirty="0"/>
          </a:p>
          <a:p>
            <a:pPr lvl="2" fontAlgn="base"/>
            <a:r>
              <a:rPr lang="en-US" altLang="zh-CN" dirty="0"/>
              <a:t>When reading the </a:t>
            </a:r>
            <a:r>
              <a:rPr lang="en-US" altLang="zh-CN" dirty="0">
                <a:solidFill>
                  <a:srgbClr val="FF0000"/>
                </a:solidFill>
              </a:rPr>
              <a:t>big leaf nodes</a:t>
            </a:r>
            <a:r>
              <a:rPr lang="en-US" altLang="zh-CN" dirty="0"/>
              <a:t>, the server pulls in a lot of unnecessary data, effectively preventing reading other leaf nodes.</a:t>
            </a:r>
            <a:endParaRPr lang="en-US" altLang="zh-CN" dirty="0"/>
          </a:p>
          <a:p>
            <a:pPr lvl="1" fontAlgn="base"/>
            <a:r>
              <a:rPr lang="en-US" altLang="zh-CN" dirty="0"/>
              <a:t>To control the size of blocks in the .MYI index file of </a:t>
            </a:r>
            <a:r>
              <a:rPr lang="en-US" altLang="zh-CN" dirty="0" err="1"/>
              <a:t>MyISAM</a:t>
            </a:r>
            <a:r>
              <a:rPr lang="en-US" altLang="zh-CN" dirty="0"/>
              <a:t> tables, use the </a:t>
            </a:r>
            <a:r>
              <a:rPr lang="en-US" altLang="zh-CN" dirty="0">
                <a:hlinkClick r:id="rId2"/>
              </a:rPr>
              <a:t>--myisam-block-size</a:t>
            </a:r>
            <a:r>
              <a:rPr lang="en-US" altLang="zh-CN" dirty="0"/>
              <a:t> option at server startup.</a:t>
            </a:r>
            <a:br>
              <a:rPr lang="en-US" altLang="zh-CN" dirty="0"/>
            </a:b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Optimizing </a:t>
            </a:r>
            <a:r>
              <a:rPr lang="en-US" altLang="zh-CN" dirty="0" err="1"/>
              <a:t>InnoDB</a:t>
            </a:r>
            <a:r>
              <a:rPr lang="en-US" altLang="zh-CN" dirty="0"/>
              <a:t> Transaction Management</a:t>
            </a:r>
            <a:endParaRPr lang="en-US" altLang="zh-CN" dirty="0"/>
          </a:p>
          <a:p>
            <a:pPr lvl="1" fontAlgn="base"/>
            <a:r>
              <a:rPr lang="en-US" altLang="zh-CN" dirty="0"/>
              <a:t>The default MySQL setting </a:t>
            </a:r>
            <a:r>
              <a:rPr lang="en-US" altLang="zh-CN" dirty="0">
                <a:solidFill>
                  <a:srgbClr val="FF0000"/>
                </a:solidFill>
              </a:rPr>
              <a:t>AUTOCOMMIT=1</a:t>
            </a:r>
            <a:r>
              <a:rPr lang="en-US" altLang="zh-CN" dirty="0"/>
              <a:t> can impose performance limitations on a busy database server. </a:t>
            </a:r>
            <a:endParaRPr lang="en-US" altLang="zh-CN" dirty="0"/>
          </a:p>
          <a:p>
            <a:pPr lvl="2" fontAlgn="base"/>
            <a:r>
              <a:rPr lang="en-US" altLang="zh-CN" dirty="0"/>
              <a:t>Where practical, </a:t>
            </a:r>
            <a:r>
              <a:rPr lang="en-US" altLang="zh-CN" dirty="0">
                <a:solidFill>
                  <a:srgbClr val="FF0000"/>
                </a:solidFill>
              </a:rPr>
              <a:t>wrap several related data change operations into a single transaction</a:t>
            </a:r>
            <a:r>
              <a:rPr lang="en-US" altLang="zh-CN" dirty="0"/>
              <a:t>, by issuing</a:t>
            </a:r>
            <a:r>
              <a:rPr lang="en-US" altLang="zh-CN" dirty="0">
                <a:solidFill>
                  <a:srgbClr val="FF0000"/>
                </a:solidFill>
              </a:rPr>
              <a:t> SET AUTOCOMMIT=0 </a:t>
            </a:r>
            <a:r>
              <a:rPr lang="en-US" altLang="zh-CN" dirty="0"/>
              <a:t>or a </a:t>
            </a:r>
            <a:r>
              <a:rPr lang="en-US" altLang="zh-CN" dirty="0">
                <a:solidFill>
                  <a:srgbClr val="FF0000"/>
                </a:solidFill>
              </a:rPr>
              <a:t>START TRANSACTION </a:t>
            </a:r>
            <a:r>
              <a:rPr lang="en-US" altLang="zh-CN" dirty="0"/>
              <a:t>statement, followed by a </a:t>
            </a:r>
            <a:r>
              <a:rPr lang="en-US" altLang="zh-CN" dirty="0">
                <a:solidFill>
                  <a:srgbClr val="FF0000"/>
                </a:solidFill>
              </a:rPr>
              <a:t>COMMIT</a:t>
            </a:r>
            <a:r>
              <a:rPr lang="en-US" altLang="zh-CN" dirty="0"/>
              <a:t> statement after making all the changes.</a:t>
            </a:r>
            <a:endParaRPr lang="en-US" altLang="zh-CN" dirty="0"/>
          </a:p>
          <a:p>
            <a:pPr lvl="1" fontAlgn="base"/>
            <a:r>
              <a:rPr lang="en-US" altLang="zh-CN" dirty="0"/>
              <a:t>Alternatively, for transactions that consist only of a single </a:t>
            </a:r>
            <a:r>
              <a:rPr lang="en-US" altLang="zh-CN" dirty="0">
                <a:hlinkClick r:id="rId1" tooltip="13.2.10 SELECT Statement"/>
              </a:rPr>
              <a:t>SELECT</a:t>
            </a:r>
            <a:r>
              <a:rPr lang="en-US" altLang="zh-CN" dirty="0"/>
              <a:t> statement, turning on AUTOCOMMIT helps </a:t>
            </a:r>
            <a:r>
              <a:rPr lang="en-US" altLang="zh-CN" dirty="0" err="1"/>
              <a:t>InnoDB</a:t>
            </a:r>
            <a:r>
              <a:rPr lang="en-US" altLang="zh-CN" dirty="0"/>
              <a:t> to recognize read-only transactions and optimize them.</a:t>
            </a:r>
            <a:endParaRPr lang="en-US" altLang="zh-CN" dirty="0"/>
          </a:p>
          <a:p>
            <a:pPr lvl="1" fontAlgn="base"/>
            <a:r>
              <a:rPr lang="en-US" altLang="zh-CN" dirty="0">
                <a:solidFill>
                  <a:srgbClr val="FF0000"/>
                </a:solidFill>
              </a:rPr>
              <a:t>Avoid</a:t>
            </a:r>
            <a:r>
              <a:rPr lang="en-US" altLang="zh-CN" dirty="0"/>
              <a:t> performing rollbacks after </a:t>
            </a:r>
            <a:r>
              <a:rPr lang="en-US" altLang="zh-CN" dirty="0">
                <a:solidFill>
                  <a:srgbClr val="FF0000"/>
                </a:solidFill>
              </a:rPr>
              <a:t>inserting</a:t>
            </a:r>
            <a:r>
              <a:rPr lang="en-US" altLang="zh-CN" dirty="0"/>
              <a:t>, </a:t>
            </a:r>
            <a:r>
              <a:rPr lang="en-US" altLang="zh-CN" dirty="0">
                <a:solidFill>
                  <a:srgbClr val="FF0000"/>
                </a:solidFill>
              </a:rPr>
              <a:t>updating</a:t>
            </a:r>
            <a:r>
              <a:rPr lang="en-US" altLang="zh-CN" dirty="0"/>
              <a:t>, or </a:t>
            </a:r>
            <a:r>
              <a:rPr lang="en-US" altLang="zh-CN" dirty="0">
                <a:solidFill>
                  <a:srgbClr val="FF0000"/>
                </a:solidFill>
              </a:rPr>
              <a:t>deleting</a:t>
            </a:r>
            <a:r>
              <a:rPr lang="en-US" altLang="zh-CN" dirty="0"/>
              <a:t> </a:t>
            </a:r>
            <a:r>
              <a:rPr lang="en-US" altLang="zh-CN" dirty="0">
                <a:solidFill>
                  <a:srgbClr val="FF0000"/>
                </a:solidFill>
              </a:rPr>
              <a:t>huge numbers of rows</a:t>
            </a:r>
            <a:r>
              <a:rPr lang="en-US" altLang="zh-CN" dirty="0"/>
              <a:t>. </a:t>
            </a:r>
            <a:endParaRPr lang="en-US" altLang="zh-CN" dirty="0"/>
          </a:p>
          <a:p>
            <a:pPr lvl="2" fontAlgn="base"/>
            <a:r>
              <a:rPr lang="en-US" altLang="zh-CN" dirty="0"/>
              <a:t>If a big transaction is slowing down server performance, rolling it back can make the problem worse, potentially taking several times as long to perform as the original data change operations. </a:t>
            </a:r>
            <a:endParaRPr lang="en-US" altLang="zh-CN" dirty="0"/>
          </a:p>
          <a:p>
            <a:pPr lvl="2" fontAlgn="base"/>
            <a:r>
              <a:rPr lang="en-US" altLang="zh-CN" dirty="0"/>
              <a:t>Killing the database process does not help, because the rollback starts again on server startup.</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928992" cy="4192720"/>
          </a:xfrm>
        </p:spPr>
        <p:txBody>
          <a:bodyPr>
            <a:normAutofit/>
          </a:bodyPr>
          <a:lstStyle/>
          <a:p>
            <a:pPr fontAlgn="base"/>
            <a:r>
              <a:rPr lang="en-US" altLang="zh-CN" dirty="0"/>
              <a:t>Restructuring a Key Cache</a:t>
            </a:r>
            <a:endParaRPr lang="en-US" altLang="zh-CN" dirty="0"/>
          </a:p>
          <a:p>
            <a:pPr lvl="1" fontAlgn="base"/>
            <a:r>
              <a:rPr lang="en-US" altLang="zh-CN" dirty="0"/>
              <a:t>A key cache can be restructured at any time by updating its parameter values. For example:</a:t>
            </a:r>
            <a:endParaRPr lang="en-US" altLang="zh-CN" dirty="0"/>
          </a:p>
          <a:p>
            <a:pPr marL="600075" lvl="2" indent="0" fontAlgn="base">
              <a:buNone/>
            </a:pPr>
            <a:r>
              <a:rPr lang="en-US" altLang="zh-CN" sz="1425" dirty="0" err="1">
                <a:solidFill>
                  <a:schemeClr val="tx2">
                    <a:lumMod val="75000"/>
                  </a:schemeClr>
                </a:solidFill>
              </a:rPr>
              <a:t>mysql</a:t>
            </a:r>
            <a:r>
              <a:rPr lang="en-US" altLang="zh-CN" sz="1425" dirty="0">
                <a:solidFill>
                  <a:schemeClr val="tx2">
                    <a:lumMod val="75000"/>
                  </a:schemeClr>
                </a:solidFill>
              </a:rPr>
              <a:t>&gt; SET GLOBAL </a:t>
            </a:r>
            <a:r>
              <a:rPr lang="en-US" altLang="zh-CN" sz="1425" dirty="0" err="1">
                <a:solidFill>
                  <a:schemeClr val="tx2">
                    <a:lumMod val="75000"/>
                  </a:schemeClr>
                </a:solidFill>
              </a:rPr>
              <a:t>cold_cache.key_buffer_size</a:t>
            </a:r>
            <a:r>
              <a:rPr lang="en-US" altLang="zh-CN" sz="1425" dirty="0">
                <a:solidFill>
                  <a:schemeClr val="tx2">
                    <a:lumMod val="75000"/>
                  </a:schemeClr>
                </a:solidFill>
              </a:rPr>
              <a:t>=4*1024*1024;</a:t>
            </a:r>
            <a:endParaRPr lang="en-US" altLang="zh-CN" sz="1425" dirty="0">
              <a:solidFill>
                <a:schemeClr val="tx2">
                  <a:lumMod val="75000"/>
                </a:schemeClr>
              </a:solidFill>
            </a:endParaRPr>
          </a:p>
          <a:p>
            <a:pPr lvl="1" fontAlgn="base"/>
            <a:r>
              <a:rPr lang="en-US" altLang="zh-CN" dirty="0"/>
              <a:t>If you assign to either the </a:t>
            </a:r>
            <a:r>
              <a:rPr lang="en-US" altLang="zh-CN" dirty="0">
                <a:hlinkClick r:id="rId1"/>
              </a:rPr>
              <a:t>key_buffer_size</a:t>
            </a:r>
            <a:r>
              <a:rPr lang="en-US" altLang="zh-CN" dirty="0"/>
              <a:t> or </a:t>
            </a:r>
            <a:r>
              <a:rPr lang="en-US" altLang="zh-CN" dirty="0">
                <a:hlinkClick r:id="rId2"/>
              </a:rPr>
              <a:t>key_cache_block_size</a:t>
            </a:r>
            <a:r>
              <a:rPr lang="en-US" altLang="zh-CN" dirty="0"/>
              <a:t> key cache component a value that differs from the component's current value,</a:t>
            </a:r>
            <a:endParaRPr lang="en-US" altLang="zh-CN" dirty="0"/>
          </a:p>
          <a:p>
            <a:pPr lvl="2" fontAlgn="base"/>
            <a:r>
              <a:rPr lang="en-US" altLang="zh-CN" dirty="0"/>
              <a:t> the server </a:t>
            </a:r>
            <a:r>
              <a:rPr lang="en-US" altLang="zh-CN" dirty="0">
                <a:solidFill>
                  <a:srgbClr val="FF0000"/>
                </a:solidFill>
              </a:rPr>
              <a:t>destroys</a:t>
            </a:r>
            <a:r>
              <a:rPr lang="en-US" altLang="zh-CN" dirty="0"/>
              <a:t> the cache's old structure and creates a new one based on the new values. </a:t>
            </a:r>
            <a:endParaRPr lang="en-US" altLang="zh-CN" dirty="0"/>
          </a:p>
          <a:p>
            <a:pPr lvl="2" fontAlgn="base"/>
            <a:r>
              <a:rPr lang="en-US" altLang="zh-CN" dirty="0"/>
              <a:t>If the cache contains any </a:t>
            </a:r>
            <a:r>
              <a:rPr lang="en-US" altLang="zh-CN" dirty="0">
                <a:solidFill>
                  <a:srgbClr val="FF0000"/>
                </a:solidFill>
              </a:rPr>
              <a:t>dirty</a:t>
            </a:r>
            <a:r>
              <a:rPr lang="en-US" altLang="zh-CN" dirty="0"/>
              <a:t> blocks, the server saves them to disk before destroying and re-creating the cache. </a:t>
            </a:r>
            <a:endParaRPr lang="en-US" altLang="zh-CN" dirty="0"/>
          </a:p>
          <a:p>
            <a:pPr lvl="2" fontAlgn="base"/>
            <a:r>
              <a:rPr lang="en-US" altLang="zh-CN" dirty="0"/>
              <a:t>Restructuring does </a:t>
            </a:r>
            <a:r>
              <a:rPr lang="en-US" altLang="zh-CN" dirty="0">
                <a:solidFill>
                  <a:srgbClr val="FF0000"/>
                </a:solidFill>
              </a:rPr>
              <a:t>not</a:t>
            </a:r>
            <a:r>
              <a:rPr lang="en-US" altLang="zh-CN" dirty="0"/>
              <a:t> occur if you change other key cache parameters.</a:t>
            </a:r>
            <a:endParaRPr lang="en-US" altLang="zh-CN" dirty="0"/>
          </a:p>
          <a:p>
            <a:pPr lvl="1" fontAlgn="base"/>
            <a:r>
              <a:rPr lang="en-US" altLang="zh-CN" dirty="0"/>
              <a:t>Restructuring does </a:t>
            </a:r>
            <a:r>
              <a:rPr lang="en-US" altLang="zh-CN" dirty="0">
                <a:solidFill>
                  <a:srgbClr val="FF0000"/>
                </a:solidFill>
              </a:rPr>
              <a:t>not</a:t>
            </a:r>
            <a:r>
              <a:rPr lang="en-US" altLang="zh-CN" dirty="0"/>
              <a:t> block queries that need to use indexes assigned to the cache. </a:t>
            </a:r>
            <a:endParaRPr lang="en-US" altLang="zh-CN" dirty="0"/>
          </a:p>
          <a:p>
            <a:pPr lvl="2" fontAlgn="base"/>
            <a:r>
              <a:rPr lang="en-US" altLang="zh-CN" dirty="0"/>
              <a:t>Instead, the server </a:t>
            </a:r>
            <a:r>
              <a:rPr lang="en-US" altLang="zh-CN" dirty="0">
                <a:solidFill>
                  <a:srgbClr val="FF0000"/>
                </a:solidFill>
              </a:rPr>
              <a:t>directly accesses </a:t>
            </a:r>
            <a:r>
              <a:rPr lang="en-US" altLang="zh-CN" dirty="0"/>
              <a:t>the table indexes using </a:t>
            </a:r>
            <a:r>
              <a:rPr lang="en-US" altLang="zh-CN" dirty="0">
                <a:solidFill>
                  <a:srgbClr val="FF0000"/>
                </a:solidFill>
              </a:rPr>
              <a:t>native file system caching</a:t>
            </a:r>
            <a:r>
              <a:rPr lang="en-US" altLang="zh-CN" dirty="0"/>
              <a:t>. File system caching is not as efficient as using a key cache, so although queries execute, a slowdown can be anticipated. </a:t>
            </a: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Buffering and Caching</a:t>
            </a:r>
            <a:endParaRPr lang="zh-CN" altLang="en-US" dirty="0"/>
          </a:p>
        </p:txBody>
      </p:sp>
      <p:sp>
        <p:nvSpPr>
          <p:cNvPr id="3" name="内容占位符 2"/>
          <p:cNvSpPr>
            <a:spLocks noGrp="1"/>
          </p:cNvSpPr>
          <p:nvPr>
            <p:ph idx="1"/>
          </p:nvPr>
        </p:nvSpPr>
        <p:spPr>
          <a:xfrm>
            <a:off x="107504" y="845073"/>
            <a:ext cx="8928992" cy="4192720"/>
          </a:xfrm>
        </p:spPr>
        <p:txBody>
          <a:bodyPr>
            <a:normAutofit/>
          </a:bodyPr>
          <a:lstStyle/>
          <a:p>
            <a:pPr fontAlgn="base"/>
            <a:r>
              <a:rPr lang="en-US" altLang="zh-CN" dirty="0"/>
              <a:t>Caching of Prepared Statements and Stored Programs</a:t>
            </a:r>
            <a:endParaRPr lang="en-US" altLang="zh-CN" dirty="0"/>
          </a:p>
          <a:p>
            <a:pPr lvl="1" fontAlgn="base"/>
            <a:r>
              <a:rPr lang="en-US" altLang="zh-CN" dirty="0">
                <a:solidFill>
                  <a:srgbClr val="FF0000"/>
                </a:solidFill>
              </a:rPr>
              <a:t>Prepared statements</a:t>
            </a:r>
            <a:r>
              <a:rPr lang="en-US" altLang="zh-CN" dirty="0"/>
              <a:t>, both those processed at the SQL level (using the </a:t>
            </a:r>
            <a:r>
              <a:rPr lang="en-US" altLang="zh-CN" dirty="0">
                <a:hlinkClick r:id="rId1" tooltip="13.5.1 PREPARE Statement"/>
              </a:rPr>
              <a:t>PREPARE</a:t>
            </a:r>
            <a:r>
              <a:rPr lang="en-US" altLang="zh-CN" dirty="0"/>
              <a:t> statement) and those processed using the binary client/server protocol (using the </a:t>
            </a:r>
            <a:r>
              <a:rPr lang="en-US" altLang="zh-CN" dirty="0">
                <a:hlinkClick r:id="rId2"/>
              </a:rPr>
              <a:t>mysql_stmt_prepare()</a:t>
            </a:r>
            <a:r>
              <a:rPr lang="en-US" altLang="zh-CN" dirty="0"/>
              <a:t> C API function). </a:t>
            </a:r>
            <a:endParaRPr lang="en-US" altLang="zh-CN" dirty="0"/>
          </a:p>
          <a:p>
            <a:pPr lvl="2" fontAlgn="base"/>
            <a:r>
              <a:rPr lang="en-US" altLang="zh-CN" dirty="0"/>
              <a:t>The </a:t>
            </a:r>
            <a:r>
              <a:rPr lang="en-US" altLang="zh-CN" dirty="0">
                <a:hlinkClick r:id="rId3"/>
              </a:rPr>
              <a:t>max_prepared_stmt_count</a:t>
            </a:r>
            <a:r>
              <a:rPr lang="en-US" altLang="zh-CN" dirty="0"/>
              <a:t> system variable controls the total number of statements the server caches. (The sum of the number of prepared statements across all sessions.)</a:t>
            </a:r>
            <a:endParaRPr lang="en-US" altLang="zh-CN" dirty="0"/>
          </a:p>
          <a:p>
            <a:pPr lvl="1" fontAlgn="base"/>
            <a:r>
              <a:rPr lang="en-US" altLang="zh-CN" dirty="0">
                <a:solidFill>
                  <a:srgbClr val="FF0000"/>
                </a:solidFill>
              </a:rPr>
              <a:t>Stored programs </a:t>
            </a:r>
            <a:r>
              <a:rPr lang="en-US" altLang="zh-CN" dirty="0"/>
              <a:t>(stored procedures and functions, triggers, and events). In this case, the server converts and caches the entire program body. </a:t>
            </a:r>
            <a:endParaRPr lang="en-US" altLang="zh-CN" dirty="0"/>
          </a:p>
          <a:p>
            <a:pPr lvl="2" fontAlgn="base"/>
            <a:r>
              <a:rPr lang="en-US" altLang="zh-CN" dirty="0"/>
              <a:t>The</a:t>
            </a:r>
            <a:r>
              <a:rPr lang="zh-CN" altLang="en-US" dirty="0"/>
              <a:t> </a:t>
            </a:r>
            <a:r>
              <a:rPr lang="en-US" altLang="zh-CN" dirty="0">
                <a:hlinkClick r:id="rId4"/>
              </a:rPr>
              <a:t>stored_program_cache</a:t>
            </a:r>
            <a:r>
              <a:rPr lang="en-US" altLang="zh-CN" dirty="0"/>
              <a:t> system variable indicates the approximate number of stored programs the server caches per session.</a:t>
            </a:r>
            <a:endParaRPr lang="en-US" altLang="zh-CN" dirty="0"/>
          </a:p>
          <a:p>
            <a:pPr lvl="2" fontAlgn="base"/>
            <a:endParaRPr lang="en-US" altLang="zh-CN" dirty="0"/>
          </a:p>
          <a:p>
            <a:pPr lvl="1" fontAlgn="base"/>
            <a:r>
              <a:rPr lang="en-US" altLang="zh-CN" dirty="0"/>
              <a:t>The server maintains caches for prepared statements and stored programs on a </a:t>
            </a:r>
            <a:r>
              <a:rPr lang="en-US" altLang="zh-CN" dirty="0">
                <a:solidFill>
                  <a:srgbClr val="FF0000"/>
                </a:solidFill>
              </a:rPr>
              <a:t>per-session basis</a:t>
            </a:r>
            <a:r>
              <a:rPr lang="en-US" altLang="zh-CN" dirty="0"/>
              <a:t>. Statements cached for one session are </a:t>
            </a:r>
            <a:r>
              <a:rPr lang="en-US" altLang="zh-CN" dirty="0">
                <a:solidFill>
                  <a:srgbClr val="FF0000"/>
                </a:solidFill>
              </a:rPr>
              <a:t>not accessible </a:t>
            </a:r>
            <a:r>
              <a:rPr lang="en-US" altLang="zh-CN" dirty="0"/>
              <a:t>to other sessions. When a session ends, the server discards any statements cached for it.</a:t>
            </a:r>
            <a:br>
              <a:rPr lang="en-US" altLang="zh-CN" dirty="0"/>
            </a:br>
            <a:endParaRPr lang="en-US" altLang="zh-CN" dirty="0"/>
          </a:p>
          <a:p>
            <a:pPr lvl="1"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Optimizing </a:t>
            </a:r>
            <a:r>
              <a:rPr lang="en-US" altLang="zh-CN" dirty="0" err="1"/>
              <a:t>InnoDB</a:t>
            </a:r>
            <a:r>
              <a:rPr lang="en-US" altLang="zh-CN" dirty="0"/>
              <a:t> Transaction Management</a:t>
            </a:r>
            <a:endParaRPr lang="en-US" altLang="zh-CN" dirty="0"/>
          </a:p>
          <a:p>
            <a:pPr lvl="1" fontAlgn="base"/>
            <a:r>
              <a:rPr lang="en-US" altLang="zh-CN" dirty="0"/>
              <a:t>To minimize the chance of this issue occurring:</a:t>
            </a:r>
            <a:endParaRPr lang="en-US" altLang="zh-CN" dirty="0"/>
          </a:p>
          <a:p>
            <a:pPr lvl="2" fontAlgn="base"/>
            <a:r>
              <a:rPr lang="en-US" altLang="zh-CN" dirty="0"/>
              <a:t>Increase the size of the </a:t>
            </a:r>
            <a:r>
              <a:rPr lang="en-US" altLang="zh-CN" dirty="0">
                <a:hlinkClick r:id="rId1" tooltip="buffer pool"/>
              </a:rPr>
              <a:t>buffer pool</a:t>
            </a:r>
            <a:r>
              <a:rPr lang="en-US" altLang="zh-CN" dirty="0"/>
              <a:t> so that all the data change changes can be cached rather than immediately written to disk.</a:t>
            </a:r>
            <a:endParaRPr lang="en-US" altLang="zh-CN" dirty="0"/>
          </a:p>
          <a:p>
            <a:pPr lvl="2" fontAlgn="base"/>
            <a:r>
              <a:rPr lang="en-US" altLang="zh-CN" dirty="0"/>
              <a:t>Set </a:t>
            </a:r>
            <a:r>
              <a:rPr lang="en-US" altLang="zh-CN" dirty="0">
                <a:hlinkClick r:id="rId2"/>
              </a:rPr>
              <a:t>innodb_change_buffering=all</a:t>
            </a:r>
            <a:r>
              <a:rPr lang="en-US" altLang="zh-CN" dirty="0"/>
              <a:t> so that update and delete operations are buffered in addition to inserts.</a:t>
            </a:r>
            <a:endParaRPr lang="en-US" altLang="zh-CN" dirty="0"/>
          </a:p>
          <a:p>
            <a:pPr lvl="2" fontAlgn="base"/>
            <a:r>
              <a:rPr lang="en-US" altLang="zh-CN" dirty="0"/>
              <a:t>Consider issuing </a:t>
            </a:r>
            <a:r>
              <a:rPr lang="en-US" altLang="zh-CN" dirty="0">
                <a:solidFill>
                  <a:srgbClr val="FF0000"/>
                </a:solidFill>
              </a:rPr>
              <a:t>COMMIT</a:t>
            </a:r>
            <a:r>
              <a:rPr lang="en-US" altLang="zh-CN" dirty="0"/>
              <a:t> statements periodically during the big data change operation, possibly breaking a single delete or update into multiple statements that operate on smaller numbers of rows.</a:t>
            </a:r>
            <a:endParaRPr lang="en-US" altLang="zh-CN" dirty="0"/>
          </a:p>
          <a:p>
            <a:pPr lvl="1" fontAlgn="base"/>
            <a:r>
              <a:rPr lang="en-US" altLang="zh-CN" dirty="0">
                <a:solidFill>
                  <a:srgbClr val="FF0000"/>
                </a:solidFill>
              </a:rPr>
              <a:t>A long-running transaction </a:t>
            </a:r>
            <a:r>
              <a:rPr lang="en-US" altLang="zh-CN" dirty="0"/>
              <a:t>can prevent </a:t>
            </a:r>
            <a:r>
              <a:rPr lang="en-US" altLang="zh-CN" dirty="0" err="1"/>
              <a:t>InnoDB</a:t>
            </a:r>
            <a:r>
              <a:rPr lang="en-US" altLang="zh-CN" dirty="0"/>
              <a:t> from purging data that was changed by a different transaction.</a:t>
            </a:r>
            <a:endParaRPr lang="en-US" altLang="zh-CN" dirty="0"/>
          </a:p>
          <a:p>
            <a:pPr lvl="2" fontAlgn="base"/>
            <a:r>
              <a:rPr lang="en-US" altLang="zh-CN" dirty="0"/>
              <a:t>When rows are modified or deleted within a long-running transaction, other transactions using the </a:t>
            </a:r>
            <a:r>
              <a:rPr lang="en-US" altLang="zh-CN" dirty="0">
                <a:hlinkClick r:id="rId3"/>
              </a:rPr>
              <a:t>READ COMMITTED</a:t>
            </a:r>
            <a:r>
              <a:rPr lang="en-US" altLang="zh-CN" dirty="0"/>
              <a:t> and </a:t>
            </a:r>
            <a:r>
              <a:rPr lang="en-US" altLang="zh-CN" dirty="0">
                <a:hlinkClick r:id="rId4"/>
              </a:rPr>
              <a:t>REPEATABLE READ</a:t>
            </a:r>
            <a:r>
              <a:rPr lang="en-US" altLang="zh-CN" dirty="0"/>
              <a:t> isolation levels have to do more work to reconstruct the older data if they read those same rows.</a:t>
            </a:r>
            <a:endParaRPr lang="en-US" altLang="zh-CN" dirty="0"/>
          </a:p>
          <a:p>
            <a:pPr lvl="2" fontAlgn="base"/>
            <a:r>
              <a:rPr lang="en-US" altLang="zh-CN" dirty="0"/>
              <a:t>When a long-running transaction modifies a table, queries against that table from other transactions do not make use of the </a:t>
            </a:r>
            <a:r>
              <a:rPr lang="en-US" altLang="zh-CN" dirty="0">
                <a:hlinkClick r:id="rId5" tooltip="covering index"/>
              </a:rPr>
              <a:t>covering index</a:t>
            </a:r>
            <a:r>
              <a:rPr lang="en-US" altLang="zh-CN" dirty="0"/>
              <a:t> technique. </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Optimizing </a:t>
            </a:r>
            <a:r>
              <a:rPr lang="en-US" altLang="zh-CN" dirty="0" err="1"/>
              <a:t>InnoDB</a:t>
            </a:r>
            <a:r>
              <a:rPr lang="en-US" altLang="zh-CN" dirty="0"/>
              <a:t> Read-Only Transactions</a:t>
            </a:r>
            <a:endParaRPr lang="en-US" altLang="zh-CN" dirty="0"/>
          </a:p>
          <a:p>
            <a:pPr lvl="1" fontAlgn="base"/>
            <a:r>
              <a:rPr lang="en-US" altLang="zh-CN" dirty="0" err="1"/>
              <a:t>InnoDB</a:t>
            </a:r>
            <a:r>
              <a:rPr lang="en-US" altLang="zh-CN" dirty="0"/>
              <a:t> can avoid the overhead associated with setting up the </a:t>
            </a:r>
            <a:r>
              <a:rPr lang="en-US" altLang="zh-CN" dirty="0">
                <a:hlinkClick r:id="rId1" tooltip="transaction ID"/>
              </a:rPr>
              <a:t>transaction ID</a:t>
            </a:r>
            <a:r>
              <a:rPr lang="en-US" altLang="zh-CN" dirty="0"/>
              <a:t> (TRX_ID field) for transactions that are known to be read-only.</a:t>
            </a:r>
            <a:endParaRPr lang="en-US" altLang="zh-CN" dirty="0"/>
          </a:p>
          <a:p>
            <a:pPr lvl="1" fontAlgn="base"/>
            <a:r>
              <a:rPr lang="en-US" altLang="zh-CN" dirty="0" err="1"/>
              <a:t>InnoDB</a:t>
            </a:r>
            <a:r>
              <a:rPr lang="en-US" altLang="zh-CN" dirty="0"/>
              <a:t> detects read-only transactions when:</a:t>
            </a:r>
            <a:endParaRPr lang="en-US" altLang="zh-CN" dirty="0"/>
          </a:p>
          <a:p>
            <a:pPr lvl="2" fontAlgn="base"/>
            <a:r>
              <a:rPr lang="en-US" altLang="zh-CN" dirty="0"/>
              <a:t>The transaction is started with the </a:t>
            </a:r>
            <a:r>
              <a:rPr lang="en-US" altLang="zh-CN" dirty="0">
                <a:hlinkClick r:id="rId2" tooltip="13.3.1 START TRANSACTION, COMMIT, and ROLLBACK Statements"/>
              </a:rPr>
              <a:t>START TRANSACTION READ ONLY</a:t>
            </a:r>
            <a:r>
              <a:rPr lang="en-US" altLang="zh-CN" dirty="0"/>
              <a:t> statement. </a:t>
            </a:r>
            <a:endParaRPr lang="en-US" altLang="zh-CN" dirty="0"/>
          </a:p>
          <a:p>
            <a:pPr lvl="2" fontAlgn="base"/>
            <a:r>
              <a:rPr lang="en-US" altLang="zh-CN" dirty="0"/>
              <a:t>The </a:t>
            </a:r>
            <a:r>
              <a:rPr lang="en-US" altLang="zh-CN" dirty="0">
                <a:hlinkClick r:id="rId3"/>
              </a:rPr>
              <a:t>autocommit</a:t>
            </a:r>
            <a:r>
              <a:rPr lang="en-US" altLang="zh-CN" dirty="0"/>
              <a:t> setting is turned on, so that the transaction is guaranteed to be a single statement, and the single statement making up the transaction is a “non-locking” </a:t>
            </a:r>
            <a:r>
              <a:rPr lang="en-US" altLang="zh-CN" dirty="0">
                <a:hlinkClick r:id="rId4" tooltip="13.2.10 SELECT Statement"/>
              </a:rPr>
              <a:t>SELECT</a:t>
            </a:r>
            <a:r>
              <a:rPr lang="en-US" altLang="zh-CN" dirty="0"/>
              <a:t> statement. </a:t>
            </a:r>
            <a:endParaRPr lang="en-US" altLang="zh-CN" dirty="0"/>
          </a:p>
          <a:p>
            <a:pPr lvl="2" fontAlgn="base"/>
            <a:r>
              <a:rPr lang="en-US" altLang="zh-CN" dirty="0"/>
              <a:t>The transaction is started without the </a:t>
            </a:r>
            <a:r>
              <a:rPr lang="en-US" altLang="zh-CN" dirty="0">
                <a:solidFill>
                  <a:srgbClr val="FF0000"/>
                </a:solidFill>
              </a:rPr>
              <a:t>READ ONLY </a:t>
            </a:r>
            <a:r>
              <a:rPr lang="en-US" altLang="zh-CN" dirty="0"/>
              <a:t>option, but </a:t>
            </a:r>
            <a:r>
              <a:rPr lang="en-US" altLang="zh-CN" dirty="0">
                <a:solidFill>
                  <a:srgbClr val="FF0000"/>
                </a:solidFill>
              </a:rPr>
              <a:t>no updates or statements that explicitly lock rows</a:t>
            </a:r>
            <a:r>
              <a:rPr lang="en-US" altLang="zh-CN" dirty="0"/>
              <a:t> have been executed yet.</a:t>
            </a:r>
            <a:endParaRPr lang="en-US" altLang="zh-CN" dirty="0"/>
          </a:p>
          <a:p>
            <a:pPr lvl="1" fontAlgn="base"/>
            <a:r>
              <a:rPr lang="en-US" altLang="zh-CN" dirty="0"/>
              <a:t>Thus, for a read-intensive application such as a report generator, you can tune a sequence of </a:t>
            </a:r>
            <a:r>
              <a:rPr lang="en-US" altLang="zh-CN" dirty="0" err="1"/>
              <a:t>InnoDB</a:t>
            </a:r>
            <a:r>
              <a:rPr lang="en-US" altLang="zh-CN" dirty="0"/>
              <a:t> queries </a:t>
            </a:r>
            <a:endParaRPr lang="en-US" altLang="zh-CN" dirty="0"/>
          </a:p>
          <a:p>
            <a:pPr lvl="2" fontAlgn="base"/>
            <a:r>
              <a:rPr lang="en-US" altLang="zh-CN" dirty="0"/>
              <a:t>by grouping them inside </a:t>
            </a:r>
            <a:r>
              <a:rPr lang="en-US" altLang="zh-CN" dirty="0">
                <a:hlinkClick r:id="rId2" tooltip="13.3.1 START TRANSACTION, COMMIT, and ROLLBACK Statements"/>
              </a:rPr>
              <a:t>START TRANSACTION READ ONLY</a:t>
            </a:r>
            <a:r>
              <a:rPr lang="en-US" altLang="zh-CN" dirty="0"/>
              <a:t> and </a:t>
            </a:r>
            <a:r>
              <a:rPr lang="en-US" altLang="zh-CN" dirty="0">
                <a:hlinkClick r:id="rId2" tooltip="13.3.1 START TRANSACTION, COMMIT, and ROLLBACK Statements"/>
              </a:rPr>
              <a:t>COMMIT</a:t>
            </a:r>
            <a:r>
              <a:rPr lang="en-US" altLang="zh-CN" dirty="0"/>
              <a:t>, or </a:t>
            </a:r>
            <a:endParaRPr lang="en-US" altLang="zh-CN" dirty="0"/>
          </a:p>
          <a:p>
            <a:pPr lvl="2" fontAlgn="base"/>
            <a:r>
              <a:rPr lang="en-US" altLang="zh-CN" dirty="0"/>
              <a:t>by turning on the </a:t>
            </a:r>
            <a:r>
              <a:rPr lang="en-US" altLang="zh-CN" dirty="0">
                <a:hlinkClick r:id="rId3"/>
              </a:rPr>
              <a:t>autocommit</a:t>
            </a:r>
            <a:r>
              <a:rPr lang="en-US" altLang="zh-CN" dirty="0"/>
              <a:t> setting before running the </a:t>
            </a:r>
            <a:r>
              <a:rPr lang="en-US" altLang="zh-CN" dirty="0">
                <a:solidFill>
                  <a:srgbClr val="FF0000"/>
                </a:solidFill>
              </a:rPr>
              <a:t>SELECT</a:t>
            </a:r>
            <a:r>
              <a:rPr lang="en-US" altLang="zh-CN" dirty="0"/>
              <a:t> statements, or </a:t>
            </a:r>
            <a:endParaRPr lang="en-US" altLang="zh-CN" dirty="0"/>
          </a:p>
          <a:p>
            <a:pPr lvl="2" fontAlgn="base"/>
            <a:r>
              <a:rPr lang="en-US" altLang="zh-CN" dirty="0"/>
              <a:t>simply by avoiding any data change statements interspersed with the queries.</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fontScale="85000" lnSpcReduction="20000"/>
          </a:bodyPr>
          <a:lstStyle/>
          <a:p>
            <a:pPr fontAlgn="base"/>
            <a:r>
              <a:rPr lang="en-US" altLang="zh-CN" dirty="0"/>
              <a:t>Optimizing </a:t>
            </a:r>
            <a:r>
              <a:rPr lang="en-US" altLang="zh-CN" dirty="0" err="1"/>
              <a:t>InnoDB</a:t>
            </a:r>
            <a:r>
              <a:rPr lang="en-US" altLang="zh-CN" dirty="0"/>
              <a:t> Redo Logging</a:t>
            </a:r>
            <a:endParaRPr lang="en-US" altLang="zh-CN" dirty="0"/>
          </a:p>
          <a:p>
            <a:pPr lvl="1" fontAlgn="base"/>
            <a:r>
              <a:rPr lang="en-US" altLang="zh-CN" dirty="0"/>
              <a:t>Make your redo log files big, even as big as the </a:t>
            </a:r>
            <a:r>
              <a:rPr lang="en-US" altLang="zh-CN" dirty="0">
                <a:hlinkClick r:id="rId1" tooltip="buffer pool"/>
              </a:rPr>
              <a:t>buffer pool</a:t>
            </a:r>
            <a:r>
              <a:rPr lang="en-US" altLang="zh-CN" dirty="0"/>
              <a:t>.</a:t>
            </a:r>
            <a:endParaRPr lang="en-US" altLang="zh-CN" dirty="0"/>
          </a:p>
          <a:p>
            <a:pPr lvl="2" fontAlgn="base"/>
            <a:r>
              <a:rPr lang="en-US" altLang="zh-CN" dirty="0"/>
              <a:t>The size and number of redo log files are configured using the </a:t>
            </a:r>
            <a:r>
              <a:rPr lang="en-US" altLang="zh-CN" dirty="0">
                <a:hlinkClick r:id="rId2"/>
              </a:rPr>
              <a:t>innodb_log_file_size</a:t>
            </a:r>
            <a:r>
              <a:rPr lang="en-US" altLang="zh-CN" dirty="0"/>
              <a:t> and </a:t>
            </a:r>
            <a:r>
              <a:rPr lang="en-US" altLang="zh-CN" dirty="0">
                <a:hlinkClick r:id="rId3"/>
              </a:rPr>
              <a:t>innodb_log_files_in_group</a:t>
            </a:r>
            <a:r>
              <a:rPr lang="en-US" altLang="zh-CN" dirty="0"/>
              <a:t> configuration options. </a:t>
            </a:r>
            <a:endParaRPr lang="en-US" altLang="zh-CN" dirty="0"/>
          </a:p>
          <a:p>
            <a:pPr lvl="1" fontAlgn="base"/>
            <a:r>
              <a:rPr lang="en-US" altLang="zh-CN" dirty="0"/>
              <a:t>Consider increasing the size of the </a:t>
            </a:r>
            <a:r>
              <a:rPr lang="en-US" altLang="zh-CN" dirty="0">
                <a:hlinkClick r:id="rId4" tooltip="log buffer"/>
              </a:rPr>
              <a:t>log buffer</a:t>
            </a:r>
            <a:r>
              <a:rPr lang="en-US" altLang="zh-CN" dirty="0"/>
              <a:t>. </a:t>
            </a:r>
            <a:endParaRPr lang="en-US" altLang="zh-CN" dirty="0"/>
          </a:p>
          <a:p>
            <a:pPr lvl="2" fontAlgn="base"/>
            <a:r>
              <a:rPr lang="en-US" altLang="zh-CN" dirty="0"/>
              <a:t>Log buffer size is configured using the </a:t>
            </a:r>
            <a:r>
              <a:rPr lang="en-US" altLang="zh-CN" dirty="0">
                <a:hlinkClick r:id="rId5"/>
              </a:rPr>
              <a:t>innodb_log_buffer_size</a:t>
            </a:r>
            <a:r>
              <a:rPr lang="en-US" altLang="zh-CN" dirty="0"/>
              <a:t> configuration option, which can be configured dynamically in MySQL 8.0.</a:t>
            </a:r>
            <a:endParaRPr lang="en-US" altLang="zh-CN" dirty="0"/>
          </a:p>
          <a:p>
            <a:pPr lvl="1" fontAlgn="base"/>
            <a:r>
              <a:rPr lang="en-US" altLang="zh-CN" dirty="0"/>
              <a:t>Configure the </a:t>
            </a:r>
            <a:r>
              <a:rPr lang="en-US" altLang="zh-CN" dirty="0">
                <a:hlinkClick r:id="rId6"/>
              </a:rPr>
              <a:t>innodb_log_write_ahead_size</a:t>
            </a:r>
            <a:r>
              <a:rPr lang="en-US" altLang="zh-CN" dirty="0"/>
              <a:t> configuration option to avoid “read-on-write”. </a:t>
            </a:r>
            <a:endParaRPr lang="en-US" altLang="zh-CN" dirty="0"/>
          </a:p>
          <a:p>
            <a:pPr lvl="2" fontAlgn="base"/>
            <a:r>
              <a:rPr lang="en-US" altLang="zh-CN" dirty="0"/>
              <a:t>Set </a:t>
            </a:r>
            <a:r>
              <a:rPr lang="en-US" altLang="zh-CN" dirty="0">
                <a:hlinkClick r:id="rId6"/>
              </a:rPr>
              <a:t>innodb_log_write_ahead_size</a:t>
            </a:r>
            <a:r>
              <a:rPr lang="en-US" altLang="zh-CN" dirty="0"/>
              <a:t> to match the operating system or file system cache block size. </a:t>
            </a:r>
            <a:endParaRPr lang="en-US" altLang="zh-CN" dirty="0"/>
          </a:p>
          <a:p>
            <a:pPr lvl="2" fontAlgn="base"/>
            <a:r>
              <a:rPr lang="en-US" altLang="zh-CN" dirty="0"/>
              <a:t>Valid values for </a:t>
            </a:r>
            <a:r>
              <a:rPr lang="en-US" altLang="zh-CN" dirty="0">
                <a:hlinkClick r:id="rId6"/>
              </a:rPr>
              <a:t>innodb_log_write_ahead_size</a:t>
            </a:r>
            <a:r>
              <a:rPr lang="en-US" altLang="zh-CN" dirty="0"/>
              <a:t> are multiples of the </a:t>
            </a:r>
            <a:r>
              <a:rPr lang="en-US" altLang="zh-CN" dirty="0" err="1"/>
              <a:t>InnoDB</a:t>
            </a:r>
            <a:r>
              <a:rPr lang="en-US" altLang="zh-CN" dirty="0"/>
              <a:t> log file block size (2</a:t>
            </a:r>
            <a:r>
              <a:rPr lang="en-US" altLang="zh-CN" b="1" baseline="30000" dirty="0"/>
              <a:t>n</a:t>
            </a:r>
            <a:r>
              <a:rPr lang="en-US" altLang="zh-CN" dirty="0"/>
              <a:t>).</a:t>
            </a:r>
            <a:endParaRPr lang="en-US" altLang="zh-CN" dirty="0"/>
          </a:p>
          <a:p>
            <a:pPr lvl="1" fontAlgn="base"/>
            <a:r>
              <a:rPr lang="en-US" altLang="zh-CN" dirty="0"/>
              <a:t>MySQL 8.0.11 introduced dedicated log writer threads for writing redo log records from the log buffer to the system buffers and flushing the system buffers to the redo log files</a:t>
            </a:r>
            <a:endParaRPr lang="en-US" altLang="zh-CN" dirty="0"/>
          </a:p>
          <a:p>
            <a:pPr lvl="2" fontAlgn="base"/>
            <a:r>
              <a:rPr lang="en-US" altLang="zh-CN" dirty="0"/>
              <a:t>As of MySQL 8.0.22, you can enable or disable log writer threads using </a:t>
            </a:r>
            <a:r>
              <a:rPr lang="en-US" altLang="zh-CN" dirty="0" err="1"/>
              <a:t>the</a:t>
            </a:r>
            <a:r>
              <a:rPr lang="en-US" altLang="zh-CN" dirty="0" err="1">
                <a:hlinkClick r:id="rId7"/>
              </a:rPr>
              <a:t>innodb_log_writer_threads</a:t>
            </a:r>
            <a:r>
              <a:rPr lang="en-US" altLang="zh-CN" dirty="0"/>
              <a:t> variable. </a:t>
            </a:r>
            <a:endParaRPr lang="en-US" altLang="zh-CN" dirty="0"/>
          </a:p>
          <a:p>
            <a:pPr lvl="1" fontAlgn="base"/>
            <a:r>
              <a:rPr lang="en-US" altLang="zh-CN" dirty="0"/>
              <a:t>Optimize the use of spin delay by user threads waiting for flushed redo. </a:t>
            </a:r>
            <a:endParaRPr lang="en-US" altLang="zh-CN" dirty="0"/>
          </a:p>
          <a:p>
            <a:pPr lvl="2" fontAlgn="base"/>
            <a:r>
              <a:rPr lang="en-US" altLang="zh-CN" dirty="0">
                <a:hlinkClick r:id="rId8"/>
              </a:rPr>
              <a:t>innodb_log_wait_for_flush_spin_hwm</a:t>
            </a:r>
            <a:r>
              <a:rPr lang="en-US" altLang="zh-CN" dirty="0"/>
              <a:t>: Defines the maximum average log flush time beyond which user threads no longer spin while waiting for flushed redo. The default value is 400 microseconds.</a:t>
            </a:r>
            <a:endParaRPr lang="en-US" altLang="zh-CN" dirty="0"/>
          </a:p>
          <a:p>
            <a:pPr lvl="2" fontAlgn="base"/>
            <a:r>
              <a:rPr lang="en-US" altLang="zh-CN" dirty="0">
                <a:hlinkClick r:id="rId9"/>
              </a:rPr>
              <a:t>innodb_log_spin_cpu_abs_lwm</a:t>
            </a:r>
            <a:r>
              <a:rPr lang="en-US" altLang="zh-CN" dirty="0"/>
              <a:t>: Defines the minimum amount of CPU usage below which user threads no longer spin while waiting for flushed redo. The value is expressed as a sum of CPU core usage. </a:t>
            </a:r>
            <a:endParaRPr lang="en-US" altLang="zh-CN" dirty="0"/>
          </a:p>
          <a:p>
            <a:pPr lvl="2" fontAlgn="base"/>
            <a:r>
              <a:rPr lang="en-US" altLang="zh-CN" dirty="0">
                <a:hlinkClick r:id="rId10"/>
              </a:rPr>
              <a:t>innodb_log_spin_cpu_pct_hwm</a:t>
            </a:r>
            <a:r>
              <a:rPr lang="en-US" altLang="zh-CN" dirty="0"/>
              <a:t>: Defines the maximum amount of CPU usage above which user threads no longer spin while waiting for flushed redo. </a:t>
            </a:r>
            <a:endParaRPr lang="en-US" altLang="zh-CN" dirty="0"/>
          </a:p>
          <a:p>
            <a:pPr lvl="2" fontAlgn="base"/>
            <a:r>
              <a:rPr lang="en-US" altLang="zh-CN" dirty="0"/>
              <a:t>The </a:t>
            </a:r>
            <a:r>
              <a:rPr lang="en-US" altLang="zh-CN" dirty="0">
                <a:hlinkClick r:id="rId10"/>
              </a:rPr>
              <a:t>innodb_log_spin_cpu_pct_hwm</a:t>
            </a:r>
            <a:r>
              <a:rPr lang="en-US" altLang="zh-CN" dirty="0"/>
              <a:t> configuration option respects processor affinity. For example, if a server has 48 cores but the </a:t>
            </a:r>
            <a:r>
              <a:rPr lang="en-US" altLang="zh-CN" b="1" dirty="0">
                <a:hlinkClick r:id="rId11" tooltip="4.3.1 mysqld — The MySQL Server"/>
              </a:rPr>
              <a:t>mysqld</a:t>
            </a:r>
            <a:r>
              <a:rPr lang="en-US" altLang="zh-CN" dirty="0"/>
              <a:t> process is pinned to only four CPU cores, the other 44 CPU cores are ignored.</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Bulk Data Loading for </a:t>
            </a:r>
            <a:r>
              <a:rPr lang="en-US" altLang="zh-CN" dirty="0" err="1"/>
              <a:t>InnoDB</a:t>
            </a:r>
            <a:r>
              <a:rPr lang="en-US" altLang="zh-CN" dirty="0"/>
              <a:t> Tables</a:t>
            </a:r>
            <a:endParaRPr lang="en-US" altLang="zh-CN" dirty="0"/>
          </a:p>
          <a:p>
            <a:pPr lvl="1" fontAlgn="base"/>
            <a:r>
              <a:rPr lang="en-US" altLang="zh-CN" dirty="0"/>
              <a:t>When importing data into </a:t>
            </a:r>
            <a:r>
              <a:rPr lang="en-US" altLang="zh-CN" dirty="0" err="1"/>
              <a:t>InnoDB</a:t>
            </a:r>
            <a:r>
              <a:rPr lang="en-US" altLang="zh-CN" dirty="0"/>
              <a:t>, turn off </a:t>
            </a:r>
            <a:r>
              <a:rPr lang="en-US" altLang="zh-CN" dirty="0" err="1">
                <a:solidFill>
                  <a:srgbClr val="FF0000"/>
                </a:solidFill>
              </a:rPr>
              <a:t>autocommit</a:t>
            </a:r>
            <a:r>
              <a:rPr lang="en-US" altLang="zh-CN" dirty="0"/>
              <a:t> mode, because it performs </a:t>
            </a:r>
            <a:r>
              <a:rPr lang="en-US" altLang="zh-CN" dirty="0">
                <a:solidFill>
                  <a:srgbClr val="FF0000"/>
                </a:solidFill>
              </a:rPr>
              <a:t>a log flush to disk for every insert</a:t>
            </a:r>
            <a:r>
              <a:rPr lang="en-US" altLang="zh-CN" dirty="0"/>
              <a:t>. </a:t>
            </a:r>
            <a:endParaRPr lang="en-US" altLang="zh-CN" dirty="0"/>
          </a:p>
          <a:p>
            <a:pPr marL="685800" lvl="2" indent="0" fontAlgn="base">
              <a:buNone/>
            </a:pPr>
            <a:r>
              <a:rPr lang="en-US" altLang="zh-CN" dirty="0">
                <a:solidFill>
                  <a:schemeClr val="tx2">
                    <a:lumMod val="75000"/>
                  </a:schemeClr>
                </a:solidFill>
              </a:rPr>
              <a:t>SET </a:t>
            </a:r>
            <a:r>
              <a:rPr lang="en-US" altLang="zh-CN" dirty="0" err="1">
                <a:solidFill>
                  <a:schemeClr val="tx2">
                    <a:lumMod val="75000"/>
                  </a:schemeClr>
                </a:solidFill>
              </a:rPr>
              <a:t>autocommit</a:t>
            </a:r>
            <a:r>
              <a:rPr lang="en-US" altLang="zh-CN" dirty="0">
                <a:solidFill>
                  <a:schemeClr val="tx2">
                    <a:lumMod val="75000"/>
                  </a:schemeClr>
                </a:solidFill>
              </a:rPr>
              <a:t>=0; </a:t>
            </a:r>
            <a:endParaRPr lang="en-US" altLang="zh-CN" dirty="0">
              <a:solidFill>
                <a:schemeClr val="tx2">
                  <a:lumMod val="75000"/>
                </a:schemeClr>
              </a:solidFill>
            </a:endParaRPr>
          </a:p>
          <a:p>
            <a:pPr marL="643255" lvl="2" indent="0" fontAlgn="base">
              <a:buNone/>
            </a:pPr>
            <a:r>
              <a:rPr lang="en-US" altLang="zh-CN" i="1" dirty="0">
                <a:solidFill>
                  <a:schemeClr val="tx2">
                    <a:lumMod val="75000"/>
                  </a:schemeClr>
                </a:solidFill>
              </a:rPr>
              <a:t>	</a:t>
            </a:r>
            <a:r>
              <a:rPr lang="zh-CN" altLang="en-US" i="1" dirty="0">
                <a:solidFill>
                  <a:schemeClr val="tx2">
                    <a:lumMod val="75000"/>
                  </a:schemeClr>
                </a:solidFill>
              </a:rPr>
              <a:t>     </a:t>
            </a:r>
            <a:r>
              <a:rPr lang="en-US" altLang="zh-CN" i="1" dirty="0">
                <a:solidFill>
                  <a:schemeClr val="tx2">
                    <a:lumMod val="75000"/>
                  </a:schemeClr>
                </a:solidFill>
              </a:rPr>
              <a:t>... SQL import statements ...</a:t>
            </a:r>
            <a:r>
              <a:rPr lang="en-US" altLang="zh-CN" dirty="0">
                <a:solidFill>
                  <a:schemeClr val="tx2">
                    <a:lumMod val="75000"/>
                  </a:schemeClr>
                </a:solidFill>
              </a:rPr>
              <a:t> </a:t>
            </a:r>
            <a:endParaRPr lang="en-US" altLang="zh-CN" dirty="0">
              <a:solidFill>
                <a:schemeClr val="tx2">
                  <a:lumMod val="75000"/>
                </a:schemeClr>
              </a:solidFill>
            </a:endParaRPr>
          </a:p>
          <a:p>
            <a:pPr marL="685800" lvl="2" indent="0" fontAlgn="base">
              <a:buNone/>
            </a:pPr>
            <a:r>
              <a:rPr lang="en-US" altLang="zh-CN" dirty="0">
                <a:solidFill>
                  <a:schemeClr val="tx2">
                    <a:lumMod val="75000"/>
                  </a:schemeClr>
                </a:solidFill>
              </a:rPr>
              <a:t>COMMIT;</a:t>
            </a:r>
            <a:endParaRPr lang="en-US" altLang="zh-CN" dirty="0">
              <a:solidFill>
                <a:schemeClr val="tx2">
                  <a:lumMod val="75000"/>
                </a:schemeClr>
              </a:solidFill>
            </a:endParaRPr>
          </a:p>
          <a:p>
            <a:pPr lvl="1" fontAlgn="base"/>
            <a:r>
              <a:rPr lang="en-US" altLang="zh-CN" dirty="0"/>
              <a:t>If you have </a:t>
            </a:r>
            <a:r>
              <a:rPr lang="en-US" altLang="zh-CN" dirty="0">
                <a:solidFill>
                  <a:srgbClr val="FF0000"/>
                </a:solidFill>
              </a:rPr>
              <a:t>UNIQUE</a:t>
            </a:r>
            <a:r>
              <a:rPr lang="en-US" altLang="zh-CN" dirty="0"/>
              <a:t> constraints on secondary keys, you can speed up table imports by </a:t>
            </a:r>
            <a:r>
              <a:rPr lang="en-US" altLang="zh-CN" dirty="0">
                <a:solidFill>
                  <a:srgbClr val="FF0000"/>
                </a:solidFill>
              </a:rPr>
              <a:t>temporarily turning off the uniqueness checks </a:t>
            </a:r>
            <a:r>
              <a:rPr lang="en-US" altLang="zh-CN" dirty="0"/>
              <a:t>during the import session:</a:t>
            </a:r>
            <a:endParaRPr lang="en-US" altLang="zh-CN" dirty="0"/>
          </a:p>
          <a:p>
            <a:pPr marL="685800" lvl="2" indent="0" fontAlgn="base">
              <a:buNone/>
            </a:pPr>
            <a:r>
              <a:rPr lang="en-US" altLang="zh-CN" dirty="0">
                <a:solidFill>
                  <a:schemeClr val="tx2">
                    <a:lumMod val="75000"/>
                  </a:schemeClr>
                </a:solidFill>
              </a:rPr>
              <a:t>SET </a:t>
            </a:r>
            <a:r>
              <a:rPr lang="en-US" altLang="zh-CN" dirty="0" err="1">
                <a:solidFill>
                  <a:schemeClr val="tx2">
                    <a:lumMod val="75000"/>
                  </a:schemeClr>
                </a:solidFill>
              </a:rPr>
              <a:t>unique_checks</a:t>
            </a:r>
            <a:r>
              <a:rPr lang="en-US" altLang="zh-CN" dirty="0">
                <a:solidFill>
                  <a:schemeClr val="tx2">
                    <a:lumMod val="75000"/>
                  </a:schemeClr>
                </a:solidFill>
              </a:rPr>
              <a:t>=0; </a:t>
            </a:r>
            <a:endParaRPr lang="en-US" altLang="zh-CN" dirty="0">
              <a:solidFill>
                <a:schemeClr val="tx2">
                  <a:lumMod val="75000"/>
                </a:schemeClr>
              </a:solidFill>
            </a:endParaRPr>
          </a:p>
          <a:p>
            <a:pPr marL="643255" lvl="2" indent="0" fontAlgn="base">
              <a:buNone/>
            </a:pPr>
            <a:r>
              <a:rPr lang="zh-CN" altLang="en-US" i="1" dirty="0">
                <a:solidFill>
                  <a:schemeClr val="tx2">
                    <a:lumMod val="75000"/>
                  </a:schemeClr>
                </a:solidFill>
              </a:rPr>
              <a:t>      </a:t>
            </a:r>
            <a:r>
              <a:rPr lang="en-US" altLang="zh-CN" i="1" dirty="0">
                <a:solidFill>
                  <a:schemeClr val="tx2">
                    <a:lumMod val="75000"/>
                  </a:schemeClr>
                </a:solidFill>
              </a:rPr>
              <a:t>... SQL import statements ... </a:t>
            </a:r>
            <a:endParaRPr lang="en-US" altLang="zh-CN" i="1" dirty="0">
              <a:solidFill>
                <a:schemeClr val="tx2">
                  <a:lumMod val="75000"/>
                </a:schemeClr>
              </a:solidFill>
            </a:endParaRPr>
          </a:p>
          <a:p>
            <a:pPr marL="685800" lvl="2" indent="0" fontAlgn="base">
              <a:buNone/>
            </a:pPr>
            <a:r>
              <a:rPr lang="en-US" altLang="zh-CN" dirty="0">
                <a:solidFill>
                  <a:schemeClr val="tx2">
                    <a:lumMod val="75000"/>
                  </a:schemeClr>
                </a:solidFill>
              </a:rPr>
              <a:t>SET </a:t>
            </a:r>
            <a:r>
              <a:rPr lang="en-US" altLang="zh-CN" dirty="0" err="1">
                <a:solidFill>
                  <a:schemeClr val="tx2">
                    <a:lumMod val="75000"/>
                  </a:schemeClr>
                </a:solidFill>
              </a:rPr>
              <a:t>unique_checks</a:t>
            </a:r>
            <a:r>
              <a:rPr lang="en-US" altLang="zh-CN" dirty="0">
                <a:solidFill>
                  <a:schemeClr val="tx2">
                    <a:lumMod val="75000"/>
                  </a:schemeClr>
                </a:solidFill>
              </a:rPr>
              <a:t>=1;</a:t>
            </a:r>
            <a:endParaRPr lang="en-US" altLang="zh-CN" dirty="0">
              <a:solidFill>
                <a:schemeClr val="tx2">
                  <a:lumMod val="75000"/>
                </a:schemeClr>
              </a:solidFill>
            </a:endParaRPr>
          </a:p>
          <a:p>
            <a:pPr marL="538480" lvl="1" indent="0" fontAlgn="base">
              <a:buNone/>
            </a:pPr>
            <a:r>
              <a:rPr lang="en-US" altLang="zh-CN" dirty="0"/>
              <a:t>For big tables, this saves a lot of disk I/O because </a:t>
            </a:r>
            <a:r>
              <a:rPr lang="en-US" altLang="zh-CN" dirty="0" err="1"/>
              <a:t>InnoDB</a:t>
            </a:r>
            <a:r>
              <a:rPr lang="en-US" altLang="zh-CN" dirty="0"/>
              <a:t> can use its change buffer to write secondary index records in a batch. </a:t>
            </a:r>
            <a:r>
              <a:rPr lang="en-US" altLang="zh-CN" dirty="0">
                <a:solidFill>
                  <a:srgbClr val="FF0000"/>
                </a:solidFill>
              </a:rPr>
              <a:t>Be certain that the data contains no duplicate keys.</a:t>
            </a:r>
            <a:endParaRPr lang="en-US" altLang="zh-CN" dirty="0">
              <a:solidFill>
                <a:srgbClr val="FF0000"/>
              </a:solidFill>
            </a:endParaRPr>
          </a:p>
          <a:p>
            <a:pPr fontAlgn="base"/>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Optimizing for </a:t>
            </a:r>
            <a:r>
              <a:rPr lang="en-US" altLang="zh-CN" dirty="0" err="1"/>
              <a:t>InnoDB</a:t>
            </a:r>
            <a:r>
              <a:rPr lang="en-US" altLang="zh-CN" dirty="0"/>
              <a:t> Tables</a:t>
            </a:r>
            <a:endParaRPr lang="zh-CN" altLang="en-US" dirty="0"/>
          </a:p>
        </p:txBody>
      </p:sp>
      <p:sp>
        <p:nvSpPr>
          <p:cNvPr id="3" name="内容占位符 2"/>
          <p:cNvSpPr>
            <a:spLocks noGrp="1"/>
          </p:cNvSpPr>
          <p:nvPr>
            <p:ph idx="1"/>
          </p:nvPr>
        </p:nvSpPr>
        <p:spPr/>
        <p:txBody>
          <a:bodyPr>
            <a:normAutofit/>
          </a:bodyPr>
          <a:lstStyle/>
          <a:p>
            <a:pPr fontAlgn="base"/>
            <a:r>
              <a:rPr lang="en-US" altLang="zh-CN" dirty="0"/>
              <a:t>Bulk Data Loading for </a:t>
            </a:r>
            <a:r>
              <a:rPr lang="en-US" altLang="zh-CN" dirty="0" err="1"/>
              <a:t>InnoDB</a:t>
            </a:r>
            <a:r>
              <a:rPr lang="en-US" altLang="zh-CN" dirty="0"/>
              <a:t> Tables</a:t>
            </a:r>
            <a:endParaRPr lang="en-US" altLang="zh-CN" dirty="0"/>
          </a:p>
          <a:p>
            <a:pPr lvl="1" fontAlgn="base"/>
            <a:r>
              <a:rPr lang="en-US" altLang="zh-CN" dirty="0"/>
              <a:t>If you have </a:t>
            </a:r>
            <a:r>
              <a:rPr lang="en-US" altLang="zh-CN" dirty="0">
                <a:solidFill>
                  <a:srgbClr val="FF0000"/>
                </a:solidFill>
              </a:rPr>
              <a:t>FOREIGN KEY </a:t>
            </a:r>
            <a:r>
              <a:rPr lang="en-US" altLang="zh-CN" dirty="0"/>
              <a:t>constraints in your tables, you can speed up table imports by </a:t>
            </a:r>
            <a:r>
              <a:rPr lang="en-US" altLang="zh-CN" dirty="0">
                <a:solidFill>
                  <a:srgbClr val="FF0000"/>
                </a:solidFill>
              </a:rPr>
              <a:t>turning off the foreign key checks </a:t>
            </a:r>
            <a:r>
              <a:rPr lang="en-US" altLang="zh-CN" dirty="0"/>
              <a:t>for the duration of the import session:</a:t>
            </a:r>
            <a:endParaRPr lang="en-US" altLang="zh-CN" dirty="0"/>
          </a:p>
          <a:p>
            <a:pPr marL="685800" lvl="2" indent="0" fontAlgn="base">
              <a:buNone/>
            </a:pPr>
            <a:r>
              <a:rPr lang="en-US" altLang="zh-CN" dirty="0">
                <a:solidFill>
                  <a:schemeClr val="tx2">
                    <a:lumMod val="75000"/>
                  </a:schemeClr>
                </a:solidFill>
              </a:rPr>
              <a:t>SET </a:t>
            </a:r>
            <a:r>
              <a:rPr lang="en-US" altLang="zh-CN" dirty="0" err="1">
                <a:solidFill>
                  <a:schemeClr val="tx2">
                    <a:lumMod val="75000"/>
                  </a:schemeClr>
                </a:solidFill>
              </a:rPr>
              <a:t>foreign_key_checks</a:t>
            </a:r>
            <a:r>
              <a:rPr lang="en-US" altLang="zh-CN" dirty="0">
                <a:solidFill>
                  <a:schemeClr val="tx2">
                    <a:lumMod val="75000"/>
                  </a:schemeClr>
                </a:solidFill>
              </a:rPr>
              <a:t>=0; </a:t>
            </a:r>
            <a:endParaRPr lang="en-US" altLang="zh-CN" dirty="0">
              <a:solidFill>
                <a:schemeClr val="tx2">
                  <a:lumMod val="75000"/>
                </a:schemeClr>
              </a:solidFill>
            </a:endParaRPr>
          </a:p>
          <a:p>
            <a:pPr marL="685800" lvl="2" indent="0" fontAlgn="base">
              <a:buNone/>
            </a:pPr>
            <a:r>
              <a:rPr lang="zh-CN" altLang="en-US" i="1" dirty="0">
                <a:solidFill>
                  <a:schemeClr val="tx2">
                    <a:lumMod val="75000"/>
                  </a:schemeClr>
                </a:solidFill>
              </a:rPr>
              <a:t>     </a:t>
            </a:r>
            <a:r>
              <a:rPr lang="en-US" altLang="zh-CN" i="1" dirty="0">
                <a:solidFill>
                  <a:schemeClr val="tx2">
                    <a:lumMod val="75000"/>
                  </a:schemeClr>
                </a:solidFill>
              </a:rPr>
              <a:t>... SQL import statements ... </a:t>
            </a:r>
            <a:endParaRPr lang="en-US" altLang="zh-CN" i="1" dirty="0">
              <a:solidFill>
                <a:schemeClr val="tx2">
                  <a:lumMod val="75000"/>
                </a:schemeClr>
              </a:solidFill>
            </a:endParaRPr>
          </a:p>
          <a:p>
            <a:pPr marL="685800" lvl="2" indent="0" fontAlgn="base">
              <a:buNone/>
            </a:pPr>
            <a:r>
              <a:rPr lang="en-US" altLang="zh-CN" dirty="0">
                <a:solidFill>
                  <a:schemeClr val="tx2">
                    <a:lumMod val="75000"/>
                  </a:schemeClr>
                </a:solidFill>
              </a:rPr>
              <a:t>SET </a:t>
            </a:r>
            <a:r>
              <a:rPr lang="en-US" altLang="zh-CN" dirty="0" err="1">
                <a:solidFill>
                  <a:schemeClr val="tx2">
                    <a:lumMod val="75000"/>
                  </a:schemeClr>
                </a:solidFill>
              </a:rPr>
              <a:t>foreign_key_checks</a:t>
            </a:r>
            <a:r>
              <a:rPr lang="en-US" altLang="zh-CN" dirty="0">
                <a:solidFill>
                  <a:schemeClr val="tx2">
                    <a:lumMod val="75000"/>
                  </a:schemeClr>
                </a:solidFill>
              </a:rPr>
              <a:t>=1;</a:t>
            </a:r>
            <a:endParaRPr lang="en-US" altLang="zh-CN" dirty="0">
              <a:solidFill>
                <a:schemeClr val="tx2">
                  <a:lumMod val="75000"/>
                </a:schemeClr>
              </a:solidFill>
            </a:endParaRPr>
          </a:p>
          <a:p>
            <a:pPr marL="342900" lvl="1" indent="0" fontAlgn="base">
              <a:buNone/>
            </a:pPr>
            <a:r>
              <a:rPr lang="zh-CN" altLang="en-US" dirty="0"/>
              <a:t>     </a:t>
            </a:r>
            <a:r>
              <a:rPr lang="en-US" altLang="zh-CN" dirty="0"/>
              <a:t>For big tables, this can save a lot of disk I/O.</a:t>
            </a:r>
            <a:endParaRPr lang="en-US" altLang="zh-CN" dirty="0"/>
          </a:p>
          <a:p>
            <a:pPr lvl="1" fontAlgn="base"/>
            <a:r>
              <a:rPr lang="en-US" altLang="zh-CN" dirty="0"/>
              <a:t>Use the </a:t>
            </a:r>
            <a:r>
              <a:rPr lang="en-US" altLang="zh-CN" dirty="0">
                <a:solidFill>
                  <a:srgbClr val="FF0000"/>
                </a:solidFill>
              </a:rPr>
              <a:t>multiple-row</a:t>
            </a:r>
            <a:r>
              <a:rPr lang="en-US" altLang="zh-CN" dirty="0"/>
              <a:t> </a:t>
            </a:r>
            <a:r>
              <a:rPr lang="en-US" altLang="zh-CN" dirty="0">
                <a:hlinkClick r:id="rId1" tooltip="13.2.6 INSERT Statement"/>
              </a:rPr>
              <a:t>INSERT</a:t>
            </a:r>
            <a:r>
              <a:rPr lang="en-US" altLang="zh-CN" dirty="0"/>
              <a:t> syntax to reduce communication overhead between the client and the server if you need to insert many rows:</a:t>
            </a:r>
            <a:endParaRPr lang="en-US" altLang="zh-CN" dirty="0"/>
          </a:p>
          <a:p>
            <a:pPr marL="685800" lvl="2" indent="0" fontAlgn="base">
              <a:buNone/>
            </a:pPr>
            <a:r>
              <a:rPr lang="en-US" altLang="zh-CN" dirty="0">
                <a:solidFill>
                  <a:schemeClr val="tx2">
                    <a:lumMod val="75000"/>
                  </a:schemeClr>
                </a:solidFill>
              </a:rPr>
              <a:t>INSERT INTO </a:t>
            </a:r>
            <a:r>
              <a:rPr lang="en-US" altLang="zh-CN" dirty="0" err="1">
                <a:solidFill>
                  <a:schemeClr val="tx2">
                    <a:lumMod val="75000"/>
                  </a:schemeClr>
                </a:solidFill>
              </a:rPr>
              <a:t>yourtable</a:t>
            </a:r>
            <a:r>
              <a:rPr lang="en-US" altLang="zh-CN" dirty="0">
                <a:solidFill>
                  <a:schemeClr val="tx2">
                    <a:lumMod val="75000"/>
                  </a:schemeClr>
                </a:solidFill>
              </a:rPr>
              <a:t> VALUES (1,2), (5,5), ...;</a:t>
            </a:r>
            <a:endParaRPr lang="en-US" altLang="zh-CN" dirty="0">
              <a:solidFill>
                <a:schemeClr val="tx2">
                  <a:lumMod val="75000"/>
                </a:schemeClr>
              </a:solidFill>
            </a:endParaRPr>
          </a:p>
          <a:p>
            <a:pPr marL="342900" lvl="1" indent="0" fontAlgn="base">
              <a:buNone/>
            </a:pPr>
            <a:r>
              <a:rPr lang="zh-CN" altLang="en-US" dirty="0"/>
              <a:t>     </a:t>
            </a:r>
            <a:r>
              <a:rPr lang="en-US" altLang="zh-CN" dirty="0"/>
              <a:t>This tip is valid for inserts into any table, not just </a:t>
            </a:r>
            <a:r>
              <a:rPr lang="en-US" altLang="zh-CN" dirty="0" err="1"/>
              <a:t>InnoDB</a:t>
            </a:r>
            <a:r>
              <a:rPr lang="en-US" altLang="zh-CN" dirty="0"/>
              <a:t> tables.</a:t>
            </a:r>
            <a:endParaRPr lang="en-US" altLang="zh-CN" dirty="0"/>
          </a:p>
          <a:p>
            <a:pPr lvl="1" fontAlgn="base"/>
            <a:r>
              <a:rPr lang="en-US" altLang="zh-CN" dirty="0"/>
              <a:t>When doing bulk inserts into tables with auto-increment columns, set </a:t>
            </a:r>
            <a:r>
              <a:rPr lang="en-US" altLang="zh-CN" dirty="0">
                <a:hlinkClick r:id="rId2"/>
              </a:rPr>
              <a:t>innodb_autoinc_lock_mode</a:t>
            </a:r>
            <a:r>
              <a:rPr lang="en-US" altLang="zh-CN" dirty="0"/>
              <a:t> to 2 (interleaved) instead of 1 (consecutive). </a:t>
            </a:r>
            <a:endParaRPr lang="en-US" altLang="zh-CN" dirty="0"/>
          </a:p>
          <a:p>
            <a:pPr fontAlgn="base"/>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27bd2b2a-8ea4-4bdb-a330-7f8a23ab7ff8"/>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35734</Words>
  <Application>WPS 演示</Application>
  <PresentationFormat>全屏显示(16:9)</PresentationFormat>
  <Paragraphs>606</Paragraphs>
  <Slides>42</Slides>
  <Notes>40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宋体</vt:lpstr>
      <vt:lpstr>Wingdings</vt:lpstr>
      <vt:lpstr>Tahoma</vt:lpstr>
      <vt:lpstr>新宋体</vt:lpstr>
      <vt:lpstr>微软雅黑</vt:lpstr>
      <vt:lpstr>Cambria</vt:lpstr>
      <vt:lpstr>Times New Roman</vt:lpstr>
      <vt:lpstr>幼圆</vt:lpstr>
      <vt:lpstr>等线</vt:lpstr>
      <vt:lpstr>Calibri</vt:lpstr>
      <vt:lpstr>Arial Unicode MS</vt:lpstr>
      <vt:lpstr>Liberation Mono</vt:lpstr>
      <vt:lpstr>ksdb</vt:lpstr>
      <vt:lpstr>Open Sans</vt:lpstr>
      <vt:lpstr>Office 主题​​</vt:lpstr>
      <vt:lpstr>Architecture of Enterprise Applications 16  MySQL Optimization II</vt:lpstr>
      <vt:lpstr>Contents and Objectives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InnoDB Tables</vt:lpstr>
      <vt:lpstr>Optimizing for MyISAM Tables</vt:lpstr>
      <vt:lpstr>Optimizing for MyISAM Tables</vt:lpstr>
      <vt:lpstr>Optimizing for MyISAM Tables</vt:lpstr>
      <vt:lpstr>Optimizing for MyISAM Tables</vt:lpstr>
      <vt:lpstr>Optimizing for MyISAM Tables</vt:lpstr>
      <vt:lpstr>Optimizing for MyISAM Tables</vt:lpstr>
      <vt:lpstr>Optimizing for MEMORY Tables</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Buffering and Caching</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1594</cp:revision>
  <cp:lastPrinted>2018-03-25T12:18:00Z</cp:lastPrinted>
  <dcterms:created xsi:type="dcterms:W3CDTF">2011-12-13T14:18:00Z</dcterms:created>
  <dcterms:modified xsi:type="dcterms:W3CDTF">2022-11-28T10:45:42Z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05EE88FD8AB6451E9057116237D0082E</vt:lpwstr>
  </property>
  <property fmtid="{D5CDD505-2E9C-101B-9397-08002B2CF9AE}" pid="3" name="KSOProductBuildVer">
    <vt:lpwstr>2052-11.1.0.12763</vt:lpwstr>
  </property>
</Properties>
</file>