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4"/>
  </p:notesMasterIdLst>
  <p:sldIdLst>
    <p:sldId id="256" r:id="rId3"/>
    <p:sldId id="575" r:id="rId5"/>
    <p:sldId id="520" r:id="rId6"/>
    <p:sldId id="521" r:id="rId7"/>
    <p:sldId id="522" r:id="rId8"/>
    <p:sldId id="523" r:id="rId9"/>
    <p:sldId id="524" r:id="rId10"/>
    <p:sldId id="526" r:id="rId11"/>
    <p:sldId id="525" r:id="rId12"/>
    <p:sldId id="527" r:id="rId13"/>
    <p:sldId id="528" r:id="rId14"/>
    <p:sldId id="529" r:id="rId15"/>
    <p:sldId id="530" r:id="rId16"/>
    <p:sldId id="531" r:id="rId17"/>
    <p:sldId id="532" r:id="rId18"/>
    <p:sldId id="533" r:id="rId19"/>
    <p:sldId id="534" r:id="rId20"/>
    <p:sldId id="535" r:id="rId21"/>
    <p:sldId id="536" r:id="rId22"/>
    <p:sldId id="537" r:id="rId23"/>
    <p:sldId id="538" r:id="rId24"/>
    <p:sldId id="539" r:id="rId25"/>
    <p:sldId id="540" r:id="rId26"/>
    <p:sldId id="541" r:id="rId27"/>
    <p:sldId id="542" r:id="rId28"/>
    <p:sldId id="543" r:id="rId29"/>
    <p:sldId id="544" r:id="rId30"/>
    <p:sldId id="545" r:id="rId31"/>
    <p:sldId id="546" r:id="rId32"/>
    <p:sldId id="547" r:id="rId33"/>
    <p:sldId id="548" r:id="rId34"/>
    <p:sldId id="549" r:id="rId35"/>
    <p:sldId id="550" r:id="rId36"/>
    <p:sldId id="551" r:id="rId37"/>
    <p:sldId id="552" r:id="rId38"/>
    <p:sldId id="553" r:id="rId39"/>
    <p:sldId id="554" r:id="rId40"/>
    <p:sldId id="555" r:id="rId41"/>
    <p:sldId id="556" r:id="rId42"/>
    <p:sldId id="557" r:id="rId43"/>
    <p:sldId id="558" r:id="rId44"/>
    <p:sldId id="559" r:id="rId45"/>
    <p:sldId id="560" r:id="rId46"/>
    <p:sldId id="561" r:id="rId47"/>
    <p:sldId id="562" r:id="rId48"/>
    <p:sldId id="563" r:id="rId49"/>
    <p:sldId id="565" r:id="rId50"/>
    <p:sldId id="566" r:id="rId51"/>
    <p:sldId id="567" r:id="rId52"/>
    <p:sldId id="568" r:id="rId53"/>
    <p:sldId id="569" r:id="rId54"/>
    <p:sldId id="570" r:id="rId55"/>
    <p:sldId id="571" r:id="rId56"/>
    <p:sldId id="572" r:id="rId57"/>
    <p:sldId id="573" r:id="rId58"/>
    <p:sldId id="574" r:id="rId59"/>
    <p:sldId id="259" r:id="rId60"/>
  </p:sldIdLst>
  <p:sldSz cx="9144000" cy="5143500" type="screen16x9"/>
  <p:notesSz cx="6858000" cy="9144000"/>
  <p:custDataLst>
    <p:tags r:id="rId6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DBD8CF"/>
    <a:srgbClr val="C9C8B7"/>
    <a:srgbClr val="B9B799"/>
    <a:srgbClr val="A2F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61" autoAdjust="0"/>
    <p:restoredTop sz="89621" autoAdjust="0"/>
  </p:normalViewPr>
  <p:slideViewPr>
    <p:cSldViewPr>
      <p:cViewPr varScale="1">
        <p:scale>
          <a:sx n="141" d="100"/>
          <a:sy n="141" d="100"/>
        </p:scale>
        <p:origin x="984" y="184"/>
      </p:cViewPr>
      <p:guideLst>
        <p:guide orient="horz" pos="1620"/>
        <p:guide pos="2880"/>
      </p:guideLst>
    </p:cSldViewPr>
  </p:slideViewPr>
  <p:outlineViewPr>
    <p:cViewPr>
      <p:scale>
        <a:sx n="33" d="100"/>
        <a:sy n="33" d="100"/>
      </p:scale>
      <p:origin x="0" y="0"/>
    </p:cViewPr>
  </p:outlineViewPr>
  <p:notesTextViewPr>
    <p:cViewPr>
      <p:scale>
        <a:sx n="140" d="100"/>
        <a:sy n="140" d="100"/>
      </p:scale>
      <p:origin x="0" y="0"/>
    </p:cViewPr>
  </p:notesTextViewPr>
  <p:sorterViewPr>
    <p:cViewPr varScale="1">
      <p:scale>
        <a:sx n="1" d="1"/>
        <a:sy n="1" d="1"/>
      </p:scale>
      <p:origin x="0" y="116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gs" Target="tags/tag1.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0D2F6-41A1-4FB9-8DEA-0C65FD35AB0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221B5-E10A-485A-AB8F-213CB661A8F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单圆角矩形 6"/>
          <p:cNvSpPr/>
          <p:nvPr userDrawn="1"/>
        </p:nvSpPr>
        <p:spPr>
          <a:xfrm>
            <a:off x="-34456" y="1059582"/>
            <a:ext cx="6084168" cy="1982405"/>
          </a:xfrm>
          <a:prstGeom prst="round1Rect">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17460" y="1271653"/>
            <a:ext cx="5490645" cy="1558265"/>
          </a:xfrm>
        </p:spPr>
        <p:txBody>
          <a:bodyPr anchor="ctr"/>
          <a:lstStyle>
            <a:lvl1pPr algn="l">
              <a:defRPr sz="4050" b="0" baseline="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圆角矩形 6"/>
          <p:cNvSpPr/>
          <p:nvPr userDrawn="1"/>
        </p:nvSpPr>
        <p:spPr>
          <a:xfrm>
            <a:off x="571472" y="589345"/>
            <a:ext cx="8143932" cy="1982405"/>
          </a:xfrm>
          <a:prstGeom prst="roundRect">
            <a:avLst>
              <a:gd name="adj" fmla="val 6209"/>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757238" y="735546"/>
            <a:ext cx="7772400" cy="1674186"/>
          </a:xfrm>
        </p:spPr>
        <p:txBody>
          <a:bodyPr anchor="t"/>
          <a:lstStyle>
            <a:lvl1pPr algn="ctr">
              <a:defRPr sz="2100" b="0" baseline="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443038" y="2895786"/>
            <a:ext cx="6400800" cy="1404156"/>
          </a:xfrm>
        </p:spPr>
        <p:txBody>
          <a:bodyPr anchor="t">
            <a:normAutofit/>
          </a:bodyPr>
          <a:lstStyle>
            <a:lvl1pPr marL="0" indent="0" algn="ctr">
              <a:buNone/>
              <a:defRPr sz="1200" baseline="0">
                <a:solidFill>
                  <a:schemeClr val="tx1"/>
                </a:solidFill>
                <a:latin typeface="Cambria" panose="02040503050406030204"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14" name="矩形 13"/>
          <p:cNvSpPr/>
          <p:nvPr userDrawn="1"/>
        </p:nvSpPr>
        <p:spPr>
          <a:xfrm>
            <a:off x="-36512" y="4948014"/>
            <a:ext cx="9216000" cy="216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日期占位符 9"/>
          <p:cNvSpPr>
            <a:spLocks noGrp="1"/>
          </p:cNvSpPr>
          <p:nvPr>
            <p:ph type="dt" sz="half" idx="10"/>
          </p:nvPr>
        </p:nvSpPr>
        <p:spPr/>
        <p:txBody>
          <a:bodyPr/>
          <a:lstStyle/>
          <a:p>
            <a:endParaRPr lang="zh-CN" altLang="en-US" dirty="0"/>
          </a:p>
        </p:txBody>
      </p:sp>
      <p:sp>
        <p:nvSpPr>
          <p:cNvPr id="11" name="页脚占位符 10"/>
          <p:cNvSpPr>
            <a:spLocks noGrp="1"/>
          </p:cNvSpPr>
          <p:nvPr>
            <p:ph type="ftr" sz="quarter" idx="11"/>
          </p:nvPr>
        </p:nvSpPr>
        <p:spPr/>
        <p:txBody>
          <a:bodyPr/>
          <a:lstStyle/>
          <a:p>
            <a:endParaRPr lang="zh-CN" altLang="en-US" dirty="0"/>
          </a:p>
        </p:txBody>
      </p:sp>
      <p:sp>
        <p:nvSpPr>
          <p:cNvPr id="12" name="灯片编号占位符 11"/>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9" name="日期占位符 8"/>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endParaRPr lang="zh-CN" altLang="en-US" dirty="0"/>
          </a:p>
        </p:txBody>
      </p:sp>
      <p:sp>
        <p:nvSpPr>
          <p:cNvPr id="9" name="页脚占位符 8"/>
          <p:cNvSpPr>
            <a:spLocks noGrp="1"/>
          </p:cNvSpPr>
          <p:nvPr>
            <p:ph type="ftr" sz="quarter" idx="11"/>
          </p:nvPr>
        </p:nvSpPr>
        <p:spPr/>
        <p:txBody>
          <a:bodyPr/>
          <a:lstStyle/>
          <a:p>
            <a:endParaRPr lang="zh-CN" altLang="en-US" dirty="0"/>
          </a:p>
        </p:txBody>
      </p:sp>
      <p:sp>
        <p:nvSpPr>
          <p:cNvPr id="10" name="灯片编号占位符 9"/>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流程图: 延期 21"/>
          <p:cNvSpPr/>
          <p:nvPr userDrawn="1"/>
        </p:nvSpPr>
        <p:spPr>
          <a:xfrm rot="16200000">
            <a:off x="4420251" y="419751"/>
            <a:ext cx="303498" cy="9144000"/>
          </a:xfrm>
          <a:prstGeom prst="flowChartDelay">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20" name="矩形 19"/>
          <p:cNvSpPr/>
          <p:nvPr userDrawn="1"/>
        </p:nvSpPr>
        <p:spPr>
          <a:xfrm>
            <a:off x="0" y="0"/>
            <a:ext cx="9144000" cy="594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107504" y="105708"/>
            <a:ext cx="6817128" cy="413814"/>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107504" y="845073"/>
            <a:ext cx="8784976" cy="394092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07504" y="4948014"/>
            <a:ext cx="2026096" cy="189000"/>
          </a:xfrm>
          <a:prstGeom prst="rect">
            <a:avLst/>
          </a:prstGeom>
        </p:spPr>
        <p:txBody>
          <a:bodyPr vert="horz" lIns="91440" tIns="45720" rIns="91440" bIns="45720" rtlCol="0" anchor="ctr"/>
          <a:lstStyle>
            <a:lvl1pPr algn="l">
              <a:defRPr sz="900" baseline="0">
                <a:solidFill>
                  <a:schemeClr val="tx1">
                    <a:tint val="75000"/>
                  </a:schemeClr>
                </a:solidFill>
                <a:latin typeface="Tahoma" panose="020B0604030504040204" pitchFamily="34" charset="0"/>
                <a:ea typeface="新宋体" panose="02010609030101010101" pitchFamily="49" charset="-122"/>
              </a:defRPr>
            </a:lvl1pPr>
          </a:lstStyle>
          <a:p>
            <a:endParaRPr lang="zh-CN" altLang="en-US" dirty="0"/>
          </a:p>
        </p:txBody>
      </p:sp>
      <p:sp>
        <p:nvSpPr>
          <p:cNvPr id="5" name="页脚占位符 4"/>
          <p:cNvSpPr>
            <a:spLocks noGrp="1"/>
          </p:cNvSpPr>
          <p:nvPr>
            <p:ph type="ftr" sz="quarter" idx="3"/>
          </p:nvPr>
        </p:nvSpPr>
        <p:spPr>
          <a:xfrm>
            <a:off x="6012160" y="4925087"/>
            <a:ext cx="2895600" cy="195486"/>
          </a:xfrm>
          <a:prstGeom prst="rect">
            <a:avLst/>
          </a:prstGeom>
        </p:spPr>
        <p:txBody>
          <a:bodyPr vert="horz" lIns="91440" tIns="45720" rIns="91440" bIns="45720" rtlCol="0" anchor="ctr"/>
          <a:lstStyle>
            <a:lvl1pPr algn="ctr">
              <a:defRPr sz="900" baseline="0">
                <a:solidFill>
                  <a:schemeClr val="tx1">
                    <a:tint val="75000"/>
                  </a:schemeClr>
                </a:solidFill>
                <a:latin typeface="Tahoma" panose="020B0604030504040204" pitchFamily="34" charset="0"/>
                <a:ea typeface="微软雅黑" panose="020B0503020204020204" pitchFamily="34" charset="-122"/>
              </a:defRPr>
            </a:lvl1pPr>
          </a:lstStyle>
          <a:p>
            <a:endParaRPr lang="zh-CN" altLang="en-US" dirty="0"/>
          </a:p>
        </p:txBody>
      </p:sp>
      <p:pic>
        <p:nvPicPr>
          <p:cNvPr id="1026" name="Picture 2" descr="C:\Users\Administrator\Desktop\REINS.png"/>
          <p:cNvPicPr>
            <a:picLocks noChangeAspect="1" noChangeArrowheads="1"/>
          </p:cNvPicPr>
          <p:nvPr userDrawn="1"/>
        </p:nvPicPr>
        <p:blipFill>
          <a:blip r:embed="rId7">
            <a:biLevel thresh="25000"/>
            <a:extLst>
              <a:ext uri="{28A0092B-C50C-407E-A947-70E740481C1C}">
                <a14:useLocalDpi xmlns:a14="http://schemas.microsoft.com/office/drawing/2010/main" val="0"/>
              </a:ext>
            </a:extLst>
          </a:blip>
          <a:srcRect/>
          <a:stretch>
            <a:fillRect/>
          </a:stretch>
        </p:blipFill>
        <p:spPr bwMode="auto">
          <a:xfrm>
            <a:off x="7344816" y="56257"/>
            <a:ext cx="1691680" cy="355253"/>
          </a:xfrm>
          <a:prstGeom prst="rect">
            <a:avLst/>
          </a:prstGeom>
          <a:noFill/>
          <a:ln w="9525">
            <a:noFill/>
            <a:prstDash val="solid"/>
          </a:ln>
          <a:effectLst>
            <a:outerShdw blurRad="50800" dist="38100" dir="8100000" algn="tr" rotWithShape="0">
              <a:prstClr val="black">
                <a:alpha val="40000"/>
              </a:prstClr>
            </a:outerShdw>
          </a:effectLst>
        </p:spPr>
      </p:pic>
      <p:sp>
        <p:nvSpPr>
          <p:cNvPr id="28" name="TextBox 27"/>
          <p:cNvSpPr txBox="1"/>
          <p:nvPr userDrawn="1"/>
        </p:nvSpPr>
        <p:spPr>
          <a:xfrm>
            <a:off x="6876256" y="400404"/>
            <a:ext cx="2232248" cy="19620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675" dirty="0" err="1">
                <a:solidFill>
                  <a:schemeClr val="bg1"/>
                </a:solidFill>
                <a:effectLst/>
                <a:latin typeface="Cambria" panose="02040503050406030204" pitchFamily="18" charset="0"/>
              </a:rPr>
              <a:t>REliable</a:t>
            </a:r>
            <a:r>
              <a:rPr lang="en-US" altLang="zh-CN" sz="675" dirty="0">
                <a:solidFill>
                  <a:schemeClr val="bg1"/>
                </a:solidFill>
                <a:effectLst/>
                <a:latin typeface="Cambria" panose="02040503050406030204" pitchFamily="18" charset="0"/>
              </a:rPr>
              <a:t>, </a:t>
            </a:r>
            <a:r>
              <a:rPr lang="en-US" altLang="zh-CN" sz="675" dirty="0" err="1">
                <a:solidFill>
                  <a:schemeClr val="bg1"/>
                </a:solidFill>
                <a:effectLst/>
                <a:latin typeface="Cambria" panose="02040503050406030204" pitchFamily="18" charset="0"/>
              </a:rPr>
              <a:t>INtelligent</a:t>
            </a:r>
            <a:r>
              <a:rPr lang="en-US" altLang="zh-CN" sz="675" baseline="0" dirty="0">
                <a:solidFill>
                  <a:schemeClr val="bg1"/>
                </a:solidFill>
                <a:effectLst/>
                <a:latin typeface="Cambria" panose="02040503050406030204" pitchFamily="18" charset="0"/>
              </a:rPr>
              <a:t> &amp; Scalable Systems</a:t>
            </a:r>
            <a:endParaRPr lang="zh-CN" altLang="en-US" sz="675" dirty="0">
              <a:solidFill>
                <a:schemeClr val="bg1"/>
              </a:solidFill>
              <a:effectLst/>
              <a:latin typeface="Cambria" panose="02040503050406030204" pitchFamily="18" charset="0"/>
            </a:endParaRPr>
          </a:p>
        </p:txBody>
      </p:sp>
      <p:sp>
        <p:nvSpPr>
          <p:cNvPr id="31" name="矩形 30"/>
          <p:cNvSpPr/>
          <p:nvPr userDrawn="1"/>
        </p:nvSpPr>
        <p:spPr>
          <a:xfrm>
            <a:off x="6191250" y="575073"/>
            <a:ext cx="29527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600" dirty="0">
                <a:latin typeface="微软雅黑" panose="020B0503020204020204" pitchFamily="34" charset="-122"/>
                <a:ea typeface="微软雅黑" panose="020B0503020204020204" pitchFamily="34" charset="-122"/>
              </a:rPr>
              <a:t>                               </a:t>
            </a:r>
            <a:endParaRPr lang="zh-CN" altLang="en-US" sz="600" dirty="0">
              <a:solidFill>
                <a:schemeClr val="bg1"/>
              </a:solidFill>
              <a:effectLst/>
              <a:latin typeface="Cambria" panose="02040503050406030204" pitchFamily="18" charset="0"/>
            </a:endParaRPr>
          </a:p>
        </p:txBody>
      </p:sp>
      <p:sp>
        <p:nvSpPr>
          <p:cNvPr id="32" name="矩形 31"/>
          <p:cNvSpPr/>
          <p:nvPr userDrawn="1"/>
        </p:nvSpPr>
        <p:spPr>
          <a:xfrm>
            <a:off x="4643438" y="575073"/>
            <a:ext cx="16192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3" name="矩形 32"/>
          <p:cNvSpPr/>
          <p:nvPr userDrawn="1"/>
        </p:nvSpPr>
        <p:spPr>
          <a:xfrm>
            <a:off x="3286125" y="575073"/>
            <a:ext cx="14033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4" name="矩形 33"/>
          <p:cNvSpPr/>
          <p:nvPr userDrawn="1"/>
        </p:nvSpPr>
        <p:spPr>
          <a:xfrm>
            <a:off x="2143125" y="575073"/>
            <a:ext cx="11874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5" name="矩形 34"/>
          <p:cNvSpPr/>
          <p:nvPr userDrawn="1"/>
        </p:nvSpPr>
        <p:spPr>
          <a:xfrm>
            <a:off x="1214438" y="575073"/>
            <a:ext cx="9715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6" name="矩形 35"/>
          <p:cNvSpPr/>
          <p:nvPr userDrawn="1"/>
        </p:nvSpPr>
        <p:spPr>
          <a:xfrm>
            <a:off x="500063" y="575073"/>
            <a:ext cx="7556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7" name="矩形 36"/>
          <p:cNvSpPr/>
          <p:nvPr userDrawn="1"/>
        </p:nvSpPr>
        <p:spPr>
          <a:xfrm>
            <a:off x="0" y="573882"/>
            <a:ext cx="539750" cy="1083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
          </p:nvPr>
        </p:nvSpPr>
        <p:spPr>
          <a:xfrm>
            <a:off x="4067944" y="4894009"/>
            <a:ext cx="1008112" cy="234173"/>
          </a:xfrm>
          <a:prstGeom prst="rect">
            <a:avLst/>
          </a:prstGeom>
        </p:spPr>
        <p:txBody>
          <a:bodyPr vert="horz" lIns="91440" tIns="45720" rIns="91440" bIns="45720" rtlCol="0" anchor="ctr"/>
          <a:lstStyle>
            <a:lvl1pPr algn="ctr">
              <a:defRPr sz="1050" b="1" baseline="0">
                <a:solidFill>
                  <a:schemeClr val="bg1"/>
                </a:solidFill>
                <a:latin typeface="Tahoma" panose="020B0604030504040204" pitchFamily="34" charset="0"/>
                <a:ea typeface="微软雅黑" panose="020B0503020204020204" pitchFamily="34" charset="-122"/>
              </a:defRPr>
            </a:lvl1pPr>
          </a:lstStyle>
          <a:p>
            <a:fld id="{CB818ED7-1FAF-4BEC-A906-EB6564C334E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p14:dur="10"/>
    </mc:Choice>
    <mc:Fallback>
      <p:transition/>
    </mc:Fallback>
  </mc:AlternateContent>
  <p:hf hdr="0" ftr="0" dt="0"/>
  <p:txStyles>
    <p:titleStyle>
      <a:lvl1pPr algn="l" defTabSz="685800" rtl="0" eaLnBrk="1" latinLnBrk="0" hangingPunct="1">
        <a:spcBef>
          <a:spcPct val="0"/>
        </a:spcBef>
        <a:buNone/>
        <a:defRPr sz="2400" b="0" kern="1200" baseline="0">
          <a:solidFill>
            <a:schemeClr val="bg1"/>
          </a:solidFill>
          <a:effectLst>
            <a:outerShdw blurRad="38100" dist="38100" dir="2700000" algn="tl">
              <a:srgbClr val="000000">
                <a:alpha val="43137"/>
              </a:srgbClr>
            </a:outerShdw>
          </a:effectLst>
          <a:latin typeface="Tahoma" panose="020B0604030504040204" pitchFamily="34" charset="0"/>
          <a:ea typeface="微软雅黑" panose="020B0503020204020204" pitchFamily="34" charset="-122"/>
          <a:cs typeface="Tahoma" panose="020B0604030504040204" pitchFamily="34" charset="0"/>
        </a:defRPr>
      </a:lvl1pPr>
    </p:titleStyle>
    <p:bodyStyle>
      <a:lvl1pPr marL="257175" indent="-257175" algn="l" defTabSz="685800" rtl="0" eaLnBrk="1" latinLnBrk="0" hangingPunct="1">
        <a:spcBef>
          <a:spcPct val="20000"/>
        </a:spcBef>
        <a:buFont typeface="Arial" panose="020B0604020202020204" pitchFamily="34" charset="0"/>
        <a:buChar char="•"/>
        <a:defRPr sz="1800" kern="1200" baseline="0">
          <a:solidFill>
            <a:schemeClr val="tx1"/>
          </a:solidFill>
          <a:latin typeface="Cambria" panose="02040503050406030204" pitchFamily="18" charset="0"/>
          <a:ea typeface="新宋体" panose="02010609030101010101" pitchFamily="49" charset="-122"/>
          <a:cs typeface="+mn-cs"/>
        </a:defRPr>
      </a:lvl1pPr>
      <a:lvl2pPr marL="557530" indent="-214630" algn="l" defTabSz="685800" rtl="0" eaLnBrk="1" latinLnBrk="0" hangingPunct="1">
        <a:spcBef>
          <a:spcPct val="20000"/>
        </a:spcBef>
        <a:buFont typeface="Arial" panose="020B0604020202020204" pitchFamily="34" charset="0"/>
        <a:buChar char="–"/>
        <a:defRPr sz="1500" kern="1200" baseline="0">
          <a:solidFill>
            <a:schemeClr val="tx1"/>
          </a:solidFill>
          <a:latin typeface="Cambria" panose="02040503050406030204" pitchFamily="18" charset="0"/>
          <a:ea typeface="新宋体" panose="02010609030101010101" pitchFamily="49" charset="-122"/>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solidFill>
          <a:latin typeface="Cambria" panose="02040503050406030204" pitchFamily="18" charset="0"/>
          <a:ea typeface="新宋体" panose="02010609030101010101" pitchFamily="49" charset="-122"/>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hyperlink" Target="http://reins.se.sjtu.edu.cn/~chenhp" TargetMode="Externa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hyperlink" Target="https://dev.mysql.com/doc/refman/8.0/en/select-into.html" TargetMode="External"/><Relationship Id="rId3" Type="http://schemas.openxmlformats.org/officeDocument/2006/relationships/hyperlink" Target="https://dev.mysql.com/doc/refman/8.0/en/mysqldump.html#option_mysqldump_tab" TargetMode="External"/><Relationship Id="rId2" Type="http://schemas.openxmlformats.org/officeDocument/2006/relationships/hyperlink" Target="https://dev.mysql.com/doc/refman/8.0/en/insert.html" TargetMode="External"/><Relationship Id="rId1" Type="http://schemas.openxmlformats.org/officeDocument/2006/relationships/hyperlink" Target="https://dev.mysql.com/doc/refman/8.0/en/mysqldump.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hyperlink" Target="https://dev.mysql.com/doc/refman/8.0/en/glossary.html#glos_warm_backup" TargetMode="External"/><Relationship Id="rId5" Type="http://schemas.openxmlformats.org/officeDocument/2006/relationships/hyperlink" Target="https://dev.mysql.com/doc/refman/8.0/en/glossary.html#glos_hot_backup" TargetMode="External"/><Relationship Id="rId4" Type="http://schemas.openxmlformats.org/officeDocument/2006/relationships/hyperlink" Target="https://dev.mysql.com/doc/refman/8.0/en/glossary.html#glos_compressed_backup" TargetMode="External"/><Relationship Id="rId3" Type="http://schemas.openxmlformats.org/officeDocument/2006/relationships/hyperlink" Target="https://dev.mysql.com/doc/refman/8.0/en/glossary.html#glos_incremental_backup" TargetMode="External"/><Relationship Id="rId2" Type="http://schemas.openxmlformats.org/officeDocument/2006/relationships/hyperlink" Target="https://dev.mysql.com/doc/refman/8.0/en/glossary.html#glos_physical" TargetMode="External"/><Relationship Id="rId1" Type="http://schemas.openxmlformats.org/officeDocument/2006/relationships/hyperlink" Target="https://dev.mysql.com/doc/refman/8.0/en/glossary.html#glos_mysql_enterprise_backup" TargetMode="Externa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s://dev.mysql.com/doc/refman/8.0/en/mysqldump.html#option_mysqldump_single-transaction" TargetMode="External"/><Relationship Id="rId1" Type="http://schemas.openxmlformats.org/officeDocument/2006/relationships/hyperlink" Target="https://dev.mysql.com/doc/refman/8.0/en/mysqldump.html" TargetMode="Externa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hyperlink" Target="https://dev.mysql.com/doc/refman/8.0/en/mysqlimport.html" TargetMode="External"/><Relationship Id="rId5" Type="http://schemas.openxmlformats.org/officeDocument/2006/relationships/hyperlink" Target="https://dev.mysql.com/doc/refman/8.0/en/load-data.html" TargetMode="External"/><Relationship Id="rId4" Type="http://schemas.openxmlformats.org/officeDocument/2006/relationships/hyperlink" Target="https://dev.mysql.com/doc/refman/8.0/en/mysqldump.html#option_mysqldump_tab" TargetMode="External"/><Relationship Id="rId3" Type="http://schemas.openxmlformats.org/officeDocument/2006/relationships/hyperlink" Target="https://dev.mysql.com/doc/refman/8.0/en/mysqldump.html" TargetMode="External"/><Relationship Id="rId2" Type="http://schemas.openxmlformats.org/officeDocument/2006/relationships/hyperlink" Target="https://dev.mysql.com/doc/refman/8.0/en/create-table.html" TargetMode="External"/><Relationship Id="rId1" Type="http://schemas.openxmlformats.org/officeDocument/2006/relationships/hyperlink" Target="https://dev.mysql.com/doc/refman/8.0/en/select-into.html"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s://dev.mysql.com/doc/refman/8.0/en/mysqldump.html" TargetMode="External"/><Relationship Id="rId1" Type="http://schemas.openxmlformats.org/officeDocument/2006/relationships/hyperlink" Target="https://dev.mysql.com/doc/refman/8.0/en/flush.html#flush-logs"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dev.mysql.com/doc/refman/8.0/en/load-data.html"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hyperlink" Target="https://dev.mysql.com/doc/refman/8.0/en/backup-and-recovery.html" TargetMode="Externa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hyperlink" Target="https://dev.mysql.com/doc/refman/8.0/en/lock-tables.html" TargetMode="External"/><Relationship Id="rId3" Type="http://schemas.openxmlformats.org/officeDocument/2006/relationships/hyperlink" Target="https://dev.mysql.com/doc/refman/8.0/en/flush.html#flush-tables-with-read-lock" TargetMode="External"/><Relationship Id="rId2" Type="http://schemas.openxmlformats.org/officeDocument/2006/relationships/hyperlink" Target="https://dev.mysql.com/doc/refman/8.0/en/myisamchk.html" TargetMode="External"/><Relationship Id="rId1" Type="http://schemas.openxmlformats.org/officeDocument/2006/relationships/hyperlink" Target="https://dev.mysql.com/doc/refman/8.0/en/repair-table.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s://dev.mysql.com/doc/refman/8.0/en/insert.html" TargetMode="External"/><Relationship Id="rId1" Type="http://schemas.openxmlformats.org/officeDocument/2006/relationships/hyperlink" Target="https://dev.mysql.com/doc/refman/8.0/en/mysqldump.html" TargetMode="Externa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hyperlink" Target="https://dev.mysql.com/doc/refman/8.0/en/replication-options-binary-log.html#option_mysqld_log-bi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hyperlink" Target="https://dev.mysql.com/doc/refman/8.0/en/mysql.html" TargetMode="External"/><Relationship Id="rId2" Type="http://schemas.openxmlformats.org/officeDocument/2006/relationships/hyperlink" Target="https://dev.mysql.com/doc/refman/8.0/en/mysqlbinlog.html" TargetMode="External"/><Relationship Id="rId1" Type="http://schemas.openxmlformats.org/officeDocument/2006/relationships/hyperlink" Target="https://dev.mysql.com/doc/refman/8.0/en/replication-options-binary-log.html#option_mysqld_log-bin" TargetMode="Externa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hyperlink" Target="https://dev.mysql.com/doc/refman/8.0/en/mysqladmin.html" TargetMode="External"/><Relationship Id="rId2" Type="http://schemas.openxmlformats.org/officeDocument/2006/relationships/hyperlink" Target="https://dev.mysql.com/doc/refman/8.0/en/flush.html#flush-logs" TargetMode="External"/><Relationship Id="rId1" Type="http://schemas.openxmlformats.org/officeDocument/2006/relationships/hyperlink" Target="https://dev.mysql.com/doc/refman/8.0/en/mysqldump.html" TargetMode="Externa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s://dev.mysql.com/doc/mysql-shell/8.0/en/mysql-shell-utilities-load-dump.html" TargetMode="External"/><Relationship Id="rId1" Type="http://schemas.openxmlformats.org/officeDocument/2006/relationships/hyperlink" Target="https://dev.mysql.com/doc/mysql-shell/8.0/en/mysql-shell-utilities-dump-instance-schema.html" TargetMode="Externa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hyperlink" Target="https://dev.mysql.com/doc/refman/8.0/en/create-table.html" TargetMode="External"/><Relationship Id="rId3" Type="http://schemas.openxmlformats.org/officeDocument/2006/relationships/hyperlink" Target="https://dev.mysql.com/doc/refman/8.0/en/mysql.html" TargetMode="External"/><Relationship Id="rId2" Type="http://schemas.openxmlformats.org/officeDocument/2006/relationships/hyperlink" Target="https://dev.mysql.com/doc/refman/8.0/en/mysqldump.html#option_mysqldump_tab" TargetMode="External"/><Relationship Id="rId1" Type="http://schemas.openxmlformats.org/officeDocument/2006/relationships/hyperlink" Target="https://dev.mysql.com/doc/refman/8.0/en/mysqldump.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hyperlink" Target="https://dev.mysql.com/doc/refman/8.0/en/mysqldump.html#option_mysqldump_databases" TargetMode="External"/><Relationship Id="rId2" Type="http://schemas.openxmlformats.org/officeDocument/2006/relationships/hyperlink" Target="https://dev.mysql.com/doc/refman/8.0/en/mysqldump.html#option_mysqldump_all-databases" TargetMode="External"/><Relationship Id="rId1" Type="http://schemas.openxmlformats.org/officeDocument/2006/relationships/hyperlink" Target="https://dev.mysql.com/doc/refman/8.0/en/mysqldump.html" TargetMode="External"/></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hyperlink" Target="https://dev.mysql.com/doc/refman/8.0/en/mysql.html" TargetMode="External"/><Relationship Id="rId5" Type="http://schemas.openxmlformats.org/officeDocument/2006/relationships/hyperlink" Target="https://dev.mysql.com/doc/refman/8.0/en/use.html" TargetMode="External"/><Relationship Id="rId4" Type="http://schemas.openxmlformats.org/officeDocument/2006/relationships/hyperlink" Target="https://dev.mysql.com/doc/refman/8.0/en/create-database.html" TargetMode="External"/><Relationship Id="rId3" Type="http://schemas.openxmlformats.org/officeDocument/2006/relationships/hyperlink" Target="https://dev.mysql.com/doc/refman/8.0/en/mysqldump.html#option_mysqldump_databases" TargetMode="External"/><Relationship Id="rId2" Type="http://schemas.openxmlformats.org/officeDocument/2006/relationships/hyperlink" Target="https://dev.mysql.com/doc/refman/8.0/en/mysqldump.html#option_mysqldump_all-databases" TargetMode="External"/><Relationship Id="rId1" Type="http://schemas.openxmlformats.org/officeDocument/2006/relationships/hyperlink" Target="https://dev.mysql.com/doc/refman/8.0/en/mysqldump.html" TargetMode="Externa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hyperlink" Target="https://dev.mysql.com/doc/refman/8.0/en/create-table.html" TargetMode="External"/><Relationship Id="rId2" Type="http://schemas.openxmlformats.org/officeDocument/2006/relationships/hyperlink" Target="https://dev.mysql.com/doc/refman/8.0/en/mysqldump.html#option_mysqldump_tab" TargetMode="External"/><Relationship Id="rId1" Type="http://schemas.openxmlformats.org/officeDocument/2006/relationships/hyperlink" Target="https://dev.mysql.com/doc/refman/8.0/en/mysqldump.html" TargetMode="External"/></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hyperlink" Target="https://dev.mysql.com/doc/refman/8.0/en/mysqldump.html" TargetMode="External"/><Relationship Id="rId3" Type="http://schemas.openxmlformats.org/officeDocument/2006/relationships/hyperlink" Target="https://dev.mysql.com/doc/refman/8.0/en/load-data.html" TargetMode="External"/><Relationship Id="rId2" Type="http://schemas.openxmlformats.org/officeDocument/2006/relationships/hyperlink" Target="https://dev.mysql.com/doc/refman/8.0/en/mysqlimport.html" TargetMode="External"/><Relationship Id="rId1" Type="http://schemas.openxmlformats.org/officeDocument/2006/relationships/hyperlink" Target="https://dev.mysql.com/doc/refman/8.0/en/mysql.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hyperlink" Target="https://dev.mysql.com/doc/refman/8.0/en/mysql.html" TargetMode="External"/><Relationship Id="rId2" Type="http://schemas.openxmlformats.org/officeDocument/2006/relationships/hyperlink" Target="https://dev.mysql.com/doc/refman/8.0/en/mysqldump.html" TargetMode="External"/><Relationship Id="rId1" Type="http://schemas.openxmlformats.org/officeDocument/2006/relationships/hyperlink" Target="https://dev.mysql.com/doc/refman/8.0/en/mysqldump.html#option_mysqldump_databases" TargetMode="Externa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hyperlink" Target="https://dev.mysql.com/doc/refman/8.0/en/mysqldump.html" TargetMode="External"/><Relationship Id="rId1" Type="http://schemas.openxmlformats.org/officeDocument/2006/relationships/hyperlink" Target="https://dev.mysql.com/doc/refman/8.0/en/mysqldump.html#option_mysqldump_databases" TargetMode="External"/></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hyperlink" Target="https://dev.mysql.com/doc/refman/8.0/en/mysqldump.html#option_mysqldump_triggers" TargetMode="External"/><Relationship Id="rId3" Type="http://schemas.openxmlformats.org/officeDocument/2006/relationships/hyperlink" Target="https://dev.mysql.com/doc/refman/8.0/en/mysqldump.html#option_mysqldump_routines" TargetMode="External"/><Relationship Id="rId2" Type="http://schemas.openxmlformats.org/officeDocument/2006/relationships/hyperlink" Target="https://dev.mysql.com/doc/refman/8.0/en/mysqldump.html#option_mysqldump_events" TargetMode="External"/><Relationship Id="rId1" Type="http://schemas.openxmlformats.org/officeDocument/2006/relationships/hyperlink" Target="https://dev.mysql.com/doc/refman/8.0/en/mysqldump.html" TargetMode="Externa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3.xml"/><Relationship Id="rId5" Type="http://schemas.openxmlformats.org/officeDocument/2006/relationships/hyperlink" Target="https://dev.mysql.com/doc/refman/8.0/en/mysqldump.html#option_mysqldump_events" TargetMode="External"/><Relationship Id="rId4" Type="http://schemas.openxmlformats.org/officeDocument/2006/relationships/hyperlink" Target="https://dev.mysql.com/doc/refman/8.0/en/mysqldump.html#option_mysqldump_routines" TargetMode="External"/><Relationship Id="rId3" Type="http://schemas.openxmlformats.org/officeDocument/2006/relationships/hyperlink" Target="https://dev.mysql.com/doc/refman/8.0/en/mysqldump.html#option_mysqldump_no-create-info" TargetMode="External"/><Relationship Id="rId2" Type="http://schemas.openxmlformats.org/officeDocument/2006/relationships/hyperlink" Target="https://dev.mysql.com/doc/refman/8.0/en/mysqldump.html" TargetMode="External"/><Relationship Id="rId1" Type="http://schemas.openxmlformats.org/officeDocument/2006/relationships/hyperlink" Target="https://dev.mysql.com/doc/refman/8.0/en/mysqldump.html#option_mysqldump_no-data"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hyperlink" Target="https://dev.mysql.com/doc/refman/8.0/en/insert.html" TargetMode="External"/><Relationship Id="rId2" Type="http://schemas.openxmlformats.org/officeDocument/2006/relationships/hyperlink" Target="https://dev.mysql.com/doc/refman/8.0/en/create-table.html" TargetMode="External"/><Relationship Id="rId1" Type="http://schemas.openxmlformats.org/officeDocument/2006/relationships/hyperlink" Target="https://dev.mysql.com/doc/refman/8.0/en/create-database.html"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hyperlink" Target="https://dev.mysql.com/doc/refman/8.0/en/mysqlbinlog.html#option_mysqlbinlog_read-from-remote-server" TargetMode="External"/><Relationship Id="rId2" Type="http://schemas.openxmlformats.org/officeDocument/2006/relationships/hyperlink" Target="https://dev.mysql.com/doc/refman/8.0/en/mysql.html" TargetMode="External"/><Relationship Id="rId1" Type="http://schemas.openxmlformats.org/officeDocument/2006/relationships/hyperlink" Target="https://dev.mysql.com/doc/refman/8.0/en/mysqlbinlog.html" TargetMode="Externa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hyperlink" Target="https://dev.mysql.com/doc/refman/8.0/en/drop-table.html" TargetMode="External"/><Relationship Id="rId1" Type="http://schemas.openxmlformats.org/officeDocument/2006/relationships/hyperlink" Target="https://dev.mysql.com/doc/refman/8.0/en/mysqlbinlog.html" TargetMode="Externa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hyperlink" Target="https://dev.mysql.com/doc/refman/8.0/en/mysql.html" TargetMode="External"/><Relationship Id="rId1" Type="http://schemas.openxmlformats.org/officeDocument/2006/relationships/hyperlink" Target="https://dev.mysql.com/doc/refman/8.0/en/create-table.html" TargetMode="Externa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3.xml"/><Relationship Id="rId3" Type="http://schemas.openxmlformats.org/officeDocument/2006/relationships/hyperlink" Target="https://dev.mysql.com/doc/refman/8.0/en/mysqlbinlog.html" TargetMode="External"/><Relationship Id="rId2" Type="http://schemas.openxmlformats.org/officeDocument/2006/relationships/hyperlink" Target="https://dev.mysql.com/doc/refman/8.0/en/mysqlbinlog.html#option_mysqlbinlog_skip-gtids" TargetMode="External"/><Relationship Id="rId1" Type="http://schemas.openxmlformats.org/officeDocument/2006/relationships/hyperlink" Target="https://dev.mysql.com/doc/refman/8.0/en/replication-gtids.html" TargetMode="Externa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3.xml"/><Relationship Id="rId3" Type="http://schemas.openxmlformats.org/officeDocument/2006/relationships/hyperlink" Target="https://dev.mysql.com/doc/refman/8.0/en/mysqlbinlog.html#option_mysqlbinlog_stop-datetime" TargetMode="External"/><Relationship Id="rId2" Type="http://schemas.openxmlformats.org/officeDocument/2006/relationships/hyperlink" Target="https://dev.mysql.com/doc/refman/8.0/en/mysqlbinlog.html#option_mysqlbinlog_start-datetime" TargetMode="External"/><Relationship Id="rId1" Type="http://schemas.openxmlformats.org/officeDocument/2006/relationships/hyperlink" Target="https://dev.mysql.com/doc/refman/8.0/en/mysqlbinlog.html" TargetMode="Externa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hyperlink" Target="https://dev.mysql.com/doc/refman/8.0/en/mysqlbinlog.html#option_mysqlbinlog_start-position" TargetMode="External"/><Relationship Id="rId1" Type="http://schemas.openxmlformats.org/officeDocument/2006/relationships/hyperlink" Target="https://dev.mysql.com/doc/refman/8.0/en/mysqlbinlog.html" TargetMode="External"/></Relationships>
</file>

<file path=ppt/slides/_rels/slide49.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3.xml"/><Relationship Id="rId5" Type="http://schemas.openxmlformats.org/officeDocument/2006/relationships/hyperlink" Target="https://dev.mysql.com/doc/refman/8.0/en/analyze-table.html" TargetMode="External"/><Relationship Id="rId4" Type="http://schemas.openxmlformats.org/officeDocument/2006/relationships/hyperlink" Target="https://dev.mysql.com/doc/refman/8.0/en/optimize-table.html" TargetMode="External"/><Relationship Id="rId3" Type="http://schemas.openxmlformats.org/officeDocument/2006/relationships/hyperlink" Target="https://dev.mysql.com/doc/refman/8.0/en/repair-table.html" TargetMode="External"/><Relationship Id="rId2" Type="http://schemas.openxmlformats.org/officeDocument/2006/relationships/hyperlink" Target="https://dev.mysql.com/doc/refman/8.0/en/check-table.html" TargetMode="External"/><Relationship Id="rId1" Type="http://schemas.openxmlformats.org/officeDocument/2006/relationships/hyperlink" Target="https://dev.mysql.com/doc/refman/8.0/en/myisamchk.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3.xml"/><Relationship Id="rId3" Type="http://schemas.openxmlformats.org/officeDocument/2006/relationships/hyperlink" Target="https://dev.mysql.com/doc/refman/8.0/en/mysqladmin.html" TargetMode="External"/><Relationship Id="rId2" Type="http://schemas.openxmlformats.org/officeDocument/2006/relationships/hyperlink" Target="https://dev.mysql.com/doc/refman/8.0/en/myisamchk.html" TargetMode="External"/><Relationship Id="rId1" Type="http://schemas.openxmlformats.org/officeDocument/2006/relationships/hyperlink" Target="https://dev.mysql.com/doc/refman/8.0/en/mysqld.html" TargetMode="External"/></Relationships>
</file>

<file path=ppt/slides/_rels/slide51.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3.xml"/><Relationship Id="rId4" Type="http://schemas.openxmlformats.org/officeDocument/2006/relationships/hyperlink" Target="https://dev.mysql.com/doc/refman/8.0/en/myisamchk-repair-options.html#option_myisamchk_quick" TargetMode="External"/><Relationship Id="rId3" Type="http://schemas.openxmlformats.org/officeDocument/2006/relationships/hyperlink" Target="https://dev.mysql.com/doc/refman/8.0/en/mysqladmin.html" TargetMode="External"/><Relationship Id="rId2" Type="http://schemas.openxmlformats.org/officeDocument/2006/relationships/hyperlink" Target="https://dev.mysql.com/doc/refman/8.0/en/mysqld.html" TargetMode="External"/><Relationship Id="rId1" Type="http://schemas.openxmlformats.org/officeDocument/2006/relationships/hyperlink" Target="https://dev.mysql.com/doc/refman/8.0/en/myisamchk.html" TargetMode="Externa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hyperlink" Target="https://dev.mysql.com/doc/refman/8.0/en/myisamchk.html" TargetMode="Externa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hyperlink" Target="https://dev.mysql.com/doc/refman/8.0/en/perror.html" TargetMode="External"/></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3.xml"/><Relationship Id="rId3" Type="http://schemas.openxmlformats.org/officeDocument/2006/relationships/hyperlink" Target="https://dev.mysql.com/doc/refman/8.0/en/myisamchk-check-options.html#option_myisamchk_update-state" TargetMode="External"/><Relationship Id="rId2" Type="http://schemas.openxmlformats.org/officeDocument/2006/relationships/hyperlink" Target="https://dev.mysql.com/doc/refman/8.0/en/mysqld.html" TargetMode="External"/><Relationship Id="rId1" Type="http://schemas.openxmlformats.org/officeDocument/2006/relationships/hyperlink" Target="https://dev.mysql.com/doc/refman/8.0/en/myisamchk.html" TargetMode="Externa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hyperlink" Target="https://dev.mysql.com/doc/refman/8.0/en/myisamchk.html" TargetMode="Externa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hyperlink" Target="https://dev.mysql.com/doc/refman/8.0/en/myisamchk.html" TargetMode="Externa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s://dev.mysql.com/doc/refman/8.0/en/mysql-cluster.html" TargetMode="External"/><Relationship Id="rId1" Type="http://schemas.openxmlformats.org/officeDocument/2006/relationships/hyperlink" Target="https://dev.mysql.com/doc/refman/8.0/en/mysql-cluster-programs-ndb-restore.html" TargetMode="Externa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hyperlink" Target="https://dev.mysql.com/doc/refman/8.0/en/mysqlimport.html" TargetMode="External"/><Relationship Id="rId4" Type="http://schemas.openxmlformats.org/officeDocument/2006/relationships/hyperlink" Target="https://dev.mysql.com/doc/refman/8.0/en/load-data.html" TargetMode="External"/><Relationship Id="rId3" Type="http://schemas.openxmlformats.org/officeDocument/2006/relationships/hyperlink" Target="https://dev.mysql.com/doc/refman/8.0/en/mysql.html" TargetMode="External"/><Relationship Id="rId2" Type="http://schemas.openxmlformats.org/officeDocument/2006/relationships/hyperlink" Target="https://dev.mysql.com/doc/refman/8.0/en/select.html" TargetMode="External"/><Relationship Id="rId1" Type="http://schemas.openxmlformats.org/officeDocument/2006/relationships/hyperlink" Target="https://dev.mysql.com/doc/refman/8.0/en/mysqldump.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chor="ctr"/>
          <a:lstStyle/>
          <a:p>
            <a:r>
              <a:rPr lang="en-US" altLang="zh-CN" sz="2400" dirty="0"/>
              <a:t>Architecture of Enterprise Applications</a:t>
            </a:r>
            <a:r>
              <a:rPr lang="en-US" altLang="en-US" sz="2400" dirty="0"/>
              <a:t> </a:t>
            </a:r>
            <a:r>
              <a:rPr lang="en-US" altLang="zh-CN" sz="2400" dirty="0"/>
              <a:t>17 </a:t>
            </a:r>
            <a:br>
              <a:rPr lang="en-US" altLang="zh-CN" sz="2400" dirty="0"/>
            </a:br>
            <a:r>
              <a:rPr lang="en-US" altLang="en-US" sz="2400" dirty="0"/>
              <a:t>MySQL</a:t>
            </a:r>
            <a:r>
              <a:rPr lang="zh-CN" altLang="en-US" sz="2400" dirty="0"/>
              <a:t> </a:t>
            </a:r>
            <a:r>
              <a:rPr lang="en-US" altLang="zh-CN" sz="2400" dirty="0"/>
              <a:t>Backup</a:t>
            </a:r>
            <a:r>
              <a:rPr lang="zh-CN" altLang="en-US" sz="2400" dirty="0"/>
              <a:t> </a:t>
            </a:r>
            <a:r>
              <a:rPr lang="en-US" altLang="zh-CN" sz="2400" dirty="0"/>
              <a:t>&amp;</a:t>
            </a:r>
            <a:r>
              <a:rPr lang="zh-CN" altLang="en-US" sz="2400" dirty="0"/>
              <a:t> </a:t>
            </a:r>
            <a:r>
              <a:rPr lang="en-US" altLang="zh-CN" sz="2400" dirty="0"/>
              <a:t>Recovery</a:t>
            </a:r>
            <a:endParaRPr lang="zh-CN" altLang="en-US" sz="1350" i="1" dirty="0">
              <a:solidFill>
                <a:schemeClr val="tx1"/>
              </a:solidFill>
              <a:effectLst/>
              <a:latin typeface="Times New Roman" panose="02020603050405020304" pitchFamily="18" charset="0"/>
              <a:ea typeface="幼圆" pitchFamily="49" charset="-122"/>
              <a:cs typeface="Times New Roman" panose="02020603050405020304" pitchFamily="18" charset="0"/>
            </a:endParaRPr>
          </a:p>
        </p:txBody>
      </p:sp>
      <p:sp>
        <p:nvSpPr>
          <p:cNvPr id="4" name="副标题 3"/>
          <p:cNvSpPr>
            <a:spLocks noGrp="1"/>
          </p:cNvSpPr>
          <p:nvPr>
            <p:ph type="subTitle" idx="1"/>
          </p:nvPr>
        </p:nvSpPr>
        <p:spPr>
          <a:xfrm>
            <a:off x="2225279" y="2895786"/>
            <a:ext cx="4800600" cy="1836204"/>
          </a:xfrm>
        </p:spPr>
        <p:txBody>
          <a:bodyPr>
            <a:normAutofit/>
          </a:bodyPr>
          <a:lstStyle/>
          <a:p>
            <a:r>
              <a:rPr lang="en-US" altLang="zh-CN" b="1" dirty="0"/>
              <a:t>Haopeng Chen</a:t>
            </a:r>
            <a:endParaRPr lang="en-US" altLang="zh-CN" b="1" dirty="0"/>
          </a:p>
          <a:p>
            <a:endParaRPr lang="en-US" altLang="zh-CN" dirty="0"/>
          </a:p>
          <a:p>
            <a:r>
              <a:rPr lang="en-US" altLang="zh-CN" sz="1350" b="1" i="1" dirty="0" err="1"/>
              <a:t>RE</a:t>
            </a:r>
            <a:r>
              <a:rPr lang="en-US" altLang="zh-CN" i="1" dirty="0" err="1"/>
              <a:t>liable</a:t>
            </a:r>
            <a:r>
              <a:rPr lang="en-US" altLang="zh-CN" i="1" dirty="0"/>
              <a:t>, </a:t>
            </a:r>
            <a:r>
              <a:rPr lang="en-US" altLang="zh-CN" sz="1350" b="1" i="1" dirty="0" err="1"/>
              <a:t>IN</a:t>
            </a:r>
            <a:r>
              <a:rPr lang="en-US" altLang="zh-CN" i="1" dirty="0" err="1"/>
              <a:t>telligent</a:t>
            </a:r>
            <a:r>
              <a:rPr lang="en-US" altLang="zh-CN" i="1" dirty="0"/>
              <a:t> and </a:t>
            </a:r>
            <a:r>
              <a:rPr lang="en-US" altLang="zh-CN" sz="1350" b="1" i="1" dirty="0"/>
              <a:t>S</a:t>
            </a:r>
            <a:r>
              <a:rPr lang="en-US" altLang="zh-CN" i="1" dirty="0"/>
              <a:t>calable Systems Group (</a:t>
            </a:r>
            <a:r>
              <a:rPr lang="en-US" altLang="zh-CN" b="1" i="1" dirty="0"/>
              <a:t>REINS</a:t>
            </a:r>
            <a:r>
              <a:rPr lang="en-US" altLang="zh-CN" i="1" dirty="0"/>
              <a:t>)</a:t>
            </a:r>
            <a:endParaRPr lang="en-US" altLang="zh-CN" i="1" dirty="0"/>
          </a:p>
          <a:p>
            <a:r>
              <a:rPr lang="en-US" altLang="zh-CN" dirty="0"/>
              <a:t>Shanghai Jiao Tong University</a:t>
            </a:r>
            <a:endParaRPr lang="en-US" altLang="zh-CN" dirty="0"/>
          </a:p>
          <a:p>
            <a:r>
              <a:rPr lang="en-US" altLang="zh-CN" dirty="0"/>
              <a:t>Shanghai, China</a:t>
            </a:r>
            <a:endParaRPr lang="en-US" altLang="zh-CN" dirty="0"/>
          </a:p>
          <a:p>
            <a:r>
              <a:rPr lang="en-US" altLang="zh-CN" u="sng" dirty="0">
                <a:hlinkClick r:id="rId1"/>
              </a:rPr>
              <a:t>http://reins.se.sjtu.edu.cn/~chenhp</a:t>
            </a:r>
            <a:r>
              <a:rPr lang="en-US" altLang="zh-CN" dirty="0"/>
              <a:t> </a:t>
            </a:r>
            <a:endParaRPr lang="en-US" altLang="zh-CN" dirty="0"/>
          </a:p>
          <a:p>
            <a:r>
              <a:rPr lang="en-US" altLang="zh-CN" dirty="0"/>
              <a:t>e-mail: chen-hp@sjtu.edu.cn</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Backup and Recovery Types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Local Versus Remote Backups</a:t>
            </a:r>
            <a:endParaRPr lang="en-US" altLang="zh-CN" dirty="0"/>
          </a:p>
          <a:p>
            <a:pPr lvl="1" fontAlgn="base"/>
            <a:r>
              <a:rPr lang="en-US" altLang="zh-CN" dirty="0"/>
              <a:t>A </a:t>
            </a:r>
            <a:r>
              <a:rPr lang="en-US" altLang="zh-CN" dirty="0">
                <a:solidFill>
                  <a:srgbClr val="FF0000"/>
                </a:solidFill>
              </a:rPr>
              <a:t>local</a:t>
            </a:r>
            <a:r>
              <a:rPr lang="en-US" altLang="zh-CN" dirty="0"/>
              <a:t> backup is performed </a:t>
            </a:r>
            <a:r>
              <a:rPr lang="en-US" altLang="zh-CN" dirty="0">
                <a:solidFill>
                  <a:srgbClr val="FF0000"/>
                </a:solidFill>
              </a:rPr>
              <a:t>on the same host </a:t>
            </a:r>
            <a:r>
              <a:rPr lang="en-US" altLang="zh-CN" dirty="0"/>
              <a:t>where the MySQL server runs, </a:t>
            </a:r>
            <a:endParaRPr lang="en-US" altLang="zh-CN" dirty="0"/>
          </a:p>
          <a:p>
            <a:pPr lvl="2" fontAlgn="base"/>
            <a:r>
              <a:rPr lang="en-US" altLang="zh-CN" dirty="0"/>
              <a:t>whereas a </a:t>
            </a:r>
            <a:r>
              <a:rPr lang="en-US" altLang="zh-CN" dirty="0">
                <a:solidFill>
                  <a:srgbClr val="FF0000"/>
                </a:solidFill>
              </a:rPr>
              <a:t>remote</a:t>
            </a:r>
            <a:r>
              <a:rPr lang="en-US" altLang="zh-CN" dirty="0"/>
              <a:t> backup is done from </a:t>
            </a:r>
            <a:r>
              <a:rPr lang="en-US" altLang="zh-CN" dirty="0">
                <a:solidFill>
                  <a:srgbClr val="FF0000"/>
                </a:solidFill>
              </a:rPr>
              <a:t>a different host</a:t>
            </a:r>
            <a:r>
              <a:rPr lang="en-US" altLang="zh-CN" dirty="0"/>
              <a:t>. For some types of backups, the backup can be initiated from a remote host even if the output is written locally on the server host.</a:t>
            </a:r>
            <a:endParaRPr lang="en-US" altLang="zh-CN" dirty="0"/>
          </a:p>
          <a:p>
            <a:pPr lvl="2" fontAlgn="base"/>
            <a:r>
              <a:rPr lang="en-US" altLang="zh-CN" b="1" dirty="0">
                <a:hlinkClick r:id="rId1" tooltip="4.5.4 mysqldump — A Database Backup Program"/>
              </a:rPr>
              <a:t>mysqldump</a:t>
            </a:r>
            <a:r>
              <a:rPr lang="en-US" altLang="zh-CN" dirty="0"/>
              <a:t> can connect to local or remote servers. </a:t>
            </a:r>
            <a:endParaRPr lang="en-US" altLang="zh-CN" dirty="0"/>
          </a:p>
          <a:p>
            <a:pPr lvl="3" fontAlgn="base"/>
            <a:r>
              <a:rPr lang="en-US" altLang="zh-CN" dirty="0"/>
              <a:t>For </a:t>
            </a:r>
            <a:r>
              <a:rPr lang="en-US" altLang="zh-CN" dirty="0">
                <a:solidFill>
                  <a:srgbClr val="FF0000"/>
                </a:solidFill>
              </a:rPr>
              <a:t>SQL output </a:t>
            </a:r>
            <a:r>
              <a:rPr lang="en-US" altLang="zh-CN" dirty="0"/>
              <a:t>(CREATE and </a:t>
            </a:r>
            <a:r>
              <a:rPr lang="en-US" altLang="zh-CN" dirty="0">
                <a:hlinkClick r:id="rId2" tooltip="13.2.6 INSERT Statement"/>
              </a:rPr>
              <a:t>INSERT</a:t>
            </a:r>
            <a:r>
              <a:rPr lang="en-US" altLang="zh-CN" dirty="0"/>
              <a:t> statements), local or remote dumps can be done and generate output </a:t>
            </a:r>
            <a:r>
              <a:rPr lang="en-US" altLang="zh-CN" dirty="0">
                <a:solidFill>
                  <a:srgbClr val="FF0000"/>
                </a:solidFill>
              </a:rPr>
              <a:t>on the client</a:t>
            </a:r>
            <a:r>
              <a:rPr lang="en-US" altLang="zh-CN" dirty="0"/>
              <a:t>. </a:t>
            </a:r>
            <a:endParaRPr lang="en-US" altLang="zh-CN" dirty="0"/>
          </a:p>
          <a:p>
            <a:pPr lvl="3" fontAlgn="base"/>
            <a:r>
              <a:rPr lang="en-US" altLang="zh-CN" dirty="0"/>
              <a:t>For </a:t>
            </a:r>
            <a:r>
              <a:rPr lang="en-US" altLang="zh-CN" dirty="0">
                <a:solidFill>
                  <a:srgbClr val="FF0000"/>
                </a:solidFill>
              </a:rPr>
              <a:t>delimited-text output </a:t>
            </a:r>
            <a:r>
              <a:rPr lang="en-US" altLang="zh-CN" dirty="0"/>
              <a:t>(with the </a:t>
            </a:r>
            <a:r>
              <a:rPr lang="en-US" altLang="zh-CN" dirty="0">
                <a:hlinkClick r:id="rId3"/>
              </a:rPr>
              <a:t>--tab</a:t>
            </a:r>
            <a:r>
              <a:rPr lang="en-US" altLang="zh-CN" dirty="0"/>
              <a:t> option), data files are created </a:t>
            </a:r>
            <a:r>
              <a:rPr lang="en-US" altLang="zh-CN" dirty="0">
                <a:solidFill>
                  <a:srgbClr val="FF0000"/>
                </a:solidFill>
              </a:rPr>
              <a:t>on the server host</a:t>
            </a:r>
            <a:r>
              <a:rPr lang="en-US" altLang="zh-CN" dirty="0"/>
              <a:t>.</a:t>
            </a:r>
            <a:endParaRPr lang="en-US" altLang="zh-CN" dirty="0"/>
          </a:p>
          <a:p>
            <a:pPr lvl="2" fontAlgn="base"/>
            <a:r>
              <a:rPr lang="en-US" altLang="zh-CN" dirty="0">
                <a:hlinkClick r:id="rId4" tooltip="13.2.10.1 SELECT ... INTO Statement"/>
              </a:rPr>
              <a:t>SELECT ... INTO OUTFILE</a:t>
            </a:r>
            <a:r>
              <a:rPr lang="en-US" altLang="zh-CN" dirty="0"/>
              <a:t> can be initiated from a local or remote client host, but the output file is created </a:t>
            </a:r>
            <a:r>
              <a:rPr lang="en-US" altLang="zh-CN" dirty="0">
                <a:solidFill>
                  <a:srgbClr val="FF0000"/>
                </a:solidFill>
              </a:rPr>
              <a:t>on the server host</a:t>
            </a:r>
            <a:r>
              <a:rPr lang="en-US" altLang="zh-CN" dirty="0"/>
              <a:t>.</a:t>
            </a:r>
            <a:endParaRPr lang="en-US" altLang="zh-CN" dirty="0"/>
          </a:p>
          <a:p>
            <a:pPr lvl="2" fontAlgn="base"/>
            <a:r>
              <a:rPr lang="en-US" altLang="zh-CN" dirty="0">
                <a:solidFill>
                  <a:srgbClr val="FF0000"/>
                </a:solidFill>
              </a:rPr>
              <a:t>Physical</a:t>
            </a:r>
            <a:r>
              <a:rPr lang="en-US" altLang="zh-CN" dirty="0"/>
              <a:t> backup methods typically are initiated </a:t>
            </a:r>
            <a:r>
              <a:rPr lang="en-US" altLang="zh-CN" dirty="0">
                <a:solidFill>
                  <a:srgbClr val="FF0000"/>
                </a:solidFill>
              </a:rPr>
              <a:t>locally</a:t>
            </a:r>
            <a:r>
              <a:rPr lang="en-US" altLang="zh-CN" dirty="0"/>
              <a:t> on the MySQL server host so that the server can be taken </a:t>
            </a:r>
            <a:r>
              <a:rPr lang="en-US" altLang="zh-CN" dirty="0">
                <a:solidFill>
                  <a:srgbClr val="FF0000"/>
                </a:solidFill>
              </a:rPr>
              <a:t>offline</a:t>
            </a:r>
            <a:r>
              <a:rPr lang="en-US" altLang="zh-CN" dirty="0"/>
              <a:t>, although the destination for copied files might be remote.</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Backup and Recovery Types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Snapshot Backups</a:t>
            </a:r>
            <a:endParaRPr lang="en-US" altLang="zh-CN" dirty="0"/>
          </a:p>
          <a:p>
            <a:pPr lvl="1"/>
            <a:r>
              <a:rPr lang="en-US" altLang="zh-CN" dirty="0"/>
              <a:t>Some file system implementations enable “</a:t>
            </a:r>
            <a:r>
              <a:rPr lang="en-US" altLang="zh-CN" dirty="0">
                <a:solidFill>
                  <a:srgbClr val="FF0000"/>
                </a:solidFill>
              </a:rPr>
              <a:t>snapshots</a:t>
            </a:r>
            <a:r>
              <a:rPr lang="en-US" altLang="zh-CN" dirty="0"/>
              <a:t>” to be taken. </a:t>
            </a:r>
            <a:endParaRPr lang="en-US" altLang="zh-CN" dirty="0"/>
          </a:p>
          <a:p>
            <a:pPr lvl="1"/>
            <a:r>
              <a:rPr lang="en-US" altLang="zh-CN" dirty="0"/>
              <a:t>These provide </a:t>
            </a:r>
            <a:r>
              <a:rPr lang="en-US" altLang="zh-CN" dirty="0">
                <a:solidFill>
                  <a:srgbClr val="FF0000"/>
                </a:solidFill>
              </a:rPr>
              <a:t>logical copies </a:t>
            </a:r>
            <a:r>
              <a:rPr lang="en-US" altLang="zh-CN" dirty="0"/>
              <a:t>of the file system at a given point in time, </a:t>
            </a:r>
            <a:r>
              <a:rPr lang="en-US" altLang="zh-CN" dirty="0">
                <a:solidFill>
                  <a:srgbClr val="FF0000"/>
                </a:solidFill>
              </a:rPr>
              <a:t>without requiring a physical copy of the entire file system</a:t>
            </a:r>
            <a:r>
              <a:rPr lang="en-US" altLang="zh-CN" dirty="0"/>
              <a:t>. </a:t>
            </a:r>
            <a:endParaRPr lang="en-US" altLang="zh-CN" dirty="0"/>
          </a:p>
          <a:p>
            <a:pPr lvl="2"/>
            <a:r>
              <a:rPr lang="en-US" altLang="zh-CN" dirty="0"/>
              <a:t>(For example, the implementation may use </a:t>
            </a:r>
            <a:r>
              <a:rPr lang="en-US" altLang="zh-CN" dirty="0">
                <a:solidFill>
                  <a:srgbClr val="FF0000"/>
                </a:solidFill>
              </a:rPr>
              <a:t>copy-on-write</a:t>
            </a:r>
            <a:r>
              <a:rPr lang="en-US" altLang="zh-CN" dirty="0"/>
              <a:t> techniques so that only parts of the file system </a:t>
            </a:r>
            <a:r>
              <a:rPr lang="en-US" altLang="zh-CN" dirty="0">
                <a:solidFill>
                  <a:srgbClr val="FF0000"/>
                </a:solidFill>
              </a:rPr>
              <a:t>modified after the snapshot </a:t>
            </a:r>
            <a:r>
              <a:rPr lang="en-US" altLang="zh-CN" dirty="0"/>
              <a:t>time need be copied.) </a:t>
            </a:r>
            <a:endParaRPr lang="en-US" altLang="zh-CN" dirty="0"/>
          </a:p>
          <a:p>
            <a:pPr lvl="1"/>
            <a:r>
              <a:rPr lang="en-US" altLang="zh-CN" dirty="0"/>
              <a:t>MySQL itself </a:t>
            </a:r>
            <a:r>
              <a:rPr lang="en-US" altLang="zh-CN" dirty="0">
                <a:solidFill>
                  <a:srgbClr val="FF0000"/>
                </a:solidFill>
              </a:rPr>
              <a:t>does not </a:t>
            </a:r>
            <a:r>
              <a:rPr lang="en-US" altLang="zh-CN" dirty="0"/>
              <a:t>provide the capability for taking file system snapshots. </a:t>
            </a:r>
            <a:endParaRPr lang="en-US" altLang="zh-CN" dirty="0"/>
          </a:p>
          <a:p>
            <a:pPr lvl="2"/>
            <a:r>
              <a:rPr lang="en-US" altLang="zh-CN" dirty="0"/>
              <a:t>It is available through </a:t>
            </a:r>
            <a:r>
              <a:rPr lang="en-US" altLang="zh-CN" dirty="0">
                <a:solidFill>
                  <a:srgbClr val="FF0000"/>
                </a:solidFill>
              </a:rPr>
              <a:t>third-party</a:t>
            </a:r>
            <a:r>
              <a:rPr lang="en-US" altLang="zh-CN" dirty="0"/>
              <a:t> solutions such as Veritas, LVM, or ZFS.</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Backup and Recovery Types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Full Versus Incremental Backups</a:t>
            </a:r>
            <a:endParaRPr lang="en-US" altLang="zh-CN" dirty="0"/>
          </a:p>
          <a:p>
            <a:pPr lvl="1" fontAlgn="base"/>
            <a:r>
              <a:rPr lang="en-US" altLang="zh-CN" dirty="0"/>
              <a:t>A </a:t>
            </a:r>
            <a:r>
              <a:rPr lang="en-US" altLang="zh-CN" dirty="0">
                <a:solidFill>
                  <a:srgbClr val="FF0000"/>
                </a:solidFill>
              </a:rPr>
              <a:t>full</a:t>
            </a:r>
            <a:r>
              <a:rPr lang="en-US" altLang="zh-CN" dirty="0"/>
              <a:t> backup includes all data managed by a MySQL server at a given point in time. </a:t>
            </a:r>
            <a:endParaRPr lang="en-US" altLang="zh-CN" dirty="0"/>
          </a:p>
          <a:p>
            <a:pPr lvl="1" fontAlgn="base"/>
            <a:r>
              <a:rPr lang="en-US" altLang="zh-CN" dirty="0"/>
              <a:t>An </a:t>
            </a:r>
            <a:r>
              <a:rPr lang="en-US" altLang="zh-CN" dirty="0">
                <a:solidFill>
                  <a:srgbClr val="FF0000"/>
                </a:solidFill>
              </a:rPr>
              <a:t>incremental</a:t>
            </a:r>
            <a:r>
              <a:rPr lang="en-US" altLang="zh-CN" dirty="0"/>
              <a:t> backup consists of the changes made to the data during a given time span (from one point in time to another). </a:t>
            </a:r>
            <a:endParaRPr lang="en-US" altLang="zh-CN" dirty="0"/>
          </a:p>
          <a:p>
            <a:pPr lvl="1" fontAlgn="base"/>
            <a:r>
              <a:rPr lang="en-US" altLang="zh-CN" dirty="0"/>
              <a:t>MySQL has different ways to perform full backups. </a:t>
            </a:r>
            <a:endParaRPr lang="en-US" altLang="zh-CN" dirty="0"/>
          </a:p>
          <a:p>
            <a:pPr lvl="1" fontAlgn="base"/>
            <a:r>
              <a:rPr lang="en-US" altLang="zh-CN" dirty="0"/>
              <a:t>Incremental backups are made possible by enabling the server's </a:t>
            </a:r>
            <a:r>
              <a:rPr lang="en-US" altLang="zh-CN" dirty="0">
                <a:solidFill>
                  <a:srgbClr val="FF0000"/>
                </a:solidFill>
              </a:rPr>
              <a:t>binary log</a:t>
            </a:r>
            <a:r>
              <a:rPr lang="en-US" altLang="zh-CN" dirty="0"/>
              <a:t>, which the server uses </a:t>
            </a:r>
            <a:r>
              <a:rPr lang="en-US" altLang="zh-CN" dirty="0">
                <a:solidFill>
                  <a:srgbClr val="FF0000"/>
                </a:solidFill>
              </a:rPr>
              <a:t>to record data changes</a:t>
            </a:r>
            <a:r>
              <a:rPr lang="en-US" altLang="zh-CN" dirty="0"/>
              <a:t>.</a:t>
            </a:r>
            <a:br>
              <a:rPr lang="en-US" altLang="zh-CN" dirty="0"/>
            </a:b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Backup and Recovery Types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Full Versus Point-in-Time (Incremental) Recovery</a:t>
            </a:r>
            <a:endParaRPr lang="en-US" altLang="zh-CN" dirty="0"/>
          </a:p>
          <a:p>
            <a:pPr lvl="1" fontAlgn="base"/>
            <a:r>
              <a:rPr lang="en-US" altLang="zh-CN" dirty="0"/>
              <a:t>A </a:t>
            </a:r>
            <a:r>
              <a:rPr lang="en-US" altLang="zh-CN" dirty="0">
                <a:solidFill>
                  <a:srgbClr val="FF0000"/>
                </a:solidFill>
              </a:rPr>
              <a:t>full</a:t>
            </a:r>
            <a:r>
              <a:rPr lang="en-US" altLang="zh-CN" dirty="0"/>
              <a:t> recovery restores </a:t>
            </a:r>
            <a:r>
              <a:rPr lang="en-US" altLang="zh-CN" dirty="0">
                <a:solidFill>
                  <a:srgbClr val="FF0000"/>
                </a:solidFill>
              </a:rPr>
              <a:t>all</a:t>
            </a:r>
            <a:r>
              <a:rPr lang="en-US" altLang="zh-CN" dirty="0"/>
              <a:t> data from a full backup. </a:t>
            </a:r>
            <a:endParaRPr lang="en-US" altLang="zh-CN" dirty="0"/>
          </a:p>
          <a:p>
            <a:pPr lvl="2" fontAlgn="base"/>
            <a:r>
              <a:rPr lang="en-US" altLang="zh-CN" dirty="0"/>
              <a:t>This restores the server instance </a:t>
            </a:r>
            <a:r>
              <a:rPr lang="en-US" altLang="zh-CN" dirty="0">
                <a:solidFill>
                  <a:srgbClr val="FF0000"/>
                </a:solidFill>
              </a:rPr>
              <a:t>to the state that it had when the backup was made</a:t>
            </a:r>
            <a:r>
              <a:rPr lang="en-US" altLang="zh-CN" dirty="0"/>
              <a:t>. </a:t>
            </a:r>
            <a:endParaRPr lang="en-US" altLang="zh-CN" dirty="0"/>
          </a:p>
          <a:p>
            <a:pPr lvl="2" fontAlgn="base"/>
            <a:r>
              <a:rPr lang="en-US" altLang="zh-CN" dirty="0"/>
              <a:t>If that state is not sufficiently current, a full recovery can be followed by recovery of incremental backups made since the full backup, to bring the server to a </a:t>
            </a:r>
            <a:r>
              <a:rPr lang="en-US" altLang="zh-CN" dirty="0">
                <a:solidFill>
                  <a:srgbClr val="FF0000"/>
                </a:solidFill>
              </a:rPr>
              <a:t>more up-to-date state</a:t>
            </a:r>
            <a:r>
              <a:rPr lang="en-US" altLang="zh-CN" dirty="0"/>
              <a:t>.</a:t>
            </a:r>
            <a:endParaRPr lang="en-US" altLang="zh-CN" dirty="0"/>
          </a:p>
          <a:p>
            <a:pPr lvl="1" fontAlgn="base"/>
            <a:r>
              <a:rPr lang="en-US" altLang="zh-CN" dirty="0"/>
              <a:t>Incremental recovery is recovery of </a:t>
            </a:r>
            <a:r>
              <a:rPr lang="en-US" altLang="zh-CN" dirty="0">
                <a:solidFill>
                  <a:srgbClr val="FF0000"/>
                </a:solidFill>
              </a:rPr>
              <a:t>changes</a:t>
            </a:r>
            <a:r>
              <a:rPr lang="en-US" altLang="zh-CN" dirty="0"/>
              <a:t> </a:t>
            </a:r>
            <a:r>
              <a:rPr lang="en-US" altLang="zh-CN" dirty="0">
                <a:solidFill>
                  <a:srgbClr val="FF0000"/>
                </a:solidFill>
              </a:rPr>
              <a:t>made during a given time span</a:t>
            </a:r>
            <a:r>
              <a:rPr lang="en-US" altLang="zh-CN" dirty="0"/>
              <a:t>. </a:t>
            </a:r>
            <a:endParaRPr lang="en-US" altLang="zh-CN" dirty="0"/>
          </a:p>
          <a:p>
            <a:pPr lvl="2" fontAlgn="base"/>
            <a:r>
              <a:rPr lang="en-US" altLang="zh-CN" dirty="0"/>
              <a:t>This is also called </a:t>
            </a:r>
            <a:r>
              <a:rPr lang="en-US" altLang="zh-CN" dirty="0">
                <a:solidFill>
                  <a:srgbClr val="FF0000"/>
                </a:solidFill>
              </a:rPr>
              <a:t>point-in-time recovery </a:t>
            </a:r>
            <a:r>
              <a:rPr lang="en-US" altLang="zh-CN" dirty="0"/>
              <a:t>because it makes a server's state current up to a given time. Point-in-time recovery is based on the </a:t>
            </a:r>
            <a:r>
              <a:rPr lang="en-US" altLang="zh-CN" dirty="0">
                <a:solidFill>
                  <a:srgbClr val="FF0000"/>
                </a:solidFill>
              </a:rPr>
              <a:t>binary log </a:t>
            </a:r>
            <a:r>
              <a:rPr lang="en-US" altLang="zh-CN" dirty="0"/>
              <a:t>and typically follows a full recovery from the backup files that restores the server to its state when the backup was made. </a:t>
            </a:r>
            <a:endParaRPr lang="en-US" altLang="zh-CN" dirty="0"/>
          </a:p>
          <a:p>
            <a:pPr lvl="2" fontAlgn="base"/>
            <a:r>
              <a:rPr lang="en-US" altLang="zh-CN" dirty="0"/>
              <a:t>Then the data changes written in the </a:t>
            </a:r>
            <a:r>
              <a:rPr lang="en-US" altLang="zh-CN" dirty="0">
                <a:solidFill>
                  <a:srgbClr val="FF0000"/>
                </a:solidFill>
              </a:rPr>
              <a:t>binary log files </a:t>
            </a:r>
            <a:r>
              <a:rPr lang="en-US" altLang="zh-CN" dirty="0"/>
              <a:t>are applied as incremental recovery to </a:t>
            </a:r>
            <a:r>
              <a:rPr lang="en-US" altLang="zh-CN" dirty="0">
                <a:solidFill>
                  <a:srgbClr val="FF0000"/>
                </a:solidFill>
              </a:rPr>
              <a:t>redo data modifications </a:t>
            </a:r>
            <a:r>
              <a:rPr lang="en-US" altLang="zh-CN" dirty="0"/>
              <a:t>and bring the server up to the desired point in time.</a:t>
            </a:r>
            <a:br>
              <a:rPr lang="en-US" altLang="zh-CN" dirty="0"/>
            </a:b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Backup and Recovery Types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Backup Scheduling, Compression, and Encryption</a:t>
            </a:r>
            <a:endParaRPr lang="en-US" altLang="zh-CN" dirty="0"/>
          </a:p>
          <a:p>
            <a:pPr lvl="1" fontAlgn="base"/>
            <a:r>
              <a:rPr lang="en-US" altLang="zh-CN" dirty="0"/>
              <a:t>Backup scheduling is valuable for </a:t>
            </a:r>
            <a:r>
              <a:rPr lang="en-US" altLang="zh-CN" dirty="0">
                <a:solidFill>
                  <a:srgbClr val="FF0000"/>
                </a:solidFill>
              </a:rPr>
              <a:t>automating backup procedures</a:t>
            </a:r>
            <a:r>
              <a:rPr lang="en-US" altLang="zh-CN" dirty="0"/>
              <a:t>. </a:t>
            </a:r>
            <a:endParaRPr lang="en-US" altLang="zh-CN" dirty="0"/>
          </a:p>
          <a:p>
            <a:pPr lvl="1" fontAlgn="base"/>
            <a:r>
              <a:rPr lang="en-US" altLang="zh-CN" dirty="0"/>
              <a:t>Compression of backup output </a:t>
            </a:r>
            <a:r>
              <a:rPr lang="en-US" altLang="zh-CN" dirty="0">
                <a:solidFill>
                  <a:srgbClr val="FF0000"/>
                </a:solidFill>
              </a:rPr>
              <a:t>reduces space requirements</a:t>
            </a:r>
            <a:r>
              <a:rPr lang="en-US" altLang="zh-CN" dirty="0"/>
              <a:t>, and </a:t>
            </a:r>
            <a:endParaRPr lang="en-US" altLang="zh-CN" dirty="0"/>
          </a:p>
          <a:p>
            <a:pPr lvl="1" fontAlgn="base"/>
            <a:r>
              <a:rPr lang="en-US" altLang="zh-CN" dirty="0"/>
              <a:t>encryption of the output provides </a:t>
            </a:r>
            <a:r>
              <a:rPr lang="en-US" altLang="zh-CN" dirty="0">
                <a:solidFill>
                  <a:srgbClr val="FF0000"/>
                </a:solidFill>
              </a:rPr>
              <a:t>better security against unauthorized access</a:t>
            </a:r>
            <a:r>
              <a:rPr lang="en-US" altLang="zh-CN" dirty="0"/>
              <a:t> of backed-up data. </a:t>
            </a:r>
            <a:endParaRPr lang="en-US" altLang="zh-CN" dirty="0"/>
          </a:p>
          <a:p>
            <a:pPr lvl="1" fontAlgn="base"/>
            <a:r>
              <a:rPr lang="en-US" altLang="zh-CN" dirty="0"/>
              <a:t>MySQL itself </a:t>
            </a:r>
            <a:r>
              <a:rPr lang="en-US" altLang="zh-CN" dirty="0">
                <a:solidFill>
                  <a:srgbClr val="FF0000"/>
                </a:solidFill>
              </a:rPr>
              <a:t>does not </a:t>
            </a:r>
            <a:r>
              <a:rPr lang="en-US" altLang="zh-CN" dirty="0"/>
              <a:t>provide these capabilities. </a:t>
            </a:r>
            <a:endParaRPr lang="en-US" altLang="zh-CN" dirty="0"/>
          </a:p>
          <a:p>
            <a:pPr lvl="2" fontAlgn="base"/>
            <a:r>
              <a:rPr lang="en-US" altLang="zh-CN" dirty="0"/>
              <a:t>The MySQL Enterprise Backup product can compress </a:t>
            </a:r>
            <a:r>
              <a:rPr lang="en-US" altLang="zh-CN" dirty="0" err="1"/>
              <a:t>InnoDB</a:t>
            </a:r>
            <a:r>
              <a:rPr lang="en-US" altLang="zh-CN" dirty="0"/>
              <a:t> backups, and compression or encryption of backup output can be achieved using file system utilities. Other third-party solutions may be available.</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Database Backup Methods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Making a Hot Backup with MySQL Enterprise Backup</a:t>
            </a:r>
            <a:endParaRPr lang="en-US" altLang="zh-CN" dirty="0"/>
          </a:p>
          <a:p>
            <a:pPr lvl="1" fontAlgn="base"/>
            <a:r>
              <a:rPr lang="en-US" altLang="zh-CN" dirty="0"/>
              <a:t>Customers of </a:t>
            </a:r>
            <a:r>
              <a:rPr lang="en-US" altLang="zh-CN" dirty="0">
                <a:solidFill>
                  <a:srgbClr val="FF0000"/>
                </a:solidFill>
              </a:rPr>
              <a:t>MySQL Enterprise Edition </a:t>
            </a:r>
            <a:r>
              <a:rPr lang="en-US" altLang="zh-CN" dirty="0"/>
              <a:t>can use the </a:t>
            </a:r>
            <a:r>
              <a:rPr lang="en-US" altLang="zh-CN" dirty="0">
                <a:hlinkClick r:id="rId1" tooltip="MySQL Enterprise Backup"/>
              </a:rPr>
              <a:t>MySQL Enterprise Backup</a:t>
            </a:r>
            <a:r>
              <a:rPr lang="en-US" altLang="zh-CN" dirty="0"/>
              <a:t> product to do </a:t>
            </a:r>
            <a:r>
              <a:rPr lang="en-US" altLang="zh-CN" dirty="0">
                <a:hlinkClick r:id="rId2" tooltip="physical"/>
              </a:rPr>
              <a:t>physical</a:t>
            </a:r>
            <a:r>
              <a:rPr lang="en-US" altLang="zh-CN" dirty="0"/>
              <a:t> backups of </a:t>
            </a:r>
            <a:r>
              <a:rPr lang="en-US" altLang="zh-CN" dirty="0">
                <a:solidFill>
                  <a:srgbClr val="FF0000"/>
                </a:solidFill>
              </a:rPr>
              <a:t>entire</a:t>
            </a:r>
            <a:r>
              <a:rPr lang="en-US" altLang="zh-CN" dirty="0"/>
              <a:t> instances or </a:t>
            </a:r>
            <a:r>
              <a:rPr lang="en-US" altLang="zh-CN" dirty="0">
                <a:solidFill>
                  <a:srgbClr val="FF0000"/>
                </a:solidFill>
              </a:rPr>
              <a:t>selected</a:t>
            </a:r>
            <a:r>
              <a:rPr lang="en-US" altLang="zh-CN" dirty="0"/>
              <a:t> databases, tables, or both. </a:t>
            </a:r>
            <a:endParaRPr lang="en-US" altLang="zh-CN" dirty="0"/>
          </a:p>
          <a:p>
            <a:pPr lvl="1" fontAlgn="base"/>
            <a:r>
              <a:rPr lang="en-US" altLang="zh-CN" dirty="0"/>
              <a:t>This product includes features for </a:t>
            </a:r>
            <a:r>
              <a:rPr lang="en-US" altLang="zh-CN" dirty="0">
                <a:hlinkClick r:id="rId3" tooltip="incremental backup"/>
              </a:rPr>
              <a:t>incremental</a:t>
            </a:r>
            <a:r>
              <a:rPr lang="en-US" altLang="zh-CN" dirty="0"/>
              <a:t> and </a:t>
            </a:r>
            <a:r>
              <a:rPr lang="en-US" altLang="zh-CN" dirty="0">
                <a:hlinkClick r:id="rId4" tooltip="compressed backup"/>
              </a:rPr>
              <a:t>compressed</a:t>
            </a:r>
            <a:r>
              <a:rPr lang="en-US" altLang="zh-CN" dirty="0"/>
              <a:t> backups. </a:t>
            </a:r>
            <a:endParaRPr lang="en-US" altLang="zh-CN" dirty="0"/>
          </a:p>
          <a:p>
            <a:pPr lvl="1" fontAlgn="base"/>
            <a:r>
              <a:rPr lang="en-US" altLang="zh-CN" dirty="0"/>
              <a:t>Backing up the </a:t>
            </a:r>
            <a:r>
              <a:rPr lang="en-US" altLang="zh-CN" dirty="0">
                <a:solidFill>
                  <a:srgbClr val="FF0000"/>
                </a:solidFill>
              </a:rPr>
              <a:t>physical</a:t>
            </a:r>
            <a:r>
              <a:rPr lang="en-US" altLang="zh-CN" dirty="0"/>
              <a:t> database files makes restore much </a:t>
            </a:r>
            <a:r>
              <a:rPr lang="en-US" altLang="zh-CN" dirty="0">
                <a:solidFill>
                  <a:srgbClr val="FF0000"/>
                </a:solidFill>
              </a:rPr>
              <a:t>faster</a:t>
            </a:r>
            <a:r>
              <a:rPr lang="en-US" altLang="zh-CN" dirty="0"/>
              <a:t> than </a:t>
            </a:r>
            <a:r>
              <a:rPr lang="en-US" altLang="zh-CN" dirty="0">
                <a:solidFill>
                  <a:srgbClr val="FF0000"/>
                </a:solidFill>
              </a:rPr>
              <a:t>logical</a:t>
            </a:r>
            <a:r>
              <a:rPr lang="en-US" altLang="zh-CN" dirty="0"/>
              <a:t> techniques such as the </a:t>
            </a:r>
            <a:r>
              <a:rPr lang="en-US" altLang="zh-CN" dirty="0" err="1">
                <a:solidFill>
                  <a:srgbClr val="FF0000"/>
                </a:solidFill>
              </a:rPr>
              <a:t>mysqldump</a:t>
            </a:r>
            <a:r>
              <a:rPr lang="en-US" altLang="zh-CN" dirty="0"/>
              <a:t> command. </a:t>
            </a:r>
            <a:endParaRPr lang="en-US" altLang="zh-CN" dirty="0"/>
          </a:p>
          <a:p>
            <a:pPr lvl="1" fontAlgn="base"/>
            <a:r>
              <a:rPr lang="en-US" altLang="zh-CN" dirty="0" err="1"/>
              <a:t>InnoDB</a:t>
            </a:r>
            <a:r>
              <a:rPr lang="en-US" altLang="zh-CN" dirty="0"/>
              <a:t> tables are copied using a </a:t>
            </a:r>
            <a:r>
              <a:rPr lang="en-US" altLang="zh-CN" dirty="0">
                <a:hlinkClick r:id="rId5" tooltip="hot backup"/>
              </a:rPr>
              <a:t>hot backup</a:t>
            </a:r>
            <a:r>
              <a:rPr lang="en-US" altLang="zh-CN" dirty="0"/>
              <a:t> mechanism. </a:t>
            </a:r>
            <a:endParaRPr lang="en-US" altLang="zh-CN" dirty="0"/>
          </a:p>
          <a:p>
            <a:pPr lvl="2" fontAlgn="base"/>
            <a:r>
              <a:rPr lang="en-US" altLang="zh-CN" dirty="0"/>
              <a:t>(Ideally, the </a:t>
            </a:r>
            <a:r>
              <a:rPr lang="en-US" altLang="zh-CN" dirty="0" err="1"/>
              <a:t>InnoDB</a:t>
            </a:r>
            <a:r>
              <a:rPr lang="en-US" altLang="zh-CN" dirty="0"/>
              <a:t> tables should represent a substantial majority of the data.) </a:t>
            </a:r>
            <a:endParaRPr lang="en-US" altLang="zh-CN" dirty="0"/>
          </a:p>
          <a:p>
            <a:pPr lvl="1" fontAlgn="base"/>
            <a:r>
              <a:rPr lang="en-US" altLang="zh-CN" dirty="0"/>
              <a:t>Tables from other storage engines are copied using a </a:t>
            </a:r>
            <a:r>
              <a:rPr lang="en-US" altLang="zh-CN" dirty="0">
                <a:hlinkClick r:id="rId6" tooltip="warm backup"/>
              </a:rPr>
              <a:t>warm backup</a:t>
            </a:r>
            <a:r>
              <a:rPr lang="en-US" altLang="zh-CN" dirty="0"/>
              <a:t> mechanism. </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Database Backup Methods</a:t>
            </a:r>
            <a:endParaRPr kumimoji="1" lang="zh-CN" altLang="en-US" dirty="0"/>
          </a:p>
        </p:txBody>
      </p:sp>
      <p:sp>
        <p:nvSpPr>
          <p:cNvPr id="3" name="内容占位符 2"/>
          <p:cNvSpPr>
            <a:spLocks noGrp="1"/>
          </p:cNvSpPr>
          <p:nvPr>
            <p:ph idx="1"/>
          </p:nvPr>
        </p:nvSpPr>
        <p:spPr/>
        <p:txBody>
          <a:bodyPr>
            <a:normAutofit fontScale="92500" lnSpcReduction="20000"/>
          </a:bodyPr>
          <a:lstStyle/>
          <a:p>
            <a:pPr fontAlgn="base"/>
            <a:r>
              <a:rPr lang="en-US" altLang="zh-CN" dirty="0"/>
              <a:t>Making Backups with </a:t>
            </a:r>
            <a:r>
              <a:rPr lang="en-US" altLang="zh-CN" dirty="0" err="1"/>
              <a:t>mysqldump</a:t>
            </a:r>
            <a:endParaRPr lang="en-US" altLang="zh-CN" dirty="0"/>
          </a:p>
          <a:p>
            <a:pPr lvl="1" fontAlgn="base"/>
            <a:r>
              <a:rPr lang="en-US" altLang="zh-CN" dirty="0"/>
              <a:t>The </a:t>
            </a:r>
            <a:r>
              <a:rPr lang="en-US" altLang="zh-CN" b="1" dirty="0">
                <a:hlinkClick r:id="rId1" tooltip="4.5.4 mysqldump — A Database Backup Program"/>
              </a:rPr>
              <a:t>mysqldump</a:t>
            </a:r>
            <a:r>
              <a:rPr lang="en-US" altLang="zh-CN" dirty="0"/>
              <a:t> program can make backups. It can back up all kinds of tables. </a:t>
            </a:r>
            <a:endParaRPr lang="en-US" altLang="zh-CN" dirty="0"/>
          </a:p>
          <a:p>
            <a:pPr lvl="1" fontAlgn="base"/>
            <a:r>
              <a:rPr lang="en-US" altLang="zh-CN" dirty="0"/>
              <a:t>For </a:t>
            </a:r>
            <a:r>
              <a:rPr lang="en-US" altLang="zh-CN" dirty="0" err="1"/>
              <a:t>InnoDB</a:t>
            </a:r>
            <a:r>
              <a:rPr lang="en-US" altLang="zh-CN" dirty="0"/>
              <a:t> tables, it is possible to perform an online backup that takes no locks on tables using the </a:t>
            </a:r>
            <a:r>
              <a:rPr lang="en-US" altLang="zh-CN" dirty="0">
                <a:hlinkClick r:id="rId2"/>
              </a:rPr>
              <a:t>--single-transaction</a:t>
            </a:r>
            <a:r>
              <a:rPr lang="en-US" altLang="zh-CN" dirty="0"/>
              <a:t> option to </a:t>
            </a:r>
            <a:r>
              <a:rPr lang="en-US" altLang="zh-CN" b="1" dirty="0">
                <a:hlinkClick r:id="rId1" tooltip="4.5.4 mysqldump — A Database Backup Program"/>
              </a:rPr>
              <a:t>mysqldump</a:t>
            </a:r>
            <a:r>
              <a:rPr lang="en-US" altLang="zh-CN" dirty="0"/>
              <a:t>. </a:t>
            </a:r>
            <a:endParaRPr lang="en-US" altLang="zh-CN" dirty="0"/>
          </a:p>
          <a:p>
            <a:pPr lvl="1" fontAlgn="base"/>
            <a:endParaRPr lang="en-US" altLang="zh-CN" dirty="0"/>
          </a:p>
          <a:p>
            <a:pPr fontAlgn="base"/>
            <a:r>
              <a:rPr lang="en-US" altLang="zh-CN" dirty="0"/>
              <a:t>Making Backups by Copying Table Files</a:t>
            </a:r>
            <a:endParaRPr lang="en-US" altLang="zh-CN" dirty="0"/>
          </a:p>
          <a:p>
            <a:pPr lvl="1" fontAlgn="base"/>
            <a:r>
              <a:rPr lang="en-US" altLang="zh-CN" dirty="0" err="1"/>
              <a:t>MyISAM</a:t>
            </a:r>
            <a:r>
              <a:rPr lang="en-US" altLang="zh-CN" dirty="0"/>
              <a:t> tables can be backed up by </a:t>
            </a:r>
            <a:r>
              <a:rPr lang="en-US" altLang="zh-CN" dirty="0">
                <a:solidFill>
                  <a:srgbClr val="FF0000"/>
                </a:solidFill>
              </a:rPr>
              <a:t>copying table files </a:t>
            </a:r>
            <a:r>
              <a:rPr lang="en-US" altLang="zh-CN" dirty="0"/>
              <a:t>(*.MYD, *.MYI files, and associated *.</a:t>
            </a:r>
            <a:r>
              <a:rPr lang="en-US" altLang="zh-CN" dirty="0" err="1"/>
              <a:t>sdi</a:t>
            </a:r>
            <a:r>
              <a:rPr lang="en-US" altLang="zh-CN" dirty="0"/>
              <a:t> files). To get a consistent backup, stop the server or lock and flush the relevant tables:</a:t>
            </a:r>
            <a:endParaRPr lang="en-US" altLang="zh-CN" dirty="0"/>
          </a:p>
          <a:p>
            <a:pPr marL="575310" lvl="1" indent="0" fontAlgn="base">
              <a:buNone/>
            </a:pPr>
            <a:r>
              <a:rPr lang="en-US" altLang="zh-CN" dirty="0">
                <a:solidFill>
                  <a:schemeClr val="tx2">
                    <a:lumMod val="75000"/>
                  </a:schemeClr>
                </a:solidFill>
              </a:rPr>
              <a:t>FLUSH TABLES </a:t>
            </a:r>
            <a:r>
              <a:rPr lang="en-US" altLang="zh-CN" i="1" dirty="0" err="1">
                <a:solidFill>
                  <a:schemeClr val="tx2">
                    <a:lumMod val="75000"/>
                  </a:schemeClr>
                </a:solidFill>
              </a:rPr>
              <a:t>tbl_list</a:t>
            </a:r>
            <a:r>
              <a:rPr lang="en-US" altLang="zh-CN" dirty="0">
                <a:solidFill>
                  <a:schemeClr val="tx2">
                    <a:lumMod val="75000"/>
                  </a:schemeClr>
                </a:solidFill>
              </a:rPr>
              <a:t> WITH READ LOCK;</a:t>
            </a:r>
            <a:endParaRPr lang="en-US" altLang="zh-CN" dirty="0">
              <a:solidFill>
                <a:schemeClr val="tx2">
                  <a:lumMod val="75000"/>
                </a:schemeClr>
              </a:solidFill>
            </a:endParaRPr>
          </a:p>
          <a:p>
            <a:pPr lvl="1" fontAlgn="base"/>
            <a:r>
              <a:rPr lang="en-US" altLang="zh-CN" dirty="0"/>
              <a:t>You need only </a:t>
            </a:r>
            <a:r>
              <a:rPr lang="en-US" altLang="zh-CN" dirty="0">
                <a:solidFill>
                  <a:srgbClr val="FF0000"/>
                </a:solidFill>
              </a:rPr>
              <a:t>a read lock</a:t>
            </a:r>
            <a:r>
              <a:rPr lang="en-US" altLang="zh-CN" dirty="0"/>
              <a:t>; this enables other clients to continue to query the tables while you are making a copy of the files in the database directory. </a:t>
            </a:r>
            <a:endParaRPr lang="en-US" altLang="zh-CN" dirty="0"/>
          </a:p>
          <a:p>
            <a:pPr lvl="1" fontAlgn="base"/>
            <a:r>
              <a:rPr lang="en-US" altLang="zh-CN" dirty="0"/>
              <a:t>The flush is needed to ensure that the </a:t>
            </a:r>
            <a:r>
              <a:rPr lang="en-US" altLang="zh-CN" dirty="0">
                <a:solidFill>
                  <a:srgbClr val="FF0000"/>
                </a:solidFill>
              </a:rPr>
              <a:t>all active index pages </a:t>
            </a:r>
            <a:r>
              <a:rPr lang="en-US" altLang="zh-CN" dirty="0"/>
              <a:t>are written to disk before you start the backup. </a:t>
            </a:r>
            <a:endParaRPr lang="en-US" altLang="zh-CN" dirty="0"/>
          </a:p>
          <a:p>
            <a:pPr lvl="1" fontAlgn="base"/>
            <a:r>
              <a:rPr lang="en-US" altLang="zh-CN" dirty="0"/>
              <a:t>You can also create a binary backup simply by </a:t>
            </a:r>
            <a:r>
              <a:rPr lang="en-US" altLang="zh-CN" dirty="0">
                <a:solidFill>
                  <a:srgbClr val="FF0000"/>
                </a:solidFill>
              </a:rPr>
              <a:t>copying the table files</a:t>
            </a:r>
            <a:r>
              <a:rPr lang="en-US" altLang="zh-CN" dirty="0"/>
              <a:t>, as long as the server isn't updating anything. </a:t>
            </a:r>
            <a:endParaRPr lang="en-US" altLang="zh-CN" dirty="0"/>
          </a:p>
          <a:p>
            <a:pPr lvl="1" fontAlgn="base"/>
            <a:r>
              <a:rPr lang="en-US" altLang="zh-CN" dirty="0"/>
              <a:t>(But note that table file copying methods </a:t>
            </a:r>
            <a:r>
              <a:rPr lang="en-US" altLang="zh-CN" dirty="0">
                <a:solidFill>
                  <a:srgbClr val="FF0000"/>
                </a:solidFill>
              </a:rPr>
              <a:t>do not work </a:t>
            </a:r>
            <a:r>
              <a:rPr lang="en-US" altLang="zh-CN" dirty="0"/>
              <a:t>if your database contains </a:t>
            </a:r>
            <a:r>
              <a:rPr lang="en-US" altLang="zh-CN" dirty="0" err="1">
                <a:solidFill>
                  <a:srgbClr val="FF0000"/>
                </a:solidFill>
              </a:rPr>
              <a:t>InnoDB</a:t>
            </a:r>
            <a:r>
              <a:rPr lang="en-US" altLang="zh-CN" dirty="0">
                <a:solidFill>
                  <a:srgbClr val="FF0000"/>
                </a:solidFill>
              </a:rPr>
              <a:t> tables</a:t>
            </a:r>
            <a:r>
              <a:rPr lang="en-US" altLang="zh-CN" dirty="0"/>
              <a:t>. Also, even if the server is not actively updating data, </a:t>
            </a:r>
            <a:r>
              <a:rPr lang="en-US" altLang="zh-CN" dirty="0" err="1"/>
              <a:t>InnoDB</a:t>
            </a:r>
            <a:r>
              <a:rPr lang="en-US" altLang="zh-CN" dirty="0"/>
              <a:t> may still have modified data </a:t>
            </a:r>
            <a:r>
              <a:rPr lang="en-US" altLang="zh-CN" dirty="0">
                <a:solidFill>
                  <a:srgbClr val="FF0000"/>
                </a:solidFill>
              </a:rPr>
              <a:t>cached in memory and not flushed to disk</a:t>
            </a:r>
            <a:r>
              <a:rPr lang="en-US" altLang="zh-CN" dirty="0"/>
              <a:t>.)</a:t>
            </a:r>
            <a:endParaRPr lang="en-US" altLang="zh-CN" dirty="0"/>
          </a:p>
          <a:p>
            <a:pPr lvl="1"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Database Backup Methods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Making Delimited-Text File Backups</a:t>
            </a:r>
            <a:endParaRPr lang="en-US" altLang="zh-CN" dirty="0"/>
          </a:p>
          <a:p>
            <a:pPr lvl="1" fontAlgn="base"/>
            <a:r>
              <a:rPr lang="en-US" altLang="zh-CN" dirty="0"/>
              <a:t>To create a </a:t>
            </a:r>
            <a:r>
              <a:rPr lang="en-US" altLang="zh-CN" dirty="0">
                <a:solidFill>
                  <a:srgbClr val="FF0000"/>
                </a:solidFill>
              </a:rPr>
              <a:t>text file </a:t>
            </a:r>
            <a:r>
              <a:rPr lang="en-US" altLang="zh-CN" dirty="0"/>
              <a:t>containing a table's data, you can use </a:t>
            </a:r>
            <a:r>
              <a:rPr lang="en-US" altLang="zh-CN" dirty="0">
                <a:hlinkClick r:id="rId1" tooltip="13.2.10.1 SELECT ... INTO Statement"/>
              </a:rPr>
              <a:t>SELECT * INTO OUTFILE '</a:t>
            </a:r>
            <a:r>
              <a:rPr lang="en-US" altLang="zh-CN" i="1" dirty="0">
                <a:hlinkClick r:id="rId1" tooltip="13.2.10.1 SELECT ... INTO Statement"/>
              </a:rPr>
              <a:t>file_name</a:t>
            </a:r>
            <a:r>
              <a:rPr lang="en-US" altLang="zh-CN" dirty="0">
                <a:hlinkClick r:id="rId1" tooltip="13.2.10.1 SELECT ... INTO Statement"/>
              </a:rPr>
              <a:t>' FROM </a:t>
            </a:r>
            <a:r>
              <a:rPr lang="en-US" altLang="zh-CN" i="1" dirty="0">
                <a:hlinkClick r:id="rId1" tooltip="13.2.10.1 SELECT ... INTO Statement"/>
              </a:rPr>
              <a:t>tbl_name</a:t>
            </a:r>
            <a:r>
              <a:rPr lang="en-US" altLang="zh-CN" dirty="0"/>
              <a:t>. </a:t>
            </a:r>
            <a:endParaRPr lang="en-US" altLang="zh-CN" dirty="0"/>
          </a:p>
          <a:p>
            <a:pPr lvl="1" fontAlgn="base"/>
            <a:r>
              <a:rPr lang="en-US" altLang="zh-CN" dirty="0"/>
              <a:t>The file is created on the MySQL server host, </a:t>
            </a:r>
            <a:r>
              <a:rPr lang="en-US" altLang="zh-CN" dirty="0">
                <a:solidFill>
                  <a:srgbClr val="FF0000"/>
                </a:solidFill>
              </a:rPr>
              <a:t>not</a:t>
            </a:r>
            <a:r>
              <a:rPr lang="en-US" altLang="zh-CN" dirty="0"/>
              <a:t> the client host. For this statement, the output file </a:t>
            </a:r>
            <a:r>
              <a:rPr lang="en-US" altLang="zh-CN" dirty="0">
                <a:solidFill>
                  <a:srgbClr val="FF0000"/>
                </a:solidFill>
              </a:rPr>
              <a:t>cannot</a:t>
            </a:r>
            <a:r>
              <a:rPr lang="en-US" altLang="zh-CN" dirty="0"/>
              <a:t> already exist because permitting files to be overwritten constitutes a security risk. </a:t>
            </a:r>
            <a:endParaRPr lang="en-US" altLang="zh-CN" dirty="0"/>
          </a:p>
          <a:p>
            <a:pPr lvl="1" fontAlgn="base"/>
            <a:r>
              <a:rPr lang="en-US" altLang="zh-CN" dirty="0"/>
              <a:t>This method works for any kind of data file, but saves </a:t>
            </a:r>
            <a:r>
              <a:rPr lang="en-US" altLang="zh-CN" dirty="0">
                <a:solidFill>
                  <a:srgbClr val="FF0000"/>
                </a:solidFill>
              </a:rPr>
              <a:t>only table data</a:t>
            </a:r>
            <a:r>
              <a:rPr lang="en-US" altLang="zh-CN" dirty="0"/>
              <a:t>, </a:t>
            </a:r>
            <a:r>
              <a:rPr lang="en-US" altLang="zh-CN" dirty="0">
                <a:solidFill>
                  <a:srgbClr val="FF0000"/>
                </a:solidFill>
              </a:rPr>
              <a:t>not</a:t>
            </a:r>
            <a:r>
              <a:rPr lang="en-US" altLang="zh-CN" dirty="0"/>
              <a:t> the </a:t>
            </a:r>
            <a:r>
              <a:rPr lang="en-US" altLang="zh-CN" dirty="0">
                <a:solidFill>
                  <a:srgbClr val="FF0000"/>
                </a:solidFill>
              </a:rPr>
              <a:t>table structure</a:t>
            </a:r>
            <a:r>
              <a:rPr lang="en-US" altLang="zh-CN" dirty="0"/>
              <a:t>.</a:t>
            </a:r>
            <a:endParaRPr lang="en-US" altLang="zh-CN" dirty="0"/>
          </a:p>
          <a:p>
            <a:pPr lvl="1" fontAlgn="base"/>
            <a:r>
              <a:rPr lang="en-US" altLang="zh-CN" dirty="0"/>
              <a:t>Another way to create text data files (along with files containing </a:t>
            </a:r>
            <a:r>
              <a:rPr lang="en-US" altLang="zh-CN" dirty="0">
                <a:hlinkClick r:id="rId2" tooltip="13.1.20 CREATE TABLE Statement"/>
              </a:rPr>
              <a:t>CREATE TABLE</a:t>
            </a:r>
            <a:r>
              <a:rPr lang="en-US" altLang="zh-CN" dirty="0"/>
              <a:t> statements for the backed up tables) is to use </a:t>
            </a:r>
            <a:r>
              <a:rPr lang="en-US" altLang="zh-CN" b="1" dirty="0">
                <a:hlinkClick r:id="rId3" tooltip="4.5.4 mysqldump — A Database Backup Program"/>
              </a:rPr>
              <a:t>mysqldump</a:t>
            </a:r>
            <a:r>
              <a:rPr lang="en-US" altLang="zh-CN" dirty="0"/>
              <a:t> with the </a:t>
            </a:r>
            <a:r>
              <a:rPr lang="en-US" altLang="zh-CN" dirty="0">
                <a:hlinkClick r:id="rId4"/>
              </a:rPr>
              <a:t>--tab</a:t>
            </a:r>
            <a:r>
              <a:rPr lang="en-US" altLang="zh-CN" dirty="0"/>
              <a:t> option. </a:t>
            </a:r>
            <a:endParaRPr lang="en-US" altLang="zh-CN" dirty="0"/>
          </a:p>
          <a:p>
            <a:pPr lvl="1" fontAlgn="base"/>
            <a:r>
              <a:rPr lang="en-US" altLang="zh-CN" dirty="0"/>
              <a:t>To reload a delimited-text data file, use </a:t>
            </a:r>
            <a:r>
              <a:rPr lang="en-US" altLang="zh-CN" dirty="0">
                <a:hlinkClick r:id="rId5" tooltip="13.2.7 LOAD DATA Statement"/>
              </a:rPr>
              <a:t>LOAD DATA</a:t>
            </a:r>
            <a:r>
              <a:rPr lang="en-US" altLang="zh-CN" dirty="0"/>
              <a:t> or </a:t>
            </a:r>
            <a:r>
              <a:rPr lang="en-US" altLang="zh-CN" b="1" dirty="0">
                <a:hlinkClick r:id="rId6" tooltip="4.5.5 mysqlimport — A Data Import Program"/>
              </a:rPr>
              <a:t>mysqlimport</a:t>
            </a:r>
            <a:r>
              <a:rPr lang="en-US" altLang="zh-CN" dirty="0"/>
              <a:t>.</a:t>
            </a:r>
            <a:endParaRPr lang="en-US" altLang="zh-CN" dirty="0"/>
          </a:p>
          <a:p>
            <a:pPr lvl="1"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Database Backup Methods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Making Incremental Backups by Enabling the Binary Log</a:t>
            </a:r>
            <a:endParaRPr lang="en-US" altLang="zh-CN" dirty="0"/>
          </a:p>
          <a:p>
            <a:pPr lvl="1" fontAlgn="base"/>
            <a:r>
              <a:rPr lang="en-US" altLang="zh-CN" dirty="0"/>
              <a:t>MySQL supports </a:t>
            </a:r>
            <a:r>
              <a:rPr lang="en-US" altLang="zh-CN" dirty="0">
                <a:solidFill>
                  <a:srgbClr val="FF0000"/>
                </a:solidFill>
              </a:rPr>
              <a:t>incremental</a:t>
            </a:r>
            <a:r>
              <a:rPr lang="en-US" altLang="zh-CN" dirty="0"/>
              <a:t> backups using the </a:t>
            </a:r>
            <a:r>
              <a:rPr lang="en-US" altLang="zh-CN" dirty="0">
                <a:solidFill>
                  <a:srgbClr val="FF0000"/>
                </a:solidFill>
              </a:rPr>
              <a:t>binary log</a:t>
            </a:r>
            <a:r>
              <a:rPr lang="en-US" altLang="zh-CN" dirty="0"/>
              <a:t>. </a:t>
            </a:r>
            <a:endParaRPr lang="en-US" altLang="zh-CN" dirty="0"/>
          </a:p>
          <a:p>
            <a:pPr lvl="1" fontAlgn="base"/>
            <a:r>
              <a:rPr lang="en-US" altLang="zh-CN" dirty="0"/>
              <a:t>The binary log files provide you with the information you need to </a:t>
            </a:r>
            <a:r>
              <a:rPr lang="en-US" altLang="zh-CN" dirty="0">
                <a:solidFill>
                  <a:srgbClr val="FF0000"/>
                </a:solidFill>
              </a:rPr>
              <a:t>replicate changes to the database </a:t>
            </a:r>
            <a:r>
              <a:rPr lang="en-US" altLang="zh-CN" dirty="0"/>
              <a:t>that are made subsequent to the point at which you performed a backup. </a:t>
            </a:r>
            <a:endParaRPr lang="en-US" altLang="zh-CN" dirty="0"/>
          </a:p>
          <a:p>
            <a:pPr lvl="1" fontAlgn="base"/>
            <a:r>
              <a:rPr lang="en-US" altLang="zh-CN" dirty="0"/>
              <a:t>At the moment you want to make an </a:t>
            </a:r>
            <a:r>
              <a:rPr lang="en-US" altLang="zh-CN" dirty="0">
                <a:solidFill>
                  <a:srgbClr val="FF0000"/>
                </a:solidFill>
              </a:rPr>
              <a:t>incremental</a:t>
            </a:r>
            <a:r>
              <a:rPr lang="en-US" altLang="zh-CN" dirty="0"/>
              <a:t> backup (containing all changes that happened since the last full or incremental backup), you should rotate the binary log by using </a:t>
            </a:r>
            <a:r>
              <a:rPr lang="en-US" altLang="zh-CN" dirty="0">
                <a:hlinkClick r:id="rId1"/>
              </a:rPr>
              <a:t>FLUSH LOGS</a:t>
            </a:r>
            <a:r>
              <a:rPr lang="en-US" altLang="zh-CN" dirty="0"/>
              <a:t>. </a:t>
            </a:r>
            <a:endParaRPr lang="en-US" altLang="zh-CN" dirty="0"/>
          </a:p>
          <a:p>
            <a:pPr lvl="1" fontAlgn="base"/>
            <a:r>
              <a:rPr lang="en-US" altLang="zh-CN" dirty="0"/>
              <a:t>The next time you do a full backup, you should also rotate the binary log using </a:t>
            </a:r>
            <a:r>
              <a:rPr lang="en-US" altLang="zh-CN" dirty="0">
                <a:hlinkClick r:id="rId1"/>
              </a:rPr>
              <a:t>FLUSH LOGS</a:t>
            </a:r>
            <a:r>
              <a:rPr lang="en-US" altLang="zh-CN" dirty="0"/>
              <a:t> or </a:t>
            </a:r>
            <a:r>
              <a:rPr lang="en-US" altLang="zh-CN" b="1" dirty="0">
                <a:hlinkClick r:id="rId2" tooltip="4.5.4 mysqldump — A Database Backup Program"/>
              </a:rPr>
              <a:t>mysqldump --flush-logs</a:t>
            </a:r>
            <a:r>
              <a:rPr lang="en-US" altLang="zh-CN" dirty="0"/>
              <a:t>.</a:t>
            </a:r>
            <a:endParaRPr lang="en-US" altLang="zh-CN" dirty="0"/>
          </a:p>
          <a:p>
            <a:pPr lvl="1"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Database Backup Methods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Making Backups Using Replicas</a:t>
            </a:r>
            <a:endParaRPr lang="en-US" altLang="zh-CN" dirty="0"/>
          </a:p>
          <a:p>
            <a:pPr lvl="1" fontAlgn="base"/>
            <a:r>
              <a:rPr lang="en-US" altLang="zh-CN" dirty="0"/>
              <a:t>If you have performance problems with a server while making backups, one strategy that can help is to </a:t>
            </a:r>
            <a:r>
              <a:rPr lang="en-US" altLang="zh-CN" dirty="0">
                <a:solidFill>
                  <a:srgbClr val="FF0000"/>
                </a:solidFill>
              </a:rPr>
              <a:t>set up replication </a:t>
            </a:r>
            <a:r>
              <a:rPr lang="en-US" altLang="zh-CN" dirty="0"/>
              <a:t>and </a:t>
            </a:r>
            <a:r>
              <a:rPr lang="en-US" altLang="zh-CN" dirty="0">
                <a:solidFill>
                  <a:srgbClr val="FF0000"/>
                </a:solidFill>
              </a:rPr>
              <a:t>perform backups on the replica rather than on the source</a:t>
            </a:r>
            <a:r>
              <a:rPr lang="en-US" altLang="zh-CN" dirty="0"/>
              <a:t>.</a:t>
            </a:r>
            <a:endParaRPr lang="en-US" altLang="zh-CN" dirty="0"/>
          </a:p>
          <a:p>
            <a:pPr lvl="1" fontAlgn="base"/>
            <a:r>
              <a:rPr lang="en-US" altLang="zh-CN" dirty="0"/>
              <a:t>If you are backing up a replica, you should back up </a:t>
            </a:r>
            <a:r>
              <a:rPr lang="en-US" altLang="zh-CN" dirty="0">
                <a:solidFill>
                  <a:srgbClr val="FF0000"/>
                </a:solidFill>
              </a:rPr>
              <a:t>its connection metadata repository </a:t>
            </a:r>
            <a:r>
              <a:rPr lang="en-US" altLang="zh-CN" dirty="0"/>
              <a:t>and applier metadata repository when you back up the replica's databases, regardless of the backup method you choose. </a:t>
            </a:r>
            <a:endParaRPr lang="en-US" altLang="zh-CN" dirty="0"/>
          </a:p>
          <a:p>
            <a:pPr lvl="1" fontAlgn="base"/>
            <a:r>
              <a:rPr lang="en-US" altLang="zh-CN" dirty="0"/>
              <a:t>This information is always needed to resume replication after you restore the replica's data. </a:t>
            </a:r>
            <a:endParaRPr lang="en-US" altLang="zh-CN" dirty="0"/>
          </a:p>
          <a:p>
            <a:pPr lvl="2" fontAlgn="base"/>
            <a:r>
              <a:rPr lang="en-US" altLang="zh-CN" dirty="0"/>
              <a:t>If your replica is replicating </a:t>
            </a:r>
            <a:r>
              <a:rPr lang="en-US" altLang="zh-CN" dirty="0">
                <a:hlinkClick r:id="rId1" tooltip="13.2.7 LOAD DATA Statement"/>
              </a:rPr>
              <a:t>LOAD DATA</a:t>
            </a:r>
            <a:r>
              <a:rPr lang="en-US" altLang="zh-CN" dirty="0"/>
              <a:t> statements, you should also back up any </a:t>
            </a:r>
            <a:r>
              <a:rPr lang="en-US" altLang="zh-CN" dirty="0">
                <a:solidFill>
                  <a:srgbClr val="FF0000"/>
                </a:solidFill>
              </a:rPr>
              <a:t>SQL_LOAD-* </a:t>
            </a:r>
            <a:r>
              <a:rPr lang="en-US" altLang="zh-CN" dirty="0"/>
              <a:t>files that exist in the directory that the replica uses for this purpose. </a:t>
            </a:r>
            <a:endParaRPr lang="en-US" altLang="zh-CN" dirty="0"/>
          </a:p>
          <a:p>
            <a:pPr lvl="2" fontAlgn="base"/>
            <a:r>
              <a:rPr lang="en-US" altLang="zh-CN" dirty="0"/>
              <a:t>The replica needs these files to resume replication of any interrupted </a:t>
            </a:r>
            <a:r>
              <a:rPr lang="en-US" altLang="zh-CN" dirty="0">
                <a:hlinkClick r:id="rId1" tooltip="13.2.7 LOAD DATA Statement"/>
              </a:rPr>
              <a:t>LOAD DATA</a:t>
            </a:r>
            <a:r>
              <a:rPr lang="en-US" altLang="zh-CN" dirty="0"/>
              <a:t> operations. </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t>Contents</a:t>
            </a:r>
            <a:r>
              <a:rPr lang="zh-CN" altLang="en-US" dirty="0"/>
              <a:t> </a:t>
            </a:r>
            <a:r>
              <a:rPr lang="en-US" altLang="zh-CN" dirty="0"/>
              <a:t>and</a:t>
            </a:r>
            <a:r>
              <a:rPr lang="zh-CN" altLang="en-US" dirty="0"/>
              <a:t> </a:t>
            </a:r>
            <a:r>
              <a:rPr lang="en-US" altLang="zh-CN" dirty="0"/>
              <a:t>Objectives</a:t>
            </a:r>
            <a:endParaRPr kumimoji="1" lang="zh-CN" altLang="en-US" dirty="0"/>
          </a:p>
        </p:txBody>
      </p:sp>
      <p:sp>
        <p:nvSpPr>
          <p:cNvPr id="3" name="内容占位符 2"/>
          <p:cNvSpPr>
            <a:spLocks noGrp="1"/>
          </p:cNvSpPr>
          <p:nvPr>
            <p:ph idx="1"/>
          </p:nvPr>
        </p:nvSpPr>
        <p:spPr/>
        <p:txBody>
          <a:bodyPr>
            <a:normAutofit fontScale="92500"/>
          </a:bodyPr>
          <a:lstStyle/>
          <a:p>
            <a:r>
              <a:rPr lang="en-US" altLang="zh-CN" sz="2600" dirty="0"/>
              <a:t>Contents</a:t>
            </a:r>
            <a:endParaRPr lang="en-US" altLang="zh-CN" sz="2600" dirty="0"/>
          </a:p>
          <a:p>
            <a:pPr lvl="1"/>
            <a:r>
              <a:rPr lang="en-US" altLang="zh-CN" sz="1900" dirty="0"/>
              <a:t>Backup and Recovery Types</a:t>
            </a:r>
            <a:endParaRPr lang="en-US" altLang="zh-CN" sz="1900" dirty="0"/>
          </a:p>
          <a:p>
            <a:pPr lvl="1"/>
            <a:r>
              <a:rPr lang="en-US" altLang="zh-CN" sz="1900" dirty="0"/>
              <a:t>Database Backup Methods</a:t>
            </a:r>
            <a:endParaRPr lang="en-US" altLang="zh-CN" sz="1900" dirty="0"/>
          </a:p>
          <a:p>
            <a:pPr lvl="1"/>
            <a:r>
              <a:rPr lang="en-US" altLang="zh-CN" sz="1900" dirty="0"/>
              <a:t>Example Backup and Recovery Strategy</a:t>
            </a:r>
            <a:endParaRPr lang="en-US" altLang="zh-CN" sz="1900" dirty="0"/>
          </a:p>
          <a:p>
            <a:pPr lvl="1"/>
            <a:r>
              <a:rPr lang="en-US" altLang="zh-CN" sz="1900" dirty="0"/>
              <a:t>Using </a:t>
            </a:r>
            <a:r>
              <a:rPr lang="en-US" altLang="zh-CN" sz="1900" dirty="0" err="1"/>
              <a:t>mysqldump</a:t>
            </a:r>
            <a:r>
              <a:rPr lang="en-US" altLang="zh-CN" sz="1900" dirty="0"/>
              <a:t> for Backups</a:t>
            </a:r>
            <a:endParaRPr lang="en-US" altLang="zh-CN" sz="1900" dirty="0"/>
          </a:p>
          <a:p>
            <a:pPr lvl="1"/>
            <a:r>
              <a:rPr lang="en-US" altLang="zh-CN" sz="1900" dirty="0"/>
              <a:t>Point-in-Time (Incremental) Recovery</a:t>
            </a:r>
            <a:endParaRPr lang="en-US" altLang="zh-CN" sz="1900" dirty="0"/>
          </a:p>
          <a:p>
            <a:pPr lvl="1"/>
            <a:r>
              <a:rPr lang="en-US" altLang="zh-CN" sz="1900" dirty="0">
                <a:solidFill>
                  <a:schemeClr val="tx2"/>
                </a:solidFill>
              </a:rPr>
              <a:t>From:</a:t>
            </a:r>
            <a:r>
              <a:rPr lang="zh-CN" altLang="en-US" sz="1900" dirty="0">
                <a:solidFill>
                  <a:schemeClr val="tx2"/>
                </a:solidFill>
              </a:rPr>
              <a:t> </a:t>
            </a:r>
            <a:r>
              <a:rPr lang="en-US" altLang="zh-CN" sz="2000" dirty="0">
                <a:solidFill>
                  <a:schemeClr val="tx2"/>
                </a:solidFill>
                <a:hlinkClick r:id="rId1"/>
              </a:rPr>
              <a:t>https://dev.mysql.com/doc/refman/8.0/en/backup-and-recovery.html</a:t>
            </a:r>
            <a:r>
              <a:rPr lang="zh-CN" altLang="en-US" sz="2000" dirty="0">
                <a:solidFill>
                  <a:schemeClr val="tx2"/>
                </a:solidFill>
              </a:rPr>
              <a:t> </a:t>
            </a:r>
            <a:endParaRPr lang="en-US" altLang="zh-CN" sz="2000" dirty="0">
              <a:solidFill>
                <a:schemeClr val="tx2"/>
              </a:solidFill>
            </a:endParaRPr>
          </a:p>
          <a:p>
            <a:pPr lvl="1"/>
            <a:endParaRPr lang="en-US" altLang="zh-CN" sz="2000" dirty="0">
              <a:solidFill>
                <a:schemeClr val="tx2"/>
              </a:solidFill>
            </a:endParaRPr>
          </a:p>
          <a:p>
            <a:r>
              <a:rPr lang="en-US" altLang="zh-CN" sz="2600" dirty="0"/>
              <a:t>Objectives</a:t>
            </a:r>
            <a:endParaRPr lang="en-US" altLang="zh-CN" sz="2600" dirty="0"/>
          </a:p>
          <a:p>
            <a:pPr lvl="1"/>
            <a:r>
              <a:rPr lang="zh-CN" altLang="en-US" sz="1900" dirty="0">
                <a:latin typeface="等线" panose="02010600030101010101" pitchFamily="2" charset="-122"/>
                <a:ea typeface="等线" panose="02010600030101010101" pitchFamily="2" charset="-122"/>
              </a:rPr>
              <a:t>能够根据数据访问的具体场景，设计提高数据库访问性能和灾备能力的方案，包括集群部署和备份机制</a:t>
            </a:r>
            <a:endParaRPr lang="en-US" altLang="zh-CN" sz="1900" dirty="0">
              <a:solidFill>
                <a:schemeClr val="tx2"/>
              </a:solidFill>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2"/>
          <a:stretch>
            <a:fillRect/>
          </a:stretch>
        </p:blipFill>
        <p:spPr>
          <a:xfrm>
            <a:off x="7331521" y="737061"/>
            <a:ext cx="1704975" cy="12001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Database Backup Methods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Recovering Corrupt Tables</a:t>
            </a:r>
            <a:endParaRPr lang="en-US" altLang="zh-CN" dirty="0"/>
          </a:p>
          <a:p>
            <a:pPr lvl="1" fontAlgn="base"/>
            <a:r>
              <a:rPr lang="en-US" altLang="zh-CN" dirty="0"/>
              <a:t>If you have to restore </a:t>
            </a:r>
            <a:r>
              <a:rPr lang="en-US" altLang="zh-CN" dirty="0" err="1">
                <a:solidFill>
                  <a:srgbClr val="FF0000"/>
                </a:solidFill>
              </a:rPr>
              <a:t>MyISAM</a:t>
            </a:r>
            <a:r>
              <a:rPr lang="en-US" altLang="zh-CN" dirty="0"/>
              <a:t> tables that have become corrupt, try to recover them using </a:t>
            </a:r>
            <a:r>
              <a:rPr lang="en-US" altLang="zh-CN" dirty="0">
                <a:hlinkClick r:id="rId1" tooltip="13.7.3.5 REPAIR TABLE Statement"/>
              </a:rPr>
              <a:t>REPAIR TABLE</a:t>
            </a:r>
            <a:r>
              <a:rPr lang="en-US" altLang="zh-CN" dirty="0"/>
              <a:t> or </a:t>
            </a:r>
            <a:r>
              <a:rPr lang="en-US" altLang="zh-CN" b="1" dirty="0">
                <a:hlinkClick r:id="rId2" tooltip="4.6.4 myisamchk — MyISAM Table-Maintenance Utility"/>
              </a:rPr>
              <a:t>myisamchk -r</a:t>
            </a:r>
            <a:r>
              <a:rPr lang="en-US" altLang="zh-CN" dirty="0"/>
              <a:t> first. That should work in </a:t>
            </a:r>
            <a:r>
              <a:rPr lang="en-US" altLang="zh-CN" dirty="0">
                <a:solidFill>
                  <a:srgbClr val="FF0000"/>
                </a:solidFill>
              </a:rPr>
              <a:t>99.9% </a:t>
            </a:r>
            <a:r>
              <a:rPr lang="en-US" altLang="zh-CN" dirty="0"/>
              <a:t>of all cases.</a:t>
            </a:r>
            <a:endParaRPr lang="en-US" altLang="zh-CN" dirty="0"/>
          </a:p>
          <a:p>
            <a:pPr fontAlgn="base"/>
            <a:r>
              <a:rPr lang="en-US" altLang="zh-CN" dirty="0"/>
              <a:t>Making Backups Using a File System Snapshot</a:t>
            </a:r>
            <a:endParaRPr lang="en-US" altLang="zh-CN" dirty="0"/>
          </a:p>
          <a:p>
            <a:pPr lvl="1" fontAlgn="base"/>
            <a:r>
              <a:rPr lang="en-US" altLang="zh-CN" dirty="0"/>
              <a:t>If you are using a </a:t>
            </a:r>
            <a:r>
              <a:rPr lang="en-US" altLang="zh-CN" dirty="0">
                <a:solidFill>
                  <a:srgbClr val="FF0000"/>
                </a:solidFill>
              </a:rPr>
              <a:t>Veritas file system</a:t>
            </a:r>
            <a:r>
              <a:rPr lang="en-US" altLang="zh-CN" dirty="0"/>
              <a:t>, you can make a backup like this:</a:t>
            </a:r>
            <a:endParaRPr lang="en-US" altLang="zh-CN" dirty="0"/>
          </a:p>
          <a:p>
            <a:pPr lvl="2" fontAlgn="base"/>
            <a:r>
              <a:rPr lang="en-US" altLang="zh-CN" dirty="0"/>
              <a:t>From a client program, execute </a:t>
            </a:r>
            <a:r>
              <a:rPr lang="en-US" altLang="zh-CN" dirty="0">
                <a:hlinkClick r:id="rId3"/>
              </a:rPr>
              <a:t>FLUSH TABLES WITH READ LOCK</a:t>
            </a:r>
            <a:r>
              <a:rPr lang="en-US" altLang="zh-CN" dirty="0"/>
              <a:t>.</a:t>
            </a:r>
            <a:endParaRPr lang="en-US" altLang="zh-CN" dirty="0"/>
          </a:p>
          <a:p>
            <a:pPr lvl="2" fontAlgn="base"/>
            <a:r>
              <a:rPr lang="en-US" altLang="zh-CN" dirty="0"/>
              <a:t>From another shell, execute mount </a:t>
            </a:r>
            <a:r>
              <a:rPr lang="en-US" altLang="zh-CN" dirty="0" err="1"/>
              <a:t>vxfs</a:t>
            </a:r>
            <a:r>
              <a:rPr lang="en-US" altLang="zh-CN" dirty="0"/>
              <a:t> snapshot.</a:t>
            </a:r>
            <a:endParaRPr lang="en-US" altLang="zh-CN" dirty="0"/>
          </a:p>
          <a:p>
            <a:pPr lvl="2" fontAlgn="base"/>
            <a:r>
              <a:rPr lang="en-US" altLang="zh-CN" dirty="0"/>
              <a:t>From the first client, execute </a:t>
            </a:r>
            <a:r>
              <a:rPr lang="en-US" altLang="zh-CN" dirty="0">
                <a:hlinkClick r:id="rId4" tooltip="13.3.6 LOCK TABLES and UNLOCK TABLES Statements"/>
              </a:rPr>
              <a:t>UNLOCK TABLES</a:t>
            </a:r>
            <a:r>
              <a:rPr lang="en-US" altLang="zh-CN" dirty="0"/>
              <a:t>.</a:t>
            </a:r>
            <a:endParaRPr lang="en-US" altLang="zh-CN" dirty="0"/>
          </a:p>
          <a:p>
            <a:pPr lvl="2" fontAlgn="base"/>
            <a:r>
              <a:rPr lang="en-US" altLang="zh-CN" dirty="0"/>
              <a:t>Copy files from the snapshot.</a:t>
            </a:r>
            <a:endParaRPr lang="en-US" altLang="zh-CN" dirty="0"/>
          </a:p>
          <a:p>
            <a:pPr lvl="2" fontAlgn="base"/>
            <a:r>
              <a:rPr lang="en-US" altLang="zh-CN" dirty="0"/>
              <a:t>Unmount the snapshot.</a:t>
            </a:r>
            <a:endParaRPr lang="en-US" altLang="zh-CN" dirty="0"/>
          </a:p>
          <a:p>
            <a:pPr lvl="1" fontAlgn="base"/>
            <a:r>
              <a:rPr lang="en-US" altLang="zh-CN" dirty="0"/>
              <a:t>Similar snapshot capabilities may be available in other file systems, such as LVM or ZFS.</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Example Backup and Recovery Strategy</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Let’s</a:t>
            </a:r>
            <a:r>
              <a:rPr lang="zh-CN" altLang="en-US" dirty="0"/>
              <a:t> </a:t>
            </a:r>
            <a:r>
              <a:rPr lang="en-US" altLang="zh-CN" dirty="0"/>
              <a:t>discuss</a:t>
            </a:r>
            <a:r>
              <a:rPr lang="zh-CN" altLang="en-US" dirty="0"/>
              <a:t> </a:t>
            </a:r>
            <a:r>
              <a:rPr lang="en-US" altLang="zh-CN" dirty="0"/>
              <a:t>a procedure for performing backups that enables you to recover data after several types of crashes:</a:t>
            </a:r>
            <a:endParaRPr lang="en-US" altLang="zh-CN" dirty="0"/>
          </a:p>
          <a:p>
            <a:pPr lvl="1" fontAlgn="base"/>
            <a:r>
              <a:rPr lang="en-US" altLang="zh-CN" dirty="0"/>
              <a:t>Operating system crash</a:t>
            </a:r>
            <a:endParaRPr lang="en-US" altLang="zh-CN" dirty="0"/>
          </a:p>
          <a:p>
            <a:pPr lvl="1" fontAlgn="base"/>
            <a:r>
              <a:rPr lang="en-US" altLang="zh-CN" dirty="0"/>
              <a:t>Power failure</a:t>
            </a:r>
            <a:endParaRPr lang="en-US" altLang="zh-CN" dirty="0"/>
          </a:p>
          <a:p>
            <a:pPr lvl="1" fontAlgn="base"/>
            <a:r>
              <a:rPr lang="en-US" altLang="zh-CN" dirty="0"/>
              <a:t>File system crash</a:t>
            </a:r>
            <a:endParaRPr lang="en-US" altLang="zh-CN" dirty="0"/>
          </a:p>
          <a:p>
            <a:pPr lvl="1" fontAlgn="base"/>
            <a:r>
              <a:rPr lang="en-US" altLang="zh-CN" dirty="0"/>
              <a:t>Hardware problem (hard drive, motherboard, and so forth)</a:t>
            </a:r>
            <a:endParaRPr lang="en-US" altLang="zh-CN" dirty="0"/>
          </a:p>
          <a:p>
            <a:pPr fontAlgn="base"/>
            <a:endParaRPr lang="en-US" altLang="zh-CN" dirty="0"/>
          </a:p>
          <a:p>
            <a:pPr fontAlgn="base"/>
            <a:r>
              <a:rPr lang="en-US" altLang="zh-CN" dirty="0"/>
              <a:t>Assume that data is stored in the </a:t>
            </a:r>
            <a:r>
              <a:rPr lang="en-US" altLang="zh-CN" dirty="0" err="1">
                <a:solidFill>
                  <a:srgbClr val="FF0000"/>
                </a:solidFill>
              </a:rPr>
              <a:t>InnoDB</a:t>
            </a:r>
            <a:r>
              <a:rPr lang="en-US" altLang="zh-CN" dirty="0"/>
              <a:t> storage engine, which has support for transactions and automatic crash recovery. </a:t>
            </a:r>
            <a:endParaRPr lang="en-US" altLang="zh-CN" dirty="0"/>
          </a:p>
          <a:p>
            <a:pPr fontAlgn="base"/>
            <a:r>
              <a:rPr lang="en-US" altLang="zh-CN" dirty="0"/>
              <a:t>Assume also that the MySQL server is </a:t>
            </a:r>
            <a:r>
              <a:rPr lang="en-US" altLang="zh-CN" dirty="0">
                <a:solidFill>
                  <a:srgbClr val="FF0000"/>
                </a:solidFill>
              </a:rPr>
              <a:t>under load at the time of the crash</a:t>
            </a:r>
            <a:r>
              <a:rPr lang="en-US" altLang="zh-CN" dirty="0"/>
              <a:t>. If it were not, no recovery would ever be needed.</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Example Backup and Recovery Strategy</a:t>
            </a:r>
            <a:endParaRPr kumimoji="1" lang="zh-CN" altLang="en-US" dirty="0"/>
          </a:p>
        </p:txBody>
      </p:sp>
      <p:sp>
        <p:nvSpPr>
          <p:cNvPr id="3" name="内容占位符 2"/>
          <p:cNvSpPr>
            <a:spLocks noGrp="1"/>
          </p:cNvSpPr>
          <p:nvPr>
            <p:ph idx="1"/>
          </p:nvPr>
        </p:nvSpPr>
        <p:spPr>
          <a:xfrm>
            <a:off x="107504" y="845073"/>
            <a:ext cx="8856984" cy="4298428"/>
          </a:xfrm>
        </p:spPr>
        <p:txBody>
          <a:bodyPr>
            <a:normAutofit/>
          </a:bodyPr>
          <a:lstStyle/>
          <a:p>
            <a:pPr fontAlgn="base"/>
            <a:r>
              <a:rPr lang="en-US" altLang="zh-CN" dirty="0"/>
              <a:t>For cases of </a:t>
            </a:r>
            <a:r>
              <a:rPr lang="en-US" altLang="zh-CN" dirty="0">
                <a:solidFill>
                  <a:srgbClr val="FF0000"/>
                </a:solidFill>
              </a:rPr>
              <a:t>operating system crashes</a:t>
            </a:r>
            <a:r>
              <a:rPr lang="en-US" altLang="zh-CN" dirty="0"/>
              <a:t> or </a:t>
            </a:r>
            <a:r>
              <a:rPr lang="en-US" altLang="zh-CN" dirty="0">
                <a:solidFill>
                  <a:srgbClr val="FF0000"/>
                </a:solidFill>
              </a:rPr>
              <a:t>power failures</a:t>
            </a:r>
            <a:r>
              <a:rPr lang="en-US" altLang="zh-CN" dirty="0"/>
              <a:t>, we can assume that </a:t>
            </a:r>
            <a:r>
              <a:rPr lang="en-US" altLang="zh-CN" dirty="0">
                <a:solidFill>
                  <a:srgbClr val="FF0000"/>
                </a:solidFill>
              </a:rPr>
              <a:t>MySQL's disk data is available after a restart</a:t>
            </a:r>
            <a:r>
              <a:rPr lang="en-US" altLang="zh-CN" dirty="0"/>
              <a:t>. </a:t>
            </a:r>
            <a:endParaRPr lang="en-US" altLang="zh-CN" dirty="0"/>
          </a:p>
          <a:p>
            <a:pPr lvl="1" fontAlgn="base"/>
            <a:r>
              <a:rPr lang="en-US" altLang="zh-CN" dirty="0"/>
              <a:t>The </a:t>
            </a:r>
            <a:r>
              <a:rPr lang="en-US" altLang="zh-CN" dirty="0" err="1"/>
              <a:t>InnoDB</a:t>
            </a:r>
            <a:r>
              <a:rPr lang="en-US" altLang="zh-CN" dirty="0"/>
              <a:t> data files might </a:t>
            </a:r>
            <a:r>
              <a:rPr lang="en-US" altLang="zh-CN" dirty="0">
                <a:solidFill>
                  <a:srgbClr val="FF0000"/>
                </a:solidFill>
              </a:rPr>
              <a:t>not</a:t>
            </a:r>
            <a:r>
              <a:rPr lang="en-US" altLang="zh-CN" dirty="0"/>
              <a:t> contain </a:t>
            </a:r>
            <a:r>
              <a:rPr lang="en-US" altLang="zh-CN" dirty="0">
                <a:solidFill>
                  <a:srgbClr val="FF0000"/>
                </a:solidFill>
              </a:rPr>
              <a:t>consistent</a:t>
            </a:r>
            <a:r>
              <a:rPr lang="en-US" altLang="zh-CN" dirty="0"/>
              <a:t> data due to the crash, but </a:t>
            </a:r>
            <a:r>
              <a:rPr lang="en-US" altLang="zh-CN" dirty="0" err="1"/>
              <a:t>InnoDB</a:t>
            </a:r>
            <a:r>
              <a:rPr lang="en-US" altLang="zh-CN" dirty="0"/>
              <a:t> </a:t>
            </a:r>
            <a:r>
              <a:rPr lang="en-US" altLang="zh-CN" dirty="0">
                <a:solidFill>
                  <a:srgbClr val="FF0000"/>
                </a:solidFill>
              </a:rPr>
              <a:t>reads</a:t>
            </a:r>
            <a:r>
              <a:rPr lang="en-US" altLang="zh-CN" dirty="0"/>
              <a:t> its logs and </a:t>
            </a:r>
            <a:r>
              <a:rPr lang="en-US" altLang="zh-CN" dirty="0">
                <a:solidFill>
                  <a:srgbClr val="FF0000"/>
                </a:solidFill>
              </a:rPr>
              <a:t>finds</a:t>
            </a:r>
            <a:r>
              <a:rPr lang="en-US" altLang="zh-CN" dirty="0"/>
              <a:t> in them the list of </a:t>
            </a:r>
            <a:r>
              <a:rPr lang="en-US" altLang="zh-CN" dirty="0">
                <a:solidFill>
                  <a:srgbClr val="FF0000"/>
                </a:solidFill>
              </a:rPr>
              <a:t>pending</a:t>
            </a:r>
            <a:r>
              <a:rPr lang="en-US" altLang="zh-CN" dirty="0"/>
              <a:t> </a:t>
            </a:r>
            <a:r>
              <a:rPr lang="en-US" altLang="zh-CN" dirty="0">
                <a:solidFill>
                  <a:srgbClr val="FF0000"/>
                </a:solidFill>
              </a:rPr>
              <a:t>committed</a:t>
            </a:r>
            <a:r>
              <a:rPr lang="en-US" altLang="zh-CN" dirty="0"/>
              <a:t> and </a:t>
            </a:r>
            <a:r>
              <a:rPr lang="en-US" altLang="zh-CN" dirty="0">
                <a:solidFill>
                  <a:srgbClr val="FF0000"/>
                </a:solidFill>
              </a:rPr>
              <a:t>noncommitted transactions </a:t>
            </a:r>
            <a:r>
              <a:rPr lang="en-US" altLang="zh-CN" dirty="0"/>
              <a:t>that have not been flushed to the data files. </a:t>
            </a:r>
            <a:endParaRPr lang="en-US" altLang="zh-CN" dirty="0"/>
          </a:p>
          <a:p>
            <a:pPr lvl="1" fontAlgn="base"/>
            <a:r>
              <a:rPr lang="en-US" altLang="zh-CN" dirty="0" err="1"/>
              <a:t>InnoDB</a:t>
            </a:r>
            <a:r>
              <a:rPr lang="en-US" altLang="zh-CN" dirty="0"/>
              <a:t> </a:t>
            </a:r>
            <a:r>
              <a:rPr lang="en-US" altLang="zh-CN" dirty="0">
                <a:solidFill>
                  <a:srgbClr val="FF0000"/>
                </a:solidFill>
              </a:rPr>
              <a:t>automatically rolls back </a:t>
            </a:r>
            <a:r>
              <a:rPr lang="en-US" altLang="zh-CN" dirty="0"/>
              <a:t>those transactions that were </a:t>
            </a:r>
            <a:r>
              <a:rPr lang="en-US" altLang="zh-CN" dirty="0">
                <a:solidFill>
                  <a:srgbClr val="FF0000"/>
                </a:solidFill>
              </a:rPr>
              <a:t>not committed</a:t>
            </a:r>
            <a:r>
              <a:rPr lang="en-US" altLang="zh-CN" dirty="0"/>
              <a:t>, and </a:t>
            </a:r>
            <a:r>
              <a:rPr lang="en-US" altLang="zh-CN" dirty="0">
                <a:solidFill>
                  <a:srgbClr val="FF0000"/>
                </a:solidFill>
              </a:rPr>
              <a:t>flushes</a:t>
            </a:r>
            <a:r>
              <a:rPr lang="en-US" altLang="zh-CN" dirty="0"/>
              <a:t> to its data files those that were </a:t>
            </a:r>
            <a:r>
              <a:rPr lang="en-US" altLang="zh-CN" dirty="0">
                <a:solidFill>
                  <a:srgbClr val="FF0000"/>
                </a:solidFill>
              </a:rPr>
              <a:t>committed</a:t>
            </a:r>
            <a:r>
              <a:rPr lang="en-US" altLang="zh-CN" dirty="0"/>
              <a:t>. </a:t>
            </a:r>
            <a:endParaRPr lang="en-US" altLang="zh-CN" dirty="0"/>
          </a:p>
          <a:p>
            <a:pPr fontAlgn="base"/>
            <a:r>
              <a:rPr lang="en-US" altLang="zh-CN" dirty="0"/>
              <a:t>For the cases of </a:t>
            </a:r>
            <a:r>
              <a:rPr lang="en-US" altLang="zh-CN" dirty="0">
                <a:solidFill>
                  <a:srgbClr val="FF0000"/>
                </a:solidFill>
              </a:rPr>
              <a:t>file system crashes </a:t>
            </a:r>
            <a:r>
              <a:rPr lang="en-US" altLang="zh-CN" dirty="0"/>
              <a:t>or </a:t>
            </a:r>
            <a:r>
              <a:rPr lang="en-US" altLang="zh-CN" dirty="0">
                <a:solidFill>
                  <a:srgbClr val="FF0000"/>
                </a:solidFill>
              </a:rPr>
              <a:t>hardware problems</a:t>
            </a:r>
            <a:r>
              <a:rPr lang="en-US" altLang="zh-CN" dirty="0"/>
              <a:t>, we can assume that the MySQL disk data is </a:t>
            </a:r>
            <a:r>
              <a:rPr lang="en-US" altLang="zh-CN" i="1" dirty="0">
                <a:solidFill>
                  <a:srgbClr val="FF0000"/>
                </a:solidFill>
              </a:rPr>
              <a:t>not</a:t>
            </a:r>
            <a:r>
              <a:rPr lang="en-US" altLang="zh-CN" dirty="0"/>
              <a:t> available after a restart. </a:t>
            </a:r>
            <a:endParaRPr lang="en-US" altLang="zh-CN" dirty="0"/>
          </a:p>
          <a:p>
            <a:pPr lvl="1" fontAlgn="base"/>
            <a:r>
              <a:rPr lang="en-US" altLang="zh-CN" dirty="0"/>
              <a:t>This means that MySQL </a:t>
            </a:r>
            <a:r>
              <a:rPr lang="en-US" altLang="zh-CN" dirty="0">
                <a:solidFill>
                  <a:srgbClr val="FF0000"/>
                </a:solidFill>
              </a:rPr>
              <a:t>fails to start </a:t>
            </a:r>
            <a:r>
              <a:rPr lang="en-US" altLang="zh-CN" dirty="0"/>
              <a:t>successfully because some blocks of disk data are </a:t>
            </a:r>
            <a:r>
              <a:rPr lang="en-US" altLang="zh-CN" dirty="0">
                <a:solidFill>
                  <a:srgbClr val="FF0000"/>
                </a:solidFill>
              </a:rPr>
              <a:t>no longer readable</a:t>
            </a:r>
            <a:r>
              <a:rPr lang="en-US" altLang="zh-CN" dirty="0"/>
              <a:t>. </a:t>
            </a:r>
            <a:endParaRPr lang="en-US" altLang="zh-CN" dirty="0"/>
          </a:p>
          <a:p>
            <a:pPr lvl="1" fontAlgn="base"/>
            <a:r>
              <a:rPr lang="en-US" altLang="zh-CN" dirty="0"/>
              <a:t>In this case, it is necessary to </a:t>
            </a:r>
            <a:r>
              <a:rPr lang="en-US" altLang="zh-CN" dirty="0">
                <a:solidFill>
                  <a:srgbClr val="FF0000"/>
                </a:solidFill>
              </a:rPr>
              <a:t>reformat the disk</a:t>
            </a:r>
            <a:r>
              <a:rPr lang="en-US" altLang="zh-CN" dirty="0"/>
              <a:t>, </a:t>
            </a:r>
            <a:r>
              <a:rPr lang="en-US" altLang="zh-CN" dirty="0">
                <a:solidFill>
                  <a:srgbClr val="FF0000"/>
                </a:solidFill>
              </a:rPr>
              <a:t>install a new one</a:t>
            </a:r>
            <a:r>
              <a:rPr lang="en-US" altLang="zh-CN" dirty="0"/>
              <a:t>, or otherwise </a:t>
            </a:r>
            <a:r>
              <a:rPr lang="en-US" altLang="zh-CN" dirty="0">
                <a:solidFill>
                  <a:srgbClr val="FF0000"/>
                </a:solidFill>
              </a:rPr>
              <a:t>correct the underlying problem</a:t>
            </a:r>
            <a:r>
              <a:rPr lang="en-US" altLang="zh-CN" dirty="0"/>
              <a:t>. </a:t>
            </a:r>
            <a:endParaRPr lang="en-US" altLang="zh-CN" dirty="0"/>
          </a:p>
          <a:p>
            <a:pPr lvl="1" fontAlgn="base"/>
            <a:r>
              <a:rPr lang="en-US" altLang="zh-CN" dirty="0"/>
              <a:t>Then it is necessary to recover our MySQL data </a:t>
            </a:r>
            <a:r>
              <a:rPr lang="en-US" altLang="zh-CN" dirty="0">
                <a:solidFill>
                  <a:srgbClr val="FF0000"/>
                </a:solidFill>
              </a:rPr>
              <a:t>from backups</a:t>
            </a:r>
            <a:r>
              <a:rPr lang="en-US" altLang="zh-CN" dirty="0"/>
              <a:t>, which means that backups must already have been made. To make sure that is the case, design and implement a backup policy.</a:t>
            </a:r>
            <a:br>
              <a:rPr lang="en-US" altLang="zh-CN" dirty="0"/>
            </a:b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Example Backup and Recovery Strategy</a:t>
            </a:r>
            <a:endParaRPr kumimoji="1" lang="zh-CN" altLang="en-US" dirty="0"/>
          </a:p>
        </p:txBody>
      </p:sp>
      <p:sp>
        <p:nvSpPr>
          <p:cNvPr id="3" name="内容占位符 2"/>
          <p:cNvSpPr>
            <a:spLocks noGrp="1"/>
          </p:cNvSpPr>
          <p:nvPr>
            <p:ph idx="1"/>
          </p:nvPr>
        </p:nvSpPr>
        <p:spPr>
          <a:xfrm>
            <a:off x="107504" y="845073"/>
            <a:ext cx="8784976" cy="4298428"/>
          </a:xfrm>
        </p:spPr>
        <p:txBody>
          <a:bodyPr>
            <a:normAutofit/>
          </a:bodyPr>
          <a:lstStyle/>
          <a:p>
            <a:pPr fontAlgn="base"/>
            <a:r>
              <a:rPr lang="en-US" altLang="zh-CN" dirty="0"/>
              <a:t>Establishing a Backup Policy</a:t>
            </a:r>
            <a:endParaRPr lang="en-US" altLang="zh-CN" dirty="0"/>
          </a:p>
          <a:p>
            <a:pPr lvl="1" fontAlgn="base"/>
            <a:r>
              <a:rPr lang="en-US" altLang="zh-CN" dirty="0"/>
              <a:t>To be useful, backups must be scheduled regularly. </a:t>
            </a:r>
            <a:endParaRPr lang="en-US" altLang="zh-CN" dirty="0"/>
          </a:p>
          <a:p>
            <a:pPr lvl="1" fontAlgn="base"/>
            <a:r>
              <a:rPr lang="en-US" altLang="zh-CN" dirty="0"/>
              <a:t>Assume that we make </a:t>
            </a:r>
            <a:r>
              <a:rPr lang="en-US" altLang="zh-CN" dirty="0">
                <a:solidFill>
                  <a:srgbClr val="FF0000"/>
                </a:solidFill>
              </a:rPr>
              <a:t>a full backup </a:t>
            </a:r>
            <a:r>
              <a:rPr lang="en-US" altLang="zh-CN" dirty="0"/>
              <a:t>of all our </a:t>
            </a:r>
            <a:r>
              <a:rPr lang="en-US" altLang="zh-CN" dirty="0" err="1"/>
              <a:t>InnoDB</a:t>
            </a:r>
            <a:r>
              <a:rPr lang="en-US" altLang="zh-CN" dirty="0"/>
              <a:t> tables in all databases using the following command on Sunday at 1 p.m., when load is low:</a:t>
            </a:r>
            <a:endParaRPr lang="en-US" altLang="zh-CN" dirty="0"/>
          </a:p>
          <a:p>
            <a:pPr marL="538480" lvl="1" indent="0" fontAlgn="base">
              <a:buNone/>
            </a:pPr>
            <a:r>
              <a:rPr lang="en-US" altLang="zh-CN" dirty="0">
                <a:solidFill>
                  <a:schemeClr val="tx2">
                    <a:lumMod val="75000"/>
                  </a:schemeClr>
                </a:solidFill>
              </a:rPr>
              <a:t>shell&gt; </a:t>
            </a:r>
            <a:r>
              <a:rPr lang="en-US" altLang="zh-CN" dirty="0" err="1">
                <a:solidFill>
                  <a:schemeClr val="tx2">
                    <a:lumMod val="75000"/>
                  </a:schemeClr>
                </a:solidFill>
              </a:rPr>
              <a:t>mysqldump</a:t>
            </a:r>
            <a:r>
              <a:rPr lang="en-US" altLang="zh-CN" dirty="0">
                <a:solidFill>
                  <a:schemeClr val="tx2">
                    <a:lumMod val="75000"/>
                  </a:schemeClr>
                </a:solidFill>
              </a:rPr>
              <a:t> --all-databases --master-data --single-transaction &gt; backup_sunday_1_PM.sql</a:t>
            </a:r>
            <a:endParaRPr lang="en-US" altLang="zh-CN" dirty="0">
              <a:solidFill>
                <a:schemeClr val="tx2">
                  <a:lumMod val="75000"/>
                </a:schemeClr>
              </a:solidFill>
            </a:endParaRPr>
          </a:p>
          <a:p>
            <a:pPr lvl="1" fontAlgn="base"/>
            <a:r>
              <a:rPr lang="en-US" altLang="zh-CN" dirty="0"/>
              <a:t>The resulting </a:t>
            </a:r>
            <a:r>
              <a:rPr lang="en-US" altLang="zh-CN" dirty="0">
                <a:solidFill>
                  <a:srgbClr val="FF0000"/>
                </a:solidFill>
              </a:rPr>
              <a:t>.</a:t>
            </a:r>
            <a:r>
              <a:rPr lang="en-US" altLang="zh-CN" dirty="0" err="1">
                <a:solidFill>
                  <a:srgbClr val="FF0000"/>
                </a:solidFill>
              </a:rPr>
              <a:t>sql</a:t>
            </a:r>
            <a:r>
              <a:rPr lang="en-US" altLang="zh-CN" dirty="0">
                <a:solidFill>
                  <a:srgbClr val="FF0000"/>
                </a:solidFill>
              </a:rPr>
              <a:t> </a:t>
            </a:r>
            <a:r>
              <a:rPr lang="en-US" altLang="zh-CN" dirty="0"/>
              <a:t>file produced by </a:t>
            </a:r>
            <a:r>
              <a:rPr lang="en-US" altLang="zh-CN" b="1" dirty="0">
                <a:hlinkClick r:id="rId1" tooltip="4.5.4 mysqldump — A Database Backup Program"/>
              </a:rPr>
              <a:t>mysqldump</a:t>
            </a:r>
            <a:r>
              <a:rPr lang="en-US" altLang="zh-CN" dirty="0"/>
              <a:t> contains a set of SQL </a:t>
            </a:r>
            <a:r>
              <a:rPr lang="en-US" altLang="zh-CN" dirty="0">
                <a:hlinkClick r:id="rId2" tooltip="13.2.6 INSERT Statement"/>
              </a:rPr>
              <a:t>INSERT</a:t>
            </a:r>
            <a:r>
              <a:rPr lang="en-US" altLang="zh-CN" dirty="0"/>
              <a:t> statements that can be used </a:t>
            </a:r>
            <a:r>
              <a:rPr lang="en-US" altLang="zh-CN" dirty="0">
                <a:solidFill>
                  <a:srgbClr val="FF0000"/>
                </a:solidFill>
              </a:rPr>
              <a:t>to reload the dumped tables </a:t>
            </a:r>
            <a:r>
              <a:rPr lang="en-US" altLang="zh-CN" dirty="0"/>
              <a:t>at a later time.</a:t>
            </a:r>
            <a:endParaRPr lang="en-US" altLang="zh-CN" dirty="0"/>
          </a:p>
          <a:p>
            <a:pPr lvl="1" fontAlgn="base"/>
            <a:r>
              <a:rPr lang="en-US" altLang="zh-CN" dirty="0"/>
              <a:t>This backup operation acquires </a:t>
            </a:r>
            <a:r>
              <a:rPr lang="en-US" altLang="zh-CN" dirty="0">
                <a:solidFill>
                  <a:srgbClr val="FF0000"/>
                </a:solidFill>
              </a:rPr>
              <a:t>a global read lock on all tables at the beginning of the dump. </a:t>
            </a:r>
            <a:endParaRPr lang="en-US" altLang="zh-CN" dirty="0">
              <a:solidFill>
                <a:srgbClr val="FF0000"/>
              </a:solidFill>
            </a:endParaRPr>
          </a:p>
          <a:p>
            <a:pPr lvl="1" fontAlgn="base"/>
            <a:r>
              <a:rPr lang="en-US" altLang="zh-CN" dirty="0"/>
              <a:t>Full backups are necessary, but it is </a:t>
            </a:r>
            <a:r>
              <a:rPr lang="en-US" altLang="zh-CN" dirty="0">
                <a:solidFill>
                  <a:srgbClr val="FF0000"/>
                </a:solidFill>
              </a:rPr>
              <a:t>not</a:t>
            </a:r>
            <a:r>
              <a:rPr lang="en-US" altLang="zh-CN" dirty="0"/>
              <a:t> always convenient to create them. </a:t>
            </a:r>
            <a:br>
              <a:rPr lang="en-US" altLang="zh-CN" dirty="0"/>
            </a:b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Example Backup and Recovery Strategy</a:t>
            </a:r>
            <a:endParaRPr kumimoji="1" lang="zh-CN" altLang="en-US" dirty="0"/>
          </a:p>
        </p:txBody>
      </p:sp>
      <p:sp>
        <p:nvSpPr>
          <p:cNvPr id="3" name="内容占位符 2"/>
          <p:cNvSpPr>
            <a:spLocks noGrp="1"/>
          </p:cNvSpPr>
          <p:nvPr>
            <p:ph idx="1"/>
          </p:nvPr>
        </p:nvSpPr>
        <p:spPr>
          <a:xfrm>
            <a:off x="179512" y="743720"/>
            <a:ext cx="8784976" cy="4298428"/>
          </a:xfrm>
        </p:spPr>
        <p:txBody>
          <a:bodyPr>
            <a:normAutofit/>
          </a:bodyPr>
          <a:lstStyle/>
          <a:p>
            <a:pPr fontAlgn="base"/>
            <a:r>
              <a:rPr lang="en-US" altLang="zh-CN" dirty="0"/>
              <a:t>Establishing a Backup Policy</a:t>
            </a:r>
            <a:endParaRPr lang="en-US" altLang="zh-CN" dirty="0"/>
          </a:p>
          <a:p>
            <a:pPr lvl="1" fontAlgn="base"/>
            <a:r>
              <a:rPr lang="en-US" altLang="zh-CN" dirty="0"/>
              <a:t>To make incremental backups, we need to save the </a:t>
            </a:r>
            <a:r>
              <a:rPr lang="en-US" altLang="zh-CN" dirty="0">
                <a:solidFill>
                  <a:srgbClr val="FF0000"/>
                </a:solidFill>
              </a:rPr>
              <a:t>incremental</a:t>
            </a:r>
            <a:r>
              <a:rPr lang="en-US" altLang="zh-CN" dirty="0"/>
              <a:t> changes. </a:t>
            </a:r>
            <a:endParaRPr lang="en-US" altLang="zh-CN" dirty="0"/>
          </a:p>
          <a:p>
            <a:pPr lvl="1" fontAlgn="base"/>
            <a:r>
              <a:rPr lang="en-US" altLang="zh-CN" dirty="0"/>
              <a:t>In MySQL, these changes are represented in the </a:t>
            </a:r>
            <a:r>
              <a:rPr lang="en-US" altLang="zh-CN" dirty="0">
                <a:solidFill>
                  <a:srgbClr val="FF0000"/>
                </a:solidFill>
              </a:rPr>
              <a:t>binary log</a:t>
            </a:r>
            <a:r>
              <a:rPr lang="en-US" altLang="zh-CN" dirty="0"/>
              <a:t>, </a:t>
            </a:r>
            <a:endParaRPr lang="en-US" altLang="zh-CN" dirty="0"/>
          </a:p>
          <a:p>
            <a:pPr lvl="2" fontAlgn="base"/>
            <a:r>
              <a:rPr lang="en-US" altLang="zh-CN" dirty="0"/>
              <a:t>so the MySQL server should always be started with the </a:t>
            </a:r>
            <a:r>
              <a:rPr lang="en-US" altLang="zh-CN" dirty="0">
                <a:hlinkClick r:id="rId1"/>
              </a:rPr>
              <a:t>--log-bin</a:t>
            </a:r>
            <a:r>
              <a:rPr lang="en-US" altLang="zh-CN" dirty="0"/>
              <a:t> option to enable that log. With binary logging enabled, the server writes </a:t>
            </a:r>
            <a:r>
              <a:rPr lang="en-US" altLang="zh-CN" dirty="0">
                <a:solidFill>
                  <a:srgbClr val="FF0000"/>
                </a:solidFill>
              </a:rPr>
              <a:t>each data change </a:t>
            </a:r>
            <a:r>
              <a:rPr lang="en-US" altLang="zh-CN" dirty="0"/>
              <a:t>into a file while it updates data. </a:t>
            </a:r>
            <a:endParaRPr lang="en-US" altLang="zh-CN" dirty="0"/>
          </a:p>
          <a:p>
            <a:pPr lvl="2" fontAlgn="base"/>
            <a:endParaRPr lang="en-US" altLang="zh-CN" dirty="0"/>
          </a:p>
          <a:p>
            <a:pPr lvl="1" fontAlgn="base"/>
            <a:endParaRPr lang="en-US" altLang="zh-CN" dirty="0"/>
          </a:p>
          <a:p>
            <a:pPr lvl="1" fontAlgn="base"/>
            <a:endParaRPr lang="en-US" altLang="zh-CN" dirty="0"/>
          </a:p>
          <a:p>
            <a:pPr lvl="1" fontAlgn="base"/>
            <a:endParaRPr lang="en-US" altLang="zh-CN" dirty="0"/>
          </a:p>
          <a:p>
            <a:pPr lvl="1" fontAlgn="base"/>
            <a:endParaRPr lang="en-US" altLang="zh-CN" dirty="0"/>
          </a:p>
          <a:p>
            <a:pPr lvl="1" fontAlgn="base"/>
            <a:r>
              <a:rPr lang="en-US" altLang="zh-CN" dirty="0"/>
              <a:t>The MySQL binary logs take up disk space. To free up space, purge them from time to time:</a:t>
            </a:r>
            <a:endParaRPr lang="en-US" altLang="zh-CN" dirty="0"/>
          </a:p>
          <a:p>
            <a:pPr marL="538480" lvl="1" indent="0" fontAlgn="base">
              <a:buNone/>
            </a:pPr>
            <a:r>
              <a:rPr lang="en-US" altLang="zh-CN" dirty="0">
                <a:solidFill>
                  <a:schemeClr val="tx2">
                    <a:lumMod val="75000"/>
                  </a:schemeClr>
                </a:solidFill>
                <a:latin typeface="Courier New" panose="02070309020205020404" pitchFamily="49" charset="0"/>
                <a:cs typeface="Courier New" panose="02070309020205020404" pitchFamily="49" charset="0"/>
              </a:rPr>
              <a:t>shell&gt; </a:t>
            </a:r>
            <a:r>
              <a:rPr lang="en-US" altLang="zh-CN" dirty="0" err="1">
                <a:solidFill>
                  <a:schemeClr val="tx2">
                    <a:lumMod val="75000"/>
                  </a:schemeClr>
                </a:solidFill>
                <a:latin typeface="Courier New" panose="02070309020205020404" pitchFamily="49" charset="0"/>
                <a:cs typeface="Courier New" panose="02070309020205020404" pitchFamily="49" charset="0"/>
              </a:rPr>
              <a:t>mysqldump</a:t>
            </a:r>
            <a:r>
              <a:rPr lang="en-US" altLang="zh-CN" dirty="0">
                <a:solidFill>
                  <a:schemeClr val="tx2">
                    <a:lumMod val="75000"/>
                  </a:schemeClr>
                </a:solidFill>
                <a:latin typeface="Courier New" panose="02070309020205020404" pitchFamily="49" charset="0"/>
                <a:cs typeface="Courier New" panose="02070309020205020404" pitchFamily="49" charset="0"/>
              </a:rPr>
              <a:t> --single-transaction --flush-logs --master-data=2 \ </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marL="538480" lvl="1" indent="0" fontAlgn="base">
              <a:buNone/>
            </a:pPr>
            <a:r>
              <a:rPr lang="zh-CN" altLang="en-US" dirty="0">
                <a:solidFill>
                  <a:schemeClr val="tx2">
                    <a:lumMod val="75000"/>
                  </a:schemeClr>
                </a:solidFill>
                <a:latin typeface="Courier New" panose="02070309020205020404" pitchFamily="49" charset="0"/>
                <a:cs typeface="Courier New" panose="02070309020205020404" pitchFamily="49" charset="0"/>
              </a:rPr>
              <a:t>       </a:t>
            </a:r>
            <a:r>
              <a:rPr lang="en-US" altLang="zh-CN" dirty="0">
                <a:solidFill>
                  <a:schemeClr val="tx2">
                    <a:lumMod val="75000"/>
                  </a:schemeClr>
                </a:solidFill>
                <a:latin typeface="Courier New" panose="02070309020205020404" pitchFamily="49" charset="0"/>
                <a:cs typeface="Courier New" panose="02070309020205020404" pitchFamily="49" charset="0"/>
              </a:rPr>
              <a:t>--all-databases --delete-master-logs &gt; backup_sunday_1_PM.sql</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lvl="1"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2"/>
          <a:stretch>
            <a:fillRect/>
          </a:stretch>
        </p:blipFill>
        <p:spPr>
          <a:xfrm>
            <a:off x="1835696" y="2139702"/>
            <a:ext cx="5241764" cy="127649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Example Backup and Recovery Strategy</a:t>
            </a:r>
            <a:endParaRPr kumimoji="1" lang="zh-CN" altLang="en-US" dirty="0"/>
          </a:p>
        </p:txBody>
      </p:sp>
      <p:sp>
        <p:nvSpPr>
          <p:cNvPr id="3" name="内容占位符 2"/>
          <p:cNvSpPr>
            <a:spLocks noGrp="1"/>
          </p:cNvSpPr>
          <p:nvPr>
            <p:ph idx="1"/>
          </p:nvPr>
        </p:nvSpPr>
        <p:spPr>
          <a:xfrm>
            <a:off x="107504" y="845073"/>
            <a:ext cx="8856984" cy="4298428"/>
          </a:xfrm>
        </p:spPr>
        <p:txBody>
          <a:bodyPr>
            <a:normAutofit/>
          </a:bodyPr>
          <a:lstStyle/>
          <a:p>
            <a:pPr fontAlgn="base"/>
            <a:r>
              <a:rPr lang="en-US" altLang="zh-CN" dirty="0"/>
              <a:t>Using Backups for Recovery</a:t>
            </a:r>
            <a:endParaRPr lang="en-US" altLang="zh-CN" dirty="0"/>
          </a:p>
          <a:p>
            <a:pPr lvl="1" fontAlgn="base"/>
            <a:r>
              <a:rPr lang="en-US" altLang="zh-CN" dirty="0"/>
              <a:t>Now, suppose that we have a </a:t>
            </a:r>
            <a:r>
              <a:rPr lang="en-US" altLang="zh-CN" dirty="0">
                <a:solidFill>
                  <a:srgbClr val="FF0000"/>
                </a:solidFill>
              </a:rPr>
              <a:t>catastrophic unexpected exit </a:t>
            </a:r>
            <a:r>
              <a:rPr lang="en-US" altLang="zh-CN" dirty="0"/>
              <a:t>on </a:t>
            </a:r>
            <a:r>
              <a:rPr lang="en-US" altLang="zh-CN" dirty="0">
                <a:solidFill>
                  <a:schemeClr val="tx2">
                    <a:lumMod val="75000"/>
                  </a:schemeClr>
                </a:solidFill>
              </a:rPr>
              <a:t>Wednesday at 8 a.m</a:t>
            </a:r>
            <a:r>
              <a:rPr lang="en-US" altLang="zh-CN" dirty="0"/>
              <a:t>. that requires recovery from backups. </a:t>
            </a:r>
            <a:endParaRPr lang="en-US" altLang="zh-CN" dirty="0"/>
          </a:p>
          <a:p>
            <a:pPr lvl="1" fontAlgn="base"/>
            <a:r>
              <a:rPr lang="en-US" altLang="zh-CN" dirty="0"/>
              <a:t>To recover, first we restore </a:t>
            </a:r>
            <a:r>
              <a:rPr lang="en-US" altLang="zh-CN" dirty="0">
                <a:solidFill>
                  <a:srgbClr val="FF0000"/>
                </a:solidFill>
              </a:rPr>
              <a:t>the last full backup </a:t>
            </a:r>
            <a:r>
              <a:rPr lang="en-US" altLang="zh-CN" dirty="0"/>
              <a:t>we have (</a:t>
            </a:r>
            <a:r>
              <a:rPr lang="en-US" altLang="zh-CN" dirty="0">
                <a:solidFill>
                  <a:schemeClr val="tx2">
                    <a:lumMod val="75000"/>
                  </a:schemeClr>
                </a:solidFill>
              </a:rPr>
              <a:t>the one from Sunday 1 p.m.</a:t>
            </a:r>
            <a:r>
              <a:rPr lang="en-US" altLang="zh-CN" dirty="0"/>
              <a:t>):</a:t>
            </a:r>
            <a:endParaRPr lang="en-US" altLang="zh-CN" dirty="0"/>
          </a:p>
          <a:p>
            <a:pPr marL="538480" lvl="1" indent="0" fontAlgn="base">
              <a:buNone/>
            </a:pPr>
            <a:r>
              <a:rPr lang="en-US" altLang="zh-CN" dirty="0">
                <a:solidFill>
                  <a:schemeClr val="tx2">
                    <a:lumMod val="75000"/>
                  </a:schemeClr>
                </a:solidFill>
                <a:latin typeface="Courier New" panose="02070309020205020404" pitchFamily="49" charset="0"/>
                <a:cs typeface="Courier New" panose="02070309020205020404" pitchFamily="49" charset="0"/>
              </a:rPr>
              <a:t>shell&gt; </a:t>
            </a:r>
            <a:r>
              <a:rPr lang="en-US" altLang="zh-CN" dirty="0" err="1">
                <a:solidFill>
                  <a:schemeClr val="tx2">
                    <a:lumMod val="75000"/>
                  </a:schemeClr>
                </a:solidFill>
                <a:latin typeface="Courier New" panose="02070309020205020404" pitchFamily="49" charset="0"/>
                <a:cs typeface="Courier New" panose="02070309020205020404" pitchFamily="49" charset="0"/>
              </a:rPr>
              <a:t>mysql</a:t>
            </a:r>
            <a:r>
              <a:rPr lang="en-US" altLang="zh-CN" dirty="0">
                <a:solidFill>
                  <a:schemeClr val="tx2">
                    <a:lumMod val="75000"/>
                  </a:schemeClr>
                </a:solidFill>
                <a:latin typeface="Courier New" panose="02070309020205020404" pitchFamily="49" charset="0"/>
                <a:cs typeface="Courier New" panose="02070309020205020404" pitchFamily="49" charset="0"/>
              </a:rPr>
              <a:t> &lt; backup_sunday_1_PM.sql</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At this point, the data is restored to its state as of Sunday 1 p.m.</a:t>
            </a:r>
            <a:endParaRPr lang="en-US" altLang="zh-CN" dirty="0"/>
          </a:p>
          <a:p>
            <a:pPr lvl="1" fontAlgn="base"/>
            <a:endParaRPr lang="en-US" altLang="zh-CN" dirty="0"/>
          </a:p>
          <a:p>
            <a:pPr lvl="1" fontAlgn="base"/>
            <a:r>
              <a:rPr lang="en-US" altLang="zh-CN" dirty="0"/>
              <a:t>To restore the changes made since then, we must use the </a:t>
            </a:r>
            <a:r>
              <a:rPr lang="en-US" altLang="zh-CN" dirty="0">
                <a:solidFill>
                  <a:srgbClr val="FF0000"/>
                </a:solidFill>
              </a:rPr>
              <a:t>incremental</a:t>
            </a:r>
            <a:r>
              <a:rPr lang="en-US" altLang="zh-CN" dirty="0"/>
              <a:t> backups; that is, the</a:t>
            </a:r>
            <a:r>
              <a:rPr lang="zh-CN" altLang="en-US" dirty="0"/>
              <a:t> </a:t>
            </a:r>
            <a:r>
              <a:rPr lang="en-US" altLang="zh-CN" dirty="0">
                <a:solidFill>
                  <a:srgbClr val="FF0000"/>
                </a:solidFill>
              </a:rPr>
              <a:t>gbichot2-bin.000007 </a:t>
            </a:r>
            <a:r>
              <a:rPr lang="en-US" altLang="zh-CN" dirty="0"/>
              <a:t>and </a:t>
            </a:r>
            <a:r>
              <a:rPr lang="en-US" altLang="zh-CN" dirty="0">
                <a:solidFill>
                  <a:srgbClr val="FF0000"/>
                </a:solidFill>
              </a:rPr>
              <a:t>gbichot2-bin.000008</a:t>
            </a:r>
            <a:r>
              <a:rPr lang="en-US" altLang="zh-CN" dirty="0"/>
              <a:t> binary log files. </a:t>
            </a:r>
            <a:endParaRPr lang="en-US" altLang="zh-CN" dirty="0"/>
          </a:p>
          <a:p>
            <a:pPr lvl="1" fontAlgn="base"/>
            <a:r>
              <a:rPr lang="en-US" altLang="zh-CN" dirty="0"/>
              <a:t>Fetch the files if necessary from where they were backed up, and then process their contents like this:</a:t>
            </a:r>
            <a:endParaRPr lang="en-US" altLang="zh-CN" dirty="0"/>
          </a:p>
          <a:p>
            <a:pPr marL="538480" lvl="1" indent="0" fontAlgn="base">
              <a:buNone/>
            </a:pPr>
            <a:r>
              <a:rPr lang="en-US" altLang="zh-CN" dirty="0">
                <a:solidFill>
                  <a:schemeClr val="tx2">
                    <a:lumMod val="75000"/>
                  </a:schemeClr>
                </a:solidFill>
                <a:latin typeface="Courier New" panose="02070309020205020404" pitchFamily="49" charset="0"/>
                <a:cs typeface="Courier New" panose="02070309020205020404" pitchFamily="49" charset="0"/>
              </a:rPr>
              <a:t>shell&gt; </a:t>
            </a:r>
            <a:r>
              <a:rPr lang="en-US" altLang="zh-CN" dirty="0" err="1">
                <a:solidFill>
                  <a:schemeClr val="tx2">
                    <a:lumMod val="75000"/>
                  </a:schemeClr>
                </a:solidFill>
                <a:latin typeface="Courier New" panose="02070309020205020404" pitchFamily="49" charset="0"/>
                <a:cs typeface="Courier New" panose="02070309020205020404" pitchFamily="49" charset="0"/>
              </a:rPr>
              <a:t>mysqlbinlog</a:t>
            </a:r>
            <a:r>
              <a:rPr lang="en-US" altLang="zh-CN" dirty="0">
                <a:solidFill>
                  <a:schemeClr val="tx2">
                    <a:lumMod val="75000"/>
                  </a:schemeClr>
                </a:solidFill>
                <a:latin typeface="Courier New" panose="02070309020205020404" pitchFamily="49" charset="0"/>
                <a:cs typeface="Courier New" panose="02070309020205020404" pitchFamily="49" charset="0"/>
              </a:rPr>
              <a:t> gbichot2-bin.000007 gbichot2-bin.000008 | </a:t>
            </a:r>
            <a:r>
              <a:rPr lang="en-US" altLang="zh-CN" dirty="0" err="1">
                <a:solidFill>
                  <a:schemeClr val="tx2">
                    <a:lumMod val="75000"/>
                  </a:schemeClr>
                </a:solidFill>
                <a:latin typeface="Courier New" panose="02070309020205020404" pitchFamily="49" charset="0"/>
                <a:cs typeface="Courier New" panose="02070309020205020404" pitchFamily="49" charset="0"/>
              </a:rPr>
              <a:t>mysql</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Example Backup and Recovery Strategy</a:t>
            </a:r>
            <a:endParaRPr kumimoji="1" lang="zh-CN" altLang="en-US" dirty="0"/>
          </a:p>
        </p:txBody>
      </p:sp>
      <p:sp>
        <p:nvSpPr>
          <p:cNvPr id="3" name="内容占位符 2"/>
          <p:cNvSpPr>
            <a:spLocks noGrp="1"/>
          </p:cNvSpPr>
          <p:nvPr>
            <p:ph idx="1"/>
          </p:nvPr>
        </p:nvSpPr>
        <p:spPr>
          <a:xfrm>
            <a:off x="107504" y="845073"/>
            <a:ext cx="8856984" cy="4298428"/>
          </a:xfrm>
        </p:spPr>
        <p:txBody>
          <a:bodyPr>
            <a:normAutofit/>
          </a:bodyPr>
          <a:lstStyle/>
          <a:p>
            <a:pPr fontAlgn="base"/>
            <a:r>
              <a:rPr lang="en-US" altLang="zh-CN" dirty="0"/>
              <a:t>Using Backups for Recovery</a:t>
            </a:r>
            <a:endParaRPr lang="en-US" altLang="zh-CN" dirty="0"/>
          </a:p>
          <a:p>
            <a:pPr lvl="1" fontAlgn="base"/>
            <a:r>
              <a:rPr lang="en-US" altLang="zh-CN" dirty="0"/>
              <a:t>We now have recovered the data to its state as of </a:t>
            </a:r>
            <a:r>
              <a:rPr lang="en-US" altLang="zh-CN" dirty="0">
                <a:solidFill>
                  <a:schemeClr val="tx2">
                    <a:lumMod val="75000"/>
                  </a:schemeClr>
                </a:solidFill>
              </a:rPr>
              <a:t>Tuesday 1 p.m</a:t>
            </a:r>
            <a:r>
              <a:rPr lang="en-US" altLang="zh-CN" dirty="0"/>
              <a:t>., but still are missing the changes from that date to the date of the crash. </a:t>
            </a:r>
            <a:endParaRPr lang="en-US" altLang="zh-CN" dirty="0"/>
          </a:p>
          <a:p>
            <a:pPr lvl="1" fontAlgn="base"/>
            <a:r>
              <a:rPr lang="en-US" altLang="zh-CN" dirty="0"/>
              <a:t>To </a:t>
            </a:r>
            <a:r>
              <a:rPr lang="en-US" altLang="zh-CN" dirty="0">
                <a:solidFill>
                  <a:srgbClr val="FF0000"/>
                </a:solidFill>
              </a:rPr>
              <a:t>not</a:t>
            </a:r>
            <a:r>
              <a:rPr lang="en-US" altLang="zh-CN" dirty="0"/>
              <a:t> lose them, we would have needed to have the MySQL server store its MySQL binary logs into </a:t>
            </a:r>
            <a:r>
              <a:rPr lang="en-US" altLang="zh-CN" dirty="0">
                <a:solidFill>
                  <a:srgbClr val="FF0000"/>
                </a:solidFill>
              </a:rPr>
              <a:t>a safe location </a:t>
            </a:r>
            <a:r>
              <a:rPr lang="en-US" altLang="zh-CN" dirty="0"/>
              <a:t>(RAID disks, SAN, ...) </a:t>
            </a:r>
            <a:r>
              <a:rPr lang="en-US" altLang="zh-CN" dirty="0">
                <a:solidFill>
                  <a:srgbClr val="FF0000"/>
                </a:solidFill>
              </a:rPr>
              <a:t>different from the place where it stores its data files</a:t>
            </a:r>
            <a:r>
              <a:rPr lang="en-US" altLang="zh-CN" dirty="0"/>
              <a:t>, so that these logs were </a:t>
            </a:r>
            <a:r>
              <a:rPr lang="en-US" altLang="zh-CN" dirty="0">
                <a:solidFill>
                  <a:srgbClr val="FF0000"/>
                </a:solidFill>
              </a:rPr>
              <a:t>not</a:t>
            </a:r>
            <a:r>
              <a:rPr lang="en-US" altLang="zh-CN" dirty="0"/>
              <a:t> on the destroyed disk. </a:t>
            </a:r>
            <a:endParaRPr lang="en-US" altLang="zh-CN" dirty="0"/>
          </a:p>
          <a:p>
            <a:pPr lvl="1" fontAlgn="base"/>
            <a:r>
              <a:rPr lang="en-US" altLang="zh-CN" dirty="0"/>
              <a:t>(That is, we can start the server with a </a:t>
            </a:r>
            <a:r>
              <a:rPr lang="en-US" altLang="zh-CN" dirty="0">
                <a:hlinkClick r:id="rId1"/>
              </a:rPr>
              <a:t>--log-bin</a:t>
            </a:r>
            <a:r>
              <a:rPr lang="en-US" altLang="zh-CN" dirty="0"/>
              <a:t> option that specifies a location on a different physical device from the one on which the data directory resides.) </a:t>
            </a:r>
            <a:endParaRPr lang="en-US" altLang="zh-CN" dirty="0"/>
          </a:p>
          <a:p>
            <a:pPr lvl="1" fontAlgn="base"/>
            <a:endParaRPr lang="en-US" altLang="zh-CN" dirty="0"/>
          </a:p>
          <a:p>
            <a:pPr lvl="1" fontAlgn="base"/>
            <a:r>
              <a:rPr lang="en-US" altLang="zh-CN" dirty="0"/>
              <a:t>If we had done this, we would have the </a:t>
            </a:r>
            <a:r>
              <a:rPr lang="en-US" altLang="zh-CN" dirty="0">
                <a:solidFill>
                  <a:srgbClr val="FF0000"/>
                </a:solidFill>
              </a:rPr>
              <a:t>gbichot2-bin.000009 </a:t>
            </a:r>
            <a:r>
              <a:rPr lang="en-US" altLang="zh-CN" dirty="0"/>
              <a:t>file (and any subsequent files) at hand, and we could apply them using </a:t>
            </a:r>
            <a:r>
              <a:rPr lang="en-US" altLang="zh-CN" b="1" dirty="0">
                <a:hlinkClick r:id="rId2" tooltip="4.6.8 mysqlbinlog — Utility for Processing Binary Log Files"/>
              </a:rPr>
              <a:t>mysqlbinlog</a:t>
            </a:r>
            <a:r>
              <a:rPr lang="en-US" altLang="zh-CN" dirty="0"/>
              <a:t> and </a:t>
            </a:r>
            <a:r>
              <a:rPr lang="en-US" altLang="zh-CN" b="1" dirty="0">
                <a:hlinkClick r:id="rId3" tooltip="4.5.1 mysql — The MySQL Command-Line Client"/>
              </a:rPr>
              <a:t>mysql</a:t>
            </a:r>
            <a:r>
              <a:rPr lang="en-US" altLang="zh-CN" dirty="0"/>
              <a:t> to restore the most recent data changes with no loss up to the moment of the crash:</a:t>
            </a:r>
            <a:endParaRPr lang="en-US" altLang="zh-CN" dirty="0"/>
          </a:p>
          <a:p>
            <a:pPr marL="538480" lvl="1" indent="0" fontAlgn="base">
              <a:buNone/>
            </a:pPr>
            <a:r>
              <a:rPr lang="en-US" altLang="zh-CN" dirty="0">
                <a:solidFill>
                  <a:schemeClr val="tx2">
                    <a:lumMod val="75000"/>
                  </a:schemeClr>
                </a:solidFill>
                <a:latin typeface="Courier New" panose="02070309020205020404" pitchFamily="49" charset="0"/>
                <a:cs typeface="Courier New" panose="02070309020205020404" pitchFamily="49" charset="0"/>
              </a:rPr>
              <a:t>shell&gt; </a:t>
            </a:r>
            <a:r>
              <a:rPr lang="en-US" altLang="zh-CN" dirty="0" err="1">
                <a:solidFill>
                  <a:schemeClr val="tx2">
                    <a:lumMod val="75000"/>
                  </a:schemeClr>
                </a:solidFill>
                <a:latin typeface="Courier New" panose="02070309020205020404" pitchFamily="49" charset="0"/>
                <a:cs typeface="Courier New" panose="02070309020205020404" pitchFamily="49" charset="0"/>
              </a:rPr>
              <a:t>mysqlbinlog</a:t>
            </a:r>
            <a:r>
              <a:rPr lang="en-US" altLang="zh-CN" dirty="0">
                <a:solidFill>
                  <a:schemeClr val="tx2">
                    <a:lumMod val="75000"/>
                  </a:schemeClr>
                </a:solidFill>
                <a:latin typeface="Courier New" panose="02070309020205020404" pitchFamily="49" charset="0"/>
                <a:cs typeface="Courier New" panose="02070309020205020404" pitchFamily="49" charset="0"/>
              </a:rPr>
              <a:t> gbichot2-bin.000009 ... | </a:t>
            </a:r>
            <a:r>
              <a:rPr lang="en-US" altLang="zh-CN" dirty="0" err="1">
                <a:solidFill>
                  <a:schemeClr val="tx2">
                    <a:lumMod val="75000"/>
                  </a:schemeClr>
                </a:solidFill>
                <a:latin typeface="Courier New" panose="02070309020205020404" pitchFamily="49" charset="0"/>
                <a:cs typeface="Courier New" panose="02070309020205020404" pitchFamily="49" charset="0"/>
              </a:rPr>
              <a:t>mysql</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Example Backup and Recovery Strategy</a:t>
            </a:r>
            <a:endParaRPr kumimoji="1" lang="zh-CN" altLang="en-US" dirty="0"/>
          </a:p>
        </p:txBody>
      </p:sp>
      <p:sp>
        <p:nvSpPr>
          <p:cNvPr id="3" name="内容占位符 2"/>
          <p:cNvSpPr>
            <a:spLocks noGrp="1"/>
          </p:cNvSpPr>
          <p:nvPr>
            <p:ph idx="1"/>
          </p:nvPr>
        </p:nvSpPr>
        <p:spPr>
          <a:xfrm>
            <a:off x="107504" y="845073"/>
            <a:ext cx="8856984" cy="4298428"/>
          </a:xfrm>
        </p:spPr>
        <p:txBody>
          <a:bodyPr>
            <a:normAutofit/>
          </a:bodyPr>
          <a:lstStyle/>
          <a:p>
            <a:pPr fontAlgn="base"/>
            <a:r>
              <a:rPr lang="en-US" altLang="zh-CN" dirty="0"/>
              <a:t>Backup Strategy Summary</a:t>
            </a:r>
            <a:endParaRPr lang="en-US" altLang="zh-CN" dirty="0"/>
          </a:p>
          <a:p>
            <a:pPr lvl="1" fontAlgn="base"/>
            <a:r>
              <a:rPr lang="en-US" altLang="zh-CN" dirty="0"/>
              <a:t>In case of an </a:t>
            </a:r>
            <a:r>
              <a:rPr lang="en-US" altLang="zh-CN" dirty="0">
                <a:solidFill>
                  <a:srgbClr val="FF0000"/>
                </a:solidFill>
              </a:rPr>
              <a:t>operating system crash </a:t>
            </a:r>
            <a:r>
              <a:rPr lang="en-US" altLang="zh-CN" dirty="0"/>
              <a:t>or </a:t>
            </a:r>
            <a:r>
              <a:rPr lang="en-US" altLang="zh-CN" dirty="0">
                <a:solidFill>
                  <a:srgbClr val="FF0000"/>
                </a:solidFill>
              </a:rPr>
              <a:t>power failure</a:t>
            </a:r>
            <a:r>
              <a:rPr lang="en-US" altLang="zh-CN" dirty="0"/>
              <a:t>, </a:t>
            </a:r>
            <a:r>
              <a:rPr lang="en-US" altLang="zh-CN" dirty="0" err="1"/>
              <a:t>InnoDB</a:t>
            </a:r>
            <a:r>
              <a:rPr lang="en-US" altLang="zh-CN" dirty="0"/>
              <a:t> </a:t>
            </a:r>
            <a:r>
              <a:rPr lang="en-US" altLang="zh-CN" dirty="0">
                <a:solidFill>
                  <a:srgbClr val="FF0000"/>
                </a:solidFill>
              </a:rPr>
              <a:t>itself</a:t>
            </a:r>
            <a:r>
              <a:rPr lang="en-US" altLang="zh-CN" dirty="0"/>
              <a:t> does all the job of recovering data. But to make sure that you can sleep well, observe the following guidelines:</a:t>
            </a:r>
            <a:endParaRPr lang="en-US" altLang="zh-CN" dirty="0"/>
          </a:p>
          <a:p>
            <a:pPr lvl="1" fontAlgn="base"/>
            <a:r>
              <a:rPr lang="en-US" altLang="zh-CN" dirty="0"/>
              <a:t>Always run the MySQL server with </a:t>
            </a:r>
            <a:r>
              <a:rPr lang="en-US" altLang="zh-CN" dirty="0">
                <a:solidFill>
                  <a:srgbClr val="FF0000"/>
                </a:solidFill>
              </a:rPr>
              <a:t>binary logging enabled </a:t>
            </a:r>
            <a:r>
              <a:rPr lang="en-US" altLang="zh-CN" dirty="0"/>
              <a:t>(that is the default setting for MySQL 8.0). </a:t>
            </a:r>
            <a:endParaRPr lang="en-US" altLang="zh-CN" dirty="0"/>
          </a:p>
          <a:p>
            <a:pPr lvl="2" fontAlgn="base"/>
            <a:r>
              <a:rPr lang="en-US" altLang="zh-CN" dirty="0"/>
              <a:t>If you have such safe media, this technique can </a:t>
            </a:r>
            <a:r>
              <a:rPr lang="en-US" altLang="zh-CN" dirty="0">
                <a:solidFill>
                  <a:srgbClr val="FF0000"/>
                </a:solidFill>
              </a:rPr>
              <a:t>also be good for disk load balancing </a:t>
            </a:r>
            <a:r>
              <a:rPr lang="en-US" altLang="zh-CN" dirty="0"/>
              <a:t>(which results in a performance improvement).</a:t>
            </a:r>
            <a:endParaRPr lang="en-US" altLang="zh-CN" dirty="0"/>
          </a:p>
          <a:p>
            <a:pPr lvl="1" fontAlgn="base"/>
            <a:r>
              <a:rPr lang="en-US" altLang="zh-CN" dirty="0"/>
              <a:t>Make </a:t>
            </a:r>
            <a:r>
              <a:rPr lang="en-US" altLang="zh-CN" dirty="0">
                <a:solidFill>
                  <a:srgbClr val="FF0000"/>
                </a:solidFill>
              </a:rPr>
              <a:t>periodic full backups</a:t>
            </a:r>
            <a:r>
              <a:rPr lang="en-US" altLang="zh-CN" dirty="0"/>
              <a:t>, using the </a:t>
            </a:r>
            <a:r>
              <a:rPr lang="en-US" altLang="zh-CN" b="1" dirty="0">
                <a:hlinkClick r:id="rId1" tooltip="4.5.4 mysqldump — A Database Backup Program"/>
              </a:rPr>
              <a:t>mysqldump</a:t>
            </a:r>
            <a:r>
              <a:rPr lang="en-US" altLang="zh-CN" dirty="0"/>
              <a:t> command</a:t>
            </a:r>
            <a:r>
              <a:rPr lang="zh-CN" altLang="en-US" dirty="0"/>
              <a:t> </a:t>
            </a:r>
            <a:r>
              <a:rPr lang="en-US" altLang="zh-CN" dirty="0"/>
              <a:t>that makes an online, nonblocking backup.</a:t>
            </a:r>
            <a:endParaRPr lang="en-US" altLang="zh-CN" dirty="0"/>
          </a:p>
          <a:p>
            <a:pPr lvl="1" fontAlgn="base"/>
            <a:r>
              <a:rPr lang="en-US" altLang="zh-CN" dirty="0"/>
              <a:t>Make </a:t>
            </a:r>
            <a:r>
              <a:rPr lang="en-US" altLang="zh-CN" dirty="0">
                <a:solidFill>
                  <a:srgbClr val="FF0000"/>
                </a:solidFill>
              </a:rPr>
              <a:t>periodic incremental backups </a:t>
            </a:r>
            <a:r>
              <a:rPr lang="en-US" altLang="zh-CN" dirty="0"/>
              <a:t>by flushing the logs with </a:t>
            </a:r>
            <a:r>
              <a:rPr lang="en-US" altLang="zh-CN" dirty="0">
                <a:hlinkClick r:id="rId2"/>
              </a:rPr>
              <a:t>FLUSH LOGS</a:t>
            </a:r>
            <a:r>
              <a:rPr lang="en-US" altLang="zh-CN" dirty="0"/>
              <a:t> or </a:t>
            </a:r>
            <a:r>
              <a:rPr lang="en-US" altLang="zh-CN" b="1" dirty="0">
                <a:hlinkClick r:id="rId3" tooltip="4.5.2 mysqladmin — A MySQL Server Administration Program"/>
              </a:rPr>
              <a:t>mysqladmin flush-logs</a:t>
            </a:r>
            <a:r>
              <a:rPr lang="en-US" altLang="zh-CN" dirty="0"/>
              <a:t>.</a:t>
            </a:r>
            <a:endParaRPr lang="en-US" altLang="zh-CN" dirty="0"/>
          </a:p>
          <a:p>
            <a:pPr marL="538480" lvl="1" indent="0" fontAlgn="base">
              <a:buNone/>
            </a:pPr>
            <a:endParaRPr lang="en-US" altLang="zh-CN" dirty="0">
              <a:solidFill>
                <a:schemeClr val="tx2">
                  <a:lumMod val="75000"/>
                </a:schemeClr>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Using </a:t>
            </a:r>
            <a:r>
              <a:rPr kumimoji="1" lang="en-US" altLang="zh-CN" dirty="0" err="1"/>
              <a:t>mysqldump</a:t>
            </a:r>
            <a:r>
              <a:rPr kumimoji="1" lang="en-US" altLang="zh-CN" dirty="0"/>
              <a:t> for Backups</a:t>
            </a:r>
            <a:endParaRPr kumimoji="1" lang="zh-CN" altLang="en-US" dirty="0"/>
          </a:p>
        </p:txBody>
      </p:sp>
      <p:sp>
        <p:nvSpPr>
          <p:cNvPr id="3" name="内容占位符 2"/>
          <p:cNvSpPr>
            <a:spLocks noGrp="1"/>
          </p:cNvSpPr>
          <p:nvPr>
            <p:ph idx="1"/>
          </p:nvPr>
        </p:nvSpPr>
        <p:spPr>
          <a:xfrm>
            <a:off x="107504" y="845073"/>
            <a:ext cx="8856984" cy="3994930"/>
          </a:xfrm>
        </p:spPr>
        <p:txBody>
          <a:bodyPr>
            <a:normAutofit/>
          </a:bodyPr>
          <a:lstStyle/>
          <a:p>
            <a:pPr fontAlgn="base"/>
            <a:r>
              <a:rPr lang="en-US" altLang="zh-CN" dirty="0"/>
              <a:t>Consider using the </a:t>
            </a:r>
            <a:r>
              <a:rPr lang="en-US" altLang="zh-CN" dirty="0">
                <a:hlinkClick r:id="rId1"/>
              </a:rPr>
              <a:t>MySQL Shell dump utilities</a:t>
            </a:r>
            <a:r>
              <a:rPr lang="en-US" altLang="zh-CN" dirty="0"/>
              <a:t>, which provide </a:t>
            </a:r>
            <a:endParaRPr lang="en-US" altLang="zh-CN" dirty="0"/>
          </a:p>
          <a:p>
            <a:pPr lvl="1" fontAlgn="base"/>
            <a:r>
              <a:rPr lang="en-US" altLang="zh-CN" dirty="0"/>
              <a:t>parallel dumping with </a:t>
            </a:r>
            <a:r>
              <a:rPr lang="en-US" altLang="zh-CN" dirty="0">
                <a:solidFill>
                  <a:srgbClr val="FF0000"/>
                </a:solidFill>
              </a:rPr>
              <a:t>multiple threads</a:t>
            </a:r>
            <a:r>
              <a:rPr lang="en-US" altLang="zh-CN" dirty="0"/>
              <a:t>, </a:t>
            </a:r>
            <a:r>
              <a:rPr lang="en-US" altLang="zh-CN" dirty="0">
                <a:solidFill>
                  <a:srgbClr val="FF0000"/>
                </a:solidFill>
              </a:rPr>
              <a:t>file compression</a:t>
            </a:r>
            <a:r>
              <a:rPr lang="en-US" altLang="zh-CN" dirty="0"/>
              <a:t>, and </a:t>
            </a:r>
            <a:r>
              <a:rPr lang="en-US" altLang="zh-CN" dirty="0">
                <a:solidFill>
                  <a:srgbClr val="FF0000"/>
                </a:solidFill>
              </a:rPr>
              <a:t>progress information display</a:t>
            </a:r>
            <a:r>
              <a:rPr lang="en-US" altLang="zh-CN" dirty="0"/>
              <a:t>, as well as </a:t>
            </a:r>
            <a:r>
              <a:rPr lang="en-US" altLang="zh-CN" dirty="0">
                <a:solidFill>
                  <a:srgbClr val="FF0000"/>
                </a:solidFill>
              </a:rPr>
              <a:t>cloud features </a:t>
            </a:r>
            <a:r>
              <a:rPr lang="en-US" altLang="zh-CN" dirty="0"/>
              <a:t>such as Oracle Cloud Infrastructure Object Storage streaming, and </a:t>
            </a:r>
            <a:r>
              <a:rPr lang="en-US" altLang="zh-CN" dirty="0">
                <a:solidFill>
                  <a:srgbClr val="FF0000"/>
                </a:solidFill>
              </a:rPr>
              <a:t>MySQL Database Service compatibility checks </a:t>
            </a:r>
            <a:r>
              <a:rPr lang="en-US" altLang="zh-CN" dirty="0"/>
              <a:t>and </a:t>
            </a:r>
            <a:r>
              <a:rPr lang="en-US" altLang="zh-CN" dirty="0">
                <a:solidFill>
                  <a:srgbClr val="FF0000"/>
                </a:solidFill>
              </a:rPr>
              <a:t>modifications</a:t>
            </a:r>
            <a:r>
              <a:rPr lang="en-US" altLang="zh-CN" dirty="0"/>
              <a:t>. </a:t>
            </a:r>
            <a:endParaRPr lang="en-US" altLang="zh-CN" dirty="0"/>
          </a:p>
          <a:p>
            <a:pPr lvl="1" fontAlgn="base"/>
            <a:r>
              <a:rPr lang="en-US" altLang="zh-CN" dirty="0"/>
              <a:t>Dumps can be easily imported into a MySQL Server instance or a MySQL Database Service DB System using the </a:t>
            </a:r>
            <a:r>
              <a:rPr lang="en-US" altLang="zh-CN" dirty="0">
                <a:hlinkClick r:id="rId2"/>
              </a:rPr>
              <a:t>MySQL Shell load dump utilities</a:t>
            </a:r>
            <a:r>
              <a:rPr lang="en-US" altLang="zh-CN" dirty="0"/>
              <a:t>.</a:t>
            </a:r>
            <a:endParaRPr lang="en-US" altLang="zh-CN" dirty="0"/>
          </a:p>
          <a:p>
            <a:pPr fontAlgn="base"/>
            <a:r>
              <a:rPr lang="en-US" altLang="zh-CN" dirty="0"/>
              <a:t>A dump file can be used in several ways:</a:t>
            </a:r>
            <a:endParaRPr lang="en-US" altLang="zh-CN" dirty="0"/>
          </a:p>
          <a:p>
            <a:pPr lvl="1" fontAlgn="base"/>
            <a:r>
              <a:rPr lang="en-US" altLang="zh-CN" dirty="0"/>
              <a:t>As a </a:t>
            </a:r>
            <a:r>
              <a:rPr lang="en-US" altLang="zh-CN" dirty="0">
                <a:solidFill>
                  <a:srgbClr val="FF0000"/>
                </a:solidFill>
              </a:rPr>
              <a:t>backup</a:t>
            </a:r>
            <a:r>
              <a:rPr lang="en-US" altLang="zh-CN" dirty="0"/>
              <a:t> to enable data recovery in case of data loss.</a:t>
            </a:r>
            <a:endParaRPr lang="en-US" altLang="zh-CN" dirty="0"/>
          </a:p>
          <a:p>
            <a:pPr lvl="1" fontAlgn="base"/>
            <a:r>
              <a:rPr lang="en-US" altLang="zh-CN" dirty="0"/>
              <a:t>As a source of data for </a:t>
            </a:r>
            <a:r>
              <a:rPr lang="en-US" altLang="zh-CN" dirty="0">
                <a:solidFill>
                  <a:srgbClr val="FF0000"/>
                </a:solidFill>
              </a:rPr>
              <a:t>setting up replicas</a:t>
            </a:r>
            <a:r>
              <a:rPr lang="en-US" altLang="zh-CN" dirty="0"/>
              <a:t>.</a:t>
            </a:r>
            <a:endParaRPr lang="en-US" altLang="zh-CN" dirty="0"/>
          </a:p>
          <a:p>
            <a:pPr lvl="1" fontAlgn="base"/>
            <a:r>
              <a:rPr lang="en-US" altLang="zh-CN" dirty="0"/>
              <a:t>As a source of data for </a:t>
            </a:r>
            <a:r>
              <a:rPr lang="en-US" altLang="zh-CN" dirty="0">
                <a:solidFill>
                  <a:srgbClr val="FF0000"/>
                </a:solidFill>
              </a:rPr>
              <a:t>experimentation</a:t>
            </a:r>
            <a:r>
              <a:rPr lang="en-US" altLang="zh-CN" dirty="0"/>
              <a:t>:</a:t>
            </a:r>
            <a:endParaRPr lang="en-US" altLang="zh-CN" dirty="0"/>
          </a:p>
          <a:p>
            <a:pPr lvl="2" fontAlgn="base"/>
            <a:r>
              <a:rPr lang="en-US" altLang="zh-CN" dirty="0"/>
              <a:t>To make a copy of a database that you can use </a:t>
            </a:r>
            <a:r>
              <a:rPr lang="en-US" altLang="zh-CN" dirty="0">
                <a:solidFill>
                  <a:srgbClr val="FF0000"/>
                </a:solidFill>
              </a:rPr>
              <a:t>without changing the original data</a:t>
            </a:r>
            <a:r>
              <a:rPr lang="en-US" altLang="zh-CN" dirty="0"/>
              <a:t>.</a:t>
            </a:r>
            <a:endParaRPr lang="en-US" altLang="zh-CN" dirty="0"/>
          </a:p>
          <a:p>
            <a:pPr lvl="2" fontAlgn="base"/>
            <a:r>
              <a:rPr lang="en-US" altLang="zh-CN" dirty="0"/>
              <a:t>To test </a:t>
            </a:r>
            <a:r>
              <a:rPr lang="en-US" altLang="zh-CN" dirty="0">
                <a:solidFill>
                  <a:srgbClr val="FF0000"/>
                </a:solidFill>
              </a:rPr>
              <a:t>potential upgrade incompatibilities</a:t>
            </a:r>
            <a:r>
              <a:rPr lang="en-US" altLang="zh-CN" dirty="0"/>
              <a:t>.</a:t>
            </a:r>
            <a:endParaRPr lang="en-US" altLang="zh-CN" dirty="0"/>
          </a:p>
          <a:p>
            <a:pPr lvl="1"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Using </a:t>
            </a:r>
            <a:r>
              <a:rPr kumimoji="1" lang="en-US" altLang="zh-CN" dirty="0" err="1"/>
              <a:t>mysqldump</a:t>
            </a:r>
            <a:r>
              <a:rPr kumimoji="1" lang="en-US" altLang="zh-CN" dirty="0"/>
              <a:t> for Backups</a:t>
            </a:r>
            <a:endParaRPr kumimoji="1" lang="zh-CN" altLang="en-US" dirty="0"/>
          </a:p>
        </p:txBody>
      </p:sp>
      <p:sp>
        <p:nvSpPr>
          <p:cNvPr id="3" name="内容占位符 2"/>
          <p:cNvSpPr>
            <a:spLocks noGrp="1"/>
          </p:cNvSpPr>
          <p:nvPr>
            <p:ph idx="1"/>
          </p:nvPr>
        </p:nvSpPr>
        <p:spPr>
          <a:xfrm>
            <a:off x="107504" y="845073"/>
            <a:ext cx="8856984" cy="3994930"/>
          </a:xfrm>
        </p:spPr>
        <p:txBody>
          <a:bodyPr>
            <a:normAutofit/>
          </a:bodyPr>
          <a:lstStyle/>
          <a:p>
            <a:pPr fontAlgn="base"/>
            <a:r>
              <a:rPr lang="en-US" altLang="zh-CN" b="1" dirty="0">
                <a:hlinkClick r:id="rId1" tooltip="4.5.4 mysqldump — A Database Backup Program"/>
              </a:rPr>
              <a:t>mysqldump</a:t>
            </a:r>
            <a:r>
              <a:rPr lang="en-US" altLang="zh-CN" dirty="0"/>
              <a:t> produces two types of output, depending on whether the </a:t>
            </a:r>
            <a:r>
              <a:rPr lang="en-US" altLang="zh-CN" dirty="0">
                <a:hlinkClick r:id="rId2"/>
              </a:rPr>
              <a:t>--tab</a:t>
            </a:r>
            <a:r>
              <a:rPr lang="en-US" altLang="zh-CN" dirty="0"/>
              <a:t> option is given:</a:t>
            </a:r>
            <a:endParaRPr lang="en-US" altLang="zh-CN" dirty="0"/>
          </a:p>
          <a:p>
            <a:pPr lvl="1" fontAlgn="base"/>
            <a:r>
              <a:rPr lang="en-US" altLang="zh-CN" dirty="0"/>
              <a:t>Without </a:t>
            </a:r>
            <a:r>
              <a:rPr lang="en-US" altLang="zh-CN" dirty="0">
                <a:hlinkClick r:id="rId2"/>
              </a:rPr>
              <a:t>--tab</a:t>
            </a:r>
            <a:r>
              <a:rPr lang="en-US" altLang="zh-CN" dirty="0"/>
              <a:t>, </a:t>
            </a:r>
            <a:r>
              <a:rPr lang="en-US" altLang="zh-CN" b="1" dirty="0">
                <a:hlinkClick r:id="rId1" tooltip="4.5.4 mysqldump — A Database Backup Program"/>
              </a:rPr>
              <a:t>mysqldump</a:t>
            </a:r>
            <a:r>
              <a:rPr lang="en-US" altLang="zh-CN" dirty="0"/>
              <a:t> writes SQL statements to the standard output. </a:t>
            </a:r>
            <a:endParaRPr lang="en-US" altLang="zh-CN" dirty="0"/>
          </a:p>
          <a:p>
            <a:pPr lvl="2" fontAlgn="base"/>
            <a:r>
              <a:rPr lang="en-US" altLang="zh-CN" dirty="0"/>
              <a:t>This output consists of </a:t>
            </a:r>
            <a:r>
              <a:rPr lang="en-US" altLang="zh-CN" dirty="0">
                <a:solidFill>
                  <a:srgbClr val="FF0000"/>
                </a:solidFill>
              </a:rPr>
              <a:t>CREATE</a:t>
            </a:r>
            <a:r>
              <a:rPr lang="en-US" altLang="zh-CN" dirty="0"/>
              <a:t> statements to create dumped objects (databases, tables, stored routines, and so forth), and </a:t>
            </a:r>
            <a:r>
              <a:rPr lang="en-US" altLang="zh-CN" dirty="0">
                <a:solidFill>
                  <a:srgbClr val="FF0000"/>
                </a:solidFill>
              </a:rPr>
              <a:t>INSERT</a:t>
            </a:r>
            <a:r>
              <a:rPr lang="en-US" altLang="zh-CN" dirty="0"/>
              <a:t> statements to load data into tables. </a:t>
            </a:r>
            <a:endParaRPr lang="en-US" altLang="zh-CN" dirty="0"/>
          </a:p>
          <a:p>
            <a:pPr lvl="2" fontAlgn="base"/>
            <a:r>
              <a:rPr lang="en-US" altLang="zh-CN" dirty="0"/>
              <a:t>The output can be saved in </a:t>
            </a:r>
            <a:r>
              <a:rPr lang="en-US" altLang="zh-CN" dirty="0">
                <a:solidFill>
                  <a:srgbClr val="FF0000"/>
                </a:solidFill>
              </a:rPr>
              <a:t>a file </a:t>
            </a:r>
            <a:r>
              <a:rPr lang="en-US" altLang="zh-CN" dirty="0"/>
              <a:t>and reloaded later using </a:t>
            </a:r>
            <a:r>
              <a:rPr lang="en-US" altLang="zh-CN" b="1" dirty="0">
                <a:hlinkClick r:id="rId3" tooltip="4.5.1 mysql — The MySQL Command-Line Client"/>
              </a:rPr>
              <a:t>mysql</a:t>
            </a:r>
            <a:r>
              <a:rPr lang="en-US" altLang="zh-CN" dirty="0"/>
              <a:t> to recreate the dumped objects. Options are available to modify the format of the SQL statements, and to control which objects are dumped.</a:t>
            </a:r>
            <a:endParaRPr lang="en-US" altLang="zh-CN" dirty="0"/>
          </a:p>
          <a:p>
            <a:pPr lvl="1" fontAlgn="base"/>
            <a:r>
              <a:rPr lang="en-US" altLang="zh-CN" dirty="0"/>
              <a:t>With </a:t>
            </a:r>
            <a:r>
              <a:rPr lang="en-US" altLang="zh-CN" dirty="0">
                <a:hlinkClick r:id="rId2"/>
              </a:rPr>
              <a:t>--tab</a:t>
            </a:r>
            <a:r>
              <a:rPr lang="en-US" altLang="zh-CN" dirty="0"/>
              <a:t>, </a:t>
            </a:r>
            <a:r>
              <a:rPr lang="en-US" altLang="zh-CN" b="1" dirty="0">
                <a:hlinkClick r:id="rId1" tooltip="4.5.4 mysqldump — A Database Backup Program"/>
              </a:rPr>
              <a:t>mysqldump</a:t>
            </a:r>
            <a:r>
              <a:rPr lang="en-US" altLang="zh-CN" dirty="0"/>
              <a:t> </a:t>
            </a:r>
            <a:r>
              <a:rPr lang="en-US" altLang="zh-CN" dirty="0">
                <a:solidFill>
                  <a:srgbClr val="FF0000"/>
                </a:solidFill>
              </a:rPr>
              <a:t>produces two output files for each dumped table</a:t>
            </a:r>
            <a:r>
              <a:rPr lang="en-US" altLang="zh-CN" dirty="0"/>
              <a:t>. </a:t>
            </a:r>
            <a:endParaRPr lang="en-US" altLang="zh-CN" dirty="0"/>
          </a:p>
          <a:p>
            <a:pPr lvl="2" fontAlgn="base"/>
            <a:r>
              <a:rPr lang="en-US" altLang="zh-CN" dirty="0"/>
              <a:t>The server writes one file as </a:t>
            </a:r>
            <a:r>
              <a:rPr lang="en-US" altLang="zh-CN" dirty="0">
                <a:solidFill>
                  <a:srgbClr val="FF0000"/>
                </a:solidFill>
              </a:rPr>
              <a:t>tab-delimited text</a:t>
            </a:r>
            <a:r>
              <a:rPr lang="en-US" altLang="zh-CN" dirty="0"/>
              <a:t>, </a:t>
            </a:r>
            <a:r>
              <a:rPr lang="en-US" altLang="zh-CN" dirty="0">
                <a:solidFill>
                  <a:srgbClr val="FF0000"/>
                </a:solidFill>
              </a:rPr>
              <a:t>one line per table row</a:t>
            </a:r>
            <a:r>
              <a:rPr lang="en-US" altLang="zh-CN" dirty="0"/>
              <a:t>. This file is named </a:t>
            </a:r>
            <a:r>
              <a:rPr lang="en-US" altLang="zh-CN" i="1" dirty="0" err="1">
                <a:solidFill>
                  <a:srgbClr val="FF0000"/>
                </a:solidFill>
              </a:rPr>
              <a:t>tbl_name</a:t>
            </a:r>
            <a:r>
              <a:rPr lang="en-US" altLang="zh-CN" dirty="0" err="1">
                <a:solidFill>
                  <a:srgbClr val="FF0000"/>
                </a:solidFill>
              </a:rPr>
              <a:t>.txt</a:t>
            </a:r>
            <a:r>
              <a:rPr lang="en-US" altLang="zh-CN" dirty="0">
                <a:solidFill>
                  <a:srgbClr val="FF0000"/>
                </a:solidFill>
              </a:rPr>
              <a:t> </a:t>
            </a:r>
            <a:r>
              <a:rPr lang="en-US" altLang="zh-CN" dirty="0"/>
              <a:t>in the output directory. </a:t>
            </a:r>
            <a:endParaRPr lang="en-US" altLang="zh-CN" dirty="0"/>
          </a:p>
          <a:p>
            <a:pPr lvl="2" fontAlgn="base"/>
            <a:r>
              <a:rPr lang="en-US" altLang="zh-CN" dirty="0"/>
              <a:t>The server also sends a </a:t>
            </a:r>
            <a:r>
              <a:rPr lang="en-US" altLang="zh-CN" u="sng" dirty="0">
                <a:hlinkClick r:id="rId4" tooltip="13.1.20 CREATE TABLE Statement"/>
              </a:rPr>
              <a:t>CREATE TABLE</a:t>
            </a:r>
            <a:r>
              <a:rPr lang="en-US" altLang="zh-CN" dirty="0"/>
              <a:t> statement for the table to </a:t>
            </a:r>
            <a:r>
              <a:rPr lang="en-US" altLang="zh-CN" b="1" dirty="0">
                <a:hlinkClick r:id="rId1" tooltip="4.5.4 mysqldump — A Database Backup Program"/>
              </a:rPr>
              <a:t>mysqldump</a:t>
            </a:r>
            <a:r>
              <a:rPr lang="en-US" altLang="zh-CN" dirty="0"/>
              <a:t>, which writes it as a file named</a:t>
            </a:r>
            <a:r>
              <a:rPr lang="zh-CN" altLang="en-US" dirty="0"/>
              <a:t> </a:t>
            </a:r>
            <a:r>
              <a:rPr lang="en-US" altLang="zh-CN" i="1" dirty="0" err="1">
                <a:solidFill>
                  <a:srgbClr val="FF0000"/>
                </a:solidFill>
              </a:rPr>
              <a:t>tbl_name</a:t>
            </a:r>
            <a:r>
              <a:rPr lang="en-US" altLang="zh-CN" dirty="0" err="1">
                <a:solidFill>
                  <a:srgbClr val="FF0000"/>
                </a:solidFill>
              </a:rPr>
              <a:t>.sql</a:t>
            </a:r>
            <a:r>
              <a:rPr lang="en-US" altLang="zh-CN" dirty="0">
                <a:solidFill>
                  <a:srgbClr val="FF0000"/>
                </a:solidFill>
              </a:rPr>
              <a:t> </a:t>
            </a:r>
            <a:r>
              <a:rPr lang="en-US" altLang="zh-CN" dirty="0"/>
              <a:t>in the output directory.</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Backup and Recovery</a:t>
            </a:r>
            <a:endParaRPr lang="zh-CN" altLang="en-US" dirty="0"/>
          </a:p>
        </p:txBody>
      </p:sp>
      <p:sp>
        <p:nvSpPr>
          <p:cNvPr id="3" name="内容占位符 2"/>
          <p:cNvSpPr>
            <a:spLocks noGrp="1"/>
          </p:cNvSpPr>
          <p:nvPr>
            <p:ph idx="1"/>
          </p:nvPr>
        </p:nvSpPr>
        <p:spPr/>
        <p:txBody>
          <a:bodyPr>
            <a:normAutofit/>
          </a:bodyPr>
          <a:lstStyle/>
          <a:p>
            <a:pPr fontAlgn="base"/>
            <a:r>
              <a:rPr lang="en-US" altLang="zh-CN" dirty="0"/>
              <a:t>It is important to back up your databases </a:t>
            </a:r>
            <a:endParaRPr lang="en-US" altLang="zh-CN" dirty="0"/>
          </a:p>
          <a:p>
            <a:pPr lvl="1" fontAlgn="base"/>
            <a:r>
              <a:rPr lang="en-US" altLang="zh-CN" dirty="0"/>
              <a:t>so that you can </a:t>
            </a:r>
            <a:r>
              <a:rPr lang="en-US" altLang="zh-CN" dirty="0">
                <a:solidFill>
                  <a:srgbClr val="FF0000"/>
                </a:solidFill>
              </a:rPr>
              <a:t>recover</a:t>
            </a:r>
            <a:r>
              <a:rPr lang="en-US" altLang="zh-CN" dirty="0"/>
              <a:t> your data and be up and running again in case problems occur, such as </a:t>
            </a:r>
            <a:r>
              <a:rPr lang="en-US" altLang="zh-CN" dirty="0">
                <a:solidFill>
                  <a:srgbClr val="FF0000"/>
                </a:solidFill>
              </a:rPr>
              <a:t>system crashes</a:t>
            </a:r>
            <a:r>
              <a:rPr lang="en-US" altLang="zh-CN" dirty="0"/>
              <a:t>, </a:t>
            </a:r>
            <a:r>
              <a:rPr lang="en-US" altLang="zh-CN" dirty="0">
                <a:solidFill>
                  <a:srgbClr val="FF0000"/>
                </a:solidFill>
              </a:rPr>
              <a:t>hardware failures</a:t>
            </a:r>
            <a:r>
              <a:rPr lang="en-US" altLang="zh-CN" dirty="0"/>
              <a:t>, or </a:t>
            </a:r>
            <a:r>
              <a:rPr lang="en-US" altLang="zh-CN" dirty="0">
                <a:solidFill>
                  <a:srgbClr val="FF0000"/>
                </a:solidFill>
              </a:rPr>
              <a:t>users deleting data by mistake</a:t>
            </a:r>
            <a:r>
              <a:rPr lang="en-US" altLang="zh-CN" dirty="0"/>
              <a:t>. </a:t>
            </a:r>
            <a:endParaRPr lang="en-US" altLang="zh-CN" dirty="0"/>
          </a:p>
          <a:p>
            <a:pPr lvl="1" fontAlgn="base"/>
            <a:r>
              <a:rPr lang="en-US" altLang="zh-CN" dirty="0"/>
              <a:t>Backups are also essential as a </a:t>
            </a:r>
            <a:r>
              <a:rPr lang="en-US" altLang="zh-CN" dirty="0">
                <a:solidFill>
                  <a:srgbClr val="FF0000"/>
                </a:solidFill>
              </a:rPr>
              <a:t>safeguard</a:t>
            </a:r>
            <a:r>
              <a:rPr lang="en-US" altLang="zh-CN" dirty="0"/>
              <a:t> before </a:t>
            </a:r>
            <a:r>
              <a:rPr lang="en-US" altLang="zh-CN" dirty="0">
                <a:solidFill>
                  <a:srgbClr val="FF0000"/>
                </a:solidFill>
              </a:rPr>
              <a:t>upgrading</a:t>
            </a:r>
            <a:r>
              <a:rPr lang="en-US" altLang="zh-CN" dirty="0"/>
              <a:t> a MySQL installation, and they can be used to transfer a MySQL installation to another system or to set up replica servers.</a:t>
            </a:r>
            <a:endParaRPr lang="en-US" altLang="zh-CN" dirty="0"/>
          </a:p>
          <a:p>
            <a:pPr fontAlgn="base"/>
            <a:r>
              <a:rPr lang="en-US" altLang="zh-CN" dirty="0"/>
              <a:t>Several backup and recovery topics with which you should be familiar:</a:t>
            </a:r>
            <a:endParaRPr lang="en-US" altLang="zh-CN" dirty="0"/>
          </a:p>
          <a:p>
            <a:pPr lvl="1" fontAlgn="base"/>
            <a:r>
              <a:rPr lang="en-US" altLang="zh-CN" dirty="0"/>
              <a:t>Types of backups: </a:t>
            </a:r>
            <a:r>
              <a:rPr lang="en-US" altLang="zh-CN" dirty="0">
                <a:solidFill>
                  <a:srgbClr val="FF0000"/>
                </a:solidFill>
              </a:rPr>
              <a:t>Logical</a:t>
            </a:r>
            <a:r>
              <a:rPr lang="en-US" altLang="zh-CN" dirty="0"/>
              <a:t> versus </a:t>
            </a:r>
            <a:r>
              <a:rPr lang="en-US" altLang="zh-CN" dirty="0">
                <a:solidFill>
                  <a:srgbClr val="FF0000"/>
                </a:solidFill>
              </a:rPr>
              <a:t>physical</a:t>
            </a:r>
            <a:r>
              <a:rPr lang="en-US" altLang="zh-CN" dirty="0"/>
              <a:t>, </a:t>
            </a:r>
            <a:r>
              <a:rPr lang="en-US" altLang="zh-CN" dirty="0">
                <a:solidFill>
                  <a:srgbClr val="FF0000"/>
                </a:solidFill>
              </a:rPr>
              <a:t>full</a:t>
            </a:r>
            <a:r>
              <a:rPr lang="en-US" altLang="zh-CN" dirty="0"/>
              <a:t> versus </a:t>
            </a:r>
            <a:r>
              <a:rPr lang="en-US" altLang="zh-CN" dirty="0">
                <a:solidFill>
                  <a:srgbClr val="FF0000"/>
                </a:solidFill>
              </a:rPr>
              <a:t>incremental</a:t>
            </a:r>
            <a:r>
              <a:rPr lang="en-US" altLang="zh-CN" dirty="0"/>
              <a:t>, and so forth.</a:t>
            </a:r>
            <a:endParaRPr lang="en-US" altLang="zh-CN" dirty="0"/>
          </a:p>
          <a:p>
            <a:pPr lvl="1" fontAlgn="base"/>
            <a:r>
              <a:rPr lang="en-US" altLang="zh-CN" dirty="0"/>
              <a:t>Methods for </a:t>
            </a:r>
            <a:r>
              <a:rPr lang="en-US" altLang="zh-CN" dirty="0">
                <a:solidFill>
                  <a:srgbClr val="FF0000"/>
                </a:solidFill>
              </a:rPr>
              <a:t>creating</a:t>
            </a:r>
            <a:r>
              <a:rPr lang="en-US" altLang="zh-CN" dirty="0"/>
              <a:t> backups.</a:t>
            </a:r>
            <a:endParaRPr lang="en-US" altLang="zh-CN" dirty="0"/>
          </a:p>
          <a:p>
            <a:pPr lvl="1" fontAlgn="base"/>
            <a:r>
              <a:rPr lang="en-US" altLang="zh-CN" dirty="0">
                <a:solidFill>
                  <a:srgbClr val="FF0000"/>
                </a:solidFill>
              </a:rPr>
              <a:t>Recovery</a:t>
            </a:r>
            <a:r>
              <a:rPr lang="en-US" altLang="zh-CN" dirty="0"/>
              <a:t> methods, including point-in-time recovery.</a:t>
            </a:r>
            <a:endParaRPr lang="en-US" altLang="zh-CN" dirty="0"/>
          </a:p>
          <a:p>
            <a:pPr lvl="1" fontAlgn="base"/>
            <a:r>
              <a:rPr lang="en-US" altLang="zh-CN" dirty="0"/>
              <a:t>Backup </a:t>
            </a:r>
            <a:r>
              <a:rPr lang="en-US" altLang="zh-CN" dirty="0">
                <a:solidFill>
                  <a:srgbClr val="FF0000"/>
                </a:solidFill>
              </a:rPr>
              <a:t>scheduling</a:t>
            </a:r>
            <a:r>
              <a:rPr lang="en-US" altLang="zh-CN" dirty="0"/>
              <a:t>, </a:t>
            </a:r>
            <a:r>
              <a:rPr lang="en-US" altLang="zh-CN" dirty="0">
                <a:solidFill>
                  <a:srgbClr val="FF0000"/>
                </a:solidFill>
              </a:rPr>
              <a:t>compression</a:t>
            </a:r>
            <a:r>
              <a:rPr lang="en-US" altLang="zh-CN" dirty="0"/>
              <a:t>, and </a:t>
            </a:r>
            <a:r>
              <a:rPr lang="en-US" altLang="zh-CN" dirty="0">
                <a:solidFill>
                  <a:srgbClr val="FF0000"/>
                </a:solidFill>
              </a:rPr>
              <a:t>encryption</a:t>
            </a:r>
            <a:r>
              <a:rPr lang="en-US" altLang="zh-CN" dirty="0"/>
              <a:t>.</a:t>
            </a:r>
            <a:endParaRPr lang="en-US" altLang="zh-CN" dirty="0"/>
          </a:p>
          <a:p>
            <a:pPr lvl="1" fontAlgn="base"/>
            <a:r>
              <a:rPr lang="en-US" altLang="zh-CN" dirty="0"/>
              <a:t>Table </a:t>
            </a:r>
            <a:r>
              <a:rPr lang="en-US" altLang="zh-CN" dirty="0">
                <a:solidFill>
                  <a:srgbClr val="FF0000"/>
                </a:solidFill>
              </a:rPr>
              <a:t>maintenance</a:t>
            </a:r>
            <a:r>
              <a:rPr lang="en-US" altLang="zh-CN" dirty="0"/>
              <a:t>, to enable recovery of corrupt tables.</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Using </a:t>
            </a:r>
            <a:r>
              <a:rPr kumimoji="1" lang="en-US" altLang="zh-CN" dirty="0" err="1"/>
              <a:t>mysqldump</a:t>
            </a:r>
            <a:r>
              <a:rPr kumimoji="1" lang="en-US" altLang="zh-CN" dirty="0"/>
              <a:t> for Backups</a:t>
            </a:r>
            <a:endParaRPr kumimoji="1" lang="zh-CN" altLang="en-US" dirty="0"/>
          </a:p>
        </p:txBody>
      </p:sp>
      <p:sp>
        <p:nvSpPr>
          <p:cNvPr id="3" name="内容占位符 2"/>
          <p:cNvSpPr>
            <a:spLocks noGrp="1"/>
          </p:cNvSpPr>
          <p:nvPr>
            <p:ph idx="1"/>
          </p:nvPr>
        </p:nvSpPr>
        <p:spPr>
          <a:xfrm>
            <a:off x="107504" y="845073"/>
            <a:ext cx="8712968" cy="3994930"/>
          </a:xfrm>
        </p:spPr>
        <p:txBody>
          <a:bodyPr>
            <a:normAutofit lnSpcReduction="10000"/>
          </a:bodyPr>
          <a:lstStyle/>
          <a:p>
            <a:pPr fontAlgn="base"/>
            <a:r>
              <a:rPr lang="en-US" altLang="zh-CN" dirty="0"/>
              <a:t>Dumping Data in SQL Format with </a:t>
            </a:r>
            <a:r>
              <a:rPr lang="en-US" altLang="zh-CN" dirty="0" err="1">
                <a:solidFill>
                  <a:srgbClr val="FF0000"/>
                </a:solidFill>
              </a:rPr>
              <a:t>mysqldump</a:t>
            </a:r>
            <a:endParaRPr lang="en-US" altLang="zh-CN" dirty="0">
              <a:solidFill>
                <a:srgbClr val="FF0000"/>
              </a:solidFill>
            </a:endParaRPr>
          </a:p>
          <a:p>
            <a:pPr lvl="1" fontAlgn="base"/>
            <a:r>
              <a:rPr lang="en-US" altLang="zh-CN" dirty="0"/>
              <a:t>By default, </a:t>
            </a:r>
            <a:r>
              <a:rPr lang="en-US" altLang="zh-CN" b="1" dirty="0">
                <a:hlinkClick r:id="rId1" tooltip="4.5.4 mysqldump — A Database Backup Program"/>
              </a:rPr>
              <a:t>mysqldump</a:t>
            </a:r>
            <a:r>
              <a:rPr lang="en-US" altLang="zh-CN" dirty="0"/>
              <a:t> writes information as SQL statements to the standard output. You can save the output in a file:</a:t>
            </a:r>
            <a:endParaRPr lang="en-US" altLang="zh-CN" dirty="0"/>
          </a:p>
          <a:p>
            <a:pPr marL="538480" lvl="1" indent="0" fontAlgn="base">
              <a:buNone/>
            </a:pPr>
            <a:r>
              <a:rPr lang="en-US" altLang="zh-CN" dirty="0">
                <a:solidFill>
                  <a:schemeClr val="tx2">
                    <a:lumMod val="75000"/>
                  </a:schemeClr>
                </a:solidFill>
                <a:latin typeface="Courier New" panose="02070309020205020404" pitchFamily="49" charset="0"/>
                <a:cs typeface="Courier New" panose="02070309020205020404" pitchFamily="49" charset="0"/>
              </a:rPr>
              <a:t>shell&gt; </a:t>
            </a:r>
            <a:r>
              <a:rPr lang="en-US" altLang="zh-CN" dirty="0" err="1">
                <a:solidFill>
                  <a:schemeClr val="tx2">
                    <a:lumMod val="75000"/>
                  </a:schemeClr>
                </a:solidFill>
                <a:latin typeface="Courier New" panose="02070309020205020404" pitchFamily="49" charset="0"/>
                <a:cs typeface="Courier New" panose="02070309020205020404" pitchFamily="49" charset="0"/>
              </a:rPr>
              <a:t>mysqldump</a:t>
            </a:r>
            <a:r>
              <a:rPr lang="en-US" altLang="zh-CN" dirty="0">
                <a:solidFill>
                  <a:schemeClr val="tx2">
                    <a:lumMod val="75000"/>
                  </a:schemeClr>
                </a:solidFill>
                <a:latin typeface="Courier New" panose="02070309020205020404" pitchFamily="49" charset="0"/>
                <a:cs typeface="Courier New" panose="02070309020205020404" pitchFamily="49" charset="0"/>
              </a:rPr>
              <a:t> [</a:t>
            </a:r>
            <a:r>
              <a:rPr lang="en-US" altLang="zh-CN" i="1" dirty="0">
                <a:solidFill>
                  <a:schemeClr val="tx2">
                    <a:lumMod val="75000"/>
                  </a:schemeClr>
                </a:solidFill>
                <a:latin typeface="Courier New" panose="02070309020205020404" pitchFamily="49" charset="0"/>
                <a:cs typeface="Courier New" panose="02070309020205020404" pitchFamily="49" charset="0"/>
              </a:rPr>
              <a:t>arguments</a:t>
            </a:r>
            <a:r>
              <a:rPr lang="en-US" altLang="zh-CN" dirty="0">
                <a:solidFill>
                  <a:schemeClr val="tx2">
                    <a:lumMod val="75000"/>
                  </a:schemeClr>
                </a:solidFill>
                <a:latin typeface="Courier New" panose="02070309020205020404" pitchFamily="49" charset="0"/>
                <a:cs typeface="Courier New" panose="02070309020205020404" pitchFamily="49" charset="0"/>
              </a:rPr>
              <a:t>] &gt; </a:t>
            </a:r>
            <a:r>
              <a:rPr lang="en-US" altLang="zh-CN" i="1" dirty="0" err="1">
                <a:solidFill>
                  <a:schemeClr val="tx2">
                    <a:lumMod val="75000"/>
                  </a:schemeClr>
                </a:solidFill>
                <a:latin typeface="Courier New" panose="02070309020205020404" pitchFamily="49" charset="0"/>
                <a:cs typeface="Courier New" panose="02070309020205020404" pitchFamily="49" charset="0"/>
              </a:rPr>
              <a:t>file_name</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To dump </a:t>
            </a:r>
            <a:r>
              <a:rPr lang="en-US" altLang="zh-CN" dirty="0">
                <a:solidFill>
                  <a:srgbClr val="FF0000"/>
                </a:solidFill>
              </a:rPr>
              <a:t>all</a:t>
            </a:r>
            <a:r>
              <a:rPr lang="en-US" altLang="zh-CN" dirty="0"/>
              <a:t> databases, invoke </a:t>
            </a:r>
            <a:r>
              <a:rPr lang="en-US" altLang="zh-CN" b="1" dirty="0">
                <a:hlinkClick r:id="rId1" tooltip="4.5.4 mysqldump — A Database Backup Program"/>
              </a:rPr>
              <a:t>mysqldump</a:t>
            </a:r>
            <a:r>
              <a:rPr lang="en-US" altLang="zh-CN" dirty="0"/>
              <a:t> with the </a:t>
            </a:r>
            <a:r>
              <a:rPr lang="en-US" altLang="zh-CN" dirty="0">
                <a:hlinkClick r:id="rId2"/>
              </a:rPr>
              <a:t>--all-databases</a:t>
            </a:r>
            <a:r>
              <a:rPr lang="en-US" altLang="zh-CN" dirty="0"/>
              <a:t> option:</a:t>
            </a:r>
            <a:endParaRPr lang="en-US" altLang="zh-CN" dirty="0"/>
          </a:p>
          <a:p>
            <a:pPr marL="538480" lvl="1" indent="0" fontAlgn="base">
              <a:buNone/>
            </a:pPr>
            <a:r>
              <a:rPr lang="en-US" altLang="zh-CN" sz="1575" dirty="0">
                <a:solidFill>
                  <a:schemeClr val="tx2">
                    <a:lumMod val="75000"/>
                  </a:schemeClr>
                </a:solidFill>
                <a:latin typeface="Courier New" panose="02070309020205020404" pitchFamily="49" charset="0"/>
                <a:cs typeface="Courier New" panose="02070309020205020404" pitchFamily="49" charset="0"/>
              </a:rPr>
              <a:t>shell&gt;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mysqldump</a:t>
            </a:r>
            <a:r>
              <a:rPr lang="en-US" altLang="zh-CN" sz="1575" dirty="0">
                <a:solidFill>
                  <a:schemeClr val="tx2">
                    <a:lumMod val="75000"/>
                  </a:schemeClr>
                </a:solidFill>
                <a:latin typeface="Courier New" panose="02070309020205020404" pitchFamily="49" charset="0"/>
                <a:cs typeface="Courier New" panose="02070309020205020404" pitchFamily="49" charset="0"/>
              </a:rPr>
              <a:t> --all-databases &gt;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dump.sql</a:t>
            </a:r>
            <a:endParaRPr lang="en-US" altLang="zh-CN" sz="1575"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To dump </a:t>
            </a:r>
            <a:r>
              <a:rPr lang="en-US" altLang="zh-CN" dirty="0">
                <a:solidFill>
                  <a:srgbClr val="FF0000"/>
                </a:solidFill>
              </a:rPr>
              <a:t>only specific databases</a:t>
            </a:r>
            <a:r>
              <a:rPr lang="en-US" altLang="zh-CN" dirty="0"/>
              <a:t>, name them on the command line and use the </a:t>
            </a:r>
            <a:r>
              <a:rPr lang="en-US" altLang="zh-CN" dirty="0">
                <a:hlinkClick r:id="rId3"/>
              </a:rPr>
              <a:t>--databases</a:t>
            </a:r>
            <a:r>
              <a:rPr lang="en-US" altLang="zh-CN" dirty="0"/>
              <a:t> option:</a:t>
            </a:r>
            <a:endParaRPr lang="en-US" altLang="zh-CN" dirty="0"/>
          </a:p>
          <a:p>
            <a:pPr marL="538480" lvl="1" indent="0" fontAlgn="base">
              <a:buNone/>
            </a:pPr>
            <a:r>
              <a:rPr lang="en-US" altLang="zh-CN" sz="1575" dirty="0">
                <a:solidFill>
                  <a:schemeClr val="tx2">
                    <a:lumMod val="75000"/>
                  </a:schemeClr>
                </a:solidFill>
                <a:latin typeface="Courier New" panose="02070309020205020404" pitchFamily="49" charset="0"/>
                <a:cs typeface="Courier New" panose="02070309020205020404" pitchFamily="49" charset="0"/>
              </a:rPr>
              <a:t>shell&gt;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mysqldump</a:t>
            </a:r>
            <a:r>
              <a:rPr lang="en-US" altLang="zh-CN" sz="1575" dirty="0">
                <a:solidFill>
                  <a:schemeClr val="tx2">
                    <a:lumMod val="75000"/>
                  </a:schemeClr>
                </a:solidFill>
                <a:latin typeface="Courier New" panose="02070309020205020404" pitchFamily="49" charset="0"/>
                <a:cs typeface="Courier New" panose="02070309020205020404" pitchFamily="49" charset="0"/>
              </a:rPr>
              <a:t> --databases db1 db2 db3 &gt;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dump.sql</a:t>
            </a:r>
            <a:endParaRPr lang="en-US" altLang="zh-CN" sz="1575"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To dump </a:t>
            </a:r>
            <a:r>
              <a:rPr lang="en-US" altLang="zh-CN" dirty="0">
                <a:solidFill>
                  <a:srgbClr val="FF0000"/>
                </a:solidFill>
              </a:rPr>
              <a:t>a single database</a:t>
            </a:r>
            <a:r>
              <a:rPr lang="en-US" altLang="zh-CN" dirty="0"/>
              <a:t>, name it on the command line:</a:t>
            </a:r>
            <a:endParaRPr lang="en-US" altLang="zh-CN" dirty="0"/>
          </a:p>
          <a:p>
            <a:pPr marL="538480" lvl="1" indent="0" fontAlgn="base">
              <a:buNone/>
            </a:pPr>
            <a:r>
              <a:rPr lang="en-US" altLang="zh-CN" sz="1575" dirty="0">
                <a:solidFill>
                  <a:schemeClr val="tx2">
                    <a:lumMod val="75000"/>
                  </a:schemeClr>
                </a:solidFill>
                <a:latin typeface="Courier New" panose="02070309020205020404" pitchFamily="49" charset="0"/>
                <a:cs typeface="Courier New" panose="02070309020205020404" pitchFamily="49" charset="0"/>
              </a:rPr>
              <a:t>shell&gt;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mysqldump</a:t>
            </a:r>
            <a:r>
              <a:rPr lang="en-US" altLang="zh-CN" sz="1575" dirty="0">
                <a:solidFill>
                  <a:schemeClr val="tx2">
                    <a:lumMod val="75000"/>
                  </a:schemeClr>
                </a:solidFill>
                <a:latin typeface="Courier New" panose="02070309020205020404" pitchFamily="49" charset="0"/>
                <a:cs typeface="Courier New" panose="02070309020205020404" pitchFamily="49" charset="0"/>
              </a:rPr>
              <a:t> --databases test &gt;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dump.sql</a:t>
            </a:r>
            <a:endParaRPr lang="en-US" altLang="zh-CN" sz="1575"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In the </a:t>
            </a:r>
            <a:r>
              <a:rPr lang="en-US" altLang="zh-CN" dirty="0">
                <a:solidFill>
                  <a:srgbClr val="FF0000"/>
                </a:solidFill>
              </a:rPr>
              <a:t>single-database</a:t>
            </a:r>
            <a:r>
              <a:rPr lang="en-US" altLang="zh-CN" dirty="0"/>
              <a:t> case, it is permissible to omit the </a:t>
            </a:r>
            <a:r>
              <a:rPr lang="en-US" altLang="zh-CN" dirty="0">
                <a:hlinkClick r:id="rId3"/>
              </a:rPr>
              <a:t>--databases</a:t>
            </a:r>
            <a:r>
              <a:rPr lang="en-US" altLang="zh-CN" dirty="0"/>
              <a:t> option:</a:t>
            </a:r>
            <a:endParaRPr lang="en-US" altLang="zh-CN" dirty="0"/>
          </a:p>
          <a:p>
            <a:pPr marL="538480" lvl="1" indent="0" fontAlgn="base">
              <a:buNone/>
            </a:pPr>
            <a:r>
              <a:rPr lang="en-US" altLang="zh-CN" sz="1575" dirty="0">
                <a:solidFill>
                  <a:schemeClr val="tx2">
                    <a:lumMod val="75000"/>
                  </a:schemeClr>
                </a:solidFill>
                <a:latin typeface="Courier New" panose="02070309020205020404" pitchFamily="49" charset="0"/>
                <a:cs typeface="Courier New" panose="02070309020205020404" pitchFamily="49" charset="0"/>
              </a:rPr>
              <a:t>shell&gt;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mysqldump</a:t>
            </a:r>
            <a:r>
              <a:rPr lang="en-US" altLang="zh-CN" sz="1575" dirty="0">
                <a:solidFill>
                  <a:schemeClr val="tx2">
                    <a:lumMod val="75000"/>
                  </a:schemeClr>
                </a:solidFill>
                <a:latin typeface="Courier New" panose="02070309020205020404" pitchFamily="49" charset="0"/>
                <a:cs typeface="Courier New" panose="02070309020205020404" pitchFamily="49" charset="0"/>
              </a:rPr>
              <a:t> test &gt;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dump.sql</a:t>
            </a:r>
            <a:endParaRPr lang="en-US" altLang="zh-CN" sz="1575"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To dump </a:t>
            </a:r>
            <a:r>
              <a:rPr lang="en-US" altLang="zh-CN" dirty="0">
                <a:solidFill>
                  <a:srgbClr val="FF0000"/>
                </a:solidFill>
              </a:rPr>
              <a:t>only specific tables from a database</a:t>
            </a:r>
            <a:r>
              <a:rPr lang="en-US" altLang="zh-CN" dirty="0"/>
              <a:t>, name them on the command line following the database name:</a:t>
            </a:r>
            <a:endParaRPr lang="en-US" altLang="zh-CN" dirty="0"/>
          </a:p>
          <a:p>
            <a:pPr marL="538480" lvl="1" indent="0" fontAlgn="base">
              <a:buNone/>
            </a:pPr>
            <a:r>
              <a:rPr lang="en-US" altLang="zh-CN" sz="1575" dirty="0">
                <a:solidFill>
                  <a:schemeClr val="tx2">
                    <a:lumMod val="75000"/>
                  </a:schemeClr>
                </a:solidFill>
                <a:latin typeface="Courier New" panose="02070309020205020404" pitchFamily="49" charset="0"/>
                <a:cs typeface="Courier New" panose="02070309020205020404" pitchFamily="49" charset="0"/>
              </a:rPr>
              <a:t>shell&gt;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mysqldump</a:t>
            </a:r>
            <a:r>
              <a:rPr lang="en-US" altLang="zh-CN" sz="1575" dirty="0">
                <a:solidFill>
                  <a:schemeClr val="tx2">
                    <a:lumMod val="75000"/>
                  </a:schemeClr>
                </a:solidFill>
                <a:latin typeface="Courier New" panose="02070309020205020404" pitchFamily="49" charset="0"/>
                <a:cs typeface="Courier New" panose="02070309020205020404" pitchFamily="49" charset="0"/>
              </a:rPr>
              <a:t> test t1 t3 t7 &gt;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dump.sql</a:t>
            </a:r>
            <a:endParaRPr lang="en-US" altLang="zh-CN" sz="1575" dirty="0">
              <a:solidFill>
                <a:schemeClr val="tx2">
                  <a:lumMod val="75000"/>
                </a:schemeClr>
              </a:solidFill>
              <a:latin typeface="Courier New" panose="02070309020205020404" pitchFamily="49" charset="0"/>
              <a:cs typeface="Courier New" panose="02070309020205020404" pitchFamily="49" charset="0"/>
            </a:endParaRPr>
          </a:p>
          <a:p>
            <a:pPr fontAlgn="base"/>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Using </a:t>
            </a:r>
            <a:r>
              <a:rPr kumimoji="1" lang="en-US" altLang="zh-CN" dirty="0" err="1"/>
              <a:t>mysqldump</a:t>
            </a:r>
            <a:r>
              <a:rPr kumimoji="1" lang="en-US" altLang="zh-CN" dirty="0"/>
              <a:t> for Backups</a:t>
            </a:r>
            <a:endParaRPr kumimoji="1" lang="zh-CN" altLang="en-US" dirty="0"/>
          </a:p>
        </p:txBody>
      </p:sp>
      <p:sp>
        <p:nvSpPr>
          <p:cNvPr id="3" name="内容占位符 2"/>
          <p:cNvSpPr>
            <a:spLocks noGrp="1"/>
          </p:cNvSpPr>
          <p:nvPr>
            <p:ph idx="1"/>
          </p:nvPr>
        </p:nvSpPr>
        <p:spPr>
          <a:xfrm>
            <a:off x="107504" y="845073"/>
            <a:ext cx="8856984" cy="3994930"/>
          </a:xfrm>
        </p:spPr>
        <p:txBody>
          <a:bodyPr>
            <a:normAutofit fontScale="92500" lnSpcReduction="20000"/>
          </a:bodyPr>
          <a:lstStyle/>
          <a:p>
            <a:pPr fontAlgn="base"/>
            <a:r>
              <a:rPr lang="en-US" altLang="zh-CN" dirty="0"/>
              <a:t>Reloading SQL-Format Backups</a:t>
            </a:r>
            <a:endParaRPr lang="en-US" altLang="zh-CN" dirty="0"/>
          </a:p>
          <a:p>
            <a:pPr lvl="1" fontAlgn="base"/>
            <a:r>
              <a:rPr lang="en-US" altLang="zh-CN" dirty="0"/>
              <a:t>If the dump file was created by </a:t>
            </a:r>
            <a:r>
              <a:rPr lang="en-US" altLang="zh-CN" b="1" dirty="0">
                <a:hlinkClick r:id="rId1" tooltip="4.5.4 mysqldump — A Database Backup Program"/>
              </a:rPr>
              <a:t>mysqldump</a:t>
            </a:r>
            <a:r>
              <a:rPr lang="en-US" altLang="zh-CN" dirty="0"/>
              <a:t> with the </a:t>
            </a:r>
            <a:r>
              <a:rPr lang="en-US" altLang="zh-CN" dirty="0">
                <a:hlinkClick r:id="rId2"/>
              </a:rPr>
              <a:t>--all-databases</a:t>
            </a:r>
            <a:r>
              <a:rPr lang="en-US" altLang="zh-CN" dirty="0"/>
              <a:t> or </a:t>
            </a:r>
            <a:r>
              <a:rPr lang="en-US" altLang="zh-CN" dirty="0">
                <a:hlinkClick r:id="rId3"/>
              </a:rPr>
              <a:t>--databases</a:t>
            </a:r>
            <a:r>
              <a:rPr lang="en-US" altLang="zh-CN" dirty="0"/>
              <a:t> option, it contains </a:t>
            </a:r>
            <a:r>
              <a:rPr lang="en-US" altLang="zh-CN" dirty="0">
                <a:hlinkClick r:id="rId4" tooltip="13.1.12 CREATE DATABASE Statement"/>
              </a:rPr>
              <a:t>CREATE DATABASE</a:t>
            </a:r>
            <a:r>
              <a:rPr lang="en-US" altLang="zh-CN" dirty="0"/>
              <a:t> and </a:t>
            </a:r>
            <a:r>
              <a:rPr lang="en-US" altLang="zh-CN" dirty="0">
                <a:hlinkClick r:id="rId5" tooltip="13.8.4 USE Statement"/>
              </a:rPr>
              <a:t>USE</a:t>
            </a:r>
            <a:r>
              <a:rPr lang="en-US" altLang="zh-CN" dirty="0"/>
              <a:t> statements and it is </a:t>
            </a:r>
            <a:r>
              <a:rPr lang="en-US" altLang="zh-CN" dirty="0">
                <a:solidFill>
                  <a:srgbClr val="FF0000"/>
                </a:solidFill>
              </a:rPr>
              <a:t>not</a:t>
            </a:r>
            <a:r>
              <a:rPr lang="en-US" altLang="zh-CN" dirty="0"/>
              <a:t> necessary to specify a default database into which to load the data:</a:t>
            </a:r>
            <a:endParaRPr lang="en-US" altLang="zh-CN" dirty="0"/>
          </a:p>
          <a:p>
            <a:pPr marL="538480" lvl="1" indent="0" fontAlgn="base">
              <a:buNone/>
            </a:pPr>
            <a:r>
              <a:rPr lang="en-US" altLang="zh-CN" dirty="0">
                <a:solidFill>
                  <a:schemeClr val="tx2">
                    <a:lumMod val="75000"/>
                  </a:schemeClr>
                </a:solidFill>
                <a:latin typeface="Courier New" panose="02070309020205020404" pitchFamily="49" charset="0"/>
                <a:cs typeface="Courier New" panose="02070309020205020404" pitchFamily="49" charset="0"/>
              </a:rPr>
              <a:t>shell&gt; </a:t>
            </a:r>
            <a:r>
              <a:rPr lang="en-US" altLang="zh-CN" dirty="0" err="1">
                <a:solidFill>
                  <a:schemeClr val="tx2">
                    <a:lumMod val="75000"/>
                  </a:schemeClr>
                </a:solidFill>
                <a:latin typeface="Courier New" panose="02070309020205020404" pitchFamily="49" charset="0"/>
                <a:cs typeface="Courier New" panose="02070309020205020404" pitchFamily="49" charset="0"/>
              </a:rPr>
              <a:t>mysql</a:t>
            </a:r>
            <a:r>
              <a:rPr lang="en-US" altLang="zh-CN" dirty="0">
                <a:solidFill>
                  <a:schemeClr val="tx2">
                    <a:lumMod val="75000"/>
                  </a:schemeClr>
                </a:solidFill>
                <a:latin typeface="Courier New" panose="02070309020205020404" pitchFamily="49" charset="0"/>
                <a:cs typeface="Courier New" panose="02070309020205020404" pitchFamily="49" charset="0"/>
              </a:rPr>
              <a:t> &lt; </a:t>
            </a:r>
            <a:r>
              <a:rPr lang="en-US" altLang="zh-CN" dirty="0" err="1">
                <a:solidFill>
                  <a:schemeClr val="tx2">
                    <a:lumMod val="75000"/>
                  </a:schemeClr>
                </a:solidFill>
                <a:latin typeface="Courier New" panose="02070309020205020404" pitchFamily="49" charset="0"/>
                <a:cs typeface="Courier New" panose="02070309020205020404" pitchFamily="49" charset="0"/>
              </a:rPr>
              <a:t>dump.sql</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Alternatively, from within </a:t>
            </a:r>
            <a:r>
              <a:rPr lang="en-US" altLang="zh-CN" b="1" dirty="0">
                <a:hlinkClick r:id="rId6" tooltip="4.5.1 mysql — The MySQL Command-Line Client"/>
              </a:rPr>
              <a:t>mysql</a:t>
            </a:r>
            <a:r>
              <a:rPr lang="en-US" altLang="zh-CN" dirty="0"/>
              <a:t>, use a source command:</a:t>
            </a:r>
            <a:endParaRPr lang="en-US" altLang="zh-CN" dirty="0"/>
          </a:p>
          <a:p>
            <a:pPr marL="538480" lvl="1" indent="0" fontAlgn="base">
              <a:buNone/>
            </a:pPr>
            <a:r>
              <a:rPr lang="en-US" altLang="zh-CN" sz="1575" dirty="0" err="1">
                <a:solidFill>
                  <a:schemeClr val="tx2">
                    <a:lumMod val="75000"/>
                  </a:schemeClr>
                </a:solidFill>
                <a:latin typeface="Courier New" panose="02070309020205020404" pitchFamily="49" charset="0"/>
                <a:cs typeface="Courier New" panose="02070309020205020404" pitchFamily="49" charset="0"/>
              </a:rPr>
              <a:t>mysql</a:t>
            </a:r>
            <a:r>
              <a:rPr lang="en-US" altLang="zh-CN" sz="1575" dirty="0">
                <a:solidFill>
                  <a:schemeClr val="tx2">
                    <a:lumMod val="75000"/>
                  </a:schemeClr>
                </a:solidFill>
                <a:latin typeface="Courier New" panose="02070309020205020404" pitchFamily="49" charset="0"/>
                <a:cs typeface="Courier New" panose="02070309020205020404" pitchFamily="49" charset="0"/>
              </a:rPr>
              <a:t>&gt; source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dump.sql</a:t>
            </a:r>
            <a:endParaRPr lang="en-US" altLang="zh-CN" sz="1575"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If the file </a:t>
            </a:r>
            <a:r>
              <a:rPr lang="en-US" altLang="zh-CN" dirty="0">
                <a:solidFill>
                  <a:srgbClr val="FF0000"/>
                </a:solidFill>
              </a:rPr>
              <a:t>is a single-database dump not</a:t>
            </a:r>
            <a:r>
              <a:rPr lang="en-US" altLang="zh-CN" dirty="0"/>
              <a:t> containing </a:t>
            </a:r>
            <a:r>
              <a:rPr lang="en-US" altLang="zh-CN" dirty="0">
                <a:hlinkClick r:id="rId4" tooltip="13.1.12 CREATE DATABASE Statement"/>
              </a:rPr>
              <a:t>CREATE DATABASE</a:t>
            </a:r>
            <a:r>
              <a:rPr lang="en-US" altLang="zh-CN" dirty="0"/>
              <a:t> and </a:t>
            </a:r>
            <a:r>
              <a:rPr lang="en-US" altLang="zh-CN" dirty="0">
                <a:hlinkClick r:id="rId5" tooltip="13.8.4 USE Statement"/>
              </a:rPr>
              <a:t>USE</a:t>
            </a:r>
            <a:r>
              <a:rPr lang="en-US" altLang="zh-CN" dirty="0"/>
              <a:t> statements, create the database first (if necessary):</a:t>
            </a:r>
            <a:endParaRPr lang="en-US" altLang="zh-CN" dirty="0"/>
          </a:p>
          <a:p>
            <a:pPr marL="538480" lvl="1" indent="0" fontAlgn="base">
              <a:buNone/>
            </a:pPr>
            <a:r>
              <a:rPr lang="en-US" altLang="zh-CN" sz="1575" dirty="0">
                <a:solidFill>
                  <a:schemeClr val="tx2">
                    <a:lumMod val="75000"/>
                  </a:schemeClr>
                </a:solidFill>
                <a:latin typeface="Courier New" panose="02070309020205020404" pitchFamily="49" charset="0"/>
                <a:cs typeface="Courier New" panose="02070309020205020404" pitchFamily="49" charset="0"/>
              </a:rPr>
              <a:t>shell&gt;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mysqladmin</a:t>
            </a:r>
            <a:r>
              <a:rPr lang="en-US" altLang="zh-CN" sz="1575" dirty="0">
                <a:solidFill>
                  <a:schemeClr val="tx2">
                    <a:lumMod val="75000"/>
                  </a:schemeClr>
                </a:solidFill>
                <a:latin typeface="Courier New" panose="02070309020205020404" pitchFamily="49" charset="0"/>
                <a:cs typeface="Courier New" panose="02070309020205020404" pitchFamily="49" charset="0"/>
              </a:rPr>
              <a:t> create db1</a:t>
            </a:r>
            <a:endParaRPr lang="en-US" altLang="zh-CN" sz="1575"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Then </a:t>
            </a:r>
            <a:r>
              <a:rPr lang="en-US" altLang="zh-CN" dirty="0">
                <a:solidFill>
                  <a:srgbClr val="FF0000"/>
                </a:solidFill>
              </a:rPr>
              <a:t>specify the database name</a:t>
            </a:r>
            <a:r>
              <a:rPr lang="en-US" altLang="zh-CN" dirty="0"/>
              <a:t> when you load the dump file:</a:t>
            </a:r>
            <a:endParaRPr lang="en-US" altLang="zh-CN" dirty="0"/>
          </a:p>
          <a:p>
            <a:pPr marL="538480" lvl="1" indent="0" fontAlgn="base">
              <a:buNone/>
            </a:pPr>
            <a:r>
              <a:rPr lang="en-US" altLang="zh-CN" sz="1575" dirty="0">
                <a:solidFill>
                  <a:schemeClr val="tx2">
                    <a:lumMod val="75000"/>
                  </a:schemeClr>
                </a:solidFill>
                <a:latin typeface="Courier New" panose="02070309020205020404" pitchFamily="49" charset="0"/>
                <a:cs typeface="Courier New" panose="02070309020205020404" pitchFamily="49" charset="0"/>
              </a:rPr>
              <a:t>shell&gt;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mysql</a:t>
            </a:r>
            <a:r>
              <a:rPr lang="en-US" altLang="zh-CN" sz="1575" dirty="0">
                <a:solidFill>
                  <a:schemeClr val="tx2">
                    <a:lumMod val="75000"/>
                  </a:schemeClr>
                </a:solidFill>
                <a:latin typeface="Courier New" panose="02070309020205020404" pitchFamily="49" charset="0"/>
                <a:cs typeface="Courier New" panose="02070309020205020404" pitchFamily="49" charset="0"/>
              </a:rPr>
              <a:t> db1 &lt;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dump.sql</a:t>
            </a:r>
            <a:endParaRPr lang="en-US" altLang="zh-CN" sz="1575"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Alternatively, from within </a:t>
            </a:r>
            <a:r>
              <a:rPr lang="en-US" altLang="zh-CN" b="1" dirty="0">
                <a:hlinkClick r:id="rId6" tooltip="4.5.1 mysql — The MySQL Command-Line Client"/>
              </a:rPr>
              <a:t>mysql</a:t>
            </a:r>
            <a:r>
              <a:rPr lang="en-US" altLang="zh-CN" dirty="0"/>
              <a:t>, create the database, select it as the default database, and load the dump file:</a:t>
            </a:r>
            <a:endParaRPr lang="en-US" altLang="zh-CN" dirty="0"/>
          </a:p>
          <a:p>
            <a:pPr marL="538480" lvl="1" indent="0" fontAlgn="base">
              <a:buNone/>
            </a:pPr>
            <a:r>
              <a:rPr lang="en-US" altLang="zh-CN" sz="1575" dirty="0" err="1">
                <a:solidFill>
                  <a:schemeClr val="tx2">
                    <a:lumMod val="75000"/>
                  </a:schemeClr>
                </a:solidFill>
                <a:latin typeface="Courier New" panose="02070309020205020404" pitchFamily="49" charset="0"/>
                <a:cs typeface="Courier New" panose="02070309020205020404" pitchFamily="49" charset="0"/>
              </a:rPr>
              <a:t>mysql</a:t>
            </a:r>
            <a:r>
              <a:rPr lang="en-US" altLang="zh-CN" sz="1575" dirty="0">
                <a:solidFill>
                  <a:schemeClr val="tx2">
                    <a:lumMod val="75000"/>
                  </a:schemeClr>
                </a:solidFill>
                <a:latin typeface="Courier New" panose="02070309020205020404" pitchFamily="49" charset="0"/>
                <a:cs typeface="Courier New" panose="02070309020205020404" pitchFamily="49" charset="0"/>
              </a:rPr>
              <a:t>&gt; CREATE DATABASE IF NOT EXISTS db1; </a:t>
            </a:r>
            <a:endParaRPr lang="en-US" altLang="zh-CN" sz="1575" dirty="0">
              <a:solidFill>
                <a:schemeClr val="tx2">
                  <a:lumMod val="75000"/>
                </a:schemeClr>
              </a:solidFill>
              <a:latin typeface="Courier New" panose="02070309020205020404" pitchFamily="49" charset="0"/>
              <a:cs typeface="Courier New" panose="02070309020205020404" pitchFamily="49" charset="0"/>
            </a:endParaRPr>
          </a:p>
          <a:p>
            <a:pPr marL="538480" lvl="1" indent="0" fontAlgn="base">
              <a:buNone/>
            </a:pPr>
            <a:r>
              <a:rPr lang="en-US" altLang="zh-CN" sz="1575" dirty="0" err="1">
                <a:solidFill>
                  <a:schemeClr val="tx2">
                    <a:lumMod val="75000"/>
                  </a:schemeClr>
                </a:solidFill>
                <a:latin typeface="Courier New" panose="02070309020205020404" pitchFamily="49" charset="0"/>
                <a:cs typeface="Courier New" panose="02070309020205020404" pitchFamily="49" charset="0"/>
              </a:rPr>
              <a:t>mysql</a:t>
            </a:r>
            <a:r>
              <a:rPr lang="en-US" altLang="zh-CN" sz="1575" dirty="0">
                <a:solidFill>
                  <a:schemeClr val="tx2">
                    <a:lumMod val="75000"/>
                  </a:schemeClr>
                </a:solidFill>
                <a:latin typeface="Courier New" panose="02070309020205020404" pitchFamily="49" charset="0"/>
                <a:cs typeface="Courier New" panose="02070309020205020404" pitchFamily="49" charset="0"/>
              </a:rPr>
              <a:t>&gt; USE db1; </a:t>
            </a:r>
            <a:endParaRPr lang="en-US" altLang="zh-CN" sz="1575" dirty="0">
              <a:solidFill>
                <a:schemeClr val="tx2">
                  <a:lumMod val="75000"/>
                </a:schemeClr>
              </a:solidFill>
              <a:latin typeface="Courier New" panose="02070309020205020404" pitchFamily="49" charset="0"/>
              <a:cs typeface="Courier New" panose="02070309020205020404" pitchFamily="49" charset="0"/>
            </a:endParaRPr>
          </a:p>
          <a:p>
            <a:pPr marL="538480" lvl="1" indent="0" fontAlgn="base">
              <a:buNone/>
            </a:pPr>
            <a:r>
              <a:rPr lang="en-US" altLang="zh-CN" sz="1575" dirty="0" err="1">
                <a:solidFill>
                  <a:schemeClr val="tx2">
                    <a:lumMod val="75000"/>
                  </a:schemeClr>
                </a:solidFill>
                <a:latin typeface="Courier New" panose="02070309020205020404" pitchFamily="49" charset="0"/>
                <a:cs typeface="Courier New" panose="02070309020205020404" pitchFamily="49" charset="0"/>
              </a:rPr>
              <a:t>mysql</a:t>
            </a:r>
            <a:r>
              <a:rPr lang="en-US" altLang="zh-CN" sz="1575" dirty="0">
                <a:solidFill>
                  <a:schemeClr val="tx2">
                    <a:lumMod val="75000"/>
                  </a:schemeClr>
                </a:solidFill>
                <a:latin typeface="Courier New" panose="02070309020205020404" pitchFamily="49" charset="0"/>
                <a:cs typeface="Courier New" panose="02070309020205020404" pitchFamily="49" charset="0"/>
              </a:rPr>
              <a:t>&gt; source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dump.sql</a:t>
            </a:r>
            <a:endParaRPr lang="en-US" altLang="zh-CN" sz="1575" dirty="0">
              <a:solidFill>
                <a:schemeClr val="tx2">
                  <a:lumMod val="75000"/>
                </a:schemeClr>
              </a:solidFill>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514" y="105708"/>
            <a:ext cx="6588732" cy="413814"/>
          </a:xfrm>
        </p:spPr>
        <p:txBody>
          <a:bodyPr/>
          <a:lstStyle/>
          <a:p>
            <a:r>
              <a:rPr kumimoji="1" lang="en-US" altLang="zh-CN" dirty="0"/>
              <a:t>Using </a:t>
            </a:r>
            <a:r>
              <a:rPr kumimoji="1" lang="en-US" altLang="zh-CN" dirty="0" err="1"/>
              <a:t>mysqldump</a:t>
            </a:r>
            <a:r>
              <a:rPr kumimoji="1" lang="en-US" altLang="zh-CN" dirty="0"/>
              <a:t> for Backups</a:t>
            </a:r>
            <a:endParaRPr kumimoji="1" lang="zh-CN" altLang="en-US" dirty="0"/>
          </a:p>
        </p:txBody>
      </p:sp>
      <p:sp>
        <p:nvSpPr>
          <p:cNvPr id="3" name="内容占位符 2"/>
          <p:cNvSpPr>
            <a:spLocks noGrp="1"/>
          </p:cNvSpPr>
          <p:nvPr>
            <p:ph idx="1"/>
          </p:nvPr>
        </p:nvSpPr>
        <p:spPr>
          <a:xfrm>
            <a:off x="107504" y="845073"/>
            <a:ext cx="8856984" cy="3994930"/>
          </a:xfrm>
        </p:spPr>
        <p:txBody>
          <a:bodyPr>
            <a:normAutofit/>
          </a:bodyPr>
          <a:lstStyle/>
          <a:p>
            <a:pPr fontAlgn="base"/>
            <a:r>
              <a:rPr lang="en-US" altLang="zh-CN" dirty="0"/>
              <a:t>Dumping Data in Delimited-Text Format with </a:t>
            </a:r>
            <a:r>
              <a:rPr lang="en-US" altLang="zh-CN" dirty="0" err="1"/>
              <a:t>mysqldump</a:t>
            </a:r>
            <a:endParaRPr lang="en-US" altLang="zh-CN" dirty="0"/>
          </a:p>
          <a:p>
            <a:pPr lvl="1" fontAlgn="base"/>
            <a:r>
              <a:rPr lang="en-US" altLang="zh-CN" dirty="0"/>
              <a:t>If you invoke </a:t>
            </a:r>
            <a:r>
              <a:rPr lang="en-US" altLang="zh-CN" b="1" dirty="0">
                <a:hlinkClick r:id="rId1" tooltip="4.5.4 mysqldump — A Database Backup Program"/>
              </a:rPr>
              <a:t>mysqldump</a:t>
            </a:r>
            <a:r>
              <a:rPr lang="en-US" altLang="zh-CN" dirty="0"/>
              <a:t> with the </a:t>
            </a:r>
            <a:r>
              <a:rPr lang="en-US" altLang="zh-CN" dirty="0">
                <a:hlinkClick r:id="rId2"/>
              </a:rPr>
              <a:t>--tab=</a:t>
            </a:r>
            <a:r>
              <a:rPr lang="en-US" altLang="zh-CN" i="1" dirty="0">
                <a:hlinkClick r:id="rId2"/>
              </a:rPr>
              <a:t>dir_name</a:t>
            </a:r>
            <a:r>
              <a:rPr lang="en-US" altLang="zh-CN" dirty="0"/>
              <a:t> option, it uses </a:t>
            </a:r>
            <a:r>
              <a:rPr lang="en-US" altLang="zh-CN" i="1" dirty="0" err="1">
                <a:solidFill>
                  <a:srgbClr val="FF0000"/>
                </a:solidFill>
              </a:rPr>
              <a:t>dir_name</a:t>
            </a:r>
            <a:r>
              <a:rPr lang="en-US" altLang="zh-CN" dirty="0">
                <a:solidFill>
                  <a:srgbClr val="FF0000"/>
                </a:solidFill>
              </a:rPr>
              <a:t> </a:t>
            </a:r>
            <a:r>
              <a:rPr lang="en-US" altLang="zh-CN" dirty="0"/>
              <a:t>as the output directory and dumps tables individually in that directory using </a:t>
            </a:r>
            <a:r>
              <a:rPr lang="en-US" altLang="zh-CN" dirty="0">
                <a:solidFill>
                  <a:srgbClr val="FF0000"/>
                </a:solidFill>
              </a:rPr>
              <a:t>two files for each table</a:t>
            </a:r>
            <a:r>
              <a:rPr lang="en-US" altLang="zh-CN" dirty="0"/>
              <a:t>. The table name is the base name for these files. </a:t>
            </a:r>
            <a:endParaRPr lang="en-US" altLang="zh-CN" dirty="0"/>
          </a:p>
          <a:p>
            <a:pPr lvl="2" fontAlgn="base"/>
            <a:r>
              <a:rPr lang="en-US" altLang="zh-CN" dirty="0"/>
              <a:t>For a table named </a:t>
            </a:r>
            <a:r>
              <a:rPr lang="en-US" altLang="zh-CN" dirty="0">
                <a:solidFill>
                  <a:srgbClr val="FF0000"/>
                </a:solidFill>
              </a:rPr>
              <a:t>t1</a:t>
            </a:r>
            <a:r>
              <a:rPr lang="en-US" altLang="zh-CN" dirty="0"/>
              <a:t>, the files are named </a:t>
            </a:r>
            <a:r>
              <a:rPr lang="en-US" altLang="zh-CN" dirty="0">
                <a:solidFill>
                  <a:srgbClr val="FF0000"/>
                </a:solidFill>
              </a:rPr>
              <a:t>t1.sql </a:t>
            </a:r>
            <a:r>
              <a:rPr lang="en-US" altLang="zh-CN" dirty="0"/>
              <a:t>and </a:t>
            </a:r>
            <a:r>
              <a:rPr lang="en-US" altLang="zh-CN" dirty="0">
                <a:solidFill>
                  <a:srgbClr val="FF0000"/>
                </a:solidFill>
              </a:rPr>
              <a:t>t1.txt</a:t>
            </a:r>
            <a:r>
              <a:rPr lang="en-US" altLang="zh-CN" dirty="0"/>
              <a:t>. The </a:t>
            </a:r>
            <a:r>
              <a:rPr lang="en-US" altLang="zh-CN" dirty="0">
                <a:solidFill>
                  <a:srgbClr val="FF0000"/>
                </a:solidFill>
              </a:rPr>
              <a:t>.</a:t>
            </a:r>
            <a:r>
              <a:rPr lang="en-US" altLang="zh-CN" dirty="0" err="1">
                <a:solidFill>
                  <a:srgbClr val="FF0000"/>
                </a:solidFill>
              </a:rPr>
              <a:t>sql</a:t>
            </a:r>
            <a:r>
              <a:rPr lang="en-US" altLang="zh-CN" dirty="0">
                <a:solidFill>
                  <a:srgbClr val="FF0000"/>
                </a:solidFill>
              </a:rPr>
              <a:t> </a:t>
            </a:r>
            <a:r>
              <a:rPr lang="en-US" altLang="zh-CN" dirty="0"/>
              <a:t>file contains a </a:t>
            </a:r>
            <a:r>
              <a:rPr lang="en-US" altLang="zh-CN" dirty="0">
                <a:hlinkClick r:id="rId3" tooltip="13.1.20 CREATE TABLE Statement"/>
              </a:rPr>
              <a:t>CREATE TABLE</a:t>
            </a:r>
            <a:r>
              <a:rPr lang="en-US" altLang="zh-CN" dirty="0"/>
              <a:t> statement for the table. The </a:t>
            </a:r>
            <a:r>
              <a:rPr lang="en-US" altLang="zh-CN" dirty="0">
                <a:solidFill>
                  <a:srgbClr val="FF0000"/>
                </a:solidFill>
              </a:rPr>
              <a:t>.txt </a:t>
            </a:r>
            <a:r>
              <a:rPr lang="en-US" altLang="zh-CN" dirty="0"/>
              <a:t>file contains the table data, one line per table row.</a:t>
            </a:r>
            <a:endParaRPr lang="en-US" altLang="zh-CN" dirty="0"/>
          </a:p>
          <a:p>
            <a:pPr lvl="1" fontAlgn="base"/>
            <a:r>
              <a:rPr lang="en-US" altLang="zh-CN" dirty="0"/>
              <a:t>The following command dumps the contents of the db1 database to files in the /</a:t>
            </a:r>
            <a:r>
              <a:rPr lang="en-US" altLang="zh-CN" dirty="0" err="1"/>
              <a:t>tmp</a:t>
            </a:r>
            <a:r>
              <a:rPr lang="en-US" altLang="zh-CN" dirty="0"/>
              <a:t> database:</a:t>
            </a:r>
            <a:endParaRPr lang="en-US" altLang="zh-CN" dirty="0"/>
          </a:p>
          <a:p>
            <a:pPr marL="538480" lvl="1" indent="0" fontAlgn="base">
              <a:buNone/>
            </a:pPr>
            <a:r>
              <a:rPr lang="en-US" altLang="zh-CN" dirty="0">
                <a:solidFill>
                  <a:schemeClr val="tx2">
                    <a:lumMod val="75000"/>
                  </a:schemeClr>
                </a:solidFill>
                <a:latin typeface="Courier New" panose="02070309020205020404" pitchFamily="49" charset="0"/>
                <a:cs typeface="Courier New" panose="02070309020205020404" pitchFamily="49" charset="0"/>
              </a:rPr>
              <a:t>shell&gt; </a:t>
            </a:r>
            <a:r>
              <a:rPr lang="en-US" altLang="zh-CN" dirty="0" err="1">
                <a:solidFill>
                  <a:schemeClr val="tx2">
                    <a:lumMod val="75000"/>
                  </a:schemeClr>
                </a:solidFill>
                <a:latin typeface="Courier New" panose="02070309020205020404" pitchFamily="49" charset="0"/>
                <a:cs typeface="Courier New" panose="02070309020205020404" pitchFamily="49" charset="0"/>
              </a:rPr>
              <a:t>mysqldump</a:t>
            </a:r>
            <a:r>
              <a:rPr lang="en-US" altLang="zh-CN" dirty="0">
                <a:solidFill>
                  <a:schemeClr val="tx2">
                    <a:lumMod val="75000"/>
                  </a:schemeClr>
                </a:solidFill>
                <a:latin typeface="Courier New" panose="02070309020205020404" pitchFamily="49" charset="0"/>
                <a:cs typeface="Courier New" panose="02070309020205020404" pitchFamily="49" charset="0"/>
              </a:rPr>
              <a:t> --tab=/</a:t>
            </a:r>
            <a:r>
              <a:rPr lang="en-US" altLang="zh-CN" dirty="0" err="1">
                <a:solidFill>
                  <a:schemeClr val="tx2">
                    <a:lumMod val="75000"/>
                  </a:schemeClr>
                </a:solidFill>
                <a:latin typeface="Courier New" panose="02070309020205020404" pitchFamily="49" charset="0"/>
                <a:cs typeface="Courier New" panose="02070309020205020404" pitchFamily="49" charset="0"/>
              </a:rPr>
              <a:t>tmp</a:t>
            </a:r>
            <a:r>
              <a:rPr lang="en-US" altLang="zh-CN" dirty="0">
                <a:solidFill>
                  <a:schemeClr val="tx2">
                    <a:lumMod val="75000"/>
                  </a:schemeClr>
                </a:solidFill>
                <a:latin typeface="Courier New" panose="02070309020205020404" pitchFamily="49" charset="0"/>
                <a:cs typeface="Courier New" panose="02070309020205020404" pitchFamily="49" charset="0"/>
              </a:rPr>
              <a:t> db1</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Using </a:t>
            </a:r>
            <a:r>
              <a:rPr kumimoji="1" lang="en-US" altLang="zh-CN" dirty="0" err="1"/>
              <a:t>mysqldump</a:t>
            </a:r>
            <a:r>
              <a:rPr kumimoji="1" lang="en-US" altLang="zh-CN" dirty="0"/>
              <a:t> for Backups</a:t>
            </a:r>
            <a:endParaRPr kumimoji="1" lang="zh-CN" altLang="en-US" dirty="0"/>
          </a:p>
        </p:txBody>
      </p:sp>
      <p:sp>
        <p:nvSpPr>
          <p:cNvPr id="3" name="内容占位符 2"/>
          <p:cNvSpPr>
            <a:spLocks noGrp="1"/>
          </p:cNvSpPr>
          <p:nvPr>
            <p:ph idx="1"/>
          </p:nvPr>
        </p:nvSpPr>
        <p:spPr>
          <a:xfrm>
            <a:off x="107504" y="845073"/>
            <a:ext cx="8856984" cy="3994930"/>
          </a:xfrm>
        </p:spPr>
        <p:txBody>
          <a:bodyPr>
            <a:normAutofit fontScale="92500" lnSpcReduction="10000"/>
          </a:bodyPr>
          <a:lstStyle/>
          <a:p>
            <a:pPr fontAlgn="base"/>
            <a:r>
              <a:rPr lang="en-US" altLang="zh-CN" dirty="0"/>
              <a:t>Reloading Delimited-Text Format Backups</a:t>
            </a:r>
            <a:endParaRPr lang="en-US" altLang="zh-CN" dirty="0"/>
          </a:p>
          <a:p>
            <a:pPr lvl="1" fontAlgn="base"/>
            <a:r>
              <a:rPr lang="en-US" altLang="zh-CN" dirty="0"/>
              <a:t>To reload a table, first change location into the output directory. Then process the </a:t>
            </a:r>
            <a:r>
              <a:rPr lang="en-US" altLang="zh-CN" dirty="0">
                <a:solidFill>
                  <a:srgbClr val="FF0000"/>
                </a:solidFill>
              </a:rPr>
              <a:t>.</a:t>
            </a:r>
            <a:r>
              <a:rPr lang="en-US" altLang="zh-CN" dirty="0" err="1">
                <a:solidFill>
                  <a:srgbClr val="FF0000"/>
                </a:solidFill>
              </a:rPr>
              <a:t>sql</a:t>
            </a:r>
            <a:r>
              <a:rPr lang="en-US" altLang="zh-CN" dirty="0">
                <a:solidFill>
                  <a:srgbClr val="FF0000"/>
                </a:solidFill>
              </a:rPr>
              <a:t> </a:t>
            </a:r>
            <a:r>
              <a:rPr lang="en-US" altLang="zh-CN" dirty="0"/>
              <a:t>file with </a:t>
            </a:r>
            <a:r>
              <a:rPr lang="en-US" altLang="zh-CN" b="1" dirty="0">
                <a:hlinkClick r:id="rId1" tooltip="4.5.1 mysql — The MySQL Command-Line Client"/>
              </a:rPr>
              <a:t>mysql</a:t>
            </a:r>
            <a:r>
              <a:rPr lang="en-US" altLang="zh-CN" dirty="0"/>
              <a:t> to create an empty table and process the </a:t>
            </a:r>
            <a:r>
              <a:rPr lang="en-US" altLang="zh-CN" dirty="0">
                <a:solidFill>
                  <a:srgbClr val="FF0000"/>
                </a:solidFill>
              </a:rPr>
              <a:t>.txt </a:t>
            </a:r>
            <a:r>
              <a:rPr lang="en-US" altLang="zh-CN" dirty="0"/>
              <a:t>file to load the data into the table:</a:t>
            </a:r>
            <a:endParaRPr lang="en-US" altLang="zh-CN" dirty="0"/>
          </a:p>
          <a:p>
            <a:pPr marL="538480" lvl="1" indent="0" fontAlgn="base">
              <a:buNone/>
            </a:pPr>
            <a:r>
              <a:rPr lang="en-US" altLang="zh-CN" sz="1425" dirty="0">
                <a:solidFill>
                  <a:schemeClr val="tx2">
                    <a:lumMod val="75000"/>
                  </a:schemeClr>
                </a:solidFill>
                <a:latin typeface="Consolas" panose="020B0609020204030204" pitchFamily="49" charset="0"/>
                <a:cs typeface="Consolas" panose="020B0609020204030204" pitchFamily="49" charset="0"/>
              </a:rPr>
              <a:t>shell&gt; </a:t>
            </a:r>
            <a:r>
              <a:rPr lang="en-US" altLang="zh-CN" sz="1425" dirty="0" err="1">
                <a:solidFill>
                  <a:schemeClr val="tx2">
                    <a:lumMod val="75000"/>
                  </a:schemeClr>
                </a:solidFill>
                <a:latin typeface="Consolas" panose="020B0609020204030204" pitchFamily="49" charset="0"/>
                <a:cs typeface="Consolas" panose="020B0609020204030204" pitchFamily="49" charset="0"/>
              </a:rPr>
              <a:t>mysql</a:t>
            </a:r>
            <a:r>
              <a:rPr lang="en-US" altLang="zh-CN" sz="1425" dirty="0">
                <a:solidFill>
                  <a:schemeClr val="tx2">
                    <a:lumMod val="75000"/>
                  </a:schemeClr>
                </a:solidFill>
                <a:latin typeface="Consolas" panose="020B0609020204030204" pitchFamily="49" charset="0"/>
                <a:cs typeface="Consolas" panose="020B0609020204030204" pitchFamily="49" charset="0"/>
              </a:rPr>
              <a:t> db1 &lt; t1.sql </a:t>
            </a:r>
            <a:endParaRPr lang="en-US" altLang="zh-CN" sz="1425" dirty="0">
              <a:solidFill>
                <a:schemeClr val="tx2">
                  <a:lumMod val="75000"/>
                </a:schemeClr>
              </a:solidFill>
              <a:latin typeface="Consolas" panose="020B0609020204030204" pitchFamily="49" charset="0"/>
              <a:cs typeface="Consolas" panose="020B0609020204030204" pitchFamily="49" charset="0"/>
            </a:endParaRPr>
          </a:p>
          <a:p>
            <a:pPr marL="538480" lvl="1" indent="0" fontAlgn="base">
              <a:buNone/>
            </a:pPr>
            <a:r>
              <a:rPr lang="en-US" altLang="zh-CN" sz="1425" dirty="0">
                <a:solidFill>
                  <a:schemeClr val="tx2">
                    <a:lumMod val="75000"/>
                  </a:schemeClr>
                </a:solidFill>
                <a:latin typeface="Consolas" panose="020B0609020204030204" pitchFamily="49" charset="0"/>
                <a:cs typeface="Consolas" panose="020B0609020204030204" pitchFamily="49" charset="0"/>
              </a:rPr>
              <a:t>shell&gt; </a:t>
            </a:r>
            <a:r>
              <a:rPr lang="en-US" altLang="zh-CN" sz="1425" dirty="0" err="1">
                <a:solidFill>
                  <a:schemeClr val="tx2">
                    <a:lumMod val="75000"/>
                  </a:schemeClr>
                </a:solidFill>
                <a:latin typeface="Consolas" panose="020B0609020204030204" pitchFamily="49" charset="0"/>
                <a:cs typeface="Consolas" panose="020B0609020204030204" pitchFamily="49" charset="0"/>
              </a:rPr>
              <a:t>mysqlimport</a:t>
            </a:r>
            <a:r>
              <a:rPr lang="en-US" altLang="zh-CN" sz="1425" dirty="0">
                <a:solidFill>
                  <a:schemeClr val="tx2">
                    <a:lumMod val="75000"/>
                  </a:schemeClr>
                </a:solidFill>
                <a:latin typeface="Consolas" panose="020B0609020204030204" pitchFamily="49" charset="0"/>
                <a:cs typeface="Consolas" panose="020B0609020204030204" pitchFamily="49" charset="0"/>
              </a:rPr>
              <a:t> db1 t1.txt</a:t>
            </a:r>
            <a:endParaRPr lang="en-US" altLang="zh-CN" sz="1425" dirty="0">
              <a:solidFill>
                <a:schemeClr val="tx2">
                  <a:lumMod val="75000"/>
                </a:schemeClr>
              </a:solidFill>
              <a:latin typeface="Consolas" panose="020B0609020204030204" pitchFamily="49" charset="0"/>
              <a:cs typeface="Consolas" panose="020B0609020204030204" pitchFamily="49" charset="0"/>
            </a:endParaRPr>
          </a:p>
          <a:p>
            <a:pPr lvl="1" fontAlgn="base"/>
            <a:r>
              <a:rPr lang="en-US" altLang="zh-CN" dirty="0"/>
              <a:t>An alternative to using </a:t>
            </a:r>
            <a:r>
              <a:rPr lang="en-US" altLang="zh-CN" b="1" dirty="0">
                <a:hlinkClick r:id="rId2" tooltip="4.5.5 mysqlimport — A Data Import Program"/>
              </a:rPr>
              <a:t>mysqlimport</a:t>
            </a:r>
            <a:r>
              <a:rPr lang="en-US" altLang="zh-CN" dirty="0"/>
              <a:t> to load the data file is to use the </a:t>
            </a:r>
            <a:r>
              <a:rPr lang="en-US" altLang="zh-CN" dirty="0">
                <a:hlinkClick r:id="rId3" tooltip="13.2.7 LOAD DATA Statement"/>
              </a:rPr>
              <a:t>LOAD DATA</a:t>
            </a:r>
            <a:r>
              <a:rPr lang="en-US" altLang="zh-CN" dirty="0"/>
              <a:t> statement from within the </a:t>
            </a:r>
            <a:r>
              <a:rPr lang="en-US" altLang="zh-CN" b="1" dirty="0">
                <a:hlinkClick r:id="rId1" tooltip="4.5.1 mysql — The MySQL Command-Line Client"/>
              </a:rPr>
              <a:t>mysql</a:t>
            </a:r>
            <a:r>
              <a:rPr lang="en-US" altLang="zh-CN" dirty="0"/>
              <a:t> client:</a:t>
            </a:r>
            <a:endParaRPr lang="en-US" altLang="zh-CN" dirty="0"/>
          </a:p>
          <a:p>
            <a:pPr marL="538480" lvl="1" indent="0" fontAlgn="base">
              <a:buNone/>
            </a:pPr>
            <a:r>
              <a:rPr lang="en-US" altLang="zh-CN" sz="1425" dirty="0" err="1">
                <a:solidFill>
                  <a:schemeClr val="tx2">
                    <a:lumMod val="75000"/>
                  </a:schemeClr>
                </a:solidFill>
                <a:latin typeface="Consolas" panose="020B0609020204030204" pitchFamily="49" charset="0"/>
                <a:cs typeface="Consolas" panose="020B0609020204030204" pitchFamily="49" charset="0"/>
              </a:rPr>
              <a:t>mysql</a:t>
            </a:r>
            <a:r>
              <a:rPr lang="en-US" altLang="zh-CN" sz="1425" dirty="0">
                <a:solidFill>
                  <a:schemeClr val="tx2">
                    <a:lumMod val="75000"/>
                  </a:schemeClr>
                </a:solidFill>
                <a:latin typeface="Consolas" panose="020B0609020204030204" pitchFamily="49" charset="0"/>
                <a:cs typeface="Consolas" panose="020B0609020204030204" pitchFamily="49" charset="0"/>
              </a:rPr>
              <a:t>&gt; USE db1; </a:t>
            </a:r>
            <a:endParaRPr lang="en-US" altLang="zh-CN" sz="1425" dirty="0">
              <a:solidFill>
                <a:schemeClr val="tx2">
                  <a:lumMod val="75000"/>
                </a:schemeClr>
              </a:solidFill>
              <a:latin typeface="Consolas" panose="020B0609020204030204" pitchFamily="49" charset="0"/>
              <a:cs typeface="Consolas" panose="020B0609020204030204" pitchFamily="49" charset="0"/>
            </a:endParaRPr>
          </a:p>
          <a:p>
            <a:pPr marL="538480" lvl="1" indent="0" fontAlgn="base">
              <a:buNone/>
            </a:pPr>
            <a:r>
              <a:rPr lang="en-US" altLang="zh-CN" sz="1425" dirty="0" err="1">
                <a:solidFill>
                  <a:schemeClr val="tx2">
                    <a:lumMod val="75000"/>
                  </a:schemeClr>
                </a:solidFill>
                <a:latin typeface="Consolas" panose="020B0609020204030204" pitchFamily="49" charset="0"/>
                <a:cs typeface="Consolas" panose="020B0609020204030204" pitchFamily="49" charset="0"/>
              </a:rPr>
              <a:t>mysql</a:t>
            </a:r>
            <a:r>
              <a:rPr lang="en-US" altLang="zh-CN" sz="1425" dirty="0">
                <a:solidFill>
                  <a:schemeClr val="tx2">
                    <a:lumMod val="75000"/>
                  </a:schemeClr>
                </a:solidFill>
                <a:latin typeface="Consolas" panose="020B0609020204030204" pitchFamily="49" charset="0"/>
                <a:cs typeface="Consolas" panose="020B0609020204030204" pitchFamily="49" charset="0"/>
              </a:rPr>
              <a:t>&gt; LOAD DATA INFILE 't1.txt' INTO TABLE t1;</a:t>
            </a:r>
            <a:endParaRPr lang="en-US" altLang="zh-CN" sz="1425" dirty="0">
              <a:solidFill>
                <a:schemeClr val="tx2">
                  <a:lumMod val="75000"/>
                </a:schemeClr>
              </a:solidFill>
              <a:latin typeface="Consolas" panose="020B0609020204030204" pitchFamily="49" charset="0"/>
              <a:cs typeface="Consolas" panose="020B0609020204030204" pitchFamily="49" charset="0"/>
            </a:endParaRPr>
          </a:p>
          <a:p>
            <a:pPr lvl="1" fontAlgn="base"/>
            <a:r>
              <a:rPr lang="en-US" altLang="zh-CN" dirty="0"/>
              <a:t>If you used any data-formatting options with </a:t>
            </a:r>
            <a:r>
              <a:rPr lang="en-US" altLang="zh-CN" b="1" dirty="0">
                <a:hlinkClick r:id="rId4" tooltip="4.5.4 mysqldump — A Database Backup Program"/>
              </a:rPr>
              <a:t>mysqldump</a:t>
            </a:r>
            <a:r>
              <a:rPr lang="en-US" altLang="zh-CN" dirty="0"/>
              <a:t> when you initially dumped the table, you must use the same options with </a:t>
            </a:r>
            <a:r>
              <a:rPr lang="en-US" altLang="zh-CN" b="1" dirty="0">
                <a:hlinkClick r:id="rId2" tooltip="4.5.5 mysqlimport — A Data Import Program"/>
              </a:rPr>
              <a:t>mysqlimport</a:t>
            </a:r>
            <a:r>
              <a:rPr lang="en-US" altLang="zh-CN" dirty="0"/>
              <a:t> or </a:t>
            </a:r>
            <a:r>
              <a:rPr lang="en-US" altLang="zh-CN" dirty="0">
                <a:hlinkClick r:id="rId3" tooltip="13.2.7 LOAD DATA Statement"/>
              </a:rPr>
              <a:t>LOAD DATA</a:t>
            </a:r>
            <a:r>
              <a:rPr lang="en-US" altLang="zh-CN" dirty="0"/>
              <a:t> to ensure proper interpretation of the data file contents:</a:t>
            </a:r>
            <a:endParaRPr lang="en-US" altLang="zh-CN" dirty="0"/>
          </a:p>
          <a:p>
            <a:pPr marL="538480" lvl="1" indent="0" fontAlgn="base">
              <a:buNone/>
            </a:pPr>
            <a:r>
              <a:rPr lang="en-US" altLang="zh-CN" sz="1425" dirty="0">
                <a:solidFill>
                  <a:schemeClr val="tx2">
                    <a:lumMod val="75000"/>
                  </a:schemeClr>
                </a:solidFill>
                <a:latin typeface="Consolas" panose="020B0609020204030204" pitchFamily="49" charset="0"/>
                <a:cs typeface="Consolas" panose="020B0609020204030204" pitchFamily="49" charset="0"/>
              </a:rPr>
              <a:t>shell&gt; </a:t>
            </a:r>
            <a:r>
              <a:rPr lang="en-US" altLang="zh-CN" sz="1425" dirty="0" err="1">
                <a:solidFill>
                  <a:schemeClr val="tx2">
                    <a:lumMod val="75000"/>
                  </a:schemeClr>
                </a:solidFill>
                <a:latin typeface="Consolas" panose="020B0609020204030204" pitchFamily="49" charset="0"/>
                <a:cs typeface="Consolas" panose="020B0609020204030204" pitchFamily="49" charset="0"/>
              </a:rPr>
              <a:t>mysqlimport</a:t>
            </a:r>
            <a:r>
              <a:rPr lang="en-US" altLang="zh-CN" sz="1425" dirty="0">
                <a:solidFill>
                  <a:schemeClr val="tx2">
                    <a:lumMod val="75000"/>
                  </a:schemeClr>
                </a:solidFill>
                <a:latin typeface="Consolas" panose="020B0609020204030204" pitchFamily="49" charset="0"/>
                <a:cs typeface="Consolas" panose="020B0609020204030204" pitchFamily="49" charset="0"/>
              </a:rPr>
              <a:t> --fields-terminated-by=, --fields-enclosed-by='"' --lines-terminated-by=0x0d0a db1 t1.txt</a:t>
            </a:r>
            <a:endParaRPr lang="en-US" altLang="zh-CN" sz="1425" dirty="0">
              <a:solidFill>
                <a:schemeClr val="tx2">
                  <a:lumMod val="75000"/>
                </a:schemeClr>
              </a:solidFill>
              <a:latin typeface="Consolas" panose="020B0609020204030204" pitchFamily="49" charset="0"/>
              <a:cs typeface="Consolas" panose="020B0609020204030204" pitchFamily="49" charset="0"/>
            </a:endParaRPr>
          </a:p>
          <a:p>
            <a:pPr lvl="1" fontAlgn="base"/>
            <a:r>
              <a:rPr lang="en-US" altLang="zh-CN" dirty="0"/>
              <a:t>Or:</a:t>
            </a:r>
            <a:endParaRPr lang="en-US" altLang="zh-CN" dirty="0"/>
          </a:p>
          <a:p>
            <a:pPr marL="538480" lvl="1" indent="0" fontAlgn="base">
              <a:buNone/>
            </a:pPr>
            <a:r>
              <a:rPr lang="en-US" altLang="zh-CN" sz="1425" dirty="0" err="1">
                <a:solidFill>
                  <a:schemeClr val="tx2">
                    <a:lumMod val="75000"/>
                  </a:schemeClr>
                </a:solidFill>
                <a:latin typeface="Consolas" panose="020B0609020204030204" pitchFamily="49" charset="0"/>
                <a:cs typeface="Consolas" panose="020B0609020204030204" pitchFamily="49" charset="0"/>
              </a:rPr>
              <a:t>mysql</a:t>
            </a:r>
            <a:r>
              <a:rPr lang="en-US" altLang="zh-CN" sz="1425" dirty="0">
                <a:solidFill>
                  <a:schemeClr val="tx2">
                    <a:lumMod val="75000"/>
                  </a:schemeClr>
                </a:solidFill>
                <a:latin typeface="Consolas" panose="020B0609020204030204" pitchFamily="49" charset="0"/>
                <a:cs typeface="Consolas" panose="020B0609020204030204" pitchFamily="49" charset="0"/>
              </a:rPr>
              <a:t>&gt; USE db1; </a:t>
            </a:r>
            <a:endParaRPr lang="en-US" altLang="zh-CN" sz="1425" dirty="0">
              <a:solidFill>
                <a:schemeClr val="tx2">
                  <a:lumMod val="75000"/>
                </a:schemeClr>
              </a:solidFill>
              <a:latin typeface="Consolas" panose="020B0609020204030204" pitchFamily="49" charset="0"/>
              <a:cs typeface="Consolas" panose="020B0609020204030204" pitchFamily="49" charset="0"/>
            </a:endParaRPr>
          </a:p>
          <a:p>
            <a:pPr marL="538480" lvl="1" indent="0" fontAlgn="base">
              <a:buNone/>
            </a:pPr>
            <a:r>
              <a:rPr lang="en-US" altLang="zh-CN" sz="1425" dirty="0" err="1">
                <a:solidFill>
                  <a:schemeClr val="tx2">
                    <a:lumMod val="75000"/>
                  </a:schemeClr>
                </a:solidFill>
                <a:latin typeface="Consolas" panose="020B0609020204030204" pitchFamily="49" charset="0"/>
                <a:cs typeface="Consolas" panose="020B0609020204030204" pitchFamily="49" charset="0"/>
              </a:rPr>
              <a:t>mysql</a:t>
            </a:r>
            <a:r>
              <a:rPr lang="en-US" altLang="zh-CN" sz="1425" dirty="0">
                <a:solidFill>
                  <a:schemeClr val="tx2">
                    <a:lumMod val="75000"/>
                  </a:schemeClr>
                </a:solidFill>
                <a:latin typeface="Consolas" panose="020B0609020204030204" pitchFamily="49" charset="0"/>
                <a:cs typeface="Consolas" panose="020B0609020204030204" pitchFamily="49" charset="0"/>
              </a:rPr>
              <a:t>&gt; LOAD DATA INFILE 't1.txt' INTO TABLE t1 FIELDS TERMINATED BY ',' FIELDS ENCLOSED BY '"' LINES TERMINATED BY '\r\n';</a:t>
            </a:r>
            <a:endParaRPr lang="en-US" altLang="zh-CN" sz="1425" dirty="0">
              <a:solidFill>
                <a:schemeClr val="tx2">
                  <a:lumMod val="75000"/>
                </a:schemeClr>
              </a:solidFill>
              <a:latin typeface="Consolas" panose="020B0609020204030204" pitchFamily="49" charset="0"/>
              <a:cs typeface="Consolas" panose="020B0609020204030204" pitchFamily="49" charset="0"/>
            </a:endParaRPr>
          </a:p>
          <a:p>
            <a:pPr marL="538480" lvl="1" indent="0" fontAlgn="base">
              <a:buNone/>
            </a:pPr>
            <a:endParaRPr lang="en-US" altLang="zh-CN" dirty="0">
              <a:solidFill>
                <a:schemeClr val="tx2">
                  <a:lumMod val="75000"/>
                </a:schemeClr>
              </a:solidFill>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err="1"/>
              <a:t>mysqldump</a:t>
            </a:r>
            <a:r>
              <a:rPr kumimoji="1" lang="en-US" altLang="zh-CN" dirty="0"/>
              <a:t> Tips</a:t>
            </a:r>
            <a:endParaRPr kumimoji="1" lang="zh-CN" altLang="en-US" dirty="0"/>
          </a:p>
        </p:txBody>
      </p:sp>
      <p:sp>
        <p:nvSpPr>
          <p:cNvPr id="3" name="内容占位符 2"/>
          <p:cNvSpPr>
            <a:spLocks noGrp="1"/>
          </p:cNvSpPr>
          <p:nvPr>
            <p:ph idx="1"/>
          </p:nvPr>
        </p:nvSpPr>
        <p:spPr>
          <a:xfrm>
            <a:off x="107504" y="845073"/>
            <a:ext cx="8784976" cy="3994930"/>
          </a:xfrm>
        </p:spPr>
        <p:txBody>
          <a:bodyPr>
            <a:normAutofit/>
          </a:bodyPr>
          <a:lstStyle/>
          <a:p>
            <a:pPr fontAlgn="base"/>
            <a:r>
              <a:rPr lang="en-US" altLang="zh-CN" dirty="0"/>
              <a:t>How to make a copy of</a:t>
            </a:r>
            <a:r>
              <a:rPr lang="zh-CN" altLang="en-US" dirty="0"/>
              <a:t> </a:t>
            </a:r>
            <a:r>
              <a:rPr lang="en-US" altLang="zh-CN" dirty="0"/>
              <a:t>a database</a:t>
            </a:r>
            <a:endParaRPr lang="en-US" altLang="zh-CN" dirty="0"/>
          </a:p>
          <a:p>
            <a:pPr fontAlgn="base"/>
            <a:r>
              <a:rPr lang="en-US" altLang="zh-CN" dirty="0"/>
              <a:t>How to copy a database from one server to another</a:t>
            </a:r>
            <a:endParaRPr lang="en-US" altLang="zh-CN" dirty="0"/>
          </a:p>
          <a:p>
            <a:pPr fontAlgn="base"/>
            <a:r>
              <a:rPr lang="en-US" altLang="zh-CN" dirty="0"/>
              <a:t>How to dump stored programs (stored procedures and functions, triggers, and events)</a:t>
            </a:r>
            <a:endParaRPr lang="en-US" altLang="zh-CN" dirty="0"/>
          </a:p>
          <a:p>
            <a:pPr fontAlgn="base"/>
            <a:r>
              <a:rPr lang="en-US" altLang="zh-CN" dirty="0"/>
              <a:t>How to dump definitions and data separately</a:t>
            </a:r>
            <a:endParaRPr lang="en-US" altLang="zh-CN" dirty="0"/>
          </a:p>
          <a:p>
            <a:pPr marL="538480" lvl="1" indent="0" fontAlgn="base">
              <a:buNone/>
            </a:pPr>
            <a:endParaRPr lang="en-US" altLang="zh-CN" dirty="0">
              <a:solidFill>
                <a:schemeClr val="tx2">
                  <a:lumMod val="75000"/>
                </a:schemeClr>
              </a:solidFill>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err="1"/>
              <a:t>mysqldump</a:t>
            </a:r>
            <a:r>
              <a:rPr kumimoji="1" lang="en-US" altLang="zh-CN" dirty="0"/>
              <a:t> Tips</a:t>
            </a:r>
            <a:endParaRPr kumimoji="1" lang="zh-CN" altLang="en-US" dirty="0"/>
          </a:p>
        </p:txBody>
      </p:sp>
      <p:sp>
        <p:nvSpPr>
          <p:cNvPr id="3" name="内容占位符 2"/>
          <p:cNvSpPr>
            <a:spLocks noGrp="1"/>
          </p:cNvSpPr>
          <p:nvPr>
            <p:ph idx="1"/>
          </p:nvPr>
        </p:nvSpPr>
        <p:spPr>
          <a:xfrm>
            <a:off x="107504" y="845073"/>
            <a:ext cx="8928992" cy="3994930"/>
          </a:xfrm>
        </p:spPr>
        <p:txBody>
          <a:bodyPr>
            <a:normAutofit/>
          </a:bodyPr>
          <a:lstStyle/>
          <a:p>
            <a:pPr fontAlgn="base"/>
            <a:r>
              <a:rPr lang="en-US" altLang="zh-CN" dirty="0"/>
              <a:t>Making a Copy of a Database</a:t>
            </a:r>
            <a:endParaRPr lang="en-US" altLang="zh-CN" dirty="0"/>
          </a:p>
          <a:p>
            <a:pPr lvl="1" fontAlgn="base"/>
            <a:r>
              <a:rPr lang="en-US" altLang="zh-CN" dirty="0">
                <a:solidFill>
                  <a:schemeClr val="tx2">
                    <a:lumMod val="75000"/>
                  </a:schemeClr>
                </a:solidFill>
                <a:latin typeface="Courier New" panose="02070309020205020404" pitchFamily="49" charset="0"/>
                <a:cs typeface="Courier New" panose="02070309020205020404" pitchFamily="49" charset="0"/>
              </a:rPr>
              <a:t>shell&gt; </a:t>
            </a:r>
            <a:r>
              <a:rPr lang="en-US" altLang="zh-CN" dirty="0" err="1">
                <a:solidFill>
                  <a:schemeClr val="tx2">
                    <a:lumMod val="75000"/>
                  </a:schemeClr>
                </a:solidFill>
                <a:latin typeface="Courier New" panose="02070309020205020404" pitchFamily="49" charset="0"/>
                <a:cs typeface="Courier New" panose="02070309020205020404" pitchFamily="49" charset="0"/>
              </a:rPr>
              <a:t>mysqldump</a:t>
            </a:r>
            <a:r>
              <a:rPr lang="en-US" altLang="zh-CN" dirty="0">
                <a:solidFill>
                  <a:schemeClr val="tx2">
                    <a:lumMod val="75000"/>
                  </a:schemeClr>
                </a:solidFill>
                <a:latin typeface="Courier New" panose="02070309020205020404" pitchFamily="49" charset="0"/>
                <a:cs typeface="Courier New" panose="02070309020205020404" pitchFamily="49" charset="0"/>
              </a:rPr>
              <a:t> db1 &gt; </a:t>
            </a:r>
            <a:r>
              <a:rPr lang="en-US" altLang="zh-CN" dirty="0" err="1">
                <a:solidFill>
                  <a:schemeClr val="tx2">
                    <a:lumMod val="75000"/>
                  </a:schemeClr>
                </a:solidFill>
                <a:latin typeface="Courier New" panose="02070309020205020404" pitchFamily="49" charset="0"/>
                <a:cs typeface="Courier New" panose="02070309020205020404" pitchFamily="49" charset="0"/>
              </a:rPr>
              <a:t>dump.sql</a:t>
            </a:r>
            <a:r>
              <a:rPr lang="en-US" altLang="zh-CN" dirty="0">
                <a:solidFill>
                  <a:schemeClr val="tx2">
                    <a:lumMod val="75000"/>
                  </a:schemeClr>
                </a:solidFill>
                <a:latin typeface="Courier New" panose="02070309020205020404" pitchFamily="49" charset="0"/>
                <a:cs typeface="Courier New" panose="02070309020205020404" pitchFamily="49" charset="0"/>
              </a:rPr>
              <a:t> </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solidFill>
                  <a:schemeClr val="tx2">
                    <a:lumMod val="75000"/>
                  </a:schemeClr>
                </a:solidFill>
                <a:latin typeface="Courier New" panose="02070309020205020404" pitchFamily="49" charset="0"/>
                <a:cs typeface="Courier New" panose="02070309020205020404" pitchFamily="49" charset="0"/>
              </a:rPr>
              <a:t>shell&gt; </a:t>
            </a:r>
            <a:r>
              <a:rPr lang="en-US" altLang="zh-CN" dirty="0" err="1">
                <a:solidFill>
                  <a:schemeClr val="tx2">
                    <a:lumMod val="75000"/>
                  </a:schemeClr>
                </a:solidFill>
                <a:latin typeface="Courier New" panose="02070309020205020404" pitchFamily="49" charset="0"/>
                <a:cs typeface="Courier New" panose="02070309020205020404" pitchFamily="49" charset="0"/>
              </a:rPr>
              <a:t>mysqladmin</a:t>
            </a:r>
            <a:r>
              <a:rPr lang="en-US" altLang="zh-CN" dirty="0">
                <a:solidFill>
                  <a:schemeClr val="tx2">
                    <a:lumMod val="75000"/>
                  </a:schemeClr>
                </a:solidFill>
                <a:latin typeface="Courier New" panose="02070309020205020404" pitchFamily="49" charset="0"/>
                <a:cs typeface="Courier New" panose="02070309020205020404" pitchFamily="49" charset="0"/>
              </a:rPr>
              <a:t> create db2 </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solidFill>
                  <a:schemeClr val="tx2">
                    <a:lumMod val="75000"/>
                  </a:schemeClr>
                </a:solidFill>
                <a:latin typeface="Courier New" panose="02070309020205020404" pitchFamily="49" charset="0"/>
                <a:cs typeface="Courier New" panose="02070309020205020404" pitchFamily="49" charset="0"/>
              </a:rPr>
              <a:t>shell&gt; </a:t>
            </a:r>
            <a:r>
              <a:rPr lang="en-US" altLang="zh-CN" dirty="0" err="1">
                <a:solidFill>
                  <a:schemeClr val="tx2">
                    <a:lumMod val="75000"/>
                  </a:schemeClr>
                </a:solidFill>
                <a:latin typeface="Courier New" panose="02070309020205020404" pitchFamily="49" charset="0"/>
                <a:cs typeface="Courier New" panose="02070309020205020404" pitchFamily="49" charset="0"/>
              </a:rPr>
              <a:t>mysql</a:t>
            </a:r>
            <a:r>
              <a:rPr lang="en-US" altLang="zh-CN" dirty="0">
                <a:solidFill>
                  <a:schemeClr val="tx2">
                    <a:lumMod val="75000"/>
                  </a:schemeClr>
                </a:solidFill>
                <a:latin typeface="Courier New" panose="02070309020205020404" pitchFamily="49" charset="0"/>
                <a:cs typeface="Courier New" panose="02070309020205020404" pitchFamily="49" charset="0"/>
              </a:rPr>
              <a:t> db2 &lt; </a:t>
            </a:r>
            <a:r>
              <a:rPr lang="en-US" altLang="zh-CN" dirty="0" err="1">
                <a:solidFill>
                  <a:schemeClr val="tx2">
                    <a:lumMod val="75000"/>
                  </a:schemeClr>
                </a:solidFill>
                <a:latin typeface="Courier New" panose="02070309020205020404" pitchFamily="49" charset="0"/>
                <a:cs typeface="Courier New" panose="02070309020205020404" pitchFamily="49" charset="0"/>
              </a:rPr>
              <a:t>dump.sql</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fontAlgn="base"/>
            <a:endParaRPr lang="en-US" altLang="zh-CN" dirty="0"/>
          </a:p>
          <a:p>
            <a:pPr lvl="1" fontAlgn="base"/>
            <a:r>
              <a:rPr lang="en-US" altLang="zh-CN" dirty="0"/>
              <a:t>Do not use </a:t>
            </a:r>
            <a:r>
              <a:rPr lang="en-US" altLang="zh-CN" dirty="0">
                <a:hlinkClick r:id="rId1"/>
              </a:rPr>
              <a:t>--databases</a:t>
            </a:r>
            <a:r>
              <a:rPr lang="en-US" altLang="zh-CN" dirty="0"/>
              <a:t> on the </a:t>
            </a:r>
            <a:r>
              <a:rPr lang="en-US" altLang="zh-CN" b="1" dirty="0">
                <a:hlinkClick r:id="rId2" tooltip="4.5.4 mysqldump — A Database Backup Program"/>
              </a:rPr>
              <a:t>mysqldump</a:t>
            </a:r>
            <a:r>
              <a:rPr lang="en-US" altLang="zh-CN" dirty="0"/>
              <a:t> command line because that causes </a:t>
            </a:r>
            <a:r>
              <a:rPr lang="en-US" altLang="zh-CN" dirty="0">
                <a:solidFill>
                  <a:srgbClr val="FF0000"/>
                </a:solidFill>
              </a:rPr>
              <a:t>USE db1 </a:t>
            </a:r>
            <a:r>
              <a:rPr lang="en-US" altLang="zh-CN" dirty="0"/>
              <a:t>to be included in the dump file, which overrides the effect of naming </a:t>
            </a:r>
            <a:r>
              <a:rPr lang="en-US" altLang="zh-CN" dirty="0">
                <a:solidFill>
                  <a:srgbClr val="FF0000"/>
                </a:solidFill>
              </a:rPr>
              <a:t>db2</a:t>
            </a:r>
            <a:r>
              <a:rPr lang="zh-CN" altLang="en-US" dirty="0">
                <a:solidFill>
                  <a:srgbClr val="FF0000"/>
                </a:solidFill>
              </a:rPr>
              <a:t> </a:t>
            </a:r>
            <a:r>
              <a:rPr lang="en-US" altLang="zh-CN" dirty="0"/>
              <a:t>on the </a:t>
            </a:r>
            <a:r>
              <a:rPr lang="en-US" altLang="zh-CN" b="1" dirty="0">
                <a:hlinkClick r:id="rId3" tooltip="4.5.1 mysql — The MySQL Command-Line Client"/>
              </a:rPr>
              <a:t>mysql</a:t>
            </a:r>
            <a:r>
              <a:rPr lang="en-US" altLang="zh-CN" dirty="0"/>
              <a:t> command line.</a:t>
            </a:r>
            <a:endParaRPr lang="en-US" altLang="zh-CN" dirty="0"/>
          </a:p>
          <a:p>
            <a:pPr marL="538480" lvl="1" indent="0" fontAlgn="base">
              <a:buNone/>
            </a:pPr>
            <a:endParaRPr lang="en-US" altLang="zh-CN" dirty="0">
              <a:solidFill>
                <a:schemeClr val="tx2">
                  <a:lumMod val="75000"/>
                </a:schemeClr>
              </a:solidFill>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err="1"/>
              <a:t>mysqldump</a:t>
            </a:r>
            <a:r>
              <a:rPr kumimoji="1" lang="en-US" altLang="zh-CN" dirty="0"/>
              <a:t> Tips</a:t>
            </a:r>
            <a:endParaRPr kumimoji="1" lang="zh-CN" altLang="en-US" dirty="0"/>
          </a:p>
        </p:txBody>
      </p:sp>
      <p:sp>
        <p:nvSpPr>
          <p:cNvPr id="3" name="内容占位符 2"/>
          <p:cNvSpPr>
            <a:spLocks noGrp="1"/>
          </p:cNvSpPr>
          <p:nvPr>
            <p:ph idx="1"/>
          </p:nvPr>
        </p:nvSpPr>
        <p:spPr>
          <a:xfrm>
            <a:off x="107504" y="845073"/>
            <a:ext cx="8928992" cy="3994930"/>
          </a:xfrm>
        </p:spPr>
        <p:txBody>
          <a:bodyPr>
            <a:normAutofit/>
          </a:bodyPr>
          <a:lstStyle/>
          <a:p>
            <a:pPr fontAlgn="base"/>
            <a:r>
              <a:rPr lang="en-US" altLang="zh-CN" dirty="0"/>
              <a:t>Copy a Database from one Server to Another</a:t>
            </a:r>
            <a:endParaRPr lang="en-US" altLang="zh-CN" dirty="0"/>
          </a:p>
          <a:p>
            <a:pPr lvl="1" fontAlgn="base"/>
            <a:r>
              <a:rPr lang="en-US" altLang="zh-CN" dirty="0"/>
              <a:t>On Server 1:</a:t>
            </a:r>
            <a:endParaRPr lang="en-US" altLang="zh-CN" dirty="0"/>
          </a:p>
          <a:p>
            <a:pPr marL="538480" lvl="1" indent="0" fontAlgn="base">
              <a:buNone/>
            </a:pPr>
            <a:r>
              <a:rPr lang="en-US" altLang="zh-CN" dirty="0">
                <a:solidFill>
                  <a:schemeClr val="tx2">
                    <a:lumMod val="75000"/>
                  </a:schemeClr>
                </a:solidFill>
                <a:latin typeface="Courier New" panose="02070309020205020404" pitchFamily="49" charset="0"/>
                <a:cs typeface="Courier New" panose="02070309020205020404" pitchFamily="49" charset="0"/>
              </a:rPr>
              <a:t>shell&gt; </a:t>
            </a:r>
            <a:r>
              <a:rPr lang="en-US" altLang="zh-CN" dirty="0" err="1">
                <a:solidFill>
                  <a:schemeClr val="tx2">
                    <a:lumMod val="75000"/>
                  </a:schemeClr>
                </a:solidFill>
                <a:latin typeface="Courier New" panose="02070309020205020404" pitchFamily="49" charset="0"/>
                <a:cs typeface="Courier New" panose="02070309020205020404" pitchFamily="49" charset="0"/>
              </a:rPr>
              <a:t>mysqldump</a:t>
            </a:r>
            <a:r>
              <a:rPr lang="en-US" altLang="zh-CN" dirty="0">
                <a:solidFill>
                  <a:schemeClr val="tx2">
                    <a:lumMod val="75000"/>
                  </a:schemeClr>
                </a:solidFill>
                <a:latin typeface="Courier New" panose="02070309020205020404" pitchFamily="49" charset="0"/>
                <a:cs typeface="Courier New" panose="02070309020205020404" pitchFamily="49" charset="0"/>
              </a:rPr>
              <a:t> --databases db1 &gt; </a:t>
            </a:r>
            <a:r>
              <a:rPr lang="en-US" altLang="zh-CN" dirty="0" err="1">
                <a:solidFill>
                  <a:schemeClr val="tx2">
                    <a:lumMod val="75000"/>
                  </a:schemeClr>
                </a:solidFill>
                <a:latin typeface="Courier New" panose="02070309020205020404" pitchFamily="49" charset="0"/>
                <a:cs typeface="Courier New" panose="02070309020205020404" pitchFamily="49" charset="0"/>
              </a:rPr>
              <a:t>dump.sql</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Copy the dump file from Server 1 to Server 2.</a:t>
            </a:r>
            <a:endParaRPr lang="en-US" altLang="zh-CN" dirty="0"/>
          </a:p>
          <a:p>
            <a:pPr lvl="1" fontAlgn="base"/>
            <a:r>
              <a:rPr lang="en-US" altLang="zh-CN" dirty="0"/>
              <a:t>On Server 2:</a:t>
            </a:r>
            <a:endParaRPr lang="en-US" altLang="zh-CN" dirty="0"/>
          </a:p>
          <a:p>
            <a:pPr marL="538480" lvl="1" indent="0" fontAlgn="base">
              <a:buNone/>
            </a:pPr>
            <a:r>
              <a:rPr lang="en-US" altLang="zh-CN" dirty="0">
                <a:solidFill>
                  <a:schemeClr val="tx2">
                    <a:lumMod val="75000"/>
                  </a:schemeClr>
                </a:solidFill>
                <a:latin typeface="Courier New" panose="02070309020205020404" pitchFamily="49" charset="0"/>
                <a:cs typeface="Courier New" panose="02070309020205020404" pitchFamily="49" charset="0"/>
              </a:rPr>
              <a:t>shell&gt; </a:t>
            </a:r>
            <a:r>
              <a:rPr lang="en-US" altLang="zh-CN" dirty="0" err="1">
                <a:solidFill>
                  <a:schemeClr val="tx2">
                    <a:lumMod val="75000"/>
                  </a:schemeClr>
                </a:solidFill>
                <a:latin typeface="Courier New" panose="02070309020205020404" pitchFamily="49" charset="0"/>
                <a:cs typeface="Courier New" panose="02070309020205020404" pitchFamily="49" charset="0"/>
              </a:rPr>
              <a:t>mysql</a:t>
            </a:r>
            <a:r>
              <a:rPr lang="en-US" altLang="zh-CN" dirty="0">
                <a:solidFill>
                  <a:schemeClr val="tx2">
                    <a:lumMod val="75000"/>
                  </a:schemeClr>
                </a:solidFill>
                <a:latin typeface="Courier New" panose="02070309020205020404" pitchFamily="49" charset="0"/>
                <a:cs typeface="Courier New" panose="02070309020205020404" pitchFamily="49" charset="0"/>
              </a:rPr>
              <a:t> &lt; </a:t>
            </a:r>
            <a:r>
              <a:rPr lang="en-US" altLang="zh-CN" dirty="0" err="1">
                <a:solidFill>
                  <a:schemeClr val="tx2">
                    <a:lumMod val="75000"/>
                  </a:schemeClr>
                </a:solidFill>
                <a:latin typeface="Courier New" panose="02070309020205020404" pitchFamily="49" charset="0"/>
                <a:cs typeface="Courier New" panose="02070309020205020404" pitchFamily="49" charset="0"/>
              </a:rPr>
              <a:t>dump.sql</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marL="538480" lvl="1" indent="0" fontAlgn="base">
              <a:buNone/>
            </a:pP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Alternatively, you can omit </a:t>
            </a:r>
            <a:r>
              <a:rPr lang="en-US" altLang="zh-CN" dirty="0">
                <a:hlinkClick r:id="rId1"/>
              </a:rPr>
              <a:t>--databases</a:t>
            </a:r>
            <a:r>
              <a:rPr lang="en-US" altLang="zh-CN" dirty="0"/>
              <a:t> from the </a:t>
            </a:r>
            <a:r>
              <a:rPr lang="en-US" altLang="zh-CN" b="1" dirty="0">
                <a:hlinkClick r:id="rId2" tooltip="4.5.4 mysqldump — A Database Backup Program"/>
              </a:rPr>
              <a:t>mysqldump</a:t>
            </a:r>
            <a:r>
              <a:rPr lang="en-US" altLang="zh-CN" dirty="0"/>
              <a:t> command. </a:t>
            </a:r>
            <a:endParaRPr lang="en-US" altLang="zh-CN" dirty="0"/>
          </a:p>
          <a:p>
            <a:pPr lvl="1" fontAlgn="base"/>
            <a:r>
              <a:rPr lang="en-US" altLang="zh-CN" dirty="0"/>
              <a:t>On Server 1:</a:t>
            </a:r>
            <a:endParaRPr lang="en-US" altLang="zh-CN" dirty="0"/>
          </a:p>
          <a:p>
            <a:pPr marL="538480" lvl="1" indent="0" fontAlgn="base">
              <a:buNone/>
            </a:pPr>
            <a:r>
              <a:rPr lang="en-US" altLang="zh-CN" dirty="0">
                <a:solidFill>
                  <a:schemeClr val="tx2">
                    <a:lumMod val="75000"/>
                  </a:schemeClr>
                </a:solidFill>
                <a:latin typeface="Courier New" panose="02070309020205020404" pitchFamily="49" charset="0"/>
                <a:cs typeface="Courier New" panose="02070309020205020404" pitchFamily="49" charset="0"/>
              </a:rPr>
              <a:t>shell&gt; </a:t>
            </a:r>
            <a:r>
              <a:rPr lang="en-US" altLang="zh-CN" dirty="0" err="1">
                <a:solidFill>
                  <a:schemeClr val="tx2">
                    <a:lumMod val="75000"/>
                  </a:schemeClr>
                </a:solidFill>
                <a:latin typeface="Courier New" panose="02070309020205020404" pitchFamily="49" charset="0"/>
                <a:cs typeface="Courier New" panose="02070309020205020404" pitchFamily="49" charset="0"/>
              </a:rPr>
              <a:t>mysqldump</a:t>
            </a:r>
            <a:r>
              <a:rPr lang="en-US" altLang="zh-CN" dirty="0">
                <a:solidFill>
                  <a:schemeClr val="tx2">
                    <a:lumMod val="75000"/>
                  </a:schemeClr>
                </a:solidFill>
                <a:latin typeface="Courier New" panose="02070309020205020404" pitchFamily="49" charset="0"/>
                <a:cs typeface="Courier New" panose="02070309020205020404" pitchFamily="49" charset="0"/>
              </a:rPr>
              <a:t> db1 &gt; </a:t>
            </a:r>
            <a:r>
              <a:rPr lang="en-US" altLang="zh-CN" dirty="0" err="1">
                <a:solidFill>
                  <a:schemeClr val="tx2">
                    <a:lumMod val="75000"/>
                  </a:schemeClr>
                </a:solidFill>
                <a:latin typeface="Courier New" panose="02070309020205020404" pitchFamily="49" charset="0"/>
                <a:cs typeface="Courier New" panose="02070309020205020404" pitchFamily="49" charset="0"/>
              </a:rPr>
              <a:t>dump.sql</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On Server 2:</a:t>
            </a:r>
            <a:endParaRPr lang="en-US" altLang="zh-CN" dirty="0"/>
          </a:p>
          <a:p>
            <a:pPr marL="538480" lvl="1" indent="0" fontAlgn="base">
              <a:buNone/>
            </a:pPr>
            <a:r>
              <a:rPr lang="en-US" altLang="zh-CN" dirty="0">
                <a:solidFill>
                  <a:schemeClr val="tx2">
                    <a:lumMod val="75000"/>
                  </a:schemeClr>
                </a:solidFill>
                <a:latin typeface="Courier New" panose="02070309020205020404" pitchFamily="49" charset="0"/>
                <a:cs typeface="Courier New" panose="02070309020205020404" pitchFamily="49" charset="0"/>
              </a:rPr>
              <a:t>shell&gt; </a:t>
            </a:r>
            <a:r>
              <a:rPr lang="en-US" altLang="zh-CN" dirty="0" err="1">
                <a:solidFill>
                  <a:schemeClr val="tx2">
                    <a:lumMod val="75000"/>
                  </a:schemeClr>
                </a:solidFill>
                <a:latin typeface="Courier New" panose="02070309020205020404" pitchFamily="49" charset="0"/>
                <a:cs typeface="Courier New" panose="02070309020205020404" pitchFamily="49" charset="0"/>
              </a:rPr>
              <a:t>mysqladmin</a:t>
            </a:r>
            <a:r>
              <a:rPr lang="en-US" altLang="zh-CN" dirty="0">
                <a:solidFill>
                  <a:schemeClr val="tx2">
                    <a:lumMod val="75000"/>
                  </a:schemeClr>
                </a:solidFill>
                <a:latin typeface="Courier New" panose="02070309020205020404" pitchFamily="49" charset="0"/>
                <a:cs typeface="Courier New" panose="02070309020205020404" pitchFamily="49" charset="0"/>
              </a:rPr>
              <a:t> create db1 </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marL="538480" lvl="1" indent="0" fontAlgn="base">
              <a:buNone/>
            </a:pPr>
            <a:r>
              <a:rPr lang="en-US" altLang="zh-CN" dirty="0">
                <a:solidFill>
                  <a:schemeClr val="tx2">
                    <a:lumMod val="75000"/>
                  </a:schemeClr>
                </a:solidFill>
                <a:latin typeface="Courier New" panose="02070309020205020404" pitchFamily="49" charset="0"/>
                <a:cs typeface="Courier New" panose="02070309020205020404" pitchFamily="49" charset="0"/>
              </a:rPr>
              <a:t>shell&gt; </a:t>
            </a:r>
            <a:r>
              <a:rPr lang="en-US" altLang="zh-CN" dirty="0" err="1">
                <a:solidFill>
                  <a:schemeClr val="tx2">
                    <a:lumMod val="75000"/>
                  </a:schemeClr>
                </a:solidFill>
                <a:latin typeface="Courier New" panose="02070309020205020404" pitchFamily="49" charset="0"/>
                <a:cs typeface="Courier New" panose="02070309020205020404" pitchFamily="49" charset="0"/>
              </a:rPr>
              <a:t>mysql</a:t>
            </a:r>
            <a:r>
              <a:rPr lang="en-US" altLang="zh-CN" dirty="0">
                <a:solidFill>
                  <a:schemeClr val="tx2">
                    <a:lumMod val="75000"/>
                  </a:schemeClr>
                </a:solidFill>
                <a:latin typeface="Courier New" panose="02070309020205020404" pitchFamily="49" charset="0"/>
                <a:cs typeface="Courier New" panose="02070309020205020404" pitchFamily="49" charset="0"/>
              </a:rPr>
              <a:t> db1 &lt; </a:t>
            </a:r>
            <a:r>
              <a:rPr lang="en-US" altLang="zh-CN" dirty="0" err="1">
                <a:solidFill>
                  <a:schemeClr val="tx2">
                    <a:lumMod val="75000"/>
                  </a:schemeClr>
                </a:solidFill>
                <a:latin typeface="Courier New" panose="02070309020205020404" pitchFamily="49" charset="0"/>
                <a:cs typeface="Courier New" panose="02070309020205020404" pitchFamily="49" charset="0"/>
              </a:rPr>
              <a:t>dump.sql</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marL="538480" lvl="1" indent="0" fontAlgn="base">
              <a:buNone/>
            </a:pPr>
            <a:endParaRPr lang="en-US" altLang="zh-CN" dirty="0">
              <a:solidFill>
                <a:schemeClr val="tx2">
                  <a:lumMod val="75000"/>
                </a:schemeClr>
              </a:solidFill>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err="1"/>
              <a:t>mysqldump</a:t>
            </a:r>
            <a:r>
              <a:rPr kumimoji="1" lang="en-US" altLang="zh-CN" dirty="0"/>
              <a:t> Tips</a:t>
            </a:r>
            <a:endParaRPr kumimoji="1" lang="zh-CN" altLang="en-US" dirty="0"/>
          </a:p>
        </p:txBody>
      </p:sp>
      <p:sp>
        <p:nvSpPr>
          <p:cNvPr id="3" name="内容占位符 2"/>
          <p:cNvSpPr>
            <a:spLocks noGrp="1"/>
          </p:cNvSpPr>
          <p:nvPr>
            <p:ph idx="1"/>
          </p:nvPr>
        </p:nvSpPr>
        <p:spPr>
          <a:xfrm>
            <a:off x="107504" y="845073"/>
            <a:ext cx="8856984" cy="3994930"/>
          </a:xfrm>
        </p:spPr>
        <p:txBody>
          <a:bodyPr>
            <a:normAutofit/>
          </a:bodyPr>
          <a:lstStyle/>
          <a:p>
            <a:pPr fontAlgn="base"/>
            <a:r>
              <a:rPr lang="en-US" altLang="zh-CN" dirty="0"/>
              <a:t>Dumping Stored Programs</a:t>
            </a:r>
            <a:endParaRPr lang="en-US" altLang="zh-CN" dirty="0"/>
          </a:p>
          <a:p>
            <a:pPr lvl="1" fontAlgn="base"/>
            <a:r>
              <a:rPr lang="en-US" altLang="zh-CN" dirty="0"/>
              <a:t>Several options control how </a:t>
            </a:r>
            <a:r>
              <a:rPr lang="en-US" altLang="zh-CN" b="1" dirty="0">
                <a:hlinkClick r:id="rId1" tooltip="4.5.4 mysqldump — A Database Backup Program"/>
              </a:rPr>
              <a:t>mysqldump</a:t>
            </a:r>
            <a:r>
              <a:rPr lang="en-US" altLang="zh-CN" dirty="0"/>
              <a:t> handles stored programs (</a:t>
            </a:r>
            <a:r>
              <a:rPr lang="en-US" altLang="zh-CN" dirty="0">
                <a:solidFill>
                  <a:srgbClr val="FF0000"/>
                </a:solidFill>
              </a:rPr>
              <a:t>stored procedures and functions, triggers, and events</a:t>
            </a:r>
            <a:r>
              <a:rPr lang="en-US" altLang="zh-CN" dirty="0"/>
              <a:t>):</a:t>
            </a:r>
            <a:endParaRPr lang="en-US" altLang="zh-CN" dirty="0"/>
          </a:p>
          <a:p>
            <a:pPr lvl="2" fontAlgn="base"/>
            <a:r>
              <a:rPr lang="en-US" altLang="zh-CN" dirty="0">
                <a:hlinkClick r:id="rId2"/>
              </a:rPr>
              <a:t>--events</a:t>
            </a:r>
            <a:r>
              <a:rPr lang="en-US" altLang="zh-CN" dirty="0"/>
              <a:t>: Dump Event Scheduler events</a:t>
            </a:r>
            <a:endParaRPr lang="en-US" altLang="zh-CN" dirty="0"/>
          </a:p>
          <a:p>
            <a:pPr lvl="2" fontAlgn="base"/>
            <a:r>
              <a:rPr lang="en-US" altLang="zh-CN" dirty="0">
                <a:hlinkClick r:id="rId3"/>
              </a:rPr>
              <a:t>--routines</a:t>
            </a:r>
            <a:r>
              <a:rPr lang="en-US" altLang="zh-CN" dirty="0"/>
              <a:t>: Dump stored procedures and functions</a:t>
            </a:r>
            <a:endParaRPr lang="en-US" altLang="zh-CN" dirty="0"/>
          </a:p>
          <a:p>
            <a:pPr lvl="2" fontAlgn="base"/>
            <a:r>
              <a:rPr lang="en-US" altLang="zh-CN" dirty="0">
                <a:hlinkClick r:id="rId4"/>
              </a:rPr>
              <a:t>--triggers</a:t>
            </a:r>
            <a:r>
              <a:rPr lang="en-US" altLang="zh-CN" dirty="0"/>
              <a:t>: Dump triggers for tables</a:t>
            </a:r>
            <a:endParaRPr lang="en-US" altLang="zh-CN" dirty="0"/>
          </a:p>
          <a:p>
            <a:pPr lvl="1" fontAlgn="base"/>
            <a:r>
              <a:rPr lang="en-US" altLang="zh-CN" dirty="0"/>
              <a:t>The </a:t>
            </a:r>
            <a:r>
              <a:rPr lang="en-US" altLang="zh-CN" dirty="0">
                <a:hlinkClick r:id="rId4"/>
              </a:rPr>
              <a:t>--triggers</a:t>
            </a:r>
            <a:r>
              <a:rPr lang="en-US" altLang="zh-CN" dirty="0"/>
              <a:t> option is </a:t>
            </a:r>
            <a:r>
              <a:rPr lang="en-US" altLang="zh-CN" dirty="0">
                <a:solidFill>
                  <a:srgbClr val="FF0000"/>
                </a:solidFill>
              </a:rPr>
              <a:t>enabled by default </a:t>
            </a:r>
            <a:r>
              <a:rPr lang="en-US" altLang="zh-CN" dirty="0"/>
              <a:t>so that when tables are dumped, they are accompanied by any triggers they have. </a:t>
            </a:r>
            <a:endParaRPr lang="en-US" altLang="zh-CN" dirty="0"/>
          </a:p>
          <a:p>
            <a:pPr lvl="2" fontAlgn="base"/>
            <a:r>
              <a:rPr lang="en-US" altLang="zh-CN" dirty="0">
                <a:solidFill>
                  <a:srgbClr val="FF0000"/>
                </a:solidFill>
              </a:rPr>
              <a:t>The other options are disabled by default </a:t>
            </a:r>
            <a:r>
              <a:rPr lang="en-US" altLang="zh-CN" dirty="0"/>
              <a:t>and must be specified explicitly to dump the corresponding objects. </a:t>
            </a:r>
            <a:endParaRPr lang="en-US" altLang="zh-CN" dirty="0"/>
          </a:p>
          <a:p>
            <a:pPr lvl="2" fontAlgn="base"/>
            <a:r>
              <a:rPr lang="en-US" altLang="zh-CN" dirty="0"/>
              <a:t>To disable any of these options explicitly, use its skip form: </a:t>
            </a:r>
            <a:r>
              <a:rPr lang="en-US" altLang="zh-CN" dirty="0">
                <a:hlinkClick r:id="rId2"/>
              </a:rPr>
              <a:t>--skip-events</a:t>
            </a:r>
            <a:r>
              <a:rPr lang="en-US" altLang="zh-CN" dirty="0"/>
              <a:t>, </a:t>
            </a:r>
            <a:r>
              <a:rPr lang="en-US" altLang="zh-CN" dirty="0">
                <a:hlinkClick r:id="rId3"/>
              </a:rPr>
              <a:t>--skip-routines</a:t>
            </a:r>
            <a:r>
              <a:rPr lang="en-US" altLang="zh-CN" dirty="0"/>
              <a:t>, or </a:t>
            </a:r>
            <a:r>
              <a:rPr lang="en-US" altLang="zh-CN" dirty="0">
                <a:hlinkClick r:id="rId4"/>
              </a:rPr>
              <a:t>--skip-triggers</a:t>
            </a:r>
            <a:r>
              <a:rPr lang="en-US" altLang="zh-CN" dirty="0"/>
              <a:t>.</a:t>
            </a:r>
            <a:endParaRPr lang="en-US" altLang="zh-CN" dirty="0"/>
          </a:p>
          <a:p>
            <a:pPr marL="538480" lvl="1" indent="0" fontAlgn="base">
              <a:buNone/>
            </a:pPr>
            <a:endParaRPr lang="en-US" altLang="zh-CN" dirty="0">
              <a:solidFill>
                <a:schemeClr val="tx2">
                  <a:lumMod val="75000"/>
                </a:schemeClr>
              </a:solidFill>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err="1"/>
              <a:t>mysqldump</a:t>
            </a:r>
            <a:r>
              <a:rPr kumimoji="1" lang="en-US" altLang="zh-CN" dirty="0"/>
              <a:t> Tips</a:t>
            </a:r>
            <a:endParaRPr kumimoji="1" lang="zh-CN" altLang="en-US" dirty="0"/>
          </a:p>
        </p:txBody>
      </p:sp>
      <p:sp>
        <p:nvSpPr>
          <p:cNvPr id="3" name="内容占位符 2"/>
          <p:cNvSpPr>
            <a:spLocks noGrp="1"/>
          </p:cNvSpPr>
          <p:nvPr>
            <p:ph idx="1"/>
          </p:nvPr>
        </p:nvSpPr>
        <p:spPr>
          <a:xfrm>
            <a:off x="107504" y="845073"/>
            <a:ext cx="8856984" cy="3994930"/>
          </a:xfrm>
        </p:spPr>
        <p:txBody>
          <a:bodyPr>
            <a:normAutofit/>
          </a:bodyPr>
          <a:lstStyle/>
          <a:p>
            <a:pPr fontAlgn="base"/>
            <a:r>
              <a:rPr lang="en-US" altLang="zh-CN" dirty="0"/>
              <a:t>Dumping Table Definitions and Content Separately</a:t>
            </a:r>
            <a:endParaRPr lang="en-US" altLang="zh-CN" dirty="0"/>
          </a:p>
          <a:p>
            <a:pPr lvl="1" fontAlgn="base"/>
            <a:r>
              <a:rPr lang="en-US" altLang="zh-CN" dirty="0"/>
              <a:t>The </a:t>
            </a:r>
            <a:r>
              <a:rPr lang="en-US" altLang="zh-CN" dirty="0">
                <a:hlinkClick r:id="rId1"/>
              </a:rPr>
              <a:t>--no-data</a:t>
            </a:r>
            <a:r>
              <a:rPr lang="en-US" altLang="zh-CN" dirty="0"/>
              <a:t> option tells </a:t>
            </a:r>
            <a:r>
              <a:rPr lang="en-US" altLang="zh-CN" b="1" dirty="0">
                <a:hlinkClick r:id="rId2" tooltip="4.5.4 mysqldump — A Database Backup Program"/>
              </a:rPr>
              <a:t>mysqldump</a:t>
            </a:r>
            <a:r>
              <a:rPr lang="en-US" altLang="zh-CN" dirty="0"/>
              <a:t> </a:t>
            </a:r>
            <a:r>
              <a:rPr lang="en-US" altLang="zh-CN" dirty="0">
                <a:solidFill>
                  <a:srgbClr val="FF0000"/>
                </a:solidFill>
              </a:rPr>
              <a:t>not</a:t>
            </a:r>
            <a:r>
              <a:rPr lang="en-US" altLang="zh-CN" dirty="0"/>
              <a:t> to dump table data, resulting in the dump file containing </a:t>
            </a:r>
            <a:r>
              <a:rPr lang="en-US" altLang="zh-CN" dirty="0">
                <a:solidFill>
                  <a:srgbClr val="FF0000"/>
                </a:solidFill>
              </a:rPr>
              <a:t>only statements to create the tables</a:t>
            </a:r>
            <a:r>
              <a:rPr lang="en-US" altLang="zh-CN" dirty="0"/>
              <a:t>. </a:t>
            </a:r>
            <a:endParaRPr lang="en-US" altLang="zh-CN" dirty="0"/>
          </a:p>
          <a:p>
            <a:pPr lvl="2" fontAlgn="base"/>
            <a:r>
              <a:rPr lang="en-US" altLang="zh-CN" dirty="0"/>
              <a:t>Conversely, the </a:t>
            </a:r>
            <a:r>
              <a:rPr lang="en-US" altLang="zh-CN" dirty="0">
                <a:hlinkClick r:id="rId3"/>
              </a:rPr>
              <a:t>--no-create-info</a:t>
            </a:r>
            <a:r>
              <a:rPr lang="en-US" altLang="zh-CN" dirty="0"/>
              <a:t> option tells </a:t>
            </a:r>
            <a:r>
              <a:rPr lang="en-US" altLang="zh-CN" b="1" dirty="0">
                <a:hlinkClick r:id="rId2" tooltip="4.5.4 mysqldump — A Database Backup Program"/>
              </a:rPr>
              <a:t>mysqldump</a:t>
            </a:r>
            <a:r>
              <a:rPr lang="en-US" altLang="zh-CN" dirty="0"/>
              <a:t> to </a:t>
            </a:r>
            <a:r>
              <a:rPr lang="en-US" altLang="zh-CN" dirty="0">
                <a:solidFill>
                  <a:srgbClr val="FF0000"/>
                </a:solidFill>
              </a:rPr>
              <a:t>suppress CREATE </a:t>
            </a:r>
            <a:r>
              <a:rPr lang="en-US" altLang="zh-CN" dirty="0"/>
              <a:t>statements from the output, so that the dump file contains </a:t>
            </a:r>
            <a:r>
              <a:rPr lang="en-US" altLang="zh-CN" dirty="0">
                <a:solidFill>
                  <a:srgbClr val="FF0000"/>
                </a:solidFill>
              </a:rPr>
              <a:t>only table data</a:t>
            </a:r>
            <a:r>
              <a:rPr lang="en-US" altLang="zh-CN" dirty="0"/>
              <a:t>.</a:t>
            </a:r>
            <a:endParaRPr lang="en-US" altLang="zh-CN" dirty="0"/>
          </a:p>
          <a:p>
            <a:pPr lvl="1" fontAlgn="base"/>
            <a:r>
              <a:rPr lang="en-US" altLang="zh-CN" dirty="0"/>
              <a:t>For example, to dump table </a:t>
            </a:r>
            <a:r>
              <a:rPr lang="en-US" altLang="zh-CN" dirty="0">
                <a:solidFill>
                  <a:srgbClr val="FF0000"/>
                </a:solidFill>
              </a:rPr>
              <a:t>definitions and data separately </a:t>
            </a:r>
            <a:r>
              <a:rPr lang="en-US" altLang="zh-CN" dirty="0"/>
              <a:t>for the test database, use these commands:</a:t>
            </a:r>
            <a:endParaRPr lang="en-US" altLang="zh-CN" dirty="0"/>
          </a:p>
          <a:p>
            <a:pPr marL="538480" lvl="1" indent="0" fontAlgn="base">
              <a:buNone/>
            </a:pPr>
            <a:r>
              <a:rPr lang="en-US" altLang="zh-CN" dirty="0">
                <a:solidFill>
                  <a:schemeClr val="tx2">
                    <a:lumMod val="75000"/>
                  </a:schemeClr>
                </a:solidFill>
                <a:latin typeface="Courier New" panose="02070309020205020404" pitchFamily="49" charset="0"/>
                <a:cs typeface="Courier New" panose="02070309020205020404" pitchFamily="49" charset="0"/>
              </a:rPr>
              <a:t>shell&gt; </a:t>
            </a:r>
            <a:r>
              <a:rPr lang="en-US" altLang="zh-CN" dirty="0" err="1">
                <a:solidFill>
                  <a:schemeClr val="tx2">
                    <a:lumMod val="75000"/>
                  </a:schemeClr>
                </a:solidFill>
                <a:latin typeface="Courier New" panose="02070309020205020404" pitchFamily="49" charset="0"/>
                <a:cs typeface="Courier New" panose="02070309020205020404" pitchFamily="49" charset="0"/>
              </a:rPr>
              <a:t>mysqldump</a:t>
            </a:r>
            <a:r>
              <a:rPr lang="en-US" altLang="zh-CN" dirty="0">
                <a:solidFill>
                  <a:schemeClr val="tx2">
                    <a:lumMod val="75000"/>
                  </a:schemeClr>
                </a:solidFill>
                <a:latin typeface="Courier New" panose="02070309020205020404" pitchFamily="49" charset="0"/>
                <a:cs typeface="Courier New" panose="02070309020205020404" pitchFamily="49" charset="0"/>
              </a:rPr>
              <a:t> --no-data test &gt; dump-</a:t>
            </a:r>
            <a:r>
              <a:rPr lang="en-US" altLang="zh-CN" dirty="0" err="1">
                <a:solidFill>
                  <a:schemeClr val="tx2">
                    <a:lumMod val="75000"/>
                  </a:schemeClr>
                </a:solidFill>
                <a:latin typeface="Courier New" panose="02070309020205020404" pitchFamily="49" charset="0"/>
                <a:cs typeface="Courier New" panose="02070309020205020404" pitchFamily="49" charset="0"/>
              </a:rPr>
              <a:t>defs.sql</a:t>
            </a:r>
            <a:r>
              <a:rPr lang="en-US" altLang="zh-CN" dirty="0">
                <a:solidFill>
                  <a:schemeClr val="tx2">
                    <a:lumMod val="75000"/>
                  </a:schemeClr>
                </a:solidFill>
                <a:latin typeface="Courier New" panose="02070309020205020404" pitchFamily="49" charset="0"/>
                <a:cs typeface="Courier New" panose="02070309020205020404" pitchFamily="49" charset="0"/>
              </a:rPr>
              <a:t> </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marL="538480" lvl="1" indent="0" fontAlgn="base">
              <a:buNone/>
            </a:pPr>
            <a:r>
              <a:rPr lang="en-US" altLang="zh-CN" dirty="0">
                <a:solidFill>
                  <a:schemeClr val="tx2">
                    <a:lumMod val="75000"/>
                  </a:schemeClr>
                </a:solidFill>
                <a:latin typeface="Courier New" panose="02070309020205020404" pitchFamily="49" charset="0"/>
                <a:cs typeface="Courier New" panose="02070309020205020404" pitchFamily="49" charset="0"/>
              </a:rPr>
              <a:t>shell&gt; </a:t>
            </a:r>
            <a:r>
              <a:rPr lang="en-US" altLang="zh-CN" dirty="0" err="1">
                <a:solidFill>
                  <a:schemeClr val="tx2">
                    <a:lumMod val="75000"/>
                  </a:schemeClr>
                </a:solidFill>
                <a:latin typeface="Courier New" panose="02070309020205020404" pitchFamily="49" charset="0"/>
                <a:cs typeface="Courier New" panose="02070309020205020404" pitchFamily="49" charset="0"/>
              </a:rPr>
              <a:t>mysqldump</a:t>
            </a:r>
            <a:r>
              <a:rPr lang="en-US" altLang="zh-CN" dirty="0">
                <a:solidFill>
                  <a:schemeClr val="tx2">
                    <a:lumMod val="75000"/>
                  </a:schemeClr>
                </a:solidFill>
                <a:latin typeface="Courier New" panose="02070309020205020404" pitchFamily="49" charset="0"/>
                <a:cs typeface="Courier New" panose="02070309020205020404" pitchFamily="49" charset="0"/>
              </a:rPr>
              <a:t> --no-create-info test &gt; dump-</a:t>
            </a:r>
            <a:r>
              <a:rPr lang="en-US" altLang="zh-CN" dirty="0" err="1">
                <a:solidFill>
                  <a:schemeClr val="tx2">
                    <a:lumMod val="75000"/>
                  </a:schemeClr>
                </a:solidFill>
                <a:latin typeface="Courier New" panose="02070309020205020404" pitchFamily="49" charset="0"/>
                <a:cs typeface="Courier New" panose="02070309020205020404" pitchFamily="49" charset="0"/>
              </a:rPr>
              <a:t>data.sql</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For a </a:t>
            </a:r>
            <a:r>
              <a:rPr lang="en-US" altLang="zh-CN" dirty="0">
                <a:solidFill>
                  <a:srgbClr val="FF0000"/>
                </a:solidFill>
              </a:rPr>
              <a:t>definition-only dump</a:t>
            </a:r>
            <a:r>
              <a:rPr lang="en-US" altLang="zh-CN" dirty="0"/>
              <a:t>, add the </a:t>
            </a:r>
            <a:r>
              <a:rPr lang="en-US" altLang="zh-CN" dirty="0">
                <a:hlinkClick r:id="rId4"/>
              </a:rPr>
              <a:t>--routines</a:t>
            </a:r>
            <a:r>
              <a:rPr lang="en-US" altLang="zh-CN" dirty="0"/>
              <a:t> and </a:t>
            </a:r>
            <a:r>
              <a:rPr lang="en-US" altLang="zh-CN" dirty="0">
                <a:hlinkClick r:id="rId5"/>
              </a:rPr>
              <a:t>--events</a:t>
            </a:r>
            <a:r>
              <a:rPr lang="en-US" altLang="zh-CN" dirty="0"/>
              <a:t> options to also include </a:t>
            </a:r>
            <a:r>
              <a:rPr lang="en-US" altLang="zh-CN" dirty="0">
                <a:solidFill>
                  <a:srgbClr val="FF0000"/>
                </a:solidFill>
              </a:rPr>
              <a:t>stored routine</a:t>
            </a:r>
            <a:r>
              <a:rPr lang="en-US" altLang="zh-CN" dirty="0"/>
              <a:t> and </a:t>
            </a:r>
            <a:r>
              <a:rPr lang="en-US" altLang="zh-CN" dirty="0">
                <a:solidFill>
                  <a:srgbClr val="FF0000"/>
                </a:solidFill>
              </a:rPr>
              <a:t>event definitions</a:t>
            </a:r>
            <a:r>
              <a:rPr lang="en-US" altLang="zh-CN" dirty="0"/>
              <a:t>:</a:t>
            </a:r>
            <a:endParaRPr lang="en-US" altLang="zh-CN" dirty="0"/>
          </a:p>
          <a:p>
            <a:pPr marL="538480" lvl="1" indent="0" fontAlgn="base">
              <a:buNone/>
            </a:pPr>
            <a:r>
              <a:rPr lang="en-US" altLang="zh-CN" dirty="0">
                <a:solidFill>
                  <a:schemeClr val="tx2">
                    <a:lumMod val="75000"/>
                  </a:schemeClr>
                </a:solidFill>
                <a:latin typeface="Courier New" panose="02070309020205020404" pitchFamily="49" charset="0"/>
                <a:cs typeface="Courier New" panose="02070309020205020404" pitchFamily="49" charset="0"/>
              </a:rPr>
              <a:t>shell&gt; </a:t>
            </a:r>
            <a:r>
              <a:rPr lang="en-US" altLang="zh-CN" dirty="0" err="1">
                <a:solidFill>
                  <a:schemeClr val="tx2">
                    <a:lumMod val="75000"/>
                  </a:schemeClr>
                </a:solidFill>
                <a:latin typeface="Courier New" panose="02070309020205020404" pitchFamily="49" charset="0"/>
                <a:cs typeface="Courier New" panose="02070309020205020404" pitchFamily="49" charset="0"/>
              </a:rPr>
              <a:t>mysqldump</a:t>
            </a:r>
            <a:r>
              <a:rPr lang="en-US" altLang="zh-CN" dirty="0">
                <a:solidFill>
                  <a:schemeClr val="tx2">
                    <a:lumMod val="75000"/>
                  </a:schemeClr>
                </a:solidFill>
                <a:latin typeface="Courier New" panose="02070309020205020404" pitchFamily="49" charset="0"/>
                <a:cs typeface="Courier New" panose="02070309020205020404" pitchFamily="49" charset="0"/>
              </a:rPr>
              <a:t> --no-data --routines --events test &gt; dump-</a:t>
            </a:r>
            <a:r>
              <a:rPr lang="en-US" altLang="zh-CN" dirty="0" err="1">
                <a:solidFill>
                  <a:schemeClr val="tx2">
                    <a:lumMod val="75000"/>
                  </a:schemeClr>
                </a:solidFill>
                <a:latin typeface="Courier New" panose="02070309020205020404" pitchFamily="49" charset="0"/>
                <a:cs typeface="Courier New" panose="02070309020205020404" pitchFamily="49" charset="0"/>
              </a:rPr>
              <a:t>defs.sql</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marL="538480" lvl="1" indent="0" fontAlgn="base">
              <a:buNone/>
            </a:pPr>
            <a:endParaRPr lang="en-US" altLang="zh-CN" dirty="0">
              <a:solidFill>
                <a:schemeClr val="tx2">
                  <a:lumMod val="75000"/>
                </a:schemeClr>
              </a:solidFill>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err="1"/>
              <a:t>mysqldump</a:t>
            </a:r>
            <a:r>
              <a:rPr kumimoji="1" lang="en-US" altLang="zh-CN" dirty="0"/>
              <a:t> Tips</a:t>
            </a:r>
            <a:endParaRPr kumimoji="1" lang="zh-CN" altLang="en-US" dirty="0"/>
          </a:p>
        </p:txBody>
      </p:sp>
      <p:sp>
        <p:nvSpPr>
          <p:cNvPr id="3" name="内容占位符 2"/>
          <p:cNvSpPr>
            <a:spLocks noGrp="1"/>
          </p:cNvSpPr>
          <p:nvPr>
            <p:ph idx="1"/>
          </p:nvPr>
        </p:nvSpPr>
        <p:spPr>
          <a:xfrm>
            <a:off x="107504" y="845073"/>
            <a:ext cx="8928992" cy="3994930"/>
          </a:xfrm>
        </p:spPr>
        <p:txBody>
          <a:bodyPr>
            <a:normAutofit/>
          </a:bodyPr>
          <a:lstStyle/>
          <a:p>
            <a:pPr fontAlgn="base"/>
            <a:r>
              <a:rPr lang="en-US" altLang="zh-CN" dirty="0"/>
              <a:t>Using </a:t>
            </a:r>
            <a:r>
              <a:rPr lang="en-US" altLang="zh-CN" dirty="0" err="1"/>
              <a:t>mysqldump</a:t>
            </a:r>
            <a:r>
              <a:rPr lang="en-US" altLang="zh-CN" dirty="0"/>
              <a:t> to Test for Upgrade Incompatibilities</a:t>
            </a:r>
            <a:endParaRPr lang="en-US" altLang="zh-CN" dirty="0"/>
          </a:p>
          <a:p>
            <a:pPr lvl="1" fontAlgn="base"/>
            <a:r>
              <a:rPr lang="en-US" altLang="zh-CN" dirty="0"/>
              <a:t>When contemplating a MySQL </a:t>
            </a:r>
            <a:r>
              <a:rPr lang="en-US" altLang="zh-CN" dirty="0">
                <a:solidFill>
                  <a:srgbClr val="FF0000"/>
                </a:solidFill>
              </a:rPr>
              <a:t>upgrade</a:t>
            </a:r>
            <a:r>
              <a:rPr lang="en-US" altLang="zh-CN" dirty="0"/>
              <a:t>, it is prudent to install the newer version separately from your current production version. </a:t>
            </a:r>
            <a:endParaRPr lang="en-US" altLang="zh-CN" dirty="0"/>
          </a:p>
          <a:p>
            <a:pPr lvl="2" fontAlgn="base"/>
            <a:r>
              <a:rPr lang="en-US" altLang="zh-CN" dirty="0"/>
              <a:t>Then you can dump the database and database object definitions from the production server and </a:t>
            </a:r>
            <a:r>
              <a:rPr lang="en-US" altLang="zh-CN" dirty="0">
                <a:solidFill>
                  <a:srgbClr val="FF0000"/>
                </a:solidFill>
              </a:rPr>
              <a:t>load</a:t>
            </a:r>
            <a:r>
              <a:rPr lang="en-US" altLang="zh-CN" dirty="0"/>
              <a:t> them into the new server to verify that they are handled properly. (This is also useful for testing downgrades.)</a:t>
            </a:r>
            <a:endParaRPr lang="en-US" altLang="zh-CN" dirty="0"/>
          </a:p>
          <a:p>
            <a:pPr lvl="1" fontAlgn="base"/>
            <a:r>
              <a:rPr lang="en-US" altLang="zh-CN" dirty="0"/>
              <a:t>On the production server:</a:t>
            </a:r>
            <a:endParaRPr lang="en-US" altLang="zh-CN" dirty="0"/>
          </a:p>
          <a:p>
            <a:pPr marL="538480" lvl="1" indent="0" fontAlgn="base">
              <a:buNone/>
            </a:pPr>
            <a:r>
              <a:rPr lang="en-US" altLang="zh-CN" dirty="0">
                <a:solidFill>
                  <a:schemeClr val="tx2">
                    <a:lumMod val="75000"/>
                  </a:schemeClr>
                </a:solidFill>
                <a:latin typeface="Courier New" panose="02070309020205020404" pitchFamily="49" charset="0"/>
                <a:cs typeface="Courier New" panose="02070309020205020404" pitchFamily="49" charset="0"/>
              </a:rPr>
              <a:t>shell&gt; </a:t>
            </a:r>
            <a:r>
              <a:rPr lang="en-US" altLang="zh-CN" dirty="0" err="1">
                <a:solidFill>
                  <a:schemeClr val="tx2">
                    <a:lumMod val="75000"/>
                  </a:schemeClr>
                </a:solidFill>
                <a:latin typeface="Courier New" panose="02070309020205020404" pitchFamily="49" charset="0"/>
                <a:cs typeface="Courier New" panose="02070309020205020404" pitchFamily="49" charset="0"/>
              </a:rPr>
              <a:t>mysqldump</a:t>
            </a:r>
            <a:r>
              <a:rPr lang="en-US" altLang="zh-CN" dirty="0">
                <a:solidFill>
                  <a:schemeClr val="tx2">
                    <a:lumMod val="75000"/>
                  </a:schemeClr>
                </a:solidFill>
                <a:latin typeface="Courier New" panose="02070309020205020404" pitchFamily="49" charset="0"/>
                <a:cs typeface="Courier New" panose="02070309020205020404" pitchFamily="49" charset="0"/>
              </a:rPr>
              <a:t> --all-databases --no-data --routines --events &gt; dump-</a:t>
            </a:r>
            <a:r>
              <a:rPr lang="en-US" altLang="zh-CN" dirty="0" err="1">
                <a:solidFill>
                  <a:schemeClr val="tx2">
                    <a:lumMod val="75000"/>
                  </a:schemeClr>
                </a:solidFill>
                <a:latin typeface="Courier New" panose="02070309020205020404" pitchFamily="49" charset="0"/>
                <a:cs typeface="Courier New" panose="02070309020205020404" pitchFamily="49" charset="0"/>
              </a:rPr>
              <a:t>defs.sql</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On the upgraded server:</a:t>
            </a:r>
            <a:endParaRPr lang="en-US" altLang="zh-CN" dirty="0"/>
          </a:p>
          <a:p>
            <a:pPr marL="538480" lvl="1" indent="0" fontAlgn="base">
              <a:buNone/>
            </a:pPr>
            <a:r>
              <a:rPr lang="en-US" altLang="zh-CN" dirty="0">
                <a:solidFill>
                  <a:schemeClr val="tx2">
                    <a:lumMod val="75000"/>
                  </a:schemeClr>
                </a:solidFill>
                <a:latin typeface="Courier New" panose="02070309020205020404" pitchFamily="49" charset="0"/>
                <a:cs typeface="Courier New" panose="02070309020205020404" pitchFamily="49" charset="0"/>
              </a:rPr>
              <a:t>shell&gt; </a:t>
            </a:r>
            <a:r>
              <a:rPr lang="en-US" altLang="zh-CN" dirty="0" err="1">
                <a:solidFill>
                  <a:schemeClr val="tx2">
                    <a:lumMod val="75000"/>
                  </a:schemeClr>
                </a:solidFill>
                <a:latin typeface="Courier New" panose="02070309020205020404" pitchFamily="49" charset="0"/>
                <a:cs typeface="Courier New" panose="02070309020205020404" pitchFamily="49" charset="0"/>
              </a:rPr>
              <a:t>mysql</a:t>
            </a:r>
            <a:r>
              <a:rPr lang="en-US" altLang="zh-CN" dirty="0">
                <a:solidFill>
                  <a:schemeClr val="tx2">
                    <a:lumMod val="75000"/>
                  </a:schemeClr>
                </a:solidFill>
                <a:latin typeface="Courier New" panose="02070309020205020404" pitchFamily="49" charset="0"/>
                <a:cs typeface="Courier New" panose="02070309020205020404" pitchFamily="49" charset="0"/>
              </a:rPr>
              <a:t> &lt; dump-</a:t>
            </a:r>
            <a:r>
              <a:rPr lang="en-US" altLang="zh-CN" dirty="0" err="1">
                <a:solidFill>
                  <a:schemeClr val="tx2">
                    <a:lumMod val="75000"/>
                  </a:schemeClr>
                </a:solidFill>
                <a:latin typeface="Courier New" panose="02070309020205020404" pitchFamily="49" charset="0"/>
                <a:cs typeface="Courier New" panose="02070309020205020404" pitchFamily="49" charset="0"/>
              </a:rPr>
              <a:t>defs.sql</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Because the dump file </a:t>
            </a:r>
            <a:r>
              <a:rPr lang="en-US" altLang="zh-CN" dirty="0">
                <a:solidFill>
                  <a:srgbClr val="FF0000"/>
                </a:solidFill>
              </a:rPr>
              <a:t>does not contain table data</a:t>
            </a:r>
            <a:r>
              <a:rPr lang="en-US" altLang="zh-CN" dirty="0"/>
              <a:t>, it can be processed </a:t>
            </a:r>
            <a:r>
              <a:rPr lang="en-US" altLang="zh-CN" dirty="0">
                <a:solidFill>
                  <a:srgbClr val="FF0000"/>
                </a:solidFill>
              </a:rPr>
              <a:t>quickly</a:t>
            </a:r>
            <a:r>
              <a:rPr lang="en-US" altLang="zh-CN" dirty="0"/>
              <a:t>. </a:t>
            </a:r>
            <a:endParaRPr lang="en-US" altLang="zh-CN" dirty="0"/>
          </a:p>
          <a:p>
            <a:pPr marL="538480" lvl="1" indent="0" fontAlgn="base">
              <a:buNone/>
            </a:pPr>
            <a:endParaRPr lang="en-US" altLang="zh-CN" dirty="0">
              <a:solidFill>
                <a:schemeClr val="tx2">
                  <a:lumMod val="75000"/>
                </a:schemeClr>
              </a:solidFill>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Backup and Recovery Types</a:t>
            </a:r>
            <a:endParaRPr kumimoji="1" lang="zh-CN" altLang="en-US" dirty="0"/>
          </a:p>
        </p:txBody>
      </p:sp>
      <p:sp>
        <p:nvSpPr>
          <p:cNvPr id="3" name="内容占位符 2"/>
          <p:cNvSpPr>
            <a:spLocks noGrp="1"/>
          </p:cNvSpPr>
          <p:nvPr>
            <p:ph idx="1"/>
          </p:nvPr>
        </p:nvSpPr>
        <p:spPr/>
        <p:txBody>
          <a:bodyPr/>
          <a:lstStyle/>
          <a:p>
            <a:r>
              <a:rPr lang="en-US" altLang="zh-CN" dirty="0"/>
              <a:t>Physical (Raw) Versus Logical Backups</a:t>
            </a:r>
            <a:endParaRPr lang="en-US" altLang="zh-CN" dirty="0"/>
          </a:p>
          <a:p>
            <a:pPr lvl="1" fontAlgn="base"/>
            <a:r>
              <a:rPr lang="en-US" altLang="zh-CN" dirty="0"/>
              <a:t>Physical backups consist of raw copies of the directories and files that store database contents. </a:t>
            </a:r>
            <a:endParaRPr lang="en-US" altLang="zh-CN" dirty="0"/>
          </a:p>
          <a:p>
            <a:pPr lvl="2" fontAlgn="base"/>
            <a:r>
              <a:rPr lang="en-US" altLang="zh-CN" dirty="0"/>
              <a:t>This type of backup is suitable for </a:t>
            </a:r>
            <a:r>
              <a:rPr lang="en-US" altLang="zh-CN" dirty="0">
                <a:solidFill>
                  <a:srgbClr val="FF0000"/>
                </a:solidFill>
              </a:rPr>
              <a:t>large, important databases</a:t>
            </a:r>
            <a:r>
              <a:rPr lang="en-US" altLang="zh-CN" dirty="0"/>
              <a:t> that need to be </a:t>
            </a:r>
            <a:r>
              <a:rPr lang="en-US" altLang="zh-CN" dirty="0">
                <a:solidFill>
                  <a:srgbClr val="FF0000"/>
                </a:solidFill>
              </a:rPr>
              <a:t>recovered quickly </a:t>
            </a:r>
            <a:r>
              <a:rPr lang="en-US" altLang="zh-CN" dirty="0"/>
              <a:t>when problems occur.</a:t>
            </a:r>
            <a:endParaRPr lang="en-US" altLang="zh-CN" dirty="0"/>
          </a:p>
          <a:p>
            <a:pPr lvl="1" fontAlgn="base"/>
            <a:r>
              <a:rPr lang="en-US" altLang="zh-CN" dirty="0"/>
              <a:t>Logical backups save information represented as logical database structure (</a:t>
            </a:r>
            <a:r>
              <a:rPr lang="en-US" altLang="zh-CN" dirty="0">
                <a:hlinkClick r:id="rId1" tooltip="13.1.12 CREATE DATABASE Statement"/>
              </a:rPr>
              <a:t>CREATE DATABASE</a:t>
            </a:r>
            <a:r>
              <a:rPr lang="en-US" altLang="zh-CN" dirty="0"/>
              <a:t>, </a:t>
            </a:r>
            <a:r>
              <a:rPr lang="en-US" altLang="zh-CN" dirty="0">
                <a:hlinkClick r:id="rId2" tooltip="13.1.20 CREATE TABLE Statement"/>
              </a:rPr>
              <a:t>CREATE TABLE</a:t>
            </a:r>
            <a:r>
              <a:rPr lang="en-US" altLang="zh-CN" dirty="0"/>
              <a:t> statements) and content (</a:t>
            </a:r>
            <a:r>
              <a:rPr lang="en-US" altLang="zh-CN" dirty="0">
                <a:hlinkClick r:id="rId3" tooltip="13.2.6 INSERT Statement"/>
              </a:rPr>
              <a:t>INSERT</a:t>
            </a:r>
            <a:r>
              <a:rPr lang="en-US" altLang="zh-CN" dirty="0"/>
              <a:t> statements or delimited-text files). </a:t>
            </a:r>
            <a:endParaRPr lang="en-US" altLang="zh-CN" dirty="0"/>
          </a:p>
          <a:p>
            <a:pPr lvl="2" fontAlgn="base"/>
            <a:r>
              <a:rPr lang="en-US" altLang="zh-CN" dirty="0"/>
              <a:t>This type of backup is suitable for </a:t>
            </a:r>
            <a:r>
              <a:rPr lang="en-US" altLang="zh-CN" dirty="0">
                <a:solidFill>
                  <a:srgbClr val="FF0000"/>
                </a:solidFill>
              </a:rPr>
              <a:t>smaller amounts of data </a:t>
            </a:r>
            <a:r>
              <a:rPr lang="en-US" altLang="zh-CN" dirty="0"/>
              <a:t>where you might edit the data values or table structure, or recreate the data </a:t>
            </a:r>
            <a:r>
              <a:rPr lang="en-US" altLang="zh-CN" dirty="0">
                <a:solidFill>
                  <a:srgbClr val="FF0000"/>
                </a:solidFill>
              </a:rPr>
              <a:t>on a different machine architecture</a:t>
            </a:r>
            <a:r>
              <a:rPr lang="en-US" altLang="zh-CN" dirty="0"/>
              <a:t>.</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err="1"/>
              <a:t>mysqldump</a:t>
            </a:r>
            <a:r>
              <a:rPr kumimoji="1" lang="en-US" altLang="zh-CN" dirty="0"/>
              <a:t> Tips</a:t>
            </a:r>
            <a:endParaRPr kumimoji="1" lang="zh-CN" altLang="en-US" dirty="0"/>
          </a:p>
        </p:txBody>
      </p:sp>
      <p:sp>
        <p:nvSpPr>
          <p:cNvPr id="3" name="内容占位符 2"/>
          <p:cNvSpPr>
            <a:spLocks noGrp="1"/>
          </p:cNvSpPr>
          <p:nvPr>
            <p:ph idx="1"/>
          </p:nvPr>
        </p:nvSpPr>
        <p:spPr>
          <a:xfrm>
            <a:off x="107504" y="845073"/>
            <a:ext cx="8928992" cy="3994930"/>
          </a:xfrm>
        </p:spPr>
        <p:txBody>
          <a:bodyPr>
            <a:normAutofit/>
          </a:bodyPr>
          <a:lstStyle/>
          <a:p>
            <a:pPr fontAlgn="base"/>
            <a:r>
              <a:rPr lang="en-US" altLang="zh-CN" dirty="0"/>
              <a:t>Using </a:t>
            </a:r>
            <a:r>
              <a:rPr lang="en-US" altLang="zh-CN" dirty="0" err="1"/>
              <a:t>mysqldump</a:t>
            </a:r>
            <a:r>
              <a:rPr lang="en-US" altLang="zh-CN" dirty="0"/>
              <a:t> to Test for Upgrade Incompatibilities</a:t>
            </a:r>
            <a:endParaRPr lang="en-US" altLang="zh-CN" dirty="0"/>
          </a:p>
          <a:p>
            <a:pPr lvl="1" fontAlgn="base"/>
            <a:r>
              <a:rPr lang="en-US" altLang="zh-CN" dirty="0"/>
              <a:t>This enables you to spot potential </a:t>
            </a:r>
            <a:r>
              <a:rPr lang="en-US" altLang="zh-CN" dirty="0">
                <a:solidFill>
                  <a:srgbClr val="FF0000"/>
                </a:solidFill>
              </a:rPr>
              <a:t>incompatibilities</a:t>
            </a:r>
            <a:r>
              <a:rPr lang="en-US" altLang="zh-CN" dirty="0"/>
              <a:t> without waiting for lengthy data-loading operations. Look for warnings or errors while the dump file is being processed.</a:t>
            </a:r>
            <a:endParaRPr lang="en-US" altLang="zh-CN" dirty="0"/>
          </a:p>
          <a:p>
            <a:pPr lvl="1" fontAlgn="base"/>
            <a:r>
              <a:rPr lang="en-US" altLang="zh-CN" dirty="0"/>
              <a:t>After you have verified that the definitions are handled properly, dump the data and try to load it into the upgraded server.</a:t>
            </a:r>
            <a:endParaRPr lang="en-US" altLang="zh-CN" dirty="0"/>
          </a:p>
          <a:p>
            <a:pPr lvl="1" fontAlgn="base"/>
            <a:r>
              <a:rPr lang="en-US" altLang="zh-CN" dirty="0"/>
              <a:t>On the production server:</a:t>
            </a:r>
            <a:endParaRPr lang="en-US" altLang="zh-CN" dirty="0"/>
          </a:p>
          <a:p>
            <a:pPr marL="538480" lvl="1" indent="0" fontAlgn="base">
              <a:buNone/>
            </a:pPr>
            <a:r>
              <a:rPr lang="en-US" altLang="zh-CN" dirty="0">
                <a:solidFill>
                  <a:schemeClr val="tx2">
                    <a:lumMod val="75000"/>
                  </a:schemeClr>
                </a:solidFill>
                <a:latin typeface="Courier New" panose="02070309020205020404" pitchFamily="49" charset="0"/>
                <a:cs typeface="Courier New" panose="02070309020205020404" pitchFamily="49" charset="0"/>
              </a:rPr>
              <a:t>shell&gt; </a:t>
            </a:r>
            <a:r>
              <a:rPr lang="en-US" altLang="zh-CN" dirty="0" err="1">
                <a:solidFill>
                  <a:schemeClr val="tx2">
                    <a:lumMod val="75000"/>
                  </a:schemeClr>
                </a:solidFill>
                <a:latin typeface="Courier New" panose="02070309020205020404" pitchFamily="49" charset="0"/>
                <a:cs typeface="Courier New" panose="02070309020205020404" pitchFamily="49" charset="0"/>
              </a:rPr>
              <a:t>mysqldump</a:t>
            </a:r>
            <a:r>
              <a:rPr lang="en-US" altLang="zh-CN" dirty="0">
                <a:solidFill>
                  <a:schemeClr val="tx2">
                    <a:lumMod val="75000"/>
                  </a:schemeClr>
                </a:solidFill>
                <a:latin typeface="Courier New" panose="02070309020205020404" pitchFamily="49" charset="0"/>
                <a:cs typeface="Courier New" panose="02070309020205020404" pitchFamily="49" charset="0"/>
              </a:rPr>
              <a:t> --all-databases --no-create-info &gt; dump-</a:t>
            </a:r>
            <a:r>
              <a:rPr lang="en-US" altLang="zh-CN" dirty="0" err="1">
                <a:solidFill>
                  <a:schemeClr val="tx2">
                    <a:lumMod val="75000"/>
                  </a:schemeClr>
                </a:solidFill>
                <a:latin typeface="Courier New" panose="02070309020205020404" pitchFamily="49" charset="0"/>
                <a:cs typeface="Courier New" panose="02070309020205020404" pitchFamily="49" charset="0"/>
              </a:rPr>
              <a:t>data.sql</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On the upgraded server:</a:t>
            </a:r>
            <a:endParaRPr lang="en-US" altLang="zh-CN" dirty="0"/>
          </a:p>
          <a:p>
            <a:pPr marL="538480" lvl="1" indent="0" fontAlgn="base">
              <a:buNone/>
            </a:pPr>
            <a:r>
              <a:rPr lang="en-US" altLang="zh-CN" dirty="0">
                <a:solidFill>
                  <a:schemeClr val="tx2">
                    <a:lumMod val="75000"/>
                  </a:schemeClr>
                </a:solidFill>
                <a:latin typeface="Courier New" panose="02070309020205020404" pitchFamily="49" charset="0"/>
                <a:cs typeface="Courier New" panose="02070309020205020404" pitchFamily="49" charset="0"/>
              </a:rPr>
              <a:t>shell&gt; </a:t>
            </a:r>
            <a:r>
              <a:rPr lang="en-US" altLang="zh-CN" dirty="0" err="1">
                <a:solidFill>
                  <a:schemeClr val="tx2">
                    <a:lumMod val="75000"/>
                  </a:schemeClr>
                </a:solidFill>
                <a:latin typeface="Courier New" panose="02070309020205020404" pitchFamily="49" charset="0"/>
                <a:cs typeface="Courier New" panose="02070309020205020404" pitchFamily="49" charset="0"/>
              </a:rPr>
              <a:t>mysql</a:t>
            </a:r>
            <a:r>
              <a:rPr lang="en-US" altLang="zh-CN" dirty="0">
                <a:solidFill>
                  <a:schemeClr val="tx2">
                    <a:lumMod val="75000"/>
                  </a:schemeClr>
                </a:solidFill>
                <a:latin typeface="Courier New" panose="02070309020205020404" pitchFamily="49" charset="0"/>
                <a:cs typeface="Courier New" panose="02070309020205020404" pitchFamily="49" charset="0"/>
              </a:rPr>
              <a:t> &lt; dump-</a:t>
            </a:r>
            <a:r>
              <a:rPr lang="en-US" altLang="zh-CN" dirty="0" err="1">
                <a:solidFill>
                  <a:schemeClr val="tx2">
                    <a:lumMod val="75000"/>
                  </a:schemeClr>
                </a:solidFill>
                <a:latin typeface="Courier New" panose="02070309020205020404" pitchFamily="49" charset="0"/>
                <a:cs typeface="Courier New" panose="02070309020205020404" pitchFamily="49" charset="0"/>
              </a:rPr>
              <a:t>data.sql</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Now check the table contents and run some test queries.</a:t>
            </a:r>
            <a:endParaRPr lang="en-US" altLang="zh-CN" dirty="0"/>
          </a:p>
          <a:p>
            <a:pPr marL="538480" lvl="1" indent="0" fontAlgn="base">
              <a:buNone/>
            </a:pPr>
            <a:endParaRPr lang="en-US" altLang="zh-CN" dirty="0">
              <a:solidFill>
                <a:schemeClr val="tx2">
                  <a:lumMod val="75000"/>
                </a:schemeClr>
              </a:solidFill>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Point-in-Time (Incremental) Recovery</a:t>
            </a:r>
            <a:endParaRPr kumimoji="1" lang="zh-CN" altLang="en-US" dirty="0"/>
          </a:p>
        </p:txBody>
      </p:sp>
      <p:sp>
        <p:nvSpPr>
          <p:cNvPr id="3" name="内容占位符 2"/>
          <p:cNvSpPr>
            <a:spLocks noGrp="1"/>
          </p:cNvSpPr>
          <p:nvPr>
            <p:ph idx="1"/>
          </p:nvPr>
        </p:nvSpPr>
        <p:spPr>
          <a:xfrm>
            <a:off x="107504" y="845073"/>
            <a:ext cx="8856984" cy="3994930"/>
          </a:xfrm>
        </p:spPr>
        <p:txBody>
          <a:bodyPr>
            <a:normAutofit/>
          </a:bodyPr>
          <a:lstStyle/>
          <a:p>
            <a:pPr fontAlgn="base"/>
            <a:r>
              <a:rPr lang="en-US" altLang="zh-CN" dirty="0"/>
              <a:t>Point-in-time recovery refers to </a:t>
            </a:r>
            <a:endParaRPr lang="en-US" altLang="zh-CN" dirty="0"/>
          </a:p>
          <a:p>
            <a:pPr lvl="1" fontAlgn="base"/>
            <a:r>
              <a:rPr lang="en-US" altLang="zh-CN" dirty="0">
                <a:solidFill>
                  <a:srgbClr val="FF0000"/>
                </a:solidFill>
              </a:rPr>
              <a:t>recovery of data changes up to a given point in time</a:t>
            </a:r>
            <a:r>
              <a:rPr lang="en-US" altLang="zh-CN" dirty="0"/>
              <a:t>. </a:t>
            </a:r>
            <a:endParaRPr lang="en-US" altLang="zh-CN" dirty="0"/>
          </a:p>
          <a:p>
            <a:pPr lvl="1" fontAlgn="base"/>
            <a:r>
              <a:rPr lang="en-US" altLang="zh-CN" dirty="0"/>
              <a:t>Typically, this type of recovery is performed </a:t>
            </a:r>
            <a:r>
              <a:rPr lang="en-US" altLang="zh-CN" dirty="0">
                <a:solidFill>
                  <a:srgbClr val="FF0000"/>
                </a:solidFill>
              </a:rPr>
              <a:t>after restoring a full backup</a:t>
            </a:r>
            <a:r>
              <a:rPr lang="en-US" altLang="zh-CN" dirty="0"/>
              <a:t> that brings the server to its state as of the time the backup was made. </a:t>
            </a:r>
            <a:endParaRPr lang="en-US" altLang="zh-CN" dirty="0"/>
          </a:p>
          <a:p>
            <a:pPr lvl="1" fontAlgn="base"/>
            <a:r>
              <a:rPr lang="en-US" altLang="zh-CN" dirty="0"/>
              <a:t>Point-in-time recovery then brings the server up to </a:t>
            </a:r>
            <a:r>
              <a:rPr lang="en-US" altLang="zh-CN" dirty="0">
                <a:solidFill>
                  <a:srgbClr val="FF0000"/>
                </a:solidFill>
              </a:rPr>
              <a:t>date incrementally from the time of the full backup to a more recent time</a:t>
            </a:r>
            <a:r>
              <a:rPr lang="en-US" altLang="zh-CN" dirty="0"/>
              <a:t>.</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Point-in-Time (Incremental) Recovery</a:t>
            </a:r>
            <a:endParaRPr kumimoji="1" lang="zh-CN" altLang="en-US" dirty="0"/>
          </a:p>
        </p:txBody>
      </p:sp>
      <p:sp>
        <p:nvSpPr>
          <p:cNvPr id="3" name="内容占位符 2"/>
          <p:cNvSpPr>
            <a:spLocks noGrp="1"/>
          </p:cNvSpPr>
          <p:nvPr>
            <p:ph idx="1"/>
          </p:nvPr>
        </p:nvSpPr>
        <p:spPr>
          <a:xfrm>
            <a:off x="107504" y="845073"/>
            <a:ext cx="8856984" cy="3994930"/>
          </a:xfrm>
        </p:spPr>
        <p:txBody>
          <a:bodyPr>
            <a:normAutofit lnSpcReduction="10000"/>
          </a:bodyPr>
          <a:lstStyle/>
          <a:p>
            <a:pPr fontAlgn="base"/>
            <a:r>
              <a:rPr lang="en-US" altLang="zh-CN" dirty="0"/>
              <a:t>Point-in-Time Recovery Using Binary Log</a:t>
            </a:r>
            <a:endParaRPr lang="en-US" altLang="zh-CN" dirty="0"/>
          </a:p>
          <a:p>
            <a:pPr lvl="1" fontAlgn="base"/>
            <a:r>
              <a:rPr lang="en-US" altLang="zh-CN" dirty="0"/>
              <a:t>To restore data from the binary log, you must know the name and location of the current binary log files. </a:t>
            </a:r>
            <a:endParaRPr lang="en-US" altLang="zh-CN" dirty="0"/>
          </a:p>
          <a:p>
            <a:pPr marL="538480" lvl="1" indent="0" fontAlgn="base">
              <a:buNone/>
            </a:pPr>
            <a:r>
              <a:rPr lang="en-US" altLang="zh-CN" dirty="0" err="1">
                <a:solidFill>
                  <a:schemeClr val="tx2">
                    <a:lumMod val="75000"/>
                  </a:schemeClr>
                </a:solidFill>
                <a:latin typeface="Courier New" panose="02070309020205020404" pitchFamily="49" charset="0"/>
                <a:cs typeface="Courier New" panose="02070309020205020404" pitchFamily="49" charset="0"/>
              </a:rPr>
              <a:t>mysql</a:t>
            </a:r>
            <a:r>
              <a:rPr lang="en-US" altLang="zh-CN" dirty="0">
                <a:solidFill>
                  <a:schemeClr val="tx2">
                    <a:lumMod val="75000"/>
                  </a:schemeClr>
                </a:solidFill>
                <a:latin typeface="Courier New" panose="02070309020205020404" pitchFamily="49" charset="0"/>
                <a:cs typeface="Courier New" panose="02070309020205020404" pitchFamily="49" charset="0"/>
              </a:rPr>
              <a:t>&gt; SHOW BINARY LOGS;</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To determine the name of the </a:t>
            </a:r>
            <a:r>
              <a:rPr lang="en-US" altLang="zh-CN" dirty="0">
                <a:solidFill>
                  <a:srgbClr val="FF0000"/>
                </a:solidFill>
              </a:rPr>
              <a:t>current binary log file</a:t>
            </a:r>
            <a:r>
              <a:rPr lang="en-US" altLang="zh-CN" dirty="0"/>
              <a:t>, issue the following statement:</a:t>
            </a:r>
            <a:endParaRPr lang="en-US" altLang="zh-CN" dirty="0"/>
          </a:p>
          <a:p>
            <a:pPr marL="538480" lvl="1" indent="0" fontAlgn="base">
              <a:buNone/>
            </a:pPr>
            <a:r>
              <a:rPr lang="en-US" altLang="zh-CN" dirty="0" err="1">
                <a:solidFill>
                  <a:schemeClr val="tx2">
                    <a:lumMod val="75000"/>
                  </a:schemeClr>
                </a:solidFill>
                <a:latin typeface="Courier New" panose="02070309020205020404" pitchFamily="49" charset="0"/>
                <a:cs typeface="Courier New" panose="02070309020205020404" pitchFamily="49" charset="0"/>
              </a:rPr>
              <a:t>mysql</a:t>
            </a:r>
            <a:r>
              <a:rPr lang="en-US" altLang="zh-CN" dirty="0">
                <a:solidFill>
                  <a:schemeClr val="tx2">
                    <a:lumMod val="75000"/>
                  </a:schemeClr>
                </a:solidFill>
                <a:latin typeface="Courier New" panose="02070309020205020404" pitchFamily="49" charset="0"/>
                <a:cs typeface="Courier New" panose="02070309020205020404" pitchFamily="49" charset="0"/>
              </a:rPr>
              <a:t>&gt; SHOW MASTER STATUS;</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marL="538480" lvl="1" indent="0" fontAlgn="base">
              <a:buNone/>
            </a:pP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To apply events from the binary log, process </a:t>
            </a:r>
            <a:r>
              <a:rPr lang="en-US" altLang="zh-CN" b="1" dirty="0">
                <a:hlinkClick r:id="rId1" tooltip="4.6.8 mysqlbinlog — Utility for Processing Binary Log Files"/>
              </a:rPr>
              <a:t>mysqlbinlog</a:t>
            </a:r>
            <a:r>
              <a:rPr lang="en-US" altLang="zh-CN" dirty="0"/>
              <a:t> output using the </a:t>
            </a:r>
            <a:r>
              <a:rPr lang="en-US" altLang="zh-CN" b="1" dirty="0">
                <a:hlinkClick r:id="rId2" tooltip="4.5.1 mysql — The MySQL Command-Line Client"/>
              </a:rPr>
              <a:t>mysql</a:t>
            </a:r>
            <a:r>
              <a:rPr lang="en-US" altLang="zh-CN" dirty="0"/>
              <a:t> client:</a:t>
            </a:r>
            <a:endParaRPr lang="en-US" altLang="zh-CN" dirty="0"/>
          </a:p>
          <a:p>
            <a:pPr marL="538480" lvl="1" indent="0" fontAlgn="base">
              <a:buNone/>
            </a:pPr>
            <a:r>
              <a:rPr lang="en-US" altLang="zh-CN" dirty="0">
                <a:solidFill>
                  <a:schemeClr val="tx2">
                    <a:lumMod val="75000"/>
                  </a:schemeClr>
                </a:solidFill>
                <a:latin typeface="Courier New" panose="02070309020205020404" pitchFamily="49" charset="0"/>
                <a:cs typeface="Courier New" panose="02070309020205020404" pitchFamily="49" charset="0"/>
              </a:rPr>
              <a:t>shell&gt; </a:t>
            </a:r>
            <a:r>
              <a:rPr lang="en-US" altLang="zh-CN" dirty="0" err="1">
                <a:solidFill>
                  <a:schemeClr val="tx2">
                    <a:lumMod val="75000"/>
                  </a:schemeClr>
                </a:solidFill>
                <a:latin typeface="Courier New" panose="02070309020205020404" pitchFamily="49" charset="0"/>
                <a:cs typeface="Courier New" panose="02070309020205020404" pitchFamily="49" charset="0"/>
              </a:rPr>
              <a:t>mysqlbinlog</a:t>
            </a:r>
            <a:r>
              <a:rPr lang="en-US" altLang="zh-CN" dirty="0">
                <a:solidFill>
                  <a:schemeClr val="tx2">
                    <a:lumMod val="75000"/>
                  </a:schemeClr>
                </a:solidFill>
                <a:latin typeface="Courier New" panose="02070309020205020404" pitchFamily="49" charset="0"/>
                <a:cs typeface="Courier New" panose="02070309020205020404" pitchFamily="49" charset="0"/>
              </a:rPr>
              <a:t> </a:t>
            </a:r>
            <a:r>
              <a:rPr lang="en-US" altLang="zh-CN" dirty="0" err="1">
                <a:solidFill>
                  <a:schemeClr val="tx2">
                    <a:lumMod val="75000"/>
                  </a:schemeClr>
                </a:solidFill>
                <a:latin typeface="Courier New" panose="02070309020205020404" pitchFamily="49" charset="0"/>
                <a:cs typeface="Courier New" panose="02070309020205020404" pitchFamily="49" charset="0"/>
              </a:rPr>
              <a:t>binlog_files</a:t>
            </a:r>
            <a:r>
              <a:rPr lang="en-US" altLang="zh-CN" dirty="0">
                <a:solidFill>
                  <a:schemeClr val="tx2">
                    <a:lumMod val="75000"/>
                  </a:schemeClr>
                </a:solidFill>
                <a:latin typeface="Courier New" panose="02070309020205020404" pitchFamily="49" charset="0"/>
                <a:cs typeface="Courier New" panose="02070309020205020404" pitchFamily="49" charset="0"/>
              </a:rPr>
              <a:t> | </a:t>
            </a:r>
            <a:r>
              <a:rPr lang="en-US" altLang="zh-CN" dirty="0" err="1">
                <a:solidFill>
                  <a:schemeClr val="tx2">
                    <a:lumMod val="75000"/>
                  </a:schemeClr>
                </a:solidFill>
                <a:latin typeface="Courier New" panose="02070309020205020404" pitchFamily="49" charset="0"/>
                <a:cs typeface="Courier New" panose="02070309020205020404" pitchFamily="49" charset="0"/>
              </a:rPr>
              <a:t>mysql</a:t>
            </a:r>
            <a:r>
              <a:rPr lang="en-US" altLang="zh-CN" dirty="0">
                <a:solidFill>
                  <a:schemeClr val="tx2">
                    <a:lumMod val="75000"/>
                  </a:schemeClr>
                </a:solidFill>
                <a:latin typeface="Courier New" panose="02070309020205020404" pitchFamily="49" charset="0"/>
                <a:cs typeface="Courier New" panose="02070309020205020404" pitchFamily="49" charset="0"/>
              </a:rPr>
              <a:t> -u root –p</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marL="538480" lvl="1" indent="0" fontAlgn="base">
              <a:buNone/>
            </a:pP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If binary log files have been encrypted, which can be done from MySQL 8.0.14 onwards, </a:t>
            </a:r>
            <a:r>
              <a:rPr lang="en-US" altLang="zh-CN" b="1" dirty="0">
                <a:hlinkClick r:id="rId1" tooltip="4.6.8 mysqlbinlog — Utility for Processing Binary Log Files"/>
              </a:rPr>
              <a:t>mysqlbinlog</a:t>
            </a:r>
            <a:r>
              <a:rPr lang="en-US" altLang="zh-CN" dirty="0"/>
              <a:t> </a:t>
            </a:r>
            <a:r>
              <a:rPr lang="en-US" altLang="zh-CN" dirty="0">
                <a:solidFill>
                  <a:srgbClr val="FF0000"/>
                </a:solidFill>
              </a:rPr>
              <a:t>cannot</a:t>
            </a:r>
            <a:r>
              <a:rPr lang="en-US" altLang="zh-CN" dirty="0"/>
              <a:t> read them directly as in the above example, but can read them from the server using the </a:t>
            </a:r>
            <a:r>
              <a:rPr lang="en-US" altLang="zh-CN" dirty="0">
                <a:hlinkClick r:id="rId3"/>
              </a:rPr>
              <a:t>--read-from-remote-server</a:t>
            </a:r>
            <a:r>
              <a:rPr lang="en-US" altLang="zh-CN" dirty="0"/>
              <a:t> (-R) option. For example:</a:t>
            </a:r>
            <a:endParaRPr lang="en-US" altLang="zh-CN" dirty="0"/>
          </a:p>
          <a:p>
            <a:pPr marL="538480" lvl="1" indent="0" fontAlgn="base">
              <a:buNone/>
            </a:pPr>
            <a:r>
              <a:rPr lang="en-US" altLang="zh-CN" dirty="0">
                <a:solidFill>
                  <a:schemeClr val="tx2">
                    <a:lumMod val="75000"/>
                  </a:schemeClr>
                </a:solidFill>
                <a:latin typeface="Courier New" panose="02070309020205020404" pitchFamily="49" charset="0"/>
                <a:cs typeface="Courier New" panose="02070309020205020404" pitchFamily="49" charset="0"/>
              </a:rPr>
              <a:t>shell&gt; </a:t>
            </a:r>
            <a:r>
              <a:rPr lang="en-US" altLang="zh-CN" dirty="0" err="1">
                <a:solidFill>
                  <a:schemeClr val="tx2">
                    <a:lumMod val="75000"/>
                  </a:schemeClr>
                </a:solidFill>
                <a:latin typeface="Courier New" panose="02070309020205020404" pitchFamily="49" charset="0"/>
                <a:cs typeface="Courier New" panose="02070309020205020404" pitchFamily="49" charset="0"/>
              </a:rPr>
              <a:t>mysqlbinlog</a:t>
            </a:r>
            <a:r>
              <a:rPr lang="en-US" altLang="zh-CN" dirty="0">
                <a:solidFill>
                  <a:schemeClr val="tx2">
                    <a:lumMod val="75000"/>
                  </a:schemeClr>
                </a:solidFill>
                <a:latin typeface="Courier New" panose="02070309020205020404" pitchFamily="49" charset="0"/>
                <a:cs typeface="Courier New" panose="02070309020205020404" pitchFamily="49" charset="0"/>
              </a:rPr>
              <a:t> --read-from-remote-server --host=</a:t>
            </a:r>
            <a:r>
              <a:rPr lang="en-US" altLang="zh-CN" dirty="0" err="1">
                <a:solidFill>
                  <a:schemeClr val="tx2">
                    <a:lumMod val="75000"/>
                  </a:schemeClr>
                </a:solidFill>
                <a:latin typeface="Courier New" panose="02070309020205020404" pitchFamily="49" charset="0"/>
                <a:cs typeface="Courier New" panose="02070309020205020404" pitchFamily="49" charset="0"/>
              </a:rPr>
              <a:t>host_name</a:t>
            </a:r>
            <a:r>
              <a:rPr lang="en-US" altLang="zh-CN" dirty="0">
                <a:solidFill>
                  <a:schemeClr val="tx2">
                    <a:lumMod val="75000"/>
                  </a:schemeClr>
                </a:solidFill>
                <a:latin typeface="Courier New" panose="02070309020205020404" pitchFamily="49" charset="0"/>
                <a:cs typeface="Courier New" panose="02070309020205020404" pitchFamily="49" charset="0"/>
              </a:rPr>
              <a:t> --port=3306 --user=root --password --</a:t>
            </a:r>
            <a:r>
              <a:rPr lang="en-US" altLang="zh-CN" dirty="0" err="1">
                <a:solidFill>
                  <a:schemeClr val="tx2">
                    <a:lumMod val="75000"/>
                  </a:schemeClr>
                </a:solidFill>
                <a:latin typeface="Courier New" panose="02070309020205020404" pitchFamily="49" charset="0"/>
                <a:cs typeface="Courier New" panose="02070309020205020404" pitchFamily="49" charset="0"/>
              </a:rPr>
              <a:t>ssl</a:t>
            </a:r>
            <a:r>
              <a:rPr lang="en-US" altLang="zh-CN" dirty="0">
                <a:solidFill>
                  <a:schemeClr val="tx2">
                    <a:lumMod val="75000"/>
                  </a:schemeClr>
                </a:solidFill>
                <a:latin typeface="Courier New" panose="02070309020205020404" pitchFamily="49" charset="0"/>
                <a:cs typeface="Courier New" panose="02070309020205020404" pitchFamily="49" charset="0"/>
              </a:rPr>
              <a:t>-mode=required </a:t>
            </a:r>
            <a:r>
              <a:rPr lang="en-US" altLang="zh-CN" dirty="0" err="1">
                <a:solidFill>
                  <a:schemeClr val="tx2">
                    <a:lumMod val="75000"/>
                  </a:schemeClr>
                </a:solidFill>
                <a:latin typeface="Courier New" panose="02070309020205020404" pitchFamily="49" charset="0"/>
                <a:cs typeface="Courier New" panose="02070309020205020404" pitchFamily="49" charset="0"/>
              </a:rPr>
              <a:t>binlog_files</a:t>
            </a:r>
            <a:r>
              <a:rPr lang="en-US" altLang="zh-CN" dirty="0">
                <a:solidFill>
                  <a:schemeClr val="tx2">
                    <a:lumMod val="75000"/>
                  </a:schemeClr>
                </a:solidFill>
                <a:latin typeface="Courier New" panose="02070309020205020404" pitchFamily="49" charset="0"/>
                <a:cs typeface="Courier New" panose="02070309020205020404" pitchFamily="49" charset="0"/>
              </a:rPr>
              <a:t> | </a:t>
            </a:r>
            <a:r>
              <a:rPr lang="en-US" altLang="zh-CN" dirty="0" err="1">
                <a:solidFill>
                  <a:schemeClr val="tx2">
                    <a:lumMod val="75000"/>
                  </a:schemeClr>
                </a:solidFill>
                <a:latin typeface="Courier New" panose="02070309020205020404" pitchFamily="49" charset="0"/>
                <a:cs typeface="Courier New" panose="02070309020205020404" pitchFamily="49" charset="0"/>
              </a:rPr>
              <a:t>mysql</a:t>
            </a:r>
            <a:r>
              <a:rPr lang="en-US" altLang="zh-CN" dirty="0">
                <a:solidFill>
                  <a:schemeClr val="tx2">
                    <a:lumMod val="75000"/>
                  </a:schemeClr>
                </a:solidFill>
                <a:latin typeface="Courier New" panose="02070309020205020404" pitchFamily="49" charset="0"/>
                <a:cs typeface="Courier New" panose="02070309020205020404" pitchFamily="49" charset="0"/>
              </a:rPr>
              <a:t> -u root -p</a:t>
            </a:r>
            <a:endParaRPr lang="en-US" altLang="zh-CN" dirty="0">
              <a:solidFill>
                <a:schemeClr val="tx2">
                  <a:lumMod val="75000"/>
                </a:schemeClr>
              </a:solidFill>
              <a:latin typeface="Courier New" panose="02070309020205020404" pitchFamily="49" charset="0"/>
              <a:cs typeface="Courier New" panose="02070309020205020404" pitchFamily="49" charset="0"/>
            </a:endParaRPr>
          </a:p>
          <a:p>
            <a:pPr lvl="1"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Point-in-Time (Incremental) Recovery</a:t>
            </a:r>
            <a:endParaRPr kumimoji="1" lang="zh-CN" altLang="en-US" dirty="0"/>
          </a:p>
        </p:txBody>
      </p:sp>
      <p:sp>
        <p:nvSpPr>
          <p:cNvPr id="3" name="内容占位符 2"/>
          <p:cNvSpPr>
            <a:spLocks noGrp="1"/>
          </p:cNvSpPr>
          <p:nvPr>
            <p:ph idx="1"/>
          </p:nvPr>
        </p:nvSpPr>
        <p:spPr>
          <a:xfrm>
            <a:off x="107504" y="845073"/>
            <a:ext cx="8928992" cy="3994930"/>
          </a:xfrm>
        </p:spPr>
        <p:txBody>
          <a:bodyPr>
            <a:normAutofit/>
          </a:bodyPr>
          <a:lstStyle/>
          <a:p>
            <a:pPr fontAlgn="base"/>
            <a:r>
              <a:rPr lang="en-US" altLang="zh-CN" dirty="0"/>
              <a:t>Point-in-Time Recovery Using Binary Log</a:t>
            </a:r>
            <a:endParaRPr lang="en-US" altLang="zh-CN" dirty="0"/>
          </a:p>
          <a:p>
            <a:pPr lvl="1" fontAlgn="base"/>
            <a:r>
              <a:rPr lang="en-US" altLang="zh-CN" dirty="0"/>
              <a:t>To </a:t>
            </a:r>
            <a:r>
              <a:rPr lang="en-US" altLang="zh-CN" dirty="0">
                <a:solidFill>
                  <a:srgbClr val="FF0000"/>
                </a:solidFill>
              </a:rPr>
              <a:t>view</a:t>
            </a:r>
            <a:r>
              <a:rPr lang="en-US" altLang="zh-CN" dirty="0"/>
              <a:t> events from the log, send </a:t>
            </a:r>
            <a:r>
              <a:rPr lang="en-US" altLang="zh-CN" b="1" dirty="0">
                <a:hlinkClick r:id="rId1" tooltip="4.6.8 mysqlbinlog — Utility for Processing Binary Log Files"/>
              </a:rPr>
              <a:t>mysqlbinlog</a:t>
            </a:r>
            <a:r>
              <a:rPr lang="en-US" altLang="zh-CN" dirty="0"/>
              <a:t> output into a paging program:</a:t>
            </a:r>
            <a:endParaRPr lang="en-US" altLang="zh-CN" dirty="0"/>
          </a:p>
          <a:p>
            <a:pPr marL="538480" lvl="1" indent="0" fontAlgn="base">
              <a:lnSpc>
                <a:spcPct val="90000"/>
              </a:lnSpc>
              <a:buNone/>
            </a:pPr>
            <a:r>
              <a:rPr lang="en-US" altLang="zh-CN" sz="1425" dirty="0">
                <a:solidFill>
                  <a:schemeClr val="tx2">
                    <a:lumMod val="75000"/>
                  </a:schemeClr>
                </a:solidFill>
                <a:latin typeface="Courier New" panose="02070309020205020404" pitchFamily="49" charset="0"/>
                <a:cs typeface="Courier New" panose="02070309020205020404" pitchFamily="49" charset="0"/>
              </a:rPr>
              <a:t>shell&gt; </a:t>
            </a:r>
            <a:r>
              <a:rPr lang="en-US" altLang="zh-CN" sz="1425" dirty="0" err="1">
                <a:solidFill>
                  <a:schemeClr val="tx2">
                    <a:lumMod val="75000"/>
                  </a:schemeClr>
                </a:solidFill>
                <a:latin typeface="Courier New" panose="02070309020205020404" pitchFamily="49" charset="0"/>
                <a:cs typeface="Courier New" panose="02070309020205020404" pitchFamily="49" charset="0"/>
              </a:rPr>
              <a:t>mysqlbinlog</a:t>
            </a:r>
            <a:r>
              <a:rPr lang="en-US" altLang="zh-CN" sz="1425" dirty="0">
                <a:solidFill>
                  <a:schemeClr val="tx2">
                    <a:lumMod val="75000"/>
                  </a:schemeClr>
                </a:solidFill>
                <a:latin typeface="Courier New" panose="02070309020205020404" pitchFamily="49" charset="0"/>
                <a:cs typeface="Courier New" panose="02070309020205020404" pitchFamily="49" charset="0"/>
              </a:rPr>
              <a:t> </a:t>
            </a:r>
            <a:r>
              <a:rPr lang="en-US" altLang="zh-CN" sz="1425" dirty="0" err="1">
                <a:solidFill>
                  <a:schemeClr val="tx2">
                    <a:lumMod val="75000"/>
                  </a:schemeClr>
                </a:solidFill>
                <a:latin typeface="Courier New" panose="02070309020205020404" pitchFamily="49" charset="0"/>
                <a:cs typeface="Courier New" panose="02070309020205020404" pitchFamily="49" charset="0"/>
              </a:rPr>
              <a:t>binlog_files</a:t>
            </a:r>
            <a:r>
              <a:rPr lang="en-US" altLang="zh-CN" sz="1425" dirty="0">
                <a:solidFill>
                  <a:schemeClr val="tx2">
                    <a:lumMod val="75000"/>
                  </a:schemeClr>
                </a:solidFill>
                <a:latin typeface="Courier New" panose="02070309020205020404" pitchFamily="49" charset="0"/>
                <a:cs typeface="Courier New" panose="02070309020205020404" pitchFamily="49" charset="0"/>
              </a:rPr>
              <a:t> | more</a:t>
            </a:r>
            <a:endParaRPr lang="en-US" altLang="zh-CN" sz="1425"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Alternatively, save the output in a file and view the file in a text editor:</a:t>
            </a:r>
            <a:endParaRPr lang="en-US" altLang="zh-CN" dirty="0"/>
          </a:p>
          <a:p>
            <a:pPr marL="538480" lvl="1" indent="0" fontAlgn="base">
              <a:lnSpc>
                <a:spcPct val="90000"/>
              </a:lnSpc>
              <a:buNone/>
            </a:pPr>
            <a:r>
              <a:rPr lang="en-US" altLang="zh-CN" sz="1425" dirty="0">
                <a:solidFill>
                  <a:schemeClr val="tx2">
                    <a:lumMod val="75000"/>
                  </a:schemeClr>
                </a:solidFill>
                <a:latin typeface="Courier New" panose="02070309020205020404" pitchFamily="49" charset="0"/>
                <a:cs typeface="Courier New" panose="02070309020205020404" pitchFamily="49" charset="0"/>
              </a:rPr>
              <a:t>shell&gt; </a:t>
            </a:r>
            <a:r>
              <a:rPr lang="en-US" altLang="zh-CN" sz="1425" dirty="0" err="1">
                <a:solidFill>
                  <a:schemeClr val="tx2">
                    <a:lumMod val="75000"/>
                  </a:schemeClr>
                </a:solidFill>
                <a:latin typeface="Courier New" panose="02070309020205020404" pitchFamily="49" charset="0"/>
                <a:cs typeface="Courier New" panose="02070309020205020404" pitchFamily="49" charset="0"/>
              </a:rPr>
              <a:t>mysqlbinlog</a:t>
            </a:r>
            <a:r>
              <a:rPr lang="en-US" altLang="zh-CN" sz="1425" dirty="0">
                <a:solidFill>
                  <a:schemeClr val="tx2">
                    <a:lumMod val="75000"/>
                  </a:schemeClr>
                </a:solidFill>
                <a:latin typeface="Courier New" panose="02070309020205020404" pitchFamily="49" charset="0"/>
                <a:cs typeface="Courier New" panose="02070309020205020404" pitchFamily="49" charset="0"/>
              </a:rPr>
              <a:t> </a:t>
            </a:r>
            <a:r>
              <a:rPr lang="en-US" altLang="zh-CN" sz="1425" dirty="0" err="1">
                <a:solidFill>
                  <a:schemeClr val="tx2">
                    <a:lumMod val="75000"/>
                  </a:schemeClr>
                </a:solidFill>
                <a:latin typeface="Courier New" panose="02070309020205020404" pitchFamily="49" charset="0"/>
                <a:cs typeface="Courier New" panose="02070309020205020404" pitchFamily="49" charset="0"/>
              </a:rPr>
              <a:t>binlog_files</a:t>
            </a:r>
            <a:r>
              <a:rPr lang="en-US" altLang="zh-CN" sz="1425" dirty="0">
                <a:solidFill>
                  <a:schemeClr val="tx2">
                    <a:lumMod val="75000"/>
                  </a:schemeClr>
                </a:solidFill>
                <a:latin typeface="Courier New" panose="02070309020205020404" pitchFamily="49" charset="0"/>
                <a:cs typeface="Courier New" panose="02070309020205020404" pitchFamily="49" charset="0"/>
              </a:rPr>
              <a:t> &gt; </a:t>
            </a:r>
            <a:r>
              <a:rPr lang="en-US" altLang="zh-CN" sz="1425" dirty="0" err="1">
                <a:solidFill>
                  <a:schemeClr val="tx2">
                    <a:lumMod val="75000"/>
                  </a:schemeClr>
                </a:solidFill>
                <a:latin typeface="Courier New" panose="02070309020205020404" pitchFamily="49" charset="0"/>
                <a:cs typeface="Courier New" panose="02070309020205020404" pitchFamily="49" charset="0"/>
              </a:rPr>
              <a:t>tmpfile</a:t>
            </a:r>
            <a:r>
              <a:rPr lang="en-US" altLang="zh-CN" sz="1425" dirty="0">
                <a:solidFill>
                  <a:schemeClr val="tx2">
                    <a:lumMod val="75000"/>
                  </a:schemeClr>
                </a:solidFill>
                <a:latin typeface="Courier New" panose="02070309020205020404" pitchFamily="49" charset="0"/>
                <a:cs typeface="Courier New" panose="02070309020205020404" pitchFamily="49" charset="0"/>
              </a:rPr>
              <a:t> </a:t>
            </a:r>
            <a:endParaRPr lang="en-US" altLang="zh-CN" sz="1425" dirty="0">
              <a:solidFill>
                <a:schemeClr val="tx2">
                  <a:lumMod val="75000"/>
                </a:schemeClr>
              </a:solidFill>
              <a:latin typeface="Courier New" panose="02070309020205020404" pitchFamily="49" charset="0"/>
              <a:cs typeface="Courier New" panose="02070309020205020404" pitchFamily="49" charset="0"/>
            </a:endParaRPr>
          </a:p>
          <a:p>
            <a:pPr marL="538480" lvl="1" indent="0" fontAlgn="base">
              <a:lnSpc>
                <a:spcPct val="90000"/>
              </a:lnSpc>
              <a:buNone/>
            </a:pPr>
            <a:r>
              <a:rPr lang="en-US" altLang="zh-CN" sz="1425" dirty="0">
                <a:solidFill>
                  <a:schemeClr val="tx2">
                    <a:lumMod val="75000"/>
                  </a:schemeClr>
                </a:solidFill>
                <a:latin typeface="Courier New" panose="02070309020205020404" pitchFamily="49" charset="0"/>
                <a:cs typeface="Courier New" panose="02070309020205020404" pitchFamily="49" charset="0"/>
              </a:rPr>
              <a:t>shell&gt; ... edit </a:t>
            </a:r>
            <a:r>
              <a:rPr lang="en-US" altLang="zh-CN" sz="1425" dirty="0" err="1">
                <a:solidFill>
                  <a:schemeClr val="tx2">
                    <a:lumMod val="75000"/>
                  </a:schemeClr>
                </a:solidFill>
                <a:latin typeface="Courier New" panose="02070309020205020404" pitchFamily="49" charset="0"/>
                <a:cs typeface="Courier New" panose="02070309020205020404" pitchFamily="49" charset="0"/>
              </a:rPr>
              <a:t>tmpfile</a:t>
            </a:r>
            <a:r>
              <a:rPr lang="en-US" altLang="zh-CN" sz="1425" dirty="0">
                <a:solidFill>
                  <a:schemeClr val="tx2">
                    <a:lumMod val="75000"/>
                  </a:schemeClr>
                </a:solidFill>
                <a:latin typeface="Courier New" panose="02070309020205020404" pitchFamily="49" charset="0"/>
                <a:cs typeface="Courier New" panose="02070309020205020404" pitchFamily="49" charset="0"/>
              </a:rPr>
              <a:t> ...</a:t>
            </a:r>
            <a:endParaRPr lang="en-US" altLang="zh-CN" sz="1425" dirty="0">
              <a:solidFill>
                <a:schemeClr val="tx2">
                  <a:lumMod val="75000"/>
                </a:schemeClr>
              </a:solidFill>
              <a:latin typeface="Courier New" panose="02070309020205020404" pitchFamily="49" charset="0"/>
              <a:cs typeface="Courier New" panose="02070309020205020404" pitchFamily="49" charset="0"/>
            </a:endParaRPr>
          </a:p>
          <a:p>
            <a:pPr marL="538480" lvl="1" indent="0" fontAlgn="base">
              <a:lnSpc>
                <a:spcPct val="90000"/>
              </a:lnSpc>
              <a:buNone/>
            </a:pPr>
            <a:endParaRPr lang="en-US" altLang="zh-CN" sz="1425"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solidFill>
                  <a:srgbClr val="FF0000"/>
                </a:solidFill>
              </a:rPr>
              <a:t>Saving</a:t>
            </a:r>
            <a:r>
              <a:rPr lang="en-US" altLang="zh-CN" dirty="0"/>
              <a:t> the output in a file is useful as a preliminary to executing the log contents </a:t>
            </a:r>
            <a:r>
              <a:rPr lang="en-US" altLang="zh-CN" dirty="0">
                <a:solidFill>
                  <a:srgbClr val="FF0000"/>
                </a:solidFill>
              </a:rPr>
              <a:t>with certain events removed</a:t>
            </a:r>
            <a:r>
              <a:rPr lang="en-US" altLang="zh-CN" dirty="0"/>
              <a:t>, such as an accidental </a:t>
            </a:r>
            <a:r>
              <a:rPr lang="en-US" altLang="zh-CN" dirty="0">
                <a:hlinkClick r:id="rId2" tooltip="13.1.32 DROP TABLE Statement"/>
              </a:rPr>
              <a:t>DROP TABLE</a:t>
            </a:r>
            <a:r>
              <a:rPr lang="en-US" altLang="zh-CN" dirty="0"/>
              <a:t>. </a:t>
            </a:r>
            <a:endParaRPr lang="en-US" altLang="zh-CN" dirty="0"/>
          </a:p>
          <a:p>
            <a:pPr lvl="1" fontAlgn="base"/>
            <a:r>
              <a:rPr lang="en-US" altLang="zh-CN" dirty="0"/>
              <a:t>You can delete from the file any statements </a:t>
            </a:r>
            <a:r>
              <a:rPr lang="en-US" altLang="zh-CN" dirty="0">
                <a:solidFill>
                  <a:srgbClr val="FF0000"/>
                </a:solidFill>
              </a:rPr>
              <a:t>not</a:t>
            </a:r>
            <a:r>
              <a:rPr lang="en-US" altLang="zh-CN" dirty="0"/>
              <a:t> to be executed before executing its contents. </a:t>
            </a:r>
            <a:endParaRPr lang="en-US" altLang="zh-CN" dirty="0"/>
          </a:p>
          <a:p>
            <a:pPr lvl="1" fontAlgn="base"/>
            <a:r>
              <a:rPr lang="en-US" altLang="zh-CN" dirty="0"/>
              <a:t>After editing the file, apply the contents as follows:</a:t>
            </a:r>
            <a:endParaRPr lang="en-US" altLang="zh-CN" dirty="0"/>
          </a:p>
          <a:p>
            <a:pPr marL="538480" lvl="1" indent="0" fontAlgn="base">
              <a:lnSpc>
                <a:spcPct val="90000"/>
              </a:lnSpc>
              <a:buNone/>
            </a:pPr>
            <a:r>
              <a:rPr lang="en-US" altLang="zh-CN" sz="1425" dirty="0">
                <a:solidFill>
                  <a:schemeClr val="tx2">
                    <a:lumMod val="75000"/>
                  </a:schemeClr>
                </a:solidFill>
                <a:latin typeface="Courier New" panose="02070309020205020404" pitchFamily="49" charset="0"/>
                <a:cs typeface="Courier New" panose="02070309020205020404" pitchFamily="49" charset="0"/>
              </a:rPr>
              <a:t>shell&gt; </a:t>
            </a:r>
            <a:r>
              <a:rPr lang="en-US" altLang="zh-CN" sz="1425" dirty="0" err="1">
                <a:solidFill>
                  <a:schemeClr val="tx2">
                    <a:lumMod val="75000"/>
                  </a:schemeClr>
                </a:solidFill>
                <a:latin typeface="Courier New" panose="02070309020205020404" pitchFamily="49" charset="0"/>
                <a:cs typeface="Courier New" panose="02070309020205020404" pitchFamily="49" charset="0"/>
              </a:rPr>
              <a:t>mysql</a:t>
            </a:r>
            <a:r>
              <a:rPr lang="en-US" altLang="zh-CN" sz="1425" dirty="0">
                <a:solidFill>
                  <a:schemeClr val="tx2">
                    <a:lumMod val="75000"/>
                  </a:schemeClr>
                </a:solidFill>
                <a:latin typeface="Courier New" panose="02070309020205020404" pitchFamily="49" charset="0"/>
                <a:cs typeface="Courier New" panose="02070309020205020404" pitchFamily="49" charset="0"/>
              </a:rPr>
              <a:t> -u root -p &lt; </a:t>
            </a:r>
            <a:r>
              <a:rPr lang="en-US" altLang="zh-CN" sz="1425" dirty="0" err="1">
                <a:solidFill>
                  <a:schemeClr val="tx2">
                    <a:lumMod val="75000"/>
                  </a:schemeClr>
                </a:solidFill>
                <a:latin typeface="Courier New" panose="02070309020205020404" pitchFamily="49" charset="0"/>
                <a:cs typeface="Courier New" panose="02070309020205020404" pitchFamily="49" charset="0"/>
              </a:rPr>
              <a:t>tmpfile</a:t>
            </a:r>
            <a:endParaRPr lang="en-US" altLang="zh-CN" sz="1425" dirty="0">
              <a:solidFill>
                <a:schemeClr val="tx2">
                  <a:lumMod val="75000"/>
                </a:schemeClr>
              </a:solidFill>
              <a:latin typeface="Courier New" panose="02070309020205020404" pitchFamily="49" charset="0"/>
              <a:cs typeface="Courier New" panose="02070309020205020404" pitchFamily="49" charset="0"/>
            </a:endParaRPr>
          </a:p>
          <a:p>
            <a:pPr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Point-in-Time (Incremental) Recovery</a:t>
            </a:r>
            <a:endParaRPr kumimoji="1" lang="zh-CN" altLang="en-US" dirty="0"/>
          </a:p>
        </p:txBody>
      </p:sp>
      <p:sp>
        <p:nvSpPr>
          <p:cNvPr id="3" name="内容占位符 2"/>
          <p:cNvSpPr>
            <a:spLocks noGrp="1"/>
          </p:cNvSpPr>
          <p:nvPr>
            <p:ph idx="1"/>
          </p:nvPr>
        </p:nvSpPr>
        <p:spPr>
          <a:xfrm>
            <a:off x="107504" y="845073"/>
            <a:ext cx="8856984" cy="3994930"/>
          </a:xfrm>
        </p:spPr>
        <p:txBody>
          <a:bodyPr>
            <a:normAutofit/>
          </a:bodyPr>
          <a:lstStyle/>
          <a:p>
            <a:pPr fontAlgn="base"/>
            <a:r>
              <a:rPr lang="en-US" altLang="zh-CN" dirty="0"/>
              <a:t>Point-in-Time Recovery Using Binary Log</a:t>
            </a:r>
            <a:endParaRPr lang="en-US" altLang="zh-CN" dirty="0"/>
          </a:p>
          <a:p>
            <a:pPr lvl="1" fontAlgn="base"/>
            <a:r>
              <a:rPr lang="en-US" altLang="zh-CN" dirty="0"/>
              <a:t>If you have </a:t>
            </a:r>
            <a:r>
              <a:rPr lang="en-US" altLang="zh-CN" dirty="0">
                <a:solidFill>
                  <a:srgbClr val="FF0000"/>
                </a:solidFill>
              </a:rPr>
              <a:t>more than one binary log </a:t>
            </a:r>
            <a:r>
              <a:rPr lang="en-US" altLang="zh-CN" dirty="0"/>
              <a:t>to apply on the MySQL server, the safe method is to process them all using a single connection to the server. </a:t>
            </a:r>
            <a:endParaRPr lang="en-US" altLang="zh-CN" dirty="0"/>
          </a:p>
          <a:p>
            <a:pPr lvl="1" fontAlgn="base"/>
            <a:r>
              <a:rPr lang="en-US" altLang="zh-CN" dirty="0"/>
              <a:t>Here is an example that demonstrates what may be </a:t>
            </a:r>
            <a:r>
              <a:rPr lang="en-US" altLang="zh-CN" i="1" dirty="0"/>
              <a:t>unsafe</a:t>
            </a:r>
            <a:r>
              <a:rPr lang="en-US" altLang="zh-CN" dirty="0"/>
              <a:t>:</a:t>
            </a:r>
            <a:endParaRPr lang="en-US" altLang="zh-CN" dirty="0"/>
          </a:p>
          <a:p>
            <a:pPr marL="538480" lvl="1" indent="0" fontAlgn="base">
              <a:lnSpc>
                <a:spcPct val="90000"/>
              </a:lnSpc>
              <a:buNone/>
            </a:pPr>
            <a:r>
              <a:rPr lang="en-US" altLang="zh-CN" sz="1425" dirty="0">
                <a:solidFill>
                  <a:schemeClr val="tx2">
                    <a:lumMod val="75000"/>
                  </a:schemeClr>
                </a:solidFill>
                <a:latin typeface="Courier New" panose="02070309020205020404" pitchFamily="49" charset="0"/>
                <a:cs typeface="Courier New" panose="02070309020205020404" pitchFamily="49" charset="0"/>
              </a:rPr>
              <a:t>shell&gt; </a:t>
            </a:r>
            <a:r>
              <a:rPr lang="en-US" altLang="zh-CN" sz="1425" dirty="0" err="1">
                <a:solidFill>
                  <a:schemeClr val="tx2">
                    <a:lumMod val="75000"/>
                  </a:schemeClr>
                </a:solidFill>
                <a:latin typeface="Courier New" panose="02070309020205020404" pitchFamily="49" charset="0"/>
                <a:cs typeface="Courier New" panose="02070309020205020404" pitchFamily="49" charset="0"/>
              </a:rPr>
              <a:t>mysqlbinlog</a:t>
            </a:r>
            <a:r>
              <a:rPr lang="en-US" altLang="zh-CN" sz="1425" dirty="0">
                <a:solidFill>
                  <a:schemeClr val="tx2">
                    <a:lumMod val="75000"/>
                  </a:schemeClr>
                </a:solidFill>
                <a:latin typeface="Courier New" panose="02070309020205020404" pitchFamily="49" charset="0"/>
                <a:cs typeface="Courier New" panose="02070309020205020404" pitchFamily="49" charset="0"/>
              </a:rPr>
              <a:t> binlog.000001 | </a:t>
            </a:r>
            <a:r>
              <a:rPr lang="en-US" altLang="zh-CN" sz="1425" dirty="0" err="1">
                <a:solidFill>
                  <a:schemeClr val="tx2">
                    <a:lumMod val="75000"/>
                  </a:schemeClr>
                </a:solidFill>
                <a:latin typeface="Courier New" panose="02070309020205020404" pitchFamily="49" charset="0"/>
                <a:cs typeface="Courier New" panose="02070309020205020404" pitchFamily="49" charset="0"/>
              </a:rPr>
              <a:t>mysql</a:t>
            </a:r>
            <a:r>
              <a:rPr lang="en-US" altLang="zh-CN" sz="1425" dirty="0">
                <a:solidFill>
                  <a:schemeClr val="tx2">
                    <a:lumMod val="75000"/>
                  </a:schemeClr>
                </a:solidFill>
                <a:latin typeface="Courier New" panose="02070309020205020404" pitchFamily="49" charset="0"/>
                <a:cs typeface="Courier New" panose="02070309020205020404" pitchFamily="49" charset="0"/>
              </a:rPr>
              <a:t> -u root -p # DANGER!! </a:t>
            </a:r>
            <a:endParaRPr lang="en-US" altLang="zh-CN" sz="1425" dirty="0">
              <a:solidFill>
                <a:schemeClr val="tx2">
                  <a:lumMod val="75000"/>
                </a:schemeClr>
              </a:solidFill>
              <a:latin typeface="Courier New" panose="02070309020205020404" pitchFamily="49" charset="0"/>
              <a:cs typeface="Courier New" panose="02070309020205020404" pitchFamily="49" charset="0"/>
            </a:endParaRPr>
          </a:p>
          <a:p>
            <a:pPr marL="538480" lvl="1" indent="0" fontAlgn="base">
              <a:lnSpc>
                <a:spcPct val="90000"/>
              </a:lnSpc>
              <a:buNone/>
            </a:pPr>
            <a:r>
              <a:rPr lang="en-US" altLang="zh-CN" sz="1425" dirty="0">
                <a:solidFill>
                  <a:schemeClr val="tx2">
                    <a:lumMod val="75000"/>
                  </a:schemeClr>
                </a:solidFill>
                <a:latin typeface="Courier New" panose="02070309020205020404" pitchFamily="49" charset="0"/>
                <a:cs typeface="Courier New" panose="02070309020205020404" pitchFamily="49" charset="0"/>
              </a:rPr>
              <a:t>shell&gt; </a:t>
            </a:r>
            <a:r>
              <a:rPr lang="en-US" altLang="zh-CN" sz="1425" dirty="0" err="1">
                <a:solidFill>
                  <a:schemeClr val="tx2">
                    <a:lumMod val="75000"/>
                  </a:schemeClr>
                </a:solidFill>
                <a:latin typeface="Courier New" panose="02070309020205020404" pitchFamily="49" charset="0"/>
                <a:cs typeface="Courier New" panose="02070309020205020404" pitchFamily="49" charset="0"/>
              </a:rPr>
              <a:t>mysqlbinlog</a:t>
            </a:r>
            <a:r>
              <a:rPr lang="en-US" altLang="zh-CN" sz="1425" dirty="0">
                <a:solidFill>
                  <a:schemeClr val="tx2">
                    <a:lumMod val="75000"/>
                  </a:schemeClr>
                </a:solidFill>
                <a:latin typeface="Courier New" panose="02070309020205020404" pitchFamily="49" charset="0"/>
                <a:cs typeface="Courier New" panose="02070309020205020404" pitchFamily="49" charset="0"/>
              </a:rPr>
              <a:t> binlog.000002 | </a:t>
            </a:r>
            <a:r>
              <a:rPr lang="en-US" altLang="zh-CN" sz="1425" dirty="0" err="1">
                <a:solidFill>
                  <a:schemeClr val="tx2">
                    <a:lumMod val="75000"/>
                  </a:schemeClr>
                </a:solidFill>
                <a:latin typeface="Courier New" panose="02070309020205020404" pitchFamily="49" charset="0"/>
                <a:cs typeface="Courier New" panose="02070309020205020404" pitchFamily="49" charset="0"/>
              </a:rPr>
              <a:t>mysql</a:t>
            </a:r>
            <a:r>
              <a:rPr lang="en-US" altLang="zh-CN" sz="1425" dirty="0">
                <a:solidFill>
                  <a:schemeClr val="tx2">
                    <a:lumMod val="75000"/>
                  </a:schemeClr>
                </a:solidFill>
                <a:latin typeface="Courier New" panose="02070309020205020404" pitchFamily="49" charset="0"/>
                <a:cs typeface="Courier New" panose="02070309020205020404" pitchFamily="49" charset="0"/>
              </a:rPr>
              <a:t> -u root -p # DANGER!!</a:t>
            </a:r>
            <a:endParaRPr lang="en-US" altLang="zh-CN" sz="1425"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Processing binary logs this way using </a:t>
            </a:r>
            <a:r>
              <a:rPr lang="en-US" altLang="zh-CN" dirty="0">
                <a:solidFill>
                  <a:srgbClr val="FF0000"/>
                </a:solidFill>
              </a:rPr>
              <a:t>different connections </a:t>
            </a:r>
            <a:r>
              <a:rPr lang="en-US" altLang="zh-CN" dirty="0"/>
              <a:t>to the server causes problems if the </a:t>
            </a:r>
            <a:r>
              <a:rPr lang="en-US" altLang="zh-CN" dirty="0">
                <a:solidFill>
                  <a:srgbClr val="FF0000"/>
                </a:solidFill>
              </a:rPr>
              <a:t>first</a:t>
            </a:r>
            <a:r>
              <a:rPr lang="en-US" altLang="zh-CN" dirty="0"/>
              <a:t> log file contains a </a:t>
            </a:r>
            <a:r>
              <a:rPr lang="en-US" altLang="zh-CN" dirty="0">
                <a:hlinkClick r:id="rId1" tooltip="13.1.20 CREATE TABLE Statement"/>
              </a:rPr>
              <a:t>CREATE TEMPORARY TABLE</a:t>
            </a:r>
            <a:r>
              <a:rPr lang="en-US" altLang="zh-CN" dirty="0"/>
              <a:t> statement and the </a:t>
            </a:r>
            <a:r>
              <a:rPr lang="en-US" altLang="zh-CN" dirty="0">
                <a:solidFill>
                  <a:srgbClr val="FF0000"/>
                </a:solidFill>
              </a:rPr>
              <a:t>second</a:t>
            </a:r>
            <a:r>
              <a:rPr lang="en-US" altLang="zh-CN" dirty="0"/>
              <a:t> log contains a statement that uses the temporary table. </a:t>
            </a:r>
            <a:endParaRPr lang="en-US" altLang="zh-CN" dirty="0"/>
          </a:p>
          <a:p>
            <a:pPr lvl="2" fontAlgn="base"/>
            <a:r>
              <a:rPr lang="en-US" altLang="zh-CN" dirty="0"/>
              <a:t>When the </a:t>
            </a:r>
            <a:r>
              <a:rPr lang="en-US" altLang="zh-CN" dirty="0">
                <a:solidFill>
                  <a:srgbClr val="FF0000"/>
                </a:solidFill>
              </a:rPr>
              <a:t>first</a:t>
            </a:r>
            <a:r>
              <a:rPr lang="en-US" altLang="zh-CN" dirty="0"/>
              <a:t> </a:t>
            </a:r>
            <a:r>
              <a:rPr lang="en-US" altLang="zh-CN" b="1" dirty="0">
                <a:hlinkClick r:id="rId2" tooltip="4.5.1 mysql — The MySQL Command-Line Client"/>
              </a:rPr>
              <a:t>mysql</a:t>
            </a:r>
            <a:r>
              <a:rPr lang="en-US" altLang="zh-CN" dirty="0"/>
              <a:t> process terminates, the server </a:t>
            </a:r>
            <a:r>
              <a:rPr lang="en-US" altLang="zh-CN" dirty="0">
                <a:solidFill>
                  <a:srgbClr val="FF0000"/>
                </a:solidFill>
              </a:rPr>
              <a:t>drops the temporary table</a:t>
            </a:r>
            <a:r>
              <a:rPr lang="en-US" altLang="zh-CN" dirty="0"/>
              <a:t>. </a:t>
            </a:r>
            <a:endParaRPr lang="en-US" altLang="zh-CN" dirty="0"/>
          </a:p>
          <a:p>
            <a:pPr lvl="2" fontAlgn="base"/>
            <a:r>
              <a:rPr lang="en-US" altLang="zh-CN" dirty="0"/>
              <a:t>When the </a:t>
            </a:r>
            <a:r>
              <a:rPr lang="en-US" altLang="zh-CN" dirty="0">
                <a:solidFill>
                  <a:srgbClr val="FF0000"/>
                </a:solidFill>
              </a:rPr>
              <a:t>second</a:t>
            </a:r>
            <a:r>
              <a:rPr lang="en-US" altLang="zh-CN" dirty="0"/>
              <a:t> </a:t>
            </a:r>
            <a:r>
              <a:rPr lang="en-US" altLang="zh-CN" b="1" dirty="0">
                <a:hlinkClick r:id="rId2" tooltip="4.5.1 mysql — The MySQL Command-Line Client"/>
              </a:rPr>
              <a:t>mysql</a:t>
            </a:r>
            <a:r>
              <a:rPr lang="en-US" altLang="zh-CN" dirty="0"/>
              <a:t> process attempts to use the table, the server reports “</a:t>
            </a:r>
            <a:r>
              <a:rPr lang="en-US" altLang="zh-CN" dirty="0">
                <a:solidFill>
                  <a:srgbClr val="FF0000"/>
                </a:solidFill>
              </a:rPr>
              <a:t>unknown table</a:t>
            </a:r>
            <a:r>
              <a:rPr lang="en-US" altLang="zh-CN" dirty="0"/>
              <a:t>.”</a:t>
            </a:r>
            <a:endParaRPr lang="en-US" altLang="zh-CN" dirty="0"/>
          </a:p>
          <a:p>
            <a:pPr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Point-in-Time (Incremental) Recovery</a:t>
            </a:r>
            <a:endParaRPr kumimoji="1" lang="zh-CN" altLang="en-US" dirty="0"/>
          </a:p>
        </p:txBody>
      </p:sp>
      <p:sp>
        <p:nvSpPr>
          <p:cNvPr id="3" name="内容占位符 2"/>
          <p:cNvSpPr>
            <a:spLocks noGrp="1"/>
          </p:cNvSpPr>
          <p:nvPr>
            <p:ph idx="1"/>
          </p:nvPr>
        </p:nvSpPr>
        <p:spPr>
          <a:xfrm>
            <a:off x="107504" y="845073"/>
            <a:ext cx="8928992" cy="3994930"/>
          </a:xfrm>
        </p:spPr>
        <p:txBody>
          <a:bodyPr>
            <a:normAutofit lnSpcReduction="10000"/>
          </a:bodyPr>
          <a:lstStyle/>
          <a:p>
            <a:pPr fontAlgn="base"/>
            <a:r>
              <a:rPr lang="en-US" altLang="zh-CN" dirty="0"/>
              <a:t>Point-in-Time Recovery Using Binary Log</a:t>
            </a:r>
            <a:endParaRPr lang="en-US" altLang="zh-CN" dirty="0"/>
          </a:p>
          <a:p>
            <a:pPr lvl="1" fontAlgn="base"/>
            <a:r>
              <a:rPr lang="en-US" altLang="zh-CN" dirty="0"/>
              <a:t>To avoid problems like this, use a </a:t>
            </a:r>
            <a:r>
              <a:rPr lang="en-US" altLang="zh-CN" i="1" dirty="0">
                <a:solidFill>
                  <a:srgbClr val="FF0000"/>
                </a:solidFill>
              </a:rPr>
              <a:t>single</a:t>
            </a:r>
            <a:r>
              <a:rPr lang="en-US" altLang="zh-CN" dirty="0">
                <a:solidFill>
                  <a:srgbClr val="FF0000"/>
                </a:solidFill>
              </a:rPr>
              <a:t> </a:t>
            </a:r>
            <a:r>
              <a:rPr lang="en-US" altLang="zh-CN" dirty="0"/>
              <a:t>connection to apply the contents of all binary log files that you want to process. </a:t>
            </a:r>
            <a:endParaRPr lang="en-US" altLang="zh-CN" dirty="0"/>
          </a:p>
          <a:p>
            <a:pPr lvl="1" fontAlgn="base"/>
            <a:r>
              <a:rPr lang="en-US" altLang="zh-CN" dirty="0"/>
              <a:t>Here is one way to do so:</a:t>
            </a:r>
            <a:endParaRPr lang="en-US" altLang="zh-CN" dirty="0"/>
          </a:p>
          <a:p>
            <a:pPr marL="538480" lvl="1" indent="0" fontAlgn="base">
              <a:lnSpc>
                <a:spcPct val="110000"/>
              </a:lnSpc>
              <a:buNone/>
            </a:pPr>
            <a:r>
              <a:rPr lang="en-US" altLang="zh-CN" sz="1575" dirty="0">
                <a:solidFill>
                  <a:schemeClr val="tx2">
                    <a:lumMod val="75000"/>
                  </a:schemeClr>
                </a:solidFill>
                <a:latin typeface="Courier New" panose="02070309020205020404" pitchFamily="49" charset="0"/>
                <a:cs typeface="Courier New" panose="02070309020205020404" pitchFamily="49" charset="0"/>
              </a:rPr>
              <a:t>shell&gt;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mysqlbinlog</a:t>
            </a:r>
            <a:r>
              <a:rPr lang="en-US" altLang="zh-CN" sz="1575" dirty="0">
                <a:solidFill>
                  <a:schemeClr val="tx2">
                    <a:lumMod val="75000"/>
                  </a:schemeClr>
                </a:solidFill>
                <a:latin typeface="Courier New" panose="02070309020205020404" pitchFamily="49" charset="0"/>
                <a:cs typeface="Courier New" panose="02070309020205020404" pitchFamily="49" charset="0"/>
              </a:rPr>
              <a:t> binlog.000001 binlog.000002 |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mysql</a:t>
            </a:r>
            <a:r>
              <a:rPr lang="en-US" altLang="zh-CN" sz="1575" dirty="0">
                <a:solidFill>
                  <a:schemeClr val="tx2">
                    <a:lumMod val="75000"/>
                  </a:schemeClr>
                </a:solidFill>
                <a:latin typeface="Courier New" panose="02070309020205020404" pitchFamily="49" charset="0"/>
                <a:cs typeface="Courier New" panose="02070309020205020404" pitchFamily="49" charset="0"/>
              </a:rPr>
              <a:t> -u root -p</a:t>
            </a:r>
            <a:endParaRPr lang="en-US" altLang="zh-CN" sz="1575"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Another approach is to write the whole log to a single file and then process the file:</a:t>
            </a:r>
            <a:endParaRPr lang="en-US" altLang="zh-CN" dirty="0"/>
          </a:p>
          <a:p>
            <a:pPr marL="538480" lvl="1" indent="0" fontAlgn="base">
              <a:lnSpc>
                <a:spcPct val="110000"/>
              </a:lnSpc>
              <a:buNone/>
            </a:pPr>
            <a:r>
              <a:rPr lang="en-US" altLang="zh-CN" sz="1575" dirty="0">
                <a:solidFill>
                  <a:schemeClr val="tx2">
                    <a:lumMod val="75000"/>
                  </a:schemeClr>
                </a:solidFill>
                <a:latin typeface="Courier New" panose="02070309020205020404" pitchFamily="49" charset="0"/>
                <a:cs typeface="Courier New" panose="02070309020205020404" pitchFamily="49" charset="0"/>
              </a:rPr>
              <a:t>shell&gt;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mysqlbinlog</a:t>
            </a:r>
            <a:r>
              <a:rPr lang="en-US" altLang="zh-CN" sz="1575" dirty="0">
                <a:solidFill>
                  <a:schemeClr val="tx2">
                    <a:lumMod val="75000"/>
                  </a:schemeClr>
                </a:solidFill>
                <a:latin typeface="Courier New" panose="02070309020205020404" pitchFamily="49" charset="0"/>
                <a:cs typeface="Courier New" panose="02070309020205020404" pitchFamily="49" charset="0"/>
              </a:rPr>
              <a:t> binlog.000001 &gt;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tmp</a:t>
            </a:r>
            <a:r>
              <a:rPr lang="en-US" altLang="zh-CN" sz="1575" dirty="0">
                <a:solidFill>
                  <a:schemeClr val="tx2">
                    <a:lumMod val="75000"/>
                  </a:schemeClr>
                </a:solidFill>
                <a:latin typeface="Courier New" panose="02070309020205020404" pitchFamily="49" charset="0"/>
                <a:cs typeface="Courier New" panose="02070309020205020404" pitchFamily="49" charset="0"/>
              </a:rPr>
              <a:t>/</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statements.sql</a:t>
            </a:r>
            <a:r>
              <a:rPr lang="en-US" altLang="zh-CN" sz="1575" dirty="0">
                <a:solidFill>
                  <a:schemeClr val="tx2">
                    <a:lumMod val="75000"/>
                  </a:schemeClr>
                </a:solidFill>
                <a:latin typeface="Courier New" panose="02070309020205020404" pitchFamily="49" charset="0"/>
                <a:cs typeface="Courier New" panose="02070309020205020404" pitchFamily="49" charset="0"/>
              </a:rPr>
              <a:t> </a:t>
            </a:r>
            <a:endParaRPr lang="en-US" altLang="zh-CN" sz="1575" dirty="0">
              <a:solidFill>
                <a:schemeClr val="tx2">
                  <a:lumMod val="75000"/>
                </a:schemeClr>
              </a:solidFill>
              <a:latin typeface="Courier New" panose="02070309020205020404" pitchFamily="49" charset="0"/>
              <a:cs typeface="Courier New" panose="02070309020205020404" pitchFamily="49" charset="0"/>
            </a:endParaRPr>
          </a:p>
          <a:p>
            <a:pPr marL="538480" lvl="1" indent="0" fontAlgn="base">
              <a:lnSpc>
                <a:spcPct val="110000"/>
              </a:lnSpc>
              <a:buNone/>
            </a:pPr>
            <a:r>
              <a:rPr lang="en-US" altLang="zh-CN" sz="1575" dirty="0">
                <a:solidFill>
                  <a:schemeClr val="tx2">
                    <a:lumMod val="75000"/>
                  </a:schemeClr>
                </a:solidFill>
                <a:latin typeface="Courier New" panose="02070309020205020404" pitchFamily="49" charset="0"/>
                <a:cs typeface="Courier New" panose="02070309020205020404" pitchFamily="49" charset="0"/>
              </a:rPr>
              <a:t>shell&gt;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mysqlbinlog</a:t>
            </a:r>
            <a:r>
              <a:rPr lang="en-US" altLang="zh-CN" sz="1575" dirty="0">
                <a:solidFill>
                  <a:schemeClr val="tx2">
                    <a:lumMod val="75000"/>
                  </a:schemeClr>
                </a:solidFill>
                <a:latin typeface="Courier New" panose="02070309020205020404" pitchFamily="49" charset="0"/>
                <a:cs typeface="Courier New" panose="02070309020205020404" pitchFamily="49" charset="0"/>
              </a:rPr>
              <a:t> binlog.000002 &gt;&gt;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tmp</a:t>
            </a:r>
            <a:r>
              <a:rPr lang="en-US" altLang="zh-CN" sz="1575" dirty="0">
                <a:solidFill>
                  <a:schemeClr val="tx2">
                    <a:lumMod val="75000"/>
                  </a:schemeClr>
                </a:solidFill>
                <a:latin typeface="Courier New" panose="02070309020205020404" pitchFamily="49" charset="0"/>
                <a:cs typeface="Courier New" panose="02070309020205020404" pitchFamily="49" charset="0"/>
              </a:rPr>
              <a:t>/</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statements.sql</a:t>
            </a:r>
            <a:r>
              <a:rPr lang="en-US" altLang="zh-CN" sz="1575" dirty="0">
                <a:solidFill>
                  <a:schemeClr val="tx2">
                    <a:lumMod val="75000"/>
                  </a:schemeClr>
                </a:solidFill>
                <a:latin typeface="Courier New" panose="02070309020205020404" pitchFamily="49" charset="0"/>
                <a:cs typeface="Courier New" panose="02070309020205020404" pitchFamily="49" charset="0"/>
              </a:rPr>
              <a:t> </a:t>
            </a:r>
            <a:endParaRPr lang="en-US" altLang="zh-CN" sz="1575" dirty="0">
              <a:solidFill>
                <a:schemeClr val="tx2">
                  <a:lumMod val="75000"/>
                </a:schemeClr>
              </a:solidFill>
              <a:latin typeface="Courier New" panose="02070309020205020404" pitchFamily="49" charset="0"/>
              <a:cs typeface="Courier New" panose="02070309020205020404" pitchFamily="49" charset="0"/>
            </a:endParaRPr>
          </a:p>
          <a:p>
            <a:pPr marL="538480" lvl="1" indent="0" fontAlgn="base">
              <a:lnSpc>
                <a:spcPct val="110000"/>
              </a:lnSpc>
              <a:buNone/>
            </a:pPr>
            <a:r>
              <a:rPr lang="en-US" altLang="zh-CN" sz="1575" dirty="0">
                <a:solidFill>
                  <a:schemeClr val="tx2">
                    <a:lumMod val="75000"/>
                  </a:schemeClr>
                </a:solidFill>
                <a:latin typeface="Courier New" panose="02070309020205020404" pitchFamily="49" charset="0"/>
                <a:cs typeface="Courier New" panose="02070309020205020404" pitchFamily="49" charset="0"/>
              </a:rPr>
              <a:t>shell&gt;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mysql</a:t>
            </a:r>
            <a:r>
              <a:rPr lang="en-US" altLang="zh-CN" sz="1575" dirty="0">
                <a:solidFill>
                  <a:schemeClr val="tx2">
                    <a:lumMod val="75000"/>
                  </a:schemeClr>
                </a:solidFill>
                <a:latin typeface="Courier New" panose="02070309020205020404" pitchFamily="49" charset="0"/>
                <a:cs typeface="Courier New" panose="02070309020205020404" pitchFamily="49" charset="0"/>
              </a:rPr>
              <a:t> -u root -p -e "source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tmp</a:t>
            </a:r>
            <a:r>
              <a:rPr lang="en-US" altLang="zh-CN" sz="1575" dirty="0">
                <a:solidFill>
                  <a:schemeClr val="tx2">
                    <a:lumMod val="75000"/>
                  </a:schemeClr>
                </a:solidFill>
                <a:latin typeface="Courier New" panose="02070309020205020404" pitchFamily="49" charset="0"/>
                <a:cs typeface="Courier New" panose="02070309020205020404" pitchFamily="49" charset="0"/>
              </a:rPr>
              <a:t>/</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statements.sql</a:t>
            </a:r>
            <a:r>
              <a:rPr lang="en-US" altLang="zh-CN" sz="1575" dirty="0">
                <a:solidFill>
                  <a:schemeClr val="tx2">
                    <a:lumMod val="75000"/>
                  </a:schemeClr>
                </a:solidFill>
                <a:latin typeface="Courier New" panose="02070309020205020404" pitchFamily="49" charset="0"/>
                <a:cs typeface="Courier New" panose="02070309020205020404" pitchFamily="49" charset="0"/>
              </a:rPr>
              <a:t>"</a:t>
            </a:r>
            <a:endParaRPr lang="en-US" altLang="zh-CN" sz="1575"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When writing to a dump file while reading back from a binary log containing GTIDs (</a:t>
            </a:r>
            <a:r>
              <a:rPr lang="en-US" altLang="zh-CN" dirty="0">
                <a:hlinkClick r:id="rId1" tooltip="17.1.3 Replication with Global Transaction Identifiers"/>
              </a:rPr>
              <a:t>“Replication with Global Transaction Identifiers”</a:t>
            </a:r>
            <a:r>
              <a:rPr lang="en-US" altLang="zh-CN" dirty="0"/>
              <a:t>), use the </a:t>
            </a:r>
            <a:r>
              <a:rPr lang="en-US" altLang="zh-CN" dirty="0">
                <a:hlinkClick r:id="rId2"/>
              </a:rPr>
              <a:t>--skip-gtids</a:t>
            </a:r>
            <a:r>
              <a:rPr lang="en-US" altLang="zh-CN" dirty="0"/>
              <a:t> option with </a:t>
            </a:r>
            <a:r>
              <a:rPr lang="en-US" altLang="zh-CN" b="1" dirty="0">
                <a:hlinkClick r:id="rId3" tooltip="4.6.8 mysqlbinlog — Utility for Processing Binary Log Files"/>
              </a:rPr>
              <a:t>mysqlbinlog</a:t>
            </a:r>
            <a:r>
              <a:rPr lang="en-US" altLang="zh-CN" dirty="0"/>
              <a:t>, like this:</a:t>
            </a:r>
            <a:endParaRPr lang="en-US" altLang="zh-CN" dirty="0"/>
          </a:p>
          <a:p>
            <a:pPr marL="538480" lvl="1" indent="0" fontAlgn="base">
              <a:lnSpc>
                <a:spcPct val="110000"/>
              </a:lnSpc>
              <a:buNone/>
            </a:pPr>
            <a:r>
              <a:rPr lang="en-US" altLang="zh-CN" sz="1575" dirty="0">
                <a:solidFill>
                  <a:schemeClr val="tx2">
                    <a:lumMod val="75000"/>
                  </a:schemeClr>
                </a:solidFill>
                <a:latin typeface="Courier New" panose="02070309020205020404" pitchFamily="49" charset="0"/>
                <a:cs typeface="Courier New" panose="02070309020205020404" pitchFamily="49" charset="0"/>
              </a:rPr>
              <a:t>shell&gt;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mysqlbinlog</a:t>
            </a:r>
            <a:r>
              <a:rPr lang="en-US" altLang="zh-CN" sz="1575" dirty="0">
                <a:solidFill>
                  <a:schemeClr val="tx2">
                    <a:lumMod val="75000"/>
                  </a:schemeClr>
                </a:solidFill>
                <a:latin typeface="Courier New" panose="02070309020205020404" pitchFamily="49" charset="0"/>
                <a:cs typeface="Courier New" panose="02070309020205020404" pitchFamily="49" charset="0"/>
              </a:rPr>
              <a:t> --skip-</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gtids</a:t>
            </a:r>
            <a:r>
              <a:rPr lang="en-US" altLang="zh-CN" sz="1575" dirty="0">
                <a:solidFill>
                  <a:schemeClr val="tx2">
                    <a:lumMod val="75000"/>
                  </a:schemeClr>
                </a:solidFill>
                <a:latin typeface="Courier New" panose="02070309020205020404" pitchFamily="49" charset="0"/>
                <a:cs typeface="Courier New" panose="02070309020205020404" pitchFamily="49" charset="0"/>
              </a:rPr>
              <a:t> binlog.000001 &gt;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tmp</a:t>
            </a:r>
            <a:r>
              <a:rPr lang="en-US" altLang="zh-CN" sz="1575" dirty="0">
                <a:solidFill>
                  <a:schemeClr val="tx2">
                    <a:lumMod val="75000"/>
                  </a:schemeClr>
                </a:solidFill>
                <a:latin typeface="Courier New" panose="02070309020205020404" pitchFamily="49" charset="0"/>
                <a:cs typeface="Courier New" panose="02070309020205020404" pitchFamily="49" charset="0"/>
              </a:rPr>
              <a:t>/</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dump.sql</a:t>
            </a:r>
            <a:r>
              <a:rPr lang="en-US" altLang="zh-CN" sz="1575" dirty="0">
                <a:solidFill>
                  <a:schemeClr val="tx2">
                    <a:lumMod val="75000"/>
                  </a:schemeClr>
                </a:solidFill>
                <a:latin typeface="Courier New" panose="02070309020205020404" pitchFamily="49" charset="0"/>
                <a:cs typeface="Courier New" panose="02070309020205020404" pitchFamily="49" charset="0"/>
              </a:rPr>
              <a:t> </a:t>
            </a:r>
            <a:endParaRPr lang="en-US" altLang="zh-CN" sz="1575" dirty="0">
              <a:solidFill>
                <a:schemeClr val="tx2">
                  <a:lumMod val="75000"/>
                </a:schemeClr>
              </a:solidFill>
              <a:latin typeface="Courier New" panose="02070309020205020404" pitchFamily="49" charset="0"/>
              <a:cs typeface="Courier New" panose="02070309020205020404" pitchFamily="49" charset="0"/>
            </a:endParaRPr>
          </a:p>
          <a:p>
            <a:pPr marL="538480" lvl="1" indent="0" fontAlgn="base">
              <a:lnSpc>
                <a:spcPct val="110000"/>
              </a:lnSpc>
              <a:buNone/>
            </a:pPr>
            <a:r>
              <a:rPr lang="en-US" altLang="zh-CN" sz="1575" dirty="0">
                <a:solidFill>
                  <a:schemeClr val="tx2">
                    <a:lumMod val="75000"/>
                  </a:schemeClr>
                </a:solidFill>
                <a:latin typeface="Courier New" panose="02070309020205020404" pitchFamily="49" charset="0"/>
                <a:cs typeface="Courier New" panose="02070309020205020404" pitchFamily="49" charset="0"/>
              </a:rPr>
              <a:t>shell&gt;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mysqlbinlog</a:t>
            </a:r>
            <a:r>
              <a:rPr lang="en-US" altLang="zh-CN" sz="1575" dirty="0">
                <a:solidFill>
                  <a:schemeClr val="tx2">
                    <a:lumMod val="75000"/>
                  </a:schemeClr>
                </a:solidFill>
                <a:latin typeface="Courier New" panose="02070309020205020404" pitchFamily="49" charset="0"/>
                <a:cs typeface="Courier New" panose="02070309020205020404" pitchFamily="49" charset="0"/>
              </a:rPr>
              <a:t> --skip-</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gtids</a:t>
            </a:r>
            <a:r>
              <a:rPr lang="en-US" altLang="zh-CN" sz="1575" dirty="0">
                <a:solidFill>
                  <a:schemeClr val="tx2">
                    <a:lumMod val="75000"/>
                  </a:schemeClr>
                </a:solidFill>
                <a:latin typeface="Courier New" panose="02070309020205020404" pitchFamily="49" charset="0"/>
                <a:cs typeface="Courier New" panose="02070309020205020404" pitchFamily="49" charset="0"/>
              </a:rPr>
              <a:t> binlog.000002 &gt;&gt;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tmp</a:t>
            </a:r>
            <a:r>
              <a:rPr lang="en-US" altLang="zh-CN" sz="1575" dirty="0">
                <a:solidFill>
                  <a:schemeClr val="tx2">
                    <a:lumMod val="75000"/>
                  </a:schemeClr>
                </a:solidFill>
                <a:latin typeface="Courier New" panose="02070309020205020404" pitchFamily="49" charset="0"/>
                <a:cs typeface="Courier New" panose="02070309020205020404" pitchFamily="49" charset="0"/>
              </a:rPr>
              <a:t>/</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dump.sql</a:t>
            </a:r>
            <a:r>
              <a:rPr lang="en-US" altLang="zh-CN" sz="1575" dirty="0">
                <a:solidFill>
                  <a:schemeClr val="tx2">
                    <a:lumMod val="75000"/>
                  </a:schemeClr>
                </a:solidFill>
                <a:latin typeface="Courier New" panose="02070309020205020404" pitchFamily="49" charset="0"/>
                <a:cs typeface="Courier New" panose="02070309020205020404" pitchFamily="49" charset="0"/>
              </a:rPr>
              <a:t> </a:t>
            </a:r>
            <a:endParaRPr lang="en-US" altLang="zh-CN" sz="1575" dirty="0">
              <a:solidFill>
                <a:schemeClr val="tx2">
                  <a:lumMod val="75000"/>
                </a:schemeClr>
              </a:solidFill>
              <a:latin typeface="Courier New" panose="02070309020205020404" pitchFamily="49" charset="0"/>
              <a:cs typeface="Courier New" panose="02070309020205020404" pitchFamily="49" charset="0"/>
            </a:endParaRPr>
          </a:p>
          <a:p>
            <a:pPr marL="538480" lvl="1" indent="0" fontAlgn="base">
              <a:lnSpc>
                <a:spcPct val="110000"/>
              </a:lnSpc>
              <a:buNone/>
            </a:pPr>
            <a:r>
              <a:rPr lang="en-US" altLang="zh-CN" sz="1575" dirty="0">
                <a:solidFill>
                  <a:schemeClr val="tx2">
                    <a:lumMod val="75000"/>
                  </a:schemeClr>
                </a:solidFill>
                <a:latin typeface="Courier New" panose="02070309020205020404" pitchFamily="49" charset="0"/>
                <a:cs typeface="Courier New" panose="02070309020205020404" pitchFamily="49" charset="0"/>
              </a:rPr>
              <a:t>shell&gt;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mysql</a:t>
            </a:r>
            <a:r>
              <a:rPr lang="en-US" altLang="zh-CN" sz="1575" dirty="0">
                <a:solidFill>
                  <a:schemeClr val="tx2">
                    <a:lumMod val="75000"/>
                  </a:schemeClr>
                </a:solidFill>
                <a:latin typeface="Courier New" panose="02070309020205020404" pitchFamily="49" charset="0"/>
                <a:cs typeface="Courier New" panose="02070309020205020404" pitchFamily="49" charset="0"/>
              </a:rPr>
              <a:t> -u root -p -e "source /</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tmp</a:t>
            </a:r>
            <a:r>
              <a:rPr lang="en-US" altLang="zh-CN" sz="1575" dirty="0">
                <a:solidFill>
                  <a:schemeClr val="tx2">
                    <a:lumMod val="75000"/>
                  </a:schemeClr>
                </a:solidFill>
                <a:latin typeface="Courier New" panose="02070309020205020404" pitchFamily="49" charset="0"/>
                <a:cs typeface="Courier New" panose="02070309020205020404" pitchFamily="49" charset="0"/>
              </a:rPr>
              <a:t>/</a:t>
            </a:r>
            <a:r>
              <a:rPr lang="en-US" altLang="zh-CN" sz="1575" dirty="0" err="1">
                <a:solidFill>
                  <a:schemeClr val="tx2">
                    <a:lumMod val="75000"/>
                  </a:schemeClr>
                </a:solidFill>
                <a:latin typeface="Courier New" panose="02070309020205020404" pitchFamily="49" charset="0"/>
                <a:cs typeface="Courier New" panose="02070309020205020404" pitchFamily="49" charset="0"/>
              </a:rPr>
              <a:t>dump.sql</a:t>
            </a:r>
            <a:r>
              <a:rPr lang="en-US" altLang="zh-CN" sz="1575" dirty="0">
                <a:solidFill>
                  <a:schemeClr val="tx2">
                    <a:lumMod val="75000"/>
                  </a:schemeClr>
                </a:solidFill>
                <a:latin typeface="Courier New" panose="02070309020205020404" pitchFamily="49" charset="0"/>
                <a:cs typeface="Courier New" panose="02070309020205020404" pitchFamily="49" charset="0"/>
              </a:rPr>
              <a:t>"</a:t>
            </a:r>
            <a:endParaRPr lang="en-US" altLang="zh-CN" sz="1575" dirty="0">
              <a:solidFill>
                <a:schemeClr val="tx2">
                  <a:lumMod val="75000"/>
                </a:schemeClr>
              </a:solidFill>
              <a:latin typeface="Courier New" panose="02070309020205020404" pitchFamily="49" charset="0"/>
              <a:cs typeface="Courier New" panose="02070309020205020404" pitchFamily="49" charset="0"/>
            </a:endParaRPr>
          </a:p>
          <a:p>
            <a:pPr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Point-in-Time (Incremental) Recovery</a:t>
            </a:r>
            <a:endParaRPr kumimoji="1" lang="zh-CN" altLang="en-US" dirty="0"/>
          </a:p>
        </p:txBody>
      </p:sp>
      <p:sp>
        <p:nvSpPr>
          <p:cNvPr id="3" name="内容占位符 2"/>
          <p:cNvSpPr>
            <a:spLocks noGrp="1"/>
          </p:cNvSpPr>
          <p:nvPr>
            <p:ph idx="1"/>
          </p:nvPr>
        </p:nvSpPr>
        <p:spPr>
          <a:xfrm>
            <a:off x="107504" y="845073"/>
            <a:ext cx="8928992" cy="3994930"/>
          </a:xfrm>
        </p:spPr>
        <p:txBody>
          <a:bodyPr>
            <a:normAutofit/>
          </a:bodyPr>
          <a:lstStyle/>
          <a:p>
            <a:pPr fontAlgn="base"/>
            <a:r>
              <a:rPr lang="en-US" altLang="zh-CN" dirty="0"/>
              <a:t>Point-in-Time Recovery Using Event Positions</a:t>
            </a:r>
            <a:endParaRPr lang="en-US" altLang="zh-CN" dirty="0"/>
          </a:p>
          <a:p>
            <a:pPr lvl="1" fontAlgn="base"/>
            <a:r>
              <a:rPr lang="en-US" altLang="zh-CN" dirty="0"/>
              <a:t>As an example, suppose that around </a:t>
            </a:r>
            <a:r>
              <a:rPr lang="en-US" altLang="zh-CN" dirty="0">
                <a:solidFill>
                  <a:srgbClr val="FF0000"/>
                </a:solidFill>
              </a:rPr>
              <a:t>20:06:00 on March 11, 2020</a:t>
            </a:r>
            <a:r>
              <a:rPr lang="en-US" altLang="zh-CN" dirty="0"/>
              <a:t>, an SQL statement was executed that </a:t>
            </a:r>
            <a:r>
              <a:rPr lang="en-US" altLang="zh-CN" dirty="0">
                <a:solidFill>
                  <a:srgbClr val="FF0000"/>
                </a:solidFill>
              </a:rPr>
              <a:t>deleted a table</a:t>
            </a:r>
            <a:r>
              <a:rPr lang="en-US" altLang="zh-CN" dirty="0"/>
              <a:t>. </a:t>
            </a:r>
            <a:endParaRPr lang="en-US" altLang="zh-CN" dirty="0"/>
          </a:p>
          <a:p>
            <a:pPr lvl="2" fontAlgn="base"/>
            <a:r>
              <a:rPr lang="en-US" altLang="zh-CN" dirty="0"/>
              <a:t>You can perform a point-in-time recovery to </a:t>
            </a:r>
            <a:r>
              <a:rPr lang="en-US" altLang="zh-CN" dirty="0">
                <a:solidFill>
                  <a:srgbClr val="FF0000"/>
                </a:solidFill>
              </a:rPr>
              <a:t>restore the server </a:t>
            </a:r>
            <a:r>
              <a:rPr lang="en-US" altLang="zh-CN" dirty="0"/>
              <a:t>up to its state </a:t>
            </a:r>
            <a:r>
              <a:rPr lang="en-US" altLang="zh-CN" dirty="0">
                <a:solidFill>
                  <a:srgbClr val="FF0000"/>
                </a:solidFill>
              </a:rPr>
              <a:t>right before the table deletion</a:t>
            </a:r>
            <a:r>
              <a:rPr lang="en-US" altLang="zh-CN" dirty="0"/>
              <a:t>. </a:t>
            </a:r>
            <a:endParaRPr lang="en-US" altLang="zh-CN" dirty="0"/>
          </a:p>
          <a:p>
            <a:pPr lvl="1" fontAlgn="base"/>
            <a:r>
              <a:rPr lang="en-US" altLang="zh-CN" dirty="0"/>
              <a:t>These are some sample steps to achieve that:</a:t>
            </a:r>
            <a:endParaRPr lang="en-US" altLang="zh-CN" dirty="0"/>
          </a:p>
          <a:p>
            <a:pPr lvl="2" fontAlgn="base"/>
            <a:r>
              <a:rPr lang="en-US" altLang="zh-CN" dirty="0"/>
              <a:t>Restore the </a:t>
            </a:r>
            <a:r>
              <a:rPr lang="en-US" altLang="zh-CN" dirty="0">
                <a:solidFill>
                  <a:srgbClr val="FF0000"/>
                </a:solidFill>
              </a:rPr>
              <a:t>last full backup </a:t>
            </a:r>
            <a:r>
              <a:rPr lang="en-US" altLang="zh-CN" dirty="0"/>
              <a:t>created before the point-in-time of interest (call it </a:t>
            </a:r>
            <a:r>
              <a:rPr lang="en-US" altLang="zh-CN" dirty="0" err="1">
                <a:solidFill>
                  <a:srgbClr val="FF0000"/>
                </a:solidFill>
              </a:rPr>
              <a:t>t</a:t>
            </a:r>
            <a:r>
              <a:rPr lang="en-US" altLang="zh-CN" baseline="-25000" dirty="0" err="1">
                <a:solidFill>
                  <a:srgbClr val="FF0000"/>
                </a:solidFill>
              </a:rPr>
              <a:t>p</a:t>
            </a:r>
            <a:r>
              <a:rPr lang="en-US" altLang="zh-CN" dirty="0"/>
              <a:t>, which is 20:06:00 on March 11, 2020 in our example). When finished, note the binary log position up to which you have restored the server for later use, and </a:t>
            </a:r>
            <a:r>
              <a:rPr lang="en-US" altLang="zh-CN" dirty="0">
                <a:solidFill>
                  <a:srgbClr val="FF0000"/>
                </a:solidFill>
              </a:rPr>
              <a:t>restart the server</a:t>
            </a:r>
            <a:r>
              <a:rPr lang="en-US" altLang="zh-CN" dirty="0"/>
              <a:t>.</a:t>
            </a:r>
            <a:endParaRPr lang="en-US" altLang="zh-CN" dirty="0"/>
          </a:p>
          <a:p>
            <a:pPr lvl="2" fontAlgn="base"/>
            <a:r>
              <a:rPr lang="en-US" altLang="zh-CN" dirty="0"/>
              <a:t>Find the </a:t>
            </a:r>
            <a:r>
              <a:rPr lang="en-US" altLang="zh-CN" dirty="0">
                <a:solidFill>
                  <a:srgbClr val="FF0000"/>
                </a:solidFill>
              </a:rPr>
              <a:t>precise binary log event position </a:t>
            </a:r>
            <a:r>
              <a:rPr lang="en-US" altLang="zh-CN" dirty="0"/>
              <a:t>corresponding to the point in time up to which you want to restore your database. </a:t>
            </a:r>
            <a:endParaRPr lang="en-US" altLang="zh-CN" dirty="0"/>
          </a:p>
          <a:p>
            <a:pPr lvl="3" fontAlgn="base"/>
            <a:r>
              <a:rPr lang="en-US" altLang="zh-CN" dirty="0"/>
              <a:t>In our example, given that we know the rough time where the table deletion took place (</a:t>
            </a:r>
            <a:r>
              <a:rPr lang="en-US" altLang="zh-CN" dirty="0" err="1">
                <a:solidFill>
                  <a:srgbClr val="FF0000"/>
                </a:solidFill>
              </a:rPr>
              <a:t>t</a:t>
            </a:r>
            <a:r>
              <a:rPr lang="en-US" altLang="zh-CN" baseline="-25000" dirty="0" err="1">
                <a:solidFill>
                  <a:srgbClr val="FF0000"/>
                </a:solidFill>
              </a:rPr>
              <a:t>p</a:t>
            </a:r>
            <a:r>
              <a:rPr lang="en-US" altLang="zh-CN" dirty="0"/>
              <a:t>), we can find the log position by checking the log contents around that time using the </a:t>
            </a:r>
            <a:r>
              <a:rPr lang="en-US" altLang="zh-CN" b="1" dirty="0">
                <a:hlinkClick r:id="rId1" tooltip="4.6.8 mysqlbinlog — Utility for Processing Binary Log Files"/>
              </a:rPr>
              <a:t>mysqlbinlog</a:t>
            </a:r>
            <a:r>
              <a:rPr lang="en-US" altLang="zh-CN" dirty="0"/>
              <a:t> utility. </a:t>
            </a:r>
            <a:endParaRPr lang="en-US" altLang="zh-CN" dirty="0"/>
          </a:p>
          <a:p>
            <a:pPr lvl="3" fontAlgn="base"/>
            <a:r>
              <a:rPr lang="en-US" altLang="zh-CN" dirty="0"/>
              <a:t>Use the </a:t>
            </a:r>
            <a:r>
              <a:rPr lang="en-US" altLang="zh-CN" dirty="0">
                <a:hlinkClick r:id="rId2"/>
              </a:rPr>
              <a:t>--start-datetime</a:t>
            </a:r>
            <a:r>
              <a:rPr lang="en-US" altLang="zh-CN" dirty="0"/>
              <a:t> and </a:t>
            </a:r>
            <a:r>
              <a:rPr lang="en-US" altLang="zh-CN" dirty="0">
                <a:hlinkClick r:id="rId3"/>
              </a:rPr>
              <a:t>--stop-datetime</a:t>
            </a:r>
            <a:r>
              <a:rPr lang="en-US" altLang="zh-CN" dirty="0"/>
              <a:t> options to </a:t>
            </a:r>
            <a:r>
              <a:rPr lang="en-US" altLang="zh-CN" dirty="0">
                <a:solidFill>
                  <a:srgbClr val="FF0000"/>
                </a:solidFill>
              </a:rPr>
              <a:t>specify a short time period around </a:t>
            </a:r>
            <a:r>
              <a:rPr lang="en-US" altLang="zh-CN" dirty="0" err="1">
                <a:solidFill>
                  <a:srgbClr val="FF0000"/>
                </a:solidFill>
              </a:rPr>
              <a:t>t</a:t>
            </a:r>
            <a:r>
              <a:rPr lang="en-US" altLang="zh-CN" baseline="-25000" dirty="0" err="1">
                <a:solidFill>
                  <a:srgbClr val="FF0000"/>
                </a:solidFill>
              </a:rPr>
              <a:t>p</a:t>
            </a:r>
            <a:r>
              <a:rPr lang="en-US" altLang="zh-CN" dirty="0"/>
              <a:t>, and then look for the event in the output. </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Point-in-Time (Incremental) Recovery</a:t>
            </a:r>
            <a:endParaRPr kumimoji="1" lang="zh-CN" altLang="en-US" dirty="0"/>
          </a:p>
        </p:txBody>
      </p:sp>
      <p:sp>
        <p:nvSpPr>
          <p:cNvPr id="3" name="内容占位符 2"/>
          <p:cNvSpPr>
            <a:spLocks noGrp="1"/>
          </p:cNvSpPr>
          <p:nvPr>
            <p:ph idx="1"/>
          </p:nvPr>
        </p:nvSpPr>
        <p:spPr>
          <a:xfrm>
            <a:off x="107504" y="845073"/>
            <a:ext cx="7704856" cy="3994930"/>
          </a:xfrm>
        </p:spPr>
        <p:txBody>
          <a:bodyPr>
            <a:normAutofit/>
          </a:bodyPr>
          <a:lstStyle/>
          <a:p>
            <a:pPr fontAlgn="base"/>
            <a:r>
              <a:rPr lang="en-US" altLang="zh-CN" dirty="0"/>
              <a:t>Point-in-Time Recovery Using Event Positions</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798219" y="1216863"/>
            <a:ext cx="5547562" cy="392928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Point-in-Time (Incremental) Recovery</a:t>
            </a:r>
            <a:endParaRPr kumimoji="1" lang="zh-CN" altLang="en-US" dirty="0"/>
          </a:p>
        </p:txBody>
      </p:sp>
      <p:sp>
        <p:nvSpPr>
          <p:cNvPr id="3" name="内容占位符 2"/>
          <p:cNvSpPr>
            <a:spLocks noGrp="1"/>
          </p:cNvSpPr>
          <p:nvPr>
            <p:ph idx="1"/>
          </p:nvPr>
        </p:nvSpPr>
        <p:spPr>
          <a:xfrm>
            <a:off x="107504" y="845073"/>
            <a:ext cx="8928992" cy="3994930"/>
          </a:xfrm>
        </p:spPr>
        <p:txBody>
          <a:bodyPr>
            <a:normAutofit/>
          </a:bodyPr>
          <a:lstStyle/>
          <a:p>
            <a:pPr fontAlgn="base"/>
            <a:r>
              <a:rPr lang="en-US" altLang="zh-CN" dirty="0"/>
              <a:t>Point-in-Time Recovery Using Event Positions</a:t>
            </a:r>
            <a:endParaRPr lang="en-US" altLang="zh-CN" dirty="0"/>
          </a:p>
          <a:p>
            <a:pPr lvl="1" fontAlgn="base"/>
            <a:r>
              <a:rPr lang="en-US" altLang="zh-CN" dirty="0"/>
              <a:t>Apply the events in binary log file to the server, starting with the log position your found in step 1 (assume it is 155) and ending at the position you have found in step 2 that is </a:t>
            </a:r>
            <a:r>
              <a:rPr lang="en-US" altLang="zh-CN" i="1" dirty="0">
                <a:solidFill>
                  <a:srgbClr val="FF0000"/>
                </a:solidFill>
              </a:rPr>
              <a:t>before</a:t>
            </a:r>
            <a:r>
              <a:rPr lang="en-US" altLang="zh-CN" dirty="0"/>
              <a:t> your point-in-time of interest (which is 232):</a:t>
            </a:r>
            <a:endParaRPr lang="en-US" altLang="zh-CN" dirty="0"/>
          </a:p>
          <a:p>
            <a:pPr marL="538480" lvl="1" indent="0" fontAlgn="base">
              <a:lnSpc>
                <a:spcPct val="110000"/>
              </a:lnSpc>
              <a:buNone/>
            </a:pPr>
            <a:r>
              <a:rPr lang="en-US" altLang="zh-CN" sz="1425" dirty="0">
                <a:solidFill>
                  <a:schemeClr val="tx2">
                    <a:lumMod val="75000"/>
                  </a:schemeClr>
                </a:solidFill>
                <a:latin typeface="Courier New" panose="02070309020205020404" pitchFamily="49" charset="0"/>
                <a:cs typeface="Courier New" panose="02070309020205020404" pitchFamily="49" charset="0"/>
              </a:rPr>
              <a:t>shell&gt; </a:t>
            </a:r>
            <a:r>
              <a:rPr lang="en-US" altLang="zh-CN" sz="1425" dirty="0" err="1">
                <a:solidFill>
                  <a:schemeClr val="tx2">
                    <a:lumMod val="75000"/>
                  </a:schemeClr>
                </a:solidFill>
                <a:latin typeface="Courier New" panose="02070309020205020404" pitchFamily="49" charset="0"/>
                <a:cs typeface="Courier New" panose="02070309020205020404" pitchFamily="49" charset="0"/>
              </a:rPr>
              <a:t>mysqlbinlog</a:t>
            </a:r>
            <a:r>
              <a:rPr lang="en-US" altLang="zh-CN" sz="1425" dirty="0">
                <a:solidFill>
                  <a:schemeClr val="tx2">
                    <a:lumMod val="75000"/>
                  </a:schemeClr>
                </a:solidFill>
                <a:latin typeface="Courier New" panose="02070309020205020404" pitchFamily="49" charset="0"/>
                <a:cs typeface="Courier New" panose="02070309020205020404" pitchFamily="49" charset="0"/>
              </a:rPr>
              <a:t> --start-position=155 --stop-position=232 /var/lib/</a:t>
            </a:r>
            <a:r>
              <a:rPr lang="en-US" altLang="zh-CN" sz="1425" dirty="0" err="1">
                <a:solidFill>
                  <a:schemeClr val="tx2">
                    <a:lumMod val="75000"/>
                  </a:schemeClr>
                </a:solidFill>
                <a:latin typeface="Courier New" panose="02070309020205020404" pitchFamily="49" charset="0"/>
                <a:cs typeface="Courier New" panose="02070309020205020404" pitchFamily="49" charset="0"/>
              </a:rPr>
              <a:t>mysql</a:t>
            </a:r>
            <a:r>
              <a:rPr lang="en-US" altLang="zh-CN" sz="1425" dirty="0">
                <a:solidFill>
                  <a:schemeClr val="tx2">
                    <a:lumMod val="75000"/>
                  </a:schemeClr>
                </a:solidFill>
                <a:latin typeface="Courier New" panose="02070309020205020404" pitchFamily="49" charset="0"/>
                <a:cs typeface="Courier New" panose="02070309020205020404" pitchFamily="49" charset="0"/>
              </a:rPr>
              <a:t>/bin.123456 \ | </a:t>
            </a:r>
            <a:r>
              <a:rPr lang="en-US" altLang="zh-CN" sz="1425" dirty="0" err="1">
                <a:solidFill>
                  <a:schemeClr val="tx2">
                    <a:lumMod val="75000"/>
                  </a:schemeClr>
                </a:solidFill>
                <a:latin typeface="Courier New" panose="02070309020205020404" pitchFamily="49" charset="0"/>
                <a:cs typeface="Courier New" panose="02070309020205020404" pitchFamily="49" charset="0"/>
              </a:rPr>
              <a:t>mysql</a:t>
            </a:r>
            <a:r>
              <a:rPr lang="en-US" altLang="zh-CN" sz="1425" dirty="0">
                <a:solidFill>
                  <a:schemeClr val="tx2">
                    <a:lumMod val="75000"/>
                  </a:schemeClr>
                </a:solidFill>
                <a:latin typeface="Courier New" panose="02070309020205020404" pitchFamily="49" charset="0"/>
                <a:cs typeface="Courier New" panose="02070309020205020404" pitchFamily="49" charset="0"/>
              </a:rPr>
              <a:t> -u root -p</a:t>
            </a:r>
            <a:endParaRPr lang="en-US" altLang="zh-CN" sz="1425" dirty="0">
              <a:solidFill>
                <a:schemeClr val="tx2">
                  <a:lumMod val="75000"/>
                </a:schemeClr>
              </a:solidFill>
              <a:latin typeface="Courier New" panose="02070309020205020404" pitchFamily="49" charset="0"/>
              <a:cs typeface="Courier New" panose="02070309020205020404" pitchFamily="49" charset="0"/>
            </a:endParaRPr>
          </a:p>
          <a:p>
            <a:pPr lvl="1" fontAlgn="base"/>
            <a:r>
              <a:rPr lang="en-US" altLang="zh-CN" dirty="0"/>
              <a:t>Your database has now been restored to the point-in-time of interest, </a:t>
            </a:r>
            <a:r>
              <a:rPr lang="en-US" altLang="zh-CN" dirty="0" err="1"/>
              <a:t>t</a:t>
            </a:r>
            <a:r>
              <a:rPr lang="en-US" altLang="zh-CN" baseline="-25000" dirty="0" err="1"/>
              <a:t>p</a:t>
            </a:r>
            <a:r>
              <a:rPr lang="en-US" altLang="zh-CN" dirty="0"/>
              <a:t>, </a:t>
            </a:r>
            <a:r>
              <a:rPr lang="en-US" altLang="zh-CN" dirty="0">
                <a:solidFill>
                  <a:srgbClr val="FF0000"/>
                </a:solidFill>
              </a:rPr>
              <a:t>right before the table </a:t>
            </a:r>
            <a:r>
              <a:rPr lang="en-US" altLang="zh-CN" dirty="0" err="1">
                <a:solidFill>
                  <a:srgbClr val="FF0000"/>
                </a:solidFill>
              </a:rPr>
              <a:t>pets.cats</a:t>
            </a:r>
            <a:r>
              <a:rPr lang="en-US" altLang="zh-CN" dirty="0">
                <a:solidFill>
                  <a:srgbClr val="FF0000"/>
                </a:solidFill>
              </a:rPr>
              <a:t> was dropped</a:t>
            </a:r>
            <a:r>
              <a:rPr lang="en-US" altLang="zh-CN" dirty="0"/>
              <a:t>.</a:t>
            </a:r>
            <a:endParaRPr lang="en-US" altLang="zh-CN" dirty="0"/>
          </a:p>
          <a:p>
            <a:pPr lvl="1" fontAlgn="base"/>
            <a:r>
              <a:rPr lang="en-US" altLang="zh-CN" dirty="0"/>
              <a:t>Beyond the point-in-time recovery that has been finished, if you also want to </a:t>
            </a:r>
            <a:r>
              <a:rPr lang="en-US" altLang="zh-CN" dirty="0" err="1"/>
              <a:t>reexecute</a:t>
            </a:r>
            <a:r>
              <a:rPr lang="en-US" altLang="zh-CN" dirty="0"/>
              <a:t> all the statements </a:t>
            </a:r>
            <a:r>
              <a:rPr lang="en-US" altLang="zh-CN" i="1" dirty="0">
                <a:solidFill>
                  <a:srgbClr val="FF0000"/>
                </a:solidFill>
              </a:rPr>
              <a:t>after</a:t>
            </a:r>
            <a:r>
              <a:rPr lang="en-US" altLang="zh-CN" dirty="0"/>
              <a:t> your point-in-time of interest, use </a:t>
            </a:r>
            <a:r>
              <a:rPr lang="en-US" altLang="zh-CN" b="1" dirty="0">
                <a:hlinkClick r:id="rId1" tooltip="4.6.8 mysqlbinlog — Utility for Processing Binary Log Files"/>
              </a:rPr>
              <a:t>mysqlbinlog</a:t>
            </a:r>
            <a:r>
              <a:rPr lang="zh-CN" altLang="en-US" b="1" dirty="0"/>
              <a:t> </a:t>
            </a:r>
            <a:r>
              <a:rPr lang="en-US" altLang="zh-CN" dirty="0"/>
              <a:t>again to apply all the events </a:t>
            </a:r>
            <a:r>
              <a:rPr lang="en-US" altLang="zh-CN" dirty="0">
                <a:solidFill>
                  <a:srgbClr val="FF0000"/>
                </a:solidFill>
              </a:rPr>
              <a:t>after </a:t>
            </a:r>
            <a:r>
              <a:rPr lang="en-US" altLang="zh-CN" dirty="0" err="1">
                <a:solidFill>
                  <a:srgbClr val="FF0000"/>
                </a:solidFill>
              </a:rPr>
              <a:t>t</a:t>
            </a:r>
            <a:r>
              <a:rPr lang="en-US" altLang="zh-CN" baseline="-25000" dirty="0" err="1">
                <a:solidFill>
                  <a:srgbClr val="FF0000"/>
                </a:solidFill>
              </a:rPr>
              <a:t>p</a:t>
            </a:r>
            <a:r>
              <a:rPr lang="en-US" altLang="zh-CN" dirty="0">
                <a:solidFill>
                  <a:srgbClr val="FF0000"/>
                </a:solidFill>
              </a:rPr>
              <a:t> </a:t>
            </a:r>
            <a:r>
              <a:rPr lang="en-US" altLang="zh-CN" dirty="0"/>
              <a:t>to the server. </a:t>
            </a:r>
            <a:endParaRPr lang="en-US" altLang="zh-CN" dirty="0"/>
          </a:p>
          <a:p>
            <a:pPr lvl="1" fontAlgn="base"/>
            <a:r>
              <a:rPr lang="en-US" altLang="zh-CN" dirty="0"/>
              <a:t>We noted in step 2 that after the statement we wanted to skip, the log is at position 355; we can use it for the </a:t>
            </a:r>
            <a:r>
              <a:rPr lang="en-US" altLang="zh-CN" dirty="0">
                <a:hlinkClick r:id="rId2"/>
              </a:rPr>
              <a:t>--start-position</a:t>
            </a:r>
            <a:r>
              <a:rPr lang="en-US" altLang="zh-CN" dirty="0"/>
              <a:t> option, so that any statements after the position are included:</a:t>
            </a:r>
            <a:endParaRPr lang="en-US" altLang="zh-CN" dirty="0"/>
          </a:p>
          <a:p>
            <a:pPr marL="538480" lvl="1" indent="0" fontAlgn="base">
              <a:lnSpc>
                <a:spcPct val="110000"/>
              </a:lnSpc>
              <a:buNone/>
            </a:pPr>
            <a:r>
              <a:rPr lang="en-US" altLang="zh-CN" sz="1425" dirty="0">
                <a:solidFill>
                  <a:schemeClr val="tx2">
                    <a:lumMod val="75000"/>
                  </a:schemeClr>
                </a:solidFill>
                <a:latin typeface="Courier New" panose="02070309020205020404" pitchFamily="49" charset="0"/>
                <a:cs typeface="Courier New" panose="02070309020205020404" pitchFamily="49" charset="0"/>
              </a:rPr>
              <a:t>shell&gt; </a:t>
            </a:r>
            <a:r>
              <a:rPr lang="en-US" altLang="zh-CN" sz="1425" dirty="0" err="1">
                <a:solidFill>
                  <a:schemeClr val="tx2">
                    <a:lumMod val="75000"/>
                  </a:schemeClr>
                </a:solidFill>
                <a:latin typeface="Courier New" panose="02070309020205020404" pitchFamily="49" charset="0"/>
                <a:cs typeface="Courier New" panose="02070309020205020404" pitchFamily="49" charset="0"/>
              </a:rPr>
              <a:t>mysqlbinlog</a:t>
            </a:r>
            <a:r>
              <a:rPr lang="en-US" altLang="zh-CN" sz="1425" dirty="0">
                <a:solidFill>
                  <a:schemeClr val="tx2">
                    <a:lumMod val="75000"/>
                  </a:schemeClr>
                </a:solidFill>
                <a:latin typeface="Courier New" panose="02070309020205020404" pitchFamily="49" charset="0"/>
                <a:cs typeface="Courier New" panose="02070309020205020404" pitchFamily="49" charset="0"/>
              </a:rPr>
              <a:t> --start-position=355 /var/lib/</a:t>
            </a:r>
            <a:r>
              <a:rPr lang="en-US" altLang="zh-CN" sz="1425" dirty="0" err="1">
                <a:solidFill>
                  <a:schemeClr val="tx2">
                    <a:lumMod val="75000"/>
                  </a:schemeClr>
                </a:solidFill>
                <a:latin typeface="Courier New" panose="02070309020205020404" pitchFamily="49" charset="0"/>
                <a:cs typeface="Courier New" panose="02070309020205020404" pitchFamily="49" charset="0"/>
              </a:rPr>
              <a:t>mysql</a:t>
            </a:r>
            <a:r>
              <a:rPr lang="en-US" altLang="zh-CN" sz="1425" dirty="0">
                <a:solidFill>
                  <a:schemeClr val="tx2">
                    <a:lumMod val="75000"/>
                  </a:schemeClr>
                </a:solidFill>
                <a:latin typeface="Courier New" panose="02070309020205020404" pitchFamily="49" charset="0"/>
                <a:cs typeface="Courier New" panose="02070309020205020404" pitchFamily="49" charset="0"/>
              </a:rPr>
              <a:t>/bin.123456 \ | </a:t>
            </a:r>
            <a:r>
              <a:rPr lang="en-US" altLang="zh-CN" sz="1425" dirty="0" err="1">
                <a:solidFill>
                  <a:schemeClr val="tx2">
                    <a:lumMod val="75000"/>
                  </a:schemeClr>
                </a:solidFill>
                <a:latin typeface="Courier New" panose="02070309020205020404" pitchFamily="49" charset="0"/>
                <a:cs typeface="Courier New" panose="02070309020205020404" pitchFamily="49" charset="0"/>
              </a:rPr>
              <a:t>mysql</a:t>
            </a:r>
            <a:r>
              <a:rPr lang="en-US" altLang="zh-CN" sz="1425" dirty="0">
                <a:solidFill>
                  <a:schemeClr val="tx2">
                    <a:lumMod val="75000"/>
                  </a:schemeClr>
                </a:solidFill>
                <a:latin typeface="Courier New" panose="02070309020205020404" pitchFamily="49" charset="0"/>
                <a:cs typeface="Courier New" panose="02070309020205020404" pitchFamily="49" charset="0"/>
              </a:rPr>
              <a:t> -u root -p</a:t>
            </a:r>
            <a:endParaRPr lang="en-US" altLang="zh-CN" sz="1425" dirty="0">
              <a:solidFill>
                <a:schemeClr val="tx2">
                  <a:lumMod val="75000"/>
                </a:schemeClr>
              </a:solidFill>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Point-in-Time (Incremental) Recovery</a:t>
            </a:r>
            <a:endParaRPr kumimoji="1" lang="zh-CN" altLang="en-US" dirty="0"/>
          </a:p>
        </p:txBody>
      </p:sp>
      <p:sp>
        <p:nvSpPr>
          <p:cNvPr id="3" name="内容占位符 2"/>
          <p:cNvSpPr>
            <a:spLocks noGrp="1"/>
          </p:cNvSpPr>
          <p:nvPr>
            <p:ph idx="1"/>
          </p:nvPr>
        </p:nvSpPr>
        <p:spPr>
          <a:xfrm>
            <a:off x="107504" y="845073"/>
            <a:ext cx="8928992" cy="3994930"/>
          </a:xfrm>
        </p:spPr>
        <p:txBody>
          <a:bodyPr>
            <a:normAutofit/>
          </a:bodyPr>
          <a:lstStyle/>
          <a:p>
            <a:pPr fontAlgn="base"/>
            <a:r>
              <a:rPr lang="en-US" altLang="zh-CN" dirty="0" err="1"/>
              <a:t>MyISAM</a:t>
            </a:r>
            <a:r>
              <a:rPr lang="en-US" altLang="zh-CN" dirty="0"/>
              <a:t> Table Maintenance and Crash Recovery</a:t>
            </a:r>
            <a:endParaRPr lang="en-US" altLang="zh-CN" dirty="0"/>
          </a:p>
          <a:p>
            <a:pPr lvl="1" fontAlgn="base"/>
            <a:r>
              <a:rPr lang="en-US" altLang="zh-CN" dirty="0"/>
              <a:t>You can use </a:t>
            </a:r>
            <a:r>
              <a:rPr lang="en-US" altLang="zh-CN" b="1" dirty="0">
                <a:hlinkClick r:id="rId1" tooltip="4.6.4 myisamchk — MyISAM Table-Maintenance Utility"/>
              </a:rPr>
              <a:t>myisamchk</a:t>
            </a:r>
            <a:r>
              <a:rPr lang="en-US" altLang="zh-CN" dirty="0"/>
              <a:t> to </a:t>
            </a:r>
            <a:r>
              <a:rPr lang="en-US" altLang="zh-CN" dirty="0">
                <a:solidFill>
                  <a:srgbClr val="FF0000"/>
                </a:solidFill>
              </a:rPr>
              <a:t>check</a:t>
            </a:r>
            <a:r>
              <a:rPr lang="en-US" altLang="zh-CN" dirty="0"/>
              <a:t>, </a:t>
            </a:r>
            <a:r>
              <a:rPr lang="en-US" altLang="zh-CN" dirty="0">
                <a:solidFill>
                  <a:srgbClr val="FF0000"/>
                </a:solidFill>
              </a:rPr>
              <a:t>repair</a:t>
            </a:r>
            <a:r>
              <a:rPr lang="en-US" altLang="zh-CN" dirty="0"/>
              <a:t>, or </a:t>
            </a:r>
            <a:r>
              <a:rPr lang="en-US" altLang="zh-CN" dirty="0">
                <a:solidFill>
                  <a:srgbClr val="FF0000"/>
                </a:solidFill>
              </a:rPr>
              <a:t>optimize</a:t>
            </a:r>
            <a:r>
              <a:rPr lang="en-US" altLang="zh-CN" dirty="0"/>
              <a:t> database tables. </a:t>
            </a:r>
            <a:endParaRPr lang="en-US" altLang="zh-CN" dirty="0"/>
          </a:p>
          <a:p>
            <a:pPr lvl="1" fontAlgn="base"/>
            <a:r>
              <a:rPr lang="en-US" altLang="zh-CN" dirty="0" err="1"/>
              <a:t>MyISAM</a:t>
            </a:r>
            <a:r>
              <a:rPr lang="en-US" altLang="zh-CN" dirty="0"/>
              <a:t> table maintenance can also be done using the SQL statements that perform operations similar to what </a:t>
            </a:r>
            <a:r>
              <a:rPr lang="en-US" altLang="zh-CN" b="1" dirty="0">
                <a:hlinkClick r:id="rId1" tooltip="4.6.4 myisamchk — MyISAM Table-Maintenance Utility"/>
              </a:rPr>
              <a:t>myisamchk</a:t>
            </a:r>
            <a:r>
              <a:rPr lang="en-US" altLang="zh-CN" dirty="0"/>
              <a:t> can do:</a:t>
            </a:r>
            <a:endParaRPr lang="en-US" altLang="zh-CN" dirty="0"/>
          </a:p>
          <a:p>
            <a:pPr lvl="2" fontAlgn="base"/>
            <a:r>
              <a:rPr lang="en-US" altLang="zh-CN" dirty="0"/>
              <a:t>To check </a:t>
            </a:r>
            <a:r>
              <a:rPr lang="en-US" altLang="zh-CN" dirty="0" err="1"/>
              <a:t>MyISAM</a:t>
            </a:r>
            <a:r>
              <a:rPr lang="en-US" altLang="zh-CN" dirty="0"/>
              <a:t> tables, use </a:t>
            </a:r>
            <a:r>
              <a:rPr lang="en-US" altLang="zh-CN" dirty="0">
                <a:hlinkClick r:id="rId2" tooltip="13.7.3.2 CHECK TABLE Statement"/>
              </a:rPr>
              <a:t>CHECK TABLE</a:t>
            </a:r>
            <a:r>
              <a:rPr lang="en-US" altLang="zh-CN" dirty="0"/>
              <a:t>.</a:t>
            </a:r>
            <a:endParaRPr lang="en-US" altLang="zh-CN" dirty="0"/>
          </a:p>
          <a:p>
            <a:pPr lvl="2" fontAlgn="base"/>
            <a:r>
              <a:rPr lang="en-US" altLang="zh-CN" dirty="0"/>
              <a:t>To repair </a:t>
            </a:r>
            <a:r>
              <a:rPr lang="en-US" altLang="zh-CN" dirty="0" err="1"/>
              <a:t>MyISAM</a:t>
            </a:r>
            <a:r>
              <a:rPr lang="en-US" altLang="zh-CN" dirty="0"/>
              <a:t> tables, use </a:t>
            </a:r>
            <a:r>
              <a:rPr lang="en-US" altLang="zh-CN" dirty="0">
                <a:hlinkClick r:id="rId3" tooltip="13.7.3.5 REPAIR TABLE Statement"/>
              </a:rPr>
              <a:t>REPAIR TABLE</a:t>
            </a:r>
            <a:r>
              <a:rPr lang="en-US" altLang="zh-CN" dirty="0"/>
              <a:t>.</a:t>
            </a:r>
            <a:endParaRPr lang="en-US" altLang="zh-CN" dirty="0"/>
          </a:p>
          <a:p>
            <a:pPr lvl="2" fontAlgn="base"/>
            <a:r>
              <a:rPr lang="en-US" altLang="zh-CN" dirty="0"/>
              <a:t>To optimize </a:t>
            </a:r>
            <a:r>
              <a:rPr lang="en-US" altLang="zh-CN" dirty="0" err="1"/>
              <a:t>MyISAM</a:t>
            </a:r>
            <a:r>
              <a:rPr lang="en-US" altLang="zh-CN" dirty="0"/>
              <a:t> tables, use </a:t>
            </a:r>
            <a:r>
              <a:rPr lang="en-US" altLang="zh-CN" dirty="0">
                <a:hlinkClick r:id="rId4" tooltip="13.7.3.4 OPTIMIZE TABLE Statement"/>
              </a:rPr>
              <a:t>OPTIMIZE TABLE</a:t>
            </a:r>
            <a:r>
              <a:rPr lang="en-US" altLang="zh-CN" dirty="0"/>
              <a:t>.</a:t>
            </a:r>
            <a:endParaRPr lang="en-US" altLang="zh-CN" dirty="0"/>
          </a:p>
          <a:p>
            <a:pPr lvl="2" fontAlgn="base"/>
            <a:r>
              <a:rPr lang="en-US" altLang="zh-CN" dirty="0"/>
              <a:t>To analyze </a:t>
            </a:r>
            <a:r>
              <a:rPr lang="en-US" altLang="zh-CN" dirty="0" err="1"/>
              <a:t>MyISAM</a:t>
            </a:r>
            <a:r>
              <a:rPr lang="en-US" altLang="zh-CN" dirty="0"/>
              <a:t> tables, use </a:t>
            </a:r>
            <a:r>
              <a:rPr lang="en-US" altLang="zh-CN" dirty="0">
                <a:hlinkClick r:id="rId5" tooltip="13.7.3.1 ANALYZE TABLE Statement"/>
              </a:rPr>
              <a:t>ANALYZE TABLE</a:t>
            </a:r>
            <a:r>
              <a:rPr lang="en-US" altLang="zh-CN" dirty="0"/>
              <a:t>.</a:t>
            </a:r>
            <a:endParaRPr lang="en-US" altLang="zh-CN" dirty="0"/>
          </a:p>
          <a:p>
            <a:pPr lvl="1" fontAlgn="base"/>
            <a:r>
              <a:rPr lang="en-US" altLang="zh-CN" dirty="0"/>
              <a:t>One advantage of these statements over </a:t>
            </a:r>
            <a:r>
              <a:rPr lang="en-US" altLang="zh-CN" b="1" dirty="0">
                <a:hlinkClick r:id="rId1" tooltip="4.6.4 myisamchk — MyISAM Table-Maintenance Utility"/>
              </a:rPr>
              <a:t>myisamchk</a:t>
            </a:r>
            <a:r>
              <a:rPr lang="en-US" altLang="zh-CN" dirty="0"/>
              <a:t> is that </a:t>
            </a:r>
            <a:r>
              <a:rPr lang="en-US" altLang="zh-CN" dirty="0">
                <a:solidFill>
                  <a:srgbClr val="FF0000"/>
                </a:solidFill>
              </a:rPr>
              <a:t>the server does all the work</a:t>
            </a:r>
            <a:r>
              <a:rPr lang="en-US" altLang="zh-CN" dirty="0"/>
              <a:t>. </a:t>
            </a:r>
            <a:endParaRPr lang="en-US" altLang="zh-CN" dirty="0"/>
          </a:p>
          <a:p>
            <a:pPr lvl="2" fontAlgn="base"/>
            <a:r>
              <a:rPr lang="en-US" altLang="zh-CN" dirty="0"/>
              <a:t>With </a:t>
            </a:r>
            <a:r>
              <a:rPr lang="en-US" altLang="zh-CN" b="1" dirty="0">
                <a:hlinkClick r:id="rId1" tooltip="4.6.4 myisamchk — MyISAM Table-Maintenance Utility"/>
              </a:rPr>
              <a:t>myisamchk</a:t>
            </a:r>
            <a:r>
              <a:rPr lang="en-US" altLang="zh-CN" dirty="0"/>
              <a:t>, you must make sure that the server </a:t>
            </a:r>
            <a:r>
              <a:rPr lang="en-US" altLang="zh-CN" dirty="0">
                <a:solidFill>
                  <a:srgbClr val="FF0000"/>
                </a:solidFill>
              </a:rPr>
              <a:t>does not </a:t>
            </a:r>
            <a:r>
              <a:rPr lang="en-US" altLang="zh-CN" dirty="0"/>
              <a:t>use the tables at the same time so that there is no unwanted interaction between</a:t>
            </a:r>
            <a:r>
              <a:rPr lang="zh-CN" altLang="en-US" dirty="0"/>
              <a:t> </a:t>
            </a:r>
            <a:r>
              <a:rPr lang="en-US" altLang="zh-CN" b="1" dirty="0">
                <a:hlinkClick r:id="rId1" tooltip="4.6.4 myisamchk — MyISAM Table-Maintenance Utility"/>
              </a:rPr>
              <a:t>myisamchk</a:t>
            </a:r>
            <a:r>
              <a:rPr lang="en-US" altLang="zh-CN" dirty="0"/>
              <a:t> and the server.</a:t>
            </a:r>
            <a:endParaRPr lang="en-US" altLang="zh-CN" dirty="0"/>
          </a:p>
          <a:p>
            <a:pPr lvl="1"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Backup and Recovery Types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Physical backup methods have these characteristics:</a:t>
            </a:r>
            <a:endParaRPr lang="en-US" altLang="zh-CN" dirty="0"/>
          </a:p>
          <a:p>
            <a:pPr lvl="1" fontAlgn="base"/>
            <a:r>
              <a:rPr lang="en-US" altLang="zh-CN" dirty="0"/>
              <a:t>The backup consists of </a:t>
            </a:r>
            <a:r>
              <a:rPr lang="en-US" altLang="zh-CN" dirty="0">
                <a:solidFill>
                  <a:srgbClr val="FF0000"/>
                </a:solidFill>
              </a:rPr>
              <a:t>exact copies of database directories and files</a:t>
            </a:r>
            <a:r>
              <a:rPr lang="en-US" altLang="zh-CN" dirty="0"/>
              <a:t>. Typically this is a copy of all or part of the MySQL data directory.</a:t>
            </a:r>
            <a:endParaRPr lang="en-US" altLang="zh-CN" dirty="0"/>
          </a:p>
          <a:p>
            <a:pPr lvl="1" fontAlgn="base"/>
            <a:r>
              <a:rPr lang="en-US" altLang="zh-CN" dirty="0"/>
              <a:t>Physical backup methods are </a:t>
            </a:r>
            <a:r>
              <a:rPr lang="en-US" altLang="zh-CN" dirty="0">
                <a:solidFill>
                  <a:srgbClr val="FF0000"/>
                </a:solidFill>
              </a:rPr>
              <a:t>faster</a:t>
            </a:r>
            <a:r>
              <a:rPr lang="en-US" altLang="zh-CN" dirty="0"/>
              <a:t> than logical because they involve </a:t>
            </a:r>
            <a:r>
              <a:rPr lang="en-US" altLang="zh-CN" dirty="0">
                <a:solidFill>
                  <a:srgbClr val="FF0000"/>
                </a:solidFill>
              </a:rPr>
              <a:t>only file copying without conversion</a:t>
            </a:r>
            <a:r>
              <a:rPr lang="en-US" altLang="zh-CN" dirty="0"/>
              <a:t>.</a:t>
            </a:r>
            <a:endParaRPr lang="en-US" altLang="zh-CN" dirty="0"/>
          </a:p>
          <a:p>
            <a:pPr lvl="1" fontAlgn="base"/>
            <a:r>
              <a:rPr lang="en-US" altLang="zh-CN" dirty="0"/>
              <a:t>Output is </a:t>
            </a:r>
            <a:r>
              <a:rPr lang="en-US" altLang="zh-CN" dirty="0">
                <a:solidFill>
                  <a:srgbClr val="FF0000"/>
                </a:solidFill>
              </a:rPr>
              <a:t>more compact </a:t>
            </a:r>
            <a:r>
              <a:rPr lang="en-US" altLang="zh-CN" dirty="0"/>
              <a:t>than for logical backup.</a:t>
            </a:r>
            <a:endParaRPr lang="en-US" altLang="zh-CN" dirty="0"/>
          </a:p>
          <a:p>
            <a:pPr lvl="1" fontAlgn="base"/>
            <a:r>
              <a:rPr lang="en-US" altLang="zh-CN" dirty="0"/>
              <a:t>Because backup speed and compactness are important for </a:t>
            </a:r>
            <a:r>
              <a:rPr lang="en-US" altLang="zh-CN" dirty="0">
                <a:solidFill>
                  <a:srgbClr val="FF0000"/>
                </a:solidFill>
              </a:rPr>
              <a:t>busy, important </a:t>
            </a:r>
            <a:r>
              <a:rPr lang="en-US" altLang="zh-CN" dirty="0"/>
              <a:t>databases, </a:t>
            </a:r>
            <a:r>
              <a:rPr lang="en-US" altLang="zh-CN" dirty="0">
                <a:solidFill>
                  <a:srgbClr val="FF0000"/>
                </a:solidFill>
              </a:rPr>
              <a:t>the MySQL Enterprise Backup product performs physical backups</a:t>
            </a:r>
            <a:r>
              <a:rPr lang="en-US" altLang="zh-CN" dirty="0"/>
              <a:t>. </a:t>
            </a:r>
            <a:endParaRPr lang="en-US" altLang="zh-CN" dirty="0"/>
          </a:p>
          <a:p>
            <a:pPr lvl="1" fontAlgn="base"/>
            <a:r>
              <a:rPr lang="en-US" altLang="zh-CN" dirty="0"/>
              <a:t>Backup and restore </a:t>
            </a:r>
            <a:r>
              <a:rPr lang="en-US" altLang="zh-CN" dirty="0">
                <a:solidFill>
                  <a:srgbClr val="FF0000"/>
                </a:solidFill>
              </a:rPr>
              <a:t>granularity</a:t>
            </a:r>
            <a:r>
              <a:rPr lang="en-US" altLang="zh-CN" dirty="0"/>
              <a:t> ranges </a:t>
            </a:r>
            <a:r>
              <a:rPr lang="en-US" altLang="zh-CN" dirty="0">
                <a:solidFill>
                  <a:srgbClr val="FF0000"/>
                </a:solidFill>
              </a:rPr>
              <a:t>from the level of the entire data directory down to the level of individual files</a:t>
            </a:r>
            <a:r>
              <a:rPr lang="en-US" altLang="zh-CN" dirty="0"/>
              <a:t>. This may or may not provide for table-level granularity, depending on storage engine. </a:t>
            </a:r>
            <a:endParaRPr lang="en-US" altLang="zh-CN" dirty="0"/>
          </a:p>
          <a:p>
            <a:pPr lvl="2" fontAlgn="base"/>
            <a:r>
              <a:rPr lang="en-US" altLang="zh-CN" dirty="0"/>
              <a:t>For example, </a:t>
            </a:r>
            <a:r>
              <a:rPr lang="en-US" altLang="zh-CN" dirty="0" err="1"/>
              <a:t>InnoDB</a:t>
            </a:r>
            <a:r>
              <a:rPr lang="en-US" altLang="zh-CN" dirty="0"/>
              <a:t> tables can each be in </a:t>
            </a:r>
            <a:r>
              <a:rPr lang="en-US" altLang="zh-CN" dirty="0">
                <a:solidFill>
                  <a:srgbClr val="FF0000"/>
                </a:solidFill>
              </a:rPr>
              <a:t>a</a:t>
            </a:r>
            <a:r>
              <a:rPr lang="en-US" altLang="zh-CN" dirty="0"/>
              <a:t> </a:t>
            </a:r>
            <a:r>
              <a:rPr lang="en-US" altLang="zh-CN" dirty="0">
                <a:solidFill>
                  <a:srgbClr val="FF0000"/>
                </a:solidFill>
              </a:rPr>
              <a:t>separate file</a:t>
            </a:r>
            <a:r>
              <a:rPr lang="en-US" altLang="zh-CN" dirty="0"/>
              <a:t>, or share file storage with other </a:t>
            </a:r>
            <a:r>
              <a:rPr lang="en-US" altLang="zh-CN" dirty="0" err="1"/>
              <a:t>InnoDB</a:t>
            </a:r>
            <a:r>
              <a:rPr lang="en-US" altLang="zh-CN" dirty="0"/>
              <a:t> tables; each</a:t>
            </a:r>
            <a:r>
              <a:rPr lang="zh-CN" altLang="en-US" dirty="0"/>
              <a:t> </a:t>
            </a:r>
            <a:r>
              <a:rPr lang="en-US" altLang="zh-CN" dirty="0" err="1"/>
              <a:t>MyISAM</a:t>
            </a:r>
            <a:r>
              <a:rPr lang="en-US" altLang="zh-CN" dirty="0"/>
              <a:t> table corresponds uniquely to </a:t>
            </a:r>
            <a:r>
              <a:rPr lang="en-US" altLang="zh-CN" dirty="0">
                <a:solidFill>
                  <a:srgbClr val="FF0000"/>
                </a:solidFill>
              </a:rPr>
              <a:t>a set of files</a:t>
            </a:r>
            <a:r>
              <a:rPr lang="en-US" altLang="zh-CN" dirty="0"/>
              <a:t>.</a:t>
            </a:r>
            <a:endParaRPr lang="en-US" altLang="zh-CN" dirty="0"/>
          </a:p>
          <a:p>
            <a:pPr lvl="1" fontAlgn="base"/>
            <a:r>
              <a:rPr lang="en-US" altLang="zh-CN" dirty="0"/>
              <a:t>In addition to databases, the backup can include any related files such as </a:t>
            </a:r>
            <a:r>
              <a:rPr lang="en-US" altLang="zh-CN" dirty="0">
                <a:solidFill>
                  <a:srgbClr val="FF0000"/>
                </a:solidFill>
              </a:rPr>
              <a:t>log or configuration files</a:t>
            </a:r>
            <a:r>
              <a:rPr lang="en-US" altLang="zh-CN" dirty="0"/>
              <a:t>.</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Point-in-Time (Incremental) Recovery</a:t>
            </a:r>
            <a:endParaRPr kumimoji="1" lang="zh-CN" altLang="en-US" dirty="0"/>
          </a:p>
        </p:txBody>
      </p:sp>
      <p:sp>
        <p:nvSpPr>
          <p:cNvPr id="3" name="内容占位符 2"/>
          <p:cNvSpPr>
            <a:spLocks noGrp="1"/>
          </p:cNvSpPr>
          <p:nvPr>
            <p:ph idx="1"/>
          </p:nvPr>
        </p:nvSpPr>
        <p:spPr>
          <a:xfrm>
            <a:off x="107504" y="845073"/>
            <a:ext cx="8928992" cy="3994930"/>
          </a:xfrm>
        </p:spPr>
        <p:txBody>
          <a:bodyPr>
            <a:normAutofit/>
          </a:bodyPr>
          <a:lstStyle/>
          <a:p>
            <a:pPr fontAlgn="base"/>
            <a:r>
              <a:rPr lang="en-US" altLang="zh-CN" dirty="0"/>
              <a:t>Using </a:t>
            </a:r>
            <a:r>
              <a:rPr lang="en-US" altLang="zh-CN" dirty="0" err="1"/>
              <a:t>myisamchk</a:t>
            </a:r>
            <a:r>
              <a:rPr lang="en-US" altLang="zh-CN" dirty="0"/>
              <a:t> for Crash Recovery</a:t>
            </a:r>
            <a:endParaRPr lang="en-US" altLang="zh-CN" dirty="0"/>
          </a:p>
          <a:p>
            <a:pPr lvl="1" fontAlgn="base"/>
            <a:r>
              <a:rPr lang="en-US" altLang="zh-CN" dirty="0"/>
              <a:t>If you run </a:t>
            </a:r>
            <a:r>
              <a:rPr lang="en-US" altLang="zh-CN" b="1" dirty="0">
                <a:hlinkClick r:id="rId1" tooltip="4.3.1 mysqld — The MySQL Server"/>
              </a:rPr>
              <a:t>mysqld</a:t>
            </a:r>
            <a:r>
              <a:rPr lang="en-US" altLang="zh-CN" dirty="0"/>
              <a:t> with </a:t>
            </a:r>
            <a:r>
              <a:rPr lang="en-US" altLang="zh-CN" dirty="0">
                <a:solidFill>
                  <a:srgbClr val="FF0000"/>
                </a:solidFill>
              </a:rPr>
              <a:t>external locking disabled </a:t>
            </a:r>
            <a:r>
              <a:rPr lang="en-US" altLang="zh-CN" dirty="0"/>
              <a:t>(which is the </a:t>
            </a:r>
            <a:r>
              <a:rPr lang="en-US" altLang="zh-CN" dirty="0">
                <a:solidFill>
                  <a:srgbClr val="FF0000"/>
                </a:solidFill>
              </a:rPr>
              <a:t>default</a:t>
            </a:r>
            <a:r>
              <a:rPr lang="en-US" altLang="zh-CN" dirty="0"/>
              <a:t>), you </a:t>
            </a:r>
            <a:r>
              <a:rPr lang="en-US" altLang="zh-CN" dirty="0">
                <a:solidFill>
                  <a:srgbClr val="FF0000"/>
                </a:solidFill>
              </a:rPr>
              <a:t>cannot</a:t>
            </a:r>
            <a:r>
              <a:rPr lang="en-US" altLang="zh-CN" dirty="0"/>
              <a:t> reliably use </a:t>
            </a:r>
            <a:r>
              <a:rPr lang="en-US" altLang="zh-CN" b="1" dirty="0">
                <a:hlinkClick r:id="rId2" tooltip="4.6.4 myisamchk — MyISAM Table-Maintenance Utility"/>
              </a:rPr>
              <a:t>myisamchk</a:t>
            </a:r>
            <a:r>
              <a:rPr lang="en-US" altLang="zh-CN" dirty="0"/>
              <a:t> to check a table when </a:t>
            </a:r>
            <a:r>
              <a:rPr lang="en-US" altLang="zh-CN" b="1" dirty="0">
                <a:hlinkClick r:id="rId1" tooltip="4.3.1 mysqld — The MySQL Server"/>
              </a:rPr>
              <a:t>mysqld</a:t>
            </a:r>
            <a:r>
              <a:rPr lang="en-US" altLang="zh-CN" dirty="0"/>
              <a:t> is using the </a:t>
            </a:r>
            <a:r>
              <a:rPr lang="en-US" altLang="zh-CN" dirty="0">
                <a:solidFill>
                  <a:srgbClr val="FF0000"/>
                </a:solidFill>
              </a:rPr>
              <a:t>same</a:t>
            </a:r>
            <a:r>
              <a:rPr lang="en-US" altLang="zh-CN" dirty="0"/>
              <a:t> table. </a:t>
            </a:r>
            <a:endParaRPr lang="en-US" altLang="zh-CN" dirty="0"/>
          </a:p>
          <a:p>
            <a:pPr lvl="2" fontAlgn="base"/>
            <a:r>
              <a:rPr lang="en-US" altLang="zh-CN" dirty="0"/>
              <a:t>If you can be </a:t>
            </a:r>
            <a:r>
              <a:rPr lang="en-US" altLang="zh-CN" dirty="0">
                <a:solidFill>
                  <a:srgbClr val="FF0000"/>
                </a:solidFill>
              </a:rPr>
              <a:t>certain</a:t>
            </a:r>
            <a:r>
              <a:rPr lang="en-US" altLang="zh-CN" dirty="0"/>
              <a:t> that </a:t>
            </a:r>
            <a:r>
              <a:rPr lang="en-US" altLang="zh-CN" dirty="0">
                <a:solidFill>
                  <a:srgbClr val="FF0000"/>
                </a:solidFill>
              </a:rPr>
              <a:t>no one </a:t>
            </a:r>
            <a:r>
              <a:rPr lang="en-US" altLang="zh-CN" dirty="0"/>
              <a:t>can access the tables using </a:t>
            </a:r>
            <a:r>
              <a:rPr lang="en-US" altLang="zh-CN" b="1" dirty="0">
                <a:hlinkClick r:id="rId1" tooltip="4.3.1 mysqld — The MySQL Server"/>
              </a:rPr>
              <a:t>mysqld</a:t>
            </a:r>
            <a:r>
              <a:rPr lang="en-US" altLang="zh-CN" dirty="0"/>
              <a:t> while you run </a:t>
            </a:r>
            <a:r>
              <a:rPr lang="en-US" altLang="zh-CN" b="1" dirty="0">
                <a:hlinkClick r:id="rId2" tooltip="4.6.4 myisamchk — MyISAM Table-Maintenance Utility"/>
              </a:rPr>
              <a:t>myisamchk</a:t>
            </a:r>
            <a:r>
              <a:rPr lang="en-US" altLang="zh-CN" dirty="0"/>
              <a:t>, you only have to execute </a:t>
            </a:r>
            <a:r>
              <a:rPr lang="en-US" altLang="zh-CN" b="1" dirty="0">
                <a:hlinkClick r:id="rId3" tooltip="4.5.2 mysqladmin — A MySQL Server Administration Program"/>
              </a:rPr>
              <a:t>mysqladmin flush-tables</a:t>
            </a:r>
            <a:r>
              <a:rPr lang="en-US" altLang="zh-CN" dirty="0"/>
              <a:t> before you start checking the tables. </a:t>
            </a:r>
            <a:endParaRPr lang="en-US" altLang="zh-CN" dirty="0"/>
          </a:p>
          <a:p>
            <a:pPr lvl="2" fontAlgn="base"/>
            <a:r>
              <a:rPr lang="en-US" altLang="zh-CN" dirty="0"/>
              <a:t>If you </a:t>
            </a:r>
            <a:r>
              <a:rPr lang="en-US" altLang="zh-CN" dirty="0">
                <a:solidFill>
                  <a:srgbClr val="FF0000"/>
                </a:solidFill>
              </a:rPr>
              <a:t>cannot guarantee </a:t>
            </a:r>
            <a:r>
              <a:rPr lang="en-US" altLang="zh-CN" dirty="0"/>
              <a:t>this, you must </a:t>
            </a:r>
            <a:r>
              <a:rPr lang="en-US" altLang="zh-CN" dirty="0">
                <a:solidFill>
                  <a:srgbClr val="FF0000"/>
                </a:solidFill>
              </a:rPr>
              <a:t>stop</a:t>
            </a:r>
            <a:r>
              <a:rPr lang="en-US" altLang="zh-CN" dirty="0"/>
              <a:t> </a:t>
            </a:r>
            <a:r>
              <a:rPr lang="en-US" altLang="zh-CN" b="1" dirty="0">
                <a:hlinkClick r:id="rId1" tooltip="4.3.1 mysqld — The MySQL Server"/>
              </a:rPr>
              <a:t>mysqld</a:t>
            </a:r>
            <a:r>
              <a:rPr lang="en-US" altLang="zh-CN" dirty="0"/>
              <a:t> while you check the tables. </a:t>
            </a:r>
            <a:endParaRPr lang="en-US" altLang="zh-CN" dirty="0"/>
          </a:p>
          <a:p>
            <a:pPr lvl="2" fontAlgn="base"/>
            <a:r>
              <a:rPr lang="en-US" altLang="zh-CN" dirty="0"/>
              <a:t>If you run </a:t>
            </a:r>
            <a:r>
              <a:rPr lang="en-US" altLang="zh-CN" b="1" dirty="0">
                <a:hlinkClick r:id="rId2" tooltip="4.6.4 myisamchk — MyISAM Table-Maintenance Utility"/>
              </a:rPr>
              <a:t>myisamchk</a:t>
            </a:r>
            <a:r>
              <a:rPr lang="en-US" altLang="zh-CN" dirty="0"/>
              <a:t> to check tables that </a:t>
            </a:r>
            <a:r>
              <a:rPr lang="en-US" altLang="zh-CN" b="1" dirty="0">
                <a:hlinkClick r:id="rId1" tooltip="4.3.1 mysqld — The MySQL Server"/>
              </a:rPr>
              <a:t>mysqld</a:t>
            </a:r>
            <a:r>
              <a:rPr lang="en-US" altLang="zh-CN" dirty="0"/>
              <a:t> is updating at the same time, you may get </a:t>
            </a:r>
            <a:r>
              <a:rPr lang="en-US" altLang="zh-CN" dirty="0">
                <a:solidFill>
                  <a:srgbClr val="FF0000"/>
                </a:solidFill>
              </a:rPr>
              <a:t>a warning that a table is corrupt even when it is not</a:t>
            </a:r>
            <a:r>
              <a:rPr lang="en-US" altLang="zh-CN" dirty="0"/>
              <a:t>.</a:t>
            </a:r>
            <a:endParaRPr lang="en-US" altLang="zh-CN" dirty="0"/>
          </a:p>
          <a:p>
            <a:pPr lvl="1" fontAlgn="base"/>
            <a:r>
              <a:rPr lang="en-US" altLang="zh-CN" dirty="0"/>
              <a:t>If the server is run with </a:t>
            </a:r>
            <a:r>
              <a:rPr lang="en-US" altLang="zh-CN" dirty="0">
                <a:solidFill>
                  <a:srgbClr val="FF0000"/>
                </a:solidFill>
              </a:rPr>
              <a:t>external locking enabled</a:t>
            </a:r>
            <a:r>
              <a:rPr lang="en-US" altLang="zh-CN" dirty="0"/>
              <a:t>, you can use </a:t>
            </a:r>
            <a:r>
              <a:rPr lang="en-US" altLang="zh-CN" b="1" dirty="0">
                <a:hlinkClick r:id="rId2" tooltip="4.6.4 myisamchk — MyISAM Table-Maintenance Utility"/>
              </a:rPr>
              <a:t>myisamchk</a:t>
            </a:r>
            <a:r>
              <a:rPr lang="en-US" altLang="zh-CN" dirty="0"/>
              <a:t> to check tables </a:t>
            </a:r>
            <a:r>
              <a:rPr lang="en-US" altLang="zh-CN" dirty="0">
                <a:solidFill>
                  <a:srgbClr val="FF0000"/>
                </a:solidFill>
              </a:rPr>
              <a:t>at any time</a:t>
            </a:r>
            <a:r>
              <a:rPr lang="en-US" altLang="zh-CN" dirty="0"/>
              <a:t>. </a:t>
            </a:r>
            <a:endParaRPr lang="en-US" altLang="zh-CN" dirty="0"/>
          </a:p>
          <a:p>
            <a:pPr lvl="2" fontAlgn="base"/>
            <a:r>
              <a:rPr lang="en-US" altLang="zh-CN" dirty="0"/>
              <a:t>In this case, if the server tries to update a table </a:t>
            </a:r>
            <a:r>
              <a:rPr lang="en-US" altLang="zh-CN" dirty="0" err="1"/>
              <a:t>that</a:t>
            </a:r>
            <a:r>
              <a:rPr lang="en-US" altLang="zh-CN" b="1" dirty="0" err="1">
                <a:hlinkClick r:id="rId2" tooltip="4.6.4 myisamchk — MyISAM Table-Maintenance Utility"/>
              </a:rPr>
              <a:t>myisamchk</a:t>
            </a:r>
            <a:r>
              <a:rPr lang="en-US" altLang="zh-CN" dirty="0"/>
              <a:t> is using, the server </a:t>
            </a:r>
            <a:r>
              <a:rPr lang="en-US" altLang="zh-CN" dirty="0">
                <a:solidFill>
                  <a:srgbClr val="FF0000"/>
                </a:solidFill>
              </a:rPr>
              <a:t>waits for </a:t>
            </a:r>
            <a:r>
              <a:rPr lang="en-US" altLang="zh-CN" b="1" dirty="0">
                <a:hlinkClick r:id="rId2" tooltip="4.6.4 myisamchk — MyISAM Table-Maintenance Utility"/>
              </a:rPr>
              <a:t>myisamchk</a:t>
            </a:r>
            <a:r>
              <a:rPr lang="en-US" altLang="zh-CN" dirty="0"/>
              <a:t> to finish before it continues.</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Point-in-Time (Incremental) Recovery</a:t>
            </a:r>
            <a:endParaRPr kumimoji="1" lang="zh-CN" altLang="en-US" dirty="0"/>
          </a:p>
        </p:txBody>
      </p:sp>
      <p:sp>
        <p:nvSpPr>
          <p:cNvPr id="3" name="内容占位符 2"/>
          <p:cNvSpPr>
            <a:spLocks noGrp="1"/>
          </p:cNvSpPr>
          <p:nvPr>
            <p:ph idx="1"/>
          </p:nvPr>
        </p:nvSpPr>
        <p:spPr>
          <a:xfrm>
            <a:off x="107504" y="845073"/>
            <a:ext cx="8928992" cy="3994930"/>
          </a:xfrm>
        </p:spPr>
        <p:txBody>
          <a:bodyPr>
            <a:normAutofit/>
          </a:bodyPr>
          <a:lstStyle/>
          <a:p>
            <a:pPr fontAlgn="base"/>
            <a:r>
              <a:rPr lang="en-US" altLang="zh-CN" dirty="0"/>
              <a:t>Using </a:t>
            </a:r>
            <a:r>
              <a:rPr lang="en-US" altLang="zh-CN" dirty="0" err="1"/>
              <a:t>myisamchk</a:t>
            </a:r>
            <a:r>
              <a:rPr lang="en-US" altLang="zh-CN" dirty="0"/>
              <a:t> for Crash Recovery</a:t>
            </a:r>
            <a:endParaRPr lang="en-US" altLang="zh-CN" dirty="0"/>
          </a:p>
          <a:p>
            <a:pPr lvl="1" fontAlgn="base"/>
            <a:r>
              <a:rPr lang="en-US" altLang="zh-CN" dirty="0"/>
              <a:t>If you use </a:t>
            </a:r>
            <a:r>
              <a:rPr lang="en-US" altLang="zh-CN" b="1" dirty="0">
                <a:hlinkClick r:id="rId1" tooltip="4.6.4 myisamchk — MyISAM Table-Maintenance Utility"/>
              </a:rPr>
              <a:t>myisamchk</a:t>
            </a:r>
            <a:r>
              <a:rPr lang="en-US" altLang="zh-CN" dirty="0"/>
              <a:t> to </a:t>
            </a:r>
            <a:r>
              <a:rPr lang="en-US" altLang="zh-CN" dirty="0">
                <a:solidFill>
                  <a:srgbClr val="FF0000"/>
                </a:solidFill>
              </a:rPr>
              <a:t>repair</a:t>
            </a:r>
            <a:r>
              <a:rPr lang="en-US" altLang="zh-CN" dirty="0"/>
              <a:t> or </a:t>
            </a:r>
            <a:r>
              <a:rPr lang="en-US" altLang="zh-CN" dirty="0">
                <a:solidFill>
                  <a:srgbClr val="FF0000"/>
                </a:solidFill>
              </a:rPr>
              <a:t>optimize</a:t>
            </a:r>
            <a:r>
              <a:rPr lang="en-US" altLang="zh-CN" dirty="0"/>
              <a:t> tables, you </a:t>
            </a:r>
            <a:r>
              <a:rPr lang="en-US" altLang="zh-CN" i="1" dirty="0">
                <a:solidFill>
                  <a:srgbClr val="FF0000"/>
                </a:solidFill>
              </a:rPr>
              <a:t>must</a:t>
            </a:r>
            <a:r>
              <a:rPr lang="en-US" altLang="zh-CN" dirty="0"/>
              <a:t> always ensure that the </a:t>
            </a:r>
            <a:r>
              <a:rPr lang="en-US" altLang="zh-CN" b="1" dirty="0">
                <a:hlinkClick r:id="rId2" tooltip="4.3.1 mysqld — The MySQL Server"/>
              </a:rPr>
              <a:t>mysqld</a:t>
            </a:r>
            <a:r>
              <a:rPr lang="en-US" altLang="zh-CN" dirty="0"/>
              <a:t> server is </a:t>
            </a:r>
            <a:r>
              <a:rPr lang="en-US" altLang="zh-CN" dirty="0">
                <a:solidFill>
                  <a:srgbClr val="FF0000"/>
                </a:solidFill>
              </a:rPr>
              <a:t>not</a:t>
            </a:r>
            <a:r>
              <a:rPr lang="en-US" altLang="zh-CN" dirty="0"/>
              <a:t> using the table (this also applies if external locking is disabled). </a:t>
            </a:r>
            <a:endParaRPr lang="en-US" altLang="zh-CN" dirty="0"/>
          </a:p>
          <a:p>
            <a:pPr lvl="2" fontAlgn="base"/>
            <a:r>
              <a:rPr lang="en-US" altLang="zh-CN" dirty="0"/>
              <a:t>If you </a:t>
            </a:r>
            <a:r>
              <a:rPr lang="en-US" altLang="zh-CN" dirty="0">
                <a:solidFill>
                  <a:srgbClr val="FF0000"/>
                </a:solidFill>
              </a:rPr>
              <a:t>do not stop </a:t>
            </a:r>
            <a:r>
              <a:rPr lang="en-US" altLang="zh-CN" b="1" dirty="0">
                <a:hlinkClick r:id="rId2" tooltip="4.3.1 mysqld — The MySQL Server"/>
              </a:rPr>
              <a:t>mysqld</a:t>
            </a:r>
            <a:r>
              <a:rPr lang="en-US" altLang="zh-CN" dirty="0"/>
              <a:t>, you should at least do a </a:t>
            </a:r>
            <a:r>
              <a:rPr lang="en-US" altLang="zh-CN" b="1" dirty="0">
                <a:hlinkClick r:id="rId3" tooltip="4.5.2 mysqladmin — A MySQL Server Administration Program"/>
              </a:rPr>
              <a:t>mysqladmin flush-tables</a:t>
            </a:r>
            <a:r>
              <a:rPr lang="en-US" altLang="zh-CN" dirty="0"/>
              <a:t> before you run </a:t>
            </a:r>
            <a:r>
              <a:rPr lang="en-US" altLang="zh-CN" b="1" dirty="0">
                <a:hlinkClick r:id="rId1" tooltip="4.6.4 myisamchk — MyISAM Table-Maintenance Utility"/>
              </a:rPr>
              <a:t>myisamchk</a:t>
            </a:r>
            <a:r>
              <a:rPr lang="en-US" altLang="zh-CN" dirty="0"/>
              <a:t>. Your tables </a:t>
            </a:r>
            <a:r>
              <a:rPr lang="en-US" altLang="zh-CN" i="1" dirty="0">
                <a:solidFill>
                  <a:srgbClr val="FF0000"/>
                </a:solidFill>
              </a:rPr>
              <a:t>may become corrupted</a:t>
            </a:r>
            <a:r>
              <a:rPr lang="en-US" altLang="zh-CN" dirty="0">
                <a:solidFill>
                  <a:srgbClr val="FF0000"/>
                </a:solidFill>
              </a:rPr>
              <a:t> </a:t>
            </a:r>
            <a:r>
              <a:rPr lang="en-US" altLang="zh-CN" dirty="0"/>
              <a:t>if the server and </a:t>
            </a:r>
            <a:r>
              <a:rPr lang="en-US" altLang="zh-CN" b="1" dirty="0">
                <a:hlinkClick r:id="rId1" tooltip="4.6.4 myisamchk — MyISAM Table-Maintenance Utility"/>
              </a:rPr>
              <a:t>myisamchk</a:t>
            </a:r>
            <a:r>
              <a:rPr lang="en-US" altLang="zh-CN" dirty="0"/>
              <a:t> access the tables simultaneously.</a:t>
            </a:r>
            <a:endParaRPr lang="en-US" altLang="zh-CN" dirty="0"/>
          </a:p>
          <a:p>
            <a:pPr lvl="1" fontAlgn="base"/>
            <a:r>
              <a:rPr lang="en-US" altLang="zh-CN" b="1" dirty="0">
                <a:hlinkClick r:id="rId1" tooltip="4.6.4 myisamchk — MyISAM Table-Maintenance Utility"/>
              </a:rPr>
              <a:t>myisamchk</a:t>
            </a:r>
            <a:r>
              <a:rPr lang="en-US" altLang="zh-CN" dirty="0"/>
              <a:t> works by </a:t>
            </a:r>
            <a:r>
              <a:rPr lang="en-US" altLang="zh-CN" dirty="0">
                <a:solidFill>
                  <a:srgbClr val="FF0000"/>
                </a:solidFill>
              </a:rPr>
              <a:t>creating a copy of the .MYD data file row by row</a:t>
            </a:r>
            <a:r>
              <a:rPr lang="en-US" altLang="zh-CN" dirty="0"/>
              <a:t>. </a:t>
            </a:r>
            <a:endParaRPr lang="en-US" altLang="zh-CN" dirty="0"/>
          </a:p>
          <a:p>
            <a:pPr lvl="2" fontAlgn="base"/>
            <a:r>
              <a:rPr lang="en-US" altLang="zh-CN" dirty="0"/>
              <a:t>It ends the repair stage by </a:t>
            </a:r>
            <a:r>
              <a:rPr lang="en-US" altLang="zh-CN" dirty="0">
                <a:solidFill>
                  <a:srgbClr val="FF0000"/>
                </a:solidFill>
              </a:rPr>
              <a:t>removing the old .MYD file </a:t>
            </a:r>
            <a:r>
              <a:rPr lang="en-US" altLang="zh-CN" dirty="0"/>
              <a:t>and renaming the new file to the original file name. </a:t>
            </a:r>
            <a:endParaRPr lang="en-US" altLang="zh-CN" dirty="0"/>
          </a:p>
          <a:p>
            <a:pPr lvl="2" fontAlgn="base"/>
            <a:r>
              <a:rPr lang="en-US" altLang="zh-CN" dirty="0"/>
              <a:t>If you use </a:t>
            </a:r>
            <a:r>
              <a:rPr lang="en-US" altLang="zh-CN" dirty="0">
                <a:hlinkClick r:id="rId4"/>
              </a:rPr>
              <a:t>--quick</a:t>
            </a:r>
            <a:r>
              <a:rPr lang="en-US" altLang="zh-CN" dirty="0"/>
              <a:t>, </a:t>
            </a:r>
            <a:r>
              <a:rPr lang="en-US" altLang="zh-CN" b="1" dirty="0">
                <a:hlinkClick r:id="rId1" tooltip="4.6.4 myisamchk — MyISAM Table-Maintenance Utility"/>
              </a:rPr>
              <a:t>myisamchk</a:t>
            </a:r>
            <a:r>
              <a:rPr lang="en-US" altLang="zh-CN" dirty="0"/>
              <a:t> does not create a temporary .MYD file, but instead assumes that the .MYD file is correct and generates only a new index file without touching the .MYD file. </a:t>
            </a:r>
            <a:endParaRPr lang="en-US" altLang="zh-CN" dirty="0"/>
          </a:p>
          <a:p>
            <a:pPr lvl="2" fontAlgn="base"/>
            <a:r>
              <a:rPr lang="en-US" altLang="zh-CN" dirty="0"/>
              <a:t>This is </a:t>
            </a:r>
            <a:r>
              <a:rPr lang="en-US" altLang="zh-CN" dirty="0">
                <a:solidFill>
                  <a:srgbClr val="FF0000"/>
                </a:solidFill>
              </a:rPr>
              <a:t>safe</a:t>
            </a:r>
            <a:r>
              <a:rPr lang="en-US" altLang="zh-CN" dirty="0"/>
              <a:t>, because </a:t>
            </a:r>
            <a:r>
              <a:rPr lang="en-US" altLang="zh-CN" b="1" dirty="0">
                <a:hlinkClick r:id="rId1" tooltip="4.6.4 myisamchk — MyISAM Table-Maintenance Utility"/>
              </a:rPr>
              <a:t>myisamchk</a:t>
            </a:r>
            <a:r>
              <a:rPr lang="en-US" altLang="zh-CN" dirty="0"/>
              <a:t> automatically detects whether the .MYD file is corrupt and aborts the repair if it is. </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Point-in-Time (Incremental) Recovery</a:t>
            </a:r>
            <a:endParaRPr kumimoji="1" lang="zh-CN" altLang="en-US" dirty="0"/>
          </a:p>
        </p:txBody>
      </p:sp>
      <p:sp>
        <p:nvSpPr>
          <p:cNvPr id="3" name="内容占位符 2"/>
          <p:cNvSpPr>
            <a:spLocks noGrp="1"/>
          </p:cNvSpPr>
          <p:nvPr>
            <p:ph idx="1"/>
          </p:nvPr>
        </p:nvSpPr>
        <p:spPr>
          <a:xfrm>
            <a:off x="107504" y="845073"/>
            <a:ext cx="8928992" cy="3994930"/>
          </a:xfrm>
        </p:spPr>
        <p:txBody>
          <a:bodyPr>
            <a:normAutofit fontScale="92500"/>
          </a:bodyPr>
          <a:lstStyle/>
          <a:p>
            <a:pPr fontAlgn="base"/>
            <a:r>
              <a:rPr lang="en-US" altLang="zh-CN" dirty="0"/>
              <a:t>How to Check </a:t>
            </a:r>
            <a:r>
              <a:rPr lang="en-US" altLang="zh-CN" dirty="0" err="1"/>
              <a:t>MyISAM</a:t>
            </a:r>
            <a:r>
              <a:rPr lang="en-US" altLang="zh-CN" dirty="0"/>
              <a:t> Tables for Errors</a:t>
            </a:r>
            <a:endParaRPr lang="en-US" altLang="zh-CN" dirty="0"/>
          </a:p>
          <a:p>
            <a:pPr lvl="1" fontAlgn="base"/>
            <a:r>
              <a:rPr lang="en-US" altLang="zh-CN" b="1" dirty="0">
                <a:hlinkClick r:id="rId1" tooltip="4.6.4 myisamchk — MyISAM Table-Maintenance Utility"/>
              </a:rPr>
              <a:t>myisamchk </a:t>
            </a:r>
            <a:r>
              <a:rPr lang="en-US" altLang="zh-CN" b="1" i="1" dirty="0">
                <a:hlinkClick r:id="rId1" tooltip="4.6.4 myisamchk — MyISAM Table-Maintenance Utility"/>
              </a:rPr>
              <a:t>tbl_name</a:t>
            </a:r>
            <a:endParaRPr lang="en-US" altLang="zh-CN" dirty="0"/>
          </a:p>
          <a:p>
            <a:pPr lvl="2" fontAlgn="base"/>
            <a:r>
              <a:rPr lang="en-US" altLang="zh-CN" dirty="0"/>
              <a:t>This finds </a:t>
            </a:r>
            <a:r>
              <a:rPr lang="en-US" altLang="zh-CN" dirty="0">
                <a:solidFill>
                  <a:srgbClr val="FF0000"/>
                </a:solidFill>
              </a:rPr>
              <a:t>99.99% of all errors</a:t>
            </a:r>
            <a:r>
              <a:rPr lang="en-US" altLang="zh-CN" dirty="0"/>
              <a:t>. What it </a:t>
            </a:r>
            <a:r>
              <a:rPr lang="en-US" altLang="zh-CN" dirty="0">
                <a:solidFill>
                  <a:srgbClr val="FF0000"/>
                </a:solidFill>
              </a:rPr>
              <a:t>cannot</a:t>
            </a:r>
            <a:r>
              <a:rPr lang="en-US" altLang="zh-CN" dirty="0"/>
              <a:t> find is corruption that involves </a:t>
            </a:r>
            <a:r>
              <a:rPr lang="en-US" altLang="zh-CN" i="1" dirty="0">
                <a:solidFill>
                  <a:srgbClr val="FF0000"/>
                </a:solidFill>
              </a:rPr>
              <a:t>only</a:t>
            </a:r>
            <a:r>
              <a:rPr lang="en-US" altLang="zh-CN" dirty="0"/>
              <a:t> the data file (which is very unusual). If you want to check a table, you should normally run </a:t>
            </a:r>
            <a:r>
              <a:rPr lang="en-US" altLang="zh-CN" b="1" dirty="0">
                <a:hlinkClick r:id="rId1" tooltip="4.6.4 myisamchk — MyISAM Table-Maintenance Utility"/>
              </a:rPr>
              <a:t>myisamchk</a:t>
            </a:r>
            <a:r>
              <a:rPr lang="en-US" altLang="zh-CN" dirty="0"/>
              <a:t> without options or with the -s (silent) option.</a:t>
            </a:r>
            <a:endParaRPr lang="en-US" altLang="zh-CN" dirty="0"/>
          </a:p>
          <a:p>
            <a:pPr lvl="1" fontAlgn="base"/>
            <a:r>
              <a:rPr lang="en-US" altLang="zh-CN" b="1" dirty="0">
                <a:hlinkClick r:id="rId1" tooltip="4.6.4 myisamchk — MyISAM Table-Maintenance Utility"/>
              </a:rPr>
              <a:t>myisamchk -m </a:t>
            </a:r>
            <a:r>
              <a:rPr lang="en-US" altLang="zh-CN" b="1" i="1" dirty="0">
                <a:hlinkClick r:id="rId1" tooltip="4.6.4 myisamchk — MyISAM Table-Maintenance Utility"/>
              </a:rPr>
              <a:t>tbl_name</a:t>
            </a:r>
            <a:endParaRPr lang="en-US" altLang="zh-CN" dirty="0"/>
          </a:p>
          <a:p>
            <a:pPr lvl="2" fontAlgn="base"/>
            <a:r>
              <a:rPr lang="en-US" altLang="zh-CN" dirty="0"/>
              <a:t>This finds </a:t>
            </a:r>
            <a:r>
              <a:rPr lang="en-US" altLang="zh-CN" dirty="0">
                <a:solidFill>
                  <a:srgbClr val="FF0000"/>
                </a:solidFill>
              </a:rPr>
              <a:t>99.999% of all errors</a:t>
            </a:r>
            <a:r>
              <a:rPr lang="en-US" altLang="zh-CN" dirty="0"/>
              <a:t>. It </a:t>
            </a:r>
            <a:r>
              <a:rPr lang="en-US" altLang="zh-CN" dirty="0">
                <a:solidFill>
                  <a:srgbClr val="FF0000"/>
                </a:solidFill>
              </a:rPr>
              <a:t>first</a:t>
            </a:r>
            <a:r>
              <a:rPr lang="en-US" altLang="zh-CN" dirty="0"/>
              <a:t> checks </a:t>
            </a:r>
            <a:r>
              <a:rPr lang="en-US" altLang="zh-CN" dirty="0">
                <a:solidFill>
                  <a:srgbClr val="FF0000"/>
                </a:solidFill>
              </a:rPr>
              <a:t>all index entries </a:t>
            </a:r>
            <a:r>
              <a:rPr lang="en-US" altLang="zh-CN" dirty="0"/>
              <a:t>for errors and </a:t>
            </a:r>
            <a:r>
              <a:rPr lang="en-US" altLang="zh-CN" dirty="0">
                <a:solidFill>
                  <a:srgbClr val="FF0000"/>
                </a:solidFill>
              </a:rPr>
              <a:t>then</a:t>
            </a:r>
            <a:r>
              <a:rPr lang="en-US" altLang="zh-CN" dirty="0"/>
              <a:t> reads through </a:t>
            </a:r>
            <a:r>
              <a:rPr lang="en-US" altLang="zh-CN" dirty="0">
                <a:solidFill>
                  <a:srgbClr val="FF0000"/>
                </a:solidFill>
              </a:rPr>
              <a:t>all rows</a:t>
            </a:r>
            <a:r>
              <a:rPr lang="en-US" altLang="zh-CN" dirty="0"/>
              <a:t>. It calculates a checksum for all key values in the rows and verifies that the checksum matches the checksum for the keys in the index tree.</a:t>
            </a:r>
            <a:endParaRPr lang="en-US" altLang="zh-CN" dirty="0"/>
          </a:p>
          <a:p>
            <a:pPr lvl="1" fontAlgn="base"/>
            <a:r>
              <a:rPr lang="en-US" altLang="zh-CN" b="1" dirty="0">
                <a:hlinkClick r:id="rId1" tooltip="4.6.4 myisamchk — MyISAM Table-Maintenance Utility"/>
              </a:rPr>
              <a:t>myisamchk -e </a:t>
            </a:r>
            <a:r>
              <a:rPr lang="en-US" altLang="zh-CN" b="1" i="1" dirty="0">
                <a:hlinkClick r:id="rId1" tooltip="4.6.4 myisamchk — MyISAM Table-Maintenance Utility"/>
              </a:rPr>
              <a:t>tbl_name</a:t>
            </a:r>
            <a:endParaRPr lang="en-US" altLang="zh-CN" dirty="0"/>
          </a:p>
          <a:p>
            <a:pPr lvl="2" fontAlgn="base"/>
            <a:r>
              <a:rPr lang="en-US" altLang="zh-CN" dirty="0"/>
              <a:t>This does a </a:t>
            </a:r>
            <a:r>
              <a:rPr lang="en-US" altLang="zh-CN" dirty="0">
                <a:solidFill>
                  <a:srgbClr val="FF0000"/>
                </a:solidFill>
              </a:rPr>
              <a:t>complete and thorough check of all data </a:t>
            </a:r>
            <a:r>
              <a:rPr lang="en-US" altLang="zh-CN" dirty="0"/>
              <a:t>(-e means “extended check”). It does a check-read of every key for each row to verify that they indeed point to the correct row. This may take </a:t>
            </a:r>
            <a:r>
              <a:rPr lang="en-US" altLang="zh-CN" dirty="0">
                <a:solidFill>
                  <a:srgbClr val="FF0000"/>
                </a:solidFill>
              </a:rPr>
              <a:t>a long time </a:t>
            </a:r>
            <a:r>
              <a:rPr lang="en-US" altLang="zh-CN" dirty="0"/>
              <a:t>for a large table that has many indexes. Normally, </a:t>
            </a:r>
            <a:r>
              <a:rPr lang="en-US" altLang="zh-CN" b="1" dirty="0">
                <a:hlinkClick r:id="rId1" tooltip="4.6.4 myisamchk — MyISAM Table-Maintenance Utility"/>
              </a:rPr>
              <a:t>myisamchk</a:t>
            </a:r>
            <a:r>
              <a:rPr lang="en-US" altLang="zh-CN" dirty="0"/>
              <a:t> stops after the first error it finds. If you want to obtain more information, you can add the -v (verbose) option. This causes </a:t>
            </a:r>
            <a:r>
              <a:rPr lang="en-US" altLang="zh-CN" b="1" dirty="0">
                <a:hlinkClick r:id="rId1" tooltip="4.6.4 myisamchk — MyISAM Table-Maintenance Utility"/>
              </a:rPr>
              <a:t>myisamchk</a:t>
            </a:r>
            <a:r>
              <a:rPr lang="en-US" altLang="zh-CN" dirty="0"/>
              <a:t> to keep going, up through a maximum of 20 errors.</a:t>
            </a:r>
            <a:endParaRPr lang="en-US" altLang="zh-CN" dirty="0"/>
          </a:p>
          <a:p>
            <a:pPr lvl="1" fontAlgn="base"/>
            <a:r>
              <a:rPr lang="en-US" altLang="zh-CN" b="1" dirty="0">
                <a:hlinkClick r:id="rId1" tooltip="4.6.4 myisamchk — MyISAM Table-Maintenance Utility"/>
              </a:rPr>
              <a:t>myisamchk -e -i </a:t>
            </a:r>
            <a:r>
              <a:rPr lang="en-US" altLang="zh-CN" b="1" i="1" dirty="0">
                <a:hlinkClick r:id="rId1" tooltip="4.6.4 myisamchk — MyISAM Table-Maintenance Utility"/>
              </a:rPr>
              <a:t>tbl_name</a:t>
            </a:r>
            <a:endParaRPr lang="en-US" altLang="zh-CN" dirty="0"/>
          </a:p>
          <a:p>
            <a:pPr lvl="2" fontAlgn="base"/>
            <a:r>
              <a:rPr lang="en-US" altLang="zh-CN" dirty="0"/>
              <a:t>This is like the previous command, but the -</a:t>
            </a:r>
            <a:r>
              <a:rPr lang="en-US" altLang="zh-CN" dirty="0" err="1"/>
              <a:t>i</a:t>
            </a:r>
            <a:r>
              <a:rPr lang="en-US" altLang="zh-CN" dirty="0"/>
              <a:t> option tells </a:t>
            </a:r>
            <a:r>
              <a:rPr lang="en-US" altLang="zh-CN" b="1" dirty="0">
                <a:hlinkClick r:id="rId1" tooltip="4.6.4 myisamchk — MyISAM Table-Maintenance Utility"/>
              </a:rPr>
              <a:t>myisamchk</a:t>
            </a:r>
            <a:r>
              <a:rPr lang="en-US" altLang="zh-CN" dirty="0"/>
              <a:t> to </a:t>
            </a:r>
            <a:r>
              <a:rPr lang="en-US" altLang="zh-CN" dirty="0">
                <a:solidFill>
                  <a:srgbClr val="FF0000"/>
                </a:solidFill>
              </a:rPr>
              <a:t>print additional statistical informatio</a:t>
            </a:r>
            <a:r>
              <a:rPr lang="en-US" altLang="zh-CN" dirty="0"/>
              <a:t>n.</a:t>
            </a:r>
            <a:endParaRPr lang="en-US" altLang="zh-CN" dirty="0"/>
          </a:p>
          <a:p>
            <a:pPr lvl="1" fontAlgn="base"/>
            <a:r>
              <a:rPr lang="en-US" altLang="zh-CN" dirty="0"/>
              <a:t>In most cases, a simple </a:t>
            </a:r>
            <a:r>
              <a:rPr lang="en-US" altLang="zh-CN" b="1" dirty="0">
                <a:hlinkClick r:id="rId1" tooltip="4.6.4 myisamchk — MyISAM Table-Maintenance Utility"/>
              </a:rPr>
              <a:t>myisamchk</a:t>
            </a:r>
            <a:r>
              <a:rPr lang="en-US" altLang="zh-CN" dirty="0"/>
              <a:t> command with </a:t>
            </a:r>
            <a:r>
              <a:rPr lang="en-US" altLang="zh-CN" dirty="0">
                <a:solidFill>
                  <a:srgbClr val="FF0000"/>
                </a:solidFill>
              </a:rPr>
              <a:t>no arguments </a:t>
            </a:r>
            <a:r>
              <a:rPr lang="en-US" altLang="zh-CN" dirty="0"/>
              <a:t>other than the table name is sufficient to check a table.</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Point-in-Time (Incremental) Recovery</a:t>
            </a:r>
            <a:endParaRPr kumimoji="1" lang="zh-CN" altLang="en-US" dirty="0"/>
          </a:p>
        </p:txBody>
      </p:sp>
      <p:sp>
        <p:nvSpPr>
          <p:cNvPr id="3" name="内容占位符 2"/>
          <p:cNvSpPr>
            <a:spLocks noGrp="1"/>
          </p:cNvSpPr>
          <p:nvPr>
            <p:ph idx="1"/>
          </p:nvPr>
        </p:nvSpPr>
        <p:spPr>
          <a:xfrm>
            <a:off x="107504" y="845073"/>
            <a:ext cx="8856984" cy="3994930"/>
          </a:xfrm>
        </p:spPr>
        <p:txBody>
          <a:bodyPr>
            <a:normAutofit/>
          </a:bodyPr>
          <a:lstStyle/>
          <a:p>
            <a:pPr fontAlgn="base"/>
            <a:r>
              <a:rPr lang="en-US" altLang="zh-CN" dirty="0"/>
              <a:t>How to Repair </a:t>
            </a:r>
            <a:r>
              <a:rPr lang="en-US" altLang="zh-CN" dirty="0" err="1"/>
              <a:t>MyISAM</a:t>
            </a:r>
            <a:r>
              <a:rPr lang="en-US" altLang="zh-CN" dirty="0"/>
              <a:t> Tables</a:t>
            </a:r>
            <a:endParaRPr lang="en-US" altLang="zh-CN" dirty="0"/>
          </a:p>
          <a:p>
            <a:pPr lvl="1" fontAlgn="base"/>
            <a:r>
              <a:rPr lang="en-US" altLang="zh-CN" dirty="0"/>
              <a:t>Symptoms of corrupted tables include queries that abort unexpectedly and observable errors such as these:</a:t>
            </a:r>
            <a:endParaRPr lang="en-US" altLang="zh-CN" dirty="0"/>
          </a:p>
          <a:p>
            <a:pPr lvl="2" fontAlgn="base"/>
            <a:r>
              <a:rPr lang="en-US" altLang="zh-CN" dirty="0"/>
              <a:t>Can't find file </a:t>
            </a:r>
            <a:r>
              <a:rPr lang="en-US" altLang="zh-CN" i="1" dirty="0" err="1"/>
              <a:t>tbl_name</a:t>
            </a:r>
            <a:r>
              <a:rPr lang="en-US" altLang="zh-CN" dirty="0" err="1"/>
              <a:t>.MYI</a:t>
            </a:r>
            <a:r>
              <a:rPr lang="en-US" altLang="zh-CN" dirty="0"/>
              <a:t> (</a:t>
            </a:r>
            <a:r>
              <a:rPr lang="en-US" altLang="zh-CN" dirty="0" err="1"/>
              <a:t>Errcode</a:t>
            </a:r>
            <a:r>
              <a:rPr lang="en-US" altLang="zh-CN" dirty="0"/>
              <a:t>: </a:t>
            </a:r>
            <a:r>
              <a:rPr lang="en-US" altLang="zh-CN" i="1" dirty="0" err="1"/>
              <a:t>nnn</a:t>
            </a:r>
            <a:r>
              <a:rPr lang="en-US" altLang="zh-CN" dirty="0"/>
              <a:t>)</a:t>
            </a:r>
            <a:endParaRPr lang="en-US" altLang="zh-CN" dirty="0"/>
          </a:p>
          <a:p>
            <a:pPr lvl="2" fontAlgn="base"/>
            <a:r>
              <a:rPr lang="en-US" altLang="zh-CN" dirty="0"/>
              <a:t>Unexpected end of file</a:t>
            </a:r>
            <a:endParaRPr lang="en-US" altLang="zh-CN" dirty="0"/>
          </a:p>
          <a:p>
            <a:pPr lvl="2" fontAlgn="base"/>
            <a:r>
              <a:rPr lang="en-US" altLang="zh-CN" dirty="0"/>
              <a:t>Record file is crashed</a:t>
            </a:r>
            <a:endParaRPr lang="en-US" altLang="zh-CN" dirty="0"/>
          </a:p>
          <a:p>
            <a:pPr lvl="2" fontAlgn="base"/>
            <a:r>
              <a:rPr lang="en-US" altLang="zh-CN" dirty="0"/>
              <a:t>Got error </a:t>
            </a:r>
            <a:r>
              <a:rPr lang="en-US" altLang="zh-CN" i="1" dirty="0" err="1"/>
              <a:t>nnn</a:t>
            </a:r>
            <a:r>
              <a:rPr lang="en-US" altLang="zh-CN" dirty="0"/>
              <a:t> from table handler</a:t>
            </a:r>
            <a:endParaRPr lang="en-US" altLang="zh-CN" dirty="0"/>
          </a:p>
          <a:p>
            <a:pPr lvl="1" fontAlgn="base"/>
            <a:r>
              <a:rPr lang="en-US" altLang="zh-CN" dirty="0"/>
              <a:t>To get more information about the error, run </a:t>
            </a:r>
            <a:r>
              <a:rPr lang="en-US" altLang="zh-CN" b="1" dirty="0">
                <a:hlinkClick r:id="rId1" tooltip="4.8.2 perror — Display MySQL Error Message Information"/>
              </a:rPr>
              <a:t>perror</a:t>
            </a:r>
            <a:r>
              <a:rPr lang="en-US" altLang="zh-CN" dirty="0"/>
              <a:t> </a:t>
            </a:r>
            <a:r>
              <a:rPr lang="en-US" altLang="zh-CN" i="1" dirty="0" err="1">
                <a:solidFill>
                  <a:srgbClr val="FF0000"/>
                </a:solidFill>
              </a:rPr>
              <a:t>nnn</a:t>
            </a:r>
            <a:r>
              <a:rPr lang="en-US" altLang="zh-CN" dirty="0"/>
              <a:t>, where</a:t>
            </a:r>
            <a:r>
              <a:rPr lang="en-US" altLang="zh-CN" dirty="0">
                <a:solidFill>
                  <a:srgbClr val="FF0000"/>
                </a:solidFill>
              </a:rPr>
              <a:t> </a:t>
            </a:r>
            <a:r>
              <a:rPr lang="en-US" altLang="zh-CN" i="1" dirty="0" err="1">
                <a:solidFill>
                  <a:srgbClr val="FF0000"/>
                </a:solidFill>
              </a:rPr>
              <a:t>nnn</a:t>
            </a:r>
            <a:r>
              <a:rPr lang="en-US" altLang="zh-CN" dirty="0">
                <a:solidFill>
                  <a:srgbClr val="FF0000"/>
                </a:solidFill>
              </a:rPr>
              <a:t> is </a:t>
            </a:r>
            <a:r>
              <a:rPr lang="en-US" altLang="zh-CN" dirty="0"/>
              <a:t>the error number.:</a:t>
            </a:r>
            <a:endParaRPr lang="en-US" altLang="zh-CN" dirty="0"/>
          </a:p>
          <a:p>
            <a:pPr lvl="1"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2"/>
          <a:stretch>
            <a:fillRect/>
          </a:stretch>
        </p:blipFill>
        <p:spPr>
          <a:xfrm>
            <a:off x="1763688" y="3046159"/>
            <a:ext cx="5829300" cy="18478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Point-in-Time (Incremental) Recovery</a:t>
            </a:r>
            <a:endParaRPr kumimoji="1" lang="zh-CN" altLang="en-US" dirty="0"/>
          </a:p>
        </p:txBody>
      </p:sp>
      <p:sp>
        <p:nvSpPr>
          <p:cNvPr id="3" name="内容占位符 2"/>
          <p:cNvSpPr>
            <a:spLocks noGrp="1"/>
          </p:cNvSpPr>
          <p:nvPr>
            <p:ph idx="1"/>
          </p:nvPr>
        </p:nvSpPr>
        <p:spPr>
          <a:xfrm>
            <a:off x="107504" y="845073"/>
            <a:ext cx="8928992" cy="3994930"/>
          </a:xfrm>
        </p:spPr>
        <p:txBody>
          <a:bodyPr>
            <a:normAutofit/>
          </a:bodyPr>
          <a:lstStyle/>
          <a:p>
            <a:pPr fontAlgn="base"/>
            <a:r>
              <a:rPr lang="en-US" altLang="zh-CN" dirty="0"/>
              <a:t>How to Repair </a:t>
            </a:r>
            <a:r>
              <a:rPr lang="en-US" altLang="zh-CN" dirty="0" err="1"/>
              <a:t>MyISAM</a:t>
            </a:r>
            <a:r>
              <a:rPr lang="en-US" altLang="zh-CN" dirty="0"/>
              <a:t> Tables</a:t>
            </a:r>
            <a:endParaRPr lang="en-US" altLang="zh-CN" dirty="0"/>
          </a:p>
          <a:p>
            <a:pPr fontAlgn="base"/>
            <a:r>
              <a:rPr lang="en-US" altLang="zh-CN" b="1" i="1" dirty="0"/>
              <a:t>Stage 1: Checking your tables</a:t>
            </a:r>
            <a:endParaRPr lang="en-US" altLang="zh-CN" dirty="0"/>
          </a:p>
          <a:p>
            <a:pPr lvl="1" fontAlgn="base"/>
            <a:r>
              <a:rPr lang="en-US" altLang="zh-CN" dirty="0"/>
              <a:t>Run </a:t>
            </a:r>
            <a:r>
              <a:rPr lang="en-US" altLang="zh-CN" b="1" dirty="0">
                <a:hlinkClick r:id="rId1" tooltip="4.6.4 myisamchk — MyISAM Table-Maintenance Utility"/>
              </a:rPr>
              <a:t>myisamchk *.MYI</a:t>
            </a:r>
            <a:r>
              <a:rPr lang="en-US" altLang="zh-CN" dirty="0"/>
              <a:t> or </a:t>
            </a:r>
            <a:r>
              <a:rPr lang="en-US" altLang="zh-CN" b="1" dirty="0">
                <a:hlinkClick r:id="rId1" tooltip="4.6.4 myisamchk — MyISAM Table-Maintenance Utility"/>
              </a:rPr>
              <a:t>myisamchk -e *.MYI</a:t>
            </a:r>
            <a:r>
              <a:rPr lang="en-US" altLang="zh-CN" dirty="0"/>
              <a:t> if you have more time. Use the -s (silent) option to suppress unnecessary information.</a:t>
            </a:r>
            <a:endParaRPr lang="en-US" altLang="zh-CN" dirty="0"/>
          </a:p>
          <a:p>
            <a:pPr lvl="1" fontAlgn="base"/>
            <a:r>
              <a:rPr lang="en-US" altLang="zh-CN" dirty="0"/>
              <a:t>If the </a:t>
            </a:r>
            <a:r>
              <a:rPr lang="en-US" altLang="zh-CN" b="1" dirty="0">
                <a:hlinkClick r:id="rId2" tooltip="4.3.1 mysqld — The MySQL Server"/>
              </a:rPr>
              <a:t>mysqld</a:t>
            </a:r>
            <a:r>
              <a:rPr lang="en-US" altLang="zh-CN" dirty="0"/>
              <a:t> server is </a:t>
            </a:r>
            <a:r>
              <a:rPr lang="en-US" altLang="zh-CN" dirty="0">
                <a:solidFill>
                  <a:srgbClr val="FF0000"/>
                </a:solidFill>
              </a:rPr>
              <a:t>stopped</a:t>
            </a:r>
            <a:r>
              <a:rPr lang="en-US" altLang="zh-CN" dirty="0"/>
              <a:t>, you should use the </a:t>
            </a:r>
            <a:r>
              <a:rPr lang="en-US" altLang="zh-CN" dirty="0">
                <a:hlinkClick r:id="rId3"/>
              </a:rPr>
              <a:t>--update-state</a:t>
            </a:r>
            <a:r>
              <a:rPr lang="en-US" altLang="zh-CN" dirty="0"/>
              <a:t> option to tell </a:t>
            </a:r>
            <a:r>
              <a:rPr lang="en-US" altLang="zh-CN" b="1" dirty="0">
                <a:hlinkClick r:id="rId1" tooltip="4.6.4 myisamchk — MyISAM Table-Maintenance Utility"/>
              </a:rPr>
              <a:t>myisamchk</a:t>
            </a:r>
            <a:r>
              <a:rPr lang="en-US" altLang="zh-CN" dirty="0"/>
              <a:t> to mark the table as “checked.”</a:t>
            </a:r>
            <a:endParaRPr lang="en-US" altLang="zh-CN" dirty="0"/>
          </a:p>
          <a:p>
            <a:pPr lvl="1" fontAlgn="base"/>
            <a:r>
              <a:rPr lang="en-US" altLang="zh-CN" dirty="0"/>
              <a:t>You have to </a:t>
            </a:r>
            <a:r>
              <a:rPr lang="en-US" altLang="zh-CN" dirty="0">
                <a:solidFill>
                  <a:srgbClr val="FF0000"/>
                </a:solidFill>
              </a:rPr>
              <a:t>repair</a:t>
            </a:r>
            <a:r>
              <a:rPr lang="en-US" altLang="zh-CN" dirty="0"/>
              <a:t> only those tables for which </a:t>
            </a:r>
            <a:r>
              <a:rPr lang="en-US" altLang="zh-CN" b="1" dirty="0">
                <a:hlinkClick r:id="rId1" tooltip="4.6.4 myisamchk — MyISAM Table-Maintenance Utility"/>
              </a:rPr>
              <a:t>myisamchk</a:t>
            </a:r>
            <a:r>
              <a:rPr lang="en-US" altLang="zh-CN" dirty="0"/>
              <a:t> announces an </a:t>
            </a:r>
            <a:r>
              <a:rPr lang="en-US" altLang="zh-CN" dirty="0">
                <a:solidFill>
                  <a:srgbClr val="FF0000"/>
                </a:solidFill>
              </a:rPr>
              <a:t>error</a:t>
            </a:r>
            <a:r>
              <a:rPr lang="en-US" altLang="zh-CN" dirty="0"/>
              <a:t>. For such tables, proceed to Stage 2.</a:t>
            </a:r>
            <a:endParaRPr lang="en-US" altLang="zh-CN" dirty="0"/>
          </a:p>
          <a:p>
            <a:pPr lvl="1" fontAlgn="base"/>
            <a:r>
              <a:rPr lang="en-US" altLang="zh-CN" dirty="0"/>
              <a:t>If you get </a:t>
            </a:r>
            <a:r>
              <a:rPr lang="en-US" altLang="zh-CN" dirty="0">
                <a:solidFill>
                  <a:srgbClr val="FF0000"/>
                </a:solidFill>
              </a:rPr>
              <a:t>unexpected errors when checking </a:t>
            </a:r>
            <a:r>
              <a:rPr lang="en-US" altLang="zh-CN" dirty="0"/>
              <a:t>(such as out of memory errors), or if </a:t>
            </a:r>
            <a:r>
              <a:rPr lang="en-US" altLang="zh-CN" b="1" dirty="0">
                <a:hlinkClick r:id="rId1" tooltip="4.6.4 myisamchk — MyISAM Table-Maintenance Utility"/>
              </a:rPr>
              <a:t>myisamchk</a:t>
            </a:r>
            <a:r>
              <a:rPr lang="en-US" altLang="zh-CN" dirty="0"/>
              <a:t> </a:t>
            </a:r>
            <a:r>
              <a:rPr lang="en-US" altLang="zh-CN" dirty="0">
                <a:solidFill>
                  <a:srgbClr val="FF0000"/>
                </a:solidFill>
              </a:rPr>
              <a:t>crashes</a:t>
            </a:r>
            <a:r>
              <a:rPr lang="en-US" altLang="zh-CN" dirty="0"/>
              <a:t>, go to Stage 3.</a:t>
            </a:r>
            <a:endParaRPr lang="en-US" altLang="zh-CN" dirty="0"/>
          </a:p>
          <a:p>
            <a:pPr lvl="1"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Point-in-Time (Incremental) Recovery</a:t>
            </a:r>
            <a:endParaRPr kumimoji="1" lang="zh-CN" altLang="en-US" dirty="0"/>
          </a:p>
        </p:txBody>
      </p:sp>
      <p:sp>
        <p:nvSpPr>
          <p:cNvPr id="3" name="内容占位符 2"/>
          <p:cNvSpPr>
            <a:spLocks noGrp="1"/>
          </p:cNvSpPr>
          <p:nvPr>
            <p:ph idx="1"/>
          </p:nvPr>
        </p:nvSpPr>
        <p:spPr>
          <a:xfrm>
            <a:off x="107504" y="845073"/>
            <a:ext cx="8928992" cy="3994930"/>
          </a:xfrm>
        </p:spPr>
        <p:txBody>
          <a:bodyPr>
            <a:normAutofit/>
          </a:bodyPr>
          <a:lstStyle/>
          <a:p>
            <a:pPr fontAlgn="base"/>
            <a:r>
              <a:rPr lang="en-US" altLang="zh-CN" dirty="0"/>
              <a:t>How to Repair </a:t>
            </a:r>
            <a:r>
              <a:rPr lang="en-US" altLang="zh-CN" dirty="0" err="1"/>
              <a:t>MyISAM</a:t>
            </a:r>
            <a:r>
              <a:rPr lang="en-US" altLang="zh-CN" dirty="0"/>
              <a:t> Tables</a:t>
            </a:r>
            <a:endParaRPr lang="en-US" altLang="zh-CN" dirty="0"/>
          </a:p>
          <a:p>
            <a:pPr fontAlgn="base"/>
            <a:r>
              <a:rPr lang="en-US" altLang="zh-CN" b="1" i="1" dirty="0"/>
              <a:t>Stage 2: Easy safe repair</a:t>
            </a:r>
            <a:endParaRPr lang="en-US" altLang="zh-CN" dirty="0"/>
          </a:p>
          <a:p>
            <a:pPr lvl="1" fontAlgn="base"/>
            <a:r>
              <a:rPr lang="en-US" altLang="zh-CN" dirty="0"/>
              <a:t>First, try </a:t>
            </a:r>
            <a:r>
              <a:rPr lang="en-US" altLang="zh-CN" b="1" dirty="0">
                <a:hlinkClick r:id="rId1" tooltip="4.6.4 myisamchk — MyISAM Table-Maintenance Utility"/>
              </a:rPr>
              <a:t>myisamchk -r -q </a:t>
            </a:r>
            <a:r>
              <a:rPr lang="en-US" altLang="zh-CN" b="1" i="1" dirty="0">
                <a:hlinkClick r:id="rId1" tooltip="4.6.4 myisamchk — MyISAM Table-Maintenance Utility"/>
              </a:rPr>
              <a:t>tbl_name</a:t>
            </a:r>
            <a:r>
              <a:rPr lang="en-US" altLang="zh-CN" dirty="0"/>
              <a:t> (-r -q means “</a:t>
            </a:r>
            <a:r>
              <a:rPr lang="en-US" altLang="zh-CN" dirty="0">
                <a:solidFill>
                  <a:srgbClr val="FF0000"/>
                </a:solidFill>
              </a:rPr>
              <a:t>quick recovery mode</a:t>
            </a:r>
            <a:r>
              <a:rPr lang="en-US" altLang="zh-CN" dirty="0"/>
              <a:t>”). This attempts to </a:t>
            </a:r>
            <a:r>
              <a:rPr lang="en-US" altLang="zh-CN" dirty="0">
                <a:solidFill>
                  <a:srgbClr val="FF0000"/>
                </a:solidFill>
              </a:rPr>
              <a:t>repair the index file without touching the data file</a:t>
            </a:r>
            <a:r>
              <a:rPr lang="en-US" altLang="zh-CN" dirty="0"/>
              <a:t>. If the data file contains everything that it should and the delete links point at the correct locations within the data file, this should work, and the table is fixed. Start repairing the next table. Otherwise, use the following procedure:</a:t>
            </a:r>
            <a:endParaRPr lang="en-US" altLang="zh-CN" dirty="0"/>
          </a:p>
          <a:p>
            <a:pPr lvl="2" fontAlgn="base"/>
            <a:r>
              <a:rPr lang="en-US" altLang="zh-CN" dirty="0"/>
              <a:t>Make a </a:t>
            </a:r>
            <a:r>
              <a:rPr lang="en-US" altLang="zh-CN" dirty="0">
                <a:solidFill>
                  <a:srgbClr val="FF0000"/>
                </a:solidFill>
              </a:rPr>
              <a:t>backup</a:t>
            </a:r>
            <a:r>
              <a:rPr lang="en-US" altLang="zh-CN" dirty="0"/>
              <a:t> of the data file before continuing.</a:t>
            </a:r>
            <a:endParaRPr lang="en-US" altLang="zh-CN" dirty="0"/>
          </a:p>
          <a:p>
            <a:pPr lvl="2" fontAlgn="base"/>
            <a:r>
              <a:rPr lang="en-US" altLang="zh-CN" dirty="0"/>
              <a:t>Use </a:t>
            </a:r>
            <a:r>
              <a:rPr lang="en-US" altLang="zh-CN" b="1" dirty="0">
                <a:hlinkClick r:id="rId1" tooltip="4.6.4 myisamchk — MyISAM Table-Maintenance Utility"/>
              </a:rPr>
              <a:t>myisamchk -r </a:t>
            </a:r>
            <a:r>
              <a:rPr lang="en-US" altLang="zh-CN" b="1" i="1" dirty="0">
                <a:hlinkClick r:id="rId1" tooltip="4.6.4 myisamchk — MyISAM Table-Maintenance Utility"/>
              </a:rPr>
              <a:t>tbl_name</a:t>
            </a:r>
            <a:r>
              <a:rPr lang="en-US" altLang="zh-CN" dirty="0"/>
              <a:t> (-r means “recovery mode”). This </a:t>
            </a:r>
            <a:r>
              <a:rPr lang="en-US" altLang="zh-CN" dirty="0">
                <a:solidFill>
                  <a:srgbClr val="FF0000"/>
                </a:solidFill>
              </a:rPr>
              <a:t>removes incorrect rows and deleted rows from the data file and reconstructs the index file</a:t>
            </a:r>
            <a:r>
              <a:rPr lang="en-US" altLang="zh-CN" dirty="0"/>
              <a:t>.</a:t>
            </a:r>
            <a:endParaRPr lang="en-US" altLang="zh-CN" dirty="0"/>
          </a:p>
          <a:p>
            <a:pPr lvl="2" fontAlgn="base"/>
            <a:r>
              <a:rPr lang="en-US" altLang="zh-CN" dirty="0"/>
              <a:t>If the preceding step </a:t>
            </a:r>
            <a:r>
              <a:rPr lang="en-US" altLang="zh-CN" dirty="0">
                <a:solidFill>
                  <a:srgbClr val="FF0000"/>
                </a:solidFill>
              </a:rPr>
              <a:t>fails</a:t>
            </a:r>
            <a:r>
              <a:rPr lang="en-US" altLang="zh-CN" dirty="0"/>
              <a:t>, use </a:t>
            </a:r>
            <a:r>
              <a:rPr lang="en-US" altLang="zh-CN" b="1" dirty="0">
                <a:hlinkClick r:id="rId1" tooltip="4.6.4 myisamchk — MyISAM Table-Maintenance Utility"/>
              </a:rPr>
              <a:t>myisamchk --safe-recover </a:t>
            </a:r>
            <a:r>
              <a:rPr lang="en-US" altLang="zh-CN" b="1" i="1" dirty="0">
                <a:hlinkClick r:id="rId1" tooltip="4.6.4 myisamchk — MyISAM Table-Maintenance Utility"/>
              </a:rPr>
              <a:t>tbl_name</a:t>
            </a:r>
            <a:r>
              <a:rPr lang="en-US" altLang="zh-CN" dirty="0"/>
              <a:t>. Safe recovery mode uses </a:t>
            </a:r>
            <a:r>
              <a:rPr lang="en-US" altLang="zh-CN" dirty="0">
                <a:solidFill>
                  <a:srgbClr val="FF0000"/>
                </a:solidFill>
              </a:rPr>
              <a:t>an old recovery method </a:t>
            </a:r>
            <a:r>
              <a:rPr lang="en-US" altLang="zh-CN" dirty="0"/>
              <a:t>that handles a few cases that regular recovery mode does not (</a:t>
            </a:r>
            <a:r>
              <a:rPr lang="en-US" altLang="zh-CN" dirty="0">
                <a:solidFill>
                  <a:srgbClr val="FF0000"/>
                </a:solidFill>
              </a:rPr>
              <a:t>but is slower</a:t>
            </a:r>
            <a:r>
              <a:rPr lang="en-US" altLang="zh-CN" dirty="0"/>
              <a:t>).</a:t>
            </a:r>
            <a:endParaRPr lang="en-US" altLang="zh-CN" dirty="0"/>
          </a:p>
          <a:p>
            <a:pPr lvl="1" fontAlgn="base"/>
            <a:r>
              <a:rPr lang="en-US" altLang="zh-CN" dirty="0"/>
              <a:t>If you get </a:t>
            </a:r>
            <a:r>
              <a:rPr lang="en-US" altLang="zh-CN" dirty="0">
                <a:solidFill>
                  <a:srgbClr val="FF0000"/>
                </a:solidFill>
              </a:rPr>
              <a:t>unexpected errors when repairing </a:t>
            </a:r>
            <a:r>
              <a:rPr lang="en-US" altLang="zh-CN" dirty="0"/>
              <a:t>(such as out of memory errors), or if </a:t>
            </a:r>
            <a:r>
              <a:rPr lang="en-US" altLang="zh-CN" b="1" dirty="0">
                <a:hlinkClick r:id="rId1" tooltip="4.6.4 myisamchk — MyISAM Table-Maintenance Utility"/>
              </a:rPr>
              <a:t>myisamchk</a:t>
            </a:r>
            <a:r>
              <a:rPr lang="en-US" altLang="zh-CN" dirty="0"/>
              <a:t> crashes, go to Stage 3.</a:t>
            </a:r>
            <a:endParaRPr lang="en-US" altLang="zh-CN" dirty="0"/>
          </a:p>
          <a:p>
            <a:pPr lvl="1"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Point-in-Time (Incremental) Recovery</a:t>
            </a:r>
            <a:endParaRPr kumimoji="1" lang="zh-CN" altLang="en-US" dirty="0"/>
          </a:p>
        </p:txBody>
      </p:sp>
      <p:sp>
        <p:nvSpPr>
          <p:cNvPr id="3" name="内容占位符 2"/>
          <p:cNvSpPr>
            <a:spLocks noGrp="1"/>
          </p:cNvSpPr>
          <p:nvPr>
            <p:ph idx="1"/>
          </p:nvPr>
        </p:nvSpPr>
        <p:spPr>
          <a:xfrm>
            <a:off x="107504" y="845073"/>
            <a:ext cx="8928992" cy="3994930"/>
          </a:xfrm>
        </p:spPr>
        <p:txBody>
          <a:bodyPr>
            <a:normAutofit/>
          </a:bodyPr>
          <a:lstStyle/>
          <a:p>
            <a:pPr fontAlgn="base"/>
            <a:r>
              <a:rPr lang="en-US" altLang="zh-CN" dirty="0"/>
              <a:t>How to Repair </a:t>
            </a:r>
            <a:r>
              <a:rPr lang="en-US" altLang="zh-CN" dirty="0" err="1"/>
              <a:t>MyISAM</a:t>
            </a:r>
            <a:r>
              <a:rPr lang="en-US" altLang="zh-CN" dirty="0"/>
              <a:t> Tables</a:t>
            </a:r>
            <a:endParaRPr lang="en-US" altLang="zh-CN" dirty="0"/>
          </a:p>
          <a:p>
            <a:pPr fontAlgn="base"/>
            <a:r>
              <a:rPr lang="en-US" altLang="zh-CN" b="1" i="1" dirty="0"/>
              <a:t>Stage 3: Difficult repair</a:t>
            </a:r>
            <a:endParaRPr lang="en-US" altLang="zh-CN" dirty="0"/>
          </a:p>
          <a:p>
            <a:pPr lvl="1" fontAlgn="base"/>
            <a:r>
              <a:rPr lang="en-US" altLang="zh-CN" dirty="0"/>
              <a:t>You should reach this stage </a:t>
            </a:r>
            <a:r>
              <a:rPr lang="en-US" altLang="zh-CN" dirty="0">
                <a:solidFill>
                  <a:srgbClr val="FF0000"/>
                </a:solidFill>
              </a:rPr>
              <a:t>only if the first 16KB block in the index file is destroyed </a:t>
            </a:r>
            <a:r>
              <a:rPr lang="en-US" altLang="zh-CN" dirty="0"/>
              <a:t>or </a:t>
            </a:r>
            <a:r>
              <a:rPr lang="en-US" altLang="zh-CN" dirty="0">
                <a:solidFill>
                  <a:srgbClr val="FF0000"/>
                </a:solidFill>
              </a:rPr>
              <a:t>contains incorrect information</a:t>
            </a:r>
            <a:r>
              <a:rPr lang="en-US" altLang="zh-CN" dirty="0"/>
              <a:t>, or if </a:t>
            </a:r>
            <a:r>
              <a:rPr lang="en-US" altLang="zh-CN" dirty="0">
                <a:solidFill>
                  <a:srgbClr val="FF0000"/>
                </a:solidFill>
              </a:rPr>
              <a:t>the index file is missing</a:t>
            </a:r>
            <a:r>
              <a:rPr lang="en-US" altLang="zh-CN" dirty="0"/>
              <a:t>. In this case, it is necessary to create a new index file. Do so as follows:</a:t>
            </a:r>
            <a:endParaRPr lang="en-US" altLang="zh-CN" dirty="0"/>
          </a:p>
          <a:p>
            <a:pPr lvl="2" fontAlgn="base"/>
            <a:r>
              <a:rPr lang="en-US" altLang="zh-CN" dirty="0"/>
              <a:t>Move the data file to a safe place.</a:t>
            </a:r>
            <a:endParaRPr lang="en-US" altLang="zh-CN" dirty="0"/>
          </a:p>
          <a:p>
            <a:pPr lvl="2" fontAlgn="base"/>
            <a:r>
              <a:rPr lang="en-US" altLang="zh-CN" dirty="0"/>
              <a:t>Use the table description file to create new (empty) data and index files:</a:t>
            </a:r>
            <a:endParaRPr lang="en-US" altLang="zh-CN" dirty="0"/>
          </a:p>
          <a:p>
            <a:pPr marL="834390" lvl="2" indent="0" fontAlgn="base">
              <a:buNone/>
            </a:pPr>
            <a:r>
              <a:rPr lang="en-US" altLang="zh-CN" dirty="0">
                <a:solidFill>
                  <a:schemeClr val="tx2"/>
                </a:solidFill>
                <a:latin typeface="Consolas" panose="020B0609020204030204" pitchFamily="49" charset="0"/>
                <a:cs typeface="Consolas" panose="020B0609020204030204" pitchFamily="49" charset="0"/>
              </a:rPr>
              <a:t>shell&gt; </a:t>
            </a:r>
            <a:r>
              <a:rPr lang="en-US" altLang="zh-CN" dirty="0" err="1">
                <a:solidFill>
                  <a:schemeClr val="tx2"/>
                </a:solidFill>
                <a:latin typeface="Consolas" panose="020B0609020204030204" pitchFamily="49" charset="0"/>
                <a:cs typeface="Consolas" panose="020B0609020204030204" pitchFamily="49" charset="0"/>
              </a:rPr>
              <a:t>mysql</a:t>
            </a:r>
            <a:r>
              <a:rPr lang="en-US" altLang="zh-CN" dirty="0">
                <a:solidFill>
                  <a:schemeClr val="tx2"/>
                </a:solidFill>
                <a:latin typeface="Consolas" panose="020B0609020204030204" pitchFamily="49" charset="0"/>
                <a:cs typeface="Consolas" panose="020B0609020204030204" pitchFamily="49" charset="0"/>
              </a:rPr>
              <a:t> </a:t>
            </a:r>
            <a:r>
              <a:rPr lang="en-US" altLang="zh-CN" i="1" dirty="0" err="1">
                <a:solidFill>
                  <a:schemeClr val="tx2"/>
                </a:solidFill>
                <a:latin typeface="Consolas" panose="020B0609020204030204" pitchFamily="49" charset="0"/>
                <a:cs typeface="Consolas" panose="020B0609020204030204" pitchFamily="49" charset="0"/>
              </a:rPr>
              <a:t>db_name</a:t>
            </a:r>
            <a:endParaRPr lang="en-US" altLang="zh-CN" dirty="0">
              <a:solidFill>
                <a:schemeClr val="tx2"/>
              </a:solidFill>
              <a:latin typeface="Consolas" panose="020B0609020204030204" pitchFamily="49" charset="0"/>
              <a:cs typeface="Consolas" panose="020B0609020204030204" pitchFamily="49" charset="0"/>
            </a:endParaRPr>
          </a:p>
          <a:p>
            <a:pPr marL="834390" lvl="2" indent="0" fontAlgn="base">
              <a:buNone/>
            </a:pPr>
            <a:r>
              <a:rPr lang="en-US" altLang="zh-CN" dirty="0" err="1">
                <a:solidFill>
                  <a:schemeClr val="tx2"/>
                </a:solidFill>
                <a:latin typeface="Consolas" panose="020B0609020204030204" pitchFamily="49" charset="0"/>
                <a:cs typeface="Consolas" panose="020B0609020204030204" pitchFamily="49" charset="0"/>
              </a:rPr>
              <a:t>mysql</a:t>
            </a:r>
            <a:r>
              <a:rPr lang="en-US" altLang="zh-CN" dirty="0">
                <a:solidFill>
                  <a:schemeClr val="tx2"/>
                </a:solidFill>
                <a:latin typeface="Consolas" panose="020B0609020204030204" pitchFamily="49" charset="0"/>
                <a:cs typeface="Consolas" panose="020B0609020204030204" pitchFamily="49" charset="0"/>
              </a:rPr>
              <a:t>&gt; SET </a:t>
            </a:r>
            <a:r>
              <a:rPr lang="en-US" altLang="zh-CN" dirty="0" err="1">
                <a:solidFill>
                  <a:schemeClr val="tx2"/>
                </a:solidFill>
                <a:latin typeface="Consolas" panose="020B0609020204030204" pitchFamily="49" charset="0"/>
                <a:cs typeface="Consolas" panose="020B0609020204030204" pitchFamily="49" charset="0"/>
              </a:rPr>
              <a:t>autocommit</a:t>
            </a:r>
            <a:r>
              <a:rPr lang="en-US" altLang="zh-CN" dirty="0">
                <a:solidFill>
                  <a:schemeClr val="tx2"/>
                </a:solidFill>
                <a:latin typeface="Consolas" panose="020B0609020204030204" pitchFamily="49" charset="0"/>
                <a:cs typeface="Consolas" panose="020B0609020204030204" pitchFamily="49" charset="0"/>
              </a:rPr>
              <a:t>=1; </a:t>
            </a:r>
            <a:endParaRPr lang="en-US" altLang="zh-CN" dirty="0">
              <a:solidFill>
                <a:schemeClr val="tx2"/>
              </a:solidFill>
              <a:latin typeface="Consolas" panose="020B0609020204030204" pitchFamily="49" charset="0"/>
              <a:cs typeface="Consolas" panose="020B0609020204030204" pitchFamily="49" charset="0"/>
            </a:endParaRPr>
          </a:p>
          <a:p>
            <a:pPr marL="834390" lvl="2" indent="0" fontAlgn="base">
              <a:buNone/>
            </a:pPr>
            <a:r>
              <a:rPr lang="en-US" altLang="zh-CN" dirty="0" err="1">
                <a:solidFill>
                  <a:schemeClr val="tx2"/>
                </a:solidFill>
                <a:latin typeface="Consolas" panose="020B0609020204030204" pitchFamily="49" charset="0"/>
                <a:cs typeface="Consolas" panose="020B0609020204030204" pitchFamily="49" charset="0"/>
              </a:rPr>
              <a:t>mysql</a:t>
            </a:r>
            <a:r>
              <a:rPr lang="en-US" altLang="zh-CN" dirty="0">
                <a:solidFill>
                  <a:schemeClr val="tx2"/>
                </a:solidFill>
                <a:latin typeface="Consolas" panose="020B0609020204030204" pitchFamily="49" charset="0"/>
                <a:cs typeface="Consolas" panose="020B0609020204030204" pitchFamily="49" charset="0"/>
              </a:rPr>
              <a:t>&gt; TRUNCATE TABLE </a:t>
            </a:r>
            <a:r>
              <a:rPr lang="en-US" altLang="zh-CN" i="1" dirty="0" err="1">
                <a:solidFill>
                  <a:schemeClr val="tx2"/>
                </a:solidFill>
                <a:latin typeface="Consolas" panose="020B0609020204030204" pitchFamily="49" charset="0"/>
                <a:cs typeface="Consolas" panose="020B0609020204030204" pitchFamily="49" charset="0"/>
              </a:rPr>
              <a:t>tbl_name</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834390" lvl="2" indent="0" fontAlgn="base">
              <a:buNone/>
            </a:pPr>
            <a:r>
              <a:rPr lang="en-US" altLang="zh-CN" dirty="0" err="1">
                <a:solidFill>
                  <a:schemeClr val="tx2"/>
                </a:solidFill>
                <a:latin typeface="Consolas" panose="020B0609020204030204" pitchFamily="49" charset="0"/>
                <a:cs typeface="Consolas" panose="020B0609020204030204" pitchFamily="49" charset="0"/>
              </a:rPr>
              <a:t>mysql</a:t>
            </a:r>
            <a:r>
              <a:rPr lang="en-US" altLang="zh-CN" dirty="0">
                <a:solidFill>
                  <a:schemeClr val="tx2"/>
                </a:solidFill>
                <a:latin typeface="Consolas" panose="020B0609020204030204" pitchFamily="49" charset="0"/>
                <a:cs typeface="Consolas" panose="020B0609020204030204" pitchFamily="49" charset="0"/>
              </a:rPr>
              <a:t>&gt; quit</a:t>
            </a:r>
            <a:endParaRPr lang="en-US" altLang="zh-CN" dirty="0">
              <a:solidFill>
                <a:schemeClr val="tx2"/>
              </a:solidFill>
              <a:latin typeface="Consolas" panose="020B0609020204030204" pitchFamily="49" charset="0"/>
              <a:cs typeface="Consolas" panose="020B0609020204030204" pitchFamily="49" charset="0"/>
            </a:endParaRPr>
          </a:p>
          <a:p>
            <a:pPr lvl="2" fontAlgn="base"/>
            <a:r>
              <a:rPr lang="en-US" altLang="zh-CN" dirty="0"/>
              <a:t>Copy the old data file back onto the newly created data file. (Do not just move the old file back onto the new file. You want to retain a copy in case something goes wrong.)</a:t>
            </a:r>
            <a:endParaRPr lang="en-US" altLang="zh-CN" dirty="0"/>
          </a:p>
          <a:p>
            <a:pPr lvl="1" fontAlgn="base"/>
            <a:r>
              <a:rPr lang="en-US" altLang="zh-CN" dirty="0"/>
              <a:t>Go back to Stage 2. </a:t>
            </a:r>
            <a:r>
              <a:rPr lang="en-US" altLang="zh-CN" b="1" dirty="0">
                <a:hlinkClick r:id="rId1" tooltip="4.6.4 myisamchk — MyISAM Table-Maintenance Utility"/>
              </a:rPr>
              <a:t>myisamchk -r -q</a:t>
            </a:r>
            <a:r>
              <a:rPr lang="en-US" altLang="zh-CN" dirty="0"/>
              <a:t> should work. (This should not be an endless loop.)</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601670" y="3327834"/>
            <a:ext cx="3510390" cy="784830"/>
          </a:xfrm>
          <a:prstGeom prst="rect">
            <a:avLst/>
          </a:prstGeom>
          <a:noFill/>
        </p:spPr>
        <p:txBody>
          <a:bodyPr wrap="square" rtlCol="0">
            <a:spAutoFit/>
          </a:bodyPr>
          <a:lstStyle/>
          <a:p>
            <a:pPr algn="ctr"/>
            <a:r>
              <a:rPr lang="en-US" altLang="zh-CN" sz="4500" dirty="0">
                <a:solidFill>
                  <a:schemeClr val="bg1"/>
                </a:solidFill>
                <a:latin typeface="Tahoma" panose="020B0604030504040204" pitchFamily="34" charset="0"/>
                <a:ea typeface="Tahoma" panose="020B0604030504040204" pitchFamily="34" charset="0"/>
                <a:cs typeface="Tahoma" panose="020B0604030504040204" pitchFamily="34" charset="0"/>
              </a:rPr>
              <a:t>Thank You!</a:t>
            </a:r>
            <a:endParaRPr lang="zh-CN" altLang="en-US" sz="4500" dirty="0">
              <a:solidFill>
                <a:schemeClr val="bg1"/>
              </a:solidFill>
              <a:latin typeface="Tahoma" panose="020B0604030504040204" pitchFamily="34" charset="0"/>
              <a:cs typeface="Tahoma" panose="020B0604030504040204" pitchFamily="34" charset="0"/>
            </a:endParaRPr>
          </a:p>
        </p:txBody>
      </p:sp>
      <p:pic>
        <p:nvPicPr>
          <p:cNvPr id="4" name="图片 3"/>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5544108" y="489226"/>
            <a:ext cx="1848521" cy="517586"/>
          </a:xfrm>
          <a:prstGeom prst="rect">
            <a:avLst/>
          </a:prstGeom>
        </p:spPr>
      </p:pic>
      <p:sp>
        <p:nvSpPr>
          <p:cNvPr id="2" name="灯片编号占位符 1"/>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Backup and Recovery Types</a:t>
            </a:r>
            <a:endParaRPr kumimoji="1" lang="zh-CN" altLang="en-US" dirty="0"/>
          </a:p>
        </p:txBody>
      </p:sp>
      <p:sp>
        <p:nvSpPr>
          <p:cNvPr id="3" name="内容占位符 2"/>
          <p:cNvSpPr>
            <a:spLocks noGrp="1"/>
          </p:cNvSpPr>
          <p:nvPr>
            <p:ph idx="1"/>
          </p:nvPr>
        </p:nvSpPr>
        <p:spPr>
          <a:xfrm>
            <a:off x="107504" y="845073"/>
            <a:ext cx="8856984" cy="3940924"/>
          </a:xfrm>
        </p:spPr>
        <p:txBody>
          <a:bodyPr>
            <a:normAutofit/>
          </a:bodyPr>
          <a:lstStyle/>
          <a:p>
            <a:pPr fontAlgn="base"/>
            <a:r>
              <a:rPr lang="en-US" altLang="zh-CN" dirty="0"/>
              <a:t>Physical backup methods have these characteristics:</a:t>
            </a:r>
            <a:endParaRPr lang="en-US" altLang="zh-CN" dirty="0"/>
          </a:p>
          <a:p>
            <a:pPr lvl="1" fontAlgn="base"/>
            <a:r>
              <a:rPr lang="en-US" altLang="zh-CN" dirty="0"/>
              <a:t>Data from </a:t>
            </a:r>
            <a:r>
              <a:rPr lang="en-US" altLang="zh-CN" dirty="0">
                <a:solidFill>
                  <a:srgbClr val="FF0000"/>
                </a:solidFill>
              </a:rPr>
              <a:t>MEMORY</a:t>
            </a:r>
            <a:r>
              <a:rPr lang="en-US" altLang="zh-CN" dirty="0"/>
              <a:t> tables is tricky to back up this way </a:t>
            </a:r>
            <a:endParaRPr lang="en-US" altLang="zh-CN" dirty="0"/>
          </a:p>
          <a:p>
            <a:pPr lvl="2" fontAlgn="base"/>
            <a:r>
              <a:rPr lang="en-US" altLang="zh-CN" dirty="0"/>
              <a:t>because their contents are </a:t>
            </a:r>
            <a:r>
              <a:rPr lang="en-US" altLang="zh-CN" dirty="0">
                <a:solidFill>
                  <a:srgbClr val="FF0000"/>
                </a:solidFill>
              </a:rPr>
              <a:t>not</a:t>
            </a:r>
            <a:r>
              <a:rPr lang="en-US" altLang="zh-CN" dirty="0"/>
              <a:t> stored on disk. </a:t>
            </a:r>
            <a:endParaRPr lang="en-US" altLang="zh-CN" dirty="0"/>
          </a:p>
          <a:p>
            <a:pPr lvl="1" fontAlgn="base"/>
            <a:r>
              <a:rPr lang="en-US" altLang="zh-CN" dirty="0"/>
              <a:t>Backups are </a:t>
            </a:r>
            <a:r>
              <a:rPr lang="en-US" altLang="zh-CN" dirty="0">
                <a:solidFill>
                  <a:srgbClr val="FF0000"/>
                </a:solidFill>
              </a:rPr>
              <a:t>portable</a:t>
            </a:r>
            <a:r>
              <a:rPr lang="en-US" altLang="zh-CN" dirty="0"/>
              <a:t> only to other machines that have </a:t>
            </a:r>
            <a:r>
              <a:rPr lang="en-US" altLang="zh-CN" dirty="0">
                <a:solidFill>
                  <a:srgbClr val="FF0000"/>
                </a:solidFill>
              </a:rPr>
              <a:t>identical or similar hardware characteristics</a:t>
            </a:r>
            <a:r>
              <a:rPr lang="en-US" altLang="zh-CN" dirty="0"/>
              <a:t>.</a:t>
            </a:r>
            <a:endParaRPr lang="en-US" altLang="zh-CN" dirty="0"/>
          </a:p>
          <a:p>
            <a:pPr lvl="1" fontAlgn="base"/>
            <a:r>
              <a:rPr lang="en-US" altLang="zh-CN" dirty="0"/>
              <a:t>Backups can be performed while the MySQL server is </a:t>
            </a:r>
            <a:r>
              <a:rPr lang="en-US" altLang="zh-CN" dirty="0">
                <a:solidFill>
                  <a:srgbClr val="FF0000"/>
                </a:solidFill>
              </a:rPr>
              <a:t>not running</a:t>
            </a:r>
            <a:r>
              <a:rPr lang="en-US" altLang="zh-CN" dirty="0"/>
              <a:t>. </a:t>
            </a:r>
            <a:endParaRPr lang="en-US" altLang="zh-CN" dirty="0"/>
          </a:p>
          <a:p>
            <a:pPr lvl="2" fontAlgn="base"/>
            <a:r>
              <a:rPr lang="en-US" altLang="zh-CN" dirty="0"/>
              <a:t>If the server is running, it is necessary to perform appropriate </a:t>
            </a:r>
            <a:r>
              <a:rPr lang="en-US" altLang="zh-CN" dirty="0">
                <a:solidFill>
                  <a:srgbClr val="FF0000"/>
                </a:solidFill>
              </a:rPr>
              <a:t>locking</a:t>
            </a:r>
            <a:r>
              <a:rPr lang="en-US" altLang="zh-CN" dirty="0"/>
              <a:t> so that the server does not change database contents during the backup. </a:t>
            </a:r>
            <a:endParaRPr lang="en-US" altLang="zh-CN" dirty="0"/>
          </a:p>
          <a:p>
            <a:pPr lvl="2" fontAlgn="base"/>
            <a:r>
              <a:rPr lang="en-US" altLang="zh-CN" dirty="0"/>
              <a:t>MySQL Enterprise Backup does this locking </a:t>
            </a:r>
            <a:r>
              <a:rPr lang="en-US" altLang="zh-CN" dirty="0">
                <a:solidFill>
                  <a:srgbClr val="FF0000"/>
                </a:solidFill>
              </a:rPr>
              <a:t>automatically</a:t>
            </a:r>
            <a:r>
              <a:rPr lang="en-US" altLang="zh-CN" dirty="0"/>
              <a:t> for tables that require it.</a:t>
            </a:r>
            <a:endParaRPr lang="en-US" altLang="zh-CN" dirty="0"/>
          </a:p>
          <a:p>
            <a:pPr lvl="1" fontAlgn="base"/>
            <a:r>
              <a:rPr lang="en-US" altLang="zh-CN" dirty="0"/>
              <a:t>Physical backup tools include the </a:t>
            </a:r>
            <a:r>
              <a:rPr lang="en-US" altLang="zh-CN" b="1" dirty="0" err="1">
                <a:solidFill>
                  <a:srgbClr val="FF0000"/>
                </a:solidFill>
              </a:rPr>
              <a:t>mysqlbackup</a:t>
            </a:r>
            <a:r>
              <a:rPr lang="en-US" altLang="zh-CN" dirty="0"/>
              <a:t> of MySQL Enterprise Backup for </a:t>
            </a:r>
            <a:r>
              <a:rPr lang="en-US" altLang="zh-CN" dirty="0" err="1">
                <a:solidFill>
                  <a:srgbClr val="FF0000"/>
                </a:solidFill>
              </a:rPr>
              <a:t>InnoDB</a:t>
            </a:r>
            <a:r>
              <a:rPr lang="en-US" altLang="zh-CN" dirty="0"/>
              <a:t> or any other tables, or file system-level commands (such as </a:t>
            </a:r>
            <a:r>
              <a:rPr lang="en-US" altLang="zh-CN" b="1" dirty="0">
                <a:solidFill>
                  <a:srgbClr val="FF0000"/>
                </a:solidFill>
              </a:rPr>
              <a:t>cp</a:t>
            </a:r>
            <a:r>
              <a:rPr lang="en-US" altLang="zh-CN" dirty="0">
                <a:solidFill>
                  <a:srgbClr val="FF0000"/>
                </a:solidFill>
              </a:rPr>
              <a:t>, </a:t>
            </a:r>
            <a:r>
              <a:rPr lang="en-US" altLang="zh-CN" b="1" dirty="0" err="1">
                <a:solidFill>
                  <a:srgbClr val="FF0000"/>
                </a:solidFill>
              </a:rPr>
              <a:t>scp</a:t>
            </a:r>
            <a:r>
              <a:rPr lang="en-US" altLang="zh-CN" dirty="0">
                <a:solidFill>
                  <a:srgbClr val="FF0000"/>
                </a:solidFill>
              </a:rPr>
              <a:t>, </a:t>
            </a:r>
            <a:r>
              <a:rPr lang="en-US" altLang="zh-CN" b="1" dirty="0">
                <a:solidFill>
                  <a:srgbClr val="FF0000"/>
                </a:solidFill>
              </a:rPr>
              <a:t>tar</a:t>
            </a:r>
            <a:r>
              <a:rPr lang="en-US" altLang="zh-CN" dirty="0">
                <a:solidFill>
                  <a:srgbClr val="FF0000"/>
                </a:solidFill>
              </a:rPr>
              <a:t>, </a:t>
            </a:r>
            <a:r>
              <a:rPr lang="en-US" altLang="zh-CN" b="1" dirty="0" err="1">
                <a:solidFill>
                  <a:srgbClr val="FF0000"/>
                </a:solidFill>
              </a:rPr>
              <a:t>rsync</a:t>
            </a:r>
            <a:r>
              <a:rPr lang="en-US" altLang="zh-CN" dirty="0"/>
              <a:t>) for </a:t>
            </a:r>
            <a:r>
              <a:rPr lang="en-US" altLang="zh-CN" dirty="0" err="1">
                <a:solidFill>
                  <a:srgbClr val="FF0000"/>
                </a:solidFill>
              </a:rPr>
              <a:t>MyISAM</a:t>
            </a:r>
            <a:r>
              <a:rPr lang="en-US" altLang="zh-CN" dirty="0"/>
              <a:t> tables.</a:t>
            </a:r>
            <a:endParaRPr lang="en-US" altLang="zh-CN" dirty="0"/>
          </a:p>
          <a:p>
            <a:pPr lvl="1" fontAlgn="base"/>
            <a:r>
              <a:rPr lang="en-US" altLang="zh-CN" dirty="0"/>
              <a:t>For restore:</a:t>
            </a:r>
            <a:endParaRPr lang="en-US" altLang="zh-CN" dirty="0"/>
          </a:p>
          <a:p>
            <a:pPr lvl="2" fontAlgn="base"/>
            <a:r>
              <a:rPr lang="en-US" altLang="zh-CN" dirty="0"/>
              <a:t>MySQL Enterprise Backup restores </a:t>
            </a:r>
            <a:r>
              <a:rPr lang="en-US" altLang="zh-CN" dirty="0" err="1">
                <a:solidFill>
                  <a:srgbClr val="FF0000"/>
                </a:solidFill>
              </a:rPr>
              <a:t>InnoDB</a:t>
            </a:r>
            <a:r>
              <a:rPr lang="en-US" altLang="zh-CN" dirty="0"/>
              <a:t> and other tables that it backed up.</a:t>
            </a:r>
            <a:endParaRPr lang="en-US" altLang="zh-CN" dirty="0"/>
          </a:p>
          <a:p>
            <a:pPr lvl="2" fontAlgn="base"/>
            <a:r>
              <a:rPr lang="en-US" altLang="zh-CN" b="1" dirty="0">
                <a:hlinkClick r:id="rId1" tooltip="23.4.23 ndb_restore — Restore an NDB Cluster Backup"/>
              </a:rPr>
              <a:t>ndb_restore</a:t>
            </a:r>
            <a:r>
              <a:rPr lang="en-US" altLang="zh-CN" dirty="0"/>
              <a:t> restores </a:t>
            </a:r>
            <a:r>
              <a:rPr lang="en-US" altLang="zh-CN" dirty="0">
                <a:hlinkClick r:id="rId2" tooltip="Chapter 23 MySQL NDB Cluster 8.0"/>
              </a:rPr>
              <a:t>NDB</a:t>
            </a:r>
            <a:r>
              <a:rPr lang="en-US" altLang="zh-CN" dirty="0"/>
              <a:t> tables.</a:t>
            </a:r>
            <a:endParaRPr lang="en-US" altLang="zh-CN" dirty="0"/>
          </a:p>
          <a:p>
            <a:pPr lvl="2" fontAlgn="base"/>
            <a:r>
              <a:rPr lang="en-US" altLang="zh-CN" dirty="0"/>
              <a:t>Files copied at the file system level can be copied back to their </a:t>
            </a:r>
            <a:r>
              <a:rPr lang="en-US" altLang="zh-CN" dirty="0">
                <a:solidFill>
                  <a:srgbClr val="FF0000"/>
                </a:solidFill>
              </a:rPr>
              <a:t>original locations </a:t>
            </a:r>
            <a:r>
              <a:rPr lang="en-US" altLang="zh-CN" dirty="0"/>
              <a:t>with file system commands.</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Backup and Recovery Types</a:t>
            </a:r>
            <a:endParaRPr kumimoji="1" lang="zh-CN" altLang="en-US" dirty="0"/>
          </a:p>
        </p:txBody>
      </p:sp>
      <p:sp>
        <p:nvSpPr>
          <p:cNvPr id="3" name="内容占位符 2"/>
          <p:cNvSpPr>
            <a:spLocks noGrp="1"/>
          </p:cNvSpPr>
          <p:nvPr>
            <p:ph idx="1"/>
          </p:nvPr>
        </p:nvSpPr>
        <p:spPr>
          <a:xfrm>
            <a:off x="107504" y="845073"/>
            <a:ext cx="8928992" cy="3940924"/>
          </a:xfrm>
        </p:spPr>
        <p:txBody>
          <a:bodyPr>
            <a:normAutofit lnSpcReduction="10000"/>
          </a:bodyPr>
          <a:lstStyle/>
          <a:p>
            <a:pPr fontAlgn="base"/>
            <a:r>
              <a:rPr lang="en-US" altLang="zh-CN" dirty="0"/>
              <a:t>Logical backup methods have these characteristics:</a:t>
            </a:r>
            <a:endParaRPr lang="en-US" altLang="zh-CN" dirty="0"/>
          </a:p>
          <a:p>
            <a:pPr lvl="1" fontAlgn="base"/>
            <a:r>
              <a:rPr lang="en-US" altLang="zh-CN" dirty="0"/>
              <a:t>The backup is done by </a:t>
            </a:r>
            <a:r>
              <a:rPr lang="en-US" altLang="zh-CN" dirty="0">
                <a:solidFill>
                  <a:srgbClr val="FF0000"/>
                </a:solidFill>
              </a:rPr>
              <a:t>querying</a:t>
            </a:r>
            <a:r>
              <a:rPr lang="en-US" altLang="zh-CN" dirty="0"/>
              <a:t> the MySQL server to </a:t>
            </a:r>
            <a:r>
              <a:rPr lang="en-US" altLang="zh-CN" dirty="0">
                <a:solidFill>
                  <a:srgbClr val="FF0000"/>
                </a:solidFill>
              </a:rPr>
              <a:t>obtain database structure and content information</a:t>
            </a:r>
            <a:r>
              <a:rPr lang="en-US" altLang="zh-CN" dirty="0"/>
              <a:t>.</a:t>
            </a:r>
            <a:endParaRPr lang="en-US" altLang="zh-CN" dirty="0"/>
          </a:p>
          <a:p>
            <a:pPr lvl="1" fontAlgn="base"/>
            <a:r>
              <a:rPr lang="en-US" altLang="zh-CN" dirty="0"/>
              <a:t>Backup is </a:t>
            </a:r>
            <a:r>
              <a:rPr lang="en-US" altLang="zh-CN" dirty="0">
                <a:solidFill>
                  <a:srgbClr val="FF0000"/>
                </a:solidFill>
              </a:rPr>
              <a:t>slower</a:t>
            </a:r>
            <a:r>
              <a:rPr lang="en-US" altLang="zh-CN" dirty="0"/>
              <a:t> than physical methods because the server must </a:t>
            </a:r>
            <a:r>
              <a:rPr lang="en-US" altLang="zh-CN" dirty="0">
                <a:solidFill>
                  <a:srgbClr val="FF0000"/>
                </a:solidFill>
              </a:rPr>
              <a:t>access</a:t>
            </a:r>
            <a:r>
              <a:rPr lang="en-US" altLang="zh-CN" dirty="0"/>
              <a:t> database information and </a:t>
            </a:r>
            <a:r>
              <a:rPr lang="en-US" altLang="zh-CN" dirty="0">
                <a:solidFill>
                  <a:srgbClr val="FF0000"/>
                </a:solidFill>
              </a:rPr>
              <a:t>convert</a:t>
            </a:r>
            <a:r>
              <a:rPr lang="en-US" altLang="zh-CN" dirty="0"/>
              <a:t> it to logical format.</a:t>
            </a:r>
            <a:endParaRPr lang="en-US" altLang="zh-CN" dirty="0"/>
          </a:p>
          <a:p>
            <a:pPr lvl="1" fontAlgn="base"/>
            <a:r>
              <a:rPr lang="en-US" altLang="zh-CN" dirty="0"/>
              <a:t>Output is </a:t>
            </a:r>
            <a:r>
              <a:rPr lang="en-US" altLang="zh-CN" dirty="0">
                <a:solidFill>
                  <a:srgbClr val="FF0000"/>
                </a:solidFill>
              </a:rPr>
              <a:t>larger</a:t>
            </a:r>
            <a:r>
              <a:rPr lang="en-US" altLang="zh-CN" dirty="0"/>
              <a:t> than for physical backup, particularly when saved </a:t>
            </a:r>
            <a:r>
              <a:rPr lang="en-US" altLang="zh-CN" dirty="0">
                <a:solidFill>
                  <a:srgbClr val="FF0000"/>
                </a:solidFill>
              </a:rPr>
              <a:t>in text format</a:t>
            </a:r>
            <a:r>
              <a:rPr lang="en-US" altLang="zh-CN" dirty="0"/>
              <a:t>.</a:t>
            </a:r>
            <a:endParaRPr lang="en-US" altLang="zh-CN" dirty="0"/>
          </a:p>
          <a:p>
            <a:pPr lvl="1" fontAlgn="base"/>
            <a:r>
              <a:rPr lang="en-US" altLang="zh-CN" dirty="0"/>
              <a:t>Backup and restore </a:t>
            </a:r>
            <a:r>
              <a:rPr lang="en-US" altLang="zh-CN" dirty="0">
                <a:solidFill>
                  <a:srgbClr val="FF0000"/>
                </a:solidFill>
              </a:rPr>
              <a:t>granularity</a:t>
            </a:r>
            <a:r>
              <a:rPr lang="en-US" altLang="zh-CN" dirty="0"/>
              <a:t> is available at the server level (all databases), database level (all tables in a particular database), or table level.</a:t>
            </a:r>
            <a:endParaRPr lang="en-US" altLang="zh-CN" dirty="0"/>
          </a:p>
          <a:p>
            <a:pPr lvl="1" fontAlgn="base"/>
            <a:r>
              <a:rPr lang="en-US" altLang="zh-CN" dirty="0"/>
              <a:t>The backup does </a:t>
            </a:r>
            <a:r>
              <a:rPr lang="en-US" altLang="zh-CN" dirty="0">
                <a:solidFill>
                  <a:srgbClr val="FF0000"/>
                </a:solidFill>
              </a:rPr>
              <a:t>not</a:t>
            </a:r>
            <a:r>
              <a:rPr lang="en-US" altLang="zh-CN" dirty="0"/>
              <a:t> include log or configuration files, or other database-related files that are </a:t>
            </a:r>
            <a:r>
              <a:rPr lang="en-US" altLang="zh-CN" dirty="0">
                <a:solidFill>
                  <a:srgbClr val="FF0000"/>
                </a:solidFill>
              </a:rPr>
              <a:t>not</a:t>
            </a:r>
            <a:r>
              <a:rPr lang="en-US" altLang="zh-CN" dirty="0"/>
              <a:t> part of databases.</a:t>
            </a:r>
            <a:endParaRPr lang="en-US" altLang="zh-CN" dirty="0"/>
          </a:p>
          <a:p>
            <a:pPr lvl="1" fontAlgn="base"/>
            <a:r>
              <a:rPr lang="en-US" altLang="zh-CN" dirty="0"/>
              <a:t>Backups stored in logical format are </a:t>
            </a:r>
            <a:r>
              <a:rPr lang="en-US" altLang="zh-CN" dirty="0">
                <a:solidFill>
                  <a:srgbClr val="FF0000"/>
                </a:solidFill>
              </a:rPr>
              <a:t>machine independent and highly portable</a:t>
            </a:r>
            <a:r>
              <a:rPr lang="en-US" altLang="zh-CN" dirty="0"/>
              <a:t>.</a:t>
            </a:r>
            <a:endParaRPr lang="en-US" altLang="zh-CN" dirty="0"/>
          </a:p>
          <a:p>
            <a:pPr lvl="1" fontAlgn="base"/>
            <a:r>
              <a:rPr lang="en-US" altLang="zh-CN" dirty="0"/>
              <a:t>Logical backups are performed with the MySQL server </a:t>
            </a:r>
            <a:r>
              <a:rPr lang="en-US" altLang="zh-CN" dirty="0">
                <a:solidFill>
                  <a:srgbClr val="FF0000"/>
                </a:solidFill>
              </a:rPr>
              <a:t>running</a:t>
            </a:r>
            <a:r>
              <a:rPr lang="en-US" altLang="zh-CN" dirty="0"/>
              <a:t>. </a:t>
            </a:r>
            <a:endParaRPr lang="en-US" altLang="zh-CN" dirty="0"/>
          </a:p>
          <a:p>
            <a:pPr lvl="1" fontAlgn="base"/>
            <a:r>
              <a:rPr lang="en-US" altLang="zh-CN" dirty="0"/>
              <a:t>Logical backup tools include the </a:t>
            </a:r>
            <a:r>
              <a:rPr lang="en-US" altLang="zh-CN" b="1" dirty="0">
                <a:hlinkClick r:id="rId1" tooltip="4.5.4 mysqldump — A Database Backup Program"/>
              </a:rPr>
              <a:t>mysqldump</a:t>
            </a:r>
            <a:r>
              <a:rPr lang="en-US" altLang="zh-CN" dirty="0"/>
              <a:t> program and the </a:t>
            </a:r>
            <a:r>
              <a:rPr lang="en-US" altLang="zh-CN" dirty="0">
                <a:hlinkClick r:id="rId2" tooltip="13.2.10 SELECT Statement"/>
              </a:rPr>
              <a:t>SELECT ... INTO OUTFILE</a:t>
            </a:r>
            <a:r>
              <a:rPr lang="en-US" altLang="zh-CN" dirty="0"/>
              <a:t> statement. These work for any storage engine, even </a:t>
            </a:r>
            <a:r>
              <a:rPr lang="en-US" altLang="zh-CN" dirty="0">
                <a:solidFill>
                  <a:srgbClr val="FF0000"/>
                </a:solidFill>
              </a:rPr>
              <a:t>MEMORY</a:t>
            </a:r>
            <a:r>
              <a:rPr lang="en-US" altLang="zh-CN" dirty="0"/>
              <a:t>.</a:t>
            </a:r>
            <a:endParaRPr lang="en-US" altLang="zh-CN" dirty="0"/>
          </a:p>
          <a:p>
            <a:pPr lvl="1" fontAlgn="base"/>
            <a:r>
              <a:rPr lang="en-US" altLang="zh-CN" dirty="0"/>
              <a:t>To restore logical backups, </a:t>
            </a:r>
            <a:r>
              <a:rPr lang="en-US" altLang="zh-CN" dirty="0">
                <a:solidFill>
                  <a:srgbClr val="FF0000"/>
                </a:solidFill>
              </a:rPr>
              <a:t>SQL-format dump files </a:t>
            </a:r>
            <a:r>
              <a:rPr lang="en-US" altLang="zh-CN" dirty="0"/>
              <a:t>can be processed using the </a:t>
            </a:r>
            <a:r>
              <a:rPr lang="en-US" altLang="zh-CN" b="1" dirty="0">
                <a:hlinkClick r:id="rId3" tooltip="4.5.1 mysql — The MySQL Command-Line Client"/>
              </a:rPr>
              <a:t>mysql</a:t>
            </a:r>
            <a:r>
              <a:rPr lang="en-US" altLang="zh-CN" dirty="0"/>
              <a:t> client. To load </a:t>
            </a:r>
            <a:r>
              <a:rPr lang="en-US" altLang="zh-CN" dirty="0">
                <a:solidFill>
                  <a:srgbClr val="FF0000"/>
                </a:solidFill>
              </a:rPr>
              <a:t>delimited-text files</a:t>
            </a:r>
            <a:r>
              <a:rPr lang="en-US" altLang="zh-CN" dirty="0"/>
              <a:t>, use the </a:t>
            </a:r>
            <a:r>
              <a:rPr lang="en-US" altLang="zh-CN" dirty="0">
                <a:hlinkClick r:id="rId4" tooltip="13.2.7 LOAD DATA Statement"/>
              </a:rPr>
              <a:t>LOAD DATA</a:t>
            </a:r>
            <a:r>
              <a:rPr lang="en-US" altLang="zh-CN" dirty="0"/>
              <a:t> statement or the </a:t>
            </a:r>
            <a:r>
              <a:rPr lang="en-US" altLang="zh-CN" b="1" dirty="0">
                <a:hlinkClick r:id="rId5" tooltip="4.5.5 mysqlimport — A Data Import Program"/>
              </a:rPr>
              <a:t>mysqlimport</a:t>
            </a:r>
            <a:r>
              <a:rPr lang="en-US" altLang="zh-CN" dirty="0"/>
              <a:t> client.</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Backup and Recovery Types</a:t>
            </a:r>
            <a:endParaRPr kumimoji="1" lang="zh-CN" altLang="en-US" dirty="0"/>
          </a:p>
        </p:txBody>
      </p:sp>
      <p:sp>
        <p:nvSpPr>
          <p:cNvPr id="3" name="内容占位符 2"/>
          <p:cNvSpPr>
            <a:spLocks noGrp="1"/>
          </p:cNvSpPr>
          <p:nvPr>
            <p:ph idx="1"/>
          </p:nvPr>
        </p:nvSpPr>
        <p:spPr/>
        <p:txBody>
          <a:bodyPr>
            <a:normAutofit/>
          </a:bodyPr>
          <a:lstStyle/>
          <a:p>
            <a:r>
              <a:rPr lang="en-US" altLang="zh-CN" dirty="0"/>
              <a:t>Online Versus Offline Backups</a:t>
            </a:r>
            <a:endParaRPr lang="en-US" altLang="zh-CN" dirty="0"/>
          </a:p>
          <a:p>
            <a:pPr lvl="1" fontAlgn="base"/>
            <a:r>
              <a:rPr lang="en-US" altLang="zh-CN" dirty="0">
                <a:solidFill>
                  <a:srgbClr val="FF0000"/>
                </a:solidFill>
              </a:rPr>
              <a:t>Online</a:t>
            </a:r>
            <a:r>
              <a:rPr lang="en-US" altLang="zh-CN" dirty="0"/>
              <a:t> backups take place while the MySQL server is </a:t>
            </a:r>
            <a:r>
              <a:rPr lang="en-US" altLang="zh-CN" dirty="0">
                <a:solidFill>
                  <a:srgbClr val="FF0000"/>
                </a:solidFill>
              </a:rPr>
              <a:t>running</a:t>
            </a:r>
            <a:r>
              <a:rPr lang="en-US" altLang="zh-CN" dirty="0"/>
              <a:t> so that the database information can be obtained from the server. </a:t>
            </a:r>
            <a:endParaRPr lang="en-US" altLang="zh-CN" dirty="0"/>
          </a:p>
          <a:p>
            <a:pPr lvl="1" fontAlgn="base"/>
            <a:r>
              <a:rPr lang="en-US" altLang="zh-CN" dirty="0">
                <a:solidFill>
                  <a:srgbClr val="FF0000"/>
                </a:solidFill>
              </a:rPr>
              <a:t>Offline</a:t>
            </a:r>
            <a:r>
              <a:rPr lang="en-US" altLang="zh-CN" dirty="0"/>
              <a:t> backups take place while the server is </a:t>
            </a:r>
            <a:r>
              <a:rPr lang="en-US" altLang="zh-CN" dirty="0">
                <a:solidFill>
                  <a:srgbClr val="FF0000"/>
                </a:solidFill>
              </a:rPr>
              <a:t>stopped</a:t>
            </a:r>
            <a:r>
              <a:rPr lang="en-US" altLang="zh-CN" dirty="0"/>
              <a:t>. </a:t>
            </a:r>
            <a:endParaRPr lang="en-US" altLang="zh-CN" dirty="0"/>
          </a:p>
          <a:p>
            <a:pPr lvl="1" fontAlgn="base"/>
            <a:r>
              <a:rPr lang="en-US" altLang="zh-CN" dirty="0"/>
              <a:t>This distinction can also be described as “</a:t>
            </a:r>
            <a:r>
              <a:rPr lang="en-US" altLang="zh-CN" dirty="0">
                <a:solidFill>
                  <a:srgbClr val="FF0000"/>
                </a:solidFill>
              </a:rPr>
              <a:t>hot</a:t>
            </a:r>
            <a:r>
              <a:rPr lang="en-US" altLang="zh-CN" dirty="0"/>
              <a:t>” versus “</a:t>
            </a:r>
            <a:r>
              <a:rPr lang="en-US" altLang="zh-CN" dirty="0">
                <a:solidFill>
                  <a:srgbClr val="FF0000"/>
                </a:solidFill>
              </a:rPr>
              <a:t>cold</a:t>
            </a:r>
            <a:r>
              <a:rPr lang="en-US" altLang="zh-CN" dirty="0"/>
              <a:t>” backups; </a:t>
            </a:r>
            <a:endParaRPr lang="en-US" altLang="zh-CN" dirty="0"/>
          </a:p>
          <a:p>
            <a:pPr lvl="2" fontAlgn="base"/>
            <a:r>
              <a:rPr lang="en-US" altLang="zh-CN" dirty="0"/>
              <a:t>a “</a:t>
            </a:r>
            <a:r>
              <a:rPr lang="en-US" altLang="zh-CN" dirty="0">
                <a:solidFill>
                  <a:srgbClr val="FF0000"/>
                </a:solidFill>
              </a:rPr>
              <a:t>warm</a:t>
            </a:r>
            <a:r>
              <a:rPr lang="en-US" altLang="zh-CN" dirty="0"/>
              <a:t>” backup is one where the server remains </a:t>
            </a:r>
            <a:r>
              <a:rPr lang="en-US" altLang="zh-CN" dirty="0">
                <a:solidFill>
                  <a:srgbClr val="FF0000"/>
                </a:solidFill>
              </a:rPr>
              <a:t>running</a:t>
            </a:r>
            <a:r>
              <a:rPr lang="en-US" altLang="zh-CN" dirty="0"/>
              <a:t> </a:t>
            </a:r>
            <a:r>
              <a:rPr lang="en-US" altLang="zh-CN" dirty="0">
                <a:solidFill>
                  <a:srgbClr val="FF0000"/>
                </a:solidFill>
              </a:rPr>
              <a:t>but locked against modifying data </a:t>
            </a:r>
            <a:r>
              <a:rPr lang="en-US" altLang="zh-CN" dirty="0"/>
              <a:t>while you access database files externally.</a:t>
            </a:r>
            <a:endParaRPr lang="en-US" altLang="zh-CN" dirty="0"/>
          </a:p>
          <a:p>
            <a:pPr lvl="1" fontAlgn="base"/>
            <a:r>
              <a:rPr lang="en-US" altLang="zh-CN" dirty="0">
                <a:solidFill>
                  <a:srgbClr val="FF0000"/>
                </a:solidFill>
              </a:rPr>
              <a:t>Online</a:t>
            </a:r>
            <a:r>
              <a:rPr lang="en-US" altLang="zh-CN" dirty="0"/>
              <a:t> backup methods have these characteristics:</a:t>
            </a:r>
            <a:endParaRPr lang="en-US" altLang="zh-CN" dirty="0"/>
          </a:p>
          <a:p>
            <a:pPr lvl="2" fontAlgn="base"/>
            <a:r>
              <a:rPr lang="en-US" altLang="zh-CN" dirty="0"/>
              <a:t>The backup is </a:t>
            </a:r>
            <a:r>
              <a:rPr lang="en-US" altLang="zh-CN" dirty="0">
                <a:solidFill>
                  <a:srgbClr val="FF0000"/>
                </a:solidFill>
              </a:rPr>
              <a:t>less intrusive to other clients</a:t>
            </a:r>
            <a:r>
              <a:rPr lang="en-US" altLang="zh-CN" dirty="0"/>
              <a:t>, which can connect to the MySQL server during the backup and may be able to access data depending on what operations they need to perform.</a:t>
            </a:r>
            <a:endParaRPr lang="en-US" altLang="zh-CN" dirty="0"/>
          </a:p>
          <a:p>
            <a:pPr lvl="2" fontAlgn="base"/>
            <a:r>
              <a:rPr lang="en-US" altLang="zh-CN" dirty="0"/>
              <a:t>Care must be taken to </a:t>
            </a:r>
            <a:r>
              <a:rPr lang="en-US" altLang="zh-CN" dirty="0">
                <a:solidFill>
                  <a:srgbClr val="FF0000"/>
                </a:solidFill>
              </a:rPr>
              <a:t>impose appropriate locking </a:t>
            </a:r>
            <a:r>
              <a:rPr lang="en-US" altLang="zh-CN" dirty="0"/>
              <a:t>so that data modifications do not take place that would compromise backup integrity. The MySQL Enterprise Backup product </a:t>
            </a:r>
            <a:r>
              <a:rPr lang="en-US" altLang="zh-CN" dirty="0">
                <a:solidFill>
                  <a:srgbClr val="FF0000"/>
                </a:solidFill>
              </a:rPr>
              <a:t>does such locking automatically</a:t>
            </a:r>
            <a:r>
              <a:rPr lang="en-US" altLang="zh-CN" dirty="0"/>
              <a:t>.</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Backup and Recovery Types</a:t>
            </a:r>
            <a:endParaRPr kumimoji="1" lang="zh-CN" altLang="en-US" dirty="0"/>
          </a:p>
        </p:txBody>
      </p:sp>
      <p:sp>
        <p:nvSpPr>
          <p:cNvPr id="3" name="内容占位符 2"/>
          <p:cNvSpPr>
            <a:spLocks noGrp="1"/>
          </p:cNvSpPr>
          <p:nvPr>
            <p:ph idx="1"/>
          </p:nvPr>
        </p:nvSpPr>
        <p:spPr/>
        <p:txBody>
          <a:bodyPr>
            <a:normAutofit/>
          </a:bodyPr>
          <a:lstStyle/>
          <a:p>
            <a:r>
              <a:rPr lang="en-US" altLang="zh-CN" dirty="0"/>
              <a:t>Online Versus Offline Backups</a:t>
            </a:r>
            <a:endParaRPr lang="en-US" altLang="zh-CN" dirty="0"/>
          </a:p>
          <a:p>
            <a:pPr lvl="1" fontAlgn="base"/>
            <a:r>
              <a:rPr lang="en-US" altLang="zh-CN" dirty="0">
                <a:solidFill>
                  <a:srgbClr val="FF0000"/>
                </a:solidFill>
              </a:rPr>
              <a:t>Offline</a:t>
            </a:r>
            <a:r>
              <a:rPr lang="en-US" altLang="zh-CN" dirty="0"/>
              <a:t> backup methods have these characteristics:</a:t>
            </a:r>
            <a:endParaRPr lang="en-US" altLang="zh-CN" dirty="0"/>
          </a:p>
          <a:p>
            <a:pPr lvl="2" fontAlgn="base"/>
            <a:r>
              <a:rPr lang="en-US" altLang="zh-CN" dirty="0"/>
              <a:t>Clients can be </a:t>
            </a:r>
            <a:r>
              <a:rPr lang="en-US" altLang="zh-CN" dirty="0">
                <a:solidFill>
                  <a:srgbClr val="FF0000"/>
                </a:solidFill>
              </a:rPr>
              <a:t>affected adversely </a:t>
            </a:r>
            <a:r>
              <a:rPr lang="en-US" altLang="zh-CN" dirty="0"/>
              <a:t>because the server is </a:t>
            </a:r>
            <a:r>
              <a:rPr lang="en-US" altLang="zh-CN" dirty="0">
                <a:solidFill>
                  <a:srgbClr val="FF0000"/>
                </a:solidFill>
              </a:rPr>
              <a:t>unavailable during backup</a:t>
            </a:r>
            <a:r>
              <a:rPr lang="en-US" altLang="zh-CN" dirty="0"/>
              <a:t>. For that reason, such backups are often taken from a </a:t>
            </a:r>
            <a:r>
              <a:rPr lang="en-US" altLang="zh-CN" dirty="0">
                <a:solidFill>
                  <a:srgbClr val="FF0000"/>
                </a:solidFill>
              </a:rPr>
              <a:t>replica</a:t>
            </a:r>
            <a:r>
              <a:rPr lang="en-US" altLang="zh-CN" dirty="0"/>
              <a:t> that can be taken offline without harming availability.</a:t>
            </a:r>
            <a:endParaRPr lang="en-US" altLang="zh-CN" dirty="0"/>
          </a:p>
          <a:p>
            <a:pPr lvl="2" fontAlgn="base"/>
            <a:r>
              <a:rPr lang="en-US" altLang="zh-CN" dirty="0"/>
              <a:t>The backup procedure is </a:t>
            </a:r>
            <a:r>
              <a:rPr lang="en-US" altLang="zh-CN" dirty="0">
                <a:solidFill>
                  <a:srgbClr val="FF0000"/>
                </a:solidFill>
              </a:rPr>
              <a:t>simpler</a:t>
            </a:r>
            <a:r>
              <a:rPr lang="en-US" altLang="zh-CN" dirty="0"/>
              <a:t> because there is no possibility of interference from client activity.</a:t>
            </a:r>
            <a:endParaRPr lang="en-US" altLang="zh-CN" dirty="0"/>
          </a:p>
          <a:p>
            <a:pPr lvl="1" fontAlgn="base"/>
            <a:r>
              <a:rPr lang="en-US" altLang="zh-CN" dirty="0"/>
              <a:t>A similar distinction between </a:t>
            </a:r>
            <a:r>
              <a:rPr lang="en-US" altLang="zh-CN" dirty="0">
                <a:solidFill>
                  <a:srgbClr val="FF0000"/>
                </a:solidFill>
              </a:rPr>
              <a:t>online</a:t>
            </a:r>
            <a:r>
              <a:rPr lang="en-US" altLang="zh-CN" dirty="0"/>
              <a:t> and </a:t>
            </a:r>
            <a:r>
              <a:rPr lang="en-US" altLang="zh-CN" dirty="0">
                <a:solidFill>
                  <a:srgbClr val="FF0000"/>
                </a:solidFill>
              </a:rPr>
              <a:t>offline</a:t>
            </a:r>
            <a:r>
              <a:rPr lang="en-US" altLang="zh-CN" dirty="0"/>
              <a:t> applies for recovery operations, and similar characteristics apply. </a:t>
            </a:r>
            <a:endParaRPr lang="en-US" altLang="zh-CN" dirty="0"/>
          </a:p>
          <a:p>
            <a:pPr lvl="2" fontAlgn="base"/>
            <a:r>
              <a:rPr lang="en-US" altLang="zh-CN" dirty="0"/>
              <a:t>However, it is more likely for clients to be affected by online recovery than by online backup because </a:t>
            </a:r>
            <a:r>
              <a:rPr lang="en-US" altLang="zh-CN" dirty="0">
                <a:solidFill>
                  <a:srgbClr val="FF0000"/>
                </a:solidFill>
              </a:rPr>
              <a:t>recovery requires stronger locking</a:t>
            </a:r>
            <a:r>
              <a:rPr lang="en-US" altLang="zh-CN" dirty="0"/>
              <a:t>. </a:t>
            </a:r>
            <a:endParaRPr lang="en-US" altLang="zh-CN" dirty="0"/>
          </a:p>
          <a:p>
            <a:pPr lvl="2" fontAlgn="base"/>
            <a:r>
              <a:rPr lang="en-US" altLang="zh-CN" dirty="0"/>
              <a:t>During backup, clients might be able to read data while it is being backed up. Recovery modifies data and does not just read it, so clients must be </a:t>
            </a:r>
            <a:r>
              <a:rPr lang="en-US" altLang="zh-CN" dirty="0">
                <a:solidFill>
                  <a:srgbClr val="FF0000"/>
                </a:solidFill>
              </a:rPr>
              <a:t>prevented from accessing data while it is being restored</a:t>
            </a:r>
            <a:r>
              <a:rPr lang="en-US" altLang="zh-CN" dirty="0"/>
              <a:t>.</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PP_MARK_KEY" val="b60f2062-a53c-41fc-bfdf-0e034e2a1387"/>
</p:tagLst>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40381</Words>
  <Application>WPS 演示</Application>
  <PresentationFormat>全屏显示(16:9)</PresentationFormat>
  <Paragraphs>760</Paragraphs>
  <Slides>57</Slides>
  <Notes>24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57</vt:i4>
      </vt:variant>
    </vt:vector>
  </HeadingPairs>
  <TitlesOfParts>
    <vt:vector size="72" baseType="lpstr">
      <vt:lpstr>Arial</vt:lpstr>
      <vt:lpstr>宋体</vt:lpstr>
      <vt:lpstr>Wingdings</vt:lpstr>
      <vt:lpstr>Tahoma</vt:lpstr>
      <vt:lpstr>新宋体</vt:lpstr>
      <vt:lpstr>微软雅黑</vt:lpstr>
      <vt:lpstr>Cambria</vt:lpstr>
      <vt:lpstr>Times New Roman</vt:lpstr>
      <vt:lpstr>幼圆</vt:lpstr>
      <vt:lpstr>等线</vt:lpstr>
      <vt:lpstr>Calibri</vt:lpstr>
      <vt:lpstr>Arial Unicode MS</vt:lpstr>
      <vt:lpstr>Courier New</vt:lpstr>
      <vt:lpstr>Consolas</vt:lpstr>
      <vt:lpstr>Office 主题​​</vt:lpstr>
      <vt:lpstr>Architecture of Enterprise Applications 17  MySQL Backup &amp; Recovery</vt:lpstr>
      <vt:lpstr>Contents and Objectives</vt:lpstr>
      <vt:lpstr>Backup and Recovery</vt:lpstr>
      <vt:lpstr>Backup and Recovery Types</vt:lpstr>
      <vt:lpstr>Backup and Recovery Types</vt:lpstr>
      <vt:lpstr>Backup and Recovery Types</vt:lpstr>
      <vt:lpstr>Backup and Recovery Types</vt:lpstr>
      <vt:lpstr>Backup and Recovery Types</vt:lpstr>
      <vt:lpstr>Backup and Recovery Types</vt:lpstr>
      <vt:lpstr>Backup and Recovery Types</vt:lpstr>
      <vt:lpstr>Backup and Recovery Types</vt:lpstr>
      <vt:lpstr>Backup and Recovery Types</vt:lpstr>
      <vt:lpstr>Backup and Recovery Types</vt:lpstr>
      <vt:lpstr>Backup and Recovery Types</vt:lpstr>
      <vt:lpstr>Database Backup Methods</vt:lpstr>
      <vt:lpstr>Database Backup Methods</vt:lpstr>
      <vt:lpstr>Database Backup Methods</vt:lpstr>
      <vt:lpstr>Database Backup Methods</vt:lpstr>
      <vt:lpstr>Database Backup Methods</vt:lpstr>
      <vt:lpstr>Database Backup Methods</vt:lpstr>
      <vt:lpstr>Example Backup and Recovery Strategy</vt:lpstr>
      <vt:lpstr>Example Backup and Recovery Strategy</vt:lpstr>
      <vt:lpstr>Example Backup and Recovery Strategy</vt:lpstr>
      <vt:lpstr>Example Backup and Recovery Strategy</vt:lpstr>
      <vt:lpstr>Example Backup and Recovery Strategy</vt:lpstr>
      <vt:lpstr>Example Backup and Recovery Strategy</vt:lpstr>
      <vt:lpstr>Example Backup and Recovery Strategy</vt:lpstr>
      <vt:lpstr>Using mysqldump for Backups</vt:lpstr>
      <vt:lpstr>Using mysqldump for Backups</vt:lpstr>
      <vt:lpstr>Using mysqldump for Backups</vt:lpstr>
      <vt:lpstr>Using mysqldump for Backups</vt:lpstr>
      <vt:lpstr>Using mysqldump for Backups</vt:lpstr>
      <vt:lpstr>Using mysqldump for Backups</vt:lpstr>
      <vt:lpstr>mysqldump Tips</vt:lpstr>
      <vt:lpstr>mysqldump Tips</vt:lpstr>
      <vt:lpstr>mysqldump Tips</vt:lpstr>
      <vt:lpstr>mysqldump Tips</vt:lpstr>
      <vt:lpstr>mysqldump Tips</vt:lpstr>
      <vt:lpstr>mysqldump Tips</vt:lpstr>
      <vt:lpstr>mysqldump Tips</vt:lpstr>
      <vt:lpstr>Point-in-Time (Incremental) Recovery</vt:lpstr>
      <vt:lpstr>Point-in-Time (Incremental) Recovery</vt:lpstr>
      <vt:lpstr>Point-in-Time (Incremental) Recovery</vt:lpstr>
      <vt:lpstr>Point-in-Time (Incremental) Recovery</vt:lpstr>
      <vt:lpstr>Point-in-Time (Incremental) Recovery</vt:lpstr>
      <vt:lpstr>Point-in-Time (Incremental) Recovery</vt:lpstr>
      <vt:lpstr>Point-in-Time (Incremental) Recovery</vt:lpstr>
      <vt:lpstr>Point-in-Time (Incremental) Recovery</vt:lpstr>
      <vt:lpstr>Point-in-Time (Incremental) Recovery</vt:lpstr>
      <vt:lpstr>Point-in-Time (Incremental) Recovery</vt:lpstr>
      <vt:lpstr>Point-in-Time (Incremental) Recovery</vt:lpstr>
      <vt:lpstr>Point-in-Time (Incremental) Recovery</vt:lpstr>
      <vt:lpstr>Point-in-Time (Incremental) Recovery</vt:lpstr>
      <vt:lpstr>Point-in-Time (Incremental) Recovery</vt:lpstr>
      <vt:lpstr>Point-in-Time (Incremental) Recovery</vt:lpstr>
      <vt:lpstr>Point-in-Time (Incremental) Recovery</vt:lpstr>
      <vt:lpstr>PowerPoint 演示文稿</vt:lpstr>
    </vt:vector>
  </TitlesOfParts>
  <Company>REINS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REINS PPT</dc:title>
  <dc:creator>REINS</dc:creator>
  <dc:subject>REINS BLUE</dc:subject>
  <cp:lastModifiedBy>李昱翰</cp:lastModifiedBy>
  <cp:revision>1694</cp:revision>
  <cp:lastPrinted>2018-03-25T12:18:00Z</cp:lastPrinted>
  <dcterms:created xsi:type="dcterms:W3CDTF">2011-12-13T14:18:00Z</dcterms:created>
  <dcterms:modified xsi:type="dcterms:W3CDTF">2022-12-06T05:28:50Z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F51B76DF0FA946C0AF6F2C42A03B104A</vt:lpwstr>
  </property>
  <property fmtid="{D5CDD505-2E9C-101B-9397-08002B2CF9AE}" pid="3" name="KSOProductBuildVer">
    <vt:lpwstr>2052-11.1.0.12763</vt:lpwstr>
  </property>
</Properties>
</file>