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4"/>
  </p:notesMasterIdLst>
  <p:sldIdLst>
    <p:sldId id="256" r:id="rId3"/>
    <p:sldId id="594" r:id="rId5"/>
    <p:sldId id="520" r:id="rId6"/>
    <p:sldId id="521" r:id="rId7"/>
    <p:sldId id="522" r:id="rId8"/>
    <p:sldId id="523" r:id="rId9"/>
    <p:sldId id="524" r:id="rId10"/>
    <p:sldId id="525" r:id="rId11"/>
    <p:sldId id="526" r:id="rId12"/>
    <p:sldId id="527" r:id="rId13"/>
    <p:sldId id="528" r:id="rId14"/>
    <p:sldId id="529" r:id="rId15"/>
    <p:sldId id="530" r:id="rId16"/>
    <p:sldId id="531" r:id="rId17"/>
    <p:sldId id="532" r:id="rId18"/>
    <p:sldId id="533" r:id="rId19"/>
    <p:sldId id="534" r:id="rId20"/>
    <p:sldId id="535" r:id="rId21"/>
    <p:sldId id="536" r:id="rId22"/>
    <p:sldId id="537" r:id="rId23"/>
    <p:sldId id="538" r:id="rId24"/>
    <p:sldId id="539" r:id="rId25"/>
    <p:sldId id="540" r:id="rId26"/>
    <p:sldId id="541" r:id="rId27"/>
    <p:sldId id="542" r:id="rId28"/>
    <p:sldId id="543" r:id="rId29"/>
    <p:sldId id="544" r:id="rId30"/>
    <p:sldId id="545" r:id="rId31"/>
    <p:sldId id="546" r:id="rId32"/>
    <p:sldId id="547" r:id="rId33"/>
    <p:sldId id="548" r:id="rId34"/>
    <p:sldId id="549" r:id="rId35"/>
    <p:sldId id="550" r:id="rId36"/>
    <p:sldId id="551" r:id="rId37"/>
    <p:sldId id="552" r:id="rId38"/>
    <p:sldId id="553" r:id="rId39"/>
    <p:sldId id="555" r:id="rId40"/>
    <p:sldId id="554" r:id="rId41"/>
    <p:sldId id="556" r:id="rId42"/>
    <p:sldId id="557" r:id="rId43"/>
    <p:sldId id="558" r:id="rId44"/>
    <p:sldId id="559" r:id="rId45"/>
    <p:sldId id="560" r:id="rId46"/>
    <p:sldId id="561" r:id="rId47"/>
    <p:sldId id="562" r:id="rId48"/>
    <p:sldId id="563" r:id="rId49"/>
    <p:sldId id="564" r:id="rId50"/>
    <p:sldId id="565" r:id="rId51"/>
    <p:sldId id="566" r:id="rId52"/>
    <p:sldId id="568" r:id="rId53"/>
    <p:sldId id="569" r:id="rId54"/>
    <p:sldId id="570" r:id="rId55"/>
    <p:sldId id="571" r:id="rId56"/>
    <p:sldId id="572" r:id="rId57"/>
    <p:sldId id="573" r:id="rId58"/>
    <p:sldId id="574" r:id="rId59"/>
    <p:sldId id="575" r:id="rId60"/>
    <p:sldId id="576" r:id="rId61"/>
    <p:sldId id="577" r:id="rId62"/>
    <p:sldId id="579" r:id="rId63"/>
    <p:sldId id="580" r:id="rId64"/>
    <p:sldId id="581" r:id="rId65"/>
    <p:sldId id="582" r:id="rId66"/>
    <p:sldId id="583" r:id="rId67"/>
    <p:sldId id="584" r:id="rId68"/>
    <p:sldId id="585" r:id="rId69"/>
    <p:sldId id="586" r:id="rId70"/>
    <p:sldId id="587" r:id="rId71"/>
    <p:sldId id="588" r:id="rId72"/>
    <p:sldId id="589" r:id="rId73"/>
    <p:sldId id="590" r:id="rId74"/>
    <p:sldId id="591" r:id="rId75"/>
    <p:sldId id="593" r:id="rId76"/>
    <p:sldId id="259" r:id="rId77"/>
  </p:sldIdLst>
  <p:sldSz cx="9144000" cy="5143500" type="screen16x9"/>
  <p:notesSz cx="6858000" cy="9144000"/>
  <p:custDataLst>
    <p:tags r:id="rId8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9" autoAdjust="0"/>
    <p:restoredTop sz="89621" autoAdjust="0"/>
  </p:normalViewPr>
  <p:slideViewPr>
    <p:cSldViewPr>
      <p:cViewPr varScale="1">
        <p:scale>
          <a:sx n="141" d="100"/>
          <a:sy n="141" d="100"/>
        </p:scale>
        <p:origin x="736" y="184"/>
      </p:cViewPr>
      <p:guideLst>
        <p:guide orient="horz" pos="1620"/>
        <p:guide pos="2880"/>
      </p:guideLst>
    </p:cSldViewPr>
  </p:slideViewPr>
  <p:outlineViewPr>
    <p:cViewPr>
      <p:scale>
        <a:sx n="33" d="100"/>
        <a:sy n="33" d="100"/>
      </p:scale>
      <p:origin x="0" y="0"/>
    </p:cViewPr>
  </p:outlineViewPr>
  <p:notesTextViewPr>
    <p:cViewPr>
      <p:scale>
        <a:sx n="140" d="100"/>
        <a:sy n="140" d="100"/>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gs" Target="tags/tag1.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ct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ctr"/>
            <a:endParaRPr lang="en-US" altLang="zh-CN" sz="1200" b="0" i="0" u="none" strike="noStrike" kern="1200" dirty="0">
              <a:solidFill>
                <a:schemeClr val="tx1"/>
              </a:solidFill>
              <a:effectLst/>
              <a:latin typeface="+mn-lt"/>
              <a:ea typeface="+mn-ea"/>
              <a:cs typeface="+mn-cs"/>
            </a:endParaRPr>
          </a:p>
          <a:p>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ct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anose="02040503050406030204"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anose="020B0604030504040204" pitchFamily="34" charset="0"/>
                <a:ea typeface="新宋体" panose="02010609030101010101"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anose="020B0604030504040204" pitchFamily="34" charset="0"/>
                <a:ea typeface="微软雅黑" panose="020B0503020204020204"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7">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anose="02040503050406030204" pitchFamily="18" charset="0"/>
              </a:rPr>
              <a:t>REliable</a:t>
            </a:r>
            <a:r>
              <a:rPr lang="en-US" altLang="zh-CN" sz="675" dirty="0">
                <a:solidFill>
                  <a:schemeClr val="bg1"/>
                </a:solidFill>
                <a:effectLst/>
                <a:latin typeface="Cambria" panose="02040503050406030204" pitchFamily="18" charset="0"/>
              </a:rPr>
              <a:t>, </a:t>
            </a:r>
            <a:r>
              <a:rPr lang="en-US" altLang="zh-CN" sz="675" dirty="0" err="1">
                <a:solidFill>
                  <a:schemeClr val="bg1"/>
                </a:solidFill>
                <a:effectLst/>
                <a:latin typeface="Cambria" panose="02040503050406030204" pitchFamily="18" charset="0"/>
              </a:rPr>
              <a:t>INtelligent</a:t>
            </a:r>
            <a:r>
              <a:rPr lang="en-US" altLang="zh-CN" sz="675" baseline="0" dirty="0">
                <a:solidFill>
                  <a:schemeClr val="bg1"/>
                </a:solidFill>
                <a:effectLst/>
                <a:latin typeface="Cambria" panose="02040503050406030204" pitchFamily="18" charset="0"/>
              </a:rPr>
              <a:t> &amp; Scalable Systems</a:t>
            </a:r>
            <a:endParaRPr lang="zh-CN" altLang="en-US" sz="675" dirty="0">
              <a:solidFill>
                <a:schemeClr val="bg1"/>
              </a:solidFill>
              <a:effectLst/>
              <a:latin typeface="Cambria" panose="02040503050406030204"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anose="020B0503020204020204" pitchFamily="34" charset="-122"/>
                <a:ea typeface="微软雅黑" panose="020B0503020204020204" pitchFamily="34" charset="-122"/>
              </a:rPr>
              <a:t>                               </a:t>
            </a:r>
            <a:endParaRPr lang="zh-CN" altLang="en-US" sz="600" dirty="0">
              <a:solidFill>
                <a:schemeClr val="bg1"/>
              </a:solidFill>
              <a:effectLst/>
              <a:latin typeface="Cambria" panose="02040503050406030204"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anose="020B0604030504040204" pitchFamily="34" charset="0"/>
                <a:ea typeface="微软雅黑" panose="020B0503020204020204" pitchFamily="34" charset="-122"/>
              </a:defRPr>
            </a:lvl1pPr>
          </a:lstStyle>
          <a:p>
            <a:fld id="{CB818ED7-1FAF-4BEC-A906-EB6564C334E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10"/>
    </mc:Choice>
    <mc:Fallback>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anose="020B0604030504040204" pitchFamily="34" charset="0"/>
          <a:ea typeface="微软雅黑" panose="020B0503020204020204" pitchFamily="34" charset="-122"/>
          <a:cs typeface="Tahoma" panose="020B0604030504040204" pitchFamily="34" charset="0"/>
        </a:defRPr>
      </a:lvl1pPr>
    </p:titleStyle>
    <p:body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hyperlink" Target="http://reins.se.sjtu.edu.cn/~chenh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hyperlink" Target="https://dev.mysql.com/doc/refman/8.0/en/partitioning.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hyperlink" Target="https://dev.mysql.com/doc/refman/8.0/en/blob.html" TargetMode="External"/><Relationship Id="rId6" Type="http://schemas.openxmlformats.org/officeDocument/2006/relationships/hyperlink" Target="https://dev.mysql.com/doc/refman/8.0/en/binary-varbinary.html" TargetMode="External"/><Relationship Id="rId5" Type="http://schemas.openxmlformats.org/officeDocument/2006/relationships/hyperlink" Target="https://dev.mysql.com/doc/refman/8.0/en/char.html" TargetMode="External"/><Relationship Id="rId4" Type="http://schemas.openxmlformats.org/officeDocument/2006/relationships/hyperlink" Target="https://dev.mysql.com/doc/refman/8.0/en/datetime.html" TargetMode="External"/><Relationship Id="rId3" Type="http://schemas.openxmlformats.org/officeDocument/2006/relationships/hyperlink" Target="https://dev.mysql.com/doc/refman/8.0/en/floating-point-types.html" TargetMode="External"/><Relationship Id="rId2" Type="http://schemas.openxmlformats.org/officeDocument/2006/relationships/hyperlink" Target="https://dev.mysql.com/doc/refman/8.0/en/fixed-point-types.html" TargetMode="External"/><Relationship Id="rId1" Type="http://schemas.openxmlformats.org/officeDocument/2006/relationships/hyperlink" Target="https://dev.mysql.com/doc/refman/8.0/en/integer-types.html"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dev.mysql.com/doc/refman/8.0/en/datetim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dev.mysql.com/doc/refman/8.0/en/alter-table-partition-operations.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hyperlink" Target="https://dev.mysql.com/doc/refman/8.0/en/load-xml.html" TargetMode="External"/><Relationship Id="rId6" Type="http://schemas.openxmlformats.org/officeDocument/2006/relationships/hyperlink" Target="https://dev.mysql.com/doc/refman/8.0/en/load-data.html" TargetMode="External"/><Relationship Id="rId5" Type="http://schemas.openxmlformats.org/officeDocument/2006/relationships/hyperlink" Target="https://dev.mysql.com/doc/refman/8.0/en/update.html" TargetMode="External"/><Relationship Id="rId4" Type="http://schemas.openxmlformats.org/officeDocument/2006/relationships/hyperlink" Target="https://dev.mysql.com/doc/refman/8.0/en/replace.html" TargetMode="External"/><Relationship Id="rId3" Type="http://schemas.openxmlformats.org/officeDocument/2006/relationships/hyperlink" Target="https://dev.mysql.com/doc/refman/8.0/en/insert.html" TargetMode="External"/><Relationship Id="rId2" Type="http://schemas.openxmlformats.org/officeDocument/2006/relationships/hyperlink" Target="https://dev.mysql.com/doc/refman/8.0/en/delete.html" TargetMode="External"/><Relationship Id="rId1" Type="http://schemas.openxmlformats.org/officeDocument/2006/relationships/hyperlink" Target="https://dev.mysql.com/doc/refman/8.0/en/select.html"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dev.mysql.com/doc/refman/8.0/en/information-schema-innodb-tables-table.html"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hyperlink" Target="https://dev.mysql.com/doc/refman/8.0/en/load-xml.html" TargetMode="External"/><Relationship Id="rId6" Type="http://schemas.openxmlformats.org/officeDocument/2006/relationships/hyperlink" Target="https://dev.mysql.com/doc/refman/8.0/en/load-data.html" TargetMode="External"/><Relationship Id="rId5" Type="http://schemas.openxmlformats.org/officeDocument/2006/relationships/hyperlink" Target="https://dev.mysql.com/doc/refman/8.0/en/update.html" TargetMode="External"/><Relationship Id="rId4" Type="http://schemas.openxmlformats.org/officeDocument/2006/relationships/hyperlink" Target="https://dev.mysql.com/doc/refman/8.0/en/replace.html" TargetMode="External"/><Relationship Id="rId3" Type="http://schemas.openxmlformats.org/officeDocument/2006/relationships/hyperlink" Target="https://dev.mysql.com/doc/refman/8.0/en/insert.html" TargetMode="External"/><Relationship Id="rId2" Type="http://schemas.openxmlformats.org/officeDocument/2006/relationships/hyperlink" Target="https://dev.mysql.com/doc/refman/8.0/en/delete.html" TargetMode="External"/><Relationship Id="rId1" Type="http://schemas.openxmlformats.org/officeDocument/2006/relationships/hyperlink" Target="https://dev.mysql.com/doc/refman/8.0/en/select.html" TargetMode="Externa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a:t>
            </a:r>
            <a:r>
              <a:rPr lang="en-US" altLang="en-US" sz="2400" dirty="0"/>
              <a:t> </a:t>
            </a:r>
            <a:r>
              <a:rPr lang="en-US" altLang="en-US" sz="2400" dirty="0"/>
              <a:t>1</a:t>
            </a:r>
            <a:r>
              <a:rPr lang="en-US" altLang="zh-CN" sz="2400" dirty="0"/>
              <a:t>8 </a:t>
            </a:r>
            <a:br>
              <a:rPr lang="en-US" altLang="zh-CN" sz="2400" dirty="0"/>
            </a:br>
            <a:r>
              <a:rPr lang="en-US" altLang="en-US" sz="2400" dirty="0"/>
              <a:t>MySQL</a:t>
            </a:r>
            <a:r>
              <a:rPr lang="zh-CN" altLang="en-US" sz="2400" dirty="0"/>
              <a:t> </a:t>
            </a:r>
            <a:r>
              <a:rPr lang="en-US" altLang="zh-CN" sz="2400" dirty="0"/>
              <a:t>Partitioning</a:t>
            </a:r>
            <a:endParaRPr lang="zh-CN" altLang="en-US" sz="1350" i="1" dirty="0">
              <a:solidFill>
                <a:schemeClr val="tx1"/>
              </a:solidFill>
              <a:effectLst/>
              <a:latin typeface="Times New Roman" panose="02020603050405020304" pitchFamily="18" charset="0"/>
              <a:ea typeface="幼圆" pitchFamily="49" charset="-122"/>
              <a:cs typeface="Times New Roman" panose="02020603050405020304"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endParaRPr lang="en-US" altLang="zh-CN" b="1" dirty="0"/>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endParaRPr lang="en-US" altLang="zh-CN" i="1" dirty="0"/>
          </a:p>
          <a:p>
            <a:r>
              <a:rPr lang="en-US" altLang="zh-CN" dirty="0"/>
              <a:t>Shanghai Jiao Tong University</a:t>
            </a:r>
            <a:endParaRPr lang="en-US" altLang="zh-CN" dirty="0"/>
          </a:p>
          <a:p>
            <a:r>
              <a:rPr lang="en-US" altLang="zh-CN" dirty="0"/>
              <a:t>Shanghai, China</a:t>
            </a:r>
            <a:endParaRPr lang="en-US" altLang="zh-CN" dirty="0"/>
          </a:p>
          <a:p>
            <a:r>
              <a:rPr lang="en-US" altLang="zh-CN" u="sng" dirty="0">
                <a:hlinkClick r:id="rId1"/>
              </a:rPr>
              <a:t>http://reins.se.sjtu.edu.cn/~chenhp</a:t>
            </a:r>
            <a:r>
              <a:rPr lang="en-US" altLang="zh-CN" dirty="0"/>
              <a:t> </a:t>
            </a:r>
            <a:endParaRPr lang="en-US" altLang="zh-CN" dirty="0"/>
          </a:p>
          <a:p>
            <a:r>
              <a:rPr lang="en-US" altLang="zh-CN" dirty="0"/>
              <a:t>e-mail: chen-hp@sjtu.edu.cn</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rPr>
              <a:t>RANGE</a:t>
            </a:r>
            <a:r>
              <a:rPr kumimoji="1" lang="zh-CN" altLang="en-US" dirty="0">
                <a:latin typeface="微软雅黑" panose="020B0503020204020204" pitchFamily="34" charset="-122"/>
              </a:rPr>
              <a:t> </a:t>
            </a:r>
            <a:r>
              <a:rPr kumimoji="1" lang="en-US" altLang="zh-CN" dirty="0">
                <a:latin typeface="微软雅黑" panose="020B0503020204020204" pitchFamily="34" charset="-122"/>
              </a:rPr>
              <a:t>Partitioning</a:t>
            </a:r>
            <a:endParaRPr kumimoji="1" lang="zh-CN" altLang="en-US" dirty="0">
              <a:latin typeface="微软雅黑" panose="020B0503020204020204" pitchFamily="34" charset="-122"/>
            </a:endParaRPr>
          </a:p>
        </p:txBody>
      </p:sp>
      <p:sp>
        <p:nvSpPr>
          <p:cNvPr id="3" name="内容占位符 2"/>
          <p:cNvSpPr>
            <a:spLocks noGrp="1"/>
          </p:cNvSpPr>
          <p:nvPr>
            <p:ph idx="1"/>
          </p:nvPr>
        </p:nvSpPr>
        <p:spPr>
          <a:xfrm>
            <a:off x="107504" y="845073"/>
            <a:ext cx="8928992" cy="3940924"/>
          </a:xfrm>
        </p:spPr>
        <p:txBody>
          <a:bodyPr>
            <a:normAutofit fontScale="92500" lnSpcReduction="10000"/>
          </a:bodyPr>
          <a:lstStyle/>
          <a:p>
            <a:r>
              <a:rPr lang="en-US" altLang="zh-CN" dirty="0">
                <a:latin typeface="微软雅黑" panose="020B0503020204020204" pitchFamily="34" charset="-122"/>
                <a:ea typeface="微软雅黑" panose="020B0503020204020204" pitchFamily="34" charset="-122"/>
              </a:rPr>
              <a:t>This table can be partitioned by range in a number of ways, depending on your needs.</a:t>
            </a:r>
            <a:endParaRPr lang="en-US" altLang="zh-CN" dirty="0">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77AA"/>
                </a:solidFill>
                <a:latin typeface="微软雅黑" panose="020B0503020204020204" pitchFamily="34" charset="-122"/>
                <a:ea typeface="微软雅黑" panose="020B0503020204020204" pitchFamily="34" charset="-122"/>
              </a:rPr>
              <a:t>CREATE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TABLE</a:t>
            </a:r>
            <a:r>
              <a:rPr lang="en-US" altLang="zh-CN" sz="1500" dirty="0">
                <a:solidFill>
                  <a:srgbClr val="000000"/>
                </a:solidFill>
                <a:latin typeface="微软雅黑" panose="020B0503020204020204" pitchFamily="34" charset="-122"/>
                <a:ea typeface="微软雅黑" panose="020B0503020204020204" pitchFamily="34" charset="-122"/>
              </a:rPr>
              <a:t> employees </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	</a:t>
            </a:r>
            <a:r>
              <a:rPr lang="en-US" altLang="zh-CN" sz="1500" dirty="0">
                <a:solidFill>
                  <a:srgbClr val="000000"/>
                </a:solidFill>
                <a:latin typeface="微软雅黑" panose="020B0503020204020204" pitchFamily="34" charset="-122"/>
                <a:ea typeface="微软雅黑" panose="020B0503020204020204" pitchFamily="34" charset="-122"/>
              </a:rPr>
              <a:t>id </a:t>
            </a:r>
            <a:r>
              <a:rPr lang="en-US" altLang="zh-CN" sz="1500" dirty="0">
                <a:solidFill>
                  <a:srgbClr val="834689"/>
                </a:solidFill>
                <a:latin typeface="微软雅黑" panose="020B0503020204020204" pitchFamily="34" charset="-122"/>
                <a:ea typeface="微软雅黑" panose="020B0503020204020204" pitchFamily="34" charset="-122"/>
              </a:rPr>
              <a:t>INT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fname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VARCHAR</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30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lname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VARCHAR</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30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hired </a:t>
            </a:r>
            <a:r>
              <a:rPr lang="en-US" altLang="zh-CN" sz="1500" dirty="0">
                <a:solidFill>
                  <a:srgbClr val="834689"/>
                </a:solidFill>
                <a:latin typeface="微软雅黑" panose="020B0503020204020204" pitchFamily="34" charset="-122"/>
                <a:ea typeface="微软雅黑" panose="020B0503020204020204" pitchFamily="34" charset="-122"/>
              </a:rPr>
              <a:t>DATE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DEFAULT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669900"/>
                </a:solidFill>
                <a:latin typeface="微软雅黑" panose="020B0503020204020204" pitchFamily="34" charset="-122"/>
                <a:ea typeface="微软雅黑" panose="020B0503020204020204" pitchFamily="34" charset="-122"/>
              </a:rPr>
              <a:t>'1970-01-01’</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separated </a:t>
            </a:r>
            <a:r>
              <a:rPr lang="en-US" altLang="zh-CN" sz="1500" dirty="0">
                <a:solidFill>
                  <a:srgbClr val="834689"/>
                </a:solidFill>
                <a:latin typeface="微软雅黑" panose="020B0503020204020204" pitchFamily="34" charset="-122"/>
                <a:ea typeface="微软雅黑" panose="020B0503020204020204" pitchFamily="34" charset="-122"/>
              </a:rPr>
              <a:t>DATE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DEFAULT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669900"/>
                </a:solidFill>
                <a:latin typeface="微软雅黑" panose="020B0503020204020204" pitchFamily="34" charset="-122"/>
                <a:ea typeface="微软雅黑" panose="020B0503020204020204" pitchFamily="34" charset="-122"/>
              </a:rPr>
              <a:t>'9999-12-31’</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job_code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INT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store_id</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INT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BY</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RANGE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err="1">
                <a:solidFill>
                  <a:srgbClr val="000000"/>
                </a:solidFill>
                <a:latin typeface="微软雅黑" panose="020B0503020204020204" pitchFamily="34" charset="-122"/>
                <a:ea typeface="微软雅黑" panose="020B0503020204020204" pitchFamily="34" charset="-122"/>
              </a:rPr>
              <a:t>store_id</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p0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6</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p1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11</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p2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16</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p3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21</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a:t>
            </a:r>
            <a:endParaRPr lang="zh-CN" altLang="en-US" sz="1500" dirty="0">
              <a:latin typeface="微软雅黑" panose="020B0503020204020204" pitchFamily="34" charset="-122"/>
              <a:ea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latin typeface="微软雅黑" panose="020B0503020204020204" pitchFamily="34" charset="-122"/>
              </a:rPr>
            </a:fld>
            <a:endParaRPr lang="zh-CN" altLang="en-US" dirty="0" smtClean="0">
              <a:latin typeface="微软雅黑" panose="020B0503020204020204" pitchFamily="34" charset="-122"/>
            </a:endParaRPr>
          </a:p>
        </p:txBody>
      </p:sp>
      <p:sp>
        <p:nvSpPr>
          <p:cNvPr id="5" name="矩形 4"/>
          <p:cNvSpPr/>
          <p:nvPr/>
        </p:nvSpPr>
        <p:spPr>
          <a:xfrm>
            <a:off x="2857500" y="1913878"/>
            <a:ext cx="3429000" cy="300082"/>
          </a:xfrm>
          <a:prstGeom prst="rect">
            <a:avLst/>
          </a:prstGeom>
        </p:spPr>
        <p:txBody>
          <a:bodyPr>
            <a:spAutoFit/>
          </a:bodyPr>
          <a:lstStyle/>
          <a:p>
            <a:endParaRPr lang="zh-CN" altLang="en-US" sz="135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rPr>
              <a:t>RANGE</a:t>
            </a:r>
            <a:r>
              <a:rPr kumimoji="1" lang="zh-CN" altLang="en-US" dirty="0">
                <a:latin typeface="微软雅黑" panose="020B0503020204020204" pitchFamily="34" charset="-122"/>
              </a:rPr>
              <a:t> </a:t>
            </a:r>
            <a:r>
              <a:rPr kumimoji="1" lang="en-US" altLang="zh-CN" dirty="0">
                <a:latin typeface="微软雅黑" panose="020B0503020204020204" pitchFamily="34" charset="-122"/>
              </a:rPr>
              <a:t>Partitioning</a:t>
            </a:r>
            <a:endParaRPr kumimoji="1" lang="zh-CN" altLang="en-US" dirty="0">
              <a:latin typeface="微软雅黑" panose="020B0503020204020204" pitchFamily="34" charset="-122"/>
            </a:endParaRPr>
          </a:p>
        </p:txBody>
      </p:sp>
      <p:sp>
        <p:nvSpPr>
          <p:cNvPr id="3" name="内容占位符 2"/>
          <p:cNvSpPr>
            <a:spLocks noGrp="1"/>
          </p:cNvSpPr>
          <p:nvPr>
            <p:ph idx="1"/>
          </p:nvPr>
        </p:nvSpPr>
        <p:spPr>
          <a:xfrm>
            <a:off x="107504" y="845073"/>
            <a:ext cx="8784976" cy="3940924"/>
          </a:xfrm>
        </p:spPr>
        <p:txBody>
          <a:bodyPr>
            <a:normAutofit fontScale="92500" lnSpcReduction="10000"/>
          </a:bodyPr>
          <a:lstStyle/>
          <a:p>
            <a:r>
              <a:rPr lang="en-US" altLang="zh-CN" dirty="0">
                <a:latin typeface="微软雅黑" panose="020B0503020204020204" pitchFamily="34" charset="-122"/>
                <a:ea typeface="微软雅黑" panose="020B0503020204020204" pitchFamily="34" charset="-122"/>
              </a:rPr>
              <a:t>This table can be partitioned by range in a number of ways, depending on your needs.</a:t>
            </a:r>
            <a:endParaRPr lang="en-US" altLang="zh-CN" dirty="0">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77AA"/>
                </a:solidFill>
                <a:latin typeface="微软雅黑" panose="020B0503020204020204" pitchFamily="34" charset="-122"/>
                <a:ea typeface="微软雅黑" panose="020B0503020204020204" pitchFamily="34" charset="-122"/>
              </a:rPr>
              <a:t>CREATE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TABLE</a:t>
            </a:r>
            <a:r>
              <a:rPr lang="en-US" altLang="zh-CN" sz="1500" dirty="0">
                <a:solidFill>
                  <a:srgbClr val="000000"/>
                </a:solidFill>
                <a:latin typeface="微软雅黑" panose="020B0503020204020204" pitchFamily="34" charset="-122"/>
                <a:ea typeface="微软雅黑" panose="020B0503020204020204" pitchFamily="34" charset="-122"/>
              </a:rPr>
              <a:t> employees </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	</a:t>
            </a:r>
            <a:r>
              <a:rPr lang="en-US" altLang="zh-CN" sz="1500" dirty="0">
                <a:solidFill>
                  <a:srgbClr val="000000"/>
                </a:solidFill>
                <a:latin typeface="微软雅黑" panose="020B0503020204020204" pitchFamily="34" charset="-122"/>
                <a:ea typeface="微软雅黑" panose="020B0503020204020204" pitchFamily="34" charset="-122"/>
              </a:rPr>
              <a:t>id </a:t>
            </a:r>
            <a:r>
              <a:rPr lang="en-US" altLang="zh-CN" sz="1500" dirty="0">
                <a:solidFill>
                  <a:srgbClr val="834689"/>
                </a:solidFill>
                <a:latin typeface="微软雅黑" panose="020B0503020204020204" pitchFamily="34" charset="-122"/>
                <a:ea typeface="微软雅黑" panose="020B0503020204020204" pitchFamily="34" charset="-122"/>
              </a:rPr>
              <a:t>INT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fname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VARCHAR</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30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lname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VARCHAR</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30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hired </a:t>
            </a:r>
            <a:r>
              <a:rPr lang="en-US" altLang="zh-CN" sz="1500" dirty="0">
                <a:solidFill>
                  <a:srgbClr val="834689"/>
                </a:solidFill>
                <a:latin typeface="微软雅黑" panose="020B0503020204020204" pitchFamily="34" charset="-122"/>
                <a:ea typeface="微软雅黑" panose="020B0503020204020204" pitchFamily="34" charset="-122"/>
              </a:rPr>
              <a:t>DATE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DEFAULT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669900"/>
                </a:solidFill>
                <a:latin typeface="微软雅黑" panose="020B0503020204020204" pitchFamily="34" charset="-122"/>
                <a:ea typeface="微软雅黑" panose="020B0503020204020204" pitchFamily="34" charset="-122"/>
              </a:rPr>
              <a:t>'1970-01-01’</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separated </a:t>
            </a:r>
            <a:r>
              <a:rPr lang="en-US" altLang="zh-CN" sz="1500" dirty="0">
                <a:solidFill>
                  <a:srgbClr val="834689"/>
                </a:solidFill>
                <a:latin typeface="微软雅黑" panose="020B0503020204020204" pitchFamily="34" charset="-122"/>
                <a:ea typeface="微软雅黑" panose="020B0503020204020204" pitchFamily="34" charset="-122"/>
              </a:rPr>
              <a:t>DATE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DEFAULT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669900"/>
                </a:solidFill>
                <a:latin typeface="微软雅黑" panose="020B0503020204020204" pitchFamily="34" charset="-122"/>
                <a:ea typeface="微软雅黑" panose="020B0503020204020204" pitchFamily="34" charset="-122"/>
              </a:rPr>
              <a:t>'9999-12-31’</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job_code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INT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store_id</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INT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BY</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RANGE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err="1">
                <a:solidFill>
                  <a:srgbClr val="000000"/>
                </a:solidFill>
                <a:latin typeface="微软雅黑" panose="020B0503020204020204" pitchFamily="34" charset="-122"/>
                <a:ea typeface="微软雅黑" panose="020B0503020204020204" pitchFamily="34" charset="-122"/>
              </a:rPr>
              <a:t>store_id</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p0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6</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p1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11</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p2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16</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p3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75" dirty="0">
                <a:solidFill>
                  <a:srgbClr val="FF0000"/>
                </a:solidFill>
                <a:latin typeface="微软雅黑" panose="020B0503020204020204" pitchFamily="34" charset="-122"/>
                <a:ea typeface="微软雅黑" panose="020B0503020204020204" pitchFamily="34" charset="-122"/>
              </a:rPr>
              <a:t>MAXVALUE</a:t>
            </a:r>
            <a:endParaRPr lang="en-US" altLang="zh-CN" sz="1575" dirty="0">
              <a:solidFill>
                <a:srgbClr val="FF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a:t>
            </a:r>
            <a:endParaRPr lang="zh-CN" altLang="en-US" sz="1500" dirty="0">
              <a:latin typeface="微软雅黑" panose="020B0503020204020204" pitchFamily="34" charset="-122"/>
              <a:ea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latin typeface="微软雅黑" panose="020B0503020204020204" pitchFamily="34" charset="-122"/>
              </a:rPr>
            </a:fld>
            <a:endParaRPr lang="zh-CN" altLang="en-US" dirty="0" smtClean="0">
              <a:latin typeface="微软雅黑" panose="020B0503020204020204" pitchFamily="34" charset="-122"/>
            </a:endParaRPr>
          </a:p>
        </p:txBody>
      </p:sp>
      <p:sp>
        <p:nvSpPr>
          <p:cNvPr id="5" name="矩形 4"/>
          <p:cNvSpPr/>
          <p:nvPr/>
        </p:nvSpPr>
        <p:spPr>
          <a:xfrm>
            <a:off x="2857500" y="1913878"/>
            <a:ext cx="3429000" cy="300082"/>
          </a:xfrm>
          <a:prstGeom prst="rect">
            <a:avLst/>
          </a:prstGeom>
        </p:spPr>
        <p:txBody>
          <a:bodyPr>
            <a:spAutoFit/>
          </a:bodyPr>
          <a:lstStyle/>
          <a:p>
            <a:endParaRPr lang="zh-CN" altLang="en-US" sz="1350" dirty="0">
              <a:latin typeface="微软雅黑" panose="020B0503020204020204" pitchFamily="34" charset="-122"/>
              <a:ea typeface="微软雅黑" panose="020B0503020204020204" pitchFamily="34" charset="-122"/>
            </a:endParaRPr>
          </a:p>
        </p:txBody>
      </p:sp>
      <p:sp>
        <p:nvSpPr>
          <p:cNvPr id="6" name="矩形 5"/>
          <p:cNvSpPr/>
          <p:nvPr/>
        </p:nvSpPr>
        <p:spPr>
          <a:xfrm>
            <a:off x="2857500" y="1498379"/>
            <a:ext cx="3429000" cy="300082"/>
          </a:xfrm>
          <a:prstGeom prst="rect">
            <a:avLst/>
          </a:prstGeom>
        </p:spPr>
        <p:txBody>
          <a:bodyPr>
            <a:spAutoFit/>
          </a:bodyPr>
          <a:lstStyle/>
          <a:p>
            <a:endParaRPr lang="zh-CN" altLang="en-US" sz="135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RANGE</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928992" cy="3940924"/>
          </a:xfrm>
        </p:spPr>
        <p:txBody>
          <a:bodyPr>
            <a:normAutofit lnSpcReduction="10000"/>
          </a:bodyPr>
          <a:lstStyle/>
          <a:p>
            <a:r>
              <a:rPr lang="en-US" altLang="zh-CN" sz="1650" dirty="0"/>
              <a:t>This table can be partitioned by range in a number of ways, depending on your needs.</a:t>
            </a:r>
            <a:endParaRPr lang="en-US" altLang="zh-CN" sz="1650" dirty="0"/>
          </a:p>
          <a:p>
            <a:pPr marL="233680" indent="0">
              <a:buNone/>
            </a:pPr>
            <a:r>
              <a:rPr lang="en-US" altLang="zh-CN" sz="1500" dirty="0">
                <a:solidFill>
                  <a:srgbClr val="0077AA"/>
                </a:solidFill>
                <a:latin typeface="微软雅黑" panose="020B0503020204020204" pitchFamily="34" charset="-122"/>
                <a:ea typeface="微软雅黑" panose="020B0503020204020204" pitchFamily="34" charset="-122"/>
              </a:rPr>
              <a:t>CREATE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TABLE</a:t>
            </a:r>
            <a:r>
              <a:rPr lang="en-US" altLang="zh-CN" sz="1500" dirty="0">
                <a:solidFill>
                  <a:srgbClr val="000000"/>
                </a:solidFill>
                <a:latin typeface="微软雅黑" panose="020B0503020204020204" pitchFamily="34" charset="-122"/>
                <a:ea typeface="微软雅黑" panose="020B0503020204020204" pitchFamily="34" charset="-122"/>
              </a:rPr>
              <a:t> employees </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	</a:t>
            </a:r>
            <a:r>
              <a:rPr lang="en-US" altLang="zh-CN" sz="1500" dirty="0">
                <a:solidFill>
                  <a:srgbClr val="000000"/>
                </a:solidFill>
                <a:latin typeface="微软雅黑" panose="020B0503020204020204" pitchFamily="34" charset="-122"/>
                <a:ea typeface="微软雅黑" panose="020B0503020204020204" pitchFamily="34" charset="-122"/>
              </a:rPr>
              <a:t>id </a:t>
            </a:r>
            <a:r>
              <a:rPr lang="en-US" altLang="zh-CN" sz="1500" dirty="0">
                <a:solidFill>
                  <a:srgbClr val="834689"/>
                </a:solidFill>
                <a:latin typeface="微软雅黑" panose="020B0503020204020204" pitchFamily="34" charset="-122"/>
                <a:ea typeface="微软雅黑" panose="020B0503020204020204" pitchFamily="34" charset="-122"/>
              </a:rPr>
              <a:t>INT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fname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VARCHAR</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30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lname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VARCHAR</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30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hired </a:t>
            </a:r>
            <a:r>
              <a:rPr lang="en-US" altLang="zh-CN" sz="1500" dirty="0">
                <a:solidFill>
                  <a:srgbClr val="834689"/>
                </a:solidFill>
                <a:latin typeface="微软雅黑" panose="020B0503020204020204" pitchFamily="34" charset="-122"/>
                <a:ea typeface="微软雅黑" panose="020B0503020204020204" pitchFamily="34" charset="-122"/>
              </a:rPr>
              <a:t>DATE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DEFAULT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669900"/>
                </a:solidFill>
                <a:latin typeface="微软雅黑" panose="020B0503020204020204" pitchFamily="34" charset="-122"/>
                <a:ea typeface="微软雅黑" panose="020B0503020204020204" pitchFamily="34" charset="-122"/>
              </a:rPr>
              <a:t>'1970-01-01’</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separated </a:t>
            </a:r>
            <a:r>
              <a:rPr lang="en-US" altLang="zh-CN" sz="1500" dirty="0">
                <a:solidFill>
                  <a:srgbClr val="834689"/>
                </a:solidFill>
                <a:latin typeface="微软雅黑" panose="020B0503020204020204" pitchFamily="34" charset="-122"/>
                <a:ea typeface="微软雅黑" panose="020B0503020204020204" pitchFamily="34" charset="-122"/>
              </a:rPr>
              <a:t>DATE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DEFAULT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669900"/>
                </a:solidFill>
                <a:latin typeface="微软雅黑" panose="020B0503020204020204" pitchFamily="34" charset="-122"/>
                <a:ea typeface="微软雅黑" panose="020B0503020204020204" pitchFamily="34" charset="-122"/>
              </a:rPr>
              <a:t>'9999-12-31’</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job_code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INT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store_id</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INT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BY</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RANGE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err="1">
                <a:solidFill>
                  <a:srgbClr val="000000"/>
                </a:solidFill>
                <a:latin typeface="微软雅黑" panose="020B0503020204020204" pitchFamily="34" charset="-122"/>
                <a:ea typeface="微软雅黑" panose="020B0503020204020204" pitchFamily="34" charset="-122"/>
              </a:rPr>
              <a:t>job_code</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p0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100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p1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1000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p2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10000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a:t>
            </a:r>
            <a:endParaRPr lang="zh-CN" altLang="en-US" sz="1500" dirty="0">
              <a:latin typeface="微软雅黑" panose="020B0503020204020204" pitchFamily="34" charset="-122"/>
              <a:ea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RANGE</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2"/>
            <a:ext cx="8928992" cy="4283109"/>
          </a:xfrm>
        </p:spPr>
        <p:txBody>
          <a:bodyPr>
            <a:normAutofit lnSpcReduction="10000"/>
          </a:bodyPr>
          <a:lstStyle/>
          <a:p>
            <a:r>
              <a:rPr lang="en-US" altLang="zh-CN" sz="1650" dirty="0"/>
              <a:t>This table can be partitioned by range in a number of ways, depending on your needs.</a:t>
            </a:r>
            <a:endParaRPr lang="en-US" altLang="zh-CN" sz="1650" dirty="0"/>
          </a:p>
          <a:p>
            <a:pPr marL="233680" indent="0">
              <a:buNone/>
            </a:pPr>
            <a:r>
              <a:rPr lang="en-US" altLang="zh-CN" sz="1500" dirty="0">
                <a:solidFill>
                  <a:srgbClr val="0077AA"/>
                </a:solidFill>
                <a:latin typeface="微软雅黑" panose="020B0503020204020204" pitchFamily="34" charset="-122"/>
                <a:ea typeface="微软雅黑" panose="020B0503020204020204" pitchFamily="34" charset="-122"/>
              </a:rPr>
              <a:t>CREATE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TABLE</a:t>
            </a:r>
            <a:r>
              <a:rPr lang="en-US" altLang="zh-CN" sz="1500" dirty="0">
                <a:solidFill>
                  <a:srgbClr val="000000"/>
                </a:solidFill>
                <a:latin typeface="微软雅黑" panose="020B0503020204020204" pitchFamily="34" charset="-122"/>
                <a:ea typeface="微软雅黑" panose="020B0503020204020204" pitchFamily="34" charset="-122"/>
              </a:rPr>
              <a:t> employees </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	</a:t>
            </a:r>
            <a:r>
              <a:rPr lang="en-US" altLang="zh-CN" sz="1500" dirty="0">
                <a:solidFill>
                  <a:srgbClr val="000000"/>
                </a:solidFill>
                <a:latin typeface="微软雅黑" panose="020B0503020204020204" pitchFamily="34" charset="-122"/>
                <a:ea typeface="微软雅黑" panose="020B0503020204020204" pitchFamily="34" charset="-122"/>
              </a:rPr>
              <a:t>id </a:t>
            </a:r>
            <a:r>
              <a:rPr lang="en-US" altLang="zh-CN" sz="1500" dirty="0">
                <a:solidFill>
                  <a:srgbClr val="834689"/>
                </a:solidFill>
                <a:latin typeface="微软雅黑" panose="020B0503020204020204" pitchFamily="34" charset="-122"/>
                <a:ea typeface="微软雅黑" panose="020B0503020204020204" pitchFamily="34" charset="-122"/>
              </a:rPr>
              <a:t>INT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fname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VARCHAR</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30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lname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VARCHAR</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30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hired </a:t>
            </a:r>
            <a:r>
              <a:rPr lang="en-US" altLang="zh-CN" sz="1500" dirty="0">
                <a:solidFill>
                  <a:srgbClr val="834689"/>
                </a:solidFill>
                <a:latin typeface="微软雅黑" panose="020B0503020204020204" pitchFamily="34" charset="-122"/>
                <a:ea typeface="微软雅黑" panose="020B0503020204020204" pitchFamily="34" charset="-122"/>
              </a:rPr>
              <a:t>DATE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DEFAULT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669900"/>
                </a:solidFill>
                <a:latin typeface="微软雅黑" panose="020B0503020204020204" pitchFamily="34" charset="-122"/>
                <a:ea typeface="微软雅黑" panose="020B0503020204020204" pitchFamily="34" charset="-122"/>
              </a:rPr>
              <a:t>'1970-01-01’</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separated </a:t>
            </a:r>
            <a:r>
              <a:rPr lang="en-US" altLang="zh-CN" sz="1500" dirty="0">
                <a:solidFill>
                  <a:srgbClr val="834689"/>
                </a:solidFill>
                <a:latin typeface="微软雅黑" panose="020B0503020204020204" pitchFamily="34" charset="-122"/>
                <a:ea typeface="微软雅黑" panose="020B0503020204020204" pitchFamily="34" charset="-122"/>
              </a:rPr>
              <a:t>DATE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DEFAULT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669900"/>
                </a:solidFill>
                <a:latin typeface="微软雅黑" panose="020B0503020204020204" pitchFamily="34" charset="-122"/>
                <a:ea typeface="微软雅黑" panose="020B0503020204020204" pitchFamily="34" charset="-122"/>
              </a:rPr>
              <a:t>'9999-12-31’</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job_code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INT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store_id</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INT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BY</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RANGE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DD4A68"/>
                </a:solidFill>
                <a:latin typeface="微软雅黑" panose="020B0503020204020204" pitchFamily="34" charset="-122"/>
                <a:ea typeface="微软雅黑" panose="020B0503020204020204" pitchFamily="34" charset="-122"/>
              </a:rPr>
              <a:t>YEAR</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separated</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p0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1991</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p1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1996</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77AA"/>
                </a:solidFill>
                <a:latin typeface="微软雅黑" panose="020B0503020204020204" pitchFamily="34" charset="-122"/>
                <a:ea typeface="微软雅黑" panose="020B0503020204020204" pitchFamily="34" charset="-122"/>
              </a:rPr>
              <a:t>	PARTITION</a:t>
            </a:r>
            <a:r>
              <a:rPr lang="en-US" altLang="zh-CN" sz="1500" dirty="0">
                <a:solidFill>
                  <a:srgbClr val="000000"/>
                </a:solidFill>
                <a:latin typeface="微软雅黑" panose="020B0503020204020204" pitchFamily="34" charset="-122"/>
                <a:ea typeface="微软雅黑" panose="020B0503020204020204" pitchFamily="34" charset="-122"/>
              </a:rPr>
              <a:t> p2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2001</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p3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MAXVALUE</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Liberation Mono"/>
              </a:rPr>
              <a:t>);</a:t>
            </a:r>
            <a:endParaRPr lang="zh-CN" altLang="en-US" sz="1500"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RANGE</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784976" cy="3940924"/>
          </a:xfrm>
        </p:spPr>
        <p:txBody>
          <a:bodyPr>
            <a:normAutofit fontScale="85000" lnSpcReduction="20000"/>
          </a:bodyPr>
          <a:lstStyle/>
          <a:p>
            <a:r>
              <a:rPr lang="en-US" altLang="zh-CN" sz="1650" dirty="0"/>
              <a:t>This table can be partitioned by range in a number of ways, depending on your needs.</a:t>
            </a:r>
            <a:endParaRPr lang="en-US" altLang="zh-CN" sz="1650" dirty="0"/>
          </a:p>
          <a:p>
            <a:pPr marL="233680" indent="0">
              <a:buNone/>
            </a:pPr>
            <a:r>
              <a:rPr lang="en-US" altLang="zh-CN" sz="1500" dirty="0">
                <a:solidFill>
                  <a:srgbClr val="0077AA"/>
                </a:solidFill>
                <a:latin typeface="微软雅黑" panose="020B0503020204020204" pitchFamily="34" charset="-122"/>
                <a:ea typeface="微软雅黑" panose="020B0503020204020204" pitchFamily="34" charset="-122"/>
              </a:rPr>
              <a:t>CREATE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TABLE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quarterly_report_status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report_id</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INT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report_status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VARCHAR</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20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report_updated</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834689"/>
                </a:solidFill>
                <a:latin typeface="微软雅黑" panose="020B0503020204020204" pitchFamily="34" charset="-122"/>
                <a:ea typeface="微软雅黑" panose="020B0503020204020204" pitchFamily="34" charset="-122"/>
              </a:rPr>
              <a:t>TIMESTAMP</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A67F59"/>
                </a:solidFill>
                <a:latin typeface="微软雅黑" panose="020B0503020204020204" pitchFamily="34" charset="-122"/>
                <a:ea typeface="微软雅黑" panose="020B0503020204020204" pitchFamily="34" charset="-122"/>
              </a:rPr>
              <a:t>NOT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NULL</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DEFAULT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CURRENT_TIMESTAMP</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ON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UPDATE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CURRENT_TIMESTAMP</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BY</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RANGE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DD4A68"/>
                </a:solidFill>
                <a:latin typeface="微软雅黑" panose="020B0503020204020204" pitchFamily="34" charset="-122"/>
                <a:ea typeface="微软雅黑" panose="020B0503020204020204" pitchFamily="34" charset="-122"/>
              </a:rPr>
              <a:t>UNIX_TIMESTAMP</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err="1">
                <a:solidFill>
                  <a:srgbClr val="000000"/>
                </a:solidFill>
                <a:latin typeface="微软雅黑" panose="020B0503020204020204" pitchFamily="34" charset="-122"/>
                <a:ea typeface="微软雅黑" panose="020B0503020204020204" pitchFamily="34" charset="-122"/>
              </a:rPr>
              <a:t>report_updated</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p0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DD4A68"/>
                </a:solidFill>
                <a:latin typeface="微软雅黑" panose="020B0503020204020204" pitchFamily="34" charset="-122"/>
                <a:ea typeface="微软雅黑" panose="020B0503020204020204" pitchFamily="34" charset="-122"/>
              </a:rPr>
              <a:t>UNIX_TIMESTAMP</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669900"/>
                </a:solidFill>
                <a:latin typeface="微软雅黑" panose="020B0503020204020204" pitchFamily="34" charset="-122"/>
                <a:ea typeface="微软雅黑" panose="020B0503020204020204" pitchFamily="34" charset="-122"/>
              </a:rPr>
              <a:t>'2008-01-01 00:00:00'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p1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DD4A68"/>
                </a:solidFill>
                <a:latin typeface="微软雅黑" panose="020B0503020204020204" pitchFamily="34" charset="-122"/>
                <a:ea typeface="微软雅黑" panose="020B0503020204020204" pitchFamily="34" charset="-122"/>
              </a:rPr>
              <a:t>UNIX_TIMESTAMP</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669900"/>
                </a:solidFill>
                <a:latin typeface="微软雅黑" panose="020B0503020204020204" pitchFamily="34" charset="-122"/>
                <a:ea typeface="微软雅黑" panose="020B0503020204020204" pitchFamily="34" charset="-122"/>
              </a:rPr>
              <a:t>'2008-04-01 00:00:00'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p2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DD4A68"/>
                </a:solidFill>
                <a:latin typeface="微软雅黑" panose="020B0503020204020204" pitchFamily="34" charset="-122"/>
                <a:ea typeface="微软雅黑" panose="020B0503020204020204" pitchFamily="34" charset="-122"/>
              </a:rPr>
              <a:t>UNIX_TIMESTAMP</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669900"/>
                </a:solidFill>
                <a:latin typeface="微软雅黑" panose="020B0503020204020204" pitchFamily="34" charset="-122"/>
                <a:ea typeface="微软雅黑" panose="020B0503020204020204" pitchFamily="34" charset="-122"/>
              </a:rPr>
              <a:t>'2008-07-01 00:00:00'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p3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DD4A68"/>
                </a:solidFill>
                <a:latin typeface="微软雅黑" panose="020B0503020204020204" pitchFamily="34" charset="-122"/>
                <a:ea typeface="微软雅黑" panose="020B0503020204020204" pitchFamily="34" charset="-122"/>
              </a:rPr>
              <a:t>UNIX_TIMESTAMP</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669900"/>
                </a:solidFill>
                <a:latin typeface="微软雅黑" panose="020B0503020204020204" pitchFamily="34" charset="-122"/>
                <a:ea typeface="微软雅黑" panose="020B0503020204020204" pitchFamily="34" charset="-122"/>
              </a:rPr>
              <a:t>'2008-10-01 00:00:00'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p4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DD4A68"/>
                </a:solidFill>
                <a:latin typeface="微软雅黑" panose="020B0503020204020204" pitchFamily="34" charset="-122"/>
                <a:ea typeface="微软雅黑" panose="020B0503020204020204" pitchFamily="34" charset="-122"/>
              </a:rPr>
              <a:t>UNIX_TIMESTAMP</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669900"/>
                </a:solidFill>
                <a:latin typeface="微软雅黑" panose="020B0503020204020204" pitchFamily="34" charset="-122"/>
                <a:ea typeface="微软雅黑" panose="020B0503020204020204" pitchFamily="34" charset="-122"/>
              </a:rPr>
              <a:t>'2009-01-01 00:00:00'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p5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DD4A68"/>
                </a:solidFill>
                <a:latin typeface="微软雅黑" panose="020B0503020204020204" pitchFamily="34" charset="-122"/>
                <a:ea typeface="微软雅黑" panose="020B0503020204020204" pitchFamily="34" charset="-122"/>
              </a:rPr>
              <a:t>UNIX_TIMESTAMP</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669900"/>
                </a:solidFill>
                <a:latin typeface="微软雅黑" panose="020B0503020204020204" pitchFamily="34" charset="-122"/>
                <a:ea typeface="微软雅黑" panose="020B0503020204020204" pitchFamily="34" charset="-122"/>
              </a:rPr>
              <a:t>'2009-04-01 00:00:00'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p6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DD4A68"/>
                </a:solidFill>
                <a:latin typeface="微软雅黑" panose="020B0503020204020204" pitchFamily="34" charset="-122"/>
                <a:ea typeface="微软雅黑" panose="020B0503020204020204" pitchFamily="34" charset="-122"/>
              </a:rPr>
              <a:t>UNIX_TIMESTAMP</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669900"/>
                </a:solidFill>
                <a:latin typeface="微软雅黑" panose="020B0503020204020204" pitchFamily="34" charset="-122"/>
                <a:ea typeface="微软雅黑" panose="020B0503020204020204" pitchFamily="34" charset="-122"/>
              </a:rPr>
              <a:t>'2009-07-01 00:00:00'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p7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DD4A68"/>
                </a:solidFill>
                <a:latin typeface="微软雅黑" panose="020B0503020204020204" pitchFamily="34" charset="-122"/>
                <a:ea typeface="微软雅黑" panose="020B0503020204020204" pitchFamily="34" charset="-122"/>
              </a:rPr>
              <a:t>UNIX_TIMESTAMP</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669900"/>
                </a:solidFill>
                <a:latin typeface="微软雅黑" panose="020B0503020204020204" pitchFamily="34" charset="-122"/>
                <a:ea typeface="微软雅黑" panose="020B0503020204020204" pitchFamily="34" charset="-122"/>
              </a:rPr>
              <a:t>'2009-10-01 00:00:00'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p8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DD4A68"/>
                </a:solidFill>
                <a:latin typeface="微软雅黑" panose="020B0503020204020204" pitchFamily="34" charset="-122"/>
                <a:ea typeface="微软雅黑" panose="020B0503020204020204" pitchFamily="34" charset="-122"/>
              </a:rPr>
              <a:t>UNIX_TIMESTAMP</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669900"/>
                </a:solidFill>
                <a:latin typeface="微软雅黑" panose="020B0503020204020204" pitchFamily="34" charset="-122"/>
                <a:ea typeface="微软雅黑" panose="020B0503020204020204" pitchFamily="34" charset="-122"/>
              </a:rPr>
              <a:t>'2010-01-01 00:00:00'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p9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77AA"/>
                </a:solidFill>
                <a:latin typeface="微软雅黑" panose="020B0503020204020204" pitchFamily="34" charset="-122"/>
                <a:ea typeface="微软雅黑" panose="020B0503020204020204" pitchFamily="34" charset="-122"/>
              </a:rPr>
              <a:t>MAXVALUE</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sz="1500" dirty="0">
                <a:solidFill>
                  <a:srgbClr val="999999"/>
                </a:solidFill>
                <a:latin typeface="微软雅黑" panose="020B0503020204020204" pitchFamily="34" charset="-122"/>
                <a:ea typeface="微软雅黑" panose="020B0503020204020204" pitchFamily="34" charset="-122"/>
              </a:rPr>
              <a:t>);</a:t>
            </a:r>
            <a:endParaRPr lang="zh-CN" altLang="en-US" sz="1500" dirty="0">
              <a:latin typeface="微软雅黑" panose="020B0503020204020204" pitchFamily="34" charset="-122"/>
              <a:ea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rPr>
              <a:t>RANGE</a:t>
            </a:r>
            <a:r>
              <a:rPr kumimoji="1" lang="zh-CN" altLang="en-US" dirty="0">
                <a:latin typeface="微软雅黑" panose="020B0503020204020204" pitchFamily="34" charset="-122"/>
              </a:rPr>
              <a:t> </a:t>
            </a:r>
            <a:r>
              <a:rPr kumimoji="1" lang="en-US" altLang="zh-CN" dirty="0">
                <a:latin typeface="微软雅黑" panose="020B0503020204020204" pitchFamily="34" charset="-122"/>
              </a:rPr>
              <a:t>Partitioning</a:t>
            </a:r>
            <a:endParaRPr kumimoji="1" lang="zh-CN" altLang="en-US" dirty="0">
              <a:latin typeface="微软雅黑" panose="020B0503020204020204" pitchFamily="34" charset="-122"/>
            </a:endParaRPr>
          </a:p>
        </p:txBody>
      </p:sp>
      <p:sp>
        <p:nvSpPr>
          <p:cNvPr id="3" name="内容占位符 2"/>
          <p:cNvSpPr>
            <a:spLocks noGrp="1"/>
          </p:cNvSpPr>
          <p:nvPr>
            <p:ph idx="1"/>
          </p:nvPr>
        </p:nvSpPr>
        <p:spPr>
          <a:xfrm>
            <a:off x="107504" y="845073"/>
            <a:ext cx="4464496" cy="3940924"/>
          </a:xfrm>
        </p:spPr>
        <p:txBody>
          <a:bodyPr>
            <a:normAutofit/>
          </a:bodyPr>
          <a:lstStyle/>
          <a:p>
            <a:r>
              <a:rPr lang="en-US" altLang="zh-CN" sz="1600" dirty="0">
                <a:latin typeface="微软雅黑" panose="020B0503020204020204" pitchFamily="34" charset="-122"/>
                <a:ea typeface="微软雅黑" panose="020B0503020204020204" pitchFamily="34" charset="-122"/>
              </a:rPr>
              <a:t>Partition the table by </a:t>
            </a:r>
            <a:r>
              <a:rPr lang="en-US" altLang="zh-CN" sz="1100" dirty="0">
                <a:solidFill>
                  <a:srgbClr val="FF0000"/>
                </a:solidFill>
                <a:latin typeface="微软雅黑" panose="020B0503020204020204" pitchFamily="34" charset="-122"/>
                <a:ea typeface="微软雅黑" panose="020B0503020204020204" pitchFamily="34" charset="-122"/>
              </a:rPr>
              <a:t>RANGE</a:t>
            </a:r>
            <a:r>
              <a:rPr lang="en-US" altLang="zh-CN" sz="16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69240" indent="0">
              <a:buNone/>
            </a:pPr>
            <a:r>
              <a:rPr lang="en-US" altLang="zh-CN" sz="1100" dirty="0">
                <a:solidFill>
                  <a:srgbClr val="0077AA"/>
                </a:solidFill>
                <a:latin typeface="微软雅黑" panose="020B0503020204020204" pitchFamily="34" charset="-122"/>
                <a:ea typeface="微软雅黑" panose="020B0503020204020204" pitchFamily="34" charset="-122"/>
              </a:rPr>
              <a:t>CREATE</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TABLE</a:t>
            </a:r>
            <a:r>
              <a:rPr lang="en-US" altLang="zh-CN" sz="1100" dirty="0">
                <a:solidFill>
                  <a:srgbClr val="000000"/>
                </a:solidFill>
                <a:latin typeface="微软雅黑" panose="020B0503020204020204" pitchFamily="34" charset="-122"/>
                <a:ea typeface="微软雅黑" panose="020B0503020204020204" pitchFamily="34" charset="-122"/>
              </a:rPr>
              <a:t> members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err="1">
                <a:solidFill>
                  <a:srgbClr val="000000"/>
                </a:solidFill>
                <a:latin typeface="微软雅黑" panose="020B0503020204020204" pitchFamily="34" charset="-122"/>
                <a:ea typeface="微软雅黑" panose="020B0503020204020204" pitchFamily="34" charset="-122"/>
              </a:rPr>
              <a:t>firstname</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834689"/>
                </a:solidFill>
                <a:latin typeface="微软雅黑" panose="020B0503020204020204" pitchFamily="34" charset="-122"/>
                <a:ea typeface="微软雅黑" panose="020B0503020204020204" pitchFamily="34" charset="-122"/>
              </a:rPr>
              <a:t>VARCHAR</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990055"/>
                </a:solidFill>
                <a:latin typeface="微软雅黑" panose="020B0503020204020204" pitchFamily="34" charset="-122"/>
                <a:ea typeface="微软雅黑" panose="020B0503020204020204" pitchFamily="34" charset="-122"/>
              </a:rPr>
              <a:t>25</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A67F59"/>
                </a:solidFill>
                <a:latin typeface="微软雅黑" panose="020B0503020204020204" pitchFamily="34" charset="-122"/>
                <a:ea typeface="微软雅黑" panose="020B0503020204020204" pitchFamily="34" charset="-122"/>
              </a:rPr>
              <a:t>NOT</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0055"/>
                </a:solidFill>
                <a:latin typeface="微软雅黑" panose="020B0503020204020204" pitchFamily="34" charset="-122"/>
                <a:ea typeface="微软雅黑" panose="020B0503020204020204" pitchFamily="34" charset="-122"/>
              </a:rPr>
              <a:t>NULL</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err="1">
                <a:solidFill>
                  <a:srgbClr val="000000"/>
                </a:solidFill>
                <a:latin typeface="微软雅黑" panose="020B0503020204020204" pitchFamily="34" charset="-122"/>
                <a:ea typeface="微软雅黑" panose="020B0503020204020204" pitchFamily="34" charset="-122"/>
              </a:rPr>
              <a:t>lastname</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834689"/>
                </a:solidFill>
                <a:latin typeface="微软雅黑" panose="020B0503020204020204" pitchFamily="34" charset="-122"/>
                <a:ea typeface="微软雅黑" panose="020B0503020204020204" pitchFamily="34" charset="-122"/>
              </a:rPr>
              <a:t>VARCHAR</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990055"/>
                </a:solidFill>
                <a:latin typeface="微软雅黑" panose="020B0503020204020204" pitchFamily="34" charset="-122"/>
                <a:ea typeface="微软雅黑" panose="020B0503020204020204" pitchFamily="34" charset="-122"/>
              </a:rPr>
              <a:t>25</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A67F59"/>
                </a:solidFill>
                <a:latin typeface="微软雅黑" panose="020B0503020204020204" pitchFamily="34" charset="-122"/>
                <a:ea typeface="微软雅黑" panose="020B0503020204020204" pitchFamily="34" charset="-122"/>
              </a:rPr>
              <a:t>NOT</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0055"/>
                </a:solidFill>
                <a:latin typeface="微软雅黑" panose="020B0503020204020204" pitchFamily="34" charset="-122"/>
                <a:ea typeface="微软雅黑" panose="020B0503020204020204" pitchFamily="34" charset="-122"/>
              </a:rPr>
              <a:t>NULL</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100" dirty="0">
                <a:solidFill>
                  <a:srgbClr val="000000"/>
                </a:solidFill>
                <a:latin typeface="微软雅黑" panose="020B0503020204020204" pitchFamily="34" charset="-122"/>
                <a:ea typeface="微软雅黑" panose="020B0503020204020204" pitchFamily="34" charset="-122"/>
              </a:rPr>
              <a:t>	username </a:t>
            </a:r>
            <a:r>
              <a:rPr lang="en-US" altLang="zh-CN" sz="1100" dirty="0">
                <a:solidFill>
                  <a:srgbClr val="834689"/>
                </a:solidFill>
                <a:latin typeface="微软雅黑" panose="020B0503020204020204" pitchFamily="34" charset="-122"/>
                <a:ea typeface="微软雅黑" panose="020B0503020204020204" pitchFamily="34" charset="-122"/>
              </a:rPr>
              <a:t>VARCHAR</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990055"/>
                </a:solidFill>
                <a:latin typeface="微软雅黑" panose="020B0503020204020204" pitchFamily="34" charset="-122"/>
                <a:ea typeface="微软雅黑" panose="020B0503020204020204" pitchFamily="34" charset="-122"/>
              </a:rPr>
              <a:t>16</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A67F59"/>
                </a:solidFill>
                <a:latin typeface="微软雅黑" panose="020B0503020204020204" pitchFamily="34" charset="-122"/>
                <a:ea typeface="微软雅黑" panose="020B0503020204020204" pitchFamily="34" charset="-122"/>
              </a:rPr>
              <a:t>NOT</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0055"/>
                </a:solidFill>
                <a:latin typeface="微软雅黑" panose="020B0503020204020204" pitchFamily="34" charset="-122"/>
                <a:ea typeface="微软雅黑" panose="020B0503020204020204" pitchFamily="34" charset="-122"/>
              </a:rPr>
              <a:t>NULL</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100" dirty="0">
                <a:solidFill>
                  <a:srgbClr val="000000"/>
                </a:solidFill>
                <a:latin typeface="微软雅黑" panose="020B0503020204020204" pitchFamily="34" charset="-122"/>
                <a:ea typeface="微软雅黑" panose="020B0503020204020204" pitchFamily="34" charset="-122"/>
              </a:rPr>
              <a:t>	email </a:t>
            </a:r>
            <a:r>
              <a:rPr lang="en-US" altLang="zh-CN" sz="1100" dirty="0">
                <a:solidFill>
                  <a:srgbClr val="834689"/>
                </a:solidFill>
                <a:latin typeface="微软雅黑" panose="020B0503020204020204" pitchFamily="34" charset="-122"/>
                <a:ea typeface="微软雅黑" panose="020B0503020204020204" pitchFamily="34" charset="-122"/>
              </a:rPr>
              <a:t>VARCHAR</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990055"/>
                </a:solidFill>
                <a:latin typeface="微软雅黑" panose="020B0503020204020204" pitchFamily="34" charset="-122"/>
                <a:ea typeface="微软雅黑" panose="020B0503020204020204" pitchFamily="34" charset="-122"/>
              </a:rPr>
              <a:t>35</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100" dirty="0">
                <a:solidFill>
                  <a:srgbClr val="000000"/>
                </a:solidFill>
                <a:latin typeface="微软雅黑" panose="020B0503020204020204" pitchFamily="34" charset="-122"/>
                <a:ea typeface="微软雅黑" panose="020B0503020204020204" pitchFamily="34" charset="-122"/>
              </a:rPr>
              <a:t>	joined </a:t>
            </a:r>
            <a:r>
              <a:rPr lang="en-US" altLang="zh-CN" sz="1100" dirty="0">
                <a:solidFill>
                  <a:srgbClr val="834689"/>
                </a:solidFill>
                <a:latin typeface="微软雅黑" panose="020B0503020204020204" pitchFamily="34" charset="-122"/>
                <a:ea typeface="微软雅黑" panose="020B0503020204020204" pitchFamily="34" charset="-122"/>
              </a:rPr>
              <a:t>DATE</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A67F59"/>
                </a:solidFill>
                <a:latin typeface="微软雅黑" panose="020B0503020204020204" pitchFamily="34" charset="-122"/>
                <a:ea typeface="微软雅黑" panose="020B0503020204020204" pitchFamily="34" charset="-122"/>
              </a:rPr>
              <a:t>NOT</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0055"/>
                </a:solidFill>
                <a:latin typeface="微软雅黑" panose="020B0503020204020204" pitchFamily="34" charset="-122"/>
                <a:ea typeface="微软雅黑" panose="020B0503020204020204" pitchFamily="34" charset="-122"/>
              </a:rPr>
              <a:t>NULL</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100" dirty="0">
                <a:solidFill>
                  <a:srgbClr val="0077AA"/>
                </a:solidFill>
                <a:latin typeface="微软雅黑" panose="020B0503020204020204" pitchFamily="34" charset="-122"/>
                <a:ea typeface="微软雅黑" panose="020B0503020204020204" pitchFamily="34" charset="-122"/>
              </a:rPr>
              <a:t>PARTITION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BY</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RANGE</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DD4A68"/>
                </a:solidFill>
                <a:latin typeface="微软雅黑" panose="020B0503020204020204" pitchFamily="34" charset="-122"/>
                <a:ea typeface="微软雅黑" panose="020B0503020204020204" pitchFamily="34" charset="-122"/>
              </a:rPr>
              <a:t>YEAR</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joined</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PARTITION</a:t>
            </a:r>
            <a:r>
              <a:rPr lang="en-US" altLang="zh-CN" sz="1100" dirty="0">
                <a:solidFill>
                  <a:srgbClr val="000000"/>
                </a:solidFill>
                <a:latin typeface="微软雅黑" panose="020B0503020204020204" pitchFamily="34" charset="-122"/>
                <a:ea typeface="微软雅黑" panose="020B0503020204020204" pitchFamily="34" charset="-122"/>
              </a:rPr>
              <a:t> p0 </a:t>
            </a:r>
            <a:r>
              <a:rPr lang="en-US" altLang="zh-CN" sz="1100" dirty="0">
                <a:solidFill>
                  <a:srgbClr val="0077AA"/>
                </a:solidFill>
                <a:latin typeface="微软雅黑" panose="020B0503020204020204" pitchFamily="34" charset="-122"/>
                <a:ea typeface="微软雅黑" panose="020B0503020204020204" pitchFamily="34" charset="-122"/>
              </a:rPr>
              <a:t>VALUES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LESS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THAN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990055"/>
                </a:solidFill>
                <a:latin typeface="微软雅黑" panose="020B0503020204020204" pitchFamily="34" charset="-122"/>
                <a:ea typeface="微软雅黑" panose="020B0503020204020204" pitchFamily="34" charset="-122"/>
              </a:rPr>
              <a:t>1960</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PARTITION</a:t>
            </a:r>
            <a:r>
              <a:rPr lang="en-US" altLang="zh-CN" sz="1100" dirty="0">
                <a:solidFill>
                  <a:srgbClr val="000000"/>
                </a:solidFill>
                <a:latin typeface="微软雅黑" panose="020B0503020204020204" pitchFamily="34" charset="-122"/>
                <a:ea typeface="微软雅黑" panose="020B0503020204020204" pitchFamily="34" charset="-122"/>
              </a:rPr>
              <a:t> p1 </a:t>
            </a:r>
            <a:r>
              <a:rPr lang="en-US" altLang="zh-CN" sz="1100" dirty="0">
                <a:solidFill>
                  <a:srgbClr val="0077AA"/>
                </a:solidFill>
                <a:latin typeface="微软雅黑" panose="020B0503020204020204" pitchFamily="34" charset="-122"/>
                <a:ea typeface="微软雅黑" panose="020B0503020204020204" pitchFamily="34" charset="-122"/>
              </a:rPr>
              <a:t>VALUES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LESS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THAN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990055"/>
                </a:solidFill>
                <a:latin typeface="微软雅黑" panose="020B0503020204020204" pitchFamily="34" charset="-122"/>
                <a:ea typeface="微软雅黑" panose="020B0503020204020204" pitchFamily="34" charset="-122"/>
              </a:rPr>
              <a:t>1970</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100" dirty="0">
                <a:solidFill>
                  <a:srgbClr val="0077AA"/>
                </a:solidFill>
                <a:latin typeface="微软雅黑" panose="020B0503020204020204" pitchFamily="34" charset="-122"/>
                <a:ea typeface="微软雅黑" panose="020B0503020204020204" pitchFamily="34" charset="-122"/>
              </a:rPr>
              <a:t>	PARTITION</a:t>
            </a:r>
            <a:r>
              <a:rPr lang="en-US" altLang="zh-CN" sz="1100" dirty="0">
                <a:solidFill>
                  <a:srgbClr val="000000"/>
                </a:solidFill>
                <a:latin typeface="微软雅黑" panose="020B0503020204020204" pitchFamily="34" charset="-122"/>
                <a:ea typeface="微软雅黑" panose="020B0503020204020204" pitchFamily="34" charset="-122"/>
              </a:rPr>
              <a:t> p2 </a:t>
            </a:r>
            <a:r>
              <a:rPr lang="en-US" altLang="zh-CN" sz="1100" dirty="0">
                <a:solidFill>
                  <a:srgbClr val="0077AA"/>
                </a:solidFill>
                <a:latin typeface="微软雅黑" panose="020B0503020204020204" pitchFamily="34" charset="-122"/>
                <a:ea typeface="微软雅黑" panose="020B0503020204020204" pitchFamily="34" charset="-122"/>
              </a:rPr>
              <a:t>VALUES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LESS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THAN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990055"/>
                </a:solidFill>
                <a:latin typeface="微软雅黑" panose="020B0503020204020204" pitchFamily="34" charset="-122"/>
                <a:ea typeface="微软雅黑" panose="020B0503020204020204" pitchFamily="34" charset="-122"/>
              </a:rPr>
              <a:t>1980</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100" dirty="0">
                <a:solidFill>
                  <a:srgbClr val="0077AA"/>
                </a:solidFill>
                <a:latin typeface="微软雅黑" panose="020B0503020204020204" pitchFamily="34" charset="-122"/>
                <a:ea typeface="微软雅黑" panose="020B0503020204020204" pitchFamily="34" charset="-122"/>
              </a:rPr>
              <a:t>	PARTITION</a:t>
            </a:r>
            <a:r>
              <a:rPr lang="en-US" altLang="zh-CN" sz="1100" dirty="0">
                <a:solidFill>
                  <a:srgbClr val="000000"/>
                </a:solidFill>
                <a:latin typeface="微软雅黑" panose="020B0503020204020204" pitchFamily="34" charset="-122"/>
                <a:ea typeface="微软雅黑" panose="020B0503020204020204" pitchFamily="34" charset="-122"/>
              </a:rPr>
              <a:t> p3 </a:t>
            </a:r>
            <a:r>
              <a:rPr lang="en-US" altLang="zh-CN" sz="1100" dirty="0">
                <a:solidFill>
                  <a:srgbClr val="0077AA"/>
                </a:solidFill>
                <a:latin typeface="微软雅黑" panose="020B0503020204020204" pitchFamily="34" charset="-122"/>
                <a:ea typeface="微软雅黑" panose="020B0503020204020204" pitchFamily="34" charset="-122"/>
              </a:rPr>
              <a:t>VALUES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LESS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THAN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990055"/>
                </a:solidFill>
                <a:latin typeface="微软雅黑" panose="020B0503020204020204" pitchFamily="34" charset="-122"/>
                <a:ea typeface="微软雅黑" panose="020B0503020204020204" pitchFamily="34" charset="-122"/>
              </a:rPr>
              <a:t>1990</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PARTITION</a:t>
            </a:r>
            <a:r>
              <a:rPr lang="en-US" altLang="zh-CN" sz="1100" dirty="0">
                <a:solidFill>
                  <a:srgbClr val="000000"/>
                </a:solidFill>
                <a:latin typeface="微软雅黑" panose="020B0503020204020204" pitchFamily="34" charset="-122"/>
                <a:ea typeface="微软雅黑" panose="020B0503020204020204" pitchFamily="34" charset="-122"/>
              </a:rPr>
              <a:t> p4 </a:t>
            </a:r>
            <a:r>
              <a:rPr lang="en-US" altLang="zh-CN" sz="1100" dirty="0">
                <a:solidFill>
                  <a:srgbClr val="0077AA"/>
                </a:solidFill>
                <a:latin typeface="微软雅黑" panose="020B0503020204020204" pitchFamily="34" charset="-122"/>
                <a:ea typeface="微软雅黑" panose="020B0503020204020204" pitchFamily="34" charset="-122"/>
              </a:rPr>
              <a:t>VALUES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LESS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THAN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MAXVALUE</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100" dirty="0">
                <a:solidFill>
                  <a:srgbClr val="999999"/>
                </a:solidFill>
                <a:latin typeface="微软雅黑" panose="020B0503020204020204" pitchFamily="34" charset="-122"/>
                <a:ea typeface="微软雅黑" panose="020B0503020204020204" pitchFamily="34" charset="-122"/>
              </a:rPr>
              <a:t>);</a:t>
            </a:r>
            <a:endParaRPr lang="en-US" altLang="zh-CN" sz="1100" dirty="0">
              <a:solidFill>
                <a:srgbClr val="999999"/>
              </a:solidFill>
              <a:latin typeface="微软雅黑" panose="020B0503020204020204" pitchFamily="34" charset="-122"/>
              <a:ea typeface="微软雅黑" panose="020B0503020204020204" pitchFamily="34" charset="-122"/>
            </a:endParaRPr>
          </a:p>
          <a:p>
            <a:pPr marL="269240" indent="0">
              <a:buNone/>
            </a:pPr>
            <a:endParaRPr lang="en-US" altLang="zh-CN" sz="1100" dirty="0">
              <a:solidFill>
                <a:srgbClr val="999999"/>
              </a:solidFill>
              <a:latin typeface="微软雅黑" panose="020B0503020204020204" pitchFamily="34" charset="-122"/>
              <a:ea typeface="微软雅黑" panose="020B0503020204020204" pitchFamily="34" charset="-122"/>
            </a:endParaRPr>
          </a:p>
          <a:p>
            <a:endParaRPr kumimoji="1" lang="zh-CN" altLang="en-US" sz="1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latin typeface="微软雅黑" panose="020B0503020204020204" pitchFamily="34" charset="-122"/>
              </a:rPr>
            </a:fld>
            <a:endParaRPr lang="zh-CN" altLang="en-US" dirty="0" smtClean="0">
              <a:latin typeface="微软雅黑" panose="020B0503020204020204" pitchFamily="34" charset="-122"/>
            </a:endParaRPr>
          </a:p>
        </p:txBody>
      </p:sp>
      <p:sp>
        <p:nvSpPr>
          <p:cNvPr id="5" name="矩形 4"/>
          <p:cNvSpPr/>
          <p:nvPr/>
        </p:nvSpPr>
        <p:spPr>
          <a:xfrm>
            <a:off x="2857500" y="1913878"/>
            <a:ext cx="3429000" cy="300082"/>
          </a:xfrm>
          <a:prstGeom prst="rect">
            <a:avLst/>
          </a:prstGeom>
        </p:spPr>
        <p:txBody>
          <a:bodyPr>
            <a:spAutoFit/>
          </a:bodyPr>
          <a:lstStyle/>
          <a:p>
            <a:endParaRPr lang="zh-CN" altLang="en-US" sz="1350" dirty="0">
              <a:latin typeface="微软雅黑" panose="020B0503020204020204" pitchFamily="34" charset="-122"/>
              <a:ea typeface="微软雅黑" panose="020B0503020204020204" pitchFamily="34" charset="-122"/>
            </a:endParaRPr>
          </a:p>
        </p:txBody>
      </p:sp>
      <p:sp>
        <p:nvSpPr>
          <p:cNvPr id="6" name="矩形 5"/>
          <p:cNvSpPr/>
          <p:nvPr/>
        </p:nvSpPr>
        <p:spPr>
          <a:xfrm>
            <a:off x="2857500" y="1498379"/>
            <a:ext cx="3429000" cy="300082"/>
          </a:xfrm>
          <a:prstGeom prst="rect">
            <a:avLst/>
          </a:prstGeom>
        </p:spPr>
        <p:txBody>
          <a:bodyPr>
            <a:spAutoFit/>
          </a:bodyPr>
          <a:lstStyle/>
          <a:p>
            <a:endParaRPr lang="zh-CN" altLang="en-US" sz="1350" dirty="0">
              <a:latin typeface="微软雅黑" panose="020B0503020204020204" pitchFamily="34" charset="-122"/>
              <a:ea typeface="微软雅黑" panose="020B0503020204020204" pitchFamily="34" charset="-122"/>
            </a:endParaRPr>
          </a:p>
        </p:txBody>
      </p:sp>
      <p:sp>
        <p:nvSpPr>
          <p:cNvPr id="7" name="矩形 6"/>
          <p:cNvSpPr/>
          <p:nvPr/>
        </p:nvSpPr>
        <p:spPr>
          <a:xfrm>
            <a:off x="2857500" y="1498379"/>
            <a:ext cx="3429000" cy="300082"/>
          </a:xfrm>
          <a:prstGeom prst="rect">
            <a:avLst/>
          </a:prstGeom>
        </p:spPr>
        <p:txBody>
          <a:bodyPr>
            <a:spAutoFit/>
          </a:bodyPr>
          <a:lstStyle/>
          <a:p>
            <a:endParaRPr lang="zh-CN" altLang="en-US" sz="1350" dirty="0">
              <a:latin typeface="微软雅黑" panose="020B0503020204020204" pitchFamily="34" charset="-122"/>
              <a:ea typeface="微软雅黑" panose="020B0503020204020204" pitchFamily="34" charset="-122"/>
            </a:endParaRPr>
          </a:p>
        </p:txBody>
      </p:sp>
      <p:sp>
        <p:nvSpPr>
          <p:cNvPr id="8" name="内容占位符 2"/>
          <p:cNvSpPr txBox="1"/>
          <p:nvPr/>
        </p:nvSpPr>
        <p:spPr>
          <a:xfrm>
            <a:off x="4355976" y="638894"/>
            <a:ext cx="4355976" cy="3940924"/>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69240" indent="0">
              <a:buFont typeface="Arial" panose="020B0604020202020204" pitchFamily="34" charset="0"/>
              <a:buNone/>
            </a:pPr>
            <a:endParaRPr lang="en-US" altLang="zh-CN" sz="1100" dirty="0">
              <a:solidFill>
                <a:srgbClr val="999999"/>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Partition the table by </a:t>
            </a:r>
            <a:r>
              <a:rPr lang="en-US" altLang="zh-CN" sz="1100" dirty="0">
                <a:solidFill>
                  <a:srgbClr val="FF0000"/>
                </a:solidFill>
                <a:latin typeface="微软雅黑" panose="020B0503020204020204" pitchFamily="34" charset="-122"/>
                <a:ea typeface="微软雅黑" panose="020B0503020204020204" pitchFamily="34" charset="-122"/>
              </a:rPr>
              <a:t>RANGE COLUMNS</a:t>
            </a:r>
            <a:endParaRPr lang="zh-CN" altLang="en-US" sz="1400" dirty="0">
              <a:solidFill>
                <a:srgbClr val="FF0000"/>
              </a:solidFill>
              <a:latin typeface="微软雅黑" panose="020B0503020204020204" pitchFamily="34" charset="-122"/>
              <a:ea typeface="微软雅黑" panose="020B0503020204020204" pitchFamily="34" charset="-122"/>
            </a:endParaRPr>
          </a:p>
          <a:p>
            <a:pPr marL="269240" indent="0">
              <a:buFont typeface="Arial" panose="020B0604020202020204" pitchFamily="34" charset="0"/>
              <a:buNone/>
            </a:pPr>
            <a:r>
              <a:rPr lang="en-US" altLang="zh-CN" sz="1100" dirty="0">
                <a:solidFill>
                  <a:srgbClr val="0077AA"/>
                </a:solidFill>
                <a:latin typeface="微软雅黑" panose="020B0503020204020204" pitchFamily="34" charset="-122"/>
                <a:ea typeface="微软雅黑" panose="020B0503020204020204" pitchFamily="34" charset="-122"/>
              </a:rPr>
              <a:t>PARTITION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BY</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RANGE</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COLUMNS</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joined</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Font typeface="Arial" panose="020B0604020202020204" pitchFamily="34" charset="0"/>
              <a:buNone/>
            </a:pP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PARTITION</a:t>
            </a:r>
            <a:r>
              <a:rPr lang="en-US" altLang="zh-CN" sz="1100" dirty="0">
                <a:solidFill>
                  <a:srgbClr val="000000"/>
                </a:solidFill>
                <a:latin typeface="微软雅黑" panose="020B0503020204020204" pitchFamily="34" charset="-122"/>
                <a:ea typeface="微软雅黑" panose="020B0503020204020204" pitchFamily="34" charset="-122"/>
              </a:rPr>
              <a:t> p0 </a:t>
            </a:r>
            <a:r>
              <a:rPr lang="en-US" altLang="zh-CN" sz="1100" dirty="0">
                <a:solidFill>
                  <a:srgbClr val="0077AA"/>
                </a:solidFill>
                <a:latin typeface="微软雅黑" panose="020B0503020204020204" pitchFamily="34" charset="-122"/>
                <a:ea typeface="微软雅黑" panose="020B0503020204020204" pitchFamily="34" charset="-122"/>
              </a:rPr>
              <a:t>VALUES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LESS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THAN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669900"/>
                </a:solidFill>
                <a:latin typeface="微软雅黑" panose="020B0503020204020204" pitchFamily="34" charset="-122"/>
                <a:ea typeface="微软雅黑" panose="020B0503020204020204" pitchFamily="34" charset="-122"/>
              </a:rPr>
              <a:t>'1960-01-01’</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Font typeface="Arial" panose="020B0604020202020204" pitchFamily="34" charset="0"/>
              <a:buNone/>
            </a:pP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PARTITION</a:t>
            </a:r>
            <a:r>
              <a:rPr lang="en-US" altLang="zh-CN" sz="1100" dirty="0">
                <a:solidFill>
                  <a:srgbClr val="000000"/>
                </a:solidFill>
                <a:latin typeface="微软雅黑" panose="020B0503020204020204" pitchFamily="34" charset="-122"/>
                <a:ea typeface="微软雅黑" panose="020B0503020204020204" pitchFamily="34" charset="-122"/>
              </a:rPr>
              <a:t> p1 </a:t>
            </a:r>
            <a:r>
              <a:rPr lang="en-US" altLang="zh-CN" sz="1100" dirty="0">
                <a:solidFill>
                  <a:srgbClr val="0077AA"/>
                </a:solidFill>
                <a:latin typeface="微软雅黑" panose="020B0503020204020204" pitchFamily="34" charset="-122"/>
                <a:ea typeface="微软雅黑" panose="020B0503020204020204" pitchFamily="34" charset="-122"/>
              </a:rPr>
              <a:t>VALUES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LESS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THAN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669900"/>
                </a:solidFill>
                <a:latin typeface="微软雅黑" panose="020B0503020204020204" pitchFamily="34" charset="-122"/>
                <a:ea typeface="微软雅黑" panose="020B0503020204020204" pitchFamily="34" charset="-122"/>
              </a:rPr>
              <a:t>'1970-01-01’</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Font typeface="Arial" panose="020B0604020202020204" pitchFamily="34" charset="0"/>
              <a:buNone/>
            </a:pP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PARTITION</a:t>
            </a:r>
            <a:r>
              <a:rPr lang="en-US" altLang="zh-CN" sz="1100" dirty="0">
                <a:solidFill>
                  <a:srgbClr val="000000"/>
                </a:solidFill>
                <a:latin typeface="微软雅黑" panose="020B0503020204020204" pitchFamily="34" charset="-122"/>
                <a:ea typeface="微软雅黑" panose="020B0503020204020204" pitchFamily="34" charset="-122"/>
              </a:rPr>
              <a:t> p2 </a:t>
            </a:r>
            <a:r>
              <a:rPr lang="en-US" altLang="zh-CN" sz="1100" dirty="0">
                <a:solidFill>
                  <a:srgbClr val="0077AA"/>
                </a:solidFill>
                <a:latin typeface="微软雅黑" panose="020B0503020204020204" pitchFamily="34" charset="-122"/>
                <a:ea typeface="微软雅黑" panose="020B0503020204020204" pitchFamily="34" charset="-122"/>
              </a:rPr>
              <a:t>VALUES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LESS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THAN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669900"/>
                </a:solidFill>
                <a:latin typeface="微软雅黑" panose="020B0503020204020204" pitchFamily="34" charset="-122"/>
                <a:ea typeface="微软雅黑" panose="020B0503020204020204" pitchFamily="34" charset="-122"/>
              </a:rPr>
              <a:t>'1980-01-01’</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Font typeface="Arial" panose="020B0604020202020204" pitchFamily="34" charset="0"/>
              <a:buNone/>
            </a:pP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PARTITION</a:t>
            </a:r>
            <a:r>
              <a:rPr lang="en-US" altLang="zh-CN" sz="1100" dirty="0">
                <a:solidFill>
                  <a:srgbClr val="000000"/>
                </a:solidFill>
                <a:latin typeface="微软雅黑" panose="020B0503020204020204" pitchFamily="34" charset="-122"/>
                <a:ea typeface="微软雅黑" panose="020B0503020204020204" pitchFamily="34" charset="-122"/>
              </a:rPr>
              <a:t> p3 </a:t>
            </a:r>
            <a:r>
              <a:rPr lang="en-US" altLang="zh-CN" sz="1100" dirty="0">
                <a:solidFill>
                  <a:srgbClr val="0077AA"/>
                </a:solidFill>
                <a:latin typeface="微软雅黑" panose="020B0503020204020204" pitchFamily="34" charset="-122"/>
                <a:ea typeface="微软雅黑" panose="020B0503020204020204" pitchFamily="34" charset="-122"/>
              </a:rPr>
              <a:t>VALUES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LESS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THAN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669900"/>
                </a:solidFill>
                <a:latin typeface="微软雅黑" panose="020B0503020204020204" pitchFamily="34" charset="-122"/>
                <a:ea typeface="微软雅黑" panose="020B0503020204020204" pitchFamily="34" charset="-122"/>
              </a:rPr>
              <a:t>'1990-01-01’</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Font typeface="Arial" panose="020B0604020202020204" pitchFamily="34" charset="0"/>
              <a:buNone/>
            </a:pP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PARTITION</a:t>
            </a:r>
            <a:r>
              <a:rPr lang="en-US" altLang="zh-CN" sz="1100" dirty="0">
                <a:solidFill>
                  <a:srgbClr val="000000"/>
                </a:solidFill>
                <a:latin typeface="微软雅黑" panose="020B0503020204020204" pitchFamily="34" charset="-122"/>
                <a:ea typeface="微软雅黑" panose="020B0503020204020204" pitchFamily="34" charset="-122"/>
              </a:rPr>
              <a:t> p4 </a:t>
            </a:r>
            <a:r>
              <a:rPr lang="en-US" altLang="zh-CN" sz="1100" dirty="0">
                <a:solidFill>
                  <a:srgbClr val="0077AA"/>
                </a:solidFill>
                <a:latin typeface="微软雅黑" panose="020B0503020204020204" pitchFamily="34" charset="-122"/>
                <a:ea typeface="微软雅黑" panose="020B0503020204020204" pitchFamily="34" charset="-122"/>
              </a:rPr>
              <a:t>VALUES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LESS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THAN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MAXVALUE</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pPr marL="269240" indent="0">
              <a:buFont typeface="Arial" panose="020B0604020202020204" pitchFamily="34" charset="0"/>
              <a:buNone/>
            </a:pPr>
            <a:r>
              <a:rPr lang="en-US" altLang="zh-CN" sz="1100" dirty="0">
                <a:solidFill>
                  <a:srgbClr val="999999"/>
                </a:solidFill>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a:p>
            <a:endParaRPr kumimoji="1" lang="zh-CN" altLang="en-US" sz="1600" dirty="0">
              <a:latin typeface="微软雅黑" panose="020B0503020204020204" pitchFamily="34" charset="-122"/>
              <a:ea typeface="微软雅黑" panose="020B0503020204020204" pitchFamily="34" charset="-122"/>
            </a:endParaRPr>
          </a:p>
        </p:txBody>
      </p:sp>
      <p:sp>
        <p:nvSpPr>
          <p:cNvPr id="9" name="矩形 8"/>
          <p:cNvSpPr/>
          <p:nvPr/>
        </p:nvSpPr>
        <p:spPr>
          <a:xfrm>
            <a:off x="4657400" y="2671036"/>
            <a:ext cx="4355976" cy="2123658"/>
          </a:xfrm>
          <a:prstGeom prst="rect">
            <a:avLst/>
          </a:prstGeom>
        </p:spPr>
        <p:txBody>
          <a:bodyPr wrap="square">
            <a:spAutoFit/>
          </a:bodyPr>
          <a:lstStyle/>
          <a:p>
            <a:r>
              <a:rPr lang="en-US" altLang="zh-CN" sz="1100" dirty="0">
                <a:solidFill>
                  <a:srgbClr val="0077AA"/>
                </a:solidFill>
                <a:latin typeface="微软雅黑" panose="020B0503020204020204" pitchFamily="34" charset="-122"/>
                <a:ea typeface="微软雅黑" panose="020B0503020204020204" pitchFamily="34" charset="-122"/>
              </a:rPr>
              <a:t>CREATE</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TABLE</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err="1">
                <a:solidFill>
                  <a:srgbClr val="000000"/>
                </a:solidFill>
                <a:latin typeface="微软雅黑" panose="020B0503020204020204" pitchFamily="34" charset="-122"/>
                <a:ea typeface="微软雅黑" panose="020B0503020204020204" pitchFamily="34" charset="-122"/>
              </a:rPr>
              <a:t>rcx</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r>
              <a:rPr lang="zh-CN" altLang="en-US"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0000"/>
                </a:solidFill>
                <a:latin typeface="微软雅黑" panose="020B0503020204020204" pitchFamily="34" charset="-122"/>
                <a:ea typeface="微软雅黑" panose="020B0503020204020204" pitchFamily="34" charset="-122"/>
              </a:rPr>
              <a:t>a </a:t>
            </a:r>
            <a:r>
              <a:rPr lang="en-US" altLang="zh-CN" sz="1100" dirty="0">
                <a:solidFill>
                  <a:srgbClr val="834689"/>
                </a:solidFill>
                <a:latin typeface="微软雅黑" panose="020B0503020204020204" pitchFamily="34" charset="-122"/>
                <a:ea typeface="微软雅黑" panose="020B0503020204020204" pitchFamily="34" charset="-122"/>
              </a:rPr>
              <a:t>INT</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A67F59"/>
              </a:solidFill>
              <a:latin typeface="微软雅黑" panose="020B0503020204020204" pitchFamily="34" charset="-122"/>
              <a:ea typeface="微软雅黑" panose="020B0503020204020204" pitchFamily="34" charset="-122"/>
            </a:endParaRPr>
          </a:p>
          <a:p>
            <a:r>
              <a:rPr lang="zh-CN" altLang="en-US" sz="1100" dirty="0">
                <a:solidFill>
                  <a:srgbClr val="A67F59"/>
                </a:solidFill>
                <a:latin typeface="微软雅黑" panose="020B0503020204020204" pitchFamily="34" charset="-122"/>
                <a:ea typeface="微软雅黑" panose="020B0503020204020204" pitchFamily="34" charset="-122"/>
              </a:rPr>
              <a:t>    </a:t>
            </a:r>
            <a:r>
              <a:rPr lang="en-US" altLang="zh-CN" sz="1100" dirty="0">
                <a:solidFill>
                  <a:srgbClr val="000000"/>
                </a:solidFill>
                <a:latin typeface="微软雅黑" panose="020B0503020204020204" pitchFamily="34" charset="-122"/>
                <a:ea typeface="微软雅黑" panose="020B0503020204020204" pitchFamily="34" charset="-122"/>
              </a:rPr>
              <a:t>b </a:t>
            </a:r>
            <a:r>
              <a:rPr lang="en-US" altLang="zh-CN" sz="1100" dirty="0">
                <a:solidFill>
                  <a:srgbClr val="834689"/>
                </a:solidFill>
                <a:latin typeface="微软雅黑" panose="020B0503020204020204" pitchFamily="34" charset="-122"/>
                <a:ea typeface="微软雅黑" panose="020B0503020204020204" pitchFamily="34" charset="-122"/>
              </a:rPr>
              <a:t>INT</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A67F59"/>
              </a:solidFill>
              <a:latin typeface="微软雅黑" panose="020B0503020204020204" pitchFamily="34" charset="-122"/>
              <a:ea typeface="微软雅黑" panose="020B0503020204020204" pitchFamily="34" charset="-122"/>
            </a:endParaRPr>
          </a:p>
          <a:p>
            <a:r>
              <a:rPr lang="zh-CN" altLang="en-US" sz="1100" dirty="0">
                <a:solidFill>
                  <a:srgbClr val="A67F59"/>
                </a:solidFill>
                <a:latin typeface="微软雅黑" panose="020B0503020204020204" pitchFamily="34" charset="-122"/>
                <a:ea typeface="微软雅黑" panose="020B0503020204020204" pitchFamily="34" charset="-122"/>
              </a:rPr>
              <a:t>    </a:t>
            </a:r>
            <a:r>
              <a:rPr lang="en-US" altLang="zh-CN" sz="1100" dirty="0">
                <a:solidFill>
                  <a:srgbClr val="000000"/>
                </a:solidFill>
                <a:latin typeface="微软雅黑" panose="020B0503020204020204" pitchFamily="34" charset="-122"/>
                <a:ea typeface="微软雅黑" panose="020B0503020204020204" pitchFamily="34" charset="-122"/>
              </a:rPr>
              <a:t>c </a:t>
            </a:r>
            <a:r>
              <a:rPr lang="en-US" altLang="zh-CN" sz="1100" dirty="0">
                <a:solidFill>
                  <a:srgbClr val="834689"/>
                </a:solidFill>
                <a:latin typeface="微软雅黑" panose="020B0503020204020204" pitchFamily="34" charset="-122"/>
                <a:ea typeface="微软雅黑" panose="020B0503020204020204" pitchFamily="34" charset="-122"/>
              </a:rPr>
              <a:t>CHAR</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990055"/>
                </a:solidFill>
                <a:latin typeface="微软雅黑" panose="020B0503020204020204" pitchFamily="34" charset="-122"/>
                <a:ea typeface="微软雅黑" panose="020B0503020204020204" pitchFamily="34" charset="-122"/>
              </a:rPr>
              <a:t>3</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A67F59"/>
              </a:solidFill>
              <a:latin typeface="微软雅黑" panose="020B0503020204020204" pitchFamily="34" charset="-122"/>
              <a:ea typeface="微软雅黑" panose="020B0503020204020204" pitchFamily="34" charset="-122"/>
            </a:endParaRPr>
          </a:p>
          <a:p>
            <a:r>
              <a:rPr lang="zh-CN" altLang="en-US" sz="1100" dirty="0">
                <a:solidFill>
                  <a:srgbClr val="A67F59"/>
                </a:solidFill>
                <a:latin typeface="微软雅黑" panose="020B0503020204020204" pitchFamily="34" charset="-122"/>
                <a:ea typeface="微软雅黑" panose="020B0503020204020204" pitchFamily="34" charset="-122"/>
              </a:rPr>
              <a:t>    </a:t>
            </a:r>
            <a:r>
              <a:rPr lang="en-US" altLang="zh-CN" sz="1100" dirty="0">
                <a:solidFill>
                  <a:srgbClr val="000000"/>
                </a:solidFill>
                <a:latin typeface="微软雅黑" panose="020B0503020204020204" pitchFamily="34" charset="-122"/>
                <a:ea typeface="微软雅黑" panose="020B0503020204020204" pitchFamily="34" charset="-122"/>
              </a:rPr>
              <a:t>d </a:t>
            </a:r>
            <a:r>
              <a:rPr lang="en-US" altLang="zh-CN" sz="1100" dirty="0">
                <a:solidFill>
                  <a:srgbClr val="834689"/>
                </a:solidFill>
                <a:latin typeface="微软雅黑" panose="020B0503020204020204" pitchFamily="34" charset="-122"/>
                <a:ea typeface="微软雅黑" panose="020B0503020204020204" pitchFamily="34" charset="-122"/>
              </a:rPr>
              <a:t>INT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A67F59"/>
              </a:solidFill>
              <a:latin typeface="微软雅黑" panose="020B0503020204020204" pitchFamily="34" charset="-122"/>
              <a:ea typeface="微软雅黑" panose="020B0503020204020204" pitchFamily="34" charset="-122"/>
            </a:endParaRPr>
          </a:p>
          <a:p>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A67F59"/>
              </a:solidFill>
              <a:latin typeface="微软雅黑" panose="020B0503020204020204" pitchFamily="34" charset="-122"/>
              <a:ea typeface="微软雅黑" panose="020B0503020204020204" pitchFamily="34" charset="-122"/>
            </a:endParaRPr>
          </a:p>
          <a:p>
            <a:r>
              <a:rPr lang="en-US" altLang="zh-CN" sz="1100" dirty="0">
                <a:solidFill>
                  <a:srgbClr val="0077AA"/>
                </a:solidFill>
                <a:latin typeface="微软雅黑" panose="020B0503020204020204" pitchFamily="34" charset="-122"/>
                <a:ea typeface="微软雅黑" panose="020B0503020204020204" pitchFamily="34" charset="-122"/>
              </a:rPr>
              <a:t>PARTITION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BY</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RANGE</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COLUMNS</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err="1">
                <a:solidFill>
                  <a:srgbClr val="000000"/>
                </a:solidFill>
                <a:latin typeface="微软雅黑" panose="020B0503020204020204" pitchFamily="34" charset="-122"/>
                <a:ea typeface="微软雅黑" panose="020B0503020204020204" pitchFamily="34" charset="-122"/>
              </a:rPr>
              <a:t>a</a:t>
            </a:r>
            <a:r>
              <a:rPr lang="en-US" altLang="zh-CN" sz="1100" dirty="0" err="1">
                <a:solidFill>
                  <a:srgbClr val="999999"/>
                </a:solidFill>
                <a:latin typeface="微软雅黑" panose="020B0503020204020204" pitchFamily="34" charset="-122"/>
                <a:ea typeface="微软雅黑" panose="020B0503020204020204" pitchFamily="34" charset="-122"/>
              </a:rPr>
              <a:t>,</a:t>
            </a:r>
            <a:r>
              <a:rPr lang="en-US" altLang="zh-CN" sz="1100" dirty="0" err="1">
                <a:solidFill>
                  <a:srgbClr val="000000"/>
                </a:solidFill>
                <a:latin typeface="微软雅黑" panose="020B0503020204020204" pitchFamily="34" charset="-122"/>
                <a:ea typeface="微软雅黑" panose="020B0503020204020204" pitchFamily="34" charset="-122"/>
              </a:rPr>
              <a:t>d</a:t>
            </a:r>
            <a:r>
              <a:rPr lang="en-US" altLang="zh-CN" sz="1100" dirty="0" err="1">
                <a:solidFill>
                  <a:srgbClr val="999999"/>
                </a:solidFill>
                <a:latin typeface="微软雅黑" panose="020B0503020204020204" pitchFamily="34" charset="-122"/>
                <a:ea typeface="微软雅黑" panose="020B0503020204020204" pitchFamily="34" charset="-122"/>
              </a:rPr>
              <a:t>,</a:t>
            </a:r>
            <a:r>
              <a:rPr lang="en-US" altLang="zh-CN" sz="1100" dirty="0" err="1">
                <a:solidFill>
                  <a:srgbClr val="000000"/>
                </a:solidFill>
                <a:latin typeface="微软雅黑" panose="020B0503020204020204" pitchFamily="34" charset="-122"/>
                <a:ea typeface="微软雅黑" panose="020B0503020204020204" pitchFamily="34" charset="-122"/>
              </a:rPr>
              <a:t>c</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000000"/>
              </a:solidFill>
              <a:latin typeface="微软雅黑" panose="020B0503020204020204" pitchFamily="34" charset="-122"/>
              <a:ea typeface="微软雅黑" panose="020B0503020204020204" pitchFamily="34" charset="-122"/>
            </a:endParaRPr>
          </a:p>
          <a:p>
            <a:r>
              <a:rPr lang="zh-CN" altLang="en-US" sz="1100" dirty="0">
                <a:solidFill>
                  <a:srgbClr val="000000"/>
                </a:solidFill>
                <a:latin typeface="微软雅黑" panose="020B0503020204020204" pitchFamily="34" charset="-122"/>
                <a:ea typeface="微软雅黑" panose="020B0503020204020204" pitchFamily="34" charset="-122"/>
              </a:rPr>
              <a:t>  </a:t>
            </a:r>
            <a:r>
              <a:rPr lang="zh-CN" altLang="en-US" sz="1100" dirty="0">
                <a:solidFill>
                  <a:srgbClr val="A67F59"/>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PARTITION</a:t>
            </a:r>
            <a:r>
              <a:rPr lang="en-US" altLang="zh-CN" sz="1100" dirty="0">
                <a:solidFill>
                  <a:srgbClr val="000000"/>
                </a:solidFill>
                <a:latin typeface="微软雅黑" panose="020B0503020204020204" pitchFamily="34" charset="-122"/>
                <a:ea typeface="微软雅黑" panose="020B0503020204020204" pitchFamily="34" charset="-122"/>
              </a:rPr>
              <a:t> p0 </a:t>
            </a:r>
            <a:r>
              <a:rPr lang="en-US" altLang="zh-CN" sz="1100" dirty="0">
                <a:solidFill>
                  <a:srgbClr val="0077AA"/>
                </a:solidFill>
                <a:latin typeface="微软雅黑" panose="020B0503020204020204" pitchFamily="34" charset="-122"/>
                <a:ea typeface="微软雅黑" panose="020B0503020204020204" pitchFamily="34" charset="-122"/>
              </a:rPr>
              <a:t>VALUES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LESS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THAN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990055"/>
                </a:solidFill>
                <a:latin typeface="微软雅黑" panose="020B0503020204020204" pitchFamily="34" charset="-122"/>
                <a:ea typeface="微软雅黑" panose="020B0503020204020204" pitchFamily="34" charset="-122"/>
              </a:rPr>
              <a:t>5</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990055"/>
                </a:solidFill>
                <a:latin typeface="微软雅黑" panose="020B0503020204020204" pitchFamily="34" charset="-122"/>
                <a:ea typeface="微软雅黑" panose="020B0503020204020204" pitchFamily="34" charset="-122"/>
              </a:rPr>
              <a:t>10</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669900"/>
                </a:solidFill>
                <a:latin typeface="微软雅黑" panose="020B0503020204020204" pitchFamily="34" charset="-122"/>
                <a:ea typeface="微软雅黑" panose="020B0503020204020204" pitchFamily="34" charset="-122"/>
              </a:rPr>
              <a:t>'ggg’</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A67F59"/>
              </a:solidFill>
              <a:latin typeface="微软雅黑" panose="020B0503020204020204" pitchFamily="34" charset="-122"/>
              <a:ea typeface="微软雅黑" panose="020B0503020204020204" pitchFamily="34" charset="-122"/>
            </a:endParaRPr>
          </a:p>
          <a:p>
            <a:r>
              <a:rPr lang="zh-CN" altLang="en-US" sz="1100" dirty="0">
                <a:solidFill>
                  <a:srgbClr val="A67F59"/>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PARTITION</a:t>
            </a:r>
            <a:r>
              <a:rPr lang="en-US" altLang="zh-CN" sz="1100" dirty="0">
                <a:solidFill>
                  <a:srgbClr val="000000"/>
                </a:solidFill>
                <a:latin typeface="微软雅黑" panose="020B0503020204020204" pitchFamily="34" charset="-122"/>
                <a:ea typeface="微软雅黑" panose="020B0503020204020204" pitchFamily="34" charset="-122"/>
              </a:rPr>
              <a:t> p1 </a:t>
            </a:r>
            <a:r>
              <a:rPr lang="en-US" altLang="zh-CN" sz="1100" dirty="0">
                <a:solidFill>
                  <a:srgbClr val="0077AA"/>
                </a:solidFill>
                <a:latin typeface="微软雅黑" panose="020B0503020204020204" pitchFamily="34" charset="-122"/>
                <a:ea typeface="微软雅黑" panose="020B0503020204020204" pitchFamily="34" charset="-122"/>
              </a:rPr>
              <a:t>VALUES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LESS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THAN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990055"/>
                </a:solidFill>
                <a:latin typeface="微软雅黑" panose="020B0503020204020204" pitchFamily="34" charset="-122"/>
                <a:ea typeface="微软雅黑" panose="020B0503020204020204" pitchFamily="34" charset="-122"/>
              </a:rPr>
              <a:t>10</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990055"/>
                </a:solidFill>
                <a:latin typeface="微软雅黑" panose="020B0503020204020204" pitchFamily="34" charset="-122"/>
                <a:ea typeface="微软雅黑" panose="020B0503020204020204" pitchFamily="34" charset="-122"/>
              </a:rPr>
              <a:t>20</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669900"/>
                </a:solidFill>
                <a:latin typeface="微软雅黑" panose="020B0503020204020204" pitchFamily="34" charset="-122"/>
                <a:ea typeface="微软雅黑" panose="020B0503020204020204" pitchFamily="34" charset="-122"/>
              </a:rPr>
              <a:t>'mmm’</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A67F59"/>
              </a:solidFill>
              <a:latin typeface="微软雅黑" panose="020B0503020204020204" pitchFamily="34" charset="-122"/>
              <a:ea typeface="微软雅黑" panose="020B0503020204020204" pitchFamily="34" charset="-122"/>
            </a:endParaRPr>
          </a:p>
          <a:p>
            <a:r>
              <a:rPr lang="zh-CN" altLang="en-US" sz="1100" dirty="0">
                <a:solidFill>
                  <a:srgbClr val="A67F59"/>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PARTITION</a:t>
            </a:r>
            <a:r>
              <a:rPr lang="en-US" altLang="zh-CN" sz="1100" dirty="0">
                <a:solidFill>
                  <a:srgbClr val="000000"/>
                </a:solidFill>
                <a:latin typeface="微软雅黑" panose="020B0503020204020204" pitchFamily="34" charset="-122"/>
                <a:ea typeface="微软雅黑" panose="020B0503020204020204" pitchFamily="34" charset="-122"/>
              </a:rPr>
              <a:t> p2 </a:t>
            </a:r>
            <a:r>
              <a:rPr lang="en-US" altLang="zh-CN" sz="1100" dirty="0">
                <a:solidFill>
                  <a:srgbClr val="0077AA"/>
                </a:solidFill>
                <a:latin typeface="微软雅黑" panose="020B0503020204020204" pitchFamily="34" charset="-122"/>
                <a:ea typeface="微软雅黑" panose="020B0503020204020204" pitchFamily="34" charset="-122"/>
              </a:rPr>
              <a:t>VALUES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LESS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THAN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990055"/>
                </a:solidFill>
                <a:latin typeface="微软雅黑" panose="020B0503020204020204" pitchFamily="34" charset="-122"/>
                <a:ea typeface="微软雅黑" panose="020B0503020204020204" pitchFamily="34" charset="-122"/>
              </a:rPr>
              <a:t>15</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990055"/>
                </a:solidFill>
                <a:latin typeface="微软雅黑" panose="020B0503020204020204" pitchFamily="34" charset="-122"/>
                <a:ea typeface="微软雅黑" panose="020B0503020204020204" pitchFamily="34" charset="-122"/>
              </a:rPr>
              <a:t>30</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669900"/>
                </a:solidFill>
                <a:latin typeface="微软雅黑" panose="020B0503020204020204" pitchFamily="34" charset="-122"/>
                <a:ea typeface="微软雅黑" panose="020B0503020204020204" pitchFamily="34" charset="-122"/>
              </a:rPr>
              <a:t>'sss’</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A67F59"/>
              </a:solidFill>
              <a:latin typeface="微软雅黑" panose="020B0503020204020204" pitchFamily="34" charset="-122"/>
              <a:ea typeface="微软雅黑" panose="020B0503020204020204" pitchFamily="34" charset="-122"/>
            </a:endParaRPr>
          </a:p>
          <a:p>
            <a:r>
              <a:rPr lang="zh-CN" altLang="en-US" sz="1100" dirty="0">
                <a:solidFill>
                  <a:srgbClr val="A67F59"/>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PARTITION</a:t>
            </a:r>
            <a:r>
              <a:rPr lang="en-US" altLang="zh-CN" sz="1100" dirty="0">
                <a:solidFill>
                  <a:srgbClr val="000000"/>
                </a:solidFill>
                <a:latin typeface="微软雅黑" panose="020B0503020204020204" pitchFamily="34" charset="-122"/>
                <a:ea typeface="微软雅黑" panose="020B0503020204020204" pitchFamily="34" charset="-122"/>
              </a:rPr>
              <a:t> p3 </a:t>
            </a:r>
            <a:r>
              <a:rPr lang="en-US" altLang="zh-CN" sz="1100" dirty="0">
                <a:solidFill>
                  <a:srgbClr val="0077AA"/>
                </a:solidFill>
                <a:latin typeface="微软雅黑" panose="020B0503020204020204" pitchFamily="34" charset="-122"/>
                <a:ea typeface="微软雅黑" panose="020B0503020204020204" pitchFamily="34" charset="-122"/>
              </a:rPr>
              <a:t>VALUES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LESS</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0077AA"/>
                </a:solidFill>
                <a:latin typeface="微软雅黑" panose="020B0503020204020204" pitchFamily="34" charset="-122"/>
                <a:ea typeface="微软雅黑" panose="020B0503020204020204" pitchFamily="34" charset="-122"/>
              </a:rPr>
              <a:t>THAN</a:t>
            </a:r>
            <a:r>
              <a:rPr lang="en-US" altLang="zh-CN" sz="1100" dirty="0">
                <a:solidFill>
                  <a:srgbClr val="000000"/>
                </a:solidFill>
                <a:latin typeface="微软雅黑" panose="020B0503020204020204" pitchFamily="34" charset="-122"/>
                <a:ea typeface="微软雅黑" panose="020B0503020204020204" pitchFamily="34" charset="-122"/>
              </a:rPr>
              <a:t> </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77AA"/>
                </a:solidFill>
                <a:latin typeface="微软雅黑" panose="020B0503020204020204" pitchFamily="34" charset="-122"/>
                <a:ea typeface="微软雅黑" panose="020B0503020204020204" pitchFamily="34" charset="-122"/>
              </a:rPr>
              <a:t>MAXVALUE</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77AA"/>
                </a:solidFill>
                <a:latin typeface="微软雅黑" panose="020B0503020204020204" pitchFamily="34" charset="-122"/>
                <a:ea typeface="微软雅黑" panose="020B0503020204020204" pitchFamily="34" charset="-122"/>
              </a:rPr>
              <a:t>MAXVALUE</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77AA"/>
                </a:solidFill>
                <a:latin typeface="微软雅黑" panose="020B0503020204020204" pitchFamily="34" charset="-122"/>
                <a:ea typeface="微软雅黑" panose="020B0503020204020204" pitchFamily="34" charset="-122"/>
              </a:rPr>
              <a:t>MAXVALUE</a:t>
            </a:r>
            <a:r>
              <a:rPr lang="en-US" altLang="zh-CN" sz="1100" dirty="0">
                <a:solidFill>
                  <a:srgbClr val="999999"/>
                </a:solidFill>
                <a:latin typeface="微软雅黑" panose="020B0503020204020204" pitchFamily="34" charset="-122"/>
                <a:ea typeface="微软雅黑" panose="020B0503020204020204" pitchFamily="34" charset="-122"/>
              </a:rPr>
              <a:t>)</a:t>
            </a:r>
            <a:r>
              <a:rPr lang="en-US" altLang="zh-CN" sz="1100" dirty="0">
                <a:solidFill>
                  <a:srgbClr val="000000"/>
                </a:solidFill>
                <a:latin typeface="微软雅黑" panose="020B0503020204020204" pitchFamily="34" charset="-122"/>
                <a:ea typeface="微软雅黑" panose="020B0503020204020204" pitchFamily="34" charset="-122"/>
              </a:rPr>
              <a:t> </a:t>
            </a:r>
            <a:endParaRPr lang="en-US" altLang="zh-CN" sz="1100" dirty="0">
              <a:solidFill>
                <a:srgbClr val="A67F59"/>
              </a:solidFill>
              <a:latin typeface="微软雅黑" panose="020B0503020204020204" pitchFamily="34" charset="-122"/>
              <a:ea typeface="微软雅黑" panose="020B0503020204020204" pitchFamily="34" charset="-122"/>
            </a:endParaRPr>
          </a:p>
          <a:p>
            <a:r>
              <a:rPr lang="en-US" altLang="zh-CN" sz="1100" dirty="0">
                <a:solidFill>
                  <a:srgbClr val="999999"/>
                </a:solidFill>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LIST</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856984" cy="3940924"/>
          </a:xfrm>
        </p:spPr>
        <p:txBody>
          <a:bodyPr>
            <a:normAutofit/>
          </a:bodyPr>
          <a:lstStyle/>
          <a:p>
            <a:r>
              <a:rPr lang="en-US" altLang="zh-CN" dirty="0">
                <a:latin typeface="微软雅黑" panose="020B0503020204020204" pitchFamily="34" charset="-122"/>
                <a:ea typeface="微软雅黑" panose="020B0503020204020204" pitchFamily="34" charset="-122"/>
              </a:rPr>
              <a:t>List partitioning in MySQL is similar to range partitioning in many ways. </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The chief difference between the two types of partitioning is that, in list partitioning, each partition is defined and selected based on the membership of a column value in one of a set of value lists. </a:t>
            </a:r>
            <a:endParaRPr lang="en-US" altLang="zh-CN" dirty="0">
              <a:latin typeface="微软雅黑" panose="020B0503020204020204" pitchFamily="34" charset="-122"/>
              <a:ea typeface="微软雅黑" panose="020B0503020204020204" pitchFamily="34" charset="-122"/>
            </a:endParaRPr>
          </a:p>
          <a:p>
            <a:pPr marL="342900" lvl="1" indent="0">
              <a:buNone/>
            </a:pPr>
            <a:r>
              <a:rPr lang="en-US" altLang="zh-CN" dirty="0">
                <a:solidFill>
                  <a:srgbClr val="0077AA"/>
                </a:solidFill>
                <a:latin typeface="微软雅黑" panose="020B0503020204020204" pitchFamily="34" charset="-122"/>
                <a:ea typeface="微软雅黑" panose="020B0503020204020204" pitchFamily="34" charset="-122"/>
              </a:rPr>
              <a:t>CREATE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TABLE</a:t>
            </a:r>
            <a:r>
              <a:rPr lang="en-US" altLang="zh-CN" dirty="0">
                <a:solidFill>
                  <a:srgbClr val="000000"/>
                </a:solidFill>
                <a:latin typeface="微软雅黑" panose="020B0503020204020204" pitchFamily="34" charset="-122"/>
                <a:ea typeface="微软雅黑" panose="020B0503020204020204" pitchFamily="34" charset="-122"/>
              </a:rPr>
              <a:t> employees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id </a:t>
            </a:r>
            <a:r>
              <a:rPr lang="en-US" altLang="zh-CN" dirty="0">
                <a:solidFill>
                  <a:srgbClr val="834689"/>
                </a:solidFill>
                <a:latin typeface="微软雅黑" panose="020B0503020204020204" pitchFamily="34" charset="-122"/>
                <a:ea typeface="微软雅黑" panose="020B0503020204020204" pitchFamily="34" charset="-122"/>
              </a:rPr>
              <a:t>INT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NOT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NULL</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fname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834689"/>
                </a:solidFill>
                <a:latin typeface="微软雅黑" panose="020B0503020204020204" pitchFamily="34" charset="-122"/>
                <a:ea typeface="微软雅黑" panose="020B0503020204020204" pitchFamily="34" charset="-122"/>
              </a:rPr>
              <a:t>VARCHAR</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30</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lname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834689"/>
                </a:solidFill>
                <a:latin typeface="微软雅黑" panose="020B0503020204020204" pitchFamily="34" charset="-122"/>
                <a:ea typeface="微软雅黑" panose="020B0503020204020204" pitchFamily="34" charset="-122"/>
              </a:rPr>
              <a:t>VARCHAR</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30</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hired </a:t>
            </a:r>
            <a:r>
              <a:rPr lang="en-US" altLang="zh-CN" dirty="0">
                <a:solidFill>
                  <a:srgbClr val="834689"/>
                </a:solidFill>
                <a:latin typeface="微软雅黑" panose="020B0503020204020204" pitchFamily="34" charset="-122"/>
                <a:ea typeface="微软雅黑" panose="020B0503020204020204" pitchFamily="34" charset="-122"/>
              </a:rPr>
              <a:t>DATE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NOT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NULL</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DEFAULT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69900"/>
                </a:solidFill>
                <a:latin typeface="微软雅黑" panose="020B0503020204020204" pitchFamily="34" charset="-122"/>
                <a:ea typeface="微软雅黑" panose="020B0503020204020204" pitchFamily="34" charset="-122"/>
              </a:rPr>
              <a:t>'1970-01-01’</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separated </a:t>
            </a:r>
            <a:r>
              <a:rPr lang="en-US" altLang="zh-CN" dirty="0">
                <a:solidFill>
                  <a:srgbClr val="834689"/>
                </a:solidFill>
                <a:latin typeface="微软雅黑" panose="020B0503020204020204" pitchFamily="34" charset="-122"/>
                <a:ea typeface="微软雅黑" panose="020B0503020204020204" pitchFamily="34" charset="-122"/>
              </a:rPr>
              <a:t>DATE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NOT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NULL</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DEFAULT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69900"/>
                </a:solidFill>
                <a:latin typeface="微软雅黑" panose="020B0503020204020204" pitchFamily="34" charset="-122"/>
                <a:ea typeface="微软雅黑" panose="020B0503020204020204" pitchFamily="34" charset="-122"/>
              </a:rPr>
              <a:t>'9999-12-31’</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job_code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834689"/>
                </a:solidFill>
                <a:latin typeface="微软雅黑" panose="020B0503020204020204" pitchFamily="34" charset="-122"/>
                <a:ea typeface="微软雅黑" panose="020B0503020204020204" pitchFamily="34" charset="-122"/>
              </a:rPr>
              <a:t>INT</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store_id</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834689"/>
                </a:solidFill>
                <a:latin typeface="微软雅黑" panose="020B0503020204020204" pitchFamily="34" charset="-122"/>
                <a:ea typeface="微软雅黑" panose="020B0503020204020204" pitchFamily="34" charset="-122"/>
              </a:rPr>
              <a:t>INT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999999"/>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endParaRPr kumimoji="1"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LIST</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856984" cy="3940924"/>
          </a:xfrm>
        </p:spPr>
        <p:txBody>
          <a:bodyPr>
            <a:normAutofit/>
          </a:bodyPr>
          <a:lstStyle/>
          <a:p>
            <a:pPr marL="257175" lvl="1" indent="-257175">
              <a:buFont typeface="Arial" panose="020B0604020202020204" pitchFamily="34" charset="0"/>
              <a:buChar char="•"/>
            </a:pPr>
            <a:r>
              <a:rPr lang="zh-CN" altLang="zh-CN" sz="1800" dirty="0"/>
              <a:t>Suppose that there are 20 video stores distributed among 4 franchises as shown in the following table.</a:t>
            </a:r>
            <a:endParaRPr lang="zh-CN" altLang="zh-CN" sz="1800" dirty="0"/>
          </a:p>
          <a:p>
            <a:pPr lvl="1"/>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graphicFrame>
        <p:nvGraphicFramePr>
          <p:cNvPr id="9" name="表格 8"/>
          <p:cNvGraphicFramePr>
            <a:graphicFrameLocks noGrp="1"/>
          </p:cNvGraphicFramePr>
          <p:nvPr/>
        </p:nvGraphicFramePr>
        <p:xfrm>
          <a:off x="2573778" y="1950244"/>
          <a:ext cx="3996445" cy="1281110"/>
        </p:xfrm>
        <a:graphic>
          <a:graphicData uri="http://schemas.openxmlformats.org/drawingml/2006/table">
            <a:tbl>
              <a:tblPr/>
              <a:tblGrid>
                <a:gridCol w="1198934"/>
                <a:gridCol w="2797511"/>
              </a:tblGrid>
              <a:tr h="248603">
                <a:tc>
                  <a:txBody>
                    <a:bodyPr/>
                    <a:lstStyle/>
                    <a:p>
                      <a:pPr algn="l" fontAlgn="base"/>
                      <a:r>
                        <a:rPr lang="en-US" sz="1400" b="1" i="0">
                          <a:effectLst/>
                        </a:rPr>
                        <a:t>Region</a:t>
                      </a:r>
                      <a:endParaRPr lang="en-US" sz="1400" b="1" i="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l" fontAlgn="base"/>
                      <a:r>
                        <a:rPr lang="en-US" sz="1400" b="1" i="0">
                          <a:effectLst/>
                        </a:rPr>
                        <a:t>Store ID Numbers</a:t>
                      </a:r>
                      <a:endParaRPr lang="en-US" sz="1400" b="1" i="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248603">
                <a:tc>
                  <a:txBody>
                    <a:bodyPr/>
                    <a:lstStyle/>
                    <a:p>
                      <a:pPr fontAlgn="base"/>
                      <a:r>
                        <a:rPr lang="en-US" sz="1400">
                          <a:effectLst/>
                        </a:rPr>
                        <a:t>North</a:t>
                      </a:r>
                      <a:endParaRPr lang="en-US" sz="140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altLang="zh-CN" sz="1400">
                          <a:effectLst/>
                        </a:rPr>
                        <a:t>3, 5, 6, 9, 17</a:t>
                      </a:r>
                      <a:endParaRPr lang="en-US" altLang="zh-CN" sz="140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48603">
                <a:tc>
                  <a:txBody>
                    <a:bodyPr/>
                    <a:lstStyle/>
                    <a:p>
                      <a:pPr fontAlgn="base"/>
                      <a:r>
                        <a:rPr lang="en-US" sz="1400">
                          <a:effectLst/>
                        </a:rPr>
                        <a:t>East</a:t>
                      </a:r>
                      <a:endParaRPr lang="en-US" sz="140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altLang="zh-CN" sz="1400">
                          <a:effectLst/>
                        </a:rPr>
                        <a:t>1, 2, 10, 11, 19, 20</a:t>
                      </a:r>
                      <a:endParaRPr lang="en-US" altLang="zh-CN" sz="140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48603">
                <a:tc>
                  <a:txBody>
                    <a:bodyPr/>
                    <a:lstStyle/>
                    <a:p>
                      <a:pPr fontAlgn="base"/>
                      <a:r>
                        <a:rPr lang="en-US" sz="1400">
                          <a:effectLst/>
                        </a:rPr>
                        <a:t>West</a:t>
                      </a:r>
                      <a:endParaRPr lang="en-US" sz="140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altLang="zh-CN" sz="1400">
                          <a:effectLst/>
                        </a:rPr>
                        <a:t>4, 12, 13, 14, 18</a:t>
                      </a:r>
                      <a:endParaRPr lang="en-US" altLang="zh-CN" sz="140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48603">
                <a:tc>
                  <a:txBody>
                    <a:bodyPr/>
                    <a:lstStyle/>
                    <a:p>
                      <a:pPr fontAlgn="base"/>
                      <a:r>
                        <a:rPr lang="en-US" sz="1400" dirty="0">
                          <a:effectLst/>
                        </a:rPr>
                        <a:t>Central</a:t>
                      </a:r>
                      <a:endParaRPr lang="en-US" sz="1400" dirty="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altLang="zh-CN" sz="1400" dirty="0">
                          <a:effectLst/>
                        </a:rPr>
                        <a:t>7, 8, 15, 16</a:t>
                      </a:r>
                      <a:endParaRPr lang="en-US" altLang="zh-CN" sz="1400" dirty="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LIST</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856984" cy="3940924"/>
          </a:xfrm>
        </p:spPr>
        <p:txBody>
          <a:bodyPr>
            <a:normAutofit fontScale="92500" lnSpcReduction="10000"/>
          </a:bodyPr>
          <a:lstStyle/>
          <a:p>
            <a:r>
              <a:rPr lang="en-US" altLang="zh-CN" dirty="0">
                <a:latin typeface="微软雅黑" panose="020B0503020204020204" pitchFamily="34" charset="-122"/>
                <a:ea typeface="微软雅黑" panose="020B0503020204020204" pitchFamily="34" charset="-122"/>
              </a:rPr>
              <a:t>List partitioning in MySQL is similar to range partitioning in many ways. </a:t>
            </a:r>
            <a:endParaRPr lang="en-US" altLang="zh-CN" dirty="0">
              <a:latin typeface="微软雅黑" panose="020B0503020204020204" pitchFamily="34" charset="-122"/>
              <a:ea typeface="微软雅黑" panose="020B0503020204020204" pitchFamily="34" charset="-122"/>
            </a:endParaRPr>
          </a:p>
          <a:p>
            <a:pPr marL="342900" lvl="1" indent="0">
              <a:buNone/>
            </a:pPr>
            <a:r>
              <a:rPr lang="en-US" altLang="zh-CN" dirty="0">
                <a:solidFill>
                  <a:srgbClr val="0077AA"/>
                </a:solidFill>
                <a:latin typeface="微软雅黑" panose="020B0503020204020204" pitchFamily="34" charset="-122"/>
                <a:ea typeface="微软雅黑" panose="020B0503020204020204" pitchFamily="34" charset="-122"/>
              </a:rPr>
              <a:t>CREATE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TABLE</a:t>
            </a:r>
            <a:r>
              <a:rPr lang="en-US" altLang="zh-CN" dirty="0">
                <a:solidFill>
                  <a:srgbClr val="000000"/>
                </a:solidFill>
                <a:latin typeface="微软雅黑" panose="020B0503020204020204" pitchFamily="34" charset="-122"/>
                <a:ea typeface="微软雅黑" panose="020B0503020204020204" pitchFamily="34" charset="-122"/>
              </a:rPr>
              <a:t> employees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id </a:t>
            </a:r>
            <a:r>
              <a:rPr lang="en-US" altLang="zh-CN" dirty="0">
                <a:solidFill>
                  <a:srgbClr val="834689"/>
                </a:solidFill>
                <a:latin typeface="微软雅黑" panose="020B0503020204020204" pitchFamily="34" charset="-122"/>
                <a:ea typeface="微软雅黑" panose="020B0503020204020204" pitchFamily="34" charset="-122"/>
              </a:rPr>
              <a:t>INT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NOT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NULL</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fname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834689"/>
                </a:solidFill>
                <a:latin typeface="微软雅黑" panose="020B0503020204020204" pitchFamily="34" charset="-122"/>
                <a:ea typeface="微软雅黑" panose="020B0503020204020204" pitchFamily="34" charset="-122"/>
              </a:rPr>
              <a:t>VARCHAR</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30</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lname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834689"/>
                </a:solidFill>
                <a:latin typeface="微软雅黑" panose="020B0503020204020204" pitchFamily="34" charset="-122"/>
                <a:ea typeface="微软雅黑" panose="020B0503020204020204" pitchFamily="34" charset="-122"/>
              </a:rPr>
              <a:t>VARCHAR</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30</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hired </a:t>
            </a:r>
            <a:r>
              <a:rPr lang="en-US" altLang="zh-CN" dirty="0">
                <a:solidFill>
                  <a:srgbClr val="834689"/>
                </a:solidFill>
                <a:latin typeface="微软雅黑" panose="020B0503020204020204" pitchFamily="34" charset="-122"/>
                <a:ea typeface="微软雅黑" panose="020B0503020204020204" pitchFamily="34" charset="-122"/>
              </a:rPr>
              <a:t>DATE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NOT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NULL</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DEFAULT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69900"/>
                </a:solidFill>
                <a:latin typeface="微软雅黑" panose="020B0503020204020204" pitchFamily="34" charset="-122"/>
                <a:ea typeface="微软雅黑" panose="020B0503020204020204" pitchFamily="34" charset="-122"/>
              </a:rPr>
              <a:t>'1970-01-01’</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separated </a:t>
            </a:r>
            <a:r>
              <a:rPr lang="en-US" altLang="zh-CN" dirty="0">
                <a:solidFill>
                  <a:srgbClr val="834689"/>
                </a:solidFill>
                <a:latin typeface="微软雅黑" panose="020B0503020204020204" pitchFamily="34" charset="-122"/>
                <a:ea typeface="微软雅黑" panose="020B0503020204020204" pitchFamily="34" charset="-122"/>
              </a:rPr>
              <a:t>DATE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NOT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NULL</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DEFAULT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69900"/>
                </a:solidFill>
                <a:latin typeface="微软雅黑" panose="020B0503020204020204" pitchFamily="34" charset="-122"/>
                <a:ea typeface="微软雅黑" panose="020B0503020204020204" pitchFamily="34" charset="-122"/>
              </a:rPr>
              <a:t>'9999-12-31’</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job_code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834689"/>
                </a:solidFill>
                <a:latin typeface="微软雅黑" panose="020B0503020204020204" pitchFamily="34" charset="-122"/>
                <a:ea typeface="微软雅黑" panose="020B0503020204020204" pitchFamily="34" charset="-122"/>
              </a:rPr>
              <a:t>INT</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store_id</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834689"/>
                </a:solidFill>
                <a:latin typeface="微软雅黑" panose="020B0503020204020204" pitchFamily="34" charset="-122"/>
                <a:ea typeface="微软雅黑" panose="020B0503020204020204" pitchFamily="34" charset="-122"/>
              </a:rPr>
              <a:t>INT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999999"/>
                </a:solidFill>
                <a:latin typeface="微软雅黑" panose="020B0503020204020204" pitchFamily="34" charset="-122"/>
                <a:ea typeface="微软雅黑" panose="020B0503020204020204" pitchFamily="34" charset="-122"/>
              </a:rPr>
              <a:t>)</a:t>
            </a:r>
            <a:endParaRPr lang="en-US" altLang="zh-CN" dirty="0">
              <a:solidFill>
                <a:srgbClr val="999999"/>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77AA"/>
                </a:solidFill>
                <a:latin typeface="微软雅黑" panose="020B0503020204020204" pitchFamily="34" charset="-122"/>
                <a:ea typeface="微软雅黑" panose="020B0503020204020204" pitchFamily="34" charset="-122"/>
              </a:rPr>
              <a:t>PARTITION</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BY</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LIST</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store_id</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77AA"/>
                </a:solidFill>
                <a:latin typeface="微软雅黑" panose="020B0503020204020204" pitchFamily="34" charset="-122"/>
                <a:ea typeface="微软雅黑" panose="020B0503020204020204" pitchFamily="34" charset="-122"/>
              </a:rPr>
              <a:t>	PARTITION</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pNorth</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VALUES</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IN</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3</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5</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6</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9</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17</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PARTITION</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pEast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VALUES</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IN</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1</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2</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10</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11</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19</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20</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77AA"/>
                </a:solidFill>
                <a:latin typeface="微软雅黑" panose="020B0503020204020204" pitchFamily="34" charset="-122"/>
                <a:ea typeface="微软雅黑" panose="020B0503020204020204" pitchFamily="34" charset="-122"/>
              </a:rPr>
              <a:t>	PARTITION</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pWest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VALUES</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IN</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4</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12</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13</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14</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18</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PARTITION</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pCentral</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VALUES</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IN</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7</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8</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15</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16</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342900" lvl="1" indent="0">
              <a:buNone/>
            </a:pPr>
            <a:r>
              <a:rPr lang="en-US" altLang="zh-CN" dirty="0">
                <a:solidFill>
                  <a:srgbClr val="999999"/>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endParaRPr kumimoji="1"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LIST</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856984" cy="3940924"/>
          </a:xfrm>
        </p:spPr>
        <p:txBody>
          <a:bodyPr>
            <a:normAutofit fontScale="92500" lnSpcReduction="20000"/>
          </a:bodyPr>
          <a:lstStyle/>
          <a:p>
            <a:r>
              <a:rPr lang="en-US" altLang="zh-CN" dirty="0">
                <a:latin typeface="微软雅黑" panose="020B0503020204020204" pitchFamily="34" charset="-122"/>
                <a:ea typeface="微软雅黑" panose="020B0503020204020204" pitchFamily="34" charset="-122"/>
              </a:rPr>
              <a:t>Unlike the case with RANGE partitioning, there is </a:t>
            </a:r>
            <a:r>
              <a:rPr lang="en-US" altLang="zh-CN" dirty="0">
                <a:solidFill>
                  <a:srgbClr val="FF0000"/>
                </a:solidFill>
                <a:latin typeface="微软雅黑" panose="020B0503020204020204" pitchFamily="34" charset="-122"/>
                <a:ea typeface="微软雅黑" panose="020B0503020204020204" pitchFamily="34" charset="-122"/>
              </a:rPr>
              <a:t>no “catch-all” </a:t>
            </a:r>
            <a:r>
              <a:rPr lang="en-US" altLang="zh-CN" dirty="0">
                <a:latin typeface="微软雅黑" panose="020B0503020204020204" pitchFamily="34" charset="-122"/>
                <a:ea typeface="微软雅黑" panose="020B0503020204020204" pitchFamily="34" charset="-122"/>
              </a:rPr>
              <a:t>such as MAXVALUE; </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all expected values for the partitioning expression should be covered in </a:t>
            </a:r>
            <a:r>
              <a:rPr lang="en-US" altLang="zh-CN" dirty="0">
                <a:solidFill>
                  <a:srgbClr val="FF0000"/>
                </a:solidFill>
                <a:latin typeface="微软雅黑" panose="020B0503020204020204" pitchFamily="34" charset="-122"/>
                <a:ea typeface="微软雅黑" panose="020B0503020204020204" pitchFamily="34" charset="-122"/>
              </a:rPr>
              <a:t>PARTITION ... VALUES IN (...) </a:t>
            </a:r>
            <a:r>
              <a:rPr lang="en-US" altLang="zh-CN" dirty="0">
                <a:latin typeface="微软雅黑" panose="020B0503020204020204" pitchFamily="34" charset="-122"/>
                <a:ea typeface="微软雅黑" panose="020B0503020204020204" pitchFamily="34" charset="-122"/>
              </a:rPr>
              <a:t>clauses. </a:t>
            </a:r>
            <a:endParaRPr lang="en-US" altLang="zh-CN" dirty="0">
              <a:latin typeface="微软雅黑" panose="020B0503020204020204" pitchFamily="34" charset="-122"/>
              <a:ea typeface="微软雅黑" panose="020B0503020204020204" pitchFamily="34" charset="-122"/>
            </a:endParaRPr>
          </a:p>
          <a:p>
            <a:pPr marL="269240" indent="0">
              <a:buNone/>
            </a:pPr>
            <a:r>
              <a:rPr lang="en-US" altLang="zh-CN" dirty="0" err="1">
                <a:solidFill>
                  <a:srgbClr val="A67F59"/>
                </a:solidFill>
                <a:latin typeface="微软雅黑" panose="020B0503020204020204" pitchFamily="34" charset="-122"/>
                <a:ea typeface="微软雅黑" panose="020B0503020204020204" pitchFamily="34" charset="-122"/>
              </a:rPr>
              <a:t>mysql</a:t>
            </a:r>
            <a:r>
              <a:rPr lang="en-US" altLang="zh-CN" dirty="0">
                <a:solidFill>
                  <a:srgbClr val="A67F59"/>
                </a:solidFill>
                <a:latin typeface="微软雅黑" panose="020B0503020204020204" pitchFamily="34" charset="-122"/>
                <a:ea typeface="微软雅黑" panose="020B0503020204020204" pitchFamily="34" charset="-122"/>
              </a:rPr>
              <a:t>&gt;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CREATE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TABLE</a:t>
            </a:r>
            <a:r>
              <a:rPr lang="en-US" altLang="zh-CN" dirty="0">
                <a:solidFill>
                  <a:srgbClr val="000000"/>
                </a:solidFill>
                <a:latin typeface="微软雅黑" panose="020B0503020204020204" pitchFamily="34" charset="-122"/>
                <a:ea typeface="微软雅黑" panose="020B0503020204020204" pitchFamily="34" charset="-122"/>
              </a:rPr>
              <a:t> h2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-&gt;</a:t>
            </a:r>
            <a:r>
              <a:rPr lang="en-US" altLang="zh-CN" dirty="0">
                <a:solidFill>
                  <a:srgbClr val="000000"/>
                </a:solidFill>
                <a:latin typeface="微软雅黑" panose="020B0503020204020204" pitchFamily="34" charset="-122"/>
                <a:ea typeface="微软雅黑" panose="020B0503020204020204" pitchFamily="34" charset="-122"/>
              </a:rPr>
              <a:t> c1 </a:t>
            </a:r>
            <a:r>
              <a:rPr lang="en-US" altLang="zh-CN" dirty="0">
                <a:solidFill>
                  <a:srgbClr val="834689"/>
                </a:solidFill>
                <a:latin typeface="微软雅黑" panose="020B0503020204020204" pitchFamily="34" charset="-122"/>
                <a:ea typeface="微软雅黑" panose="020B0503020204020204" pitchFamily="34" charset="-122"/>
              </a:rPr>
              <a:t>INT</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-&gt;</a:t>
            </a:r>
            <a:r>
              <a:rPr lang="en-US" altLang="zh-CN" dirty="0">
                <a:solidFill>
                  <a:srgbClr val="000000"/>
                </a:solidFill>
                <a:latin typeface="微软雅黑" panose="020B0503020204020204" pitchFamily="34" charset="-122"/>
                <a:ea typeface="微软雅黑" panose="020B0503020204020204" pitchFamily="34" charset="-122"/>
              </a:rPr>
              <a:t> c2 </a:t>
            </a:r>
            <a:r>
              <a:rPr lang="en-US" altLang="zh-CN" dirty="0">
                <a:solidFill>
                  <a:srgbClr val="834689"/>
                </a:solidFill>
                <a:latin typeface="微软雅黑" panose="020B0503020204020204" pitchFamily="34" charset="-122"/>
                <a:ea typeface="微软雅黑" panose="020B0503020204020204" pitchFamily="34" charset="-122"/>
              </a:rPr>
              <a:t>INT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-&gt;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-&gt;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PARTITION</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BY</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LIST</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c1</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-&gt;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PARTITION</a:t>
            </a:r>
            <a:r>
              <a:rPr lang="en-US" altLang="zh-CN" dirty="0">
                <a:solidFill>
                  <a:srgbClr val="000000"/>
                </a:solidFill>
                <a:latin typeface="微软雅黑" panose="020B0503020204020204" pitchFamily="34" charset="-122"/>
                <a:ea typeface="微软雅黑" panose="020B0503020204020204" pitchFamily="34" charset="-122"/>
              </a:rPr>
              <a:t> p0 </a:t>
            </a:r>
            <a:r>
              <a:rPr lang="en-US" altLang="zh-CN" dirty="0">
                <a:solidFill>
                  <a:srgbClr val="0077AA"/>
                </a:solidFill>
                <a:latin typeface="微软雅黑" panose="020B0503020204020204" pitchFamily="34" charset="-122"/>
                <a:ea typeface="微软雅黑" panose="020B0503020204020204" pitchFamily="34" charset="-122"/>
              </a:rPr>
              <a:t>VALUES</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IN</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1</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4</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7</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dirty="0">
                <a:solidFill>
                  <a:srgbClr val="A67F59"/>
                </a:solidFill>
                <a:latin typeface="微软雅黑" panose="020B0503020204020204" pitchFamily="34" charset="-122"/>
                <a:ea typeface="微软雅黑" panose="020B0503020204020204" pitchFamily="34" charset="-122"/>
              </a:rPr>
              <a:t>	-&gt;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PARTITION</a:t>
            </a:r>
            <a:r>
              <a:rPr lang="en-US" altLang="zh-CN" dirty="0">
                <a:solidFill>
                  <a:srgbClr val="000000"/>
                </a:solidFill>
                <a:latin typeface="微软雅黑" panose="020B0503020204020204" pitchFamily="34" charset="-122"/>
                <a:ea typeface="微软雅黑" panose="020B0503020204020204" pitchFamily="34" charset="-122"/>
              </a:rPr>
              <a:t> p1 </a:t>
            </a:r>
            <a:r>
              <a:rPr lang="en-US" altLang="zh-CN" dirty="0">
                <a:solidFill>
                  <a:srgbClr val="0077AA"/>
                </a:solidFill>
                <a:latin typeface="微软雅黑" panose="020B0503020204020204" pitchFamily="34" charset="-122"/>
                <a:ea typeface="微软雅黑" panose="020B0503020204020204" pitchFamily="34" charset="-122"/>
              </a:rPr>
              <a:t>VALUES</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IN</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2</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5</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8</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-&gt;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dirty="0">
                <a:solidFill>
                  <a:srgbClr val="555555"/>
                </a:solidFill>
                <a:latin typeface="微软雅黑" panose="020B0503020204020204" pitchFamily="34" charset="-122"/>
                <a:ea typeface="微软雅黑" panose="020B0503020204020204" pitchFamily="34" charset="-122"/>
              </a:rPr>
              <a:t>Query OK, 0 rows affected (0.11 sec)</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dirty="0" err="1">
                <a:solidFill>
                  <a:srgbClr val="A67F59"/>
                </a:solidFill>
                <a:latin typeface="微软雅黑" panose="020B0503020204020204" pitchFamily="34" charset="-122"/>
                <a:ea typeface="微软雅黑" panose="020B0503020204020204" pitchFamily="34" charset="-122"/>
              </a:rPr>
              <a:t>mysql</a:t>
            </a:r>
            <a:r>
              <a:rPr lang="en-US" altLang="zh-CN" dirty="0">
                <a:solidFill>
                  <a:srgbClr val="A67F59"/>
                </a:solidFill>
                <a:latin typeface="微软雅黑" panose="020B0503020204020204" pitchFamily="34" charset="-122"/>
                <a:ea typeface="微软雅黑" panose="020B0503020204020204" pitchFamily="34" charset="-122"/>
              </a:rPr>
              <a:t>&gt;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INSERT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INTO</a:t>
            </a:r>
            <a:r>
              <a:rPr lang="en-US" altLang="zh-CN" dirty="0">
                <a:solidFill>
                  <a:srgbClr val="000000"/>
                </a:solidFill>
                <a:latin typeface="微软雅黑" panose="020B0503020204020204" pitchFamily="34" charset="-122"/>
                <a:ea typeface="微软雅黑" panose="020B0503020204020204" pitchFamily="34" charset="-122"/>
              </a:rPr>
              <a:t> h2 </a:t>
            </a:r>
            <a:r>
              <a:rPr lang="en-US" altLang="zh-CN" dirty="0">
                <a:solidFill>
                  <a:srgbClr val="0077AA"/>
                </a:solidFill>
                <a:latin typeface="微软雅黑" panose="020B0503020204020204" pitchFamily="34" charset="-122"/>
                <a:ea typeface="微软雅黑" panose="020B0503020204020204" pitchFamily="34" charset="-122"/>
              </a:rPr>
              <a:t>VALUES</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3</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5</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dirty="0">
                <a:solidFill>
                  <a:srgbClr val="555555"/>
                </a:solidFill>
                <a:latin typeface="微软雅黑" panose="020B0503020204020204" pitchFamily="34" charset="-122"/>
                <a:ea typeface="微软雅黑" panose="020B0503020204020204" pitchFamily="34" charset="-122"/>
              </a:rPr>
              <a:t>ERROR 1525 (HY000)</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Table has no partition for value 3</a:t>
            </a:r>
            <a:endParaRPr lang="zh-CN" altLang="en-US" dirty="0">
              <a:latin typeface="微软雅黑" panose="020B0503020204020204" pitchFamily="34" charset="-122"/>
              <a:ea typeface="微软雅黑" panose="020B0503020204020204" pitchFamily="34" charset="-122"/>
            </a:endParaRPr>
          </a:p>
          <a:p>
            <a:pPr lvl="1"/>
            <a:endParaRPr kumimoji="1"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t>Contents</a:t>
            </a:r>
            <a:r>
              <a:rPr lang="zh-CN" altLang="en-US" dirty="0"/>
              <a:t> </a:t>
            </a:r>
            <a:r>
              <a:rPr lang="en-US" altLang="zh-CN" dirty="0"/>
              <a:t>and</a:t>
            </a:r>
            <a:r>
              <a:rPr lang="zh-CN" altLang="en-US" dirty="0"/>
              <a:t> </a:t>
            </a:r>
            <a:r>
              <a:rPr lang="en-US" altLang="zh-CN" dirty="0"/>
              <a:t>Objectives</a:t>
            </a:r>
            <a:endParaRPr kumimoji="1" lang="zh-CN" altLang="en-US" dirty="0"/>
          </a:p>
        </p:txBody>
      </p:sp>
      <p:sp>
        <p:nvSpPr>
          <p:cNvPr id="3" name="内容占位符 2"/>
          <p:cNvSpPr>
            <a:spLocks noGrp="1"/>
          </p:cNvSpPr>
          <p:nvPr>
            <p:ph idx="1"/>
          </p:nvPr>
        </p:nvSpPr>
        <p:spPr/>
        <p:txBody>
          <a:bodyPr>
            <a:normAutofit/>
          </a:bodyPr>
          <a:lstStyle/>
          <a:p>
            <a:r>
              <a:rPr lang="en-US" altLang="zh-CN" sz="2400" dirty="0"/>
              <a:t>Contents</a:t>
            </a:r>
            <a:endParaRPr lang="en-US" altLang="zh-CN" sz="2400" dirty="0"/>
          </a:p>
          <a:p>
            <a:pPr lvl="1"/>
            <a:r>
              <a:rPr lang="en-US" altLang="zh-CN" sz="1800" dirty="0"/>
              <a:t>Partitioning</a:t>
            </a:r>
            <a:endParaRPr lang="en-US" altLang="zh-CN" sz="1800" dirty="0"/>
          </a:p>
          <a:p>
            <a:pPr lvl="1"/>
            <a:r>
              <a:rPr lang="en-US" altLang="zh-CN" sz="1800" dirty="0">
                <a:solidFill>
                  <a:schemeClr val="tx2"/>
                </a:solidFill>
              </a:rPr>
              <a:t>From</a:t>
            </a:r>
            <a:endParaRPr lang="en-US" altLang="zh-CN" sz="1800" dirty="0">
              <a:solidFill>
                <a:schemeClr val="tx2"/>
              </a:solidFill>
            </a:endParaRPr>
          </a:p>
          <a:p>
            <a:pPr lvl="2"/>
            <a:r>
              <a:rPr lang="en-US" altLang="zh-CN" sz="1800" dirty="0">
                <a:solidFill>
                  <a:schemeClr val="tx2"/>
                </a:solidFill>
                <a:hlinkClick r:id="rId1"/>
              </a:rPr>
              <a:t>https://dev.mysql.com/doc/refman/8.0/en/partitioning.html</a:t>
            </a:r>
            <a:r>
              <a:rPr lang="zh-CN" altLang="en-US" sz="1800" dirty="0">
                <a:solidFill>
                  <a:schemeClr val="tx2"/>
                </a:solidFill>
              </a:rPr>
              <a:t> </a:t>
            </a:r>
            <a:endParaRPr lang="en-US" altLang="zh-CN" sz="1800" dirty="0">
              <a:solidFill>
                <a:schemeClr val="tx2"/>
              </a:solidFill>
            </a:endParaRPr>
          </a:p>
          <a:p>
            <a:pPr lvl="1"/>
            <a:endParaRPr lang="en-US" altLang="zh-CN" sz="1800" dirty="0">
              <a:solidFill>
                <a:schemeClr val="tx2"/>
              </a:solidFill>
            </a:endParaRPr>
          </a:p>
          <a:p>
            <a:pPr lvl="1"/>
            <a:endParaRPr lang="en-US" altLang="zh-CN" sz="1800" dirty="0">
              <a:solidFill>
                <a:schemeClr val="tx2"/>
              </a:solidFill>
            </a:endParaRPr>
          </a:p>
          <a:p>
            <a:r>
              <a:rPr lang="en-US" altLang="zh-CN" sz="2400" dirty="0"/>
              <a:t>Objectives</a:t>
            </a:r>
            <a:endParaRPr lang="en-US" altLang="zh-CN" sz="2400" dirty="0"/>
          </a:p>
          <a:p>
            <a:pPr lvl="1"/>
            <a:r>
              <a:rPr lang="zh-CN" altLang="en-US" sz="1800" dirty="0">
                <a:latin typeface="等线" panose="02010600030101010101" pitchFamily="2" charset="-122"/>
                <a:ea typeface="等线" panose="02010600030101010101" pitchFamily="2" charset="-122"/>
              </a:rPr>
              <a:t>能够根据数据访问的具体场景，设计数据库分区方案，并能够对分区数据进行有效管理和控制</a:t>
            </a:r>
            <a:endParaRPr lang="en-US" altLang="zh-CN" sz="1800" dirty="0">
              <a:solidFill>
                <a:schemeClr val="tx2"/>
              </a:solidFill>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7331521" y="737061"/>
            <a:ext cx="1704975" cy="1200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LIST</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928992" cy="3940924"/>
          </a:xfrm>
        </p:spPr>
        <p:txBody>
          <a:bodyPr>
            <a:normAutofit fontScale="75000" lnSpcReduction="20000"/>
          </a:bodyPr>
          <a:lstStyle/>
          <a:p>
            <a:r>
              <a:rPr lang="en-US" altLang="zh-CN" dirty="0">
                <a:latin typeface="微软雅黑" panose="020B0503020204020204" pitchFamily="34" charset="-122"/>
                <a:ea typeface="微软雅黑" panose="020B0503020204020204" pitchFamily="34" charset="-122"/>
              </a:rPr>
              <a:t>You can cause this type of error to be ignored by using the </a:t>
            </a:r>
            <a:r>
              <a:rPr lang="en-US" altLang="zh-CN" dirty="0">
                <a:solidFill>
                  <a:srgbClr val="FF0000"/>
                </a:solidFill>
                <a:latin typeface="微软雅黑" panose="020B0503020204020204" pitchFamily="34" charset="-122"/>
                <a:ea typeface="微软雅黑" panose="020B0503020204020204" pitchFamily="34" charset="-122"/>
              </a:rPr>
              <a:t>IGNORE</a:t>
            </a:r>
            <a:r>
              <a:rPr lang="en-US" altLang="zh-CN" dirty="0">
                <a:latin typeface="微软雅黑" panose="020B0503020204020204" pitchFamily="34" charset="-122"/>
                <a:ea typeface="微软雅黑" panose="020B0503020204020204" pitchFamily="34" charset="-122"/>
              </a:rPr>
              <a:t> keyword. </a:t>
            </a:r>
            <a:endParaRPr lang="en-US" altLang="zh-CN" dirty="0">
              <a:latin typeface="微软雅黑" panose="020B0503020204020204" pitchFamily="34" charset="-122"/>
              <a:ea typeface="微软雅黑" panose="020B0503020204020204" pitchFamily="34" charset="-122"/>
            </a:endParaRPr>
          </a:p>
          <a:p>
            <a:pPr marL="233680" indent="0">
              <a:buNone/>
            </a:pPr>
            <a:r>
              <a:rPr lang="en-US" altLang="zh-CN" dirty="0" err="1">
                <a:solidFill>
                  <a:srgbClr val="A67F59"/>
                </a:solidFill>
                <a:latin typeface="微软雅黑" panose="020B0503020204020204" pitchFamily="34" charset="-122"/>
                <a:ea typeface="微软雅黑" panose="020B0503020204020204" pitchFamily="34" charset="-122"/>
              </a:rPr>
              <a:t>mysql</a:t>
            </a:r>
            <a:r>
              <a:rPr lang="en-US" altLang="zh-CN" dirty="0">
                <a:solidFill>
                  <a:srgbClr val="A67F59"/>
                </a:solidFill>
                <a:latin typeface="微软雅黑" panose="020B0503020204020204" pitchFamily="34" charset="-122"/>
                <a:ea typeface="微软雅黑" panose="020B0503020204020204" pitchFamily="34" charset="-122"/>
              </a:rPr>
              <a:t>&gt;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TRUNCATE</a:t>
            </a:r>
            <a:r>
              <a:rPr lang="en-US" altLang="zh-CN" dirty="0">
                <a:solidFill>
                  <a:srgbClr val="000000"/>
                </a:solidFill>
                <a:latin typeface="微软雅黑" panose="020B0503020204020204" pitchFamily="34" charset="-122"/>
                <a:ea typeface="微软雅黑" panose="020B0503020204020204" pitchFamily="34" charset="-122"/>
              </a:rPr>
              <a:t> h2</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dirty="0">
                <a:solidFill>
                  <a:srgbClr val="555555"/>
                </a:solidFill>
                <a:latin typeface="微软雅黑" panose="020B0503020204020204" pitchFamily="34" charset="-122"/>
                <a:ea typeface="微软雅黑" panose="020B0503020204020204" pitchFamily="34" charset="-122"/>
              </a:rPr>
              <a:t>Query OK, 1 row affected (0.00 sec)</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dirty="0" err="1">
                <a:solidFill>
                  <a:srgbClr val="A67F59"/>
                </a:solidFill>
                <a:latin typeface="微软雅黑" panose="020B0503020204020204" pitchFamily="34" charset="-122"/>
                <a:ea typeface="微软雅黑" panose="020B0503020204020204" pitchFamily="34" charset="-122"/>
              </a:rPr>
              <a:t>mysql</a:t>
            </a:r>
            <a:r>
              <a:rPr lang="en-US" altLang="zh-CN" dirty="0">
                <a:solidFill>
                  <a:srgbClr val="A67F59"/>
                </a:solidFill>
                <a:latin typeface="微软雅黑" panose="020B0503020204020204" pitchFamily="34" charset="-122"/>
                <a:ea typeface="微软雅黑" panose="020B0503020204020204" pitchFamily="34" charset="-122"/>
              </a:rPr>
              <a:t>&gt;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SELECT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FROM</a:t>
            </a:r>
            <a:r>
              <a:rPr lang="en-US" altLang="zh-CN" dirty="0">
                <a:solidFill>
                  <a:srgbClr val="000000"/>
                </a:solidFill>
                <a:latin typeface="微软雅黑" panose="020B0503020204020204" pitchFamily="34" charset="-122"/>
                <a:ea typeface="微软雅黑" panose="020B0503020204020204" pitchFamily="34" charset="-122"/>
              </a:rPr>
              <a:t> h2</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dirty="0">
                <a:solidFill>
                  <a:srgbClr val="555555"/>
                </a:solidFill>
                <a:latin typeface="微软雅黑" panose="020B0503020204020204" pitchFamily="34" charset="-122"/>
                <a:ea typeface="微软雅黑" panose="020B0503020204020204" pitchFamily="34" charset="-122"/>
              </a:rPr>
              <a:t>Empty set (0.00 sec)</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dirty="0" err="1">
                <a:solidFill>
                  <a:srgbClr val="A67F59"/>
                </a:solidFill>
                <a:latin typeface="微软雅黑" panose="020B0503020204020204" pitchFamily="34" charset="-122"/>
                <a:ea typeface="微软雅黑" panose="020B0503020204020204" pitchFamily="34" charset="-122"/>
              </a:rPr>
              <a:t>mysql</a:t>
            </a:r>
            <a:r>
              <a:rPr lang="en-US" altLang="zh-CN" dirty="0">
                <a:solidFill>
                  <a:srgbClr val="A67F59"/>
                </a:solidFill>
                <a:latin typeface="微软雅黑" panose="020B0503020204020204" pitchFamily="34" charset="-122"/>
                <a:ea typeface="微软雅黑" panose="020B0503020204020204" pitchFamily="34" charset="-122"/>
              </a:rPr>
              <a:t>&gt;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INSERT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IGNORE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INTO</a:t>
            </a:r>
            <a:r>
              <a:rPr lang="en-US" altLang="zh-CN" dirty="0">
                <a:solidFill>
                  <a:srgbClr val="000000"/>
                </a:solidFill>
                <a:latin typeface="微软雅黑" panose="020B0503020204020204" pitchFamily="34" charset="-122"/>
                <a:ea typeface="微软雅黑" panose="020B0503020204020204" pitchFamily="34" charset="-122"/>
              </a:rPr>
              <a:t> h2 </a:t>
            </a:r>
            <a:r>
              <a:rPr lang="en-US" altLang="zh-CN" dirty="0">
                <a:solidFill>
                  <a:srgbClr val="0077AA"/>
                </a:solidFill>
                <a:latin typeface="微软雅黑" panose="020B0503020204020204" pitchFamily="34" charset="-122"/>
                <a:ea typeface="微软雅黑" panose="020B0503020204020204" pitchFamily="34" charset="-122"/>
              </a:rPr>
              <a:t>VALUES</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2</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5</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6</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10</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7</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5</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3</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1</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1</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9</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dirty="0">
                <a:solidFill>
                  <a:srgbClr val="555555"/>
                </a:solidFill>
                <a:latin typeface="微软雅黑" panose="020B0503020204020204" pitchFamily="34" charset="-122"/>
                <a:ea typeface="微软雅黑" panose="020B0503020204020204" pitchFamily="34" charset="-122"/>
              </a:rPr>
              <a:t>Query OK, 3 rows affected (0.00 sec)</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dirty="0">
                <a:solidFill>
                  <a:srgbClr val="555555"/>
                </a:solidFill>
                <a:latin typeface="微软雅黑" panose="020B0503020204020204" pitchFamily="34" charset="-122"/>
                <a:ea typeface="微软雅黑" panose="020B0503020204020204" pitchFamily="34" charset="-122"/>
              </a:rPr>
              <a:t>Records: 5 Duplicates: 2 Warnings: 0</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dirty="0" err="1">
                <a:solidFill>
                  <a:srgbClr val="A67F59"/>
                </a:solidFill>
                <a:latin typeface="微软雅黑" panose="020B0503020204020204" pitchFamily="34" charset="-122"/>
                <a:ea typeface="微软雅黑" panose="020B0503020204020204" pitchFamily="34" charset="-122"/>
              </a:rPr>
              <a:t>mysql</a:t>
            </a:r>
            <a:r>
              <a:rPr lang="en-US" altLang="zh-CN" dirty="0">
                <a:solidFill>
                  <a:srgbClr val="A67F59"/>
                </a:solidFill>
                <a:latin typeface="微软雅黑" panose="020B0503020204020204" pitchFamily="34" charset="-122"/>
                <a:ea typeface="微软雅黑" panose="020B0503020204020204" pitchFamily="34" charset="-122"/>
              </a:rPr>
              <a:t>&gt;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SELECT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FROM</a:t>
            </a:r>
            <a:r>
              <a:rPr lang="en-US" altLang="zh-CN" dirty="0">
                <a:solidFill>
                  <a:srgbClr val="000000"/>
                </a:solidFill>
                <a:latin typeface="微软雅黑" panose="020B0503020204020204" pitchFamily="34" charset="-122"/>
                <a:ea typeface="微软雅黑" panose="020B0503020204020204" pitchFamily="34" charset="-122"/>
              </a:rPr>
              <a:t> h2</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c1</a:t>
            </a:r>
            <a:r>
              <a:rPr lang="zh-CN" altLang="en-US" dirty="0">
                <a:solidFill>
                  <a:srgbClr val="555555"/>
                </a:solidFill>
                <a:latin typeface="微软雅黑" panose="020B0503020204020204" pitchFamily="34" charset="-122"/>
                <a:ea typeface="微软雅黑" panose="020B0503020204020204" pitchFamily="34" charset="-122"/>
              </a:rPr>
              <a:t>  </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c2</a:t>
            </a:r>
            <a:r>
              <a:rPr lang="zh-CN" altLang="en-US" dirty="0">
                <a:solidFill>
                  <a:srgbClr val="555555"/>
                </a:solidFill>
                <a:latin typeface="微软雅黑" panose="020B0503020204020204" pitchFamily="34" charset="-122"/>
                <a:ea typeface="微软雅黑" panose="020B0503020204020204" pitchFamily="34" charset="-122"/>
              </a:rPr>
              <a:t>  </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7</a:t>
            </a:r>
            <a:r>
              <a:rPr lang="zh-CN" altLang="en-US" dirty="0">
                <a:solidFill>
                  <a:srgbClr val="555555"/>
                </a:solidFill>
                <a:latin typeface="微软雅黑" panose="020B0503020204020204" pitchFamily="34" charset="-122"/>
                <a:ea typeface="微软雅黑" panose="020B0503020204020204" pitchFamily="34" charset="-122"/>
              </a:rPr>
              <a:t>    </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5</a:t>
            </a:r>
            <a:r>
              <a:rPr lang="zh-CN" altLang="en-US" dirty="0">
                <a:solidFill>
                  <a:srgbClr val="555555"/>
                </a:solidFill>
                <a:latin typeface="微软雅黑" panose="020B0503020204020204" pitchFamily="34" charset="-122"/>
                <a:ea typeface="微软雅黑" panose="020B0503020204020204" pitchFamily="34" charset="-122"/>
              </a:rPr>
              <a:t>    </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1</a:t>
            </a:r>
            <a:r>
              <a:rPr lang="zh-CN" altLang="en-US" dirty="0">
                <a:solidFill>
                  <a:srgbClr val="555555"/>
                </a:solidFill>
                <a:latin typeface="微软雅黑" panose="020B0503020204020204" pitchFamily="34" charset="-122"/>
                <a:ea typeface="微软雅黑" panose="020B0503020204020204" pitchFamily="34" charset="-122"/>
              </a:rPr>
              <a:t>    </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9 </a:t>
            </a:r>
            <a:r>
              <a:rPr lang="zh-CN" altLang="en-US" dirty="0">
                <a:solidFill>
                  <a:srgbClr val="555555"/>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2</a:t>
            </a:r>
            <a:r>
              <a:rPr lang="zh-CN" altLang="en-US" dirty="0">
                <a:solidFill>
                  <a:srgbClr val="555555"/>
                </a:solidFill>
                <a:latin typeface="微软雅黑" panose="020B0503020204020204" pitchFamily="34" charset="-122"/>
                <a:ea typeface="微软雅黑" panose="020B0503020204020204" pitchFamily="34" charset="-122"/>
              </a:rPr>
              <a:t>    </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555555"/>
                </a:solidFill>
                <a:latin typeface="微软雅黑" panose="020B0503020204020204" pitchFamily="34" charset="-122"/>
                <a:ea typeface="微软雅黑" panose="020B0503020204020204" pitchFamily="34" charset="-122"/>
              </a:rPr>
              <a:t> 5</a:t>
            </a:r>
            <a:r>
              <a:rPr lang="zh-CN" altLang="en-US" dirty="0">
                <a:solidFill>
                  <a:srgbClr val="555555"/>
                </a:solidFill>
                <a:latin typeface="微软雅黑" panose="020B0503020204020204" pitchFamily="34" charset="-122"/>
                <a:ea typeface="微软雅黑" panose="020B0503020204020204" pitchFamily="34" charset="-122"/>
              </a:rPr>
              <a:t>    </a:t>
            </a:r>
            <a:r>
              <a:rPr lang="en-US" altLang="zh-CN" dirty="0">
                <a:solidFill>
                  <a:srgbClr val="555555"/>
                </a:solidFill>
                <a:latin typeface="微软雅黑" panose="020B0503020204020204" pitchFamily="34" charset="-122"/>
                <a:ea typeface="微软雅黑" panose="020B0503020204020204" pitchFamily="34" charset="-122"/>
              </a:rPr>
              <a:t> </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233680" indent="0">
              <a:buNone/>
            </a:pPr>
            <a:r>
              <a:rPr lang="en-US" altLang="zh-CN" dirty="0">
                <a:solidFill>
                  <a:srgbClr val="555555"/>
                </a:solidFill>
                <a:latin typeface="微软雅黑" panose="020B0503020204020204" pitchFamily="34" charset="-122"/>
                <a:ea typeface="微软雅黑" panose="020B0503020204020204" pitchFamily="34" charset="-122"/>
              </a:rPr>
              <a:t>3 rows in set (0.00 sec)</a:t>
            </a:r>
            <a:endParaRPr lang="zh-CN" altLang="en-US" dirty="0">
              <a:latin typeface="微软雅黑" panose="020B0503020204020204" pitchFamily="34" charset="-122"/>
              <a:ea typeface="微软雅黑" panose="020B0503020204020204" pitchFamily="34" charset="-122"/>
            </a:endParaRPr>
          </a:p>
          <a:p>
            <a:pPr marL="0" indent="0">
              <a:buNone/>
            </a:pPr>
            <a:endParaRPr kumimoji="1"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928992" cy="3940924"/>
          </a:xfrm>
        </p:spPr>
        <p:txBody>
          <a:bodyPr>
            <a:normAutofit lnSpcReduction="10000"/>
          </a:bodyPr>
          <a:lstStyle/>
          <a:p>
            <a:pPr fontAlgn="base"/>
            <a:r>
              <a:rPr lang="en-US" altLang="zh-CN" dirty="0"/>
              <a:t>COLUMNS partitioning</a:t>
            </a:r>
            <a:r>
              <a:rPr lang="zh-CN" altLang="en-US" dirty="0"/>
              <a:t> </a:t>
            </a:r>
            <a:r>
              <a:rPr lang="en-US" altLang="zh-CN" dirty="0"/>
              <a:t>is</a:t>
            </a:r>
            <a:r>
              <a:rPr lang="zh-CN" altLang="en-US" dirty="0"/>
              <a:t> </a:t>
            </a:r>
            <a:r>
              <a:rPr lang="en-US" altLang="zh-CN" dirty="0"/>
              <a:t>variants</a:t>
            </a:r>
            <a:r>
              <a:rPr lang="zh-CN" altLang="en-US" dirty="0"/>
              <a:t> </a:t>
            </a:r>
            <a:r>
              <a:rPr lang="en-US" altLang="zh-CN" dirty="0"/>
              <a:t>on</a:t>
            </a:r>
            <a:r>
              <a:rPr lang="zh-CN" altLang="en-US" dirty="0"/>
              <a:t> </a:t>
            </a:r>
            <a:r>
              <a:rPr lang="en-US" altLang="zh-CN" dirty="0"/>
              <a:t>RANGE</a:t>
            </a:r>
            <a:r>
              <a:rPr lang="zh-CN" altLang="en-US" dirty="0"/>
              <a:t> </a:t>
            </a:r>
            <a:r>
              <a:rPr lang="en-US" altLang="zh-CN" dirty="0"/>
              <a:t>and</a:t>
            </a:r>
            <a:r>
              <a:rPr lang="zh-CN" altLang="en-US" dirty="0"/>
              <a:t> </a:t>
            </a:r>
            <a:r>
              <a:rPr lang="en-US" altLang="zh-CN" dirty="0"/>
              <a:t>LIST</a:t>
            </a:r>
            <a:r>
              <a:rPr lang="zh-CN" altLang="en-US" dirty="0"/>
              <a:t> </a:t>
            </a:r>
            <a:r>
              <a:rPr lang="en-US" altLang="zh-CN" dirty="0"/>
              <a:t>partitioning. </a:t>
            </a:r>
            <a:endParaRPr lang="en-US" altLang="zh-CN" dirty="0"/>
          </a:p>
          <a:p>
            <a:pPr lvl="1" fontAlgn="base"/>
            <a:r>
              <a:rPr lang="en-US" altLang="zh-CN" dirty="0"/>
              <a:t>COLUMNS partitioning enables the use of </a:t>
            </a:r>
            <a:r>
              <a:rPr lang="en-US" altLang="zh-CN" dirty="0">
                <a:solidFill>
                  <a:srgbClr val="FF0000"/>
                </a:solidFill>
              </a:rPr>
              <a:t>multiple columns </a:t>
            </a:r>
            <a:r>
              <a:rPr lang="en-US" altLang="zh-CN" dirty="0"/>
              <a:t>in partitioning keys. </a:t>
            </a:r>
            <a:endParaRPr lang="en-US" altLang="zh-CN" dirty="0"/>
          </a:p>
          <a:p>
            <a:pPr lvl="1" fontAlgn="base"/>
            <a:r>
              <a:rPr lang="en-US" altLang="zh-CN" dirty="0"/>
              <a:t>All of these columns are taken into account both for the purpose of placing rows in partitions and for the determination of which partitions are to be checked for matching rows in partition pruning.</a:t>
            </a:r>
            <a:endParaRPr lang="en-US" altLang="zh-CN" dirty="0"/>
          </a:p>
          <a:p>
            <a:pPr lvl="1" fontAlgn="base"/>
            <a:endParaRPr lang="en-US" altLang="zh-CN" dirty="0"/>
          </a:p>
          <a:p>
            <a:pPr fontAlgn="base"/>
            <a:r>
              <a:rPr lang="en-US" altLang="zh-CN" dirty="0"/>
              <a:t>Both RANGE COLUMNS partitioning and LIST COLUMNS partitioning support the use of </a:t>
            </a:r>
            <a:r>
              <a:rPr lang="en-US" altLang="zh-CN" dirty="0">
                <a:solidFill>
                  <a:srgbClr val="FF0000"/>
                </a:solidFill>
              </a:rPr>
              <a:t>non-integer columns </a:t>
            </a:r>
            <a:r>
              <a:rPr lang="en-US" altLang="zh-CN" dirty="0"/>
              <a:t>for defining value ranges or list members. </a:t>
            </a:r>
            <a:endParaRPr lang="en-US" altLang="zh-CN" dirty="0"/>
          </a:p>
          <a:p>
            <a:pPr lvl="1" fontAlgn="base"/>
            <a:r>
              <a:rPr lang="en-US" altLang="zh-CN" dirty="0"/>
              <a:t>All integer types: </a:t>
            </a:r>
            <a:r>
              <a:rPr lang="en-US" altLang="zh-CN" dirty="0">
                <a:hlinkClick r:id="rId1" tooltip="11.1.2 Integer Types (Exact Value) - INTEGER, INT, SMALLINT, TINYINT, MEDIUMINT, BIGINT"/>
              </a:rPr>
              <a:t>TINYINT</a:t>
            </a:r>
            <a:r>
              <a:rPr lang="en-US" altLang="zh-CN" dirty="0"/>
              <a:t>, </a:t>
            </a:r>
            <a:r>
              <a:rPr lang="en-US" altLang="zh-CN" dirty="0">
                <a:hlinkClick r:id="rId1" tooltip="11.1.2 Integer Types (Exact Value) - INTEGER, INT, SMALLINT, TINYINT, MEDIUMINT, BIGINT"/>
              </a:rPr>
              <a:t>SMALLINT</a:t>
            </a:r>
            <a:r>
              <a:rPr lang="en-US" altLang="zh-CN" dirty="0"/>
              <a:t>, </a:t>
            </a:r>
            <a:r>
              <a:rPr lang="en-US" altLang="zh-CN" dirty="0">
                <a:hlinkClick r:id="rId1" tooltip="11.1.2 Integer Types (Exact Value) - INTEGER, INT, SMALLINT, TINYINT, MEDIUMINT, BIGINT"/>
              </a:rPr>
              <a:t>MEDIUMINT</a:t>
            </a:r>
            <a:r>
              <a:rPr lang="en-US" altLang="zh-CN" dirty="0"/>
              <a:t>, </a:t>
            </a:r>
            <a:r>
              <a:rPr lang="en-US" altLang="zh-CN" dirty="0">
                <a:hlinkClick r:id="rId1" tooltip="11.1.2 Integer Types (Exact Value) - INTEGER, INT, SMALLINT, TINYINT, MEDIUMINT, BIGINT"/>
              </a:rPr>
              <a:t>INT</a:t>
            </a:r>
            <a:r>
              <a:rPr lang="en-US" altLang="zh-CN" dirty="0"/>
              <a:t> (</a:t>
            </a:r>
            <a:r>
              <a:rPr lang="en-US" altLang="zh-CN" dirty="0">
                <a:hlinkClick r:id="rId1" tooltip="11.1.2 Integer Types (Exact Value) - INTEGER, INT, SMALLINT, TINYINT, MEDIUMINT, BIGINT"/>
              </a:rPr>
              <a:t>INTEGER</a:t>
            </a:r>
            <a:r>
              <a:rPr lang="en-US" altLang="zh-CN" dirty="0"/>
              <a:t>), and </a:t>
            </a:r>
            <a:r>
              <a:rPr lang="en-US" altLang="zh-CN" dirty="0">
                <a:hlinkClick r:id="rId1" tooltip="11.1.2 Integer Types (Exact Value) - INTEGER, INT, SMALLINT, TINYINT, MEDIUMINT, BIGINT"/>
              </a:rPr>
              <a:t>BIGINT</a:t>
            </a:r>
            <a:r>
              <a:rPr lang="en-US" altLang="zh-CN" dirty="0"/>
              <a:t>. (This is the same as with partitioning by RANGE and LIST.)</a:t>
            </a:r>
            <a:endParaRPr lang="en-US" altLang="zh-CN" dirty="0"/>
          </a:p>
          <a:p>
            <a:pPr marL="575310" lvl="1" indent="0" fontAlgn="base">
              <a:buNone/>
            </a:pPr>
            <a:r>
              <a:rPr lang="en-US" altLang="zh-CN" dirty="0"/>
              <a:t>Other numeric data types (such as </a:t>
            </a:r>
            <a:r>
              <a:rPr lang="en-US" altLang="zh-CN" dirty="0">
                <a:hlinkClick r:id="rId2" tooltip="11.1.3 Fixed-Point Types (Exact Value) - DECIMAL, NUMERIC"/>
              </a:rPr>
              <a:t>DECIMAL</a:t>
            </a:r>
            <a:r>
              <a:rPr lang="en-US" altLang="zh-CN" dirty="0"/>
              <a:t> or </a:t>
            </a:r>
            <a:r>
              <a:rPr lang="en-US" altLang="zh-CN" dirty="0">
                <a:hlinkClick r:id="rId3" tooltip="11.1.4 Floating-Point Types (Approximate Value) - FLOAT, DOUBLE"/>
              </a:rPr>
              <a:t>FLOAT</a:t>
            </a:r>
            <a:r>
              <a:rPr lang="en-US" altLang="zh-CN" dirty="0"/>
              <a:t>) are </a:t>
            </a:r>
            <a:r>
              <a:rPr lang="en-US" altLang="zh-CN" dirty="0">
                <a:solidFill>
                  <a:srgbClr val="FF0000"/>
                </a:solidFill>
              </a:rPr>
              <a:t>not</a:t>
            </a:r>
            <a:r>
              <a:rPr lang="en-US" altLang="zh-CN" dirty="0"/>
              <a:t> supported as partitioning columns.</a:t>
            </a:r>
            <a:endParaRPr lang="en-US" altLang="zh-CN" dirty="0"/>
          </a:p>
          <a:p>
            <a:pPr lvl="1" fontAlgn="base"/>
            <a:r>
              <a:rPr lang="en-US" altLang="zh-CN" dirty="0">
                <a:hlinkClick r:id="rId4" tooltip="11.2.2 The DATE, DATETIME, and TIMESTAMP Types"/>
              </a:rPr>
              <a:t>DATE</a:t>
            </a:r>
            <a:r>
              <a:rPr lang="en-US" altLang="zh-CN" dirty="0"/>
              <a:t> and </a:t>
            </a:r>
            <a:r>
              <a:rPr lang="en-US" altLang="zh-CN" dirty="0">
                <a:hlinkClick r:id="rId4" tooltip="11.2.2 The DATE, DATETIME, and TIMESTAMP Types"/>
              </a:rPr>
              <a:t>DATETIME</a:t>
            </a:r>
            <a:r>
              <a:rPr lang="en-US" altLang="zh-CN" dirty="0"/>
              <a:t>.</a:t>
            </a:r>
            <a:endParaRPr lang="en-US" altLang="zh-CN" dirty="0"/>
          </a:p>
          <a:p>
            <a:pPr marL="575310" lvl="1" indent="0" fontAlgn="base">
              <a:buNone/>
            </a:pPr>
            <a:r>
              <a:rPr lang="en-US" altLang="zh-CN" dirty="0"/>
              <a:t>Columns using other data types relating to dates or times are </a:t>
            </a:r>
            <a:r>
              <a:rPr lang="en-US" altLang="zh-CN" dirty="0">
                <a:solidFill>
                  <a:srgbClr val="FF0000"/>
                </a:solidFill>
              </a:rPr>
              <a:t>not</a:t>
            </a:r>
            <a:r>
              <a:rPr lang="en-US" altLang="zh-CN" dirty="0"/>
              <a:t> supported as partitioning columns.</a:t>
            </a:r>
            <a:endParaRPr lang="en-US" altLang="zh-CN" dirty="0"/>
          </a:p>
          <a:p>
            <a:pPr lvl="1" fontAlgn="base"/>
            <a:r>
              <a:rPr lang="en-US" altLang="zh-CN" dirty="0"/>
              <a:t>The following string types: </a:t>
            </a:r>
            <a:r>
              <a:rPr lang="en-US" altLang="zh-CN" dirty="0">
                <a:hlinkClick r:id="rId5" tooltip="11.3.2 The CHAR and VARCHAR Types"/>
              </a:rPr>
              <a:t>CHAR</a:t>
            </a:r>
            <a:r>
              <a:rPr lang="en-US" altLang="zh-CN" dirty="0"/>
              <a:t>, </a:t>
            </a:r>
            <a:r>
              <a:rPr lang="en-US" altLang="zh-CN" dirty="0">
                <a:hlinkClick r:id="rId5" tooltip="11.3.2 The CHAR and VARCHAR Types"/>
              </a:rPr>
              <a:t>VARCHAR</a:t>
            </a:r>
            <a:r>
              <a:rPr lang="en-US" altLang="zh-CN" dirty="0"/>
              <a:t>, </a:t>
            </a:r>
            <a:r>
              <a:rPr lang="en-US" altLang="zh-CN" dirty="0">
                <a:hlinkClick r:id="rId6" tooltip="11.3.3 The BINARY and VARBINARY Types"/>
              </a:rPr>
              <a:t>BINARY</a:t>
            </a:r>
            <a:r>
              <a:rPr lang="en-US" altLang="zh-CN" dirty="0"/>
              <a:t>, and </a:t>
            </a:r>
            <a:r>
              <a:rPr lang="en-US" altLang="zh-CN" dirty="0">
                <a:hlinkClick r:id="rId6" tooltip="11.3.3 The BINARY and VARBINARY Types"/>
              </a:rPr>
              <a:t>VARBINARY</a:t>
            </a:r>
            <a:r>
              <a:rPr lang="en-US" altLang="zh-CN" dirty="0"/>
              <a:t>.</a:t>
            </a:r>
            <a:endParaRPr lang="en-US" altLang="zh-CN" dirty="0"/>
          </a:p>
          <a:p>
            <a:pPr marL="575310" lvl="1" indent="0" fontAlgn="base">
              <a:buNone/>
            </a:pPr>
            <a:r>
              <a:rPr lang="en-US" altLang="zh-CN" dirty="0">
                <a:hlinkClick r:id="rId7" tooltip="11.3.4 The BLOB and TEXT Types"/>
              </a:rPr>
              <a:t>TEXT</a:t>
            </a:r>
            <a:r>
              <a:rPr lang="en-US" altLang="zh-CN" dirty="0"/>
              <a:t> and </a:t>
            </a:r>
            <a:r>
              <a:rPr lang="en-US" altLang="zh-CN" dirty="0">
                <a:hlinkClick r:id="rId7" tooltip="11.3.4 The BLOB and TEXT Types"/>
              </a:rPr>
              <a:t>BLOB</a:t>
            </a:r>
            <a:r>
              <a:rPr lang="en-US" altLang="zh-CN" dirty="0"/>
              <a:t> columns are </a:t>
            </a:r>
            <a:r>
              <a:rPr lang="en-US" altLang="zh-CN" dirty="0">
                <a:solidFill>
                  <a:srgbClr val="FF0000"/>
                </a:solidFill>
              </a:rPr>
              <a:t>not</a:t>
            </a:r>
            <a:r>
              <a:rPr lang="en-US" altLang="zh-CN" dirty="0"/>
              <a:t> supported as partitioning columns.</a:t>
            </a:r>
            <a:br>
              <a:rPr lang="en-US" altLang="zh-CN" dirty="0"/>
            </a:b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928992" cy="3940924"/>
          </a:xfrm>
        </p:spPr>
        <p:txBody>
          <a:bodyPr>
            <a:normAutofit/>
          </a:bodyPr>
          <a:lstStyle/>
          <a:p>
            <a:pPr fontAlgn="base"/>
            <a:r>
              <a:rPr lang="en-US" altLang="zh-CN" dirty="0"/>
              <a:t>Range columns partitioning </a:t>
            </a:r>
            <a:endParaRPr lang="en-US" altLang="zh-CN" dirty="0"/>
          </a:p>
          <a:p>
            <a:pPr lvl="1" fontAlgn="base"/>
            <a:r>
              <a:rPr lang="en-US" altLang="zh-CN" dirty="0"/>
              <a:t>is similar to range partitioning, but enables you to define partitions using ranges based on </a:t>
            </a:r>
            <a:r>
              <a:rPr lang="en-US" altLang="zh-CN" dirty="0">
                <a:solidFill>
                  <a:srgbClr val="FF0000"/>
                </a:solidFill>
              </a:rPr>
              <a:t>multiple column values</a:t>
            </a:r>
            <a:r>
              <a:rPr lang="en-US" altLang="zh-CN" dirty="0"/>
              <a:t>. </a:t>
            </a:r>
            <a:endParaRPr lang="en-US" altLang="zh-CN" dirty="0"/>
          </a:p>
          <a:p>
            <a:pPr lvl="1" fontAlgn="base"/>
            <a:endParaRPr lang="en-US" altLang="zh-CN" dirty="0"/>
          </a:p>
          <a:p>
            <a:pPr fontAlgn="base"/>
            <a:r>
              <a:rPr lang="en-US" altLang="zh-CN" dirty="0"/>
              <a:t>RANGE COLUMNS partitioning differs significantly</a:t>
            </a:r>
            <a:r>
              <a:rPr lang="zh-CN" altLang="en-US" dirty="0"/>
              <a:t> </a:t>
            </a:r>
            <a:r>
              <a:rPr lang="en-US" altLang="zh-CN" dirty="0"/>
              <a:t>from</a:t>
            </a:r>
            <a:r>
              <a:rPr lang="zh-CN" altLang="en-US" dirty="0"/>
              <a:t> </a:t>
            </a:r>
            <a:r>
              <a:rPr lang="en-US" altLang="zh-CN" dirty="0"/>
              <a:t>RANGE partitioning in the following ways:</a:t>
            </a:r>
            <a:endParaRPr lang="en-US" altLang="zh-CN" dirty="0"/>
          </a:p>
          <a:p>
            <a:pPr lvl="1" fontAlgn="base"/>
            <a:r>
              <a:rPr lang="en-US" altLang="zh-CN" dirty="0"/>
              <a:t>RANGE COLUMNS </a:t>
            </a:r>
            <a:r>
              <a:rPr lang="en-US" altLang="zh-CN" dirty="0">
                <a:solidFill>
                  <a:srgbClr val="FF0000"/>
                </a:solidFill>
              </a:rPr>
              <a:t>does not accept expressions</a:t>
            </a:r>
            <a:r>
              <a:rPr lang="en-US" altLang="zh-CN" dirty="0"/>
              <a:t>, only names of columns.</a:t>
            </a:r>
            <a:endParaRPr lang="en-US" altLang="zh-CN" dirty="0"/>
          </a:p>
          <a:p>
            <a:pPr lvl="1" fontAlgn="base"/>
            <a:r>
              <a:rPr lang="en-US" altLang="zh-CN" dirty="0"/>
              <a:t>RANGE COLUMNS accepts </a:t>
            </a:r>
            <a:r>
              <a:rPr lang="en-US" altLang="zh-CN" dirty="0">
                <a:solidFill>
                  <a:srgbClr val="FF0000"/>
                </a:solidFill>
              </a:rPr>
              <a:t>a list of one or more columns</a:t>
            </a:r>
            <a:r>
              <a:rPr lang="en-US" altLang="zh-CN" dirty="0"/>
              <a:t>.</a:t>
            </a:r>
            <a:endParaRPr lang="en-US" altLang="zh-CN" dirty="0"/>
          </a:p>
          <a:p>
            <a:pPr lvl="1" fontAlgn="base"/>
            <a:r>
              <a:rPr lang="en-US" altLang="zh-CN" dirty="0"/>
              <a:t>RANGE COLUMNS partitions are based on comparisons between </a:t>
            </a:r>
            <a:r>
              <a:rPr lang="en-US" altLang="zh-CN" dirty="0">
                <a:solidFill>
                  <a:srgbClr val="FF0000"/>
                </a:solidFill>
              </a:rPr>
              <a:t>tuples</a:t>
            </a:r>
            <a:r>
              <a:rPr lang="en-US" altLang="zh-CN" dirty="0"/>
              <a:t> (lists of column values) rather than comparisons between </a:t>
            </a:r>
            <a:r>
              <a:rPr lang="en-US" altLang="zh-CN" dirty="0">
                <a:solidFill>
                  <a:srgbClr val="FF0000"/>
                </a:solidFill>
              </a:rPr>
              <a:t>scalar values</a:t>
            </a:r>
            <a:r>
              <a:rPr lang="en-US" altLang="zh-CN" dirty="0"/>
              <a:t>. </a:t>
            </a:r>
            <a:endParaRPr lang="en-US" altLang="zh-CN" dirty="0"/>
          </a:p>
          <a:p>
            <a:pPr lvl="1" fontAlgn="base"/>
            <a:r>
              <a:rPr lang="en-US" altLang="zh-CN" dirty="0"/>
              <a:t>RANGE COLUMNS partitioning columns are </a:t>
            </a:r>
            <a:r>
              <a:rPr lang="en-US" altLang="zh-CN" dirty="0">
                <a:solidFill>
                  <a:srgbClr val="FF0000"/>
                </a:solidFill>
              </a:rPr>
              <a:t>not restricted to integer columns</a:t>
            </a:r>
            <a:r>
              <a:rPr lang="en-US" altLang="zh-CN" dirty="0"/>
              <a:t>; string, </a:t>
            </a:r>
            <a:r>
              <a:rPr lang="en-US" altLang="zh-CN" dirty="0">
                <a:hlinkClick r:id="rId1" tooltip="11.2.2 The DATE, DATETIME, and TIMESTAMP Types"/>
              </a:rPr>
              <a:t>DATE</a:t>
            </a:r>
            <a:r>
              <a:rPr lang="en-US" altLang="zh-CN" dirty="0"/>
              <a:t> and </a:t>
            </a:r>
            <a:r>
              <a:rPr lang="en-US" altLang="zh-CN" dirty="0">
                <a:hlinkClick r:id="rId1" tooltip="11.2.2 The DATE, DATETIME, and TIMESTAMP Types"/>
              </a:rPr>
              <a:t>DATETIME</a:t>
            </a:r>
            <a:r>
              <a:rPr lang="en-US" altLang="zh-CN" dirty="0"/>
              <a:t> columns can also be used as partitioning columns. </a:t>
            </a:r>
            <a:br>
              <a:rPr lang="en-US" altLang="zh-CN" dirty="0"/>
            </a:b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928992" cy="3940924"/>
          </a:xfrm>
        </p:spPr>
        <p:txBody>
          <a:bodyPr>
            <a:normAutofit/>
          </a:bodyPr>
          <a:lstStyle/>
          <a:p>
            <a:pPr fontAlgn="base"/>
            <a:r>
              <a:rPr lang="en-US" altLang="zh-CN" dirty="0"/>
              <a:t>The </a:t>
            </a:r>
            <a:r>
              <a:rPr lang="en-US" altLang="zh-CN" dirty="0">
                <a:solidFill>
                  <a:srgbClr val="FF0000"/>
                </a:solidFill>
              </a:rPr>
              <a:t>basic syntax </a:t>
            </a:r>
            <a:r>
              <a:rPr lang="en-US" altLang="zh-CN" dirty="0"/>
              <a:t>for creating a table partitioned by RANGE COLUMNS is shown here:</a:t>
            </a:r>
            <a:br>
              <a:rPr lang="en-US" altLang="zh-CN" dirty="0"/>
            </a:br>
            <a:endParaRPr lang="en-US" altLang="zh-CN" dirty="0"/>
          </a:p>
          <a:p>
            <a:pPr marL="233680"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a:t>
            </a:r>
            <a:r>
              <a:rPr lang="en-US" altLang="zh-CN" i="1" dirty="0" err="1">
                <a:solidFill>
                  <a:srgbClr val="000000"/>
                </a:solidFill>
                <a:latin typeface="Liberation Mono"/>
              </a:rPr>
              <a:t>table_name</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fontAlgn="base">
              <a:buNone/>
            </a:pPr>
            <a:r>
              <a:rPr lang="en-US" altLang="zh-CN" dirty="0">
                <a:solidFill>
                  <a:srgbClr val="000000"/>
                </a:solidFill>
                <a:latin typeface="Liberation Mono"/>
              </a:rPr>
              <a:t>PARTITIONED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999999"/>
                </a:solidFill>
                <a:latin typeface="Liberation Mono"/>
              </a:rPr>
              <a:t>(</a:t>
            </a:r>
            <a:r>
              <a:rPr lang="en-US" altLang="zh-CN" i="1" dirty="0" err="1">
                <a:solidFill>
                  <a:srgbClr val="000000"/>
                </a:solidFill>
                <a:latin typeface="Liberation Mono"/>
              </a:rPr>
              <a:t>column_list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i="1" dirty="0" err="1">
                <a:solidFill>
                  <a:srgbClr val="000000"/>
                </a:solidFill>
                <a:latin typeface="Liberation Mono"/>
              </a:rPr>
              <a:t>partition_name</a:t>
            </a:r>
            <a:r>
              <a:rPr lang="en-US" altLang="zh-CN" dirty="0">
                <a:solidFill>
                  <a:srgbClr val="000000"/>
                </a:solidFill>
                <a:latin typeface="Liberation Mono"/>
              </a:rPr>
              <a:t>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i="1" dirty="0" err="1">
                <a:solidFill>
                  <a:srgbClr val="000000"/>
                </a:solidFill>
                <a:latin typeface="Liberation Mono"/>
              </a:rPr>
              <a:t>value_list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i="1" dirty="0" err="1">
                <a:solidFill>
                  <a:srgbClr val="000000"/>
                </a:solidFill>
                <a:latin typeface="Liberation Mono"/>
              </a:rPr>
              <a:t>partition_name</a:t>
            </a:r>
            <a:r>
              <a:rPr lang="en-US" altLang="zh-CN" dirty="0">
                <a:solidFill>
                  <a:srgbClr val="000000"/>
                </a:solidFill>
                <a:latin typeface="Liberation Mono"/>
              </a:rPr>
              <a:t>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i="1" dirty="0" err="1">
                <a:solidFill>
                  <a:srgbClr val="000000"/>
                </a:solidFill>
                <a:latin typeface="Liberation Mono"/>
              </a:rPr>
              <a:t>value_list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fontAlgn="base">
              <a:buNone/>
            </a:pP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fontAlgn="base">
              <a:buNone/>
            </a:pPr>
            <a:r>
              <a:rPr lang="en-US" altLang="zh-CN" i="1" dirty="0" err="1">
                <a:solidFill>
                  <a:srgbClr val="000000"/>
                </a:solidFill>
                <a:latin typeface="Liberation Mono"/>
              </a:rPr>
              <a:t>column_list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fontAlgn="base">
              <a:buNone/>
            </a:pPr>
            <a:r>
              <a:rPr lang="en-US" altLang="zh-CN" i="1" dirty="0">
                <a:solidFill>
                  <a:srgbClr val="000000"/>
                </a:solidFill>
                <a:latin typeface="Liberation Mono"/>
              </a:rPr>
              <a:t>	</a:t>
            </a:r>
            <a:r>
              <a:rPr lang="en-US" altLang="zh-CN" i="1" dirty="0" err="1">
                <a:solidFill>
                  <a:srgbClr val="000000"/>
                </a:solidFill>
                <a:latin typeface="Liberation Mono"/>
              </a:rPr>
              <a:t>column_name</a:t>
            </a:r>
            <a:r>
              <a:rPr lang="en-US" altLang="zh-CN" dirty="0">
                <a:solidFill>
                  <a:srgbClr val="999999"/>
                </a:solidFill>
                <a:latin typeface="Liberation Mono"/>
              </a:rPr>
              <a:t>[,</a:t>
            </a:r>
            <a:r>
              <a:rPr lang="en-US" altLang="zh-CN" dirty="0">
                <a:solidFill>
                  <a:srgbClr val="000000"/>
                </a:solidFill>
                <a:latin typeface="Liberation Mono"/>
              </a:rPr>
              <a:t> </a:t>
            </a:r>
            <a:r>
              <a:rPr lang="en-US" altLang="zh-CN" i="1" dirty="0" err="1">
                <a:solidFill>
                  <a:srgbClr val="000000"/>
                </a:solidFill>
                <a:latin typeface="Liberation Mono"/>
              </a:rPr>
              <a:t>column_name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fontAlgn="base">
              <a:buNone/>
            </a:pPr>
            <a:r>
              <a:rPr lang="en-US" altLang="zh-CN" i="1" dirty="0" err="1">
                <a:solidFill>
                  <a:srgbClr val="000000"/>
                </a:solidFill>
                <a:latin typeface="Liberation Mono"/>
              </a:rPr>
              <a:t>value_list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fontAlgn="base">
              <a:buNone/>
            </a:pPr>
            <a:r>
              <a:rPr lang="en-US" altLang="zh-CN" i="1" dirty="0">
                <a:solidFill>
                  <a:srgbClr val="000000"/>
                </a:solidFill>
                <a:latin typeface="Liberation Mono"/>
              </a:rPr>
              <a:t>	value</a:t>
            </a:r>
            <a:r>
              <a:rPr lang="en-US" altLang="zh-CN" dirty="0">
                <a:solidFill>
                  <a:srgbClr val="999999"/>
                </a:solidFill>
                <a:latin typeface="Liberation Mono"/>
              </a:rPr>
              <a:t>[,</a:t>
            </a:r>
            <a:r>
              <a:rPr lang="en-US" altLang="zh-CN" dirty="0">
                <a:solidFill>
                  <a:srgbClr val="000000"/>
                </a:solidFill>
                <a:latin typeface="Liberation Mono"/>
              </a:rPr>
              <a:t> </a:t>
            </a:r>
            <a:r>
              <a:rPr lang="en-US" altLang="zh-CN" i="1" dirty="0">
                <a:solidFill>
                  <a:srgbClr val="000000"/>
                </a:solidFill>
                <a:latin typeface="Liberation Mono"/>
              </a:rPr>
              <a:t>value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endParaRPr lang="zh-CN" altLang="en-US" dirty="0"/>
          </a:p>
          <a:p>
            <a:pPr fontAlgn="base"/>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928992" cy="3940924"/>
          </a:xfrm>
        </p:spPr>
        <p:txBody>
          <a:bodyPr>
            <a:normAutofit/>
          </a:bodyPr>
          <a:lstStyle/>
          <a:p>
            <a:pPr marL="23368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CREATE</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a:t>
            </a:r>
            <a:r>
              <a:rPr lang="en-US" altLang="zh-CN" sz="1500" dirty="0" err="1">
                <a:solidFill>
                  <a:srgbClr val="000000"/>
                </a:solidFill>
                <a:latin typeface="Liberation Mono"/>
              </a:rPr>
              <a:t>rcx</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3368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 </a:t>
            </a:r>
            <a:r>
              <a:rPr lang="en-US" altLang="zh-CN" sz="1500" dirty="0">
                <a:solidFill>
                  <a:srgbClr val="834689"/>
                </a:solidFill>
                <a:latin typeface="Liberation Mono"/>
              </a:rPr>
              <a:t>INT</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3368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b </a:t>
            </a:r>
            <a:r>
              <a:rPr lang="en-US" altLang="zh-CN" sz="1500" dirty="0">
                <a:solidFill>
                  <a:srgbClr val="834689"/>
                </a:solidFill>
                <a:latin typeface="Liberation Mono"/>
              </a:rPr>
              <a:t>INT</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3368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c </a:t>
            </a:r>
            <a:r>
              <a:rPr lang="en-US" altLang="zh-CN" sz="1500" dirty="0">
                <a:solidFill>
                  <a:srgbClr val="834689"/>
                </a:solidFill>
                <a:latin typeface="Liberation Mono"/>
              </a:rPr>
              <a:t>CHAR</a:t>
            </a:r>
            <a:r>
              <a:rPr lang="en-US" altLang="zh-CN" sz="1500" dirty="0">
                <a:solidFill>
                  <a:srgbClr val="999999"/>
                </a:solidFill>
                <a:latin typeface="Liberation Mono"/>
              </a:rPr>
              <a:t>(</a:t>
            </a:r>
            <a:r>
              <a:rPr lang="en-US" altLang="zh-CN" sz="1500" dirty="0">
                <a:solidFill>
                  <a:srgbClr val="990055"/>
                </a:solidFill>
                <a:latin typeface="Liberation Mono"/>
              </a:rPr>
              <a:t>3</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3368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d </a:t>
            </a:r>
            <a:r>
              <a:rPr lang="en-US" altLang="zh-CN" sz="1500" dirty="0">
                <a:solidFill>
                  <a:srgbClr val="834689"/>
                </a:solidFill>
                <a:latin typeface="Liberation Mono"/>
              </a:rPr>
              <a:t>INT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3368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3368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0077AA"/>
                </a:solidFill>
                <a:latin typeface="Liberation Mono"/>
              </a:rPr>
              <a:t>BY</a:t>
            </a:r>
            <a:r>
              <a:rPr lang="en-US" altLang="zh-CN" sz="1500" dirty="0">
                <a:solidFill>
                  <a:srgbClr val="000000"/>
                </a:solidFill>
                <a:latin typeface="Liberation Mono"/>
              </a:rPr>
              <a:t> </a:t>
            </a:r>
            <a:r>
              <a:rPr lang="en-US" altLang="zh-CN" sz="1500" dirty="0">
                <a:solidFill>
                  <a:srgbClr val="0077AA"/>
                </a:solidFill>
                <a:latin typeface="Liberation Mono"/>
              </a:rPr>
              <a:t>RANGE</a:t>
            </a:r>
            <a:r>
              <a:rPr lang="en-US" altLang="zh-CN" sz="1500" dirty="0">
                <a:solidFill>
                  <a:srgbClr val="000000"/>
                </a:solidFill>
                <a:latin typeface="Liberation Mono"/>
              </a:rPr>
              <a:t> </a:t>
            </a:r>
            <a:r>
              <a:rPr lang="en-US" altLang="zh-CN" sz="1500" dirty="0">
                <a:solidFill>
                  <a:srgbClr val="0077AA"/>
                </a:solidFill>
                <a:latin typeface="Liberation Mono"/>
              </a:rPr>
              <a:t>COLUMNS</a:t>
            </a:r>
            <a:r>
              <a:rPr lang="en-US" altLang="zh-CN" sz="1500" dirty="0">
                <a:solidFill>
                  <a:srgbClr val="999999"/>
                </a:solidFill>
                <a:latin typeface="Liberation Mono"/>
              </a:rPr>
              <a:t>(</a:t>
            </a:r>
            <a:r>
              <a:rPr lang="en-US" altLang="zh-CN" sz="1500" dirty="0" err="1">
                <a:solidFill>
                  <a:srgbClr val="000000"/>
                </a:solidFill>
                <a:latin typeface="Liberation Mono"/>
              </a:rPr>
              <a:t>a</a:t>
            </a:r>
            <a:r>
              <a:rPr lang="en-US" altLang="zh-CN" sz="1500" dirty="0" err="1">
                <a:solidFill>
                  <a:srgbClr val="999999"/>
                </a:solidFill>
                <a:latin typeface="Liberation Mono"/>
              </a:rPr>
              <a:t>,</a:t>
            </a:r>
            <a:r>
              <a:rPr lang="en-US" altLang="zh-CN" sz="1500" dirty="0" err="1">
                <a:solidFill>
                  <a:srgbClr val="000000"/>
                </a:solidFill>
                <a:latin typeface="Liberation Mono"/>
              </a:rPr>
              <a:t>d</a:t>
            </a:r>
            <a:r>
              <a:rPr lang="en-US" altLang="zh-CN" sz="1500" dirty="0" err="1">
                <a:solidFill>
                  <a:srgbClr val="999999"/>
                </a:solidFill>
                <a:latin typeface="Liberation Mono"/>
              </a:rPr>
              <a:t>,</a:t>
            </a:r>
            <a:r>
              <a:rPr lang="en-US" altLang="zh-CN" sz="1500" dirty="0" err="1">
                <a:solidFill>
                  <a:srgbClr val="000000"/>
                </a:solidFill>
                <a:latin typeface="Liberation Mono"/>
              </a:rPr>
              <a:t>c</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3368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5</a:t>
            </a:r>
            <a:r>
              <a:rPr lang="en-US" altLang="zh-CN" sz="1500" dirty="0">
                <a:solidFill>
                  <a:srgbClr val="999999"/>
                </a:solidFill>
                <a:latin typeface="Liberation Mono"/>
              </a:rPr>
              <a:t>,</a:t>
            </a:r>
            <a:r>
              <a:rPr lang="en-US" altLang="zh-CN" sz="1500" dirty="0">
                <a:solidFill>
                  <a:srgbClr val="990055"/>
                </a:solidFill>
                <a:latin typeface="Liberation Mono"/>
              </a:rPr>
              <a:t>10</a:t>
            </a:r>
            <a:r>
              <a:rPr lang="en-US" altLang="zh-CN" sz="1500" dirty="0">
                <a:solidFill>
                  <a:srgbClr val="999999"/>
                </a:solidFill>
                <a:latin typeface="Liberation Mono"/>
              </a:rPr>
              <a:t>,</a:t>
            </a:r>
            <a:r>
              <a:rPr lang="en-US" altLang="zh-CN" sz="1500" dirty="0">
                <a:solidFill>
                  <a:srgbClr val="669900"/>
                </a:solidFill>
                <a:latin typeface="Liberation Mono"/>
              </a:rPr>
              <a:t>'ggg'</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3368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10</a:t>
            </a:r>
            <a:r>
              <a:rPr lang="en-US" altLang="zh-CN" sz="1500" dirty="0">
                <a:solidFill>
                  <a:srgbClr val="999999"/>
                </a:solidFill>
                <a:latin typeface="Liberation Mono"/>
              </a:rPr>
              <a:t>,</a:t>
            </a:r>
            <a:r>
              <a:rPr lang="en-US" altLang="zh-CN" sz="1500" dirty="0">
                <a:solidFill>
                  <a:srgbClr val="990055"/>
                </a:solidFill>
                <a:latin typeface="Liberation Mono"/>
              </a:rPr>
              <a:t>20</a:t>
            </a:r>
            <a:r>
              <a:rPr lang="en-US" altLang="zh-CN" sz="1500" dirty="0">
                <a:solidFill>
                  <a:srgbClr val="999999"/>
                </a:solidFill>
                <a:latin typeface="Liberation Mono"/>
              </a:rPr>
              <a:t>,</a:t>
            </a:r>
            <a:r>
              <a:rPr lang="en-US" altLang="zh-CN" sz="1500" dirty="0">
                <a:solidFill>
                  <a:srgbClr val="669900"/>
                </a:solidFill>
                <a:latin typeface="Liberation Mono"/>
              </a:rPr>
              <a:t>'mmm'</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3368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p2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15</a:t>
            </a:r>
            <a:r>
              <a:rPr lang="en-US" altLang="zh-CN" sz="1500" dirty="0">
                <a:solidFill>
                  <a:srgbClr val="999999"/>
                </a:solidFill>
                <a:latin typeface="Liberation Mono"/>
              </a:rPr>
              <a:t>,</a:t>
            </a:r>
            <a:r>
              <a:rPr lang="en-US" altLang="zh-CN" sz="1500" dirty="0">
                <a:solidFill>
                  <a:srgbClr val="990055"/>
                </a:solidFill>
                <a:latin typeface="Liberation Mono"/>
              </a:rPr>
              <a:t>30</a:t>
            </a:r>
            <a:r>
              <a:rPr lang="en-US" altLang="zh-CN" sz="1500" dirty="0">
                <a:solidFill>
                  <a:srgbClr val="999999"/>
                </a:solidFill>
                <a:latin typeface="Liberation Mono"/>
              </a:rPr>
              <a:t>,</a:t>
            </a:r>
            <a:r>
              <a:rPr lang="en-US" altLang="zh-CN" sz="1500" dirty="0">
                <a:solidFill>
                  <a:srgbClr val="669900"/>
                </a:solidFill>
                <a:latin typeface="Liberation Mono"/>
              </a:rPr>
              <a:t>'sss'</a:t>
            </a:r>
            <a:r>
              <a:rPr lang="en-US" altLang="zh-CN" sz="1500" dirty="0">
                <a:solidFill>
                  <a:srgbClr val="999999"/>
                </a:solidFill>
                <a:latin typeface="Liberation Mono"/>
              </a:rPr>
              <a:t>),</a:t>
            </a:r>
            <a:endParaRPr lang="en-US" altLang="zh-CN" sz="1500" dirty="0">
              <a:solidFill>
                <a:srgbClr val="999999"/>
              </a:solidFill>
              <a:latin typeface="Liberation Mono"/>
            </a:endParaRPr>
          </a:p>
          <a:p>
            <a:pPr marL="23368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p3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77AA"/>
                </a:solidFill>
                <a:latin typeface="Liberation Mono"/>
              </a:rPr>
              <a:t>MAXVALUE</a:t>
            </a:r>
            <a:r>
              <a:rPr lang="en-US" altLang="zh-CN" sz="1500" dirty="0">
                <a:solidFill>
                  <a:srgbClr val="999999"/>
                </a:solidFill>
                <a:latin typeface="Liberation Mono"/>
              </a:rPr>
              <a:t>,</a:t>
            </a:r>
            <a:r>
              <a:rPr lang="en-US" altLang="zh-CN" sz="1500" dirty="0">
                <a:solidFill>
                  <a:srgbClr val="0077AA"/>
                </a:solidFill>
                <a:latin typeface="Liberation Mono"/>
              </a:rPr>
              <a:t>MAXVALUE</a:t>
            </a:r>
            <a:r>
              <a:rPr lang="en-US" altLang="zh-CN" sz="1500" dirty="0">
                <a:solidFill>
                  <a:srgbClr val="999999"/>
                </a:solidFill>
                <a:latin typeface="Liberation Mono"/>
              </a:rPr>
              <a:t>,</a:t>
            </a:r>
            <a:r>
              <a:rPr lang="en-US" altLang="zh-CN" sz="1500" dirty="0">
                <a:solidFill>
                  <a:srgbClr val="0077AA"/>
                </a:solidFill>
                <a:latin typeface="Liberation Mono"/>
              </a:rPr>
              <a:t>MAXVALUE</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3368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33680" indent="0">
              <a:buNone/>
            </a:pPr>
            <a:r>
              <a:rPr lang="en-US" altLang="zh-CN" sz="1500" dirty="0">
                <a:solidFill>
                  <a:srgbClr val="555555"/>
                </a:solidFill>
                <a:latin typeface="Liberation Mono"/>
              </a:rPr>
              <a:t>Query OK, 0 rows affected (0.15 sec)</a:t>
            </a:r>
            <a:endParaRPr lang="zh-CN" altLang="en-US" sz="1500" dirty="0"/>
          </a:p>
          <a:p>
            <a:pPr fontAlgn="base"/>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38680" y="925941"/>
            <a:ext cx="8897815" cy="3940924"/>
          </a:xfrm>
        </p:spPr>
        <p:txBody>
          <a:bodyPr>
            <a:normAutofit fontScale="62500" lnSpcReduction="20000"/>
          </a:bodyPr>
          <a:lstStyle/>
          <a:p>
            <a:pPr marL="269240"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rc1 </a:t>
            </a:r>
            <a:r>
              <a:rPr lang="en-US" altLang="zh-CN" dirty="0">
                <a:solidFill>
                  <a:srgbClr val="999999"/>
                </a:solidFill>
                <a:latin typeface="Liberation Mono"/>
              </a:rPr>
              <a:t>(</a:t>
            </a:r>
            <a:r>
              <a:rPr lang="en-US" altLang="zh-CN" dirty="0">
                <a:solidFill>
                  <a:srgbClr val="000000"/>
                </a:solidFill>
                <a:latin typeface="Liberation Mono"/>
              </a:rPr>
              <a:t> a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b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999999"/>
                </a:solidFill>
                <a:latin typeface="Liberation Mono"/>
              </a:rPr>
              <a:t>(</a:t>
            </a:r>
            <a:r>
              <a:rPr lang="en-US" altLang="zh-CN" dirty="0">
                <a:solidFill>
                  <a:srgbClr val="000000"/>
                </a:solidFill>
                <a:latin typeface="Liberation Mono"/>
              </a:rPr>
              <a:t>a</a:t>
            </a:r>
            <a:r>
              <a:rPr lang="en-US" altLang="zh-CN" dirty="0">
                <a:solidFill>
                  <a:srgbClr val="999999"/>
                </a:solidFill>
                <a:latin typeface="Liberation Mono"/>
              </a:rPr>
              <a:t>,</a:t>
            </a:r>
            <a:r>
              <a:rPr lang="en-US" altLang="zh-CN" dirty="0">
                <a:solidFill>
                  <a:srgbClr val="000000"/>
                </a:solidFill>
                <a:latin typeface="Liberation Mono"/>
              </a:rPr>
              <a:t> b</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12</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999999"/>
                </a:solidFill>
                <a:latin typeface="Liberation Mono"/>
              </a:rPr>
              <a:t>);</a:t>
            </a:r>
            <a:endParaRPr lang="en-US" altLang="zh-CN" dirty="0">
              <a:solidFill>
                <a:srgbClr val="999999"/>
              </a:solidFill>
              <a:latin typeface="Liberation Mono"/>
            </a:endParaRPr>
          </a:p>
          <a:p>
            <a:pPr marL="269240" indent="0" fontAlgn="base">
              <a:buNone/>
            </a:pPr>
            <a:endParaRPr lang="en-US" altLang="zh-CN" dirty="0">
              <a:solidFill>
                <a:srgbClr val="999999"/>
              </a:solidFill>
              <a:latin typeface="Liberation Mono"/>
            </a:endParaRPr>
          </a:p>
          <a:p>
            <a:pPr marL="269240" indent="0" fontAlgn="base">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rc1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990055"/>
                </a:solidFill>
                <a:latin typeface="Liberation Mono"/>
              </a:rPr>
              <a:t>11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990055"/>
                </a:solidFill>
                <a:latin typeface="Liberation Mono"/>
              </a:rPr>
              <a:t>12</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555555"/>
                </a:solidFill>
                <a:latin typeface="Liberation Mono"/>
              </a:rPr>
              <a:t>Query OK, 3 rows affected (0.00 sec)</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555555"/>
                </a:solidFill>
                <a:latin typeface="Liberation Mono"/>
              </a:rPr>
              <a:t>Records: 3 Duplicates: 0 Warnings: 0</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endParaRPr lang="en-US" altLang="zh-CN" dirty="0">
              <a:solidFill>
                <a:srgbClr val="000000"/>
              </a:solidFill>
              <a:latin typeface="Liberation Mono"/>
            </a:endParaRPr>
          </a:p>
          <a:p>
            <a:pPr marL="269240" indent="0" fontAlgn="base">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PARTITION_NAME</a:t>
            </a:r>
            <a:r>
              <a:rPr lang="en-US" altLang="zh-CN" dirty="0">
                <a:solidFill>
                  <a:srgbClr val="999999"/>
                </a:solidFill>
                <a:latin typeface="Liberation Mono"/>
              </a:rPr>
              <a:t>,</a:t>
            </a:r>
            <a:r>
              <a:rPr lang="en-US" altLang="zh-CN" dirty="0">
                <a:solidFill>
                  <a:srgbClr val="000000"/>
                </a:solidFill>
                <a:latin typeface="Liberation Mono"/>
              </a:rPr>
              <a:t>TABLE_ROWS </a:t>
            </a:r>
            <a:endParaRPr lang="en-US" altLang="zh-CN" dirty="0">
              <a:solidFill>
                <a:srgbClr val="000000"/>
              </a:solidFill>
              <a:latin typeface="Liberation Mono"/>
            </a:endParaRPr>
          </a:p>
          <a:p>
            <a:pPr marL="269240" indent="0" fontAlgn="base">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INFORMATION_SCHEMA</a:t>
            </a:r>
            <a:r>
              <a:rPr lang="en-US" altLang="zh-CN" dirty="0">
                <a:solidFill>
                  <a:srgbClr val="999999"/>
                </a:solidFill>
                <a:latin typeface="Liberation Mono"/>
              </a:rPr>
              <a:t>.</a:t>
            </a:r>
            <a:r>
              <a:rPr lang="en-US" altLang="zh-CN" dirty="0">
                <a:solidFill>
                  <a:srgbClr val="0077AA"/>
                </a:solidFill>
                <a:latin typeface="Liberation Mono"/>
              </a:rPr>
              <a:t>PARTITIONS</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'rc1'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999999"/>
                </a:solidFill>
                <a:latin typeface="Liberation Mono"/>
              </a:rPr>
              <a:t>|</a:t>
            </a:r>
            <a:r>
              <a:rPr lang="en-US" altLang="zh-CN" dirty="0">
                <a:solidFill>
                  <a:srgbClr val="555555"/>
                </a:solidFill>
                <a:latin typeface="Liberation Mono"/>
              </a:rPr>
              <a:t> TABLE_SCHEMA </a:t>
            </a:r>
            <a:r>
              <a:rPr lang="en-US" altLang="zh-CN" dirty="0">
                <a:solidFill>
                  <a:srgbClr val="999999"/>
                </a:solidFill>
                <a:latin typeface="Liberation Mono"/>
              </a:rPr>
              <a:t>|</a:t>
            </a:r>
            <a:r>
              <a:rPr lang="en-US" altLang="zh-CN" dirty="0">
                <a:solidFill>
                  <a:srgbClr val="555555"/>
                </a:solidFill>
                <a:latin typeface="Liberation Mono"/>
              </a:rPr>
              <a:t> PARTITION_NAME </a:t>
            </a:r>
            <a:r>
              <a:rPr lang="en-US" altLang="zh-CN" dirty="0">
                <a:solidFill>
                  <a:srgbClr val="999999"/>
                </a:solidFill>
                <a:latin typeface="Liberation Mono"/>
              </a:rPr>
              <a:t>|</a:t>
            </a:r>
            <a:r>
              <a:rPr lang="en-US" altLang="zh-CN" dirty="0">
                <a:solidFill>
                  <a:srgbClr val="555555"/>
                </a:solidFill>
                <a:latin typeface="Liberation Mono"/>
              </a:rPr>
              <a:t> TABLE_ROWS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999999"/>
                </a:solidFill>
                <a:latin typeface="Liberation Mono"/>
              </a:rPr>
              <a:t>|</a:t>
            </a:r>
            <a:r>
              <a:rPr lang="en-US" altLang="zh-CN" dirty="0">
                <a:solidFill>
                  <a:srgbClr val="555555"/>
                </a:solidFill>
                <a:latin typeface="Liberation Mono"/>
              </a:rPr>
              <a:t> p</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999999"/>
                </a:solidFill>
                <a:latin typeface="Liberation Mono"/>
              </a:rPr>
              <a:t>|</a:t>
            </a:r>
            <a:r>
              <a:rPr lang="en-US" altLang="zh-CN" dirty="0">
                <a:solidFill>
                  <a:srgbClr val="555555"/>
                </a:solidFill>
                <a:latin typeface="Liberation Mono"/>
              </a:rPr>
              <a:t> p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555555"/>
                </a:solidFill>
                <a:latin typeface="Liberation Mono"/>
              </a:rPr>
              <a:t>2 rows in set (0.00 sec)</a:t>
            </a:r>
            <a:endParaRPr lang="zh-CN" altLang="en-US" dirty="0"/>
          </a:p>
          <a:p>
            <a:pPr marL="269240" indent="0" fontAlgn="base">
              <a:buNone/>
            </a:pPr>
            <a:endParaRPr lang="zh-CN" altLang="en-US" dirty="0"/>
          </a:p>
          <a:p>
            <a:pPr fontAlgn="base"/>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928992" cy="3940924"/>
          </a:xfrm>
        </p:spPr>
        <p:txBody>
          <a:bodyPr>
            <a:normAutofit fontScale="62500" lnSpcReduction="20000"/>
          </a:bodyPr>
          <a:lstStyle/>
          <a:p>
            <a:pPr marL="269240"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a:t>
            </a:r>
            <a:r>
              <a:rPr lang="en-US" altLang="zh-CN" dirty="0" err="1">
                <a:solidFill>
                  <a:srgbClr val="000000"/>
                </a:solidFill>
                <a:latin typeface="Liberation Mono"/>
              </a:rPr>
              <a:t>rx</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b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a</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77AA"/>
                </a:solidFill>
                <a:latin typeface="Liberation Mono"/>
              </a:rPr>
              <a:t>	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999999"/>
                </a:solidFill>
                <a:latin typeface="Liberation Mono"/>
              </a:rPr>
              <a:t>);</a:t>
            </a:r>
            <a:endParaRPr lang="zh-CN" altLang="en-US" dirty="0"/>
          </a:p>
          <a:p>
            <a:pPr marL="269240" indent="0" fontAlgn="base">
              <a:buNone/>
            </a:pPr>
            <a:endParaRPr lang="en-US" altLang="zh-CN" dirty="0">
              <a:solidFill>
                <a:srgbClr val="999999"/>
              </a:solidFill>
              <a:latin typeface="Liberation Mono"/>
            </a:endParaRPr>
          </a:p>
          <a:p>
            <a:pPr marL="269240" indent="0" fontAlgn="base">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a:t>
            </a:r>
            <a:r>
              <a:rPr lang="en-US" altLang="zh-CN" dirty="0" err="1">
                <a:solidFill>
                  <a:srgbClr val="000000"/>
                </a:solidFill>
                <a:latin typeface="Liberation Mono"/>
              </a:rPr>
              <a:t>rx</a:t>
            </a:r>
            <a:r>
              <a:rPr lang="en-US" altLang="zh-CN" dirty="0">
                <a:solidFill>
                  <a:srgbClr val="000000"/>
                </a:solidFill>
                <a:latin typeface="Liberation Mono"/>
              </a:rPr>
              <a:t>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990055"/>
                </a:solidFill>
                <a:latin typeface="Liberation Mono"/>
              </a:rPr>
              <a:t>11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990055"/>
                </a:solidFill>
                <a:latin typeface="Liberation Mono"/>
              </a:rPr>
              <a:t>12</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555555"/>
                </a:solidFill>
                <a:latin typeface="Liberation Mono"/>
              </a:rPr>
              <a:t>Query OK, 3 rows affected (0.00 sec)</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555555"/>
                </a:solidFill>
                <a:latin typeface="Liberation Mono"/>
              </a:rPr>
              <a:t>Records: 3 Duplicates: 0 Warnings: 0</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endParaRPr lang="en-US" altLang="zh-CN" dirty="0">
              <a:solidFill>
                <a:srgbClr val="000000"/>
              </a:solidFill>
              <a:latin typeface="Liberation Mono"/>
            </a:endParaRPr>
          </a:p>
          <a:p>
            <a:pPr marL="269240" indent="0" fontAlgn="base">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PARTITION_NAME</a:t>
            </a:r>
            <a:r>
              <a:rPr lang="en-US" altLang="zh-CN" dirty="0">
                <a:solidFill>
                  <a:srgbClr val="999999"/>
                </a:solidFill>
                <a:latin typeface="Liberation Mono"/>
              </a:rPr>
              <a:t>,</a:t>
            </a:r>
            <a:r>
              <a:rPr lang="en-US" altLang="zh-CN" dirty="0">
                <a:solidFill>
                  <a:srgbClr val="000000"/>
                </a:solidFill>
                <a:latin typeface="Liberation Mono"/>
              </a:rPr>
              <a:t>TABLE_ROWS </a:t>
            </a:r>
            <a:endParaRPr lang="en-US" altLang="zh-CN" dirty="0">
              <a:solidFill>
                <a:srgbClr val="000000"/>
              </a:solidFill>
              <a:latin typeface="Liberation Mono"/>
            </a:endParaRPr>
          </a:p>
          <a:p>
            <a:pPr marL="269240" indent="0" fontAlgn="base">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INFORMATION_SCHEMA</a:t>
            </a:r>
            <a:r>
              <a:rPr lang="en-US" altLang="zh-CN" dirty="0">
                <a:solidFill>
                  <a:srgbClr val="999999"/>
                </a:solidFill>
                <a:latin typeface="Liberation Mono"/>
              </a:rPr>
              <a:t>.</a:t>
            </a:r>
            <a:r>
              <a:rPr lang="en-US" altLang="zh-CN" dirty="0">
                <a:solidFill>
                  <a:srgbClr val="0077AA"/>
                </a:solidFill>
                <a:latin typeface="Liberation Mono"/>
              </a:rPr>
              <a:t>PARTITIONS</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rx</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999999"/>
                </a:solidFill>
                <a:latin typeface="Liberation Mono"/>
              </a:rPr>
              <a:t>|</a:t>
            </a:r>
            <a:r>
              <a:rPr lang="en-US" altLang="zh-CN" dirty="0">
                <a:solidFill>
                  <a:srgbClr val="555555"/>
                </a:solidFill>
                <a:latin typeface="Liberation Mono"/>
              </a:rPr>
              <a:t> TABLE_SCHEMA </a:t>
            </a:r>
            <a:r>
              <a:rPr lang="en-US" altLang="zh-CN" dirty="0">
                <a:solidFill>
                  <a:srgbClr val="999999"/>
                </a:solidFill>
                <a:latin typeface="Liberation Mono"/>
              </a:rPr>
              <a:t>|</a:t>
            </a:r>
            <a:r>
              <a:rPr lang="en-US" altLang="zh-CN" dirty="0">
                <a:solidFill>
                  <a:srgbClr val="555555"/>
                </a:solidFill>
                <a:latin typeface="Liberation Mono"/>
              </a:rPr>
              <a:t> PARTITION_NAME </a:t>
            </a:r>
            <a:r>
              <a:rPr lang="en-US" altLang="zh-CN" dirty="0">
                <a:solidFill>
                  <a:srgbClr val="999999"/>
                </a:solidFill>
                <a:latin typeface="Liberation Mono"/>
              </a:rPr>
              <a:t>|</a:t>
            </a:r>
            <a:r>
              <a:rPr lang="en-US" altLang="zh-CN" dirty="0">
                <a:solidFill>
                  <a:srgbClr val="555555"/>
                </a:solidFill>
                <a:latin typeface="Liberation Mono"/>
              </a:rPr>
              <a:t> TABLE_ROWS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999999"/>
                </a:solidFill>
                <a:latin typeface="Liberation Mono"/>
              </a:rPr>
              <a:t>|</a:t>
            </a:r>
            <a:r>
              <a:rPr lang="en-US" altLang="zh-CN" dirty="0">
                <a:solidFill>
                  <a:srgbClr val="555555"/>
                </a:solidFill>
                <a:latin typeface="Liberation Mono"/>
              </a:rPr>
              <a:t> p</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999999"/>
                </a:solidFill>
                <a:latin typeface="Liberation Mono"/>
              </a:rPr>
              <a:t>|</a:t>
            </a:r>
            <a:r>
              <a:rPr lang="en-US" altLang="zh-CN" dirty="0">
                <a:solidFill>
                  <a:srgbClr val="555555"/>
                </a:solidFill>
                <a:latin typeface="Liberation Mono"/>
              </a:rPr>
              <a:t> p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3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fontAlgn="base">
              <a:buNone/>
            </a:pPr>
            <a:r>
              <a:rPr lang="en-US" altLang="zh-CN" dirty="0">
                <a:solidFill>
                  <a:srgbClr val="555555"/>
                </a:solidFill>
                <a:latin typeface="Liberation Mono"/>
              </a:rPr>
              <a:t>2 rows in set (0.00 sec)</a:t>
            </a:r>
            <a:endParaRPr lang="zh-CN" altLang="en-US" dirty="0"/>
          </a:p>
          <a:p>
            <a:pPr marL="269240" indent="0" fontAlgn="base">
              <a:buNone/>
            </a:pPr>
            <a:endParaRPr lang="zh-CN" altLang="en-US" dirty="0"/>
          </a:p>
          <a:p>
            <a:pPr fontAlgn="base"/>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
        <p:nvSpPr>
          <p:cNvPr id="9" name="矩形 8"/>
          <p:cNvSpPr/>
          <p:nvPr/>
        </p:nvSpPr>
        <p:spPr>
          <a:xfrm>
            <a:off x="2857500" y="2121627"/>
            <a:ext cx="3429000" cy="300082"/>
          </a:xfrm>
          <a:prstGeom prst="rect">
            <a:avLst/>
          </a:prstGeom>
        </p:spPr>
        <p:txBody>
          <a:bodyPr>
            <a:spAutoFit/>
          </a:bodyPr>
          <a:lstStyle/>
          <a:p>
            <a:endParaRPr lang="zh-CN" altLang="en-US" sz="1350" dirty="0"/>
          </a:p>
        </p:txBody>
      </p:sp>
      <p:sp>
        <p:nvSpPr>
          <p:cNvPr id="10" name="矩形 9"/>
          <p:cNvSpPr/>
          <p:nvPr/>
        </p:nvSpPr>
        <p:spPr>
          <a:xfrm>
            <a:off x="2857500" y="1394505"/>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928992" cy="3940924"/>
          </a:xfrm>
        </p:spPr>
        <p:txBody>
          <a:bodyPr>
            <a:normAutofit fontScale="92500" lnSpcReduction="20000"/>
          </a:bodyPr>
          <a:lstStyle/>
          <a:p>
            <a:pPr marL="269240"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rc4 </a:t>
            </a:r>
            <a:r>
              <a:rPr lang="en-US" altLang="zh-CN" dirty="0">
                <a:solidFill>
                  <a:srgbClr val="999999"/>
                </a:solidFill>
                <a:latin typeface="Liberation Mono"/>
              </a:rPr>
              <a:t>(</a:t>
            </a:r>
            <a:r>
              <a:rPr lang="en-US" altLang="zh-CN" dirty="0">
                <a:solidFill>
                  <a:srgbClr val="000000"/>
                </a:solidFill>
                <a:latin typeface="Liberation Mono"/>
              </a:rPr>
              <a:t> a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b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c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999999"/>
                </a:solidFill>
                <a:latin typeface="Liberation Mono"/>
              </a:rPr>
              <a:t>(</a:t>
            </a:r>
            <a:r>
              <a:rPr lang="en-US" altLang="zh-CN" dirty="0" err="1">
                <a:solidFill>
                  <a:srgbClr val="000000"/>
                </a:solidFill>
                <a:latin typeface="Liberation Mono"/>
              </a:rPr>
              <a:t>a</a:t>
            </a:r>
            <a:r>
              <a:rPr lang="en-US" altLang="zh-CN" dirty="0" err="1">
                <a:solidFill>
                  <a:srgbClr val="999999"/>
                </a:solidFill>
                <a:latin typeface="Liberation Mono"/>
              </a:rPr>
              <a:t>,</a:t>
            </a:r>
            <a:r>
              <a:rPr lang="en-US" altLang="zh-CN" dirty="0" err="1">
                <a:solidFill>
                  <a:srgbClr val="000000"/>
                </a:solidFill>
                <a:latin typeface="Liberation Mono"/>
              </a:rPr>
              <a:t>b</a:t>
            </a:r>
            <a:r>
              <a:rPr lang="en-US" altLang="zh-CN" dirty="0" err="1">
                <a:solidFill>
                  <a:srgbClr val="999999"/>
                </a:solidFill>
                <a:latin typeface="Liberation Mono"/>
              </a:rPr>
              <a:t>,</a:t>
            </a:r>
            <a:r>
              <a:rPr lang="en-US" altLang="zh-CN" dirty="0" err="1">
                <a:solidFill>
                  <a:srgbClr val="000000"/>
                </a:solidFill>
                <a:latin typeface="Liberation Mono"/>
              </a:rPr>
              <a:t>c</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endParaRPr lang="en-US" altLang="zh-CN" dirty="0">
              <a:solidFill>
                <a:srgbClr val="999999"/>
              </a:solidFill>
              <a:latin typeface="Liberation Mono"/>
            </a:endParaRPr>
          </a:p>
          <a:p>
            <a:pPr marL="269240" indent="0">
              <a:buNone/>
            </a:pPr>
            <a:r>
              <a:rPr lang="en-US" altLang="zh-CN" dirty="0">
                <a:solidFill>
                  <a:srgbClr val="999999"/>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0</a:t>
            </a:r>
            <a:r>
              <a:rPr lang="en-US" altLang="zh-CN" dirty="0">
                <a:solidFill>
                  <a:srgbClr val="999999"/>
                </a:solidFill>
                <a:latin typeface="Liberation Mono"/>
              </a:rPr>
              <a:t>,</a:t>
            </a:r>
            <a:r>
              <a:rPr lang="en-US" altLang="zh-CN" dirty="0">
                <a:solidFill>
                  <a:srgbClr val="990055"/>
                </a:solidFill>
                <a:latin typeface="Liberation Mono"/>
              </a:rPr>
              <a:t>25</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990055"/>
                </a:solidFill>
                <a:latin typeface="Liberation Mono"/>
              </a:rPr>
              <a:t>100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77AA"/>
                </a:solidFill>
                <a:latin typeface="Liberation Mono"/>
              </a:rPr>
              <a:t>	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999999"/>
                </a:solidFill>
                <a:latin typeface="Liberation Mono"/>
              </a:rPr>
              <a:t>);</a:t>
            </a:r>
            <a:endParaRPr lang="zh-CN" altLang="en-US" dirty="0"/>
          </a:p>
          <a:p>
            <a:pPr marL="526415" fontAlgn="base"/>
            <a:endParaRPr lang="en-US" altLang="zh-CN" dirty="0">
              <a:solidFill>
                <a:srgbClr val="999999"/>
              </a:solidFill>
              <a:latin typeface="Liberation Mono"/>
            </a:endParaRPr>
          </a:p>
          <a:p>
            <a:pPr marL="269240"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0</a:t>
            </a:r>
            <a:r>
              <a:rPr lang="en-US" altLang="zh-CN" dirty="0">
                <a:solidFill>
                  <a:srgbClr val="999999"/>
                </a:solidFill>
                <a:latin typeface="Liberation Mono"/>
              </a:rPr>
              <a:t>,</a:t>
            </a:r>
            <a:r>
              <a:rPr lang="en-US" altLang="zh-CN" dirty="0">
                <a:solidFill>
                  <a:srgbClr val="990055"/>
                </a:solidFill>
                <a:latin typeface="Liberation Mono"/>
              </a:rPr>
              <a:t>25</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&lt;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990055"/>
                </a:solidFill>
                <a:latin typeface="Liberation Mono"/>
              </a:rPr>
              <a:t>100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990055"/>
                </a:solidFill>
                <a:latin typeface="Liberation Mono"/>
              </a:rPr>
              <a:t>100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&lt;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999999"/>
                </a:solidFill>
                <a:latin typeface="Liberation Mono"/>
              </a:rPr>
              <a:t>|</a:t>
            </a:r>
            <a:r>
              <a:rPr lang="en-US" altLang="zh-CN" dirty="0">
                <a:solidFill>
                  <a:srgbClr val="555555"/>
                </a:solidFill>
                <a:latin typeface="Liberation Mono"/>
              </a:rPr>
              <a:t> (0,25,50) &lt; (10,20,100) </a:t>
            </a:r>
            <a:r>
              <a:rPr lang="en-US" altLang="zh-CN" dirty="0">
                <a:solidFill>
                  <a:srgbClr val="999999"/>
                </a:solidFill>
                <a:latin typeface="Liberation Mono"/>
              </a:rPr>
              <a:t>|</a:t>
            </a:r>
            <a:r>
              <a:rPr lang="en-US" altLang="zh-CN" dirty="0">
                <a:solidFill>
                  <a:srgbClr val="555555"/>
                </a:solidFill>
                <a:latin typeface="Liberation Mono"/>
              </a:rPr>
              <a:t> (10,20,100) &lt; (10,30,50)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999999"/>
                </a:solidFill>
                <a:latin typeface="Liberation Mono"/>
              </a:rPr>
              <a:t>+-------------------------------+----------------------------------+ </a:t>
            </a:r>
            <a:endParaRPr lang="en-US" altLang="zh-CN" dirty="0">
              <a:solidFill>
                <a:srgbClr val="999999"/>
              </a:solidFill>
              <a:latin typeface="Liberation Mono"/>
            </a:endParaRPr>
          </a:p>
          <a:p>
            <a:pPr marL="269240"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1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1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999999"/>
                </a:solidFill>
                <a:latin typeface="Liberation Mono"/>
              </a:rPr>
              <a:t>+-------------------------------+----------------------------------+ </a:t>
            </a:r>
            <a:endParaRPr lang="en-US" altLang="zh-CN" dirty="0">
              <a:solidFill>
                <a:srgbClr val="999999"/>
              </a:solidFill>
              <a:latin typeface="Liberation Mono"/>
            </a:endParaRPr>
          </a:p>
          <a:p>
            <a:pPr marL="269240" indent="0">
              <a:buNone/>
            </a:pPr>
            <a:r>
              <a:rPr lang="en-US" altLang="zh-CN" dirty="0">
                <a:solidFill>
                  <a:srgbClr val="555555"/>
                </a:solidFill>
                <a:latin typeface="Liberation Mono"/>
              </a:rPr>
              <a:t>1 row in set (0.00 sec)</a:t>
            </a:r>
            <a:endParaRPr lang="zh-CN" altLang="en-US" dirty="0"/>
          </a:p>
          <a:p>
            <a:pPr marL="269240" indent="0" fontAlgn="base">
              <a:buNone/>
            </a:pPr>
            <a:endParaRPr lang="zh-CN" altLang="en-US" dirty="0"/>
          </a:p>
          <a:p>
            <a:pPr fontAlgn="base"/>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
        <p:nvSpPr>
          <p:cNvPr id="9" name="矩形 8"/>
          <p:cNvSpPr/>
          <p:nvPr/>
        </p:nvSpPr>
        <p:spPr>
          <a:xfrm>
            <a:off x="2857500" y="2121627"/>
            <a:ext cx="3429000" cy="300082"/>
          </a:xfrm>
          <a:prstGeom prst="rect">
            <a:avLst/>
          </a:prstGeom>
        </p:spPr>
        <p:txBody>
          <a:bodyPr>
            <a:spAutoFit/>
          </a:bodyPr>
          <a:lstStyle/>
          <a:p>
            <a:endParaRPr lang="zh-CN" altLang="en-US" sz="1350" dirty="0"/>
          </a:p>
        </p:txBody>
      </p:sp>
      <p:sp>
        <p:nvSpPr>
          <p:cNvPr id="10" name="矩形 9"/>
          <p:cNvSpPr/>
          <p:nvPr/>
        </p:nvSpPr>
        <p:spPr>
          <a:xfrm>
            <a:off x="2857500" y="1394505"/>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79512" y="845073"/>
            <a:ext cx="8856984" cy="3940924"/>
          </a:xfrm>
        </p:spPr>
        <p:txBody>
          <a:bodyPr>
            <a:normAutofit fontScale="92500" lnSpcReduction="10000"/>
          </a:bodyPr>
          <a:lstStyle/>
          <a:p>
            <a:pPr marL="269240" indent="0">
              <a:buNone/>
            </a:pPr>
            <a:r>
              <a:rPr lang="en-US" altLang="zh-CN" sz="1200" dirty="0" err="1">
                <a:solidFill>
                  <a:srgbClr val="A67F59"/>
                </a:solidFill>
                <a:latin typeface="Liberation Mono"/>
              </a:rPr>
              <a:t>mysql</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0077AA"/>
                </a:solidFill>
                <a:latin typeface="Liberation Mono"/>
              </a:rPr>
              <a:t>CREATE</a:t>
            </a:r>
            <a:r>
              <a:rPr lang="en-US" altLang="zh-CN" sz="1200" dirty="0">
                <a:solidFill>
                  <a:srgbClr val="000000"/>
                </a:solidFill>
                <a:latin typeface="Liberation Mono"/>
              </a:rPr>
              <a:t> </a:t>
            </a:r>
            <a:r>
              <a:rPr lang="en-US" altLang="zh-CN" sz="1200" dirty="0">
                <a:solidFill>
                  <a:srgbClr val="0077AA"/>
                </a:solidFill>
                <a:latin typeface="Liberation Mono"/>
              </a:rPr>
              <a:t>TABLE</a:t>
            </a:r>
            <a:r>
              <a:rPr lang="en-US" altLang="zh-CN" sz="1200" dirty="0">
                <a:solidFill>
                  <a:srgbClr val="000000"/>
                </a:solidFill>
                <a:latin typeface="Liberation Mono"/>
              </a:rPr>
              <a:t> </a:t>
            </a:r>
            <a:r>
              <a:rPr lang="en-US" altLang="zh-CN" sz="1200" dirty="0" err="1">
                <a:solidFill>
                  <a:srgbClr val="000000"/>
                </a:solidFill>
                <a:latin typeface="Liberation Mono"/>
              </a:rPr>
              <a:t>rcf</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269240"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 </a:t>
            </a:r>
            <a:r>
              <a:rPr lang="en-US" altLang="zh-CN" sz="1200" dirty="0">
                <a:solidFill>
                  <a:srgbClr val="834689"/>
                </a:solidFill>
                <a:latin typeface="Liberation Mono"/>
              </a:rPr>
              <a:t>INT</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269240"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b </a:t>
            </a:r>
            <a:r>
              <a:rPr lang="en-US" altLang="zh-CN" sz="1200" dirty="0">
                <a:solidFill>
                  <a:srgbClr val="834689"/>
                </a:solidFill>
                <a:latin typeface="Liberation Mono"/>
              </a:rPr>
              <a:t>INT</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269240"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c </a:t>
            </a:r>
            <a:r>
              <a:rPr lang="en-US" altLang="zh-CN" sz="1200" dirty="0">
                <a:solidFill>
                  <a:srgbClr val="834689"/>
                </a:solidFill>
                <a:latin typeface="Liberation Mono"/>
              </a:rPr>
              <a:t>INT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269240"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269240"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0077AA"/>
                </a:solidFill>
                <a:latin typeface="Liberation Mono"/>
              </a:rPr>
              <a:t>PARTITION</a:t>
            </a:r>
            <a:r>
              <a:rPr lang="en-US" altLang="zh-CN" sz="1200" dirty="0">
                <a:solidFill>
                  <a:srgbClr val="000000"/>
                </a:solidFill>
                <a:latin typeface="Liberation Mono"/>
              </a:rPr>
              <a:t> </a:t>
            </a:r>
            <a:r>
              <a:rPr lang="en-US" altLang="zh-CN" sz="1200" dirty="0">
                <a:solidFill>
                  <a:srgbClr val="0077AA"/>
                </a:solidFill>
                <a:latin typeface="Liberation Mono"/>
              </a:rPr>
              <a:t>BY</a:t>
            </a:r>
            <a:r>
              <a:rPr lang="en-US" altLang="zh-CN" sz="1200" dirty="0">
                <a:solidFill>
                  <a:srgbClr val="000000"/>
                </a:solidFill>
                <a:latin typeface="Liberation Mono"/>
              </a:rPr>
              <a:t> </a:t>
            </a:r>
            <a:r>
              <a:rPr lang="en-US" altLang="zh-CN" sz="1200" dirty="0">
                <a:solidFill>
                  <a:srgbClr val="0077AA"/>
                </a:solidFill>
                <a:latin typeface="Liberation Mono"/>
              </a:rPr>
              <a:t>RANGE</a:t>
            </a:r>
            <a:r>
              <a:rPr lang="en-US" altLang="zh-CN" sz="1200" dirty="0">
                <a:solidFill>
                  <a:srgbClr val="000000"/>
                </a:solidFill>
                <a:latin typeface="Liberation Mono"/>
              </a:rPr>
              <a:t> </a:t>
            </a:r>
            <a:r>
              <a:rPr lang="en-US" altLang="zh-CN" sz="1200" dirty="0">
                <a:solidFill>
                  <a:srgbClr val="0077AA"/>
                </a:solidFill>
                <a:latin typeface="Liberation Mono"/>
              </a:rPr>
              <a:t>COLUMNS</a:t>
            </a:r>
            <a:r>
              <a:rPr lang="en-US" altLang="zh-CN" sz="1200" dirty="0">
                <a:solidFill>
                  <a:srgbClr val="999999"/>
                </a:solidFill>
                <a:latin typeface="Liberation Mono"/>
              </a:rPr>
              <a:t>(</a:t>
            </a:r>
            <a:r>
              <a:rPr lang="en-US" altLang="zh-CN" sz="1200" dirty="0" err="1">
                <a:solidFill>
                  <a:srgbClr val="000000"/>
                </a:solidFill>
                <a:latin typeface="Liberation Mono"/>
              </a:rPr>
              <a:t>a</a:t>
            </a:r>
            <a:r>
              <a:rPr lang="en-US" altLang="zh-CN" sz="1200" dirty="0" err="1">
                <a:solidFill>
                  <a:srgbClr val="999999"/>
                </a:solidFill>
                <a:latin typeface="Liberation Mono"/>
              </a:rPr>
              <a:t>,</a:t>
            </a:r>
            <a:r>
              <a:rPr lang="en-US" altLang="zh-CN" sz="1200" dirty="0" err="1">
                <a:solidFill>
                  <a:srgbClr val="000000"/>
                </a:solidFill>
                <a:latin typeface="Liberation Mono"/>
              </a:rPr>
              <a:t>b</a:t>
            </a:r>
            <a:r>
              <a:rPr lang="en-US" altLang="zh-CN" sz="1200" dirty="0" err="1">
                <a:solidFill>
                  <a:srgbClr val="999999"/>
                </a:solidFill>
                <a:latin typeface="Liberation Mono"/>
              </a:rPr>
              <a:t>,</a:t>
            </a:r>
            <a:r>
              <a:rPr lang="en-US" altLang="zh-CN" sz="1200" dirty="0" err="1">
                <a:solidFill>
                  <a:srgbClr val="000000"/>
                </a:solidFill>
                <a:latin typeface="Liberation Mono"/>
              </a:rPr>
              <a:t>c</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269240"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0077AA"/>
                </a:solidFill>
                <a:latin typeface="Liberation Mono"/>
              </a:rPr>
              <a:t>PARTITION</a:t>
            </a:r>
            <a:r>
              <a:rPr lang="en-US" altLang="zh-CN" sz="1200" dirty="0">
                <a:solidFill>
                  <a:srgbClr val="000000"/>
                </a:solidFill>
                <a:latin typeface="Liberation Mono"/>
              </a:rPr>
              <a:t> p0 </a:t>
            </a:r>
            <a:r>
              <a:rPr lang="en-US" altLang="zh-CN" sz="1200" dirty="0">
                <a:solidFill>
                  <a:srgbClr val="0077AA"/>
                </a:solidFill>
                <a:latin typeface="Liberation Mono"/>
              </a:rPr>
              <a:t>VALUES</a:t>
            </a:r>
            <a:r>
              <a:rPr lang="en-US" altLang="zh-CN" sz="1200" dirty="0">
                <a:solidFill>
                  <a:srgbClr val="000000"/>
                </a:solidFill>
                <a:latin typeface="Liberation Mono"/>
              </a:rPr>
              <a:t> </a:t>
            </a:r>
            <a:r>
              <a:rPr lang="en-US" altLang="zh-CN" sz="1200" dirty="0">
                <a:solidFill>
                  <a:srgbClr val="0077AA"/>
                </a:solidFill>
                <a:latin typeface="Liberation Mono"/>
              </a:rPr>
              <a:t>LESS</a:t>
            </a:r>
            <a:r>
              <a:rPr lang="en-US" altLang="zh-CN" sz="1200" dirty="0">
                <a:solidFill>
                  <a:srgbClr val="000000"/>
                </a:solidFill>
                <a:latin typeface="Liberation Mono"/>
              </a:rPr>
              <a:t> </a:t>
            </a:r>
            <a:r>
              <a:rPr lang="en-US" altLang="zh-CN" sz="1200" dirty="0">
                <a:solidFill>
                  <a:srgbClr val="0077AA"/>
                </a:solidFill>
                <a:latin typeface="Liberation Mono"/>
              </a:rPr>
              <a:t>THAN</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0</a:t>
            </a:r>
            <a:r>
              <a:rPr lang="en-US" altLang="zh-CN" sz="1200" dirty="0">
                <a:solidFill>
                  <a:srgbClr val="999999"/>
                </a:solidFill>
                <a:latin typeface="Liberation Mono"/>
              </a:rPr>
              <a:t>,</a:t>
            </a:r>
            <a:r>
              <a:rPr lang="en-US" altLang="zh-CN" sz="1200" dirty="0">
                <a:solidFill>
                  <a:srgbClr val="990055"/>
                </a:solidFill>
                <a:latin typeface="Liberation Mono"/>
              </a:rPr>
              <a:t>25</a:t>
            </a:r>
            <a:r>
              <a:rPr lang="en-US" altLang="zh-CN" sz="1200" dirty="0">
                <a:solidFill>
                  <a:srgbClr val="999999"/>
                </a:solidFill>
                <a:latin typeface="Liberation Mono"/>
              </a:rPr>
              <a:t>,</a:t>
            </a:r>
            <a:r>
              <a:rPr lang="en-US" altLang="zh-CN" sz="1200" dirty="0">
                <a:solidFill>
                  <a:srgbClr val="990055"/>
                </a:solidFill>
                <a:latin typeface="Liberation Mono"/>
              </a:rPr>
              <a:t>50</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269240"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0077AA"/>
                </a:solidFill>
                <a:latin typeface="Liberation Mono"/>
              </a:rPr>
              <a:t>PARTITION</a:t>
            </a:r>
            <a:r>
              <a:rPr lang="en-US" altLang="zh-CN" sz="1200" dirty="0">
                <a:solidFill>
                  <a:srgbClr val="000000"/>
                </a:solidFill>
                <a:latin typeface="Liberation Mono"/>
              </a:rPr>
              <a:t> p1 </a:t>
            </a:r>
            <a:r>
              <a:rPr lang="en-US" altLang="zh-CN" sz="1200" dirty="0">
                <a:solidFill>
                  <a:srgbClr val="0077AA"/>
                </a:solidFill>
                <a:latin typeface="Liberation Mono"/>
              </a:rPr>
              <a:t>VALUES</a:t>
            </a:r>
            <a:r>
              <a:rPr lang="en-US" altLang="zh-CN" sz="1200" dirty="0">
                <a:solidFill>
                  <a:srgbClr val="000000"/>
                </a:solidFill>
                <a:latin typeface="Liberation Mono"/>
              </a:rPr>
              <a:t> </a:t>
            </a:r>
            <a:r>
              <a:rPr lang="en-US" altLang="zh-CN" sz="1200" dirty="0">
                <a:solidFill>
                  <a:srgbClr val="0077AA"/>
                </a:solidFill>
                <a:latin typeface="Liberation Mono"/>
              </a:rPr>
              <a:t>LESS</a:t>
            </a:r>
            <a:r>
              <a:rPr lang="en-US" altLang="zh-CN" sz="1200" dirty="0">
                <a:solidFill>
                  <a:srgbClr val="000000"/>
                </a:solidFill>
                <a:latin typeface="Liberation Mono"/>
              </a:rPr>
              <a:t> </a:t>
            </a:r>
            <a:r>
              <a:rPr lang="en-US" altLang="zh-CN" sz="1200" dirty="0">
                <a:solidFill>
                  <a:srgbClr val="0077AA"/>
                </a:solidFill>
                <a:latin typeface="Liberation Mono"/>
              </a:rPr>
              <a:t>THAN</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20</a:t>
            </a:r>
            <a:r>
              <a:rPr lang="en-US" altLang="zh-CN" sz="1200" dirty="0">
                <a:solidFill>
                  <a:srgbClr val="999999"/>
                </a:solidFill>
                <a:latin typeface="Liberation Mono"/>
              </a:rPr>
              <a:t>,</a:t>
            </a:r>
            <a:r>
              <a:rPr lang="en-US" altLang="zh-CN" sz="1200" dirty="0">
                <a:solidFill>
                  <a:srgbClr val="990055"/>
                </a:solidFill>
                <a:latin typeface="Liberation Mono"/>
              </a:rPr>
              <a:t>20</a:t>
            </a:r>
            <a:r>
              <a:rPr lang="en-US" altLang="zh-CN" sz="1200" dirty="0">
                <a:solidFill>
                  <a:srgbClr val="999999"/>
                </a:solidFill>
                <a:latin typeface="Liberation Mono"/>
              </a:rPr>
              <a:t>,</a:t>
            </a:r>
            <a:r>
              <a:rPr lang="en-US" altLang="zh-CN" sz="1200" dirty="0">
                <a:solidFill>
                  <a:srgbClr val="990055"/>
                </a:solidFill>
                <a:latin typeface="Liberation Mono"/>
              </a:rPr>
              <a:t>100</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269240"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0077AA"/>
                </a:solidFill>
                <a:latin typeface="Liberation Mono"/>
              </a:rPr>
              <a:t>PARTITION</a:t>
            </a:r>
            <a:r>
              <a:rPr lang="en-US" altLang="zh-CN" sz="1200" dirty="0">
                <a:solidFill>
                  <a:srgbClr val="000000"/>
                </a:solidFill>
                <a:latin typeface="Liberation Mono"/>
              </a:rPr>
              <a:t> p2 </a:t>
            </a:r>
            <a:r>
              <a:rPr lang="en-US" altLang="zh-CN" sz="1200" dirty="0">
                <a:solidFill>
                  <a:srgbClr val="0077AA"/>
                </a:solidFill>
                <a:latin typeface="Liberation Mono"/>
              </a:rPr>
              <a:t>VALUES</a:t>
            </a:r>
            <a:r>
              <a:rPr lang="en-US" altLang="zh-CN" sz="1200" dirty="0">
                <a:solidFill>
                  <a:srgbClr val="000000"/>
                </a:solidFill>
                <a:latin typeface="Liberation Mono"/>
              </a:rPr>
              <a:t> </a:t>
            </a:r>
            <a:r>
              <a:rPr lang="en-US" altLang="zh-CN" sz="1200" dirty="0">
                <a:solidFill>
                  <a:srgbClr val="0077AA"/>
                </a:solidFill>
                <a:latin typeface="Liberation Mono"/>
              </a:rPr>
              <a:t>LESS</a:t>
            </a:r>
            <a:r>
              <a:rPr lang="en-US" altLang="zh-CN" sz="1200" dirty="0">
                <a:solidFill>
                  <a:srgbClr val="000000"/>
                </a:solidFill>
                <a:latin typeface="Liberation Mono"/>
              </a:rPr>
              <a:t> </a:t>
            </a:r>
            <a:r>
              <a:rPr lang="en-US" altLang="zh-CN" sz="1200" dirty="0">
                <a:solidFill>
                  <a:srgbClr val="0077AA"/>
                </a:solidFill>
                <a:latin typeface="Liberation Mono"/>
              </a:rPr>
              <a:t>THAN</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10</a:t>
            </a:r>
            <a:r>
              <a:rPr lang="en-US" altLang="zh-CN" sz="1200" dirty="0">
                <a:solidFill>
                  <a:srgbClr val="999999"/>
                </a:solidFill>
                <a:latin typeface="Liberation Mono"/>
              </a:rPr>
              <a:t>,</a:t>
            </a:r>
            <a:r>
              <a:rPr lang="en-US" altLang="zh-CN" sz="1200" dirty="0">
                <a:solidFill>
                  <a:srgbClr val="990055"/>
                </a:solidFill>
                <a:latin typeface="Liberation Mono"/>
              </a:rPr>
              <a:t>30</a:t>
            </a:r>
            <a:r>
              <a:rPr lang="en-US" altLang="zh-CN" sz="1200" dirty="0">
                <a:solidFill>
                  <a:srgbClr val="999999"/>
                </a:solidFill>
                <a:latin typeface="Liberation Mono"/>
              </a:rPr>
              <a:t>,</a:t>
            </a:r>
            <a:r>
              <a:rPr lang="en-US" altLang="zh-CN" sz="1200" dirty="0">
                <a:solidFill>
                  <a:srgbClr val="990055"/>
                </a:solidFill>
                <a:latin typeface="Liberation Mono"/>
              </a:rPr>
              <a:t>50</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269240" indent="0">
              <a:buNone/>
            </a:pPr>
            <a:r>
              <a:rPr lang="en-US" altLang="zh-CN" sz="1200" dirty="0">
                <a:solidFill>
                  <a:srgbClr val="A67F59"/>
                </a:solidFill>
                <a:latin typeface="Liberation Mono"/>
              </a:rPr>
              <a:t>	-&gt;</a:t>
            </a:r>
            <a:r>
              <a:rPr lang="en-US" altLang="zh-CN" sz="1200" dirty="0">
                <a:solidFill>
                  <a:srgbClr val="000000"/>
                </a:solidFill>
                <a:latin typeface="Liberation Mono"/>
              </a:rPr>
              <a:t> </a:t>
            </a:r>
            <a:r>
              <a:rPr lang="en-US" altLang="zh-CN" sz="1200" dirty="0">
                <a:solidFill>
                  <a:srgbClr val="0077AA"/>
                </a:solidFill>
                <a:latin typeface="Liberation Mono"/>
              </a:rPr>
              <a:t>PARTITION</a:t>
            </a:r>
            <a:r>
              <a:rPr lang="en-US" altLang="zh-CN" sz="1200" dirty="0">
                <a:solidFill>
                  <a:srgbClr val="000000"/>
                </a:solidFill>
                <a:latin typeface="Liberation Mono"/>
              </a:rPr>
              <a:t> p3 </a:t>
            </a:r>
            <a:r>
              <a:rPr lang="en-US" altLang="zh-CN" sz="1200" dirty="0">
                <a:solidFill>
                  <a:srgbClr val="0077AA"/>
                </a:solidFill>
                <a:latin typeface="Liberation Mono"/>
              </a:rPr>
              <a:t>VALUES</a:t>
            </a:r>
            <a:r>
              <a:rPr lang="en-US" altLang="zh-CN" sz="1200" dirty="0">
                <a:solidFill>
                  <a:srgbClr val="000000"/>
                </a:solidFill>
                <a:latin typeface="Liberation Mono"/>
              </a:rPr>
              <a:t> </a:t>
            </a:r>
            <a:r>
              <a:rPr lang="en-US" altLang="zh-CN" sz="1200" dirty="0">
                <a:solidFill>
                  <a:srgbClr val="0077AA"/>
                </a:solidFill>
                <a:latin typeface="Liberation Mono"/>
              </a:rPr>
              <a:t>LESS</a:t>
            </a:r>
            <a:r>
              <a:rPr lang="en-US" altLang="zh-CN" sz="1200" dirty="0">
                <a:solidFill>
                  <a:srgbClr val="000000"/>
                </a:solidFill>
                <a:latin typeface="Liberation Mono"/>
              </a:rPr>
              <a:t> </a:t>
            </a:r>
            <a:r>
              <a:rPr lang="en-US" altLang="zh-CN" sz="1200" dirty="0">
                <a:solidFill>
                  <a:srgbClr val="0077AA"/>
                </a:solidFill>
                <a:latin typeface="Liberation Mono"/>
              </a:rPr>
              <a:t>THAN</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77AA"/>
                </a:solidFill>
                <a:latin typeface="Liberation Mono"/>
              </a:rPr>
              <a:t>MAXVALUE</a:t>
            </a:r>
            <a:r>
              <a:rPr lang="en-US" altLang="zh-CN" sz="1200" dirty="0">
                <a:solidFill>
                  <a:srgbClr val="999999"/>
                </a:solidFill>
                <a:latin typeface="Liberation Mono"/>
              </a:rPr>
              <a:t>,</a:t>
            </a:r>
            <a:r>
              <a:rPr lang="en-US" altLang="zh-CN" sz="1200" dirty="0">
                <a:solidFill>
                  <a:srgbClr val="0077AA"/>
                </a:solidFill>
                <a:latin typeface="Liberation Mono"/>
              </a:rPr>
              <a:t>MAXVALUE</a:t>
            </a:r>
            <a:r>
              <a:rPr lang="en-US" altLang="zh-CN" sz="1200" dirty="0">
                <a:solidFill>
                  <a:srgbClr val="999999"/>
                </a:solidFill>
                <a:latin typeface="Liberation Mono"/>
              </a:rPr>
              <a:t>,</a:t>
            </a:r>
            <a:r>
              <a:rPr lang="en-US" altLang="zh-CN" sz="1200" dirty="0">
                <a:solidFill>
                  <a:srgbClr val="0077AA"/>
                </a:solidFill>
                <a:latin typeface="Liberation Mono"/>
              </a:rPr>
              <a:t>MAXVALUE</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269240"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269240" indent="0">
              <a:buNone/>
            </a:pPr>
            <a:r>
              <a:rPr lang="en-US" altLang="zh-CN" sz="1200" dirty="0">
                <a:solidFill>
                  <a:srgbClr val="555555"/>
                </a:solidFill>
                <a:latin typeface="Liberation Mono"/>
              </a:rPr>
              <a:t>ERROR 1493 (HY000)</a:t>
            </a:r>
            <a:r>
              <a:rPr lang="en-US" altLang="zh-CN" sz="1200" dirty="0">
                <a:solidFill>
                  <a:srgbClr val="999999"/>
                </a:solidFill>
                <a:latin typeface="Liberation Mono"/>
              </a:rPr>
              <a:t>:</a:t>
            </a:r>
            <a:r>
              <a:rPr lang="en-US" altLang="zh-CN" sz="1200" dirty="0">
                <a:solidFill>
                  <a:srgbClr val="555555"/>
                </a:solidFill>
                <a:latin typeface="Liberation Mono"/>
              </a:rPr>
              <a:t> VALUES LESS THAN value must be strictly increasing for each partition</a:t>
            </a:r>
            <a:endParaRPr lang="en-US" altLang="zh-CN" sz="1200" dirty="0">
              <a:solidFill>
                <a:srgbClr val="555555"/>
              </a:solidFill>
              <a:latin typeface="Liberation Mono"/>
            </a:endParaRPr>
          </a:p>
          <a:p>
            <a:pPr marL="340360" indent="0">
              <a:buNone/>
            </a:pPr>
            <a:endParaRPr lang="en-US" altLang="zh-CN" sz="1200" dirty="0">
              <a:solidFill>
                <a:srgbClr val="555555"/>
              </a:solidFill>
              <a:latin typeface="Liberation Mono"/>
            </a:endParaRPr>
          </a:p>
          <a:p>
            <a:pPr marL="269240" indent="0">
              <a:buNone/>
            </a:pPr>
            <a:r>
              <a:rPr lang="en-US" altLang="zh-CN" sz="1200" dirty="0" err="1">
                <a:solidFill>
                  <a:srgbClr val="A67F59"/>
                </a:solidFill>
                <a:latin typeface="Liberation Mono"/>
              </a:rPr>
              <a:t>mysql</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0077AA"/>
                </a:solidFill>
                <a:latin typeface="Liberation Mono"/>
              </a:rPr>
              <a:t>SELECT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0</a:t>
            </a:r>
            <a:r>
              <a:rPr lang="en-US" altLang="zh-CN" sz="1200" dirty="0">
                <a:solidFill>
                  <a:srgbClr val="999999"/>
                </a:solidFill>
                <a:latin typeface="Liberation Mono"/>
              </a:rPr>
              <a:t>,</a:t>
            </a:r>
            <a:r>
              <a:rPr lang="en-US" altLang="zh-CN" sz="1200" dirty="0">
                <a:solidFill>
                  <a:srgbClr val="990055"/>
                </a:solidFill>
                <a:latin typeface="Liberation Mono"/>
              </a:rPr>
              <a:t>25</a:t>
            </a:r>
            <a:r>
              <a:rPr lang="en-US" altLang="zh-CN" sz="1200" dirty="0">
                <a:solidFill>
                  <a:srgbClr val="999999"/>
                </a:solidFill>
                <a:latin typeface="Liberation Mono"/>
              </a:rPr>
              <a:t>,</a:t>
            </a:r>
            <a:r>
              <a:rPr lang="en-US" altLang="zh-CN" sz="1200" dirty="0">
                <a:solidFill>
                  <a:srgbClr val="990055"/>
                </a:solidFill>
                <a:latin typeface="Liberation Mono"/>
              </a:rPr>
              <a:t>50</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&lt;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20</a:t>
            </a:r>
            <a:r>
              <a:rPr lang="en-US" altLang="zh-CN" sz="1200" dirty="0">
                <a:solidFill>
                  <a:srgbClr val="999999"/>
                </a:solidFill>
                <a:latin typeface="Liberation Mono"/>
              </a:rPr>
              <a:t>,</a:t>
            </a:r>
            <a:r>
              <a:rPr lang="en-US" altLang="zh-CN" sz="1200" dirty="0">
                <a:solidFill>
                  <a:srgbClr val="990055"/>
                </a:solidFill>
                <a:latin typeface="Liberation Mono"/>
              </a:rPr>
              <a:t>20</a:t>
            </a:r>
            <a:r>
              <a:rPr lang="en-US" altLang="zh-CN" sz="1200" dirty="0">
                <a:solidFill>
                  <a:srgbClr val="999999"/>
                </a:solidFill>
                <a:latin typeface="Liberation Mono"/>
              </a:rPr>
              <a:t>,</a:t>
            </a:r>
            <a:r>
              <a:rPr lang="en-US" altLang="zh-CN" sz="1200" dirty="0">
                <a:solidFill>
                  <a:srgbClr val="990055"/>
                </a:solidFill>
                <a:latin typeface="Liberation Mono"/>
              </a:rPr>
              <a:t>100</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20</a:t>
            </a:r>
            <a:r>
              <a:rPr lang="en-US" altLang="zh-CN" sz="1200" dirty="0">
                <a:solidFill>
                  <a:srgbClr val="999999"/>
                </a:solidFill>
                <a:latin typeface="Liberation Mono"/>
              </a:rPr>
              <a:t>,</a:t>
            </a:r>
            <a:r>
              <a:rPr lang="en-US" altLang="zh-CN" sz="1200" dirty="0">
                <a:solidFill>
                  <a:srgbClr val="990055"/>
                </a:solidFill>
                <a:latin typeface="Liberation Mono"/>
              </a:rPr>
              <a:t>20</a:t>
            </a:r>
            <a:r>
              <a:rPr lang="en-US" altLang="zh-CN" sz="1200" dirty="0">
                <a:solidFill>
                  <a:srgbClr val="999999"/>
                </a:solidFill>
                <a:latin typeface="Liberation Mono"/>
              </a:rPr>
              <a:t>,</a:t>
            </a:r>
            <a:r>
              <a:rPr lang="en-US" altLang="zh-CN" sz="1200" dirty="0">
                <a:solidFill>
                  <a:srgbClr val="990055"/>
                </a:solidFill>
                <a:latin typeface="Liberation Mono"/>
              </a:rPr>
              <a:t>100</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&lt;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10</a:t>
            </a:r>
            <a:r>
              <a:rPr lang="en-US" altLang="zh-CN" sz="1200" dirty="0">
                <a:solidFill>
                  <a:srgbClr val="999999"/>
                </a:solidFill>
                <a:latin typeface="Liberation Mono"/>
              </a:rPr>
              <a:t>,</a:t>
            </a:r>
            <a:r>
              <a:rPr lang="en-US" altLang="zh-CN" sz="1200" dirty="0">
                <a:solidFill>
                  <a:srgbClr val="990055"/>
                </a:solidFill>
                <a:latin typeface="Liberation Mono"/>
              </a:rPr>
              <a:t>30</a:t>
            </a:r>
            <a:r>
              <a:rPr lang="en-US" altLang="zh-CN" sz="1200" dirty="0">
                <a:solidFill>
                  <a:srgbClr val="999999"/>
                </a:solidFill>
                <a:latin typeface="Liberation Mono"/>
              </a:rPr>
              <a:t>,</a:t>
            </a:r>
            <a:r>
              <a:rPr lang="en-US" altLang="zh-CN" sz="1200" dirty="0">
                <a:solidFill>
                  <a:srgbClr val="990055"/>
                </a:solidFill>
                <a:latin typeface="Liberation Mono"/>
              </a:rPr>
              <a:t>50</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269240" indent="0">
              <a:buNone/>
            </a:pP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269240" indent="0">
              <a:buNone/>
            </a:pPr>
            <a:r>
              <a:rPr lang="en-US" altLang="zh-CN" sz="1200" dirty="0">
                <a:solidFill>
                  <a:srgbClr val="999999"/>
                </a:solidFill>
                <a:latin typeface="Liberation Mono"/>
              </a:rPr>
              <a:t>|</a:t>
            </a:r>
            <a:r>
              <a:rPr lang="en-US" altLang="zh-CN" sz="1200" dirty="0">
                <a:solidFill>
                  <a:srgbClr val="555555"/>
                </a:solidFill>
                <a:latin typeface="Liberation Mono"/>
              </a:rPr>
              <a:t> (0,25,50) &lt; (20,20,100) </a:t>
            </a:r>
            <a:r>
              <a:rPr lang="en-US" altLang="zh-CN" sz="1200" dirty="0">
                <a:solidFill>
                  <a:srgbClr val="999999"/>
                </a:solidFill>
                <a:latin typeface="Liberation Mono"/>
              </a:rPr>
              <a:t>|</a:t>
            </a:r>
            <a:r>
              <a:rPr lang="en-US" altLang="zh-CN" sz="1200" dirty="0">
                <a:solidFill>
                  <a:srgbClr val="555555"/>
                </a:solidFill>
                <a:latin typeface="Liberation Mono"/>
              </a:rPr>
              <a:t> (20,20,100) &lt; (10,30,50)</a:t>
            </a:r>
            <a:r>
              <a:rPr lang="zh-CN" altLang="en-US" sz="1200" dirty="0">
                <a:solidFill>
                  <a:srgbClr val="555555"/>
                </a:solidFill>
                <a:latin typeface="Liberation Mono"/>
              </a:rPr>
              <a:t> </a:t>
            </a:r>
            <a:r>
              <a:rPr lang="en-US" altLang="zh-CN" sz="1200" dirty="0">
                <a:solidFill>
                  <a:srgbClr val="555555"/>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269240" indent="0">
              <a:buNone/>
            </a:pPr>
            <a:r>
              <a:rPr lang="en-US" altLang="zh-CN" sz="1200" dirty="0">
                <a:solidFill>
                  <a:srgbClr val="999999"/>
                </a:solidFill>
                <a:latin typeface="Liberation Mono"/>
              </a:rPr>
              <a:t>+-------------------------------+----------------------------------+ </a:t>
            </a:r>
            <a:endParaRPr lang="en-US" altLang="zh-CN" sz="1200" dirty="0">
              <a:solidFill>
                <a:srgbClr val="999999"/>
              </a:solidFill>
              <a:latin typeface="Liberation Mono"/>
            </a:endParaRPr>
          </a:p>
          <a:p>
            <a:pPr marL="269240" indent="0">
              <a:buNone/>
            </a:pPr>
            <a:r>
              <a:rPr lang="en-US" altLang="zh-CN" sz="1200" dirty="0">
                <a:solidFill>
                  <a:srgbClr val="999999"/>
                </a:solidFill>
                <a:latin typeface="Liberation Mono"/>
              </a:rPr>
              <a:t>|</a:t>
            </a:r>
            <a:r>
              <a:rPr lang="en-US" altLang="zh-CN" sz="1200" dirty="0">
                <a:solidFill>
                  <a:srgbClr val="555555"/>
                </a:solidFill>
                <a:latin typeface="Liberation Mono"/>
              </a:rPr>
              <a:t> </a:t>
            </a:r>
            <a:r>
              <a:rPr lang="zh-CN" altLang="en-US" sz="1200" dirty="0">
                <a:solidFill>
                  <a:srgbClr val="555555"/>
                </a:solidFill>
                <a:latin typeface="Liberation Mono"/>
              </a:rPr>
              <a:t>                                       </a:t>
            </a:r>
            <a:r>
              <a:rPr lang="en-US" altLang="zh-CN" sz="1200" dirty="0">
                <a:solidFill>
                  <a:srgbClr val="555555"/>
                </a:solidFill>
                <a:latin typeface="Liberation Mono"/>
              </a:rPr>
              <a:t>1 </a:t>
            </a:r>
            <a:r>
              <a:rPr lang="en-US" altLang="zh-CN" sz="1200" dirty="0">
                <a:solidFill>
                  <a:srgbClr val="999999"/>
                </a:solidFill>
                <a:latin typeface="Liberation Mono"/>
              </a:rPr>
              <a:t>|</a:t>
            </a:r>
            <a:r>
              <a:rPr lang="en-US" altLang="zh-CN" sz="1200" dirty="0">
                <a:solidFill>
                  <a:srgbClr val="555555"/>
                </a:solidFill>
                <a:latin typeface="Liberation Mono"/>
              </a:rPr>
              <a:t> </a:t>
            </a:r>
            <a:r>
              <a:rPr lang="zh-CN" altLang="en-US" sz="1200" dirty="0">
                <a:solidFill>
                  <a:srgbClr val="555555"/>
                </a:solidFill>
                <a:latin typeface="Liberation Mono"/>
              </a:rPr>
              <a:t>                                         </a:t>
            </a:r>
            <a:r>
              <a:rPr lang="en-US" altLang="zh-CN" sz="1200" dirty="0">
                <a:solidFill>
                  <a:srgbClr val="555555"/>
                </a:solidFill>
                <a:latin typeface="Liberation Mono"/>
              </a:rPr>
              <a:t>0 </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269240" indent="0">
              <a:buNone/>
            </a:pPr>
            <a:r>
              <a:rPr lang="en-US" altLang="zh-CN" sz="1200" dirty="0">
                <a:solidFill>
                  <a:srgbClr val="999999"/>
                </a:solidFill>
                <a:latin typeface="Liberation Mono"/>
              </a:rPr>
              <a:t>+-------------------------------+----------------------------------+ </a:t>
            </a:r>
            <a:endParaRPr lang="en-US" altLang="zh-CN" sz="1200" dirty="0">
              <a:solidFill>
                <a:srgbClr val="999999"/>
              </a:solidFill>
              <a:latin typeface="Liberation Mono"/>
            </a:endParaRPr>
          </a:p>
          <a:p>
            <a:pPr marL="269240" indent="0">
              <a:buNone/>
            </a:pPr>
            <a:r>
              <a:rPr lang="en-US" altLang="zh-CN" sz="1200" dirty="0">
                <a:solidFill>
                  <a:srgbClr val="555555"/>
                </a:solidFill>
                <a:latin typeface="Liberation Mono"/>
              </a:rPr>
              <a:t>1 row in set (0.00 sec)</a:t>
            </a:r>
            <a:endParaRPr lang="zh-CN" altLang="en-US" sz="12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
        <p:nvSpPr>
          <p:cNvPr id="9" name="矩形 8"/>
          <p:cNvSpPr/>
          <p:nvPr/>
        </p:nvSpPr>
        <p:spPr>
          <a:xfrm>
            <a:off x="2857500" y="2121627"/>
            <a:ext cx="3429000" cy="300082"/>
          </a:xfrm>
          <a:prstGeom prst="rect">
            <a:avLst/>
          </a:prstGeom>
        </p:spPr>
        <p:txBody>
          <a:bodyPr>
            <a:spAutoFit/>
          </a:bodyPr>
          <a:lstStyle/>
          <a:p>
            <a:endParaRPr lang="zh-CN" altLang="en-US" sz="1350" dirty="0"/>
          </a:p>
        </p:txBody>
      </p:sp>
      <p:sp>
        <p:nvSpPr>
          <p:cNvPr id="10" name="矩形 9"/>
          <p:cNvSpPr/>
          <p:nvPr/>
        </p:nvSpPr>
        <p:spPr>
          <a:xfrm>
            <a:off x="2857500" y="1394505"/>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856984" cy="3940924"/>
          </a:xfrm>
        </p:spPr>
        <p:txBody>
          <a:bodyPr>
            <a:normAutofit fontScale="92500" lnSpcReduction="20000"/>
          </a:bodyPr>
          <a:lstStyle/>
          <a:p>
            <a:pPr marL="304800"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a:t>
            </a:r>
            <a:r>
              <a:rPr lang="en-US" altLang="zh-CN" dirty="0" err="1">
                <a:solidFill>
                  <a:srgbClr val="000000"/>
                </a:solidFill>
                <a:latin typeface="Liberation Mono"/>
              </a:rPr>
              <a:t>employees_by_lname</a:t>
            </a:r>
            <a:r>
              <a:rPr lang="en-US" altLang="zh-CN" dirty="0">
                <a:solidFill>
                  <a:srgbClr val="000000"/>
                </a:solidFill>
                <a:latin typeface="Liberation Mono"/>
              </a:rPr>
              <a:t> </a:t>
            </a:r>
            <a:r>
              <a:rPr lang="en-US" altLang="zh-CN" dirty="0">
                <a:solidFill>
                  <a:srgbClr val="999999"/>
                </a:solidFill>
                <a:latin typeface="Liberation Mono"/>
              </a:rPr>
              <a:t>(</a:t>
            </a:r>
            <a:endParaRPr lang="en-US" altLang="zh-CN" dirty="0">
              <a:solidFill>
                <a:srgbClr val="999999"/>
              </a:solidFill>
              <a:latin typeface="Liberation Mono"/>
            </a:endParaRPr>
          </a:p>
          <a:p>
            <a:pPr marL="304800" indent="0">
              <a:buNone/>
            </a:pPr>
            <a:r>
              <a:rPr lang="en-US" altLang="zh-CN" dirty="0">
                <a:solidFill>
                  <a:srgbClr val="999999"/>
                </a:solidFill>
                <a:latin typeface="Liberation Mono"/>
              </a:rPr>
              <a:t>	</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hired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'1970-01-01’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separated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'9999-12-31’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a:t>
            </a:r>
            <a:r>
              <a:rPr lang="en-US" altLang="zh-CN" dirty="0" err="1">
                <a:solidFill>
                  <a:srgbClr val="000000"/>
                </a:solidFill>
                <a:latin typeface="Liberation Mono"/>
              </a:rPr>
              <a:t>job_code</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a:t>
            </a:r>
            <a:r>
              <a:rPr lang="en-US" altLang="zh-CN" dirty="0" err="1">
                <a:solidFill>
                  <a:srgbClr val="000000"/>
                </a:solidFill>
                <a:latin typeface="Liberation Mono"/>
              </a:rPr>
              <a:t>store_id</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err="1">
                <a:solidFill>
                  <a:srgbClr val="000000"/>
                </a:solidFill>
                <a:latin typeface="Liberation Mono"/>
              </a:rPr>
              <a:t>lname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'g’</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'm’</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77AA"/>
                </a:solidFill>
                <a:latin typeface="Liberation Mono"/>
              </a:rPr>
              <a:t>	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999999"/>
                </a:solidFill>
                <a:latin typeface="Liberation Mono"/>
              </a:rPr>
              <a: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
        <p:nvSpPr>
          <p:cNvPr id="9" name="矩形 8"/>
          <p:cNvSpPr/>
          <p:nvPr/>
        </p:nvSpPr>
        <p:spPr>
          <a:xfrm>
            <a:off x="2857500" y="2121627"/>
            <a:ext cx="3429000" cy="300082"/>
          </a:xfrm>
          <a:prstGeom prst="rect">
            <a:avLst/>
          </a:prstGeom>
        </p:spPr>
        <p:txBody>
          <a:bodyPr>
            <a:spAutoFit/>
          </a:bodyPr>
          <a:lstStyle/>
          <a:p>
            <a:endParaRPr lang="zh-CN" altLang="en-US" sz="1350" dirty="0"/>
          </a:p>
        </p:txBody>
      </p:sp>
      <p:sp>
        <p:nvSpPr>
          <p:cNvPr id="10" name="矩形 9"/>
          <p:cNvSpPr/>
          <p:nvPr/>
        </p:nvSpPr>
        <p:spPr>
          <a:xfrm>
            <a:off x="2857500" y="1394505"/>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a:t>
            </a:r>
            <a:r>
              <a:rPr lang="zh-CN" altLang="en-US" dirty="0"/>
              <a:t> </a:t>
            </a:r>
            <a:r>
              <a:rPr lang="en-US" altLang="zh-CN" dirty="0"/>
              <a:t>of</a:t>
            </a:r>
            <a:r>
              <a:rPr lang="zh-CN" altLang="en-US" dirty="0"/>
              <a:t> </a:t>
            </a:r>
            <a:r>
              <a:rPr lang="en-US" altLang="zh-CN" dirty="0"/>
              <a:t>Partitioning</a:t>
            </a:r>
            <a:r>
              <a:rPr lang="zh-CN" altLang="en-US" dirty="0"/>
              <a:t> </a:t>
            </a:r>
            <a:r>
              <a:rPr lang="en-US" altLang="zh-CN" dirty="0"/>
              <a:t>in</a:t>
            </a:r>
            <a:r>
              <a:rPr lang="zh-CN" altLang="en-US" dirty="0"/>
              <a:t> </a:t>
            </a:r>
            <a:r>
              <a:rPr lang="en-US" altLang="zh-CN" dirty="0"/>
              <a:t>MySQL</a:t>
            </a:r>
            <a:endParaRPr lang="zh-CN" altLang="en-US" dirty="0"/>
          </a:p>
        </p:txBody>
      </p:sp>
      <p:sp>
        <p:nvSpPr>
          <p:cNvPr id="3" name="内容占位符 2"/>
          <p:cNvSpPr>
            <a:spLocks noGrp="1"/>
          </p:cNvSpPr>
          <p:nvPr>
            <p:ph idx="1"/>
          </p:nvPr>
        </p:nvSpPr>
        <p:spPr/>
        <p:txBody>
          <a:bodyPr>
            <a:normAutofit/>
          </a:bodyPr>
          <a:lstStyle/>
          <a:p>
            <a:pPr fontAlgn="base"/>
            <a:r>
              <a:rPr lang="en-US" altLang="zh-CN" dirty="0"/>
              <a:t>In MySQL 8.0, </a:t>
            </a:r>
            <a:endParaRPr lang="en-US" altLang="zh-CN" dirty="0"/>
          </a:p>
          <a:p>
            <a:pPr lvl="1" fontAlgn="base"/>
            <a:r>
              <a:rPr lang="en-US" altLang="zh-CN" dirty="0"/>
              <a:t>partitioning support is provided by</a:t>
            </a:r>
            <a:r>
              <a:rPr lang="zh-CN" altLang="en-US" dirty="0"/>
              <a:t> </a:t>
            </a:r>
            <a:r>
              <a:rPr lang="en-US" altLang="zh-CN" dirty="0"/>
              <a:t>the</a:t>
            </a:r>
            <a:r>
              <a:rPr lang="zh-CN" altLang="en-US" dirty="0"/>
              <a:t> </a:t>
            </a:r>
            <a:r>
              <a:rPr lang="en-US" altLang="zh-CN" dirty="0" err="1">
                <a:solidFill>
                  <a:srgbClr val="FF0000"/>
                </a:solidFill>
              </a:rPr>
              <a:t>InnoDB</a:t>
            </a:r>
            <a:r>
              <a:rPr lang="zh-CN" altLang="en-US" dirty="0"/>
              <a:t> </a:t>
            </a:r>
            <a:r>
              <a:rPr lang="en-US" altLang="zh-CN" dirty="0"/>
              <a:t>and</a:t>
            </a:r>
            <a:r>
              <a:rPr lang="zh-CN" altLang="en-US" dirty="0"/>
              <a:t> </a:t>
            </a:r>
            <a:r>
              <a:rPr lang="en-US" altLang="zh-CN" dirty="0">
                <a:solidFill>
                  <a:srgbClr val="FF0000"/>
                </a:solidFill>
              </a:rPr>
              <a:t>NDB</a:t>
            </a:r>
            <a:r>
              <a:rPr lang="en-US" altLang="zh-CN" dirty="0"/>
              <a:t> storage engines.</a:t>
            </a:r>
            <a:endParaRPr lang="en-US" altLang="zh-CN" dirty="0"/>
          </a:p>
          <a:p>
            <a:pPr fontAlgn="base"/>
            <a:endParaRPr lang="en-US" altLang="zh-CN" dirty="0"/>
          </a:p>
          <a:p>
            <a:pPr fontAlgn="base"/>
            <a:r>
              <a:rPr lang="en-US" altLang="zh-CN" dirty="0"/>
              <a:t>The SQL standard does </a:t>
            </a:r>
            <a:r>
              <a:rPr lang="en-US" altLang="zh-CN" dirty="0">
                <a:solidFill>
                  <a:srgbClr val="FF0000"/>
                </a:solidFill>
              </a:rPr>
              <a:t>not</a:t>
            </a:r>
            <a:r>
              <a:rPr lang="en-US" altLang="zh-CN" dirty="0"/>
              <a:t> provide much in the way of guidance regarding the physical aspects of data storage. </a:t>
            </a:r>
            <a:endParaRPr lang="en-US" altLang="zh-CN" dirty="0"/>
          </a:p>
          <a:p>
            <a:pPr lvl="1" fontAlgn="base"/>
            <a:r>
              <a:rPr lang="en-US" altLang="zh-CN" dirty="0"/>
              <a:t>Nonetheless, most advanced database management systems have evolved some means of </a:t>
            </a:r>
            <a:r>
              <a:rPr lang="en-US" altLang="zh-CN" dirty="0">
                <a:solidFill>
                  <a:srgbClr val="FF0000"/>
                </a:solidFill>
              </a:rPr>
              <a:t>determining the physical location to be used for storing specific pieces of data in terms of the file system, hardware or even both</a:t>
            </a:r>
            <a:r>
              <a:rPr lang="en-US" altLang="zh-CN" dirty="0"/>
              <a:t>. </a:t>
            </a:r>
            <a:endParaRPr lang="en-US" altLang="zh-CN" dirty="0"/>
          </a:p>
          <a:p>
            <a:pPr lvl="1" fontAlgn="base"/>
            <a:endParaRPr lang="en-US" altLang="zh-CN" dirty="0"/>
          </a:p>
          <a:p>
            <a:pPr fontAlgn="base"/>
            <a:r>
              <a:rPr lang="en-US" altLang="zh-CN" dirty="0"/>
              <a:t>In MySQL, </a:t>
            </a:r>
            <a:endParaRPr lang="en-US" altLang="zh-CN" dirty="0"/>
          </a:p>
          <a:p>
            <a:pPr lvl="1" fontAlgn="base"/>
            <a:r>
              <a:rPr lang="en-US" altLang="zh-CN" dirty="0"/>
              <a:t>the </a:t>
            </a:r>
            <a:r>
              <a:rPr lang="en-US" altLang="zh-CN" dirty="0" err="1"/>
              <a:t>InnoDB</a:t>
            </a:r>
            <a:r>
              <a:rPr lang="en-US" altLang="zh-CN" dirty="0"/>
              <a:t> storage engine has long supported the notion of a </a:t>
            </a:r>
            <a:r>
              <a:rPr lang="en-US" altLang="zh-CN" dirty="0">
                <a:solidFill>
                  <a:srgbClr val="FF0000"/>
                </a:solidFill>
              </a:rPr>
              <a:t>tablespace</a:t>
            </a:r>
            <a:r>
              <a:rPr lang="en-US" altLang="zh-CN" dirty="0"/>
              <a:t>, and the MySQL Server, even prior to the introduction of partitioning, could be configured to employ different physical directories for storing different databases.</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856984" cy="3940924"/>
          </a:xfrm>
        </p:spPr>
        <p:txBody>
          <a:bodyPr>
            <a:normAutofit fontScale="92500" lnSpcReduction="20000"/>
          </a:bodyPr>
          <a:lstStyle/>
          <a:p>
            <a:pPr marL="304800" indent="0">
              <a:buNone/>
            </a:pP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employees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err="1">
                <a:solidFill>
                  <a:srgbClr val="000000"/>
                </a:solidFill>
                <a:latin typeface="Liberation Mono"/>
              </a:rPr>
              <a:t>lname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'g’</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'm’</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999999"/>
                </a:solidFill>
                <a:latin typeface="Liberation Mono"/>
              </a:rPr>
              <a:t>);</a:t>
            </a:r>
            <a:endParaRPr lang="en-US" altLang="zh-CN" dirty="0">
              <a:solidFill>
                <a:srgbClr val="999999"/>
              </a:solidFill>
              <a:latin typeface="Liberation Mono"/>
            </a:endParaRPr>
          </a:p>
          <a:p>
            <a:pPr marL="304800" indent="0">
              <a:buNone/>
            </a:pPr>
            <a:endParaRPr lang="en-US" altLang="zh-CN" dirty="0">
              <a:solidFill>
                <a:srgbClr val="999999"/>
              </a:solidFill>
              <a:latin typeface="Liberation Mono"/>
            </a:endParaRPr>
          </a:p>
          <a:p>
            <a:pPr marL="304800" indent="0">
              <a:buNone/>
            </a:pP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employees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hired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'1970-01-01’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'1980-01-01’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77AA"/>
                </a:solidFill>
                <a:latin typeface="Liberation Mono"/>
              </a:rPr>
              <a:t>	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'1990-01-01’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77AA"/>
                </a:solidFill>
                <a:latin typeface="Liberation Mono"/>
              </a:rPr>
              <a:t>	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'2000-01-01’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p4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'2010-01-01’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p5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999999"/>
                </a:solidFill>
                <a:latin typeface="Liberation Mono"/>
              </a:rPr>
              <a: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
        <p:nvSpPr>
          <p:cNvPr id="9" name="矩形 8"/>
          <p:cNvSpPr/>
          <p:nvPr/>
        </p:nvSpPr>
        <p:spPr>
          <a:xfrm>
            <a:off x="2857500" y="2121627"/>
            <a:ext cx="3429000" cy="300082"/>
          </a:xfrm>
          <a:prstGeom prst="rect">
            <a:avLst/>
          </a:prstGeom>
        </p:spPr>
        <p:txBody>
          <a:bodyPr>
            <a:spAutoFit/>
          </a:bodyPr>
          <a:lstStyle/>
          <a:p>
            <a:endParaRPr lang="zh-CN" altLang="en-US" sz="1350" dirty="0"/>
          </a:p>
        </p:txBody>
      </p:sp>
      <p:sp>
        <p:nvSpPr>
          <p:cNvPr id="10" name="矩形 9"/>
          <p:cNvSpPr/>
          <p:nvPr/>
        </p:nvSpPr>
        <p:spPr>
          <a:xfrm>
            <a:off x="2857500" y="1394505"/>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LIST</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856984" cy="3940924"/>
          </a:xfrm>
        </p:spPr>
        <p:txBody>
          <a:bodyPr>
            <a:normAutofit/>
          </a:bodyPr>
          <a:lstStyle/>
          <a:p>
            <a:pPr fontAlgn="base"/>
            <a:r>
              <a:rPr lang="en-US" altLang="zh-CN" dirty="0"/>
              <a:t>MySQL 8.0 provides support for LIST COLUMNS partitioning. </a:t>
            </a:r>
            <a:endParaRPr lang="en-US" altLang="zh-CN" dirty="0"/>
          </a:p>
          <a:p>
            <a:pPr lvl="1" fontAlgn="base"/>
            <a:r>
              <a:rPr lang="en-US" altLang="zh-CN" dirty="0"/>
              <a:t>This is a variant of LIST partitioning that enables the use of multiple columns as partition keys</a:t>
            </a:r>
            <a:endParaRPr lang="en-US" altLang="zh-CN" dirty="0"/>
          </a:p>
          <a:p>
            <a:pPr marL="257175" lvl="1" indent="-257175" fontAlgn="base">
              <a:buFont typeface="Arial" panose="020B0604020202020204" pitchFamily="34" charset="0"/>
              <a:buChar char="•"/>
            </a:pPr>
            <a:r>
              <a:rPr lang="zh-CN" altLang="zh-CN" sz="1800" dirty="0"/>
              <a:t>Suppose that you have a business that has customers in 12 cities which, </a:t>
            </a:r>
            <a:endParaRPr lang="en-US" altLang="zh-CN" sz="1800" dirty="0"/>
          </a:p>
          <a:p>
            <a:pPr lvl="1" fontAlgn="base"/>
            <a:r>
              <a:rPr lang="zh-CN" altLang="zh-CN" dirty="0"/>
              <a:t>for sales and marketing purposes, you organize into 4 regions of 3 cities each as shown in the following table:</a:t>
            </a:r>
            <a:endParaRPr lang="zh-CN" altLang="zh-CN" dirty="0"/>
          </a:p>
          <a:p>
            <a:pPr lvl="1" fontAlgn="base"/>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graphicFrame>
        <p:nvGraphicFramePr>
          <p:cNvPr id="9" name="表格 8"/>
          <p:cNvGraphicFramePr>
            <a:graphicFrameLocks noGrp="1"/>
          </p:cNvGraphicFramePr>
          <p:nvPr/>
        </p:nvGraphicFramePr>
        <p:xfrm>
          <a:off x="2546775" y="2643385"/>
          <a:ext cx="4050450" cy="1281110"/>
        </p:xfrm>
        <a:graphic>
          <a:graphicData uri="http://schemas.openxmlformats.org/drawingml/2006/table">
            <a:tbl>
              <a:tblPr/>
              <a:tblGrid>
                <a:gridCol w="929585"/>
                <a:gridCol w="3120865"/>
              </a:tblGrid>
              <a:tr h="248603">
                <a:tc>
                  <a:txBody>
                    <a:bodyPr/>
                    <a:lstStyle/>
                    <a:p>
                      <a:pPr algn="l" fontAlgn="base"/>
                      <a:r>
                        <a:rPr lang="en-US" sz="1400" b="1" i="0">
                          <a:effectLst/>
                        </a:rPr>
                        <a:t>Region</a:t>
                      </a:r>
                      <a:endParaRPr lang="en-US" sz="1400" b="1" i="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l" fontAlgn="base"/>
                      <a:r>
                        <a:rPr lang="en-US" sz="1400" b="1" i="0">
                          <a:effectLst/>
                        </a:rPr>
                        <a:t>Cities</a:t>
                      </a:r>
                      <a:endParaRPr lang="en-US" sz="1400" b="1" i="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248603">
                <a:tc>
                  <a:txBody>
                    <a:bodyPr/>
                    <a:lstStyle/>
                    <a:p>
                      <a:pPr fontAlgn="base"/>
                      <a:r>
                        <a:rPr lang="en-US" altLang="zh-CN" sz="1400">
                          <a:effectLst/>
                        </a:rPr>
                        <a:t>1</a:t>
                      </a:r>
                      <a:endParaRPr lang="en-US" altLang="zh-CN" sz="140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Oskarshamn, Högsby, Mönsterås</a:t>
                      </a:r>
                      <a:endParaRPr lang="en-US" sz="140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48603">
                <a:tc>
                  <a:txBody>
                    <a:bodyPr/>
                    <a:lstStyle/>
                    <a:p>
                      <a:pPr fontAlgn="base"/>
                      <a:r>
                        <a:rPr lang="en-US" altLang="zh-CN" sz="1400" dirty="0">
                          <a:effectLst/>
                        </a:rPr>
                        <a:t>2</a:t>
                      </a:r>
                      <a:endParaRPr lang="en-US" altLang="zh-CN" sz="1400" dirty="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Vimmerby, Hultsfred, Västervik</a:t>
                      </a:r>
                      <a:endParaRPr lang="en-US" sz="140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48603">
                <a:tc>
                  <a:txBody>
                    <a:bodyPr/>
                    <a:lstStyle/>
                    <a:p>
                      <a:pPr fontAlgn="base"/>
                      <a:r>
                        <a:rPr lang="en-US" altLang="zh-CN" sz="1400">
                          <a:effectLst/>
                        </a:rPr>
                        <a:t>3</a:t>
                      </a:r>
                      <a:endParaRPr lang="en-US" altLang="zh-CN" sz="140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Nässjö, Eksjö, Vetlanda</a:t>
                      </a:r>
                      <a:endParaRPr lang="en-US" sz="140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48603">
                <a:tc>
                  <a:txBody>
                    <a:bodyPr/>
                    <a:lstStyle/>
                    <a:p>
                      <a:pPr fontAlgn="base"/>
                      <a:r>
                        <a:rPr lang="en-US" altLang="zh-CN" sz="1400">
                          <a:effectLst/>
                        </a:rPr>
                        <a:t>4</a:t>
                      </a:r>
                      <a:endParaRPr lang="en-US" altLang="zh-CN" sz="140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dirty="0" err="1">
                          <a:effectLst/>
                        </a:rPr>
                        <a:t>Uppvidinge</a:t>
                      </a:r>
                      <a:r>
                        <a:rPr lang="en-US" sz="1400" dirty="0">
                          <a:effectLst/>
                        </a:rPr>
                        <a:t>, </a:t>
                      </a:r>
                      <a:r>
                        <a:rPr lang="en-US" sz="1400" dirty="0" err="1">
                          <a:effectLst/>
                        </a:rPr>
                        <a:t>Alvesta</a:t>
                      </a:r>
                      <a:r>
                        <a:rPr lang="en-US" sz="1400" dirty="0">
                          <a:effectLst/>
                        </a:rPr>
                        <a:t>, </a:t>
                      </a:r>
                      <a:r>
                        <a:rPr lang="en-US" sz="1400" dirty="0" err="1">
                          <a:effectLst/>
                        </a:rPr>
                        <a:t>Växjo</a:t>
                      </a:r>
                      <a:endParaRPr lang="en-US" sz="1400" dirty="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LIST</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7812868" cy="3940924"/>
          </a:xfrm>
        </p:spPr>
        <p:txBody>
          <a:bodyPr>
            <a:normAutofit/>
          </a:bodyPr>
          <a:lstStyle/>
          <a:p>
            <a:pPr marL="342900" lvl="1"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customers_1 </a:t>
            </a:r>
            <a:r>
              <a:rPr lang="en-US" altLang="zh-CN" dirty="0">
                <a:solidFill>
                  <a:srgbClr val="999999"/>
                </a:solidFill>
                <a:latin typeface="Liberation Mono"/>
              </a:rPr>
              <a:t>(</a:t>
            </a:r>
            <a:endParaRPr lang="en-US" altLang="zh-CN" dirty="0">
              <a:solidFill>
                <a:srgbClr val="999999"/>
              </a:solidFill>
              <a:latin typeface="Liberation Mono"/>
            </a:endParaRPr>
          </a:p>
          <a:p>
            <a:pPr marL="342900" lvl="1" indent="0" fontAlgn="base">
              <a:buNone/>
            </a:pPr>
            <a:r>
              <a:rPr lang="en-US" altLang="zh-CN" dirty="0">
                <a:solidFill>
                  <a:srgbClr val="999999"/>
                </a:solidFill>
                <a:latin typeface="Liberation Mono"/>
              </a:rPr>
              <a:t>	</a:t>
            </a:r>
            <a:r>
              <a:rPr lang="en-US" altLang="zh-CN" dirty="0" err="1">
                <a:solidFill>
                  <a:srgbClr val="000000"/>
                </a:solidFill>
                <a:latin typeface="Liberation Mono"/>
              </a:rPr>
              <a:t>first_name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25</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last_name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25</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000000"/>
                </a:solidFill>
                <a:latin typeface="Liberation Mono"/>
              </a:rPr>
              <a:t>	street_1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000000"/>
                </a:solidFill>
                <a:latin typeface="Liberation Mono"/>
              </a:rPr>
              <a:t>	street_2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000000"/>
                </a:solidFill>
                <a:latin typeface="Liberation Mono"/>
              </a:rPr>
              <a:t>	city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15</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000000"/>
                </a:solidFill>
                <a:latin typeface="Liberation Mono"/>
              </a:rPr>
              <a:t>	renewal </a:t>
            </a:r>
            <a:r>
              <a:rPr lang="en-US" altLang="zh-CN" dirty="0">
                <a:solidFill>
                  <a:srgbClr val="834689"/>
                </a:solidFill>
                <a:latin typeface="Liberation Mono"/>
              </a:rPr>
              <a:t>DATE</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LIST</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999999"/>
                </a:solidFill>
                <a:latin typeface="Liberation Mono"/>
              </a:rPr>
              <a:t>(</a:t>
            </a:r>
            <a:r>
              <a:rPr lang="en-US" altLang="zh-CN" dirty="0">
                <a:solidFill>
                  <a:srgbClr val="000000"/>
                </a:solidFill>
                <a:latin typeface="Liberation Mono"/>
              </a:rPr>
              <a:t>city</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pRegion_1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999999"/>
                </a:solidFill>
                <a:latin typeface="Liberation Mono"/>
              </a:rPr>
              <a:t>(</a:t>
            </a:r>
            <a:r>
              <a:rPr lang="en-US" altLang="zh-CN" dirty="0">
                <a:solidFill>
                  <a:srgbClr val="669900"/>
                </a:solidFill>
                <a:latin typeface="Liberation Mono"/>
              </a:rPr>
              <a:t>'Oskarshamn'</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Högsby</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Mönsterås</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pRegion_2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999999"/>
                </a:solidFill>
                <a:latin typeface="Liberation Mono"/>
              </a:rPr>
              <a:t>(</a:t>
            </a:r>
            <a:r>
              <a:rPr lang="en-US" altLang="zh-CN" dirty="0">
                <a:solidFill>
                  <a:srgbClr val="669900"/>
                </a:solidFill>
                <a:latin typeface="Liberation Mono"/>
              </a:rPr>
              <a:t>'</a:t>
            </a:r>
            <a:r>
              <a:rPr lang="en-US" altLang="zh-CN" dirty="0" err="1">
                <a:solidFill>
                  <a:srgbClr val="669900"/>
                </a:solidFill>
                <a:latin typeface="Liberation Mono"/>
              </a:rPr>
              <a:t>Vimmerby</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Hultsfred</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Västervik</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pRegion_3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999999"/>
                </a:solidFill>
                <a:latin typeface="Liberation Mono"/>
              </a:rPr>
              <a:t>(</a:t>
            </a:r>
            <a:r>
              <a:rPr lang="en-US" altLang="zh-CN" dirty="0">
                <a:solidFill>
                  <a:srgbClr val="669900"/>
                </a:solidFill>
                <a:latin typeface="Liberation Mono"/>
              </a:rPr>
              <a:t>'</a:t>
            </a:r>
            <a:r>
              <a:rPr lang="en-US" altLang="zh-CN" dirty="0" err="1">
                <a:solidFill>
                  <a:srgbClr val="669900"/>
                </a:solidFill>
                <a:latin typeface="Liberation Mono"/>
              </a:rPr>
              <a:t>Nässjö</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Eksjö</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Vetlanda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pRegion_4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999999"/>
                </a:solidFill>
                <a:latin typeface="Liberation Mono"/>
              </a:rPr>
              <a:t>(</a:t>
            </a:r>
            <a:r>
              <a:rPr lang="en-US" altLang="zh-CN" dirty="0">
                <a:solidFill>
                  <a:srgbClr val="669900"/>
                </a:solidFill>
                <a:latin typeface="Liberation Mono"/>
              </a:rPr>
              <a:t>'</a:t>
            </a:r>
            <a:r>
              <a:rPr lang="en-US" altLang="zh-CN" dirty="0" err="1">
                <a:solidFill>
                  <a:srgbClr val="669900"/>
                </a:solidFill>
                <a:latin typeface="Liberation Mono"/>
              </a:rPr>
              <a:t>Uppvidinge</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Alvesta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Växjo</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999999"/>
                </a:solidFill>
                <a:latin typeface="Liberation Mono"/>
              </a:rPr>
              <a:t>);</a:t>
            </a:r>
            <a:endParaRPr lang="zh-CN" altLang="en-US" dirty="0"/>
          </a:p>
          <a:p>
            <a:pPr lvl="1" fontAlgn="base"/>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LIST</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7812868" cy="3940924"/>
          </a:xfrm>
        </p:spPr>
        <p:txBody>
          <a:bodyPr>
            <a:normAutofit fontScale="85000" lnSpcReduction="20000"/>
          </a:bodyPr>
          <a:lstStyle/>
          <a:p>
            <a:pPr marL="342900" lvl="1" indent="0" fontAlgn="base">
              <a:buNone/>
            </a:pPr>
            <a:r>
              <a:rPr lang="en-US" altLang="zh-CN" sz="1575" dirty="0">
                <a:solidFill>
                  <a:srgbClr val="0077AA"/>
                </a:solidFill>
                <a:latin typeface="Liberation Mono"/>
              </a:rPr>
              <a:t>CREATE</a:t>
            </a:r>
            <a:r>
              <a:rPr lang="en-US" altLang="zh-CN" sz="1575" dirty="0">
                <a:solidFill>
                  <a:srgbClr val="000000"/>
                </a:solidFill>
                <a:latin typeface="Liberation Mono"/>
              </a:rPr>
              <a:t> </a:t>
            </a:r>
            <a:r>
              <a:rPr lang="en-US" altLang="zh-CN" sz="1575" dirty="0">
                <a:solidFill>
                  <a:srgbClr val="0077AA"/>
                </a:solidFill>
                <a:latin typeface="Liberation Mono"/>
              </a:rPr>
              <a:t>TABLE</a:t>
            </a:r>
            <a:r>
              <a:rPr lang="en-US" altLang="zh-CN" sz="1575" dirty="0">
                <a:solidFill>
                  <a:srgbClr val="000000"/>
                </a:solidFill>
                <a:latin typeface="Liberation Mono"/>
              </a:rPr>
              <a:t> customers_1 </a:t>
            </a:r>
            <a:r>
              <a:rPr lang="en-US" altLang="zh-CN" sz="1575" dirty="0">
                <a:solidFill>
                  <a:srgbClr val="999999"/>
                </a:solidFill>
                <a:latin typeface="Liberation Mono"/>
              </a:rPr>
              <a:t>(</a:t>
            </a:r>
            <a:endParaRPr lang="en-US" altLang="zh-CN" sz="1575" dirty="0">
              <a:solidFill>
                <a:srgbClr val="999999"/>
              </a:solidFill>
              <a:latin typeface="Liberation Mono"/>
            </a:endParaRPr>
          </a:p>
          <a:p>
            <a:pPr marL="342900" lvl="1" indent="0" fontAlgn="base">
              <a:buNone/>
            </a:pPr>
            <a:r>
              <a:rPr lang="en-US" altLang="zh-CN" sz="1575" dirty="0">
                <a:solidFill>
                  <a:srgbClr val="999999"/>
                </a:solidFill>
                <a:latin typeface="Liberation Mono"/>
              </a:rPr>
              <a:t>	</a:t>
            </a:r>
            <a:r>
              <a:rPr lang="en-US" altLang="zh-CN" sz="1575" dirty="0" err="1">
                <a:solidFill>
                  <a:srgbClr val="000000"/>
                </a:solidFill>
                <a:latin typeface="Liberation Mono"/>
              </a:rPr>
              <a:t>first_name</a:t>
            </a:r>
            <a:r>
              <a:rPr lang="en-US" altLang="zh-CN" sz="1575" dirty="0">
                <a:solidFill>
                  <a:srgbClr val="000000"/>
                </a:solidFill>
                <a:latin typeface="Liberation Mono"/>
              </a:rPr>
              <a:t>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25</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2900" lvl="1" indent="0" fontAlgn="base">
              <a:buNone/>
            </a:pPr>
            <a:r>
              <a:rPr lang="en-US" altLang="zh-CN" sz="1575" dirty="0">
                <a:solidFill>
                  <a:srgbClr val="000000"/>
                </a:solidFill>
                <a:latin typeface="Liberation Mono"/>
              </a:rPr>
              <a:t>	</a:t>
            </a:r>
            <a:r>
              <a:rPr lang="en-US" altLang="zh-CN" sz="1575" dirty="0" err="1">
                <a:solidFill>
                  <a:srgbClr val="000000"/>
                </a:solidFill>
                <a:latin typeface="Liberation Mono"/>
              </a:rPr>
              <a:t>last_name</a:t>
            </a:r>
            <a:r>
              <a:rPr lang="en-US" altLang="zh-CN" sz="1575" dirty="0">
                <a:solidFill>
                  <a:srgbClr val="000000"/>
                </a:solidFill>
                <a:latin typeface="Liberation Mono"/>
              </a:rPr>
              <a:t>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25</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2900" lvl="1" indent="0" fontAlgn="base">
              <a:buNone/>
            </a:pPr>
            <a:r>
              <a:rPr lang="en-US" altLang="zh-CN" sz="1575" dirty="0">
                <a:solidFill>
                  <a:srgbClr val="000000"/>
                </a:solidFill>
                <a:latin typeface="Liberation Mono"/>
              </a:rPr>
              <a:t>	street_1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30</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2900" lvl="1" indent="0" fontAlgn="base">
              <a:buNone/>
            </a:pPr>
            <a:r>
              <a:rPr lang="en-US" altLang="zh-CN" sz="1575" dirty="0">
                <a:solidFill>
                  <a:srgbClr val="000000"/>
                </a:solidFill>
                <a:latin typeface="Liberation Mono"/>
              </a:rPr>
              <a:t>	street_2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30</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2900" lvl="1" indent="0" fontAlgn="base">
              <a:buNone/>
            </a:pPr>
            <a:r>
              <a:rPr lang="en-US" altLang="zh-CN" sz="1575" dirty="0">
                <a:solidFill>
                  <a:srgbClr val="000000"/>
                </a:solidFill>
                <a:latin typeface="Liberation Mono"/>
              </a:rPr>
              <a:t>	city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15</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2900" lvl="1" indent="0" fontAlgn="base">
              <a:buNone/>
            </a:pPr>
            <a:r>
              <a:rPr lang="en-US" altLang="zh-CN" sz="1575" dirty="0">
                <a:solidFill>
                  <a:srgbClr val="000000"/>
                </a:solidFill>
                <a:latin typeface="Liberation Mono"/>
              </a:rPr>
              <a:t>	renewal </a:t>
            </a:r>
            <a:r>
              <a:rPr lang="en-US" altLang="zh-CN" sz="1575" dirty="0">
                <a:solidFill>
                  <a:srgbClr val="834689"/>
                </a:solidFill>
                <a:latin typeface="Liberation Mono"/>
              </a:rPr>
              <a:t>DATE</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2900" lvl="1" indent="0" fontAlgn="base">
              <a:buNone/>
            </a:pP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0360" indent="0">
              <a:buNone/>
            </a:pPr>
            <a:r>
              <a:rPr lang="en-US" altLang="zh-CN" sz="1575" dirty="0">
                <a:solidFill>
                  <a:srgbClr val="0077AA"/>
                </a:solidFill>
                <a:latin typeface="Liberation Mono"/>
              </a:rPr>
              <a:t>PARTITION</a:t>
            </a:r>
            <a:r>
              <a:rPr lang="en-US" altLang="zh-CN" sz="1575" dirty="0">
                <a:solidFill>
                  <a:srgbClr val="000000"/>
                </a:solidFill>
                <a:latin typeface="Liberation Mono"/>
              </a:rPr>
              <a:t> </a:t>
            </a:r>
            <a:r>
              <a:rPr lang="en-US" altLang="zh-CN" sz="1575" dirty="0">
                <a:solidFill>
                  <a:srgbClr val="0077AA"/>
                </a:solidFill>
                <a:latin typeface="Liberation Mono"/>
              </a:rPr>
              <a:t>BY</a:t>
            </a:r>
            <a:r>
              <a:rPr lang="en-US" altLang="zh-CN" sz="1575" dirty="0">
                <a:solidFill>
                  <a:srgbClr val="000000"/>
                </a:solidFill>
                <a:latin typeface="Liberation Mono"/>
              </a:rPr>
              <a:t> </a:t>
            </a:r>
            <a:r>
              <a:rPr lang="en-US" altLang="zh-CN" sz="1575" dirty="0">
                <a:solidFill>
                  <a:srgbClr val="0077AA"/>
                </a:solidFill>
                <a:latin typeface="Liberation Mono"/>
              </a:rPr>
              <a:t>LIST</a:t>
            </a:r>
            <a:r>
              <a:rPr lang="en-US" altLang="zh-CN" sz="1575" dirty="0">
                <a:solidFill>
                  <a:srgbClr val="000000"/>
                </a:solidFill>
                <a:latin typeface="Liberation Mono"/>
              </a:rPr>
              <a:t> </a:t>
            </a:r>
            <a:r>
              <a:rPr lang="en-US" altLang="zh-CN" sz="1575" dirty="0">
                <a:solidFill>
                  <a:srgbClr val="0077AA"/>
                </a:solidFill>
                <a:latin typeface="Liberation Mono"/>
              </a:rPr>
              <a:t>COLUMNS</a:t>
            </a:r>
            <a:r>
              <a:rPr lang="en-US" altLang="zh-CN" sz="1575" dirty="0">
                <a:solidFill>
                  <a:srgbClr val="999999"/>
                </a:solidFill>
                <a:latin typeface="Liberation Mono"/>
              </a:rPr>
              <a:t>(</a:t>
            </a:r>
            <a:r>
              <a:rPr lang="en-US" altLang="zh-CN" sz="1575" dirty="0">
                <a:solidFill>
                  <a:srgbClr val="000000"/>
                </a:solidFill>
                <a:latin typeface="Liberation Mono"/>
              </a:rPr>
              <a:t>renewal</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0360" indent="0">
              <a:buNone/>
            </a:pPr>
            <a:r>
              <a:rPr lang="en-US" altLang="zh-CN" sz="1575" dirty="0">
                <a:solidFill>
                  <a:srgbClr val="0077AA"/>
                </a:solidFill>
                <a:latin typeface="Liberation Mono"/>
              </a:rPr>
              <a:t>	PARTITION</a:t>
            </a:r>
            <a:r>
              <a:rPr lang="en-US" altLang="zh-CN" sz="1575" dirty="0">
                <a:solidFill>
                  <a:srgbClr val="000000"/>
                </a:solidFill>
                <a:latin typeface="Liberation Mono"/>
              </a:rPr>
              <a:t> pWeek_1 </a:t>
            </a:r>
            <a:r>
              <a:rPr lang="en-US" altLang="zh-CN" sz="1575" dirty="0">
                <a:solidFill>
                  <a:srgbClr val="0077AA"/>
                </a:solidFill>
                <a:latin typeface="Liberation Mono"/>
              </a:rPr>
              <a:t>VALUES</a:t>
            </a:r>
            <a:r>
              <a:rPr lang="en-US" altLang="zh-CN" sz="1575" dirty="0">
                <a:solidFill>
                  <a:srgbClr val="000000"/>
                </a:solidFill>
                <a:latin typeface="Liberation Mono"/>
              </a:rPr>
              <a:t> </a:t>
            </a:r>
            <a:r>
              <a:rPr lang="en-US" altLang="zh-CN" sz="1575" dirty="0">
                <a:solidFill>
                  <a:srgbClr val="0077AA"/>
                </a:solidFill>
                <a:latin typeface="Liberation Mono"/>
              </a:rPr>
              <a:t>IN</a:t>
            </a:r>
            <a:r>
              <a:rPr lang="en-US" altLang="zh-CN" sz="1575" dirty="0">
                <a:solidFill>
                  <a:srgbClr val="999999"/>
                </a:solidFill>
                <a:latin typeface="Liberation Mono"/>
              </a:rPr>
              <a:t>(</a:t>
            </a:r>
            <a:r>
              <a:rPr lang="en-US" altLang="zh-CN" sz="1575" dirty="0">
                <a:solidFill>
                  <a:srgbClr val="669900"/>
                </a:solidFill>
                <a:latin typeface="Liberation Mono"/>
              </a:rPr>
              <a:t>'2010-02-01'</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'2010-02-02'</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'2010-02-03’</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0360" indent="0">
              <a:buNone/>
            </a:pPr>
            <a:r>
              <a:rPr lang="en-US" altLang="zh-CN" sz="1575" dirty="0">
                <a:solidFill>
                  <a:srgbClr val="000000"/>
                </a:solidFill>
                <a:latin typeface="Liberation Mono"/>
              </a:rPr>
              <a:t>		</a:t>
            </a:r>
            <a:r>
              <a:rPr lang="en-US" altLang="zh-CN" sz="1575" dirty="0">
                <a:solidFill>
                  <a:srgbClr val="669900"/>
                </a:solidFill>
                <a:latin typeface="Liberation Mono"/>
              </a:rPr>
              <a:t>'2010-02-04'</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'2010-02-05'</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'2010-02-06'</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'2010-02-07’</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0360" indent="0">
              <a:buNone/>
            </a:pPr>
            <a:r>
              <a:rPr lang="en-US" altLang="zh-CN" sz="1575" dirty="0">
                <a:solidFill>
                  <a:srgbClr val="000000"/>
                </a:solidFill>
                <a:latin typeface="Liberation Mono"/>
              </a:rPr>
              <a:t>	</a:t>
            </a:r>
            <a:r>
              <a:rPr lang="en-US" altLang="zh-CN" sz="1575" dirty="0">
                <a:solidFill>
                  <a:srgbClr val="0077AA"/>
                </a:solidFill>
                <a:latin typeface="Liberation Mono"/>
              </a:rPr>
              <a:t>PARTITION</a:t>
            </a:r>
            <a:r>
              <a:rPr lang="en-US" altLang="zh-CN" sz="1575" dirty="0">
                <a:solidFill>
                  <a:srgbClr val="000000"/>
                </a:solidFill>
                <a:latin typeface="Liberation Mono"/>
              </a:rPr>
              <a:t> pWeek_2 </a:t>
            </a:r>
            <a:r>
              <a:rPr lang="en-US" altLang="zh-CN" sz="1575" dirty="0">
                <a:solidFill>
                  <a:srgbClr val="0077AA"/>
                </a:solidFill>
                <a:latin typeface="Liberation Mono"/>
              </a:rPr>
              <a:t>VALUES</a:t>
            </a:r>
            <a:r>
              <a:rPr lang="en-US" altLang="zh-CN" sz="1575" dirty="0">
                <a:solidFill>
                  <a:srgbClr val="000000"/>
                </a:solidFill>
                <a:latin typeface="Liberation Mono"/>
              </a:rPr>
              <a:t> </a:t>
            </a:r>
            <a:r>
              <a:rPr lang="en-US" altLang="zh-CN" sz="1575" dirty="0">
                <a:solidFill>
                  <a:srgbClr val="0077AA"/>
                </a:solidFill>
                <a:latin typeface="Liberation Mono"/>
              </a:rPr>
              <a:t>IN</a:t>
            </a:r>
            <a:r>
              <a:rPr lang="en-US" altLang="zh-CN" sz="1575" dirty="0">
                <a:solidFill>
                  <a:srgbClr val="999999"/>
                </a:solidFill>
                <a:latin typeface="Liberation Mono"/>
              </a:rPr>
              <a:t>(</a:t>
            </a:r>
            <a:r>
              <a:rPr lang="en-US" altLang="zh-CN" sz="1575" dirty="0">
                <a:solidFill>
                  <a:srgbClr val="669900"/>
                </a:solidFill>
                <a:latin typeface="Liberation Mono"/>
              </a:rPr>
              <a:t>'2010-02-08'</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'2010-02-09'</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'2010-02-10’</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0360" indent="0">
              <a:buNone/>
            </a:pPr>
            <a:r>
              <a:rPr lang="en-US" altLang="zh-CN" sz="1575" dirty="0">
                <a:solidFill>
                  <a:srgbClr val="000000"/>
                </a:solidFill>
                <a:latin typeface="Liberation Mono"/>
              </a:rPr>
              <a:t>		</a:t>
            </a:r>
            <a:r>
              <a:rPr lang="en-US" altLang="zh-CN" sz="1575" dirty="0">
                <a:solidFill>
                  <a:srgbClr val="669900"/>
                </a:solidFill>
                <a:latin typeface="Liberation Mono"/>
              </a:rPr>
              <a:t>'2010-02-11'</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'2010-02-12'</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'2010-02-13'</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'2010-02-14’</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0360" indent="0">
              <a:buNone/>
            </a:pPr>
            <a:r>
              <a:rPr lang="en-US" altLang="zh-CN" sz="1575" dirty="0">
                <a:solidFill>
                  <a:srgbClr val="000000"/>
                </a:solidFill>
                <a:latin typeface="Liberation Mono"/>
              </a:rPr>
              <a:t>	</a:t>
            </a:r>
            <a:r>
              <a:rPr lang="en-US" altLang="zh-CN" sz="1575" dirty="0">
                <a:solidFill>
                  <a:srgbClr val="0077AA"/>
                </a:solidFill>
                <a:latin typeface="Liberation Mono"/>
              </a:rPr>
              <a:t>PARTITION</a:t>
            </a:r>
            <a:r>
              <a:rPr lang="en-US" altLang="zh-CN" sz="1575" dirty="0">
                <a:solidFill>
                  <a:srgbClr val="000000"/>
                </a:solidFill>
                <a:latin typeface="Liberation Mono"/>
              </a:rPr>
              <a:t> pWeek_3 </a:t>
            </a:r>
            <a:r>
              <a:rPr lang="en-US" altLang="zh-CN" sz="1575" dirty="0">
                <a:solidFill>
                  <a:srgbClr val="0077AA"/>
                </a:solidFill>
                <a:latin typeface="Liberation Mono"/>
              </a:rPr>
              <a:t>VALUES</a:t>
            </a:r>
            <a:r>
              <a:rPr lang="en-US" altLang="zh-CN" sz="1575" dirty="0">
                <a:solidFill>
                  <a:srgbClr val="000000"/>
                </a:solidFill>
                <a:latin typeface="Liberation Mono"/>
              </a:rPr>
              <a:t> </a:t>
            </a:r>
            <a:r>
              <a:rPr lang="en-US" altLang="zh-CN" sz="1575" dirty="0">
                <a:solidFill>
                  <a:srgbClr val="0077AA"/>
                </a:solidFill>
                <a:latin typeface="Liberation Mono"/>
              </a:rPr>
              <a:t>IN</a:t>
            </a:r>
            <a:r>
              <a:rPr lang="en-US" altLang="zh-CN" sz="1575" dirty="0">
                <a:solidFill>
                  <a:srgbClr val="999999"/>
                </a:solidFill>
                <a:latin typeface="Liberation Mono"/>
              </a:rPr>
              <a:t>(</a:t>
            </a:r>
            <a:r>
              <a:rPr lang="en-US" altLang="zh-CN" sz="1575" dirty="0">
                <a:solidFill>
                  <a:srgbClr val="669900"/>
                </a:solidFill>
                <a:latin typeface="Liberation Mono"/>
              </a:rPr>
              <a:t>'2010-02-15'</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'2010-02-16'</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'2010-02-17’</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0360" indent="0">
              <a:buNone/>
            </a:pPr>
            <a:r>
              <a:rPr lang="en-US" altLang="zh-CN" sz="1575" dirty="0">
                <a:solidFill>
                  <a:srgbClr val="000000"/>
                </a:solidFill>
                <a:latin typeface="Liberation Mono"/>
              </a:rPr>
              <a:t>		</a:t>
            </a:r>
            <a:r>
              <a:rPr lang="en-US" altLang="zh-CN" sz="1575" dirty="0">
                <a:solidFill>
                  <a:srgbClr val="669900"/>
                </a:solidFill>
                <a:latin typeface="Liberation Mono"/>
              </a:rPr>
              <a:t>'2010-02-18'</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'2010-02-19'</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'2010-02-20'</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'2010-02-21’</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0360" indent="0">
              <a:buNone/>
            </a:pPr>
            <a:r>
              <a:rPr lang="en-US" altLang="zh-CN" sz="1575" dirty="0">
                <a:solidFill>
                  <a:srgbClr val="000000"/>
                </a:solidFill>
                <a:latin typeface="Liberation Mono"/>
              </a:rPr>
              <a:t>	</a:t>
            </a:r>
            <a:r>
              <a:rPr lang="en-US" altLang="zh-CN" sz="1575" dirty="0">
                <a:solidFill>
                  <a:srgbClr val="0077AA"/>
                </a:solidFill>
                <a:latin typeface="Liberation Mono"/>
              </a:rPr>
              <a:t>PARTITION</a:t>
            </a:r>
            <a:r>
              <a:rPr lang="en-US" altLang="zh-CN" sz="1575" dirty="0">
                <a:solidFill>
                  <a:srgbClr val="000000"/>
                </a:solidFill>
                <a:latin typeface="Liberation Mono"/>
              </a:rPr>
              <a:t> pWeek_4 </a:t>
            </a:r>
            <a:r>
              <a:rPr lang="en-US" altLang="zh-CN" sz="1575" dirty="0">
                <a:solidFill>
                  <a:srgbClr val="0077AA"/>
                </a:solidFill>
                <a:latin typeface="Liberation Mono"/>
              </a:rPr>
              <a:t>VALUES</a:t>
            </a:r>
            <a:r>
              <a:rPr lang="en-US" altLang="zh-CN" sz="1575" dirty="0">
                <a:solidFill>
                  <a:srgbClr val="000000"/>
                </a:solidFill>
                <a:latin typeface="Liberation Mono"/>
              </a:rPr>
              <a:t> </a:t>
            </a:r>
            <a:r>
              <a:rPr lang="en-US" altLang="zh-CN" sz="1575" dirty="0">
                <a:solidFill>
                  <a:srgbClr val="0077AA"/>
                </a:solidFill>
                <a:latin typeface="Liberation Mono"/>
              </a:rPr>
              <a:t>IN</a:t>
            </a:r>
            <a:r>
              <a:rPr lang="en-US" altLang="zh-CN" sz="1575" dirty="0">
                <a:solidFill>
                  <a:srgbClr val="999999"/>
                </a:solidFill>
                <a:latin typeface="Liberation Mono"/>
              </a:rPr>
              <a:t>(</a:t>
            </a:r>
            <a:r>
              <a:rPr lang="en-US" altLang="zh-CN" sz="1575" dirty="0">
                <a:solidFill>
                  <a:srgbClr val="669900"/>
                </a:solidFill>
                <a:latin typeface="Liberation Mono"/>
              </a:rPr>
              <a:t>'2010-02-22'</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'2010-02-23'</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'2010-02-24’</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0360" indent="0">
              <a:buNone/>
            </a:pPr>
            <a:r>
              <a:rPr lang="en-US" altLang="zh-CN" sz="1575" dirty="0">
                <a:solidFill>
                  <a:srgbClr val="000000"/>
                </a:solidFill>
                <a:latin typeface="Liberation Mono"/>
              </a:rPr>
              <a:t>		</a:t>
            </a:r>
            <a:r>
              <a:rPr lang="en-US" altLang="zh-CN" sz="1575" dirty="0">
                <a:solidFill>
                  <a:srgbClr val="669900"/>
                </a:solidFill>
                <a:latin typeface="Liberation Mono"/>
              </a:rPr>
              <a:t>'2010-02-25'</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'2010-02-26'</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'2010-02-27'</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'2010-02-28’</a:t>
            </a:r>
            <a:r>
              <a:rPr lang="en-US" altLang="zh-CN" sz="1575" dirty="0">
                <a:solidFill>
                  <a:srgbClr val="999999"/>
                </a:solidFill>
                <a:latin typeface="Liberation Mono"/>
              </a:rPr>
              <a:t>)</a:t>
            </a:r>
            <a:endParaRPr lang="en-US" altLang="zh-CN" sz="1575" dirty="0">
              <a:solidFill>
                <a:srgbClr val="999999"/>
              </a:solidFill>
              <a:latin typeface="Liberation Mono"/>
            </a:endParaRPr>
          </a:p>
          <a:p>
            <a:pPr marL="340360" indent="0">
              <a:buNone/>
            </a:pPr>
            <a:r>
              <a:rPr lang="en-US" altLang="zh-CN" sz="1575" dirty="0">
                <a:solidFill>
                  <a:srgbClr val="999999"/>
                </a:solidFill>
                <a:latin typeface="Liberation Mono"/>
              </a:rPr>
              <a:t>);</a:t>
            </a:r>
            <a:endParaRPr lang="zh-CN" altLang="en-US" sz="1575" dirty="0"/>
          </a:p>
          <a:p>
            <a:pPr marL="340360" indent="0">
              <a:buNone/>
            </a:pPr>
            <a:endParaRPr lang="zh-CN" altLang="en-US" dirty="0"/>
          </a:p>
          <a:p>
            <a:pPr lvl="1" fontAlgn="base"/>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LIST</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7812868" cy="3940924"/>
          </a:xfrm>
        </p:spPr>
        <p:txBody>
          <a:bodyPr>
            <a:normAutofit lnSpcReduction="10000"/>
          </a:bodyPr>
          <a:lstStyle/>
          <a:p>
            <a:pPr marL="342900" lvl="1" indent="0" fontAlgn="base">
              <a:buNone/>
            </a:pPr>
            <a:r>
              <a:rPr lang="en-US" altLang="zh-CN" sz="1575" dirty="0">
                <a:solidFill>
                  <a:srgbClr val="0077AA"/>
                </a:solidFill>
                <a:latin typeface="Liberation Mono"/>
              </a:rPr>
              <a:t>CREATE</a:t>
            </a:r>
            <a:r>
              <a:rPr lang="en-US" altLang="zh-CN" sz="1575" dirty="0">
                <a:solidFill>
                  <a:srgbClr val="000000"/>
                </a:solidFill>
                <a:latin typeface="Liberation Mono"/>
              </a:rPr>
              <a:t> </a:t>
            </a:r>
            <a:r>
              <a:rPr lang="en-US" altLang="zh-CN" sz="1575" dirty="0">
                <a:solidFill>
                  <a:srgbClr val="0077AA"/>
                </a:solidFill>
                <a:latin typeface="Liberation Mono"/>
              </a:rPr>
              <a:t>TABLE</a:t>
            </a:r>
            <a:r>
              <a:rPr lang="en-US" altLang="zh-CN" sz="1575" dirty="0">
                <a:solidFill>
                  <a:srgbClr val="000000"/>
                </a:solidFill>
                <a:latin typeface="Liberation Mono"/>
              </a:rPr>
              <a:t> customers_1 </a:t>
            </a:r>
            <a:r>
              <a:rPr lang="en-US" altLang="zh-CN" sz="1575" dirty="0">
                <a:solidFill>
                  <a:srgbClr val="999999"/>
                </a:solidFill>
                <a:latin typeface="Liberation Mono"/>
              </a:rPr>
              <a:t>(</a:t>
            </a:r>
            <a:endParaRPr lang="en-US" altLang="zh-CN" sz="1575" dirty="0">
              <a:solidFill>
                <a:srgbClr val="999999"/>
              </a:solidFill>
              <a:latin typeface="Liberation Mono"/>
            </a:endParaRPr>
          </a:p>
          <a:p>
            <a:pPr marL="342900" lvl="1" indent="0" fontAlgn="base">
              <a:buNone/>
            </a:pPr>
            <a:r>
              <a:rPr lang="en-US" altLang="zh-CN" sz="1575" dirty="0">
                <a:solidFill>
                  <a:srgbClr val="999999"/>
                </a:solidFill>
                <a:latin typeface="Liberation Mono"/>
              </a:rPr>
              <a:t>	</a:t>
            </a:r>
            <a:r>
              <a:rPr lang="en-US" altLang="zh-CN" sz="1575" dirty="0" err="1">
                <a:solidFill>
                  <a:srgbClr val="000000"/>
                </a:solidFill>
                <a:latin typeface="Liberation Mono"/>
              </a:rPr>
              <a:t>first_name</a:t>
            </a:r>
            <a:r>
              <a:rPr lang="en-US" altLang="zh-CN" sz="1575" dirty="0">
                <a:solidFill>
                  <a:srgbClr val="000000"/>
                </a:solidFill>
                <a:latin typeface="Liberation Mono"/>
              </a:rPr>
              <a:t>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25</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2900" lvl="1" indent="0" fontAlgn="base">
              <a:buNone/>
            </a:pPr>
            <a:r>
              <a:rPr lang="en-US" altLang="zh-CN" sz="1575" dirty="0">
                <a:solidFill>
                  <a:srgbClr val="000000"/>
                </a:solidFill>
                <a:latin typeface="Liberation Mono"/>
              </a:rPr>
              <a:t>	</a:t>
            </a:r>
            <a:r>
              <a:rPr lang="en-US" altLang="zh-CN" sz="1575" dirty="0" err="1">
                <a:solidFill>
                  <a:srgbClr val="000000"/>
                </a:solidFill>
                <a:latin typeface="Liberation Mono"/>
              </a:rPr>
              <a:t>last_name</a:t>
            </a:r>
            <a:r>
              <a:rPr lang="en-US" altLang="zh-CN" sz="1575" dirty="0">
                <a:solidFill>
                  <a:srgbClr val="000000"/>
                </a:solidFill>
                <a:latin typeface="Liberation Mono"/>
              </a:rPr>
              <a:t>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25</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2900" lvl="1" indent="0" fontAlgn="base">
              <a:buNone/>
            </a:pPr>
            <a:r>
              <a:rPr lang="en-US" altLang="zh-CN" sz="1575" dirty="0">
                <a:solidFill>
                  <a:srgbClr val="000000"/>
                </a:solidFill>
                <a:latin typeface="Liberation Mono"/>
              </a:rPr>
              <a:t>	street_1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30</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2900" lvl="1" indent="0" fontAlgn="base">
              <a:buNone/>
            </a:pPr>
            <a:r>
              <a:rPr lang="en-US" altLang="zh-CN" sz="1575" dirty="0">
                <a:solidFill>
                  <a:srgbClr val="000000"/>
                </a:solidFill>
                <a:latin typeface="Liberation Mono"/>
              </a:rPr>
              <a:t>	street_2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30</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2900" lvl="1" indent="0" fontAlgn="base">
              <a:buNone/>
            </a:pPr>
            <a:r>
              <a:rPr lang="en-US" altLang="zh-CN" sz="1575" dirty="0">
                <a:solidFill>
                  <a:srgbClr val="000000"/>
                </a:solidFill>
                <a:latin typeface="Liberation Mono"/>
              </a:rPr>
              <a:t>	city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15</a:t>
            </a: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2900" lvl="1" indent="0" fontAlgn="base">
              <a:buNone/>
            </a:pPr>
            <a:r>
              <a:rPr lang="en-US" altLang="zh-CN" sz="1575" dirty="0">
                <a:solidFill>
                  <a:srgbClr val="000000"/>
                </a:solidFill>
                <a:latin typeface="Liberation Mono"/>
              </a:rPr>
              <a:t>	renewal </a:t>
            </a:r>
            <a:r>
              <a:rPr lang="en-US" altLang="zh-CN" sz="1575" dirty="0">
                <a:solidFill>
                  <a:srgbClr val="834689"/>
                </a:solidFill>
                <a:latin typeface="Liberation Mono"/>
              </a:rPr>
              <a:t>DATE</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2900" lvl="1" indent="0" fontAlgn="base">
              <a:buNone/>
            </a:pPr>
            <a:r>
              <a:rPr lang="en-US" altLang="zh-CN" sz="1575" dirty="0">
                <a:solidFill>
                  <a:srgbClr val="999999"/>
                </a:solidFill>
                <a:latin typeface="Liberation Mono"/>
              </a:rPr>
              <a:t>)</a:t>
            </a:r>
            <a:r>
              <a:rPr lang="en-US" altLang="zh-CN" sz="1575" dirty="0">
                <a:solidFill>
                  <a:srgbClr val="000000"/>
                </a:solidFill>
                <a:latin typeface="Liberation Mono"/>
              </a:rPr>
              <a:t> </a:t>
            </a:r>
            <a:endParaRPr lang="en-US" altLang="zh-CN" sz="1575" dirty="0">
              <a:solidFill>
                <a:srgbClr val="000000"/>
              </a:solidFill>
              <a:latin typeface="Liberation Mono"/>
            </a:endParaRPr>
          </a:p>
          <a:p>
            <a:pPr marL="340360" indent="0">
              <a:buNone/>
            </a:pP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0077AA"/>
                </a:solidFill>
                <a:latin typeface="Liberation Mono"/>
              </a:rPr>
              <a:t>BY</a:t>
            </a:r>
            <a:r>
              <a:rPr lang="en-US" altLang="zh-CN" sz="1500" dirty="0">
                <a:solidFill>
                  <a:srgbClr val="000000"/>
                </a:solidFill>
                <a:latin typeface="Liberation Mono"/>
              </a:rPr>
              <a:t> </a:t>
            </a:r>
            <a:r>
              <a:rPr lang="en-US" altLang="zh-CN" sz="1500" dirty="0">
                <a:solidFill>
                  <a:srgbClr val="0077AA"/>
                </a:solidFill>
                <a:latin typeface="Liberation Mono"/>
              </a:rPr>
              <a:t>RANGE</a:t>
            </a:r>
            <a:r>
              <a:rPr lang="en-US" altLang="zh-CN" sz="1500" dirty="0">
                <a:solidFill>
                  <a:srgbClr val="000000"/>
                </a:solidFill>
                <a:latin typeface="Liberation Mono"/>
              </a:rPr>
              <a:t> </a:t>
            </a:r>
            <a:r>
              <a:rPr lang="en-US" altLang="zh-CN" sz="1500" dirty="0">
                <a:solidFill>
                  <a:srgbClr val="0077AA"/>
                </a:solidFill>
                <a:latin typeface="Liberation Mono"/>
              </a:rPr>
              <a:t>COLUMNS</a:t>
            </a:r>
            <a:r>
              <a:rPr lang="en-US" altLang="zh-CN" sz="1500" dirty="0">
                <a:solidFill>
                  <a:srgbClr val="999999"/>
                </a:solidFill>
                <a:latin typeface="Liberation Mono"/>
              </a:rPr>
              <a:t>(</a:t>
            </a:r>
            <a:r>
              <a:rPr lang="en-US" altLang="zh-CN" sz="1500" dirty="0">
                <a:solidFill>
                  <a:srgbClr val="000000"/>
                </a:solidFill>
                <a:latin typeface="Liberation Mono"/>
              </a:rPr>
              <a:t>renewal</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34036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pWeek_1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999999"/>
                </a:solidFill>
                <a:latin typeface="Liberation Mono"/>
              </a:rPr>
              <a:t>(</a:t>
            </a:r>
            <a:r>
              <a:rPr lang="en-US" altLang="zh-CN" sz="1500" dirty="0">
                <a:solidFill>
                  <a:srgbClr val="669900"/>
                </a:solidFill>
                <a:latin typeface="Liberation Mono"/>
              </a:rPr>
              <a:t>'2010-02-09’</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34036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pWeek_2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999999"/>
                </a:solidFill>
                <a:latin typeface="Liberation Mono"/>
              </a:rPr>
              <a:t>(</a:t>
            </a:r>
            <a:r>
              <a:rPr lang="en-US" altLang="zh-CN" sz="1500" dirty="0">
                <a:solidFill>
                  <a:srgbClr val="669900"/>
                </a:solidFill>
                <a:latin typeface="Liberation Mono"/>
              </a:rPr>
              <a:t>'2010-02-15’</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34036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pWeek_3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999999"/>
                </a:solidFill>
                <a:latin typeface="Liberation Mono"/>
              </a:rPr>
              <a:t>(</a:t>
            </a:r>
            <a:r>
              <a:rPr lang="en-US" altLang="zh-CN" sz="1500" dirty="0">
                <a:solidFill>
                  <a:srgbClr val="669900"/>
                </a:solidFill>
                <a:latin typeface="Liberation Mono"/>
              </a:rPr>
              <a:t>'2010-02-22’</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34036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pWeek_4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999999"/>
                </a:solidFill>
                <a:latin typeface="Liberation Mono"/>
              </a:rPr>
              <a:t>(</a:t>
            </a:r>
            <a:r>
              <a:rPr lang="en-US" altLang="zh-CN" sz="1500" dirty="0">
                <a:solidFill>
                  <a:srgbClr val="669900"/>
                </a:solidFill>
                <a:latin typeface="Liberation Mono"/>
              </a:rPr>
              <a:t>'2010-03-01’</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340360" indent="0">
              <a:buNone/>
            </a:pPr>
            <a:r>
              <a:rPr lang="en-US" altLang="zh-CN" sz="1500" dirty="0">
                <a:solidFill>
                  <a:srgbClr val="999999"/>
                </a:solidFill>
                <a:latin typeface="Liberation Mono"/>
              </a:rPr>
              <a:t>);</a:t>
            </a:r>
            <a:endParaRPr lang="zh-CN" altLang="en-US" sz="1500" dirty="0"/>
          </a:p>
          <a:p>
            <a:pPr marL="340360" indent="0">
              <a:buNone/>
            </a:pPr>
            <a:endParaRPr lang="zh-CN" altLang="en-US" dirty="0"/>
          </a:p>
          <a:p>
            <a:pPr lvl="1" fontAlgn="base"/>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
        <p:nvSpPr>
          <p:cNvPr id="9" name="矩形 8"/>
          <p:cNvSpPr/>
          <p:nvPr/>
        </p:nvSpPr>
        <p:spPr>
          <a:xfrm>
            <a:off x="2857500" y="1186756"/>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HASH</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856984" cy="3940924"/>
          </a:xfrm>
        </p:spPr>
        <p:txBody>
          <a:bodyPr>
            <a:normAutofit/>
          </a:bodyPr>
          <a:lstStyle/>
          <a:p>
            <a:pPr fontAlgn="base"/>
            <a:r>
              <a:rPr lang="en-US" altLang="zh-CN" dirty="0"/>
              <a:t>Partitioning by HASH is used primarily </a:t>
            </a:r>
            <a:endParaRPr lang="en-US" altLang="zh-CN" dirty="0"/>
          </a:p>
          <a:p>
            <a:pPr lvl="1" fontAlgn="base"/>
            <a:r>
              <a:rPr lang="en-US" altLang="zh-CN" dirty="0"/>
              <a:t>to ensure </a:t>
            </a:r>
            <a:r>
              <a:rPr lang="en-US" altLang="zh-CN" dirty="0">
                <a:solidFill>
                  <a:srgbClr val="FF0000"/>
                </a:solidFill>
              </a:rPr>
              <a:t>an even distribution of data </a:t>
            </a:r>
            <a:r>
              <a:rPr lang="en-US" altLang="zh-CN" dirty="0"/>
              <a:t>among a predetermined number of partitions. </a:t>
            </a:r>
            <a:endParaRPr lang="en-US" altLang="zh-CN" dirty="0"/>
          </a:p>
          <a:p>
            <a:pPr marL="538480" lvl="1"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employees </a:t>
            </a:r>
            <a:r>
              <a:rPr lang="en-US" altLang="zh-CN" dirty="0">
                <a:solidFill>
                  <a:srgbClr val="999999"/>
                </a:solidFill>
                <a:latin typeface="Liberation Mono"/>
              </a:rPr>
              <a:t>(</a:t>
            </a:r>
            <a:endParaRPr lang="en-US" altLang="zh-CN" dirty="0">
              <a:solidFill>
                <a:srgbClr val="999999"/>
              </a:solidFill>
              <a:latin typeface="Liberation Mono"/>
            </a:endParaRPr>
          </a:p>
          <a:p>
            <a:pPr marL="538480" lvl="1" indent="0" fontAlgn="base">
              <a:buNone/>
            </a:pPr>
            <a:r>
              <a:rPr lang="en-US" altLang="zh-CN" dirty="0">
                <a:solidFill>
                  <a:srgbClr val="999999"/>
                </a:solidFill>
                <a:latin typeface="Liberation Mono"/>
              </a:rPr>
              <a:t>	</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0000"/>
                </a:solidFill>
                <a:latin typeface="Liberation Mono"/>
              </a:rPr>
              <a:t>	hired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'1970-01-01’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0000"/>
                </a:solidFill>
                <a:latin typeface="Liberation Mono"/>
              </a:rPr>
              <a:t>	separated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'9999-12-31’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job_code</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err="1">
                <a:solidFill>
                  <a:srgbClr val="000000"/>
                </a:solidFill>
                <a:latin typeface="Liberation Mono"/>
              </a:rPr>
              <a:t>store_id</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HASH</a:t>
            </a:r>
            <a:r>
              <a:rPr lang="en-US" altLang="zh-CN" dirty="0">
                <a:solidFill>
                  <a:srgbClr val="999999"/>
                </a:solidFill>
                <a:latin typeface="Liberation Mono"/>
              </a:rPr>
              <a:t>(</a:t>
            </a:r>
            <a:r>
              <a:rPr lang="en-US" altLang="zh-CN" dirty="0" err="1">
                <a:solidFill>
                  <a:srgbClr val="000000"/>
                </a:solidFill>
                <a:latin typeface="Liberation Mono"/>
              </a:rPr>
              <a:t>store_id</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endParaRPr lang="zh-CN" altLang="en-US" dirty="0"/>
          </a:p>
          <a:p>
            <a:pPr lvl="1" fontAlgn="base"/>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HASH</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712968" cy="3940924"/>
          </a:xfrm>
        </p:spPr>
        <p:txBody>
          <a:bodyPr>
            <a:normAutofit/>
          </a:bodyPr>
          <a:lstStyle/>
          <a:p>
            <a:pPr fontAlgn="base"/>
            <a:r>
              <a:rPr lang="en-US" altLang="zh-CN" dirty="0"/>
              <a:t>Partitioning by HASH is used primarily </a:t>
            </a:r>
            <a:endParaRPr lang="en-US" altLang="zh-CN" dirty="0"/>
          </a:p>
          <a:p>
            <a:pPr lvl="1" fontAlgn="base"/>
            <a:r>
              <a:rPr lang="en-US" altLang="zh-CN" dirty="0"/>
              <a:t>to ensure </a:t>
            </a:r>
            <a:r>
              <a:rPr lang="en-US" altLang="zh-CN" dirty="0">
                <a:solidFill>
                  <a:srgbClr val="FF0000"/>
                </a:solidFill>
              </a:rPr>
              <a:t>an even distribution of data </a:t>
            </a:r>
            <a:r>
              <a:rPr lang="en-US" altLang="zh-CN" dirty="0"/>
              <a:t>among a predetermined number of partitions. </a:t>
            </a:r>
            <a:endParaRPr lang="en-US" altLang="zh-CN" dirty="0"/>
          </a:p>
          <a:p>
            <a:pPr marL="538480" lvl="1"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employees </a:t>
            </a:r>
            <a:r>
              <a:rPr lang="en-US" altLang="zh-CN" dirty="0">
                <a:solidFill>
                  <a:srgbClr val="999999"/>
                </a:solidFill>
                <a:latin typeface="Liberation Mono"/>
              </a:rPr>
              <a:t>(</a:t>
            </a:r>
            <a:endParaRPr lang="en-US" altLang="zh-CN" dirty="0">
              <a:solidFill>
                <a:srgbClr val="999999"/>
              </a:solidFill>
              <a:latin typeface="Liberation Mono"/>
            </a:endParaRPr>
          </a:p>
          <a:p>
            <a:pPr marL="538480" lvl="1" indent="0" fontAlgn="base">
              <a:buNone/>
            </a:pPr>
            <a:r>
              <a:rPr lang="en-US" altLang="zh-CN" dirty="0">
                <a:solidFill>
                  <a:srgbClr val="999999"/>
                </a:solidFill>
                <a:latin typeface="Liberation Mono"/>
              </a:rPr>
              <a:t>	</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0000"/>
                </a:solidFill>
                <a:latin typeface="Liberation Mono"/>
              </a:rPr>
              <a:t>	hired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'1970-01-01’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0000"/>
                </a:solidFill>
                <a:latin typeface="Liberation Mono"/>
              </a:rPr>
              <a:t>	separated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'9999-12-31’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job_code</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err="1">
                <a:solidFill>
                  <a:srgbClr val="000000"/>
                </a:solidFill>
                <a:latin typeface="Liberation Mono"/>
              </a:rPr>
              <a:t>store_id</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HASH</a:t>
            </a:r>
            <a:r>
              <a:rPr lang="en-US" altLang="zh-CN" dirty="0">
                <a:solidFill>
                  <a:srgbClr val="999999"/>
                </a:solidFill>
                <a:latin typeface="Liberation Mono"/>
              </a:rPr>
              <a:t>(</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000000"/>
                </a:solidFill>
                <a:latin typeface="Liberation Mono"/>
              </a:rPr>
              <a:t>hired</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endParaRPr lang="zh-CN" altLang="en-US" dirty="0"/>
          </a:p>
          <a:p>
            <a:pPr lvl="1" fontAlgn="base"/>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HASH</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79512" y="845073"/>
            <a:ext cx="7740860" cy="3940924"/>
          </a:xfrm>
        </p:spPr>
        <p:txBody>
          <a:bodyPr>
            <a:normAutofit/>
          </a:bodyPr>
          <a:lstStyle/>
          <a:p>
            <a:pPr marL="304800"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999999"/>
                </a:solidFill>
                <a:latin typeface="Liberation Mono"/>
              </a:rPr>
              <a:t>(</a:t>
            </a:r>
            <a:r>
              <a:rPr lang="en-US" altLang="zh-CN" dirty="0">
                <a:solidFill>
                  <a:srgbClr val="000000"/>
                </a:solidFill>
                <a:latin typeface="Liberation Mono"/>
              </a:rPr>
              <a:t>col1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col2 </a:t>
            </a:r>
            <a:r>
              <a:rPr lang="en-US" altLang="zh-CN" dirty="0">
                <a:solidFill>
                  <a:srgbClr val="834689"/>
                </a:solidFill>
                <a:latin typeface="Liberation Mono"/>
              </a:rPr>
              <a:t>CHAR</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col3 </a:t>
            </a:r>
            <a:r>
              <a:rPr lang="en-US" altLang="zh-CN" dirty="0">
                <a:solidFill>
                  <a:srgbClr val="834689"/>
                </a:solidFill>
                <a:latin typeface="Liberation Mono"/>
              </a:rPr>
              <a:t>DATE</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HASH</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000000"/>
                </a:solidFill>
                <a:latin typeface="Liberation Mono"/>
              </a:rPr>
              <a:t>col3</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endParaRPr lang="en-US" altLang="zh-CN" dirty="0">
              <a:solidFill>
                <a:srgbClr val="999999"/>
              </a:solidFill>
              <a:latin typeface="Liberation Mono"/>
            </a:endParaRPr>
          </a:p>
          <a:p>
            <a:pPr marL="304800" indent="0">
              <a:buNone/>
            </a:pPr>
            <a:endParaRPr lang="en-US" altLang="zh-CN" dirty="0">
              <a:solidFill>
                <a:srgbClr val="999999"/>
              </a:solidFill>
              <a:latin typeface="Liberation Mono"/>
            </a:endParaRPr>
          </a:p>
          <a:p>
            <a:pPr marL="304800" indent="0">
              <a:buNone/>
            </a:pPr>
            <a:r>
              <a:rPr lang="en-US" altLang="zh-CN" dirty="0">
                <a:solidFill>
                  <a:srgbClr val="DD4A68"/>
                </a:solidFill>
                <a:latin typeface="Liberation Mono"/>
              </a:rPr>
              <a:t>MOD</a:t>
            </a:r>
            <a:r>
              <a:rPr lang="en-US" altLang="zh-CN" dirty="0">
                <a:solidFill>
                  <a:srgbClr val="999999"/>
                </a:solidFill>
                <a:latin typeface="Liberation Mono"/>
              </a:rPr>
              <a:t>(</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669900"/>
                </a:solidFill>
                <a:latin typeface="Liberation Mono"/>
              </a:rPr>
              <a:t>'2005-09-01'</a:t>
            </a:r>
            <a:r>
              <a:rPr lang="en-US" altLang="zh-CN" dirty="0">
                <a:solidFill>
                  <a:srgbClr val="999999"/>
                </a:solidFill>
                <a:latin typeface="Liberation Mono"/>
              </a:rPr>
              <a:t>),</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MOD</a:t>
            </a:r>
            <a:r>
              <a:rPr lang="en-US" altLang="zh-CN" dirty="0">
                <a:solidFill>
                  <a:srgbClr val="999999"/>
                </a:solidFill>
                <a:latin typeface="Liberation Mono"/>
              </a:rPr>
              <a:t>(</a:t>
            </a:r>
            <a:r>
              <a:rPr lang="en-US" altLang="zh-CN" dirty="0">
                <a:solidFill>
                  <a:srgbClr val="990055"/>
                </a:solidFill>
                <a:latin typeface="Liberation Mono"/>
              </a:rPr>
              <a:t>2005</a:t>
            </a:r>
            <a:r>
              <a:rPr lang="en-US" altLang="zh-CN" dirty="0">
                <a:solidFill>
                  <a:srgbClr val="999999"/>
                </a:solidFill>
                <a:latin typeface="Liberation Mono"/>
              </a:rPr>
              <a:t>,</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04800" indent="0">
              <a:buNone/>
            </a:pP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1</a:t>
            </a:r>
            <a:endParaRPr lang="zh-CN" altLang="en-US" dirty="0"/>
          </a:p>
          <a:p>
            <a:pPr marL="304800" indent="0">
              <a:buNone/>
            </a:pPr>
            <a:endParaRPr lang="zh-CN" altLang="en-US" dirty="0"/>
          </a:p>
          <a:p>
            <a:pPr lvl="1" fontAlgn="base"/>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LINEAR</a:t>
            </a:r>
            <a:r>
              <a:rPr kumimoji="1" lang="zh-CN" altLang="en-US" dirty="0"/>
              <a:t> </a:t>
            </a:r>
            <a:r>
              <a:rPr kumimoji="1" lang="en-US" altLang="zh-CN" dirty="0"/>
              <a:t>HASH</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856984" cy="3940924"/>
          </a:xfrm>
        </p:spPr>
        <p:txBody>
          <a:bodyPr>
            <a:normAutofit/>
          </a:bodyPr>
          <a:lstStyle/>
          <a:p>
            <a:pPr fontAlgn="base"/>
            <a:r>
              <a:rPr lang="en-US" altLang="zh-CN" dirty="0"/>
              <a:t>MySQL also supports linear hashing, </a:t>
            </a:r>
            <a:endParaRPr lang="en-US" altLang="zh-CN" dirty="0"/>
          </a:p>
          <a:p>
            <a:pPr lvl="1" fontAlgn="base"/>
            <a:r>
              <a:rPr lang="en-US" altLang="zh-CN" dirty="0"/>
              <a:t>which differs from regular hashing in that linear hashing utilizes a linear </a:t>
            </a:r>
            <a:r>
              <a:rPr lang="en-US" altLang="zh-CN" dirty="0">
                <a:solidFill>
                  <a:srgbClr val="FF0000"/>
                </a:solidFill>
              </a:rPr>
              <a:t>powers-of-two</a:t>
            </a:r>
            <a:r>
              <a:rPr lang="en-US" altLang="zh-CN" dirty="0"/>
              <a:t> algorithm whereas regular hashing employs the </a:t>
            </a:r>
            <a:r>
              <a:rPr lang="en-US" altLang="zh-CN" dirty="0">
                <a:solidFill>
                  <a:srgbClr val="FF0000"/>
                </a:solidFill>
              </a:rPr>
              <a:t>modulus</a:t>
            </a:r>
            <a:r>
              <a:rPr lang="en-US" altLang="zh-CN" dirty="0"/>
              <a:t> of the hashing function's value. </a:t>
            </a:r>
            <a:endParaRPr lang="en-US" altLang="zh-CN" dirty="0"/>
          </a:p>
          <a:p>
            <a:pPr marL="538480" lvl="1"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employees </a:t>
            </a:r>
            <a:r>
              <a:rPr lang="en-US" altLang="zh-CN" dirty="0">
                <a:solidFill>
                  <a:srgbClr val="999999"/>
                </a:solidFill>
                <a:latin typeface="Liberation Mono"/>
              </a:rPr>
              <a:t>(</a:t>
            </a:r>
            <a:endParaRPr lang="en-US" altLang="zh-CN" dirty="0">
              <a:solidFill>
                <a:srgbClr val="999999"/>
              </a:solidFill>
              <a:latin typeface="Liberation Mono"/>
            </a:endParaRPr>
          </a:p>
          <a:p>
            <a:pPr marL="538480" lvl="1" indent="0" fontAlgn="base">
              <a:buNone/>
            </a:pPr>
            <a:r>
              <a:rPr lang="en-US" altLang="zh-CN" dirty="0">
                <a:solidFill>
                  <a:srgbClr val="999999"/>
                </a:solidFill>
                <a:latin typeface="Liberation Mono"/>
              </a:rPr>
              <a:t>	</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0000"/>
                </a:solidFill>
                <a:latin typeface="Liberation Mono"/>
              </a:rPr>
              <a:t>	hired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'1970-01-01’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0000"/>
                </a:solidFill>
                <a:latin typeface="Liberation Mono"/>
              </a:rPr>
              <a:t>	separated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'9999-12-31’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job_code</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err="1">
                <a:solidFill>
                  <a:srgbClr val="000000"/>
                </a:solidFill>
                <a:latin typeface="Liberation Mono"/>
              </a:rPr>
              <a:t>store_id</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 LINEAR</a:t>
            </a:r>
            <a:r>
              <a:rPr lang="zh-CN" altLang="en-US" dirty="0">
                <a:solidFill>
                  <a:srgbClr val="0077AA"/>
                </a:solidFill>
                <a:latin typeface="Liberation Mono"/>
              </a:rPr>
              <a:t> </a:t>
            </a:r>
            <a:r>
              <a:rPr lang="en-US" altLang="zh-CN" dirty="0">
                <a:solidFill>
                  <a:srgbClr val="0077AA"/>
                </a:solidFill>
                <a:latin typeface="Liberation Mono"/>
              </a:rPr>
              <a:t>HASH</a:t>
            </a:r>
            <a:r>
              <a:rPr lang="en-US" altLang="zh-CN" dirty="0">
                <a:solidFill>
                  <a:srgbClr val="999999"/>
                </a:solidFill>
                <a:latin typeface="Liberation Mono"/>
              </a:rPr>
              <a:t>(</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000000"/>
                </a:solidFill>
                <a:latin typeface="Liberation Mono"/>
              </a:rPr>
              <a:t>hired</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538480" lvl="1" indent="0" fontAlgn="base">
              <a:buNone/>
            </a:pP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endParaRPr lang="zh-CN" altLang="en-US" dirty="0"/>
          </a:p>
          <a:p>
            <a:pPr lvl="1" fontAlgn="base"/>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LINEAR</a:t>
            </a:r>
            <a:r>
              <a:rPr kumimoji="1" lang="zh-CN" altLang="en-US" dirty="0"/>
              <a:t> </a:t>
            </a:r>
            <a:r>
              <a:rPr kumimoji="1" lang="en-US" altLang="zh-CN" dirty="0"/>
              <a:t>HASH</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928992" cy="3940924"/>
          </a:xfrm>
        </p:spPr>
        <p:txBody>
          <a:bodyPr>
            <a:normAutofit/>
          </a:bodyPr>
          <a:lstStyle/>
          <a:p>
            <a:pPr fontAlgn="base"/>
            <a:r>
              <a:rPr lang="en-US" altLang="zh-CN" dirty="0"/>
              <a:t>Given an expression </a:t>
            </a:r>
            <a:r>
              <a:rPr lang="en-US" altLang="zh-CN" i="1" dirty="0">
                <a:solidFill>
                  <a:srgbClr val="FF0000"/>
                </a:solidFill>
              </a:rPr>
              <a:t>expr</a:t>
            </a:r>
            <a:r>
              <a:rPr lang="en-US" altLang="zh-CN" dirty="0"/>
              <a:t>, </a:t>
            </a:r>
            <a:endParaRPr lang="en-US" altLang="zh-CN" dirty="0"/>
          </a:p>
          <a:p>
            <a:pPr lvl="1" fontAlgn="base"/>
            <a:r>
              <a:rPr lang="en-US" altLang="zh-CN" dirty="0"/>
              <a:t>the partition in which the record is stored when linear hashing is used is partition number </a:t>
            </a:r>
            <a:r>
              <a:rPr lang="en-US" altLang="zh-CN" i="1" dirty="0">
                <a:solidFill>
                  <a:srgbClr val="FF0000"/>
                </a:solidFill>
              </a:rPr>
              <a:t>N</a:t>
            </a:r>
            <a:r>
              <a:rPr lang="en-US" altLang="zh-CN" dirty="0"/>
              <a:t> from among </a:t>
            </a:r>
            <a:r>
              <a:rPr lang="en-US" altLang="zh-CN" i="1" dirty="0">
                <a:solidFill>
                  <a:srgbClr val="FF0000"/>
                </a:solidFill>
              </a:rPr>
              <a:t>num</a:t>
            </a:r>
            <a:r>
              <a:rPr lang="en-US" altLang="zh-CN" dirty="0"/>
              <a:t> partitions, where </a:t>
            </a:r>
            <a:r>
              <a:rPr lang="en-US" altLang="zh-CN" i="1" dirty="0"/>
              <a:t>N</a:t>
            </a:r>
            <a:r>
              <a:rPr lang="en-US" altLang="zh-CN" dirty="0"/>
              <a:t> is derived according to the following algorithm:</a:t>
            </a:r>
            <a:endParaRPr lang="en-US" altLang="zh-CN" dirty="0"/>
          </a:p>
          <a:p>
            <a:pPr marL="685800" lvl="1" indent="-342900" fontAlgn="base">
              <a:buFont typeface="+mj-lt"/>
              <a:buAutoNum type="arabicPeriod"/>
            </a:pPr>
            <a:r>
              <a:rPr lang="en-US" altLang="zh-CN" dirty="0"/>
              <a:t>Find the next power of 2 greater than </a:t>
            </a:r>
            <a:r>
              <a:rPr lang="en-US" altLang="zh-CN" i="1" dirty="0"/>
              <a:t>num</a:t>
            </a:r>
            <a:r>
              <a:rPr lang="en-US" altLang="zh-CN" dirty="0"/>
              <a:t>. We call this value </a:t>
            </a:r>
            <a:r>
              <a:rPr lang="en-US" altLang="zh-CN" i="1" dirty="0"/>
              <a:t>V</a:t>
            </a:r>
            <a:r>
              <a:rPr lang="en-US" altLang="zh-CN" dirty="0"/>
              <a:t>; it can be calculated as:</a:t>
            </a:r>
            <a:endParaRPr lang="en-US" altLang="zh-CN" dirty="0"/>
          </a:p>
          <a:p>
            <a:pPr lvl="2" fontAlgn="base"/>
            <a:r>
              <a:rPr lang="en-US" altLang="zh-CN" i="1" dirty="0"/>
              <a:t>V</a:t>
            </a:r>
            <a:r>
              <a:rPr lang="en-US" altLang="zh-CN" dirty="0"/>
              <a:t> = POWER(2, CEILING(LOG(2, </a:t>
            </a:r>
            <a:r>
              <a:rPr lang="en-US" altLang="zh-CN" i="1" dirty="0"/>
              <a:t>num</a:t>
            </a:r>
            <a:r>
              <a:rPr lang="en-US" altLang="zh-CN" dirty="0"/>
              <a:t>)))</a:t>
            </a:r>
            <a:endParaRPr lang="en-US" altLang="zh-CN" dirty="0"/>
          </a:p>
          <a:p>
            <a:pPr marL="685800" lvl="1" indent="-342900" fontAlgn="base">
              <a:buFont typeface="+mj-lt"/>
              <a:buAutoNum type="arabicPeriod"/>
            </a:pPr>
            <a:r>
              <a:rPr lang="en-US" altLang="zh-CN" dirty="0"/>
              <a:t>Set </a:t>
            </a:r>
            <a:r>
              <a:rPr lang="en-US" altLang="zh-CN" i="1" dirty="0"/>
              <a:t>N</a:t>
            </a:r>
            <a:r>
              <a:rPr lang="en-US" altLang="zh-CN" dirty="0"/>
              <a:t> = </a:t>
            </a:r>
            <a:r>
              <a:rPr lang="en-US" altLang="zh-CN" i="1" dirty="0"/>
              <a:t>F</a:t>
            </a:r>
            <a:r>
              <a:rPr lang="en-US" altLang="zh-CN" dirty="0"/>
              <a:t>(</a:t>
            </a:r>
            <a:r>
              <a:rPr lang="en-US" altLang="zh-CN" i="1" dirty="0" err="1"/>
              <a:t>column_list</a:t>
            </a:r>
            <a:r>
              <a:rPr lang="en-US" altLang="zh-CN" dirty="0"/>
              <a:t>) &amp; (</a:t>
            </a:r>
            <a:r>
              <a:rPr lang="en-US" altLang="zh-CN" i="1" dirty="0"/>
              <a:t>V</a:t>
            </a:r>
            <a:r>
              <a:rPr lang="en-US" altLang="zh-CN" dirty="0"/>
              <a:t> - 1).</a:t>
            </a:r>
            <a:endParaRPr lang="en-US" altLang="zh-CN" dirty="0"/>
          </a:p>
          <a:p>
            <a:pPr marL="685800" lvl="1" indent="-342900" fontAlgn="base">
              <a:buFont typeface="+mj-lt"/>
              <a:buAutoNum type="arabicPeriod"/>
            </a:pPr>
            <a:r>
              <a:rPr lang="en-US" altLang="zh-CN" dirty="0"/>
              <a:t>While </a:t>
            </a:r>
            <a:r>
              <a:rPr lang="en-US" altLang="zh-CN" i="1" dirty="0"/>
              <a:t>N</a:t>
            </a:r>
            <a:r>
              <a:rPr lang="en-US" altLang="zh-CN" dirty="0"/>
              <a:t> &gt;= </a:t>
            </a:r>
            <a:r>
              <a:rPr lang="en-US" altLang="zh-CN" i="1" dirty="0"/>
              <a:t>num</a:t>
            </a:r>
            <a:r>
              <a:rPr lang="en-US" altLang="zh-CN" dirty="0"/>
              <a:t>:</a:t>
            </a:r>
            <a:endParaRPr lang="en-US" altLang="zh-CN" dirty="0"/>
          </a:p>
          <a:p>
            <a:pPr lvl="2" fontAlgn="base"/>
            <a:r>
              <a:rPr lang="en-US" altLang="zh-CN" dirty="0"/>
              <a:t>Set </a:t>
            </a:r>
            <a:r>
              <a:rPr lang="en-US" altLang="zh-CN" i="1" dirty="0"/>
              <a:t>V</a:t>
            </a:r>
            <a:r>
              <a:rPr lang="en-US" altLang="zh-CN" dirty="0"/>
              <a:t> = </a:t>
            </a:r>
            <a:r>
              <a:rPr lang="en-US" altLang="zh-CN" i="1" dirty="0"/>
              <a:t>V</a:t>
            </a:r>
            <a:r>
              <a:rPr lang="en-US" altLang="zh-CN" dirty="0"/>
              <a:t> / 2</a:t>
            </a:r>
            <a:endParaRPr lang="en-US" altLang="zh-CN" dirty="0"/>
          </a:p>
          <a:p>
            <a:pPr lvl="2" fontAlgn="base"/>
            <a:r>
              <a:rPr lang="en-US" altLang="zh-CN" dirty="0"/>
              <a:t>Set </a:t>
            </a:r>
            <a:r>
              <a:rPr lang="en-US" altLang="zh-CN" i="1" dirty="0"/>
              <a:t>N</a:t>
            </a:r>
            <a:r>
              <a:rPr lang="en-US" altLang="zh-CN" dirty="0"/>
              <a:t> = </a:t>
            </a:r>
            <a:r>
              <a:rPr lang="en-US" altLang="zh-CN" i="1" dirty="0"/>
              <a:t>N</a:t>
            </a:r>
            <a:r>
              <a:rPr lang="en-US" altLang="zh-CN" dirty="0"/>
              <a:t> &amp; (</a:t>
            </a:r>
            <a:r>
              <a:rPr lang="en-US" altLang="zh-CN" i="1" dirty="0"/>
              <a:t>V</a:t>
            </a:r>
            <a:r>
              <a:rPr lang="en-US" altLang="zh-CN" dirty="0"/>
              <a:t> - 1)</a:t>
            </a:r>
            <a:endParaRPr lang="en-US" altLang="zh-CN" dirty="0"/>
          </a:p>
          <a:p>
            <a:pPr marL="0" indent="0">
              <a:buNone/>
            </a:pPr>
            <a:br>
              <a:rPr lang="en-US" altLang="zh-CN" dirty="0"/>
            </a:br>
            <a:endParaRPr lang="en-US" altLang="zh-CN" dirty="0"/>
          </a:p>
          <a:p>
            <a:pPr lvl="1" fontAlgn="base"/>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a:t>
            </a:r>
            <a:r>
              <a:rPr lang="zh-CN" altLang="en-US" dirty="0"/>
              <a:t> </a:t>
            </a:r>
            <a:r>
              <a:rPr lang="en-US" altLang="zh-CN" dirty="0"/>
              <a:t>of</a:t>
            </a:r>
            <a:r>
              <a:rPr lang="zh-CN" altLang="en-US" dirty="0"/>
              <a:t> </a:t>
            </a:r>
            <a:r>
              <a:rPr lang="en-US" altLang="zh-CN" dirty="0"/>
              <a:t>Partitioning</a:t>
            </a:r>
            <a:r>
              <a:rPr lang="zh-CN" altLang="en-US" dirty="0"/>
              <a:t> </a:t>
            </a:r>
            <a:r>
              <a:rPr lang="en-US" altLang="zh-CN" dirty="0"/>
              <a:t>in</a:t>
            </a:r>
            <a:r>
              <a:rPr lang="zh-CN" altLang="en-US" dirty="0"/>
              <a:t> </a:t>
            </a:r>
            <a:r>
              <a:rPr lang="en-US" altLang="zh-CN" dirty="0"/>
              <a:t>MySQL</a:t>
            </a:r>
            <a:endParaRPr lang="zh-CN" altLang="en-US" dirty="0"/>
          </a:p>
        </p:txBody>
      </p:sp>
      <p:sp>
        <p:nvSpPr>
          <p:cNvPr id="3" name="内容占位符 2"/>
          <p:cNvSpPr>
            <a:spLocks noGrp="1"/>
          </p:cNvSpPr>
          <p:nvPr>
            <p:ph idx="1"/>
          </p:nvPr>
        </p:nvSpPr>
        <p:spPr/>
        <p:txBody>
          <a:bodyPr>
            <a:normAutofit/>
          </a:bodyPr>
          <a:lstStyle/>
          <a:p>
            <a:pPr fontAlgn="base"/>
            <a:r>
              <a:rPr lang="en-US" altLang="zh-CN" dirty="0"/>
              <a:t>Partitioning takes this notion a step further, </a:t>
            </a:r>
            <a:endParaRPr lang="en-US" altLang="zh-CN" dirty="0"/>
          </a:p>
          <a:p>
            <a:pPr lvl="1" fontAlgn="base"/>
            <a:r>
              <a:rPr lang="en-US" altLang="zh-CN" dirty="0"/>
              <a:t>by enabling you to </a:t>
            </a:r>
            <a:r>
              <a:rPr lang="en-US" altLang="zh-CN" dirty="0">
                <a:solidFill>
                  <a:srgbClr val="FF0000"/>
                </a:solidFill>
              </a:rPr>
              <a:t>distribute portions of individual tables across a file system according to rules which you can set largely as needed</a:t>
            </a:r>
            <a:r>
              <a:rPr lang="en-US" altLang="zh-CN" dirty="0"/>
              <a:t>. </a:t>
            </a:r>
            <a:endParaRPr lang="en-US" altLang="zh-CN" dirty="0"/>
          </a:p>
          <a:p>
            <a:pPr lvl="1" fontAlgn="base"/>
            <a:r>
              <a:rPr lang="en-US" altLang="zh-CN" dirty="0"/>
              <a:t>In effect, different portions of a table are stored </a:t>
            </a:r>
            <a:r>
              <a:rPr lang="en-US" altLang="zh-CN" dirty="0">
                <a:solidFill>
                  <a:srgbClr val="FF0000"/>
                </a:solidFill>
              </a:rPr>
              <a:t>as</a:t>
            </a:r>
            <a:r>
              <a:rPr lang="en-US" altLang="zh-CN" dirty="0"/>
              <a:t> </a:t>
            </a:r>
            <a:r>
              <a:rPr lang="en-US" altLang="zh-CN" dirty="0">
                <a:solidFill>
                  <a:srgbClr val="FF0000"/>
                </a:solidFill>
              </a:rPr>
              <a:t>separate tables </a:t>
            </a:r>
            <a:r>
              <a:rPr lang="en-US" altLang="zh-CN" dirty="0"/>
              <a:t>in different locations. </a:t>
            </a:r>
            <a:endParaRPr lang="en-US" altLang="zh-CN" dirty="0"/>
          </a:p>
          <a:p>
            <a:pPr lvl="1" fontAlgn="base"/>
            <a:r>
              <a:rPr lang="en-US" altLang="zh-CN" dirty="0"/>
              <a:t>The user-selected rule by which the division of data is accomplished is known as a </a:t>
            </a:r>
            <a:r>
              <a:rPr lang="en-US" altLang="zh-CN" dirty="0">
                <a:solidFill>
                  <a:srgbClr val="FF0000"/>
                </a:solidFill>
              </a:rPr>
              <a:t>partitioning function</a:t>
            </a:r>
            <a:r>
              <a:rPr lang="en-US" altLang="zh-CN" dirty="0"/>
              <a:t>, which in MySQL can be the modulus, simple matching against a set of ranges or value lists, an internal hashing function, or a linear hashing function. </a:t>
            </a:r>
            <a:endParaRPr lang="en-US" altLang="zh-CN" dirty="0"/>
          </a:p>
          <a:p>
            <a:pPr lvl="1" fontAlgn="base"/>
            <a:r>
              <a:rPr lang="en-US" altLang="zh-CN" dirty="0"/>
              <a:t>The function is selected according to the partitioning type specified by the user, and takes as its parameter the value of </a:t>
            </a:r>
            <a:r>
              <a:rPr lang="en-US" altLang="zh-CN" dirty="0">
                <a:solidFill>
                  <a:srgbClr val="FF0000"/>
                </a:solidFill>
              </a:rPr>
              <a:t>a user-supplied expression</a:t>
            </a:r>
            <a:r>
              <a:rPr lang="en-US" altLang="zh-CN" dirty="0"/>
              <a:t>. </a:t>
            </a:r>
            <a:endParaRPr lang="en-US" altLang="zh-CN" dirty="0"/>
          </a:p>
          <a:p>
            <a:pPr lvl="1" fontAlgn="base"/>
            <a:r>
              <a:rPr lang="en-US" altLang="zh-CN" dirty="0"/>
              <a:t>This expression can be a column value, a function acting on one or more column values, or a set of one or more column values, depending on the type of partitioning that is used.</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LINEAR</a:t>
            </a:r>
            <a:r>
              <a:rPr kumimoji="1" lang="zh-CN" altLang="en-US" dirty="0"/>
              <a:t> </a:t>
            </a:r>
            <a:r>
              <a:rPr kumimoji="1" lang="en-US" altLang="zh-CN" dirty="0"/>
              <a:t>HASH</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7812868" cy="3940924"/>
          </a:xfrm>
        </p:spPr>
        <p:txBody>
          <a:bodyPr>
            <a:normAutofit fontScale="92500" lnSpcReduction="10000"/>
          </a:bodyPr>
          <a:lstStyle/>
          <a:p>
            <a:pPr marL="340360" indent="0">
              <a:buNone/>
            </a:pPr>
            <a:r>
              <a:rPr lang="en-US" altLang="zh-CN" sz="1200" dirty="0">
                <a:solidFill>
                  <a:srgbClr val="000000"/>
                </a:solidFill>
                <a:latin typeface="Liberation Mono"/>
              </a:rPr>
              <a:t>CREATE TABLE t1 </a:t>
            </a:r>
            <a:r>
              <a:rPr lang="en-US" altLang="zh-CN" sz="1200" dirty="0">
                <a:solidFill>
                  <a:srgbClr val="999999"/>
                </a:solidFill>
                <a:latin typeface="Liberation Mono"/>
              </a:rPr>
              <a:t>(</a:t>
            </a:r>
            <a:r>
              <a:rPr lang="en-US" altLang="zh-CN" sz="1200" dirty="0">
                <a:solidFill>
                  <a:srgbClr val="000000"/>
                </a:solidFill>
                <a:latin typeface="Liberation Mono"/>
              </a:rPr>
              <a:t>col1 INT</a:t>
            </a:r>
            <a:r>
              <a:rPr lang="en-US" altLang="zh-CN" sz="1200" dirty="0">
                <a:solidFill>
                  <a:srgbClr val="999999"/>
                </a:solidFill>
                <a:latin typeface="Liberation Mono"/>
              </a:rPr>
              <a:t>,</a:t>
            </a:r>
            <a:r>
              <a:rPr lang="en-US" altLang="zh-CN" sz="1200" dirty="0">
                <a:solidFill>
                  <a:srgbClr val="000000"/>
                </a:solidFill>
                <a:latin typeface="Liberation Mono"/>
              </a:rPr>
              <a:t> col2 CHAR</a:t>
            </a:r>
            <a:r>
              <a:rPr lang="en-US" altLang="zh-CN" sz="1200" dirty="0">
                <a:solidFill>
                  <a:srgbClr val="999999"/>
                </a:solidFill>
                <a:latin typeface="Liberation Mono"/>
              </a:rPr>
              <a:t>(</a:t>
            </a:r>
            <a:r>
              <a:rPr lang="en-US" altLang="zh-CN" sz="1200" dirty="0">
                <a:solidFill>
                  <a:srgbClr val="000000"/>
                </a:solidFill>
                <a:latin typeface="Liberation Mono"/>
              </a:rPr>
              <a:t>5</a:t>
            </a:r>
            <a:r>
              <a:rPr lang="en-US" altLang="zh-CN" sz="1200" dirty="0">
                <a:solidFill>
                  <a:srgbClr val="999999"/>
                </a:solidFill>
                <a:latin typeface="Liberation Mono"/>
              </a:rPr>
              <a:t>),</a:t>
            </a:r>
            <a:r>
              <a:rPr lang="en-US" altLang="zh-CN" sz="1200" dirty="0">
                <a:solidFill>
                  <a:srgbClr val="000000"/>
                </a:solidFill>
                <a:latin typeface="Liberation Mono"/>
              </a:rPr>
              <a:t> col3 DATE</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340360" indent="0">
              <a:buNone/>
            </a:pPr>
            <a:r>
              <a:rPr lang="en-US" altLang="zh-CN" sz="1200" dirty="0">
                <a:solidFill>
                  <a:srgbClr val="000000"/>
                </a:solidFill>
                <a:latin typeface="Liberation Mono"/>
              </a:rPr>
              <a:t>	PARTITION BY LINEAR HASH</a:t>
            </a:r>
            <a:r>
              <a:rPr lang="en-US" altLang="zh-CN" sz="1200" dirty="0">
                <a:solidFill>
                  <a:srgbClr val="999999"/>
                </a:solidFill>
                <a:latin typeface="Liberation Mono"/>
              </a:rPr>
              <a:t>(</a:t>
            </a:r>
            <a:r>
              <a:rPr lang="en-US" altLang="zh-CN" sz="1200" dirty="0">
                <a:solidFill>
                  <a:srgbClr val="000000"/>
                </a:solidFill>
                <a:latin typeface="Liberation Mono"/>
              </a:rPr>
              <a:t> YEAR</a:t>
            </a:r>
            <a:r>
              <a:rPr lang="en-US" altLang="zh-CN" sz="1200" dirty="0">
                <a:solidFill>
                  <a:srgbClr val="999999"/>
                </a:solidFill>
                <a:latin typeface="Liberation Mono"/>
              </a:rPr>
              <a:t>(</a:t>
            </a:r>
            <a:r>
              <a:rPr lang="en-US" altLang="zh-CN" sz="1200" dirty="0">
                <a:solidFill>
                  <a:srgbClr val="000000"/>
                </a:solidFill>
                <a:latin typeface="Liberation Mono"/>
              </a:rPr>
              <a:t>col3</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340360" indent="0">
              <a:buNone/>
            </a:pPr>
            <a:r>
              <a:rPr lang="en-US" altLang="zh-CN" sz="1200" dirty="0">
                <a:solidFill>
                  <a:srgbClr val="000000"/>
                </a:solidFill>
                <a:latin typeface="Liberation Mono"/>
              </a:rPr>
              <a:t>	PARTITIONS 6</a:t>
            </a:r>
            <a:r>
              <a:rPr lang="en-US" altLang="zh-CN" sz="1200" dirty="0">
                <a:solidFill>
                  <a:srgbClr val="999999"/>
                </a:solidFill>
                <a:latin typeface="Liberation Mono"/>
              </a:rPr>
              <a:t>;</a:t>
            </a:r>
            <a:endParaRPr lang="en-US" altLang="zh-CN" sz="1200" dirty="0">
              <a:solidFill>
                <a:srgbClr val="999999"/>
              </a:solidFill>
              <a:latin typeface="Liberation Mono"/>
            </a:endParaRPr>
          </a:p>
          <a:p>
            <a:pPr marL="340360" indent="0">
              <a:buNone/>
            </a:pPr>
            <a:endParaRPr lang="en-US" altLang="zh-CN" sz="1200" dirty="0">
              <a:solidFill>
                <a:srgbClr val="999999"/>
              </a:solidFill>
              <a:latin typeface="Liberation Mono"/>
            </a:endParaRPr>
          </a:p>
          <a:p>
            <a:pPr marL="340360" indent="0">
              <a:buNone/>
            </a:pPr>
            <a:r>
              <a:rPr lang="en-US" altLang="zh-CN" sz="1200" i="1" dirty="0">
                <a:solidFill>
                  <a:srgbClr val="000000"/>
                </a:solidFill>
                <a:latin typeface="Liberation Mono"/>
              </a:rPr>
              <a:t>V</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POWER</a:t>
            </a:r>
            <a:r>
              <a:rPr lang="en-US" altLang="zh-CN" sz="1200" dirty="0">
                <a:solidFill>
                  <a:srgbClr val="999999"/>
                </a:solidFill>
                <a:latin typeface="Liberation Mono"/>
              </a:rPr>
              <a:t>(</a:t>
            </a:r>
            <a:r>
              <a:rPr lang="en-US" altLang="zh-CN" sz="1200" dirty="0">
                <a:solidFill>
                  <a:srgbClr val="000000"/>
                </a:solidFill>
                <a:latin typeface="Liberation Mono"/>
              </a:rPr>
              <a:t>2</a:t>
            </a:r>
            <a:r>
              <a:rPr lang="en-US" altLang="zh-CN" sz="1200" dirty="0">
                <a:solidFill>
                  <a:srgbClr val="999999"/>
                </a:solidFill>
                <a:latin typeface="Liberation Mono"/>
              </a:rPr>
              <a:t>,</a:t>
            </a:r>
            <a:r>
              <a:rPr lang="en-US" altLang="zh-CN" sz="1200" dirty="0">
                <a:solidFill>
                  <a:srgbClr val="000000"/>
                </a:solidFill>
                <a:latin typeface="Liberation Mono"/>
              </a:rPr>
              <a:t> CEILING</a:t>
            </a:r>
            <a:r>
              <a:rPr lang="en-US" altLang="zh-CN" sz="1200" dirty="0">
                <a:solidFill>
                  <a:srgbClr val="999999"/>
                </a:solidFill>
                <a:latin typeface="Liberation Mono"/>
              </a:rPr>
              <a:t>(</a:t>
            </a:r>
            <a:r>
              <a:rPr lang="en-US" altLang="zh-CN" sz="1200" dirty="0">
                <a:solidFill>
                  <a:srgbClr val="000000"/>
                </a:solidFill>
                <a:latin typeface="Liberation Mono"/>
              </a:rPr>
              <a:t> LOG</a:t>
            </a:r>
            <a:r>
              <a:rPr lang="en-US" altLang="zh-CN" sz="1200" dirty="0">
                <a:solidFill>
                  <a:srgbClr val="999999"/>
                </a:solidFill>
                <a:latin typeface="Liberation Mono"/>
              </a:rPr>
              <a:t>(</a:t>
            </a:r>
            <a:r>
              <a:rPr lang="en-US" altLang="zh-CN" sz="1200" dirty="0">
                <a:solidFill>
                  <a:srgbClr val="000000"/>
                </a:solidFill>
                <a:latin typeface="Liberation Mono"/>
              </a:rPr>
              <a:t>2</a:t>
            </a:r>
            <a:r>
              <a:rPr lang="en-US" altLang="zh-CN" sz="1200" dirty="0">
                <a:solidFill>
                  <a:srgbClr val="999999"/>
                </a:solidFill>
                <a:latin typeface="Liberation Mono"/>
              </a:rPr>
              <a:t>,</a:t>
            </a:r>
            <a:r>
              <a:rPr lang="en-US" altLang="zh-CN" sz="1200" dirty="0">
                <a:solidFill>
                  <a:srgbClr val="000000"/>
                </a:solidFill>
                <a:latin typeface="Liberation Mono"/>
              </a:rPr>
              <a:t>6</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8 </a:t>
            </a:r>
            <a:endParaRPr lang="en-US" altLang="zh-CN" sz="1200" dirty="0">
              <a:solidFill>
                <a:srgbClr val="000000"/>
              </a:solidFill>
              <a:latin typeface="Liberation Mono"/>
            </a:endParaRPr>
          </a:p>
          <a:p>
            <a:pPr marL="340360" indent="0">
              <a:buNone/>
            </a:pPr>
            <a:r>
              <a:rPr lang="en-US" altLang="zh-CN" sz="1200" i="1" dirty="0">
                <a:solidFill>
                  <a:srgbClr val="000000"/>
                </a:solidFill>
                <a:latin typeface="Liberation Mono"/>
              </a:rPr>
              <a:t>N</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YEAR</a:t>
            </a:r>
            <a:r>
              <a:rPr lang="en-US" altLang="zh-CN" sz="1200" dirty="0">
                <a:solidFill>
                  <a:srgbClr val="999999"/>
                </a:solidFill>
                <a:latin typeface="Liberation Mono"/>
              </a:rPr>
              <a:t>(</a:t>
            </a:r>
            <a:r>
              <a:rPr lang="en-US" altLang="zh-CN" sz="1200" dirty="0">
                <a:solidFill>
                  <a:srgbClr val="000000"/>
                </a:solidFill>
                <a:latin typeface="Liberation Mono"/>
              </a:rPr>
              <a:t>'2003</a:t>
            </a:r>
            <a:r>
              <a:rPr lang="en-US" altLang="zh-CN" sz="1200" dirty="0">
                <a:solidFill>
                  <a:srgbClr val="A67F59"/>
                </a:solidFill>
                <a:latin typeface="Liberation Mono"/>
              </a:rPr>
              <a:t>-</a:t>
            </a:r>
            <a:r>
              <a:rPr lang="en-US" altLang="zh-CN" sz="1200" dirty="0">
                <a:solidFill>
                  <a:srgbClr val="000000"/>
                </a:solidFill>
                <a:latin typeface="Liberation Mono"/>
              </a:rPr>
              <a:t>04</a:t>
            </a:r>
            <a:r>
              <a:rPr lang="en-US" altLang="zh-CN" sz="1200" dirty="0">
                <a:solidFill>
                  <a:srgbClr val="A67F59"/>
                </a:solidFill>
                <a:latin typeface="Liberation Mono"/>
              </a:rPr>
              <a:t>-</a:t>
            </a:r>
            <a:r>
              <a:rPr lang="en-US" altLang="zh-CN" sz="1200" dirty="0">
                <a:solidFill>
                  <a:srgbClr val="000000"/>
                </a:solidFill>
                <a:latin typeface="Liberation Mono"/>
              </a:rPr>
              <a:t>14'</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&amp;</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8 </a:t>
            </a:r>
            <a:r>
              <a:rPr lang="en-US" altLang="zh-CN" sz="1200" dirty="0">
                <a:solidFill>
                  <a:srgbClr val="A67F59"/>
                </a:solidFill>
                <a:latin typeface="Liberation Mono"/>
              </a:rPr>
              <a:t>-</a:t>
            </a:r>
            <a:r>
              <a:rPr lang="en-US" altLang="zh-CN" sz="1200" dirty="0">
                <a:solidFill>
                  <a:srgbClr val="000000"/>
                </a:solidFill>
                <a:latin typeface="Liberation Mono"/>
              </a:rPr>
              <a:t> 1</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340360" indent="0">
              <a:buNone/>
            </a:pPr>
            <a:r>
              <a:rPr lang="zh-CN" altLang="en-US"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2003 </a:t>
            </a:r>
            <a:r>
              <a:rPr lang="en-US" altLang="zh-CN" sz="1200" dirty="0">
                <a:solidFill>
                  <a:srgbClr val="A67F59"/>
                </a:solidFill>
                <a:latin typeface="Liberation Mono"/>
              </a:rPr>
              <a:t>&amp;</a:t>
            </a:r>
            <a:r>
              <a:rPr lang="en-US" altLang="zh-CN" sz="1200" dirty="0">
                <a:solidFill>
                  <a:srgbClr val="000000"/>
                </a:solidFill>
                <a:latin typeface="Liberation Mono"/>
              </a:rPr>
              <a:t> 7 </a:t>
            </a:r>
            <a:endParaRPr lang="en-US" altLang="zh-CN" sz="1200" dirty="0">
              <a:solidFill>
                <a:srgbClr val="000000"/>
              </a:solidFill>
              <a:latin typeface="Liberation Mono"/>
            </a:endParaRPr>
          </a:p>
          <a:p>
            <a:pPr marL="340360" indent="0">
              <a:buNone/>
            </a:pPr>
            <a:r>
              <a:rPr lang="zh-CN" altLang="en-US" sz="1200" dirty="0">
                <a:solidFill>
                  <a:srgbClr val="A67F59"/>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3 </a:t>
            </a:r>
            <a:endParaRPr lang="en-US" altLang="zh-CN" sz="1200" dirty="0">
              <a:solidFill>
                <a:srgbClr val="000000"/>
              </a:solidFill>
              <a:latin typeface="Liberation Mono"/>
            </a:endParaRPr>
          </a:p>
          <a:p>
            <a:pPr marL="340360" indent="0">
              <a:buNone/>
            </a:pPr>
            <a:r>
              <a:rPr lang="en-US" altLang="zh-CN" sz="1200" dirty="0">
                <a:solidFill>
                  <a:srgbClr val="999999"/>
                </a:solidFill>
                <a:latin typeface="Liberation Mono"/>
              </a:rPr>
              <a:t>(</a:t>
            </a:r>
            <a:r>
              <a:rPr lang="en-US" altLang="zh-CN" sz="1200" i="1" dirty="0">
                <a:solidFill>
                  <a:srgbClr val="000000"/>
                </a:solidFill>
                <a:latin typeface="Liberation Mono"/>
              </a:rPr>
              <a:t>3 </a:t>
            </a:r>
            <a:r>
              <a:rPr lang="en-US" altLang="zh-CN" sz="1200" i="1" dirty="0">
                <a:solidFill>
                  <a:srgbClr val="A67F59"/>
                </a:solidFill>
                <a:latin typeface="Liberation Mono"/>
              </a:rPr>
              <a:t>&gt;=</a:t>
            </a:r>
            <a:r>
              <a:rPr lang="en-US" altLang="zh-CN" sz="1200" i="1" dirty="0">
                <a:solidFill>
                  <a:srgbClr val="000000"/>
                </a:solidFill>
                <a:latin typeface="Liberation Mono"/>
              </a:rPr>
              <a:t> 6 is FALSE</a:t>
            </a:r>
            <a:r>
              <a:rPr lang="en-US" altLang="zh-CN" sz="1200" i="1" dirty="0">
                <a:solidFill>
                  <a:srgbClr val="A67F59"/>
                </a:solidFill>
                <a:latin typeface="Liberation Mono"/>
              </a:rPr>
              <a:t>:</a:t>
            </a:r>
            <a:r>
              <a:rPr lang="en-US" altLang="zh-CN" sz="1200" i="1" dirty="0">
                <a:solidFill>
                  <a:srgbClr val="000000"/>
                </a:solidFill>
                <a:latin typeface="Liberation Mono"/>
              </a:rPr>
              <a:t> record stored in partition </a:t>
            </a:r>
            <a:r>
              <a:rPr lang="en-US" altLang="zh-CN" sz="1200" i="1" dirty="0">
                <a:solidFill>
                  <a:srgbClr val="708090"/>
                </a:solidFill>
                <a:latin typeface="Liberation Mono"/>
              </a:rPr>
              <a:t>#3</a:t>
            </a:r>
            <a:r>
              <a:rPr lang="en-US" altLang="zh-CN" sz="1200" dirty="0">
                <a:solidFill>
                  <a:srgbClr val="708090"/>
                </a:solidFill>
                <a:latin typeface="Liberation Mono"/>
              </a:rPr>
              <a:t>)</a:t>
            </a:r>
            <a:endParaRPr lang="zh-CN" altLang="en-US" sz="1200" dirty="0"/>
          </a:p>
          <a:p>
            <a:pPr marL="340360" indent="0">
              <a:buNone/>
            </a:pPr>
            <a:endParaRPr lang="en-US" altLang="zh-CN" sz="1200" dirty="0"/>
          </a:p>
          <a:p>
            <a:pPr marL="340360" indent="0">
              <a:buNone/>
            </a:pPr>
            <a:r>
              <a:rPr lang="en-US" altLang="zh-CN" sz="1200" i="1" dirty="0">
                <a:solidFill>
                  <a:srgbClr val="000000"/>
                </a:solidFill>
                <a:latin typeface="Liberation Mono"/>
              </a:rPr>
              <a:t>V</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8 </a:t>
            </a:r>
            <a:endParaRPr lang="en-US" altLang="zh-CN" sz="1200" dirty="0">
              <a:solidFill>
                <a:srgbClr val="000000"/>
              </a:solidFill>
              <a:latin typeface="Liberation Mono"/>
            </a:endParaRPr>
          </a:p>
          <a:p>
            <a:pPr marL="340360" indent="0">
              <a:buNone/>
            </a:pPr>
            <a:r>
              <a:rPr lang="en-US" altLang="zh-CN" sz="1200" i="1" dirty="0">
                <a:solidFill>
                  <a:srgbClr val="000000"/>
                </a:solidFill>
                <a:latin typeface="Liberation Mono"/>
              </a:rPr>
              <a:t>N</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YEAR</a:t>
            </a:r>
            <a:r>
              <a:rPr lang="en-US" altLang="zh-CN" sz="1200" dirty="0">
                <a:solidFill>
                  <a:srgbClr val="999999"/>
                </a:solidFill>
                <a:latin typeface="Liberation Mono"/>
              </a:rPr>
              <a:t>(</a:t>
            </a:r>
            <a:r>
              <a:rPr lang="en-US" altLang="zh-CN" sz="1200" dirty="0">
                <a:solidFill>
                  <a:srgbClr val="000000"/>
                </a:solidFill>
                <a:latin typeface="Liberation Mono"/>
              </a:rPr>
              <a:t>'1998</a:t>
            </a:r>
            <a:r>
              <a:rPr lang="en-US" altLang="zh-CN" sz="1200" dirty="0">
                <a:solidFill>
                  <a:srgbClr val="A67F59"/>
                </a:solidFill>
                <a:latin typeface="Liberation Mono"/>
              </a:rPr>
              <a:t>-</a:t>
            </a:r>
            <a:r>
              <a:rPr lang="en-US" altLang="zh-CN" sz="1200" dirty="0">
                <a:solidFill>
                  <a:srgbClr val="000000"/>
                </a:solidFill>
                <a:latin typeface="Liberation Mono"/>
              </a:rPr>
              <a:t>10</a:t>
            </a:r>
            <a:r>
              <a:rPr lang="en-US" altLang="zh-CN" sz="1200" dirty="0">
                <a:solidFill>
                  <a:srgbClr val="A67F59"/>
                </a:solidFill>
                <a:latin typeface="Liberation Mono"/>
              </a:rPr>
              <a:t>-</a:t>
            </a:r>
            <a:r>
              <a:rPr lang="en-US" altLang="zh-CN" sz="1200" dirty="0">
                <a:solidFill>
                  <a:srgbClr val="000000"/>
                </a:solidFill>
                <a:latin typeface="Liberation Mono"/>
              </a:rPr>
              <a:t>19'</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&amp;</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8 </a:t>
            </a:r>
            <a:r>
              <a:rPr lang="en-US" altLang="zh-CN" sz="1200" dirty="0">
                <a:solidFill>
                  <a:srgbClr val="A67F59"/>
                </a:solidFill>
                <a:latin typeface="Liberation Mono"/>
              </a:rPr>
              <a:t>-</a:t>
            </a:r>
            <a:r>
              <a:rPr lang="en-US" altLang="zh-CN" sz="1200" dirty="0">
                <a:solidFill>
                  <a:srgbClr val="000000"/>
                </a:solidFill>
                <a:latin typeface="Liberation Mono"/>
              </a:rPr>
              <a:t> 1</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340360" indent="0">
              <a:buNone/>
            </a:pPr>
            <a:r>
              <a:rPr lang="zh-CN" altLang="en-US"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1998 </a:t>
            </a:r>
            <a:r>
              <a:rPr lang="en-US" altLang="zh-CN" sz="1200" dirty="0">
                <a:solidFill>
                  <a:srgbClr val="A67F59"/>
                </a:solidFill>
                <a:latin typeface="Liberation Mono"/>
              </a:rPr>
              <a:t>&amp;</a:t>
            </a:r>
            <a:r>
              <a:rPr lang="en-US" altLang="zh-CN" sz="1200" dirty="0">
                <a:solidFill>
                  <a:srgbClr val="000000"/>
                </a:solidFill>
                <a:latin typeface="Liberation Mono"/>
              </a:rPr>
              <a:t> 7 </a:t>
            </a:r>
            <a:endParaRPr lang="en-US" altLang="zh-CN" sz="1200" dirty="0">
              <a:solidFill>
                <a:srgbClr val="000000"/>
              </a:solidFill>
              <a:latin typeface="Liberation Mono"/>
            </a:endParaRPr>
          </a:p>
          <a:p>
            <a:pPr marL="340360" indent="0">
              <a:buNone/>
            </a:pPr>
            <a:r>
              <a:rPr lang="zh-CN" altLang="en-US" sz="1200" dirty="0">
                <a:solidFill>
                  <a:srgbClr val="A67F59"/>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6 </a:t>
            </a:r>
            <a:endParaRPr lang="en-US" altLang="zh-CN" sz="1200" dirty="0">
              <a:solidFill>
                <a:srgbClr val="000000"/>
              </a:solidFill>
              <a:latin typeface="Liberation Mono"/>
            </a:endParaRPr>
          </a:p>
          <a:p>
            <a:pPr marL="340360" indent="0">
              <a:buNone/>
            </a:pPr>
            <a:r>
              <a:rPr lang="en-US" altLang="zh-CN" sz="1200" dirty="0">
                <a:solidFill>
                  <a:srgbClr val="999999"/>
                </a:solidFill>
                <a:latin typeface="Liberation Mono"/>
              </a:rPr>
              <a:t>(</a:t>
            </a:r>
            <a:r>
              <a:rPr lang="en-US" altLang="zh-CN" sz="1200" i="1" dirty="0">
                <a:solidFill>
                  <a:srgbClr val="000000"/>
                </a:solidFill>
                <a:latin typeface="Liberation Mono"/>
              </a:rPr>
              <a:t>6 </a:t>
            </a:r>
            <a:r>
              <a:rPr lang="en-US" altLang="zh-CN" sz="1200" i="1" dirty="0">
                <a:solidFill>
                  <a:srgbClr val="A67F59"/>
                </a:solidFill>
                <a:latin typeface="Liberation Mono"/>
              </a:rPr>
              <a:t>&gt;=</a:t>
            </a:r>
            <a:r>
              <a:rPr lang="en-US" altLang="zh-CN" sz="1200" i="1" dirty="0">
                <a:solidFill>
                  <a:srgbClr val="000000"/>
                </a:solidFill>
                <a:latin typeface="Liberation Mono"/>
              </a:rPr>
              <a:t> 6 is TRUE</a:t>
            </a:r>
            <a:r>
              <a:rPr lang="en-US" altLang="zh-CN" sz="1200" i="1" dirty="0">
                <a:solidFill>
                  <a:srgbClr val="A67F59"/>
                </a:solidFill>
                <a:latin typeface="Liberation Mono"/>
              </a:rPr>
              <a:t>:</a:t>
            </a:r>
            <a:r>
              <a:rPr lang="en-US" altLang="zh-CN" sz="1200" i="1" dirty="0">
                <a:solidFill>
                  <a:srgbClr val="000000"/>
                </a:solidFill>
                <a:latin typeface="Liberation Mono"/>
              </a:rPr>
              <a:t> additional step required</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340360" indent="0">
              <a:buNone/>
            </a:pPr>
            <a:endParaRPr lang="en-US" altLang="zh-CN" sz="1200" i="1" dirty="0">
              <a:solidFill>
                <a:srgbClr val="000000"/>
              </a:solidFill>
              <a:latin typeface="Liberation Mono"/>
            </a:endParaRPr>
          </a:p>
          <a:p>
            <a:pPr marL="340360" indent="0">
              <a:buNone/>
            </a:pPr>
            <a:r>
              <a:rPr lang="en-US" altLang="zh-CN" sz="1200" i="1" dirty="0">
                <a:solidFill>
                  <a:srgbClr val="000000"/>
                </a:solidFill>
                <a:latin typeface="Liberation Mono"/>
              </a:rPr>
              <a:t>N</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6 </a:t>
            </a:r>
            <a:r>
              <a:rPr lang="en-US" altLang="zh-CN" sz="1200" dirty="0">
                <a:solidFill>
                  <a:srgbClr val="A67F59"/>
                </a:solidFill>
                <a:latin typeface="Liberation Mono"/>
              </a:rPr>
              <a:t>&amp;</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8 </a:t>
            </a:r>
            <a:r>
              <a:rPr lang="en-US" altLang="zh-CN" sz="1200" dirty="0">
                <a:solidFill>
                  <a:srgbClr val="A67F59"/>
                </a:solidFill>
                <a:latin typeface="Liberation Mono"/>
              </a:rPr>
              <a:t>/</a:t>
            </a:r>
            <a:r>
              <a:rPr lang="en-US" altLang="zh-CN" sz="1200" dirty="0">
                <a:solidFill>
                  <a:srgbClr val="000000"/>
                </a:solidFill>
                <a:latin typeface="Liberation Mono"/>
              </a:rPr>
              <a:t> 2</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1</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340360" indent="0">
              <a:buNone/>
            </a:pPr>
            <a:r>
              <a:rPr lang="zh-CN" altLang="en-US" sz="1200" dirty="0">
                <a:solidFill>
                  <a:srgbClr val="A67F59"/>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6 </a:t>
            </a:r>
            <a:r>
              <a:rPr lang="en-US" altLang="zh-CN" sz="1200" dirty="0">
                <a:solidFill>
                  <a:srgbClr val="A67F59"/>
                </a:solidFill>
                <a:latin typeface="Liberation Mono"/>
              </a:rPr>
              <a:t>&amp;</a:t>
            </a:r>
            <a:r>
              <a:rPr lang="en-US" altLang="zh-CN" sz="1200" dirty="0">
                <a:solidFill>
                  <a:srgbClr val="000000"/>
                </a:solidFill>
                <a:latin typeface="Liberation Mono"/>
              </a:rPr>
              <a:t> 3 </a:t>
            </a:r>
            <a:endParaRPr lang="en-US" altLang="zh-CN" sz="1200" dirty="0">
              <a:solidFill>
                <a:srgbClr val="000000"/>
              </a:solidFill>
              <a:latin typeface="Liberation Mono"/>
            </a:endParaRPr>
          </a:p>
          <a:p>
            <a:pPr marL="340360" indent="0">
              <a:buNone/>
            </a:pPr>
            <a:r>
              <a:rPr lang="zh-CN" altLang="en-US"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2 </a:t>
            </a:r>
            <a:endParaRPr lang="en-US" altLang="zh-CN" sz="1200" dirty="0">
              <a:solidFill>
                <a:srgbClr val="000000"/>
              </a:solidFill>
              <a:latin typeface="Liberation Mono"/>
            </a:endParaRPr>
          </a:p>
          <a:p>
            <a:pPr marL="340360" indent="0">
              <a:buNone/>
            </a:pPr>
            <a:r>
              <a:rPr lang="en-US" altLang="zh-CN" sz="1200" dirty="0">
                <a:solidFill>
                  <a:srgbClr val="999999"/>
                </a:solidFill>
                <a:latin typeface="Liberation Mono"/>
              </a:rPr>
              <a:t>(</a:t>
            </a:r>
            <a:r>
              <a:rPr lang="en-US" altLang="zh-CN" sz="1200" i="1" dirty="0">
                <a:solidFill>
                  <a:srgbClr val="000000"/>
                </a:solidFill>
                <a:latin typeface="Liberation Mono"/>
              </a:rPr>
              <a:t>2 </a:t>
            </a:r>
            <a:r>
              <a:rPr lang="en-US" altLang="zh-CN" sz="1200" i="1" dirty="0">
                <a:solidFill>
                  <a:srgbClr val="A67F59"/>
                </a:solidFill>
                <a:latin typeface="Liberation Mono"/>
              </a:rPr>
              <a:t>&gt;=</a:t>
            </a:r>
            <a:r>
              <a:rPr lang="en-US" altLang="zh-CN" sz="1200" i="1" dirty="0">
                <a:solidFill>
                  <a:srgbClr val="000000"/>
                </a:solidFill>
                <a:latin typeface="Liberation Mono"/>
              </a:rPr>
              <a:t> 6 is FALSE</a:t>
            </a:r>
            <a:r>
              <a:rPr lang="en-US" altLang="zh-CN" sz="1200" i="1" dirty="0">
                <a:solidFill>
                  <a:srgbClr val="A67F59"/>
                </a:solidFill>
                <a:latin typeface="Liberation Mono"/>
              </a:rPr>
              <a:t>:</a:t>
            </a:r>
            <a:r>
              <a:rPr lang="en-US" altLang="zh-CN" sz="1200" i="1" dirty="0">
                <a:solidFill>
                  <a:srgbClr val="000000"/>
                </a:solidFill>
                <a:latin typeface="Liberation Mono"/>
              </a:rPr>
              <a:t> record stored in partition </a:t>
            </a:r>
            <a:r>
              <a:rPr lang="en-US" altLang="zh-CN" sz="1200" i="1" dirty="0">
                <a:solidFill>
                  <a:srgbClr val="708090"/>
                </a:solidFill>
                <a:latin typeface="Liberation Mono"/>
              </a:rPr>
              <a:t>#2</a:t>
            </a:r>
            <a:r>
              <a:rPr lang="en-US" altLang="zh-CN" sz="1200" dirty="0">
                <a:solidFill>
                  <a:srgbClr val="708090"/>
                </a:solidFill>
                <a:latin typeface="Liberation Mono"/>
              </a:rPr>
              <a:t>)</a:t>
            </a:r>
            <a:endParaRPr kumimoji="1" lang="zh-CN" altLang="en-US" sz="12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KEY</a:t>
            </a:r>
            <a:r>
              <a:rPr kumimoji="1" lang="zh-CN" altLang="en-US" dirty="0"/>
              <a:t> </a:t>
            </a:r>
            <a:r>
              <a:rPr kumimoji="1" lang="en-US" altLang="zh-CN" dirty="0"/>
              <a:t>Partitioning</a:t>
            </a:r>
            <a:endParaRPr kumimoji="1" lang="zh-CN" altLang="en-US" dirty="0"/>
          </a:p>
        </p:txBody>
      </p:sp>
      <p:sp>
        <p:nvSpPr>
          <p:cNvPr id="3" name="内容占位符 2"/>
          <p:cNvSpPr>
            <a:spLocks noGrp="1"/>
          </p:cNvSpPr>
          <p:nvPr>
            <p:ph idx="1"/>
          </p:nvPr>
        </p:nvSpPr>
        <p:spPr>
          <a:xfrm>
            <a:off x="107504" y="845073"/>
            <a:ext cx="8856984" cy="3940924"/>
          </a:xfrm>
        </p:spPr>
        <p:txBody>
          <a:bodyPr>
            <a:normAutofit/>
          </a:bodyPr>
          <a:lstStyle/>
          <a:p>
            <a:pPr fontAlgn="base"/>
            <a:r>
              <a:rPr lang="en-US" altLang="zh-CN" dirty="0"/>
              <a:t>Partitioning by key is similar to partitioning by hash, </a:t>
            </a:r>
            <a:endParaRPr lang="en-US" altLang="zh-CN" dirty="0"/>
          </a:p>
          <a:p>
            <a:pPr lvl="1" fontAlgn="base"/>
            <a:r>
              <a:rPr lang="en-US" altLang="zh-CN" dirty="0"/>
              <a:t>except that where hash partitioning employs a user-defined expression, </a:t>
            </a:r>
            <a:endParaRPr lang="en-US" altLang="zh-CN" dirty="0"/>
          </a:p>
          <a:p>
            <a:pPr lvl="1" fontAlgn="base"/>
            <a:r>
              <a:rPr lang="en-US" altLang="zh-CN" dirty="0"/>
              <a:t>the hashing function for key partitioning is supplied by the MySQL server. </a:t>
            </a:r>
            <a:br>
              <a:rPr lang="en-US" altLang="zh-CN" dirty="0"/>
            </a:br>
            <a:endParaRPr lang="en-US" altLang="zh-CN" dirty="0"/>
          </a:p>
          <a:p>
            <a:pPr marL="342900" lvl="1"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k1 </a:t>
            </a:r>
            <a:r>
              <a:rPr lang="en-US" altLang="zh-CN" dirty="0">
                <a:solidFill>
                  <a:srgbClr val="999999"/>
                </a:solidFill>
                <a:latin typeface="Liberation Mono"/>
              </a:rPr>
              <a:t>(</a:t>
            </a:r>
            <a:endParaRPr lang="en-US" altLang="zh-CN" dirty="0">
              <a:solidFill>
                <a:srgbClr val="999999"/>
              </a:solidFill>
              <a:latin typeface="Liberation Mono"/>
            </a:endParaRPr>
          </a:p>
          <a:p>
            <a:pPr marL="342900" lvl="1" indent="0" fontAlgn="base">
              <a:buNone/>
            </a:pPr>
            <a:r>
              <a:rPr lang="en-US" altLang="zh-CN" dirty="0">
                <a:solidFill>
                  <a:srgbClr val="999999"/>
                </a:solidFill>
                <a:latin typeface="Liberation Mono"/>
              </a:rPr>
              <a:t>	</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PRIMARY</a:t>
            </a:r>
            <a:r>
              <a:rPr lang="en-US" altLang="zh-CN" dirty="0">
                <a:solidFill>
                  <a:srgbClr val="000000"/>
                </a:solidFill>
                <a:latin typeface="Liberation Mono"/>
              </a:rPr>
              <a:t> </a:t>
            </a:r>
            <a:r>
              <a:rPr lang="en-US" altLang="zh-CN" dirty="0">
                <a:solidFill>
                  <a:srgbClr val="0077AA"/>
                </a:solidFill>
                <a:latin typeface="Liberation Mono"/>
              </a:rPr>
              <a:t>KEY</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000000"/>
                </a:solidFill>
                <a:latin typeface="Liberation Mono"/>
              </a:rPr>
              <a:t>	</a:t>
            </a:r>
            <a:r>
              <a:rPr lang="en-US" altLang="zh-CN" dirty="0">
                <a:solidFill>
                  <a:srgbClr val="0077AA"/>
                </a:solidFill>
                <a:latin typeface="Liberation Mono"/>
              </a:rPr>
              <a:t>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KEY</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2</a:t>
            </a:r>
            <a:r>
              <a:rPr lang="en-US" altLang="zh-CN" dirty="0">
                <a:solidFill>
                  <a:srgbClr val="999999"/>
                </a:solidFill>
                <a:latin typeface="Liberation Mono"/>
              </a:rPr>
              <a:t>;</a:t>
            </a:r>
            <a:endParaRPr lang="en-US" altLang="zh-CN" dirty="0">
              <a:solidFill>
                <a:srgbClr val="999999"/>
              </a:solidFill>
              <a:latin typeface="Liberation Mono"/>
            </a:endParaRPr>
          </a:p>
          <a:p>
            <a:pPr marL="342900" lvl="1" indent="0" fontAlgn="base">
              <a:buNone/>
            </a:pPr>
            <a:endParaRPr lang="zh-CN" altLang="en-US" dirty="0"/>
          </a:p>
          <a:p>
            <a:pPr marL="342900" lvl="1"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a:t>
            </a:r>
            <a:r>
              <a:rPr lang="en-US" altLang="zh-CN" dirty="0" err="1">
                <a:solidFill>
                  <a:srgbClr val="000000"/>
                </a:solidFill>
                <a:latin typeface="Liberation Mono"/>
              </a:rPr>
              <a:t>tk</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col1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col2 </a:t>
            </a:r>
            <a:r>
              <a:rPr lang="en-US" altLang="zh-CN" dirty="0">
                <a:solidFill>
                  <a:srgbClr val="834689"/>
                </a:solidFill>
                <a:latin typeface="Liberation Mono"/>
              </a:rPr>
              <a:t>CHAR</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col3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LINEAR</a:t>
            </a:r>
            <a:r>
              <a:rPr lang="en-US" altLang="zh-CN" dirty="0">
                <a:solidFill>
                  <a:srgbClr val="000000"/>
                </a:solidFill>
                <a:latin typeface="Liberation Mono"/>
              </a:rPr>
              <a:t> </a:t>
            </a:r>
            <a:r>
              <a:rPr lang="en-US" altLang="zh-CN" dirty="0">
                <a:solidFill>
                  <a:srgbClr val="0077AA"/>
                </a:solidFill>
                <a:latin typeface="Liberation Mono"/>
              </a:rPr>
              <a:t>KEY</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col1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fontAlgn="base">
              <a:buNone/>
            </a:pP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3</a:t>
            </a:r>
            <a:r>
              <a:rPr lang="en-US" altLang="zh-CN" dirty="0">
                <a:solidFill>
                  <a:srgbClr val="999999"/>
                </a:solidFill>
                <a:latin typeface="Liberation Mono"/>
              </a:rPr>
              <a:t>;</a:t>
            </a:r>
            <a:endParaRPr lang="zh-CN" altLang="en-US" dirty="0"/>
          </a:p>
          <a:p>
            <a:pPr lvl="1" fontAlgn="base"/>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
        <p:nvSpPr>
          <p:cNvPr id="6" name="矩形 5"/>
          <p:cNvSpPr/>
          <p:nvPr/>
        </p:nvSpPr>
        <p:spPr>
          <a:xfrm>
            <a:off x="2857500" y="1498379"/>
            <a:ext cx="3429000" cy="300082"/>
          </a:xfrm>
          <a:prstGeom prst="rect">
            <a:avLst/>
          </a:prstGeom>
        </p:spPr>
        <p:txBody>
          <a:bodyPr>
            <a:spAutoFit/>
          </a:bodyPr>
          <a:lstStyle/>
          <a:p>
            <a:endParaRPr lang="zh-CN" altLang="en-US" sz="1350" dirty="0"/>
          </a:p>
        </p:txBody>
      </p:sp>
      <p:sp>
        <p:nvSpPr>
          <p:cNvPr id="7" name="矩形 6"/>
          <p:cNvSpPr/>
          <p:nvPr/>
        </p:nvSpPr>
        <p:spPr>
          <a:xfrm>
            <a:off x="2857500" y="1498379"/>
            <a:ext cx="3429000" cy="300082"/>
          </a:xfrm>
          <a:prstGeom prst="rect">
            <a:avLst/>
          </a:prstGeom>
        </p:spPr>
        <p:txBody>
          <a:bodyPr>
            <a:spAutoFit/>
          </a:bodyPr>
          <a:lstStyle/>
          <a:p>
            <a:endParaRPr lang="zh-CN" altLang="en-US" sz="1350" dirty="0"/>
          </a:p>
        </p:txBody>
      </p:sp>
      <p:sp>
        <p:nvSpPr>
          <p:cNvPr id="8" name="矩形 7"/>
          <p:cNvSpPr/>
          <p:nvPr/>
        </p:nvSpPr>
        <p:spPr>
          <a:xfrm>
            <a:off x="2857500" y="2017752"/>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Subpartitioning</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Subpartitioning</a:t>
            </a:r>
            <a:r>
              <a:rPr lang="en-US" altLang="zh-CN" dirty="0"/>
              <a:t>—also known as composite partitioning</a:t>
            </a:r>
            <a:endParaRPr lang="en-US" altLang="zh-CN" dirty="0"/>
          </a:p>
          <a:p>
            <a:pPr lvl="1"/>
            <a:r>
              <a:rPr lang="en-US" altLang="zh-CN" dirty="0"/>
              <a:t>is the further division of each partition in a partitioned table. </a:t>
            </a:r>
            <a:endParaRPr lang="en-US" altLang="zh-CN" dirty="0"/>
          </a:p>
          <a:p>
            <a:pPr marL="342900" lvl="1"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a:t>
            </a:r>
            <a:r>
              <a:rPr lang="en-US" altLang="zh-CN" dirty="0" err="1">
                <a:solidFill>
                  <a:srgbClr val="000000"/>
                </a:solidFill>
                <a:latin typeface="Liberation Mono"/>
              </a:rPr>
              <a:t>ts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purchased </a:t>
            </a:r>
            <a:r>
              <a:rPr lang="en-US" altLang="zh-CN" dirty="0">
                <a:solidFill>
                  <a:srgbClr val="834689"/>
                </a:solidFill>
                <a:latin typeface="Liberation Mono"/>
              </a:rPr>
              <a:t>DATE</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77AA"/>
                </a:solidFill>
                <a:latin typeface="Liberation Mono"/>
              </a:rPr>
              <a:t>	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000000"/>
                </a:solidFill>
                <a:latin typeface="Liberation Mono"/>
              </a:rPr>
              <a:t>purchased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77AA"/>
                </a:solidFill>
                <a:latin typeface="Liberation Mono"/>
              </a:rPr>
              <a:t>	SUBPARTITION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HASH</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TO_DAYS</a:t>
            </a:r>
            <a:r>
              <a:rPr lang="en-US" altLang="zh-CN" dirty="0">
                <a:solidFill>
                  <a:srgbClr val="999999"/>
                </a:solidFill>
                <a:latin typeface="Liberation Mono"/>
              </a:rPr>
              <a:t>(</a:t>
            </a:r>
            <a:r>
              <a:rPr lang="en-US" altLang="zh-CN" dirty="0">
                <a:solidFill>
                  <a:srgbClr val="000000"/>
                </a:solidFill>
                <a:latin typeface="Liberation Mono"/>
              </a:rPr>
              <a:t>purchased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SUBPARTITIONS</a:t>
            </a:r>
            <a:r>
              <a:rPr lang="en-US" altLang="zh-CN" dirty="0">
                <a:solidFill>
                  <a:srgbClr val="000000"/>
                </a:solidFill>
                <a:latin typeface="Liberation Mono"/>
              </a:rPr>
              <a:t> </a:t>
            </a:r>
            <a:r>
              <a:rPr lang="en-US" altLang="zh-CN" dirty="0">
                <a:solidFill>
                  <a:srgbClr val="990055"/>
                </a:solidFill>
                <a:latin typeface="Liberation Mono"/>
              </a:rPr>
              <a:t>2</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1990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2000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0077AA"/>
                </a:solidFill>
                <a:latin typeface="Liberation Mono"/>
              </a:rPr>
              <a:t>MAXVALUE</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999999"/>
                </a:solidFill>
                <a:latin typeface="Liberation Mono"/>
              </a:rPr>
              <a:t>);</a:t>
            </a:r>
            <a:endParaRPr lang="en-US" altLang="zh-CN" dirty="0">
              <a:solidFill>
                <a:srgbClr val="999999"/>
              </a:solidFill>
              <a:latin typeface="Liberation Mono"/>
            </a:endParaRPr>
          </a:p>
          <a:p>
            <a:pPr marL="342900" lvl="1" indent="0">
              <a:buNone/>
            </a:pPr>
            <a:endParaRPr lang="en-US" altLang="zh-CN" dirty="0">
              <a:solidFill>
                <a:srgbClr val="999999"/>
              </a:solidFill>
              <a:latin typeface="Liberation Mono"/>
            </a:endParaRPr>
          </a:p>
          <a:p>
            <a:pPr fontAlgn="base"/>
            <a:r>
              <a:rPr lang="en-US" altLang="zh-CN" dirty="0"/>
              <a:t>Table </a:t>
            </a:r>
            <a:r>
              <a:rPr lang="en-US" altLang="zh-CN" dirty="0" err="1">
                <a:solidFill>
                  <a:srgbClr val="FF0000"/>
                </a:solidFill>
              </a:rPr>
              <a:t>ts</a:t>
            </a:r>
            <a:r>
              <a:rPr lang="en-US" altLang="zh-CN" dirty="0"/>
              <a:t> has 3 RANGE partitions. </a:t>
            </a:r>
            <a:endParaRPr lang="en-US" altLang="zh-CN" dirty="0"/>
          </a:p>
          <a:p>
            <a:pPr lvl="1" fontAlgn="base"/>
            <a:r>
              <a:rPr lang="en-US" altLang="zh-CN" dirty="0"/>
              <a:t>Each of these partitions—p0, p1, and p2—is further divided into 2 </a:t>
            </a:r>
            <a:r>
              <a:rPr lang="en-US" altLang="zh-CN" dirty="0" err="1"/>
              <a:t>subpartitions</a:t>
            </a:r>
            <a:r>
              <a:rPr lang="en-US" altLang="zh-CN" dirty="0"/>
              <a:t>. </a:t>
            </a:r>
            <a:endParaRPr lang="en-US" altLang="zh-CN" dirty="0"/>
          </a:p>
          <a:p>
            <a:pPr lvl="1" fontAlgn="base"/>
            <a:r>
              <a:rPr lang="en-US" altLang="zh-CN" dirty="0"/>
              <a:t>In effect, the entire table is divided into 3 * 2 = 6</a:t>
            </a:r>
            <a:r>
              <a:rPr lang="zh-CN" altLang="en-US" dirty="0"/>
              <a:t> </a:t>
            </a:r>
            <a:r>
              <a:rPr lang="en-US" altLang="zh-CN" dirty="0"/>
              <a:t>partitions. </a:t>
            </a:r>
            <a:endParaRPr lang="en-US" altLang="zh-CN" dirty="0"/>
          </a:p>
          <a:p>
            <a:pPr lvl="1" fontAlgn="base"/>
            <a:r>
              <a:rPr lang="en-US" altLang="zh-CN" dirty="0"/>
              <a:t>However, due to the action of the </a:t>
            </a:r>
            <a:r>
              <a:rPr lang="en-US" altLang="zh-CN" dirty="0">
                <a:solidFill>
                  <a:srgbClr val="FF0000"/>
                </a:solidFill>
              </a:rPr>
              <a:t>PARTITION BY RANGE </a:t>
            </a:r>
            <a:r>
              <a:rPr lang="en-US" altLang="zh-CN" dirty="0"/>
              <a:t>clause, the first 2 of these store only those records with a value less than 1990 in the </a:t>
            </a:r>
            <a:r>
              <a:rPr lang="en-US" altLang="zh-CN" dirty="0">
                <a:solidFill>
                  <a:srgbClr val="FF0000"/>
                </a:solidFill>
              </a:rPr>
              <a:t>purchased</a:t>
            </a:r>
            <a:r>
              <a:rPr lang="zh-CN" altLang="en-US" dirty="0"/>
              <a:t> </a:t>
            </a:r>
            <a:r>
              <a:rPr lang="en-US" altLang="zh-CN" dirty="0"/>
              <a:t>column.</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Subpartitioning</a:t>
            </a:r>
            <a:endParaRPr kumimoji="1"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It is also possible to define </a:t>
            </a:r>
            <a:r>
              <a:rPr lang="en-US" altLang="zh-CN" dirty="0" err="1"/>
              <a:t>subpartitions</a:t>
            </a:r>
            <a:r>
              <a:rPr lang="en-US" altLang="zh-CN" dirty="0"/>
              <a:t> </a:t>
            </a:r>
            <a:r>
              <a:rPr lang="en-US" altLang="zh-CN" dirty="0">
                <a:solidFill>
                  <a:srgbClr val="FF0000"/>
                </a:solidFill>
              </a:rPr>
              <a:t>explicitly</a:t>
            </a:r>
            <a:r>
              <a:rPr lang="en-US" altLang="zh-CN" dirty="0"/>
              <a:t> using </a:t>
            </a:r>
            <a:r>
              <a:rPr lang="en-US" altLang="zh-CN" dirty="0">
                <a:solidFill>
                  <a:srgbClr val="FF0000"/>
                </a:solidFill>
              </a:rPr>
              <a:t>SUBPARTITION</a:t>
            </a:r>
            <a:r>
              <a:rPr lang="en-US" altLang="zh-CN" dirty="0"/>
              <a:t> clauses to specify options for individual </a:t>
            </a:r>
            <a:r>
              <a:rPr lang="en-US" altLang="zh-CN" dirty="0" err="1"/>
              <a:t>subpartitions</a:t>
            </a:r>
            <a:r>
              <a:rPr lang="en-US" altLang="zh-CN" dirty="0"/>
              <a:t>. </a:t>
            </a:r>
            <a:endParaRPr lang="en-US" altLang="zh-CN" dirty="0"/>
          </a:p>
          <a:p>
            <a:pPr marL="233680"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a:t>
            </a:r>
            <a:r>
              <a:rPr lang="en-US" altLang="zh-CN" dirty="0" err="1">
                <a:solidFill>
                  <a:srgbClr val="000000"/>
                </a:solidFill>
                <a:latin typeface="Liberation Mono"/>
              </a:rPr>
              <a:t>ts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purchased </a:t>
            </a:r>
            <a:r>
              <a:rPr lang="en-US" altLang="zh-CN" dirty="0">
                <a:solidFill>
                  <a:srgbClr val="834689"/>
                </a:solidFill>
                <a:latin typeface="Liberation Mono"/>
              </a:rPr>
              <a:t>DATE</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000000"/>
                </a:solidFill>
                <a:latin typeface="Liberation Mono"/>
              </a:rPr>
              <a:t>purchased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0077AA"/>
                </a:solidFill>
                <a:latin typeface="Liberation Mono"/>
              </a:rPr>
              <a:t>SUBPARTITION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HASH</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TO_DAYS</a:t>
            </a:r>
            <a:r>
              <a:rPr lang="en-US" altLang="zh-CN" dirty="0">
                <a:solidFill>
                  <a:srgbClr val="999999"/>
                </a:solidFill>
                <a:latin typeface="Liberation Mono"/>
              </a:rPr>
              <a:t>(</a:t>
            </a:r>
            <a:r>
              <a:rPr lang="en-US" altLang="zh-CN" dirty="0">
                <a:solidFill>
                  <a:srgbClr val="000000"/>
                </a:solidFill>
                <a:latin typeface="Liberation Mono"/>
              </a:rPr>
              <a:t>purchased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1990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000000"/>
                </a:solidFill>
                <a:latin typeface="Liberation Mono"/>
              </a:rPr>
              <a:t>		</a:t>
            </a:r>
            <a:r>
              <a:rPr lang="en-US" altLang="zh-CN" dirty="0">
                <a:solidFill>
                  <a:srgbClr val="0077AA"/>
                </a:solidFill>
                <a:latin typeface="Liberation Mono"/>
              </a:rPr>
              <a:t>SUBPARTITION</a:t>
            </a:r>
            <a:r>
              <a:rPr lang="en-US" altLang="zh-CN" dirty="0">
                <a:solidFill>
                  <a:srgbClr val="000000"/>
                </a:solidFill>
                <a:latin typeface="Liberation Mono"/>
              </a:rPr>
              <a:t> s0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000000"/>
                </a:solidFill>
                <a:latin typeface="Liberation Mono"/>
              </a:rPr>
              <a:t>		</a:t>
            </a:r>
            <a:r>
              <a:rPr lang="en-US" altLang="zh-CN" dirty="0">
                <a:solidFill>
                  <a:srgbClr val="0077AA"/>
                </a:solidFill>
                <a:latin typeface="Liberation Mono"/>
              </a:rPr>
              <a:t>SUBPARTITION</a:t>
            </a:r>
            <a:r>
              <a:rPr lang="en-US" altLang="zh-CN" dirty="0">
                <a:solidFill>
                  <a:srgbClr val="000000"/>
                </a:solidFill>
                <a:latin typeface="Liberation Mono"/>
              </a:rPr>
              <a:t> s1 </a:t>
            </a:r>
            <a:endParaRPr lang="en-US" altLang="zh-CN" dirty="0">
              <a:solidFill>
                <a:srgbClr val="000000"/>
              </a:solidFill>
              <a:latin typeface="Liberation Mono"/>
            </a:endParaRPr>
          </a:p>
          <a:p>
            <a:pPr marL="233680" indent="0">
              <a:buNone/>
            </a:pP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0077AA"/>
                </a:solidFill>
                <a:latin typeface="Liberation Mono"/>
              </a:rPr>
              <a:t>	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2000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000000"/>
                </a:solidFill>
                <a:latin typeface="Liberation Mono"/>
              </a:rPr>
              <a:t>		</a:t>
            </a:r>
            <a:r>
              <a:rPr lang="en-US" altLang="zh-CN" dirty="0">
                <a:solidFill>
                  <a:srgbClr val="0077AA"/>
                </a:solidFill>
                <a:latin typeface="Liberation Mono"/>
              </a:rPr>
              <a:t>SUBPARTITION</a:t>
            </a:r>
            <a:r>
              <a:rPr lang="en-US" altLang="zh-CN" dirty="0">
                <a:solidFill>
                  <a:srgbClr val="000000"/>
                </a:solidFill>
                <a:latin typeface="Liberation Mono"/>
              </a:rPr>
              <a:t> s2</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0077AA"/>
                </a:solidFill>
                <a:latin typeface="Liberation Mono"/>
              </a:rPr>
              <a:t>		SUBPARTITION</a:t>
            </a:r>
            <a:r>
              <a:rPr lang="en-US" altLang="zh-CN" dirty="0">
                <a:solidFill>
                  <a:srgbClr val="000000"/>
                </a:solidFill>
                <a:latin typeface="Liberation Mono"/>
              </a:rPr>
              <a:t> s3 </a:t>
            </a:r>
            <a:endParaRPr lang="en-US" altLang="zh-CN" dirty="0">
              <a:solidFill>
                <a:srgbClr val="000000"/>
              </a:solidFill>
              <a:latin typeface="Liberation Mono"/>
            </a:endParaRPr>
          </a:p>
          <a:p>
            <a:pPr marL="233680" indent="0">
              <a:buNone/>
            </a:pPr>
            <a:r>
              <a:rPr lang="en-US" altLang="zh-CN" dirty="0">
                <a:solidFill>
                  <a:srgbClr val="999999"/>
                </a:solidFill>
                <a:latin typeface="Liberation Mono"/>
              </a:rPr>
              <a:t>	),</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0077AA"/>
                </a:solidFill>
                <a:latin typeface="Liberation Mono"/>
              </a:rPr>
              <a:t>MAXVALUE</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0077AA"/>
                </a:solidFill>
                <a:latin typeface="Liberation Mono"/>
              </a:rPr>
              <a:t>		SUBPARTITION</a:t>
            </a:r>
            <a:r>
              <a:rPr lang="en-US" altLang="zh-CN" dirty="0">
                <a:solidFill>
                  <a:srgbClr val="000000"/>
                </a:solidFill>
                <a:latin typeface="Liberation Mono"/>
              </a:rPr>
              <a:t> s4</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000000"/>
                </a:solidFill>
                <a:latin typeface="Liberation Mono"/>
              </a:rPr>
              <a:t>		</a:t>
            </a:r>
            <a:r>
              <a:rPr lang="en-US" altLang="zh-CN" dirty="0">
                <a:solidFill>
                  <a:srgbClr val="0077AA"/>
                </a:solidFill>
                <a:latin typeface="Liberation Mono"/>
              </a:rPr>
              <a:t>SUBPARTITION</a:t>
            </a:r>
            <a:r>
              <a:rPr lang="en-US" altLang="zh-CN" dirty="0">
                <a:solidFill>
                  <a:srgbClr val="000000"/>
                </a:solidFill>
                <a:latin typeface="Liberation Mono"/>
              </a:rPr>
              <a:t> s5 </a:t>
            </a:r>
            <a:endParaRPr lang="en-US" altLang="zh-CN" dirty="0">
              <a:solidFill>
                <a:srgbClr val="000000"/>
              </a:solidFill>
              <a:latin typeface="Liberation Mono"/>
            </a:endParaRPr>
          </a:p>
          <a:p>
            <a:pPr marL="233680" indent="0">
              <a:buNone/>
            </a:pP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999999"/>
                </a:solidFill>
                <a:latin typeface="Liberation Mono"/>
              </a:rPr>
              <a:t>);</a:t>
            </a:r>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p:cNvSpPr>
            <a:spLocks noGrp="1"/>
          </p:cNvSpPr>
          <p:nvPr>
            <p:ph idx="1"/>
          </p:nvPr>
        </p:nvSpPr>
        <p:spPr>
          <a:xfrm>
            <a:off x="107504" y="699542"/>
            <a:ext cx="8784976" cy="4086455"/>
          </a:xfrm>
        </p:spPr>
        <p:txBody>
          <a:bodyPr>
            <a:normAutofit lnSpcReduction="10000"/>
          </a:bodyPr>
          <a:lstStyle/>
          <a:p>
            <a:r>
              <a:rPr lang="en-US" altLang="zh-CN" sz="1200" b="1" dirty="0"/>
              <a:t>Handling of NULL with RANGE partitioning</a:t>
            </a:r>
            <a:endParaRPr lang="en-US" altLang="zh-CN" sz="1200" b="1" dirty="0"/>
          </a:p>
          <a:p>
            <a:pPr lvl="1"/>
            <a:r>
              <a:rPr lang="en-US" altLang="zh-CN" sz="1000" dirty="0"/>
              <a:t> If you insert a row into a table partitioned by RANGE such that the column value used to determine the partition is NULL, the row is inserted into </a:t>
            </a:r>
            <a:r>
              <a:rPr lang="en-US" altLang="zh-CN" sz="1000" dirty="0">
                <a:solidFill>
                  <a:srgbClr val="FF0000"/>
                </a:solidFill>
              </a:rPr>
              <a:t>the lowest partition</a:t>
            </a:r>
            <a:r>
              <a:rPr lang="en-US" altLang="zh-CN" sz="1000" dirty="0"/>
              <a:t>.</a:t>
            </a:r>
            <a:endParaRPr lang="en-US" altLang="zh-CN" sz="1000" dirty="0"/>
          </a:p>
          <a:p>
            <a:pPr marL="342900" lvl="1" indent="0">
              <a:buNone/>
            </a:pPr>
            <a:r>
              <a:rPr lang="en-US" altLang="zh-CN" sz="1000" dirty="0" err="1">
                <a:solidFill>
                  <a:srgbClr val="A67F59"/>
                </a:solidFill>
                <a:latin typeface="Liberation Mono"/>
              </a:rPr>
              <a:t>mysql</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CREATE</a:t>
            </a:r>
            <a:r>
              <a:rPr lang="en-US" altLang="zh-CN" sz="1000" dirty="0">
                <a:solidFill>
                  <a:srgbClr val="000000"/>
                </a:solidFill>
                <a:latin typeface="Liberation Mono"/>
              </a:rPr>
              <a:t> </a:t>
            </a:r>
            <a:r>
              <a:rPr lang="en-US" altLang="zh-CN" sz="1000" dirty="0">
                <a:solidFill>
                  <a:srgbClr val="0077AA"/>
                </a:solidFill>
                <a:latin typeface="Liberation Mono"/>
              </a:rPr>
              <a:t>TABLE</a:t>
            </a:r>
            <a:r>
              <a:rPr lang="en-US" altLang="zh-CN" sz="1000" dirty="0">
                <a:solidFill>
                  <a:srgbClr val="000000"/>
                </a:solidFill>
                <a:latin typeface="Liberation Mono"/>
              </a:rPr>
              <a:t> t1 </a:t>
            </a:r>
            <a:r>
              <a:rPr lang="en-US" altLang="zh-CN" sz="1000" dirty="0">
                <a:solidFill>
                  <a:srgbClr val="999999"/>
                </a:solidFill>
                <a:latin typeface="Liberation Mono"/>
              </a:rPr>
              <a:t>(</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c1 </a:t>
            </a:r>
            <a:r>
              <a:rPr lang="en-US" altLang="zh-CN" sz="1000" dirty="0">
                <a:solidFill>
                  <a:srgbClr val="834689"/>
                </a:solidFill>
                <a:latin typeface="Liberation Mono"/>
              </a:rPr>
              <a:t>INT</a:t>
            </a:r>
            <a:r>
              <a:rPr lang="en-US" altLang="zh-CN" sz="1000" dirty="0">
                <a:solidFill>
                  <a:srgbClr val="999999"/>
                </a:solidFill>
                <a:latin typeface="Liberation Mono"/>
              </a:rPr>
              <a:t>,</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c2 </a:t>
            </a:r>
            <a:r>
              <a:rPr lang="en-US" altLang="zh-CN" sz="1000" dirty="0">
                <a:solidFill>
                  <a:srgbClr val="834689"/>
                </a:solidFill>
                <a:latin typeface="Liberation Mono"/>
              </a:rPr>
              <a:t>VARCHAR</a:t>
            </a:r>
            <a:r>
              <a:rPr lang="en-US" altLang="zh-CN" sz="1000" dirty="0">
                <a:solidFill>
                  <a:srgbClr val="999999"/>
                </a:solidFill>
                <a:latin typeface="Liberation Mono"/>
              </a:rPr>
              <a:t>(</a:t>
            </a:r>
            <a:r>
              <a:rPr lang="en-US" altLang="zh-CN" sz="1000" dirty="0">
                <a:solidFill>
                  <a:srgbClr val="990055"/>
                </a:solidFill>
                <a:latin typeface="Liberation Mono"/>
              </a:rPr>
              <a:t>20</a:t>
            </a:r>
            <a:r>
              <a:rPr lang="en-US" altLang="zh-CN" sz="1000" dirty="0">
                <a:solidFill>
                  <a:srgbClr val="999999"/>
                </a:solidFill>
                <a:latin typeface="Liberation Mono"/>
              </a:rPr>
              <a:t>)</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a:t>
            </a:r>
            <a:r>
              <a:rPr lang="en-US" altLang="zh-CN" sz="1000" dirty="0">
                <a:solidFill>
                  <a:srgbClr val="0077AA"/>
                </a:solidFill>
                <a:latin typeface="Liberation Mono"/>
              </a:rPr>
              <a:t>BY</a:t>
            </a:r>
            <a:r>
              <a:rPr lang="en-US" altLang="zh-CN" sz="1000" dirty="0">
                <a:solidFill>
                  <a:srgbClr val="000000"/>
                </a:solidFill>
                <a:latin typeface="Liberation Mono"/>
              </a:rPr>
              <a:t> </a:t>
            </a:r>
            <a:r>
              <a:rPr lang="en-US" altLang="zh-CN" sz="1000" dirty="0">
                <a:solidFill>
                  <a:srgbClr val="0077AA"/>
                </a:solidFill>
                <a:latin typeface="Liberation Mono"/>
              </a:rPr>
              <a:t>RANGE</a:t>
            </a:r>
            <a:r>
              <a:rPr lang="en-US" altLang="zh-CN" sz="1000" dirty="0">
                <a:solidFill>
                  <a:srgbClr val="999999"/>
                </a:solidFill>
                <a:latin typeface="Liberation Mono"/>
              </a:rPr>
              <a:t>(</a:t>
            </a:r>
            <a:r>
              <a:rPr lang="en-US" altLang="zh-CN" sz="1000" dirty="0">
                <a:solidFill>
                  <a:srgbClr val="000000"/>
                </a:solidFill>
                <a:latin typeface="Liberation Mono"/>
              </a:rPr>
              <a:t>c1</a:t>
            </a:r>
            <a:r>
              <a:rPr lang="en-US" altLang="zh-CN" sz="1000" dirty="0">
                <a:solidFill>
                  <a:srgbClr val="999999"/>
                </a:solidFill>
                <a:latin typeface="Liberation Mono"/>
              </a:rPr>
              <a:t>)</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A67F59"/>
                </a:solidFill>
                <a:latin typeface="Liberation Mono"/>
              </a:rPr>
              <a:t>	-&gt;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p0 </a:t>
            </a:r>
            <a:r>
              <a:rPr lang="en-US" altLang="zh-CN" sz="1000" dirty="0">
                <a:solidFill>
                  <a:srgbClr val="0077AA"/>
                </a:solidFill>
                <a:latin typeface="Liberation Mono"/>
              </a:rPr>
              <a:t>VALUES</a:t>
            </a:r>
            <a:r>
              <a:rPr lang="en-US" altLang="zh-CN" sz="1000" dirty="0">
                <a:solidFill>
                  <a:srgbClr val="000000"/>
                </a:solidFill>
                <a:latin typeface="Liberation Mono"/>
              </a:rPr>
              <a:t> </a:t>
            </a:r>
            <a:r>
              <a:rPr lang="en-US" altLang="zh-CN" sz="1000" dirty="0">
                <a:solidFill>
                  <a:srgbClr val="0077AA"/>
                </a:solidFill>
                <a:latin typeface="Liberation Mono"/>
              </a:rPr>
              <a:t>LESS</a:t>
            </a:r>
            <a:r>
              <a:rPr lang="en-US" altLang="zh-CN" sz="1000" dirty="0">
                <a:solidFill>
                  <a:srgbClr val="000000"/>
                </a:solidFill>
                <a:latin typeface="Liberation Mono"/>
              </a:rPr>
              <a:t> </a:t>
            </a:r>
            <a:r>
              <a:rPr lang="en-US" altLang="zh-CN" sz="1000" dirty="0">
                <a:solidFill>
                  <a:srgbClr val="0077AA"/>
                </a:solidFill>
                <a:latin typeface="Liberation Mono"/>
              </a:rPr>
              <a:t>THAN</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990055"/>
                </a:solidFill>
                <a:latin typeface="Liberation Mono"/>
              </a:rPr>
              <a:t>0</a:t>
            </a:r>
            <a:r>
              <a:rPr lang="en-US" altLang="zh-CN" sz="1000" dirty="0">
                <a:solidFill>
                  <a:srgbClr val="999999"/>
                </a:solidFill>
                <a:latin typeface="Liberation Mono"/>
              </a:rPr>
              <a:t>),</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p1 </a:t>
            </a:r>
            <a:r>
              <a:rPr lang="en-US" altLang="zh-CN" sz="1000" dirty="0">
                <a:solidFill>
                  <a:srgbClr val="0077AA"/>
                </a:solidFill>
                <a:latin typeface="Liberation Mono"/>
              </a:rPr>
              <a:t>VALUES</a:t>
            </a:r>
            <a:r>
              <a:rPr lang="en-US" altLang="zh-CN" sz="1000" dirty="0">
                <a:solidFill>
                  <a:srgbClr val="000000"/>
                </a:solidFill>
                <a:latin typeface="Liberation Mono"/>
              </a:rPr>
              <a:t> </a:t>
            </a:r>
            <a:r>
              <a:rPr lang="en-US" altLang="zh-CN" sz="1000" dirty="0">
                <a:solidFill>
                  <a:srgbClr val="0077AA"/>
                </a:solidFill>
                <a:latin typeface="Liberation Mono"/>
              </a:rPr>
              <a:t>LESS</a:t>
            </a:r>
            <a:r>
              <a:rPr lang="en-US" altLang="zh-CN" sz="1000" dirty="0">
                <a:solidFill>
                  <a:srgbClr val="000000"/>
                </a:solidFill>
                <a:latin typeface="Liberation Mono"/>
              </a:rPr>
              <a:t> </a:t>
            </a:r>
            <a:r>
              <a:rPr lang="en-US" altLang="zh-CN" sz="1000" dirty="0">
                <a:solidFill>
                  <a:srgbClr val="0077AA"/>
                </a:solidFill>
                <a:latin typeface="Liberation Mono"/>
              </a:rPr>
              <a:t>THAN</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990055"/>
                </a:solidFill>
                <a:latin typeface="Liberation Mono"/>
              </a:rPr>
              <a:t>10</a:t>
            </a:r>
            <a:r>
              <a:rPr lang="en-US" altLang="zh-CN" sz="1000" dirty="0">
                <a:solidFill>
                  <a:srgbClr val="999999"/>
                </a:solidFill>
                <a:latin typeface="Liberation Mono"/>
              </a:rPr>
              <a:t>),</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A67F59"/>
                </a:solidFill>
                <a:latin typeface="Liberation Mono"/>
              </a:rPr>
              <a:t>	-&gt;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p2 </a:t>
            </a:r>
            <a:r>
              <a:rPr lang="en-US" altLang="zh-CN" sz="1000" dirty="0">
                <a:solidFill>
                  <a:srgbClr val="0077AA"/>
                </a:solidFill>
                <a:latin typeface="Liberation Mono"/>
              </a:rPr>
              <a:t>VALUES</a:t>
            </a:r>
            <a:r>
              <a:rPr lang="en-US" altLang="zh-CN" sz="1000" dirty="0">
                <a:solidFill>
                  <a:srgbClr val="000000"/>
                </a:solidFill>
                <a:latin typeface="Liberation Mono"/>
              </a:rPr>
              <a:t> </a:t>
            </a:r>
            <a:r>
              <a:rPr lang="en-US" altLang="zh-CN" sz="1000" dirty="0">
                <a:solidFill>
                  <a:srgbClr val="0077AA"/>
                </a:solidFill>
                <a:latin typeface="Liberation Mono"/>
              </a:rPr>
              <a:t>LESS</a:t>
            </a:r>
            <a:r>
              <a:rPr lang="en-US" altLang="zh-CN" sz="1000" dirty="0">
                <a:solidFill>
                  <a:srgbClr val="000000"/>
                </a:solidFill>
                <a:latin typeface="Liberation Mono"/>
              </a:rPr>
              <a:t> </a:t>
            </a:r>
            <a:r>
              <a:rPr lang="en-US" altLang="zh-CN" sz="1000" dirty="0">
                <a:solidFill>
                  <a:srgbClr val="0077AA"/>
                </a:solidFill>
                <a:latin typeface="Liberation Mono"/>
              </a:rPr>
              <a:t>THAN</a:t>
            </a:r>
            <a:r>
              <a:rPr lang="en-US" altLang="zh-CN" sz="1000" dirty="0">
                <a:solidFill>
                  <a:srgbClr val="000000"/>
                </a:solidFill>
                <a:latin typeface="Liberation Mono"/>
              </a:rPr>
              <a:t> </a:t>
            </a:r>
            <a:r>
              <a:rPr lang="en-US" altLang="zh-CN" sz="1000" dirty="0">
                <a:solidFill>
                  <a:srgbClr val="0077AA"/>
                </a:solidFill>
                <a:latin typeface="Liberation Mono"/>
              </a:rPr>
              <a:t>MAXVALUE</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555555"/>
                </a:solidFill>
                <a:latin typeface="Liberation Mono"/>
              </a:rPr>
              <a:t>Query OK, 0 rows affected (0.09 sec)</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err="1">
                <a:solidFill>
                  <a:srgbClr val="A67F59"/>
                </a:solidFill>
                <a:latin typeface="Liberation Mono"/>
              </a:rPr>
              <a:t>mysql</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CREATE</a:t>
            </a:r>
            <a:r>
              <a:rPr lang="en-US" altLang="zh-CN" sz="1000" dirty="0">
                <a:solidFill>
                  <a:srgbClr val="000000"/>
                </a:solidFill>
                <a:latin typeface="Liberation Mono"/>
              </a:rPr>
              <a:t> </a:t>
            </a:r>
            <a:r>
              <a:rPr lang="en-US" altLang="zh-CN" sz="1000" dirty="0">
                <a:solidFill>
                  <a:srgbClr val="0077AA"/>
                </a:solidFill>
                <a:latin typeface="Liberation Mono"/>
              </a:rPr>
              <a:t>TABLE</a:t>
            </a:r>
            <a:r>
              <a:rPr lang="en-US" altLang="zh-CN" sz="1000" dirty="0">
                <a:solidFill>
                  <a:srgbClr val="000000"/>
                </a:solidFill>
                <a:latin typeface="Liberation Mono"/>
              </a:rPr>
              <a:t> t2 </a:t>
            </a:r>
            <a:r>
              <a:rPr lang="en-US" altLang="zh-CN" sz="1000" dirty="0">
                <a:solidFill>
                  <a:srgbClr val="999999"/>
                </a:solidFill>
                <a:latin typeface="Liberation Mono"/>
              </a:rPr>
              <a:t>(</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A67F59"/>
                </a:solidFill>
                <a:latin typeface="Liberation Mono"/>
              </a:rPr>
              <a:t>	-&gt;</a:t>
            </a:r>
            <a:r>
              <a:rPr lang="en-US" altLang="zh-CN" sz="1000" dirty="0">
                <a:solidFill>
                  <a:srgbClr val="000000"/>
                </a:solidFill>
                <a:latin typeface="Liberation Mono"/>
              </a:rPr>
              <a:t> c1 </a:t>
            </a:r>
            <a:r>
              <a:rPr lang="en-US" altLang="zh-CN" sz="1000" dirty="0">
                <a:solidFill>
                  <a:srgbClr val="834689"/>
                </a:solidFill>
                <a:latin typeface="Liberation Mono"/>
              </a:rPr>
              <a:t>INT</a:t>
            </a:r>
            <a:r>
              <a:rPr lang="en-US" altLang="zh-CN" sz="1000" dirty="0">
                <a:solidFill>
                  <a:srgbClr val="999999"/>
                </a:solidFill>
                <a:latin typeface="Liberation Mono"/>
              </a:rPr>
              <a:t>,</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c2 </a:t>
            </a:r>
            <a:r>
              <a:rPr lang="en-US" altLang="zh-CN" sz="1000" dirty="0">
                <a:solidFill>
                  <a:srgbClr val="834689"/>
                </a:solidFill>
                <a:latin typeface="Liberation Mono"/>
              </a:rPr>
              <a:t>VARCHAR</a:t>
            </a:r>
            <a:r>
              <a:rPr lang="en-US" altLang="zh-CN" sz="1000" dirty="0">
                <a:solidFill>
                  <a:srgbClr val="999999"/>
                </a:solidFill>
                <a:latin typeface="Liberation Mono"/>
              </a:rPr>
              <a:t>(</a:t>
            </a:r>
            <a:r>
              <a:rPr lang="en-US" altLang="zh-CN" sz="1000" dirty="0">
                <a:solidFill>
                  <a:srgbClr val="990055"/>
                </a:solidFill>
                <a:latin typeface="Liberation Mono"/>
              </a:rPr>
              <a:t>20</a:t>
            </a:r>
            <a:r>
              <a:rPr lang="en-US" altLang="zh-CN" sz="1000" dirty="0">
                <a:solidFill>
                  <a:srgbClr val="999999"/>
                </a:solidFill>
                <a:latin typeface="Liberation Mono"/>
              </a:rPr>
              <a:t>)</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A67F59"/>
                </a:solidFill>
                <a:latin typeface="Liberation Mono"/>
              </a:rPr>
              <a:t>	-&gt;</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a:t>
            </a:r>
            <a:r>
              <a:rPr lang="en-US" altLang="zh-CN" sz="1000" dirty="0">
                <a:solidFill>
                  <a:srgbClr val="0077AA"/>
                </a:solidFill>
                <a:latin typeface="Liberation Mono"/>
              </a:rPr>
              <a:t>BY</a:t>
            </a:r>
            <a:r>
              <a:rPr lang="en-US" altLang="zh-CN" sz="1000" dirty="0">
                <a:solidFill>
                  <a:srgbClr val="000000"/>
                </a:solidFill>
                <a:latin typeface="Liberation Mono"/>
              </a:rPr>
              <a:t> </a:t>
            </a:r>
            <a:r>
              <a:rPr lang="en-US" altLang="zh-CN" sz="1000" dirty="0">
                <a:solidFill>
                  <a:srgbClr val="0077AA"/>
                </a:solidFill>
                <a:latin typeface="Liberation Mono"/>
              </a:rPr>
              <a:t>RANGE</a:t>
            </a:r>
            <a:r>
              <a:rPr lang="en-US" altLang="zh-CN" sz="1000" dirty="0">
                <a:solidFill>
                  <a:srgbClr val="999999"/>
                </a:solidFill>
                <a:latin typeface="Liberation Mono"/>
              </a:rPr>
              <a:t>(</a:t>
            </a:r>
            <a:r>
              <a:rPr lang="en-US" altLang="zh-CN" sz="1000" dirty="0">
                <a:solidFill>
                  <a:srgbClr val="000000"/>
                </a:solidFill>
                <a:latin typeface="Liberation Mono"/>
              </a:rPr>
              <a:t>c1</a:t>
            </a:r>
            <a:r>
              <a:rPr lang="en-US" altLang="zh-CN" sz="1000" dirty="0">
                <a:solidFill>
                  <a:srgbClr val="999999"/>
                </a:solidFill>
                <a:latin typeface="Liberation Mono"/>
              </a:rPr>
              <a:t>)</a:t>
            </a:r>
            <a:r>
              <a:rPr lang="en-US" altLang="zh-CN" sz="1000" dirty="0">
                <a:solidFill>
                  <a:srgbClr val="000000"/>
                </a:solidFill>
                <a:latin typeface="Liberation Mono"/>
              </a:rPr>
              <a:t> </a:t>
            </a:r>
            <a:r>
              <a:rPr lang="en-US" altLang="zh-CN" sz="1000" dirty="0">
                <a:solidFill>
                  <a:srgbClr val="999999"/>
                </a:solidFill>
                <a:latin typeface="Liberation Mono"/>
              </a:rPr>
              <a:t>(</a:t>
            </a:r>
            <a:endParaRPr lang="en-US" altLang="zh-CN" sz="1000" dirty="0">
              <a:solidFill>
                <a:srgbClr val="999999"/>
              </a:solidFill>
              <a:latin typeface="Liberation Mono"/>
            </a:endParaRP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p0 </a:t>
            </a:r>
            <a:r>
              <a:rPr lang="en-US" altLang="zh-CN" sz="1000" dirty="0">
                <a:solidFill>
                  <a:srgbClr val="0077AA"/>
                </a:solidFill>
                <a:latin typeface="Liberation Mono"/>
              </a:rPr>
              <a:t>VALUES</a:t>
            </a:r>
            <a:r>
              <a:rPr lang="en-US" altLang="zh-CN" sz="1000" dirty="0">
                <a:solidFill>
                  <a:srgbClr val="000000"/>
                </a:solidFill>
                <a:latin typeface="Liberation Mono"/>
              </a:rPr>
              <a:t> </a:t>
            </a:r>
            <a:r>
              <a:rPr lang="en-US" altLang="zh-CN" sz="1000" dirty="0">
                <a:solidFill>
                  <a:srgbClr val="0077AA"/>
                </a:solidFill>
                <a:latin typeface="Liberation Mono"/>
              </a:rPr>
              <a:t>LESS</a:t>
            </a:r>
            <a:r>
              <a:rPr lang="en-US" altLang="zh-CN" sz="1000" dirty="0">
                <a:solidFill>
                  <a:srgbClr val="000000"/>
                </a:solidFill>
                <a:latin typeface="Liberation Mono"/>
              </a:rPr>
              <a:t> </a:t>
            </a:r>
            <a:r>
              <a:rPr lang="en-US" altLang="zh-CN" sz="1000" dirty="0">
                <a:solidFill>
                  <a:srgbClr val="0077AA"/>
                </a:solidFill>
                <a:latin typeface="Liberation Mono"/>
              </a:rPr>
              <a:t>THAN</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A67F59"/>
                </a:solidFill>
                <a:latin typeface="Liberation Mono"/>
              </a:rPr>
              <a:t>-</a:t>
            </a:r>
            <a:r>
              <a:rPr lang="en-US" altLang="zh-CN" sz="1000" dirty="0">
                <a:solidFill>
                  <a:srgbClr val="990055"/>
                </a:solidFill>
                <a:latin typeface="Liberation Mono"/>
              </a:rPr>
              <a:t>5</a:t>
            </a:r>
            <a:r>
              <a:rPr lang="en-US" altLang="zh-CN" sz="1000" dirty="0">
                <a:solidFill>
                  <a:srgbClr val="999999"/>
                </a:solidFill>
                <a:latin typeface="Liberation Mono"/>
              </a:rPr>
              <a:t>),</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p1 </a:t>
            </a:r>
            <a:r>
              <a:rPr lang="en-US" altLang="zh-CN" sz="1000" dirty="0">
                <a:solidFill>
                  <a:srgbClr val="0077AA"/>
                </a:solidFill>
                <a:latin typeface="Liberation Mono"/>
              </a:rPr>
              <a:t>VALUES</a:t>
            </a:r>
            <a:r>
              <a:rPr lang="en-US" altLang="zh-CN" sz="1000" dirty="0">
                <a:solidFill>
                  <a:srgbClr val="000000"/>
                </a:solidFill>
                <a:latin typeface="Liberation Mono"/>
              </a:rPr>
              <a:t> </a:t>
            </a:r>
            <a:r>
              <a:rPr lang="en-US" altLang="zh-CN" sz="1000" dirty="0">
                <a:solidFill>
                  <a:srgbClr val="0077AA"/>
                </a:solidFill>
                <a:latin typeface="Liberation Mono"/>
              </a:rPr>
              <a:t>LESS</a:t>
            </a:r>
            <a:r>
              <a:rPr lang="en-US" altLang="zh-CN" sz="1000" dirty="0">
                <a:solidFill>
                  <a:srgbClr val="000000"/>
                </a:solidFill>
                <a:latin typeface="Liberation Mono"/>
              </a:rPr>
              <a:t> </a:t>
            </a:r>
            <a:r>
              <a:rPr lang="en-US" altLang="zh-CN" sz="1000" dirty="0">
                <a:solidFill>
                  <a:srgbClr val="0077AA"/>
                </a:solidFill>
                <a:latin typeface="Liberation Mono"/>
              </a:rPr>
              <a:t>THAN</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990055"/>
                </a:solidFill>
                <a:latin typeface="Liberation Mono"/>
              </a:rPr>
              <a:t>0</a:t>
            </a:r>
            <a:r>
              <a:rPr lang="en-US" altLang="zh-CN" sz="1000" dirty="0">
                <a:solidFill>
                  <a:srgbClr val="999999"/>
                </a:solidFill>
                <a:latin typeface="Liberation Mono"/>
              </a:rPr>
              <a:t>),</a:t>
            </a:r>
            <a:endParaRPr lang="en-US" altLang="zh-CN" sz="1000" dirty="0">
              <a:solidFill>
                <a:srgbClr val="999999"/>
              </a:solidFill>
              <a:latin typeface="Liberation Mono"/>
            </a:endParaRPr>
          </a:p>
          <a:p>
            <a:pPr marL="342900" lvl="1" indent="0">
              <a:buNone/>
            </a:pPr>
            <a:r>
              <a:rPr lang="en-US" altLang="zh-CN" sz="1000" dirty="0">
                <a:solidFill>
                  <a:srgbClr val="A67F59"/>
                </a:solidFill>
                <a:latin typeface="Liberation Mono"/>
              </a:rPr>
              <a:t>	-&gt;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p2 </a:t>
            </a:r>
            <a:r>
              <a:rPr lang="en-US" altLang="zh-CN" sz="1000" dirty="0">
                <a:solidFill>
                  <a:srgbClr val="0077AA"/>
                </a:solidFill>
                <a:latin typeface="Liberation Mono"/>
              </a:rPr>
              <a:t>VALUES</a:t>
            </a:r>
            <a:r>
              <a:rPr lang="en-US" altLang="zh-CN" sz="1000" dirty="0">
                <a:solidFill>
                  <a:srgbClr val="000000"/>
                </a:solidFill>
                <a:latin typeface="Liberation Mono"/>
              </a:rPr>
              <a:t> </a:t>
            </a:r>
            <a:r>
              <a:rPr lang="en-US" altLang="zh-CN" sz="1000" dirty="0">
                <a:solidFill>
                  <a:srgbClr val="0077AA"/>
                </a:solidFill>
                <a:latin typeface="Liberation Mono"/>
              </a:rPr>
              <a:t>LESS</a:t>
            </a:r>
            <a:r>
              <a:rPr lang="en-US" altLang="zh-CN" sz="1000" dirty="0">
                <a:solidFill>
                  <a:srgbClr val="000000"/>
                </a:solidFill>
                <a:latin typeface="Liberation Mono"/>
              </a:rPr>
              <a:t> </a:t>
            </a:r>
            <a:r>
              <a:rPr lang="en-US" altLang="zh-CN" sz="1000" dirty="0">
                <a:solidFill>
                  <a:srgbClr val="0077AA"/>
                </a:solidFill>
                <a:latin typeface="Liberation Mono"/>
              </a:rPr>
              <a:t>THAN</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990055"/>
                </a:solidFill>
                <a:latin typeface="Liberation Mono"/>
              </a:rPr>
              <a:t>10</a:t>
            </a:r>
            <a:r>
              <a:rPr lang="en-US" altLang="zh-CN" sz="1000" dirty="0">
                <a:solidFill>
                  <a:srgbClr val="999999"/>
                </a:solidFill>
                <a:latin typeface="Liberation Mono"/>
              </a:rPr>
              <a:t>),</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p3 </a:t>
            </a:r>
            <a:r>
              <a:rPr lang="en-US" altLang="zh-CN" sz="1000" dirty="0">
                <a:solidFill>
                  <a:srgbClr val="0077AA"/>
                </a:solidFill>
                <a:latin typeface="Liberation Mono"/>
              </a:rPr>
              <a:t>VALUES</a:t>
            </a:r>
            <a:r>
              <a:rPr lang="en-US" altLang="zh-CN" sz="1000" dirty="0">
                <a:solidFill>
                  <a:srgbClr val="000000"/>
                </a:solidFill>
                <a:latin typeface="Liberation Mono"/>
              </a:rPr>
              <a:t> </a:t>
            </a:r>
            <a:r>
              <a:rPr lang="en-US" altLang="zh-CN" sz="1000" dirty="0">
                <a:solidFill>
                  <a:srgbClr val="0077AA"/>
                </a:solidFill>
                <a:latin typeface="Liberation Mono"/>
              </a:rPr>
              <a:t>LESS</a:t>
            </a:r>
            <a:r>
              <a:rPr lang="en-US" altLang="zh-CN" sz="1000" dirty="0">
                <a:solidFill>
                  <a:srgbClr val="000000"/>
                </a:solidFill>
                <a:latin typeface="Liberation Mono"/>
              </a:rPr>
              <a:t> </a:t>
            </a:r>
            <a:r>
              <a:rPr lang="en-US" altLang="zh-CN" sz="1000" dirty="0">
                <a:solidFill>
                  <a:srgbClr val="0077AA"/>
                </a:solidFill>
                <a:latin typeface="Liberation Mono"/>
              </a:rPr>
              <a:t>THAN</a:t>
            </a:r>
            <a:r>
              <a:rPr lang="en-US" altLang="zh-CN" sz="1000" dirty="0">
                <a:solidFill>
                  <a:srgbClr val="000000"/>
                </a:solidFill>
                <a:latin typeface="Liberation Mono"/>
              </a:rPr>
              <a:t> </a:t>
            </a:r>
            <a:r>
              <a:rPr lang="en-US" altLang="zh-CN" sz="1000" dirty="0">
                <a:solidFill>
                  <a:srgbClr val="0077AA"/>
                </a:solidFill>
                <a:latin typeface="Liberation Mono"/>
              </a:rPr>
              <a:t>MAXVALUE</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000000"/>
                </a:solidFill>
                <a:latin typeface="Liberation Mono"/>
              </a:rPr>
              <a:t> </a:t>
            </a:r>
            <a:endParaRPr lang="en-US" altLang="zh-CN" sz="1000" dirty="0">
              <a:solidFill>
                <a:srgbClr val="000000"/>
              </a:solidFill>
              <a:latin typeface="Liberation Mono"/>
            </a:endParaRPr>
          </a:p>
          <a:p>
            <a:pPr marL="342900" lvl="1" indent="0">
              <a:buNone/>
            </a:pPr>
            <a:r>
              <a:rPr lang="en-US" altLang="zh-CN" sz="1000" dirty="0">
                <a:solidFill>
                  <a:srgbClr val="555555"/>
                </a:solidFill>
                <a:latin typeface="Liberation Mono"/>
              </a:rPr>
              <a:t>Query OK, 0 rows affected (0.09 sec)</a:t>
            </a:r>
            <a:endParaRPr lang="zh-CN" altLang="en-US" sz="10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a:t>Handling of NULL with RANGE partitioning</a:t>
            </a:r>
            <a:endParaRPr lang="en-US" altLang="zh-CN" b="1" dirty="0"/>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999999"/>
                </a:solidFill>
                <a:latin typeface="Liberation Mono"/>
              </a:rPr>
              <a:t>,</a:t>
            </a:r>
            <a:r>
              <a:rPr lang="en-US" altLang="zh-CN" dirty="0">
                <a:solidFill>
                  <a:srgbClr val="000000"/>
                </a:solidFill>
                <a:latin typeface="Liberation Mono"/>
              </a:rPr>
              <a:t> PARTITION_NAME</a:t>
            </a:r>
            <a:r>
              <a:rPr lang="en-US" altLang="zh-CN" dirty="0">
                <a:solidFill>
                  <a:srgbClr val="999999"/>
                </a:solidFill>
                <a:latin typeface="Liberation Mono"/>
              </a:rPr>
              <a:t>,</a:t>
            </a:r>
            <a:r>
              <a:rPr lang="en-US" altLang="zh-CN" dirty="0">
                <a:solidFill>
                  <a:srgbClr val="000000"/>
                </a:solidFill>
                <a:latin typeface="Liberation Mono"/>
              </a:rPr>
              <a:t> TABLE_ROWS</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zh-CN" altLang="en-US" dirty="0">
                <a:solidFill>
                  <a:srgbClr val="000000"/>
                </a:solidFill>
                <a:latin typeface="Liberation Mono"/>
              </a:rPr>
              <a:t>                      </a:t>
            </a:r>
            <a:r>
              <a:rPr lang="en-US" altLang="zh-CN" dirty="0">
                <a:solidFill>
                  <a:srgbClr val="0077AA"/>
                </a:solidFill>
                <a:latin typeface="Liberation Mono"/>
              </a:rPr>
              <a:t>AVG_ROW_LENGTH</a:t>
            </a:r>
            <a:r>
              <a:rPr lang="en-US" altLang="zh-CN" dirty="0">
                <a:solidFill>
                  <a:srgbClr val="999999"/>
                </a:solidFill>
                <a:latin typeface="Liberation Mono"/>
              </a:rPr>
              <a:t>,</a:t>
            </a:r>
            <a:r>
              <a:rPr lang="en-US" altLang="zh-CN" dirty="0">
                <a:solidFill>
                  <a:srgbClr val="000000"/>
                </a:solidFill>
                <a:latin typeface="Liberation Mono"/>
              </a:rPr>
              <a:t> DATA_LENGTH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INFORMATION_SCHEMA</a:t>
            </a:r>
            <a:r>
              <a:rPr lang="en-US" altLang="zh-CN" dirty="0">
                <a:solidFill>
                  <a:srgbClr val="999999"/>
                </a:solidFill>
                <a:latin typeface="Liberation Mono"/>
              </a:rPr>
              <a:t>.</a:t>
            </a:r>
            <a:r>
              <a:rPr lang="en-US" altLang="zh-CN" dirty="0">
                <a:solidFill>
                  <a:srgbClr val="0077AA"/>
                </a:solidFill>
                <a:latin typeface="Liberation Mono"/>
              </a:rPr>
              <a:t>PARTITIONS</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TABLE_SCHEMA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'p'</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000000"/>
                </a:solidFill>
                <a:latin typeface="Liberation Mono"/>
              </a:rPr>
              <a:t> </a:t>
            </a:r>
            <a:r>
              <a:rPr lang="en-US" altLang="zh-CN" dirty="0">
                <a:solidFill>
                  <a:srgbClr val="A67F59"/>
                </a:solidFill>
                <a:latin typeface="Liberation Mono"/>
              </a:rPr>
              <a:t>LIKE</a:t>
            </a:r>
            <a:r>
              <a:rPr lang="en-US" altLang="zh-CN" dirty="0">
                <a:solidFill>
                  <a:srgbClr val="000000"/>
                </a:solidFill>
                <a:latin typeface="Liberation Mono"/>
              </a:rPr>
              <a:t> </a:t>
            </a:r>
            <a:r>
              <a:rPr lang="en-US" altLang="zh-CN" dirty="0">
                <a:solidFill>
                  <a:srgbClr val="669900"/>
                </a:solidFill>
                <a:latin typeface="Liberation Mono"/>
              </a:rPr>
              <a:t>'t_’</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sz="1275" dirty="0">
                <a:solidFill>
                  <a:srgbClr val="999999"/>
                </a:solidFill>
                <a:latin typeface="Liberation Mono"/>
              </a:rPr>
              <a:t>|</a:t>
            </a:r>
            <a:r>
              <a:rPr lang="en-US" altLang="zh-CN" sz="1275" dirty="0">
                <a:solidFill>
                  <a:srgbClr val="555555"/>
                </a:solidFill>
                <a:latin typeface="Liberation Mono"/>
              </a:rPr>
              <a:t> TABLE_NAME </a:t>
            </a:r>
            <a:r>
              <a:rPr lang="en-US" altLang="zh-CN" sz="1275" dirty="0">
                <a:solidFill>
                  <a:srgbClr val="999999"/>
                </a:solidFill>
                <a:latin typeface="Liberation Mono"/>
              </a:rPr>
              <a:t>|</a:t>
            </a:r>
            <a:r>
              <a:rPr lang="en-US" altLang="zh-CN" sz="1275" dirty="0">
                <a:solidFill>
                  <a:srgbClr val="555555"/>
                </a:solidFill>
                <a:latin typeface="Liberation Mono"/>
              </a:rPr>
              <a:t> PARTITION_NAME </a:t>
            </a:r>
            <a:r>
              <a:rPr lang="en-US" altLang="zh-CN" sz="1275" dirty="0">
                <a:solidFill>
                  <a:srgbClr val="999999"/>
                </a:solidFill>
                <a:latin typeface="Liberation Mono"/>
              </a:rPr>
              <a:t>|</a:t>
            </a:r>
            <a:r>
              <a:rPr lang="en-US" altLang="zh-CN" sz="1275" dirty="0">
                <a:solidFill>
                  <a:srgbClr val="555555"/>
                </a:solidFill>
                <a:latin typeface="Liberation Mono"/>
              </a:rPr>
              <a:t> TABLE_ROWS </a:t>
            </a:r>
            <a:r>
              <a:rPr lang="en-US" altLang="zh-CN" sz="1275" dirty="0">
                <a:solidFill>
                  <a:srgbClr val="999999"/>
                </a:solidFill>
                <a:latin typeface="Liberation Mono"/>
              </a:rPr>
              <a:t>|</a:t>
            </a:r>
            <a:r>
              <a:rPr lang="en-US" altLang="zh-CN" sz="1275" dirty="0">
                <a:solidFill>
                  <a:srgbClr val="555555"/>
                </a:solidFill>
                <a:latin typeface="Liberation Mono"/>
              </a:rPr>
              <a:t> AVG_ROW_LENGTH </a:t>
            </a:r>
            <a:r>
              <a:rPr lang="en-US" altLang="zh-CN" sz="1275" dirty="0">
                <a:solidFill>
                  <a:srgbClr val="999999"/>
                </a:solidFill>
                <a:latin typeface="Liberation Mono"/>
              </a:rPr>
              <a:t>|</a:t>
            </a:r>
            <a:r>
              <a:rPr lang="en-US" altLang="zh-CN" sz="1275" dirty="0">
                <a:solidFill>
                  <a:srgbClr val="555555"/>
                </a:solidFill>
                <a:latin typeface="Liberation Mono"/>
              </a:rPr>
              <a:t> DATA_LENGTH </a:t>
            </a:r>
            <a:r>
              <a:rPr lang="en-US" altLang="zh-CN" sz="1275" dirty="0">
                <a:solidFill>
                  <a:srgbClr val="999999"/>
                </a:solidFill>
                <a:latin typeface="Liberation Mono"/>
              </a:rPr>
              <a:t>|</a:t>
            </a:r>
            <a:r>
              <a:rPr lang="en-US" altLang="zh-CN" sz="1275" dirty="0">
                <a:solidFill>
                  <a:srgbClr val="000000"/>
                </a:solidFill>
                <a:latin typeface="Liberation Mono"/>
              </a:rPr>
              <a:t> </a:t>
            </a:r>
            <a:endParaRPr lang="en-US" altLang="zh-CN" sz="1275"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t1</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t1</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t1</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 </a:t>
            </a:r>
            <a:endParaRPr lang="en-US" altLang="zh-CN" dirty="0">
              <a:solidFill>
                <a:srgbClr val="999999"/>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p3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555555"/>
                </a:solidFill>
                <a:latin typeface="Liberation Mono"/>
              </a:rPr>
              <a:t>7 rows in set (0.00 sec)</a:t>
            </a:r>
            <a:endParaRPr lang="zh-CN" altLang="en-US" dirty="0"/>
          </a:p>
          <a:p>
            <a:pPr marL="342900" lvl="1" indent="0">
              <a:buNone/>
            </a:pP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p:cNvSpPr>
            <a:spLocks noGrp="1"/>
          </p:cNvSpPr>
          <p:nvPr>
            <p:ph idx="1"/>
          </p:nvPr>
        </p:nvSpPr>
        <p:spPr/>
        <p:txBody>
          <a:bodyPr>
            <a:normAutofit fontScale="70000" lnSpcReduction="20000"/>
          </a:bodyPr>
          <a:lstStyle/>
          <a:p>
            <a:r>
              <a:rPr lang="en-US" altLang="zh-CN" b="1" dirty="0"/>
              <a:t>Handling of NULL with RANGE partitioning</a:t>
            </a:r>
            <a:endParaRPr lang="en-US" altLang="zh-CN" b="1" dirty="0"/>
          </a:p>
          <a:p>
            <a:pPr marL="233680"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t1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mothra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555555"/>
                </a:solidFill>
                <a:latin typeface="Liberation Mono"/>
              </a:rPr>
              <a:t>Query OK, 1 row affected (0.00 sec)</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t2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mothra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555555"/>
                </a:solidFill>
                <a:latin typeface="Liberation Mono"/>
              </a:rPr>
              <a:t>Query OK, 1 row affected (0.00 sec)</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t1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999999"/>
                </a:solidFill>
                <a:latin typeface="Liberation Mono"/>
              </a:rPr>
              <a:t>|</a:t>
            </a:r>
            <a:r>
              <a:rPr lang="en-US" altLang="zh-CN" dirty="0">
                <a:solidFill>
                  <a:srgbClr val="555555"/>
                </a:solidFill>
                <a:latin typeface="Liberation Mono"/>
              </a:rPr>
              <a:t> id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name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999999"/>
                </a:solidFill>
                <a:latin typeface="Liberation Mono"/>
              </a:rPr>
              <a:t>|</a:t>
            </a:r>
            <a:r>
              <a:rPr lang="en-US" altLang="zh-CN" dirty="0">
                <a:solidFill>
                  <a:srgbClr val="555555"/>
                </a:solidFill>
                <a:latin typeface="Liberation Mono"/>
              </a:rPr>
              <a:t> NULL </a:t>
            </a:r>
            <a:r>
              <a:rPr lang="en-US" altLang="zh-CN" dirty="0">
                <a:solidFill>
                  <a:srgbClr val="999999"/>
                </a:solidFill>
                <a:latin typeface="Liberation Mono"/>
              </a:rPr>
              <a:t>|</a:t>
            </a:r>
            <a:r>
              <a:rPr lang="en-US" altLang="zh-CN" dirty="0">
                <a:solidFill>
                  <a:srgbClr val="555555"/>
                </a:solidFill>
                <a:latin typeface="Liberation Mono"/>
              </a:rPr>
              <a:t> </a:t>
            </a:r>
            <a:r>
              <a:rPr lang="en-US" altLang="zh-CN" dirty="0" err="1">
                <a:solidFill>
                  <a:srgbClr val="555555"/>
                </a:solidFill>
                <a:latin typeface="Liberation Mono"/>
              </a:rPr>
              <a:t>mothra</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555555"/>
                </a:solidFill>
                <a:latin typeface="Liberation Mono"/>
              </a:rPr>
              <a:t>1 row in set (0.00 sec)</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t2</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999999"/>
                </a:solidFill>
                <a:latin typeface="Liberation Mono"/>
              </a:rPr>
              <a:t>|</a:t>
            </a:r>
            <a:r>
              <a:rPr lang="en-US" altLang="zh-CN" dirty="0">
                <a:solidFill>
                  <a:srgbClr val="555555"/>
                </a:solidFill>
                <a:latin typeface="Liberation Mono"/>
              </a:rPr>
              <a:t> id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name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999999"/>
                </a:solidFill>
                <a:latin typeface="Liberation Mono"/>
              </a:rPr>
              <a:t>|</a:t>
            </a:r>
            <a:r>
              <a:rPr lang="en-US" altLang="zh-CN" dirty="0">
                <a:solidFill>
                  <a:srgbClr val="555555"/>
                </a:solidFill>
                <a:latin typeface="Liberation Mono"/>
              </a:rPr>
              <a:t> NULL </a:t>
            </a:r>
            <a:r>
              <a:rPr lang="en-US" altLang="zh-CN" dirty="0">
                <a:solidFill>
                  <a:srgbClr val="999999"/>
                </a:solidFill>
                <a:latin typeface="Liberation Mono"/>
              </a:rPr>
              <a:t>|</a:t>
            </a:r>
            <a:r>
              <a:rPr lang="en-US" altLang="zh-CN" dirty="0">
                <a:solidFill>
                  <a:srgbClr val="555555"/>
                </a:solidFill>
                <a:latin typeface="Liberation Mono"/>
              </a:rPr>
              <a:t> </a:t>
            </a:r>
            <a:r>
              <a:rPr lang="en-US" altLang="zh-CN" dirty="0" err="1">
                <a:solidFill>
                  <a:srgbClr val="555555"/>
                </a:solidFill>
                <a:latin typeface="Liberation Mono"/>
              </a:rPr>
              <a:t>mothra</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33680" indent="0">
              <a:buNone/>
            </a:pPr>
            <a:r>
              <a:rPr lang="en-US" altLang="zh-CN" dirty="0">
                <a:solidFill>
                  <a:srgbClr val="555555"/>
                </a:solidFill>
                <a:latin typeface="Liberation Mono"/>
              </a:rPr>
              <a:t>1 row in set (0.00 sec)</a:t>
            </a:r>
            <a:endParaRPr lang="zh-CN" altLang="en-US" dirty="0"/>
          </a:p>
          <a:p>
            <a:pPr marL="342900" lvl="1" indent="0">
              <a:buNone/>
            </a:pP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a:t>Handling of NULL with RANGE partitioning</a:t>
            </a:r>
            <a:endParaRPr lang="en-US" altLang="zh-CN" b="1" dirty="0"/>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999999"/>
                </a:solidFill>
                <a:latin typeface="Liberation Mono"/>
              </a:rPr>
              <a:t>,</a:t>
            </a:r>
            <a:r>
              <a:rPr lang="en-US" altLang="zh-CN" dirty="0">
                <a:solidFill>
                  <a:srgbClr val="000000"/>
                </a:solidFill>
                <a:latin typeface="Liberation Mono"/>
              </a:rPr>
              <a:t> PARTITION_NAME</a:t>
            </a:r>
            <a:r>
              <a:rPr lang="en-US" altLang="zh-CN" dirty="0">
                <a:solidFill>
                  <a:srgbClr val="999999"/>
                </a:solidFill>
                <a:latin typeface="Liberation Mono"/>
              </a:rPr>
              <a:t>,</a:t>
            </a:r>
            <a:r>
              <a:rPr lang="en-US" altLang="zh-CN" dirty="0">
                <a:solidFill>
                  <a:srgbClr val="000000"/>
                </a:solidFill>
                <a:latin typeface="Liberation Mono"/>
              </a:rPr>
              <a:t> TABLE_ROWS</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zh-CN" altLang="en-US" dirty="0">
                <a:solidFill>
                  <a:srgbClr val="000000"/>
                </a:solidFill>
                <a:latin typeface="Liberation Mono"/>
              </a:rPr>
              <a:t>                      </a:t>
            </a:r>
            <a:r>
              <a:rPr lang="en-US" altLang="zh-CN" dirty="0">
                <a:solidFill>
                  <a:srgbClr val="0077AA"/>
                </a:solidFill>
                <a:latin typeface="Liberation Mono"/>
              </a:rPr>
              <a:t>AVG_ROW_LENGTH</a:t>
            </a:r>
            <a:r>
              <a:rPr lang="en-US" altLang="zh-CN" dirty="0">
                <a:solidFill>
                  <a:srgbClr val="999999"/>
                </a:solidFill>
                <a:latin typeface="Liberation Mono"/>
              </a:rPr>
              <a:t>,</a:t>
            </a:r>
            <a:r>
              <a:rPr lang="en-US" altLang="zh-CN" dirty="0">
                <a:solidFill>
                  <a:srgbClr val="000000"/>
                </a:solidFill>
                <a:latin typeface="Liberation Mono"/>
              </a:rPr>
              <a:t> DATA_LENGTH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INFORMATION_SCHEMA</a:t>
            </a:r>
            <a:r>
              <a:rPr lang="en-US" altLang="zh-CN" dirty="0">
                <a:solidFill>
                  <a:srgbClr val="999999"/>
                </a:solidFill>
                <a:latin typeface="Liberation Mono"/>
              </a:rPr>
              <a:t>.</a:t>
            </a:r>
            <a:r>
              <a:rPr lang="en-US" altLang="zh-CN" dirty="0">
                <a:solidFill>
                  <a:srgbClr val="0077AA"/>
                </a:solidFill>
                <a:latin typeface="Liberation Mono"/>
              </a:rPr>
              <a:t>PARTITIONS</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TABLE_SCHEMA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'p'</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000000"/>
                </a:solidFill>
                <a:latin typeface="Liberation Mono"/>
              </a:rPr>
              <a:t> </a:t>
            </a:r>
            <a:r>
              <a:rPr lang="en-US" altLang="zh-CN" dirty="0">
                <a:solidFill>
                  <a:srgbClr val="A67F59"/>
                </a:solidFill>
                <a:latin typeface="Liberation Mono"/>
              </a:rPr>
              <a:t>LIKE</a:t>
            </a:r>
            <a:r>
              <a:rPr lang="en-US" altLang="zh-CN" dirty="0">
                <a:solidFill>
                  <a:srgbClr val="000000"/>
                </a:solidFill>
                <a:latin typeface="Liberation Mono"/>
              </a:rPr>
              <a:t> </a:t>
            </a:r>
            <a:r>
              <a:rPr lang="en-US" altLang="zh-CN" dirty="0">
                <a:solidFill>
                  <a:srgbClr val="669900"/>
                </a:solidFill>
                <a:latin typeface="Liberation Mono"/>
              </a:rPr>
              <a:t>'t_’</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sz="1275" dirty="0">
                <a:solidFill>
                  <a:srgbClr val="999999"/>
                </a:solidFill>
                <a:latin typeface="Liberation Mono"/>
              </a:rPr>
              <a:t>|</a:t>
            </a:r>
            <a:r>
              <a:rPr lang="en-US" altLang="zh-CN" sz="1275" dirty="0">
                <a:solidFill>
                  <a:srgbClr val="555555"/>
                </a:solidFill>
                <a:latin typeface="Liberation Mono"/>
              </a:rPr>
              <a:t> TABLE_NAME </a:t>
            </a:r>
            <a:r>
              <a:rPr lang="en-US" altLang="zh-CN" sz="1275" dirty="0">
                <a:solidFill>
                  <a:srgbClr val="999999"/>
                </a:solidFill>
                <a:latin typeface="Liberation Mono"/>
              </a:rPr>
              <a:t>|</a:t>
            </a:r>
            <a:r>
              <a:rPr lang="en-US" altLang="zh-CN" sz="1275" dirty="0">
                <a:solidFill>
                  <a:srgbClr val="555555"/>
                </a:solidFill>
                <a:latin typeface="Liberation Mono"/>
              </a:rPr>
              <a:t> PARTITION_NAME </a:t>
            </a:r>
            <a:r>
              <a:rPr lang="en-US" altLang="zh-CN" sz="1275" dirty="0">
                <a:solidFill>
                  <a:srgbClr val="999999"/>
                </a:solidFill>
                <a:latin typeface="Liberation Mono"/>
              </a:rPr>
              <a:t>|</a:t>
            </a:r>
            <a:r>
              <a:rPr lang="en-US" altLang="zh-CN" sz="1275" dirty="0">
                <a:solidFill>
                  <a:srgbClr val="555555"/>
                </a:solidFill>
                <a:latin typeface="Liberation Mono"/>
              </a:rPr>
              <a:t> TABLE_ROWS </a:t>
            </a:r>
            <a:r>
              <a:rPr lang="en-US" altLang="zh-CN" sz="1275" dirty="0">
                <a:solidFill>
                  <a:srgbClr val="999999"/>
                </a:solidFill>
                <a:latin typeface="Liberation Mono"/>
              </a:rPr>
              <a:t>|</a:t>
            </a:r>
            <a:r>
              <a:rPr lang="en-US" altLang="zh-CN" sz="1275" dirty="0">
                <a:solidFill>
                  <a:srgbClr val="555555"/>
                </a:solidFill>
                <a:latin typeface="Liberation Mono"/>
              </a:rPr>
              <a:t> AVG_ROW_LENGTH </a:t>
            </a:r>
            <a:r>
              <a:rPr lang="en-US" altLang="zh-CN" sz="1275" dirty="0">
                <a:solidFill>
                  <a:srgbClr val="999999"/>
                </a:solidFill>
                <a:latin typeface="Liberation Mono"/>
              </a:rPr>
              <a:t>|</a:t>
            </a:r>
            <a:r>
              <a:rPr lang="en-US" altLang="zh-CN" sz="1275" dirty="0">
                <a:solidFill>
                  <a:srgbClr val="555555"/>
                </a:solidFill>
                <a:latin typeface="Liberation Mono"/>
              </a:rPr>
              <a:t> DATA_LENGTH </a:t>
            </a:r>
            <a:r>
              <a:rPr lang="en-US" altLang="zh-CN" sz="1275" dirty="0">
                <a:solidFill>
                  <a:srgbClr val="999999"/>
                </a:solidFill>
                <a:latin typeface="Liberation Mono"/>
              </a:rPr>
              <a:t>|</a:t>
            </a:r>
            <a:r>
              <a:rPr lang="en-US" altLang="zh-CN" sz="1275" dirty="0">
                <a:solidFill>
                  <a:srgbClr val="000000"/>
                </a:solidFill>
                <a:latin typeface="Liberation Mono"/>
              </a:rPr>
              <a:t> </a:t>
            </a:r>
            <a:endParaRPr lang="en-US" altLang="zh-CN" sz="1275"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t1</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1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20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t1</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t1</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1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 </a:t>
            </a:r>
            <a:endParaRPr lang="en-US" altLang="zh-CN" dirty="0">
              <a:solidFill>
                <a:srgbClr val="999999"/>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p3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555555"/>
                </a:solidFill>
                <a:latin typeface="Liberation Mono"/>
              </a:rPr>
              <a:t>7 rows in set (0.00 sec)</a:t>
            </a:r>
            <a:endParaRPr lang="zh-CN" altLang="en-US" dirty="0"/>
          </a:p>
          <a:p>
            <a:pPr marL="342900" lvl="1" indent="0">
              <a:buNone/>
            </a:pP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b="1" dirty="0"/>
              <a:t>Handling of NULL with RANGE partitioning</a:t>
            </a:r>
            <a:endParaRPr lang="en-US" altLang="zh-CN" b="1" dirty="0"/>
          </a:p>
          <a:p>
            <a:pPr marL="269240"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0077AA"/>
                </a:solidFill>
                <a:latin typeface="Liberation Mono"/>
              </a:rPr>
              <a:t>DROP</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555555"/>
                </a:solidFill>
                <a:latin typeface="Liberation Mono"/>
              </a:rPr>
              <a:t>Query OK, 0 rows affected (0.16 sec)</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endParaRPr lang="en-US" altLang="zh-CN" dirty="0">
              <a:solidFill>
                <a:srgbClr val="000000"/>
              </a:solidFill>
              <a:latin typeface="Liberation Mono"/>
            </a:endParaRPr>
          </a:p>
          <a:p>
            <a:pPr marL="269240"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t2 </a:t>
            </a:r>
            <a:r>
              <a:rPr lang="en-US" altLang="zh-CN" dirty="0">
                <a:solidFill>
                  <a:srgbClr val="0077AA"/>
                </a:solidFill>
                <a:latin typeface="Liberation Mono"/>
              </a:rPr>
              <a:t>DROP</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555555"/>
                </a:solidFill>
                <a:latin typeface="Liberation Mono"/>
              </a:rPr>
              <a:t>Query OK, 0 rows affected (0.16 sec)</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endParaRPr lang="en-US" altLang="zh-CN" dirty="0">
              <a:solidFill>
                <a:srgbClr val="000000"/>
              </a:solidFill>
              <a:latin typeface="Liberation Mono"/>
            </a:endParaRPr>
          </a:p>
          <a:p>
            <a:pPr marL="269240"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t1</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555555"/>
                </a:solidFill>
                <a:latin typeface="Liberation Mono"/>
              </a:rPr>
              <a:t>Empty set (0.00 sec)</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endParaRPr lang="en-US" altLang="zh-CN" dirty="0">
              <a:solidFill>
                <a:srgbClr val="000000"/>
              </a:solidFill>
              <a:latin typeface="Liberation Mono"/>
            </a:endParaRPr>
          </a:p>
          <a:p>
            <a:pPr marL="269240"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t2</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555555"/>
                </a:solidFill>
                <a:latin typeface="Liberation Mono"/>
              </a:rPr>
              <a:t>Empty set (0.00 sec)</a:t>
            </a:r>
            <a:endParaRPr lang="zh-CN" altLang="en-US" dirty="0"/>
          </a:p>
          <a:p>
            <a:pPr marL="342900" lvl="1" indent="0">
              <a:buNone/>
            </a:pP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a:t>Handling of NULL with LIST partitioning </a:t>
            </a:r>
            <a:endParaRPr lang="en-US" altLang="zh-CN" b="1" dirty="0"/>
          </a:p>
          <a:p>
            <a:pPr lvl="1"/>
            <a:r>
              <a:rPr lang="en-US" altLang="zh-CN" dirty="0"/>
              <a:t>A table that is partitioned by LIST admits </a:t>
            </a:r>
            <a:r>
              <a:rPr lang="en-US" altLang="zh-CN" dirty="0">
                <a:solidFill>
                  <a:srgbClr val="FF0000"/>
                </a:solidFill>
              </a:rPr>
              <a:t>NULL</a:t>
            </a:r>
            <a:r>
              <a:rPr lang="en-US" altLang="zh-CN" dirty="0"/>
              <a:t> values if and only if one of its partitions is defined using that </a:t>
            </a:r>
            <a:r>
              <a:rPr lang="en-US" altLang="zh-CN" dirty="0">
                <a:solidFill>
                  <a:srgbClr val="FF0000"/>
                </a:solidFill>
              </a:rPr>
              <a:t>value-list that contains NULL</a:t>
            </a:r>
            <a:r>
              <a:rPr lang="en-US" altLang="zh-CN" dirty="0"/>
              <a:t>. </a:t>
            </a:r>
            <a:endParaRPr lang="en-US" altLang="zh-CN" dirty="0"/>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ts1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c1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c2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LIST</a:t>
            </a:r>
            <a:r>
              <a:rPr lang="en-US" altLang="zh-CN" dirty="0">
                <a:solidFill>
                  <a:srgbClr val="999999"/>
                </a:solidFill>
                <a:latin typeface="Liberation Mono"/>
              </a:rPr>
              <a:t>(</a:t>
            </a:r>
            <a:r>
              <a:rPr lang="en-US" altLang="zh-CN" dirty="0">
                <a:solidFill>
                  <a:srgbClr val="000000"/>
                </a:solidFill>
                <a:latin typeface="Liberation Mono"/>
              </a:rPr>
              <a:t>c1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3</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6</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7</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8</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555555"/>
                </a:solidFill>
                <a:latin typeface="Liberation Mono"/>
              </a:rPr>
              <a:t>Query OK, 0 rows affected (0.01 sec)</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ts1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9</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mothra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555555"/>
                </a:solidFill>
                <a:latin typeface="Liberation Mono"/>
              </a:rPr>
              <a:t>ERROR 1504 (HY000)</a:t>
            </a:r>
            <a:r>
              <a:rPr lang="en-US" altLang="zh-CN" dirty="0">
                <a:solidFill>
                  <a:srgbClr val="999999"/>
                </a:solidFill>
                <a:latin typeface="Liberation Mono"/>
              </a:rPr>
              <a:t>:</a:t>
            </a:r>
            <a:r>
              <a:rPr lang="en-US" altLang="zh-CN" dirty="0">
                <a:solidFill>
                  <a:srgbClr val="555555"/>
                </a:solidFill>
                <a:latin typeface="Liberation Mono"/>
              </a:rPr>
              <a:t> Table has no partition for value 9 </a:t>
            </a:r>
            <a:endParaRPr lang="en-US" altLang="zh-CN" dirty="0">
              <a:solidFill>
                <a:srgbClr val="555555"/>
              </a:solidFill>
              <a:latin typeface="Liberation Mono"/>
            </a:endParaRP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ts1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mothra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555555"/>
                </a:solidFill>
                <a:latin typeface="Liberation Mono"/>
              </a:rPr>
              <a:t>ERROR 1504 (HY000)</a:t>
            </a:r>
            <a:r>
              <a:rPr lang="en-US" altLang="zh-CN" dirty="0">
                <a:solidFill>
                  <a:srgbClr val="999999"/>
                </a:solidFill>
                <a:latin typeface="Liberation Mono"/>
              </a:rPr>
              <a:t>:</a:t>
            </a:r>
            <a:r>
              <a:rPr lang="en-US" altLang="zh-CN" dirty="0">
                <a:solidFill>
                  <a:srgbClr val="555555"/>
                </a:solidFill>
                <a:latin typeface="Liberation Mono"/>
              </a:rPr>
              <a:t> Table has no partition for value NULL</a:t>
            </a:r>
            <a:endParaRPr lang="zh-CN" altLang="en-US" dirty="0"/>
          </a:p>
          <a:p>
            <a:pPr marL="342900" lvl="1" indent="0">
              <a:buNone/>
            </a:pPr>
            <a:endParaRPr lang="en-US" altLang="zh-CN" b="1"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a:t>
            </a:r>
            <a:r>
              <a:rPr lang="zh-CN" altLang="en-US" dirty="0"/>
              <a:t> </a:t>
            </a:r>
            <a:r>
              <a:rPr lang="en-US" altLang="zh-CN" dirty="0"/>
              <a:t>of</a:t>
            </a:r>
            <a:r>
              <a:rPr lang="zh-CN" altLang="en-US" dirty="0"/>
              <a:t> </a:t>
            </a:r>
            <a:r>
              <a:rPr lang="en-US" altLang="zh-CN" dirty="0"/>
              <a:t>Partitioning</a:t>
            </a:r>
            <a:r>
              <a:rPr lang="zh-CN" altLang="en-US" dirty="0"/>
              <a:t> </a:t>
            </a:r>
            <a:r>
              <a:rPr lang="en-US" altLang="zh-CN" dirty="0"/>
              <a:t>in</a:t>
            </a:r>
            <a:r>
              <a:rPr lang="zh-CN" altLang="en-US" dirty="0"/>
              <a:t> </a:t>
            </a:r>
            <a:r>
              <a:rPr lang="en-US" altLang="zh-CN" dirty="0"/>
              <a:t>MySQL</a:t>
            </a:r>
            <a:endParaRPr lang="zh-CN" altLang="en-US" dirty="0"/>
          </a:p>
        </p:txBody>
      </p:sp>
      <p:sp>
        <p:nvSpPr>
          <p:cNvPr id="3" name="内容占位符 2"/>
          <p:cNvSpPr>
            <a:spLocks noGrp="1"/>
          </p:cNvSpPr>
          <p:nvPr>
            <p:ph idx="1"/>
          </p:nvPr>
        </p:nvSpPr>
        <p:spPr/>
        <p:txBody>
          <a:bodyPr>
            <a:normAutofit/>
          </a:bodyPr>
          <a:lstStyle/>
          <a:p>
            <a:pPr fontAlgn="base"/>
            <a:r>
              <a:rPr lang="en-US" altLang="zh-CN" dirty="0"/>
              <a:t>This is known as </a:t>
            </a:r>
            <a:r>
              <a:rPr lang="en-US" altLang="zh-CN" dirty="0">
                <a:solidFill>
                  <a:srgbClr val="FF0000"/>
                </a:solidFill>
              </a:rPr>
              <a:t>horizontal</a:t>
            </a:r>
            <a:r>
              <a:rPr lang="en-US" altLang="zh-CN" dirty="0"/>
              <a:t> partitioning</a:t>
            </a:r>
            <a:endParaRPr lang="en-US" altLang="zh-CN" dirty="0"/>
          </a:p>
          <a:p>
            <a:pPr lvl="1" fontAlgn="base"/>
            <a:r>
              <a:rPr lang="en-US" altLang="zh-CN" dirty="0"/>
              <a:t>—that is, different rows of a table may be assigned to different physical partitions. </a:t>
            </a:r>
            <a:endParaRPr lang="en-US" altLang="zh-CN" dirty="0"/>
          </a:p>
          <a:p>
            <a:pPr lvl="1" fontAlgn="base"/>
            <a:r>
              <a:rPr lang="en-US" altLang="zh-CN" dirty="0"/>
              <a:t>MySQL 8.0 does </a:t>
            </a:r>
            <a:r>
              <a:rPr lang="en-US" altLang="zh-CN" dirty="0">
                <a:solidFill>
                  <a:srgbClr val="FF0000"/>
                </a:solidFill>
              </a:rPr>
              <a:t>not</a:t>
            </a:r>
            <a:r>
              <a:rPr lang="en-US" altLang="zh-CN" dirty="0"/>
              <a:t> support </a:t>
            </a:r>
            <a:r>
              <a:rPr lang="en-US" altLang="zh-CN" dirty="0">
                <a:solidFill>
                  <a:srgbClr val="FF0000"/>
                </a:solidFill>
              </a:rPr>
              <a:t>vertical</a:t>
            </a:r>
            <a:r>
              <a:rPr lang="en-US" altLang="zh-CN" dirty="0"/>
              <a:t> partitioning, in which different columns of a table are assigned to different physical partitions. </a:t>
            </a:r>
            <a:endParaRPr lang="en-US" altLang="zh-CN" dirty="0"/>
          </a:p>
          <a:p>
            <a:pPr lvl="1" fontAlgn="base"/>
            <a:r>
              <a:rPr lang="en-US" altLang="zh-CN" dirty="0"/>
              <a:t>There are </a:t>
            </a:r>
            <a:r>
              <a:rPr lang="en-US" altLang="zh-CN" dirty="0">
                <a:solidFill>
                  <a:srgbClr val="FF0000"/>
                </a:solidFill>
              </a:rPr>
              <a:t>no plans </a:t>
            </a:r>
            <a:r>
              <a:rPr lang="en-US" altLang="zh-CN" dirty="0"/>
              <a:t>at this time to introduce vertical partitioning into MySQL.</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p:cNvSpPr>
            <a:spLocks noGrp="1"/>
          </p:cNvSpPr>
          <p:nvPr>
            <p:ph idx="1"/>
          </p:nvPr>
        </p:nvSpPr>
        <p:spPr/>
        <p:txBody>
          <a:bodyPr>
            <a:normAutofit fontScale="70000" lnSpcReduction="20000"/>
          </a:bodyPr>
          <a:lstStyle/>
          <a:p>
            <a:r>
              <a:rPr lang="en-US" altLang="zh-CN" b="1" dirty="0"/>
              <a:t>Handling of NULL with LIST partitioning </a:t>
            </a:r>
            <a:endParaRPr lang="en-US" altLang="zh-CN" b="1" dirty="0"/>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ts2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c1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c2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LIST</a:t>
            </a:r>
            <a:r>
              <a:rPr lang="en-US" altLang="zh-CN" dirty="0">
                <a:solidFill>
                  <a:srgbClr val="999999"/>
                </a:solidFill>
                <a:latin typeface="Liberation Mono"/>
              </a:rPr>
              <a:t>(</a:t>
            </a:r>
            <a:r>
              <a:rPr lang="en-US" altLang="zh-CN" dirty="0">
                <a:solidFill>
                  <a:srgbClr val="000000"/>
                </a:solidFill>
                <a:latin typeface="Liberation Mono"/>
              </a:rPr>
              <a:t>c1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3</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6</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7</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8</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555555"/>
                </a:solidFill>
                <a:latin typeface="Liberation Mono"/>
              </a:rPr>
              <a:t>Query OK, 0 rows affected (0.01 sec)</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endParaRPr lang="en-US" altLang="zh-CN" dirty="0">
              <a:solidFill>
                <a:srgbClr val="000000"/>
              </a:solidFill>
              <a:latin typeface="Liberation Mono"/>
            </a:endParaRP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ts3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c1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A67F59"/>
                </a:solidFill>
                <a:latin typeface="Liberation Mono"/>
              </a:rPr>
              <a:t>	-&gt;</a:t>
            </a:r>
            <a:r>
              <a:rPr lang="en-US" altLang="zh-CN" dirty="0">
                <a:solidFill>
                  <a:srgbClr val="000000"/>
                </a:solidFill>
                <a:latin typeface="Liberation Mono"/>
              </a:rPr>
              <a:t> c2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LIST</a:t>
            </a:r>
            <a:r>
              <a:rPr lang="en-US" altLang="zh-CN" dirty="0">
                <a:solidFill>
                  <a:srgbClr val="999999"/>
                </a:solidFill>
                <a:latin typeface="Liberation Mono"/>
              </a:rPr>
              <a:t>(</a:t>
            </a:r>
            <a:r>
              <a:rPr lang="en-US" altLang="zh-CN" dirty="0">
                <a:solidFill>
                  <a:srgbClr val="000000"/>
                </a:solidFill>
                <a:latin typeface="Liberation Mono"/>
              </a:rPr>
              <a:t>c1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3</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6</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7</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8</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endParaRPr lang="en-US" altLang="zh-CN" dirty="0">
              <a:solidFill>
                <a:srgbClr val="999999"/>
              </a:solidFill>
              <a:latin typeface="Liberation Mono"/>
            </a:endParaRPr>
          </a:p>
          <a:p>
            <a:pPr marL="342900" lvl="1" indent="0">
              <a:buNone/>
            </a:pPr>
            <a:r>
              <a:rPr lang="en-US" altLang="zh-CN" dirty="0">
                <a:solidFill>
                  <a:srgbClr val="555555"/>
                </a:solidFill>
                <a:latin typeface="Liberation Mono"/>
              </a:rPr>
              <a:t>Query OK, 0 rows affected (0.01 sec)</a:t>
            </a:r>
            <a:endParaRPr lang="zh-CN" altLang="en-US" dirty="0"/>
          </a:p>
          <a:p>
            <a:pPr marL="342900" lvl="1" indent="0">
              <a:buNone/>
            </a:pPr>
            <a:endParaRPr lang="en-US" altLang="zh-CN" b="1"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498379"/>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p:cNvSpPr>
            <a:spLocks noGrp="1"/>
          </p:cNvSpPr>
          <p:nvPr>
            <p:ph idx="1"/>
          </p:nvPr>
        </p:nvSpPr>
        <p:spPr/>
        <p:txBody>
          <a:bodyPr>
            <a:normAutofit fontScale="70000" lnSpcReduction="20000"/>
          </a:bodyPr>
          <a:lstStyle/>
          <a:p>
            <a:r>
              <a:rPr lang="en-US" altLang="zh-CN" b="1" dirty="0"/>
              <a:t>Handling of NULL with LIST partitioning </a:t>
            </a:r>
            <a:endParaRPr lang="en-US" altLang="zh-CN" b="1" dirty="0"/>
          </a:p>
          <a:p>
            <a:pPr marL="340360"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ts2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mothra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0360" indent="0">
              <a:buNone/>
            </a:pPr>
            <a:r>
              <a:rPr lang="en-US" altLang="zh-CN" dirty="0">
                <a:solidFill>
                  <a:srgbClr val="555555"/>
                </a:solidFill>
                <a:latin typeface="Liberation Mono"/>
              </a:rPr>
              <a:t>Query OK, 1 row affected (0.00 sec)</a:t>
            </a:r>
            <a:r>
              <a:rPr lang="en-US" altLang="zh-CN" dirty="0">
                <a:solidFill>
                  <a:srgbClr val="000000"/>
                </a:solidFill>
                <a:latin typeface="Liberation Mono"/>
              </a:rPr>
              <a:t> </a:t>
            </a:r>
            <a:endParaRPr lang="en-US" altLang="zh-CN" dirty="0">
              <a:solidFill>
                <a:srgbClr val="000000"/>
              </a:solidFill>
              <a:latin typeface="Liberation Mono"/>
            </a:endParaRPr>
          </a:p>
          <a:p>
            <a:pPr marL="340360"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ts3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mothra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0360" indent="0">
              <a:buNone/>
            </a:pPr>
            <a:r>
              <a:rPr lang="en-US" altLang="zh-CN" dirty="0">
                <a:solidFill>
                  <a:srgbClr val="555555"/>
                </a:solidFill>
                <a:latin typeface="Liberation Mono"/>
              </a:rPr>
              <a:t>Query OK, 1 row affected (0.00 sec)</a:t>
            </a:r>
            <a:endParaRPr lang="en-US" altLang="zh-CN" dirty="0">
              <a:solidFill>
                <a:srgbClr val="555555"/>
              </a:solidFill>
              <a:latin typeface="Liberation Mono"/>
            </a:endParaRPr>
          </a:p>
          <a:p>
            <a:pPr marL="269240" indent="0">
              <a:buNone/>
            </a:pPr>
            <a:endParaRPr lang="en-US" altLang="zh-CN" dirty="0">
              <a:solidFill>
                <a:srgbClr val="555555"/>
              </a:solidFill>
              <a:latin typeface="Liberation Mono"/>
            </a:endParaRP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999999"/>
                </a:solidFill>
                <a:latin typeface="Liberation Mono"/>
              </a:rPr>
              <a:t>,</a:t>
            </a:r>
            <a:r>
              <a:rPr lang="en-US" altLang="zh-CN" dirty="0">
                <a:solidFill>
                  <a:srgbClr val="000000"/>
                </a:solidFill>
                <a:latin typeface="Liberation Mono"/>
              </a:rPr>
              <a:t> PARTITION_NAME</a:t>
            </a:r>
            <a:r>
              <a:rPr lang="en-US" altLang="zh-CN" dirty="0">
                <a:solidFill>
                  <a:srgbClr val="999999"/>
                </a:solidFill>
                <a:latin typeface="Liberation Mono"/>
              </a:rPr>
              <a:t>,</a:t>
            </a:r>
            <a:r>
              <a:rPr lang="en-US" altLang="zh-CN" dirty="0">
                <a:solidFill>
                  <a:srgbClr val="000000"/>
                </a:solidFill>
                <a:latin typeface="Liberation Mono"/>
              </a:rPr>
              <a:t> TABLE_ROWS</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zh-CN" altLang="en-US" dirty="0">
                <a:solidFill>
                  <a:srgbClr val="000000"/>
                </a:solidFill>
                <a:latin typeface="Liberation Mono"/>
              </a:rPr>
              <a:t>                      </a:t>
            </a:r>
            <a:r>
              <a:rPr lang="en-US" altLang="zh-CN" dirty="0">
                <a:solidFill>
                  <a:srgbClr val="0077AA"/>
                </a:solidFill>
                <a:latin typeface="Liberation Mono"/>
              </a:rPr>
              <a:t>AVG_ROW_LENGTH</a:t>
            </a:r>
            <a:r>
              <a:rPr lang="en-US" altLang="zh-CN" dirty="0">
                <a:solidFill>
                  <a:srgbClr val="999999"/>
                </a:solidFill>
                <a:latin typeface="Liberation Mono"/>
              </a:rPr>
              <a:t>,</a:t>
            </a:r>
            <a:r>
              <a:rPr lang="en-US" altLang="zh-CN" dirty="0">
                <a:solidFill>
                  <a:srgbClr val="000000"/>
                </a:solidFill>
                <a:latin typeface="Liberation Mono"/>
              </a:rPr>
              <a:t> DATA_LENGTH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INFORMATION_SCHEMA</a:t>
            </a:r>
            <a:r>
              <a:rPr lang="en-US" altLang="zh-CN" dirty="0">
                <a:solidFill>
                  <a:srgbClr val="999999"/>
                </a:solidFill>
                <a:latin typeface="Liberation Mono"/>
              </a:rPr>
              <a:t>.</a:t>
            </a:r>
            <a:r>
              <a:rPr lang="en-US" altLang="zh-CN" dirty="0">
                <a:solidFill>
                  <a:srgbClr val="0077AA"/>
                </a:solidFill>
                <a:latin typeface="Liberation Mono"/>
              </a:rPr>
              <a:t>PARTITIONS</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TABLE_SCHEMA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'p'</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000000"/>
                </a:solidFill>
                <a:latin typeface="Liberation Mono"/>
              </a:rPr>
              <a:t> </a:t>
            </a:r>
            <a:r>
              <a:rPr lang="en-US" altLang="zh-CN" dirty="0">
                <a:solidFill>
                  <a:srgbClr val="A67F59"/>
                </a:solidFill>
                <a:latin typeface="Liberation Mono"/>
              </a:rPr>
              <a:t>LIKE</a:t>
            </a:r>
            <a:r>
              <a:rPr lang="en-US" altLang="zh-CN" dirty="0">
                <a:solidFill>
                  <a:srgbClr val="000000"/>
                </a:solidFill>
                <a:latin typeface="Liberation Mono"/>
              </a:rPr>
              <a:t> </a:t>
            </a:r>
            <a:r>
              <a:rPr lang="en-US" altLang="zh-CN" dirty="0">
                <a:solidFill>
                  <a:srgbClr val="669900"/>
                </a:solidFill>
                <a:latin typeface="Liberation Mono"/>
              </a:rPr>
              <a:t>'t_’</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sz="1275" dirty="0">
                <a:solidFill>
                  <a:srgbClr val="999999"/>
                </a:solidFill>
                <a:latin typeface="Liberation Mono"/>
              </a:rPr>
              <a:t>|</a:t>
            </a:r>
            <a:r>
              <a:rPr lang="en-US" altLang="zh-CN" sz="1275" dirty="0">
                <a:solidFill>
                  <a:srgbClr val="555555"/>
                </a:solidFill>
                <a:latin typeface="Liberation Mono"/>
              </a:rPr>
              <a:t> TABLE_NAME </a:t>
            </a:r>
            <a:r>
              <a:rPr lang="en-US" altLang="zh-CN" sz="1275" dirty="0">
                <a:solidFill>
                  <a:srgbClr val="999999"/>
                </a:solidFill>
                <a:latin typeface="Liberation Mono"/>
              </a:rPr>
              <a:t>|</a:t>
            </a:r>
            <a:r>
              <a:rPr lang="en-US" altLang="zh-CN" sz="1275" dirty="0">
                <a:solidFill>
                  <a:srgbClr val="555555"/>
                </a:solidFill>
                <a:latin typeface="Liberation Mono"/>
              </a:rPr>
              <a:t> PARTITION_NAME </a:t>
            </a:r>
            <a:r>
              <a:rPr lang="en-US" altLang="zh-CN" sz="1275" dirty="0">
                <a:solidFill>
                  <a:srgbClr val="999999"/>
                </a:solidFill>
                <a:latin typeface="Liberation Mono"/>
              </a:rPr>
              <a:t>|</a:t>
            </a:r>
            <a:r>
              <a:rPr lang="en-US" altLang="zh-CN" sz="1275" dirty="0">
                <a:solidFill>
                  <a:srgbClr val="555555"/>
                </a:solidFill>
                <a:latin typeface="Liberation Mono"/>
              </a:rPr>
              <a:t> TABLE_ROWS </a:t>
            </a:r>
            <a:r>
              <a:rPr lang="en-US" altLang="zh-CN" sz="1275" dirty="0">
                <a:solidFill>
                  <a:srgbClr val="999999"/>
                </a:solidFill>
                <a:latin typeface="Liberation Mono"/>
              </a:rPr>
              <a:t>|</a:t>
            </a:r>
            <a:r>
              <a:rPr lang="en-US" altLang="zh-CN" sz="1275" dirty="0">
                <a:solidFill>
                  <a:srgbClr val="555555"/>
                </a:solidFill>
                <a:latin typeface="Liberation Mono"/>
              </a:rPr>
              <a:t> AVG_ROW_LENGTH </a:t>
            </a:r>
            <a:r>
              <a:rPr lang="en-US" altLang="zh-CN" sz="1275" dirty="0">
                <a:solidFill>
                  <a:srgbClr val="999999"/>
                </a:solidFill>
                <a:latin typeface="Liberation Mono"/>
              </a:rPr>
              <a:t>|</a:t>
            </a:r>
            <a:r>
              <a:rPr lang="en-US" altLang="zh-CN" sz="1275" dirty="0">
                <a:solidFill>
                  <a:srgbClr val="555555"/>
                </a:solidFill>
                <a:latin typeface="Liberation Mono"/>
              </a:rPr>
              <a:t> DATA_LENGTH </a:t>
            </a:r>
            <a:r>
              <a:rPr lang="en-US" altLang="zh-CN" sz="1275" dirty="0">
                <a:solidFill>
                  <a:srgbClr val="999999"/>
                </a:solidFill>
                <a:latin typeface="Liberation Mono"/>
              </a:rPr>
              <a:t>|</a:t>
            </a:r>
            <a:r>
              <a:rPr lang="en-US" altLang="zh-CN" sz="1275" dirty="0">
                <a:solidFill>
                  <a:srgbClr val="000000"/>
                </a:solidFill>
                <a:latin typeface="Liberation Mono"/>
              </a:rPr>
              <a:t> </a:t>
            </a:r>
            <a:endParaRPr lang="en-US" altLang="zh-CN" sz="1275"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ts2</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ts2</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ts2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ts2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p3</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1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ts3</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ts3</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1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 </a:t>
            </a:r>
            <a:endParaRPr lang="en-US" altLang="zh-CN" dirty="0">
              <a:solidFill>
                <a:srgbClr val="999999"/>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ts3</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555555"/>
                </a:solidFill>
                <a:latin typeface="Liberation Mono"/>
              </a:rPr>
              <a:t>7 rows in set (0.00 sec)</a:t>
            </a:r>
            <a:endParaRPr lang="zh-CN" altLang="en-US" dirty="0"/>
          </a:p>
          <a:p>
            <a:pPr marL="269240" indent="0">
              <a:buNone/>
            </a:pPr>
            <a:endParaRPr lang="zh-CN" altLang="en-US" dirty="0"/>
          </a:p>
          <a:p>
            <a:pPr marL="342900" lvl="1" indent="0">
              <a:buNone/>
            </a:pPr>
            <a:endParaRPr lang="en-US" altLang="zh-CN" b="1"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498379"/>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a:t>Handling of NULL with HASH and KEY partitioning </a:t>
            </a:r>
            <a:endParaRPr lang="en-US" altLang="zh-CN" b="1" dirty="0"/>
          </a:p>
          <a:p>
            <a:pPr lvl="1"/>
            <a:r>
              <a:rPr lang="en-US" altLang="zh-CN" dirty="0"/>
              <a:t>Any partition expression that yields a </a:t>
            </a:r>
            <a:r>
              <a:rPr lang="en-US" altLang="zh-CN" dirty="0">
                <a:solidFill>
                  <a:srgbClr val="FF0000"/>
                </a:solidFill>
              </a:rPr>
              <a:t>NULL</a:t>
            </a:r>
            <a:r>
              <a:rPr lang="en-US" altLang="zh-CN" dirty="0"/>
              <a:t> value is treated as though its return value were </a:t>
            </a:r>
            <a:r>
              <a:rPr lang="en-US" altLang="zh-CN" dirty="0">
                <a:solidFill>
                  <a:srgbClr val="FF0000"/>
                </a:solidFill>
              </a:rPr>
              <a:t>zero</a:t>
            </a:r>
            <a:r>
              <a:rPr lang="en-US" altLang="zh-CN" dirty="0"/>
              <a:t>. </a:t>
            </a:r>
            <a:endParaRPr lang="en-US" altLang="zh-CN" dirty="0"/>
          </a:p>
          <a:p>
            <a:pPr marL="367665" indent="0">
              <a:buNone/>
            </a:pPr>
            <a:r>
              <a:rPr lang="en-US" altLang="zh-CN" sz="1425" dirty="0" err="1">
                <a:solidFill>
                  <a:srgbClr val="A67F59"/>
                </a:solidFill>
                <a:latin typeface="Liberation Mono"/>
              </a:rPr>
              <a:t>mysql</a:t>
            </a:r>
            <a:r>
              <a:rPr lang="en-US" altLang="zh-CN" sz="1425" dirty="0">
                <a:solidFill>
                  <a:srgbClr val="A67F59"/>
                </a:solidFill>
                <a:latin typeface="Liberation Mono"/>
              </a:rPr>
              <a:t>&gt;</a:t>
            </a:r>
            <a:r>
              <a:rPr lang="en-US" altLang="zh-CN" sz="1425" dirty="0">
                <a:solidFill>
                  <a:srgbClr val="000000"/>
                </a:solidFill>
                <a:latin typeface="Liberation Mono"/>
              </a:rPr>
              <a:t> </a:t>
            </a:r>
            <a:r>
              <a:rPr lang="en-US" altLang="zh-CN" sz="1425" dirty="0">
                <a:solidFill>
                  <a:srgbClr val="0077AA"/>
                </a:solidFill>
                <a:latin typeface="Liberation Mono"/>
              </a:rPr>
              <a:t>CREATE</a:t>
            </a:r>
            <a:r>
              <a:rPr lang="en-US" altLang="zh-CN" sz="1425" dirty="0">
                <a:solidFill>
                  <a:srgbClr val="000000"/>
                </a:solidFill>
                <a:latin typeface="Liberation Mono"/>
              </a:rPr>
              <a:t> </a:t>
            </a:r>
            <a:r>
              <a:rPr lang="en-US" altLang="zh-CN" sz="1425" dirty="0">
                <a:solidFill>
                  <a:srgbClr val="0077AA"/>
                </a:solidFill>
                <a:latin typeface="Liberation Mono"/>
              </a:rPr>
              <a:t>TABLE</a:t>
            </a:r>
            <a:r>
              <a:rPr lang="en-US" altLang="zh-CN" sz="1425" dirty="0">
                <a:solidFill>
                  <a:srgbClr val="000000"/>
                </a:solidFill>
                <a:latin typeface="Liberation Mono"/>
              </a:rPr>
              <a:t> </a:t>
            </a:r>
            <a:r>
              <a:rPr lang="en-US" altLang="zh-CN" sz="1425" dirty="0" err="1">
                <a:solidFill>
                  <a:srgbClr val="000000"/>
                </a:solidFill>
                <a:latin typeface="Liberation Mono"/>
              </a:rPr>
              <a:t>th</a:t>
            </a:r>
            <a:r>
              <a:rPr lang="en-US" altLang="zh-CN" sz="1425" dirty="0">
                <a:solidFill>
                  <a:srgbClr val="000000"/>
                </a:solidFill>
                <a:latin typeface="Liberation Mono"/>
              </a:rPr>
              <a:t> </a:t>
            </a:r>
            <a:r>
              <a:rPr lang="en-US" altLang="zh-CN" sz="1425" dirty="0">
                <a:solidFill>
                  <a:srgbClr val="999999"/>
                </a:solidFill>
                <a:latin typeface="Liberation Mono"/>
              </a:rPr>
              <a:t>(</a:t>
            </a:r>
            <a:r>
              <a:rPr lang="en-US" altLang="zh-CN" sz="1425" dirty="0">
                <a:solidFill>
                  <a:srgbClr val="000000"/>
                </a:solidFill>
                <a:latin typeface="Liberation Mono"/>
              </a:rPr>
              <a:t> </a:t>
            </a:r>
            <a:endParaRPr lang="en-US" altLang="zh-CN" sz="1425" dirty="0">
              <a:solidFill>
                <a:srgbClr val="000000"/>
              </a:solidFill>
              <a:latin typeface="Liberation Mono"/>
            </a:endParaRPr>
          </a:p>
          <a:p>
            <a:pPr marL="367665" indent="0">
              <a:buNone/>
            </a:pPr>
            <a:r>
              <a:rPr lang="en-US" altLang="zh-CN" sz="1425" dirty="0">
                <a:solidFill>
                  <a:srgbClr val="000000"/>
                </a:solidFill>
                <a:latin typeface="Liberation Mono"/>
              </a:rPr>
              <a:t>	</a:t>
            </a:r>
            <a:r>
              <a:rPr lang="en-US" altLang="zh-CN" sz="1425" dirty="0">
                <a:solidFill>
                  <a:srgbClr val="A67F59"/>
                </a:solidFill>
                <a:latin typeface="Liberation Mono"/>
              </a:rPr>
              <a:t>-&gt;</a:t>
            </a:r>
            <a:r>
              <a:rPr lang="en-US" altLang="zh-CN" sz="1425" dirty="0">
                <a:solidFill>
                  <a:srgbClr val="000000"/>
                </a:solidFill>
                <a:latin typeface="Liberation Mono"/>
              </a:rPr>
              <a:t> c1 </a:t>
            </a:r>
            <a:r>
              <a:rPr lang="en-US" altLang="zh-CN" sz="1425" dirty="0">
                <a:solidFill>
                  <a:srgbClr val="834689"/>
                </a:solidFill>
                <a:latin typeface="Liberation Mono"/>
              </a:rPr>
              <a:t>INT</a:t>
            </a:r>
            <a:r>
              <a:rPr lang="en-US" altLang="zh-CN" sz="1425" dirty="0">
                <a:solidFill>
                  <a:srgbClr val="999999"/>
                </a:solidFill>
                <a:latin typeface="Liberation Mono"/>
              </a:rPr>
              <a:t>,</a:t>
            </a:r>
            <a:r>
              <a:rPr lang="en-US" altLang="zh-CN" sz="1425" dirty="0">
                <a:solidFill>
                  <a:srgbClr val="000000"/>
                </a:solidFill>
                <a:latin typeface="Liberation Mono"/>
              </a:rPr>
              <a:t> </a:t>
            </a:r>
            <a:endParaRPr lang="en-US" altLang="zh-CN" sz="1425" dirty="0">
              <a:solidFill>
                <a:srgbClr val="000000"/>
              </a:solidFill>
              <a:latin typeface="Liberation Mono"/>
            </a:endParaRPr>
          </a:p>
          <a:p>
            <a:pPr marL="367665" indent="0">
              <a:buNone/>
            </a:pPr>
            <a:r>
              <a:rPr lang="en-US" altLang="zh-CN" sz="1425" dirty="0">
                <a:solidFill>
                  <a:srgbClr val="000000"/>
                </a:solidFill>
                <a:latin typeface="Liberation Mono"/>
              </a:rPr>
              <a:t>	</a:t>
            </a:r>
            <a:r>
              <a:rPr lang="en-US" altLang="zh-CN" sz="1425" dirty="0">
                <a:solidFill>
                  <a:srgbClr val="A67F59"/>
                </a:solidFill>
                <a:latin typeface="Liberation Mono"/>
              </a:rPr>
              <a:t>-&gt;</a:t>
            </a:r>
            <a:r>
              <a:rPr lang="en-US" altLang="zh-CN" sz="1425" dirty="0">
                <a:solidFill>
                  <a:srgbClr val="000000"/>
                </a:solidFill>
                <a:latin typeface="Liberation Mono"/>
              </a:rPr>
              <a:t> c2 </a:t>
            </a:r>
            <a:r>
              <a:rPr lang="en-US" altLang="zh-CN" sz="1425" dirty="0">
                <a:solidFill>
                  <a:srgbClr val="834689"/>
                </a:solidFill>
                <a:latin typeface="Liberation Mono"/>
              </a:rPr>
              <a:t>VARCHAR</a:t>
            </a:r>
            <a:r>
              <a:rPr lang="en-US" altLang="zh-CN" sz="1425" dirty="0">
                <a:solidFill>
                  <a:srgbClr val="999999"/>
                </a:solidFill>
                <a:latin typeface="Liberation Mono"/>
              </a:rPr>
              <a:t>(</a:t>
            </a:r>
            <a:r>
              <a:rPr lang="en-US" altLang="zh-CN" sz="1425" dirty="0">
                <a:solidFill>
                  <a:srgbClr val="990055"/>
                </a:solidFill>
                <a:latin typeface="Liberation Mono"/>
              </a:rPr>
              <a:t>20</a:t>
            </a:r>
            <a:r>
              <a:rPr lang="en-US" altLang="zh-CN" sz="1425" dirty="0">
                <a:solidFill>
                  <a:srgbClr val="999999"/>
                </a:solidFill>
                <a:latin typeface="Liberation Mono"/>
              </a:rPr>
              <a:t>)</a:t>
            </a:r>
            <a:r>
              <a:rPr lang="en-US" altLang="zh-CN" sz="1425" dirty="0">
                <a:solidFill>
                  <a:srgbClr val="000000"/>
                </a:solidFill>
                <a:latin typeface="Liberation Mono"/>
              </a:rPr>
              <a:t> </a:t>
            </a:r>
            <a:endParaRPr lang="en-US" altLang="zh-CN" sz="1425" dirty="0">
              <a:solidFill>
                <a:srgbClr val="000000"/>
              </a:solidFill>
              <a:latin typeface="Liberation Mono"/>
            </a:endParaRPr>
          </a:p>
          <a:p>
            <a:pPr marL="367665" indent="0">
              <a:buNone/>
            </a:pPr>
            <a:r>
              <a:rPr lang="en-US" altLang="zh-CN" sz="1425" dirty="0">
                <a:solidFill>
                  <a:srgbClr val="000000"/>
                </a:solidFill>
                <a:latin typeface="Liberation Mono"/>
              </a:rPr>
              <a:t>	</a:t>
            </a:r>
            <a:r>
              <a:rPr lang="en-US" altLang="zh-CN" sz="1425" dirty="0">
                <a:solidFill>
                  <a:srgbClr val="A67F59"/>
                </a:solidFill>
                <a:latin typeface="Liberation Mono"/>
              </a:rPr>
              <a:t>-&gt;</a:t>
            </a:r>
            <a:r>
              <a:rPr lang="en-US" altLang="zh-CN" sz="1425" dirty="0">
                <a:solidFill>
                  <a:srgbClr val="000000"/>
                </a:solidFill>
                <a:latin typeface="Liberation Mono"/>
              </a:rPr>
              <a:t> </a:t>
            </a:r>
            <a:r>
              <a:rPr lang="en-US" altLang="zh-CN" sz="1425" dirty="0">
                <a:solidFill>
                  <a:srgbClr val="999999"/>
                </a:solidFill>
                <a:latin typeface="Liberation Mono"/>
              </a:rPr>
              <a:t>)</a:t>
            </a:r>
            <a:endParaRPr lang="en-US" altLang="zh-CN" sz="1425" dirty="0">
              <a:solidFill>
                <a:srgbClr val="999999"/>
              </a:solidFill>
              <a:latin typeface="Liberation Mono"/>
            </a:endParaRPr>
          </a:p>
          <a:p>
            <a:pPr marL="367665" indent="0">
              <a:buNone/>
            </a:pPr>
            <a:r>
              <a:rPr lang="en-US" altLang="zh-CN" sz="1425" dirty="0">
                <a:solidFill>
                  <a:srgbClr val="999999"/>
                </a:solidFill>
                <a:latin typeface="Liberation Mono"/>
              </a:rPr>
              <a:t>	</a:t>
            </a:r>
            <a:r>
              <a:rPr lang="en-US" altLang="zh-CN" sz="1425" dirty="0">
                <a:solidFill>
                  <a:srgbClr val="A67F59"/>
                </a:solidFill>
                <a:latin typeface="Liberation Mono"/>
              </a:rPr>
              <a:t>-&gt;</a:t>
            </a:r>
            <a:r>
              <a:rPr lang="en-US" altLang="zh-CN" sz="1425" dirty="0">
                <a:solidFill>
                  <a:srgbClr val="000000"/>
                </a:solidFill>
                <a:latin typeface="Liberation Mono"/>
              </a:rPr>
              <a:t> </a:t>
            </a:r>
            <a:r>
              <a:rPr lang="en-US" altLang="zh-CN" sz="1425" dirty="0">
                <a:solidFill>
                  <a:srgbClr val="0077AA"/>
                </a:solidFill>
                <a:latin typeface="Liberation Mono"/>
              </a:rPr>
              <a:t>PARTITION</a:t>
            </a:r>
            <a:r>
              <a:rPr lang="en-US" altLang="zh-CN" sz="1425" dirty="0">
                <a:solidFill>
                  <a:srgbClr val="000000"/>
                </a:solidFill>
                <a:latin typeface="Liberation Mono"/>
              </a:rPr>
              <a:t> </a:t>
            </a:r>
            <a:r>
              <a:rPr lang="en-US" altLang="zh-CN" sz="1425" dirty="0">
                <a:solidFill>
                  <a:srgbClr val="0077AA"/>
                </a:solidFill>
                <a:latin typeface="Liberation Mono"/>
              </a:rPr>
              <a:t>BY</a:t>
            </a:r>
            <a:r>
              <a:rPr lang="en-US" altLang="zh-CN" sz="1425" dirty="0">
                <a:solidFill>
                  <a:srgbClr val="000000"/>
                </a:solidFill>
                <a:latin typeface="Liberation Mono"/>
              </a:rPr>
              <a:t> </a:t>
            </a:r>
            <a:r>
              <a:rPr lang="en-US" altLang="zh-CN" sz="1425" dirty="0">
                <a:solidFill>
                  <a:srgbClr val="0077AA"/>
                </a:solidFill>
                <a:latin typeface="Liberation Mono"/>
              </a:rPr>
              <a:t>HASH</a:t>
            </a:r>
            <a:r>
              <a:rPr lang="en-US" altLang="zh-CN" sz="1425" dirty="0">
                <a:solidFill>
                  <a:srgbClr val="999999"/>
                </a:solidFill>
                <a:latin typeface="Liberation Mono"/>
              </a:rPr>
              <a:t>(</a:t>
            </a:r>
            <a:r>
              <a:rPr lang="en-US" altLang="zh-CN" sz="1425" dirty="0">
                <a:solidFill>
                  <a:srgbClr val="000000"/>
                </a:solidFill>
                <a:latin typeface="Liberation Mono"/>
              </a:rPr>
              <a:t>c1</a:t>
            </a:r>
            <a:r>
              <a:rPr lang="en-US" altLang="zh-CN" sz="1425" dirty="0">
                <a:solidFill>
                  <a:srgbClr val="999999"/>
                </a:solidFill>
                <a:latin typeface="Liberation Mono"/>
              </a:rPr>
              <a:t>)</a:t>
            </a:r>
            <a:r>
              <a:rPr lang="en-US" altLang="zh-CN" sz="1425" dirty="0">
                <a:solidFill>
                  <a:srgbClr val="000000"/>
                </a:solidFill>
                <a:latin typeface="Liberation Mono"/>
              </a:rPr>
              <a:t> </a:t>
            </a:r>
            <a:endParaRPr lang="en-US" altLang="zh-CN" sz="1425" dirty="0">
              <a:solidFill>
                <a:srgbClr val="000000"/>
              </a:solidFill>
              <a:latin typeface="Liberation Mono"/>
            </a:endParaRPr>
          </a:p>
          <a:p>
            <a:pPr marL="367665" indent="0">
              <a:buNone/>
            </a:pPr>
            <a:r>
              <a:rPr lang="en-US" altLang="zh-CN" sz="1425" dirty="0">
                <a:solidFill>
                  <a:srgbClr val="000000"/>
                </a:solidFill>
                <a:latin typeface="Liberation Mono"/>
              </a:rPr>
              <a:t>	</a:t>
            </a:r>
            <a:r>
              <a:rPr lang="en-US" altLang="zh-CN" sz="1425" dirty="0">
                <a:solidFill>
                  <a:srgbClr val="A67F59"/>
                </a:solidFill>
                <a:latin typeface="Liberation Mono"/>
              </a:rPr>
              <a:t>-&gt;</a:t>
            </a:r>
            <a:r>
              <a:rPr lang="en-US" altLang="zh-CN" sz="1425" dirty="0">
                <a:solidFill>
                  <a:srgbClr val="000000"/>
                </a:solidFill>
                <a:latin typeface="Liberation Mono"/>
              </a:rPr>
              <a:t> </a:t>
            </a:r>
            <a:r>
              <a:rPr lang="en-US" altLang="zh-CN" sz="1425" dirty="0">
                <a:solidFill>
                  <a:srgbClr val="0077AA"/>
                </a:solidFill>
                <a:latin typeface="Liberation Mono"/>
              </a:rPr>
              <a:t>PARTITIONS</a:t>
            </a:r>
            <a:r>
              <a:rPr lang="en-US" altLang="zh-CN" sz="1425" dirty="0">
                <a:solidFill>
                  <a:srgbClr val="000000"/>
                </a:solidFill>
                <a:latin typeface="Liberation Mono"/>
              </a:rPr>
              <a:t> </a:t>
            </a:r>
            <a:r>
              <a:rPr lang="en-US" altLang="zh-CN" sz="1425" dirty="0">
                <a:solidFill>
                  <a:srgbClr val="990055"/>
                </a:solidFill>
                <a:latin typeface="Liberation Mono"/>
              </a:rPr>
              <a:t>2</a:t>
            </a:r>
            <a:r>
              <a:rPr lang="en-US" altLang="zh-CN" sz="1425" dirty="0">
                <a:solidFill>
                  <a:srgbClr val="999999"/>
                </a:solidFill>
                <a:latin typeface="Liberation Mono"/>
              </a:rPr>
              <a:t>;</a:t>
            </a:r>
            <a:r>
              <a:rPr lang="en-US" altLang="zh-CN" sz="1425" dirty="0">
                <a:solidFill>
                  <a:srgbClr val="000000"/>
                </a:solidFill>
                <a:latin typeface="Liberation Mono"/>
              </a:rPr>
              <a:t> </a:t>
            </a:r>
            <a:endParaRPr lang="en-US" altLang="zh-CN" sz="1425" dirty="0">
              <a:solidFill>
                <a:srgbClr val="000000"/>
              </a:solidFill>
              <a:latin typeface="Liberation Mono"/>
            </a:endParaRPr>
          </a:p>
          <a:p>
            <a:pPr marL="367665" indent="0">
              <a:buNone/>
            </a:pPr>
            <a:r>
              <a:rPr lang="en-US" altLang="zh-CN" sz="1425" dirty="0">
                <a:solidFill>
                  <a:srgbClr val="555555"/>
                </a:solidFill>
                <a:latin typeface="Liberation Mono"/>
              </a:rPr>
              <a:t>Query OK, 0 rows affected (0.00 sec)</a:t>
            </a:r>
            <a:endParaRPr lang="zh-CN" altLang="en-US" sz="1425" dirty="0"/>
          </a:p>
          <a:p>
            <a:pPr marL="367665" lvl="1" indent="0">
              <a:buNone/>
            </a:pPr>
            <a:r>
              <a:rPr lang="en-US" altLang="zh-CN" sz="1425" dirty="0" err="1">
                <a:solidFill>
                  <a:srgbClr val="A67F59"/>
                </a:solidFill>
                <a:latin typeface="Liberation Mono"/>
              </a:rPr>
              <a:t>mysql</a:t>
            </a:r>
            <a:r>
              <a:rPr lang="en-US" altLang="zh-CN" sz="1425" dirty="0">
                <a:solidFill>
                  <a:srgbClr val="A67F59"/>
                </a:solidFill>
                <a:latin typeface="Liberation Mono"/>
              </a:rPr>
              <a:t>&gt;</a:t>
            </a:r>
            <a:r>
              <a:rPr lang="en-US" altLang="zh-CN" sz="1425" dirty="0">
                <a:solidFill>
                  <a:srgbClr val="000000"/>
                </a:solidFill>
                <a:latin typeface="Liberation Mono"/>
              </a:rPr>
              <a:t> </a:t>
            </a:r>
            <a:r>
              <a:rPr lang="en-US" altLang="zh-CN" sz="1425" dirty="0">
                <a:solidFill>
                  <a:srgbClr val="0077AA"/>
                </a:solidFill>
                <a:latin typeface="Liberation Mono"/>
              </a:rPr>
              <a:t>SELECT</a:t>
            </a:r>
            <a:r>
              <a:rPr lang="zh-CN" altLang="en-US" sz="1425" dirty="0">
                <a:solidFill>
                  <a:srgbClr val="0077AA"/>
                </a:solidFill>
                <a:latin typeface="Liberation Mono"/>
              </a:rPr>
              <a:t> </a:t>
            </a:r>
            <a:r>
              <a:rPr lang="en-US" altLang="zh-CN" sz="1425" dirty="0">
                <a:solidFill>
                  <a:srgbClr val="0077AA"/>
                </a:solidFill>
                <a:latin typeface="Liberation Mono"/>
              </a:rPr>
              <a:t>TABLE_NAME</a:t>
            </a:r>
            <a:r>
              <a:rPr lang="en-US" altLang="zh-CN" sz="1425" dirty="0">
                <a:solidFill>
                  <a:srgbClr val="999999"/>
                </a:solidFill>
                <a:latin typeface="Liberation Mono"/>
              </a:rPr>
              <a:t>,</a:t>
            </a:r>
            <a:r>
              <a:rPr lang="en-US" altLang="zh-CN" sz="1425" dirty="0">
                <a:solidFill>
                  <a:srgbClr val="000000"/>
                </a:solidFill>
                <a:latin typeface="Liberation Mono"/>
              </a:rPr>
              <a:t>PARTITION_NAME</a:t>
            </a:r>
            <a:r>
              <a:rPr lang="en-US" altLang="zh-CN" sz="1425" dirty="0">
                <a:solidFill>
                  <a:srgbClr val="999999"/>
                </a:solidFill>
                <a:latin typeface="Liberation Mono"/>
              </a:rPr>
              <a:t>,</a:t>
            </a:r>
            <a:r>
              <a:rPr lang="en-US" altLang="zh-CN" sz="1425" dirty="0">
                <a:solidFill>
                  <a:srgbClr val="000000"/>
                </a:solidFill>
                <a:latin typeface="Liberation Mono"/>
              </a:rPr>
              <a:t>TABLE_ROWS</a:t>
            </a:r>
            <a:r>
              <a:rPr lang="en-US" altLang="zh-CN" sz="1425" dirty="0">
                <a:solidFill>
                  <a:srgbClr val="999999"/>
                </a:solidFill>
                <a:latin typeface="Liberation Mono"/>
              </a:rPr>
              <a:t>,</a:t>
            </a:r>
            <a:r>
              <a:rPr lang="en-US" altLang="zh-CN" sz="1425" dirty="0">
                <a:solidFill>
                  <a:srgbClr val="0077AA"/>
                </a:solidFill>
                <a:latin typeface="Liberation Mono"/>
              </a:rPr>
              <a:t>AVG_ROW_LENGTH</a:t>
            </a:r>
            <a:r>
              <a:rPr lang="en-US" altLang="zh-CN" sz="1425" dirty="0">
                <a:solidFill>
                  <a:srgbClr val="999999"/>
                </a:solidFill>
                <a:latin typeface="Liberation Mono"/>
              </a:rPr>
              <a:t>,</a:t>
            </a:r>
            <a:r>
              <a:rPr lang="zh-CN" altLang="en-US" sz="1425" dirty="0">
                <a:solidFill>
                  <a:srgbClr val="999999"/>
                </a:solidFill>
                <a:latin typeface="Liberation Mono"/>
              </a:rPr>
              <a:t> </a:t>
            </a:r>
            <a:r>
              <a:rPr lang="en-US" altLang="zh-CN" sz="1425" dirty="0">
                <a:solidFill>
                  <a:srgbClr val="000000"/>
                </a:solidFill>
                <a:latin typeface="Liberation Mono"/>
              </a:rPr>
              <a:t>DATA_LENGTH </a:t>
            </a:r>
            <a:endParaRPr lang="en-US" altLang="zh-CN" sz="1425" dirty="0">
              <a:solidFill>
                <a:srgbClr val="000000"/>
              </a:solidFill>
              <a:latin typeface="Liberation Mono"/>
            </a:endParaRPr>
          </a:p>
          <a:p>
            <a:pPr marL="367665" lvl="1" indent="0">
              <a:buNone/>
            </a:pPr>
            <a:r>
              <a:rPr lang="en-US" altLang="zh-CN" sz="1425" dirty="0">
                <a:solidFill>
                  <a:srgbClr val="000000"/>
                </a:solidFill>
                <a:latin typeface="Liberation Mono"/>
              </a:rPr>
              <a:t>	</a:t>
            </a:r>
            <a:r>
              <a:rPr lang="en-US" altLang="zh-CN" sz="1425" dirty="0">
                <a:solidFill>
                  <a:srgbClr val="A67F59"/>
                </a:solidFill>
                <a:latin typeface="Liberation Mono"/>
              </a:rPr>
              <a:t>&gt;</a:t>
            </a:r>
            <a:r>
              <a:rPr lang="en-US" altLang="zh-CN" sz="1425" dirty="0">
                <a:solidFill>
                  <a:srgbClr val="000000"/>
                </a:solidFill>
                <a:latin typeface="Liberation Mono"/>
              </a:rPr>
              <a:t> </a:t>
            </a:r>
            <a:r>
              <a:rPr lang="en-US" altLang="zh-CN" sz="1425" dirty="0">
                <a:solidFill>
                  <a:srgbClr val="0077AA"/>
                </a:solidFill>
                <a:latin typeface="Liberation Mono"/>
              </a:rPr>
              <a:t>FROM</a:t>
            </a:r>
            <a:r>
              <a:rPr lang="en-US" altLang="zh-CN" sz="1425" dirty="0">
                <a:solidFill>
                  <a:srgbClr val="000000"/>
                </a:solidFill>
                <a:latin typeface="Liberation Mono"/>
              </a:rPr>
              <a:t> INFORMATION_SCHEMA</a:t>
            </a:r>
            <a:r>
              <a:rPr lang="en-US" altLang="zh-CN" sz="1425" dirty="0">
                <a:solidFill>
                  <a:srgbClr val="999999"/>
                </a:solidFill>
                <a:latin typeface="Liberation Mono"/>
              </a:rPr>
              <a:t>.</a:t>
            </a:r>
            <a:r>
              <a:rPr lang="en-US" altLang="zh-CN" sz="1425" dirty="0">
                <a:solidFill>
                  <a:srgbClr val="0077AA"/>
                </a:solidFill>
                <a:latin typeface="Liberation Mono"/>
              </a:rPr>
              <a:t>PARTITIONS</a:t>
            </a:r>
            <a:r>
              <a:rPr lang="en-US" altLang="zh-CN" sz="1425" dirty="0">
                <a:solidFill>
                  <a:srgbClr val="000000"/>
                </a:solidFill>
                <a:latin typeface="Liberation Mono"/>
              </a:rPr>
              <a:t> </a:t>
            </a:r>
            <a:endParaRPr lang="en-US" altLang="zh-CN" sz="1425" dirty="0">
              <a:solidFill>
                <a:srgbClr val="000000"/>
              </a:solidFill>
              <a:latin typeface="Liberation Mono"/>
            </a:endParaRPr>
          </a:p>
          <a:p>
            <a:pPr marL="367665" lvl="1" indent="0">
              <a:buNone/>
            </a:pPr>
            <a:r>
              <a:rPr lang="en-US" altLang="zh-CN" sz="1425" dirty="0">
                <a:solidFill>
                  <a:srgbClr val="000000"/>
                </a:solidFill>
                <a:latin typeface="Liberation Mono"/>
              </a:rPr>
              <a:t>	</a:t>
            </a:r>
            <a:r>
              <a:rPr lang="en-US" altLang="zh-CN" sz="1425" dirty="0">
                <a:solidFill>
                  <a:srgbClr val="A67F59"/>
                </a:solidFill>
                <a:latin typeface="Liberation Mono"/>
              </a:rPr>
              <a:t>&gt;</a:t>
            </a:r>
            <a:r>
              <a:rPr lang="en-US" altLang="zh-CN" sz="1425" dirty="0">
                <a:solidFill>
                  <a:srgbClr val="000000"/>
                </a:solidFill>
                <a:latin typeface="Liberation Mono"/>
              </a:rPr>
              <a:t> </a:t>
            </a:r>
            <a:r>
              <a:rPr lang="en-US" altLang="zh-CN" sz="1425" dirty="0">
                <a:solidFill>
                  <a:srgbClr val="0077AA"/>
                </a:solidFill>
                <a:latin typeface="Liberation Mono"/>
              </a:rPr>
              <a:t>WHERE</a:t>
            </a:r>
            <a:r>
              <a:rPr lang="en-US" altLang="zh-CN" sz="1425" dirty="0">
                <a:solidFill>
                  <a:srgbClr val="000000"/>
                </a:solidFill>
                <a:latin typeface="Liberation Mono"/>
              </a:rPr>
              <a:t> TABLE_SCHEMA </a:t>
            </a:r>
            <a:r>
              <a:rPr lang="en-US" altLang="zh-CN" sz="1425" dirty="0">
                <a:solidFill>
                  <a:srgbClr val="A67F59"/>
                </a:solidFill>
                <a:latin typeface="Liberation Mono"/>
              </a:rPr>
              <a:t>=</a:t>
            </a:r>
            <a:r>
              <a:rPr lang="en-US" altLang="zh-CN" sz="1425" dirty="0">
                <a:solidFill>
                  <a:srgbClr val="000000"/>
                </a:solidFill>
                <a:latin typeface="Liberation Mono"/>
              </a:rPr>
              <a:t> </a:t>
            </a:r>
            <a:r>
              <a:rPr lang="en-US" altLang="zh-CN" sz="1425" dirty="0">
                <a:solidFill>
                  <a:srgbClr val="669900"/>
                </a:solidFill>
                <a:latin typeface="Liberation Mono"/>
              </a:rPr>
              <a:t>'p'</a:t>
            </a:r>
            <a:r>
              <a:rPr lang="en-US" altLang="zh-CN" sz="1425" dirty="0">
                <a:solidFill>
                  <a:srgbClr val="000000"/>
                </a:solidFill>
                <a:latin typeface="Liberation Mono"/>
              </a:rPr>
              <a:t> </a:t>
            </a:r>
            <a:r>
              <a:rPr lang="en-US" altLang="zh-CN" sz="1425" dirty="0">
                <a:solidFill>
                  <a:srgbClr val="A67F59"/>
                </a:solidFill>
                <a:latin typeface="Liberation Mono"/>
              </a:rPr>
              <a:t>AND</a:t>
            </a:r>
            <a:r>
              <a:rPr lang="en-US" altLang="zh-CN" sz="1425" dirty="0">
                <a:solidFill>
                  <a:srgbClr val="000000"/>
                </a:solidFill>
                <a:latin typeface="Liberation Mono"/>
              </a:rPr>
              <a:t> </a:t>
            </a:r>
            <a:r>
              <a:rPr lang="en-US" altLang="zh-CN" sz="1425" dirty="0">
                <a:solidFill>
                  <a:srgbClr val="0077AA"/>
                </a:solidFill>
                <a:latin typeface="Liberation Mono"/>
              </a:rPr>
              <a:t>TABLE_NAME</a:t>
            </a:r>
            <a:r>
              <a:rPr lang="en-US" altLang="zh-CN" sz="1425" dirty="0">
                <a:solidFill>
                  <a:srgbClr val="000000"/>
                </a:solidFill>
                <a:latin typeface="Liberation Mono"/>
              </a:rPr>
              <a:t> </a:t>
            </a:r>
            <a:r>
              <a:rPr lang="en-US" altLang="zh-CN" sz="1425" dirty="0">
                <a:solidFill>
                  <a:srgbClr val="A67F59"/>
                </a:solidFill>
                <a:latin typeface="Liberation Mono"/>
              </a:rPr>
              <a:t>=</a:t>
            </a:r>
            <a:r>
              <a:rPr lang="en-US" altLang="zh-CN" sz="1425" dirty="0">
                <a:solidFill>
                  <a:srgbClr val="669900"/>
                </a:solidFill>
                <a:latin typeface="Liberation Mono"/>
              </a:rPr>
              <a:t>'</a:t>
            </a:r>
            <a:r>
              <a:rPr lang="en-US" altLang="zh-CN" sz="1425" dirty="0" err="1">
                <a:solidFill>
                  <a:srgbClr val="669900"/>
                </a:solidFill>
                <a:latin typeface="Liberation Mono"/>
              </a:rPr>
              <a:t>th</a:t>
            </a:r>
            <a:r>
              <a:rPr lang="en-US" altLang="zh-CN" sz="1425" dirty="0">
                <a:solidFill>
                  <a:srgbClr val="669900"/>
                </a:solidFill>
                <a:latin typeface="Liberation Mono"/>
              </a:rPr>
              <a:t>’</a:t>
            </a:r>
            <a:r>
              <a:rPr lang="en-US" altLang="zh-CN" sz="1425" dirty="0">
                <a:solidFill>
                  <a:srgbClr val="999999"/>
                </a:solidFill>
                <a:latin typeface="Liberation Mono"/>
              </a:rPr>
              <a:t>;</a:t>
            </a:r>
            <a:r>
              <a:rPr lang="en-US" altLang="zh-CN" sz="1425" dirty="0">
                <a:solidFill>
                  <a:srgbClr val="000000"/>
                </a:solidFill>
                <a:latin typeface="Liberation Mono"/>
              </a:rPr>
              <a:t> </a:t>
            </a:r>
            <a:endParaRPr lang="en-US" altLang="zh-CN" sz="1425" dirty="0">
              <a:solidFill>
                <a:srgbClr val="000000"/>
              </a:solidFill>
              <a:latin typeface="Liberation Mono"/>
            </a:endParaRPr>
          </a:p>
          <a:p>
            <a:pPr marL="342900" lvl="1" indent="0">
              <a:buNone/>
            </a:pPr>
            <a:r>
              <a:rPr lang="en-US" altLang="zh-CN" sz="1350" dirty="0">
                <a:solidFill>
                  <a:srgbClr val="999999"/>
                </a:solidFill>
                <a:latin typeface="Liberation Mono"/>
              </a:rPr>
              <a:t>+----------------+---------------------+----------------+----------------------+-----------------+</a:t>
            </a:r>
            <a:r>
              <a:rPr lang="en-US" altLang="zh-CN" sz="1350" dirty="0">
                <a:solidFill>
                  <a:srgbClr val="000000"/>
                </a:solidFill>
                <a:latin typeface="Liberation Mono"/>
              </a:rPr>
              <a:t> </a:t>
            </a:r>
            <a:endParaRPr lang="en-US" altLang="zh-CN" sz="1350" dirty="0">
              <a:solidFill>
                <a:srgbClr val="000000"/>
              </a:solidFill>
              <a:latin typeface="Liberation Mono"/>
            </a:endParaRPr>
          </a:p>
          <a:p>
            <a:pPr marL="342900" lvl="1" indent="0">
              <a:buNone/>
            </a:pPr>
            <a:r>
              <a:rPr lang="en-US" altLang="zh-CN" sz="1050" dirty="0">
                <a:solidFill>
                  <a:srgbClr val="999999"/>
                </a:solidFill>
                <a:latin typeface="Liberation Mono"/>
              </a:rPr>
              <a:t>|</a:t>
            </a:r>
            <a:r>
              <a:rPr lang="en-US" altLang="zh-CN" sz="1050" dirty="0">
                <a:solidFill>
                  <a:srgbClr val="555555"/>
                </a:solidFill>
                <a:latin typeface="Liberation Mono"/>
              </a:rPr>
              <a:t> TABLE_NAME </a:t>
            </a:r>
            <a:r>
              <a:rPr lang="zh-CN" altLang="en-US" sz="1050" dirty="0">
                <a:solidFill>
                  <a:srgbClr val="555555"/>
                </a:solidFill>
                <a:latin typeface="Liberation Mono"/>
              </a:rPr>
              <a:t>  </a:t>
            </a:r>
            <a:r>
              <a:rPr lang="en-US" altLang="zh-CN" sz="1050" dirty="0">
                <a:solidFill>
                  <a:srgbClr val="999999"/>
                </a:solidFill>
                <a:latin typeface="Liberation Mono"/>
              </a:rPr>
              <a:t>|</a:t>
            </a:r>
            <a:r>
              <a:rPr lang="en-US" altLang="zh-CN" sz="1050" dirty="0">
                <a:solidFill>
                  <a:srgbClr val="555555"/>
                </a:solidFill>
                <a:latin typeface="Liberation Mono"/>
              </a:rPr>
              <a:t> PARTITION_NAME</a:t>
            </a:r>
            <a:r>
              <a:rPr lang="zh-CN" altLang="en-US" sz="1050" dirty="0">
                <a:solidFill>
                  <a:srgbClr val="555555"/>
                </a:solidFill>
                <a:latin typeface="Liberation Mono"/>
              </a:rPr>
              <a:t> </a:t>
            </a:r>
            <a:r>
              <a:rPr lang="en-US" altLang="zh-CN" sz="1050" dirty="0">
                <a:solidFill>
                  <a:srgbClr val="555555"/>
                </a:solidFill>
                <a:latin typeface="Liberation Mono"/>
              </a:rPr>
              <a:t> </a:t>
            </a:r>
            <a:r>
              <a:rPr lang="en-US" altLang="zh-CN" sz="1050" dirty="0">
                <a:solidFill>
                  <a:srgbClr val="999999"/>
                </a:solidFill>
                <a:latin typeface="Liberation Mono"/>
              </a:rPr>
              <a:t>|</a:t>
            </a:r>
            <a:r>
              <a:rPr lang="en-US" altLang="zh-CN" sz="1050" dirty="0">
                <a:solidFill>
                  <a:srgbClr val="555555"/>
                </a:solidFill>
                <a:latin typeface="Liberation Mono"/>
              </a:rPr>
              <a:t> TABLE_ROWS</a:t>
            </a:r>
            <a:r>
              <a:rPr lang="zh-CN" altLang="en-US" sz="1050" dirty="0">
                <a:solidFill>
                  <a:srgbClr val="555555"/>
                </a:solidFill>
                <a:latin typeface="Liberation Mono"/>
              </a:rPr>
              <a:t>  </a:t>
            </a:r>
            <a:r>
              <a:rPr lang="en-US" altLang="zh-CN" sz="1050" dirty="0">
                <a:solidFill>
                  <a:srgbClr val="555555"/>
                </a:solidFill>
                <a:latin typeface="Liberation Mono"/>
              </a:rPr>
              <a:t> </a:t>
            </a:r>
            <a:r>
              <a:rPr lang="en-US" altLang="zh-CN" sz="1050" dirty="0">
                <a:solidFill>
                  <a:srgbClr val="999999"/>
                </a:solidFill>
                <a:latin typeface="Liberation Mono"/>
              </a:rPr>
              <a:t>|</a:t>
            </a:r>
            <a:r>
              <a:rPr lang="en-US" altLang="zh-CN" sz="1050" dirty="0">
                <a:solidFill>
                  <a:srgbClr val="555555"/>
                </a:solidFill>
                <a:latin typeface="Liberation Mono"/>
              </a:rPr>
              <a:t> AVG_ROW_LENGTH</a:t>
            </a:r>
            <a:r>
              <a:rPr lang="zh-CN" altLang="en-US" sz="1050" dirty="0">
                <a:solidFill>
                  <a:srgbClr val="555555"/>
                </a:solidFill>
                <a:latin typeface="Liberation Mono"/>
              </a:rPr>
              <a:t> </a:t>
            </a:r>
            <a:r>
              <a:rPr lang="en-US" altLang="zh-CN" sz="1050" dirty="0">
                <a:solidFill>
                  <a:srgbClr val="555555"/>
                </a:solidFill>
                <a:latin typeface="Liberation Mono"/>
              </a:rPr>
              <a:t> </a:t>
            </a:r>
            <a:r>
              <a:rPr lang="en-US" altLang="zh-CN" sz="1050" dirty="0">
                <a:solidFill>
                  <a:srgbClr val="999999"/>
                </a:solidFill>
                <a:latin typeface="Liberation Mono"/>
              </a:rPr>
              <a:t>|</a:t>
            </a:r>
            <a:r>
              <a:rPr lang="en-US" altLang="zh-CN" sz="1050" dirty="0">
                <a:solidFill>
                  <a:srgbClr val="555555"/>
                </a:solidFill>
                <a:latin typeface="Liberation Mono"/>
              </a:rPr>
              <a:t> DATA_LENGTH</a:t>
            </a:r>
            <a:r>
              <a:rPr lang="zh-CN" altLang="en-US" sz="1050" dirty="0">
                <a:solidFill>
                  <a:srgbClr val="555555"/>
                </a:solidFill>
                <a:latin typeface="Liberation Mono"/>
              </a:rPr>
              <a:t> </a:t>
            </a:r>
            <a:r>
              <a:rPr lang="en-US" altLang="zh-CN" sz="1050" dirty="0">
                <a:solidFill>
                  <a:srgbClr val="555555"/>
                </a:solidFill>
                <a:latin typeface="Liberation Mono"/>
              </a:rPr>
              <a:t> </a:t>
            </a:r>
            <a:r>
              <a:rPr lang="en-US" altLang="zh-CN" sz="1050" dirty="0">
                <a:solidFill>
                  <a:srgbClr val="999999"/>
                </a:solidFill>
                <a:latin typeface="Liberation Mono"/>
              </a:rPr>
              <a:t>|</a:t>
            </a:r>
            <a:r>
              <a:rPr lang="en-US" altLang="zh-CN" sz="1050" dirty="0">
                <a:solidFill>
                  <a:srgbClr val="000000"/>
                </a:solidFill>
                <a:latin typeface="Liberation Mono"/>
              </a:rPr>
              <a:t> </a:t>
            </a:r>
            <a:endParaRPr lang="en-US" altLang="zh-CN" sz="1050" dirty="0">
              <a:solidFill>
                <a:srgbClr val="000000"/>
              </a:solidFill>
              <a:latin typeface="Liberation Mono"/>
            </a:endParaRPr>
          </a:p>
          <a:p>
            <a:pPr marL="342900" lvl="1" indent="0">
              <a:buNone/>
            </a:pPr>
            <a:r>
              <a:rPr lang="en-US" altLang="zh-CN" sz="1350" dirty="0">
                <a:solidFill>
                  <a:srgbClr val="999999"/>
                </a:solidFill>
                <a:latin typeface="Liberation Mono"/>
              </a:rPr>
              <a:t>+----------------+---------------------+----------------+----------------------+-----------------+</a:t>
            </a:r>
            <a:r>
              <a:rPr lang="en-US" altLang="zh-CN" sz="1350" dirty="0">
                <a:solidFill>
                  <a:srgbClr val="000000"/>
                </a:solidFill>
                <a:latin typeface="Liberation Mono"/>
              </a:rPr>
              <a:t> </a:t>
            </a:r>
            <a:endParaRPr lang="en-US" altLang="zh-CN" sz="1350" dirty="0">
              <a:solidFill>
                <a:srgbClr val="000000"/>
              </a:solidFill>
              <a:latin typeface="Liberation Mono"/>
            </a:endParaRPr>
          </a:p>
          <a:p>
            <a:pPr marL="342900" lvl="1" indent="0">
              <a:buNone/>
            </a:pPr>
            <a:r>
              <a:rPr lang="en-US" altLang="zh-CN" sz="1350" dirty="0">
                <a:solidFill>
                  <a:srgbClr val="999999"/>
                </a:solidFill>
                <a:latin typeface="Liberation Mono"/>
              </a:rPr>
              <a:t>|</a:t>
            </a:r>
            <a:r>
              <a:rPr lang="en-US" altLang="zh-CN" sz="1350" dirty="0">
                <a:solidFill>
                  <a:srgbClr val="555555"/>
                </a:solidFill>
                <a:latin typeface="Liberation Mono"/>
              </a:rPr>
              <a:t> </a:t>
            </a:r>
            <a:r>
              <a:rPr lang="en-US" altLang="zh-CN" sz="1350" dirty="0" err="1">
                <a:solidFill>
                  <a:srgbClr val="555555"/>
                </a:solidFill>
                <a:latin typeface="Liberation Mono"/>
              </a:rPr>
              <a:t>th</a:t>
            </a:r>
            <a:r>
              <a:rPr lang="zh-CN" altLang="en-US" sz="1350" dirty="0">
                <a:solidFill>
                  <a:srgbClr val="555555"/>
                </a:solidFill>
                <a:latin typeface="Liberation Mono"/>
              </a:rPr>
              <a:t>                </a:t>
            </a:r>
            <a:r>
              <a:rPr lang="en-US" altLang="zh-CN" sz="1350" dirty="0">
                <a:solidFill>
                  <a:srgbClr val="555555"/>
                </a:solidFill>
                <a:latin typeface="Liberation Mono"/>
              </a:rPr>
              <a:t> </a:t>
            </a:r>
            <a:r>
              <a:rPr lang="en-US" altLang="zh-CN" sz="1350" dirty="0">
                <a:solidFill>
                  <a:srgbClr val="999999"/>
                </a:solidFill>
                <a:latin typeface="Liberation Mono"/>
              </a:rPr>
              <a:t>|</a:t>
            </a:r>
            <a:r>
              <a:rPr lang="en-US" altLang="zh-CN" sz="1350" dirty="0">
                <a:solidFill>
                  <a:srgbClr val="555555"/>
                </a:solidFill>
                <a:latin typeface="Liberation Mono"/>
              </a:rPr>
              <a:t> p0 </a:t>
            </a:r>
            <a:r>
              <a:rPr lang="zh-CN" altLang="en-US" sz="1350" dirty="0">
                <a:solidFill>
                  <a:srgbClr val="555555"/>
                </a:solidFill>
                <a:latin typeface="Liberation Mono"/>
              </a:rPr>
              <a:t>                       </a:t>
            </a:r>
            <a:r>
              <a:rPr lang="en-US" altLang="zh-CN" sz="1350" dirty="0">
                <a:solidFill>
                  <a:srgbClr val="999999"/>
                </a:solidFill>
                <a:latin typeface="Liberation Mono"/>
              </a:rPr>
              <a:t>|</a:t>
            </a:r>
            <a:r>
              <a:rPr lang="en-US" altLang="zh-CN" sz="1350" dirty="0">
                <a:solidFill>
                  <a:srgbClr val="555555"/>
                </a:solidFill>
                <a:latin typeface="Liberation Mono"/>
              </a:rPr>
              <a:t> </a:t>
            </a:r>
            <a:r>
              <a:rPr lang="zh-CN" altLang="en-US" sz="1350" dirty="0">
                <a:solidFill>
                  <a:srgbClr val="555555"/>
                </a:solidFill>
                <a:latin typeface="Liberation Mono"/>
              </a:rPr>
              <a:t>                  </a:t>
            </a:r>
            <a:r>
              <a:rPr lang="en-US" altLang="zh-CN" sz="1350" dirty="0">
                <a:solidFill>
                  <a:srgbClr val="555555"/>
                </a:solidFill>
                <a:latin typeface="Liberation Mono"/>
              </a:rPr>
              <a:t>0 </a:t>
            </a:r>
            <a:r>
              <a:rPr lang="en-US" altLang="zh-CN" sz="1350" dirty="0">
                <a:solidFill>
                  <a:srgbClr val="999999"/>
                </a:solidFill>
                <a:latin typeface="Liberation Mono"/>
              </a:rPr>
              <a:t>|</a:t>
            </a:r>
            <a:r>
              <a:rPr lang="zh-CN" altLang="en-US" sz="1350" dirty="0">
                <a:solidFill>
                  <a:srgbClr val="999999"/>
                </a:solidFill>
                <a:latin typeface="Liberation Mono"/>
              </a:rPr>
              <a:t>                         </a:t>
            </a:r>
            <a:r>
              <a:rPr lang="zh-CN" altLang="en-US" sz="1350" dirty="0">
                <a:solidFill>
                  <a:srgbClr val="555555"/>
                </a:solidFill>
                <a:latin typeface="Liberation Mono"/>
              </a:rPr>
              <a:t>  </a:t>
            </a:r>
            <a:r>
              <a:rPr lang="en-US" altLang="zh-CN" sz="1350" dirty="0">
                <a:solidFill>
                  <a:srgbClr val="555555"/>
                </a:solidFill>
                <a:latin typeface="Liberation Mono"/>
              </a:rPr>
              <a:t>0 </a:t>
            </a:r>
            <a:r>
              <a:rPr lang="en-US" altLang="zh-CN" sz="1350" dirty="0">
                <a:solidFill>
                  <a:srgbClr val="999999"/>
                </a:solidFill>
                <a:latin typeface="Liberation Mono"/>
              </a:rPr>
              <a:t>|</a:t>
            </a:r>
            <a:r>
              <a:rPr lang="en-US" altLang="zh-CN" sz="1350" dirty="0">
                <a:solidFill>
                  <a:srgbClr val="555555"/>
                </a:solidFill>
                <a:latin typeface="Liberation Mono"/>
              </a:rPr>
              <a:t> </a:t>
            </a:r>
            <a:r>
              <a:rPr lang="zh-CN" altLang="en-US" sz="1350" dirty="0">
                <a:solidFill>
                  <a:srgbClr val="555555"/>
                </a:solidFill>
                <a:latin typeface="Liberation Mono"/>
              </a:rPr>
              <a:t>                   </a:t>
            </a:r>
            <a:r>
              <a:rPr lang="en-US" altLang="zh-CN" sz="1350" dirty="0">
                <a:solidFill>
                  <a:srgbClr val="555555"/>
                </a:solidFill>
                <a:latin typeface="Liberation Mono"/>
              </a:rPr>
              <a:t>0 </a:t>
            </a:r>
            <a:r>
              <a:rPr lang="en-US" altLang="zh-CN" sz="1350" dirty="0">
                <a:solidFill>
                  <a:srgbClr val="999999"/>
                </a:solidFill>
                <a:latin typeface="Liberation Mono"/>
              </a:rPr>
              <a:t>|</a:t>
            </a:r>
            <a:r>
              <a:rPr lang="en-US" altLang="zh-CN" sz="1350" dirty="0">
                <a:solidFill>
                  <a:srgbClr val="000000"/>
                </a:solidFill>
                <a:latin typeface="Liberation Mono"/>
              </a:rPr>
              <a:t> </a:t>
            </a:r>
            <a:endParaRPr lang="en-US" altLang="zh-CN" sz="1350" dirty="0">
              <a:solidFill>
                <a:srgbClr val="000000"/>
              </a:solidFill>
              <a:latin typeface="Liberation Mono"/>
            </a:endParaRPr>
          </a:p>
          <a:p>
            <a:pPr marL="342900" lvl="1" indent="0">
              <a:buNone/>
            </a:pPr>
            <a:r>
              <a:rPr lang="en-US" altLang="zh-CN" sz="1350" dirty="0">
                <a:solidFill>
                  <a:srgbClr val="999999"/>
                </a:solidFill>
                <a:latin typeface="Liberation Mono"/>
              </a:rPr>
              <a:t>|</a:t>
            </a:r>
            <a:r>
              <a:rPr lang="en-US" altLang="zh-CN" sz="1350" dirty="0">
                <a:solidFill>
                  <a:srgbClr val="555555"/>
                </a:solidFill>
                <a:latin typeface="Liberation Mono"/>
              </a:rPr>
              <a:t> </a:t>
            </a:r>
            <a:r>
              <a:rPr lang="en-US" altLang="zh-CN" sz="1350" dirty="0" err="1">
                <a:solidFill>
                  <a:srgbClr val="555555"/>
                </a:solidFill>
                <a:latin typeface="Liberation Mono"/>
              </a:rPr>
              <a:t>th</a:t>
            </a:r>
            <a:r>
              <a:rPr lang="zh-CN" altLang="en-US" sz="1350" dirty="0">
                <a:solidFill>
                  <a:srgbClr val="555555"/>
                </a:solidFill>
                <a:latin typeface="Liberation Mono"/>
              </a:rPr>
              <a:t>                 </a:t>
            </a:r>
            <a:r>
              <a:rPr lang="en-US" altLang="zh-CN" sz="1350" dirty="0">
                <a:solidFill>
                  <a:srgbClr val="999999"/>
                </a:solidFill>
                <a:latin typeface="Liberation Mono"/>
              </a:rPr>
              <a:t>|</a:t>
            </a:r>
            <a:r>
              <a:rPr lang="en-US" altLang="zh-CN" sz="1350" dirty="0">
                <a:solidFill>
                  <a:srgbClr val="555555"/>
                </a:solidFill>
                <a:latin typeface="Liberation Mono"/>
              </a:rPr>
              <a:t> p1 </a:t>
            </a:r>
            <a:r>
              <a:rPr lang="zh-CN" altLang="en-US" sz="1350" dirty="0">
                <a:solidFill>
                  <a:srgbClr val="555555"/>
                </a:solidFill>
                <a:latin typeface="Liberation Mono"/>
              </a:rPr>
              <a:t>                       </a:t>
            </a:r>
            <a:r>
              <a:rPr lang="en-US" altLang="zh-CN" sz="1350" dirty="0">
                <a:solidFill>
                  <a:srgbClr val="999999"/>
                </a:solidFill>
                <a:latin typeface="Liberation Mono"/>
              </a:rPr>
              <a:t>|</a:t>
            </a:r>
            <a:r>
              <a:rPr lang="en-US" altLang="zh-CN" sz="1350" dirty="0">
                <a:solidFill>
                  <a:srgbClr val="555555"/>
                </a:solidFill>
                <a:latin typeface="Liberation Mono"/>
              </a:rPr>
              <a:t> </a:t>
            </a:r>
            <a:r>
              <a:rPr lang="zh-CN" altLang="en-US" sz="1350" dirty="0">
                <a:solidFill>
                  <a:srgbClr val="555555"/>
                </a:solidFill>
                <a:latin typeface="Liberation Mono"/>
              </a:rPr>
              <a:t>                  </a:t>
            </a:r>
            <a:r>
              <a:rPr lang="en-US" altLang="zh-CN" sz="1350" dirty="0">
                <a:solidFill>
                  <a:srgbClr val="555555"/>
                </a:solidFill>
                <a:latin typeface="Liberation Mono"/>
              </a:rPr>
              <a:t>0 </a:t>
            </a:r>
            <a:r>
              <a:rPr lang="en-US" altLang="zh-CN" sz="1350" dirty="0">
                <a:solidFill>
                  <a:srgbClr val="999999"/>
                </a:solidFill>
                <a:latin typeface="Liberation Mono"/>
              </a:rPr>
              <a:t>|</a:t>
            </a:r>
            <a:r>
              <a:rPr lang="zh-CN" altLang="en-US" sz="1350" dirty="0">
                <a:solidFill>
                  <a:srgbClr val="999999"/>
                </a:solidFill>
                <a:latin typeface="Liberation Mono"/>
              </a:rPr>
              <a:t>                          </a:t>
            </a:r>
            <a:r>
              <a:rPr lang="en-US" altLang="zh-CN" sz="1350" dirty="0">
                <a:solidFill>
                  <a:srgbClr val="555555"/>
                </a:solidFill>
                <a:latin typeface="Liberation Mono"/>
              </a:rPr>
              <a:t> 0 </a:t>
            </a:r>
            <a:r>
              <a:rPr lang="en-US" altLang="zh-CN" sz="1350" dirty="0">
                <a:solidFill>
                  <a:srgbClr val="999999"/>
                </a:solidFill>
                <a:latin typeface="Liberation Mono"/>
              </a:rPr>
              <a:t>|</a:t>
            </a:r>
            <a:r>
              <a:rPr lang="en-US" altLang="zh-CN" sz="1350" dirty="0">
                <a:solidFill>
                  <a:srgbClr val="555555"/>
                </a:solidFill>
                <a:latin typeface="Liberation Mono"/>
              </a:rPr>
              <a:t> </a:t>
            </a:r>
            <a:r>
              <a:rPr lang="zh-CN" altLang="en-US" sz="1350" dirty="0">
                <a:solidFill>
                  <a:srgbClr val="555555"/>
                </a:solidFill>
                <a:latin typeface="Liberation Mono"/>
              </a:rPr>
              <a:t>                   </a:t>
            </a:r>
            <a:r>
              <a:rPr lang="en-US" altLang="zh-CN" sz="1350" dirty="0">
                <a:solidFill>
                  <a:srgbClr val="555555"/>
                </a:solidFill>
                <a:latin typeface="Liberation Mono"/>
              </a:rPr>
              <a:t>0 </a:t>
            </a:r>
            <a:r>
              <a:rPr lang="en-US" altLang="zh-CN" sz="1350" dirty="0">
                <a:solidFill>
                  <a:srgbClr val="999999"/>
                </a:solidFill>
                <a:latin typeface="Liberation Mono"/>
              </a:rPr>
              <a:t>|</a:t>
            </a:r>
            <a:endParaRPr lang="en-US" altLang="zh-CN" sz="1350" dirty="0">
              <a:solidFill>
                <a:srgbClr val="000000"/>
              </a:solidFill>
              <a:latin typeface="Liberation Mono"/>
            </a:endParaRPr>
          </a:p>
          <a:p>
            <a:pPr marL="342900" lvl="1" indent="0">
              <a:buNone/>
            </a:pPr>
            <a:r>
              <a:rPr lang="en-US" altLang="zh-CN" sz="1350" dirty="0">
                <a:solidFill>
                  <a:srgbClr val="999999"/>
                </a:solidFill>
                <a:latin typeface="Liberation Mono"/>
              </a:rPr>
              <a:t>+----------------+---------------------+----------------+----------------------+-----------------+</a:t>
            </a:r>
            <a:r>
              <a:rPr lang="en-US" altLang="zh-CN" sz="1350" dirty="0">
                <a:solidFill>
                  <a:srgbClr val="000000"/>
                </a:solidFill>
                <a:latin typeface="Liberation Mono"/>
              </a:rPr>
              <a:t> </a:t>
            </a:r>
            <a:endParaRPr lang="en-US" altLang="zh-CN" sz="1350" dirty="0">
              <a:solidFill>
                <a:srgbClr val="000000"/>
              </a:solidFill>
              <a:latin typeface="Liberation Mono"/>
            </a:endParaRPr>
          </a:p>
          <a:p>
            <a:pPr marL="342900" lvl="1" indent="0">
              <a:buNone/>
            </a:pPr>
            <a:r>
              <a:rPr lang="en-US" altLang="zh-CN" sz="1350" dirty="0">
                <a:solidFill>
                  <a:srgbClr val="555555"/>
                </a:solidFill>
                <a:latin typeface="Liberation Mono"/>
              </a:rPr>
              <a:t>2 rows in set (0.00 sec)</a:t>
            </a:r>
            <a:endParaRPr lang="zh-CN" altLang="en-US" sz="135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p:cNvSpPr>
            <a:spLocks noGrp="1"/>
          </p:cNvSpPr>
          <p:nvPr>
            <p:ph idx="1"/>
          </p:nvPr>
        </p:nvSpPr>
        <p:spPr/>
        <p:txBody>
          <a:bodyPr>
            <a:normAutofit/>
          </a:bodyPr>
          <a:lstStyle/>
          <a:p>
            <a:r>
              <a:rPr lang="en-US" altLang="zh-CN" b="1" dirty="0"/>
              <a:t>Handling of NULL with HASH and KEY partitioning </a:t>
            </a:r>
            <a:endParaRPr lang="en-US" altLang="zh-CN" b="1" dirty="0"/>
          </a:p>
          <a:p>
            <a:pPr lvl="1"/>
            <a:r>
              <a:rPr lang="en-US" altLang="zh-CN" dirty="0"/>
              <a:t>Any partition expression that yields a </a:t>
            </a:r>
            <a:r>
              <a:rPr lang="en-US" altLang="zh-CN" dirty="0">
                <a:solidFill>
                  <a:srgbClr val="FF0000"/>
                </a:solidFill>
              </a:rPr>
              <a:t>NULL</a:t>
            </a:r>
            <a:r>
              <a:rPr lang="en-US" altLang="zh-CN" dirty="0"/>
              <a:t> value is treated as though its return value were </a:t>
            </a:r>
            <a:r>
              <a:rPr lang="en-US" altLang="zh-CN" dirty="0">
                <a:solidFill>
                  <a:srgbClr val="FF0000"/>
                </a:solidFill>
              </a:rPr>
              <a:t>zero</a:t>
            </a:r>
            <a:r>
              <a:rPr lang="en-US" altLang="zh-CN" dirty="0"/>
              <a:t>. </a:t>
            </a:r>
            <a:endParaRPr lang="en-US" altLang="zh-CN" dirty="0"/>
          </a:p>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INSERT</a:t>
            </a:r>
            <a:r>
              <a:rPr lang="en-US" altLang="zh-CN" sz="1500" dirty="0">
                <a:solidFill>
                  <a:srgbClr val="000000"/>
                </a:solidFill>
                <a:latin typeface="Liberation Mono"/>
              </a:rPr>
              <a:t> </a:t>
            </a:r>
            <a:r>
              <a:rPr lang="en-US" altLang="zh-CN" sz="1500" dirty="0">
                <a:solidFill>
                  <a:srgbClr val="0077AA"/>
                </a:solidFill>
                <a:latin typeface="Liberation Mono"/>
              </a:rPr>
              <a:t>INTO</a:t>
            </a:r>
            <a:r>
              <a:rPr lang="en-US" altLang="zh-CN" sz="1500" dirty="0">
                <a:solidFill>
                  <a:srgbClr val="000000"/>
                </a:solidFill>
                <a:latin typeface="Liberation Mono"/>
              </a:rPr>
              <a:t> </a:t>
            </a:r>
            <a:r>
              <a:rPr lang="en-US" altLang="zh-CN" sz="1500" dirty="0" err="1">
                <a:solidFill>
                  <a:srgbClr val="000000"/>
                </a:solidFill>
                <a:latin typeface="Liberation Mono"/>
              </a:rPr>
              <a:t>th</a:t>
            </a:r>
            <a:r>
              <a:rPr lang="en-US" altLang="zh-CN" sz="1500" dirty="0">
                <a:solidFill>
                  <a:srgbClr val="000000"/>
                </a:solidFill>
                <a:latin typeface="Liberation Mono"/>
              </a:rPr>
              <a:t>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NULL</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669900"/>
                </a:solidFill>
                <a:latin typeface="Liberation Mono"/>
              </a:rPr>
              <a:t>'</a:t>
            </a:r>
            <a:r>
              <a:rPr lang="en-US" altLang="zh-CN" sz="1500" dirty="0" err="1">
                <a:solidFill>
                  <a:srgbClr val="669900"/>
                </a:solidFill>
                <a:latin typeface="Liberation Mono"/>
              </a:rPr>
              <a:t>mothra</a:t>
            </a:r>
            <a:r>
              <a:rPr lang="en-US" altLang="zh-CN" sz="1500" dirty="0">
                <a:solidFill>
                  <a:srgbClr val="669900"/>
                </a:solidFill>
                <a:latin typeface="Liberation Mono"/>
              </a:rPr>
              <a:t>'</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669900"/>
                </a:solidFill>
                <a:latin typeface="Liberation Mono"/>
              </a:rPr>
              <a:t>'</a:t>
            </a:r>
            <a:r>
              <a:rPr lang="en-US" altLang="zh-CN" sz="1500" dirty="0" err="1">
                <a:solidFill>
                  <a:srgbClr val="669900"/>
                </a:solidFill>
                <a:latin typeface="Liberation Mono"/>
              </a:rPr>
              <a:t>gigan</a:t>
            </a:r>
            <a:r>
              <a:rPr lang="en-US" altLang="zh-CN" sz="1500" dirty="0">
                <a:solidFill>
                  <a:srgbClr val="669900"/>
                </a:solidFill>
                <a:latin typeface="Liberation Mono"/>
              </a:rPr>
              <a:t>’</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555555"/>
                </a:solidFill>
                <a:latin typeface="Liberation Mono"/>
              </a:rPr>
              <a:t>Query OK, 1 row affected (0.00 sec)</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endParaRPr lang="en-US" altLang="zh-CN" sz="1500" dirty="0">
              <a:solidFill>
                <a:srgbClr val="000000"/>
              </a:solidFill>
              <a:latin typeface="Liberation Mono"/>
            </a:endParaRPr>
          </a:p>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a:t>
            </a:r>
            <a:r>
              <a:rPr lang="en-US" altLang="zh-CN" sz="1500" dirty="0" err="1">
                <a:solidFill>
                  <a:srgbClr val="000000"/>
                </a:solidFill>
                <a:latin typeface="Liberation Mono"/>
              </a:rPr>
              <a:t>th</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555555"/>
                </a:solidFill>
                <a:latin typeface="Liberation Mono"/>
              </a:rPr>
              <a:t> c1</a:t>
            </a:r>
            <a:r>
              <a:rPr lang="zh-CN" altLang="en-US" sz="1500" dirty="0">
                <a:solidFill>
                  <a:srgbClr val="555555"/>
                </a:solidFill>
                <a:latin typeface="Liberation Mono"/>
              </a:rPr>
              <a:t>     </a:t>
            </a:r>
            <a:r>
              <a:rPr lang="en-US" altLang="zh-CN"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555555"/>
                </a:solidFill>
                <a:latin typeface="Liberation Mono"/>
              </a:rPr>
              <a:t> c2</a:t>
            </a:r>
            <a:r>
              <a:rPr lang="zh-CN" altLang="en-US" sz="1500" dirty="0">
                <a:solidFill>
                  <a:srgbClr val="555555"/>
                </a:solidFill>
                <a:latin typeface="Liberation Mono"/>
              </a:rPr>
              <a:t>         </a:t>
            </a:r>
            <a:r>
              <a:rPr lang="en-US" altLang="zh-CN"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555555"/>
                </a:solidFill>
                <a:latin typeface="Liberation Mono"/>
              </a:rPr>
              <a:t> NULL </a:t>
            </a:r>
            <a:r>
              <a:rPr lang="en-US" altLang="zh-CN" sz="1500" dirty="0">
                <a:solidFill>
                  <a:srgbClr val="999999"/>
                </a:solidFill>
                <a:latin typeface="Liberation Mono"/>
              </a:rPr>
              <a:t>|</a:t>
            </a:r>
            <a:r>
              <a:rPr lang="en-US" altLang="zh-CN" sz="1500" dirty="0">
                <a:solidFill>
                  <a:srgbClr val="555555"/>
                </a:solidFill>
                <a:latin typeface="Liberation Mono"/>
              </a:rPr>
              <a:t> </a:t>
            </a:r>
            <a:r>
              <a:rPr lang="en-US" altLang="zh-CN" sz="1500" dirty="0" err="1">
                <a:solidFill>
                  <a:srgbClr val="555555"/>
                </a:solidFill>
                <a:latin typeface="Liberation Mono"/>
              </a:rPr>
              <a:t>mothra</a:t>
            </a:r>
            <a:r>
              <a:rPr lang="en-US" altLang="zh-CN"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555555"/>
                </a:solidFill>
                <a:latin typeface="Liberation Mono"/>
              </a:rPr>
              <a:t> 0 </a:t>
            </a:r>
            <a:r>
              <a:rPr lang="zh-CN" altLang="en-US"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555555"/>
                </a:solidFill>
                <a:latin typeface="Liberation Mono"/>
              </a:rPr>
              <a:t> </a:t>
            </a:r>
            <a:r>
              <a:rPr lang="en-US" altLang="zh-CN" sz="1500" dirty="0" err="1">
                <a:solidFill>
                  <a:srgbClr val="555555"/>
                </a:solidFill>
                <a:latin typeface="Liberation Mono"/>
              </a:rPr>
              <a:t>gigan</a:t>
            </a:r>
            <a:r>
              <a:rPr lang="zh-CN" altLang="en-US" sz="1500" dirty="0">
                <a:solidFill>
                  <a:srgbClr val="555555"/>
                </a:solidFill>
                <a:latin typeface="Liberation Mono"/>
              </a:rPr>
              <a:t>   </a:t>
            </a:r>
            <a:r>
              <a:rPr lang="en-US" altLang="zh-CN"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555555"/>
                </a:solidFill>
                <a:latin typeface="Liberation Mono"/>
              </a:rPr>
              <a:t>2 rows in set (0.01 sec)</a:t>
            </a:r>
            <a:endParaRPr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05708"/>
            <a:ext cx="6552728" cy="413814"/>
          </a:xfrm>
        </p:spPr>
        <p:txBody>
          <a:bodyPr/>
          <a:lstStyle/>
          <a:p>
            <a:r>
              <a:rPr kumimoji="1" lang="en-US" altLang="zh-CN" dirty="0"/>
              <a:t>How MySQL Partitioning Handles NULL</a:t>
            </a:r>
            <a:endParaRPr kumimoji="1" lang="zh-CN" altLang="en-US" dirty="0"/>
          </a:p>
        </p:txBody>
      </p:sp>
      <p:sp>
        <p:nvSpPr>
          <p:cNvPr id="3" name="内容占位符 2"/>
          <p:cNvSpPr>
            <a:spLocks noGrp="1"/>
          </p:cNvSpPr>
          <p:nvPr>
            <p:ph idx="1"/>
          </p:nvPr>
        </p:nvSpPr>
        <p:spPr/>
        <p:txBody>
          <a:bodyPr>
            <a:normAutofit/>
          </a:bodyPr>
          <a:lstStyle/>
          <a:p>
            <a:r>
              <a:rPr lang="en-US" altLang="zh-CN" b="1" dirty="0"/>
              <a:t>Handling of NULL with HASH and KEY partitioning </a:t>
            </a:r>
            <a:endParaRPr lang="en-US" altLang="zh-CN" b="1" dirty="0"/>
          </a:p>
          <a:p>
            <a:pPr marL="367665"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zh-CN" altLang="en-US" dirty="0">
                <a:solidFill>
                  <a:srgbClr val="0077AA"/>
                </a:solidFill>
                <a:latin typeface="Liberation Mono"/>
              </a:rPr>
              <a:t> </a:t>
            </a:r>
            <a:r>
              <a:rPr lang="en-US" altLang="zh-CN" dirty="0">
                <a:solidFill>
                  <a:srgbClr val="0077AA"/>
                </a:solidFill>
                <a:latin typeface="Liberation Mono"/>
              </a:rPr>
              <a:t>TABLE_NAME</a:t>
            </a:r>
            <a:r>
              <a:rPr lang="en-US" altLang="zh-CN" dirty="0">
                <a:solidFill>
                  <a:srgbClr val="999999"/>
                </a:solidFill>
                <a:latin typeface="Liberation Mono"/>
              </a:rPr>
              <a:t>,</a:t>
            </a:r>
            <a:r>
              <a:rPr lang="en-US" altLang="zh-CN" dirty="0">
                <a:solidFill>
                  <a:srgbClr val="000000"/>
                </a:solidFill>
                <a:latin typeface="Liberation Mono"/>
              </a:rPr>
              <a:t>PARTITION_NAME</a:t>
            </a:r>
            <a:r>
              <a:rPr lang="en-US" altLang="zh-CN" dirty="0">
                <a:solidFill>
                  <a:srgbClr val="999999"/>
                </a:solidFill>
                <a:latin typeface="Liberation Mono"/>
              </a:rPr>
              <a:t>,</a:t>
            </a:r>
            <a:r>
              <a:rPr lang="en-US" altLang="zh-CN" dirty="0">
                <a:solidFill>
                  <a:srgbClr val="000000"/>
                </a:solidFill>
                <a:latin typeface="Liberation Mono"/>
              </a:rPr>
              <a:t>TABLE_ROWS</a:t>
            </a:r>
            <a:r>
              <a:rPr lang="en-US" altLang="zh-CN" dirty="0">
                <a:solidFill>
                  <a:srgbClr val="999999"/>
                </a:solidFill>
                <a:latin typeface="Liberation Mono"/>
              </a:rPr>
              <a:t>,</a:t>
            </a:r>
            <a:r>
              <a:rPr lang="en-US" altLang="zh-CN" dirty="0">
                <a:solidFill>
                  <a:srgbClr val="0077AA"/>
                </a:solidFill>
                <a:latin typeface="Liberation Mono"/>
              </a:rPr>
              <a:t>AVG_ROW_LENGTH</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999999"/>
                </a:solidFill>
                <a:latin typeface="Liberation Mono"/>
              </a:rPr>
              <a:t>			</a:t>
            </a:r>
            <a:r>
              <a:rPr lang="en-US" altLang="zh-CN" dirty="0">
                <a:solidFill>
                  <a:srgbClr val="000000"/>
                </a:solidFill>
                <a:latin typeface="Liberation Mono"/>
              </a:rPr>
              <a:t>DATA_LENGTH </a:t>
            </a:r>
            <a:endParaRPr lang="en-US" altLang="zh-CN" dirty="0">
              <a:solidFill>
                <a:srgbClr val="000000"/>
              </a:solidFill>
              <a:latin typeface="Liberation Mono"/>
            </a:endParaRPr>
          </a:p>
          <a:p>
            <a:pPr marL="367665"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INFORMATION_SCHEMA</a:t>
            </a:r>
            <a:r>
              <a:rPr lang="en-US" altLang="zh-CN" dirty="0">
                <a:solidFill>
                  <a:srgbClr val="999999"/>
                </a:solidFill>
                <a:latin typeface="Liberation Mono"/>
              </a:rPr>
              <a:t>.</a:t>
            </a:r>
            <a:r>
              <a:rPr lang="en-US" altLang="zh-CN" dirty="0">
                <a:solidFill>
                  <a:srgbClr val="0077AA"/>
                </a:solidFill>
                <a:latin typeface="Liberation Mono"/>
              </a:rPr>
              <a:t>PARTITIONS</a:t>
            </a:r>
            <a:r>
              <a:rPr lang="en-US" altLang="zh-CN" dirty="0">
                <a:solidFill>
                  <a:srgbClr val="000000"/>
                </a:solidFill>
                <a:latin typeface="Liberation Mono"/>
              </a:rPr>
              <a:t> </a:t>
            </a:r>
            <a:endParaRPr lang="en-US" altLang="zh-CN" dirty="0">
              <a:solidFill>
                <a:srgbClr val="000000"/>
              </a:solidFill>
              <a:latin typeface="Liberation Mono"/>
            </a:endParaRPr>
          </a:p>
          <a:p>
            <a:pPr marL="367665"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TABLE_SCHEMA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'p'</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669900"/>
                </a:solidFill>
                <a:latin typeface="Liberation Mono"/>
              </a:rPr>
              <a:t>'</a:t>
            </a:r>
            <a:r>
              <a:rPr lang="en-US" altLang="zh-CN" dirty="0" err="1">
                <a:solidFill>
                  <a:srgbClr val="669900"/>
                </a:solidFill>
                <a:latin typeface="Liberation Mono"/>
              </a:rPr>
              <a:t>th</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sz="1200" dirty="0">
                <a:solidFill>
                  <a:srgbClr val="999999"/>
                </a:solidFill>
                <a:latin typeface="Liberation Mono"/>
              </a:rPr>
              <a:t>|</a:t>
            </a:r>
            <a:r>
              <a:rPr lang="en-US" altLang="zh-CN" sz="1200" dirty="0">
                <a:solidFill>
                  <a:srgbClr val="555555"/>
                </a:solidFill>
                <a:latin typeface="Liberation Mono"/>
              </a:rPr>
              <a:t> TABLE_NAME </a:t>
            </a:r>
            <a:r>
              <a:rPr lang="zh-CN" altLang="en-US" sz="1200" dirty="0">
                <a:solidFill>
                  <a:srgbClr val="555555"/>
                </a:solidFill>
                <a:latin typeface="Liberation Mono"/>
              </a:rPr>
              <a:t>  </a:t>
            </a:r>
            <a:r>
              <a:rPr lang="en-US" altLang="zh-CN" sz="1200" dirty="0">
                <a:solidFill>
                  <a:srgbClr val="999999"/>
                </a:solidFill>
                <a:latin typeface="Liberation Mono"/>
              </a:rPr>
              <a:t>|</a:t>
            </a:r>
            <a:r>
              <a:rPr lang="en-US" altLang="zh-CN" sz="1200" dirty="0">
                <a:solidFill>
                  <a:srgbClr val="555555"/>
                </a:solidFill>
                <a:latin typeface="Liberation Mono"/>
              </a:rPr>
              <a:t> PARTITION_NAME</a:t>
            </a:r>
            <a:r>
              <a:rPr lang="zh-CN" altLang="en-US" sz="1200" dirty="0">
                <a:solidFill>
                  <a:srgbClr val="555555"/>
                </a:solidFill>
                <a:latin typeface="Liberation Mono"/>
              </a:rPr>
              <a:t> </a:t>
            </a:r>
            <a:r>
              <a:rPr lang="en-US" altLang="zh-CN" sz="1200" dirty="0">
                <a:solidFill>
                  <a:srgbClr val="555555"/>
                </a:solidFill>
                <a:latin typeface="Liberation Mono"/>
              </a:rPr>
              <a:t> </a:t>
            </a:r>
            <a:r>
              <a:rPr lang="en-US" altLang="zh-CN" sz="1200" dirty="0">
                <a:solidFill>
                  <a:srgbClr val="999999"/>
                </a:solidFill>
                <a:latin typeface="Liberation Mono"/>
              </a:rPr>
              <a:t>|</a:t>
            </a:r>
            <a:r>
              <a:rPr lang="en-US" altLang="zh-CN" sz="1200" dirty="0">
                <a:solidFill>
                  <a:srgbClr val="555555"/>
                </a:solidFill>
                <a:latin typeface="Liberation Mono"/>
              </a:rPr>
              <a:t> TABLE_ROWS</a:t>
            </a:r>
            <a:r>
              <a:rPr lang="zh-CN" altLang="en-US" sz="1200" dirty="0">
                <a:solidFill>
                  <a:srgbClr val="555555"/>
                </a:solidFill>
                <a:latin typeface="Liberation Mono"/>
              </a:rPr>
              <a:t>  </a:t>
            </a:r>
            <a:r>
              <a:rPr lang="en-US" altLang="zh-CN" sz="1200" dirty="0">
                <a:solidFill>
                  <a:srgbClr val="555555"/>
                </a:solidFill>
                <a:latin typeface="Liberation Mono"/>
              </a:rPr>
              <a:t> </a:t>
            </a:r>
            <a:r>
              <a:rPr lang="en-US" altLang="zh-CN" sz="1200" dirty="0">
                <a:solidFill>
                  <a:srgbClr val="999999"/>
                </a:solidFill>
                <a:latin typeface="Liberation Mono"/>
              </a:rPr>
              <a:t>|</a:t>
            </a:r>
            <a:r>
              <a:rPr lang="en-US" altLang="zh-CN" sz="1200" dirty="0">
                <a:solidFill>
                  <a:srgbClr val="555555"/>
                </a:solidFill>
                <a:latin typeface="Liberation Mono"/>
              </a:rPr>
              <a:t> AVG_ROW_LENGTH</a:t>
            </a:r>
            <a:r>
              <a:rPr lang="zh-CN" altLang="en-US" sz="1200" dirty="0">
                <a:solidFill>
                  <a:srgbClr val="555555"/>
                </a:solidFill>
                <a:latin typeface="Liberation Mono"/>
              </a:rPr>
              <a:t> </a:t>
            </a:r>
            <a:r>
              <a:rPr lang="en-US" altLang="zh-CN" sz="1200" dirty="0">
                <a:solidFill>
                  <a:srgbClr val="555555"/>
                </a:solidFill>
                <a:latin typeface="Liberation Mono"/>
              </a:rPr>
              <a:t> </a:t>
            </a:r>
            <a:r>
              <a:rPr lang="en-US" altLang="zh-CN" sz="1200" dirty="0">
                <a:solidFill>
                  <a:srgbClr val="999999"/>
                </a:solidFill>
                <a:latin typeface="Liberation Mono"/>
              </a:rPr>
              <a:t>|</a:t>
            </a:r>
            <a:r>
              <a:rPr lang="en-US" altLang="zh-CN" sz="1200" dirty="0">
                <a:solidFill>
                  <a:srgbClr val="555555"/>
                </a:solidFill>
                <a:latin typeface="Liberation Mono"/>
              </a:rPr>
              <a:t> DATA_LENGTH</a:t>
            </a:r>
            <a:r>
              <a:rPr lang="zh-CN" altLang="en-US" sz="1200" dirty="0">
                <a:solidFill>
                  <a:srgbClr val="555555"/>
                </a:solidFill>
                <a:latin typeface="Liberation Mono"/>
              </a:rPr>
              <a:t> </a:t>
            </a:r>
            <a:r>
              <a:rPr lang="en-US" altLang="zh-CN" sz="1200" dirty="0">
                <a:solidFill>
                  <a:srgbClr val="555555"/>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endParaRPr lang="en-US" altLang="zh-CN" sz="1200"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en-US" altLang="zh-CN" dirty="0" err="1">
                <a:solidFill>
                  <a:srgbClr val="555555"/>
                </a:solidFill>
                <a:latin typeface="Liberation Mono"/>
              </a:rPr>
              <a:t>th</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2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en-US" altLang="zh-CN" dirty="0" err="1">
                <a:solidFill>
                  <a:srgbClr val="555555"/>
                </a:solidFill>
                <a:latin typeface="Liberation Mono"/>
              </a:rPr>
              <a:t>th</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555555"/>
                </a:solidFill>
                <a:latin typeface="Liberation Mono"/>
              </a:rPr>
              <a:t>2 rows in set (0.00 sec)</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1913878"/>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Partition</a:t>
            </a:r>
            <a:r>
              <a:rPr kumimoji="1" lang="zh-CN" altLang="en-US" dirty="0"/>
              <a:t> </a:t>
            </a:r>
            <a:r>
              <a:rPr kumimoji="1" lang="en-US" altLang="zh-CN" dirty="0"/>
              <a:t>Management</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There are a number of ways using SQL statements to </a:t>
            </a:r>
            <a:endParaRPr lang="en-US" altLang="zh-CN" dirty="0"/>
          </a:p>
          <a:p>
            <a:pPr lvl="1"/>
            <a:r>
              <a:rPr lang="en-US" altLang="zh-CN" dirty="0"/>
              <a:t>modify partitioned tables; </a:t>
            </a:r>
            <a:endParaRPr lang="en-US" altLang="zh-CN" dirty="0"/>
          </a:p>
          <a:p>
            <a:pPr lvl="1"/>
            <a:r>
              <a:rPr lang="en-US" altLang="zh-CN" dirty="0"/>
              <a:t>it is possible to add, drop, redefine, merge, or split existing partitions using the partitioning extensions to the </a:t>
            </a:r>
            <a:r>
              <a:rPr lang="en-US" altLang="zh-CN" dirty="0">
                <a:hlinkClick r:id="rId1" tooltip="13.1.9.1 ALTER TABLE Partition Operations"/>
              </a:rPr>
              <a:t>ALTER TABLE</a:t>
            </a:r>
            <a:r>
              <a:rPr lang="en-US" altLang="zh-CN" dirty="0"/>
              <a:t> statement. </a:t>
            </a:r>
            <a:endParaRPr lang="en-US" altLang="zh-CN" dirty="0"/>
          </a:p>
          <a:p>
            <a:pPr lvl="1"/>
            <a:r>
              <a:rPr lang="en-US" altLang="zh-CN" dirty="0"/>
              <a:t>To change a table‘s partitioning scheme, it is necessary only to use the </a:t>
            </a:r>
            <a:r>
              <a:rPr lang="en-US" altLang="zh-CN" dirty="0">
                <a:hlinkClick r:id="rId1" tooltip="13.1.9.1 ALTER TABLE Partition Operations"/>
              </a:rPr>
              <a:t>ALTER TABLE</a:t>
            </a:r>
            <a:r>
              <a:rPr lang="en-US" altLang="zh-CN" dirty="0"/>
              <a:t> statement with a </a:t>
            </a:r>
            <a:r>
              <a:rPr lang="en-US" altLang="zh-CN" i="1" dirty="0" err="1">
                <a:solidFill>
                  <a:srgbClr val="FF0000"/>
                </a:solidFill>
              </a:rPr>
              <a:t>partition_options</a:t>
            </a:r>
            <a:r>
              <a:rPr lang="en-US" altLang="zh-CN" dirty="0">
                <a:solidFill>
                  <a:srgbClr val="FF0000"/>
                </a:solidFill>
              </a:rPr>
              <a:t> </a:t>
            </a:r>
            <a:r>
              <a:rPr lang="en-US" altLang="zh-CN" dirty="0"/>
              <a:t>option.</a:t>
            </a:r>
            <a:endParaRPr lang="en-US" altLang="zh-CN" dirty="0"/>
          </a:p>
          <a:p>
            <a:pPr lvl="1"/>
            <a:endParaRPr kumimoji="1" lang="en-US" altLang="zh-CN" dirty="0"/>
          </a:p>
          <a:p>
            <a:pPr marL="342900" lvl="1"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trb3 </a:t>
            </a:r>
            <a:r>
              <a:rPr lang="en-US" altLang="zh-CN" dirty="0">
                <a:solidFill>
                  <a:srgbClr val="999999"/>
                </a:solidFill>
                <a:latin typeface="Liberation Mono"/>
              </a:rPr>
              <a:t>(</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purchased </a:t>
            </a:r>
            <a:r>
              <a:rPr lang="en-US" altLang="zh-CN" dirty="0">
                <a:solidFill>
                  <a:srgbClr val="834689"/>
                </a:solidFill>
                <a:latin typeface="Liberation Mono"/>
              </a:rPr>
              <a:t>DATE</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000000"/>
                </a:solidFill>
                <a:latin typeface="Liberation Mono"/>
              </a:rPr>
              <a:t>purchased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1990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1995</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77AA"/>
                </a:solidFill>
                <a:latin typeface="Liberation Mono"/>
              </a:rPr>
              <a:t>		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2000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2005</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	);</a:t>
            </a:r>
            <a:endParaRPr lang="en-US" altLang="zh-CN" dirty="0">
              <a:solidFill>
                <a:srgbClr val="999999"/>
              </a:solidFill>
              <a:latin typeface="Liberation Mono"/>
            </a:endParaRPr>
          </a:p>
          <a:p>
            <a:pPr marL="342900" lvl="1" indent="0">
              <a:buNone/>
            </a:pPr>
            <a:endParaRPr lang="zh-CN" altLang="en-US" dirty="0"/>
          </a:p>
          <a:p>
            <a:pPr marL="342900" lvl="1" indent="0">
              <a:buNone/>
            </a:pP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trb3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KEY</a:t>
            </a:r>
            <a:r>
              <a:rPr lang="en-US" altLang="zh-CN" dirty="0">
                <a:solidFill>
                  <a:srgbClr val="999999"/>
                </a:solidFill>
                <a:latin typeface="Liberation Mono"/>
              </a:rPr>
              <a:t>(</a:t>
            </a:r>
            <a:r>
              <a:rPr lang="en-US" altLang="zh-CN" dirty="0">
                <a:solidFill>
                  <a:srgbClr val="000000"/>
                </a:solidFill>
                <a:latin typeface="Liberation Mono"/>
              </a:rPr>
              <a:t>id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2</a:t>
            </a:r>
            <a:r>
              <a:rPr lang="en-US" altLang="zh-CN" dirty="0">
                <a:solidFill>
                  <a:srgbClr val="999999"/>
                </a:solidFill>
                <a:latin typeface="Liberation Mono"/>
              </a:rPr>
              <a: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p:cNvSpPr>
            <a:spLocks noGrp="1"/>
          </p:cNvSpPr>
          <p:nvPr>
            <p:ph idx="1"/>
          </p:nvPr>
        </p:nvSpPr>
        <p:spPr/>
        <p:txBody>
          <a:bodyPr>
            <a:normAutofit fontScale="62500" lnSpcReduction="20000"/>
          </a:bodyPr>
          <a:lstStyle/>
          <a:p>
            <a:pPr marL="269240"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tr </a:t>
            </a:r>
            <a:r>
              <a:rPr lang="en-US" altLang="zh-CN" dirty="0">
                <a:solidFill>
                  <a:srgbClr val="999999"/>
                </a:solidFill>
                <a:latin typeface="Liberation Mono"/>
              </a:rPr>
              <a:t>(</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purchased </a:t>
            </a:r>
            <a:r>
              <a:rPr lang="en-US" altLang="zh-CN" dirty="0">
                <a:solidFill>
                  <a:srgbClr val="834689"/>
                </a:solidFill>
                <a:latin typeface="Liberation Mono"/>
              </a:rPr>
              <a:t>DATE</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000000"/>
                </a:solidFill>
                <a:latin typeface="Liberation Mono"/>
              </a:rPr>
              <a:t>purchased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1990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1995</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2000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2005</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p4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2010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p5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2015</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555555"/>
                </a:solidFill>
                <a:latin typeface="Liberation Mono"/>
              </a:rPr>
              <a:t>Query OK, 0 rows affected (0.28 sec)</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tr </a:t>
            </a:r>
            <a:r>
              <a:rPr lang="en-US" altLang="zh-CN" dirty="0">
                <a:solidFill>
                  <a:srgbClr val="0077AA"/>
                </a:solidFill>
                <a:latin typeface="Liberation Mono"/>
              </a:rPr>
              <a:t>VALUES</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'desk </a:t>
            </a:r>
            <a:r>
              <a:rPr lang="en-US" altLang="zh-CN" dirty="0" err="1">
                <a:solidFill>
                  <a:srgbClr val="669900"/>
                </a:solidFill>
                <a:latin typeface="Liberation Mono"/>
              </a:rPr>
              <a:t>organiser</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'2003-10-15’</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'alarm clock'</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'1997-11-05’</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3</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'chair'</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'2009-03-10’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'bookcase'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'1989-01-10’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'exercise bike'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'2014-05-09’</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6</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'sofa'</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'1987-06-05’</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7</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'espresso maker'</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'2011-11-22’</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8</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'aquarium'</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'1992-08-04’</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9</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'study desk'</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'2006-09-16’</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'lava lamp'</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'1998-12-25’</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555555"/>
                </a:solidFill>
                <a:latin typeface="Liberation Mono"/>
              </a:rPr>
              <a:t>Query OK, 10 rows affected (0.05 sec)</a:t>
            </a:r>
            <a:r>
              <a:rPr lang="en-US" altLang="zh-CN" dirty="0">
                <a:solidFill>
                  <a:srgbClr val="000000"/>
                </a:solidFill>
                <a:latin typeface="Liberation Mono"/>
              </a:rPr>
              <a:t> </a:t>
            </a:r>
            <a:r>
              <a:rPr lang="en-US" altLang="zh-CN" dirty="0">
                <a:solidFill>
                  <a:srgbClr val="555555"/>
                </a:solidFill>
                <a:latin typeface="Liberation Mono"/>
              </a:rPr>
              <a:t>Records: 10 Duplicates: 0 Warnings: 0</a:t>
            </a:r>
            <a:endParaRPr lang="zh-CN" altLang="en-US" dirty="0"/>
          </a:p>
          <a:p>
            <a:pPr marL="269240" indent="0">
              <a:buNone/>
            </a:pP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2857500" y="2329376"/>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p:cNvSpPr>
            <a:spLocks noGrp="1"/>
          </p:cNvSpPr>
          <p:nvPr>
            <p:ph idx="1"/>
          </p:nvPr>
        </p:nvSpPr>
        <p:spPr/>
        <p:txBody>
          <a:bodyPr>
            <a:normAutofit fontScale="92500" lnSpcReduction="20000"/>
          </a:bodyPr>
          <a:lstStyle/>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tr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WHERE</a:t>
            </a:r>
            <a:r>
              <a:rPr lang="en-US" altLang="zh-CN" sz="1500" dirty="0">
                <a:solidFill>
                  <a:srgbClr val="000000"/>
                </a:solidFill>
                <a:latin typeface="Liberation Mono"/>
              </a:rPr>
              <a:t> purchased </a:t>
            </a:r>
            <a:r>
              <a:rPr lang="en-US" altLang="zh-CN" sz="1500" dirty="0">
                <a:solidFill>
                  <a:srgbClr val="A67F59"/>
                </a:solidFill>
                <a:latin typeface="Liberation Mono"/>
              </a:rPr>
              <a:t>BETWEEN</a:t>
            </a:r>
            <a:r>
              <a:rPr lang="en-US" altLang="zh-CN" sz="1500" dirty="0">
                <a:solidFill>
                  <a:srgbClr val="000000"/>
                </a:solidFill>
                <a:latin typeface="Liberation Mono"/>
              </a:rPr>
              <a:t> </a:t>
            </a:r>
            <a:r>
              <a:rPr lang="en-US" altLang="zh-CN" sz="1500" dirty="0">
                <a:solidFill>
                  <a:srgbClr val="669900"/>
                </a:solidFill>
                <a:latin typeface="Liberation Mono"/>
              </a:rPr>
              <a:t>'1995-01-01'</a:t>
            </a:r>
            <a:r>
              <a:rPr lang="en-US" altLang="zh-CN" sz="1500" dirty="0">
                <a:solidFill>
                  <a:srgbClr val="000000"/>
                </a:solidFill>
                <a:latin typeface="Liberation Mono"/>
              </a:rPr>
              <a:t> </a:t>
            </a:r>
            <a:r>
              <a:rPr lang="en-US" altLang="zh-CN" sz="1500" dirty="0">
                <a:solidFill>
                  <a:srgbClr val="A67F59"/>
                </a:solidFill>
                <a:latin typeface="Liberation Mono"/>
              </a:rPr>
              <a:t>AND</a:t>
            </a:r>
            <a:r>
              <a:rPr lang="en-US" altLang="zh-CN" sz="1500" dirty="0">
                <a:solidFill>
                  <a:srgbClr val="000000"/>
                </a:solidFill>
                <a:latin typeface="Liberation Mono"/>
              </a:rPr>
              <a:t> </a:t>
            </a:r>
            <a:r>
              <a:rPr lang="en-US" altLang="zh-CN" sz="1500" dirty="0">
                <a:solidFill>
                  <a:srgbClr val="669900"/>
                </a:solidFill>
                <a:latin typeface="Liberation Mono"/>
              </a:rPr>
              <a:t>'1999-12-31’</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id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name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purchased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2 </a:t>
            </a:r>
            <a:r>
              <a:rPr lang="en-US" altLang="zh-CN" sz="1500" dirty="0">
                <a:solidFill>
                  <a:srgbClr val="999999"/>
                </a:solidFill>
                <a:latin typeface="Liberation Mono"/>
              </a:rPr>
              <a:t>|</a:t>
            </a:r>
            <a:r>
              <a:rPr lang="en-US" altLang="zh-CN" sz="1500" dirty="0">
                <a:solidFill>
                  <a:srgbClr val="555555"/>
                </a:solidFill>
                <a:latin typeface="Liberation Mono"/>
              </a:rPr>
              <a:t> alarm clock </a:t>
            </a:r>
            <a:r>
              <a:rPr lang="en-US" altLang="zh-CN" sz="1500" dirty="0">
                <a:solidFill>
                  <a:srgbClr val="999999"/>
                </a:solidFill>
                <a:latin typeface="Liberation Mono"/>
              </a:rPr>
              <a:t>|</a:t>
            </a:r>
            <a:r>
              <a:rPr lang="en-US" altLang="zh-CN" sz="1500" dirty="0">
                <a:solidFill>
                  <a:srgbClr val="555555"/>
                </a:solidFill>
                <a:latin typeface="Liberation Mono"/>
              </a:rPr>
              <a:t> 1997</a:t>
            </a:r>
            <a:r>
              <a:rPr lang="en-US" altLang="zh-CN" sz="1500" dirty="0">
                <a:solidFill>
                  <a:srgbClr val="999999"/>
                </a:solidFill>
                <a:latin typeface="Liberation Mono"/>
              </a:rPr>
              <a:t>-</a:t>
            </a:r>
            <a:r>
              <a:rPr lang="en-US" altLang="zh-CN" sz="1500" dirty="0">
                <a:solidFill>
                  <a:srgbClr val="555555"/>
                </a:solidFill>
                <a:latin typeface="Liberation Mono"/>
              </a:rPr>
              <a:t>11</a:t>
            </a:r>
            <a:r>
              <a:rPr lang="en-US" altLang="zh-CN" sz="1500" dirty="0">
                <a:solidFill>
                  <a:srgbClr val="999999"/>
                </a:solidFill>
                <a:latin typeface="Liberation Mono"/>
              </a:rPr>
              <a:t>-</a:t>
            </a:r>
            <a:r>
              <a:rPr lang="en-US" altLang="zh-CN" sz="1500" dirty="0">
                <a:solidFill>
                  <a:srgbClr val="555555"/>
                </a:solidFill>
                <a:latin typeface="Liberation Mono"/>
              </a:rPr>
              <a:t>05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10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lava lamp </a:t>
            </a:r>
            <a:r>
              <a:rPr lang="en-US" altLang="zh-CN" sz="1500" dirty="0">
                <a:solidFill>
                  <a:srgbClr val="999999"/>
                </a:solidFill>
                <a:latin typeface="Liberation Mono"/>
              </a:rPr>
              <a:t>|</a:t>
            </a:r>
            <a:r>
              <a:rPr lang="en-US" altLang="zh-CN" sz="1500" dirty="0">
                <a:solidFill>
                  <a:srgbClr val="555555"/>
                </a:solidFill>
                <a:latin typeface="Liberation Mono"/>
              </a:rPr>
              <a:t> 1998</a:t>
            </a:r>
            <a:r>
              <a:rPr lang="en-US" altLang="zh-CN" sz="1500" dirty="0">
                <a:solidFill>
                  <a:srgbClr val="999999"/>
                </a:solidFill>
                <a:latin typeface="Liberation Mono"/>
              </a:rPr>
              <a:t>-</a:t>
            </a:r>
            <a:r>
              <a:rPr lang="en-US" altLang="zh-CN" sz="1500" dirty="0">
                <a:solidFill>
                  <a:srgbClr val="555555"/>
                </a:solidFill>
                <a:latin typeface="Liberation Mono"/>
              </a:rPr>
              <a:t>12</a:t>
            </a:r>
            <a:r>
              <a:rPr lang="en-US" altLang="zh-CN" sz="1500" dirty="0">
                <a:solidFill>
                  <a:srgbClr val="999999"/>
                </a:solidFill>
                <a:latin typeface="Liberation Mono"/>
              </a:rPr>
              <a:t>-</a:t>
            </a:r>
            <a:r>
              <a:rPr lang="en-US" altLang="zh-CN" sz="1500" dirty="0">
                <a:solidFill>
                  <a:srgbClr val="555555"/>
                </a:solidFill>
                <a:latin typeface="Liberation Mono"/>
              </a:rPr>
              <a:t>25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555555"/>
                </a:solidFill>
                <a:latin typeface="Liberation Mono"/>
              </a:rPr>
              <a:t>2 rows in set (0.00 sec)</a:t>
            </a:r>
            <a:endParaRPr lang="en-US" altLang="zh-CN" sz="1500" dirty="0">
              <a:solidFill>
                <a:srgbClr val="555555"/>
              </a:solidFill>
              <a:latin typeface="Liberation Mono"/>
            </a:endParaRPr>
          </a:p>
          <a:p>
            <a:pPr marL="269240" indent="0">
              <a:buNone/>
            </a:pPr>
            <a:endParaRPr lang="en-US" altLang="zh-CN" sz="1500" dirty="0">
              <a:solidFill>
                <a:srgbClr val="555555"/>
              </a:solidFill>
              <a:latin typeface="Liberation Mono"/>
            </a:endParaRPr>
          </a:p>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a:t>
            </a:r>
            <a:r>
              <a:rPr lang="en-US" altLang="zh-CN" sz="1500" dirty="0">
                <a:latin typeface="Liberation Mono"/>
              </a:rPr>
              <a:t>tr</a:t>
            </a:r>
            <a:r>
              <a:rPr lang="en-US" altLang="zh-CN" sz="1500" dirty="0">
                <a:solidFill>
                  <a:srgbClr val="0077AA"/>
                </a:solidFill>
                <a:latin typeface="Liberation Mono"/>
              </a:rPr>
              <a:t> PARTITION </a:t>
            </a:r>
            <a:r>
              <a:rPr lang="en-US" altLang="zh-CN" sz="1575" dirty="0">
                <a:solidFill>
                  <a:srgbClr val="A67F59"/>
                </a:solidFill>
                <a:latin typeface="Liberation Mono"/>
              </a:rPr>
              <a:t>(</a:t>
            </a:r>
            <a:r>
              <a:rPr lang="en-US" altLang="zh-CN" sz="1500" dirty="0">
                <a:latin typeface="Liberation Mono"/>
              </a:rPr>
              <a:t>p2</a:t>
            </a:r>
            <a:r>
              <a:rPr lang="en-US" altLang="zh-CN" sz="1575" dirty="0">
                <a:solidFill>
                  <a:srgbClr val="A67F59"/>
                </a:solidFill>
                <a:latin typeface="Liberation Mono"/>
              </a:rPr>
              <a:t>)</a:t>
            </a:r>
            <a:r>
              <a:rPr lang="en-US" altLang="zh-CN" sz="1500" dirty="0">
                <a:solidFill>
                  <a:srgbClr val="0077AA"/>
                </a:solidFill>
                <a:latin typeface="Liberation Mono"/>
              </a:rPr>
              <a:t>;</a:t>
            </a:r>
            <a:endParaRPr lang="en-US" altLang="zh-CN" sz="1500" dirty="0">
              <a:solidFill>
                <a:srgbClr val="0077AA"/>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id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name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purchased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2 </a:t>
            </a:r>
            <a:r>
              <a:rPr lang="en-US" altLang="zh-CN" sz="1500" dirty="0">
                <a:solidFill>
                  <a:srgbClr val="999999"/>
                </a:solidFill>
                <a:latin typeface="Liberation Mono"/>
              </a:rPr>
              <a:t>|</a:t>
            </a:r>
            <a:r>
              <a:rPr lang="en-US" altLang="zh-CN" sz="1500" dirty="0">
                <a:solidFill>
                  <a:srgbClr val="555555"/>
                </a:solidFill>
                <a:latin typeface="Liberation Mono"/>
              </a:rPr>
              <a:t> alarm clock </a:t>
            </a:r>
            <a:r>
              <a:rPr lang="en-US" altLang="zh-CN" sz="1500" dirty="0">
                <a:solidFill>
                  <a:srgbClr val="999999"/>
                </a:solidFill>
                <a:latin typeface="Liberation Mono"/>
              </a:rPr>
              <a:t>|</a:t>
            </a:r>
            <a:r>
              <a:rPr lang="en-US" altLang="zh-CN" sz="1500" dirty="0">
                <a:solidFill>
                  <a:srgbClr val="555555"/>
                </a:solidFill>
                <a:latin typeface="Liberation Mono"/>
              </a:rPr>
              <a:t> 1997</a:t>
            </a:r>
            <a:r>
              <a:rPr lang="en-US" altLang="zh-CN" sz="1500" dirty="0">
                <a:solidFill>
                  <a:srgbClr val="999999"/>
                </a:solidFill>
                <a:latin typeface="Liberation Mono"/>
              </a:rPr>
              <a:t>-</a:t>
            </a:r>
            <a:r>
              <a:rPr lang="en-US" altLang="zh-CN" sz="1500" dirty="0">
                <a:solidFill>
                  <a:srgbClr val="555555"/>
                </a:solidFill>
                <a:latin typeface="Liberation Mono"/>
              </a:rPr>
              <a:t>11</a:t>
            </a:r>
            <a:r>
              <a:rPr lang="en-US" altLang="zh-CN" sz="1500" dirty="0">
                <a:solidFill>
                  <a:srgbClr val="999999"/>
                </a:solidFill>
                <a:latin typeface="Liberation Mono"/>
              </a:rPr>
              <a:t>-</a:t>
            </a:r>
            <a:r>
              <a:rPr lang="en-US" altLang="zh-CN" sz="1500" dirty="0">
                <a:solidFill>
                  <a:srgbClr val="555555"/>
                </a:solidFill>
                <a:latin typeface="Liberation Mono"/>
              </a:rPr>
              <a:t>05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10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lava lamp </a:t>
            </a:r>
            <a:r>
              <a:rPr lang="en-US" altLang="zh-CN" sz="1500" dirty="0">
                <a:solidFill>
                  <a:srgbClr val="999999"/>
                </a:solidFill>
                <a:latin typeface="Liberation Mono"/>
              </a:rPr>
              <a:t>|</a:t>
            </a:r>
            <a:r>
              <a:rPr lang="en-US" altLang="zh-CN" sz="1500" dirty="0">
                <a:solidFill>
                  <a:srgbClr val="555555"/>
                </a:solidFill>
                <a:latin typeface="Liberation Mono"/>
              </a:rPr>
              <a:t> 1998</a:t>
            </a:r>
            <a:r>
              <a:rPr lang="en-US" altLang="zh-CN" sz="1500" dirty="0">
                <a:solidFill>
                  <a:srgbClr val="999999"/>
                </a:solidFill>
                <a:latin typeface="Liberation Mono"/>
              </a:rPr>
              <a:t>-</a:t>
            </a:r>
            <a:r>
              <a:rPr lang="en-US" altLang="zh-CN" sz="1500" dirty="0">
                <a:solidFill>
                  <a:srgbClr val="555555"/>
                </a:solidFill>
                <a:latin typeface="Liberation Mono"/>
              </a:rPr>
              <a:t>12</a:t>
            </a:r>
            <a:r>
              <a:rPr lang="en-US" altLang="zh-CN" sz="1500" dirty="0">
                <a:solidFill>
                  <a:srgbClr val="999999"/>
                </a:solidFill>
                <a:latin typeface="Liberation Mono"/>
              </a:rPr>
              <a:t>-</a:t>
            </a:r>
            <a:r>
              <a:rPr lang="en-US" altLang="zh-CN" sz="1500" dirty="0">
                <a:solidFill>
                  <a:srgbClr val="555555"/>
                </a:solidFill>
                <a:latin typeface="Liberation Mono"/>
              </a:rPr>
              <a:t>25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555555"/>
                </a:solidFill>
                <a:latin typeface="Liberation Mono"/>
              </a:rPr>
              <a:t>2 rows in set (0.00 sec)</a:t>
            </a:r>
            <a:endParaRPr lang="zh-CN" altLang="en-US" sz="1500" dirty="0"/>
          </a:p>
          <a:p>
            <a:pPr marL="269240" indent="0">
              <a:buNone/>
            </a:pP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2857500" y="2329376"/>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p:cNvSpPr>
            <a:spLocks noGrp="1"/>
          </p:cNvSpPr>
          <p:nvPr>
            <p:ph idx="1"/>
          </p:nvPr>
        </p:nvSpPr>
        <p:spPr/>
        <p:txBody>
          <a:bodyPr>
            <a:normAutofit fontScale="77500" lnSpcReduction="20000"/>
          </a:bodyPr>
          <a:lstStyle/>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tr </a:t>
            </a:r>
            <a:r>
              <a:rPr lang="en-US" altLang="zh-CN" sz="1500" dirty="0">
                <a:solidFill>
                  <a:srgbClr val="0077AA"/>
                </a:solidFill>
                <a:latin typeface="Liberation Mono"/>
              </a:rPr>
              <a:t>DROP</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p2</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555555"/>
                </a:solidFill>
                <a:latin typeface="Liberation Mono"/>
              </a:rPr>
              <a:t>Query OK, 0 rows affected (0.03 sec)</a:t>
            </a:r>
            <a:endParaRPr lang="en-US" altLang="zh-CN" sz="1500" dirty="0">
              <a:solidFill>
                <a:srgbClr val="555555"/>
              </a:solidFill>
              <a:latin typeface="Liberation Mono"/>
            </a:endParaRPr>
          </a:p>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tr </a:t>
            </a:r>
            <a:r>
              <a:rPr lang="en-US" altLang="zh-CN" sz="1500" dirty="0">
                <a:solidFill>
                  <a:srgbClr val="0077AA"/>
                </a:solidFill>
                <a:latin typeface="Liberation Mono"/>
              </a:rPr>
              <a:t>WHERE</a:t>
            </a:r>
            <a:r>
              <a:rPr lang="en-US" altLang="zh-CN" sz="1500" dirty="0">
                <a:solidFill>
                  <a:srgbClr val="000000"/>
                </a:solidFill>
                <a:latin typeface="Liberation Mono"/>
              </a:rPr>
              <a:t> purchased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A67F59"/>
                </a:solidFill>
                <a:latin typeface="Liberation Mono"/>
              </a:rPr>
              <a:t>BETWEEN</a:t>
            </a:r>
            <a:r>
              <a:rPr lang="en-US" altLang="zh-CN" sz="1500" dirty="0">
                <a:solidFill>
                  <a:srgbClr val="000000"/>
                </a:solidFill>
                <a:latin typeface="Liberation Mono"/>
              </a:rPr>
              <a:t> </a:t>
            </a:r>
            <a:r>
              <a:rPr lang="en-US" altLang="zh-CN" sz="1500" dirty="0">
                <a:solidFill>
                  <a:srgbClr val="669900"/>
                </a:solidFill>
                <a:latin typeface="Liberation Mono"/>
              </a:rPr>
              <a:t>'1995-01-01'</a:t>
            </a:r>
            <a:r>
              <a:rPr lang="en-US" altLang="zh-CN" sz="1500" dirty="0">
                <a:solidFill>
                  <a:srgbClr val="000000"/>
                </a:solidFill>
                <a:latin typeface="Liberation Mono"/>
              </a:rPr>
              <a:t> </a:t>
            </a:r>
            <a:r>
              <a:rPr lang="en-US" altLang="zh-CN" sz="1500" dirty="0">
                <a:solidFill>
                  <a:srgbClr val="A67F59"/>
                </a:solidFill>
                <a:latin typeface="Liberation Mono"/>
              </a:rPr>
              <a:t>AND</a:t>
            </a:r>
            <a:r>
              <a:rPr lang="en-US" altLang="zh-CN" sz="1500" dirty="0">
                <a:solidFill>
                  <a:srgbClr val="000000"/>
                </a:solidFill>
                <a:latin typeface="Liberation Mono"/>
              </a:rPr>
              <a:t> </a:t>
            </a:r>
            <a:r>
              <a:rPr lang="en-US" altLang="zh-CN" sz="1500" dirty="0">
                <a:solidFill>
                  <a:srgbClr val="669900"/>
                </a:solidFill>
                <a:latin typeface="Liberation Mono"/>
              </a:rPr>
              <a:t>'1999-12-31’</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555555"/>
                </a:solidFill>
                <a:latin typeface="Liberation Mono"/>
              </a:rPr>
              <a:t>Empty set (0.00 sec)</a:t>
            </a:r>
            <a:endParaRPr lang="en-US" altLang="zh-CN" sz="1500" dirty="0">
              <a:solidFill>
                <a:srgbClr val="555555"/>
              </a:solidFill>
              <a:latin typeface="Liberation Mono"/>
            </a:endParaRPr>
          </a:p>
          <a:p>
            <a:pPr marL="269240" indent="0">
              <a:buNone/>
            </a:pPr>
            <a:endParaRPr lang="en-US" altLang="zh-CN" sz="1500" dirty="0">
              <a:solidFill>
                <a:srgbClr val="555555"/>
              </a:solidFill>
              <a:latin typeface="Liberation Mono"/>
            </a:endParaRPr>
          </a:p>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SHOW</a:t>
            </a:r>
            <a:r>
              <a:rPr lang="en-US" altLang="zh-CN" sz="1500" dirty="0">
                <a:solidFill>
                  <a:srgbClr val="000000"/>
                </a:solidFill>
                <a:latin typeface="Liberation Mono"/>
              </a:rPr>
              <a:t> </a:t>
            </a:r>
            <a:r>
              <a:rPr lang="en-US" altLang="zh-CN" sz="1500" dirty="0">
                <a:solidFill>
                  <a:srgbClr val="0077AA"/>
                </a:solidFill>
                <a:latin typeface="Liberation Mono"/>
              </a:rPr>
              <a:t>CREATE</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tr\G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555555"/>
                </a:solidFill>
                <a:latin typeface="Liberation Mono"/>
              </a:rPr>
              <a:t> 1. row </a:t>
            </a:r>
            <a:r>
              <a:rPr lang="en-US" altLang="zh-CN" sz="1500" dirty="0">
                <a:solidFill>
                  <a:srgbClr val="999999"/>
                </a:solidFill>
                <a:latin typeface="Liberation Mono"/>
              </a:rPr>
              <a:t>***************************</a:t>
            </a:r>
            <a:r>
              <a:rPr lang="en-US" altLang="zh-CN" sz="1500" dirty="0">
                <a:solidFill>
                  <a:srgbClr val="555555"/>
                </a:solidFill>
                <a:latin typeface="Liberation Mono"/>
              </a:rPr>
              <a:t> </a:t>
            </a:r>
            <a:endParaRPr lang="en-US" altLang="zh-CN" sz="1500" dirty="0">
              <a:solidFill>
                <a:srgbClr val="555555"/>
              </a:solidFill>
              <a:latin typeface="Liberation Mono"/>
            </a:endParaRPr>
          </a:p>
          <a:p>
            <a:pPr marL="269240" indent="0">
              <a:buNone/>
            </a:pPr>
            <a:r>
              <a:rPr lang="en-US" altLang="zh-CN" sz="1500" dirty="0">
                <a:solidFill>
                  <a:srgbClr val="555555"/>
                </a:solidFill>
                <a:latin typeface="Liberation Mono"/>
              </a:rPr>
              <a:t>	Table</a:t>
            </a:r>
            <a:r>
              <a:rPr lang="en-US" altLang="zh-CN" sz="1500" dirty="0">
                <a:solidFill>
                  <a:srgbClr val="999999"/>
                </a:solidFill>
                <a:latin typeface="Liberation Mono"/>
              </a:rPr>
              <a:t>:</a:t>
            </a:r>
            <a:r>
              <a:rPr lang="en-US" altLang="zh-CN" sz="1500" dirty="0">
                <a:solidFill>
                  <a:srgbClr val="555555"/>
                </a:solidFill>
                <a:latin typeface="Liberation Mono"/>
              </a:rPr>
              <a:t> tr </a:t>
            </a:r>
            <a:endParaRPr lang="en-US" altLang="zh-CN" sz="1500" dirty="0">
              <a:solidFill>
                <a:srgbClr val="555555"/>
              </a:solidFill>
              <a:latin typeface="Liberation Mono"/>
            </a:endParaRPr>
          </a:p>
          <a:p>
            <a:pPr marL="269240" indent="0">
              <a:buNone/>
            </a:pPr>
            <a:r>
              <a:rPr lang="en-US" altLang="zh-CN" sz="1500" dirty="0">
                <a:solidFill>
                  <a:srgbClr val="555555"/>
                </a:solidFill>
                <a:latin typeface="Liberation Mono"/>
              </a:rPr>
              <a:t>Create Table</a:t>
            </a:r>
            <a:r>
              <a:rPr lang="en-US" altLang="zh-CN" sz="1500" dirty="0">
                <a:solidFill>
                  <a:srgbClr val="999999"/>
                </a:solidFill>
                <a:latin typeface="Liberation Mono"/>
              </a:rPr>
              <a:t>:</a:t>
            </a:r>
            <a:r>
              <a:rPr lang="en-US" altLang="zh-CN" sz="1500" dirty="0">
                <a:solidFill>
                  <a:srgbClr val="555555"/>
                </a:solidFill>
                <a:latin typeface="Liberation Mono"/>
              </a:rPr>
              <a:t> CREATE TABLE `tr` ( </a:t>
            </a:r>
            <a:endParaRPr lang="en-US" altLang="zh-CN" sz="1500" dirty="0">
              <a:solidFill>
                <a:srgbClr val="555555"/>
              </a:solidFill>
              <a:latin typeface="Liberation Mono"/>
            </a:endParaRPr>
          </a:p>
          <a:p>
            <a:pPr marL="269240" indent="0">
              <a:buNone/>
            </a:pPr>
            <a:r>
              <a:rPr lang="en-US" altLang="zh-CN" sz="1500" dirty="0">
                <a:solidFill>
                  <a:srgbClr val="555555"/>
                </a:solidFill>
                <a:latin typeface="Liberation Mono"/>
              </a:rPr>
              <a:t>	`id` int(11) DEFAULT NULL, </a:t>
            </a:r>
            <a:endParaRPr lang="en-US" altLang="zh-CN" sz="1500" dirty="0">
              <a:solidFill>
                <a:srgbClr val="555555"/>
              </a:solidFill>
              <a:latin typeface="Liberation Mono"/>
            </a:endParaRPr>
          </a:p>
          <a:p>
            <a:pPr marL="269240" indent="0">
              <a:buNone/>
            </a:pPr>
            <a:r>
              <a:rPr lang="en-US" altLang="zh-CN" sz="1500" dirty="0">
                <a:solidFill>
                  <a:srgbClr val="555555"/>
                </a:solidFill>
                <a:latin typeface="Liberation Mono"/>
              </a:rPr>
              <a:t>	`name` varchar(50) DEFAULT NULL, </a:t>
            </a:r>
            <a:endParaRPr lang="en-US" altLang="zh-CN" sz="1500" dirty="0">
              <a:solidFill>
                <a:srgbClr val="555555"/>
              </a:solidFill>
              <a:latin typeface="Liberation Mono"/>
            </a:endParaRPr>
          </a:p>
          <a:p>
            <a:pPr marL="269240" indent="0">
              <a:buNone/>
            </a:pPr>
            <a:r>
              <a:rPr lang="en-US" altLang="zh-CN" sz="1500" dirty="0">
                <a:solidFill>
                  <a:srgbClr val="555555"/>
                </a:solidFill>
                <a:latin typeface="Liberation Mono"/>
              </a:rPr>
              <a:t>	`purchased` date DEFAULT NULL </a:t>
            </a:r>
            <a:endParaRPr lang="en-US" altLang="zh-CN" sz="1500" dirty="0">
              <a:solidFill>
                <a:srgbClr val="555555"/>
              </a:solidFill>
              <a:latin typeface="Liberation Mono"/>
            </a:endParaRPr>
          </a:p>
          <a:p>
            <a:pPr marL="269240" indent="0">
              <a:buNone/>
            </a:pPr>
            <a:r>
              <a:rPr lang="en-US" altLang="zh-CN" sz="1500" dirty="0">
                <a:solidFill>
                  <a:srgbClr val="555555"/>
                </a:solidFill>
                <a:latin typeface="Liberation Mono"/>
              </a:rPr>
              <a:t>) ENGINE=</a:t>
            </a:r>
            <a:r>
              <a:rPr lang="en-US" altLang="zh-CN" sz="1500" dirty="0" err="1">
                <a:solidFill>
                  <a:srgbClr val="555555"/>
                </a:solidFill>
                <a:latin typeface="Liberation Mono"/>
              </a:rPr>
              <a:t>InnoDB</a:t>
            </a:r>
            <a:r>
              <a:rPr lang="en-US" altLang="zh-CN" sz="1500" dirty="0">
                <a:solidFill>
                  <a:srgbClr val="555555"/>
                </a:solidFill>
                <a:latin typeface="Liberation Mono"/>
              </a:rPr>
              <a:t> DEFAULT CHARSET=latin1 </a:t>
            </a:r>
            <a:endParaRPr lang="en-US" altLang="zh-CN" sz="1500" dirty="0">
              <a:solidFill>
                <a:srgbClr val="555555"/>
              </a:solidFill>
              <a:latin typeface="Liberation Mono"/>
            </a:endParaRPr>
          </a:p>
          <a:p>
            <a:pPr marL="269240" indent="0">
              <a:buNone/>
            </a:pPr>
            <a:r>
              <a:rPr lang="en-US" altLang="zh-CN" sz="1500" dirty="0">
                <a:solidFill>
                  <a:srgbClr val="555555"/>
                </a:solidFill>
                <a:latin typeface="Liberation Mono"/>
              </a:rPr>
              <a:t>/</a:t>
            </a:r>
            <a:r>
              <a:rPr lang="en-US" altLang="zh-CN" sz="1500" dirty="0">
                <a:solidFill>
                  <a:srgbClr val="999999"/>
                </a:solidFill>
                <a:latin typeface="Liberation Mono"/>
              </a:rPr>
              <a:t>*</a:t>
            </a:r>
            <a:r>
              <a:rPr lang="en-US" altLang="zh-CN" sz="1500" dirty="0">
                <a:solidFill>
                  <a:srgbClr val="555555"/>
                </a:solidFill>
                <a:latin typeface="Liberation Mono"/>
              </a:rPr>
              <a:t>!50100 PARTITION BY RANGE ( YEAR(purchased)) </a:t>
            </a:r>
            <a:endParaRPr lang="en-US" altLang="zh-CN" sz="1500" dirty="0">
              <a:solidFill>
                <a:srgbClr val="555555"/>
              </a:solidFill>
              <a:latin typeface="Liberation Mono"/>
            </a:endParaRPr>
          </a:p>
          <a:p>
            <a:pPr marL="269240" indent="0">
              <a:buNone/>
            </a:pPr>
            <a:r>
              <a:rPr lang="en-US" altLang="zh-CN" sz="1500" dirty="0">
                <a:solidFill>
                  <a:srgbClr val="555555"/>
                </a:solidFill>
                <a:latin typeface="Liberation Mono"/>
              </a:rPr>
              <a:t>(PARTITION p0 VALUES LESS THAN (1990) ENGINE = </a:t>
            </a:r>
            <a:r>
              <a:rPr lang="en-US" altLang="zh-CN" sz="1500" dirty="0" err="1">
                <a:solidFill>
                  <a:srgbClr val="555555"/>
                </a:solidFill>
                <a:latin typeface="Liberation Mono"/>
              </a:rPr>
              <a:t>InnoDB</a:t>
            </a:r>
            <a:r>
              <a:rPr lang="en-US" altLang="zh-CN" sz="1500" dirty="0">
                <a:solidFill>
                  <a:srgbClr val="555555"/>
                </a:solidFill>
                <a:latin typeface="Liberation Mono"/>
              </a:rPr>
              <a:t>, </a:t>
            </a:r>
            <a:endParaRPr lang="en-US" altLang="zh-CN" sz="1500" dirty="0">
              <a:solidFill>
                <a:srgbClr val="555555"/>
              </a:solidFill>
              <a:latin typeface="Liberation Mono"/>
            </a:endParaRPr>
          </a:p>
          <a:p>
            <a:pPr marL="269240" indent="0">
              <a:buNone/>
            </a:pPr>
            <a:r>
              <a:rPr lang="zh-CN" altLang="en-US" sz="1500" dirty="0">
                <a:solidFill>
                  <a:srgbClr val="555555"/>
                </a:solidFill>
                <a:latin typeface="Liberation Mono"/>
              </a:rPr>
              <a:t> </a:t>
            </a:r>
            <a:r>
              <a:rPr lang="en-US" altLang="zh-CN" sz="1500" dirty="0">
                <a:solidFill>
                  <a:srgbClr val="555555"/>
                </a:solidFill>
                <a:latin typeface="Liberation Mono"/>
              </a:rPr>
              <a:t>PARTITION p1 VALUES LESS THAN (1995) ENGINE = </a:t>
            </a:r>
            <a:r>
              <a:rPr lang="en-US" altLang="zh-CN" sz="1500" dirty="0" err="1">
                <a:solidFill>
                  <a:srgbClr val="555555"/>
                </a:solidFill>
                <a:latin typeface="Liberation Mono"/>
              </a:rPr>
              <a:t>InnoDB</a:t>
            </a:r>
            <a:r>
              <a:rPr lang="en-US" altLang="zh-CN" sz="1500" dirty="0">
                <a:solidFill>
                  <a:srgbClr val="555555"/>
                </a:solidFill>
                <a:latin typeface="Liberation Mono"/>
              </a:rPr>
              <a:t>, </a:t>
            </a:r>
            <a:endParaRPr lang="en-US" altLang="zh-CN" sz="1500" dirty="0">
              <a:solidFill>
                <a:srgbClr val="555555"/>
              </a:solidFill>
              <a:latin typeface="Liberation Mono"/>
            </a:endParaRPr>
          </a:p>
          <a:p>
            <a:pPr marL="269240" indent="0">
              <a:buNone/>
            </a:pPr>
            <a:r>
              <a:rPr lang="zh-CN" altLang="en-US" sz="1500" dirty="0">
                <a:solidFill>
                  <a:srgbClr val="555555"/>
                </a:solidFill>
                <a:latin typeface="Liberation Mono"/>
              </a:rPr>
              <a:t> </a:t>
            </a:r>
            <a:r>
              <a:rPr lang="en-US" altLang="zh-CN" sz="1500" dirty="0">
                <a:solidFill>
                  <a:srgbClr val="555555"/>
                </a:solidFill>
                <a:latin typeface="Liberation Mono"/>
              </a:rPr>
              <a:t>PARTITION p3 VALUES LESS THAN (2005) ENGINE = </a:t>
            </a:r>
            <a:r>
              <a:rPr lang="en-US" altLang="zh-CN" sz="1500" dirty="0" err="1">
                <a:solidFill>
                  <a:srgbClr val="555555"/>
                </a:solidFill>
                <a:latin typeface="Liberation Mono"/>
              </a:rPr>
              <a:t>InnoDB</a:t>
            </a:r>
            <a:r>
              <a:rPr lang="en-US" altLang="zh-CN" sz="1500" dirty="0">
                <a:solidFill>
                  <a:srgbClr val="555555"/>
                </a:solidFill>
                <a:latin typeface="Liberation Mono"/>
              </a:rPr>
              <a:t>, </a:t>
            </a:r>
            <a:endParaRPr lang="en-US" altLang="zh-CN" sz="1500" dirty="0">
              <a:solidFill>
                <a:srgbClr val="555555"/>
              </a:solidFill>
              <a:latin typeface="Liberation Mono"/>
            </a:endParaRPr>
          </a:p>
          <a:p>
            <a:pPr marL="269240" indent="0">
              <a:buNone/>
            </a:pPr>
            <a:r>
              <a:rPr lang="zh-CN" altLang="en-US" sz="1500" dirty="0">
                <a:solidFill>
                  <a:srgbClr val="555555"/>
                </a:solidFill>
                <a:latin typeface="Liberation Mono"/>
              </a:rPr>
              <a:t> </a:t>
            </a:r>
            <a:r>
              <a:rPr lang="en-US" altLang="zh-CN" sz="1500" dirty="0">
                <a:solidFill>
                  <a:srgbClr val="555555"/>
                </a:solidFill>
                <a:latin typeface="Liberation Mono"/>
              </a:rPr>
              <a:t>PARTITION p4 VALUES LESS THAN (2010) ENGINE = </a:t>
            </a:r>
            <a:r>
              <a:rPr lang="en-US" altLang="zh-CN" sz="1500" dirty="0" err="1">
                <a:solidFill>
                  <a:srgbClr val="555555"/>
                </a:solidFill>
                <a:latin typeface="Liberation Mono"/>
              </a:rPr>
              <a:t>InnoDB</a:t>
            </a:r>
            <a:r>
              <a:rPr lang="en-US" altLang="zh-CN" sz="1500" dirty="0">
                <a:solidFill>
                  <a:srgbClr val="555555"/>
                </a:solidFill>
                <a:latin typeface="Liberation Mono"/>
              </a:rPr>
              <a:t>, </a:t>
            </a:r>
            <a:endParaRPr lang="en-US" altLang="zh-CN" sz="1500" dirty="0">
              <a:solidFill>
                <a:srgbClr val="555555"/>
              </a:solidFill>
              <a:latin typeface="Liberation Mono"/>
            </a:endParaRPr>
          </a:p>
          <a:p>
            <a:pPr marL="269240" indent="0">
              <a:buNone/>
            </a:pPr>
            <a:r>
              <a:rPr lang="zh-CN" altLang="en-US" sz="1500" dirty="0">
                <a:solidFill>
                  <a:srgbClr val="555555"/>
                </a:solidFill>
                <a:latin typeface="Liberation Mono"/>
              </a:rPr>
              <a:t> </a:t>
            </a:r>
            <a:r>
              <a:rPr lang="en-US" altLang="zh-CN" sz="1500" dirty="0">
                <a:solidFill>
                  <a:srgbClr val="555555"/>
                </a:solidFill>
                <a:latin typeface="Liberation Mono"/>
              </a:rPr>
              <a:t>PARTITION p5 VALUES LESS THAN (2015) ENGINE = </a:t>
            </a:r>
            <a:r>
              <a:rPr lang="en-US" altLang="zh-CN" sz="1500" dirty="0" err="1">
                <a:solidFill>
                  <a:srgbClr val="555555"/>
                </a:solidFill>
                <a:latin typeface="Liberation Mono"/>
              </a:rPr>
              <a:t>InnoDB</a:t>
            </a:r>
            <a:r>
              <a:rPr lang="en-US" altLang="zh-CN"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555555"/>
                </a:solidFill>
                <a:latin typeface="Liberation Mono"/>
              </a:rPr>
              <a:t>/ </a:t>
            </a:r>
            <a:endParaRPr lang="en-US" altLang="zh-CN" sz="1500" dirty="0">
              <a:solidFill>
                <a:srgbClr val="555555"/>
              </a:solidFill>
              <a:latin typeface="Liberation Mono"/>
            </a:endParaRPr>
          </a:p>
          <a:p>
            <a:pPr marL="269240" indent="0">
              <a:buNone/>
            </a:pPr>
            <a:r>
              <a:rPr lang="en-US" altLang="zh-CN" sz="1500" dirty="0">
                <a:solidFill>
                  <a:srgbClr val="555555"/>
                </a:solidFill>
                <a:latin typeface="Liberation Mono"/>
              </a:rPr>
              <a:t>1 row in set (0.00 sec)</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2857500" y="2329376"/>
            <a:ext cx="3429000" cy="300082"/>
          </a:xfrm>
          <a:prstGeom prst="rect">
            <a:avLst/>
          </a:prstGeom>
        </p:spPr>
        <p:txBody>
          <a:bodyPr>
            <a:spAutoFit/>
          </a:bodyPr>
          <a:lstStyle/>
          <a:p>
            <a:endParaRPr lang="zh-CN" altLang="en-US" sz="1350" dirty="0"/>
          </a:p>
        </p:txBody>
      </p:sp>
      <p:sp>
        <p:nvSpPr>
          <p:cNvPr id="5" name="矩形 4"/>
          <p:cNvSpPr/>
          <p:nvPr/>
        </p:nvSpPr>
        <p:spPr>
          <a:xfrm>
            <a:off x="2857500" y="1810003"/>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p:cNvSpPr>
            <a:spLocks noGrp="1"/>
          </p:cNvSpPr>
          <p:nvPr>
            <p:ph idx="1"/>
          </p:nvPr>
        </p:nvSpPr>
        <p:spPr/>
        <p:txBody>
          <a:bodyPr>
            <a:normAutofit fontScale="92500" lnSpcReduction="10000"/>
          </a:bodyPr>
          <a:lstStyle/>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INSERT</a:t>
            </a:r>
            <a:r>
              <a:rPr lang="en-US" altLang="zh-CN" sz="1500" dirty="0">
                <a:solidFill>
                  <a:srgbClr val="000000"/>
                </a:solidFill>
                <a:latin typeface="Liberation Mono"/>
              </a:rPr>
              <a:t> </a:t>
            </a:r>
            <a:r>
              <a:rPr lang="en-US" altLang="zh-CN" sz="1500" dirty="0">
                <a:solidFill>
                  <a:srgbClr val="0077AA"/>
                </a:solidFill>
                <a:latin typeface="Liberation Mono"/>
              </a:rPr>
              <a:t>INTO</a:t>
            </a:r>
            <a:r>
              <a:rPr lang="en-US" altLang="zh-CN" sz="1500" dirty="0">
                <a:solidFill>
                  <a:srgbClr val="000000"/>
                </a:solidFill>
                <a:latin typeface="Liberation Mono"/>
              </a:rPr>
              <a:t> tr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11</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669900"/>
                </a:solidFill>
                <a:latin typeface="Liberation Mono"/>
              </a:rPr>
              <a:t>'pencil holder'</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669900"/>
                </a:solidFill>
                <a:latin typeface="Liberation Mono"/>
              </a:rPr>
              <a:t>'1995-07-12’</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555555"/>
                </a:solidFill>
                <a:latin typeface="Liberation Mono"/>
              </a:rPr>
              <a:t>Query OK, 1 row affected (0.00 sec)</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tr </a:t>
            </a:r>
            <a:r>
              <a:rPr lang="en-US" altLang="zh-CN" sz="1500" dirty="0">
                <a:solidFill>
                  <a:srgbClr val="0077AA"/>
                </a:solidFill>
                <a:latin typeface="Liberation Mono"/>
              </a:rPr>
              <a:t>WHERE</a:t>
            </a:r>
            <a:r>
              <a:rPr lang="en-US" altLang="zh-CN" sz="1500" dirty="0">
                <a:solidFill>
                  <a:srgbClr val="000000"/>
                </a:solidFill>
                <a:latin typeface="Liberation Mono"/>
              </a:rPr>
              <a:t> purchased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A67F59"/>
                </a:solidFill>
                <a:latin typeface="Liberation Mono"/>
              </a:rPr>
              <a:t>BETWEEN</a:t>
            </a:r>
            <a:r>
              <a:rPr lang="en-US" altLang="zh-CN" sz="1500" dirty="0">
                <a:solidFill>
                  <a:srgbClr val="000000"/>
                </a:solidFill>
                <a:latin typeface="Liberation Mono"/>
              </a:rPr>
              <a:t> </a:t>
            </a:r>
            <a:r>
              <a:rPr lang="en-US" altLang="zh-CN" sz="1500" dirty="0">
                <a:solidFill>
                  <a:srgbClr val="669900"/>
                </a:solidFill>
                <a:latin typeface="Liberation Mono"/>
              </a:rPr>
              <a:t>'1995-01-01'</a:t>
            </a:r>
            <a:r>
              <a:rPr lang="en-US" altLang="zh-CN" sz="1500" dirty="0">
                <a:solidFill>
                  <a:srgbClr val="000000"/>
                </a:solidFill>
                <a:latin typeface="Liberation Mono"/>
              </a:rPr>
              <a:t> </a:t>
            </a:r>
            <a:r>
              <a:rPr lang="en-US" altLang="zh-CN" sz="1500" dirty="0">
                <a:solidFill>
                  <a:srgbClr val="A67F59"/>
                </a:solidFill>
                <a:latin typeface="Liberation Mono"/>
              </a:rPr>
              <a:t>AND</a:t>
            </a:r>
            <a:r>
              <a:rPr lang="en-US" altLang="zh-CN" sz="1500" dirty="0">
                <a:solidFill>
                  <a:srgbClr val="000000"/>
                </a:solidFill>
                <a:latin typeface="Liberation Mono"/>
              </a:rPr>
              <a:t> </a:t>
            </a:r>
            <a:r>
              <a:rPr lang="en-US" altLang="zh-CN" sz="1500" dirty="0">
                <a:solidFill>
                  <a:srgbClr val="669900"/>
                </a:solidFill>
                <a:latin typeface="Liberation Mono"/>
              </a:rPr>
              <a:t>'2004-12-31’</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id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name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purchased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1 </a:t>
            </a:r>
            <a:r>
              <a:rPr lang="en-US" altLang="zh-CN" sz="1500" dirty="0">
                <a:solidFill>
                  <a:srgbClr val="999999"/>
                </a:solidFill>
                <a:latin typeface="Liberation Mono"/>
              </a:rPr>
              <a:t>|</a:t>
            </a:r>
            <a:r>
              <a:rPr lang="en-US" altLang="zh-CN" sz="1500" dirty="0">
                <a:solidFill>
                  <a:srgbClr val="555555"/>
                </a:solidFill>
                <a:latin typeface="Liberation Mono"/>
              </a:rPr>
              <a:t> desk organizer</a:t>
            </a:r>
            <a:r>
              <a:rPr lang="zh-CN" altLang="en-US"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555555"/>
                </a:solidFill>
                <a:latin typeface="Liberation Mono"/>
              </a:rPr>
              <a:t> 2003</a:t>
            </a:r>
            <a:r>
              <a:rPr lang="en-US" altLang="zh-CN" sz="1500" dirty="0">
                <a:solidFill>
                  <a:srgbClr val="999999"/>
                </a:solidFill>
                <a:latin typeface="Liberation Mono"/>
              </a:rPr>
              <a:t>-</a:t>
            </a:r>
            <a:r>
              <a:rPr lang="en-US" altLang="zh-CN" sz="1500" dirty="0">
                <a:solidFill>
                  <a:srgbClr val="555555"/>
                </a:solidFill>
                <a:latin typeface="Liberation Mono"/>
              </a:rPr>
              <a:t>10</a:t>
            </a:r>
            <a:r>
              <a:rPr lang="en-US" altLang="zh-CN" sz="1500" dirty="0">
                <a:solidFill>
                  <a:srgbClr val="999999"/>
                </a:solidFill>
                <a:latin typeface="Liberation Mono"/>
              </a:rPr>
              <a:t>-</a:t>
            </a:r>
            <a:r>
              <a:rPr lang="en-US" altLang="zh-CN" sz="1500" dirty="0">
                <a:solidFill>
                  <a:srgbClr val="555555"/>
                </a:solidFill>
                <a:latin typeface="Liberation Mono"/>
              </a:rPr>
              <a:t>15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555555"/>
                </a:solidFill>
                <a:latin typeface="Liberation Mono"/>
              </a:rPr>
              <a:t> 11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pencil holder </a:t>
            </a:r>
            <a:r>
              <a:rPr lang="en-US" altLang="zh-CN" sz="1500" dirty="0">
                <a:solidFill>
                  <a:srgbClr val="999999"/>
                </a:solidFill>
                <a:latin typeface="Liberation Mono"/>
              </a:rPr>
              <a:t>|</a:t>
            </a:r>
            <a:r>
              <a:rPr lang="en-US" altLang="zh-CN" sz="1500" dirty="0">
                <a:solidFill>
                  <a:srgbClr val="555555"/>
                </a:solidFill>
                <a:latin typeface="Liberation Mono"/>
              </a:rPr>
              <a:t> 1995</a:t>
            </a:r>
            <a:r>
              <a:rPr lang="en-US" altLang="zh-CN" sz="1500" dirty="0">
                <a:solidFill>
                  <a:srgbClr val="999999"/>
                </a:solidFill>
                <a:latin typeface="Liberation Mono"/>
              </a:rPr>
              <a:t>-</a:t>
            </a:r>
            <a:r>
              <a:rPr lang="en-US" altLang="zh-CN" sz="1500" dirty="0">
                <a:solidFill>
                  <a:srgbClr val="555555"/>
                </a:solidFill>
                <a:latin typeface="Liberation Mono"/>
              </a:rPr>
              <a:t>07</a:t>
            </a:r>
            <a:r>
              <a:rPr lang="en-US" altLang="zh-CN" sz="1500" dirty="0">
                <a:solidFill>
                  <a:srgbClr val="999999"/>
                </a:solidFill>
                <a:latin typeface="Liberation Mono"/>
              </a:rPr>
              <a:t>-</a:t>
            </a:r>
            <a:r>
              <a:rPr lang="en-US" altLang="zh-CN" sz="1500" dirty="0">
                <a:solidFill>
                  <a:srgbClr val="555555"/>
                </a:solidFill>
                <a:latin typeface="Liberation Mono"/>
              </a:rPr>
              <a:t>12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555555"/>
                </a:solidFill>
                <a:latin typeface="Liberation Mono"/>
              </a:rPr>
              <a:t>2 rows in set (0.00 sec)</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tr </a:t>
            </a:r>
            <a:r>
              <a:rPr lang="en-US" altLang="zh-CN" sz="1500" dirty="0">
                <a:solidFill>
                  <a:srgbClr val="0077AA"/>
                </a:solidFill>
                <a:latin typeface="Liberation Mono"/>
              </a:rPr>
              <a:t>DROP</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p3</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555555"/>
                </a:solidFill>
                <a:latin typeface="Liberation Mono"/>
              </a:rPr>
              <a:t>Query OK, 0 rows affected (0.03 sec)</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tr </a:t>
            </a:r>
            <a:r>
              <a:rPr lang="en-US" altLang="zh-CN" sz="1500" dirty="0">
                <a:solidFill>
                  <a:srgbClr val="0077AA"/>
                </a:solidFill>
                <a:latin typeface="Liberation Mono"/>
              </a:rPr>
              <a:t>WHERE</a:t>
            </a:r>
            <a:r>
              <a:rPr lang="en-US" altLang="zh-CN" sz="1500" dirty="0">
                <a:solidFill>
                  <a:srgbClr val="000000"/>
                </a:solidFill>
                <a:latin typeface="Liberation Mono"/>
              </a:rPr>
              <a:t> purchased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A67F59"/>
                </a:solidFill>
                <a:latin typeface="Liberation Mono"/>
              </a:rPr>
              <a:t>BETWEEN</a:t>
            </a:r>
            <a:r>
              <a:rPr lang="en-US" altLang="zh-CN" sz="1500" dirty="0">
                <a:solidFill>
                  <a:srgbClr val="000000"/>
                </a:solidFill>
                <a:latin typeface="Liberation Mono"/>
              </a:rPr>
              <a:t> </a:t>
            </a:r>
            <a:r>
              <a:rPr lang="en-US" altLang="zh-CN" sz="1500" dirty="0">
                <a:solidFill>
                  <a:srgbClr val="669900"/>
                </a:solidFill>
                <a:latin typeface="Liberation Mono"/>
              </a:rPr>
              <a:t>'1995-01-01'</a:t>
            </a:r>
            <a:r>
              <a:rPr lang="en-US" altLang="zh-CN" sz="1500" dirty="0">
                <a:solidFill>
                  <a:srgbClr val="000000"/>
                </a:solidFill>
                <a:latin typeface="Liberation Mono"/>
              </a:rPr>
              <a:t> </a:t>
            </a:r>
            <a:r>
              <a:rPr lang="en-US" altLang="zh-CN" sz="1500" dirty="0">
                <a:solidFill>
                  <a:srgbClr val="A67F59"/>
                </a:solidFill>
                <a:latin typeface="Liberation Mono"/>
              </a:rPr>
              <a:t>AND</a:t>
            </a:r>
            <a:r>
              <a:rPr lang="en-US" altLang="zh-CN" sz="1500" dirty="0">
                <a:solidFill>
                  <a:srgbClr val="000000"/>
                </a:solidFill>
                <a:latin typeface="Liberation Mono"/>
              </a:rPr>
              <a:t> </a:t>
            </a:r>
            <a:r>
              <a:rPr lang="en-US" altLang="zh-CN" sz="1500" dirty="0">
                <a:solidFill>
                  <a:srgbClr val="669900"/>
                </a:solidFill>
                <a:latin typeface="Liberation Mono"/>
              </a:rPr>
              <a:t>'2004-12-31’</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555555"/>
                </a:solidFill>
                <a:latin typeface="Liberation Mono"/>
              </a:rPr>
              <a:t>Empty set (0.00 sec)</a:t>
            </a:r>
            <a:endParaRPr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2857500" y="2329376"/>
            <a:ext cx="3429000" cy="300082"/>
          </a:xfrm>
          <a:prstGeom prst="rect">
            <a:avLst/>
          </a:prstGeom>
        </p:spPr>
        <p:txBody>
          <a:bodyPr>
            <a:spAutoFit/>
          </a:bodyPr>
          <a:lstStyle/>
          <a:p>
            <a:endParaRPr lang="zh-CN" altLang="en-US" sz="1350" dirty="0"/>
          </a:p>
        </p:txBody>
      </p:sp>
      <p:sp>
        <p:nvSpPr>
          <p:cNvPr id="5" name="矩形 4"/>
          <p:cNvSpPr/>
          <p:nvPr/>
        </p:nvSpPr>
        <p:spPr>
          <a:xfrm>
            <a:off x="2857500" y="1810003"/>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a:t>
            </a:r>
            <a:r>
              <a:rPr lang="zh-CN" altLang="en-US" dirty="0"/>
              <a:t> </a:t>
            </a:r>
            <a:r>
              <a:rPr lang="en-US" altLang="zh-CN" dirty="0"/>
              <a:t>of</a:t>
            </a:r>
            <a:r>
              <a:rPr lang="zh-CN" altLang="en-US" dirty="0"/>
              <a:t> </a:t>
            </a:r>
            <a:r>
              <a:rPr lang="en-US" altLang="zh-CN" dirty="0"/>
              <a:t>Partitioning</a:t>
            </a:r>
            <a:r>
              <a:rPr lang="zh-CN" altLang="en-US" dirty="0"/>
              <a:t> </a:t>
            </a:r>
            <a:r>
              <a:rPr lang="en-US" altLang="zh-CN" dirty="0"/>
              <a:t>in</a:t>
            </a:r>
            <a:r>
              <a:rPr lang="zh-CN" altLang="en-US" dirty="0"/>
              <a:t> </a:t>
            </a:r>
            <a:r>
              <a:rPr lang="en-US" altLang="zh-CN" dirty="0"/>
              <a:t>MySQL</a:t>
            </a:r>
            <a:endParaRPr kumimoji="1" lang="zh-CN" altLang="en-US" dirty="0"/>
          </a:p>
        </p:txBody>
      </p:sp>
      <p:sp>
        <p:nvSpPr>
          <p:cNvPr id="3" name="内容占位符 2"/>
          <p:cNvSpPr>
            <a:spLocks noGrp="1"/>
          </p:cNvSpPr>
          <p:nvPr>
            <p:ph idx="1"/>
          </p:nvPr>
        </p:nvSpPr>
        <p:spPr/>
        <p:txBody>
          <a:bodyPr>
            <a:normAutofit lnSpcReduction="10000"/>
          </a:bodyPr>
          <a:lstStyle/>
          <a:p>
            <a:pPr fontAlgn="base"/>
            <a:r>
              <a:rPr lang="en-US" altLang="zh-CN" dirty="0"/>
              <a:t>Some advantages of partitioning are listed here:</a:t>
            </a:r>
            <a:endParaRPr lang="en-US" altLang="zh-CN" dirty="0"/>
          </a:p>
          <a:p>
            <a:pPr lvl="1" fontAlgn="base"/>
            <a:r>
              <a:rPr lang="en-US" altLang="zh-CN" dirty="0"/>
              <a:t>Partitioning makes it possible to </a:t>
            </a:r>
            <a:r>
              <a:rPr lang="en-US" altLang="zh-CN" dirty="0">
                <a:solidFill>
                  <a:srgbClr val="FF0000"/>
                </a:solidFill>
              </a:rPr>
              <a:t>store more data in one table than can be held on a single disk or file system partition</a:t>
            </a:r>
            <a:r>
              <a:rPr lang="en-US" altLang="zh-CN" dirty="0"/>
              <a:t>.</a:t>
            </a:r>
            <a:endParaRPr lang="en-US" altLang="zh-CN" dirty="0"/>
          </a:p>
          <a:p>
            <a:pPr lvl="1" fontAlgn="base"/>
            <a:r>
              <a:rPr lang="en-US" altLang="zh-CN" dirty="0"/>
              <a:t>Data that loses its usefulness can often be </a:t>
            </a:r>
            <a:r>
              <a:rPr lang="en-US" altLang="zh-CN" dirty="0">
                <a:solidFill>
                  <a:srgbClr val="FF0000"/>
                </a:solidFill>
              </a:rPr>
              <a:t>easily removed from a partitioned table </a:t>
            </a:r>
            <a:r>
              <a:rPr lang="en-US" altLang="zh-CN" dirty="0"/>
              <a:t>by dropping the partition (or partitions) containing only that data. Conversely, the process of </a:t>
            </a:r>
            <a:r>
              <a:rPr lang="en-US" altLang="zh-CN" dirty="0">
                <a:solidFill>
                  <a:srgbClr val="FF0000"/>
                </a:solidFill>
              </a:rPr>
              <a:t>adding new data</a:t>
            </a:r>
            <a:r>
              <a:rPr lang="en-US" altLang="zh-CN" dirty="0"/>
              <a:t> can in some cases be greatly facilitated by adding one or more new partitions for storing specifically that data.</a:t>
            </a:r>
            <a:endParaRPr lang="en-US" altLang="zh-CN" dirty="0"/>
          </a:p>
          <a:p>
            <a:pPr lvl="1" fontAlgn="base"/>
            <a:r>
              <a:rPr lang="en-US" altLang="zh-CN" dirty="0">
                <a:solidFill>
                  <a:srgbClr val="FF0000"/>
                </a:solidFill>
              </a:rPr>
              <a:t>Some queries can be greatly optimized</a:t>
            </a:r>
            <a:r>
              <a:rPr lang="en-US" altLang="zh-CN" dirty="0"/>
              <a:t> in virtue of the fact that data satisfying a given WHERE clause can be stored only on one or more partitions, which automatically excludes any remaining partitions from the search. </a:t>
            </a:r>
            <a:endParaRPr lang="en-US" altLang="zh-CN" dirty="0"/>
          </a:p>
          <a:p>
            <a:pPr lvl="1" fontAlgn="base"/>
            <a:r>
              <a:rPr lang="en-US" altLang="zh-CN" dirty="0"/>
              <a:t>In addition, MySQL supports </a:t>
            </a:r>
            <a:r>
              <a:rPr lang="en-US" altLang="zh-CN" dirty="0">
                <a:solidFill>
                  <a:srgbClr val="FF0000"/>
                </a:solidFill>
              </a:rPr>
              <a:t>explicit partition selection for queries</a:t>
            </a:r>
            <a:r>
              <a:rPr lang="en-US" altLang="zh-CN" dirty="0"/>
              <a:t>. For example, </a:t>
            </a:r>
            <a:r>
              <a:rPr lang="en-US" altLang="zh-CN" dirty="0">
                <a:hlinkClick r:id="rId1" tooltip="13.2.10 SELECT Statement"/>
              </a:rPr>
              <a:t>SELECT * FROM t PARTITION (p0,p1) WHERE c &lt; 5</a:t>
            </a:r>
            <a:r>
              <a:rPr lang="en-US" altLang="zh-CN" dirty="0"/>
              <a:t> selects only those rows in partitions p0 and p1 that match the WHERE condition. </a:t>
            </a:r>
            <a:endParaRPr lang="en-US" altLang="zh-CN" dirty="0"/>
          </a:p>
          <a:p>
            <a:pPr lvl="2" fontAlgn="base"/>
            <a:r>
              <a:rPr lang="en-US" altLang="zh-CN" dirty="0"/>
              <a:t>In this case, MySQL does not check any other partitions of table t; this can greatly speed up queries when you already know which partition or partitions you wish to examine. </a:t>
            </a:r>
            <a:endParaRPr lang="en-US" altLang="zh-CN" dirty="0"/>
          </a:p>
          <a:p>
            <a:pPr lvl="2" fontAlgn="base"/>
            <a:r>
              <a:rPr lang="en-US" altLang="zh-CN" dirty="0"/>
              <a:t>Partition selection is also supported for the data modification statements</a:t>
            </a:r>
            <a:r>
              <a:rPr lang="zh-CN" altLang="en-US" dirty="0"/>
              <a:t> </a:t>
            </a:r>
            <a:r>
              <a:rPr lang="en-US" altLang="zh-CN" dirty="0">
                <a:hlinkClick r:id="rId2" tooltip="13.2.2 DELETE Statement"/>
              </a:rPr>
              <a:t>DELETE</a:t>
            </a:r>
            <a:r>
              <a:rPr lang="en-US" altLang="zh-CN" dirty="0"/>
              <a:t>, </a:t>
            </a:r>
            <a:r>
              <a:rPr lang="en-US" altLang="zh-CN" dirty="0">
                <a:hlinkClick r:id="rId3" tooltip="13.2.6 INSERT Statement"/>
              </a:rPr>
              <a:t>INSERT</a:t>
            </a:r>
            <a:r>
              <a:rPr lang="en-US" altLang="zh-CN" dirty="0"/>
              <a:t>, </a:t>
            </a:r>
            <a:r>
              <a:rPr lang="en-US" altLang="zh-CN" dirty="0">
                <a:hlinkClick r:id="rId4" tooltip="13.2.9 REPLACE Statement"/>
              </a:rPr>
              <a:t>REPLACE</a:t>
            </a:r>
            <a:r>
              <a:rPr lang="en-US" altLang="zh-CN" dirty="0"/>
              <a:t>, </a:t>
            </a:r>
            <a:r>
              <a:rPr lang="en-US" altLang="zh-CN" dirty="0">
                <a:hlinkClick r:id="rId5" tooltip="13.2.13 UPDATE Statement"/>
              </a:rPr>
              <a:t>UPDATE</a:t>
            </a:r>
            <a:r>
              <a:rPr lang="en-US" altLang="zh-CN" dirty="0"/>
              <a:t>, and </a:t>
            </a:r>
            <a:r>
              <a:rPr lang="en-US" altLang="zh-CN" dirty="0">
                <a:hlinkClick r:id="rId6" tooltip="13.2.7 LOAD DATA Statement"/>
              </a:rPr>
              <a:t>LOAD DATA</a:t>
            </a:r>
            <a:r>
              <a:rPr lang="en-US" altLang="zh-CN" dirty="0"/>
              <a:t>, </a:t>
            </a:r>
            <a:r>
              <a:rPr lang="en-US" altLang="zh-CN" dirty="0">
                <a:hlinkClick r:id="rId7" tooltip="13.2.8 LOAD XML Statement"/>
              </a:rPr>
              <a:t>LOAD XML</a:t>
            </a:r>
            <a:r>
              <a:rPr lang="en-US" altLang="zh-CN" dirty="0"/>
              <a:t>. </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p:cNvSpPr>
            <a:spLocks noGrp="1"/>
          </p:cNvSpPr>
          <p:nvPr>
            <p:ph idx="1"/>
          </p:nvPr>
        </p:nvSpPr>
        <p:spPr/>
        <p:txBody>
          <a:bodyPr>
            <a:normAutofit/>
          </a:bodyPr>
          <a:lstStyle/>
          <a:p>
            <a:pPr marL="269240" indent="0">
              <a:buNone/>
            </a:pPr>
            <a:r>
              <a:rPr lang="en-US" altLang="zh-CN" sz="1500" dirty="0">
                <a:solidFill>
                  <a:srgbClr val="0077AA"/>
                </a:solidFill>
                <a:latin typeface="Liberation Mono"/>
              </a:rPr>
              <a:t>CREATE</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members </a:t>
            </a:r>
            <a:r>
              <a:rPr lang="en-US" altLang="zh-CN" sz="1500" dirty="0">
                <a:solidFill>
                  <a:srgbClr val="999999"/>
                </a:solidFill>
                <a:latin typeface="Liberation Mono"/>
              </a:rPr>
              <a:t>(</a:t>
            </a:r>
            <a:endParaRPr lang="en-US" altLang="zh-CN" sz="1500" dirty="0">
              <a:solidFill>
                <a:srgbClr val="999999"/>
              </a:solidFill>
              <a:latin typeface="Liberation Mono"/>
            </a:endParaRPr>
          </a:p>
          <a:p>
            <a:pPr marL="269240" indent="0">
              <a:buNone/>
            </a:pPr>
            <a:r>
              <a:rPr lang="en-US" altLang="zh-CN" sz="1500" dirty="0">
                <a:solidFill>
                  <a:srgbClr val="999999"/>
                </a:solidFill>
                <a:latin typeface="Liberation Mono"/>
              </a:rPr>
              <a:t>	</a:t>
            </a:r>
            <a:r>
              <a:rPr lang="en-US" altLang="zh-CN" sz="1500" dirty="0">
                <a:solidFill>
                  <a:srgbClr val="000000"/>
                </a:solidFill>
                <a:latin typeface="Liberation Mono"/>
              </a:rPr>
              <a:t>id </a:t>
            </a:r>
            <a:r>
              <a:rPr lang="en-US" altLang="zh-CN" sz="1500" dirty="0">
                <a:solidFill>
                  <a:srgbClr val="834689"/>
                </a:solidFill>
                <a:latin typeface="Liberation Mono"/>
              </a:rPr>
              <a:t>INT</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err="1">
                <a:solidFill>
                  <a:srgbClr val="000000"/>
                </a:solidFill>
                <a:latin typeface="Liberation Mono"/>
              </a:rPr>
              <a:t>fname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25</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err="1">
                <a:solidFill>
                  <a:srgbClr val="000000"/>
                </a:solidFill>
                <a:latin typeface="Liberation Mono"/>
              </a:rPr>
              <a:t>lname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25</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dob </a:t>
            </a:r>
            <a:r>
              <a:rPr lang="en-US" altLang="zh-CN" sz="1500" dirty="0">
                <a:solidFill>
                  <a:srgbClr val="834689"/>
                </a:solidFill>
                <a:latin typeface="Liberation Mono"/>
              </a:rPr>
              <a:t>DATE</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0077AA"/>
                </a:solidFill>
                <a:latin typeface="Liberation Mono"/>
              </a:rPr>
              <a:t>BY</a:t>
            </a:r>
            <a:r>
              <a:rPr lang="en-US" altLang="zh-CN" sz="1500" dirty="0">
                <a:solidFill>
                  <a:srgbClr val="000000"/>
                </a:solidFill>
                <a:latin typeface="Liberation Mono"/>
              </a:rPr>
              <a:t> </a:t>
            </a:r>
            <a:r>
              <a:rPr lang="en-US" altLang="zh-CN" sz="1500" dirty="0">
                <a:solidFill>
                  <a:srgbClr val="0077AA"/>
                </a:solidFill>
                <a:latin typeface="Liberation Mono"/>
              </a:rPr>
              <a:t>RANGE</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DD4A68"/>
                </a:solidFill>
                <a:latin typeface="Liberation Mono"/>
              </a:rPr>
              <a:t>YEAR</a:t>
            </a:r>
            <a:r>
              <a:rPr lang="en-US" altLang="zh-CN" sz="1500" dirty="0">
                <a:solidFill>
                  <a:srgbClr val="999999"/>
                </a:solidFill>
                <a:latin typeface="Liberation Mono"/>
              </a:rPr>
              <a:t>(</a:t>
            </a:r>
            <a:r>
              <a:rPr lang="en-US" altLang="zh-CN" sz="1500" dirty="0">
                <a:solidFill>
                  <a:srgbClr val="000000"/>
                </a:solidFill>
                <a:latin typeface="Liberation Mono"/>
              </a:rPr>
              <a:t>dob</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1980</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1990</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p2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2000</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endParaRPr lang="en-US" altLang="zh-CN" sz="1500" dirty="0">
              <a:solidFill>
                <a:srgbClr val="999999"/>
              </a:solidFill>
              <a:latin typeface="Liberation Mono"/>
            </a:endParaRPr>
          </a:p>
          <a:p>
            <a:pPr marL="269240" indent="0">
              <a:buNone/>
            </a:pPr>
            <a:endParaRPr lang="en-US" altLang="zh-CN" sz="1500" dirty="0">
              <a:solidFill>
                <a:srgbClr val="999999"/>
              </a:solidFill>
              <a:latin typeface="Liberation Mono"/>
            </a:endParaRPr>
          </a:p>
          <a:p>
            <a:pPr marL="269240" indent="0">
              <a:buNone/>
            </a:pP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members </a:t>
            </a:r>
            <a:r>
              <a:rPr lang="en-US" altLang="zh-CN" sz="1500" dirty="0">
                <a:solidFill>
                  <a:srgbClr val="0077AA"/>
                </a:solidFill>
                <a:latin typeface="Liberation Mono"/>
              </a:rPr>
              <a:t>ADD</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77AA"/>
                </a:solidFill>
                <a:latin typeface="Liberation Mono"/>
              </a:rPr>
              <a:t>PARTITION</a:t>
            </a:r>
            <a:r>
              <a:rPr lang="en-US" altLang="zh-CN" sz="1500" dirty="0">
                <a:solidFill>
                  <a:srgbClr val="000000"/>
                </a:solidFill>
                <a:latin typeface="Liberation Mono"/>
              </a:rPr>
              <a:t> p3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2010</a:t>
            </a:r>
            <a:r>
              <a:rPr lang="en-US" altLang="zh-CN" sz="1500" dirty="0">
                <a:solidFill>
                  <a:srgbClr val="999999"/>
                </a:solidFill>
                <a:latin typeface="Liberation Mono"/>
              </a:rPr>
              <a:t>));</a:t>
            </a:r>
            <a:endParaRPr lang="zh-CN" altLang="en-US" sz="1500" dirty="0"/>
          </a:p>
          <a:p>
            <a:pPr marL="269240" indent="0">
              <a:buNone/>
            </a:pPr>
            <a:endParaRPr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2857500" y="2329376"/>
            <a:ext cx="3429000" cy="300082"/>
          </a:xfrm>
          <a:prstGeom prst="rect">
            <a:avLst/>
          </a:prstGeom>
        </p:spPr>
        <p:txBody>
          <a:bodyPr>
            <a:spAutoFit/>
          </a:bodyPr>
          <a:lstStyle/>
          <a:p>
            <a:endParaRPr lang="zh-CN" altLang="en-US" sz="1350" dirty="0"/>
          </a:p>
        </p:txBody>
      </p:sp>
      <p:sp>
        <p:nvSpPr>
          <p:cNvPr id="5" name="矩形 4"/>
          <p:cNvSpPr/>
          <p:nvPr/>
        </p:nvSpPr>
        <p:spPr>
          <a:xfrm>
            <a:off x="2857500" y="1810003"/>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p:cNvSpPr>
            <a:spLocks noGrp="1"/>
          </p:cNvSpPr>
          <p:nvPr>
            <p:ph idx="1"/>
          </p:nvPr>
        </p:nvSpPr>
        <p:spPr/>
        <p:txBody>
          <a:bodyPr>
            <a:normAutofit/>
          </a:bodyPr>
          <a:lstStyle/>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members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ADD</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n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1970</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555555"/>
                </a:solidFill>
                <a:latin typeface="Liberation Mono"/>
              </a:rPr>
              <a:t>ERROR 1463 (HY000)</a:t>
            </a:r>
            <a:r>
              <a:rPr lang="en-US" altLang="zh-CN" sz="1500" dirty="0">
                <a:solidFill>
                  <a:srgbClr val="999999"/>
                </a:solidFill>
                <a:latin typeface="Liberation Mono"/>
              </a:rPr>
              <a:t>:</a:t>
            </a:r>
            <a:r>
              <a:rPr lang="en-US" altLang="zh-CN" sz="1500" dirty="0">
                <a:solidFill>
                  <a:srgbClr val="555555"/>
                </a:solidFill>
                <a:latin typeface="Liberation Mono"/>
              </a:rPr>
              <a:t> VALUES LESS THAN value must be strictly » increasing for each partition</a:t>
            </a:r>
            <a:endParaRPr lang="en-US" altLang="zh-CN" sz="1500" dirty="0">
              <a:solidFill>
                <a:srgbClr val="555555"/>
              </a:solidFill>
              <a:latin typeface="Liberation Mono"/>
            </a:endParaRPr>
          </a:p>
          <a:p>
            <a:pPr marL="269240" indent="0">
              <a:buNone/>
            </a:pPr>
            <a:endParaRPr lang="en-US" altLang="zh-CN" sz="1500" dirty="0">
              <a:solidFill>
                <a:srgbClr val="555555"/>
              </a:solidFill>
              <a:latin typeface="Liberation Mono"/>
            </a:endParaRPr>
          </a:p>
          <a:p>
            <a:pPr marL="269240" indent="0">
              <a:buNone/>
            </a:pP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members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REORGANIZE</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INTO</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n0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1970</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n1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1980</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zh-CN" altLang="en-US" sz="1500" dirty="0">
                <a:solidFill>
                  <a:srgbClr val="000000"/>
                </a:solidFill>
                <a:latin typeface="Liberation Mono"/>
              </a:rPr>
              <a:t> </a:t>
            </a:r>
            <a:r>
              <a:rPr lang="en-US" altLang="zh-CN" sz="1500" dirty="0">
                <a:solidFill>
                  <a:srgbClr val="999999"/>
                </a:solidFill>
                <a:latin typeface="Liberation Mono"/>
              </a:rPr>
              <a:t>);</a:t>
            </a:r>
            <a:endParaRPr lang="zh-CN" altLang="en-US" sz="1500" dirty="0"/>
          </a:p>
          <a:p>
            <a:pPr marL="269240" indent="0">
              <a:buNone/>
            </a:pPr>
            <a:endParaRPr lang="zh-CN" altLang="en-US" sz="1500" dirty="0"/>
          </a:p>
          <a:p>
            <a:pPr marL="526415"/>
            <a:endParaRPr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2857500" y="2329376"/>
            <a:ext cx="3429000" cy="300082"/>
          </a:xfrm>
          <a:prstGeom prst="rect">
            <a:avLst/>
          </a:prstGeom>
        </p:spPr>
        <p:txBody>
          <a:bodyPr>
            <a:spAutoFit/>
          </a:bodyPr>
          <a:lstStyle/>
          <a:p>
            <a:endParaRPr lang="zh-CN" altLang="en-US" sz="1350" dirty="0"/>
          </a:p>
        </p:txBody>
      </p:sp>
      <p:sp>
        <p:nvSpPr>
          <p:cNvPr id="5" name="矩形 4"/>
          <p:cNvSpPr/>
          <p:nvPr/>
        </p:nvSpPr>
        <p:spPr>
          <a:xfrm>
            <a:off x="2857500" y="1810003"/>
            <a:ext cx="3429000" cy="300082"/>
          </a:xfrm>
          <a:prstGeom prst="rect">
            <a:avLst/>
          </a:prstGeom>
        </p:spPr>
        <p:txBody>
          <a:bodyPr>
            <a:spAutoFit/>
          </a:bodyPr>
          <a:lstStyle/>
          <a:p>
            <a:endParaRPr lang="zh-CN" altLang="en-US" sz="1350" dirty="0"/>
          </a:p>
        </p:txBody>
      </p:sp>
      <p:sp>
        <p:nvSpPr>
          <p:cNvPr id="7" name="矩形 6"/>
          <p:cNvSpPr/>
          <p:nvPr/>
        </p:nvSpPr>
        <p:spPr>
          <a:xfrm>
            <a:off x="2857500" y="1913878"/>
            <a:ext cx="3429000" cy="300082"/>
          </a:xfrm>
          <a:prstGeom prst="rect">
            <a:avLst/>
          </a:prstGeom>
        </p:spPr>
        <p:txBody>
          <a:bodyPr>
            <a:spAutoFit/>
          </a:bodyPr>
          <a:lstStyle/>
          <a:p>
            <a:endParaRPr lang="zh-CN" altLang="en-US" sz="1350" dirty="0"/>
          </a:p>
        </p:txBody>
      </p:sp>
      <p:sp>
        <p:nvSpPr>
          <p:cNvPr id="8" name="矩形 7"/>
          <p:cNvSpPr/>
          <p:nvPr/>
        </p:nvSpPr>
        <p:spPr>
          <a:xfrm>
            <a:off x="2857500" y="2329376"/>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p:cNvSpPr>
            <a:spLocks noGrp="1"/>
          </p:cNvSpPr>
          <p:nvPr>
            <p:ph idx="1"/>
          </p:nvPr>
        </p:nvSpPr>
        <p:spPr/>
        <p:txBody>
          <a:bodyPr>
            <a:normAutofit/>
          </a:bodyPr>
          <a:lstStyle/>
          <a:p>
            <a:pPr marL="269240" indent="0">
              <a:buNone/>
            </a:pPr>
            <a:r>
              <a:rPr lang="en-US" altLang="zh-CN" sz="1500" dirty="0">
                <a:solidFill>
                  <a:srgbClr val="0077AA"/>
                </a:solidFill>
                <a:latin typeface="Liberation Mono"/>
              </a:rPr>
              <a:t>CREATE</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a:t>
            </a:r>
            <a:r>
              <a:rPr lang="en-US" altLang="zh-CN" sz="1500" dirty="0" err="1">
                <a:solidFill>
                  <a:srgbClr val="000000"/>
                </a:solidFill>
                <a:latin typeface="Liberation Mono"/>
              </a:rPr>
              <a:t>tt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id </a:t>
            </a:r>
            <a:r>
              <a:rPr lang="en-US" altLang="zh-CN" sz="1500" dirty="0">
                <a:solidFill>
                  <a:srgbClr val="834689"/>
                </a:solidFill>
                <a:latin typeface="Liberation Mono"/>
              </a:rPr>
              <a:t>INT</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data</a:t>
            </a:r>
            <a:r>
              <a:rPr lang="en-US" altLang="zh-CN" sz="1500" dirty="0">
                <a:solidFill>
                  <a:srgbClr val="000000"/>
                </a:solidFill>
                <a:latin typeface="Liberation Mono"/>
              </a:rPr>
              <a:t> </a:t>
            </a:r>
            <a:r>
              <a:rPr lang="en-US" altLang="zh-CN" sz="1500" dirty="0">
                <a:solidFill>
                  <a:srgbClr val="834689"/>
                </a:solidFill>
                <a:latin typeface="Liberation Mono"/>
              </a:rPr>
              <a:t>INT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0077AA"/>
                </a:solidFill>
                <a:latin typeface="Liberation Mono"/>
              </a:rPr>
              <a:t>BY</a:t>
            </a:r>
            <a:r>
              <a:rPr lang="en-US" altLang="zh-CN" sz="1500" dirty="0">
                <a:solidFill>
                  <a:srgbClr val="000000"/>
                </a:solidFill>
                <a:latin typeface="Liberation Mono"/>
              </a:rPr>
              <a:t> </a:t>
            </a:r>
            <a:r>
              <a:rPr lang="en-US" altLang="zh-CN" sz="1500" dirty="0">
                <a:solidFill>
                  <a:srgbClr val="0077AA"/>
                </a:solidFill>
                <a:latin typeface="Liberation Mono"/>
              </a:rPr>
              <a:t>LIST</a:t>
            </a:r>
            <a:r>
              <a:rPr lang="en-US" altLang="zh-CN" sz="1500" dirty="0">
                <a:solidFill>
                  <a:srgbClr val="999999"/>
                </a:solidFill>
                <a:latin typeface="Liberation Mono"/>
              </a:rPr>
              <a:t>(</a:t>
            </a:r>
            <a:r>
              <a:rPr lang="en-US" altLang="zh-CN" sz="1500" dirty="0">
                <a:solidFill>
                  <a:srgbClr val="0077AA"/>
                </a:solidFill>
                <a:latin typeface="Liberation Mono"/>
              </a:rPr>
              <a:t>data</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IN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5</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10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15</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IN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6</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12</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18</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endParaRPr lang="en-US" altLang="zh-CN" sz="1500" dirty="0">
              <a:solidFill>
                <a:srgbClr val="999999"/>
              </a:solidFill>
              <a:latin typeface="Liberation Mono"/>
            </a:endParaRPr>
          </a:p>
          <a:p>
            <a:pPr marL="269240" indent="0">
              <a:buNone/>
            </a:pPr>
            <a:endParaRPr lang="zh-CN" altLang="en-US" sz="1500" dirty="0"/>
          </a:p>
          <a:p>
            <a:pPr marL="269240" indent="0">
              <a:buNone/>
            </a:pP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a:t>
            </a:r>
            <a:r>
              <a:rPr lang="en-US" altLang="zh-CN" sz="1500" dirty="0" err="1">
                <a:solidFill>
                  <a:srgbClr val="000000"/>
                </a:solidFill>
                <a:latin typeface="Liberation Mono"/>
              </a:rPr>
              <a:t>tt</a:t>
            </a:r>
            <a:r>
              <a:rPr lang="en-US" altLang="zh-CN" sz="1500" dirty="0">
                <a:solidFill>
                  <a:srgbClr val="000000"/>
                </a:solidFill>
                <a:latin typeface="Liberation Mono"/>
              </a:rPr>
              <a:t> </a:t>
            </a:r>
            <a:r>
              <a:rPr lang="en-US" altLang="zh-CN" sz="1500" dirty="0">
                <a:solidFill>
                  <a:srgbClr val="0077AA"/>
                </a:solidFill>
                <a:latin typeface="Liberation Mono"/>
              </a:rPr>
              <a:t>ADD</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77AA"/>
                </a:solidFill>
                <a:latin typeface="Liberation Mono"/>
              </a:rPr>
              <a:t>PARTITION</a:t>
            </a:r>
            <a:r>
              <a:rPr lang="en-US" altLang="zh-CN" sz="1500" dirty="0">
                <a:solidFill>
                  <a:srgbClr val="000000"/>
                </a:solidFill>
                <a:latin typeface="Liberation Mono"/>
              </a:rPr>
              <a:t> p2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IN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7</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14</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21</a:t>
            </a:r>
            <a:r>
              <a:rPr lang="en-US" altLang="zh-CN" sz="1500" dirty="0">
                <a:solidFill>
                  <a:srgbClr val="999999"/>
                </a:solidFill>
                <a:latin typeface="Liberation Mono"/>
              </a:rPr>
              <a:t>));</a:t>
            </a:r>
            <a:endParaRPr lang="zh-CN" altLang="en-US" sz="1500" dirty="0"/>
          </a:p>
          <a:p>
            <a:pPr marL="269240" indent="0">
              <a:buNone/>
            </a:pPr>
            <a:endParaRPr lang="zh-CN" altLang="en-US" sz="1500" dirty="0"/>
          </a:p>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a:t>
            </a:r>
            <a:r>
              <a:rPr lang="en-US" altLang="zh-CN" sz="1500" dirty="0" err="1">
                <a:solidFill>
                  <a:srgbClr val="000000"/>
                </a:solidFill>
                <a:latin typeface="Liberation Mono"/>
              </a:rPr>
              <a:t>tt</a:t>
            </a:r>
            <a:r>
              <a:rPr lang="en-US" altLang="zh-CN" sz="1500" dirty="0">
                <a:solidFill>
                  <a:srgbClr val="000000"/>
                </a:solidFill>
                <a:latin typeface="Liberation Mono"/>
              </a:rPr>
              <a:t> </a:t>
            </a:r>
            <a:r>
              <a:rPr lang="en-US" altLang="zh-CN" sz="1500" dirty="0">
                <a:solidFill>
                  <a:srgbClr val="0077AA"/>
                </a:solidFill>
                <a:latin typeface="Liberation Mono"/>
              </a:rPr>
              <a:t>ADD</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77AA"/>
                </a:solidFill>
                <a:latin typeface="Liberation Mono"/>
              </a:rPr>
              <a:t>PARTITION</a:t>
            </a:r>
            <a:r>
              <a:rPr lang="en-US" altLang="zh-CN" sz="1500" dirty="0">
                <a:solidFill>
                  <a:srgbClr val="000000"/>
                </a:solidFill>
                <a:latin typeface="Liberation Mono"/>
              </a:rPr>
              <a:t> np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IN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4</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8</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12</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555555"/>
                </a:solidFill>
                <a:latin typeface="Liberation Mono"/>
              </a:rPr>
              <a:t>ERROR 1465 (HY000)</a:t>
            </a:r>
            <a:r>
              <a:rPr lang="en-US" altLang="zh-CN" sz="1500" dirty="0">
                <a:solidFill>
                  <a:srgbClr val="999999"/>
                </a:solidFill>
                <a:latin typeface="Liberation Mono"/>
              </a:rPr>
              <a:t>:</a:t>
            </a:r>
            <a:r>
              <a:rPr lang="en-US" altLang="zh-CN" sz="1500" dirty="0">
                <a:solidFill>
                  <a:srgbClr val="555555"/>
                </a:solidFill>
                <a:latin typeface="Liberation Mono"/>
              </a:rPr>
              <a:t> Multiple definition of same constant » in list partitioning</a:t>
            </a:r>
            <a:endParaRPr lang="zh-CN" altLang="en-US" sz="1500" dirty="0"/>
          </a:p>
          <a:p>
            <a:pPr marL="526415"/>
            <a:endParaRPr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2857500" y="2329376"/>
            <a:ext cx="3429000" cy="300082"/>
          </a:xfrm>
          <a:prstGeom prst="rect">
            <a:avLst/>
          </a:prstGeom>
        </p:spPr>
        <p:txBody>
          <a:bodyPr>
            <a:spAutoFit/>
          </a:bodyPr>
          <a:lstStyle/>
          <a:p>
            <a:endParaRPr lang="zh-CN" altLang="en-US" sz="1350" dirty="0"/>
          </a:p>
        </p:txBody>
      </p:sp>
      <p:sp>
        <p:nvSpPr>
          <p:cNvPr id="5" name="矩形 4"/>
          <p:cNvSpPr/>
          <p:nvPr/>
        </p:nvSpPr>
        <p:spPr>
          <a:xfrm>
            <a:off x="2857500" y="1810003"/>
            <a:ext cx="3429000" cy="300082"/>
          </a:xfrm>
          <a:prstGeom prst="rect">
            <a:avLst/>
          </a:prstGeom>
        </p:spPr>
        <p:txBody>
          <a:bodyPr>
            <a:spAutoFit/>
          </a:bodyPr>
          <a:lstStyle/>
          <a:p>
            <a:endParaRPr lang="zh-CN" altLang="en-US" sz="1350" dirty="0"/>
          </a:p>
        </p:txBody>
      </p:sp>
      <p:sp>
        <p:nvSpPr>
          <p:cNvPr id="7" name="矩形 6"/>
          <p:cNvSpPr/>
          <p:nvPr/>
        </p:nvSpPr>
        <p:spPr>
          <a:xfrm>
            <a:off x="2857500" y="1913878"/>
            <a:ext cx="3429000" cy="300082"/>
          </a:xfrm>
          <a:prstGeom prst="rect">
            <a:avLst/>
          </a:prstGeom>
        </p:spPr>
        <p:txBody>
          <a:bodyPr>
            <a:spAutoFit/>
          </a:bodyPr>
          <a:lstStyle/>
          <a:p>
            <a:endParaRPr lang="zh-CN" altLang="en-US" sz="1350" dirty="0"/>
          </a:p>
        </p:txBody>
      </p:sp>
      <p:sp>
        <p:nvSpPr>
          <p:cNvPr id="8" name="矩形 7"/>
          <p:cNvSpPr/>
          <p:nvPr/>
        </p:nvSpPr>
        <p:spPr>
          <a:xfrm>
            <a:off x="2857500" y="2329376"/>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p:cNvSpPr>
            <a:spLocks noGrp="1"/>
          </p:cNvSpPr>
          <p:nvPr>
            <p:ph idx="1"/>
          </p:nvPr>
        </p:nvSpPr>
        <p:spPr/>
        <p:txBody>
          <a:bodyPr>
            <a:normAutofit fontScale="92500" lnSpcReduction="10000"/>
          </a:bodyPr>
          <a:lstStyle/>
          <a:p>
            <a:pPr marL="269240" indent="0">
              <a:buNone/>
            </a:pPr>
            <a:r>
              <a:rPr lang="en-US" altLang="zh-CN" sz="1500" dirty="0">
                <a:solidFill>
                  <a:srgbClr val="0077AA"/>
                </a:solidFill>
                <a:latin typeface="Liberation Mono"/>
              </a:rPr>
              <a:t>CREATE</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employees </a:t>
            </a:r>
            <a:r>
              <a:rPr lang="en-US" altLang="zh-CN" sz="1500" dirty="0">
                <a:solidFill>
                  <a:srgbClr val="999999"/>
                </a:solidFill>
                <a:latin typeface="Liberation Mono"/>
              </a:rPr>
              <a:t>(</a:t>
            </a:r>
            <a:endParaRPr lang="en-US" altLang="zh-CN" sz="1500" dirty="0">
              <a:solidFill>
                <a:srgbClr val="999999"/>
              </a:solidFill>
              <a:latin typeface="Liberation Mono"/>
            </a:endParaRPr>
          </a:p>
          <a:p>
            <a:pPr marL="269240" indent="0">
              <a:buNone/>
            </a:pPr>
            <a:r>
              <a:rPr lang="en-US" altLang="zh-CN" sz="1500" dirty="0">
                <a:solidFill>
                  <a:srgbClr val="999999"/>
                </a:solidFill>
                <a:latin typeface="Liberation Mono"/>
              </a:rPr>
              <a:t>	</a:t>
            </a:r>
            <a:r>
              <a:rPr lang="en-US" altLang="zh-CN" sz="1500" dirty="0">
                <a:solidFill>
                  <a:srgbClr val="000000"/>
                </a:solidFill>
                <a:latin typeface="Liberation Mono"/>
              </a:rPr>
              <a:t>id </a:t>
            </a:r>
            <a:r>
              <a:rPr lang="en-US" altLang="zh-CN" sz="1500" dirty="0">
                <a:solidFill>
                  <a:srgbClr val="834689"/>
                </a:solidFill>
                <a:latin typeface="Liberation Mono"/>
              </a:rPr>
              <a:t>INT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err="1">
                <a:solidFill>
                  <a:srgbClr val="000000"/>
                </a:solidFill>
                <a:latin typeface="Liberation Mono"/>
              </a:rPr>
              <a:t>fname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50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err="1">
                <a:solidFill>
                  <a:srgbClr val="000000"/>
                </a:solidFill>
                <a:latin typeface="Liberation Mono"/>
              </a:rPr>
              <a:t>lname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50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hired </a:t>
            </a:r>
            <a:r>
              <a:rPr lang="en-US" altLang="zh-CN" sz="1500" dirty="0">
                <a:solidFill>
                  <a:srgbClr val="834689"/>
                </a:solidFill>
                <a:latin typeface="Liberation Mono"/>
              </a:rPr>
              <a:t>DATE</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0077AA"/>
                </a:solidFill>
                <a:latin typeface="Liberation Mono"/>
              </a:rPr>
              <a:t>BY</a:t>
            </a:r>
            <a:r>
              <a:rPr lang="en-US" altLang="zh-CN" sz="1500" dirty="0">
                <a:solidFill>
                  <a:srgbClr val="000000"/>
                </a:solidFill>
                <a:latin typeface="Liberation Mono"/>
              </a:rPr>
              <a:t> </a:t>
            </a:r>
            <a:r>
              <a:rPr lang="en-US" altLang="zh-CN" sz="1500" dirty="0">
                <a:solidFill>
                  <a:srgbClr val="0077AA"/>
                </a:solidFill>
                <a:latin typeface="Liberation Mono"/>
              </a:rPr>
              <a:t>RANGE</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DD4A68"/>
                </a:solidFill>
                <a:latin typeface="Liberation Mono"/>
              </a:rPr>
              <a:t>YEAR</a:t>
            </a:r>
            <a:r>
              <a:rPr lang="en-US" altLang="zh-CN" sz="1500" dirty="0">
                <a:solidFill>
                  <a:srgbClr val="999999"/>
                </a:solidFill>
                <a:latin typeface="Liberation Mono"/>
              </a:rPr>
              <a:t>(</a:t>
            </a:r>
            <a:r>
              <a:rPr lang="en-US" altLang="zh-CN" sz="1500" dirty="0">
                <a:solidFill>
                  <a:srgbClr val="000000"/>
                </a:solidFill>
                <a:latin typeface="Liberation Mono"/>
              </a:rPr>
              <a:t>hired</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1991</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p2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1996</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p3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2001</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p4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2005</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employees </a:t>
            </a:r>
            <a:r>
              <a:rPr lang="en-US" altLang="zh-CN" sz="1500" dirty="0">
                <a:solidFill>
                  <a:srgbClr val="0077AA"/>
                </a:solidFill>
                <a:latin typeface="Liberation Mono"/>
              </a:rPr>
              <a:t>ADD</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77AA"/>
                </a:solidFill>
                <a:latin typeface="Liberation Mono"/>
              </a:rPr>
              <a:t>	PARTITION</a:t>
            </a:r>
            <a:r>
              <a:rPr lang="en-US" altLang="zh-CN" sz="1500" dirty="0">
                <a:solidFill>
                  <a:srgbClr val="000000"/>
                </a:solidFill>
                <a:latin typeface="Liberation Mono"/>
              </a:rPr>
              <a:t> p5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2010</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p6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0077AA"/>
                </a:solidFill>
                <a:latin typeface="Liberation Mono"/>
              </a:rPr>
              <a:t>MAXVALUE</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endParaRPr lang="zh-CN" altLang="en-US" sz="1500" dirty="0"/>
          </a:p>
          <a:p>
            <a:pPr marL="526415"/>
            <a:endParaRPr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2857500" y="2329376"/>
            <a:ext cx="3429000" cy="300082"/>
          </a:xfrm>
          <a:prstGeom prst="rect">
            <a:avLst/>
          </a:prstGeom>
        </p:spPr>
        <p:txBody>
          <a:bodyPr>
            <a:spAutoFit/>
          </a:bodyPr>
          <a:lstStyle/>
          <a:p>
            <a:endParaRPr lang="zh-CN" altLang="en-US" sz="1350" dirty="0"/>
          </a:p>
        </p:txBody>
      </p:sp>
      <p:sp>
        <p:nvSpPr>
          <p:cNvPr id="5" name="矩形 4"/>
          <p:cNvSpPr/>
          <p:nvPr/>
        </p:nvSpPr>
        <p:spPr>
          <a:xfrm>
            <a:off x="2857500" y="1810003"/>
            <a:ext cx="3429000" cy="300082"/>
          </a:xfrm>
          <a:prstGeom prst="rect">
            <a:avLst/>
          </a:prstGeom>
        </p:spPr>
        <p:txBody>
          <a:bodyPr>
            <a:spAutoFit/>
          </a:bodyPr>
          <a:lstStyle/>
          <a:p>
            <a:endParaRPr lang="zh-CN" altLang="en-US" sz="1350" dirty="0"/>
          </a:p>
        </p:txBody>
      </p:sp>
      <p:sp>
        <p:nvSpPr>
          <p:cNvPr id="7" name="矩形 6"/>
          <p:cNvSpPr/>
          <p:nvPr/>
        </p:nvSpPr>
        <p:spPr>
          <a:xfrm>
            <a:off x="2857500" y="1913878"/>
            <a:ext cx="3429000" cy="300082"/>
          </a:xfrm>
          <a:prstGeom prst="rect">
            <a:avLst/>
          </a:prstGeom>
        </p:spPr>
        <p:txBody>
          <a:bodyPr>
            <a:spAutoFit/>
          </a:bodyPr>
          <a:lstStyle/>
          <a:p>
            <a:endParaRPr lang="zh-CN" altLang="en-US" sz="1350" dirty="0"/>
          </a:p>
        </p:txBody>
      </p:sp>
      <p:sp>
        <p:nvSpPr>
          <p:cNvPr id="8" name="矩形 7"/>
          <p:cNvSpPr/>
          <p:nvPr/>
        </p:nvSpPr>
        <p:spPr>
          <a:xfrm>
            <a:off x="2857500" y="2329376"/>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p:cNvSpPr>
            <a:spLocks noGrp="1"/>
          </p:cNvSpPr>
          <p:nvPr>
            <p:ph idx="1"/>
          </p:nvPr>
        </p:nvSpPr>
        <p:spPr/>
        <p:txBody>
          <a:bodyPr>
            <a:normAutofit fontScale="85000" lnSpcReduction="20000"/>
          </a:bodyPr>
          <a:lstStyle/>
          <a:p>
            <a:pPr marL="269240" indent="0">
              <a:buNone/>
            </a:pPr>
            <a:r>
              <a:rPr lang="en-US" altLang="zh-CN" sz="1500" dirty="0">
                <a:solidFill>
                  <a:srgbClr val="0077AA"/>
                </a:solidFill>
                <a:latin typeface="微软雅黑" panose="020B0503020204020204" pitchFamily="34" charset="-122"/>
                <a:ea typeface="微软雅黑" panose="020B0503020204020204" pitchFamily="34" charset="-122"/>
              </a:rPr>
              <a:t>ALTER</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TABLE</a:t>
            </a:r>
            <a:r>
              <a:rPr lang="en-US" altLang="zh-CN" sz="1500" dirty="0">
                <a:solidFill>
                  <a:srgbClr val="000000"/>
                </a:solidFill>
                <a:latin typeface="微软雅黑" panose="020B0503020204020204" pitchFamily="34" charset="-122"/>
                <a:ea typeface="微软雅黑" panose="020B0503020204020204" pitchFamily="34" charset="-122"/>
              </a:rPr>
              <a:t> members </a:t>
            </a:r>
            <a:r>
              <a:rPr lang="en-US" altLang="zh-CN" sz="1500" dirty="0">
                <a:solidFill>
                  <a:srgbClr val="0077AA"/>
                </a:solidFill>
                <a:latin typeface="微软雅黑" panose="020B0503020204020204" pitchFamily="34" charset="-122"/>
                <a:ea typeface="微软雅黑" panose="020B0503020204020204" pitchFamily="34" charset="-122"/>
              </a:rPr>
              <a:t>REORGANIZE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n0 </a:t>
            </a:r>
            <a:r>
              <a:rPr lang="en-US" altLang="zh-CN" sz="1500" dirty="0">
                <a:solidFill>
                  <a:srgbClr val="0077AA"/>
                </a:solidFill>
                <a:latin typeface="微软雅黑" panose="020B0503020204020204" pitchFamily="34" charset="-122"/>
                <a:ea typeface="微软雅黑" panose="020B0503020204020204" pitchFamily="34" charset="-122"/>
              </a:rPr>
              <a:t>INTO</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69240" indent="0">
              <a:buNone/>
            </a:pPr>
            <a:r>
              <a:rPr lang="en-US" altLang="zh-CN" sz="1500" dirty="0">
                <a:solidFill>
                  <a:srgbClr val="999999"/>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s0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1960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s1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1970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69240" indent="0">
              <a:buNone/>
            </a:pPr>
            <a:endParaRPr lang="en-US" altLang="zh-CN" sz="1500" dirty="0">
              <a:solidFill>
                <a:srgbClr val="999999"/>
              </a:solidFill>
              <a:latin typeface="微软雅黑" panose="020B0503020204020204" pitchFamily="34" charset="-122"/>
              <a:ea typeface="微软雅黑" panose="020B0503020204020204" pitchFamily="34" charset="-122"/>
            </a:endParaRPr>
          </a:p>
          <a:p>
            <a:pPr marL="269240" indent="0">
              <a:buNone/>
            </a:pPr>
            <a:r>
              <a:rPr lang="en-US" altLang="zh-CN" sz="1500" dirty="0">
                <a:solidFill>
                  <a:srgbClr val="0077AA"/>
                </a:solidFill>
                <a:latin typeface="微软雅黑" panose="020B0503020204020204" pitchFamily="34" charset="-122"/>
                <a:ea typeface="微软雅黑" panose="020B0503020204020204" pitchFamily="34" charset="-122"/>
              </a:rPr>
              <a:t>ALTER</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TABLE</a:t>
            </a:r>
            <a:r>
              <a:rPr lang="en-US" altLang="zh-CN" sz="1500" dirty="0">
                <a:solidFill>
                  <a:srgbClr val="000000"/>
                </a:solidFill>
                <a:latin typeface="微软雅黑" panose="020B0503020204020204" pitchFamily="34" charset="-122"/>
                <a:ea typeface="微软雅黑" panose="020B0503020204020204" pitchFamily="34" charset="-122"/>
              </a:rPr>
              <a:t> members </a:t>
            </a:r>
            <a:r>
              <a:rPr lang="en-US" altLang="zh-CN" sz="1500" dirty="0">
                <a:solidFill>
                  <a:srgbClr val="0077AA"/>
                </a:solidFill>
                <a:latin typeface="微软雅黑" panose="020B0503020204020204" pitchFamily="34" charset="-122"/>
                <a:ea typeface="微软雅黑" panose="020B0503020204020204" pitchFamily="34" charset="-122"/>
              </a:rPr>
              <a:t>REORGANIZE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s0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s1 </a:t>
            </a:r>
            <a:r>
              <a:rPr lang="en-US" altLang="zh-CN" sz="1500" dirty="0">
                <a:solidFill>
                  <a:srgbClr val="0077AA"/>
                </a:solidFill>
                <a:latin typeface="微软雅黑" panose="020B0503020204020204" pitchFamily="34" charset="-122"/>
                <a:ea typeface="微软雅黑" panose="020B0503020204020204" pitchFamily="34" charset="-122"/>
              </a:rPr>
              <a:t>INTO</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p0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1970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69240" indent="0">
              <a:buNone/>
            </a:pPr>
            <a:endParaRPr lang="en-US" altLang="zh-CN" sz="1500" dirty="0">
              <a:solidFill>
                <a:srgbClr val="999999"/>
              </a:solidFill>
              <a:latin typeface="微软雅黑" panose="020B0503020204020204" pitchFamily="34" charset="-122"/>
              <a:ea typeface="微软雅黑" panose="020B0503020204020204" pitchFamily="34" charset="-122"/>
            </a:endParaRPr>
          </a:p>
          <a:p>
            <a:pPr marL="269240" indent="0">
              <a:buNone/>
            </a:pPr>
            <a:r>
              <a:rPr lang="en-US" altLang="zh-CN" sz="1500" dirty="0">
                <a:solidFill>
                  <a:srgbClr val="0077AA"/>
                </a:solidFill>
                <a:latin typeface="微软雅黑" panose="020B0503020204020204" pitchFamily="34" charset="-122"/>
                <a:ea typeface="微软雅黑" panose="020B0503020204020204" pitchFamily="34" charset="-122"/>
              </a:rPr>
              <a:t>ALTER</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TABLE</a:t>
            </a:r>
            <a:r>
              <a:rPr lang="en-US" altLang="zh-CN" sz="1500" dirty="0">
                <a:solidFill>
                  <a:srgbClr val="000000"/>
                </a:solidFill>
                <a:latin typeface="微软雅黑" panose="020B0503020204020204" pitchFamily="34" charset="-122"/>
                <a:ea typeface="微软雅黑" panose="020B0503020204020204" pitchFamily="34" charset="-122"/>
              </a:rPr>
              <a:t> members </a:t>
            </a:r>
            <a:r>
              <a:rPr lang="en-US" altLang="zh-CN" sz="1500" dirty="0">
                <a:solidFill>
                  <a:srgbClr val="0077AA"/>
                </a:solidFill>
                <a:latin typeface="微软雅黑" panose="020B0503020204020204" pitchFamily="34" charset="-122"/>
                <a:ea typeface="微软雅黑" panose="020B0503020204020204" pitchFamily="34" charset="-122"/>
              </a:rPr>
              <a:t>REORGANIZE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p1</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p2</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p3 </a:t>
            </a:r>
            <a:r>
              <a:rPr lang="en-US" altLang="zh-CN" sz="1500" dirty="0">
                <a:solidFill>
                  <a:srgbClr val="0077AA"/>
                </a:solidFill>
                <a:latin typeface="微软雅黑" panose="020B0503020204020204" pitchFamily="34" charset="-122"/>
                <a:ea typeface="微软雅黑" panose="020B0503020204020204" pitchFamily="34" charset="-122"/>
              </a:rPr>
              <a:t>INTO</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m0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1980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m1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LESS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THAN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2000</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500" dirty="0">
                <a:solidFill>
                  <a:srgbClr val="999999"/>
                </a:solidFill>
                <a:latin typeface="微软雅黑" panose="020B0503020204020204" pitchFamily="34" charset="-122"/>
                <a:ea typeface="微软雅黑" panose="020B0503020204020204" pitchFamily="34" charset="-122"/>
              </a:rPr>
              <a:t>);</a:t>
            </a:r>
            <a:endParaRPr lang="en-US" altLang="zh-CN" sz="1500" dirty="0">
              <a:solidFill>
                <a:srgbClr val="999999"/>
              </a:solidFill>
              <a:latin typeface="微软雅黑" panose="020B0503020204020204" pitchFamily="34" charset="-122"/>
              <a:ea typeface="微软雅黑" panose="020B0503020204020204" pitchFamily="34" charset="-122"/>
            </a:endParaRPr>
          </a:p>
          <a:p>
            <a:pPr marL="269240" indent="0">
              <a:buNone/>
            </a:pPr>
            <a:endParaRPr lang="en-US" altLang="zh-CN" sz="1500" dirty="0">
              <a:solidFill>
                <a:srgbClr val="999999"/>
              </a:solidFill>
              <a:latin typeface="微软雅黑" panose="020B0503020204020204" pitchFamily="34" charset="-122"/>
              <a:ea typeface="微软雅黑" panose="020B0503020204020204" pitchFamily="34" charset="-122"/>
            </a:endParaRPr>
          </a:p>
          <a:p>
            <a:pPr marL="269240" indent="0">
              <a:buNone/>
            </a:pPr>
            <a:r>
              <a:rPr lang="en-US" altLang="zh-CN" sz="1500" dirty="0">
                <a:solidFill>
                  <a:srgbClr val="0077AA"/>
                </a:solidFill>
                <a:latin typeface="微软雅黑" panose="020B0503020204020204" pitchFamily="34" charset="-122"/>
                <a:ea typeface="微软雅黑" panose="020B0503020204020204" pitchFamily="34" charset="-122"/>
              </a:rPr>
              <a:t>ALTER</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TABLE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tt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ADD</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np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IN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4</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8</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500" dirty="0">
                <a:solidFill>
                  <a:srgbClr val="0077AA"/>
                </a:solidFill>
                <a:latin typeface="微软雅黑" panose="020B0503020204020204" pitchFamily="34" charset="-122"/>
                <a:ea typeface="微软雅黑" panose="020B0503020204020204" pitchFamily="34" charset="-122"/>
              </a:rPr>
              <a:t>ALTER</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TABLE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err="1">
                <a:solidFill>
                  <a:srgbClr val="000000"/>
                </a:solidFill>
                <a:latin typeface="微软雅黑" panose="020B0503020204020204" pitchFamily="34" charset="-122"/>
                <a:ea typeface="微软雅黑" panose="020B0503020204020204" pitchFamily="34" charset="-122"/>
              </a:rPr>
              <a:t>tt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REORGANIZE</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p1</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np </a:t>
            </a:r>
            <a:r>
              <a:rPr lang="en-US" altLang="zh-CN" sz="1500" dirty="0">
                <a:solidFill>
                  <a:srgbClr val="0077AA"/>
                </a:solidFill>
                <a:latin typeface="微软雅黑" panose="020B0503020204020204" pitchFamily="34" charset="-122"/>
                <a:ea typeface="微软雅黑" panose="020B0503020204020204" pitchFamily="34" charset="-122"/>
              </a:rPr>
              <a:t>INTO</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p1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IN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6</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18</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PARTITION</a:t>
            </a:r>
            <a:r>
              <a:rPr lang="en-US" altLang="zh-CN" sz="1500" dirty="0">
                <a:solidFill>
                  <a:srgbClr val="000000"/>
                </a:solidFill>
                <a:latin typeface="微软雅黑" panose="020B0503020204020204" pitchFamily="34" charset="-122"/>
                <a:ea typeface="微软雅黑" panose="020B0503020204020204" pitchFamily="34" charset="-122"/>
              </a:rPr>
              <a:t> np </a:t>
            </a:r>
            <a:r>
              <a:rPr lang="en-US" altLang="zh-CN" sz="1500" dirty="0">
                <a:solidFill>
                  <a:srgbClr val="0077AA"/>
                </a:solidFill>
                <a:latin typeface="微软雅黑" panose="020B0503020204020204" pitchFamily="34" charset="-122"/>
                <a:ea typeface="微软雅黑" panose="020B0503020204020204" pitchFamily="34" charset="-122"/>
              </a:rPr>
              <a:t>VALUES</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0077AA"/>
                </a:solidFill>
                <a:latin typeface="微软雅黑" panose="020B0503020204020204" pitchFamily="34" charset="-122"/>
                <a:ea typeface="微软雅黑" panose="020B0503020204020204" pitchFamily="34" charset="-122"/>
              </a:rPr>
              <a:t>in</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990055"/>
                </a:solidFill>
                <a:latin typeface="微软雅黑" panose="020B0503020204020204" pitchFamily="34" charset="-122"/>
                <a:ea typeface="微软雅黑" panose="020B0503020204020204" pitchFamily="34" charset="-122"/>
              </a:rPr>
              <a:t>4</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8</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r>
              <a:rPr lang="en-US" altLang="zh-CN" sz="1500" dirty="0">
                <a:solidFill>
                  <a:srgbClr val="990055"/>
                </a:solidFill>
                <a:latin typeface="微软雅黑" panose="020B0503020204020204" pitchFamily="34" charset="-122"/>
                <a:ea typeface="微软雅黑" panose="020B0503020204020204" pitchFamily="34" charset="-122"/>
              </a:rPr>
              <a:t>12</a:t>
            </a:r>
            <a:r>
              <a:rPr lang="en-US" altLang="zh-CN" sz="1500" dirty="0">
                <a:solidFill>
                  <a:srgbClr val="999999"/>
                </a:solidFill>
                <a:latin typeface="微软雅黑" panose="020B0503020204020204" pitchFamily="34" charset="-122"/>
                <a:ea typeface="微软雅黑" panose="020B0503020204020204" pitchFamily="34" charset="-122"/>
              </a:rPr>
              <a:t>)</a:t>
            </a:r>
            <a:r>
              <a:rPr lang="en-US" altLang="zh-CN" sz="1500" dirty="0">
                <a:solidFill>
                  <a:srgbClr val="000000"/>
                </a:solidFill>
                <a:latin typeface="微软雅黑" panose="020B0503020204020204" pitchFamily="34" charset="-122"/>
                <a:ea typeface="微软雅黑" panose="020B0503020204020204" pitchFamily="34" charset="-122"/>
              </a:rPr>
              <a:t> </a:t>
            </a:r>
            <a:endParaRPr lang="en-US" altLang="zh-CN" sz="1500" dirty="0">
              <a:solidFill>
                <a:srgbClr val="000000"/>
              </a:solidFill>
              <a:latin typeface="微软雅黑" panose="020B0503020204020204" pitchFamily="34" charset="-122"/>
              <a:ea typeface="微软雅黑" panose="020B0503020204020204" pitchFamily="34" charset="-122"/>
            </a:endParaRPr>
          </a:p>
          <a:p>
            <a:pPr marL="269240" indent="0">
              <a:buNone/>
            </a:pPr>
            <a:r>
              <a:rPr lang="en-US" altLang="zh-CN" sz="1500" dirty="0">
                <a:solidFill>
                  <a:srgbClr val="999999"/>
                </a:solidFill>
                <a:latin typeface="微软雅黑" panose="020B0503020204020204" pitchFamily="34" charset="-122"/>
                <a:ea typeface="微软雅黑" panose="020B0503020204020204" pitchFamily="34" charset="-122"/>
              </a:rPr>
              <a:t>);</a:t>
            </a:r>
            <a:endParaRPr lang="zh-CN" altLang="en-US" sz="1500" dirty="0">
              <a:latin typeface="微软雅黑" panose="020B0503020204020204" pitchFamily="34" charset="-122"/>
              <a:ea typeface="微软雅黑" panose="020B0503020204020204" pitchFamily="34" charset="-122"/>
            </a:endParaRPr>
          </a:p>
          <a:p>
            <a:pPr marL="269240" indent="0">
              <a:buNone/>
            </a:pPr>
            <a:endParaRPr lang="zh-CN" altLang="en-US" sz="1500" dirty="0"/>
          </a:p>
          <a:p>
            <a:pPr marL="269240" indent="0">
              <a:buNone/>
            </a:pPr>
            <a:endParaRPr lang="zh-CN" altLang="en-US" sz="1500" dirty="0"/>
          </a:p>
          <a:p>
            <a:pPr marL="269240" indent="0">
              <a:buNone/>
            </a:pPr>
            <a:endParaRPr lang="zh-CN" altLang="en-US" sz="1500" dirty="0"/>
          </a:p>
          <a:p>
            <a:pPr marL="526415"/>
            <a:endParaRPr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6" name="矩形 5"/>
          <p:cNvSpPr/>
          <p:nvPr/>
        </p:nvSpPr>
        <p:spPr>
          <a:xfrm>
            <a:off x="2857500" y="2329376"/>
            <a:ext cx="3429000" cy="300082"/>
          </a:xfrm>
          <a:prstGeom prst="rect">
            <a:avLst/>
          </a:prstGeom>
        </p:spPr>
        <p:txBody>
          <a:bodyPr>
            <a:spAutoFit/>
          </a:bodyPr>
          <a:lstStyle/>
          <a:p>
            <a:endParaRPr lang="zh-CN" altLang="en-US" sz="1350" dirty="0"/>
          </a:p>
        </p:txBody>
      </p:sp>
      <p:sp>
        <p:nvSpPr>
          <p:cNvPr id="5" name="矩形 4"/>
          <p:cNvSpPr/>
          <p:nvPr/>
        </p:nvSpPr>
        <p:spPr>
          <a:xfrm>
            <a:off x="2857500" y="1810003"/>
            <a:ext cx="3429000" cy="300082"/>
          </a:xfrm>
          <a:prstGeom prst="rect">
            <a:avLst/>
          </a:prstGeom>
        </p:spPr>
        <p:txBody>
          <a:bodyPr>
            <a:spAutoFit/>
          </a:bodyPr>
          <a:lstStyle/>
          <a:p>
            <a:endParaRPr lang="zh-CN" altLang="en-US" sz="1350" dirty="0"/>
          </a:p>
        </p:txBody>
      </p:sp>
      <p:sp>
        <p:nvSpPr>
          <p:cNvPr id="7" name="矩形 6"/>
          <p:cNvSpPr/>
          <p:nvPr/>
        </p:nvSpPr>
        <p:spPr>
          <a:xfrm>
            <a:off x="2857500" y="1913878"/>
            <a:ext cx="3429000" cy="300082"/>
          </a:xfrm>
          <a:prstGeom prst="rect">
            <a:avLst/>
          </a:prstGeom>
        </p:spPr>
        <p:txBody>
          <a:bodyPr>
            <a:spAutoFit/>
          </a:bodyPr>
          <a:lstStyle/>
          <a:p>
            <a:endParaRPr lang="zh-CN" altLang="en-US" sz="1350" dirty="0"/>
          </a:p>
        </p:txBody>
      </p:sp>
      <p:sp>
        <p:nvSpPr>
          <p:cNvPr id="8" name="矩形 7"/>
          <p:cNvSpPr/>
          <p:nvPr/>
        </p:nvSpPr>
        <p:spPr>
          <a:xfrm>
            <a:off x="2857500" y="2329376"/>
            <a:ext cx="3429000" cy="300082"/>
          </a:xfrm>
          <a:prstGeom prst="rect">
            <a:avLst/>
          </a:prstGeom>
        </p:spPr>
        <p:txBody>
          <a:bodyPr>
            <a:spAutoFit/>
          </a:bodyPr>
          <a:lstStyle/>
          <a:p>
            <a:endParaRPr lang="zh-CN" altLang="en-US" sz="1350" dirty="0"/>
          </a:p>
        </p:txBody>
      </p:sp>
      <p:sp>
        <p:nvSpPr>
          <p:cNvPr id="9" name="矩形 8"/>
          <p:cNvSpPr/>
          <p:nvPr/>
        </p:nvSpPr>
        <p:spPr>
          <a:xfrm>
            <a:off x="2857500" y="1394505"/>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Management of HASH and KEY Partitions</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You </a:t>
            </a:r>
            <a:r>
              <a:rPr lang="en-US" altLang="zh-CN" dirty="0">
                <a:solidFill>
                  <a:srgbClr val="FF0000"/>
                </a:solidFill>
              </a:rPr>
              <a:t>cannot</a:t>
            </a:r>
            <a:r>
              <a:rPr lang="en-US" altLang="zh-CN" dirty="0"/>
              <a:t> </a:t>
            </a:r>
            <a:r>
              <a:rPr lang="en-US" altLang="zh-CN" dirty="0">
                <a:solidFill>
                  <a:srgbClr val="FF0000"/>
                </a:solidFill>
              </a:rPr>
              <a:t>drop</a:t>
            </a:r>
            <a:r>
              <a:rPr lang="en-US" altLang="zh-CN" dirty="0"/>
              <a:t> partitions from tables that are partitioned by HASH or KEY in the same way that you can from tables that are partitioned by RANGE or LIST. </a:t>
            </a:r>
            <a:endParaRPr lang="en-US" altLang="zh-CN" dirty="0"/>
          </a:p>
          <a:p>
            <a:pPr lvl="1"/>
            <a:r>
              <a:rPr lang="en-US" altLang="zh-CN" dirty="0"/>
              <a:t>However, you can </a:t>
            </a:r>
            <a:r>
              <a:rPr lang="en-US" altLang="zh-CN" dirty="0">
                <a:solidFill>
                  <a:srgbClr val="FF0000"/>
                </a:solidFill>
              </a:rPr>
              <a:t>merge</a:t>
            </a:r>
            <a:r>
              <a:rPr lang="en-US" altLang="zh-CN" dirty="0"/>
              <a:t> HASH or KEY partitions using </a:t>
            </a:r>
            <a:r>
              <a:rPr lang="en-US" altLang="zh-CN" dirty="0">
                <a:solidFill>
                  <a:srgbClr val="FF0000"/>
                </a:solidFill>
              </a:rPr>
              <a:t>ALTER TABLE ... COALESCE PARTITION</a:t>
            </a:r>
            <a:r>
              <a:rPr lang="en-US" altLang="zh-CN" dirty="0"/>
              <a:t>. </a:t>
            </a:r>
            <a:endParaRPr lang="en-US" altLang="zh-CN" dirty="0"/>
          </a:p>
          <a:p>
            <a:pPr marL="342900" lvl="1"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clients </a:t>
            </a:r>
            <a:r>
              <a:rPr lang="en-US" altLang="zh-CN" dirty="0">
                <a:solidFill>
                  <a:srgbClr val="999999"/>
                </a:solidFill>
                <a:latin typeface="Liberation Mono"/>
              </a:rPr>
              <a:t>(</a:t>
            </a:r>
            <a:endParaRPr lang="en-US" altLang="zh-CN" dirty="0">
              <a:solidFill>
                <a:srgbClr val="999999"/>
              </a:solidFill>
              <a:latin typeface="Liberation Mono"/>
            </a:endParaRPr>
          </a:p>
          <a:p>
            <a:pPr marL="342900" lvl="1" indent="0">
              <a:buNone/>
            </a:pPr>
            <a:r>
              <a:rPr lang="en-US" altLang="zh-CN" dirty="0">
                <a:solidFill>
                  <a:srgbClr val="999999"/>
                </a:solidFill>
                <a:latin typeface="Liberation Mono"/>
              </a:rPr>
              <a:t>	</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signed</a:t>
            </a:r>
            <a:r>
              <a:rPr lang="en-US" altLang="zh-CN" dirty="0">
                <a:solidFill>
                  <a:srgbClr val="000000"/>
                </a:solidFill>
                <a:latin typeface="Liberation Mono"/>
              </a:rPr>
              <a:t> </a:t>
            </a:r>
            <a:r>
              <a:rPr lang="en-US" altLang="zh-CN" dirty="0">
                <a:solidFill>
                  <a:srgbClr val="834689"/>
                </a:solidFill>
                <a:latin typeface="Liberation Mono"/>
              </a:rPr>
              <a:t>DATE</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HASH</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MONTH</a:t>
            </a:r>
            <a:r>
              <a:rPr lang="en-US" altLang="zh-CN" dirty="0">
                <a:solidFill>
                  <a:srgbClr val="999999"/>
                </a:solidFill>
                <a:latin typeface="Liberation Mono"/>
              </a:rPr>
              <a:t>(</a:t>
            </a:r>
            <a:r>
              <a:rPr lang="en-US" altLang="zh-CN" dirty="0">
                <a:solidFill>
                  <a:srgbClr val="0077AA"/>
                </a:solidFill>
                <a:latin typeface="Liberation Mono"/>
              </a:rPr>
              <a:t>signed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12</a:t>
            </a:r>
            <a:r>
              <a:rPr lang="en-US" altLang="zh-CN" dirty="0">
                <a:solidFill>
                  <a:srgbClr val="999999"/>
                </a:solidFill>
                <a:latin typeface="Liberation Mono"/>
              </a:rPr>
              <a:t>;</a:t>
            </a:r>
            <a:endParaRPr lang="en-US" altLang="zh-CN" dirty="0">
              <a:solidFill>
                <a:srgbClr val="999999"/>
              </a:solidFill>
              <a:latin typeface="Liberation Mono"/>
            </a:endParaRPr>
          </a:p>
          <a:p>
            <a:pPr marL="342900" lvl="1" indent="0">
              <a:buNone/>
            </a:pPr>
            <a:endParaRPr lang="en-US" altLang="zh-CN" dirty="0">
              <a:solidFill>
                <a:srgbClr val="999999"/>
              </a:solidFill>
              <a:latin typeface="Liberation Mono"/>
            </a:endParaRP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clients </a:t>
            </a:r>
            <a:r>
              <a:rPr lang="en-US" altLang="zh-CN" dirty="0">
                <a:solidFill>
                  <a:srgbClr val="0077AA"/>
                </a:solidFill>
                <a:latin typeface="Liberation Mono"/>
              </a:rPr>
              <a:t>COALESCE</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555555"/>
                </a:solidFill>
                <a:latin typeface="Liberation Mono"/>
              </a:rPr>
              <a:t>Query OK, 0 rows affected (0.02 sec)</a:t>
            </a:r>
            <a:endParaRPr lang="en-US" altLang="zh-CN" dirty="0">
              <a:solidFill>
                <a:srgbClr val="555555"/>
              </a:solidFill>
              <a:latin typeface="Liberation Mono"/>
            </a:endParaRPr>
          </a:p>
          <a:p>
            <a:pPr marL="342900" lvl="1" indent="0">
              <a:buNone/>
            </a:pPr>
            <a:endParaRPr lang="en-US" altLang="zh-CN" dirty="0">
              <a:solidFill>
                <a:srgbClr val="555555"/>
              </a:solidFill>
              <a:latin typeface="Liberation Mono"/>
            </a:endParaRPr>
          </a:p>
          <a:p>
            <a:pPr marL="342900" lvl="1" indent="0">
              <a:buNone/>
            </a:pP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clients </a:t>
            </a:r>
            <a:r>
              <a:rPr lang="en-US" altLang="zh-CN" dirty="0">
                <a:solidFill>
                  <a:srgbClr val="0077AA"/>
                </a:solidFill>
                <a:latin typeface="Liberation Mono"/>
              </a:rPr>
              <a:t>ADD</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6</a:t>
            </a:r>
            <a:r>
              <a:rPr lang="en-US" altLang="zh-CN" dirty="0">
                <a:solidFill>
                  <a:srgbClr val="999999"/>
                </a:solidFill>
                <a:latin typeface="Liberation Mono"/>
              </a:rPr>
              <a:t>;</a:t>
            </a:r>
            <a:endParaRPr lang="zh-CN" altLang="en-US" dirty="0"/>
          </a:p>
          <a:p>
            <a:pPr marL="342900" lvl="1" indent="0">
              <a:buNone/>
            </a:pPr>
            <a:endParaRPr lang="zh-CN" altLang="en-US" dirty="0"/>
          </a:p>
          <a:p>
            <a:pPr marL="342900" lvl="1" indent="0">
              <a:buNone/>
            </a:pPr>
            <a:endParaRPr lang="en-US" altLang="zh-CN" dirty="0">
              <a:solidFill>
                <a:srgbClr val="999999"/>
              </a:solidFill>
              <a:latin typeface="Liberation Mono"/>
            </a:endParaRPr>
          </a:p>
          <a:p>
            <a:pPr marL="342900" lvl="1" indent="0">
              <a:buNone/>
            </a:pPr>
            <a:endParaRPr lang="zh-CN" altLang="en-US" dirty="0"/>
          </a:p>
          <a:p>
            <a:pPr marL="342900" lvl="1" indent="0">
              <a:buNone/>
            </a:pP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128792" cy="413814"/>
          </a:xfrm>
        </p:spPr>
        <p:txBody>
          <a:bodyPr/>
          <a:lstStyle/>
          <a:p>
            <a:r>
              <a:rPr kumimoji="1" lang="en-US" altLang="zh-CN" dirty="0"/>
              <a:t>Exchanging Partitions and </a:t>
            </a:r>
            <a:r>
              <a:rPr kumimoji="1" lang="en-US" altLang="zh-CN" dirty="0" err="1"/>
              <a:t>Subpartitions</a:t>
            </a:r>
            <a:r>
              <a:rPr kumimoji="1" lang="en-US" altLang="zh-CN" dirty="0"/>
              <a:t> with Tables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In MySQL 8.0, it is possible to exchange a table partition or </a:t>
            </a:r>
            <a:r>
              <a:rPr lang="en-US" altLang="zh-CN" dirty="0" err="1"/>
              <a:t>subpartition</a:t>
            </a:r>
            <a:r>
              <a:rPr lang="en-US" altLang="zh-CN" dirty="0"/>
              <a:t> with a table using </a:t>
            </a:r>
            <a:endParaRPr lang="en-US" altLang="zh-CN" dirty="0"/>
          </a:p>
          <a:p>
            <a:pPr marL="0" indent="0" fontAlgn="base">
              <a:buNone/>
            </a:pPr>
            <a:r>
              <a:rPr lang="zh-CN" altLang="en-US" dirty="0">
                <a:solidFill>
                  <a:srgbClr val="FF0000"/>
                </a:solidFill>
              </a:rPr>
              <a:t>       </a:t>
            </a:r>
            <a:r>
              <a:rPr lang="en-US" altLang="zh-CN" dirty="0">
                <a:solidFill>
                  <a:srgbClr val="FF0000"/>
                </a:solidFill>
              </a:rPr>
              <a:t>ALTER TABLE </a:t>
            </a:r>
            <a:r>
              <a:rPr lang="en-US" altLang="zh-CN" i="1" dirty="0" err="1">
                <a:solidFill>
                  <a:srgbClr val="FF0000"/>
                </a:solidFill>
              </a:rPr>
              <a:t>pt</a:t>
            </a:r>
            <a:r>
              <a:rPr lang="en-US" altLang="zh-CN" dirty="0">
                <a:solidFill>
                  <a:srgbClr val="FF0000"/>
                </a:solidFill>
              </a:rPr>
              <a:t> EXCHANGE PARTITION </a:t>
            </a:r>
            <a:r>
              <a:rPr lang="en-US" altLang="zh-CN" i="1" dirty="0">
                <a:solidFill>
                  <a:srgbClr val="FF0000"/>
                </a:solidFill>
              </a:rPr>
              <a:t>p</a:t>
            </a:r>
            <a:r>
              <a:rPr lang="en-US" altLang="zh-CN" dirty="0">
                <a:solidFill>
                  <a:srgbClr val="FF0000"/>
                </a:solidFill>
              </a:rPr>
              <a:t> WITH TABLE </a:t>
            </a:r>
            <a:r>
              <a:rPr lang="en-US" altLang="zh-CN" i="1" dirty="0" err="1">
                <a:solidFill>
                  <a:srgbClr val="FF0000"/>
                </a:solidFill>
              </a:rPr>
              <a:t>nt</a:t>
            </a:r>
            <a:r>
              <a:rPr lang="en-US" altLang="zh-CN" dirty="0">
                <a:solidFill>
                  <a:srgbClr val="FF0000"/>
                </a:solidFill>
              </a:rPr>
              <a:t>, </a:t>
            </a:r>
            <a:endParaRPr lang="en-US" altLang="zh-CN" dirty="0">
              <a:solidFill>
                <a:srgbClr val="FF0000"/>
              </a:solidFill>
            </a:endParaRPr>
          </a:p>
          <a:p>
            <a:pPr lvl="1" fontAlgn="base"/>
            <a:r>
              <a:rPr lang="en-US" altLang="zh-CN" dirty="0"/>
              <a:t>where </a:t>
            </a:r>
            <a:r>
              <a:rPr lang="en-US" altLang="zh-CN" i="1" dirty="0" err="1">
                <a:solidFill>
                  <a:srgbClr val="FF0000"/>
                </a:solidFill>
              </a:rPr>
              <a:t>pt</a:t>
            </a:r>
            <a:r>
              <a:rPr lang="zh-CN" altLang="en-US" i="1" dirty="0"/>
              <a:t> </a:t>
            </a:r>
            <a:r>
              <a:rPr lang="en-US" altLang="zh-CN" dirty="0"/>
              <a:t>is the partitioned table and </a:t>
            </a:r>
            <a:r>
              <a:rPr lang="en-US" altLang="zh-CN" i="1" dirty="0">
                <a:solidFill>
                  <a:srgbClr val="FF0000"/>
                </a:solidFill>
              </a:rPr>
              <a:t>p</a:t>
            </a:r>
            <a:r>
              <a:rPr lang="en-US" altLang="zh-CN" dirty="0"/>
              <a:t> is the partition or </a:t>
            </a:r>
            <a:r>
              <a:rPr lang="en-US" altLang="zh-CN" dirty="0" err="1"/>
              <a:t>subpartition</a:t>
            </a:r>
            <a:r>
              <a:rPr lang="en-US" altLang="zh-CN" dirty="0"/>
              <a:t> of </a:t>
            </a:r>
            <a:r>
              <a:rPr lang="en-US" altLang="zh-CN" i="1" dirty="0" err="1">
                <a:solidFill>
                  <a:srgbClr val="FF0000"/>
                </a:solidFill>
              </a:rPr>
              <a:t>pt</a:t>
            </a:r>
            <a:r>
              <a:rPr lang="en-US" altLang="zh-CN" dirty="0"/>
              <a:t> to be exchanged with unpartitioned table </a:t>
            </a:r>
            <a:r>
              <a:rPr lang="en-US" altLang="zh-CN" i="1" dirty="0" err="1">
                <a:solidFill>
                  <a:srgbClr val="FF0000"/>
                </a:solidFill>
              </a:rPr>
              <a:t>nt</a:t>
            </a:r>
            <a:r>
              <a:rPr lang="en-US" altLang="zh-CN" dirty="0"/>
              <a:t>, provided that the following statements are true:</a:t>
            </a:r>
            <a:endParaRPr lang="en-US" altLang="zh-CN" dirty="0"/>
          </a:p>
          <a:p>
            <a:pPr lvl="2" fontAlgn="base"/>
            <a:r>
              <a:rPr lang="en-US" altLang="zh-CN" dirty="0"/>
              <a:t>Table </a:t>
            </a:r>
            <a:r>
              <a:rPr lang="en-US" altLang="zh-CN" i="1" dirty="0" err="1">
                <a:solidFill>
                  <a:srgbClr val="FF0000"/>
                </a:solidFill>
              </a:rPr>
              <a:t>nt</a:t>
            </a:r>
            <a:r>
              <a:rPr lang="en-US" altLang="zh-CN" dirty="0"/>
              <a:t> is not itself partitioned.</a:t>
            </a:r>
            <a:endParaRPr lang="en-US" altLang="zh-CN" dirty="0"/>
          </a:p>
          <a:p>
            <a:pPr lvl="2" fontAlgn="base"/>
            <a:r>
              <a:rPr lang="en-US" altLang="zh-CN" dirty="0"/>
              <a:t>Table </a:t>
            </a:r>
            <a:r>
              <a:rPr lang="en-US" altLang="zh-CN" i="1" dirty="0" err="1">
                <a:solidFill>
                  <a:srgbClr val="FF0000"/>
                </a:solidFill>
              </a:rPr>
              <a:t>nt</a:t>
            </a:r>
            <a:r>
              <a:rPr lang="en-US" altLang="zh-CN" dirty="0"/>
              <a:t> is not a temporary table.</a:t>
            </a:r>
            <a:endParaRPr lang="en-US" altLang="zh-CN" dirty="0"/>
          </a:p>
          <a:p>
            <a:pPr lvl="2" fontAlgn="base"/>
            <a:r>
              <a:rPr lang="en-US" altLang="zh-CN" dirty="0"/>
              <a:t>The structures of tables </a:t>
            </a:r>
            <a:r>
              <a:rPr lang="en-US" altLang="zh-CN" i="1" dirty="0" err="1">
                <a:solidFill>
                  <a:srgbClr val="FF0000"/>
                </a:solidFill>
              </a:rPr>
              <a:t>pt</a:t>
            </a:r>
            <a:r>
              <a:rPr lang="en-US" altLang="zh-CN" dirty="0"/>
              <a:t> and </a:t>
            </a:r>
            <a:r>
              <a:rPr lang="en-US" altLang="zh-CN" i="1" dirty="0" err="1">
                <a:solidFill>
                  <a:srgbClr val="FF0000"/>
                </a:solidFill>
              </a:rPr>
              <a:t>nt</a:t>
            </a:r>
            <a:r>
              <a:rPr lang="en-US" altLang="zh-CN" dirty="0"/>
              <a:t> are otherwise identical.</a:t>
            </a:r>
            <a:endParaRPr lang="en-US" altLang="zh-CN" dirty="0"/>
          </a:p>
          <a:p>
            <a:pPr lvl="2" fontAlgn="base"/>
            <a:r>
              <a:rPr lang="en-US" altLang="zh-CN" dirty="0"/>
              <a:t>Table </a:t>
            </a:r>
            <a:r>
              <a:rPr lang="en-US" altLang="zh-CN" dirty="0" err="1">
                <a:solidFill>
                  <a:srgbClr val="FF0000"/>
                </a:solidFill>
              </a:rPr>
              <a:t>nt</a:t>
            </a:r>
            <a:r>
              <a:rPr lang="en-US" altLang="zh-CN" dirty="0"/>
              <a:t> contains no foreign key references, and no other table has any foreign keys that refer to nt.</a:t>
            </a:r>
            <a:endParaRPr lang="en-US" altLang="zh-CN" dirty="0"/>
          </a:p>
          <a:p>
            <a:pPr lvl="2" fontAlgn="base"/>
            <a:r>
              <a:rPr lang="en-US" altLang="zh-CN" dirty="0"/>
              <a:t>There are no rows in </a:t>
            </a:r>
            <a:r>
              <a:rPr lang="en-US" altLang="zh-CN" i="1" dirty="0" err="1">
                <a:solidFill>
                  <a:srgbClr val="FF0000"/>
                </a:solidFill>
              </a:rPr>
              <a:t>nt</a:t>
            </a:r>
            <a:r>
              <a:rPr lang="en-US" altLang="zh-CN" dirty="0"/>
              <a:t> that lie outside the boundaries of the partition definition for </a:t>
            </a:r>
            <a:r>
              <a:rPr lang="en-US" altLang="zh-CN" i="1" dirty="0">
                <a:solidFill>
                  <a:srgbClr val="FF0000"/>
                </a:solidFill>
              </a:rPr>
              <a:t>p</a:t>
            </a:r>
            <a:r>
              <a:rPr lang="en-US" altLang="zh-CN" dirty="0"/>
              <a:t>. This condition does not apply if WITHOUT VALIDATION is used.</a:t>
            </a:r>
            <a:endParaRPr lang="en-US" altLang="zh-CN" dirty="0"/>
          </a:p>
          <a:p>
            <a:pPr lvl="2" fontAlgn="base"/>
            <a:r>
              <a:rPr lang="en-US" altLang="zh-CN" dirty="0"/>
              <a:t>For </a:t>
            </a:r>
            <a:r>
              <a:rPr lang="en-US" altLang="zh-CN" dirty="0" err="1"/>
              <a:t>InnoDB</a:t>
            </a:r>
            <a:r>
              <a:rPr lang="en-US" altLang="zh-CN" dirty="0"/>
              <a:t> tables, both tables use the same row format. To determine the row format of an </a:t>
            </a:r>
            <a:r>
              <a:rPr lang="en-US" altLang="zh-CN" dirty="0" err="1"/>
              <a:t>InnoDB</a:t>
            </a:r>
            <a:r>
              <a:rPr lang="en-US" altLang="zh-CN" dirty="0"/>
              <a:t> table, query </a:t>
            </a:r>
            <a:r>
              <a:rPr lang="en-US" altLang="zh-CN" dirty="0">
                <a:hlinkClick r:id="rId1" tooltip="26.51.24 The INFORMATION_SCHEMA INNODB_TABLES Table"/>
              </a:rPr>
              <a:t>INFORMATION_SCHEMA.INNODB_TABLES</a:t>
            </a:r>
            <a:r>
              <a:rPr lang="en-US" altLang="zh-CN" dirty="0"/>
              <a:t>.</a:t>
            </a:r>
            <a:endParaRPr lang="en-US" altLang="zh-CN" dirty="0"/>
          </a:p>
          <a:p>
            <a:pPr lvl="2" fontAlgn="base"/>
            <a:r>
              <a:rPr lang="en-US" altLang="zh-CN" dirty="0" err="1">
                <a:solidFill>
                  <a:srgbClr val="FF0000"/>
                </a:solidFill>
              </a:rPr>
              <a:t>nt</a:t>
            </a:r>
            <a:r>
              <a:rPr lang="en-US" altLang="zh-CN" dirty="0"/>
              <a:t> does not have any partitions that use the DATA DIRECTORY option. This restriction is lifted for </a:t>
            </a:r>
            <a:r>
              <a:rPr lang="en-US" altLang="zh-CN" dirty="0" err="1"/>
              <a:t>InnoDB</a:t>
            </a:r>
            <a:r>
              <a:rPr lang="en-US" altLang="zh-CN" dirty="0"/>
              <a:t> tables in MySQL 8.0.14 and later.</a:t>
            </a:r>
            <a:endParaRPr lang="en-US" altLang="zh-CN" dirty="0"/>
          </a:p>
          <a:p>
            <a:pPr marL="342900" lvl="1" indent="0">
              <a:buNone/>
            </a:pP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2121627"/>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272808" cy="413814"/>
          </a:xfrm>
        </p:spPr>
        <p:txBody>
          <a:bodyPr/>
          <a:lstStyle/>
          <a:p>
            <a:r>
              <a:rPr kumimoji="1" lang="en-US" altLang="zh-CN" dirty="0"/>
              <a:t>Exchanging Partitions and </a:t>
            </a:r>
            <a:r>
              <a:rPr kumimoji="1" lang="en-US" altLang="zh-CN" dirty="0" err="1"/>
              <a:t>Subpartitions</a:t>
            </a:r>
            <a:r>
              <a:rPr kumimoji="1" lang="en-US" altLang="zh-CN" dirty="0"/>
              <a:t> with Tables</a:t>
            </a:r>
            <a:endParaRPr kumimoji="1" lang="zh-CN" altLang="en-US" dirty="0"/>
          </a:p>
        </p:txBody>
      </p:sp>
      <p:sp>
        <p:nvSpPr>
          <p:cNvPr id="3" name="内容占位符 2"/>
          <p:cNvSpPr>
            <a:spLocks noGrp="1"/>
          </p:cNvSpPr>
          <p:nvPr>
            <p:ph idx="1"/>
          </p:nvPr>
        </p:nvSpPr>
        <p:spPr/>
        <p:txBody>
          <a:bodyPr>
            <a:normAutofit fontScale="85000" lnSpcReduction="20000"/>
          </a:bodyPr>
          <a:lstStyle/>
          <a:p>
            <a:pPr marL="269240"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 </a:t>
            </a:r>
            <a:r>
              <a:rPr lang="en-US" altLang="zh-CN" dirty="0">
                <a:solidFill>
                  <a:srgbClr val="999999"/>
                </a:solidFill>
                <a:latin typeface="Liberation Mono"/>
              </a:rPr>
              <a:t>(</a:t>
            </a:r>
            <a:endParaRPr lang="en-US" altLang="zh-CN" dirty="0">
              <a:solidFill>
                <a:srgbClr val="999999"/>
              </a:solidFill>
              <a:latin typeface="Liberation Mono"/>
            </a:endParaRPr>
          </a:p>
          <a:p>
            <a:pPr marL="269240" indent="0">
              <a:buNone/>
            </a:pPr>
            <a:r>
              <a:rPr lang="en-US" altLang="zh-CN" dirty="0">
                <a:solidFill>
                  <a:srgbClr val="999999"/>
                </a:solidFill>
                <a:latin typeface="Liberation Mono"/>
              </a:rPr>
              <a:t>	</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id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100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150</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999999"/>
                </a:solidFill>
                <a:latin typeface="Liberation Mono"/>
              </a:rPr>
              <a:t>);</a:t>
            </a:r>
            <a:endParaRPr lang="en-US" altLang="zh-CN" dirty="0">
              <a:solidFill>
                <a:srgbClr val="999999"/>
              </a:solidFill>
              <a:latin typeface="Liberation Mono"/>
            </a:endParaRPr>
          </a:p>
          <a:p>
            <a:pPr marL="269240" indent="0">
              <a:buNone/>
            </a:pPr>
            <a:endParaRPr lang="en-US" altLang="zh-CN" dirty="0">
              <a:solidFill>
                <a:srgbClr val="999999"/>
              </a:solidFill>
              <a:latin typeface="Liberation Mono"/>
            </a:endParaRPr>
          </a:p>
          <a:p>
            <a:pPr marL="269240" indent="0">
              <a:buNone/>
            </a:pP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e </a:t>
            </a:r>
            <a:r>
              <a:rPr lang="en-US" altLang="zh-CN" dirty="0">
                <a:solidFill>
                  <a:srgbClr val="0077AA"/>
                </a:solidFill>
                <a:latin typeface="Liberation Mono"/>
              </a:rPr>
              <a:t>VALUES</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999999"/>
                </a:solidFill>
                <a:latin typeface="Liberation Mono"/>
              </a:rPr>
              <a:t>	(</a:t>
            </a:r>
            <a:r>
              <a:rPr lang="en-US" altLang="zh-CN" dirty="0">
                <a:solidFill>
                  <a:srgbClr val="990055"/>
                </a:solidFill>
                <a:latin typeface="Liberation Mono"/>
              </a:rPr>
              <a:t>1669</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"Jim"</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"Smith"</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337</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"Mary"</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"Jones"</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16</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"Frank"</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"White"</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999999"/>
                </a:solidFill>
                <a:latin typeface="Liberation Mono"/>
              </a:rPr>
              <a:t>	(</a:t>
            </a:r>
            <a:r>
              <a:rPr lang="en-US" altLang="zh-CN" dirty="0">
                <a:solidFill>
                  <a:srgbClr val="990055"/>
                </a:solidFill>
                <a:latin typeface="Liberation Mono"/>
              </a:rPr>
              <a:t>2005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"Linda"</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"Black"</a:t>
            </a:r>
            <a:r>
              <a:rPr lang="en-US" altLang="zh-CN" dirty="0">
                <a:solidFill>
                  <a:srgbClr val="999999"/>
                </a:solidFill>
                <a:latin typeface="Liberation Mono"/>
              </a:rPr>
              <a:t>);</a:t>
            </a:r>
            <a:endParaRPr lang="zh-CN" altLang="en-US" dirty="0"/>
          </a:p>
          <a:p>
            <a:pPr marL="342900" lvl="1" indent="0">
              <a:buNone/>
            </a:pP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2121627"/>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200800" cy="413814"/>
          </a:xfrm>
        </p:spPr>
        <p:txBody>
          <a:bodyPr/>
          <a:lstStyle/>
          <a:p>
            <a:r>
              <a:rPr kumimoji="1" lang="en-US" altLang="zh-CN" dirty="0"/>
              <a:t>Exchanging Partitions and </a:t>
            </a:r>
            <a:r>
              <a:rPr kumimoji="1" lang="en-US" altLang="zh-CN" dirty="0" err="1"/>
              <a:t>Subpartitions</a:t>
            </a:r>
            <a:r>
              <a:rPr kumimoji="1" lang="en-US" altLang="zh-CN" dirty="0"/>
              <a:t> with Tables</a:t>
            </a:r>
            <a:endParaRPr kumimoji="1" lang="zh-CN" altLang="en-US" dirty="0"/>
          </a:p>
        </p:txBody>
      </p:sp>
      <p:sp>
        <p:nvSpPr>
          <p:cNvPr id="3" name="内容占位符 2"/>
          <p:cNvSpPr>
            <a:spLocks noGrp="1"/>
          </p:cNvSpPr>
          <p:nvPr>
            <p:ph idx="1"/>
          </p:nvPr>
        </p:nvSpPr>
        <p:spPr/>
        <p:txBody>
          <a:bodyPr>
            <a:normAutofit fontScale="85000" lnSpcReduction="20000"/>
          </a:bodyPr>
          <a:lstStyle/>
          <a:p>
            <a:pPr marL="269240" indent="0">
              <a:buNone/>
            </a:pPr>
            <a:r>
              <a:rPr lang="en-US" altLang="zh-CN" sz="1650" dirty="0" err="1">
                <a:solidFill>
                  <a:srgbClr val="A67F59"/>
                </a:solidFill>
                <a:latin typeface="Liberation Mono"/>
              </a:rPr>
              <a:t>mysql</a:t>
            </a:r>
            <a:r>
              <a:rPr lang="en-US" altLang="zh-CN" sz="1650" dirty="0">
                <a:solidFill>
                  <a:srgbClr val="A67F59"/>
                </a:solidFill>
                <a:latin typeface="Liberation Mono"/>
              </a:rPr>
              <a:t>&gt;</a:t>
            </a:r>
            <a:r>
              <a:rPr lang="en-US" altLang="zh-CN" sz="1650" dirty="0">
                <a:solidFill>
                  <a:srgbClr val="000000"/>
                </a:solidFill>
                <a:latin typeface="Liberation Mono"/>
              </a:rPr>
              <a:t> </a:t>
            </a:r>
            <a:r>
              <a:rPr lang="en-US" altLang="zh-CN" sz="1650" dirty="0">
                <a:solidFill>
                  <a:srgbClr val="0077AA"/>
                </a:solidFill>
                <a:latin typeface="Liberation Mono"/>
              </a:rPr>
              <a:t>CREATE</a:t>
            </a:r>
            <a:r>
              <a:rPr lang="en-US" altLang="zh-CN" sz="1650" dirty="0">
                <a:solidFill>
                  <a:srgbClr val="000000"/>
                </a:solidFill>
                <a:latin typeface="Liberation Mono"/>
              </a:rPr>
              <a:t> </a:t>
            </a:r>
            <a:r>
              <a:rPr lang="en-US" altLang="zh-CN" sz="1650" dirty="0">
                <a:solidFill>
                  <a:srgbClr val="0077AA"/>
                </a:solidFill>
                <a:latin typeface="Liberation Mono"/>
              </a:rPr>
              <a:t>TABLE</a:t>
            </a:r>
            <a:r>
              <a:rPr lang="en-US" altLang="zh-CN" sz="1650" dirty="0">
                <a:solidFill>
                  <a:srgbClr val="000000"/>
                </a:solidFill>
                <a:latin typeface="Liberation Mono"/>
              </a:rPr>
              <a:t> e2 </a:t>
            </a:r>
            <a:r>
              <a:rPr lang="en-US" altLang="zh-CN" sz="1650" dirty="0">
                <a:solidFill>
                  <a:srgbClr val="A67F59"/>
                </a:solidFill>
                <a:latin typeface="Liberation Mono"/>
              </a:rPr>
              <a:t>LIKE</a:t>
            </a:r>
            <a:r>
              <a:rPr lang="en-US" altLang="zh-CN" sz="1650" dirty="0">
                <a:solidFill>
                  <a:srgbClr val="000000"/>
                </a:solidFill>
                <a:latin typeface="Liberation Mono"/>
              </a:rPr>
              <a:t> e</a:t>
            </a:r>
            <a:r>
              <a:rPr lang="en-US" altLang="zh-CN" sz="1650" dirty="0">
                <a:solidFill>
                  <a:srgbClr val="999999"/>
                </a:solidFill>
                <a:latin typeface="Liberation Mono"/>
              </a:rPr>
              <a:t>;</a:t>
            </a:r>
            <a:r>
              <a:rPr lang="en-US" altLang="zh-CN" sz="1650" dirty="0">
                <a:solidFill>
                  <a:srgbClr val="000000"/>
                </a:solidFill>
                <a:latin typeface="Liberation Mono"/>
              </a:rPr>
              <a:t> </a:t>
            </a:r>
            <a:endParaRPr lang="en-US" altLang="zh-CN" sz="1650" dirty="0">
              <a:solidFill>
                <a:srgbClr val="000000"/>
              </a:solidFill>
              <a:latin typeface="Liberation Mono"/>
            </a:endParaRPr>
          </a:p>
          <a:p>
            <a:pPr marL="269240" indent="0">
              <a:buNone/>
            </a:pPr>
            <a:r>
              <a:rPr lang="en-US" altLang="zh-CN" sz="1650" dirty="0">
                <a:solidFill>
                  <a:srgbClr val="555555"/>
                </a:solidFill>
                <a:latin typeface="Liberation Mono"/>
              </a:rPr>
              <a:t>Query OK, 0 rows affected (0.04 sec)</a:t>
            </a:r>
            <a:r>
              <a:rPr lang="en-US" altLang="zh-CN" sz="1650" dirty="0">
                <a:solidFill>
                  <a:srgbClr val="000000"/>
                </a:solidFill>
                <a:latin typeface="Liberation Mono"/>
              </a:rPr>
              <a:t> </a:t>
            </a:r>
            <a:endParaRPr lang="en-US" altLang="zh-CN" sz="1650" dirty="0">
              <a:solidFill>
                <a:srgbClr val="000000"/>
              </a:solidFill>
              <a:latin typeface="Liberation Mono"/>
            </a:endParaRPr>
          </a:p>
          <a:p>
            <a:pPr marL="269240" indent="0">
              <a:buNone/>
            </a:pPr>
            <a:r>
              <a:rPr lang="en-US" altLang="zh-CN" sz="1650" dirty="0" err="1">
                <a:solidFill>
                  <a:srgbClr val="A67F59"/>
                </a:solidFill>
                <a:latin typeface="Liberation Mono"/>
              </a:rPr>
              <a:t>mysql</a:t>
            </a:r>
            <a:r>
              <a:rPr lang="en-US" altLang="zh-CN" sz="1650" dirty="0">
                <a:solidFill>
                  <a:srgbClr val="A67F59"/>
                </a:solidFill>
                <a:latin typeface="Liberation Mono"/>
              </a:rPr>
              <a:t>&gt;</a:t>
            </a:r>
            <a:r>
              <a:rPr lang="en-US" altLang="zh-CN" sz="1650" dirty="0">
                <a:solidFill>
                  <a:srgbClr val="000000"/>
                </a:solidFill>
                <a:latin typeface="Liberation Mono"/>
              </a:rPr>
              <a:t> </a:t>
            </a:r>
            <a:r>
              <a:rPr lang="en-US" altLang="zh-CN" sz="1650" dirty="0">
                <a:solidFill>
                  <a:srgbClr val="0077AA"/>
                </a:solidFill>
                <a:latin typeface="Liberation Mono"/>
              </a:rPr>
              <a:t>ALTER</a:t>
            </a:r>
            <a:r>
              <a:rPr lang="en-US" altLang="zh-CN" sz="1650" dirty="0">
                <a:solidFill>
                  <a:srgbClr val="000000"/>
                </a:solidFill>
                <a:latin typeface="Liberation Mono"/>
              </a:rPr>
              <a:t> </a:t>
            </a:r>
            <a:r>
              <a:rPr lang="en-US" altLang="zh-CN" sz="1650" dirty="0">
                <a:solidFill>
                  <a:srgbClr val="0077AA"/>
                </a:solidFill>
                <a:latin typeface="Liberation Mono"/>
              </a:rPr>
              <a:t>TABLE</a:t>
            </a:r>
            <a:r>
              <a:rPr lang="en-US" altLang="zh-CN" sz="1650" dirty="0">
                <a:solidFill>
                  <a:srgbClr val="000000"/>
                </a:solidFill>
                <a:latin typeface="Liberation Mono"/>
              </a:rPr>
              <a:t> e2 </a:t>
            </a:r>
            <a:r>
              <a:rPr lang="en-US" altLang="zh-CN" sz="1650" dirty="0">
                <a:solidFill>
                  <a:srgbClr val="0077AA"/>
                </a:solidFill>
                <a:latin typeface="Liberation Mono"/>
              </a:rPr>
              <a:t>REMOVE</a:t>
            </a:r>
            <a:r>
              <a:rPr lang="en-US" altLang="zh-CN" sz="1650" dirty="0">
                <a:solidFill>
                  <a:srgbClr val="000000"/>
                </a:solidFill>
                <a:latin typeface="Liberation Mono"/>
              </a:rPr>
              <a:t> </a:t>
            </a:r>
            <a:r>
              <a:rPr lang="en-US" altLang="zh-CN" sz="1650" dirty="0">
                <a:solidFill>
                  <a:srgbClr val="0077AA"/>
                </a:solidFill>
                <a:latin typeface="Liberation Mono"/>
              </a:rPr>
              <a:t>PARTITIONING</a:t>
            </a:r>
            <a:r>
              <a:rPr lang="en-US" altLang="zh-CN" sz="1650" dirty="0">
                <a:solidFill>
                  <a:srgbClr val="999999"/>
                </a:solidFill>
                <a:latin typeface="Liberation Mono"/>
              </a:rPr>
              <a:t>;</a:t>
            </a:r>
            <a:r>
              <a:rPr lang="en-US" altLang="zh-CN" sz="1650" dirty="0">
                <a:solidFill>
                  <a:srgbClr val="000000"/>
                </a:solidFill>
                <a:latin typeface="Liberation Mono"/>
              </a:rPr>
              <a:t> </a:t>
            </a:r>
            <a:endParaRPr lang="en-US" altLang="zh-CN" sz="1650" dirty="0">
              <a:solidFill>
                <a:srgbClr val="000000"/>
              </a:solidFill>
              <a:latin typeface="Liberation Mono"/>
            </a:endParaRPr>
          </a:p>
          <a:p>
            <a:pPr marL="269240" indent="0">
              <a:buNone/>
            </a:pPr>
            <a:r>
              <a:rPr lang="en-US" altLang="zh-CN" sz="1650" dirty="0">
                <a:solidFill>
                  <a:srgbClr val="555555"/>
                </a:solidFill>
                <a:latin typeface="Liberation Mono"/>
              </a:rPr>
              <a:t>Query OK, 0 rows affected (0.07 sec)</a:t>
            </a:r>
            <a:r>
              <a:rPr lang="en-US" altLang="zh-CN" sz="1650" dirty="0">
                <a:solidFill>
                  <a:srgbClr val="000000"/>
                </a:solidFill>
                <a:latin typeface="Liberation Mono"/>
              </a:rPr>
              <a:t> </a:t>
            </a:r>
            <a:endParaRPr lang="en-US" altLang="zh-CN" sz="1650" dirty="0">
              <a:solidFill>
                <a:srgbClr val="000000"/>
              </a:solidFill>
              <a:latin typeface="Liberation Mono"/>
            </a:endParaRPr>
          </a:p>
          <a:p>
            <a:pPr marL="269240" indent="0">
              <a:buNone/>
            </a:pPr>
            <a:r>
              <a:rPr lang="en-US" altLang="zh-CN" sz="1650" dirty="0">
                <a:solidFill>
                  <a:srgbClr val="555555"/>
                </a:solidFill>
                <a:latin typeface="Liberation Mono"/>
              </a:rPr>
              <a:t>Records: 0 Duplicates: 0 Warnings: 0</a:t>
            </a:r>
            <a:endParaRPr lang="en-US" altLang="zh-CN" sz="1650" dirty="0">
              <a:solidFill>
                <a:srgbClr val="555555"/>
              </a:solidFill>
              <a:latin typeface="Liberation Mono"/>
            </a:endParaRPr>
          </a:p>
          <a:p>
            <a:pPr marL="269240" indent="0">
              <a:buNone/>
            </a:pPr>
            <a:endParaRPr lang="zh-CN" altLang="en-US" sz="1650" dirty="0"/>
          </a:p>
          <a:p>
            <a:pPr marL="269240" lvl="1" indent="0">
              <a:buNone/>
            </a:pPr>
            <a:r>
              <a:rPr lang="en-US" altLang="zh-CN" sz="1650" dirty="0" err="1">
                <a:solidFill>
                  <a:srgbClr val="A67F59"/>
                </a:solidFill>
                <a:latin typeface="Liberation Mono"/>
              </a:rPr>
              <a:t>mysql</a:t>
            </a:r>
            <a:r>
              <a:rPr lang="en-US" altLang="zh-CN" sz="1650" dirty="0">
                <a:solidFill>
                  <a:srgbClr val="A67F59"/>
                </a:solidFill>
                <a:latin typeface="Liberation Mono"/>
              </a:rPr>
              <a:t>&gt;</a:t>
            </a:r>
            <a:r>
              <a:rPr lang="en-US" altLang="zh-CN" sz="1650" dirty="0">
                <a:solidFill>
                  <a:srgbClr val="000000"/>
                </a:solidFill>
                <a:latin typeface="Liberation Mono"/>
              </a:rPr>
              <a:t> </a:t>
            </a:r>
            <a:r>
              <a:rPr lang="en-US" altLang="zh-CN" sz="1650" dirty="0">
                <a:solidFill>
                  <a:srgbClr val="0077AA"/>
                </a:solidFill>
                <a:latin typeface="Liberation Mono"/>
              </a:rPr>
              <a:t>SELECT</a:t>
            </a:r>
            <a:r>
              <a:rPr lang="en-US" altLang="zh-CN" sz="1650" dirty="0">
                <a:solidFill>
                  <a:srgbClr val="000000"/>
                </a:solidFill>
                <a:latin typeface="Liberation Mono"/>
              </a:rPr>
              <a:t> PARTITION_NAME</a:t>
            </a:r>
            <a:r>
              <a:rPr lang="en-US" altLang="zh-CN" sz="1650" dirty="0">
                <a:solidFill>
                  <a:srgbClr val="999999"/>
                </a:solidFill>
                <a:latin typeface="Liberation Mono"/>
              </a:rPr>
              <a:t>,</a:t>
            </a:r>
            <a:r>
              <a:rPr lang="en-US" altLang="zh-CN" sz="1650" dirty="0">
                <a:solidFill>
                  <a:srgbClr val="000000"/>
                </a:solidFill>
                <a:latin typeface="Liberation Mono"/>
              </a:rPr>
              <a:t> TABLE_ROWS </a:t>
            </a:r>
            <a:endParaRPr lang="en-US" altLang="zh-CN" sz="1650" dirty="0">
              <a:solidFill>
                <a:srgbClr val="000000"/>
              </a:solidFill>
              <a:latin typeface="Liberation Mono"/>
            </a:endParaRPr>
          </a:p>
          <a:p>
            <a:pPr marL="269240" lvl="1" indent="0">
              <a:buNone/>
            </a:pPr>
            <a:r>
              <a:rPr lang="zh-CN" altLang="en-US" sz="1650" dirty="0">
                <a:solidFill>
                  <a:srgbClr val="000000"/>
                </a:solidFill>
                <a:latin typeface="Liberation Mono"/>
              </a:rPr>
              <a:t> </a:t>
            </a:r>
            <a:r>
              <a:rPr lang="en-US" altLang="zh-CN" sz="1650" dirty="0">
                <a:solidFill>
                  <a:srgbClr val="000000"/>
                </a:solidFill>
                <a:latin typeface="Liberation Mono"/>
              </a:rPr>
              <a:t>		</a:t>
            </a:r>
            <a:r>
              <a:rPr lang="en-US" altLang="zh-CN" sz="1650" dirty="0">
                <a:solidFill>
                  <a:srgbClr val="0077AA"/>
                </a:solidFill>
                <a:latin typeface="Liberation Mono"/>
              </a:rPr>
              <a:t>FROM</a:t>
            </a:r>
            <a:r>
              <a:rPr lang="en-US" altLang="zh-CN" sz="1650" dirty="0">
                <a:solidFill>
                  <a:srgbClr val="000000"/>
                </a:solidFill>
                <a:latin typeface="Liberation Mono"/>
              </a:rPr>
              <a:t> INFORMATION_SCHEMA</a:t>
            </a:r>
            <a:r>
              <a:rPr lang="en-US" altLang="zh-CN" sz="1650" dirty="0">
                <a:solidFill>
                  <a:srgbClr val="999999"/>
                </a:solidFill>
                <a:latin typeface="Liberation Mono"/>
              </a:rPr>
              <a:t>.</a:t>
            </a:r>
            <a:r>
              <a:rPr lang="en-US" altLang="zh-CN" sz="1650" dirty="0">
                <a:solidFill>
                  <a:srgbClr val="0077AA"/>
                </a:solidFill>
                <a:latin typeface="Liberation Mono"/>
              </a:rPr>
              <a:t>PARTITIONS</a:t>
            </a:r>
            <a:r>
              <a:rPr lang="en-US" altLang="zh-CN" sz="1650" dirty="0">
                <a:solidFill>
                  <a:srgbClr val="000000"/>
                </a:solidFill>
                <a:latin typeface="Liberation Mono"/>
              </a:rPr>
              <a:t> </a:t>
            </a:r>
            <a:endParaRPr lang="en-US" altLang="zh-CN" sz="1650" dirty="0">
              <a:solidFill>
                <a:srgbClr val="000000"/>
              </a:solidFill>
              <a:latin typeface="Liberation Mono"/>
            </a:endParaRPr>
          </a:p>
          <a:p>
            <a:pPr marL="269240" lvl="1" indent="0">
              <a:buNone/>
            </a:pPr>
            <a:r>
              <a:rPr lang="en-US" altLang="zh-CN" sz="1650" dirty="0">
                <a:solidFill>
                  <a:srgbClr val="000000"/>
                </a:solidFill>
                <a:latin typeface="Liberation Mono"/>
              </a:rPr>
              <a:t>		</a:t>
            </a:r>
            <a:r>
              <a:rPr lang="en-US" altLang="zh-CN" sz="1650" dirty="0">
                <a:solidFill>
                  <a:srgbClr val="0077AA"/>
                </a:solidFill>
                <a:latin typeface="Liberation Mono"/>
              </a:rPr>
              <a:t>WHERE</a:t>
            </a:r>
            <a:r>
              <a:rPr lang="en-US" altLang="zh-CN" sz="1650" dirty="0">
                <a:solidFill>
                  <a:srgbClr val="000000"/>
                </a:solidFill>
                <a:latin typeface="Liberation Mono"/>
              </a:rPr>
              <a:t> </a:t>
            </a:r>
            <a:r>
              <a:rPr lang="en-US" altLang="zh-CN" sz="1650" dirty="0">
                <a:solidFill>
                  <a:srgbClr val="0077AA"/>
                </a:solidFill>
                <a:latin typeface="Liberation Mono"/>
              </a:rPr>
              <a:t>TABLE_NAME</a:t>
            </a:r>
            <a:r>
              <a:rPr lang="en-US" altLang="zh-CN" sz="1650" dirty="0">
                <a:solidFill>
                  <a:srgbClr val="000000"/>
                </a:solidFill>
                <a:latin typeface="Liberation Mono"/>
              </a:rPr>
              <a:t> </a:t>
            </a:r>
            <a:r>
              <a:rPr lang="en-US" altLang="zh-CN" sz="1650" dirty="0">
                <a:solidFill>
                  <a:srgbClr val="A67F59"/>
                </a:solidFill>
                <a:latin typeface="Liberation Mono"/>
              </a:rPr>
              <a:t>=</a:t>
            </a:r>
            <a:r>
              <a:rPr lang="en-US" altLang="zh-CN" sz="1650" dirty="0">
                <a:solidFill>
                  <a:srgbClr val="000000"/>
                </a:solidFill>
                <a:latin typeface="Liberation Mono"/>
              </a:rPr>
              <a:t> </a:t>
            </a:r>
            <a:r>
              <a:rPr lang="en-US" altLang="zh-CN" sz="1650" dirty="0">
                <a:solidFill>
                  <a:srgbClr val="669900"/>
                </a:solidFill>
                <a:latin typeface="Liberation Mono"/>
              </a:rPr>
              <a:t>'e’</a:t>
            </a:r>
            <a:r>
              <a:rPr lang="en-US" altLang="zh-CN" sz="1650" dirty="0">
                <a:solidFill>
                  <a:srgbClr val="999999"/>
                </a:solidFill>
                <a:latin typeface="Liberation Mono"/>
              </a:rPr>
              <a:t>;</a:t>
            </a:r>
            <a:r>
              <a:rPr lang="en-US" altLang="zh-CN" sz="1650" dirty="0">
                <a:solidFill>
                  <a:srgbClr val="000000"/>
                </a:solidFill>
                <a:latin typeface="Liberation Mono"/>
              </a:rPr>
              <a:t> </a:t>
            </a:r>
            <a:endParaRPr lang="en-US" altLang="zh-CN" sz="1650" dirty="0">
              <a:solidFill>
                <a:srgbClr val="000000"/>
              </a:solidFill>
              <a:latin typeface="Liberation Mono"/>
            </a:endParaRPr>
          </a:p>
          <a:p>
            <a:pPr marL="26924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lvl="1" indent="0">
              <a:buNone/>
            </a:pPr>
            <a:r>
              <a:rPr lang="en-US" altLang="zh-CN" sz="1125" dirty="0">
                <a:solidFill>
                  <a:srgbClr val="999999"/>
                </a:solidFill>
                <a:latin typeface="Liberation Mono"/>
              </a:rPr>
              <a:t>|</a:t>
            </a:r>
            <a:r>
              <a:rPr lang="en-US" altLang="zh-CN" sz="1125" dirty="0">
                <a:solidFill>
                  <a:srgbClr val="555555"/>
                </a:solidFill>
                <a:latin typeface="Liberation Mono"/>
              </a:rPr>
              <a:t> PARTITION_NAME </a:t>
            </a:r>
            <a:r>
              <a:rPr lang="en-US" altLang="zh-CN" sz="1125" dirty="0">
                <a:solidFill>
                  <a:srgbClr val="999999"/>
                </a:solidFill>
                <a:latin typeface="Liberation Mono"/>
              </a:rPr>
              <a:t>|</a:t>
            </a:r>
            <a:r>
              <a:rPr lang="en-US" altLang="zh-CN" sz="1125" dirty="0">
                <a:solidFill>
                  <a:srgbClr val="555555"/>
                </a:solidFill>
                <a:latin typeface="Liberation Mono"/>
              </a:rPr>
              <a:t> TABLE_ROWS </a:t>
            </a:r>
            <a:r>
              <a:rPr lang="en-US" altLang="zh-CN" sz="1125" dirty="0">
                <a:solidFill>
                  <a:srgbClr val="999999"/>
                </a:solidFill>
                <a:latin typeface="Liberation Mono"/>
              </a:rPr>
              <a:t>|</a:t>
            </a:r>
            <a:r>
              <a:rPr lang="en-US" altLang="zh-CN" sz="1125" dirty="0">
                <a:solidFill>
                  <a:srgbClr val="000000"/>
                </a:solidFill>
                <a:latin typeface="Liberation Mono"/>
              </a:rPr>
              <a:t> </a:t>
            </a:r>
            <a:endParaRPr lang="en-US" altLang="zh-CN" sz="1125" dirty="0">
              <a:solidFill>
                <a:srgbClr val="000000"/>
              </a:solidFill>
              <a:latin typeface="Liberation Mono"/>
            </a:endParaRPr>
          </a:p>
          <a:p>
            <a:pPr marL="26924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1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p1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p2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p3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3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lvl="1" indent="0">
              <a:buNone/>
            </a:pPr>
            <a:r>
              <a:rPr lang="en-US" altLang="zh-CN" dirty="0">
                <a:solidFill>
                  <a:srgbClr val="555555"/>
                </a:solidFill>
                <a:latin typeface="Liberation Mono"/>
              </a:rPr>
              <a:t>2 rows in set (0.00 sec)</a:t>
            </a:r>
            <a:endParaRPr lang="zh-CN" altLang="en-US" dirty="0"/>
          </a:p>
          <a:p>
            <a:pPr marL="342900" lvl="1" indent="0">
              <a:buNone/>
            </a:pP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2121627"/>
            <a:ext cx="3429000" cy="300082"/>
          </a:xfrm>
          <a:prstGeom prst="rect">
            <a:avLst/>
          </a:prstGeom>
        </p:spPr>
        <p:txBody>
          <a:bodyPr>
            <a:spAutoFit/>
          </a:bodyPr>
          <a:lstStyle/>
          <a:p>
            <a:endParaRPr lang="zh-CN" altLang="en-US" sz="1350" dirty="0"/>
          </a:p>
        </p:txBody>
      </p:sp>
      <p:sp>
        <p:nvSpPr>
          <p:cNvPr id="6" name="矩形 5"/>
          <p:cNvSpPr/>
          <p:nvPr/>
        </p:nvSpPr>
        <p:spPr>
          <a:xfrm>
            <a:off x="2857500" y="1602254"/>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272808" cy="413814"/>
          </a:xfrm>
        </p:spPr>
        <p:txBody>
          <a:bodyPr/>
          <a:lstStyle/>
          <a:p>
            <a:r>
              <a:rPr kumimoji="1" lang="en-US" altLang="zh-CN" dirty="0"/>
              <a:t>Exchanging Partitions and </a:t>
            </a:r>
            <a:r>
              <a:rPr kumimoji="1" lang="en-US" altLang="zh-CN" dirty="0" err="1"/>
              <a:t>Subpartitions</a:t>
            </a:r>
            <a:r>
              <a:rPr kumimoji="1" lang="en-US" altLang="zh-CN" dirty="0"/>
              <a:t> with Tables</a:t>
            </a:r>
            <a:endParaRPr kumimoji="1" lang="zh-CN" altLang="en-US" dirty="0"/>
          </a:p>
        </p:txBody>
      </p:sp>
      <p:sp>
        <p:nvSpPr>
          <p:cNvPr id="3" name="内容占位符 2"/>
          <p:cNvSpPr>
            <a:spLocks noGrp="1"/>
          </p:cNvSpPr>
          <p:nvPr>
            <p:ph idx="1"/>
          </p:nvPr>
        </p:nvSpPr>
        <p:spPr/>
        <p:txBody>
          <a:bodyPr>
            <a:normAutofit fontScale="70000" lnSpcReduction="20000"/>
          </a:bodyPr>
          <a:lstStyle/>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e </a:t>
            </a:r>
            <a:r>
              <a:rPr lang="en-US" altLang="zh-CN" sz="1500" dirty="0">
                <a:solidFill>
                  <a:srgbClr val="0077AA"/>
                </a:solidFill>
                <a:latin typeface="Liberation Mono"/>
              </a:rPr>
              <a:t>EXCHANGE</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WITH</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e2</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555555"/>
                </a:solidFill>
                <a:latin typeface="Liberation Mono"/>
              </a:rPr>
              <a:t>Query OK, 0 rows affected (0.04 sec)</a:t>
            </a:r>
            <a:endParaRPr lang="en-US" altLang="zh-CN" sz="1500" dirty="0">
              <a:solidFill>
                <a:srgbClr val="555555"/>
              </a:solidFill>
              <a:latin typeface="Liberation Mono"/>
            </a:endParaRPr>
          </a:p>
          <a:p>
            <a:pPr marL="269240" indent="0">
              <a:buNone/>
            </a:pPr>
            <a:endParaRPr lang="en-US" altLang="zh-CN" sz="1500" dirty="0">
              <a:solidFill>
                <a:srgbClr val="555555"/>
              </a:solidFill>
              <a:latin typeface="Liberation Mono"/>
            </a:endParaRPr>
          </a:p>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PARTITION_NAME</a:t>
            </a:r>
            <a:r>
              <a:rPr lang="en-US" altLang="zh-CN" sz="1500" dirty="0">
                <a:solidFill>
                  <a:srgbClr val="999999"/>
                </a:solidFill>
                <a:latin typeface="Liberation Mono"/>
              </a:rPr>
              <a:t>,</a:t>
            </a:r>
            <a:r>
              <a:rPr lang="en-US" altLang="zh-CN" sz="1500" dirty="0">
                <a:solidFill>
                  <a:srgbClr val="000000"/>
                </a:solidFill>
                <a:latin typeface="Liberation Mono"/>
              </a:rPr>
              <a:t> TABLE_ROWS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INFORMATION_SCHEMA</a:t>
            </a:r>
            <a:r>
              <a:rPr lang="en-US" altLang="zh-CN" sz="1500" dirty="0">
                <a:solidFill>
                  <a:srgbClr val="999999"/>
                </a:solidFill>
                <a:latin typeface="Liberation Mono"/>
              </a:rPr>
              <a:t>.</a:t>
            </a:r>
            <a:r>
              <a:rPr lang="en-US" altLang="zh-CN" sz="1500" dirty="0">
                <a:solidFill>
                  <a:srgbClr val="0077AA"/>
                </a:solidFill>
                <a:latin typeface="Liberation Mono"/>
              </a:rPr>
              <a:t>PARTITIONS</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000000"/>
                </a:solidFill>
                <a:latin typeface="Liberation Mono"/>
              </a:rPr>
              <a:t>		</a:t>
            </a:r>
            <a:r>
              <a:rPr lang="en-US" altLang="zh-CN" sz="1500" dirty="0">
                <a:solidFill>
                  <a:srgbClr val="0077AA"/>
                </a:solidFill>
                <a:latin typeface="Liberation Mono"/>
              </a:rPr>
              <a:t>WHERE</a:t>
            </a:r>
            <a:r>
              <a:rPr lang="en-US" altLang="zh-CN" sz="1500" dirty="0">
                <a:solidFill>
                  <a:srgbClr val="000000"/>
                </a:solidFill>
                <a:latin typeface="Liberation Mono"/>
              </a:rPr>
              <a:t> </a:t>
            </a:r>
            <a:r>
              <a:rPr lang="en-US" altLang="zh-CN" sz="1500" dirty="0">
                <a:solidFill>
                  <a:srgbClr val="0077AA"/>
                </a:solidFill>
                <a:latin typeface="Liberation Mono"/>
              </a:rPr>
              <a:t>TABLE_NAME</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669900"/>
                </a:solidFill>
                <a:latin typeface="Liberation Mono"/>
              </a:rPr>
              <a:t>'e’</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999999"/>
              </a:solidFill>
              <a:latin typeface="Liberation Mono"/>
            </a:endParaRPr>
          </a:p>
          <a:p>
            <a:pPr marL="26924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lvl="1" indent="0">
              <a:buNone/>
            </a:pPr>
            <a:r>
              <a:rPr lang="en-US" altLang="zh-CN" sz="1125" dirty="0">
                <a:solidFill>
                  <a:srgbClr val="999999"/>
                </a:solidFill>
                <a:latin typeface="Liberation Mono"/>
              </a:rPr>
              <a:t>|</a:t>
            </a:r>
            <a:r>
              <a:rPr lang="en-US" altLang="zh-CN" sz="1125" dirty="0">
                <a:solidFill>
                  <a:srgbClr val="555555"/>
                </a:solidFill>
                <a:latin typeface="Liberation Mono"/>
              </a:rPr>
              <a:t> PARTITION_NAME </a:t>
            </a:r>
            <a:r>
              <a:rPr lang="en-US" altLang="zh-CN" sz="1125" dirty="0">
                <a:solidFill>
                  <a:srgbClr val="999999"/>
                </a:solidFill>
                <a:latin typeface="Liberation Mono"/>
              </a:rPr>
              <a:t>|</a:t>
            </a:r>
            <a:r>
              <a:rPr lang="en-US" altLang="zh-CN" sz="1125" dirty="0">
                <a:solidFill>
                  <a:srgbClr val="555555"/>
                </a:solidFill>
                <a:latin typeface="Liberation Mono"/>
              </a:rPr>
              <a:t> TABLE_ROWS </a:t>
            </a:r>
            <a:r>
              <a:rPr lang="en-US" altLang="zh-CN" sz="1125" dirty="0">
                <a:solidFill>
                  <a:srgbClr val="999999"/>
                </a:solidFill>
                <a:latin typeface="Liberation Mono"/>
              </a:rPr>
              <a:t>|</a:t>
            </a:r>
            <a:r>
              <a:rPr lang="en-US" altLang="zh-CN" sz="1125" dirty="0">
                <a:solidFill>
                  <a:srgbClr val="000000"/>
                </a:solidFill>
                <a:latin typeface="Liberation Mono"/>
              </a:rPr>
              <a:t> </a:t>
            </a:r>
            <a:endParaRPr lang="en-US" altLang="zh-CN" sz="1125" dirty="0">
              <a:solidFill>
                <a:srgbClr val="000000"/>
              </a:solidFill>
              <a:latin typeface="Liberation Mono"/>
            </a:endParaRPr>
          </a:p>
          <a:p>
            <a:pPr marL="26924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p1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p2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p3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3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lvl="1"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sz="1500" dirty="0">
                <a:solidFill>
                  <a:srgbClr val="555555"/>
                </a:solidFill>
                <a:latin typeface="Liberation Mono"/>
              </a:rPr>
              <a:t>4 rows in set (0.00 sec)</a:t>
            </a:r>
            <a:endParaRPr lang="en-US" altLang="zh-CN" sz="1500" dirty="0">
              <a:solidFill>
                <a:srgbClr val="555555"/>
              </a:solidFill>
              <a:latin typeface="Liberation Mono"/>
            </a:endParaRPr>
          </a:p>
          <a:p>
            <a:pPr marL="269240" indent="0">
              <a:buNone/>
            </a:pPr>
            <a:endParaRPr lang="en-US" altLang="zh-CN" sz="1500" dirty="0">
              <a:solidFill>
                <a:srgbClr val="555555"/>
              </a:solidFill>
              <a:latin typeface="Liberation Mono"/>
            </a:endParaRPr>
          </a:p>
          <a:p>
            <a:pPr marL="269240"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e2</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id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err="1">
                <a:solidFill>
                  <a:srgbClr val="555555"/>
                </a:solidFill>
                <a:latin typeface="Liberation Mono"/>
              </a:rPr>
              <a:t>fname</a:t>
            </a:r>
            <a:r>
              <a:rPr lang="en-US" altLang="zh-CN"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555555"/>
                </a:solidFill>
                <a:latin typeface="Liberation Mono"/>
              </a:rPr>
              <a:t> </a:t>
            </a:r>
            <a:r>
              <a:rPr lang="en-US" altLang="zh-CN" sz="1500" dirty="0" err="1">
                <a:solidFill>
                  <a:srgbClr val="555555"/>
                </a:solidFill>
                <a:latin typeface="Liberation Mono"/>
              </a:rPr>
              <a:t>lname</a:t>
            </a:r>
            <a:r>
              <a:rPr lang="en-US" altLang="zh-CN"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555555"/>
                </a:solidFill>
                <a:latin typeface="Liberation Mono"/>
              </a:rPr>
              <a:t> 16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Frank </a:t>
            </a:r>
            <a:r>
              <a:rPr lang="en-US" altLang="zh-CN" sz="1500" dirty="0">
                <a:solidFill>
                  <a:srgbClr val="999999"/>
                </a:solidFill>
                <a:latin typeface="Liberation Mono"/>
              </a:rPr>
              <a:t>|</a:t>
            </a:r>
            <a:r>
              <a:rPr lang="en-US" altLang="zh-CN" sz="1500" dirty="0">
                <a:solidFill>
                  <a:srgbClr val="555555"/>
                </a:solidFill>
                <a:latin typeface="Liberation Mono"/>
              </a:rPr>
              <a:t> White </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000000"/>
              </a:solidFill>
              <a:latin typeface="Liberation Mono"/>
            </a:endParaRPr>
          </a:p>
          <a:p>
            <a:pPr marL="269240" indent="0">
              <a:buNone/>
            </a:pPr>
            <a:r>
              <a:rPr lang="en-US" altLang="zh-CN" sz="1500" dirty="0">
                <a:solidFill>
                  <a:srgbClr val="555555"/>
                </a:solidFill>
                <a:latin typeface="Liberation Mono"/>
              </a:rPr>
              <a:t>1 row in set (0.00 sec)</a:t>
            </a:r>
            <a:endParaRPr lang="zh-CN" altLang="en-US" sz="1500" dirty="0"/>
          </a:p>
          <a:p>
            <a:pPr marL="269240" indent="0">
              <a:buNone/>
            </a:pPr>
            <a:endParaRPr lang="zh-CN" altLang="en-US" sz="1500" dirty="0"/>
          </a:p>
          <a:p>
            <a:pPr marL="269240" indent="0">
              <a:buNone/>
            </a:pPr>
            <a:endParaRPr lang="zh-CN" altLang="en-US" sz="1500" dirty="0"/>
          </a:p>
          <a:p>
            <a:pPr marL="342900" lvl="1" indent="0">
              <a:buNone/>
            </a:pP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2121627"/>
            <a:ext cx="3429000" cy="300082"/>
          </a:xfrm>
          <a:prstGeom prst="rect">
            <a:avLst/>
          </a:prstGeom>
        </p:spPr>
        <p:txBody>
          <a:bodyPr>
            <a:spAutoFit/>
          </a:bodyPr>
          <a:lstStyle/>
          <a:p>
            <a:endParaRPr lang="zh-CN" altLang="en-US" sz="1350" dirty="0"/>
          </a:p>
        </p:txBody>
      </p:sp>
      <p:sp>
        <p:nvSpPr>
          <p:cNvPr id="6" name="矩形 5"/>
          <p:cNvSpPr/>
          <p:nvPr/>
        </p:nvSpPr>
        <p:spPr>
          <a:xfrm>
            <a:off x="2857500" y="1602254"/>
            <a:ext cx="3429000" cy="300082"/>
          </a:xfrm>
          <a:prstGeom prst="rect">
            <a:avLst/>
          </a:prstGeom>
        </p:spPr>
        <p:txBody>
          <a:bodyPr>
            <a:spAutoFit/>
          </a:bodyPr>
          <a:lstStyle/>
          <a:p>
            <a:endParaRPr lang="zh-CN" altLang="en-US" sz="1350" dirty="0"/>
          </a:p>
        </p:txBody>
      </p:sp>
      <p:sp>
        <p:nvSpPr>
          <p:cNvPr id="8" name="矩形 7"/>
          <p:cNvSpPr/>
          <p:nvPr/>
        </p:nvSpPr>
        <p:spPr>
          <a:xfrm>
            <a:off x="2857500" y="1706128"/>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Partitioning Types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The types of partitioning which are available in MySQL 8.0</a:t>
            </a:r>
            <a:r>
              <a:rPr lang="zh-CN" altLang="en-US" dirty="0"/>
              <a:t> </a:t>
            </a:r>
            <a:r>
              <a:rPr lang="en-US" altLang="zh-CN" dirty="0"/>
              <a:t>are</a:t>
            </a:r>
            <a:r>
              <a:rPr lang="zh-CN" altLang="en-US" dirty="0"/>
              <a:t> </a:t>
            </a:r>
            <a:r>
              <a:rPr lang="en-US" altLang="zh-CN" dirty="0"/>
              <a:t>listed here:</a:t>
            </a:r>
            <a:endParaRPr lang="en-US" altLang="zh-CN" dirty="0"/>
          </a:p>
          <a:p>
            <a:pPr lvl="1" fontAlgn="base"/>
            <a:r>
              <a:rPr lang="en-US" altLang="zh-CN" b="1" dirty="0"/>
              <a:t>RANGE partitioning. </a:t>
            </a:r>
            <a:r>
              <a:rPr lang="en-US" altLang="zh-CN" dirty="0"/>
              <a:t> This type of partitioning assigns rows to partitions based on </a:t>
            </a:r>
            <a:r>
              <a:rPr lang="en-US" altLang="zh-CN" dirty="0">
                <a:solidFill>
                  <a:srgbClr val="FF0000"/>
                </a:solidFill>
              </a:rPr>
              <a:t>column values falling within a given range</a:t>
            </a:r>
            <a:r>
              <a:rPr lang="en-US" altLang="zh-CN" dirty="0"/>
              <a:t>.</a:t>
            </a:r>
            <a:endParaRPr lang="en-US" altLang="zh-CN" dirty="0"/>
          </a:p>
          <a:p>
            <a:pPr lvl="1" fontAlgn="base"/>
            <a:r>
              <a:rPr lang="en-US" altLang="zh-CN" b="1" dirty="0"/>
              <a:t>LIST partitioning. </a:t>
            </a:r>
            <a:r>
              <a:rPr lang="en-US" altLang="zh-CN" dirty="0"/>
              <a:t> Similar to partitioning by RANGE, except that the partition is selected based on columns </a:t>
            </a:r>
            <a:r>
              <a:rPr lang="en-US" altLang="zh-CN" dirty="0">
                <a:solidFill>
                  <a:srgbClr val="FF0000"/>
                </a:solidFill>
              </a:rPr>
              <a:t>matching one of a set of discrete values. </a:t>
            </a:r>
            <a:endParaRPr lang="en-US" altLang="zh-CN" dirty="0">
              <a:solidFill>
                <a:srgbClr val="FF0000"/>
              </a:solidFill>
            </a:endParaRPr>
          </a:p>
          <a:p>
            <a:pPr lvl="1" fontAlgn="base"/>
            <a:r>
              <a:rPr lang="en-US" altLang="zh-CN" b="1" dirty="0"/>
              <a:t>HASH partitioning. </a:t>
            </a:r>
            <a:r>
              <a:rPr lang="en-US" altLang="zh-CN" dirty="0"/>
              <a:t> With this type of partitioning, a partition is selected based on </a:t>
            </a:r>
            <a:r>
              <a:rPr lang="en-US" altLang="zh-CN" dirty="0">
                <a:solidFill>
                  <a:srgbClr val="FF0000"/>
                </a:solidFill>
              </a:rPr>
              <a:t>the value returned by a user-defined expression </a:t>
            </a:r>
            <a:r>
              <a:rPr lang="en-US" altLang="zh-CN" dirty="0"/>
              <a:t>that operates on column values in rows to be inserted into the table. The function may consist of any expression valid in MySQL that yields a </a:t>
            </a:r>
            <a:r>
              <a:rPr lang="en-US" altLang="zh-CN" dirty="0">
                <a:solidFill>
                  <a:srgbClr val="FF0000"/>
                </a:solidFill>
              </a:rPr>
              <a:t>nonnegative integer value</a:t>
            </a:r>
            <a:r>
              <a:rPr lang="en-US" altLang="zh-CN" dirty="0"/>
              <a:t>. </a:t>
            </a:r>
            <a:endParaRPr lang="en-US" altLang="zh-CN" dirty="0"/>
          </a:p>
          <a:p>
            <a:pPr lvl="1" fontAlgn="base"/>
            <a:r>
              <a:rPr lang="en-US" altLang="zh-CN" b="1" dirty="0"/>
              <a:t>KEY partitioning. </a:t>
            </a:r>
            <a:r>
              <a:rPr lang="en-US" altLang="zh-CN" dirty="0"/>
              <a:t> This type of partitioning is similar to partitioning by HASH, except that </a:t>
            </a:r>
            <a:r>
              <a:rPr lang="en-US" altLang="zh-CN" dirty="0">
                <a:solidFill>
                  <a:srgbClr val="FF0000"/>
                </a:solidFill>
              </a:rPr>
              <a:t>only one or more columns to be evaluated are supplied</a:t>
            </a:r>
            <a:r>
              <a:rPr lang="en-US" altLang="zh-CN" dirty="0"/>
              <a:t>, and the </a:t>
            </a:r>
            <a:r>
              <a:rPr lang="en-US" altLang="zh-CN" dirty="0">
                <a:solidFill>
                  <a:srgbClr val="FF0000"/>
                </a:solidFill>
              </a:rPr>
              <a:t>MySQL server provides its own hashing function</a:t>
            </a:r>
            <a:r>
              <a:rPr lang="en-US" altLang="zh-CN" dirty="0"/>
              <a:t>. These columns can contain other than integer values, since the hashing function supplied by MySQL guarantees an integer result regardless of the column data type.</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200800" cy="413814"/>
          </a:xfrm>
        </p:spPr>
        <p:txBody>
          <a:bodyPr/>
          <a:lstStyle/>
          <a:p>
            <a:r>
              <a:rPr kumimoji="1" lang="en-US" altLang="zh-CN" dirty="0"/>
              <a:t>Exchanging Partitions and </a:t>
            </a:r>
            <a:r>
              <a:rPr kumimoji="1" lang="en-US" altLang="zh-CN" dirty="0" err="1"/>
              <a:t>Subpartitions</a:t>
            </a:r>
            <a:r>
              <a:rPr kumimoji="1" lang="en-US" altLang="zh-CN" dirty="0"/>
              <a:t> with Tables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b="1" dirty="0"/>
              <a:t>Nonmatching Rows</a:t>
            </a:r>
            <a:endParaRPr lang="en-US" altLang="zh-CN" b="1" dirty="0"/>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e2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"Ellen"</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"McDonald"</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555555"/>
                </a:solidFill>
                <a:latin typeface="Liberation Mono"/>
              </a:rPr>
              <a:t>Query OK, 1 row affected (0.08 sec)</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 </a:t>
            </a:r>
            <a:r>
              <a:rPr lang="en-US" altLang="zh-CN" dirty="0">
                <a:solidFill>
                  <a:srgbClr val="0077AA"/>
                </a:solidFill>
                <a:latin typeface="Liberation Mono"/>
              </a:rPr>
              <a:t>EXCHANGE</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WITH</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e2</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555555"/>
                </a:solidFill>
                <a:latin typeface="Liberation Mono"/>
              </a:rPr>
              <a:t>ERROR 1707 (HY000)</a:t>
            </a:r>
            <a:r>
              <a:rPr lang="en-US" altLang="zh-CN" dirty="0">
                <a:solidFill>
                  <a:srgbClr val="999999"/>
                </a:solidFill>
                <a:latin typeface="Liberation Mono"/>
              </a:rPr>
              <a:t>:</a:t>
            </a:r>
            <a:r>
              <a:rPr lang="en-US" altLang="zh-CN" dirty="0">
                <a:solidFill>
                  <a:srgbClr val="555555"/>
                </a:solidFill>
                <a:latin typeface="Liberation Mono"/>
              </a:rPr>
              <a:t> Found row that does not match the partition</a:t>
            </a:r>
            <a:endParaRPr lang="zh-CN" altLang="en-US" dirty="0"/>
          </a:p>
          <a:p>
            <a:pPr marL="342900" lvl="1" indent="0">
              <a:buNone/>
            </a:pPr>
            <a:endParaRPr lang="en-US" altLang="zh-CN" dirty="0">
              <a:solidFill>
                <a:srgbClr val="A67F59"/>
              </a:solidFill>
              <a:latin typeface="Liberation Mono"/>
            </a:endParaRP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 </a:t>
            </a:r>
            <a:r>
              <a:rPr lang="en-US" altLang="zh-CN" dirty="0">
                <a:solidFill>
                  <a:srgbClr val="0077AA"/>
                </a:solidFill>
                <a:latin typeface="Liberation Mono"/>
              </a:rPr>
              <a:t>EXCHANGE</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WITH</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e2 </a:t>
            </a:r>
            <a:r>
              <a:rPr lang="en-US" altLang="zh-CN" dirty="0">
                <a:solidFill>
                  <a:srgbClr val="0077AA"/>
                </a:solidFill>
                <a:latin typeface="Liberation Mono"/>
              </a:rPr>
              <a:t>WITHOUT</a:t>
            </a:r>
            <a:r>
              <a:rPr lang="en-US" altLang="zh-CN" dirty="0">
                <a:solidFill>
                  <a:srgbClr val="000000"/>
                </a:solidFill>
                <a:latin typeface="Liberation Mono"/>
              </a:rPr>
              <a:t> </a:t>
            </a:r>
            <a:r>
              <a:rPr lang="en-US" altLang="zh-CN" dirty="0">
                <a:solidFill>
                  <a:srgbClr val="0077AA"/>
                </a:solidFill>
                <a:latin typeface="Liberation Mono"/>
              </a:rPr>
              <a:t>VALIDATION</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342900" lvl="1" indent="0">
              <a:buNone/>
            </a:pPr>
            <a:r>
              <a:rPr lang="en-US" altLang="zh-CN" dirty="0">
                <a:solidFill>
                  <a:srgbClr val="555555"/>
                </a:solidFill>
                <a:latin typeface="Liberation Mono"/>
              </a:rPr>
              <a:t>Query OK, 0 rows affected (0.02 sec)</a:t>
            </a:r>
            <a:endParaRPr lang="zh-CN" altLang="en-US" dirty="0"/>
          </a:p>
          <a:p>
            <a:pPr marL="342900" lvl="1" indent="0">
              <a:buNone/>
            </a:pP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2121627"/>
            <a:ext cx="3429000" cy="300082"/>
          </a:xfrm>
          <a:prstGeom prst="rect">
            <a:avLst/>
          </a:prstGeom>
        </p:spPr>
        <p:txBody>
          <a:bodyPr>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Maintenance of Partitions</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Rebuilding partitions</a:t>
            </a:r>
            <a:endParaRPr lang="en-US" altLang="zh-CN" dirty="0"/>
          </a:p>
          <a:p>
            <a:pPr lvl="1" fontAlgn="base"/>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0077AA"/>
                </a:solidFill>
                <a:latin typeface="Liberation Mono"/>
              </a:rPr>
              <a:t>REBUILD</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a:t>
            </a:r>
            <a:r>
              <a:rPr lang="en-US" altLang="zh-CN" dirty="0">
                <a:solidFill>
                  <a:srgbClr val="999999"/>
                </a:solidFill>
                <a:latin typeface="Liberation Mono"/>
              </a:rPr>
              <a:t>,</a:t>
            </a:r>
            <a:r>
              <a:rPr lang="en-US" altLang="zh-CN" dirty="0">
                <a:solidFill>
                  <a:srgbClr val="000000"/>
                </a:solidFill>
                <a:latin typeface="Liberation Mono"/>
              </a:rPr>
              <a:t> p1</a:t>
            </a:r>
            <a:r>
              <a:rPr lang="en-US" altLang="zh-CN" dirty="0">
                <a:solidFill>
                  <a:srgbClr val="999999"/>
                </a:solidFill>
                <a:latin typeface="Liberation Mono"/>
              </a:rPr>
              <a:t>;</a:t>
            </a:r>
            <a:endParaRPr lang="zh-CN" altLang="en-US" dirty="0"/>
          </a:p>
          <a:p>
            <a:pPr fontAlgn="base"/>
            <a:r>
              <a:rPr lang="en-US" altLang="zh-CN" dirty="0"/>
              <a:t>Optimizing partitions</a:t>
            </a:r>
            <a:endParaRPr lang="en-US" altLang="zh-CN" dirty="0"/>
          </a:p>
          <a:p>
            <a:pPr lvl="1" fontAlgn="base"/>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0077AA"/>
                </a:solidFill>
                <a:latin typeface="Liberation Mono"/>
              </a:rPr>
              <a:t>OPTIMIZE</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a:t>
            </a:r>
            <a:r>
              <a:rPr lang="en-US" altLang="zh-CN" dirty="0">
                <a:solidFill>
                  <a:srgbClr val="999999"/>
                </a:solidFill>
                <a:latin typeface="Liberation Mono"/>
              </a:rPr>
              <a:t>,</a:t>
            </a:r>
            <a:r>
              <a:rPr lang="en-US" altLang="zh-CN" dirty="0">
                <a:solidFill>
                  <a:srgbClr val="000000"/>
                </a:solidFill>
                <a:latin typeface="Liberation Mono"/>
              </a:rPr>
              <a:t> p1</a:t>
            </a:r>
            <a:r>
              <a:rPr lang="en-US" altLang="zh-CN" dirty="0">
                <a:solidFill>
                  <a:srgbClr val="999999"/>
                </a:solidFill>
                <a:latin typeface="Liberation Mono"/>
              </a:rPr>
              <a:t>;</a:t>
            </a:r>
            <a:endParaRPr lang="zh-CN" altLang="en-US" dirty="0"/>
          </a:p>
          <a:p>
            <a:pPr fontAlgn="base"/>
            <a:r>
              <a:rPr lang="en-US" altLang="zh-CN" dirty="0"/>
              <a:t>Analyzing partitions</a:t>
            </a:r>
            <a:endParaRPr lang="en-US" altLang="zh-CN" dirty="0"/>
          </a:p>
          <a:p>
            <a:pPr lvl="1" fontAlgn="base"/>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0077AA"/>
                </a:solidFill>
                <a:latin typeface="Liberation Mono"/>
              </a:rPr>
              <a:t>ANALYZE</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a:t>
            </a:r>
            <a:r>
              <a:rPr lang="en-US" altLang="zh-CN" dirty="0">
                <a:solidFill>
                  <a:srgbClr val="999999"/>
                </a:solidFill>
                <a:latin typeface="Liberation Mono"/>
              </a:rPr>
              <a:t>;</a:t>
            </a:r>
            <a:endParaRPr lang="zh-CN" altLang="en-US" dirty="0"/>
          </a:p>
          <a:p>
            <a:pPr fontAlgn="base"/>
            <a:r>
              <a:rPr lang="en-US" altLang="zh-CN" dirty="0"/>
              <a:t>Repairing partitions</a:t>
            </a:r>
            <a:endParaRPr lang="en-US" altLang="zh-CN" dirty="0"/>
          </a:p>
          <a:p>
            <a:pPr lvl="1" fontAlgn="base"/>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0077AA"/>
                </a:solidFill>
                <a:latin typeface="Liberation Mono"/>
              </a:rPr>
              <a:t>REPAIR</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a:t>
            </a:r>
            <a:r>
              <a:rPr lang="en-US" altLang="zh-CN" dirty="0">
                <a:solidFill>
                  <a:srgbClr val="999999"/>
                </a:solidFill>
                <a:latin typeface="Liberation Mono"/>
              </a:rPr>
              <a:t>,</a:t>
            </a:r>
            <a:r>
              <a:rPr lang="en-US" altLang="zh-CN" dirty="0">
                <a:solidFill>
                  <a:srgbClr val="000000"/>
                </a:solidFill>
                <a:latin typeface="Liberation Mono"/>
              </a:rPr>
              <a:t>p1</a:t>
            </a:r>
            <a:r>
              <a:rPr lang="en-US" altLang="zh-CN" dirty="0">
                <a:solidFill>
                  <a:srgbClr val="999999"/>
                </a:solidFill>
                <a:latin typeface="Liberation Mono"/>
              </a:rPr>
              <a:t>;</a:t>
            </a:r>
            <a:endParaRPr lang="zh-CN" altLang="en-US" dirty="0"/>
          </a:p>
          <a:p>
            <a:pPr marL="257175" lvl="1" indent="-257175" fontAlgn="base">
              <a:buFont typeface="Arial" panose="020B0604020202020204" pitchFamily="34" charset="0"/>
              <a:buChar char="•"/>
            </a:pPr>
            <a:r>
              <a:rPr lang="en-US" altLang="zh-CN" sz="1800" dirty="0"/>
              <a:t>Checking partitions</a:t>
            </a:r>
            <a:endParaRPr lang="en-US" altLang="zh-CN" sz="1800" dirty="0"/>
          </a:p>
          <a:p>
            <a:pPr lvl="1" fontAlgn="base"/>
            <a:r>
              <a:rPr lang="en-US" altLang="zh-CN" dirty="0">
                <a:solidFill>
                  <a:srgbClr val="0077AA"/>
                </a:solidFill>
                <a:latin typeface="Liberation Mono"/>
              </a:rPr>
              <a:t>ALTER TABLE </a:t>
            </a:r>
            <a:r>
              <a:rPr lang="en-US" altLang="zh-CN" dirty="0">
                <a:latin typeface="Liberation Mono"/>
              </a:rPr>
              <a:t>trb3</a:t>
            </a:r>
            <a:r>
              <a:rPr lang="en-US" altLang="zh-CN" dirty="0">
                <a:solidFill>
                  <a:srgbClr val="0077AA"/>
                </a:solidFill>
                <a:latin typeface="Liberation Mono"/>
              </a:rPr>
              <a:t> CHECK PARTITION </a:t>
            </a:r>
            <a:r>
              <a:rPr lang="en-US" altLang="zh-CN" dirty="0">
                <a:latin typeface="Liberation Mono"/>
              </a:rPr>
              <a:t>p1</a:t>
            </a:r>
            <a:r>
              <a:rPr lang="en-US" altLang="zh-CN" dirty="0">
                <a:solidFill>
                  <a:srgbClr val="0077AA"/>
                </a:solidFill>
                <a:latin typeface="Liberation Mono"/>
              </a:rPr>
              <a:t>;</a:t>
            </a:r>
            <a:endParaRPr lang="zh-CN" altLang="en-US" dirty="0">
              <a:solidFill>
                <a:srgbClr val="0077AA"/>
              </a:solidFill>
              <a:latin typeface="Liberation Mono"/>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2857500" y="2121627"/>
            <a:ext cx="3429000" cy="300082"/>
          </a:xfrm>
          <a:prstGeom prst="rect">
            <a:avLst/>
          </a:prstGeom>
        </p:spPr>
        <p:txBody>
          <a:bodyPr>
            <a:spAutoFit/>
          </a:bodyPr>
          <a:lstStyle/>
          <a:p>
            <a:endParaRPr lang="zh-CN" altLang="en-US" sz="1350" dirty="0"/>
          </a:p>
        </p:txBody>
      </p:sp>
      <p:sp>
        <p:nvSpPr>
          <p:cNvPr id="8" name="矩形 7"/>
          <p:cNvSpPr/>
          <p:nvPr/>
        </p:nvSpPr>
        <p:spPr>
          <a:xfrm>
            <a:off x="2947300" y="2433250"/>
            <a:ext cx="184731" cy="300082"/>
          </a:xfrm>
          <a:prstGeom prst="rect">
            <a:avLst/>
          </a:prstGeom>
        </p:spPr>
        <p:txBody>
          <a:bodyPr wrap="none">
            <a:spAutoFit/>
          </a:bodyPr>
          <a:lstStyle/>
          <a:p>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Partition</a:t>
            </a:r>
            <a:r>
              <a:rPr kumimoji="1" lang="zh-CN" altLang="en-US" dirty="0"/>
              <a:t> </a:t>
            </a:r>
            <a:r>
              <a:rPr kumimoji="1" lang="en-US" altLang="zh-CN" dirty="0"/>
              <a:t>Pruning</a:t>
            </a:r>
            <a:endParaRPr kumimoji="1"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“cutting away” of unneeded partitions is known as pruning</a:t>
            </a:r>
            <a:endParaRPr kumimoji="1" lang="en-US" altLang="zh-CN" dirty="0"/>
          </a:p>
          <a:p>
            <a:pPr marL="269240"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999999"/>
                </a:solidFill>
                <a:latin typeface="Liberation Mono"/>
              </a:rPr>
              <a:t>(</a:t>
            </a:r>
            <a:endParaRPr lang="en-US" altLang="zh-CN" dirty="0">
              <a:solidFill>
                <a:srgbClr val="999999"/>
              </a:solidFill>
              <a:latin typeface="Liberation Mono"/>
            </a:endParaRPr>
          </a:p>
          <a:p>
            <a:pPr marL="269240" indent="0">
              <a:buNone/>
            </a:pPr>
            <a:r>
              <a:rPr lang="en-US" altLang="zh-CN" dirty="0">
                <a:solidFill>
                  <a:srgbClr val="999999"/>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err="1">
                <a:solidFill>
                  <a:srgbClr val="000000"/>
                </a:solidFill>
                <a:latin typeface="Liberation Mono"/>
              </a:rPr>
              <a:t>region_code</a:t>
            </a:r>
            <a:r>
              <a:rPr lang="en-US" altLang="zh-CN" dirty="0">
                <a:solidFill>
                  <a:srgbClr val="000000"/>
                </a:solidFill>
                <a:latin typeface="Liberation Mono"/>
              </a:rPr>
              <a:t> </a:t>
            </a:r>
            <a:r>
              <a:rPr lang="en-US" altLang="zh-CN" dirty="0">
                <a:solidFill>
                  <a:srgbClr val="834689"/>
                </a:solidFill>
                <a:latin typeface="Liberation Mono"/>
              </a:rPr>
              <a:t>TINYINT</a:t>
            </a:r>
            <a:r>
              <a:rPr lang="en-US" altLang="zh-CN" dirty="0">
                <a:solidFill>
                  <a:srgbClr val="000000"/>
                </a:solidFill>
                <a:latin typeface="Liberation Mono"/>
              </a:rPr>
              <a:t> </a:t>
            </a:r>
            <a:r>
              <a:rPr lang="en-US" altLang="zh-CN" dirty="0">
                <a:solidFill>
                  <a:srgbClr val="0077AA"/>
                </a:solidFill>
                <a:latin typeface="Liberation Mono"/>
              </a:rPr>
              <a:t>UNSIGNED</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dob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err="1">
                <a:solidFill>
                  <a:srgbClr val="000000"/>
                </a:solidFill>
                <a:latin typeface="Liberation Mono"/>
              </a:rPr>
              <a:t>region_code</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64</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128</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77AA"/>
                </a:solidFill>
                <a:latin typeface="Liberation Mono"/>
              </a:rPr>
              <a:t>	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192</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0077AA"/>
                </a:solidFill>
                <a:latin typeface="Liberation Mono"/>
              </a:rPr>
              <a:t>MAXVALUE</a:t>
            </a:r>
            <a:r>
              <a:rPr lang="en-US" altLang="zh-CN" dirty="0">
                <a:solidFill>
                  <a:srgbClr val="000000"/>
                </a:solidFill>
                <a:latin typeface="Liberation Mono"/>
              </a:rPr>
              <a:t> </a:t>
            </a:r>
            <a:endParaRPr lang="en-US" altLang="zh-CN" dirty="0">
              <a:solidFill>
                <a:srgbClr val="000000"/>
              </a:solidFill>
              <a:latin typeface="Liberation Mono"/>
            </a:endParaRPr>
          </a:p>
          <a:p>
            <a:pPr marL="269240" indent="0">
              <a:buNone/>
            </a:pPr>
            <a:r>
              <a:rPr lang="en-US" altLang="zh-CN" dirty="0">
                <a:solidFill>
                  <a:srgbClr val="999999"/>
                </a:solidFill>
                <a:latin typeface="Liberation Mono"/>
              </a:rPr>
              <a:t>);</a:t>
            </a:r>
            <a:endParaRPr lang="en-US" altLang="zh-CN" dirty="0">
              <a:solidFill>
                <a:srgbClr val="999999"/>
              </a:solidFill>
              <a:latin typeface="Liberation Mono"/>
            </a:endParaRPr>
          </a:p>
          <a:p>
            <a:pPr marL="269240" indent="0">
              <a:buNone/>
            </a:pPr>
            <a:endParaRPr lang="zh-CN" altLang="en-US" dirty="0"/>
          </a:p>
          <a:p>
            <a:pPr marL="269240" indent="0">
              <a:buNone/>
            </a:pP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err="1">
                <a:solidFill>
                  <a:srgbClr val="000000"/>
                </a:solidFill>
                <a:latin typeface="Liberation Mono"/>
              </a:rPr>
              <a:t>region_code</a:t>
            </a:r>
            <a:r>
              <a:rPr lang="en-US" altLang="zh-CN" dirty="0">
                <a:solidFill>
                  <a:srgbClr val="999999"/>
                </a:solidFill>
                <a:latin typeface="Liberation Mono"/>
              </a:rPr>
              <a:t>,</a:t>
            </a:r>
            <a:r>
              <a:rPr lang="en-US" altLang="zh-CN" dirty="0">
                <a:solidFill>
                  <a:srgbClr val="000000"/>
                </a:solidFill>
                <a:latin typeface="Liberation Mono"/>
              </a:rPr>
              <a:t> dob </a:t>
            </a:r>
            <a:endParaRPr lang="en-US" altLang="zh-CN" dirty="0">
              <a:solidFill>
                <a:srgbClr val="000000"/>
              </a:solidFill>
              <a:latin typeface="Liberation Mono"/>
            </a:endParaRPr>
          </a:p>
          <a:p>
            <a:pPr marL="269240" indent="0">
              <a:buNone/>
            </a:pP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t1 </a:t>
            </a:r>
            <a:endParaRPr lang="en-US" altLang="zh-CN" dirty="0">
              <a:solidFill>
                <a:srgbClr val="000000"/>
              </a:solidFill>
              <a:latin typeface="Liberation Mono"/>
            </a:endParaRPr>
          </a:p>
          <a:p>
            <a:pPr marL="269240" indent="0">
              <a:buNone/>
            </a:pPr>
            <a:r>
              <a:rPr lang="en-US" altLang="zh-CN" dirty="0">
                <a:solidFill>
                  <a:srgbClr val="0077AA"/>
                </a:solidFill>
                <a:latin typeface="Liberation Mono"/>
              </a:rPr>
              <a:t>	WHERE</a:t>
            </a:r>
            <a:r>
              <a:rPr lang="en-US" altLang="zh-CN" dirty="0">
                <a:solidFill>
                  <a:srgbClr val="000000"/>
                </a:solidFill>
                <a:latin typeface="Liberation Mono"/>
              </a:rPr>
              <a:t> </a:t>
            </a:r>
            <a:r>
              <a:rPr lang="en-US" altLang="zh-CN" dirty="0" err="1">
                <a:solidFill>
                  <a:srgbClr val="000000"/>
                </a:solidFill>
                <a:latin typeface="Liberation Mono"/>
              </a:rPr>
              <a:t>region_code</a:t>
            </a: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0055"/>
                </a:solidFill>
                <a:latin typeface="Liberation Mono"/>
              </a:rPr>
              <a:t>125</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dirty="0" err="1">
                <a:solidFill>
                  <a:srgbClr val="000000"/>
                </a:solidFill>
                <a:latin typeface="Liberation Mono"/>
              </a:rPr>
              <a:t>region_code</a:t>
            </a:r>
            <a:r>
              <a:rPr lang="en-US" altLang="zh-CN" dirty="0">
                <a:solidFill>
                  <a:srgbClr val="000000"/>
                </a:solidFill>
                <a:latin typeface="Liberation Mono"/>
              </a:rPr>
              <a:t> </a:t>
            </a:r>
            <a:r>
              <a:rPr lang="en-US" altLang="zh-CN" dirty="0">
                <a:solidFill>
                  <a:srgbClr val="A67F59"/>
                </a:solidFill>
                <a:latin typeface="Liberation Mono"/>
              </a:rPr>
              <a:t>&lt;</a:t>
            </a:r>
            <a:r>
              <a:rPr lang="en-US" altLang="zh-CN" dirty="0">
                <a:solidFill>
                  <a:srgbClr val="000000"/>
                </a:solidFill>
                <a:latin typeface="Liberation Mono"/>
              </a:rPr>
              <a:t> </a:t>
            </a:r>
            <a:r>
              <a:rPr lang="en-US" altLang="zh-CN" dirty="0">
                <a:solidFill>
                  <a:srgbClr val="990055"/>
                </a:solidFill>
                <a:latin typeface="Liberation Mono"/>
              </a:rPr>
              <a:t>130</a:t>
            </a:r>
            <a:r>
              <a:rPr lang="en-US" altLang="zh-CN" dirty="0">
                <a:solidFill>
                  <a:srgbClr val="999999"/>
                </a:solidFill>
                <a:latin typeface="Liberation Mono"/>
              </a:rPr>
              <a:t>;</a:t>
            </a:r>
            <a:endParaRPr lang="zh-CN" altLang="en-US"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Partition</a:t>
            </a:r>
            <a:r>
              <a:rPr kumimoji="1" lang="zh-CN" altLang="en-US" dirty="0"/>
              <a:t> </a:t>
            </a:r>
            <a:r>
              <a:rPr kumimoji="1" lang="en-US" altLang="zh-CN" dirty="0"/>
              <a:t>Selection</a:t>
            </a:r>
            <a:endParaRPr kumimoji="1" lang="zh-CN" altLang="en-US" dirty="0"/>
          </a:p>
        </p:txBody>
      </p:sp>
      <p:sp>
        <p:nvSpPr>
          <p:cNvPr id="3" name="内容占位符 2"/>
          <p:cNvSpPr>
            <a:spLocks noGrp="1"/>
          </p:cNvSpPr>
          <p:nvPr>
            <p:ph idx="1"/>
          </p:nvPr>
        </p:nvSpPr>
        <p:spPr/>
        <p:txBody>
          <a:bodyPr>
            <a:normAutofit/>
          </a:bodyPr>
          <a:lstStyle/>
          <a:p>
            <a:pPr fontAlgn="base"/>
            <a:r>
              <a:rPr lang="en-US" altLang="zh-CN" dirty="0"/>
              <a:t>Partition selection is similar to partition pruning, </a:t>
            </a:r>
            <a:endParaRPr lang="en-US" altLang="zh-CN" dirty="0"/>
          </a:p>
          <a:p>
            <a:pPr lvl="1" fontAlgn="base"/>
            <a:r>
              <a:rPr lang="en-US" altLang="zh-CN" dirty="0"/>
              <a:t>in that only specific partitions are checked for matches, but differs in two key respects:</a:t>
            </a:r>
            <a:endParaRPr lang="en-US" altLang="zh-CN" dirty="0"/>
          </a:p>
          <a:p>
            <a:pPr lvl="2" fontAlgn="base"/>
            <a:r>
              <a:rPr lang="en-US" altLang="zh-CN" dirty="0"/>
              <a:t>The partitions to be checked are </a:t>
            </a:r>
            <a:r>
              <a:rPr lang="en-US" altLang="zh-CN" dirty="0">
                <a:solidFill>
                  <a:srgbClr val="FF0000"/>
                </a:solidFill>
              </a:rPr>
              <a:t>specified</a:t>
            </a:r>
            <a:r>
              <a:rPr lang="en-US" altLang="zh-CN" dirty="0"/>
              <a:t> by the issuer of the statement, unlike partition pruning, which is automatic.</a:t>
            </a:r>
            <a:endParaRPr lang="en-US" altLang="zh-CN" dirty="0"/>
          </a:p>
          <a:p>
            <a:pPr lvl="2" fontAlgn="base"/>
            <a:r>
              <a:rPr lang="en-US" altLang="zh-CN" dirty="0"/>
              <a:t>Whereas partition pruning applies only to queries, explicit selection of partitions is supported for </a:t>
            </a:r>
            <a:r>
              <a:rPr lang="en-US" altLang="zh-CN" dirty="0">
                <a:solidFill>
                  <a:srgbClr val="FF0000"/>
                </a:solidFill>
              </a:rPr>
              <a:t>both queries and a number of DML statements</a:t>
            </a:r>
            <a:r>
              <a:rPr lang="en-US" altLang="zh-CN" dirty="0"/>
              <a:t>.</a:t>
            </a:r>
            <a:endParaRPr lang="en-US" altLang="zh-CN" dirty="0"/>
          </a:p>
          <a:p>
            <a:pPr fontAlgn="base"/>
            <a:r>
              <a:rPr lang="en-US" altLang="zh-CN" dirty="0"/>
              <a:t>SQL statements supporting explicit partition selection are listed here:</a:t>
            </a:r>
            <a:endParaRPr lang="en-US" altLang="zh-CN" dirty="0"/>
          </a:p>
          <a:p>
            <a:pPr lvl="1" fontAlgn="base"/>
            <a:r>
              <a:rPr lang="en-US" altLang="zh-CN" dirty="0">
                <a:hlinkClick r:id="rId1" tooltip="13.2.10 SELECT Statement"/>
              </a:rPr>
              <a:t>SELECT</a:t>
            </a:r>
            <a:endParaRPr lang="en-US" altLang="zh-CN" dirty="0"/>
          </a:p>
          <a:p>
            <a:pPr lvl="1" fontAlgn="base"/>
            <a:r>
              <a:rPr lang="en-US" altLang="zh-CN" dirty="0">
                <a:hlinkClick r:id="rId2" tooltip="13.2.2 DELETE Statement"/>
              </a:rPr>
              <a:t>DELETE</a:t>
            </a:r>
            <a:endParaRPr lang="en-US" altLang="zh-CN" dirty="0"/>
          </a:p>
          <a:p>
            <a:pPr lvl="1" fontAlgn="base"/>
            <a:r>
              <a:rPr lang="en-US" altLang="zh-CN" dirty="0">
                <a:hlinkClick r:id="rId3" tooltip="13.2.6 INSERT Statement"/>
              </a:rPr>
              <a:t>INSERT</a:t>
            </a:r>
            <a:endParaRPr lang="en-US" altLang="zh-CN" dirty="0"/>
          </a:p>
          <a:p>
            <a:pPr lvl="1" fontAlgn="base"/>
            <a:r>
              <a:rPr lang="en-US" altLang="zh-CN" dirty="0">
                <a:hlinkClick r:id="rId4" tooltip="13.2.9 REPLACE Statement"/>
              </a:rPr>
              <a:t>REPLACE</a:t>
            </a:r>
            <a:endParaRPr lang="en-US" altLang="zh-CN" dirty="0"/>
          </a:p>
          <a:p>
            <a:pPr lvl="1" fontAlgn="base"/>
            <a:r>
              <a:rPr lang="en-US" altLang="zh-CN" dirty="0">
                <a:hlinkClick r:id="rId5" tooltip="13.2.13 UPDATE Statement"/>
              </a:rPr>
              <a:t>UPDATE</a:t>
            </a:r>
            <a:endParaRPr lang="en-US" altLang="zh-CN" dirty="0"/>
          </a:p>
          <a:p>
            <a:pPr lvl="1" fontAlgn="base"/>
            <a:r>
              <a:rPr lang="en-US" altLang="zh-CN" dirty="0">
                <a:hlinkClick r:id="rId6" tooltip="13.2.7 LOAD DATA Statement"/>
              </a:rPr>
              <a:t>LOAD DATA</a:t>
            </a:r>
            <a:r>
              <a:rPr lang="en-US" altLang="zh-CN" dirty="0"/>
              <a:t>.</a:t>
            </a:r>
            <a:endParaRPr lang="en-US" altLang="zh-CN" dirty="0"/>
          </a:p>
          <a:p>
            <a:pPr lvl="1" fontAlgn="base"/>
            <a:r>
              <a:rPr lang="en-US" altLang="zh-CN" dirty="0">
                <a:hlinkClick r:id="rId7" tooltip="13.2.8 LOAD XML Statement"/>
              </a:rPr>
              <a:t>LOAD XML</a:t>
            </a:r>
            <a:r>
              <a:rPr lang="en-US" altLang="zh-CN" dirty="0"/>
              <a:t>.</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endParaRPr lang="zh-CN" altLang="en-US" sz="4500" dirty="0">
              <a:solidFill>
                <a:schemeClr val="bg1"/>
              </a:solidFill>
              <a:latin typeface="Tahoma" panose="020B0604030504040204" pitchFamily="34" charset="0"/>
              <a:cs typeface="Tahoma" panose="020B0604030504040204" pitchFamily="34" charset="0"/>
            </a:endParaRPr>
          </a:p>
        </p:txBody>
      </p:sp>
      <p:pic>
        <p:nvPicPr>
          <p:cNvPr id="4" name="图片 3"/>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rPr>
              <a:t>Partitioning Types</a:t>
            </a:r>
            <a:endParaRPr kumimoji="1" lang="en-US" altLang="zh-CN" dirty="0">
              <a:latin typeface="微软雅黑" panose="020B0503020204020204" pitchFamily="34" charset="-122"/>
            </a:endParaRPr>
          </a:p>
        </p:txBody>
      </p:sp>
      <p:sp>
        <p:nvSpPr>
          <p:cNvPr id="3" name="内容占位符 2"/>
          <p:cNvSpPr>
            <a:spLocks noGrp="1"/>
          </p:cNvSpPr>
          <p:nvPr>
            <p:ph idx="1"/>
          </p:nvPr>
        </p:nvSpPr>
        <p:spPr/>
        <p:txBody>
          <a:bodyPr>
            <a:normAutofit fontScale="92500" lnSpcReduction="10000"/>
          </a:bodyPr>
          <a:lstStyle/>
          <a:p>
            <a:pPr fontAlgn="base"/>
            <a:r>
              <a:rPr lang="en-US" altLang="zh-CN" sz="1500" dirty="0">
                <a:latin typeface="微软雅黑" panose="020B0503020204020204" pitchFamily="34" charset="-122"/>
                <a:ea typeface="微软雅黑" panose="020B0503020204020204" pitchFamily="34" charset="-122"/>
              </a:rPr>
              <a:t>A very common use of database partitioning is to segregate data </a:t>
            </a:r>
            <a:r>
              <a:rPr lang="en-US" altLang="zh-CN" sz="1500" dirty="0">
                <a:solidFill>
                  <a:srgbClr val="FF0000"/>
                </a:solidFill>
                <a:latin typeface="微软雅黑" panose="020B0503020204020204" pitchFamily="34" charset="-122"/>
                <a:ea typeface="微软雅黑" panose="020B0503020204020204" pitchFamily="34" charset="-122"/>
              </a:rPr>
              <a:t>by date</a:t>
            </a:r>
            <a:r>
              <a:rPr lang="en-US" altLang="zh-CN" sz="1500" dirty="0">
                <a:latin typeface="微软雅黑" panose="020B0503020204020204" pitchFamily="34" charset="-122"/>
                <a:ea typeface="微软雅黑" panose="020B0503020204020204" pitchFamily="34" charset="-122"/>
              </a:rPr>
              <a:t>.</a:t>
            </a:r>
            <a:endParaRPr lang="en-US" altLang="zh-CN" sz="1500" dirty="0">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0077AA"/>
                </a:solidFill>
                <a:latin typeface="微软雅黑" panose="020B0503020204020204" pitchFamily="34" charset="-122"/>
                <a:ea typeface="微软雅黑" panose="020B0503020204020204" pitchFamily="34" charset="-122"/>
              </a:rPr>
              <a:t>CREATE</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TABLE</a:t>
            </a:r>
            <a:r>
              <a:rPr lang="en-US" altLang="zh-CN" sz="1200" dirty="0">
                <a:solidFill>
                  <a:srgbClr val="000000"/>
                </a:solidFill>
                <a:latin typeface="微软雅黑" panose="020B0503020204020204" pitchFamily="34" charset="-122"/>
                <a:ea typeface="微软雅黑" panose="020B0503020204020204" pitchFamily="34" charset="-122"/>
              </a:rPr>
              <a:t> members </a:t>
            </a:r>
            <a:r>
              <a:rPr lang="en-US" altLang="zh-CN" sz="1200" dirty="0">
                <a:solidFill>
                  <a:srgbClr val="999999"/>
                </a:solidFill>
                <a:latin typeface="微软雅黑" panose="020B0503020204020204" pitchFamily="34" charset="-122"/>
                <a:ea typeface="微软雅黑" panose="020B0503020204020204" pitchFamily="34" charset="-122"/>
              </a:rPr>
              <a:t>(</a:t>
            </a:r>
            <a:endParaRPr lang="en-US" altLang="zh-CN" sz="1200" dirty="0">
              <a:solidFill>
                <a:srgbClr val="999999"/>
              </a:solidFill>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999999"/>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firstname</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834689"/>
                </a:solidFill>
                <a:latin typeface="微软雅黑" panose="020B0503020204020204" pitchFamily="34" charset="-122"/>
                <a:ea typeface="微软雅黑" panose="020B0503020204020204" pitchFamily="34" charset="-122"/>
              </a:rPr>
              <a:t>VARCHAR</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990055"/>
                </a:solidFill>
                <a:latin typeface="微软雅黑" panose="020B0503020204020204" pitchFamily="34" charset="-122"/>
                <a:ea typeface="微软雅黑" panose="020B0503020204020204" pitchFamily="34" charset="-122"/>
              </a:rPr>
              <a:t>25</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A67F59"/>
                </a:solidFill>
                <a:latin typeface="微软雅黑" panose="020B0503020204020204" pitchFamily="34" charset="-122"/>
                <a:ea typeface="微软雅黑" panose="020B0503020204020204" pitchFamily="34" charset="-122"/>
              </a:rPr>
              <a:t>NOT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990055"/>
                </a:solidFill>
                <a:latin typeface="微软雅黑" panose="020B0503020204020204" pitchFamily="34" charset="-122"/>
                <a:ea typeface="微软雅黑" panose="020B0503020204020204" pitchFamily="34" charset="-122"/>
              </a:rPr>
              <a:t>NULL</a:t>
            </a:r>
            <a:r>
              <a:rPr lang="en-US" altLang="zh-CN" sz="1200" dirty="0">
                <a:solidFill>
                  <a:srgbClr val="999999"/>
                </a:solidFill>
                <a:latin typeface="微软雅黑" panose="020B0503020204020204" pitchFamily="34" charset="-122"/>
                <a:ea typeface="微软雅黑" panose="020B0503020204020204" pitchFamily="34" charset="-122"/>
              </a:rPr>
              <a:t>,</a:t>
            </a:r>
            <a:r>
              <a:rPr lang="zh-CN" altLang="en-US" sz="1200" dirty="0">
                <a:solidFill>
                  <a:srgbClr val="999999"/>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lastname</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834689"/>
                </a:solidFill>
                <a:latin typeface="微软雅黑" panose="020B0503020204020204" pitchFamily="34" charset="-122"/>
                <a:ea typeface="微软雅黑" panose="020B0503020204020204" pitchFamily="34" charset="-122"/>
              </a:rPr>
              <a:t>VARCHAR</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990055"/>
                </a:solidFill>
                <a:latin typeface="微软雅黑" panose="020B0503020204020204" pitchFamily="34" charset="-122"/>
                <a:ea typeface="微软雅黑" panose="020B0503020204020204" pitchFamily="34" charset="-122"/>
              </a:rPr>
              <a:t>25</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A67F59"/>
                </a:solidFill>
                <a:latin typeface="微软雅黑" panose="020B0503020204020204" pitchFamily="34" charset="-122"/>
                <a:ea typeface="微软雅黑" panose="020B0503020204020204" pitchFamily="34" charset="-122"/>
              </a:rPr>
              <a:t>NOT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990055"/>
                </a:solidFill>
                <a:latin typeface="微软雅黑" panose="020B0503020204020204" pitchFamily="34" charset="-122"/>
                <a:ea typeface="微软雅黑" panose="020B0503020204020204" pitchFamily="34" charset="-122"/>
              </a:rPr>
              <a:t>NULL</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endParaRPr lang="en-US" altLang="zh-CN" sz="1200" dirty="0">
              <a:solidFill>
                <a:srgbClr val="000000"/>
              </a:solidFill>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000000"/>
                </a:solidFill>
                <a:latin typeface="微软雅黑" panose="020B0503020204020204" pitchFamily="34" charset="-122"/>
                <a:ea typeface="微软雅黑" panose="020B0503020204020204" pitchFamily="34" charset="-122"/>
              </a:rPr>
              <a:t>	username </a:t>
            </a:r>
            <a:r>
              <a:rPr lang="en-US" altLang="zh-CN" sz="1200" dirty="0">
                <a:solidFill>
                  <a:srgbClr val="834689"/>
                </a:solidFill>
                <a:latin typeface="微软雅黑" panose="020B0503020204020204" pitchFamily="34" charset="-122"/>
                <a:ea typeface="微软雅黑" panose="020B0503020204020204" pitchFamily="34" charset="-122"/>
              </a:rPr>
              <a:t>VARCHAR</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990055"/>
                </a:solidFill>
                <a:latin typeface="微软雅黑" panose="020B0503020204020204" pitchFamily="34" charset="-122"/>
                <a:ea typeface="微软雅黑" panose="020B0503020204020204" pitchFamily="34" charset="-122"/>
              </a:rPr>
              <a:t>16</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A67F59"/>
                </a:solidFill>
                <a:latin typeface="微软雅黑" panose="020B0503020204020204" pitchFamily="34" charset="-122"/>
                <a:ea typeface="微软雅黑" panose="020B0503020204020204" pitchFamily="34" charset="-122"/>
              </a:rPr>
              <a:t>NOT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990055"/>
                </a:solidFill>
                <a:latin typeface="微软雅黑" panose="020B0503020204020204" pitchFamily="34" charset="-122"/>
                <a:ea typeface="微软雅黑" panose="020B0503020204020204" pitchFamily="34" charset="-122"/>
              </a:rPr>
              <a:t>NULL</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email </a:t>
            </a:r>
            <a:r>
              <a:rPr lang="en-US" altLang="zh-CN" sz="1200" dirty="0">
                <a:solidFill>
                  <a:srgbClr val="834689"/>
                </a:solidFill>
                <a:latin typeface="微软雅黑" panose="020B0503020204020204" pitchFamily="34" charset="-122"/>
                <a:ea typeface="微软雅黑" panose="020B0503020204020204" pitchFamily="34" charset="-122"/>
              </a:rPr>
              <a:t>VARCHAR</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990055"/>
                </a:solidFill>
                <a:latin typeface="微软雅黑" panose="020B0503020204020204" pitchFamily="34" charset="-122"/>
                <a:ea typeface="微软雅黑" panose="020B0503020204020204" pitchFamily="34" charset="-122"/>
              </a:rPr>
              <a:t>35</a:t>
            </a:r>
            <a:r>
              <a:rPr lang="en-US" altLang="zh-CN" sz="1200" dirty="0">
                <a:solidFill>
                  <a:srgbClr val="999999"/>
                </a:solidFill>
                <a:latin typeface="微软雅黑" panose="020B0503020204020204" pitchFamily="34" charset="-122"/>
                <a:ea typeface="微软雅黑" panose="020B0503020204020204" pitchFamily="34" charset="-122"/>
              </a:rPr>
              <a:t>),</a:t>
            </a:r>
            <a:endParaRPr lang="en-US" altLang="zh-CN" sz="1200" dirty="0">
              <a:solidFill>
                <a:srgbClr val="999999"/>
              </a:solidFill>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999999"/>
                </a:solidFill>
                <a:latin typeface="微软雅黑" panose="020B0503020204020204" pitchFamily="34" charset="-122"/>
                <a:ea typeface="微软雅黑" panose="020B0503020204020204" pitchFamily="34" charset="-122"/>
              </a:rPr>
              <a:t>	</a:t>
            </a:r>
            <a:r>
              <a:rPr lang="en-US" altLang="zh-CN" sz="1200" dirty="0">
                <a:solidFill>
                  <a:srgbClr val="000000"/>
                </a:solidFill>
                <a:latin typeface="微软雅黑" panose="020B0503020204020204" pitchFamily="34" charset="-122"/>
                <a:ea typeface="微软雅黑" panose="020B0503020204020204" pitchFamily="34" charset="-122"/>
              </a:rPr>
              <a:t>joined </a:t>
            </a:r>
            <a:r>
              <a:rPr lang="en-US" altLang="zh-CN" sz="1200" dirty="0">
                <a:solidFill>
                  <a:srgbClr val="834689"/>
                </a:solidFill>
                <a:latin typeface="微软雅黑" panose="020B0503020204020204" pitchFamily="34" charset="-122"/>
                <a:ea typeface="微软雅黑" panose="020B0503020204020204" pitchFamily="34" charset="-122"/>
              </a:rPr>
              <a:t>DATE</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A67F59"/>
                </a:solidFill>
                <a:latin typeface="微软雅黑" panose="020B0503020204020204" pitchFamily="34" charset="-122"/>
                <a:ea typeface="微软雅黑" panose="020B0503020204020204" pitchFamily="34" charset="-122"/>
              </a:rPr>
              <a:t>NOT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990055"/>
                </a:solidFill>
                <a:latin typeface="微软雅黑" panose="020B0503020204020204" pitchFamily="34" charset="-122"/>
                <a:ea typeface="微软雅黑" panose="020B0503020204020204" pitchFamily="34" charset="-122"/>
              </a:rPr>
              <a:t>NULL</a:t>
            </a:r>
            <a:r>
              <a:rPr lang="en-US" altLang="zh-CN" sz="1200" dirty="0">
                <a:solidFill>
                  <a:srgbClr val="000000"/>
                </a:solidFill>
                <a:latin typeface="微软雅黑" panose="020B0503020204020204" pitchFamily="34" charset="-122"/>
                <a:ea typeface="微软雅黑" panose="020B0503020204020204" pitchFamily="34" charset="-122"/>
              </a:rPr>
              <a:t> </a:t>
            </a:r>
            <a:endParaRPr lang="en-US" altLang="zh-CN" sz="1200" dirty="0">
              <a:solidFill>
                <a:srgbClr val="000000"/>
              </a:solidFill>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endParaRPr lang="en-US" altLang="zh-CN" sz="1200" dirty="0">
              <a:solidFill>
                <a:srgbClr val="000000"/>
              </a:solidFill>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0077AA"/>
                </a:solidFill>
                <a:latin typeface="微软雅黑" panose="020B0503020204020204" pitchFamily="34" charset="-122"/>
                <a:ea typeface="微软雅黑" panose="020B0503020204020204" pitchFamily="34" charset="-122"/>
              </a:rPr>
              <a:t>PARTITION</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BY</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KEY</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joined</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endParaRPr lang="en-US" altLang="zh-CN" sz="1200" dirty="0">
              <a:solidFill>
                <a:srgbClr val="000000"/>
              </a:solidFill>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0077AA"/>
                </a:solidFill>
                <a:latin typeface="微软雅黑" panose="020B0503020204020204" pitchFamily="34" charset="-122"/>
                <a:ea typeface="微软雅黑" panose="020B0503020204020204" pitchFamily="34" charset="-122"/>
              </a:rPr>
              <a:t>PARTITIONS</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990055"/>
                </a:solidFill>
                <a:latin typeface="微软雅黑" panose="020B0503020204020204" pitchFamily="34" charset="-122"/>
                <a:ea typeface="微软雅黑" panose="020B0503020204020204" pitchFamily="34" charset="-122"/>
              </a:rPr>
              <a:t>6</a:t>
            </a:r>
            <a:r>
              <a:rPr lang="en-US" altLang="zh-CN" sz="1200" dirty="0">
                <a:solidFill>
                  <a:srgbClr val="999999"/>
                </a:solidFill>
                <a:latin typeface="微软雅黑" panose="020B0503020204020204" pitchFamily="34" charset="-122"/>
                <a:ea typeface="微软雅黑" panose="020B0503020204020204" pitchFamily="34" charset="-122"/>
              </a:rPr>
              <a:t>;</a:t>
            </a:r>
            <a:endParaRPr lang="en-US" altLang="zh-CN" sz="1200" dirty="0">
              <a:solidFill>
                <a:srgbClr val="999999"/>
              </a:solidFill>
              <a:latin typeface="微软雅黑" panose="020B0503020204020204" pitchFamily="34" charset="-122"/>
              <a:ea typeface="微软雅黑" panose="020B0503020204020204" pitchFamily="34" charset="-122"/>
            </a:endParaRPr>
          </a:p>
          <a:p>
            <a:pPr marL="269240" indent="0" fontAlgn="base">
              <a:buNone/>
            </a:pPr>
            <a:endParaRPr lang="en-US" altLang="zh-CN" sz="1200" dirty="0">
              <a:latin typeface="微软雅黑" panose="020B0503020204020204" pitchFamily="34" charset="-122"/>
              <a:ea typeface="微软雅黑" panose="020B0503020204020204" pitchFamily="34" charset="-122"/>
            </a:endParaRPr>
          </a:p>
          <a:p>
            <a:pPr fontAlgn="base"/>
            <a:r>
              <a:rPr lang="en-US" altLang="zh-CN" sz="1500" dirty="0">
                <a:latin typeface="微软雅黑" panose="020B0503020204020204" pitchFamily="34" charset="-122"/>
                <a:ea typeface="微软雅黑" panose="020B0503020204020204" pitchFamily="34" charset="-122"/>
              </a:rPr>
              <a:t>Other partitioning types require </a:t>
            </a:r>
            <a:r>
              <a:rPr lang="en-US" altLang="zh-CN" sz="1500" dirty="0">
                <a:solidFill>
                  <a:srgbClr val="FF0000"/>
                </a:solidFill>
                <a:latin typeface="微软雅黑" panose="020B0503020204020204" pitchFamily="34" charset="-122"/>
                <a:ea typeface="微软雅黑" panose="020B0503020204020204" pitchFamily="34" charset="-122"/>
              </a:rPr>
              <a:t>a partitioning expression that yields an integer value or NULL</a:t>
            </a:r>
            <a:r>
              <a:rPr lang="en-US" altLang="zh-CN" sz="1500" dirty="0">
                <a:latin typeface="微软雅黑" panose="020B0503020204020204" pitchFamily="34" charset="-122"/>
                <a:ea typeface="微软雅黑" panose="020B0503020204020204" pitchFamily="34" charset="-122"/>
              </a:rPr>
              <a:t>. </a:t>
            </a:r>
            <a:endParaRPr lang="en-US" altLang="zh-CN" sz="1500" dirty="0">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0077AA"/>
                </a:solidFill>
                <a:latin typeface="微软雅黑" panose="020B0503020204020204" pitchFamily="34" charset="-122"/>
                <a:ea typeface="微软雅黑" panose="020B0503020204020204" pitchFamily="34" charset="-122"/>
              </a:rPr>
              <a:t>CREATE</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TABLE</a:t>
            </a:r>
            <a:r>
              <a:rPr lang="en-US" altLang="zh-CN" sz="1200" dirty="0">
                <a:solidFill>
                  <a:srgbClr val="000000"/>
                </a:solidFill>
                <a:latin typeface="微软雅黑" panose="020B0503020204020204" pitchFamily="34" charset="-122"/>
                <a:ea typeface="微软雅黑" panose="020B0503020204020204" pitchFamily="34" charset="-122"/>
              </a:rPr>
              <a:t> members </a:t>
            </a:r>
            <a:r>
              <a:rPr lang="en-US" altLang="zh-CN" sz="1200" dirty="0">
                <a:solidFill>
                  <a:srgbClr val="999999"/>
                </a:solidFill>
                <a:latin typeface="微软雅黑" panose="020B0503020204020204" pitchFamily="34" charset="-122"/>
                <a:ea typeface="微软雅黑" panose="020B0503020204020204" pitchFamily="34" charset="-122"/>
              </a:rPr>
              <a:t>(</a:t>
            </a:r>
            <a:endParaRPr lang="en-US" altLang="zh-CN" sz="1200" dirty="0">
              <a:solidFill>
                <a:srgbClr val="999999"/>
              </a:solidFill>
              <a:latin typeface="微软雅黑" panose="020B0503020204020204" pitchFamily="34" charset="-122"/>
              <a:ea typeface="微软雅黑" panose="020B0503020204020204" pitchFamily="34" charset="-122"/>
            </a:endParaRPr>
          </a:p>
          <a:p>
            <a:pPr marL="269240" indent="0" fontAlgn="base">
              <a:buNone/>
            </a:pPr>
            <a:r>
              <a:rPr lang="zh-CN" altLang="en-US" sz="1200" dirty="0">
                <a:solidFill>
                  <a:srgbClr val="999999"/>
                </a:solidFill>
                <a:latin typeface="微软雅黑" panose="020B0503020204020204" pitchFamily="34" charset="-122"/>
                <a:ea typeface="微软雅黑" panose="020B0503020204020204" pitchFamily="34" charset="-122"/>
              </a:rPr>
              <a:t> </a:t>
            </a:r>
            <a:r>
              <a:rPr lang="en-US" altLang="zh-CN" sz="1200" dirty="0">
                <a:solidFill>
                  <a:srgbClr val="999999"/>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firstname</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834689"/>
                </a:solidFill>
                <a:latin typeface="微软雅黑" panose="020B0503020204020204" pitchFamily="34" charset="-122"/>
                <a:ea typeface="微软雅黑" panose="020B0503020204020204" pitchFamily="34" charset="-122"/>
              </a:rPr>
              <a:t>VARCHAR</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990055"/>
                </a:solidFill>
                <a:latin typeface="微软雅黑" panose="020B0503020204020204" pitchFamily="34" charset="-122"/>
                <a:ea typeface="微软雅黑" panose="020B0503020204020204" pitchFamily="34" charset="-122"/>
              </a:rPr>
              <a:t>25</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A67F59"/>
                </a:solidFill>
                <a:latin typeface="微软雅黑" panose="020B0503020204020204" pitchFamily="34" charset="-122"/>
                <a:ea typeface="微软雅黑" panose="020B0503020204020204" pitchFamily="34" charset="-122"/>
              </a:rPr>
              <a:t>NOT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990055"/>
                </a:solidFill>
                <a:latin typeface="微软雅黑" panose="020B0503020204020204" pitchFamily="34" charset="-122"/>
                <a:ea typeface="微软雅黑" panose="020B0503020204020204" pitchFamily="34" charset="-122"/>
              </a:rPr>
              <a:t>NULL</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err="1">
                <a:solidFill>
                  <a:srgbClr val="000000"/>
                </a:solidFill>
                <a:latin typeface="微软雅黑" panose="020B0503020204020204" pitchFamily="34" charset="-122"/>
                <a:ea typeface="微软雅黑" panose="020B0503020204020204" pitchFamily="34" charset="-122"/>
              </a:rPr>
              <a:t>lastname</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834689"/>
                </a:solidFill>
                <a:latin typeface="微软雅黑" panose="020B0503020204020204" pitchFamily="34" charset="-122"/>
                <a:ea typeface="微软雅黑" panose="020B0503020204020204" pitchFamily="34" charset="-122"/>
              </a:rPr>
              <a:t>VARCHAR</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990055"/>
                </a:solidFill>
                <a:latin typeface="微软雅黑" panose="020B0503020204020204" pitchFamily="34" charset="-122"/>
                <a:ea typeface="微软雅黑" panose="020B0503020204020204" pitchFamily="34" charset="-122"/>
              </a:rPr>
              <a:t>25</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A67F59"/>
                </a:solidFill>
                <a:latin typeface="微软雅黑" panose="020B0503020204020204" pitchFamily="34" charset="-122"/>
                <a:ea typeface="微软雅黑" panose="020B0503020204020204" pitchFamily="34" charset="-122"/>
              </a:rPr>
              <a:t>NOT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990055"/>
                </a:solidFill>
                <a:latin typeface="微软雅黑" panose="020B0503020204020204" pitchFamily="34" charset="-122"/>
                <a:ea typeface="微软雅黑" panose="020B0503020204020204" pitchFamily="34" charset="-122"/>
              </a:rPr>
              <a:t>NULL</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endParaRPr lang="en-US" altLang="zh-CN" sz="1200" dirty="0">
              <a:solidFill>
                <a:srgbClr val="000000"/>
              </a:solidFill>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000000"/>
                </a:solidFill>
                <a:latin typeface="微软雅黑" panose="020B0503020204020204" pitchFamily="34" charset="-122"/>
                <a:ea typeface="微软雅黑" panose="020B0503020204020204" pitchFamily="34" charset="-122"/>
              </a:rPr>
              <a:t>	username </a:t>
            </a:r>
            <a:r>
              <a:rPr lang="en-US" altLang="zh-CN" sz="1200" dirty="0">
                <a:solidFill>
                  <a:srgbClr val="834689"/>
                </a:solidFill>
                <a:latin typeface="微软雅黑" panose="020B0503020204020204" pitchFamily="34" charset="-122"/>
                <a:ea typeface="微软雅黑" panose="020B0503020204020204" pitchFamily="34" charset="-122"/>
              </a:rPr>
              <a:t>VARCHAR</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990055"/>
                </a:solidFill>
                <a:latin typeface="微软雅黑" panose="020B0503020204020204" pitchFamily="34" charset="-122"/>
                <a:ea typeface="微软雅黑" panose="020B0503020204020204" pitchFamily="34" charset="-122"/>
              </a:rPr>
              <a:t>16</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A67F59"/>
                </a:solidFill>
                <a:latin typeface="微软雅黑" panose="020B0503020204020204" pitchFamily="34" charset="-122"/>
                <a:ea typeface="微软雅黑" panose="020B0503020204020204" pitchFamily="34" charset="-122"/>
              </a:rPr>
              <a:t>NOT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990055"/>
                </a:solidFill>
                <a:latin typeface="微软雅黑" panose="020B0503020204020204" pitchFamily="34" charset="-122"/>
                <a:ea typeface="微软雅黑" panose="020B0503020204020204" pitchFamily="34" charset="-122"/>
              </a:rPr>
              <a:t>NULL</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email </a:t>
            </a:r>
            <a:r>
              <a:rPr lang="en-US" altLang="zh-CN" sz="1200" dirty="0">
                <a:solidFill>
                  <a:srgbClr val="834689"/>
                </a:solidFill>
                <a:latin typeface="微软雅黑" panose="020B0503020204020204" pitchFamily="34" charset="-122"/>
                <a:ea typeface="微软雅黑" panose="020B0503020204020204" pitchFamily="34" charset="-122"/>
              </a:rPr>
              <a:t>VARCHAR</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990055"/>
                </a:solidFill>
                <a:latin typeface="微软雅黑" panose="020B0503020204020204" pitchFamily="34" charset="-122"/>
                <a:ea typeface="微软雅黑" panose="020B0503020204020204" pitchFamily="34" charset="-122"/>
              </a:rPr>
              <a:t>35</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endParaRPr lang="en-US" altLang="zh-CN" sz="1200" dirty="0">
              <a:solidFill>
                <a:srgbClr val="000000"/>
              </a:solidFill>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000000"/>
                </a:solidFill>
                <a:latin typeface="微软雅黑" panose="020B0503020204020204" pitchFamily="34" charset="-122"/>
                <a:ea typeface="微软雅黑" panose="020B0503020204020204" pitchFamily="34" charset="-122"/>
              </a:rPr>
              <a:t>	joined </a:t>
            </a:r>
            <a:r>
              <a:rPr lang="en-US" altLang="zh-CN" sz="1200" dirty="0">
                <a:solidFill>
                  <a:srgbClr val="834689"/>
                </a:solidFill>
                <a:latin typeface="微软雅黑" panose="020B0503020204020204" pitchFamily="34" charset="-122"/>
                <a:ea typeface="微软雅黑" panose="020B0503020204020204" pitchFamily="34" charset="-122"/>
              </a:rPr>
              <a:t>DATE</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A67F59"/>
                </a:solidFill>
                <a:latin typeface="微软雅黑" panose="020B0503020204020204" pitchFamily="34" charset="-122"/>
                <a:ea typeface="微软雅黑" panose="020B0503020204020204" pitchFamily="34" charset="-122"/>
              </a:rPr>
              <a:t>NOT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990055"/>
                </a:solidFill>
                <a:latin typeface="微软雅黑" panose="020B0503020204020204" pitchFamily="34" charset="-122"/>
                <a:ea typeface="微软雅黑" panose="020B0503020204020204" pitchFamily="34" charset="-122"/>
              </a:rPr>
              <a:t>NULL</a:t>
            </a:r>
            <a:r>
              <a:rPr lang="en-US" altLang="zh-CN" sz="1200" dirty="0">
                <a:solidFill>
                  <a:srgbClr val="000000"/>
                </a:solidFill>
                <a:latin typeface="微软雅黑" panose="020B0503020204020204" pitchFamily="34" charset="-122"/>
                <a:ea typeface="微软雅黑" panose="020B0503020204020204" pitchFamily="34" charset="-122"/>
              </a:rPr>
              <a:t> </a:t>
            </a:r>
            <a:endParaRPr lang="en-US" altLang="zh-CN" sz="1200" dirty="0">
              <a:solidFill>
                <a:srgbClr val="000000"/>
              </a:solidFill>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endParaRPr lang="en-US" altLang="zh-CN" sz="1200" dirty="0">
              <a:solidFill>
                <a:srgbClr val="000000"/>
              </a:solidFill>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0077AA"/>
                </a:solidFill>
                <a:latin typeface="微软雅黑" panose="020B0503020204020204" pitchFamily="34" charset="-122"/>
                <a:ea typeface="微软雅黑" panose="020B0503020204020204" pitchFamily="34" charset="-122"/>
              </a:rPr>
              <a:t>PARTITION</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BY</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RANGE</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DD4A68"/>
                </a:solidFill>
                <a:latin typeface="微软雅黑" panose="020B0503020204020204" pitchFamily="34" charset="-122"/>
                <a:ea typeface="微软雅黑" panose="020B0503020204020204" pitchFamily="34" charset="-122"/>
              </a:rPr>
              <a:t>YEAR</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joined</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999999"/>
                </a:solidFill>
                <a:latin typeface="微软雅黑" panose="020B0503020204020204" pitchFamily="34" charset="-122"/>
                <a:ea typeface="微软雅黑" panose="020B0503020204020204" pitchFamily="34" charset="-122"/>
              </a:rPr>
              <a:t>(</a:t>
            </a:r>
            <a:endParaRPr lang="en-US" altLang="zh-CN" sz="1200" dirty="0">
              <a:solidFill>
                <a:srgbClr val="999999"/>
              </a:solidFill>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PARTITION</a:t>
            </a:r>
            <a:r>
              <a:rPr lang="en-US" altLang="zh-CN" sz="1200" dirty="0">
                <a:solidFill>
                  <a:srgbClr val="000000"/>
                </a:solidFill>
                <a:latin typeface="微软雅黑" panose="020B0503020204020204" pitchFamily="34" charset="-122"/>
                <a:ea typeface="微软雅黑" panose="020B0503020204020204" pitchFamily="34" charset="-122"/>
              </a:rPr>
              <a:t> p0 </a:t>
            </a:r>
            <a:r>
              <a:rPr lang="en-US" altLang="zh-CN" sz="1200" dirty="0">
                <a:solidFill>
                  <a:srgbClr val="0077AA"/>
                </a:solidFill>
                <a:latin typeface="微软雅黑" panose="020B0503020204020204" pitchFamily="34" charset="-122"/>
                <a:ea typeface="微软雅黑" panose="020B0503020204020204" pitchFamily="34" charset="-122"/>
              </a:rPr>
              <a:t>VALUES</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LESS</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THAN</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990055"/>
                </a:solidFill>
                <a:latin typeface="微软雅黑" panose="020B0503020204020204" pitchFamily="34" charset="-122"/>
                <a:ea typeface="微软雅黑" panose="020B0503020204020204" pitchFamily="34" charset="-122"/>
              </a:rPr>
              <a:t>1960</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PARTITION</a:t>
            </a:r>
            <a:r>
              <a:rPr lang="en-US" altLang="zh-CN" sz="1200" dirty="0">
                <a:solidFill>
                  <a:srgbClr val="000000"/>
                </a:solidFill>
                <a:latin typeface="微软雅黑" panose="020B0503020204020204" pitchFamily="34" charset="-122"/>
                <a:ea typeface="微软雅黑" panose="020B0503020204020204" pitchFamily="34" charset="-122"/>
              </a:rPr>
              <a:t> p1 </a:t>
            </a:r>
            <a:r>
              <a:rPr lang="en-US" altLang="zh-CN" sz="1200" dirty="0">
                <a:solidFill>
                  <a:srgbClr val="0077AA"/>
                </a:solidFill>
                <a:latin typeface="微软雅黑" panose="020B0503020204020204" pitchFamily="34" charset="-122"/>
                <a:ea typeface="微软雅黑" panose="020B0503020204020204" pitchFamily="34" charset="-122"/>
              </a:rPr>
              <a:t>VALUES</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LESS</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THAN</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990055"/>
                </a:solidFill>
                <a:latin typeface="微软雅黑" panose="020B0503020204020204" pitchFamily="34" charset="-122"/>
                <a:ea typeface="微软雅黑" panose="020B0503020204020204" pitchFamily="34" charset="-122"/>
              </a:rPr>
              <a:t>1970</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endParaRPr lang="en-US" altLang="zh-CN" sz="1200" dirty="0">
              <a:solidFill>
                <a:srgbClr val="000000"/>
              </a:solidFill>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PARTITION</a:t>
            </a:r>
            <a:r>
              <a:rPr lang="en-US" altLang="zh-CN" sz="1200" dirty="0">
                <a:solidFill>
                  <a:srgbClr val="000000"/>
                </a:solidFill>
                <a:latin typeface="微软雅黑" panose="020B0503020204020204" pitchFamily="34" charset="-122"/>
                <a:ea typeface="微软雅黑" panose="020B0503020204020204" pitchFamily="34" charset="-122"/>
              </a:rPr>
              <a:t> p2 </a:t>
            </a:r>
            <a:r>
              <a:rPr lang="en-US" altLang="zh-CN" sz="1200" dirty="0">
                <a:solidFill>
                  <a:srgbClr val="0077AA"/>
                </a:solidFill>
                <a:latin typeface="微软雅黑" panose="020B0503020204020204" pitchFamily="34" charset="-122"/>
                <a:ea typeface="微软雅黑" panose="020B0503020204020204" pitchFamily="34" charset="-122"/>
              </a:rPr>
              <a:t>VALUES</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LESS</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THAN</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990055"/>
                </a:solidFill>
                <a:latin typeface="微软雅黑" panose="020B0503020204020204" pitchFamily="34" charset="-122"/>
                <a:ea typeface="微软雅黑" panose="020B0503020204020204" pitchFamily="34" charset="-122"/>
              </a:rPr>
              <a:t>1980</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PARTITION</a:t>
            </a:r>
            <a:r>
              <a:rPr lang="en-US" altLang="zh-CN" sz="1200" dirty="0">
                <a:solidFill>
                  <a:srgbClr val="000000"/>
                </a:solidFill>
                <a:latin typeface="微软雅黑" panose="020B0503020204020204" pitchFamily="34" charset="-122"/>
                <a:ea typeface="微软雅黑" panose="020B0503020204020204" pitchFamily="34" charset="-122"/>
              </a:rPr>
              <a:t> p3 </a:t>
            </a:r>
            <a:r>
              <a:rPr lang="en-US" altLang="zh-CN" sz="1200" dirty="0">
                <a:solidFill>
                  <a:srgbClr val="0077AA"/>
                </a:solidFill>
                <a:latin typeface="微软雅黑" panose="020B0503020204020204" pitchFamily="34" charset="-122"/>
                <a:ea typeface="微软雅黑" panose="020B0503020204020204" pitchFamily="34" charset="-122"/>
              </a:rPr>
              <a:t>VALUES</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LESS</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THAN</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990055"/>
                </a:solidFill>
                <a:latin typeface="微软雅黑" panose="020B0503020204020204" pitchFamily="34" charset="-122"/>
                <a:ea typeface="微软雅黑" panose="020B0503020204020204" pitchFamily="34" charset="-122"/>
              </a:rPr>
              <a:t>1990</a:t>
            </a:r>
            <a:r>
              <a:rPr lang="en-US" altLang="zh-CN" sz="1200" dirty="0">
                <a:solidFill>
                  <a:srgbClr val="999999"/>
                </a:solidFill>
                <a:latin typeface="微软雅黑" panose="020B0503020204020204" pitchFamily="34" charset="-122"/>
                <a:ea typeface="微软雅黑" panose="020B0503020204020204" pitchFamily="34" charset="-122"/>
              </a:rPr>
              <a:t>),</a:t>
            </a:r>
            <a:r>
              <a:rPr lang="en-US" altLang="zh-CN" sz="1200" dirty="0">
                <a:solidFill>
                  <a:srgbClr val="000000"/>
                </a:solidFill>
                <a:latin typeface="微软雅黑" panose="020B0503020204020204" pitchFamily="34" charset="-122"/>
                <a:ea typeface="微软雅黑" panose="020B0503020204020204" pitchFamily="34" charset="-122"/>
              </a:rPr>
              <a:t> </a:t>
            </a:r>
            <a:endParaRPr lang="en-US" altLang="zh-CN" sz="1200" dirty="0">
              <a:solidFill>
                <a:srgbClr val="000000"/>
              </a:solidFill>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PARTITION</a:t>
            </a:r>
            <a:r>
              <a:rPr lang="en-US" altLang="zh-CN" sz="1200" dirty="0">
                <a:solidFill>
                  <a:srgbClr val="000000"/>
                </a:solidFill>
                <a:latin typeface="微软雅黑" panose="020B0503020204020204" pitchFamily="34" charset="-122"/>
                <a:ea typeface="微软雅黑" panose="020B0503020204020204" pitchFamily="34" charset="-122"/>
              </a:rPr>
              <a:t> p4 </a:t>
            </a:r>
            <a:r>
              <a:rPr lang="en-US" altLang="zh-CN" sz="1200" dirty="0">
                <a:solidFill>
                  <a:srgbClr val="0077AA"/>
                </a:solidFill>
                <a:latin typeface="微软雅黑" panose="020B0503020204020204" pitchFamily="34" charset="-122"/>
                <a:ea typeface="微软雅黑" panose="020B0503020204020204" pitchFamily="34" charset="-122"/>
              </a:rPr>
              <a:t>VALUES</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LESS</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THAN</a:t>
            </a: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a:solidFill>
                  <a:srgbClr val="0077AA"/>
                </a:solidFill>
                <a:latin typeface="微软雅黑" panose="020B0503020204020204" pitchFamily="34" charset="-122"/>
                <a:ea typeface="微软雅黑" panose="020B0503020204020204" pitchFamily="34" charset="-122"/>
              </a:rPr>
              <a:t>MAXVALUE</a:t>
            </a:r>
            <a:r>
              <a:rPr lang="en-US" altLang="zh-CN" sz="1200" dirty="0">
                <a:solidFill>
                  <a:srgbClr val="000000"/>
                </a:solidFill>
                <a:latin typeface="微软雅黑" panose="020B0503020204020204" pitchFamily="34" charset="-122"/>
                <a:ea typeface="微软雅黑" panose="020B0503020204020204" pitchFamily="34" charset="-122"/>
              </a:rPr>
              <a:t> </a:t>
            </a:r>
            <a:endParaRPr lang="en-US" altLang="zh-CN" sz="1200" dirty="0">
              <a:solidFill>
                <a:srgbClr val="000000"/>
              </a:solidFill>
              <a:latin typeface="微软雅黑" panose="020B0503020204020204" pitchFamily="34" charset="-122"/>
              <a:ea typeface="微软雅黑" panose="020B0503020204020204" pitchFamily="34" charset="-122"/>
            </a:endParaRPr>
          </a:p>
          <a:p>
            <a:pPr marL="269240" indent="0" fontAlgn="base">
              <a:buNone/>
            </a:pPr>
            <a:r>
              <a:rPr lang="en-US" altLang="zh-CN" sz="1200" dirty="0">
                <a:solidFill>
                  <a:srgbClr val="999999"/>
                </a:solidFill>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marL="0" indent="0" fontAlgn="base">
              <a:buNone/>
            </a:pPr>
            <a:endParaRPr kumimoji="1" lang="zh-CN" altLang="en-US" sz="15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latin typeface="微软雅黑" panose="020B0503020204020204" pitchFamily="34" charset="-122"/>
              </a:rPr>
            </a:fld>
            <a:endParaRPr lang="zh-CN" altLang="en-US" dirty="0" smtClean="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rPr>
              <a:t>RANGE</a:t>
            </a:r>
            <a:r>
              <a:rPr kumimoji="1" lang="zh-CN" altLang="en-US" dirty="0">
                <a:latin typeface="微软雅黑" panose="020B0503020204020204" pitchFamily="34" charset="-122"/>
              </a:rPr>
              <a:t> </a:t>
            </a:r>
            <a:r>
              <a:rPr kumimoji="1" lang="en-US" altLang="zh-CN" dirty="0">
                <a:latin typeface="微软雅黑" panose="020B0503020204020204" pitchFamily="34" charset="-122"/>
              </a:rPr>
              <a:t>Partitioning</a:t>
            </a:r>
            <a:endParaRPr kumimoji="1" lang="zh-CN" altLang="en-US" dirty="0">
              <a:latin typeface="微软雅黑" panose="020B0503020204020204" pitchFamily="34" charset="-122"/>
            </a:endParaRPr>
          </a:p>
        </p:txBody>
      </p:sp>
      <p:sp>
        <p:nvSpPr>
          <p:cNvPr id="3" name="内容占位符 2"/>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A table that is partitioned by range is partitioned in such a way </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that each partition contains rows for which the partitioning expression value lies within </a:t>
            </a:r>
            <a:r>
              <a:rPr lang="en-US" altLang="zh-CN" dirty="0">
                <a:solidFill>
                  <a:srgbClr val="FF0000"/>
                </a:solidFill>
                <a:latin typeface="微软雅黑" panose="020B0503020204020204" pitchFamily="34" charset="-122"/>
                <a:ea typeface="微软雅黑" panose="020B0503020204020204" pitchFamily="34" charset="-122"/>
              </a:rPr>
              <a:t>a given range</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Ranges should be </a:t>
            </a:r>
            <a:r>
              <a:rPr lang="en-US" altLang="zh-CN" dirty="0">
                <a:solidFill>
                  <a:srgbClr val="FF0000"/>
                </a:solidFill>
                <a:latin typeface="微软雅黑" panose="020B0503020204020204" pitchFamily="34" charset="-122"/>
                <a:ea typeface="微软雅黑" panose="020B0503020204020204" pitchFamily="34" charset="-122"/>
              </a:rPr>
              <a:t>contiguous</a:t>
            </a:r>
            <a:r>
              <a:rPr lang="en-US" altLang="zh-CN" dirty="0">
                <a:latin typeface="微软雅黑" panose="020B0503020204020204" pitchFamily="34" charset="-122"/>
                <a:ea typeface="微软雅黑" panose="020B0503020204020204" pitchFamily="34" charset="-122"/>
              </a:rPr>
              <a:t> but </a:t>
            </a:r>
            <a:r>
              <a:rPr lang="en-US" altLang="zh-CN" dirty="0">
                <a:solidFill>
                  <a:srgbClr val="FF0000"/>
                </a:solidFill>
                <a:latin typeface="微软雅黑" panose="020B0503020204020204" pitchFamily="34" charset="-122"/>
                <a:ea typeface="微软雅黑" panose="020B0503020204020204" pitchFamily="34" charset="-122"/>
              </a:rPr>
              <a:t>not overlapping</a:t>
            </a:r>
            <a:r>
              <a:rPr lang="en-US" altLang="zh-CN" dirty="0">
                <a:latin typeface="微软雅黑" panose="020B0503020204020204" pitchFamily="34" charset="-122"/>
                <a:ea typeface="微软雅黑" panose="020B0503020204020204" pitchFamily="34" charset="-122"/>
              </a:rPr>
              <a:t>, and are defined using the </a:t>
            </a:r>
            <a:r>
              <a:rPr lang="en-US" altLang="zh-CN" dirty="0">
                <a:solidFill>
                  <a:srgbClr val="FF0000"/>
                </a:solidFill>
                <a:latin typeface="微软雅黑" panose="020B0503020204020204" pitchFamily="34" charset="-122"/>
                <a:ea typeface="微软雅黑" panose="020B0503020204020204" pitchFamily="34" charset="-122"/>
              </a:rPr>
              <a:t>VALUES LESS THAN </a:t>
            </a:r>
            <a:r>
              <a:rPr lang="en-US" altLang="zh-CN" dirty="0">
                <a:latin typeface="微软雅黑" panose="020B0503020204020204" pitchFamily="34" charset="-122"/>
                <a:ea typeface="微软雅黑" panose="020B0503020204020204" pitchFamily="34" charset="-122"/>
              </a:rPr>
              <a:t>operator. </a:t>
            </a:r>
            <a:endParaRPr kumimoji="1" lang="en-US" altLang="zh-CN" dirty="0">
              <a:latin typeface="微软雅黑" panose="020B0503020204020204" pitchFamily="34" charset="-122"/>
              <a:ea typeface="微软雅黑" panose="020B0503020204020204" pitchFamily="34" charset="-122"/>
            </a:endParaRPr>
          </a:p>
          <a:p>
            <a:pPr marL="575310" lvl="1" indent="0">
              <a:buNone/>
            </a:pPr>
            <a:r>
              <a:rPr lang="en-US" altLang="zh-CN" dirty="0">
                <a:solidFill>
                  <a:srgbClr val="0077AA"/>
                </a:solidFill>
                <a:latin typeface="微软雅黑" panose="020B0503020204020204" pitchFamily="34" charset="-122"/>
                <a:ea typeface="微软雅黑" panose="020B0503020204020204" pitchFamily="34" charset="-122"/>
              </a:rPr>
              <a:t>CREATE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TABLE</a:t>
            </a:r>
            <a:r>
              <a:rPr lang="en-US" altLang="zh-CN" dirty="0">
                <a:solidFill>
                  <a:srgbClr val="000000"/>
                </a:solidFill>
                <a:latin typeface="微软雅黑" panose="020B0503020204020204" pitchFamily="34" charset="-122"/>
                <a:ea typeface="微软雅黑" panose="020B0503020204020204" pitchFamily="34" charset="-122"/>
              </a:rPr>
              <a:t> employees </a:t>
            </a:r>
            <a:r>
              <a:rPr lang="en-US" altLang="zh-CN" dirty="0">
                <a:solidFill>
                  <a:srgbClr val="999999"/>
                </a:solidFill>
                <a:latin typeface="微软雅黑" panose="020B0503020204020204" pitchFamily="34" charset="-122"/>
                <a:ea typeface="微软雅黑" panose="020B0503020204020204" pitchFamily="34" charset="-122"/>
              </a:rPr>
              <a:t>(</a:t>
            </a:r>
            <a:endParaRPr lang="en-US" altLang="zh-CN" dirty="0">
              <a:solidFill>
                <a:srgbClr val="999999"/>
              </a:solidFill>
              <a:latin typeface="微软雅黑" panose="020B0503020204020204" pitchFamily="34" charset="-122"/>
              <a:ea typeface="微软雅黑" panose="020B0503020204020204" pitchFamily="34" charset="-122"/>
            </a:endParaRPr>
          </a:p>
          <a:p>
            <a:pPr marL="575310" lvl="1" indent="0">
              <a:buNone/>
            </a:pPr>
            <a:r>
              <a:rPr lang="en-US" altLang="zh-CN" dirty="0">
                <a:solidFill>
                  <a:srgbClr val="999999"/>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id </a:t>
            </a:r>
            <a:r>
              <a:rPr lang="en-US" altLang="zh-CN" dirty="0">
                <a:solidFill>
                  <a:srgbClr val="834689"/>
                </a:solidFill>
                <a:latin typeface="微软雅黑" panose="020B0503020204020204" pitchFamily="34" charset="-122"/>
                <a:ea typeface="微软雅黑" panose="020B0503020204020204" pitchFamily="34" charset="-122"/>
              </a:rPr>
              <a:t>INT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NOT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NULL</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575310" lvl="1"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fname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834689"/>
                </a:solidFill>
                <a:latin typeface="微软雅黑" panose="020B0503020204020204" pitchFamily="34" charset="-122"/>
                <a:ea typeface="微软雅黑" panose="020B0503020204020204" pitchFamily="34" charset="-122"/>
              </a:rPr>
              <a:t>VARCHAR</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30</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575310" lvl="1"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lname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834689"/>
                </a:solidFill>
                <a:latin typeface="微软雅黑" panose="020B0503020204020204" pitchFamily="34" charset="-122"/>
                <a:ea typeface="微软雅黑" panose="020B0503020204020204" pitchFamily="34" charset="-122"/>
              </a:rPr>
              <a:t>VARCHAR</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990055"/>
                </a:solidFill>
                <a:latin typeface="微软雅黑" panose="020B0503020204020204" pitchFamily="34" charset="-122"/>
                <a:ea typeface="微软雅黑" panose="020B0503020204020204" pitchFamily="34" charset="-122"/>
              </a:rPr>
              <a:t>30</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575310" lvl="1" indent="0">
              <a:buNone/>
            </a:pPr>
            <a:r>
              <a:rPr lang="en-US" altLang="zh-CN" dirty="0">
                <a:solidFill>
                  <a:srgbClr val="000000"/>
                </a:solidFill>
                <a:latin typeface="微软雅黑" panose="020B0503020204020204" pitchFamily="34" charset="-122"/>
                <a:ea typeface="微软雅黑" panose="020B0503020204020204" pitchFamily="34" charset="-122"/>
              </a:rPr>
              <a:t>	hired </a:t>
            </a:r>
            <a:r>
              <a:rPr lang="en-US" altLang="zh-CN" dirty="0">
                <a:solidFill>
                  <a:srgbClr val="834689"/>
                </a:solidFill>
                <a:latin typeface="微软雅黑" panose="020B0503020204020204" pitchFamily="34" charset="-122"/>
                <a:ea typeface="微软雅黑" panose="020B0503020204020204" pitchFamily="34" charset="-122"/>
              </a:rPr>
              <a:t>DATE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NOT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NULL</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DEFAULT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69900"/>
                </a:solidFill>
                <a:latin typeface="微软雅黑" panose="020B0503020204020204" pitchFamily="34" charset="-122"/>
                <a:ea typeface="微软雅黑" panose="020B0503020204020204" pitchFamily="34" charset="-122"/>
              </a:rPr>
              <a:t>'1970-01-01’</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575310" lvl="1" indent="0">
              <a:buNone/>
            </a:pPr>
            <a:r>
              <a:rPr lang="en-US" altLang="zh-CN" dirty="0">
                <a:solidFill>
                  <a:srgbClr val="000000"/>
                </a:solidFill>
                <a:latin typeface="微软雅黑" panose="020B0503020204020204" pitchFamily="34" charset="-122"/>
                <a:ea typeface="微软雅黑" panose="020B0503020204020204" pitchFamily="34" charset="-122"/>
              </a:rPr>
              <a:t>	separated </a:t>
            </a:r>
            <a:r>
              <a:rPr lang="en-US" altLang="zh-CN" dirty="0">
                <a:solidFill>
                  <a:srgbClr val="834689"/>
                </a:solidFill>
                <a:latin typeface="微软雅黑" panose="020B0503020204020204" pitchFamily="34" charset="-122"/>
                <a:ea typeface="微软雅黑" panose="020B0503020204020204" pitchFamily="34" charset="-122"/>
              </a:rPr>
              <a:t>DATE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NOT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NULL</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7AA"/>
                </a:solidFill>
                <a:latin typeface="微软雅黑" panose="020B0503020204020204" pitchFamily="34" charset="-122"/>
                <a:ea typeface="微软雅黑" panose="020B0503020204020204" pitchFamily="34" charset="-122"/>
              </a:rPr>
              <a:t>DEFAULT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669900"/>
                </a:solidFill>
                <a:latin typeface="微软雅黑" panose="020B0503020204020204" pitchFamily="34" charset="-122"/>
                <a:ea typeface="微软雅黑" panose="020B0503020204020204" pitchFamily="34" charset="-122"/>
              </a:rPr>
              <a:t>'9999-12-31’</a:t>
            </a:r>
            <a:r>
              <a:rPr lang="en-US" altLang="zh-CN" dirty="0">
                <a:solidFill>
                  <a:srgbClr val="999999"/>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575310" lvl="1" indent="0">
              <a:buNone/>
            </a:pP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job_code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834689"/>
                </a:solidFill>
                <a:latin typeface="微软雅黑" panose="020B0503020204020204" pitchFamily="34" charset="-122"/>
                <a:ea typeface="微软雅黑" panose="020B0503020204020204" pitchFamily="34" charset="-122"/>
              </a:rPr>
              <a:t>INT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NOT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NULL</a:t>
            </a:r>
            <a:r>
              <a:rPr lang="en-US" altLang="zh-CN" dirty="0">
                <a:solidFill>
                  <a:srgbClr val="999999"/>
                </a:solidFill>
                <a:latin typeface="微软雅黑" panose="020B0503020204020204" pitchFamily="34" charset="-122"/>
                <a:ea typeface="微软雅黑" panose="020B0503020204020204" pitchFamily="34" charset="-122"/>
              </a:rPr>
              <a:t>,</a:t>
            </a:r>
            <a:endParaRPr lang="en-US" altLang="zh-CN" dirty="0">
              <a:solidFill>
                <a:srgbClr val="999999"/>
              </a:solidFill>
              <a:latin typeface="微软雅黑" panose="020B0503020204020204" pitchFamily="34" charset="-122"/>
              <a:ea typeface="微软雅黑" panose="020B0503020204020204" pitchFamily="34" charset="-122"/>
            </a:endParaRPr>
          </a:p>
          <a:p>
            <a:pPr marL="575310" lvl="1" indent="0">
              <a:buNone/>
            </a:pPr>
            <a:r>
              <a:rPr lang="en-US" altLang="zh-CN" dirty="0">
                <a:solidFill>
                  <a:srgbClr val="999999"/>
                </a:solidFill>
                <a:latin typeface="微软雅黑" panose="020B0503020204020204" pitchFamily="34" charset="-122"/>
                <a:ea typeface="微软雅黑" panose="020B0503020204020204" pitchFamily="34" charset="-122"/>
              </a:rPr>
              <a:t>	</a:t>
            </a:r>
            <a:r>
              <a:rPr lang="en-US" altLang="zh-CN" dirty="0" err="1">
                <a:solidFill>
                  <a:srgbClr val="000000"/>
                </a:solidFill>
                <a:latin typeface="微软雅黑" panose="020B0503020204020204" pitchFamily="34" charset="-122"/>
                <a:ea typeface="微软雅黑" panose="020B0503020204020204" pitchFamily="34" charset="-122"/>
              </a:rPr>
              <a:t>store_id</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834689"/>
                </a:solidFill>
                <a:latin typeface="微软雅黑" panose="020B0503020204020204" pitchFamily="34" charset="-122"/>
                <a:ea typeface="微软雅黑" panose="020B0503020204020204" pitchFamily="34" charset="-122"/>
              </a:rPr>
              <a:t>INT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67F59"/>
                </a:solidFill>
                <a:latin typeface="微软雅黑" panose="020B0503020204020204" pitchFamily="34" charset="-122"/>
                <a:ea typeface="微软雅黑" panose="020B0503020204020204" pitchFamily="34" charset="-122"/>
              </a:rPr>
              <a:t>NOT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990055"/>
                </a:solidFill>
                <a:latin typeface="微软雅黑" panose="020B0503020204020204" pitchFamily="34" charset="-122"/>
                <a:ea typeface="微软雅黑" panose="020B0503020204020204" pitchFamily="34" charset="-122"/>
              </a:rPr>
              <a:t>NULL</a:t>
            </a:r>
            <a:r>
              <a:rPr lang="en-US" altLang="zh-CN" dirty="0">
                <a:solidFill>
                  <a:srgbClr val="000000"/>
                </a:solidFill>
                <a:latin typeface="微软雅黑" panose="020B0503020204020204" pitchFamily="34" charset="-122"/>
                <a:ea typeface="微软雅黑" panose="020B0503020204020204" pitchFamily="34" charset="-122"/>
              </a:rPr>
              <a:t> </a:t>
            </a:r>
            <a:endParaRPr lang="en-US" altLang="zh-CN" dirty="0">
              <a:solidFill>
                <a:srgbClr val="000000"/>
              </a:solidFill>
              <a:latin typeface="微软雅黑" panose="020B0503020204020204" pitchFamily="34" charset="-122"/>
              <a:ea typeface="微软雅黑" panose="020B0503020204020204" pitchFamily="34" charset="-122"/>
            </a:endParaRPr>
          </a:p>
          <a:p>
            <a:pPr marL="575310" lvl="1" indent="0">
              <a:buNone/>
            </a:pPr>
            <a:r>
              <a:rPr lang="en-US" altLang="zh-CN" dirty="0">
                <a:solidFill>
                  <a:srgbClr val="999999"/>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endParaRPr kumimoji="1"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latin typeface="微软雅黑" panose="020B0503020204020204" pitchFamily="34" charset="-122"/>
              </a:rPr>
            </a:fld>
            <a:endParaRPr lang="zh-CN" altLang="en-US" dirty="0" smtClean="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PP_MARK_KEY" val="404a574d-1e0c-4d5b-a625-05929b432863"/>
  <p:tag name="COMMONDATA" val="eyJoZGlkIjoiMmI2Y2RmNTUyOTczOGJhOTliNTg4NWMyMmQ4YTkzNjMifQ=="/>
</p:tagLst>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46849</Words>
  <Application>WPS 演示</Application>
  <PresentationFormat>全屏显示(16:9)</PresentationFormat>
  <Paragraphs>1529</Paragraphs>
  <Slides>74</Slides>
  <Notes>30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74</vt:i4>
      </vt:variant>
    </vt:vector>
  </HeadingPairs>
  <TitlesOfParts>
    <vt:vector size="90" baseType="lpstr">
      <vt:lpstr>Arial</vt:lpstr>
      <vt:lpstr>宋体</vt:lpstr>
      <vt:lpstr>Wingdings</vt:lpstr>
      <vt:lpstr>Tahoma</vt:lpstr>
      <vt:lpstr>新宋体</vt:lpstr>
      <vt:lpstr>微软雅黑</vt:lpstr>
      <vt:lpstr>Cambria</vt:lpstr>
      <vt:lpstr>Times New Roman</vt:lpstr>
      <vt:lpstr>幼圆</vt:lpstr>
      <vt:lpstr>等线</vt:lpstr>
      <vt:lpstr>Liberation Mono</vt:lpstr>
      <vt:lpstr>ksdb</vt:lpstr>
      <vt:lpstr>Calibri</vt:lpstr>
      <vt:lpstr>Arial Unicode MS</vt:lpstr>
      <vt:lpstr>Comic Sans MS</vt:lpstr>
      <vt:lpstr>Office 主题​​</vt:lpstr>
      <vt:lpstr>Architecture of Enterprise Applications 18  MySQL Partitioning</vt:lpstr>
      <vt:lpstr>Contents and Objectives</vt:lpstr>
      <vt:lpstr>Overview of Partitioning in MySQL</vt:lpstr>
      <vt:lpstr>Overview of Partitioning in MySQL</vt:lpstr>
      <vt:lpstr>Overview of Partitioning in MySQL</vt:lpstr>
      <vt:lpstr>Overview of Partitioning in MySQL</vt:lpstr>
      <vt:lpstr>Partitioning Types</vt:lpstr>
      <vt:lpstr>Partitioning Types</vt:lpstr>
      <vt:lpstr>RANGE Partitioning</vt:lpstr>
      <vt:lpstr>RANGE Partitioning</vt:lpstr>
      <vt:lpstr>RANGE Partitioning</vt:lpstr>
      <vt:lpstr>RANGE Partitioning</vt:lpstr>
      <vt:lpstr>RANGE Partitioning</vt:lpstr>
      <vt:lpstr>RANGE Partitioning</vt:lpstr>
      <vt:lpstr>RANGE Partitioning</vt:lpstr>
      <vt:lpstr>LIST Partitioning</vt:lpstr>
      <vt:lpstr>LIST Partitioning</vt:lpstr>
      <vt:lpstr>LIST Partitioning</vt:lpstr>
      <vt:lpstr>LIST Partitioning</vt:lpstr>
      <vt:lpstr>LIST Partitioning</vt:lpstr>
      <vt:lpstr>COLUMN Partitioning</vt:lpstr>
      <vt:lpstr>RANGE COLUMN Partitioning</vt:lpstr>
      <vt:lpstr>RANGE COLUMN Partitioning</vt:lpstr>
      <vt:lpstr>RANGE COLUMN Partitioning</vt:lpstr>
      <vt:lpstr>RANGE COLUMN Partitioning</vt:lpstr>
      <vt:lpstr>RANGE COLUMN Partitioning</vt:lpstr>
      <vt:lpstr>RANGE COLUMN Partitioning</vt:lpstr>
      <vt:lpstr>RANGE COLUMN Partitioning</vt:lpstr>
      <vt:lpstr>RANGE COLUMN Partitioning</vt:lpstr>
      <vt:lpstr>RANGE COLUMN Partitioning</vt:lpstr>
      <vt:lpstr>LIST COLUMN Partitioning</vt:lpstr>
      <vt:lpstr>LIST COLUMN Partitioning</vt:lpstr>
      <vt:lpstr>LIST COLUMN Partitioning</vt:lpstr>
      <vt:lpstr>LIST COLUMN Partitioning</vt:lpstr>
      <vt:lpstr>HASH Partitioning</vt:lpstr>
      <vt:lpstr>HASH Partitioning</vt:lpstr>
      <vt:lpstr>HASH Partitioning</vt:lpstr>
      <vt:lpstr>LINEAR HASH Partitioning</vt:lpstr>
      <vt:lpstr>LINEAR HASH Partitioning</vt:lpstr>
      <vt:lpstr>LINEAR HASH Partitioning</vt:lpstr>
      <vt:lpstr>KEY Partitioning</vt:lpstr>
      <vt:lpstr>Subpartitioning</vt:lpstr>
      <vt:lpstr>Subpartitioning</vt:lpstr>
      <vt:lpstr>How MySQL Partitioning Handles NULL</vt:lpstr>
      <vt:lpstr>How MySQL Partitioning Handles NULL</vt:lpstr>
      <vt:lpstr>How MySQL Partitioning Handles NULL</vt:lpstr>
      <vt:lpstr>How MySQL Partitioning Handles NULL</vt:lpstr>
      <vt:lpstr>How MySQL Partitioning Handles NULL</vt:lpstr>
      <vt:lpstr>How MySQL Partitioning Handles NULL</vt:lpstr>
      <vt:lpstr>How MySQL Partitioning Handles NULL</vt:lpstr>
      <vt:lpstr>How MySQL Partitioning Handles NULL</vt:lpstr>
      <vt:lpstr>How MySQL Partitioning Handles NULL</vt:lpstr>
      <vt:lpstr>How MySQL Partitioning Handles NULL</vt:lpstr>
      <vt:lpstr>How MySQL Partitioning Handles NULL</vt:lpstr>
      <vt:lpstr>Partition Management</vt:lpstr>
      <vt:lpstr>Management of RANGE and LIST Partitions</vt:lpstr>
      <vt:lpstr>Management of RANGE and LIST Partitions</vt:lpstr>
      <vt:lpstr>Management of RANGE and LIST Partitions</vt:lpstr>
      <vt:lpstr>Management of RANGE and LIST Partitions</vt:lpstr>
      <vt:lpstr>Management of RANGE and LIST Partitions</vt:lpstr>
      <vt:lpstr>Management of RANGE and LIST Partitions</vt:lpstr>
      <vt:lpstr>Management of RANGE and LIST Partitions</vt:lpstr>
      <vt:lpstr>Management of RANGE and LIST Partitions</vt:lpstr>
      <vt:lpstr>Management of RANGE and LIST Partitions</vt:lpstr>
      <vt:lpstr>Management of HASH and KEY Partitions</vt:lpstr>
      <vt:lpstr>Exchanging Partitions and Subpartitions with Tables</vt:lpstr>
      <vt:lpstr>Exchanging Partitions and Subpartitions with Tables</vt:lpstr>
      <vt:lpstr>Exchanging Partitions and Subpartitions with Tables</vt:lpstr>
      <vt:lpstr>Exchanging Partitions and Subpartitions with Tables</vt:lpstr>
      <vt:lpstr>Exchanging Partitions and Subpartitions with Tables</vt:lpstr>
      <vt:lpstr>Maintenance of Partitions</vt:lpstr>
      <vt:lpstr>Partition Pruning</vt:lpstr>
      <vt:lpstr>Partition Selection</vt:lpstr>
      <vt:lpstr>PowerPoint 演示文稿</vt:lpstr>
    </vt:vector>
  </TitlesOfParts>
  <Company>REINS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creator>REINS</dc:creator>
  <dc:subject>REINS BLUE</dc:subject>
  <cp:lastModifiedBy>李昱翰</cp:lastModifiedBy>
  <cp:revision>1849</cp:revision>
  <cp:lastPrinted>2018-03-25T12:18:00Z</cp:lastPrinted>
  <dcterms:created xsi:type="dcterms:W3CDTF">2011-12-13T14:18:00Z</dcterms:created>
  <dcterms:modified xsi:type="dcterms:W3CDTF">2022-12-10T12:21:56Z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E169E02CCE5044AD8D71C3AC6BFF8AF2</vt:lpwstr>
  </property>
  <property fmtid="{D5CDD505-2E9C-101B-9397-08002B2CF9AE}" pid="3" name="KSOProductBuildVer">
    <vt:lpwstr>2052-11.1.0.12763</vt:lpwstr>
  </property>
</Properties>
</file>