
<file path=[Content_Types].xml><?xml version="1.0" encoding="utf-8"?>
<Types xmlns="http://schemas.openxmlformats.org/package/2006/content-types">
  <Default Extension="png" ContentType="image/png"/>
  <Default Extension="tiff" ContentType="image/tiff"/>
  <Default Extension="wdp" ContentType="image/vnd.ms-photo"/>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sldIdLst>
    <p:sldId id="515" r:id="rId3"/>
    <p:sldId id="375" r:id="rId5"/>
    <p:sldId id="262" r:id="rId6"/>
    <p:sldId id="263" r:id="rId7"/>
    <p:sldId id="264" r:id="rId8"/>
    <p:sldId id="265" r:id="rId9"/>
    <p:sldId id="266" r:id="rId10"/>
    <p:sldId id="267" r:id="rId11"/>
    <p:sldId id="268" r:id="rId12"/>
    <p:sldId id="269" r:id="rId13"/>
    <p:sldId id="270" r:id="rId14"/>
    <p:sldId id="271" r:id="rId15"/>
    <p:sldId id="272" r:id="rId16"/>
    <p:sldId id="273" r:id="rId17"/>
    <p:sldId id="285" r:id="rId18"/>
    <p:sldId id="286" r:id="rId19"/>
    <p:sldId id="287" r:id="rId20"/>
    <p:sldId id="288" r:id="rId21"/>
    <p:sldId id="296" r:id="rId22"/>
    <p:sldId id="300" r:id="rId23"/>
    <p:sldId id="301" r:id="rId24"/>
    <p:sldId id="302" r:id="rId25"/>
    <p:sldId id="303" r:id="rId26"/>
    <p:sldId id="304" r:id="rId27"/>
    <p:sldId id="305" r:id="rId28"/>
    <p:sldId id="306" r:id="rId29"/>
    <p:sldId id="307" r:id="rId30"/>
    <p:sldId id="308" r:id="rId31"/>
    <p:sldId id="384" r:id="rId32"/>
    <p:sldId id="309" r:id="rId33"/>
    <p:sldId id="310" r:id="rId34"/>
    <p:sldId id="311" r:id="rId35"/>
    <p:sldId id="385" r:id="rId36"/>
    <p:sldId id="313" r:id="rId37"/>
    <p:sldId id="315" r:id="rId38"/>
    <p:sldId id="330" r:id="rId39"/>
    <p:sldId id="331" r:id="rId40"/>
    <p:sldId id="332" r:id="rId41"/>
    <p:sldId id="333" r:id="rId42"/>
    <p:sldId id="334" r:id="rId43"/>
    <p:sldId id="335" r:id="rId44"/>
    <p:sldId id="336" r:id="rId45"/>
    <p:sldId id="376" r:id="rId46"/>
    <p:sldId id="386" r:id="rId47"/>
    <p:sldId id="387" r:id="rId48"/>
    <p:sldId id="388" r:id="rId49"/>
    <p:sldId id="389" r:id="rId50"/>
    <p:sldId id="394" r:id="rId51"/>
    <p:sldId id="299" r:id="rId52"/>
    <p:sldId id="516" r:id="rId53"/>
    <p:sldId id="517" r:id="rId54"/>
    <p:sldId id="518" r:id="rId55"/>
    <p:sldId id="519" r:id="rId56"/>
    <p:sldId id="520" r:id="rId57"/>
    <p:sldId id="521" r:id="rId58"/>
    <p:sldId id="522" r:id="rId59"/>
    <p:sldId id="523" r:id="rId60"/>
    <p:sldId id="524" r:id="rId61"/>
    <p:sldId id="525" r:id="rId62"/>
    <p:sldId id="526" r:id="rId63"/>
    <p:sldId id="527" r:id="rId64"/>
    <p:sldId id="312" r:id="rId65"/>
    <p:sldId id="528" r:id="rId66"/>
    <p:sldId id="314" r:id="rId67"/>
    <p:sldId id="529" r:id="rId68"/>
    <p:sldId id="316" r:id="rId69"/>
    <p:sldId id="317" r:id="rId70"/>
    <p:sldId id="318" r:id="rId71"/>
    <p:sldId id="319" r:id="rId72"/>
    <p:sldId id="320" r:id="rId73"/>
    <p:sldId id="324" r:id="rId74"/>
    <p:sldId id="325" r:id="rId75"/>
    <p:sldId id="326" r:id="rId76"/>
    <p:sldId id="327" r:id="rId77"/>
    <p:sldId id="328" r:id="rId78"/>
    <p:sldId id="338" r:id="rId79"/>
    <p:sldId id="339" r:id="rId80"/>
    <p:sldId id="340" r:id="rId81"/>
    <p:sldId id="341" r:id="rId82"/>
    <p:sldId id="342" r:id="rId83"/>
    <p:sldId id="343" r:id="rId84"/>
    <p:sldId id="355" r:id="rId85"/>
    <p:sldId id="356" r:id="rId86"/>
    <p:sldId id="357" r:id="rId87"/>
    <p:sldId id="358" r:id="rId88"/>
    <p:sldId id="359" r:id="rId89"/>
    <p:sldId id="360" r:id="rId90"/>
    <p:sldId id="374" r:id="rId91"/>
    <p:sldId id="530" r:id="rId92"/>
    <p:sldId id="259" r:id="rId93"/>
  </p:sldIdLst>
  <p:sldSz cx="9144000" cy="5143500" type="screen16x9"/>
  <p:notesSz cx="6858000" cy="9144000"/>
  <p:custDataLst>
    <p:tags r:id="rId9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9" autoAdjust="0"/>
    <p:restoredTop sz="87307" autoAdjust="0"/>
  </p:normalViewPr>
  <p:slideViewPr>
    <p:cSldViewPr>
      <p:cViewPr varScale="1">
        <p:scale>
          <a:sx n="137" d="100"/>
          <a:sy n="137" d="100"/>
        </p:scale>
        <p:origin x="760"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1.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opening a web browser and going to </a:t>
            </a:r>
            <a:r>
              <a:rPr lang="en-US" altLang="zh-CN" sz="1200" b="0" i="1" u="none" strike="noStrike" kern="1200" baseline="0" dirty="0">
                <a:solidFill>
                  <a:schemeClr val="tx1"/>
                </a:solidFill>
                <a:latin typeface="+mn-lt"/>
                <a:ea typeface="+mn-ea"/>
                <a:cs typeface="+mn-cs"/>
              </a:rPr>
              <a:t>http://localhost:28017</a:t>
            </a:r>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sz="1200" b="0" i="0" u="none" strike="noStrike" kern="1200" baseline="0" dirty="0">
                <a:solidFill>
                  <a:schemeClr val="tx1"/>
                </a:solidFill>
                <a:latin typeface="+mn-lt"/>
                <a:ea typeface="+mn-ea"/>
                <a:cs typeface="+mn-cs"/>
              </a:rPr>
              <a:t>&gt; use </a:t>
            </a:r>
            <a:r>
              <a:rPr lang="en-US" altLang="zh-CN" sz="1200" b="0" i="0" u="none" strike="noStrike" kern="1200" baseline="0" dirty="0" err="1">
                <a:solidFill>
                  <a:schemeClr val="tx1"/>
                </a:solidFill>
                <a:latin typeface="+mn-lt"/>
                <a:ea typeface="+mn-ea"/>
                <a:cs typeface="+mn-cs"/>
              </a:rPr>
              <a:t>foobar</a:t>
            </a:r>
            <a:endParaRPr lang="en-US" altLang="zh-CN" sz="1200" b="0" i="0" u="none" strike="noStrike" kern="1200" baseline="0" dirty="0">
              <a:solidFill>
                <a:schemeClr val="tx1"/>
              </a:solidFill>
              <a:latin typeface="+mn-lt"/>
              <a:ea typeface="+mn-ea"/>
              <a:cs typeface="+mn-cs"/>
            </a:endParaRPr>
          </a:p>
          <a:p>
            <a:pPr marL="0" indent="0">
              <a:buFont typeface="Wingdings" panose="05000000000000000000" pitchFamily="2" charset="2"/>
              <a:buNone/>
            </a:pPr>
            <a:r>
              <a:rPr lang="en-US" altLang="zh-CN" sz="1200" b="0" i="0" u="none" strike="noStrike" kern="1200" baseline="0" dirty="0">
                <a:solidFill>
                  <a:schemeClr val="tx1"/>
                </a:solidFill>
                <a:latin typeface="+mn-lt"/>
                <a:ea typeface="+mn-ea"/>
                <a:cs typeface="+mn-cs"/>
              </a:rPr>
              <a:t>&gt; </a:t>
            </a:r>
            <a:r>
              <a:rPr lang="en-US" altLang="zh-CN" sz="1200" b="0" i="0" u="none" strike="noStrike" kern="1200" baseline="0" dirty="0" err="1">
                <a:solidFill>
                  <a:schemeClr val="tx1"/>
                </a:solidFill>
                <a:latin typeface="+mn-lt"/>
                <a:ea typeface="+mn-ea"/>
                <a:cs typeface="+mn-cs"/>
              </a:rPr>
              <a:t>db</a:t>
            </a:r>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32CA0D8-002F-4204-B4E8-CDDB482EDE1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hyperlink" Target="http://www.mongodb.org/" TargetMode="External"/><Relationship Id="rId5" Type="http://schemas.openxmlformats.org/officeDocument/2006/relationships/hyperlink" Target="http://couchdb.apache.org/" TargetMode="External"/><Relationship Id="rId4" Type="http://schemas.openxmlformats.org/officeDocument/2006/relationships/hyperlink" Target="http://memcachedb.org/" TargetMode="External"/><Relationship Id="rId3" Type="http://schemas.openxmlformats.org/officeDocument/2006/relationships/hyperlink" Target="http://cassandra.apache.org/" TargetMode="External"/><Relationship Id="rId2" Type="http://schemas.openxmlformats.org/officeDocument/2006/relationships/hyperlink" Target="http://web.archive.org/web/20120129154946/http:/s3.amazonaws.com/AllThingsDistributed/sosp/amazon-dynamo-sosp2007.pdf" TargetMode="External"/><Relationship Id="rId1" Type="http://schemas.openxmlformats.org/officeDocument/2006/relationships/hyperlink" Target="http://static.googleusercontent.com/external_content/untrusted_dlcp/research.google.com/zh-CN/archive/bigtable-osdi06.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tif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tif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tif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robomongo.org/download" TargetMode="External"/><Relationship Id="rId1" Type="http://schemas.openxmlformats.org/officeDocument/2006/relationships/hyperlink" Target="http://mongodb.github.io/mongo-java-driver/2.13/getting-started/quick-tour/#getting-started-with-java-driver"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jpeg"/><Relationship Id="rId1" Type="http://schemas.openxmlformats.org/officeDocument/2006/relationships/image" Target="../media/image20.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22.jpeg"/></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robomongo.org/download" TargetMode="External"/><Relationship Id="rId2" Type="http://schemas.openxmlformats.org/officeDocument/2006/relationships/hyperlink" Target="https://spring.io/guides/gs/accessing-data-mongodb/" TargetMode="External"/><Relationship Id="rId1" Type="http://schemas.openxmlformats.org/officeDocument/2006/relationships/hyperlink" Target="http://mongodb.github.io/mongo-java-driver/2.13/getting-started/quick-tour/#getting-started-with-java-driver"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19</a:t>
            </a:r>
            <a:br>
              <a:rPr lang="en-US" altLang="zh-CN" sz="2400" dirty="0"/>
            </a:br>
            <a:r>
              <a:rPr lang="en-US" altLang="zh-CN" sz="2400" dirty="0"/>
              <a:t>NoSQL</a:t>
            </a:r>
            <a:r>
              <a:rPr lang="zh-CN" altLang="en-US" sz="2400" dirty="0"/>
              <a:t> </a:t>
            </a:r>
            <a:r>
              <a:rPr lang="en-US" altLang="zh-CN" sz="2400" dirty="0"/>
              <a:t>&amp;</a:t>
            </a:r>
            <a:r>
              <a:rPr lang="zh-CN" altLang="en-US" sz="2400" dirty="0"/>
              <a:t> </a:t>
            </a:r>
            <a:r>
              <a:rPr lang="en-US" altLang="zh-CN" sz="2400" dirty="0"/>
              <a:t>MongoDB</a:t>
            </a:r>
            <a:br>
              <a:rPr lang="en-US" altLang="zh-CN" sz="2400" dirty="0"/>
            </a:b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dirty="0"/>
              <a:t>To split tables vertically</a:t>
            </a:r>
            <a:endParaRPr lang="en-US" altLang="zh-CN" dirty="0"/>
          </a:p>
          <a:p>
            <a:pPr lvl="1"/>
            <a:r>
              <a:rPr lang="en-US" altLang="zh-CN" dirty="0"/>
              <a:t>Store the data into several tables with complementary schemas in order to reduce the numbers of columns.</a:t>
            </a:r>
            <a:endParaRPr lang="en-US" altLang="zh-CN" dirty="0"/>
          </a:p>
          <a:p>
            <a:pPr lvl="1"/>
            <a:r>
              <a:rPr lang="en-US" altLang="zh-CN" dirty="0"/>
              <a:t>For example, the TBL_STUDENT is split into two tables TBL_STUDENT1 and TBL_STUDENT2 </a:t>
            </a:r>
            <a:endParaRPr lang="en-US" altLang="zh-CN" dirty="0"/>
          </a:p>
          <a:p>
            <a:pPr lvl="1"/>
            <a:r>
              <a:rPr lang="en-US" altLang="zh-CN" dirty="0"/>
              <a:t>The former holds necessary information and the latter holds optional information</a:t>
            </a:r>
            <a:endParaRPr lang="en-US" altLang="zh-CN" dirty="0"/>
          </a:p>
          <a:p>
            <a:pPr lvl="1"/>
            <a:r>
              <a:rPr lang="en-US" altLang="zh-CN" dirty="0"/>
              <a:t>Now, we can query the basic information of a freshmen “Zhang San” in a table with fewer columns</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799431" y="2597175"/>
            <a:ext cx="5545138" cy="21888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a:xfrm>
            <a:off x="323528" y="845344"/>
            <a:ext cx="8424936" cy="3940969"/>
          </a:xfrm>
        </p:spPr>
        <p:txBody>
          <a:bodyPr>
            <a:normAutofit lnSpcReduction="10000"/>
          </a:bodyPr>
          <a:lstStyle/>
          <a:p>
            <a:r>
              <a:rPr lang="en-US" altLang="zh-CN" dirty="0"/>
              <a:t>To do horizontal partitioning with table</a:t>
            </a:r>
            <a:endParaRPr lang="en-US" altLang="zh-CN" dirty="0"/>
          </a:p>
          <a:p>
            <a:pPr lvl="1"/>
            <a:r>
              <a:rPr lang="en-US" altLang="zh-CN" dirty="0"/>
              <a:t>Partition the data within a single table based on rows.</a:t>
            </a:r>
            <a:endParaRPr lang="en-US" altLang="zh-CN" dirty="0"/>
          </a:p>
          <a:p>
            <a:pPr lvl="1"/>
            <a:r>
              <a:rPr lang="en-US" altLang="zh-CN" dirty="0"/>
              <a:t>Rules</a:t>
            </a:r>
            <a:endParaRPr lang="en-US" altLang="zh-CN" dirty="0"/>
          </a:p>
          <a:p>
            <a:pPr lvl="2"/>
            <a:r>
              <a:rPr lang="en-US" altLang="zh-CN" sz="1500" dirty="0"/>
              <a:t>Range, Hash,</a:t>
            </a:r>
            <a:r>
              <a:rPr lang="zh-CN" altLang="en-US" sz="1500" dirty="0"/>
              <a:t> </a:t>
            </a:r>
            <a:r>
              <a:rPr lang="en-US" altLang="zh-CN" sz="1500" dirty="0"/>
              <a:t>Key, List and</a:t>
            </a:r>
            <a:r>
              <a:rPr lang="zh-CN" altLang="en-US" sz="1500" dirty="0"/>
              <a:t> </a:t>
            </a:r>
            <a:r>
              <a:rPr lang="en-US" altLang="zh-CN" sz="1500" dirty="0"/>
              <a:t>Composite </a:t>
            </a:r>
            <a:endParaRPr lang="en-US" altLang="zh-CN" sz="1500" dirty="0"/>
          </a:p>
          <a:p>
            <a:pPr marL="0" indent="0">
              <a:buNone/>
            </a:pPr>
            <a:endParaRPr lang="en-US" altLang="zh-CN" sz="1200" dirty="0">
              <a:solidFill>
                <a:schemeClr val="tx2"/>
              </a:solidFill>
            </a:endParaRPr>
          </a:p>
          <a:p>
            <a:pPr marL="0" indent="0">
              <a:buNone/>
            </a:pPr>
            <a:r>
              <a:rPr lang="en-US" altLang="zh-CN" sz="1200" dirty="0">
                <a:solidFill>
                  <a:schemeClr val="tx2"/>
                </a:solidFill>
              </a:rPr>
              <a:t>CREATE TABLE TBL_STUDENT </a:t>
            </a:r>
            <a:endParaRPr lang="en-US" altLang="zh-CN" sz="1200" dirty="0">
              <a:solidFill>
                <a:schemeClr val="tx2"/>
              </a:solidFill>
            </a:endParaRPr>
          </a:p>
          <a:p>
            <a:pPr marL="0" indent="0">
              <a:buNone/>
            </a:pPr>
            <a:r>
              <a:rPr lang="en-US" altLang="zh-CN" sz="1200" dirty="0">
                <a:solidFill>
                  <a:schemeClr val="tx2"/>
                </a:solidFill>
              </a:rPr>
              <a:t>        ( ID </a:t>
            </a:r>
            <a:r>
              <a:rPr lang="en-US" altLang="zh-CN" sz="1200" dirty="0" err="1">
                <a:solidFill>
                  <a:schemeClr val="tx2"/>
                </a:solidFill>
              </a:rPr>
              <a:t>int</a:t>
            </a:r>
            <a:r>
              <a:rPr lang="en-US" altLang="zh-CN" sz="1200" dirty="0">
                <a:solidFill>
                  <a:schemeClr val="tx2"/>
                </a:solidFill>
              </a:rPr>
              <a:t> default NULL,</a:t>
            </a:r>
            <a:endParaRPr lang="en-US" altLang="zh-CN" sz="1200" dirty="0">
              <a:solidFill>
                <a:schemeClr val="tx2"/>
              </a:solidFill>
            </a:endParaRPr>
          </a:p>
          <a:p>
            <a:pPr marL="0" indent="0">
              <a:buNone/>
            </a:pPr>
            <a:r>
              <a:rPr lang="en-US" altLang="zh-CN" sz="1200" dirty="0">
                <a:solidFill>
                  <a:schemeClr val="tx2"/>
                </a:solidFill>
              </a:rPr>
              <a:t>           NAME </a:t>
            </a:r>
            <a:r>
              <a:rPr lang="en-US" altLang="zh-CN" sz="1200" dirty="0" err="1">
                <a:solidFill>
                  <a:schemeClr val="tx2"/>
                </a:solidFill>
              </a:rPr>
              <a:t>varchar</a:t>
            </a:r>
            <a:r>
              <a:rPr lang="en-US" altLang="zh-CN" sz="1200" dirty="0">
                <a:solidFill>
                  <a:schemeClr val="tx2"/>
                </a:solidFill>
              </a:rPr>
              <a:t>(30) default NULL,</a:t>
            </a:r>
            <a:endParaRPr lang="en-US" altLang="zh-CN" sz="1200" dirty="0">
              <a:solidFill>
                <a:schemeClr val="tx2"/>
              </a:solidFill>
            </a:endParaRPr>
          </a:p>
          <a:p>
            <a:pPr marL="0" indent="0">
              <a:buNone/>
            </a:pPr>
            <a:r>
              <a:rPr lang="en-US" altLang="zh-CN" sz="1200" dirty="0">
                <a:solidFill>
                  <a:schemeClr val="tx2"/>
                </a:solidFill>
              </a:rPr>
              <a:t>           BIRTHDAY date default NULL</a:t>
            </a:r>
            <a:endParaRPr lang="en-US" altLang="zh-CN" sz="1200" dirty="0">
              <a:solidFill>
                <a:schemeClr val="tx2"/>
              </a:solidFill>
            </a:endParaRPr>
          </a:p>
          <a:p>
            <a:pPr marL="0" indent="0">
              <a:buNone/>
            </a:pPr>
            <a:r>
              <a:rPr lang="en-US" altLang="zh-CN" sz="1200" dirty="0">
                <a:solidFill>
                  <a:schemeClr val="tx2"/>
                </a:solidFill>
              </a:rPr>
              <a:t>        ) engine=</a:t>
            </a:r>
            <a:r>
              <a:rPr lang="en-US" altLang="zh-CN" sz="1200" dirty="0" err="1">
                <a:solidFill>
                  <a:schemeClr val="tx2"/>
                </a:solidFill>
              </a:rPr>
              <a:t>myisam</a:t>
            </a:r>
            <a:endParaRPr lang="en-US" altLang="zh-CN" sz="1200" dirty="0">
              <a:solidFill>
                <a:schemeClr val="tx2"/>
              </a:solidFill>
            </a:endParaRPr>
          </a:p>
          <a:p>
            <a:pPr marL="0" indent="0">
              <a:buNone/>
            </a:pPr>
            <a:r>
              <a:rPr lang="en-US" altLang="zh-CN" sz="1200" dirty="0">
                <a:solidFill>
                  <a:schemeClr val="tx2"/>
                </a:solidFill>
              </a:rPr>
              <a:t>      PARTITION BY RANGE (year(BIRTHDAY)) (PARTITION p0 VALUES LESS THAN (1995),</a:t>
            </a:r>
            <a:endParaRPr lang="en-US" altLang="zh-CN" sz="1200" dirty="0">
              <a:solidFill>
                <a:schemeClr val="tx2"/>
              </a:solidFill>
            </a:endParaRPr>
          </a:p>
          <a:p>
            <a:pPr marL="0" indent="0">
              <a:buNone/>
            </a:pPr>
            <a:r>
              <a:rPr lang="en-US" altLang="zh-CN" sz="1200" dirty="0">
                <a:solidFill>
                  <a:schemeClr val="tx2"/>
                </a:solidFill>
              </a:rPr>
              <a:t>      PARTITION p1 VALUES LESS THAN (1996) , PARTITION p2 VALUES LESS THAN (1997) ,</a:t>
            </a:r>
            <a:endParaRPr lang="en-US" altLang="zh-CN" sz="1200" dirty="0">
              <a:solidFill>
                <a:schemeClr val="tx2"/>
              </a:solidFill>
            </a:endParaRPr>
          </a:p>
          <a:p>
            <a:pPr marL="0" indent="0">
              <a:buNone/>
            </a:pPr>
            <a:r>
              <a:rPr lang="en-US" altLang="zh-CN" sz="1200" dirty="0">
                <a:solidFill>
                  <a:schemeClr val="tx2"/>
                </a:solidFill>
              </a:rPr>
              <a:t>      PARTITION p3 VALUES LESS THAN (1998) , PARTITION p4 VALUES LESS THAN (1999) ,</a:t>
            </a:r>
            <a:endParaRPr lang="en-US" altLang="zh-CN" sz="1200" dirty="0">
              <a:solidFill>
                <a:schemeClr val="tx2"/>
              </a:solidFill>
            </a:endParaRPr>
          </a:p>
          <a:p>
            <a:pPr marL="0" indent="0">
              <a:buNone/>
            </a:pPr>
            <a:r>
              <a:rPr lang="en-US" altLang="zh-CN" sz="1200" dirty="0">
                <a:solidFill>
                  <a:schemeClr val="tx2"/>
                </a:solidFill>
              </a:rPr>
              <a:t>      PARTITION p5 VALUES LESS THAN (2000) , PARTITION p6 VALUES LESS THAN (2001) ,</a:t>
            </a:r>
            <a:endParaRPr lang="en-US" altLang="zh-CN" sz="1200" dirty="0">
              <a:solidFill>
                <a:schemeClr val="tx2"/>
              </a:solidFill>
            </a:endParaRPr>
          </a:p>
          <a:p>
            <a:pPr marL="0" indent="0">
              <a:buNone/>
            </a:pPr>
            <a:r>
              <a:rPr lang="en-US" altLang="zh-CN" sz="1200" dirty="0">
                <a:solidFill>
                  <a:schemeClr val="tx2"/>
                </a:solidFill>
              </a:rPr>
              <a:t>      PARTITION p7 VALUES LESS THAN (2002) , PARTITION p8 VALUES LESS THAN (2003) ,</a:t>
            </a:r>
            <a:endParaRPr lang="en-US" altLang="zh-CN" sz="1200" dirty="0">
              <a:solidFill>
                <a:schemeClr val="tx2"/>
              </a:solidFill>
            </a:endParaRPr>
          </a:p>
          <a:p>
            <a:pPr marL="0" indent="0">
              <a:buNone/>
            </a:pPr>
            <a:r>
              <a:rPr lang="en-US" altLang="zh-CN" sz="1200" dirty="0">
                <a:solidFill>
                  <a:schemeClr val="tx2"/>
                </a:solidFill>
              </a:rPr>
              <a:t>      PARTITION p9 VALUES LESS THAN (2004) , PARTITION p10 VALUES LESS THAN (2010),</a:t>
            </a:r>
            <a:endParaRPr lang="en-US" altLang="zh-CN" sz="1200" dirty="0">
              <a:solidFill>
                <a:schemeClr val="tx2"/>
              </a:solidFill>
            </a:endParaRPr>
          </a:p>
          <a:p>
            <a:pPr marL="0" indent="0">
              <a:buNone/>
            </a:pPr>
            <a:r>
              <a:rPr lang="en-US" altLang="zh-CN" sz="1200" dirty="0">
                <a:solidFill>
                  <a:schemeClr val="tx2"/>
                </a:solidFill>
              </a:rPr>
              <a:t>      PARTITION p11 VALUES LESS THAN MAXVALUE );</a:t>
            </a:r>
            <a:endParaRPr lang="en-US" altLang="zh-CN" sz="1200" dirty="0">
              <a:solidFill>
                <a:schemeClr val="tx2"/>
              </a:solidFill>
            </a:endParaRPr>
          </a:p>
          <a:p>
            <a:pPr lvl="1"/>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dirty="0"/>
              <a:t>To do vertical partitioning with table</a:t>
            </a:r>
            <a:endParaRPr lang="en-US" altLang="zh-CN" dirty="0"/>
          </a:p>
          <a:p>
            <a:pPr lvl="1"/>
            <a:r>
              <a:rPr lang="en-US" altLang="zh-CN" dirty="0"/>
              <a:t>Partition the data within a single table based on columns.</a:t>
            </a:r>
            <a:endParaRPr lang="en-US" altLang="zh-CN" dirty="0"/>
          </a:p>
          <a:p>
            <a:pPr lvl="1"/>
            <a:r>
              <a:rPr lang="en-US" altLang="zh-CN" dirty="0"/>
              <a:t>Needs to be implemented manually</a:t>
            </a:r>
            <a:endParaRPr lang="en-US" altLang="zh-CN" dirty="0"/>
          </a:p>
          <a:p>
            <a:pPr lvl="1"/>
            <a:endParaRPr lang="en-US" altLang="zh-CN" dirty="0"/>
          </a:p>
          <a:p>
            <a:pPr lvl="1"/>
            <a:r>
              <a:rPr lang="en-US" altLang="zh-CN" dirty="0"/>
              <a:t>But it can improve the performance significantly</a:t>
            </a:r>
            <a:endParaRPr lang="en-US" altLang="zh-CN" dirty="0"/>
          </a:p>
          <a:p>
            <a:pPr lvl="1"/>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dirty="0"/>
              <a:t>Why partitioning?</a:t>
            </a:r>
            <a:endParaRPr lang="en-US" altLang="zh-CN" dirty="0"/>
          </a:p>
          <a:p>
            <a:endParaRPr lang="en-US" altLang="zh-CN" dirty="0"/>
          </a:p>
          <a:p>
            <a:r>
              <a:rPr lang="en-US" altLang="zh-CN" dirty="0"/>
              <a:t>Another trend in disk drives</a:t>
            </a:r>
            <a:endParaRPr lang="en-US" altLang="zh-CN" dirty="0"/>
          </a:p>
          <a:p>
            <a:pPr lvl="1"/>
            <a:r>
              <a:rPr lang="en-US" altLang="zh-CN" dirty="0"/>
              <a:t>Seek time is improving more slowly than transfer rate. </a:t>
            </a:r>
            <a:endParaRPr lang="en-US" altLang="zh-CN" dirty="0"/>
          </a:p>
          <a:p>
            <a:endParaRPr lang="en-US" altLang="zh-CN" dirty="0"/>
          </a:p>
          <a:p>
            <a:r>
              <a:rPr lang="en-US" altLang="zh-CN" dirty="0"/>
              <a:t>If the data access pattern is dominated by seeks</a:t>
            </a:r>
            <a:endParaRPr lang="en-US" altLang="zh-CN" dirty="0"/>
          </a:p>
          <a:p>
            <a:pPr lvl="1"/>
            <a:r>
              <a:rPr lang="en-US" altLang="zh-CN" dirty="0"/>
              <a:t>it will take longer to read or write large portions of the dataset than streaming through it, which operates at the transfer rate.</a:t>
            </a:r>
            <a:endParaRPr lang="en-US" altLang="zh-CN"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dirty="0"/>
              <a:t>Why partitioning?</a:t>
            </a:r>
            <a:endParaRPr lang="en-US" altLang="zh-CN" dirty="0"/>
          </a:p>
          <a:p>
            <a:endParaRPr lang="en-US" altLang="zh-CN" dirty="0"/>
          </a:p>
          <a:p>
            <a:r>
              <a:rPr lang="en-US" altLang="zh-CN" dirty="0"/>
              <a:t>On the other hand, for updating a small proportion of records in a database</a:t>
            </a:r>
            <a:endParaRPr lang="en-US" altLang="zh-CN" dirty="0"/>
          </a:p>
          <a:p>
            <a:pPr lvl="1"/>
            <a:r>
              <a:rPr lang="en-US" altLang="zh-CN" dirty="0"/>
              <a:t>A traditional B-Tree (the data structure used in relational databases, which is limited by the rate it can perform seeks) works well. </a:t>
            </a:r>
            <a:endParaRPr lang="en-US" altLang="zh-CN" dirty="0"/>
          </a:p>
          <a:p>
            <a:pPr lvl="1"/>
            <a:r>
              <a:rPr lang="en-US" altLang="zh-CN" dirty="0"/>
              <a:t>For updating the majority of a database, a B-Tree is less efficient.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dirty="0"/>
              <a:t>Even if we can use partitioning or splitting, what can we with relationships between tables?</a:t>
            </a:r>
            <a:endParaRPr lang="en-US" altLang="zh-CN" dirty="0"/>
          </a:p>
          <a:p>
            <a:pPr lvl="1"/>
            <a:r>
              <a:rPr lang="en-US" altLang="zh-CN" dirty="0"/>
              <a:t>It is hard to be </a:t>
            </a:r>
            <a:r>
              <a:rPr lang="en-US" altLang="zh-CN" dirty="0" err="1"/>
              <a:t>sharded</a:t>
            </a:r>
            <a:r>
              <a:rPr lang="en-US" altLang="zh-CN"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257175" lvl="1" indent="-257175">
              <a:buFont typeface="Arial" panose="020B0604020202020204" pitchFamily="34" charset="0"/>
              <a:buChar char="•"/>
            </a:pPr>
            <a:r>
              <a:rPr lang="en-US" altLang="zh-CN" sz="1800" dirty="0"/>
              <a:t>How to deal with the semi-structured and unstructured massive data with RDBMS?</a:t>
            </a:r>
            <a:endParaRPr lang="en-US" altLang="zh-CN" sz="1800" dirty="0"/>
          </a:p>
          <a:p>
            <a:pPr marL="257175" lvl="1" indent="-257175">
              <a:buFont typeface="Arial" panose="020B0604020202020204" pitchFamily="34" charset="0"/>
              <a:buChar char="•"/>
            </a:pPr>
            <a:endParaRPr lang="en-US" altLang="zh-CN" sz="1800" dirty="0"/>
          </a:p>
          <a:p>
            <a:pPr lvl="1"/>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429958" y="1842558"/>
            <a:ext cx="6284084" cy="19982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i="1" dirty="0"/>
              <a:t>Structured data </a:t>
            </a:r>
            <a:endParaRPr lang="en-US" altLang="zh-CN" i="1" dirty="0"/>
          </a:p>
          <a:p>
            <a:pPr lvl="1"/>
            <a:r>
              <a:rPr lang="en-US" altLang="zh-CN" dirty="0"/>
              <a:t>is data that is organized into entities that have a defined format, such as XML documents or database tables that conform to a particular predefined schema. </a:t>
            </a:r>
            <a:endParaRPr lang="en-US" altLang="zh-CN" dirty="0"/>
          </a:p>
          <a:p>
            <a:pPr lvl="1"/>
            <a:r>
              <a:rPr lang="en-US" altLang="zh-CN" dirty="0"/>
              <a:t>This is the realm of the RDBMS. </a:t>
            </a:r>
            <a:endParaRPr lang="en-US" altLang="zh-CN" dirty="0"/>
          </a:p>
          <a:p>
            <a:r>
              <a:rPr lang="en-US" altLang="zh-CN" i="1" dirty="0"/>
              <a:t>Semi-structured data</a:t>
            </a:r>
            <a:endParaRPr lang="en-US" altLang="zh-CN" dirty="0"/>
          </a:p>
          <a:p>
            <a:pPr lvl="1"/>
            <a:r>
              <a:rPr lang="en-US" altLang="zh-CN" dirty="0"/>
              <a:t>on the other hand, is looser, and though there may be a schema, it is often ignored, so it may be used only as a guide to the structure of the data</a:t>
            </a:r>
            <a:endParaRPr lang="en-US" altLang="zh-CN" dirty="0"/>
          </a:p>
          <a:p>
            <a:pPr lvl="1"/>
            <a:r>
              <a:rPr lang="en-US" altLang="zh-CN" dirty="0"/>
              <a:t>for example, a spreadsheet, in which the structure is the grid of cells, although the cells themselves may hold any form of data. </a:t>
            </a:r>
            <a:endParaRPr lang="en-US" altLang="zh-CN" dirty="0"/>
          </a:p>
          <a:p>
            <a:r>
              <a:rPr lang="en-US" altLang="zh-CN" i="1" dirty="0"/>
              <a:t>Unstructured data </a:t>
            </a:r>
            <a:endParaRPr lang="en-US" altLang="zh-CN" i="1" dirty="0"/>
          </a:p>
          <a:p>
            <a:pPr lvl="1"/>
            <a:r>
              <a:rPr lang="en-US" altLang="zh-CN" dirty="0"/>
              <a:t>does not have any particular internal structure</a:t>
            </a:r>
            <a:endParaRPr lang="en-US" altLang="zh-CN" dirty="0"/>
          </a:p>
          <a:p>
            <a:pPr lvl="1"/>
            <a:r>
              <a:rPr lang="en-US" altLang="zh-CN" dirty="0"/>
              <a:t>for example, plain text or image data.</a:t>
            </a:r>
            <a:endParaRPr lang="en-US" altLang="zh-CN" dirty="0"/>
          </a:p>
          <a:p>
            <a:pPr marL="257175" lvl="1" indent="-257175">
              <a:buFont typeface="Arial" panose="020B0604020202020204" pitchFamily="34" charset="0"/>
              <a:buChar char="•"/>
            </a:pPr>
            <a:endParaRPr lang="en-US" altLang="zh-CN" sz="1800" dirty="0"/>
          </a:p>
          <a:p>
            <a:pPr lvl="1"/>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NoSQL DBMS</a:t>
            </a:r>
            <a:endParaRPr lang="zh-CN" altLang="en-US" dirty="0"/>
          </a:p>
        </p:txBody>
      </p:sp>
      <p:sp>
        <p:nvSpPr>
          <p:cNvPr id="3" name="内容占位符 2"/>
          <p:cNvSpPr>
            <a:spLocks noGrp="1"/>
          </p:cNvSpPr>
          <p:nvPr>
            <p:ph idx="1"/>
          </p:nvPr>
        </p:nvSpPr>
        <p:spPr/>
        <p:txBody>
          <a:bodyPr/>
          <a:lstStyle/>
          <a:p>
            <a:r>
              <a:rPr lang="en-US" altLang="zh-CN" dirty="0"/>
              <a:t>Since RDBMS is incompetent for massive data storage and processing</a:t>
            </a:r>
            <a:endParaRPr lang="en-US" altLang="zh-CN" dirty="0"/>
          </a:p>
          <a:p>
            <a:pPr lvl="1"/>
            <a:r>
              <a:rPr lang="en-US" altLang="zh-CN" dirty="0"/>
              <a:t>NoSQL DBMS has become an emerging technology as a complement to an RDBMS</a:t>
            </a:r>
            <a:endParaRPr lang="en-US" altLang="zh-CN" dirty="0"/>
          </a:p>
          <a:p>
            <a:pPr lvl="1"/>
            <a:r>
              <a:rPr lang="en-US" altLang="zh-CN" dirty="0"/>
              <a:t>For example, </a:t>
            </a:r>
            <a:r>
              <a:rPr lang="en-US" altLang="zh-CN" dirty="0" err="1"/>
              <a:t>MapReduce</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599104" y="1851670"/>
            <a:ext cx="5801776" cy="27970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NoSQL DBMS</a:t>
            </a:r>
            <a:endParaRPr lang="zh-CN" altLang="en-US" dirty="0"/>
          </a:p>
        </p:txBody>
      </p:sp>
      <p:sp>
        <p:nvSpPr>
          <p:cNvPr id="3" name="内容占位符 2"/>
          <p:cNvSpPr>
            <a:spLocks noGrp="1"/>
          </p:cNvSpPr>
          <p:nvPr>
            <p:ph idx="1"/>
          </p:nvPr>
        </p:nvSpPr>
        <p:spPr/>
        <p:txBody>
          <a:bodyPr>
            <a:normAutofit lnSpcReduction="10000"/>
          </a:bodyPr>
          <a:lstStyle/>
          <a:p>
            <a:r>
              <a:rPr lang="en-US" altLang="zh-CN" sz="1500" dirty="0" err="1">
                <a:solidFill>
                  <a:srgbClr val="FF0000"/>
                </a:solidFill>
              </a:rPr>
              <a:t>Bigtable</a:t>
            </a:r>
            <a:r>
              <a:rPr lang="en-US" altLang="zh-CN" sz="1500" dirty="0"/>
              <a:t>: A Distributed Storage System for Structured Data</a:t>
            </a:r>
            <a:endParaRPr lang="en-US" altLang="zh-CN" sz="1500" dirty="0"/>
          </a:p>
          <a:p>
            <a:pPr lvl="1"/>
            <a:r>
              <a:rPr lang="en-US" altLang="zh-CN" sz="1350" dirty="0"/>
              <a:t>ACM Transactions on Computer Systems, 2008, 26:1–26. </a:t>
            </a:r>
            <a:endParaRPr lang="en-US" altLang="zh-CN" sz="1350" dirty="0"/>
          </a:p>
          <a:p>
            <a:pPr lvl="1"/>
            <a:r>
              <a:rPr lang="en-US" altLang="zh-CN" sz="1350" dirty="0">
                <a:hlinkClick r:id="rId1"/>
              </a:rPr>
              <a:t>http://static.googleusercontent.com/external_content/untrusted_dlcp/research.google.com/zh-CN//archive/bigtable-osdi06.pdf</a:t>
            </a:r>
            <a:r>
              <a:rPr lang="en-US" altLang="zh-CN" sz="1350" dirty="0"/>
              <a:t> </a:t>
            </a:r>
            <a:endParaRPr lang="en-US" altLang="zh-CN" sz="1350" dirty="0"/>
          </a:p>
          <a:p>
            <a:r>
              <a:rPr lang="en-US" altLang="zh-CN" sz="1500" dirty="0">
                <a:solidFill>
                  <a:srgbClr val="FF0000"/>
                </a:solidFill>
              </a:rPr>
              <a:t>Dynamo</a:t>
            </a:r>
            <a:r>
              <a:rPr lang="en-US" altLang="zh-CN" sz="1500" dirty="0"/>
              <a:t>: amazon’s highly available key-value store</a:t>
            </a:r>
            <a:endParaRPr lang="en-US" altLang="zh-CN" sz="1500" dirty="0"/>
          </a:p>
          <a:p>
            <a:pPr lvl="1"/>
            <a:r>
              <a:rPr lang="en-US" altLang="zh-CN" sz="1350" dirty="0"/>
              <a:t>Symposium on Operating Systems Principles, 2007:205–220.</a:t>
            </a:r>
            <a:endParaRPr lang="en-US" altLang="zh-CN" sz="1350" dirty="0"/>
          </a:p>
          <a:p>
            <a:pPr lvl="1"/>
            <a:r>
              <a:rPr lang="en-US" altLang="zh-CN" sz="1350" dirty="0">
                <a:hlinkClick r:id="rId2"/>
              </a:rPr>
              <a:t>http://web.archive.org/web/20120129154946/http://s3.amazonaws.com/AllThingsDistributed/sosp/amazon-dynamo-sosp2007.pdf</a:t>
            </a:r>
            <a:r>
              <a:rPr lang="en-US" altLang="zh-CN" sz="1350" dirty="0"/>
              <a:t> </a:t>
            </a:r>
            <a:endParaRPr lang="en-US" altLang="zh-CN" sz="1350" dirty="0"/>
          </a:p>
          <a:p>
            <a:r>
              <a:rPr lang="en-US" altLang="zh-CN" sz="1500" dirty="0">
                <a:solidFill>
                  <a:srgbClr val="FF0000"/>
                </a:solidFill>
              </a:rPr>
              <a:t>Cassandra</a:t>
            </a:r>
            <a:endParaRPr lang="en-US" altLang="zh-CN" sz="1500" dirty="0">
              <a:solidFill>
                <a:srgbClr val="FF0000"/>
              </a:solidFill>
            </a:endParaRPr>
          </a:p>
          <a:p>
            <a:pPr lvl="1"/>
            <a:r>
              <a:rPr lang="en-US" altLang="zh-CN" sz="1350" dirty="0">
                <a:hlinkClick r:id="rId3"/>
              </a:rPr>
              <a:t>http://cassandra.apache.org/</a:t>
            </a:r>
            <a:r>
              <a:rPr lang="en-US" altLang="zh-CN" sz="1350" dirty="0"/>
              <a:t> </a:t>
            </a:r>
            <a:endParaRPr lang="en-US" altLang="zh-CN" sz="1350" dirty="0"/>
          </a:p>
          <a:p>
            <a:r>
              <a:rPr lang="en-US" altLang="zh-CN" sz="1500" dirty="0" err="1">
                <a:solidFill>
                  <a:srgbClr val="FF0000"/>
                </a:solidFill>
              </a:rPr>
              <a:t>MemcacheDB</a:t>
            </a:r>
            <a:endParaRPr lang="en-US" altLang="zh-CN" sz="1500" dirty="0">
              <a:solidFill>
                <a:srgbClr val="FF0000"/>
              </a:solidFill>
            </a:endParaRPr>
          </a:p>
          <a:p>
            <a:pPr lvl="1"/>
            <a:r>
              <a:rPr lang="en-US" altLang="zh-CN" sz="1350" dirty="0">
                <a:hlinkClick r:id="rId4"/>
              </a:rPr>
              <a:t>http://memcachedb.org/</a:t>
            </a:r>
            <a:r>
              <a:rPr lang="en-US" altLang="zh-CN" sz="1350" dirty="0"/>
              <a:t> </a:t>
            </a:r>
            <a:endParaRPr lang="en-US" altLang="zh-CN" sz="1350" dirty="0"/>
          </a:p>
          <a:p>
            <a:r>
              <a:rPr lang="en-US" altLang="zh-CN" sz="1500" dirty="0">
                <a:solidFill>
                  <a:srgbClr val="FF0000"/>
                </a:solidFill>
              </a:rPr>
              <a:t>Apache </a:t>
            </a:r>
            <a:r>
              <a:rPr lang="en-US" altLang="zh-CN" sz="1500" dirty="0" err="1">
                <a:solidFill>
                  <a:srgbClr val="FF0000"/>
                </a:solidFill>
              </a:rPr>
              <a:t>CouchDB</a:t>
            </a:r>
            <a:endParaRPr lang="en-US" altLang="zh-CN" sz="1500" dirty="0">
              <a:solidFill>
                <a:srgbClr val="FF0000"/>
              </a:solidFill>
            </a:endParaRPr>
          </a:p>
          <a:p>
            <a:pPr lvl="1"/>
            <a:r>
              <a:rPr lang="en-US" altLang="zh-CN" sz="1350" dirty="0">
                <a:hlinkClick r:id="rId5"/>
              </a:rPr>
              <a:t>http://couchdb.apache.org/</a:t>
            </a:r>
            <a:r>
              <a:rPr lang="en-US" altLang="zh-CN" sz="1350" dirty="0"/>
              <a:t> </a:t>
            </a:r>
            <a:endParaRPr lang="en-US" altLang="zh-CN" sz="1350" dirty="0"/>
          </a:p>
          <a:p>
            <a:r>
              <a:rPr lang="en-US" altLang="zh-CN" sz="1500" dirty="0">
                <a:solidFill>
                  <a:srgbClr val="FF0000"/>
                </a:solidFill>
              </a:rPr>
              <a:t>MongoDB</a:t>
            </a:r>
            <a:endParaRPr lang="en-US" altLang="zh-CN" sz="1500" dirty="0">
              <a:solidFill>
                <a:srgbClr val="FF0000"/>
              </a:solidFill>
            </a:endParaRPr>
          </a:p>
          <a:p>
            <a:pPr lvl="1"/>
            <a:r>
              <a:rPr lang="en-US" altLang="zh-CN" sz="1350" dirty="0">
                <a:hlinkClick r:id="rId6"/>
              </a:rPr>
              <a:t>http://www.mongodb.org/</a:t>
            </a:r>
            <a:r>
              <a:rPr lang="en-US" altLang="zh-CN" sz="1350" dirty="0"/>
              <a:t> </a:t>
            </a:r>
            <a:endParaRPr lang="en-US" altLang="zh-CN" sz="1350"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MongoDB</a:t>
            </a:r>
            <a:endParaRPr lang="zh-CN" altLang="en-US" dirty="0"/>
          </a:p>
        </p:txBody>
      </p:sp>
      <p:sp>
        <p:nvSpPr>
          <p:cNvPr id="3" name="内容占位符 2"/>
          <p:cNvSpPr>
            <a:spLocks noGrp="1"/>
          </p:cNvSpPr>
          <p:nvPr>
            <p:ph idx="1"/>
          </p:nvPr>
        </p:nvSpPr>
        <p:spPr/>
        <p:txBody>
          <a:bodyPr/>
          <a:lstStyle/>
          <a:p>
            <a:r>
              <a:rPr lang="en-US" altLang="zh-CN" dirty="0"/>
              <a:t>MongoDB (from "</a:t>
            </a:r>
            <a:r>
              <a:rPr lang="en-US" altLang="zh-CN" dirty="0">
                <a:solidFill>
                  <a:srgbClr val="FF0000"/>
                </a:solidFill>
              </a:rPr>
              <a:t>hu</a:t>
            </a:r>
            <a:r>
              <a:rPr lang="en-US" altLang="zh-CN" sz="2100" b="1" dirty="0">
                <a:solidFill>
                  <a:srgbClr val="FF0000"/>
                </a:solidFill>
              </a:rPr>
              <a:t>mongo</a:t>
            </a:r>
            <a:r>
              <a:rPr lang="en-US" altLang="zh-CN" dirty="0">
                <a:solidFill>
                  <a:srgbClr val="FF0000"/>
                </a:solidFill>
              </a:rPr>
              <a:t>us</a:t>
            </a:r>
            <a:r>
              <a:rPr lang="en-US" altLang="zh-CN" dirty="0"/>
              <a:t>") is an open source document database, and the leading NoSQL database. Written in C++, </a:t>
            </a:r>
            <a:r>
              <a:rPr lang="en-US" altLang="zh-CN" dirty="0" err="1"/>
              <a:t>MongoDB</a:t>
            </a:r>
            <a:r>
              <a:rPr lang="en-US" altLang="zh-CN" dirty="0"/>
              <a:t> features:</a:t>
            </a:r>
            <a:endParaRPr lang="en-US" altLang="zh-CN" dirty="0"/>
          </a:p>
          <a:p>
            <a:pPr lvl="1"/>
            <a:r>
              <a:rPr lang="en-US" altLang="zh-CN" dirty="0"/>
              <a:t>Document-Oriented Storage </a:t>
            </a:r>
            <a:endParaRPr lang="en-US" altLang="zh-CN" dirty="0"/>
          </a:p>
          <a:p>
            <a:pPr lvl="1"/>
            <a:r>
              <a:rPr lang="en-US" altLang="zh-CN" dirty="0"/>
              <a:t>Full Index Support </a:t>
            </a:r>
            <a:endParaRPr lang="en-US" altLang="zh-CN" dirty="0"/>
          </a:p>
          <a:p>
            <a:pPr lvl="1"/>
            <a:r>
              <a:rPr lang="en-US" altLang="zh-CN" dirty="0"/>
              <a:t>Replication &amp; High Availability</a:t>
            </a:r>
            <a:endParaRPr lang="en-US" altLang="zh-CN" dirty="0"/>
          </a:p>
          <a:p>
            <a:pPr lvl="1"/>
            <a:r>
              <a:rPr lang="en-US" altLang="zh-CN" dirty="0"/>
              <a:t>Auto-</a:t>
            </a:r>
            <a:r>
              <a:rPr lang="en-US" altLang="zh-CN" dirty="0" err="1"/>
              <a:t>Sharding</a:t>
            </a:r>
            <a:r>
              <a:rPr lang="en-US" altLang="zh-CN" dirty="0"/>
              <a:t> </a:t>
            </a:r>
            <a:endParaRPr lang="en-US" altLang="zh-CN" dirty="0"/>
          </a:p>
          <a:p>
            <a:pPr lvl="1"/>
            <a:r>
              <a:rPr lang="en-US" altLang="zh-CN" dirty="0"/>
              <a:t>Querying</a:t>
            </a:r>
            <a:endParaRPr lang="en-US" altLang="zh-CN" dirty="0"/>
          </a:p>
          <a:p>
            <a:pPr lvl="1"/>
            <a:r>
              <a:rPr lang="en-US" altLang="zh-CN" dirty="0"/>
              <a:t>Fast In-Place Updates</a:t>
            </a:r>
            <a:endParaRPr lang="en-US" altLang="zh-CN" dirty="0"/>
          </a:p>
          <a:p>
            <a:pPr lvl="1"/>
            <a:r>
              <a:rPr lang="en-US" altLang="zh-CN" dirty="0"/>
              <a:t>Map/Reduce</a:t>
            </a:r>
            <a:endParaRPr lang="en-US" altLang="zh-CN" dirty="0"/>
          </a:p>
          <a:p>
            <a:pPr lvl="1"/>
            <a:r>
              <a:rPr lang="en-US" altLang="zh-CN" dirty="0" err="1"/>
              <a:t>GridFS</a:t>
            </a:r>
            <a:endParaRPr lang="en-US" altLang="zh-CN" dirty="0"/>
          </a:p>
          <a:p>
            <a:pPr lvl="1"/>
            <a:r>
              <a:rPr lang="en-US" altLang="zh-CN" dirty="0"/>
              <a:t>Commercial Support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ea typeface="Tahoma" panose="020B0604030504040204" pitchFamily="34" charset="0"/>
                <a:cs typeface="Tahoma" panose="020B0604030504040204" pitchFamily="34" charset="0"/>
              </a:rPr>
              <a:t>Contents</a:t>
            </a:r>
            <a:endParaRPr lang="en-US" altLang="zh-CN" sz="2400" dirty="0">
              <a:ea typeface="Tahoma" panose="020B0604030504040204" pitchFamily="34" charset="0"/>
              <a:cs typeface="Tahoma" panose="020B0604030504040204" pitchFamily="34" charset="0"/>
            </a:endParaRPr>
          </a:p>
          <a:p>
            <a:pPr lvl="1"/>
            <a:r>
              <a:rPr lang="en-US" altLang="zh-CN" sz="1800" dirty="0">
                <a:ea typeface="Tahoma" panose="020B0604030504040204" pitchFamily="34" charset="0"/>
                <a:cs typeface="Tahoma" panose="020B0604030504040204" pitchFamily="34" charset="0"/>
              </a:rPr>
              <a:t>Big</a:t>
            </a:r>
            <a:r>
              <a:rPr lang="zh-CN" altLang="en-US" sz="1800" dirty="0">
                <a:ea typeface="Tahoma" panose="020B0604030504040204" pitchFamily="34" charset="0"/>
                <a:cs typeface="Tahoma" panose="020B0604030504040204" pitchFamily="34" charset="0"/>
              </a:rPr>
              <a:t> </a:t>
            </a:r>
            <a:r>
              <a:rPr lang="en-US" altLang="zh-CN" sz="1800" dirty="0">
                <a:ea typeface="Tahoma" panose="020B0604030504040204" pitchFamily="34" charset="0"/>
                <a:cs typeface="Tahoma" panose="020B0604030504040204" pitchFamily="34" charset="0"/>
              </a:rPr>
              <a:t>Data</a:t>
            </a:r>
            <a:r>
              <a:rPr lang="zh-CN" altLang="en-US" sz="1800" dirty="0">
                <a:ea typeface="Tahoma" panose="020B0604030504040204" pitchFamily="34" charset="0"/>
                <a:cs typeface="Tahoma" panose="020B0604030504040204" pitchFamily="34" charset="0"/>
              </a:rPr>
              <a:t>：</a:t>
            </a:r>
            <a:r>
              <a:rPr lang="en-US" altLang="zh-CN" sz="1800" dirty="0">
                <a:ea typeface="Tahoma" panose="020B0604030504040204" pitchFamily="34" charset="0"/>
                <a:cs typeface="Tahoma" panose="020B0604030504040204" pitchFamily="34" charset="0"/>
              </a:rPr>
              <a:t>NoSQL</a:t>
            </a:r>
            <a:endParaRPr lang="en-US" altLang="zh-CN" sz="1800" dirty="0">
              <a:ea typeface="Tahoma" panose="020B0604030504040204" pitchFamily="34" charset="0"/>
              <a:cs typeface="Tahoma" panose="020B0604030504040204" pitchFamily="34" charset="0"/>
            </a:endParaRPr>
          </a:p>
          <a:p>
            <a:pPr lvl="1"/>
            <a:r>
              <a:rPr lang="en-US" altLang="zh-CN" sz="1800" dirty="0">
                <a:ea typeface="Tahoma" panose="020B0604030504040204" pitchFamily="34" charset="0"/>
                <a:cs typeface="Tahoma" panose="020B0604030504040204" pitchFamily="34" charset="0"/>
              </a:rPr>
              <a:t>Mongo DB  specification</a:t>
            </a:r>
            <a:endParaRPr lang="en-US" altLang="zh-CN" sz="1800" dirty="0">
              <a:ea typeface="Tahoma" panose="020B0604030504040204" pitchFamily="34" charset="0"/>
              <a:cs typeface="Tahoma" panose="020B0604030504040204" pitchFamily="34" charset="0"/>
            </a:endParaRPr>
          </a:p>
          <a:p>
            <a:pPr lvl="1"/>
            <a:r>
              <a:rPr lang="en-US" altLang="zh-CN" sz="1800" dirty="0">
                <a:ea typeface="Tahoma" panose="020B0604030504040204" pitchFamily="34" charset="0"/>
                <a:cs typeface="Tahoma" panose="020B0604030504040204" pitchFamily="34" charset="0"/>
              </a:rPr>
              <a:t>Access Mongo DB in Java</a:t>
            </a:r>
            <a:endParaRPr lang="en-US" altLang="zh-CN" sz="1800" dirty="0">
              <a:ea typeface="Tahoma" panose="020B0604030504040204" pitchFamily="34" charset="0"/>
              <a:cs typeface="Tahoma" panose="020B0604030504040204" pitchFamily="34" charset="0"/>
            </a:endParaRPr>
          </a:p>
          <a:p>
            <a:pPr lvl="1">
              <a:defRPr/>
            </a:pPr>
            <a:r>
              <a:rPr lang="en-US" altLang="zh-CN" sz="1800" dirty="0">
                <a:ea typeface="Tahoma" panose="020B0604030504040204" pitchFamily="34" charset="0"/>
                <a:cs typeface="Tahoma" panose="020B0604030504040204" pitchFamily="34" charset="0"/>
              </a:rPr>
              <a:t>Replication &amp; </a:t>
            </a:r>
            <a:r>
              <a:rPr lang="en-US" altLang="zh-CN" sz="1800" dirty="0" err="1">
                <a:ea typeface="Tahoma" panose="020B0604030504040204" pitchFamily="34" charset="0"/>
                <a:cs typeface="Tahoma" panose="020B0604030504040204" pitchFamily="34" charset="0"/>
              </a:rPr>
              <a:t>Sharding</a:t>
            </a:r>
            <a:r>
              <a:rPr lang="en-US" altLang="zh-CN" sz="1800" dirty="0">
                <a:ea typeface="Tahoma" panose="020B0604030504040204" pitchFamily="34" charset="0"/>
                <a:cs typeface="Tahoma" panose="020B0604030504040204" pitchFamily="34" charset="0"/>
              </a:rPr>
              <a:t> </a:t>
            </a:r>
            <a:endParaRPr lang="en-US" altLang="zh-CN" sz="1800" dirty="0">
              <a:ea typeface="Tahoma" panose="020B0604030504040204" pitchFamily="34" charset="0"/>
              <a:cs typeface="Tahoma" panose="020B0604030504040204" pitchFamily="34" charset="0"/>
            </a:endParaRPr>
          </a:p>
          <a:p>
            <a:pPr lvl="2">
              <a:defRPr/>
            </a:pPr>
            <a:endParaRPr lang="en-US" altLang="zh-CN" dirty="0">
              <a:ea typeface="Tahoma" panose="020B0604030504040204" pitchFamily="34" charset="0"/>
              <a:cs typeface="Tahoma" panose="020B0604030504040204" pitchFamily="34" charset="0"/>
            </a:endParaRPr>
          </a:p>
          <a:p>
            <a:r>
              <a:rPr lang="en-US" altLang="zh-CN" sz="2400" dirty="0">
                <a:ea typeface="Tahoma" panose="020B0604030504040204" pitchFamily="34" charset="0"/>
                <a:cs typeface="Tahoma" panose="020B0604030504040204" pitchFamily="34" charset="0"/>
              </a:rPr>
              <a:t>Objectives</a:t>
            </a:r>
            <a:endParaRPr lang="en-US" altLang="zh-CN" sz="2400" dirty="0">
              <a:ea typeface="Tahoma" panose="020B0604030504040204" pitchFamily="34" charset="0"/>
              <a:cs typeface="Tahoma" panose="020B0604030504040204" pitchFamily="34" charset="0"/>
            </a:endParaRPr>
          </a:p>
          <a:p>
            <a:pPr lvl="1"/>
            <a:r>
              <a:rPr lang="zh-CN" altLang="en-US" sz="1900" dirty="0">
                <a:latin typeface="等线" panose="02010600030101010101" pitchFamily="2" charset="-122"/>
                <a:ea typeface="等线" panose="02010600030101010101" pitchFamily="2" charset="-122"/>
                <a:cs typeface="Tahoma" panose="020B0604030504040204" pitchFamily="34" charset="0"/>
              </a:rPr>
              <a:t>能够根据数据特性，设计综合运用</a:t>
            </a:r>
            <a:r>
              <a:rPr lang="en-US" altLang="zh-CN" sz="1900" dirty="0">
                <a:latin typeface="等线" panose="02010600030101010101" pitchFamily="2" charset="-122"/>
                <a:ea typeface="等线" panose="02010600030101010101" pitchFamily="2" charset="-122"/>
                <a:cs typeface="Tahoma" panose="020B0604030504040204" pitchFamily="34" charset="0"/>
              </a:rPr>
              <a:t>NoSQL</a:t>
            </a:r>
            <a:r>
              <a:rPr lang="zh-CN" altLang="en-US" sz="1900" dirty="0">
                <a:latin typeface="等线" panose="02010600030101010101" pitchFamily="2" charset="-122"/>
                <a:ea typeface="等线" panose="02010600030101010101" pitchFamily="2" charset="-122"/>
                <a:cs typeface="Tahoma" panose="020B0604030504040204" pitchFamily="34" charset="0"/>
              </a:rPr>
              <a:t>数据库和关系型数据库的数据存储方案，以实现数据访问性能的优化</a:t>
            </a:r>
            <a:endParaRPr lang="en-US" altLang="zh-CN" sz="1900" dirty="0">
              <a:latin typeface="等线" panose="02010600030101010101" pitchFamily="2" charset="-122"/>
              <a:ea typeface="等线" panose="02010600030101010101" pitchFamily="2" charset="-122"/>
              <a:cs typeface="Tahoma" panose="020B0604030504040204" pitchFamily="34" charset="0"/>
            </a:endParaRPr>
          </a:p>
          <a:p>
            <a:pPr lvl="1"/>
            <a:r>
              <a:rPr lang="zh-CN" altLang="en-US" sz="1900" dirty="0">
                <a:latin typeface="等线" panose="02010600030101010101" pitchFamily="2" charset="-122"/>
                <a:ea typeface="等线" panose="02010600030101010101" pitchFamily="2" charset="-122"/>
                <a:cs typeface="Tahoma" panose="020B0604030504040204" pitchFamily="34" charset="0"/>
              </a:rPr>
              <a:t>能够通过分层架构设计并实现跨类型数据存储机制下的数据访问</a:t>
            </a:r>
            <a:endParaRPr lang="zh-CN" altLang="en-US" sz="1900" dirty="0">
              <a:latin typeface="等线" panose="02010600030101010101" pitchFamily="2" charset="-122"/>
              <a:ea typeface="等线" panose="02010600030101010101" pitchFamily="2" charset="-122"/>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MongoDB specification</a:t>
            </a:r>
            <a:endParaRPr lang="zh-CN" altLang="en-US" dirty="0"/>
          </a:p>
        </p:txBody>
      </p:sp>
      <p:sp>
        <p:nvSpPr>
          <p:cNvPr id="3" name="内容占位符 2"/>
          <p:cNvSpPr>
            <a:spLocks noGrp="1"/>
          </p:cNvSpPr>
          <p:nvPr>
            <p:ph idx="1"/>
          </p:nvPr>
        </p:nvSpPr>
        <p:spPr/>
        <p:txBody>
          <a:bodyPr/>
          <a:lstStyle/>
          <a:p>
            <a:r>
              <a:rPr lang="en-US" altLang="zh-CN" dirty="0">
                <a:ea typeface="Tahoma" panose="020B0604030504040204" pitchFamily="34" charset="0"/>
                <a:cs typeface="Tahoma" panose="020B0604030504040204" pitchFamily="34" charset="0"/>
              </a:rPr>
              <a:t>Mongo DB is a </a:t>
            </a:r>
            <a:r>
              <a:rPr lang="en-US" altLang="zh-CN" dirty="0">
                <a:solidFill>
                  <a:srgbClr val="FF0000"/>
                </a:solidFill>
                <a:ea typeface="Tahoma" panose="020B0604030504040204" pitchFamily="34" charset="0"/>
                <a:cs typeface="Tahoma" panose="020B0604030504040204" pitchFamily="34" charset="0"/>
              </a:rPr>
              <a:t>document-oriented</a:t>
            </a:r>
            <a:r>
              <a:rPr lang="en-US" altLang="zh-CN" dirty="0">
                <a:ea typeface="Tahoma" panose="020B0604030504040204" pitchFamily="34" charset="0"/>
                <a:cs typeface="Tahoma" panose="020B0604030504040204" pitchFamily="34" charset="0"/>
              </a:rPr>
              <a:t> database, not a relational one ,which makes scaling out easier</a:t>
            </a:r>
            <a:endParaRPr lang="en-US" altLang="zh-CN" dirty="0">
              <a:ea typeface="Tahoma" panose="020B0604030504040204" pitchFamily="34" charset="0"/>
              <a:cs typeface="Tahoma" panose="020B0604030504040204" pitchFamily="34" charset="0"/>
            </a:endParaRPr>
          </a:p>
          <a:p>
            <a:pPr>
              <a:buNone/>
            </a:pP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It can balance data and load across a cluster, redistributing documents </a:t>
            </a:r>
            <a:r>
              <a:rPr lang="en-US" altLang="zh-CN" dirty="0">
                <a:solidFill>
                  <a:srgbClr val="FF0000"/>
                </a:solidFill>
                <a:ea typeface="Tahoma" panose="020B0604030504040204" pitchFamily="34" charset="0"/>
                <a:cs typeface="Tahoma" panose="020B0604030504040204" pitchFamily="34" charset="0"/>
              </a:rPr>
              <a:t>automatically</a:t>
            </a:r>
            <a:endParaRPr lang="en-US" altLang="zh-CN" dirty="0">
              <a:solidFill>
                <a:srgbClr val="FF0000"/>
              </a:solidFill>
              <a:ea typeface="Tahoma" panose="020B0604030504040204" pitchFamily="34" charset="0"/>
              <a:cs typeface="Tahoma" panose="020B0604030504040204" pitchFamily="34" charset="0"/>
            </a:endParaRPr>
          </a:p>
          <a:p>
            <a:pPr>
              <a:buNone/>
            </a:pP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It supports </a:t>
            </a:r>
            <a:r>
              <a:rPr lang="en-US" altLang="zh-CN" dirty="0">
                <a:solidFill>
                  <a:srgbClr val="FF0000"/>
                </a:solidFill>
                <a:ea typeface="Tahoma" panose="020B0604030504040204" pitchFamily="34" charset="0"/>
                <a:cs typeface="Tahoma" panose="020B0604030504040204" pitchFamily="34" charset="0"/>
              </a:rPr>
              <a:t>MapReduce</a:t>
            </a:r>
            <a:r>
              <a:rPr lang="en-US" altLang="zh-CN" dirty="0">
                <a:ea typeface="Tahoma" panose="020B0604030504040204" pitchFamily="34" charset="0"/>
                <a:cs typeface="Tahoma" panose="020B0604030504040204" pitchFamily="34" charset="0"/>
              </a:rPr>
              <a:t> and other aggregation tools, and supports generic secondary indexes</a:t>
            </a:r>
            <a:endParaRPr lang="en-US" altLang="zh-CN" dirty="0">
              <a:ea typeface="Tahoma" panose="020B0604030504040204" pitchFamily="34" charset="0"/>
              <a:cs typeface="Tahoma" panose="020B0604030504040204" pitchFamily="34" charset="0"/>
            </a:endParaRPr>
          </a:p>
          <a:p>
            <a:pPr>
              <a:buNone/>
            </a:pP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MongoDB could do some administration by itself, if  a master server goes down,</a:t>
            </a:r>
            <a:r>
              <a:rPr lang="zh-CN" altLang="en-US" dirty="0">
                <a:ea typeface="Tahoma" panose="020B0604030504040204" pitchFamily="34" charset="0"/>
                <a:cs typeface="Tahoma" panose="020B0604030504040204" pitchFamily="34" charset="0"/>
              </a:rPr>
              <a:t> </a:t>
            </a:r>
            <a:r>
              <a:rPr lang="en-US" altLang="zh-CN" dirty="0" err="1">
                <a:ea typeface="Tahoma" panose="020B0604030504040204" pitchFamily="34" charset="0"/>
                <a:cs typeface="Tahoma" panose="020B0604030504040204" pitchFamily="34" charset="0"/>
              </a:rPr>
              <a:t>MongoDB</a:t>
            </a:r>
            <a:r>
              <a:rPr lang="en-US" altLang="zh-CN" dirty="0">
                <a:ea typeface="Tahoma" panose="020B0604030504040204" pitchFamily="34" charset="0"/>
                <a:cs typeface="Tahoma" panose="020B0604030504040204" pitchFamily="34" charset="0"/>
              </a:rPr>
              <a:t> can </a:t>
            </a:r>
            <a:r>
              <a:rPr lang="en-US" altLang="zh-CN" dirty="0">
                <a:solidFill>
                  <a:srgbClr val="FF0000"/>
                </a:solidFill>
                <a:ea typeface="Tahoma" panose="020B0604030504040204" pitchFamily="34" charset="0"/>
                <a:cs typeface="Tahoma" panose="020B0604030504040204" pitchFamily="34" charset="0"/>
              </a:rPr>
              <a:t>automatically failover </a:t>
            </a:r>
            <a:r>
              <a:rPr lang="en-US" altLang="zh-CN" dirty="0">
                <a:ea typeface="Tahoma" panose="020B0604030504040204" pitchFamily="34" charset="0"/>
                <a:cs typeface="Tahoma" panose="020B0604030504040204" pitchFamily="34" charset="0"/>
              </a:rPr>
              <a:t>to a backup slave and promote the slave to the master</a:t>
            </a:r>
            <a:endParaRPr lang="en-US" altLang="zh-CN" dirty="0">
              <a:ea typeface="Tahoma" panose="020B0604030504040204" pitchFamily="34" charset="0"/>
              <a:cs typeface="Tahoma" panose="020B0604030504040204" pitchFamily="34" charset="0"/>
            </a:endParaRPr>
          </a:p>
          <a:p>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concept of MongoDB</a:t>
            </a:r>
            <a:endParaRPr lang="zh-CN" altLang="en-US" dirty="0"/>
          </a:p>
        </p:txBody>
      </p:sp>
      <p:sp>
        <p:nvSpPr>
          <p:cNvPr id="3" name="内容占位符 2"/>
          <p:cNvSpPr>
            <a:spLocks noGrp="1"/>
          </p:cNvSpPr>
          <p:nvPr>
            <p:ph idx="1"/>
          </p:nvPr>
        </p:nvSpPr>
        <p:spPr/>
        <p:txBody>
          <a:bodyPr/>
          <a:lstStyle/>
          <a:p>
            <a:r>
              <a:rPr lang="en-US" altLang="zh-CN" dirty="0">
                <a:ea typeface="Tahoma" panose="020B0604030504040204" pitchFamily="34" charset="0"/>
                <a:cs typeface="Tahoma" panose="020B0604030504040204" pitchFamily="34" charset="0"/>
              </a:rPr>
              <a:t>A  </a:t>
            </a:r>
            <a:r>
              <a:rPr lang="en-US" altLang="zh-CN" dirty="0">
                <a:solidFill>
                  <a:srgbClr val="FF0000"/>
                </a:solidFill>
                <a:ea typeface="Tahoma" panose="020B0604030504040204" pitchFamily="34" charset="0"/>
                <a:cs typeface="Tahoma" panose="020B0604030504040204" pitchFamily="34" charset="0"/>
              </a:rPr>
              <a:t>document</a:t>
            </a:r>
            <a:r>
              <a:rPr lang="en-US" altLang="zh-CN" dirty="0">
                <a:ea typeface="Tahoma" panose="020B0604030504040204" pitchFamily="34" charset="0"/>
                <a:cs typeface="Tahoma" panose="020B0604030504040204" pitchFamily="34" charset="0"/>
              </a:rPr>
              <a:t> is the basic unit  of data for </a:t>
            </a:r>
            <a:r>
              <a:rPr lang="en-US" altLang="zh-CN" dirty="0" err="1">
                <a:ea typeface="Tahoma" panose="020B0604030504040204" pitchFamily="34" charset="0"/>
                <a:cs typeface="Tahoma" panose="020B0604030504040204" pitchFamily="34" charset="0"/>
              </a:rPr>
              <a:t>MongoDB</a:t>
            </a:r>
            <a:endParaRPr lang="en-US" altLang="zh-CN" dirty="0">
              <a:ea typeface="Tahoma" panose="020B0604030504040204" pitchFamily="34" charset="0"/>
              <a:cs typeface="Tahoma" panose="020B0604030504040204" pitchFamily="34" charset="0"/>
            </a:endParaRPr>
          </a:p>
          <a:p>
            <a:pPr>
              <a:buNone/>
            </a:pP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A </a:t>
            </a:r>
            <a:r>
              <a:rPr lang="en-US" altLang="zh-CN" dirty="0">
                <a:solidFill>
                  <a:srgbClr val="FF0000"/>
                </a:solidFill>
                <a:ea typeface="Tahoma" panose="020B0604030504040204" pitchFamily="34" charset="0"/>
                <a:cs typeface="Tahoma" panose="020B0604030504040204" pitchFamily="34" charset="0"/>
              </a:rPr>
              <a:t>collection</a:t>
            </a:r>
            <a:r>
              <a:rPr lang="en-US" altLang="zh-CN" dirty="0">
                <a:ea typeface="Tahoma" panose="020B0604030504040204" pitchFamily="34" charset="0"/>
                <a:cs typeface="Tahoma" panose="020B0604030504040204" pitchFamily="34" charset="0"/>
              </a:rPr>
              <a:t> can be thought of as the </a:t>
            </a:r>
            <a:r>
              <a:rPr lang="en-US" altLang="zh-CN" dirty="0">
                <a:solidFill>
                  <a:srgbClr val="FF0000"/>
                </a:solidFill>
                <a:ea typeface="Tahoma" panose="020B0604030504040204" pitchFamily="34" charset="0"/>
                <a:cs typeface="Tahoma" panose="020B0604030504040204" pitchFamily="34" charset="0"/>
              </a:rPr>
              <a:t>schema-free</a:t>
            </a:r>
            <a:r>
              <a:rPr lang="en-US" altLang="zh-CN" dirty="0">
                <a:ea typeface="Tahoma" panose="020B0604030504040204" pitchFamily="34" charset="0"/>
                <a:cs typeface="Tahoma" panose="020B0604030504040204" pitchFamily="34" charset="0"/>
              </a:rPr>
              <a:t> equivalent of a </a:t>
            </a:r>
            <a:r>
              <a:rPr lang="en-US" altLang="zh-CN" dirty="0">
                <a:solidFill>
                  <a:srgbClr val="FF0000"/>
                </a:solidFill>
                <a:ea typeface="Tahoma" panose="020B0604030504040204" pitchFamily="34" charset="0"/>
                <a:cs typeface="Tahoma" panose="020B0604030504040204" pitchFamily="34" charset="0"/>
              </a:rPr>
              <a:t>table</a:t>
            </a:r>
            <a:r>
              <a:rPr lang="en-US" altLang="zh-CN" dirty="0">
                <a:ea typeface="Tahoma" panose="020B0604030504040204" pitchFamily="34" charset="0"/>
                <a:cs typeface="Tahoma" panose="020B0604030504040204" pitchFamily="34" charset="0"/>
              </a:rPr>
              <a:t>, the documents in the same collection could have different shapes or types.</a:t>
            </a:r>
            <a:endParaRPr lang="en-US" altLang="zh-CN" dirty="0">
              <a:ea typeface="Tahoma" panose="020B0604030504040204" pitchFamily="34" charset="0"/>
              <a:cs typeface="Tahoma" panose="020B0604030504040204" pitchFamily="34" charset="0"/>
            </a:endParaRPr>
          </a:p>
          <a:p>
            <a:pPr>
              <a:buNone/>
            </a:pP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Every document has a special key “</a:t>
            </a:r>
            <a:r>
              <a:rPr lang="en-US" altLang="zh-CN" dirty="0">
                <a:solidFill>
                  <a:srgbClr val="FF0000"/>
                </a:solidFill>
                <a:ea typeface="Tahoma" panose="020B0604030504040204" pitchFamily="34" charset="0"/>
                <a:cs typeface="Tahoma" panose="020B0604030504040204" pitchFamily="34" charset="0"/>
              </a:rPr>
              <a:t>_id</a:t>
            </a:r>
            <a:r>
              <a:rPr lang="en-US" altLang="zh-CN" dirty="0">
                <a:ea typeface="Tahoma" panose="020B0604030504040204" pitchFamily="34" charset="0"/>
                <a:cs typeface="Tahoma" panose="020B0604030504040204" pitchFamily="34" charset="0"/>
              </a:rPr>
              <a:t>”, it is unique across the document’s collection</a:t>
            </a:r>
            <a:endParaRPr lang="en-US" altLang="zh-CN" dirty="0">
              <a:ea typeface="Tahoma" panose="020B0604030504040204" pitchFamily="34" charset="0"/>
              <a:cs typeface="Tahoma" panose="020B0604030504040204" pitchFamily="34" charset="0"/>
            </a:endParaRPr>
          </a:p>
          <a:p>
            <a:pPr>
              <a:buNone/>
            </a:pP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Mongo DB </a:t>
            </a:r>
            <a:r>
              <a:rPr lang="en-US" altLang="zh-CN" dirty="0">
                <a:solidFill>
                  <a:srgbClr val="FF0000"/>
                </a:solidFill>
                <a:ea typeface="Tahoma" panose="020B0604030504040204" pitchFamily="34" charset="0"/>
                <a:cs typeface="Tahoma" panose="020B0604030504040204" pitchFamily="34" charset="0"/>
              </a:rPr>
              <a:t>groups collections into database </a:t>
            </a:r>
            <a:r>
              <a:rPr lang="en-US" altLang="zh-CN" dirty="0">
                <a:ea typeface="Tahoma" panose="020B0604030504040204" pitchFamily="34" charset="0"/>
                <a:cs typeface="Tahoma" panose="020B0604030504040204" pitchFamily="34" charset="0"/>
              </a:rPr>
              <a:t>and each database has its own permission and be stored in separate disks</a:t>
            </a:r>
            <a:endParaRPr lang="en-US" altLang="zh-CN" dirty="0">
              <a:ea typeface="Tahoma" panose="020B0604030504040204" pitchFamily="34" charset="0"/>
              <a:cs typeface="Tahoma" panose="020B0604030504040204" pitchFamily="34" charset="0"/>
            </a:endParaRPr>
          </a:p>
          <a:p>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a:t>
            </a:r>
            <a:endParaRPr lang="zh-CN" altLang="en-US" dirty="0"/>
          </a:p>
        </p:txBody>
      </p:sp>
      <p:sp>
        <p:nvSpPr>
          <p:cNvPr id="3" name="内容占位符 2"/>
          <p:cNvSpPr>
            <a:spLocks noGrp="1"/>
          </p:cNvSpPr>
          <p:nvPr>
            <p:ph idx="1"/>
          </p:nvPr>
        </p:nvSpPr>
        <p:spPr>
          <a:xfrm>
            <a:off x="107504" y="735546"/>
            <a:ext cx="8928991" cy="3940969"/>
          </a:xfrm>
        </p:spPr>
        <p:txBody>
          <a:bodyPr/>
          <a:lstStyle/>
          <a:p>
            <a:r>
              <a:rPr lang="en-US" altLang="zh-CN" dirty="0">
                <a:ea typeface="Tahoma" panose="020B0604030504040204" pitchFamily="34" charset="0"/>
                <a:cs typeface="Tahoma" panose="020B0604030504040204" pitchFamily="34" charset="0"/>
              </a:rPr>
              <a:t>Simple document</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A  document is roughly equivalent to a </a:t>
            </a:r>
            <a:r>
              <a:rPr lang="en-US" altLang="zh-CN" dirty="0">
                <a:solidFill>
                  <a:srgbClr val="FF0000"/>
                </a:solidFill>
                <a:ea typeface="Tahoma" panose="020B0604030504040204" pitchFamily="34" charset="0"/>
                <a:cs typeface="Tahoma" panose="020B0604030504040204" pitchFamily="34" charset="0"/>
              </a:rPr>
              <a:t>row</a:t>
            </a:r>
            <a:r>
              <a:rPr lang="en-US" altLang="zh-CN" dirty="0">
                <a:ea typeface="Tahoma" panose="020B0604030504040204" pitchFamily="34" charset="0"/>
                <a:cs typeface="Tahoma" panose="020B0604030504040204" pitchFamily="34" charset="0"/>
              </a:rPr>
              <a:t> in a relational database, which contain one or multiple key-value pairs </a:t>
            </a:r>
            <a:endParaRPr lang="en-US" altLang="zh-CN" dirty="0">
              <a:ea typeface="Tahoma" panose="020B0604030504040204" pitchFamily="34" charset="0"/>
              <a:cs typeface="Tahoma" panose="020B0604030504040204" pitchFamily="34" charset="0"/>
            </a:endParaRPr>
          </a:p>
          <a:p>
            <a:pPr lvl="1"/>
            <a:r>
              <a:rPr lang="en-US" altLang="zh-CN" sz="1350" dirty="0">
                <a:solidFill>
                  <a:schemeClr val="tx2"/>
                </a:solidFill>
                <a:ea typeface="Tahoma" panose="020B0604030504040204" pitchFamily="34" charset="0"/>
                <a:cs typeface="Tahoma" panose="020B0604030504040204" pitchFamily="34" charset="0"/>
              </a:rPr>
              <a:t>{"greeting" : "Hello, world!"}</a:t>
            </a:r>
            <a:endParaRPr lang="en-US" altLang="zh-CN" sz="1350" dirty="0">
              <a:solidFill>
                <a:schemeClr val="tx2"/>
              </a:solidFill>
              <a:ea typeface="Tahoma" panose="020B0604030504040204" pitchFamily="34" charset="0"/>
              <a:cs typeface="Tahoma" panose="020B0604030504040204" pitchFamily="34" charset="0"/>
            </a:endParaRPr>
          </a:p>
          <a:p>
            <a:pPr lvl="1"/>
            <a:endParaRPr lang="en-US" altLang="zh-CN" sz="1350" dirty="0">
              <a:solidFill>
                <a:schemeClr val="tx2"/>
              </a:solidFill>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Most documents will be more complex than this simple one and often will contain multiple key/value pairs:</a:t>
            </a:r>
            <a:endParaRPr lang="en-US" altLang="zh-CN" dirty="0">
              <a:ea typeface="Tahoma" panose="020B0604030504040204" pitchFamily="34" charset="0"/>
              <a:cs typeface="Tahoma" panose="020B0604030504040204" pitchFamily="34" charset="0"/>
            </a:endParaRPr>
          </a:p>
          <a:p>
            <a:pPr lvl="1"/>
            <a:r>
              <a:rPr lang="en-US" altLang="zh-CN" sz="1350" dirty="0">
                <a:solidFill>
                  <a:schemeClr val="tx2"/>
                </a:solidFill>
                <a:ea typeface="Tahoma" panose="020B0604030504040204" pitchFamily="34" charset="0"/>
                <a:cs typeface="Tahoma" panose="020B0604030504040204" pitchFamily="34" charset="0"/>
              </a:rPr>
              <a:t>{"greeting" : "Hello, world!", "foo" : 3}</a:t>
            </a:r>
            <a:endParaRPr lang="en-US" altLang="zh-CN" sz="1350" dirty="0">
              <a:solidFill>
                <a:schemeClr val="tx2"/>
              </a:solidFill>
              <a:ea typeface="Tahoma" panose="020B0604030504040204" pitchFamily="34" charset="0"/>
              <a:cs typeface="Tahoma" panose="020B0604030504040204" pitchFamily="34" charset="0"/>
            </a:endParaRPr>
          </a:p>
          <a:p>
            <a:pPr lvl="1"/>
            <a:endParaRPr lang="en-US" altLang="zh-CN" sz="1350" dirty="0">
              <a:solidFill>
                <a:schemeClr val="tx2"/>
              </a:solidFill>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Key/value pairs in documents are </a:t>
            </a:r>
            <a:r>
              <a:rPr lang="en-US" altLang="zh-CN" dirty="0">
                <a:solidFill>
                  <a:srgbClr val="FF0000"/>
                </a:solidFill>
                <a:ea typeface="Tahoma" panose="020B0604030504040204" pitchFamily="34" charset="0"/>
                <a:cs typeface="Tahoma" panose="020B0604030504040204" pitchFamily="34" charset="0"/>
              </a:rPr>
              <a:t>ordered</a:t>
            </a:r>
            <a:r>
              <a:rPr lang="en-US" altLang="zh-CN" dirty="0">
                <a:ea typeface="Tahoma" panose="020B0604030504040204" pitchFamily="34" charset="0"/>
                <a:cs typeface="Tahoma" panose="020B0604030504040204" pitchFamily="34" charset="0"/>
              </a:rPr>
              <a:t>—the earlier document is distinct from the following document:</a:t>
            </a:r>
            <a:endParaRPr lang="en-US" altLang="zh-CN" dirty="0">
              <a:ea typeface="Tahoma" panose="020B0604030504040204" pitchFamily="34" charset="0"/>
              <a:cs typeface="Tahoma" panose="020B0604030504040204" pitchFamily="34" charset="0"/>
            </a:endParaRPr>
          </a:p>
          <a:p>
            <a:pPr lvl="1"/>
            <a:r>
              <a:rPr lang="en-US" altLang="zh-CN" sz="1350" dirty="0">
                <a:solidFill>
                  <a:schemeClr val="tx2"/>
                </a:solidFill>
                <a:ea typeface="Tahoma" panose="020B0604030504040204" pitchFamily="34" charset="0"/>
                <a:cs typeface="Tahoma" panose="020B0604030504040204" pitchFamily="34" charset="0"/>
              </a:rPr>
              <a:t>{"foo" : 3, "greeting" : "Hello, world!"}</a:t>
            </a:r>
            <a:endParaRPr lang="en-US" altLang="zh-CN" sz="1350" dirty="0">
              <a:solidFill>
                <a:schemeClr val="tx2"/>
              </a:solidFill>
              <a:ea typeface="Tahoma" panose="020B0604030504040204" pitchFamily="34" charset="0"/>
              <a:cs typeface="Tahoma" panose="020B0604030504040204" pitchFamily="34" charset="0"/>
            </a:endParaRPr>
          </a:p>
          <a:p>
            <a:pPr lvl="1"/>
            <a:endParaRPr lang="en-US" altLang="zh-CN" sz="1350" dirty="0">
              <a:solidFill>
                <a:schemeClr val="tx2"/>
              </a:solidFill>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Values in documents are </a:t>
            </a:r>
            <a:r>
              <a:rPr lang="en-US" altLang="zh-CN" dirty="0">
                <a:solidFill>
                  <a:srgbClr val="FF0000"/>
                </a:solidFill>
                <a:ea typeface="Tahoma" panose="020B0604030504040204" pitchFamily="34" charset="0"/>
                <a:cs typeface="Tahoma" panose="020B0604030504040204" pitchFamily="34" charset="0"/>
              </a:rPr>
              <a:t>not just “blobs</a:t>
            </a:r>
            <a:r>
              <a:rPr lang="en-US" altLang="zh-CN" dirty="0">
                <a:ea typeface="Tahoma" panose="020B0604030504040204" pitchFamily="34" charset="0"/>
                <a:cs typeface="Tahoma" panose="020B0604030504040204" pitchFamily="34" charset="0"/>
              </a:rPr>
              <a:t>.” They can be one of several different data types </a:t>
            </a:r>
            <a:r>
              <a:rPr lang="en-US" altLang="zh-CN" sz="1350" dirty="0">
                <a:solidFill>
                  <a:srgbClr val="C00000"/>
                </a:solidFill>
                <a:ea typeface="Tahoma" panose="020B0604030504040204" pitchFamily="34" charset="0"/>
                <a:cs typeface="Tahoma" panose="020B0604030504040204" pitchFamily="34" charset="0"/>
              </a:rPr>
              <a:t>                                                         </a:t>
            </a:r>
            <a:endParaRPr lang="en-US" altLang="zh-CN" sz="1350" dirty="0">
              <a:solidFill>
                <a:srgbClr val="C00000"/>
              </a:solidFill>
              <a:ea typeface="Tahoma" panose="020B0604030504040204" pitchFamily="34" charset="0"/>
              <a:cs typeface="Tahoma" panose="020B0604030504040204" pitchFamily="34" charset="0"/>
            </a:endParaRPr>
          </a:p>
          <a:p>
            <a:pPr>
              <a:buNone/>
            </a:pPr>
            <a:endParaRPr lang="en-US" altLang="zh-CN" dirty="0">
              <a:solidFill>
                <a:srgbClr val="C00000"/>
              </a:solidFill>
              <a:ea typeface="Tahoma" panose="020B0604030504040204" pitchFamily="34" charset="0"/>
              <a:cs typeface="Tahoma" panose="020B0604030504040204" pitchFamily="34" charset="0"/>
            </a:endParaRPr>
          </a:p>
          <a:p>
            <a:pPr>
              <a:buNone/>
            </a:pPr>
            <a:endParaRPr lang="en-US" altLang="zh-CN" dirty="0">
              <a:solidFill>
                <a:srgbClr val="C00000"/>
              </a:solidFill>
              <a:ea typeface="Tahoma" panose="020B0604030504040204" pitchFamily="34" charset="0"/>
              <a:cs typeface="Tahoma" panose="020B0604030504040204" pitchFamily="34" charset="0"/>
            </a:endParaRPr>
          </a:p>
          <a:p>
            <a:pPr>
              <a:buNone/>
            </a:pPr>
            <a:endParaRPr lang="en-US" altLang="zh-CN" dirty="0">
              <a:solidFill>
                <a:srgbClr val="C00000"/>
              </a:solidFill>
              <a:ea typeface="Tahoma" panose="020B0604030504040204" pitchFamily="34" charset="0"/>
              <a:cs typeface="Tahoma" panose="020B0604030504040204" pitchFamily="34" charset="0"/>
            </a:endParaRPr>
          </a:p>
          <a:p>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a:t>
            </a:r>
            <a:endParaRPr lang="zh-CN" altLang="en-US" dirty="0"/>
          </a:p>
        </p:txBody>
      </p:sp>
      <p:sp>
        <p:nvSpPr>
          <p:cNvPr id="3" name="内容占位符 2"/>
          <p:cNvSpPr>
            <a:spLocks noGrp="1"/>
          </p:cNvSpPr>
          <p:nvPr>
            <p:ph idx="1"/>
          </p:nvPr>
        </p:nvSpPr>
        <p:spPr>
          <a:xfrm>
            <a:off x="107504" y="735546"/>
            <a:ext cx="8928991" cy="3940969"/>
          </a:xfrm>
        </p:spPr>
        <p:txBody>
          <a:bodyPr/>
          <a:lstStyle/>
          <a:p>
            <a:r>
              <a:rPr lang="en-US" altLang="zh-CN" dirty="0">
                <a:ea typeface="Tahoma" panose="020B0604030504040204" pitchFamily="34" charset="0"/>
                <a:cs typeface="Tahoma" panose="020B0604030504040204" pitchFamily="34" charset="0"/>
              </a:rPr>
              <a:t>Simple document</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Keys must </a:t>
            </a:r>
            <a:r>
              <a:rPr lang="en-US" altLang="zh-CN" dirty="0">
                <a:solidFill>
                  <a:srgbClr val="FF0000"/>
                </a:solidFill>
                <a:ea typeface="Tahoma" panose="020B0604030504040204" pitchFamily="34" charset="0"/>
                <a:cs typeface="Tahoma" panose="020B0604030504040204" pitchFamily="34" charset="0"/>
              </a:rPr>
              <a:t>not</a:t>
            </a:r>
            <a:r>
              <a:rPr lang="en-US" altLang="zh-CN" dirty="0">
                <a:ea typeface="Tahoma" panose="020B0604030504040204" pitchFamily="34" charset="0"/>
                <a:cs typeface="Tahoma" panose="020B0604030504040204" pitchFamily="34" charset="0"/>
              </a:rPr>
              <a:t> contain the character </a:t>
            </a:r>
            <a:r>
              <a:rPr lang="en-US" altLang="zh-CN" dirty="0">
                <a:solidFill>
                  <a:srgbClr val="FF0000"/>
                </a:solidFill>
                <a:ea typeface="Tahoma" panose="020B0604030504040204" pitchFamily="34" charset="0"/>
                <a:cs typeface="Tahoma" panose="020B0604030504040204" pitchFamily="34" charset="0"/>
              </a:rPr>
              <a:t>\0</a:t>
            </a:r>
            <a:r>
              <a:rPr lang="en-US" altLang="zh-CN" dirty="0">
                <a:ea typeface="Tahoma" panose="020B0604030504040204" pitchFamily="34" charset="0"/>
                <a:cs typeface="Tahoma" panose="020B0604030504040204" pitchFamily="34" charset="0"/>
              </a:rPr>
              <a:t> (the null character).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The </a:t>
            </a:r>
            <a:r>
              <a:rPr lang="en-US" altLang="zh-CN" dirty="0">
                <a:solidFill>
                  <a:srgbClr val="FF0000"/>
                </a:solidFill>
                <a:ea typeface="Tahoma" panose="020B0604030504040204" pitchFamily="34" charset="0"/>
                <a:cs typeface="Tahoma" panose="020B0604030504040204" pitchFamily="34" charset="0"/>
              </a:rPr>
              <a:t>.</a:t>
            </a:r>
            <a:r>
              <a:rPr lang="en-US" altLang="zh-CN" dirty="0">
                <a:ea typeface="Tahoma" panose="020B0604030504040204" pitchFamily="34" charset="0"/>
                <a:cs typeface="Tahoma" panose="020B0604030504040204" pitchFamily="34" charset="0"/>
              </a:rPr>
              <a:t> and </a:t>
            </a:r>
            <a:r>
              <a:rPr lang="en-US" altLang="zh-CN" dirty="0">
                <a:solidFill>
                  <a:srgbClr val="FF0000"/>
                </a:solidFill>
                <a:ea typeface="Tahoma" panose="020B0604030504040204" pitchFamily="34" charset="0"/>
                <a:cs typeface="Tahoma" panose="020B0604030504040204" pitchFamily="34" charset="0"/>
              </a:rPr>
              <a:t>$ </a:t>
            </a:r>
            <a:r>
              <a:rPr lang="en-US" altLang="zh-CN" dirty="0">
                <a:ea typeface="Tahoma" panose="020B0604030504040204" pitchFamily="34" charset="0"/>
                <a:cs typeface="Tahoma" panose="020B0604030504040204" pitchFamily="34" charset="0"/>
              </a:rPr>
              <a:t>characters have some special properties and should be used only in certain circumstances</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Keys starting with </a:t>
            </a:r>
            <a:r>
              <a:rPr lang="en-US" altLang="zh-CN" dirty="0">
                <a:solidFill>
                  <a:srgbClr val="FF0000"/>
                </a:solidFill>
                <a:ea typeface="Tahoma" panose="020B0604030504040204" pitchFamily="34" charset="0"/>
                <a:cs typeface="Tahoma" panose="020B0604030504040204" pitchFamily="34" charset="0"/>
              </a:rPr>
              <a:t>_</a:t>
            </a:r>
            <a:r>
              <a:rPr lang="en-US" altLang="zh-CN" dirty="0">
                <a:ea typeface="Tahoma" panose="020B0604030504040204" pitchFamily="34" charset="0"/>
                <a:cs typeface="Tahoma" panose="020B0604030504040204" pitchFamily="34" charset="0"/>
              </a:rPr>
              <a:t> should be considered reserved; although this is not strictly enforced.</a:t>
            </a:r>
            <a:endParaRPr lang="en-US" altLang="zh-CN" dirty="0">
              <a:ea typeface="Tahoma" panose="020B0604030504040204" pitchFamily="34" charset="0"/>
              <a:cs typeface="Tahoma" panose="020B0604030504040204" pitchFamily="34" charset="0"/>
            </a:endParaRPr>
          </a:p>
          <a:p>
            <a:pPr lvl="1"/>
            <a:endParaRPr lang="en-US" altLang="zh-CN" dirty="0">
              <a:ea typeface="Tahoma" panose="020B0604030504040204" pitchFamily="34" charset="0"/>
              <a:cs typeface="Tahoma" panose="020B0604030504040204" pitchFamily="34" charset="0"/>
            </a:endParaRPr>
          </a:p>
          <a:p>
            <a:pPr lvl="1"/>
            <a:r>
              <a:rPr lang="en-US" altLang="zh-CN" dirty="0" err="1">
                <a:ea typeface="Tahoma" panose="020B0604030504040204" pitchFamily="34" charset="0"/>
                <a:cs typeface="Tahoma" panose="020B0604030504040204" pitchFamily="34" charset="0"/>
              </a:rPr>
              <a:t>MongoDB</a:t>
            </a:r>
            <a:r>
              <a:rPr lang="en-US" altLang="zh-CN" dirty="0">
                <a:ea typeface="Tahoma" panose="020B0604030504040204" pitchFamily="34" charset="0"/>
                <a:cs typeface="Tahoma" panose="020B0604030504040204" pitchFamily="34" charset="0"/>
              </a:rPr>
              <a:t> is type-sensitive and case-sensitive.</a:t>
            </a:r>
            <a:endParaRPr lang="en-US" altLang="zh-CN" dirty="0">
              <a:ea typeface="Tahoma" panose="020B0604030504040204" pitchFamily="34" charset="0"/>
              <a:cs typeface="Tahoma" panose="020B0604030504040204" pitchFamily="34" charset="0"/>
            </a:endParaRPr>
          </a:p>
          <a:p>
            <a:pPr lvl="1"/>
            <a:r>
              <a:rPr lang="en-US" altLang="zh-CN" sz="1350" dirty="0">
                <a:solidFill>
                  <a:schemeClr val="tx2"/>
                </a:solidFill>
                <a:ea typeface="Tahoma" panose="020B0604030504040204" pitchFamily="34" charset="0"/>
                <a:cs typeface="Tahoma" panose="020B0604030504040204" pitchFamily="34" charset="0"/>
              </a:rPr>
              <a:t>{"foo" : 3}</a:t>
            </a:r>
            <a:endParaRPr lang="en-US" altLang="zh-CN" sz="1350" dirty="0">
              <a:solidFill>
                <a:schemeClr val="tx2"/>
              </a:solidFill>
              <a:ea typeface="Tahoma" panose="020B0604030504040204" pitchFamily="34" charset="0"/>
              <a:cs typeface="Tahoma" panose="020B0604030504040204" pitchFamily="34" charset="0"/>
            </a:endParaRPr>
          </a:p>
          <a:p>
            <a:pPr lvl="1"/>
            <a:r>
              <a:rPr lang="en-US" altLang="zh-CN" sz="1350" dirty="0">
                <a:solidFill>
                  <a:schemeClr val="tx2"/>
                </a:solidFill>
                <a:ea typeface="Tahoma" panose="020B0604030504040204" pitchFamily="34" charset="0"/>
                <a:cs typeface="Tahoma" panose="020B0604030504040204" pitchFamily="34" charset="0"/>
              </a:rPr>
              <a:t>{"foo" : "3"}</a:t>
            </a:r>
            <a:endParaRPr lang="en-US" altLang="zh-CN" sz="1350" dirty="0">
              <a:solidFill>
                <a:schemeClr val="tx2"/>
              </a:solidFill>
              <a:ea typeface="Tahoma" panose="020B0604030504040204" pitchFamily="34" charset="0"/>
              <a:cs typeface="Tahoma" panose="020B0604030504040204" pitchFamily="34" charset="0"/>
            </a:endParaRPr>
          </a:p>
          <a:p>
            <a:pPr lvl="1"/>
            <a:r>
              <a:rPr lang="en-US" altLang="zh-CN" sz="1350" dirty="0">
                <a:solidFill>
                  <a:schemeClr val="tx2"/>
                </a:solidFill>
                <a:ea typeface="Tahoma" panose="020B0604030504040204" pitchFamily="34" charset="0"/>
                <a:cs typeface="Tahoma" panose="020B0604030504040204" pitchFamily="34" charset="0"/>
              </a:rPr>
              <a:t>{"Foo" : 3}</a:t>
            </a:r>
            <a:endParaRPr lang="en-US" altLang="zh-CN" sz="1350" dirty="0">
              <a:solidFill>
                <a:schemeClr val="tx2"/>
              </a:solidFill>
              <a:ea typeface="Tahoma" panose="020B0604030504040204" pitchFamily="34" charset="0"/>
              <a:cs typeface="Tahoma" panose="020B0604030504040204" pitchFamily="34" charset="0"/>
            </a:endParaRPr>
          </a:p>
          <a:p>
            <a:pPr lvl="1"/>
            <a:endParaRPr lang="en-US" altLang="zh-CN" sz="1350" dirty="0">
              <a:solidFill>
                <a:schemeClr val="tx2"/>
              </a:solidFill>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Documents in </a:t>
            </a:r>
            <a:r>
              <a:rPr lang="en-US" altLang="zh-CN" dirty="0" err="1">
                <a:ea typeface="Tahoma" panose="020B0604030504040204" pitchFamily="34" charset="0"/>
                <a:cs typeface="Tahoma" panose="020B0604030504040204" pitchFamily="34" charset="0"/>
              </a:rPr>
              <a:t>MongoDB</a:t>
            </a:r>
            <a:r>
              <a:rPr lang="en-US" altLang="zh-CN" dirty="0">
                <a:ea typeface="Tahoma" panose="020B0604030504040204" pitchFamily="34" charset="0"/>
                <a:cs typeface="Tahoma" panose="020B0604030504040204" pitchFamily="34" charset="0"/>
              </a:rPr>
              <a:t> cannot contain duplicate </a:t>
            </a:r>
            <a:r>
              <a:rPr lang="en-US" altLang="zh-CN" dirty="0"/>
              <a:t>keys.  </a:t>
            </a:r>
            <a:endParaRPr lang="en-US" altLang="zh-CN" dirty="0"/>
          </a:p>
          <a:p>
            <a:pPr lvl="1"/>
            <a:r>
              <a:rPr lang="en-US" altLang="zh-CN" sz="1350" dirty="0">
                <a:solidFill>
                  <a:schemeClr val="tx2"/>
                </a:solidFill>
                <a:ea typeface="Tahoma" panose="020B0604030504040204" pitchFamily="34" charset="0"/>
                <a:cs typeface="Tahoma" panose="020B0604030504040204" pitchFamily="34" charset="0"/>
              </a:rPr>
              <a:t>{"greeting" : "Hello, world!", "greeting" : "Hello, </a:t>
            </a:r>
            <a:r>
              <a:rPr lang="en-US" altLang="zh-CN" sz="1350" dirty="0" err="1">
                <a:solidFill>
                  <a:schemeClr val="tx2"/>
                </a:solidFill>
                <a:ea typeface="Tahoma" panose="020B0604030504040204" pitchFamily="34" charset="0"/>
                <a:cs typeface="Tahoma" panose="020B0604030504040204" pitchFamily="34" charset="0"/>
              </a:rPr>
              <a:t>MongoDB</a:t>
            </a:r>
            <a:r>
              <a:rPr lang="en-US" altLang="zh-CN" sz="1350" dirty="0">
                <a:solidFill>
                  <a:schemeClr val="tx2"/>
                </a:solidFill>
                <a:ea typeface="Tahoma" panose="020B0604030504040204" pitchFamily="34" charset="0"/>
                <a:cs typeface="Tahoma" panose="020B0604030504040204" pitchFamily="34" charset="0"/>
              </a:rPr>
              <a:t>!"} </a:t>
            </a:r>
            <a:r>
              <a:rPr lang="en-US" altLang="zh-CN" sz="1350" dirty="0">
                <a:solidFill>
                  <a:srgbClr val="FF0000"/>
                </a:solidFill>
                <a:ea typeface="Tahoma" panose="020B0604030504040204" pitchFamily="34" charset="0"/>
                <a:cs typeface="Tahoma" panose="020B0604030504040204" pitchFamily="34" charset="0"/>
              </a:rPr>
              <a:t>// illegal</a:t>
            </a:r>
            <a:endParaRPr lang="en-US" altLang="zh-CN" sz="1350" dirty="0">
              <a:solidFill>
                <a:srgbClr val="FF0000"/>
              </a:solidFill>
              <a:ea typeface="Tahoma" panose="020B0604030504040204" pitchFamily="34" charset="0"/>
              <a:cs typeface="Tahoma" panose="020B0604030504040204" pitchFamily="34" charset="0"/>
            </a:endParaRPr>
          </a:p>
          <a:p>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a:t>
            </a:r>
            <a:endParaRPr lang="zh-CN" altLang="en-US" dirty="0"/>
          </a:p>
        </p:txBody>
      </p:sp>
      <p:sp>
        <p:nvSpPr>
          <p:cNvPr id="3" name="内容占位符 2"/>
          <p:cNvSpPr>
            <a:spLocks noGrp="1"/>
          </p:cNvSpPr>
          <p:nvPr>
            <p:ph idx="1"/>
          </p:nvPr>
        </p:nvSpPr>
        <p:spPr>
          <a:xfrm>
            <a:off x="107504" y="735546"/>
            <a:ext cx="8856984" cy="3940969"/>
          </a:xfrm>
        </p:spPr>
        <p:txBody>
          <a:bodyPr/>
          <a:lstStyle/>
          <a:p>
            <a:r>
              <a:rPr lang="en-US" altLang="zh-CN" dirty="0">
                <a:ea typeface="Tahoma" panose="020B0604030504040204" pitchFamily="34" charset="0"/>
                <a:cs typeface="Tahoma" panose="020B0604030504040204" pitchFamily="34" charset="0"/>
              </a:rPr>
              <a:t>Embedded document</a:t>
            </a:r>
            <a:endParaRPr lang="en-US" altLang="zh-CN" dirty="0">
              <a:ea typeface="Tahoma" panose="020B0604030504040204" pitchFamily="34" charset="0"/>
              <a:cs typeface="Tahoma" panose="020B0604030504040204" pitchFamily="34" charset="0"/>
            </a:endParaRPr>
          </a:p>
          <a:p>
            <a:pPr>
              <a:buNone/>
            </a:pPr>
            <a:r>
              <a:rPr lang="en-US" altLang="zh-CN" dirty="0">
                <a:ea typeface="Tahoma" panose="020B0604030504040204" pitchFamily="34" charset="0"/>
                <a:cs typeface="Tahoma" panose="020B0604030504040204" pitchFamily="34" charset="0"/>
              </a:rPr>
              <a:t>    </a:t>
            </a:r>
            <a:r>
              <a:rPr lang="en-US" altLang="zh-CN" sz="1500" dirty="0">
                <a:ea typeface="Tahoma" panose="020B0604030504040204" pitchFamily="34" charset="0"/>
                <a:cs typeface="Tahoma" panose="020B0604030504040204" pitchFamily="34" charset="0"/>
              </a:rPr>
              <a:t>embedded documents are entire Mongo DB documents that are used as the values for a key in another document</a:t>
            </a:r>
            <a:r>
              <a:rPr lang="en-US" altLang="zh-CN" dirty="0">
                <a:ea typeface="Tahoma" panose="020B0604030504040204" pitchFamily="34" charset="0"/>
                <a:cs typeface="Tahoma" panose="020B0604030504040204" pitchFamily="34" charset="0"/>
              </a:rPr>
              <a:t>, </a:t>
            </a:r>
            <a:endParaRPr lang="en-US" altLang="zh-CN" dirty="0">
              <a:ea typeface="Tahoma" panose="020B0604030504040204" pitchFamily="34" charset="0"/>
              <a:cs typeface="Tahoma" panose="020B0604030504040204" pitchFamily="34" charset="0"/>
            </a:endParaRPr>
          </a:p>
          <a:p>
            <a:pPr>
              <a:buNone/>
            </a:pPr>
            <a:r>
              <a:rPr lang="en-US" altLang="zh-CN" sz="1350" dirty="0">
                <a:solidFill>
                  <a:srgbClr val="C00000"/>
                </a:solidFill>
                <a:ea typeface="Tahoma" panose="020B0604030504040204" pitchFamily="34" charset="0"/>
                <a:cs typeface="Tahoma" panose="020B0604030504040204" pitchFamily="34" charset="0"/>
              </a:rPr>
              <a:t>        </a:t>
            </a:r>
            <a:r>
              <a:rPr lang="en-US" altLang="zh-CN" sz="1350" dirty="0">
                <a:solidFill>
                  <a:schemeClr val="tx2"/>
                </a:solidFill>
                <a:ea typeface="Tahoma" panose="020B0604030504040204" pitchFamily="34" charset="0"/>
                <a:cs typeface="Tahoma" panose="020B0604030504040204" pitchFamily="34" charset="0"/>
              </a:rPr>
              <a:t>{</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chemeClr val="tx2"/>
                </a:solidFill>
                <a:ea typeface="Tahoma" panose="020B0604030504040204" pitchFamily="34" charset="0"/>
                <a:cs typeface="Tahoma" panose="020B0604030504040204" pitchFamily="34" charset="0"/>
              </a:rPr>
              <a:t>	       "name" : "John Doe",</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chemeClr val="tx2"/>
                </a:solidFill>
                <a:ea typeface="Tahoma" panose="020B0604030504040204" pitchFamily="34" charset="0"/>
                <a:cs typeface="Tahoma" panose="020B0604030504040204" pitchFamily="34" charset="0"/>
              </a:rPr>
              <a:t>             "address" : {</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chemeClr val="tx2"/>
                </a:solidFill>
                <a:ea typeface="Tahoma" panose="020B0604030504040204" pitchFamily="34" charset="0"/>
                <a:cs typeface="Tahoma" panose="020B0604030504040204" pitchFamily="34" charset="0"/>
              </a:rPr>
              <a:t>			"street" : "123 Park Street",</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chemeClr val="tx2"/>
                </a:solidFill>
                <a:ea typeface="Tahoma" panose="020B0604030504040204" pitchFamily="34" charset="0"/>
                <a:cs typeface="Tahoma" panose="020B0604030504040204" pitchFamily="34" charset="0"/>
              </a:rPr>
              <a:t>			"city" : "</a:t>
            </a:r>
            <a:r>
              <a:rPr lang="en-US" altLang="zh-CN" sz="1350" dirty="0" err="1">
                <a:solidFill>
                  <a:schemeClr val="tx2"/>
                </a:solidFill>
                <a:ea typeface="Tahoma" panose="020B0604030504040204" pitchFamily="34" charset="0"/>
                <a:cs typeface="Tahoma" panose="020B0604030504040204" pitchFamily="34" charset="0"/>
              </a:rPr>
              <a:t>Anytown</a:t>
            </a:r>
            <a:r>
              <a:rPr lang="en-US" altLang="zh-CN" sz="1350" dirty="0">
                <a:solidFill>
                  <a:schemeClr val="tx2"/>
                </a:solidFill>
                <a:ea typeface="Tahoma" panose="020B0604030504040204" pitchFamily="34" charset="0"/>
                <a:cs typeface="Tahoma" panose="020B0604030504040204" pitchFamily="34" charset="0"/>
              </a:rPr>
              <a:t>",</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chemeClr val="tx2"/>
                </a:solidFill>
                <a:ea typeface="Tahoma" panose="020B0604030504040204" pitchFamily="34" charset="0"/>
                <a:cs typeface="Tahoma" panose="020B0604030504040204" pitchFamily="34" charset="0"/>
              </a:rPr>
              <a:t>			"state" : "NY"</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chemeClr val="tx2"/>
                </a:solidFill>
                <a:ea typeface="Tahoma" panose="020B0604030504040204" pitchFamily="34" charset="0"/>
                <a:cs typeface="Tahoma" panose="020B0604030504040204" pitchFamily="34" charset="0"/>
              </a:rPr>
              <a:t>             }  </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chemeClr val="tx2"/>
                </a:solidFill>
                <a:ea typeface="Tahoma" panose="020B0604030504040204" pitchFamily="34" charset="0"/>
                <a:cs typeface="Tahoma" panose="020B0604030504040204" pitchFamily="34" charset="0"/>
              </a:rPr>
              <a:t>         }</a:t>
            </a:r>
            <a:endParaRPr lang="en-US" altLang="zh-CN" sz="1350" dirty="0">
              <a:solidFill>
                <a:schemeClr val="tx2"/>
              </a:solidFill>
              <a:ea typeface="Tahoma" panose="020B0604030504040204" pitchFamily="34" charset="0"/>
              <a:cs typeface="Tahoma" panose="020B0604030504040204" pitchFamily="34" charset="0"/>
            </a:endParaRPr>
          </a:p>
          <a:p>
            <a:pPr>
              <a:buNone/>
            </a:pPr>
            <a:r>
              <a:rPr lang="en-US" altLang="zh-CN" sz="1350" dirty="0">
                <a:solidFill>
                  <a:srgbClr val="C00000"/>
                </a:solidFill>
                <a:ea typeface="Tahoma" panose="020B0604030504040204" pitchFamily="34" charset="0"/>
                <a:cs typeface="Tahoma" panose="020B0604030504040204" pitchFamily="34" charset="0"/>
              </a:rPr>
              <a:t>                                                                   </a:t>
            </a:r>
            <a:endParaRPr lang="en-US" altLang="zh-CN" sz="1350" dirty="0">
              <a:solidFill>
                <a:srgbClr val="C00000"/>
              </a:solidFill>
              <a:ea typeface="Tahoma" panose="020B0604030504040204" pitchFamily="34" charset="0"/>
              <a:cs typeface="Tahoma" panose="020B0604030504040204" pitchFamily="34" charset="0"/>
            </a:endParaRPr>
          </a:p>
          <a:p>
            <a:pPr>
              <a:buNone/>
            </a:pPr>
            <a:endParaRPr lang="en-US" altLang="zh-CN" dirty="0">
              <a:solidFill>
                <a:srgbClr val="C00000"/>
              </a:solidFill>
              <a:ea typeface="Tahoma" panose="020B0604030504040204" pitchFamily="34" charset="0"/>
              <a:cs typeface="Tahoma" panose="020B0604030504040204" pitchFamily="34" charset="0"/>
            </a:endParaRPr>
          </a:p>
          <a:p>
            <a:pPr>
              <a:buNone/>
            </a:pPr>
            <a:endParaRPr lang="en-US" altLang="zh-CN" dirty="0">
              <a:solidFill>
                <a:srgbClr val="C00000"/>
              </a:solidFill>
              <a:ea typeface="Tahoma" panose="020B0604030504040204" pitchFamily="34" charset="0"/>
              <a:cs typeface="Tahoma" panose="020B0604030504040204" pitchFamily="34" charset="0"/>
            </a:endParaRPr>
          </a:p>
          <a:p>
            <a:pPr>
              <a:buNone/>
            </a:pPr>
            <a:endParaRPr lang="en-US" altLang="zh-CN" dirty="0">
              <a:solidFill>
                <a:srgbClr val="C00000"/>
              </a:solidFill>
              <a:ea typeface="Tahoma" panose="020B0604030504040204" pitchFamily="34" charset="0"/>
              <a:cs typeface="Tahoma" panose="020B0604030504040204" pitchFamily="34" charset="0"/>
            </a:endParaRPr>
          </a:p>
          <a:p>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Collection</a:t>
            </a:r>
            <a:endParaRPr lang="zh-CN" altLang="en-US" dirty="0"/>
          </a:p>
        </p:txBody>
      </p:sp>
      <p:sp>
        <p:nvSpPr>
          <p:cNvPr id="3" name="内容占位符 2"/>
          <p:cNvSpPr>
            <a:spLocks noGrp="1"/>
          </p:cNvSpPr>
          <p:nvPr>
            <p:ph idx="1"/>
          </p:nvPr>
        </p:nvSpPr>
        <p:spPr/>
        <p:txBody>
          <a:bodyPr/>
          <a:lstStyle/>
          <a:p>
            <a:r>
              <a:rPr lang="en-US" altLang="zh-CN" dirty="0"/>
              <a:t>A collection is a group of documents</a:t>
            </a:r>
            <a:endParaRPr lang="en-US" altLang="zh-CN" dirty="0"/>
          </a:p>
          <a:p>
            <a:pPr lvl="1"/>
            <a:r>
              <a:rPr lang="en-US" altLang="zh-CN" dirty="0"/>
              <a:t>If a document is the </a:t>
            </a:r>
            <a:r>
              <a:rPr lang="en-US" altLang="zh-CN" dirty="0" err="1"/>
              <a:t>MongoDB</a:t>
            </a:r>
            <a:r>
              <a:rPr lang="en-US" altLang="zh-CN" dirty="0"/>
              <a:t> analog of a row in a relational database, then a collection can be thought of as the analog to a </a:t>
            </a:r>
            <a:r>
              <a:rPr lang="en-US" altLang="zh-CN" dirty="0">
                <a:solidFill>
                  <a:srgbClr val="FF0000"/>
                </a:solidFill>
              </a:rPr>
              <a:t>table</a:t>
            </a:r>
            <a:r>
              <a:rPr lang="en-US" altLang="zh-CN" dirty="0"/>
              <a:t>.</a:t>
            </a:r>
            <a:endParaRPr lang="en-US" altLang="zh-CN" dirty="0"/>
          </a:p>
          <a:p>
            <a:pPr lvl="1"/>
            <a:endParaRPr lang="en-US" altLang="zh-CN" dirty="0"/>
          </a:p>
          <a:p>
            <a:r>
              <a:rPr lang="en-US" altLang="zh-CN" dirty="0"/>
              <a:t>Collections are </a:t>
            </a:r>
            <a:r>
              <a:rPr lang="en-US" altLang="zh-CN" i="1" dirty="0">
                <a:solidFill>
                  <a:srgbClr val="FF0000"/>
                </a:solidFill>
              </a:rPr>
              <a:t>schema-free</a:t>
            </a:r>
            <a:r>
              <a:rPr lang="en-US" altLang="zh-CN" dirty="0"/>
              <a:t>. </a:t>
            </a:r>
            <a:endParaRPr lang="en-US" altLang="zh-CN" dirty="0"/>
          </a:p>
          <a:p>
            <a:pPr lvl="1"/>
            <a:r>
              <a:rPr lang="en-US" altLang="zh-CN" dirty="0"/>
              <a:t>This means that the documents within a single collection can have any number of different “shapes.” </a:t>
            </a:r>
            <a:endParaRPr lang="en-US" altLang="zh-CN" dirty="0"/>
          </a:p>
          <a:p>
            <a:pPr lvl="1"/>
            <a:r>
              <a:rPr lang="en-US" altLang="zh-CN" dirty="0">
                <a:solidFill>
                  <a:schemeClr val="tx2"/>
                </a:solidFill>
              </a:rPr>
              <a:t>{"greeting" : "Hello, world!"}</a:t>
            </a:r>
            <a:endParaRPr lang="en-US" altLang="zh-CN" dirty="0">
              <a:solidFill>
                <a:schemeClr val="tx2"/>
              </a:solidFill>
            </a:endParaRPr>
          </a:p>
          <a:p>
            <a:pPr lvl="1"/>
            <a:r>
              <a:rPr lang="en-US" altLang="zh-CN" dirty="0">
                <a:solidFill>
                  <a:schemeClr val="tx2"/>
                </a:solidFill>
              </a:rPr>
              <a:t>{"foo" : 5}</a:t>
            </a: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Collection</a:t>
            </a:r>
            <a:endParaRPr lang="zh-CN" altLang="en-US" dirty="0"/>
          </a:p>
        </p:txBody>
      </p:sp>
      <p:sp>
        <p:nvSpPr>
          <p:cNvPr id="3" name="内容占位符 2"/>
          <p:cNvSpPr>
            <a:spLocks noGrp="1"/>
          </p:cNvSpPr>
          <p:nvPr>
            <p:ph idx="1"/>
          </p:nvPr>
        </p:nvSpPr>
        <p:spPr/>
        <p:txBody>
          <a:bodyPr/>
          <a:lstStyle/>
          <a:p>
            <a:r>
              <a:rPr lang="en-US" altLang="zh-CN" dirty="0"/>
              <a:t>Why </a:t>
            </a:r>
            <a:r>
              <a:rPr lang="en-US" altLang="zh-CN" i="1" dirty="0">
                <a:solidFill>
                  <a:srgbClr val="FF0000"/>
                </a:solidFill>
              </a:rPr>
              <a:t>should</a:t>
            </a:r>
            <a:r>
              <a:rPr lang="en-US" altLang="zh-CN" i="1" dirty="0"/>
              <a:t> </a:t>
            </a:r>
            <a:r>
              <a:rPr lang="en-US" altLang="zh-CN" dirty="0"/>
              <a:t>we use </a:t>
            </a:r>
            <a:r>
              <a:rPr lang="en-US" altLang="zh-CN" dirty="0">
                <a:solidFill>
                  <a:srgbClr val="FF0000"/>
                </a:solidFill>
              </a:rPr>
              <a:t>more than one collection</a:t>
            </a:r>
            <a:r>
              <a:rPr lang="en-US" altLang="zh-CN" dirty="0"/>
              <a:t>? </a:t>
            </a:r>
            <a:endParaRPr lang="en-US" altLang="zh-CN" dirty="0"/>
          </a:p>
          <a:p>
            <a:pPr lvl="1"/>
            <a:r>
              <a:rPr lang="en-US" altLang="zh-CN" dirty="0"/>
              <a:t>Keeping different kinds of documents in the same collection can be a </a:t>
            </a:r>
            <a:r>
              <a:rPr lang="en-US" altLang="zh-CN" dirty="0">
                <a:solidFill>
                  <a:srgbClr val="FF0000"/>
                </a:solidFill>
              </a:rPr>
              <a:t>nightmare</a:t>
            </a:r>
            <a:r>
              <a:rPr lang="en-US" altLang="zh-CN" dirty="0"/>
              <a:t> for developers and admins.</a:t>
            </a:r>
            <a:endParaRPr lang="en-US" altLang="zh-CN" dirty="0"/>
          </a:p>
          <a:p>
            <a:pPr lvl="1"/>
            <a:endParaRPr lang="en-US" altLang="zh-CN" dirty="0"/>
          </a:p>
          <a:p>
            <a:pPr lvl="1"/>
            <a:r>
              <a:rPr lang="en-US" altLang="zh-CN" dirty="0"/>
              <a:t>It is </a:t>
            </a:r>
            <a:r>
              <a:rPr lang="en-US" altLang="zh-CN" dirty="0">
                <a:solidFill>
                  <a:srgbClr val="FF0000"/>
                </a:solidFill>
              </a:rPr>
              <a:t>much faster </a:t>
            </a:r>
            <a:r>
              <a:rPr lang="en-US" altLang="zh-CN" dirty="0"/>
              <a:t>to get a list of collections than to extract a list of the types in a collection.</a:t>
            </a:r>
            <a:endParaRPr lang="en-US" altLang="zh-CN" dirty="0"/>
          </a:p>
          <a:p>
            <a:pPr lvl="1"/>
            <a:endParaRPr lang="en-US" altLang="zh-CN" dirty="0"/>
          </a:p>
          <a:p>
            <a:pPr lvl="1"/>
            <a:r>
              <a:rPr lang="en-US" altLang="zh-CN" dirty="0"/>
              <a:t>Grouping documents of the same kind together in the same collection allows for </a:t>
            </a:r>
            <a:r>
              <a:rPr lang="en-US" altLang="zh-CN" dirty="0">
                <a:solidFill>
                  <a:srgbClr val="FF0000"/>
                </a:solidFill>
              </a:rPr>
              <a:t>data locality</a:t>
            </a:r>
            <a:r>
              <a:rPr lang="en-US" altLang="zh-CN" dirty="0"/>
              <a:t>.</a:t>
            </a:r>
            <a:endParaRPr lang="en-US" altLang="zh-CN" dirty="0"/>
          </a:p>
          <a:p>
            <a:pPr lvl="1"/>
            <a:endParaRPr lang="en-US" altLang="zh-CN" dirty="0"/>
          </a:p>
          <a:p>
            <a:pPr lvl="1"/>
            <a:r>
              <a:rPr lang="en-US" altLang="zh-CN" dirty="0"/>
              <a:t>We begin to impose some structure on our documents when we create </a:t>
            </a:r>
            <a:r>
              <a:rPr lang="en-US" altLang="zh-CN" dirty="0">
                <a:solidFill>
                  <a:srgbClr val="FF0000"/>
                </a:solidFill>
              </a:rPr>
              <a:t>indexes</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Collection</a:t>
            </a:r>
            <a:endParaRPr lang="zh-CN" altLang="en-US" dirty="0"/>
          </a:p>
        </p:txBody>
      </p:sp>
      <p:sp>
        <p:nvSpPr>
          <p:cNvPr id="3" name="内容占位符 2"/>
          <p:cNvSpPr>
            <a:spLocks noGrp="1"/>
          </p:cNvSpPr>
          <p:nvPr>
            <p:ph idx="1"/>
          </p:nvPr>
        </p:nvSpPr>
        <p:spPr/>
        <p:txBody>
          <a:bodyPr/>
          <a:lstStyle/>
          <a:p>
            <a:r>
              <a:rPr lang="en-US" altLang="zh-CN" dirty="0"/>
              <a:t>Naming</a:t>
            </a:r>
            <a:endParaRPr lang="en-US" altLang="zh-CN" dirty="0"/>
          </a:p>
          <a:p>
            <a:pPr lvl="1"/>
            <a:r>
              <a:rPr lang="en-US" altLang="zh-CN" dirty="0"/>
              <a:t>The empty string </a:t>
            </a:r>
            <a:r>
              <a:rPr lang="en-US" altLang="zh-CN" dirty="0">
                <a:solidFill>
                  <a:srgbClr val="FF0000"/>
                </a:solidFill>
              </a:rPr>
              <a:t>("")</a:t>
            </a:r>
            <a:r>
              <a:rPr lang="en-US" altLang="zh-CN" dirty="0"/>
              <a:t> is not a valid collection name.</a:t>
            </a:r>
            <a:endParaRPr lang="en-US" altLang="zh-CN" dirty="0"/>
          </a:p>
          <a:p>
            <a:pPr lvl="1"/>
            <a:r>
              <a:rPr lang="en-US" altLang="zh-CN" dirty="0"/>
              <a:t>You should not create any collections that start with </a:t>
            </a:r>
            <a:r>
              <a:rPr lang="en-US" altLang="zh-CN" i="1" dirty="0">
                <a:solidFill>
                  <a:srgbClr val="FF0000"/>
                </a:solidFill>
              </a:rPr>
              <a:t>system.</a:t>
            </a:r>
            <a:endParaRPr lang="en-US" altLang="zh-CN" dirty="0">
              <a:solidFill>
                <a:srgbClr val="FF0000"/>
              </a:solidFill>
            </a:endParaRPr>
          </a:p>
          <a:p>
            <a:pPr lvl="1"/>
            <a:r>
              <a:rPr lang="en-US" altLang="zh-CN" dirty="0"/>
              <a:t> User-created collections should not contain the reserved character </a:t>
            </a:r>
            <a:r>
              <a:rPr lang="en-US" altLang="zh-CN" dirty="0">
                <a:solidFill>
                  <a:srgbClr val="FF0000"/>
                </a:solidFill>
              </a:rPr>
              <a:t>$</a:t>
            </a:r>
            <a:r>
              <a:rPr lang="en-US" altLang="zh-CN" dirty="0"/>
              <a:t> in the name.</a:t>
            </a:r>
            <a:endParaRPr lang="en-US" altLang="zh-CN" dirty="0"/>
          </a:p>
          <a:p>
            <a:pPr lvl="1"/>
            <a:endParaRPr lang="en-US" altLang="zh-CN" dirty="0"/>
          </a:p>
          <a:p>
            <a:r>
              <a:rPr lang="en-US" altLang="zh-CN" dirty="0" err="1"/>
              <a:t>Subcollections</a:t>
            </a:r>
            <a:endParaRPr lang="en-US" altLang="zh-CN" dirty="0"/>
          </a:p>
          <a:p>
            <a:pPr lvl="1"/>
            <a:r>
              <a:rPr lang="en-US" altLang="zh-CN" dirty="0"/>
              <a:t>One convention for organizing collections is to use </a:t>
            </a:r>
            <a:r>
              <a:rPr lang="en-US" altLang="zh-CN" dirty="0" err="1"/>
              <a:t>namespaced</a:t>
            </a:r>
            <a:r>
              <a:rPr lang="en-US" altLang="zh-CN" dirty="0"/>
              <a:t> </a:t>
            </a:r>
            <a:r>
              <a:rPr lang="en-US" altLang="zh-CN" dirty="0" err="1"/>
              <a:t>subcollections</a:t>
            </a:r>
            <a:r>
              <a:rPr lang="en-US" altLang="zh-CN" dirty="0"/>
              <a:t> separated by the </a:t>
            </a:r>
            <a:r>
              <a:rPr lang="en-US" altLang="zh-CN" dirty="0">
                <a:solidFill>
                  <a:srgbClr val="FF0000"/>
                </a:solidFill>
              </a:rPr>
              <a:t>. </a:t>
            </a:r>
            <a:r>
              <a:rPr lang="en-US" altLang="zh-CN" dirty="0"/>
              <a:t>character. </a:t>
            </a:r>
            <a:endParaRPr lang="en-US" altLang="zh-CN" dirty="0"/>
          </a:p>
          <a:p>
            <a:pPr lvl="1"/>
            <a:r>
              <a:rPr lang="en-US" altLang="zh-CN" dirty="0"/>
              <a:t>For example, an application containing a blog might have a collection named </a:t>
            </a:r>
            <a:r>
              <a:rPr lang="en-US" altLang="zh-CN" i="1" dirty="0" err="1">
                <a:solidFill>
                  <a:srgbClr val="FF0000"/>
                </a:solidFill>
              </a:rPr>
              <a:t>blog.posts</a:t>
            </a:r>
            <a:r>
              <a:rPr lang="en-US" altLang="zh-CN" i="1" dirty="0"/>
              <a:t> </a:t>
            </a:r>
            <a:r>
              <a:rPr lang="en-US" altLang="zh-CN" dirty="0"/>
              <a:t>and a separate collection named </a:t>
            </a:r>
            <a:r>
              <a:rPr lang="en-US" altLang="zh-CN" i="1" dirty="0" err="1">
                <a:solidFill>
                  <a:srgbClr val="FF0000"/>
                </a:solidFill>
              </a:rPr>
              <a:t>blog.authors</a:t>
            </a:r>
            <a:r>
              <a:rPr lang="en-US" altLang="zh-CN" dirty="0">
                <a:solidFill>
                  <a:srgbClr val="FF0000"/>
                </a:solidFill>
              </a:rPr>
              <a:t>.</a:t>
            </a:r>
            <a:r>
              <a:rPr lang="en-US" altLang="zh-CN" dirty="0"/>
              <a:t> </a:t>
            </a:r>
            <a:endParaRPr lang="en-US" altLang="zh-CN" dirty="0"/>
          </a:p>
          <a:p>
            <a:pPr lvl="2"/>
            <a:r>
              <a:rPr lang="en-US" altLang="zh-CN" dirty="0"/>
              <a:t>This is for organizational purposes only—there is </a:t>
            </a:r>
            <a:r>
              <a:rPr lang="en-US" altLang="zh-CN" dirty="0">
                <a:solidFill>
                  <a:srgbClr val="FF0000"/>
                </a:solidFill>
              </a:rPr>
              <a:t>no relationship </a:t>
            </a:r>
            <a:r>
              <a:rPr lang="en-US" altLang="zh-CN" dirty="0"/>
              <a:t>between the </a:t>
            </a:r>
            <a:r>
              <a:rPr lang="en-US" altLang="zh-CN" i="1" dirty="0"/>
              <a:t>blog </a:t>
            </a:r>
            <a:r>
              <a:rPr lang="en-US" altLang="zh-CN" dirty="0"/>
              <a:t>collection (it doesn’t even have to exist) and its “children.”</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Database</a:t>
            </a:r>
            <a:endParaRPr lang="zh-CN" altLang="en-US" dirty="0"/>
          </a:p>
        </p:txBody>
      </p:sp>
      <p:sp>
        <p:nvSpPr>
          <p:cNvPr id="3" name="内容占位符 2"/>
          <p:cNvSpPr>
            <a:spLocks noGrp="1"/>
          </p:cNvSpPr>
          <p:nvPr>
            <p:ph idx="1"/>
          </p:nvPr>
        </p:nvSpPr>
        <p:spPr/>
        <p:txBody>
          <a:bodyPr>
            <a:normAutofit/>
          </a:bodyPr>
          <a:lstStyle/>
          <a:p>
            <a:r>
              <a:rPr lang="en-US" altLang="zh-CN" dirty="0"/>
              <a:t>In addition to grouping documents by collection, </a:t>
            </a:r>
            <a:r>
              <a:rPr lang="en-US" altLang="zh-CN" dirty="0" err="1"/>
              <a:t>MongoDB</a:t>
            </a:r>
            <a:r>
              <a:rPr lang="en-US" altLang="zh-CN" dirty="0"/>
              <a:t> groups collections into </a:t>
            </a:r>
            <a:r>
              <a:rPr lang="en-US" altLang="zh-CN" i="1" dirty="0">
                <a:solidFill>
                  <a:srgbClr val="FF0000"/>
                </a:solidFill>
              </a:rPr>
              <a:t>databases</a:t>
            </a:r>
            <a:r>
              <a:rPr lang="en-US" altLang="zh-CN" dirty="0"/>
              <a:t>. </a:t>
            </a:r>
            <a:endParaRPr lang="en-US" altLang="zh-CN" dirty="0"/>
          </a:p>
          <a:p>
            <a:pPr lvl="1"/>
            <a:r>
              <a:rPr lang="en-US" altLang="zh-CN" dirty="0"/>
              <a:t>A database has its own </a:t>
            </a:r>
            <a:r>
              <a:rPr lang="en-US" altLang="zh-CN" dirty="0">
                <a:solidFill>
                  <a:srgbClr val="FF0000"/>
                </a:solidFill>
              </a:rPr>
              <a:t>permissions</a:t>
            </a:r>
            <a:r>
              <a:rPr lang="en-US" altLang="zh-CN" dirty="0"/>
              <a:t>, and each database is stored in </a:t>
            </a:r>
            <a:r>
              <a:rPr lang="en-US" altLang="zh-CN" dirty="0">
                <a:solidFill>
                  <a:srgbClr val="FF0000"/>
                </a:solidFill>
              </a:rPr>
              <a:t>separate files </a:t>
            </a:r>
            <a:r>
              <a:rPr lang="en-US" altLang="zh-CN" dirty="0"/>
              <a:t>on disk. </a:t>
            </a:r>
            <a:endParaRPr lang="en-US" altLang="zh-CN" dirty="0"/>
          </a:p>
          <a:p>
            <a:pPr lvl="1"/>
            <a:r>
              <a:rPr lang="en-US" altLang="zh-CN" dirty="0"/>
              <a:t>A good rule of thumb is to store all data for a single application in the </a:t>
            </a:r>
            <a:r>
              <a:rPr lang="en-US" altLang="zh-CN" dirty="0">
                <a:solidFill>
                  <a:srgbClr val="FF0000"/>
                </a:solidFill>
              </a:rPr>
              <a:t>same database</a:t>
            </a:r>
            <a:r>
              <a:rPr lang="en-US" altLang="zh-CN" dirty="0"/>
              <a:t>. </a:t>
            </a:r>
            <a:endParaRPr lang="en-US" altLang="zh-CN" dirty="0"/>
          </a:p>
          <a:p>
            <a:pPr lvl="1"/>
            <a:endParaRPr lang="en-US" altLang="zh-CN" dirty="0"/>
          </a:p>
          <a:p>
            <a:r>
              <a:rPr lang="en-US" altLang="zh-CN" dirty="0"/>
              <a:t>There are also several reserved database names, which you can access directly but have special semantics. These are as follows:</a:t>
            </a:r>
            <a:endParaRPr lang="en-US" altLang="zh-CN" dirty="0"/>
          </a:p>
          <a:p>
            <a:pPr lvl="1"/>
            <a:r>
              <a:rPr lang="en-US" altLang="zh-CN" i="1" dirty="0">
                <a:solidFill>
                  <a:srgbClr val="FF0000"/>
                </a:solidFill>
              </a:rPr>
              <a:t>admin</a:t>
            </a:r>
            <a:r>
              <a:rPr lang="en-US" altLang="zh-CN" i="1" dirty="0"/>
              <a:t>: </a:t>
            </a:r>
            <a:r>
              <a:rPr lang="en-US" altLang="zh-CN" dirty="0"/>
              <a:t>This is the “root” database, in terms of authentication.</a:t>
            </a:r>
            <a:endParaRPr lang="en-US" altLang="zh-CN" dirty="0"/>
          </a:p>
          <a:p>
            <a:pPr lvl="1"/>
            <a:r>
              <a:rPr lang="en-US" altLang="zh-CN" i="1" dirty="0">
                <a:solidFill>
                  <a:srgbClr val="FF0000"/>
                </a:solidFill>
              </a:rPr>
              <a:t>local</a:t>
            </a:r>
            <a:r>
              <a:rPr lang="en-US" altLang="zh-CN" i="1" dirty="0"/>
              <a:t>: </a:t>
            </a:r>
            <a:r>
              <a:rPr lang="en-US" altLang="zh-CN" dirty="0"/>
              <a:t>This database will never be replicated and can be used to store any collections that should be local to a single server.</a:t>
            </a:r>
            <a:endParaRPr lang="en-US" altLang="zh-CN" dirty="0"/>
          </a:p>
          <a:p>
            <a:pPr lvl="1"/>
            <a:r>
              <a:rPr lang="en-US" altLang="zh-CN" i="1" dirty="0" err="1">
                <a:solidFill>
                  <a:srgbClr val="FF0000"/>
                </a:solidFill>
              </a:rPr>
              <a:t>config</a:t>
            </a:r>
            <a:r>
              <a:rPr lang="en-US" altLang="zh-CN" i="1" dirty="0"/>
              <a:t>: </a:t>
            </a:r>
            <a:r>
              <a:rPr lang="en-US" altLang="zh-CN" dirty="0"/>
              <a:t>When Mongo is being used in a </a:t>
            </a:r>
            <a:r>
              <a:rPr lang="en-US" altLang="zh-CN" dirty="0" err="1"/>
              <a:t>sharded</a:t>
            </a:r>
            <a:r>
              <a:rPr lang="en-US" altLang="zh-CN" dirty="0"/>
              <a:t> setup, the </a:t>
            </a:r>
            <a:r>
              <a:rPr lang="en-US" altLang="zh-CN" i="1" dirty="0" err="1"/>
              <a:t>config</a:t>
            </a:r>
            <a:r>
              <a:rPr lang="en-US" altLang="zh-CN" i="1" dirty="0"/>
              <a:t> </a:t>
            </a:r>
            <a:r>
              <a:rPr lang="en-US" altLang="zh-CN" dirty="0"/>
              <a:t>database is used internally to store information about the shards.</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Install</a:t>
            </a:r>
            <a:r>
              <a:rPr kumimoji="1" lang="zh-CN" altLang="en-US" dirty="0"/>
              <a:t> </a:t>
            </a:r>
            <a:r>
              <a:rPr kumimoji="1" lang="en-US" altLang="zh-CN" dirty="0"/>
              <a:t>MongoDB</a:t>
            </a:r>
            <a:r>
              <a:rPr kumimoji="1" lang="zh-CN" altLang="en-US" dirty="0"/>
              <a:t> </a:t>
            </a:r>
            <a:r>
              <a:rPr kumimoji="1" lang="en-US" altLang="zh-CN" dirty="0"/>
              <a:t>Community</a:t>
            </a:r>
            <a:r>
              <a:rPr kumimoji="1" lang="zh-CN" altLang="en-US" dirty="0"/>
              <a:t> </a:t>
            </a:r>
            <a:r>
              <a:rPr kumimoji="1" lang="en-US" altLang="zh-CN" dirty="0"/>
              <a:t>Edition</a:t>
            </a:r>
            <a:endParaRPr kumimoji="1" lang="zh-CN" altLang="en-US" dirty="0"/>
          </a:p>
        </p:txBody>
      </p:sp>
      <p:sp>
        <p:nvSpPr>
          <p:cNvPr id="3" name="内容占位符 2"/>
          <p:cNvSpPr>
            <a:spLocks noGrp="1"/>
          </p:cNvSpPr>
          <p:nvPr>
            <p:ph idx="1"/>
          </p:nvPr>
        </p:nvSpPr>
        <p:spPr/>
        <p:txBody>
          <a:bodyPr/>
          <a:lstStyle/>
          <a:p>
            <a:r>
              <a:rPr kumimoji="1" lang="en-US" altLang="zh-CN" dirty="0"/>
              <a:t>Mac</a:t>
            </a:r>
            <a:r>
              <a:rPr kumimoji="1" lang="zh-CN" altLang="en-US" dirty="0"/>
              <a:t> </a:t>
            </a:r>
            <a:r>
              <a:rPr kumimoji="1" lang="en-US" altLang="zh-CN" dirty="0"/>
              <a:t>OS</a:t>
            </a:r>
            <a:endParaRPr kumimoji="1" lang="en-US" altLang="zh-CN" dirty="0"/>
          </a:p>
          <a:p>
            <a:pPr lvl="1"/>
            <a:r>
              <a:rPr lang="en-US" altLang="zh-CN" dirty="0">
                <a:solidFill>
                  <a:schemeClr val="tx2">
                    <a:lumMod val="60000"/>
                    <a:lumOff val="40000"/>
                  </a:schemeClr>
                </a:solidFill>
              </a:rPr>
              <a:t>brew install mongodb-community@4.2</a:t>
            </a:r>
            <a:endParaRPr lang="en-US" altLang="zh-CN" dirty="0">
              <a:solidFill>
                <a:schemeClr val="tx2">
                  <a:lumMod val="60000"/>
                  <a:lumOff val="40000"/>
                </a:schemeClr>
              </a:solidFill>
            </a:endParaRPr>
          </a:p>
          <a:p>
            <a:pPr lvl="1"/>
            <a:r>
              <a:rPr lang="en-US" altLang="zh-CN" dirty="0"/>
              <a:t>To run MongoDB as a macOS service, issue the following:</a:t>
            </a:r>
            <a:endParaRPr lang="en-US" altLang="zh-CN" dirty="0"/>
          </a:p>
          <a:p>
            <a:pPr lvl="1"/>
            <a:r>
              <a:rPr lang="en-US" altLang="zh-CN" dirty="0">
                <a:solidFill>
                  <a:schemeClr val="tx2">
                    <a:lumMod val="60000"/>
                    <a:lumOff val="40000"/>
                  </a:schemeClr>
                </a:solidFill>
              </a:rPr>
              <a:t>brew services start mongodb-community@4.2 </a:t>
            </a:r>
            <a:endParaRPr lang="en-US" altLang="zh-CN" dirty="0">
              <a:solidFill>
                <a:schemeClr val="tx2">
                  <a:lumMod val="60000"/>
                  <a:lumOff val="40000"/>
                </a:schemeClr>
              </a:solidFill>
            </a:endParaRPr>
          </a:p>
          <a:p>
            <a:pPr lvl="1"/>
            <a:r>
              <a:rPr lang="en-US" altLang="zh-CN" dirty="0"/>
              <a:t>To run MongoDB manually as a background process, issue the following:</a:t>
            </a:r>
            <a:endParaRPr lang="en-US" altLang="zh-CN" dirty="0"/>
          </a:p>
          <a:p>
            <a:pPr lvl="1"/>
            <a:r>
              <a:rPr lang="en-US" altLang="zh-CN" dirty="0" err="1">
                <a:solidFill>
                  <a:schemeClr val="tx2">
                    <a:lumMod val="60000"/>
                    <a:lumOff val="40000"/>
                  </a:schemeClr>
                </a:solidFill>
              </a:rPr>
              <a:t>mongod</a:t>
            </a:r>
            <a:r>
              <a:rPr lang="en-US" altLang="zh-CN" dirty="0">
                <a:solidFill>
                  <a:schemeClr val="tx2">
                    <a:lumMod val="60000"/>
                    <a:lumOff val="40000"/>
                  </a:schemeClr>
                </a:solidFill>
              </a:rPr>
              <a:t> --config /</a:t>
            </a:r>
            <a:r>
              <a:rPr lang="en-US" altLang="zh-CN" dirty="0" err="1">
                <a:solidFill>
                  <a:schemeClr val="tx2">
                    <a:lumMod val="60000"/>
                    <a:lumOff val="40000"/>
                  </a:schemeClr>
                </a:solidFill>
              </a:rPr>
              <a:t>usr</a:t>
            </a:r>
            <a:r>
              <a:rPr lang="en-US" altLang="zh-CN" dirty="0">
                <a:solidFill>
                  <a:schemeClr val="tx2">
                    <a:lumMod val="60000"/>
                    <a:lumOff val="40000"/>
                  </a:schemeClr>
                </a:solidFill>
              </a:rPr>
              <a:t>/local/</a:t>
            </a:r>
            <a:r>
              <a:rPr lang="en-US" altLang="zh-CN" dirty="0" err="1">
                <a:solidFill>
                  <a:schemeClr val="tx2">
                    <a:lumMod val="60000"/>
                    <a:lumOff val="40000"/>
                  </a:schemeClr>
                </a:solidFill>
              </a:rPr>
              <a:t>etc</a:t>
            </a:r>
            <a:r>
              <a:rPr lang="en-US" altLang="zh-CN" dirty="0">
                <a:solidFill>
                  <a:schemeClr val="tx2">
                    <a:lumMod val="60000"/>
                    <a:lumOff val="40000"/>
                  </a:schemeClr>
                </a:solidFill>
              </a:rPr>
              <a:t>/</a:t>
            </a:r>
            <a:r>
              <a:rPr lang="en-US" altLang="zh-CN" dirty="0" err="1">
                <a:solidFill>
                  <a:schemeClr val="tx2">
                    <a:lumMod val="60000"/>
                    <a:lumOff val="40000"/>
                  </a:schemeClr>
                </a:solidFill>
              </a:rPr>
              <a:t>mongod.conf</a:t>
            </a:r>
            <a:r>
              <a:rPr lang="en-US" altLang="zh-CN" dirty="0">
                <a:solidFill>
                  <a:schemeClr val="tx2">
                    <a:lumMod val="60000"/>
                    <a:lumOff val="40000"/>
                  </a:schemeClr>
                </a:solidFill>
              </a:rPr>
              <a:t> --fork</a:t>
            </a:r>
            <a:endParaRPr lang="en-US" altLang="zh-CN" dirty="0">
              <a:solidFill>
                <a:schemeClr val="tx2">
                  <a:lumMod val="60000"/>
                  <a:lumOff val="40000"/>
                </a:schemeClr>
              </a:solidFill>
            </a:endParaRPr>
          </a:p>
          <a:p>
            <a:endParaRPr kumimoji="1" lang="en-US" altLang="zh-CN" dirty="0">
              <a:solidFill>
                <a:schemeClr val="tx2">
                  <a:lumMod val="60000"/>
                  <a:lumOff val="40000"/>
                </a:schemeClr>
              </a:solidFill>
            </a:endParaRPr>
          </a:p>
          <a:p>
            <a:r>
              <a:rPr kumimoji="1" lang="en-US" altLang="zh-CN" dirty="0"/>
              <a:t>Windows</a:t>
            </a:r>
            <a:endParaRPr kumimoji="1" lang="en-US" altLang="zh-CN" dirty="0"/>
          </a:p>
          <a:p>
            <a:pPr lvl="1"/>
            <a:r>
              <a:rPr lang="en-US" altLang="zh-CN" dirty="0"/>
              <a:t>Download MongoDB Community Edition</a:t>
            </a:r>
            <a:endParaRPr lang="en-US" altLang="zh-CN" dirty="0"/>
          </a:p>
          <a:p>
            <a:pPr lvl="1"/>
            <a:r>
              <a:rPr lang="en-US" altLang="zh-CN" dirty="0"/>
              <a:t>Run the MongoDB installer</a:t>
            </a:r>
            <a:endParaRPr lang="en-US" altLang="zh-CN" dirty="0"/>
          </a:p>
          <a:p>
            <a:pPr lvl="1"/>
            <a:r>
              <a:rPr lang="en-US" altLang="zh-CN" dirty="0"/>
              <a:t>Follow the MongoDB Community Edition installation wizard</a:t>
            </a:r>
            <a:endParaRPr lang="en-US" altLang="zh-CN" dirty="0"/>
          </a:p>
          <a:p>
            <a:pPr lvl="1"/>
            <a:endParaRPr lang="en-US" altLang="zh-CN" dirty="0"/>
          </a:p>
          <a:p>
            <a:pPr lvl="1"/>
            <a:endParaRPr kumimoji="1" lang="zh-CN" altLang="en-US" dirty="0">
              <a:solidFill>
                <a:schemeClr val="tx2">
                  <a:lumMod val="60000"/>
                  <a:lumOff val="40000"/>
                </a:schemeClr>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Big Data</a:t>
            </a:r>
            <a:r>
              <a:rPr lang="zh-CN" altLang="en-US" dirty="0"/>
              <a:t>！</a:t>
            </a:r>
            <a:endParaRPr lang="zh-CN" altLang="en-US" dirty="0"/>
          </a:p>
        </p:txBody>
      </p:sp>
      <p:sp>
        <p:nvSpPr>
          <p:cNvPr id="3" name="内容占位符 2"/>
          <p:cNvSpPr>
            <a:spLocks noGrp="1"/>
          </p:cNvSpPr>
          <p:nvPr>
            <p:ph idx="1"/>
          </p:nvPr>
        </p:nvSpPr>
        <p:spPr/>
        <p:txBody>
          <a:bodyPr/>
          <a:lstStyle/>
          <a:p>
            <a:r>
              <a:rPr lang="en-US" altLang="zh-CN" sz="2100" dirty="0"/>
              <a:t>More data usually beats better algorithms</a:t>
            </a:r>
            <a:endParaRPr lang="en-US" altLang="zh-CN" sz="2100" dirty="0"/>
          </a:p>
          <a:p>
            <a:endParaRPr lang="en-US" altLang="zh-CN" sz="2100" dirty="0"/>
          </a:p>
          <a:p>
            <a:r>
              <a:rPr lang="en-US" altLang="zh-CN" sz="2100" dirty="0"/>
              <a:t>The good news is that </a:t>
            </a:r>
            <a:endParaRPr lang="en-US" altLang="zh-CN" sz="2100" dirty="0"/>
          </a:p>
          <a:p>
            <a:pPr lvl="1"/>
            <a:r>
              <a:rPr lang="en-US" altLang="zh-CN" sz="1800" dirty="0"/>
              <a:t>Big Data is here</a:t>
            </a:r>
            <a:endParaRPr lang="en-US" altLang="zh-CN" sz="1800" dirty="0"/>
          </a:p>
          <a:p>
            <a:pPr lvl="1"/>
            <a:endParaRPr lang="en-US" altLang="zh-CN" sz="1800" dirty="0"/>
          </a:p>
          <a:p>
            <a:r>
              <a:rPr lang="en-US" altLang="zh-CN" sz="2100" dirty="0"/>
              <a:t>The bad news is that </a:t>
            </a:r>
            <a:endParaRPr lang="en-US" altLang="zh-CN" sz="2100" dirty="0"/>
          </a:p>
          <a:p>
            <a:pPr lvl="1"/>
            <a:r>
              <a:rPr lang="en-US" altLang="zh-CN" sz="1800" dirty="0"/>
              <a:t>we are struggling to store and analyze it</a:t>
            </a:r>
            <a:endParaRPr lang="zh-CN" altLang="en-US" sz="1800"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and Starting </a:t>
            </a:r>
            <a:r>
              <a:rPr lang="en-US" altLang="zh-CN" dirty="0" err="1"/>
              <a:t>MongoDB</a:t>
            </a:r>
            <a:endParaRPr lang="zh-CN" altLang="en-US" dirty="0"/>
          </a:p>
        </p:txBody>
      </p:sp>
      <p:sp>
        <p:nvSpPr>
          <p:cNvPr id="3" name="内容占位符 2"/>
          <p:cNvSpPr>
            <a:spLocks noGrp="1"/>
          </p:cNvSpPr>
          <p:nvPr>
            <p:ph idx="1"/>
          </p:nvPr>
        </p:nvSpPr>
        <p:spPr/>
        <p:txBody>
          <a:bodyPr>
            <a:normAutofit/>
          </a:bodyPr>
          <a:lstStyle/>
          <a:p>
            <a:r>
              <a:rPr lang="en-US" altLang="zh-CN" dirty="0"/>
              <a:t>To start the server, run the </a:t>
            </a:r>
            <a:r>
              <a:rPr lang="en-US" altLang="zh-CN" dirty="0" err="1">
                <a:solidFill>
                  <a:srgbClr val="FF0000"/>
                </a:solidFill>
              </a:rPr>
              <a:t>mongod</a:t>
            </a:r>
            <a:r>
              <a:rPr lang="en-US" altLang="zh-CN" dirty="0">
                <a:solidFill>
                  <a:srgbClr val="FF0000"/>
                </a:solidFill>
              </a:rPr>
              <a:t> </a:t>
            </a:r>
            <a:r>
              <a:rPr lang="en-US" altLang="zh-CN" dirty="0"/>
              <a:t>executable:</a:t>
            </a:r>
            <a:endParaRPr lang="en-US" altLang="zh-CN" dirty="0"/>
          </a:p>
          <a:p>
            <a:pPr marL="342900" lvl="1" indent="0">
              <a:buNone/>
            </a:pPr>
            <a:r>
              <a:rPr lang="en-US" altLang="zh-CN" sz="1200" dirty="0">
                <a:solidFill>
                  <a:schemeClr val="tx2"/>
                </a:solidFill>
              </a:rPr>
              <a:t>$ ./</a:t>
            </a:r>
            <a:r>
              <a:rPr lang="en-US" altLang="zh-CN" sz="1200" dirty="0" err="1">
                <a:solidFill>
                  <a:schemeClr val="tx2"/>
                </a:solidFill>
              </a:rPr>
              <a:t>mongod</a:t>
            </a:r>
            <a:endParaRPr lang="en-US" altLang="zh-CN" sz="1200" dirty="0">
              <a:solidFill>
                <a:schemeClr val="tx2"/>
              </a:solidFill>
            </a:endParaRPr>
          </a:p>
          <a:p>
            <a:pPr marL="342900" lvl="1" indent="0">
              <a:buNone/>
            </a:pPr>
            <a:r>
              <a:rPr lang="en-US" altLang="zh-CN" sz="1200" dirty="0">
                <a:solidFill>
                  <a:schemeClr val="tx2"/>
                </a:solidFill>
              </a:rPr>
              <a:t>./</a:t>
            </a:r>
            <a:r>
              <a:rPr lang="en-US" altLang="zh-CN" sz="1200" dirty="0" err="1">
                <a:solidFill>
                  <a:schemeClr val="tx2"/>
                </a:solidFill>
              </a:rPr>
              <a:t>mongod</a:t>
            </a:r>
            <a:r>
              <a:rPr lang="en-US" altLang="zh-CN" sz="1200" dirty="0">
                <a:solidFill>
                  <a:schemeClr val="tx2"/>
                </a:solidFill>
              </a:rPr>
              <a:t> --help for help and startup options</a:t>
            </a:r>
            <a:endParaRPr lang="en-US" altLang="zh-CN" sz="1200" dirty="0">
              <a:solidFill>
                <a:schemeClr val="tx2"/>
              </a:solidFill>
            </a:endParaRPr>
          </a:p>
          <a:p>
            <a:pPr marL="342900" lvl="1" indent="0">
              <a:buNone/>
            </a:pPr>
            <a:r>
              <a:rPr lang="en-US" altLang="zh-CN" sz="1200" dirty="0">
                <a:solidFill>
                  <a:schemeClr val="tx2"/>
                </a:solidFill>
              </a:rPr>
              <a:t>Sun Mar 28 12:31:20 Mongo DB : starting : </a:t>
            </a:r>
            <a:r>
              <a:rPr lang="en-US" altLang="zh-CN" sz="1200" dirty="0" err="1">
                <a:solidFill>
                  <a:schemeClr val="tx2"/>
                </a:solidFill>
              </a:rPr>
              <a:t>pid</a:t>
            </a:r>
            <a:r>
              <a:rPr lang="en-US" altLang="zh-CN" sz="1200" dirty="0">
                <a:solidFill>
                  <a:schemeClr val="tx2"/>
                </a:solidFill>
              </a:rPr>
              <a:t> = 44978 port = 27017</a:t>
            </a:r>
            <a:endParaRPr lang="en-US" altLang="zh-CN" sz="1200" dirty="0">
              <a:solidFill>
                <a:schemeClr val="tx2"/>
              </a:solidFill>
            </a:endParaRPr>
          </a:p>
          <a:p>
            <a:pPr marL="342900" lvl="1" indent="0">
              <a:buNone/>
            </a:pPr>
            <a:r>
              <a:rPr lang="en-US" altLang="zh-CN" sz="1200" dirty="0" err="1">
                <a:solidFill>
                  <a:schemeClr val="tx2"/>
                </a:solidFill>
              </a:rPr>
              <a:t>dbpath</a:t>
            </a:r>
            <a:r>
              <a:rPr lang="en-US" altLang="zh-CN" sz="1200" dirty="0">
                <a:solidFill>
                  <a:schemeClr val="tx2"/>
                </a:solidFill>
              </a:rPr>
              <a:t> = /data/</a:t>
            </a:r>
            <a:r>
              <a:rPr lang="en-US" altLang="zh-CN" sz="1200" dirty="0" err="1">
                <a:solidFill>
                  <a:schemeClr val="tx2"/>
                </a:solidFill>
              </a:rPr>
              <a:t>db</a:t>
            </a:r>
            <a:r>
              <a:rPr lang="en-US" altLang="zh-CN" sz="1200" dirty="0">
                <a:solidFill>
                  <a:schemeClr val="tx2"/>
                </a:solidFill>
              </a:rPr>
              <a:t>/ master = 0 slave = 0 64-bit</a:t>
            </a:r>
            <a:endParaRPr lang="en-US" altLang="zh-CN" sz="1200" dirty="0">
              <a:solidFill>
                <a:schemeClr val="tx2"/>
              </a:solidFill>
            </a:endParaRPr>
          </a:p>
          <a:p>
            <a:pPr marL="342900" lvl="1" indent="0">
              <a:buNone/>
            </a:pPr>
            <a:r>
              <a:rPr lang="en-US" altLang="zh-CN" sz="1200" dirty="0">
                <a:solidFill>
                  <a:schemeClr val="tx2"/>
                </a:solidFill>
              </a:rPr>
              <a:t>Sun Mar 28 12:31:20 </a:t>
            </a:r>
            <a:r>
              <a:rPr lang="en-US" altLang="zh-CN" sz="1200" dirty="0" err="1">
                <a:solidFill>
                  <a:schemeClr val="tx2"/>
                </a:solidFill>
              </a:rPr>
              <a:t>db</a:t>
            </a:r>
            <a:r>
              <a:rPr lang="en-US" altLang="zh-CN" sz="1200" dirty="0">
                <a:solidFill>
                  <a:schemeClr val="tx2"/>
                </a:solidFill>
              </a:rPr>
              <a:t> version v1.5.0-pre-, </a:t>
            </a:r>
            <a:r>
              <a:rPr lang="en-US" altLang="zh-CN" sz="1200" dirty="0" err="1">
                <a:solidFill>
                  <a:schemeClr val="tx2"/>
                </a:solidFill>
              </a:rPr>
              <a:t>pdfile</a:t>
            </a:r>
            <a:r>
              <a:rPr lang="en-US" altLang="zh-CN" sz="1200" dirty="0">
                <a:solidFill>
                  <a:schemeClr val="tx2"/>
                </a:solidFill>
              </a:rPr>
              <a:t> version 4.5</a:t>
            </a:r>
            <a:endParaRPr lang="en-US" altLang="zh-CN" sz="1200" dirty="0">
              <a:solidFill>
                <a:schemeClr val="tx2"/>
              </a:solidFill>
            </a:endParaRPr>
          </a:p>
          <a:p>
            <a:pPr marL="342900" lvl="1" indent="0">
              <a:buNone/>
            </a:pPr>
            <a:r>
              <a:rPr lang="en-US" altLang="zh-CN" sz="1200" dirty="0">
                <a:solidFill>
                  <a:schemeClr val="tx2"/>
                </a:solidFill>
              </a:rPr>
              <a:t>Sun Mar 28 12:31:20 </a:t>
            </a:r>
            <a:r>
              <a:rPr lang="en-US" altLang="zh-CN" sz="1200" dirty="0" err="1">
                <a:solidFill>
                  <a:schemeClr val="tx2"/>
                </a:solidFill>
              </a:rPr>
              <a:t>git</a:t>
            </a:r>
            <a:r>
              <a:rPr lang="en-US" altLang="zh-CN" sz="1200" dirty="0">
                <a:solidFill>
                  <a:schemeClr val="tx2"/>
                </a:solidFill>
              </a:rPr>
              <a:t> version: ...</a:t>
            </a:r>
            <a:endParaRPr lang="en-US" altLang="zh-CN" sz="1200" dirty="0">
              <a:solidFill>
                <a:schemeClr val="tx2"/>
              </a:solidFill>
            </a:endParaRPr>
          </a:p>
          <a:p>
            <a:pPr marL="342900" lvl="1" indent="0">
              <a:buNone/>
            </a:pPr>
            <a:r>
              <a:rPr lang="en-US" altLang="zh-CN" sz="1200" dirty="0">
                <a:solidFill>
                  <a:schemeClr val="tx2"/>
                </a:solidFill>
              </a:rPr>
              <a:t>Sun Mar 28 12:31:20 sys info: ...</a:t>
            </a:r>
            <a:endParaRPr lang="en-US" altLang="zh-CN" sz="1200" dirty="0">
              <a:solidFill>
                <a:schemeClr val="tx2"/>
              </a:solidFill>
            </a:endParaRPr>
          </a:p>
          <a:p>
            <a:pPr marL="342900" lvl="1" indent="0">
              <a:buNone/>
            </a:pPr>
            <a:r>
              <a:rPr lang="en-US" altLang="zh-CN" sz="1200" dirty="0">
                <a:solidFill>
                  <a:schemeClr val="tx2"/>
                </a:solidFill>
              </a:rPr>
              <a:t>Sun Mar 28 12:31:20 waiting for connections on port 27017</a:t>
            </a:r>
            <a:endParaRPr lang="en-US" altLang="zh-CN" sz="1200" dirty="0">
              <a:solidFill>
                <a:schemeClr val="tx2"/>
              </a:solidFill>
            </a:endParaRPr>
          </a:p>
          <a:p>
            <a:pPr marL="342900" lvl="1" indent="0">
              <a:buNone/>
            </a:pPr>
            <a:r>
              <a:rPr lang="en-US" altLang="zh-CN" sz="1200" dirty="0">
                <a:solidFill>
                  <a:schemeClr val="tx2"/>
                </a:solidFill>
              </a:rPr>
              <a:t>Sun Mar 28 12:31:20 web admin interface listening on port 28017</a:t>
            </a:r>
            <a:endParaRPr lang="en-US" altLang="zh-CN" sz="1200" dirty="0">
              <a:solidFill>
                <a:schemeClr val="tx2"/>
              </a:solidFill>
            </a:endParaRPr>
          </a:p>
          <a:p>
            <a:endParaRPr lang="en-US" altLang="zh-CN" dirty="0"/>
          </a:p>
          <a:p>
            <a:r>
              <a:rPr lang="en-US" altLang="zh-CN" dirty="0"/>
              <a:t>When run with no arguments, </a:t>
            </a:r>
            <a:r>
              <a:rPr lang="en-US" altLang="zh-CN" dirty="0" err="1">
                <a:solidFill>
                  <a:srgbClr val="FF0000"/>
                </a:solidFill>
              </a:rPr>
              <a:t>mongod</a:t>
            </a:r>
            <a:r>
              <a:rPr lang="en-US" altLang="zh-CN" dirty="0">
                <a:solidFill>
                  <a:srgbClr val="FF0000"/>
                </a:solidFill>
              </a:rPr>
              <a:t> </a:t>
            </a:r>
            <a:r>
              <a:rPr lang="en-US" altLang="zh-CN" dirty="0"/>
              <a:t>will use the default data directory, </a:t>
            </a:r>
            <a:r>
              <a:rPr lang="en-US" altLang="zh-CN" i="1" dirty="0">
                <a:solidFill>
                  <a:srgbClr val="FF0000"/>
                </a:solidFill>
              </a:rPr>
              <a:t>/data/</a:t>
            </a:r>
            <a:r>
              <a:rPr lang="en-US" altLang="zh-CN" i="1" dirty="0" err="1">
                <a:solidFill>
                  <a:srgbClr val="FF0000"/>
                </a:solidFill>
              </a:rPr>
              <a:t>db</a:t>
            </a:r>
            <a:r>
              <a:rPr lang="en-US" altLang="zh-CN" i="1" dirty="0">
                <a:solidFill>
                  <a:srgbClr val="FF0000"/>
                </a:solidFill>
              </a:rPr>
              <a:t>/ </a:t>
            </a:r>
            <a:r>
              <a:rPr lang="en-US" altLang="zh-CN" dirty="0"/>
              <a:t>(or </a:t>
            </a:r>
            <a:r>
              <a:rPr lang="en-US" altLang="zh-CN" i="1" dirty="0">
                <a:solidFill>
                  <a:srgbClr val="FF0000"/>
                </a:solidFill>
              </a:rPr>
              <a:t>C:\data\db\ </a:t>
            </a:r>
            <a:r>
              <a:rPr lang="en-US" altLang="zh-CN" dirty="0"/>
              <a:t>on Windows), and port 27017. </a:t>
            </a:r>
            <a:endParaRPr lang="en-US" altLang="zh-CN" dirty="0"/>
          </a:p>
          <a:p>
            <a:pPr lvl="1"/>
            <a:r>
              <a:rPr lang="en-US" altLang="zh-CN" dirty="0"/>
              <a:t>If the data directory does not already exist or is not writable, the server will </a:t>
            </a:r>
            <a:r>
              <a:rPr lang="en-US" altLang="zh-CN" dirty="0">
                <a:solidFill>
                  <a:srgbClr val="FF0000"/>
                </a:solidFill>
              </a:rPr>
              <a:t>fail to start</a:t>
            </a:r>
            <a:r>
              <a:rPr lang="en-US" altLang="zh-CN" dirty="0"/>
              <a:t>. </a:t>
            </a:r>
            <a:endParaRPr lang="zh-CN" altLang="en-US" sz="3300"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err="1"/>
              <a:t>MongoDB</a:t>
            </a:r>
            <a:r>
              <a:rPr lang="en-US" altLang="zh-CN" dirty="0"/>
              <a:t> Client</a:t>
            </a:r>
            <a:endParaRPr lang="zh-CN" altLang="en-US" dirty="0"/>
          </a:p>
        </p:txBody>
      </p:sp>
      <p:sp>
        <p:nvSpPr>
          <p:cNvPr id="3" name="内容占位符 2"/>
          <p:cNvSpPr>
            <a:spLocks noGrp="1"/>
          </p:cNvSpPr>
          <p:nvPr>
            <p:ph idx="1"/>
          </p:nvPr>
        </p:nvSpPr>
        <p:spPr/>
        <p:txBody>
          <a:bodyPr>
            <a:normAutofit/>
          </a:bodyPr>
          <a:lstStyle/>
          <a:p>
            <a:r>
              <a:rPr lang="en-US" altLang="zh-CN" dirty="0" err="1">
                <a:ea typeface="Tahoma" panose="020B0604030504040204" pitchFamily="34" charset="0"/>
                <a:cs typeface="Tahoma" panose="020B0604030504040204" pitchFamily="34" charset="0"/>
              </a:rPr>
              <a:t>MongoDB</a:t>
            </a:r>
            <a:r>
              <a:rPr lang="en-US" altLang="zh-CN" dirty="0">
                <a:ea typeface="Tahoma" panose="020B0604030504040204" pitchFamily="34" charset="0"/>
                <a:cs typeface="Tahoma" panose="020B0604030504040204" pitchFamily="34" charset="0"/>
              </a:rPr>
              <a:t> comes with a </a:t>
            </a:r>
            <a:r>
              <a:rPr lang="en-US" altLang="zh-CN" dirty="0">
                <a:solidFill>
                  <a:srgbClr val="FF0000"/>
                </a:solidFill>
                <a:ea typeface="Tahoma" panose="020B0604030504040204" pitchFamily="34" charset="0"/>
                <a:cs typeface="Tahoma" panose="020B0604030504040204" pitchFamily="34" charset="0"/>
              </a:rPr>
              <a:t>JavaScript</a:t>
            </a:r>
            <a:r>
              <a:rPr lang="en-US" altLang="zh-CN" dirty="0">
                <a:ea typeface="Tahoma" panose="020B0604030504040204" pitchFamily="34" charset="0"/>
                <a:cs typeface="Tahoma" panose="020B0604030504040204" pitchFamily="34" charset="0"/>
              </a:rPr>
              <a:t> shell</a:t>
            </a:r>
            <a:endParaRPr lang="en-US" altLang="zh-CN" dirty="0">
              <a:ea typeface="Tahoma" panose="020B0604030504040204" pitchFamily="34" charset="0"/>
              <a:cs typeface="Tahoma" panose="020B0604030504040204" pitchFamily="34" charset="0"/>
            </a:endParaRPr>
          </a:p>
          <a:p>
            <a:pPr marL="300355" lvl="1" indent="0">
              <a:buNone/>
            </a:pPr>
            <a:r>
              <a:rPr lang="en-US" altLang="zh-CN" dirty="0">
                <a:solidFill>
                  <a:schemeClr val="tx2"/>
                </a:solidFill>
              </a:rPr>
              <a:t>$ ./mongo</a:t>
            </a:r>
            <a:endParaRPr lang="en-US" altLang="zh-CN" dirty="0">
              <a:solidFill>
                <a:schemeClr val="tx2"/>
              </a:solidFill>
            </a:endParaRPr>
          </a:p>
          <a:p>
            <a:pPr marL="300355" lvl="1" indent="0">
              <a:buNone/>
            </a:pPr>
            <a:r>
              <a:rPr lang="en-US" altLang="zh-CN" dirty="0">
                <a:solidFill>
                  <a:schemeClr val="tx2"/>
                </a:solidFill>
              </a:rPr>
              <a:t>MongoDB shell version v4.2.5</a:t>
            </a:r>
            <a:endParaRPr lang="en-US" altLang="zh-CN" dirty="0">
              <a:solidFill>
                <a:schemeClr val="tx2"/>
              </a:solidFill>
            </a:endParaRPr>
          </a:p>
          <a:p>
            <a:pPr marL="300355" lvl="1" indent="0">
              <a:buNone/>
            </a:pPr>
            <a:r>
              <a:rPr lang="en-US" altLang="zh-CN" dirty="0">
                <a:solidFill>
                  <a:schemeClr val="tx2"/>
                </a:solidFill>
              </a:rPr>
              <a:t>connecting to: </a:t>
            </a:r>
            <a:r>
              <a:rPr lang="en-US" altLang="zh-CN" dirty="0" err="1">
                <a:solidFill>
                  <a:schemeClr val="tx2"/>
                </a:solidFill>
              </a:rPr>
              <a:t>mongodb</a:t>
            </a:r>
            <a:r>
              <a:rPr lang="en-US" altLang="zh-CN" dirty="0">
                <a:solidFill>
                  <a:schemeClr val="tx2"/>
                </a:solidFill>
              </a:rPr>
              <a:t>://127.0.0.1:27017/?compressors=</a:t>
            </a:r>
            <a:r>
              <a:rPr lang="en-US" altLang="zh-CN" dirty="0" err="1">
                <a:solidFill>
                  <a:schemeClr val="tx2"/>
                </a:solidFill>
              </a:rPr>
              <a:t>disabled&amp;gssapiServiceName</a:t>
            </a:r>
            <a:r>
              <a:rPr lang="en-US" altLang="zh-CN" dirty="0">
                <a:solidFill>
                  <a:schemeClr val="tx2"/>
                </a:solidFill>
              </a:rPr>
              <a:t>=</a:t>
            </a:r>
            <a:r>
              <a:rPr lang="en-US" altLang="zh-CN" dirty="0" err="1">
                <a:solidFill>
                  <a:schemeClr val="tx2"/>
                </a:solidFill>
              </a:rPr>
              <a:t>mongodb</a:t>
            </a:r>
            <a:endParaRPr lang="en-US" altLang="zh-CN" dirty="0">
              <a:solidFill>
                <a:schemeClr val="tx2"/>
              </a:solidFill>
            </a:endParaRPr>
          </a:p>
          <a:p>
            <a:pPr marL="300355" lvl="1" indent="0">
              <a:buNone/>
            </a:pPr>
            <a:r>
              <a:rPr lang="en-US" altLang="zh-CN" dirty="0">
                <a:solidFill>
                  <a:schemeClr val="tx2"/>
                </a:solidFill>
              </a:rPr>
              <a:t>Implicit session: session { "id" : UUID("b183b971-90f5-412f-9f3f-0fb5af093dcc") }</a:t>
            </a:r>
            <a:endParaRPr lang="en-US" altLang="zh-CN" dirty="0">
              <a:solidFill>
                <a:schemeClr val="tx2"/>
              </a:solidFill>
            </a:endParaRPr>
          </a:p>
          <a:p>
            <a:pPr marL="300355" lvl="1" indent="0">
              <a:buNone/>
            </a:pPr>
            <a:r>
              <a:rPr lang="en-US" altLang="zh-CN" dirty="0">
                <a:solidFill>
                  <a:schemeClr val="tx2"/>
                </a:solidFill>
              </a:rPr>
              <a:t>MongoDB server version: 4.2.5</a:t>
            </a:r>
            <a:endParaRPr lang="en-US" altLang="zh-CN" dirty="0">
              <a:solidFill>
                <a:schemeClr val="tx2"/>
              </a:solidFill>
            </a:endParaRPr>
          </a:p>
          <a:p>
            <a:pPr marL="300355" lvl="1" indent="0">
              <a:buNone/>
            </a:pPr>
            <a:r>
              <a:rPr lang="en-US" altLang="zh-CN" dirty="0">
                <a:solidFill>
                  <a:schemeClr val="tx2"/>
                </a:solidFill>
              </a:rPr>
              <a:t>Welcome to the MongoDB shell.</a:t>
            </a:r>
            <a:endParaRPr lang="en-US" altLang="zh-CN" dirty="0">
              <a:solidFill>
                <a:schemeClr val="tx2"/>
              </a:solidFill>
            </a:endParaRPr>
          </a:p>
          <a:p>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The shell contains some add-ons that are not valid JavaScript syntax but were implemented because of their familiarity to users of SQL shells.</a:t>
            </a:r>
            <a:endParaRPr lang="en-US" altLang="zh-CN" dirty="0">
              <a:ea typeface="Tahoma" panose="020B0604030504040204" pitchFamily="34" charset="0"/>
              <a:cs typeface="Tahoma" panose="020B0604030504040204" pitchFamily="34" charset="0"/>
            </a:endParaRPr>
          </a:p>
          <a:p>
            <a:endParaRPr lang="en-US" altLang="zh-CN" dirty="0">
              <a:ea typeface="Tahoma" panose="020B0604030504040204" pitchFamily="34" charset="0"/>
              <a:cs typeface="Tahoma" panose="020B0604030504040204" pitchFamily="34" charset="0"/>
            </a:endParaRPr>
          </a:p>
          <a:p>
            <a:pPr>
              <a:buNone/>
            </a:pPr>
            <a:endParaRPr lang="en-US" altLang="zh-CN" dirty="0">
              <a:ea typeface="Tahoma" panose="020B0604030504040204" pitchFamily="34" charset="0"/>
              <a:cs typeface="Tahoma" panose="020B0604030504040204" pitchFamily="34" charset="0"/>
            </a:endParaRPr>
          </a:p>
          <a:p>
            <a:pPr>
              <a:buNone/>
            </a:pPr>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a:t>
            </a:r>
            <a:endParaRPr lang="zh-CN" altLang="en-US" dirty="0"/>
          </a:p>
        </p:txBody>
      </p:sp>
      <p:sp>
        <p:nvSpPr>
          <p:cNvPr id="3" name="内容占位符 2"/>
          <p:cNvSpPr>
            <a:spLocks noGrp="1"/>
          </p:cNvSpPr>
          <p:nvPr>
            <p:ph idx="1"/>
          </p:nvPr>
        </p:nvSpPr>
        <p:spPr>
          <a:xfrm>
            <a:off x="0" y="845073"/>
            <a:ext cx="7812360" cy="4192720"/>
          </a:xfrm>
        </p:spPr>
        <p:txBody>
          <a:bodyPr>
            <a:normAutofit fontScale="92500" lnSpcReduction="10000"/>
          </a:bodyPr>
          <a:lstStyle/>
          <a:p>
            <a:r>
              <a:rPr lang="en-US" altLang="zh-CN" dirty="0"/>
              <a:t>Create or insert operations add new documents to a collection. </a:t>
            </a:r>
            <a:endParaRPr lang="en-US" altLang="zh-CN" dirty="0"/>
          </a:p>
          <a:p>
            <a:pPr lvl="1"/>
            <a:r>
              <a:rPr lang="en-US" altLang="zh-CN" dirty="0"/>
              <a:t>If the collection does not currently exist, insert operations will create the collection.</a:t>
            </a:r>
            <a:endParaRPr lang="en-US" altLang="zh-CN" dirty="0"/>
          </a:p>
          <a:p>
            <a:pPr marL="600075" lvl="2" indent="0">
              <a:buNone/>
            </a:pPr>
            <a:r>
              <a:rPr lang="en-US" altLang="zh-CN" sz="1500" dirty="0" err="1">
                <a:solidFill>
                  <a:schemeClr val="tx2"/>
                </a:solidFill>
              </a:rPr>
              <a:t>db.collection.insertOne</a:t>
            </a:r>
            <a:r>
              <a:rPr lang="en-US" altLang="zh-CN" sz="1500" dirty="0">
                <a:solidFill>
                  <a:schemeClr val="tx2"/>
                </a:solidFill>
              </a:rPr>
              <a:t>() </a:t>
            </a:r>
            <a:endParaRPr lang="en-US" altLang="zh-CN" sz="1500" dirty="0">
              <a:solidFill>
                <a:schemeClr val="tx2"/>
              </a:solidFill>
            </a:endParaRPr>
          </a:p>
          <a:p>
            <a:pPr marL="600075" lvl="2" indent="0">
              <a:buNone/>
            </a:pPr>
            <a:r>
              <a:rPr lang="en-US" altLang="zh-CN" sz="1500" dirty="0">
                <a:solidFill>
                  <a:schemeClr val="tx2"/>
                </a:solidFill>
              </a:rPr>
              <a:t>db.collection.insertMany() </a:t>
            </a:r>
            <a:endParaRPr lang="en-US" altLang="zh-CN" sz="1500" dirty="0">
              <a:solidFill>
                <a:schemeClr val="tx2"/>
              </a:solidFill>
            </a:endParaRPr>
          </a:p>
          <a:p>
            <a:pPr marL="300355" lvl="1" indent="0">
              <a:buNone/>
            </a:pPr>
            <a:endParaRPr lang="en-US" altLang="zh-CN" sz="1650" dirty="0">
              <a:solidFill>
                <a:schemeClr val="tx2"/>
              </a:solidFill>
            </a:endParaRPr>
          </a:p>
          <a:p>
            <a:pPr marL="300355" lvl="1" indent="0">
              <a:buNone/>
            </a:pPr>
            <a:endParaRPr lang="en-US" altLang="zh-CN" sz="1650" dirty="0">
              <a:solidFill>
                <a:schemeClr val="tx2"/>
              </a:solidFill>
            </a:endParaRPr>
          </a:p>
          <a:p>
            <a:pPr marL="300355" lvl="1" indent="0">
              <a:buNone/>
            </a:pPr>
            <a:endParaRPr lang="en-US" altLang="zh-CN" sz="1650" dirty="0">
              <a:solidFill>
                <a:schemeClr val="tx2"/>
              </a:solidFill>
            </a:endParaRPr>
          </a:p>
          <a:p>
            <a:pPr marL="300355" lvl="1" indent="0">
              <a:buNone/>
            </a:pPr>
            <a:endParaRPr lang="en-US" altLang="zh-CN" sz="1650" dirty="0">
              <a:solidFill>
                <a:schemeClr val="tx2"/>
              </a:solidFill>
            </a:endParaRPr>
          </a:p>
          <a:p>
            <a:pPr marL="300355" lvl="1" indent="0">
              <a:buNone/>
            </a:pPr>
            <a:endParaRPr lang="en-US" altLang="zh-CN" sz="1650" dirty="0">
              <a:solidFill>
                <a:schemeClr val="tx2"/>
              </a:solidFill>
            </a:endParaRPr>
          </a:p>
          <a:p>
            <a:pPr marL="300355" lvl="1" indent="0">
              <a:buNone/>
            </a:pPr>
            <a:endParaRPr lang="en-US" altLang="zh-CN" sz="1650" dirty="0">
              <a:solidFill>
                <a:schemeClr val="tx2"/>
              </a:solidFill>
            </a:endParaRPr>
          </a:p>
          <a:p>
            <a:pPr marL="600075" lvl="2" indent="0">
              <a:buNone/>
            </a:pPr>
            <a:endParaRPr lang="en-US" altLang="zh-CN" sz="1500" dirty="0">
              <a:solidFill>
                <a:schemeClr val="tx2"/>
              </a:solidFill>
            </a:endParaRPr>
          </a:p>
          <a:p>
            <a:pPr marL="600075" lvl="2" indent="0">
              <a:buNone/>
            </a:pPr>
            <a:r>
              <a:rPr lang="en-US" altLang="zh-CN" sz="1500" dirty="0">
                <a:solidFill>
                  <a:schemeClr val="tx2"/>
                </a:solidFill>
              </a:rPr>
              <a:t>&gt; </a:t>
            </a:r>
            <a:r>
              <a:rPr lang="en-US" altLang="zh-CN" sz="1500" dirty="0" err="1">
                <a:solidFill>
                  <a:schemeClr val="tx2"/>
                </a:solidFill>
              </a:rPr>
              <a:t>db.users.insertOne</a:t>
            </a:r>
            <a:r>
              <a:rPr lang="en-US" altLang="zh-CN" sz="1500" dirty="0">
                <a:solidFill>
                  <a:schemeClr val="tx2"/>
                </a:solidFill>
              </a:rPr>
              <a:t>({name:"sue",age:26,status:"pending"})</a:t>
            </a:r>
            <a:endParaRPr lang="en-US" altLang="zh-CN" sz="1500" dirty="0">
              <a:solidFill>
                <a:schemeClr val="tx2"/>
              </a:solidFill>
            </a:endParaRPr>
          </a:p>
          <a:p>
            <a:pPr marL="600075" lvl="2" indent="0">
              <a:buNone/>
            </a:pPr>
            <a:r>
              <a:rPr lang="en-US" altLang="zh-CN" sz="1500" dirty="0">
                <a:solidFill>
                  <a:schemeClr val="tx2"/>
                </a:solidFill>
              </a:rPr>
              <a:t>{</a:t>
            </a:r>
            <a:endParaRPr lang="en-US" altLang="zh-CN" sz="1500" dirty="0">
              <a:solidFill>
                <a:schemeClr val="tx2"/>
              </a:solidFill>
            </a:endParaRPr>
          </a:p>
          <a:p>
            <a:pPr marL="600075" lvl="2" indent="0">
              <a:buNone/>
            </a:pPr>
            <a:r>
              <a:rPr lang="en-US" altLang="zh-CN" sz="1500" dirty="0">
                <a:solidFill>
                  <a:schemeClr val="tx2"/>
                </a:solidFill>
              </a:rPr>
              <a:t>	"acknowledged" : true,</a:t>
            </a:r>
            <a:endParaRPr lang="en-US" altLang="zh-CN" sz="1500" dirty="0">
              <a:solidFill>
                <a:schemeClr val="tx2"/>
              </a:solidFill>
            </a:endParaRPr>
          </a:p>
          <a:p>
            <a:pPr marL="600075" lvl="2" indent="0">
              <a:buNone/>
            </a:pPr>
            <a:r>
              <a:rPr lang="en-US" altLang="zh-CN" sz="1500" dirty="0">
                <a:solidFill>
                  <a:schemeClr val="tx2"/>
                </a:solidFill>
              </a:rPr>
              <a:t>	"</a:t>
            </a:r>
            <a:r>
              <a:rPr lang="en-US" altLang="zh-CN" sz="1500" dirty="0" err="1">
                <a:solidFill>
                  <a:schemeClr val="tx2"/>
                </a:solidFill>
              </a:rPr>
              <a:t>insertedId</a:t>
            </a:r>
            <a:r>
              <a:rPr lang="en-US" altLang="zh-CN" sz="1500" dirty="0">
                <a:solidFill>
                  <a:schemeClr val="tx2"/>
                </a:solidFill>
              </a:rPr>
              <a:t>" : </a:t>
            </a:r>
            <a:r>
              <a:rPr lang="en-US" altLang="zh-CN" sz="1500" dirty="0" err="1">
                <a:solidFill>
                  <a:schemeClr val="tx2"/>
                </a:solidFill>
              </a:rPr>
              <a:t>ObjectId</a:t>
            </a:r>
            <a:r>
              <a:rPr lang="en-US" altLang="zh-CN" sz="1500" dirty="0">
                <a:solidFill>
                  <a:schemeClr val="tx2"/>
                </a:solidFill>
              </a:rPr>
              <a:t>("5e7f65c8c6205ca3602dc016")</a:t>
            </a:r>
            <a:endParaRPr lang="en-US" altLang="zh-CN" sz="1500" dirty="0">
              <a:solidFill>
                <a:schemeClr val="tx2"/>
              </a:solidFill>
            </a:endParaRPr>
          </a:p>
          <a:p>
            <a:pPr marL="600075" lvl="2" indent="0">
              <a:buNone/>
            </a:pPr>
            <a:r>
              <a:rPr lang="en-US" altLang="zh-CN" sz="1500" dirty="0">
                <a:solidFill>
                  <a:schemeClr val="tx2"/>
                </a:solidFill>
              </a:rPr>
              <a:t>}</a:t>
            </a:r>
            <a:r>
              <a:rPr lang="en-US" altLang="zh-CN" dirty="0">
                <a:ea typeface="Tahoma" panose="020B0604030504040204" pitchFamily="34" charset="0"/>
                <a:cs typeface="Tahoma" panose="020B0604030504040204" pitchFamily="34" charset="0"/>
              </a:rPr>
              <a:t>   </a:t>
            </a:r>
            <a:endParaRPr lang="en-US" altLang="zh-CN" dirty="0">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11560" y="1923678"/>
            <a:ext cx="5076564" cy="16974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Read</a:t>
            </a:r>
            <a:endParaRPr lang="zh-CN" altLang="en-US" dirty="0"/>
          </a:p>
        </p:txBody>
      </p:sp>
      <p:sp>
        <p:nvSpPr>
          <p:cNvPr id="3" name="内容占位符 2"/>
          <p:cNvSpPr>
            <a:spLocks noGrp="1"/>
          </p:cNvSpPr>
          <p:nvPr>
            <p:ph idx="1"/>
          </p:nvPr>
        </p:nvSpPr>
        <p:spPr/>
        <p:txBody>
          <a:bodyPr>
            <a:normAutofit/>
          </a:bodyPr>
          <a:lstStyle/>
          <a:p>
            <a:r>
              <a:rPr lang="en-US" altLang="zh-CN" dirty="0">
                <a:solidFill>
                  <a:srgbClr val="FF0000"/>
                </a:solidFill>
              </a:rPr>
              <a:t>find</a:t>
            </a:r>
            <a:r>
              <a:rPr lang="en-US" altLang="zh-CN" dirty="0"/>
              <a:t> returns all of the documents in a collection.</a:t>
            </a:r>
            <a:endParaRPr lang="en-US" altLang="zh-CN" dirty="0"/>
          </a:p>
          <a:p>
            <a:endParaRPr lang="en-US" altLang="zh-CN" dirty="0"/>
          </a:p>
          <a:p>
            <a:endParaRPr lang="en-US" altLang="zh-CN" dirty="0"/>
          </a:p>
          <a:p>
            <a:endParaRPr lang="en-US" altLang="zh-CN" dirty="0"/>
          </a:p>
          <a:p>
            <a:pPr marL="300355" lvl="1" indent="0">
              <a:buNone/>
            </a:pPr>
            <a:endParaRPr lang="en-US" altLang="zh-CN" dirty="0">
              <a:solidFill>
                <a:schemeClr val="tx2">
                  <a:lumMod val="75000"/>
                </a:schemeClr>
              </a:solidFill>
            </a:endParaRPr>
          </a:p>
          <a:p>
            <a:pPr marL="300355" lvl="1" indent="0">
              <a:buNone/>
            </a:pPr>
            <a:r>
              <a:rPr lang="en-US" altLang="zh-CN" dirty="0">
                <a:solidFill>
                  <a:schemeClr val="tx2">
                    <a:lumMod val="75000"/>
                  </a:schemeClr>
                </a:solidFill>
              </a:rPr>
              <a:t>&gt; </a:t>
            </a:r>
            <a:r>
              <a:rPr lang="en-US" altLang="zh-CN" dirty="0" err="1">
                <a:solidFill>
                  <a:schemeClr val="tx2">
                    <a:lumMod val="75000"/>
                  </a:schemeClr>
                </a:solidFill>
              </a:rPr>
              <a:t>db.users.find</a:t>
            </a:r>
            <a:r>
              <a:rPr lang="en-US" altLang="zh-CN" dirty="0">
                <a:solidFill>
                  <a:schemeClr val="tx2">
                    <a:lumMod val="75000"/>
                  </a:schemeClr>
                </a:solidFill>
              </a:rPr>
              <a:t>()</a:t>
            </a:r>
            <a:endParaRPr lang="en-US" altLang="zh-CN" dirty="0">
              <a:solidFill>
                <a:schemeClr val="tx2">
                  <a:lumMod val="75000"/>
                </a:schemeClr>
              </a:solidFill>
            </a:endParaRPr>
          </a:p>
          <a:p>
            <a:pPr marL="300355" lvl="1" indent="0">
              <a:buNone/>
            </a:pPr>
            <a:r>
              <a:rPr lang="en-US" altLang="zh-CN" dirty="0">
                <a:solidFill>
                  <a:schemeClr val="tx2">
                    <a:lumMod val="75000"/>
                  </a:schemeClr>
                </a:solidFill>
              </a:rPr>
              <a:t>{ "_id" : </a:t>
            </a:r>
            <a:r>
              <a:rPr lang="en-US" altLang="zh-CN" dirty="0" err="1">
                <a:solidFill>
                  <a:schemeClr val="tx2">
                    <a:lumMod val="75000"/>
                  </a:schemeClr>
                </a:solidFill>
              </a:rPr>
              <a:t>ObjectId</a:t>
            </a:r>
            <a:r>
              <a:rPr lang="en-US" altLang="zh-CN" dirty="0">
                <a:solidFill>
                  <a:schemeClr val="tx2">
                    <a:lumMod val="75000"/>
                  </a:schemeClr>
                </a:solidFill>
              </a:rPr>
              <a:t>("5e7f65c8c6205ca3602dc016"), "name" : "sue", "age" : 26, "status" : "pending" } </a:t>
            </a:r>
            <a:endParaRPr lang="en-US" altLang="zh-CN" dirty="0">
              <a:solidFill>
                <a:schemeClr val="tx2">
                  <a:lumMod val="75000"/>
                </a:schemeClr>
              </a:solidFill>
            </a:endParaRPr>
          </a:p>
          <a:p>
            <a:pPr marL="300355" lvl="1" indent="0">
              <a:buNone/>
            </a:pPr>
            <a:r>
              <a:rPr lang="en-US" altLang="zh-CN" dirty="0">
                <a:solidFill>
                  <a:schemeClr val="tx2">
                    <a:lumMod val="75000"/>
                  </a:schemeClr>
                </a:solidFill>
              </a:rPr>
              <a:t>&gt; </a:t>
            </a:r>
            <a:r>
              <a:rPr lang="en-US" altLang="zh-CN" dirty="0" err="1">
                <a:solidFill>
                  <a:schemeClr val="tx2">
                    <a:lumMod val="75000"/>
                  </a:schemeClr>
                </a:solidFill>
              </a:rPr>
              <a:t>db.users.find</a:t>
            </a:r>
            <a:r>
              <a:rPr lang="en-US" altLang="zh-CN" dirty="0">
                <a:solidFill>
                  <a:schemeClr val="tx2">
                    <a:lumMod val="75000"/>
                  </a:schemeClr>
                </a:solidFill>
              </a:rPr>
              <a:t>({age:{$gt:18}})</a:t>
            </a:r>
            <a:endParaRPr lang="en-US" altLang="zh-CN" dirty="0">
              <a:solidFill>
                <a:schemeClr val="tx2">
                  <a:lumMod val="75000"/>
                </a:schemeClr>
              </a:solidFill>
            </a:endParaRPr>
          </a:p>
          <a:p>
            <a:pPr marL="300355" lvl="1" indent="0">
              <a:buNone/>
            </a:pPr>
            <a:r>
              <a:rPr lang="en-US" altLang="zh-CN" dirty="0">
                <a:solidFill>
                  <a:schemeClr val="tx2">
                    <a:lumMod val="75000"/>
                  </a:schemeClr>
                </a:solidFill>
              </a:rPr>
              <a:t>{ "_id" : </a:t>
            </a:r>
            <a:r>
              <a:rPr lang="en-US" altLang="zh-CN" dirty="0" err="1">
                <a:solidFill>
                  <a:schemeClr val="tx2">
                    <a:lumMod val="75000"/>
                  </a:schemeClr>
                </a:solidFill>
              </a:rPr>
              <a:t>ObjectId</a:t>
            </a:r>
            <a:r>
              <a:rPr lang="en-US" altLang="zh-CN" dirty="0">
                <a:solidFill>
                  <a:schemeClr val="tx2">
                    <a:lumMod val="75000"/>
                  </a:schemeClr>
                </a:solidFill>
              </a:rPr>
              <a:t>("5e7f65c8c6205ca3602dc016"), "name" : "sue", "age" : 26, "status" : "pending" }</a:t>
            </a:r>
            <a:endParaRPr lang="en-US" altLang="zh-CN" dirty="0">
              <a:solidFill>
                <a:schemeClr val="tx2">
                  <a:lumMod val="75000"/>
                </a:schemeClr>
              </a:solidFill>
            </a:endParaRPr>
          </a:p>
          <a:p>
            <a:pPr marL="300355" lvl="1" indent="0">
              <a:buNone/>
            </a:pPr>
            <a:r>
              <a:rPr lang="en-US" altLang="zh-CN" dirty="0">
                <a:solidFill>
                  <a:schemeClr val="tx2">
                    <a:lumMod val="75000"/>
                  </a:schemeClr>
                </a:solidFill>
              </a:rPr>
              <a:t>&gt; </a:t>
            </a:r>
            <a:r>
              <a:rPr lang="en-US" altLang="zh-CN" dirty="0" err="1">
                <a:solidFill>
                  <a:schemeClr val="tx2">
                    <a:lumMod val="75000"/>
                  </a:schemeClr>
                </a:solidFill>
              </a:rPr>
              <a:t>db.users.find</a:t>
            </a:r>
            <a:r>
              <a:rPr lang="en-US" altLang="zh-CN" dirty="0">
                <a:solidFill>
                  <a:schemeClr val="tx2">
                    <a:lumMod val="75000"/>
                  </a:schemeClr>
                </a:solidFill>
              </a:rPr>
              <a:t>({age:{$gt:18}},{name:1, address:1}).limit(5)</a:t>
            </a:r>
            <a:endParaRPr lang="en-US" altLang="zh-CN" dirty="0">
              <a:solidFill>
                <a:schemeClr val="tx2">
                  <a:lumMod val="75000"/>
                </a:schemeClr>
              </a:solidFill>
            </a:endParaRPr>
          </a:p>
          <a:p>
            <a:pPr marL="300355" lvl="1" indent="0">
              <a:buNone/>
            </a:pPr>
            <a:r>
              <a:rPr lang="en-US" altLang="zh-CN" dirty="0">
                <a:solidFill>
                  <a:schemeClr val="tx2">
                    <a:lumMod val="75000"/>
                  </a:schemeClr>
                </a:solidFill>
              </a:rPr>
              <a:t>{ "_id" : </a:t>
            </a:r>
            <a:r>
              <a:rPr lang="en-US" altLang="zh-CN" dirty="0" err="1">
                <a:solidFill>
                  <a:schemeClr val="tx2">
                    <a:lumMod val="75000"/>
                  </a:schemeClr>
                </a:solidFill>
              </a:rPr>
              <a:t>ObjectId</a:t>
            </a:r>
            <a:r>
              <a:rPr lang="en-US" altLang="zh-CN" dirty="0">
                <a:solidFill>
                  <a:schemeClr val="tx2">
                    <a:lumMod val="75000"/>
                  </a:schemeClr>
                </a:solidFill>
              </a:rPr>
              <a:t>("5e7f65c8c6205ca3602dc016"), "name" : "sue" }</a:t>
            </a:r>
            <a:endParaRPr lang="en-US" altLang="zh-CN" dirty="0">
              <a:solidFill>
                <a:schemeClr val="tx2">
                  <a:lumMod val="75000"/>
                </a:schemeClr>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601670" y="1221600"/>
            <a:ext cx="5832648" cy="9721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Update</a:t>
            </a:r>
            <a:endParaRPr lang="zh-CN" altLang="en-US" dirty="0"/>
          </a:p>
        </p:txBody>
      </p:sp>
      <p:sp>
        <p:nvSpPr>
          <p:cNvPr id="3" name="内容占位符 2"/>
          <p:cNvSpPr>
            <a:spLocks noGrp="1"/>
          </p:cNvSpPr>
          <p:nvPr>
            <p:ph idx="1"/>
          </p:nvPr>
        </p:nvSpPr>
        <p:spPr/>
        <p:txBody>
          <a:bodyPr/>
          <a:lstStyle/>
          <a:p>
            <a:r>
              <a:rPr lang="en-US" altLang="zh-CN" dirty="0"/>
              <a:t>Update operations modify existing documents in a collection.</a:t>
            </a:r>
            <a:endParaRPr lang="en-US" altLang="zh-CN" dirty="0"/>
          </a:p>
          <a:p>
            <a:pPr lvl="1"/>
            <a:r>
              <a:rPr lang="en-US" altLang="zh-CN" dirty="0"/>
              <a:t>MongoDB provides the following methods to update documents of a collection:</a:t>
            </a:r>
            <a:endParaRPr lang="en-US" altLang="zh-CN" dirty="0"/>
          </a:p>
          <a:p>
            <a:pPr marL="300355" lvl="1" indent="0">
              <a:buNone/>
            </a:pPr>
            <a:r>
              <a:rPr lang="en-US" altLang="zh-CN" dirty="0">
                <a:solidFill>
                  <a:schemeClr val="tx2"/>
                </a:solidFill>
                <a:ea typeface="Tahoma" panose="020B0604030504040204" pitchFamily="34" charset="0"/>
                <a:cs typeface="Tahoma" panose="020B0604030504040204" pitchFamily="34" charset="0"/>
              </a:rPr>
              <a:t>	db.collection.updateOne() </a:t>
            </a:r>
            <a:endParaRPr lang="en-US" altLang="zh-CN" dirty="0">
              <a:solidFill>
                <a:schemeClr val="tx2"/>
              </a:solidFill>
              <a:ea typeface="Tahoma" panose="020B0604030504040204" pitchFamily="34" charset="0"/>
              <a:cs typeface="Tahoma" panose="020B0604030504040204" pitchFamily="34" charset="0"/>
            </a:endParaRPr>
          </a:p>
          <a:p>
            <a:pPr marL="300355" lvl="1" indent="0">
              <a:buNone/>
            </a:pPr>
            <a:r>
              <a:rPr lang="en-US" altLang="zh-CN" dirty="0">
                <a:solidFill>
                  <a:schemeClr val="tx2"/>
                </a:solidFill>
                <a:ea typeface="Tahoma" panose="020B0604030504040204" pitchFamily="34" charset="0"/>
                <a:cs typeface="Tahoma" panose="020B0604030504040204" pitchFamily="34" charset="0"/>
              </a:rPr>
              <a:t>	</a:t>
            </a:r>
            <a:r>
              <a:rPr lang="en-US" altLang="zh-CN" dirty="0" err="1">
                <a:solidFill>
                  <a:schemeClr val="tx2"/>
                </a:solidFill>
                <a:ea typeface="Tahoma" panose="020B0604030504040204" pitchFamily="34" charset="0"/>
                <a:cs typeface="Tahoma" panose="020B0604030504040204" pitchFamily="34" charset="0"/>
              </a:rPr>
              <a:t>db.collection.updateMany</a:t>
            </a:r>
            <a:r>
              <a:rPr lang="en-US" altLang="zh-CN" dirty="0">
                <a:solidFill>
                  <a:schemeClr val="tx2"/>
                </a:solidFill>
                <a:ea typeface="Tahoma" panose="020B0604030504040204" pitchFamily="34" charset="0"/>
                <a:cs typeface="Tahoma" panose="020B0604030504040204" pitchFamily="34" charset="0"/>
              </a:rPr>
              <a:t>()</a:t>
            </a:r>
            <a:endParaRPr lang="en-US" altLang="zh-CN" dirty="0">
              <a:solidFill>
                <a:schemeClr val="tx2"/>
              </a:solidFill>
              <a:ea typeface="Tahoma" panose="020B0604030504040204" pitchFamily="34" charset="0"/>
              <a:cs typeface="Tahoma" panose="020B0604030504040204" pitchFamily="34" charset="0"/>
            </a:endParaRPr>
          </a:p>
          <a:p>
            <a:pPr marL="300355" lvl="1" indent="0">
              <a:buNone/>
            </a:pPr>
            <a:r>
              <a:rPr lang="en-US" altLang="zh-CN" dirty="0">
                <a:solidFill>
                  <a:schemeClr val="tx2"/>
                </a:solidFill>
                <a:ea typeface="Tahoma" panose="020B0604030504040204" pitchFamily="34" charset="0"/>
                <a:cs typeface="Tahoma" panose="020B0604030504040204" pitchFamily="34" charset="0"/>
              </a:rPr>
              <a:t> 	db.collection.replaceOne() </a:t>
            </a:r>
            <a:endParaRPr lang="en-US" altLang="zh-CN" dirty="0">
              <a:ea typeface="Tahoma" panose="020B0604030504040204" pitchFamily="34" charset="0"/>
              <a:cs typeface="Tahoma" panose="020B0604030504040204" pitchFamily="34" charset="0"/>
            </a:endParaRPr>
          </a:p>
          <a:p>
            <a:pPr>
              <a:buNone/>
            </a:pPr>
            <a:r>
              <a:rPr lang="en-US" altLang="zh-CN" dirty="0">
                <a:ea typeface="Tahoma" panose="020B0604030504040204" pitchFamily="34" charset="0"/>
                <a:cs typeface="Tahoma" panose="020B0604030504040204" pitchFamily="34" charset="0"/>
              </a:rPr>
              <a:t>          </a:t>
            </a:r>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925707" y="2679762"/>
            <a:ext cx="5583389" cy="11341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Delete</a:t>
            </a:r>
            <a:endParaRPr lang="zh-CN" altLang="en-US" dirty="0"/>
          </a:p>
        </p:txBody>
      </p:sp>
      <p:sp>
        <p:nvSpPr>
          <p:cNvPr id="3" name="内容占位符 2"/>
          <p:cNvSpPr>
            <a:spLocks noGrp="1"/>
          </p:cNvSpPr>
          <p:nvPr>
            <p:ph idx="1"/>
          </p:nvPr>
        </p:nvSpPr>
        <p:spPr/>
        <p:txBody>
          <a:bodyPr/>
          <a:lstStyle/>
          <a:p>
            <a:r>
              <a:rPr lang="en-US" altLang="zh-CN" dirty="0"/>
              <a:t>Delete operations remove documents from a collection.</a:t>
            </a:r>
            <a:r>
              <a:rPr lang="en-US" altLang="zh-CN" sz="1350" dirty="0">
                <a:solidFill>
                  <a:schemeClr val="tx2"/>
                </a:solidFill>
                <a:ea typeface="Tahoma" panose="020B0604030504040204" pitchFamily="34" charset="0"/>
                <a:cs typeface="Tahoma" panose="020B0604030504040204" pitchFamily="34" charset="0"/>
              </a:rPr>
              <a:t> </a:t>
            </a:r>
            <a:endParaRPr lang="en-US" altLang="zh-CN" sz="1350" dirty="0">
              <a:solidFill>
                <a:schemeClr val="tx2"/>
              </a:solidFill>
              <a:ea typeface="Tahoma" panose="020B0604030504040204" pitchFamily="34" charset="0"/>
              <a:cs typeface="Tahoma" panose="020B0604030504040204" pitchFamily="34" charset="0"/>
            </a:endParaRPr>
          </a:p>
          <a:p>
            <a:pPr marL="300355" lvl="1" indent="0">
              <a:buNone/>
            </a:pPr>
            <a:r>
              <a:rPr lang="en-US" altLang="zh-CN" dirty="0" err="1">
                <a:solidFill>
                  <a:schemeClr val="tx2"/>
                </a:solidFill>
                <a:ea typeface="Tahoma" panose="020B0604030504040204" pitchFamily="34" charset="0"/>
                <a:cs typeface="Tahoma" panose="020B0604030504040204" pitchFamily="34" charset="0"/>
              </a:rPr>
              <a:t>db.collection.deleteOne</a:t>
            </a:r>
            <a:r>
              <a:rPr lang="en-US" altLang="zh-CN" dirty="0">
                <a:solidFill>
                  <a:schemeClr val="tx2"/>
                </a:solidFill>
                <a:ea typeface="Tahoma" panose="020B0604030504040204" pitchFamily="34" charset="0"/>
                <a:cs typeface="Tahoma" panose="020B0604030504040204" pitchFamily="34" charset="0"/>
              </a:rPr>
              <a:t>() </a:t>
            </a:r>
            <a:endParaRPr lang="en-US" altLang="zh-CN" dirty="0">
              <a:solidFill>
                <a:schemeClr val="tx2"/>
              </a:solidFill>
              <a:ea typeface="Tahoma" panose="020B0604030504040204" pitchFamily="34" charset="0"/>
              <a:cs typeface="Tahoma" panose="020B0604030504040204" pitchFamily="34" charset="0"/>
            </a:endParaRPr>
          </a:p>
          <a:p>
            <a:pPr marL="300355" lvl="1" indent="0">
              <a:buNone/>
            </a:pPr>
            <a:r>
              <a:rPr lang="en-US" altLang="zh-CN" dirty="0">
                <a:solidFill>
                  <a:schemeClr val="tx2"/>
                </a:solidFill>
                <a:ea typeface="Tahoma" panose="020B0604030504040204" pitchFamily="34" charset="0"/>
                <a:cs typeface="Tahoma" panose="020B0604030504040204" pitchFamily="34" charset="0"/>
              </a:rPr>
              <a:t>db.collection.deleteMany() </a:t>
            </a:r>
            <a:endParaRPr lang="en-US" altLang="zh-CN" dirty="0">
              <a:solidFill>
                <a:schemeClr val="tx2"/>
              </a:solidFill>
              <a:ea typeface="Tahoma" panose="020B0604030504040204" pitchFamily="34" charset="0"/>
              <a:cs typeface="Tahoma" panose="020B0604030504040204" pitchFamily="34" charset="0"/>
            </a:endParaRPr>
          </a:p>
          <a:p>
            <a:pPr>
              <a:buNone/>
            </a:pPr>
            <a:endParaRPr lang="en-US" altLang="zh-CN" sz="1350" dirty="0">
              <a:solidFill>
                <a:srgbClr val="FF0000"/>
              </a:solidFill>
              <a:ea typeface="Tahoma" panose="020B0604030504040204" pitchFamily="34" charset="0"/>
              <a:cs typeface="Tahoma" panose="020B0604030504040204" pitchFamily="34" charset="0"/>
            </a:endParaRPr>
          </a:p>
          <a:p>
            <a:pPr>
              <a:buNone/>
            </a:pPr>
            <a:r>
              <a:rPr lang="en-US" altLang="zh-CN" dirty="0">
                <a:ea typeface="Tahoma" panose="020B0604030504040204" pitchFamily="34" charset="0"/>
                <a:cs typeface="Tahoma" panose="020B0604030504040204" pitchFamily="34" charset="0"/>
              </a:rPr>
              <a:t>   </a:t>
            </a:r>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547664" y="1977684"/>
            <a:ext cx="5184576" cy="810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err="1"/>
              <a:t>MongoDB</a:t>
            </a:r>
            <a:r>
              <a:rPr lang="en-US" altLang="zh-CN" dirty="0"/>
              <a:t> with Java</a:t>
            </a:r>
            <a:endParaRPr lang="zh-CN" altLang="en-US" dirty="0"/>
          </a:p>
        </p:txBody>
      </p:sp>
      <p:sp>
        <p:nvSpPr>
          <p:cNvPr id="3" name="内容占位符 2"/>
          <p:cNvSpPr>
            <a:spLocks noGrp="1"/>
          </p:cNvSpPr>
          <p:nvPr>
            <p:ph idx="1"/>
          </p:nvPr>
        </p:nvSpPr>
        <p:spPr/>
        <p:txBody>
          <a:bodyPr/>
          <a:lstStyle/>
          <a:p>
            <a:r>
              <a:rPr lang="en-US" altLang="zh-CN" dirty="0"/>
              <a:t>Make a Connection</a:t>
            </a:r>
            <a:endParaRPr lang="en-US" altLang="zh-CN" dirty="0"/>
          </a:p>
          <a:p>
            <a:endParaRPr lang="en-US" altLang="zh-CN" sz="1350" dirty="0"/>
          </a:p>
          <a:p>
            <a:pPr marL="300355" lvl="1" indent="0">
              <a:buNone/>
            </a:pPr>
            <a:r>
              <a:rPr lang="en-US" altLang="zh-CN" sz="1350" dirty="0" err="1">
                <a:solidFill>
                  <a:schemeClr val="tx2"/>
                </a:solidFill>
              </a:rPr>
              <a:t>MongoClient</a:t>
            </a:r>
            <a:r>
              <a:rPr lang="en-US" altLang="zh-CN" sz="1350" dirty="0">
                <a:solidFill>
                  <a:schemeClr val="tx2"/>
                </a:solidFill>
              </a:rPr>
              <a:t> </a:t>
            </a:r>
            <a:r>
              <a:rPr lang="en-US" altLang="zh-CN" sz="1350" dirty="0" err="1">
                <a:solidFill>
                  <a:schemeClr val="tx2"/>
                </a:solidFill>
              </a:rPr>
              <a:t>mongoClient</a:t>
            </a:r>
            <a:r>
              <a:rPr lang="en-US" altLang="zh-CN" sz="1350" dirty="0">
                <a:solidFill>
                  <a:schemeClr val="tx2"/>
                </a:solidFill>
              </a:rPr>
              <a:t> = new </a:t>
            </a:r>
            <a:r>
              <a:rPr lang="en-US" altLang="zh-CN" sz="1350" dirty="0" err="1">
                <a:solidFill>
                  <a:schemeClr val="tx2"/>
                </a:solidFill>
              </a:rPr>
              <a:t>MongoClient</a:t>
            </a:r>
            <a:r>
              <a:rPr lang="en-US" altLang="zh-CN" sz="1350" dirty="0">
                <a:solidFill>
                  <a:schemeClr val="tx2"/>
                </a:solidFill>
              </a:rPr>
              <a:t>();</a:t>
            </a:r>
            <a:endParaRPr lang="en-US" altLang="zh-CN" sz="1350" dirty="0">
              <a:solidFill>
                <a:schemeClr val="tx2"/>
              </a:solidFill>
            </a:endParaRPr>
          </a:p>
          <a:p>
            <a:pPr marL="300355" lvl="1" indent="0">
              <a:buNone/>
            </a:pPr>
            <a:r>
              <a:rPr lang="en-US" altLang="zh-CN" sz="1350" dirty="0">
                <a:solidFill>
                  <a:srgbClr val="00B050"/>
                </a:solidFill>
              </a:rPr>
              <a:t>// or</a:t>
            </a:r>
            <a:endParaRPr lang="en-US" altLang="zh-CN" sz="1350" dirty="0">
              <a:solidFill>
                <a:srgbClr val="00B050"/>
              </a:solidFill>
            </a:endParaRPr>
          </a:p>
          <a:p>
            <a:pPr marL="300355" lvl="1" indent="0">
              <a:buNone/>
            </a:pPr>
            <a:r>
              <a:rPr lang="en-US" altLang="zh-CN" sz="1350" dirty="0" err="1">
                <a:solidFill>
                  <a:schemeClr val="tx2"/>
                </a:solidFill>
              </a:rPr>
              <a:t>MongoClient</a:t>
            </a:r>
            <a:r>
              <a:rPr lang="en-US" altLang="zh-CN" sz="1350" dirty="0">
                <a:solidFill>
                  <a:schemeClr val="tx2"/>
                </a:solidFill>
              </a:rPr>
              <a:t> </a:t>
            </a:r>
            <a:r>
              <a:rPr lang="en-US" altLang="zh-CN" sz="1350" dirty="0" err="1">
                <a:solidFill>
                  <a:schemeClr val="tx2"/>
                </a:solidFill>
              </a:rPr>
              <a:t>mongoClient</a:t>
            </a:r>
            <a:r>
              <a:rPr lang="en-US" altLang="zh-CN" sz="1350" dirty="0">
                <a:solidFill>
                  <a:schemeClr val="tx2"/>
                </a:solidFill>
              </a:rPr>
              <a:t> = new </a:t>
            </a:r>
            <a:r>
              <a:rPr lang="en-US" altLang="zh-CN" sz="1350" dirty="0" err="1">
                <a:solidFill>
                  <a:schemeClr val="tx2"/>
                </a:solidFill>
              </a:rPr>
              <a:t>MongoClient</a:t>
            </a:r>
            <a:r>
              <a:rPr lang="en-US" altLang="zh-CN" sz="1350" dirty="0">
                <a:solidFill>
                  <a:schemeClr val="tx2"/>
                </a:solidFill>
              </a:rPr>
              <a:t>( "</a:t>
            </a:r>
            <a:r>
              <a:rPr lang="en-US" altLang="zh-CN" sz="1350" dirty="0" err="1">
                <a:solidFill>
                  <a:schemeClr val="tx2"/>
                </a:solidFill>
              </a:rPr>
              <a:t>localhost</a:t>
            </a:r>
            <a:r>
              <a:rPr lang="en-US" altLang="zh-CN" sz="1350" dirty="0">
                <a:solidFill>
                  <a:schemeClr val="tx2"/>
                </a:solidFill>
              </a:rPr>
              <a:t>" );</a:t>
            </a:r>
            <a:endParaRPr lang="en-US" altLang="zh-CN" sz="1350" dirty="0">
              <a:solidFill>
                <a:schemeClr val="tx2"/>
              </a:solidFill>
            </a:endParaRPr>
          </a:p>
          <a:p>
            <a:pPr marL="300355" lvl="1" indent="0">
              <a:buNone/>
            </a:pPr>
            <a:r>
              <a:rPr lang="en-US" altLang="zh-CN" sz="1350" dirty="0">
                <a:solidFill>
                  <a:srgbClr val="00B050"/>
                </a:solidFill>
              </a:rPr>
              <a:t>// or</a:t>
            </a:r>
            <a:endParaRPr lang="en-US" altLang="zh-CN" sz="1350" dirty="0">
              <a:solidFill>
                <a:srgbClr val="00B050"/>
              </a:solidFill>
            </a:endParaRPr>
          </a:p>
          <a:p>
            <a:pPr marL="300355" lvl="1" indent="0">
              <a:buNone/>
            </a:pPr>
            <a:r>
              <a:rPr lang="en-US" altLang="zh-CN" sz="1350" dirty="0" err="1">
                <a:solidFill>
                  <a:schemeClr val="tx2"/>
                </a:solidFill>
              </a:rPr>
              <a:t>MongoClient</a:t>
            </a:r>
            <a:r>
              <a:rPr lang="en-US" altLang="zh-CN" sz="1350" dirty="0">
                <a:solidFill>
                  <a:schemeClr val="tx2"/>
                </a:solidFill>
              </a:rPr>
              <a:t> </a:t>
            </a:r>
            <a:r>
              <a:rPr lang="en-US" altLang="zh-CN" sz="1350" dirty="0" err="1">
                <a:solidFill>
                  <a:schemeClr val="tx2"/>
                </a:solidFill>
              </a:rPr>
              <a:t>mongoClient</a:t>
            </a:r>
            <a:r>
              <a:rPr lang="en-US" altLang="zh-CN" sz="1350" dirty="0">
                <a:solidFill>
                  <a:schemeClr val="tx2"/>
                </a:solidFill>
              </a:rPr>
              <a:t> = new </a:t>
            </a:r>
            <a:r>
              <a:rPr lang="en-US" altLang="zh-CN" sz="1350" dirty="0" err="1">
                <a:solidFill>
                  <a:schemeClr val="tx2"/>
                </a:solidFill>
              </a:rPr>
              <a:t>MongoClient</a:t>
            </a:r>
            <a:r>
              <a:rPr lang="en-US" altLang="zh-CN" sz="1350" dirty="0">
                <a:solidFill>
                  <a:schemeClr val="tx2"/>
                </a:solidFill>
              </a:rPr>
              <a:t>( "</a:t>
            </a:r>
            <a:r>
              <a:rPr lang="en-US" altLang="zh-CN" sz="1350" dirty="0" err="1">
                <a:solidFill>
                  <a:schemeClr val="tx2"/>
                </a:solidFill>
              </a:rPr>
              <a:t>localhost</a:t>
            </a:r>
            <a:r>
              <a:rPr lang="en-US" altLang="zh-CN" sz="1350" dirty="0">
                <a:solidFill>
                  <a:schemeClr val="tx2"/>
                </a:solidFill>
              </a:rPr>
              <a:t>" , 27017 );</a:t>
            </a:r>
            <a:endParaRPr lang="en-US" altLang="zh-CN" sz="1350" dirty="0">
              <a:solidFill>
                <a:schemeClr val="tx2"/>
              </a:solidFill>
            </a:endParaRPr>
          </a:p>
          <a:p>
            <a:pPr marL="300355" lvl="1" indent="0">
              <a:buNone/>
            </a:pPr>
            <a:r>
              <a:rPr lang="en-US" altLang="zh-CN" sz="1350" dirty="0">
                <a:solidFill>
                  <a:srgbClr val="00B050"/>
                </a:solidFill>
              </a:rPr>
              <a:t>// or, to connect to a replica set, supply a seed list of members</a:t>
            </a:r>
            <a:endParaRPr lang="en-US" altLang="zh-CN" sz="1350" dirty="0">
              <a:solidFill>
                <a:srgbClr val="00B050"/>
              </a:solidFill>
            </a:endParaRPr>
          </a:p>
          <a:p>
            <a:pPr marL="300355" lvl="1" indent="0">
              <a:buNone/>
            </a:pPr>
            <a:r>
              <a:rPr lang="en-US" altLang="zh-CN" sz="1350" dirty="0" err="1">
                <a:solidFill>
                  <a:schemeClr val="tx2"/>
                </a:solidFill>
              </a:rPr>
              <a:t>MongoClient</a:t>
            </a:r>
            <a:r>
              <a:rPr lang="en-US" altLang="zh-CN" sz="1350" dirty="0">
                <a:solidFill>
                  <a:schemeClr val="tx2"/>
                </a:solidFill>
              </a:rPr>
              <a:t> </a:t>
            </a:r>
            <a:r>
              <a:rPr lang="en-US" altLang="zh-CN" sz="1350" dirty="0" err="1">
                <a:solidFill>
                  <a:schemeClr val="tx2"/>
                </a:solidFill>
              </a:rPr>
              <a:t>mongoClient</a:t>
            </a:r>
            <a:r>
              <a:rPr lang="en-US" altLang="zh-CN" sz="1350" dirty="0">
                <a:solidFill>
                  <a:schemeClr val="tx2"/>
                </a:solidFill>
              </a:rPr>
              <a:t> = new </a:t>
            </a:r>
            <a:r>
              <a:rPr lang="en-US" altLang="zh-CN" sz="1350" dirty="0" err="1">
                <a:solidFill>
                  <a:schemeClr val="tx2"/>
                </a:solidFill>
              </a:rPr>
              <a:t>MongoClient</a:t>
            </a:r>
            <a:r>
              <a:rPr lang="en-US" altLang="zh-CN" sz="1350" dirty="0">
                <a:solidFill>
                  <a:schemeClr val="tx2"/>
                </a:solidFill>
              </a:rPr>
              <a:t>(</a:t>
            </a:r>
            <a:r>
              <a:rPr lang="en-US" altLang="zh-CN" sz="1350" dirty="0" err="1">
                <a:solidFill>
                  <a:schemeClr val="tx2"/>
                </a:solidFill>
              </a:rPr>
              <a:t>Arrays.asList</a:t>
            </a:r>
            <a:r>
              <a:rPr lang="en-US" altLang="zh-CN" sz="1350" dirty="0">
                <a:solidFill>
                  <a:schemeClr val="tx2"/>
                </a:solidFill>
              </a:rPr>
              <a:t>(</a:t>
            </a:r>
            <a:endParaRPr lang="en-US" altLang="zh-CN" sz="1350" dirty="0">
              <a:solidFill>
                <a:schemeClr val="tx2"/>
              </a:solidFill>
            </a:endParaRPr>
          </a:p>
          <a:p>
            <a:pPr marL="300355" lvl="1" indent="0">
              <a:buNone/>
            </a:pPr>
            <a:r>
              <a:rPr lang="en-US" altLang="zh-CN" sz="1350" dirty="0">
                <a:solidFill>
                  <a:schemeClr val="tx2"/>
                </a:solidFill>
              </a:rPr>
              <a:t>		          new </a:t>
            </a:r>
            <a:r>
              <a:rPr lang="en-US" altLang="zh-CN" sz="1350" dirty="0" err="1">
                <a:solidFill>
                  <a:schemeClr val="tx2"/>
                </a:solidFill>
              </a:rPr>
              <a:t>ServerAddress</a:t>
            </a:r>
            <a:r>
              <a:rPr lang="en-US" altLang="zh-CN" sz="1350" dirty="0">
                <a:solidFill>
                  <a:schemeClr val="tx2"/>
                </a:solidFill>
              </a:rPr>
              <a:t>("</a:t>
            </a:r>
            <a:r>
              <a:rPr lang="en-US" altLang="zh-CN" sz="1350" dirty="0" err="1">
                <a:solidFill>
                  <a:schemeClr val="tx2"/>
                </a:solidFill>
              </a:rPr>
              <a:t>localhost</a:t>
            </a:r>
            <a:r>
              <a:rPr lang="en-US" altLang="zh-CN" sz="1350" dirty="0">
                <a:solidFill>
                  <a:schemeClr val="tx2"/>
                </a:solidFill>
              </a:rPr>
              <a:t>", 27017),</a:t>
            </a:r>
            <a:endParaRPr lang="en-US" altLang="zh-CN" sz="1350" dirty="0">
              <a:solidFill>
                <a:schemeClr val="tx2"/>
              </a:solidFill>
            </a:endParaRPr>
          </a:p>
          <a:p>
            <a:pPr marL="300355" lvl="1" indent="0">
              <a:buNone/>
            </a:pPr>
            <a:r>
              <a:rPr lang="en-US" altLang="zh-CN" sz="1350" dirty="0">
                <a:solidFill>
                  <a:schemeClr val="tx2"/>
                </a:solidFill>
              </a:rPr>
              <a:t>                                      new </a:t>
            </a:r>
            <a:r>
              <a:rPr lang="en-US" altLang="zh-CN" sz="1350" dirty="0" err="1">
                <a:solidFill>
                  <a:schemeClr val="tx2"/>
                </a:solidFill>
              </a:rPr>
              <a:t>ServerAddress</a:t>
            </a:r>
            <a:r>
              <a:rPr lang="en-US" altLang="zh-CN" sz="1350" dirty="0">
                <a:solidFill>
                  <a:schemeClr val="tx2"/>
                </a:solidFill>
              </a:rPr>
              <a:t>("</a:t>
            </a:r>
            <a:r>
              <a:rPr lang="en-US" altLang="zh-CN" sz="1350" dirty="0" err="1">
                <a:solidFill>
                  <a:schemeClr val="tx2"/>
                </a:solidFill>
              </a:rPr>
              <a:t>localhost</a:t>
            </a:r>
            <a:r>
              <a:rPr lang="en-US" altLang="zh-CN" sz="1350" dirty="0">
                <a:solidFill>
                  <a:schemeClr val="tx2"/>
                </a:solidFill>
              </a:rPr>
              <a:t>", 27018),</a:t>
            </a:r>
            <a:endParaRPr lang="en-US" altLang="zh-CN" sz="1350" dirty="0">
              <a:solidFill>
                <a:schemeClr val="tx2"/>
              </a:solidFill>
            </a:endParaRPr>
          </a:p>
          <a:p>
            <a:pPr marL="300355" lvl="1" indent="0">
              <a:buNone/>
            </a:pPr>
            <a:r>
              <a:rPr lang="en-US" altLang="zh-CN" sz="1350" dirty="0">
                <a:solidFill>
                  <a:schemeClr val="tx2"/>
                </a:solidFill>
              </a:rPr>
              <a:t>                                      new </a:t>
            </a:r>
            <a:r>
              <a:rPr lang="en-US" altLang="zh-CN" sz="1350" dirty="0" err="1">
                <a:solidFill>
                  <a:schemeClr val="tx2"/>
                </a:solidFill>
              </a:rPr>
              <a:t>ServerAddress</a:t>
            </a:r>
            <a:r>
              <a:rPr lang="en-US" altLang="zh-CN" sz="1350" dirty="0">
                <a:solidFill>
                  <a:schemeClr val="tx2"/>
                </a:solidFill>
              </a:rPr>
              <a:t>("</a:t>
            </a:r>
            <a:r>
              <a:rPr lang="en-US" altLang="zh-CN" sz="1350" dirty="0" err="1">
                <a:solidFill>
                  <a:schemeClr val="tx2"/>
                </a:solidFill>
              </a:rPr>
              <a:t>localhost</a:t>
            </a:r>
            <a:r>
              <a:rPr lang="en-US" altLang="zh-CN" sz="1350" dirty="0">
                <a:solidFill>
                  <a:schemeClr val="tx2"/>
                </a:solidFill>
              </a:rPr>
              <a:t>", 27019)));</a:t>
            </a:r>
            <a:endParaRPr lang="en-US" altLang="zh-CN" sz="1350" dirty="0">
              <a:solidFill>
                <a:schemeClr val="tx2"/>
              </a:solidFill>
            </a:endParaRPr>
          </a:p>
          <a:p>
            <a:pPr marL="300355" lvl="1" indent="0">
              <a:buNone/>
            </a:pPr>
            <a:endParaRPr lang="en-US" altLang="zh-CN" sz="1350" dirty="0">
              <a:solidFill>
                <a:schemeClr val="tx2"/>
              </a:solidFill>
            </a:endParaRPr>
          </a:p>
          <a:p>
            <a:pPr marL="300355" lvl="1" indent="0">
              <a:buNone/>
            </a:pPr>
            <a:r>
              <a:rPr lang="en-US" altLang="zh-CN" sz="1350" dirty="0">
                <a:solidFill>
                  <a:schemeClr val="tx2"/>
                </a:solidFill>
              </a:rPr>
              <a:t>DB </a:t>
            </a:r>
            <a:r>
              <a:rPr lang="en-US" altLang="zh-CN" sz="1350" dirty="0" err="1">
                <a:solidFill>
                  <a:schemeClr val="tx2"/>
                </a:solidFill>
              </a:rPr>
              <a:t>db</a:t>
            </a:r>
            <a:r>
              <a:rPr lang="en-US" altLang="zh-CN" sz="1350" dirty="0">
                <a:solidFill>
                  <a:schemeClr val="tx2"/>
                </a:solidFill>
              </a:rPr>
              <a:t> = </a:t>
            </a:r>
            <a:r>
              <a:rPr lang="en-US" altLang="zh-CN" sz="1350" dirty="0" err="1">
                <a:solidFill>
                  <a:schemeClr val="tx2"/>
                </a:solidFill>
              </a:rPr>
              <a:t>mongoClient.getDB</a:t>
            </a:r>
            <a:r>
              <a:rPr lang="en-US" altLang="zh-CN" sz="1350" dirty="0">
                <a:solidFill>
                  <a:schemeClr val="tx2"/>
                </a:solidFill>
              </a:rPr>
              <a:t>( "</a:t>
            </a:r>
            <a:r>
              <a:rPr lang="en-US" altLang="zh-CN" sz="1350" dirty="0" err="1">
                <a:solidFill>
                  <a:schemeClr val="tx2"/>
                </a:solidFill>
              </a:rPr>
              <a:t>mydb</a:t>
            </a:r>
            <a:r>
              <a:rPr lang="en-US" altLang="zh-CN" sz="1350" dirty="0">
                <a:solidFill>
                  <a:schemeClr val="tx2"/>
                </a:solidFill>
              </a:rPr>
              <a:t>" );</a:t>
            </a:r>
            <a:endParaRPr lang="en-US" altLang="zh-CN" sz="1350" dirty="0">
              <a:solidFill>
                <a:schemeClr val="tx2"/>
              </a:solidFill>
            </a:endParaRPr>
          </a:p>
          <a:p>
            <a:endParaRPr lang="en-US" altLang="zh-CN" sz="1350" dirty="0"/>
          </a:p>
          <a:p>
            <a:endParaRPr lang="en-US" altLang="zh-CN" sz="1350" dirty="0"/>
          </a:p>
          <a:p>
            <a:endParaRPr lang="en-US" altLang="zh-CN" sz="1350" dirty="0"/>
          </a:p>
          <a:p>
            <a:endParaRPr lang="zh-CN" altLang="en-US" sz="1350"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err="1"/>
              <a:t>MongoDB</a:t>
            </a:r>
            <a:r>
              <a:rPr lang="en-US" altLang="zh-CN" dirty="0"/>
              <a:t> with Java</a:t>
            </a:r>
            <a:endParaRPr lang="zh-CN" altLang="en-US" dirty="0"/>
          </a:p>
        </p:txBody>
      </p:sp>
      <p:sp>
        <p:nvSpPr>
          <p:cNvPr id="3" name="内容占位符 2"/>
          <p:cNvSpPr>
            <a:spLocks noGrp="1"/>
          </p:cNvSpPr>
          <p:nvPr>
            <p:ph idx="1"/>
          </p:nvPr>
        </p:nvSpPr>
        <p:spPr/>
        <p:txBody>
          <a:bodyPr/>
          <a:lstStyle/>
          <a:p>
            <a:r>
              <a:rPr lang="en-US" altLang="zh-CN" dirty="0"/>
              <a:t>Authentication (Optional)</a:t>
            </a:r>
            <a:endParaRPr lang="en-US" altLang="zh-CN" dirty="0"/>
          </a:p>
          <a:p>
            <a:pPr marL="300355" lvl="1" indent="0">
              <a:buNone/>
            </a:pPr>
            <a:endParaRPr lang="en-US" altLang="zh-CN" sz="1350" dirty="0">
              <a:solidFill>
                <a:srgbClr val="00B050"/>
              </a:solidFill>
            </a:endParaRPr>
          </a:p>
          <a:p>
            <a:pPr marL="300355" lvl="1" indent="0">
              <a:buNone/>
            </a:pPr>
            <a:r>
              <a:rPr lang="en-US" altLang="zh-CN" sz="1350" dirty="0" err="1">
                <a:solidFill>
                  <a:schemeClr val="tx2"/>
                </a:solidFill>
              </a:rPr>
              <a:t>MongoClient</a:t>
            </a:r>
            <a:r>
              <a:rPr lang="en-US" altLang="zh-CN" sz="1350" dirty="0">
                <a:solidFill>
                  <a:schemeClr val="tx2"/>
                </a:solidFill>
              </a:rPr>
              <a:t> </a:t>
            </a:r>
            <a:r>
              <a:rPr lang="en-US" altLang="zh-CN" sz="1350" dirty="0" err="1">
                <a:solidFill>
                  <a:schemeClr val="tx2"/>
                </a:solidFill>
              </a:rPr>
              <a:t>mongoClient</a:t>
            </a:r>
            <a:r>
              <a:rPr lang="en-US" altLang="zh-CN" sz="1350" dirty="0">
                <a:solidFill>
                  <a:schemeClr val="tx2"/>
                </a:solidFill>
              </a:rPr>
              <a:t> = new </a:t>
            </a:r>
            <a:r>
              <a:rPr lang="en-US" altLang="zh-CN" sz="1350" dirty="0" err="1">
                <a:solidFill>
                  <a:schemeClr val="tx2"/>
                </a:solidFill>
              </a:rPr>
              <a:t>MongoClient</a:t>
            </a:r>
            <a:r>
              <a:rPr lang="en-US" altLang="zh-CN" sz="1350" dirty="0">
                <a:solidFill>
                  <a:schemeClr val="tx2"/>
                </a:solidFill>
              </a:rPr>
              <a:t>();</a:t>
            </a:r>
            <a:endParaRPr lang="en-US" altLang="zh-CN" sz="1350" dirty="0">
              <a:solidFill>
                <a:schemeClr val="tx2"/>
              </a:solidFill>
            </a:endParaRPr>
          </a:p>
          <a:p>
            <a:pPr marL="300355" lvl="1" indent="0">
              <a:buNone/>
            </a:pPr>
            <a:r>
              <a:rPr lang="en-US" altLang="zh-CN" sz="1350" dirty="0">
                <a:solidFill>
                  <a:schemeClr val="tx2"/>
                </a:solidFill>
              </a:rPr>
              <a:t>DB </a:t>
            </a:r>
            <a:r>
              <a:rPr lang="en-US" altLang="zh-CN" sz="1350" dirty="0" err="1">
                <a:solidFill>
                  <a:schemeClr val="tx2"/>
                </a:solidFill>
              </a:rPr>
              <a:t>db</a:t>
            </a:r>
            <a:r>
              <a:rPr lang="en-US" altLang="zh-CN" sz="1350" dirty="0">
                <a:solidFill>
                  <a:schemeClr val="tx2"/>
                </a:solidFill>
              </a:rPr>
              <a:t> = </a:t>
            </a:r>
            <a:r>
              <a:rPr lang="en-US" altLang="zh-CN" sz="1350" dirty="0" err="1">
                <a:solidFill>
                  <a:schemeClr val="tx2"/>
                </a:solidFill>
              </a:rPr>
              <a:t>mongoClient.getDB</a:t>
            </a:r>
            <a:r>
              <a:rPr lang="en-US" altLang="zh-CN" sz="1350" dirty="0">
                <a:solidFill>
                  <a:schemeClr val="tx2"/>
                </a:solidFill>
              </a:rPr>
              <a:t>("test");</a:t>
            </a:r>
            <a:endParaRPr lang="en-US" altLang="zh-CN" sz="1350" dirty="0">
              <a:solidFill>
                <a:schemeClr val="tx2"/>
              </a:solidFill>
            </a:endParaRPr>
          </a:p>
          <a:p>
            <a:pPr marL="300355" lvl="1" indent="0">
              <a:buNone/>
            </a:pPr>
            <a:r>
              <a:rPr lang="en-US" altLang="zh-CN" sz="1350" dirty="0" err="1">
                <a:solidFill>
                  <a:schemeClr val="tx2"/>
                </a:solidFill>
              </a:rPr>
              <a:t>boolean</a:t>
            </a:r>
            <a:r>
              <a:rPr lang="en-US" altLang="zh-CN" sz="1350" dirty="0">
                <a:solidFill>
                  <a:schemeClr val="tx2"/>
                </a:solidFill>
              </a:rPr>
              <a:t> </a:t>
            </a:r>
            <a:r>
              <a:rPr lang="en-US" altLang="zh-CN" sz="1350" dirty="0" err="1">
                <a:solidFill>
                  <a:schemeClr val="tx2"/>
                </a:solidFill>
              </a:rPr>
              <a:t>auth</a:t>
            </a:r>
            <a:r>
              <a:rPr lang="en-US" altLang="zh-CN" sz="1350" dirty="0">
                <a:solidFill>
                  <a:schemeClr val="tx2"/>
                </a:solidFill>
              </a:rPr>
              <a:t> = </a:t>
            </a:r>
            <a:r>
              <a:rPr lang="en-US" altLang="zh-CN" sz="1350" dirty="0" err="1">
                <a:solidFill>
                  <a:schemeClr val="tx2"/>
                </a:solidFill>
              </a:rPr>
              <a:t>db.authenticate</a:t>
            </a:r>
            <a:r>
              <a:rPr lang="en-US" altLang="zh-CN" sz="1350" dirty="0">
                <a:solidFill>
                  <a:schemeClr val="tx2"/>
                </a:solidFill>
              </a:rPr>
              <a:t>(</a:t>
            </a:r>
            <a:r>
              <a:rPr lang="en-US" altLang="zh-CN" sz="1350" dirty="0" err="1">
                <a:solidFill>
                  <a:schemeClr val="tx2"/>
                </a:solidFill>
              </a:rPr>
              <a:t>myUserName</a:t>
            </a:r>
            <a:r>
              <a:rPr lang="en-US" altLang="zh-CN" sz="1350" dirty="0">
                <a:solidFill>
                  <a:schemeClr val="tx2"/>
                </a:solidFill>
              </a:rPr>
              <a:t>, </a:t>
            </a:r>
            <a:r>
              <a:rPr lang="en-US" altLang="zh-CN" sz="1350" dirty="0" err="1">
                <a:solidFill>
                  <a:schemeClr val="tx2"/>
                </a:solidFill>
              </a:rPr>
              <a:t>myPassword</a:t>
            </a:r>
            <a:r>
              <a:rPr lang="en-US" altLang="zh-CN" sz="1350" dirty="0">
                <a:solidFill>
                  <a:schemeClr val="tx2"/>
                </a:solidFill>
              </a:rPr>
              <a:t>);</a:t>
            </a:r>
            <a:endParaRPr lang="en-US" altLang="zh-CN" sz="1350" dirty="0">
              <a:solidFill>
                <a:schemeClr val="tx2"/>
              </a:solidFill>
            </a:endParaRPr>
          </a:p>
          <a:p>
            <a:endParaRPr lang="en-US" altLang="zh-CN" sz="1350" dirty="0"/>
          </a:p>
          <a:p>
            <a:r>
              <a:rPr lang="en-US" altLang="zh-CN" dirty="0"/>
              <a:t>Getting a List Of Collections</a:t>
            </a:r>
            <a:endParaRPr lang="en-US" altLang="zh-CN" dirty="0"/>
          </a:p>
          <a:p>
            <a:pPr marL="300355" lvl="1" indent="0">
              <a:buNone/>
            </a:pPr>
            <a:r>
              <a:rPr lang="en-US" altLang="zh-CN" sz="1350" dirty="0">
                <a:solidFill>
                  <a:schemeClr val="tx2"/>
                </a:solidFill>
              </a:rPr>
              <a:t>Set&lt;String&gt; </a:t>
            </a:r>
            <a:r>
              <a:rPr lang="en-US" altLang="zh-CN" sz="1350" dirty="0" err="1">
                <a:solidFill>
                  <a:schemeClr val="tx2"/>
                </a:solidFill>
              </a:rPr>
              <a:t>colls</a:t>
            </a:r>
            <a:r>
              <a:rPr lang="en-US" altLang="zh-CN" sz="1350" dirty="0">
                <a:solidFill>
                  <a:schemeClr val="tx2"/>
                </a:solidFill>
              </a:rPr>
              <a:t> = </a:t>
            </a:r>
            <a:r>
              <a:rPr lang="en-US" altLang="zh-CN" sz="1350" dirty="0" err="1">
                <a:solidFill>
                  <a:schemeClr val="tx2"/>
                </a:solidFill>
              </a:rPr>
              <a:t>db.getCollectionNames</a:t>
            </a:r>
            <a:r>
              <a:rPr lang="en-US" altLang="zh-CN" sz="1350" dirty="0">
                <a:solidFill>
                  <a:schemeClr val="tx2"/>
                </a:solidFill>
              </a:rPr>
              <a:t>();</a:t>
            </a:r>
            <a:endParaRPr lang="en-US" altLang="zh-CN" sz="1350" dirty="0">
              <a:solidFill>
                <a:schemeClr val="tx2"/>
              </a:solidFill>
            </a:endParaRPr>
          </a:p>
          <a:p>
            <a:pPr marL="300355" lvl="1" indent="0">
              <a:buNone/>
            </a:pPr>
            <a:endParaRPr lang="en-US" altLang="zh-CN" sz="1350" dirty="0">
              <a:solidFill>
                <a:schemeClr val="tx2"/>
              </a:solidFill>
            </a:endParaRPr>
          </a:p>
          <a:p>
            <a:pPr marL="300355" lvl="1" indent="0">
              <a:buNone/>
            </a:pPr>
            <a:r>
              <a:rPr lang="en-US" altLang="zh-CN" sz="1350" dirty="0">
                <a:solidFill>
                  <a:schemeClr val="tx2"/>
                </a:solidFill>
              </a:rPr>
              <a:t>for (String s : </a:t>
            </a:r>
            <a:r>
              <a:rPr lang="en-US" altLang="zh-CN" sz="1350" dirty="0" err="1">
                <a:solidFill>
                  <a:schemeClr val="tx2"/>
                </a:solidFill>
              </a:rPr>
              <a:t>colls</a:t>
            </a:r>
            <a:r>
              <a:rPr lang="en-US" altLang="zh-CN" sz="1350" dirty="0">
                <a:solidFill>
                  <a:schemeClr val="tx2"/>
                </a:solidFill>
              </a:rPr>
              <a:t>) {</a:t>
            </a:r>
            <a:endParaRPr lang="en-US" altLang="zh-CN" sz="1350" dirty="0">
              <a:solidFill>
                <a:schemeClr val="tx2"/>
              </a:solidFill>
            </a:endParaRPr>
          </a:p>
          <a:p>
            <a:pPr marL="300355" lvl="1" indent="0">
              <a:buNone/>
            </a:pPr>
            <a:r>
              <a:rPr lang="en-US" altLang="zh-CN" sz="1350" dirty="0">
                <a:solidFill>
                  <a:schemeClr val="tx2"/>
                </a:solidFill>
              </a:rPr>
              <a:t>    </a:t>
            </a:r>
            <a:r>
              <a:rPr lang="en-US" altLang="zh-CN" sz="1350" dirty="0" err="1">
                <a:solidFill>
                  <a:schemeClr val="tx2"/>
                </a:solidFill>
              </a:rPr>
              <a:t>System.out.println</a:t>
            </a:r>
            <a:r>
              <a:rPr lang="en-US" altLang="zh-CN" sz="1350" dirty="0">
                <a:solidFill>
                  <a:schemeClr val="tx2"/>
                </a:solidFill>
              </a:rPr>
              <a:t>(s);</a:t>
            </a:r>
            <a:endParaRPr lang="en-US" altLang="zh-CN" sz="1350" dirty="0">
              <a:solidFill>
                <a:schemeClr val="tx2"/>
              </a:solidFill>
            </a:endParaRPr>
          </a:p>
          <a:p>
            <a:pPr marL="300355" lvl="1" indent="0">
              <a:buNone/>
            </a:pPr>
            <a:r>
              <a:rPr lang="en-US" altLang="zh-CN" sz="1350" dirty="0">
                <a:solidFill>
                  <a:schemeClr val="tx2"/>
                </a:solidFill>
              </a:rPr>
              <a:t>}</a:t>
            </a:r>
            <a:endParaRPr lang="en-US" altLang="zh-CN" sz="1350" dirty="0">
              <a:solidFill>
                <a:schemeClr val="tx2"/>
              </a:solidFill>
            </a:endParaRPr>
          </a:p>
          <a:p>
            <a:endParaRPr lang="en-US" altLang="zh-CN" sz="1350" dirty="0"/>
          </a:p>
          <a:p>
            <a:endParaRPr lang="zh-CN" altLang="en-US" sz="1350"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err="1"/>
              <a:t>MongoDB</a:t>
            </a:r>
            <a:r>
              <a:rPr lang="en-US" altLang="zh-CN" dirty="0"/>
              <a:t> with Java</a:t>
            </a:r>
            <a:endParaRPr lang="zh-CN" altLang="en-US" dirty="0"/>
          </a:p>
        </p:txBody>
      </p:sp>
      <p:sp>
        <p:nvSpPr>
          <p:cNvPr id="3" name="内容占位符 2"/>
          <p:cNvSpPr>
            <a:spLocks noGrp="1"/>
          </p:cNvSpPr>
          <p:nvPr>
            <p:ph idx="1"/>
          </p:nvPr>
        </p:nvSpPr>
        <p:spPr/>
        <p:txBody>
          <a:bodyPr/>
          <a:lstStyle/>
          <a:p>
            <a:r>
              <a:rPr lang="en-US" altLang="zh-CN" dirty="0"/>
              <a:t>Getting a Collection</a:t>
            </a:r>
            <a:endParaRPr lang="en-US" altLang="zh-CN" dirty="0"/>
          </a:p>
          <a:p>
            <a:pPr marL="0" indent="0">
              <a:buNone/>
            </a:pPr>
            <a:r>
              <a:rPr lang="en-US" altLang="zh-CN" dirty="0">
                <a:solidFill>
                  <a:schemeClr val="tx2"/>
                </a:solidFill>
              </a:rPr>
              <a:t>     </a:t>
            </a:r>
            <a:r>
              <a:rPr lang="en-US" altLang="zh-CN" dirty="0" err="1">
                <a:solidFill>
                  <a:schemeClr val="tx2"/>
                </a:solidFill>
              </a:rPr>
              <a:t>BCollection</a:t>
            </a:r>
            <a:r>
              <a:rPr lang="en-US" altLang="zh-CN" dirty="0">
                <a:solidFill>
                  <a:schemeClr val="tx2"/>
                </a:solidFill>
              </a:rPr>
              <a:t> </a:t>
            </a:r>
            <a:r>
              <a:rPr lang="en-US" altLang="zh-CN" dirty="0" err="1">
                <a:solidFill>
                  <a:schemeClr val="tx2"/>
                </a:solidFill>
              </a:rPr>
              <a:t>coll</a:t>
            </a:r>
            <a:r>
              <a:rPr lang="en-US" altLang="zh-CN" dirty="0">
                <a:solidFill>
                  <a:schemeClr val="tx2"/>
                </a:solidFill>
              </a:rPr>
              <a:t> = </a:t>
            </a:r>
            <a:r>
              <a:rPr lang="en-US" altLang="zh-CN" dirty="0" err="1">
                <a:solidFill>
                  <a:schemeClr val="tx2"/>
                </a:solidFill>
              </a:rPr>
              <a:t>db.getCollection</a:t>
            </a:r>
            <a:r>
              <a:rPr lang="en-US" altLang="zh-CN" dirty="0">
                <a:solidFill>
                  <a:schemeClr val="tx2"/>
                </a:solidFill>
              </a:rPr>
              <a:t>("</a:t>
            </a:r>
            <a:r>
              <a:rPr lang="en-US" altLang="zh-CN" dirty="0" err="1">
                <a:solidFill>
                  <a:schemeClr val="tx2"/>
                </a:solidFill>
              </a:rPr>
              <a:t>testCollection</a:t>
            </a:r>
            <a:r>
              <a:rPr lang="en-US" altLang="zh-CN" dirty="0">
                <a:solidFill>
                  <a:schemeClr val="tx2"/>
                </a:solidFill>
              </a:rPr>
              <a:t>");</a:t>
            </a:r>
            <a:endParaRPr lang="en-US" altLang="zh-CN" dirty="0">
              <a:solidFill>
                <a:schemeClr val="tx2"/>
              </a:solidFill>
            </a:endParaRPr>
          </a:p>
          <a:p>
            <a:endParaRPr lang="en-US" altLang="zh-CN" dirty="0"/>
          </a:p>
          <a:p>
            <a:r>
              <a:rPr lang="en-US" altLang="zh-CN" dirty="0"/>
              <a:t>Setting Write Concern</a:t>
            </a:r>
            <a:endParaRPr lang="en-US" altLang="zh-CN" dirty="0"/>
          </a:p>
          <a:p>
            <a:pPr marL="0" indent="0">
              <a:buNone/>
            </a:pPr>
            <a:r>
              <a:rPr lang="en-US" altLang="zh-CN" dirty="0">
                <a:solidFill>
                  <a:schemeClr val="tx2"/>
                </a:solidFill>
              </a:rPr>
              <a:t>     </a:t>
            </a:r>
            <a:r>
              <a:rPr lang="en-US" altLang="zh-CN" dirty="0" err="1">
                <a:solidFill>
                  <a:schemeClr val="tx2"/>
                </a:solidFill>
              </a:rPr>
              <a:t>mongoClient.setWriteConcern</a:t>
            </a:r>
            <a:r>
              <a:rPr lang="en-US" altLang="zh-CN" dirty="0">
                <a:solidFill>
                  <a:schemeClr val="tx2"/>
                </a:solidFill>
              </a:rPr>
              <a:t>(</a:t>
            </a:r>
            <a:r>
              <a:rPr lang="en-US" altLang="zh-CN" dirty="0" err="1">
                <a:solidFill>
                  <a:schemeClr val="tx2"/>
                </a:solidFill>
              </a:rPr>
              <a:t>WriteConcern.JOURNALED</a:t>
            </a:r>
            <a:r>
              <a:rPr lang="en-US" altLang="zh-CN" dirty="0">
                <a:solidFill>
                  <a:schemeClr val="tx2"/>
                </a:solidFill>
              </a:rPr>
              <a:t>);</a:t>
            </a:r>
            <a:endParaRPr lang="en-US" altLang="zh-CN" dirty="0">
              <a:solidFill>
                <a:schemeClr val="tx2"/>
              </a:solidFill>
            </a:endParaRPr>
          </a:p>
          <a:p>
            <a:pPr marL="0" indent="0">
              <a:buNone/>
            </a:pPr>
            <a:endParaRPr lang="en-US" altLang="zh-CN" sz="1350" dirty="0">
              <a:solidFill>
                <a:schemeClr val="tx2"/>
              </a:solidFill>
            </a:endParaRPr>
          </a:p>
          <a:p>
            <a:r>
              <a:rPr lang="en-US" altLang="zh-CN" dirty="0"/>
              <a:t>Inserting a document</a:t>
            </a:r>
            <a:endParaRPr lang="en-US" altLang="zh-CN" dirty="0"/>
          </a:p>
          <a:p>
            <a:pPr marL="300355" lvl="1" indent="0">
              <a:buNone/>
            </a:pPr>
            <a:r>
              <a:rPr lang="en-US" altLang="zh-CN" dirty="0" err="1">
                <a:solidFill>
                  <a:schemeClr val="tx2"/>
                </a:solidFill>
              </a:rPr>
              <a:t>BasicDBObject</a:t>
            </a:r>
            <a:r>
              <a:rPr lang="en-US" altLang="zh-CN" dirty="0">
                <a:solidFill>
                  <a:schemeClr val="tx2"/>
                </a:solidFill>
              </a:rPr>
              <a:t> doc = new </a:t>
            </a:r>
            <a:r>
              <a:rPr lang="en-US" altLang="zh-CN" dirty="0" err="1">
                <a:solidFill>
                  <a:schemeClr val="tx2"/>
                </a:solidFill>
              </a:rPr>
              <a:t>BasicDBObject</a:t>
            </a:r>
            <a:r>
              <a:rPr lang="en-US" altLang="zh-CN" dirty="0">
                <a:solidFill>
                  <a:schemeClr val="tx2"/>
                </a:solidFill>
              </a:rPr>
              <a:t>("name", "</a:t>
            </a:r>
            <a:r>
              <a:rPr lang="en-US" altLang="zh-CN" dirty="0" err="1">
                <a:solidFill>
                  <a:schemeClr val="tx2"/>
                </a:solidFill>
              </a:rPr>
              <a:t>MongoDB</a:t>
            </a:r>
            <a:r>
              <a:rPr lang="en-US" altLang="zh-CN" dirty="0">
                <a:solidFill>
                  <a:schemeClr val="tx2"/>
                </a:solidFill>
              </a:rPr>
              <a:t>").</a:t>
            </a:r>
            <a:endParaRPr lang="en-US" altLang="zh-CN" dirty="0">
              <a:solidFill>
                <a:schemeClr val="tx2"/>
              </a:solidFill>
            </a:endParaRPr>
          </a:p>
          <a:p>
            <a:pPr marL="300355" lvl="1" indent="0">
              <a:buNone/>
            </a:pPr>
            <a:r>
              <a:rPr lang="en-US" altLang="zh-CN" dirty="0">
                <a:solidFill>
                  <a:schemeClr val="tx2"/>
                </a:solidFill>
              </a:rPr>
              <a:t>                append("type", "database").</a:t>
            </a:r>
            <a:endParaRPr lang="en-US" altLang="zh-CN" dirty="0">
              <a:solidFill>
                <a:schemeClr val="tx2"/>
              </a:solidFill>
            </a:endParaRPr>
          </a:p>
          <a:p>
            <a:pPr marL="300355" lvl="1" indent="0">
              <a:buNone/>
            </a:pPr>
            <a:r>
              <a:rPr lang="en-US" altLang="zh-CN" dirty="0">
                <a:solidFill>
                  <a:schemeClr val="tx2"/>
                </a:solidFill>
              </a:rPr>
              <a:t>                append("count", 1).</a:t>
            </a:r>
            <a:endParaRPr lang="en-US" altLang="zh-CN" dirty="0">
              <a:solidFill>
                <a:schemeClr val="tx2"/>
              </a:solidFill>
            </a:endParaRPr>
          </a:p>
          <a:p>
            <a:pPr marL="300355" lvl="1" indent="0">
              <a:buNone/>
            </a:pPr>
            <a:r>
              <a:rPr lang="en-US" altLang="zh-CN" dirty="0">
                <a:solidFill>
                  <a:schemeClr val="tx2"/>
                </a:solidFill>
              </a:rPr>
              <a:t>                append("info", new </a:t>
            </a:r>
            <a:r>
              <a:rPr lang="en-US" altLang="zh-CN" dirty="0" err="1">
                <a:solidFill>
                  <a:schemeClr val="tx2"/>
                </a:solidFill>
              </a:rPr>
              <a:t>BasicDBObject</a:t>
            </a:r>
            <a:r>
              <a:rPr lang="en-US" altLang="zh-CN" dirty="0">
                <a:solidFill>
                  <a:schemeClr val="tx2"/>
                </a:solidFill>
              </a:rPr>
              <a:t>("x", 203).append("y", 102));</a:t>
            </a:r>
            <a:endParaRPr lang="en-US" altLang="zh-CN" dirty="0">
              <a:solidFill>
                <a:schemeClr val="tx2"/>
              </a:solidFill>
            </a:endParaRPr>
          </a:p>
          <a:p>
            <a:pPr marL="300355" lvl="1" indent="0">
              <a:buNone/>
            </a:pPr>
            <a:r>
              <a:rPr lang="en-US" altLang="zh-CN" dirty="0" err="1">
                <a:solidFill>
                  <a:schemeClr val="tx2"/>
                </a:solidFill>
              </a:rPr>
              <a:t>coll.insert</a:t>
            </a:r>
            <a:r>
              <a:rPr lang="en-US" altLang="zh-CN" dirty="0">
                <a:solidFill>
                  <a:schemeClr val="tx2"/>
                </a:solidFill>
              </a:rPr>
              <a:t>(doc);</a:t>
            </a:r>
            <a:endParaRPr lang="en-US" altLang="zh-CN" dirty="0">
              <a:solidFill>
                <a:schemeClr val="tx2"/>
              </a:solidFill>
            </a:endParaRPr>
          </a:p>
          <a:p>
            <a:endParaRPr lang="zh-CN" altLang="en-US" sz="1350"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err="1"/>
              <a:t>MongoDB</a:t>
            </a:r>
            <a:r>
              <a:rPr lang="en-US" altLang="zh-CN" dirty="0"/>
              <a:t> with Java</a:t>
            </a:r>
            <a:endParaRPr lang="zh-CN" altLang="en-US" dirty="0"/>
          </a:p>
        </p:txBody>
      </p:sp>
      <p:sp>
        <p:nvSpPr>
          <p:cNvPr id="3" name="内容占位符 2"/>
          <p:cNvSpPr>
            <a:spLocks noGrp="1"/>
          </p:cNvSpPr>
          <p:nvPr>
            <p:ph idx="1"/>
          </p:nvPr>
        </p:nvSpPr>
        <p:spPr/>
        <p:txBody>
          <a:bodyPr/>
          <a:lstStyle/>
          <a:p>
            <a:r>
              <a:rPr lang="en-US" altLang="zh-CN" dirty="0"/>
              <a:t>Getting A Single Document with A Query</a:t>
            </a:r>
            <a:endParaRPr lang="en-US" altLang="zh-CN" dirty="0"/>
          </a:p>
          <a:p>
            <a:pPr marL="300355" lvl="1" indent="0">
              <a:buNone/>
            </a:pPr>
            <a:endParaRPr lang="en-US" altLang="zh-CN" dirty="0">
              <a:solidFill>
                <a:schemeClr val="tx2"/>
              </a:solidFill>
            </a:endParaRPr>
          </a:p>
          <a:p>
            <a:pPr marL="300355" lvl="1" indent="0">
              <a:buNone/>
            </a:pPr>
            <a:r>
              <a:rPr lang="en-US" altLang="zh-CN" dirty="0" err="1">
                <a:solidFill>
                  <a:schemeClr val="tx2"/>
                </a:solidFill>
              </a:rPr>
              <a:t>BasicDBObject</a:t>
            </a:r>
            <a:r>
              <a:rPr lang="en-US" altLang="zh-CN" dirty="0">
                <a:solidFill>
                  <a:schemeClr val="tx2"/>
                </a:solidFill>
              </a:rPr>
              <a:t> query = new </a:t>
            </a:r>
            <a:r>
              <a:rPr lang="en-US" altLang="zh-CN" dirty="0" err="1">
                <a:solidFill>
                  <a:schemeClr val="tx2"/>
                </a:solidFill>
              </a:rPr>
              <a:t>BasicDBObject</a:t>
            </a:r>
            <a:r>
              <a:rPr lang="en-US" altLang="zh-CN" dirty="0">
                <a:solidFill>
                  <a:schemeClr val="tx2"/>
                </a:solidFill>
              </a:rPr>
              <a:t>("</a:t>
            </a:r>
            <a:r>
              <a:rPr lang="en-US" altLang="zh-CN" dirty="0" err="1">
                <a:solidFill>
                  <a:schemeClr val="tx2"/>
                </a:solidFill>
              </a:rPr>
              <a:t>i</a:t>
            </a:r>
            <a:r>
              <a:rPr lang="en-US" altLang="zh-CN" dirty="0">
                <a:solidFill>
                  <a:schemeClr val="tx2"/>
                </a:solidFill>
              </a:rPr>
              <a:t>", 71);</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zh-CN" dirty="0">
                <a:solidFill>
                  <a:schemeClr val="tx2"/>
                </a:solidFill>
              </a:rPr>
              <a:t>cursor = </a:t>
            </a:r>
            <a:r>
              <a:rPr lang="en-US" altLang="zh-CN" dirty="0" err="1">
                <a:solidFill>
                  <a:schemeClr val="tx2"/>
                </a:solidFill>
              </a:rPr>
              <a:t>coll.find</a:t>
            </a:r>
            <a:r>
              <a:rPr lang="en-US" altLang="zh-CN" dirty="0">
                <a:solidFill>
                  <a:schemeClr val="tx2"/>
                </a:solidFill>
              </a:rPr>
              <a:t>(query);</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zh-CN" dirty="0">
                <a:solidFill>
                  <a:schemeClr val="tx2"/>
                </a:solidFill>
              </a:rPr>
              <a:t>try {</a:t>
            </a:r>
            <a:endParaRPr lang="en-US" altLang="zh-CN" dirty="0">
              <a:solidFill>
                <a:schemeClr val="tx2"/>
              </a:solidFill>
            </a:endParaRPr>
          </a:p>
          <a:p>
            <a:pPr marL="300355" lvl="1" indent="0">
              <a:buNone/>
            </a:pPr>
            <a:r>
              <a:rPr lang="en-US" altLang="zh-CN" dirty="0">
                <a:solidFill>
                  <a:schemeClr val="tx2"/>
                </a:solidFill>
              </a:rPr>
              <a:t>   while(</a:t>
            </a:r>
            <a:r>
              <a:rPr lang="en-US" altLang="zh-CN" dirty="0" err="1">
                <a:solidFill>
                  <a:schemeClr val="tx2"/>
                </a:solidFill>
              </a:rPr>
              <a:t>cursor.hasNext</a:t>
            </a: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       </a:t>
            </a:r>
            <a:r>
              <a:rPr lang="en-US" altLang="zh-CN" dirty="0" err="1">
                <a:solidFill>
                  <a:schemeClr val="tx2"/>
                </a:solidFill>
              </a:rPr>
              <a:t>System.out.println</a:t>
            </a:r>
            <a:r>
              <a:rPr lang="en-US" altLang="zh-CN" dirty="0">
                <a:solidFill>
                  <a:schemeClr val="tx2"/>
                </a:solidFill>
              </a:rPr>
              <a:t>(</a:t>
            </a:r>
            <a:r>
              <a:rPr lang="en-US" altLang="zh-CN" dirty="0" err="1">
                <a:solidFill>
                  <a:schemeClr val="tx2"/>
                </a:solidFill>
              </a:rPr>
              <a:t>cursor.next</a:t>
            </a:r>
            <a:r>
              <a:rPr lang="en-US" altLang="zh-CN" dirty="0">
                <a:solidFill>
                  <a:schemeClr val="tx2"/>
                </a:solidFill>
              </a:rPr>
              <a:t>());</a:t>
            </a:r>
            <a:endParaRPr lang="en-US" altLang="zh-CN" dirty="0">
              <a:solidFill>
                <a:schemeClr val="tx2"/>
              </a:solidFill>
            </a:endParaRPr>
          </a:p>
          <a:p>
            <a:pPr marL="300355" lvl="1" indent="0">
              <a:buNone/>
            </a:pP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 finally {</a:t>
            </a:r>
            <a:endParaRPr lang="en-US" altLang="zh-CN" dirty="0">
              <a:solidFill>
                <a:schemeClr val="tx2"/>
              </a:solidFill>
            </a:endParaRPr>
          </a:p>
          <a:p>
            <a:pPr marL="300355" lvl="1" indent="0">
              <a:buNone/>
            </a:pPr>
            <a:r>
              <a:rPr lang="en-US" altLang="zh-CN" dirty="0">
                <a:solidFill>
                  <a:schemeClr val="tx2"/>
                </a:solidFill>
              </a:rPr>
              <a:t>   </a:t>
            </a:r>
            <a:r>
              <a:rPr lang="en-US" altLang="zh-CN" dirty="0" err="1">
                <a:solidFill>
                  <a:schemeClr val="tx2"/>
                </a:solidFill>
              </a:rPr>
              <a:t>cursor.close</a:t>
            </a:r>
            <a:r>
              <a:rPr lang="en-US" altLang="zh-CN" dirty="0">
                <a:solidFill>
                  <a:schemeClr val="tx2"/>
                </a:solidFill>
              </a:rPr>
              <a:t>();</a:t>
            </a:r>
            <a:endParaRPr lang="en-US" altLang="zh-CN" dirty="0">
              <a:solidFill>
                <a:schemeClr val="tx2"/>
              </a:solidFill>
            </a:endParaRPr>
          </a:p>
          <a:p>
            <a:pPr marL="300355" lvl="1" indent="0">
              <a:buNone/>
            </a:pPr>
            <a:r>
              <a:rPr lang="en-US" altLang="zh-CN" dirty="0">
                <a:solidFill>
                  <a:schemeClr val="tx2"/>
                </a:solidFill>
              </a:rPr>
              <a:t>}</a:t>
            </a:r>
            <a:endParaRPr lang="zh-CN" altLang="en-US" sz="1050"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Storage and Analysis</a:t>
            </a:r>
            <a:endParaRPr lang="zh-CN" altLang="en-US" dirty="0"/>
          </a:p>
        </p:txBody>
      </p:sp>
      <p:sp>
        <p:nvSpPr>
          <p:cNvPr id="3" name="内容占位符 2"/>
          <p:cNvSpPr>
            <a:spLocks noGrp="1"/>
          </p:cNvSpPr>
          <p:nvPr>
            <p:ph idx="1"/>
          </p:nvPr>
        </p:nvSpPr>
        <p:spPr/>
        <p:txBody>
          <a:bodyPr/>
          <a:lstStyle/>
          <a:p>
            <a:r>
              <a:rPr lang="en-US" altLang="zh-CN" dirty="0"/>
              <a:t>The problem is simple</a:t>
            </a:r>
            <a:endParaRPr lang="en-US" altLang="zh-CN" dirty="0"/>
          </a:p>
          <a:p>
            <a:pPr lvl="1"/>
            <a:r>
              <a:rPr lang="en-US" altLang="zh-CN" dirty="0"/>
              <a:t>The storage capacities of hard drives have increased massively </a:t>
            </a:r>
            <a:endParaRPr lang="en-US" altLang="zh-CN" dirty="0"/>
          </a:p>
          <a:p>
            <a:pPr lvl="1"/>
            <a:r>
              <a:rPr lang="en-US" altLang="zh-CN" dirty="0"/>
              <a:t>The rate at which data can be read from drives—have not kept up</a:t>
            </a:r>
            <a:endParaRPr lang="en-US" altLang="zh-CN" dirty="0"/>
          </a:p>
          <a:p>
            <a:pPr lvl="1"/>
            <a:endParaRPr lang="en-US" altLang="zh-CN" dirty="0"/>
          </a:p>
          <a:p>
            <a:pPr lvl="1"/>
            <a:r>
              <a:rPr lang="en-US" altLang="zh-CN" dirty="0"/>
              <a:t>One typical drive from 1990 could store 1,370 MB of data and had a transfer speed of 4.4 MB/s</a:t>
            </a:r>
            <a:endParaRPr lang="en-US" altLang="zh-CN" dirty="0"/>
          </a:p>
          <a:p>
            <a:pPr lvl="1"/>
            <a:r>
              <a:rPr lang="en-US" altLang="zh-CN" dirty="0"/>
              <a:t>At present, the transfer speed is around 100 MB/s, this is a long time to read all data on a single drive—and writing is even slower</a:t>
            </a:r>
            <a:endParaRPr lang="en-US" altLang="zh-CN" dirty="0"/>
          </a:p>
          <a:p>
            <a:pPr lvl="1"/>
            <a:endParaRPr lang="en-US" altLang="zh-CN" dirty="0"/>
          </a:p>
          <a:p>
            <a:r>
              <a:rPr lang="en-US" altLang="zh-CN" dirty="0"/>
              <a:t>The obvious way to reduce the time is to read from </a:t>
            </a:r>
            <a:r>
              <a:rPr lang="en-US" altLang="zh-CN" dirty="0">
                <a:solidFill>
                  <a:srgbClr val="FF0000"/>
                </a:solidFill>
              </a:rPr>
              <a:t>multiple disks</a:t>
            </a:r>
            <a:r>
              <a:rPr lang="en-US" altLang="zh-CN" dirty="0"/>
              <a:t> at once.</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err="1"/>
              <a:t>MongoDB</a:t>
            </a:r>
            <a:r>
              <a:rPr lang="en-US" altLang="zh-CN" dirty="0"/>
              <a:t> with Java</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Getting A Set of Documents With a Query</a:t>
            </a:r>
            <a:endParaRPr lang="en-US" altLang="zh-CN" dirty="0"/>
          </a:p>
          <a:p>
            <a:endParaRPr lang="en-US" altLang="zh-CN" dirty="0"/>
          </a:p>
          <a:p>
            <a:pPr marL="300355" lvl="1" indent="0">
              <a:buNone/>
            </a:pPr>
            <a:r>
              <a:rPr lang="en-US" altLang="zh-CN" dirty="0">
                <a:solidFill>
                  <a:schemeClr val="tx2"/>
                </a:solidFill>
              </a:rPr>
              <a:t>query = new </a:t>
            </a:r>
            <a:r>
              <a:rPr lang="en-US" altLang="zh-CN" dirty="0" err="1">
                <a:solidFill>
                  <a:schemeClr val="tx2"/>
                </a:solidFill>
              </a:rPr>
              <a:t>BasicDBObject</a:t>
            </a:r>
            <a:r>
              <a:rPr lang="en-US" altLang="zh-CN" dirty="0">
                <a:solidFill>
                  <a:schemeClr val="tx2"/>
                </a:solidFill>
              </a:rPr>
              <a:t>("</a:t>
            </a:r>
            <a:r>
              <a:rPr lang="en-US" altLang="zh-CN" dirty="0" err="1">
                <a:solidFill>
                  <a:schemeClr val="tx2"/>
                </a:solidFill>
              </a:rPr>
              <a:t>i</a:t>
            </a:r>
            <a:r>
              <a:rPr lang="en-US" altLang="zh-CN" dirty="0">
                <a:solidFill>
                  <a:schemeClr val="tx2"/>
                </a:solidFill>
              </a:rPr>
              <a:t>", new </a:t>
            </a:r>
            <a:r>
              <a:rPr lang="en-US" altLang="zh-CN" dirty="0" err="1">
                <a:solidFill>
                  <a:schemeClr val="tx2"/>
                </a:solidFill>
              </a:rPr>
              <a:t>BasicDBObject</a:t>
            </a:r>
            <a:r>
              <a:rPr lang="en-US" altLang="zh-CN" dirty="0">
                <a:solidFill>
                  <a:schemeClr val="tx2"/>
                </a:solidFill>
              </a:rPr>
              <a:t>("$</a:t>
            </a:r>
            <a:r>
              <a:rPr lang="en-US" altLang="zh-CN" dirty="0" err="1">
                <a:solidFill>
                  <a:schemeClr val="tx2"/>
                </a:solidFill>
              </a:rPr>
              <a:t>gt</a:t>
            </a:r>
            <a:r>
              <a:rPr lang="en-US" altLang="zh-CN" dirty="0">
                <a:solidFill>
                  <a:schemeClr val="tx2"/>
                </a:solidFill>
              </a:rPr>
              <a:t>", 50));  </a:t>
            </a:r>
            <a:endParaRPr lang="en-US" altLang="zh-CN" dirty="0">
              <a:solidFill>
                <a:schemeClr val="tx2"/>
              </a:solidFill>
            </a:endParaRPr>
          </a:p>
          <a:p>
            <a:pPr marL="300355" lvl="1" indent="0">
              <a:buNone/>
            </a:pPr>
            <a:r>
              <a:rPr lang="en-US" altLang="zh-CN" dirty="0">
                <a:solidFill>
                  <a:srgbClr val="00B050"/>
                </a:solidFill>
              </a:rPr>
              <a:t>// e.g. find all where </a:t>
            </a:r>
            <a:r>
              <a:rPr lang="en-US" altLang="zh-CN" dirty="0" err="1">
                <a:solidFill>
                  <a:srgbClr val="00B050"/>
                </a:solidFill>
              </a:rPr>
              <a:t>i</a:t>
            </a:r>
            <a:r>
              <a:rPr lang="en-US" altLang="zh-CN" dirty="0">
                <a:solidFill>
                  <a:srgbClr val="00B050"/>
                </a:solidFill>
              </a:rPr>
              <a:t> &gt; 50</a:t>
            </a:r>
            <a:endParaRPr lang="en-US" altLang="zh-CN" dirty="0">
              <a:solidFill>
                <a:srgbClr val="00B050"/>
              </a:solidFill>
            </a:endParaRPr>
          </a:p>
          <a:p>
            <a:pPr marL="300355" lvl="1" indent="0">
              <a:buNone/>
            </a:pPr>
            <a:endParaRPr lang="en-US" altLang="zh-CN" dirty="0">
              <a:solidFill>
                <a:schemeClr val="tx2"/>
              </a:solidFill>
            </a:endParaRPr>
          </a:p>
          <a:p>
            <a:pPr marL="300355" lvl="1" indent="0">
              <a:buNone/>
            </a:pPr>
            <a:r>
              <a:rPr lang="en-US" altLang="zh-CN" dirty="0">
                <a:solidFill>
                  <a:schemeClr val="tx2"/>
                </a:solidFill>
              </a:rPr>
              <a:t>cursor = </a:t>
            </a:r>
            <a:r>
              <a:rPr lang="en-US" altLang="zh-CN" dirty="0" err="1">
                <a:solidFill>
                  <a:schemeClr val="tx2"/>
                </a:solidFill>
              </a:rPr>
              <a:t>coll.find</a:t>
            </a:r>
            <a:r>
              <a:rPr lang="en-US" altLang="zh-CN" dirty="0">
                <a:solidFill>
                  <a:schemeClr val="tx2"/>
                </a:solidFill>
              </a:rPr>
              <a:t>(query);</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zh-CN" dirty="0">
                <a:solidFill>
                  <a:schemeClr val="tx2"/>
                </a:solidFill>
              </a:rPr>
              <a:t>try {</a:t>
            </a:r>
            <a:endParaRPr lang="en-US" altLang="zh-CN" dirty="0">
              <a:solidFill>
                <a:schemeClr val="tx2"/>
              </a:solidFill>
            </a:endParaRPr>
          </a:p>
          <a:p>
            <a:pPr marL="300355" lvl="1" indent="0">
              <a:buNone/>
            </a:pPr>
            <a:r>
              <a:rPr lang="en-US" altLang="zh-CN" dirty="0">
                <a:solidFill>
                  <a:schemeClr val="tx2"/>
                </a:solidFill>
              </a:rPr>
              <a:t>   while(</a:t>
            </a:r>
            <a:r>
              <a:rPr lang="en-US" altLang="zh-CN" dirty="0" err="1">
                <a:solidFill>
                  <a:schemeClr val="tx2"/>
                </a:solidFill>
              </a:rPr>
              <a:t>cursor.hasNext</a:t>
            </a: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       </a:t>
            </a:r>
            <a:r>
              <a:rPr lang="en-US" altLang="zh-CN" dirty="0" err="1">
                <a:solidFill>
                  <a:schemeClr val="tx2"/>
                </a:solidFill>
              </a:rPr>
              <a:t>System.out.println</a:t>
            </a:r>
            <a:r>
              <a:rPr lang="en-US" altLang="zh-CN" dirty="0">
                <a:solidFill>
                  <a:schemeClr val="tx2"/>
                </a:solidFill>
              </a:rPr>
              <a:t>(</a:t>
            </a:r>
            <a:r>
              <a:rPr lang="en-US" altLang="zh-CN" dirty="0" err="1">
                <a:solidFill>
                  <a:schemeClr val="tx2"/>
                </a:solidFill>
              </a:rPr>
              <a:t>cursor.next</a:t>
            </a:r>
            <a:r>
              <a:rPr lang="en-US" altLang="zh-CN" dirty="0">
                <a:solidFill>
                  <a:schemeClr val="tx2"/>
                </a:solidFill>
              </a:rPr>
              <a:t>());</a:t>
            </a:r>
            <a:endParaRPr lang="en-US" altLang="zh-CN" dirty="0">
              <a:solidFill>
                <a:schemeClr val="tx2"/>
              </a:solidFill>
            </a:endParaRPr>
          </a:p>
          <a:p>
            <a:pPr marL="300355" lvl="1" indent="0">
              <a:buNone/>
            </a:pP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 finally {</a:t>
            </a:r>
            <a:endParaRPr lang="en-US" altLang="zh-CN" dirty="0">
              <a:solidFill>
                <a:schemeClr val="tx2"/>
              </a:solidFill>
            </a:endParaRPr>
          </a:p>
          <a:p>
            <a:pPr marL="300355" lvl="1" indent="0">
              <a:buNone/>
            </a:pPr>
            <a:r>
              <a:rPr lang="en-US" altLang="zh-CN" dirty="0">
                <a:solidFill>
                  <a:schemeClr val="tx2"/>
                </a:solidFill>
              </a:rPr>
              <a:t>   </a:t>
            </a:r>
            <a:r>
              <a:rPr lang="en-US" altLang="zh-CN" dirty="0" err="1">
                <a:solidFill>
                  <a:schemeClr val="tx2"/>
                </a:solidFill>
              </a:rPr>
              <a:t>cursor.close</a:t>
            </a:r>
            <a:r>
              <a:rPr lang="en-US" altLang="zh-CN" dirty="0">
                <a:solidFill>
                  <a:schemeClr val="tx2"/>
                </a:solidFill>
              </a:rPr>
              <a:t>();</a:t>
            </a:r>
            <a:endParaRPr lang="en-US" altLang="zh-CN" dirty="0">
              <a:solidFill>
                <a:schemeClr val="tx2"/>
              </a:solidFill>
            </a:endParaRPr>
          </a:p>
          <a:p>
            <a:pPr marL="300355" lvl="1" indent="0">
              <a:buNone/>
            </a:pPr>
            <a:r>
              <a:rPr lang="en-US" altLang="zh-CN" dirty="0">
                <a:solidFill>
                  <a:schemeClr val="tx2"/>
                </a:solidFill>
              </a:rPr>
              <a:t>}</a:t>
            </a:r>
            <a:endParaRPr lang="zh-CN" altLang="en-US" sz="750"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err="1"/>
              <a:t>MongoDB</a:t>
            </a:r>
            <a:r>
              <a:rPr lang="en-US" altLang="zh-CN" dirty="0"/>
              <a:t> with Java</a:t>
            </a:r>
            <a:endParaRPr lang="zh-CN" altLang="en-US" dirty="0"/>
          </a:p>
        </p:txBody>
      </p:sp>
      <p:sp>
        <p:nvSpPr>
          <p:cNvPr id="3" name="内容占位符 2"/>
          <p:cNvSpPr>
            <a:spLocks noGrp="1"/>
          </p:cNvSpPr>
          <p:nvPr>
            <p:ph idx="1"/>
          </p:nvPr>
        </p:nvSpPr>
        <p:spPr/>
        <p:txBody>
          <a:bodyPr/>
          <a:lstStyle/>
          <a:p>
            <a:r>
              <a:rPr lang="en-US" altLang="zh-CN" dirty="0"/>
              <a:t>Creating An Index</a:t>
            </a:r>
            <a:endParaRPr lang="en-US" altLang="zh-CN" dirty="0"/>
          </a:p>
          <a:p>
            <a:pPr marL="300355" lvl="1" indent="0">
              <a:buNone/>
            </a:pPr>
            <a:r>
              <a:rPr lang="en-US" altLang="zh-CN" dirty="0" err="1">
                <a:solidFill>
                  <a:schemeClr val="tx2"/>
                </a:solidFill>
              </a:rPr>
              <a:t>coll.createIndex</a:t>
            </a:r>
            <a:r>
              <a:rPr lang="en-US" altLang="zh-CN" dirty="0">
                <a:solidFill>
                  <a:schemeClr val="tx2"/>
                </a:solidFill>
              </a:rPr>
              <a:t>(new </a:t>
            </a:r>
            <a:r>
              <a:rPr lang="en-US" altLang="zh-CN" dirty="0" err="1">
                <a:solidFill>
                  <a:schemeClr val="tx2"/>
                </a:solidFill>
              </a:rPr>
              <a:t>BasicDBObject</a:t>
            </a:r>
            <a:r>
              <a:rPr lang="en-US" altLang="zh-CN" dirty="0">
                <a:solidFill>
                  <a:schemeClr val="tx2"/>
                </a:solidFill>
              </a:rPr>
              <a:t>("</a:t>
            </a:r>
            <a:r>
              <a:rPr lang="en-US" altLang="zh-CN" dirty="0" err="1">
                <a:solidFill>
                  <a:schemeClr val="tx2"/>
                </a:solidFill>
              </a:rPr>
              <a:t>i</a:t>
            </a:r>
            <a:r>
              <a:rPr lang="en-US" altLang="zh-CN" dirty="0">
                <a:solidFill>
                  <a:schemeClr val="tx2"/>
                </a:solidFill>
              </a:rPr>
              <a:t>", 1));  // create index on "</a:t>
            </a:r>
            <a:r>
              <a:rPr lang="en-US" altLang="zh-CN" dirty="0" err="1">
                <a:solidFill>
                  <a:schemeClr val="tx2"/>
                </a:solidFill>
              </a:rPr>
              <a:t>i</a:t>
            </a:r>
            <a:r>
              <a:rPr lang="en-US" altLang="zh-CN" dirty="0">
                <a:solidFill>
                  <a:schemeClr val="tx2"/>
                </a:solidFill>
              </a:rPr>
              <a:t>", ascending</a:t>
            </a:r>
            <a:endParaRPr lang="en-US" altLang="zh-CN" dirty="0">
              <a:solidFill>
                <a:schemeClr val="tx2"/>
              </a:solidFill>
            </a:endParaRPr>
          </a:p>
          <a:p>
            <a:endParaRPr lang="en-US" altLang="zh-CN" dirty="0"/>
          </a:p>
          <a:p>
            <a:r>
              <a:rPr lang="en-US" altLang="zh-CN" dirty="0"/>
              <a:t>Getting a List of Indexes on a Collection</a:t>
            </a:r>
            <a:endParaRPr lang="en-US" altLang="zh-CN" dirty="0"/>
          </a:p>
          <a:p>
            <a:pPr marL="300355" lvl="1" indent="0">
              <a:buNone/>
            </a:pPr>
            <a:r>
              <a:rPr lang="en-US" altLang="zh-CN" dirty="0">
                <a:solidFill>
                  <a:schemeClr val="tx2"/>
                </a:solidFill>
              </a:rPr>
              <a:t>List&lt;</a:t>
            </a:r>
            <a:r>
              <a:rPr lang="en-US" altLang="zh-CN" dirty="0" err="1">
                <a:solidFill>
                  <a:schemeClr val="tx2"/>
                </a:solidFill>
              </a:rPr>
              <a:t>DBObject</a:t>
            </a:r>
            <a:r>
              <a:rPr lang="en-US" altLang="zh-CN" dirty="0">
                <a:solidFill>
                  <a:schemeClr val="tx2"/>
                </a:solidFill>
              </a:rPr>
              <a:t>&gt; list = </a:t>
            </a:r>
            <a:r>
              <a:rPr lang="en-US" altLang="zh-CN" dirty="0" err="1">
                <a:solidFill>
                  <a:schemeClr val="tx2"/>
                </a:solidFill>
              </a:rPr>
              <a:t>coll.getIndexInfo</a:t>
            </a:r>
            <a:r>
              <a:rPr lang="en-US" altLang="zh-CN" dirty="0">
                <a:solidFill>
                  <a:schemeClr val="tx2"/>
                </a:solidFill>
              </a:rPr>
              <a:t>();</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zh-CN" dirty="0">
                <a:solidFill>
                  <a:schemeClr val="tx2"/>
                </a:solidFill>
              </a:rPr>
              <a:t>for (</a:t>
            </a:r>
            <a:r>
              <a:rPr lang="en-US" altLang="zh-CN" dirty="0" err="1">
                <a:solidFill>
                  <a:schemeClr val="tx2"/>
                </a:solidFill>
              </a:rPr>
              <a:t>DBObject</a:t>
            </a:r>
            <a:r>
              <a:rPr lang="en-US" altLang="zh-CN" dirty="0">
                <a:solidFill>
                  <a:schemeClr val="tx2"/>
                </a:solidFill>
              </a:rPr>
              <a:t> o : list) {</a:t>
            </a:r>
            <a:endParaRPr lang="en-US" altLang="zh-CN" dirty="0">
              <a:solidFill>
                <a:schemeClr val="tx2"/>
              </a:solidFill>
            </a:endParaRPr>
          </a:p>
          <a:p>
            <a:pPr marL="300355" lvl="1" indent="0">
              <a:buNone/>
            </a:pPr>
            <a:r>
              <a:rPr lang="en-US" altLang="zh-CN" dirty="0">
                <a:solidFill>
                  <a:schemeClr val="tx2"/>
                </a:solidFill>
              </a:rPr>
              <a:t>   </a:t>
            </a:r>
            <a:r>
              <a:rPr lang="en-US" altLang="zh-CN" dirty="0" err="1">
                <a:solidFill>
                  <a:schemeClr val="tx2"/>
                </a:solidFill>
              </a:rPr>
              <a:t>System.out.println</a:t>
            </a:r>
            <a:r>
              <a:rPr lang="en-US" altLang="zh-CN" dirty="0">
                <a:solidFill>
                  <a:schemeClr val="tx2"/>
                </a:solidFill>
              </a:rPr>
              <a:t>(o);</a:t>
            </a:r>
            <a:endParaRPr lang="en-US" altLang="zh-CN" dirty="0">
              <a:solidFill>
                <a:schemeClr val="tx2"/>
              </a:solidFill>
            </a:endParaRPr>
          </a:p>
          <a:p>
            <a:pPr marL="300355" lvl="1" indent="0">
              <a:buNone/>
            </a:pPr>
            <a:r>
              <a:rPr lang="en-US" altLang="zh-CN" dirty="0">
                <a:solidFill>
                  <a:schemeClr val="tx2"/>
                </a:solidFill>
              </a:rPr>
              <a:t>}</a:t>
            </a:r>
            <a:endParaRPr lang="en-US" altLang="zh-CN" dirty="0">
              <a:solidFill>
                <a:schemeClr val="tx2"/>
              </a:solidFill>
            </a:endParaRPr>
          </a:p>
          <a:p>
            <a:endParaRPr lang="en-US" altLang="zh-CN"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err="1"/>
              <a:t>MongoDB</a:t>
            </a:r>
            <a:r>
              <a:rPr lang="en-US" altLang="zh-CN" dirty="0"/>
              <a:t> with Java</a:t>
            </a:r>
            <a:endParaRPr lang="zh-CN" altLang="en-US" dirty="0"/>
          </a:p>
        </p:txBody>
      </p:sp>
      <p:sp>
        <p:nvSpPr>
          <p:cNvPr id="3" name="内容占位符 2"/>
          <p:cNvSpPr>
            <a:spLocks noGrp="1"/>
          </p:cNvSpPr>
          <p:nvPr>
            <p:ph idx="1"/>
          </p:nvPr>
        </p:nvSpPr>
        <p:spPr/>
        <p:txBody>
          <a:bodyPr/>
          <a:lstStyle/>
          <a:p>
            <a:r>
              <a:rPr lang="en-US" altLang="zh-CN" dirty="0"/>
              <a:t>Getting A List of Databases</a:t>
            </a:r>
            <a:endParaRPr lang="en-US" altLang="zh-CN" dirty="0"/>
          </a:p>
          <a:p>
            <a:pPr marL="300355" lvl="1" indent="0">
              <a:buNone/>
            </a:pPr>
            <a:r>
              <a:rPr lang="en-US" altLang="zh-CN" dirty="0" err="1">
                <a:solidFill>
                  <a:schemeClr val="tx2"/>
                </a:solidFill>
              </a:rPr>
              <a:t>MongoClient</a:t>
            </a:r>
            <a:r>
              <a:rPr lang="en-US" altLang="zh-CN" dirty="0">
                <a:solidFill>
                  <a:schemeClr val="tx2"/>
                </a:solidFill>
              </a:rPr>
              <a:t> </a:t>
            </a:r>
            <a:r>
              <a:rPr lang="en-US" altLang="zh-CN" dirty="0" err="1">
                <a:solidFill>
                  <a:schemeClr val="tx2"/>
                </a:solidFill>
              </a:rPr>
              <a:t>mongoClient</a:t>
            </a:r>
            <a:r>
              <a:rPr lang="en-US" altLang="zh-CN" dirty="0">
                <a:solidFill>
                  <a:schemeClr val="tx2"/>
                </a:solidFill>
              </a:rPr>
              <a:t> = new </a:t>
            </a:r>
            <a:r>
              <a:rPr lang="en-US" altLang="zh-CN" dirty="0" err="1">
                <a:solidFill>
                  <a:schemeClr val="tx2"/>
                </a:solidFill>
              </a:rPr>
              <a:t>MongoClient</a:t>
            </a:r>
            <a:r>
              <a:rPr lang="en-US" altLang="zh-CN" dirty="0">
                <a:solidFill>
                  <a:schemeClr val="tx2"/>
                </a:solidFill>
              </a:rPr>
              <a:t>();</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zh-CN" dirty="0">
                <a:solidFill>
                  <a:schemeClr val="tx2"/>
                </a:solidFill>
              </a:rPr>
              <a:t>for (String s : </a:t>
            </a:r>
            <a:r>
              <a:rPr lang="en-US" altLang="zh-CN" dirty="0" err="1">
                <a:solidFill>
                  <a:schemeClr val="tx2"/>
                </a:solidFill>
              </a:rPr>
              <a:t>m.getDatabaseNames</a:t>
            </a:r>
            <a:r>
              <a:rPr lang="en-US" altLang="zh-CN" dirty="0">
                <a:solidFill>
                  <a:schemeClr val="tx2"/>
                </a:solidFill>
              </a:rPr>
              <a:t>()) {</a:t>
            </a:r>
            <a:endParaRPr lang="en-US" altLang="zh-CN" dirty="0">
              <a:solidFill>
                <a:schemeClr val="tx2"/>
              </a:solidFill>
            </a:endParaRPr>
          </a:p>
          <a:p>
            <a:pPr marL="300355" lvl="1" indent="0">
              <a:buNone/>
            </a:pPr>
            <a:r>
              <a:rPr lang="en-US" altLang="zh-CN" dirty="0">
                <a:solidFill>
                  <a:schemeClr val="tx2"/>
                </a:solidFill>
              </a:rPr>
              <a:t>   </a:t>
            </a:r>
            <a:r>
              <a:rPr lang="en-US" altLang="zh-CN" dirty="0" err="1">
                <a:solidFill>
                  <a:schemeClr val="tx2"/>
                </a:solidFill>
              </a:rPr>
              <a:t>System.out.println</a:t>
            </a:r>
            <a:r>
              <a:rPr lang="en-US" altLang="zh-CN" dirty="0">
                <a:solidFill>
                  <a:schemeClr val="tx2"/>
                </a:solidFill>
              </a:rPr>
              <a:t>(s);</a:t>
            </a:r>
            <a:endParaRPr lang="en-US" altLang="zh-CN" dirty="0">
              <a:solidFill>
                <a:schemeClr val="tx2"/>
              </a:solidFill>
            </a:endParaRPr>
          </a:p>
          <a:p>
            <a:pPr marL="300355" lvl="1" indent="0">
              <a:buNone/>
            </a:pPr>
            <a:r>
              <a:rPr lang="en-US" altLang="zh-CN" dirty="0">
                <a:solidFill>
                  <a:schemeClr val="tx2"/>
                </a:solidFill>
              </a:rPr>
              <a:t>}</a:t>
            </a:r>
            <a:endParaRPr lang="en-US" altLang="zh-CN" dirty="0">
              <a:solidFill>
                <a:schemeClr val="tx2"/>
              </a:solidFill>
            </a:endParaRPr>
          </a:p>
          <a:p>
            <a:endParaRPr lang="en-US" altLang="zh-CN" dirty="0"/>
          </a:p>
          <a:p>
            <a:r>
              <a:rPr lang="en-US" altLang="zh-CN" dirty="0"/>
              <a:t>Dropping A Database</a:t>
            </a:r>
            <a:endParaRPr lang="en-US" altLang="zh-CN" dirty="0"/>
          </a:p>
          <a:p>
            <a:pPr marL="300355" lvl="1" indent="0">
              <a:buNone/>
            </a:pPr>
            <a:r>
              <a:rPr lang="en-US" altLang="zh-CN" dirty="0" err="1">
                <a:solidFill>
                  <a:schemeClr val="tx2"/>
                </a:solidFill>
              </a:rPr>
              <a:t>MongoClient</a:t>
            </a:r>
            <a:r>
              <a:rPr lang="en-US" altLang="zh-CN" dirty="0">
                <a:solidFill>
                  <a:schemeClr val="tx2"/>
                </a:solidFill>
              </a:rPr>
              <a:t> </a:t>
            </a:r>
            <a:r>
              <a:rPr lang="en-US" altLang="zh-CN" dirty="0" err="1">
                <a:solidFill>
                  <a:schemeClr val="tx2"/>
                </a:solidFill>
              </a:rPr>
              <a:t>mongoClient</a:t>
            </a:r>
            <a:r>
              <a:rPr lang="en-US" altLang="zh-CN" dirty="0">
                <a:solidFill>
                  <a:schemeClr val="tx2"/>
                </a:solidFill>
              </a:rPr>
              <a:t> = new </a:t>
            </a:r>
            <a:r>
              <a:rPr lang="en-US" altLang="zh-CN" dirty="0" err="1">
                <a:solidFill>
                  <a:schemeClr val="tx2"/>
                </a:solidFill>
              </a:rPr>
              <a:t>MongoClient</a:t>
            </a:r>
            <a:r>
              <a:rPr lang="en-US" altLang="zh-CN" dirty="0">
                <a:solidFill>
                  <a:schemeClr val="tx2"/>
                </a:solidFill>
              </a:rPr>
              <a:t>();</a:t>
            </a:r>
            <a:endParaRPr lang="en-US" altLang="zh-CN" dirty="0">
              <a:solidFill>
                <a:schemeClr val="tx2"/>
              </a:solidFill>
            </a:endParaRPr>
          </a:p>
          <a:p>
            <a:pPr marL="300355" lvl="1" indent="0">
              <a:buNone/>
            </a:pPr>
            <a:r>
              <a:rPr lang="en-US" altLang="zh-CN" dirty="0" err="1">
                <a:solidFill>
                  <a:schemeClr val="tx2"/>
                </a:solidFill>
              </a:rPr>
              <a:t>mongoClient.dropDatabase</a:t>
            </a:r>
            <a:r>
              <a:rPr lang="en-US" altLang="zh-CN" dirty="0">
                <a:solidFill>
                  <a:schemeClr val="tx2"/>
                </a:solidFill>
              </a:rPr>
              <a:t>("</a:t>
            </a:r>
            <a:r>
              <a:rPr lang="en-US" altLang="zh-CN" dirty="0" err="1">
                <a:solidFill>
                  <a:schemeClr val="tx2"/>
                </a:solidFill>
              </a:rPr>
              <a:t>myDatabase</a:t>
            </a:r>
            <a:r>
              <a:rPr lang="en-US" altLang="zh-CN" dirty="0">
                <a:solidFill>
                  <a:schemeClr val="tx2"/>
                </a:solidFill>
              </a:rPr>
              <a:t>");</a:t>
            </a:r>
            <a:endParaRPr lang="zh-CN" altLang="en-US" sz="450"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Spring</a:t>
            </a:r>
            <a:r>
              <a:rPr kumimoji="1" lang="zh-CN" altLang="en-US" dirty="0"/>
              <a:t> </a:t>
            </a:r>
            <a:r>
              <a:rPr kumimoji="1" lang="en-US" altLang="zh-CN" dirty="0"/>
              <a:t>with</a:t>
            </a:r>
            <a:r>
              <a:rPr kumimoji="1" lang="zh-CN" altLang="en-US" dirty="0"/>
              <a:t> </a:t>
            </a:r>
            <a:r>
              <a:rPr kumimoji="1" lang="en-US" altLang="zh-CN" dirty="0"/>
              <a:t>MongoDB</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a:t>MongoDB</a:t>
            </a:r>
            <a:r>
              <a:rPr kumimoji="1" lang="zh-CN" altLang="en-US" dirty="0"/>
              <a:t> </a:t>
            </a:r>
            <a:r>
              <a:rPr kumimoji="1" lang="en-US" altLang="zh-CN" dirty="0"/>
              <a:t>Shell</a:t>
            </a:r>
            <a:endParaRPr kumimoji="1" lang="en-US" altLang="zh-CN" dirty="0"/>
          </a:p>
          <a:p>
            <a:pPr marL="0" indent="0">
              <a:buNone/>
            </a:pPr>
            <a:r>
              <a:rPr kumimoji="1" lang="zh-CN" altLang="en-US" dirty="0">
                <a:solidFill>
                  <a:schemeClr val="tx2">
                    <a:lumMod val="75000"/>
                  </a:schemeClr>
                </a:solidFill>
              </a:rPr>
              <a:t>     </a:t>
            </a:r>
            <a:r>
              <a:rPr kumimoji="1" lang="en-US" altLang="zh-CN" dirty="0">
                <a:solidFill>
                  <a:schemeClr val="tx2">
                    <a:lumMod val="75000"/>
                  </a:schemeClr>
                </a:solidFill>
              </a:rPr>
              <a:t>mongo</a:t>
            </a:r>
            <a:endParaRPr kumimoji="1" lang="en-US" altLang="zh-CN" dirty="0">
              <a:solidFill>
                <a:schemeClr val="tx2">
                  <a:lumMod val="75000"/>
                </a:schemeClr>
              </a:solidFill>
            </a:endParaRPr>
          </a:p>
          <a:p>
            <a:pPr marL="0" indent="0" fontAlgn="base">
              <a:buNone/>
            </a:pPr>
            <a:r>
              <a:rPr kumimoji="1" lang="zh-CN" altLang="en-US" dirty="0">
                <a:solidFill>
                  <a:schemeClr val="tx2">
                    <a:lumMod val="75000"/>
                  </a:schemeClr>
                </a:solidFill>
              </a:rPr>
              <a:t>     </a:t>
            </a:r>
            <a:r>
              <a:rPr kumimoji="1" lang="en-US" altLang="zh-CN" dirty="0">
                <a:solidFill>
                  <a:schemeClr val="tx2">
                    <a:lumMod val="75000"/>
                  </a:schemeClr>
                </a:solidFill>
              </a:rPr>
              <a:t>&gt;</a:t>
            </a:r>
            <a:r>
              <a:rPr kumimoji="1" lang="zh-CN" altLang="en-US" dirty="0">
                <a:solidFill>
                  <a:schemeClr val="tx2">
                    <a:lumMod val="75000"/>
                  </a:schemeClr>
                </a:solidFill>
              </a:rPr>
              <a:t> </a:t>
            </a:r>
            <a:r>
              <a:rPr kumimoji="1" lang="en-US" altLang="zh-CN" dirty="0">
                <a:solidFill>
                  <a:schemeClr val="tx2">
                    <a:lumMod val="75000"/>
                  </a:schemeClr>
                </a:solidFill>
              </a:rPr>
              <a:t>use test</a:t>
            </a:r>
            <a:endParaRPr kumimoji="1" lang="en-US" altLang="zh-CN" dirty="0">
              <a:solidFill>
                <a:schemeClr val="tx2">
                  <a:lumMod val="75000"/>
                </a:schemeClr>
              </a:solidFill>
            </a:endParaRPr>
          </a:p>
          <a:p>
            <a:pPr marL="0" indent="0" fontAlgn="base">
              <a:buNone/>
            </a:pPr>
            <a:r>
              <a:rPr kumimoji="1" lang="zh-CN" altLang="en-US" dirty="0">
                <a:solidFill>
                  <a:schemeClr val="tx2">
                    <a:lumMod val="75000"/>
                  </a:schemeClr>
                </a:solidFill>
              </a:rPr>
              <a:t>     </a:t>
            </a:r>
            <a:r>
              <a:rPr kumimoji="1" lang="en-US" altLang="zh-CN" dirty="0">
                <a:solidFill>
                  <a:schemeClr val="tx2">
                    <a:lumMod val="75000"/>
                  </a:schemeClr>
                </a:solidFill>
              </a:rPr>
              <a:t>&gt;</a:t>
            </a:r>
            <a:r>
              <a:rPr kumimoji="1" lang="zh-CN" altLang="en-US" dirty="0">
                <a:solidFill>
                  <a:schemeClr val="tx2">
                    <a:lumMod val="75000"/>
                  </a:schemeClr>
                </a:solidFill>
              </a:rPr>
              <a:t> </a:t>
            </a:r>
            <a:r>
              <a:rPr kumimoji="1" lang="en-US" altLang="zh-CN" dirty="0" err="1">
                <a:solidFill>
                  <a:schemeClr val="tx2">
                    <a:lumMod val="75000"/>
                  </a:schemeClr>
                </a:solidFill>
              </a:rPr>
              <a:t>db.createUser</a:t>
            </a:r>
            <a:r>
              <a:rPr kumimoji="1" lang="en-US" altLang="zh-CN" dirty="0">
                <a:solidFill>
                  <a:schemeClr val="tx2">
                    <a:lumMod val="75000"/>
                  </a:schemeClr>
                </a:solidFill>
              </a:rPr>
              <a:t>(</a:t>
            </a:r>
            <a:endParaRPr kumimoji="1" lang="en-US" altLang="zh-CN" dirty="0">
              <a:solidFill>
                <a:schemeClr val="tx2">
                  <a:lumMod val="75000"/>
                </a:schemeClr>
              </a:solidFill>
            </a:endParaRPr>
          </a:p>
          <a:p>
            <a:pPr marL="0" indent="0" fontAlgn="base">
              <a:buNone/>
            </a:pPr>
            <a:r>
              <a:rPr kumimoji="1" lang="en-US" altLang="zh-CN" dirty="0">
                <a:solidFill>
                  <a:schemeClr val="tx2">
                    <a:lumMod val="75000"/>
                  </a:schemeClr>
                </a:solidFill>
              </a:rPr>
              <a:t>	{</a:t>
            </a:r>
            <a:endParaRPr kumimoji="1" lang="en-US" altLang="zh-CN" dirty="0">
              <a:solidFill>
                <a:schemeClr val="tx2">
                  <a:lumMod val="75000"/>
                </a:schemeClr>
              </a:solidFill>
            </a:endParaRPr>
          </a:p>
          <a:p>
            <a:pPr marL="0" indent="0" fontAlgn="base">
              <a:buNone/>
            </a:pPr>
            <a:r>
              <a:rPr kumimoji="1" lang="zh-CN" altLang="en-US" dirty="0">
                <a:solidFill>
                  <a:schemeClr val="tx2">
                    <a:lumMod val="75000"/>
                  </a:schemeClr>
                </a:solidFill>
              </a:rPr>
              <a:t> </a:t>
            </a:r>
            <a:r>
              <a:rPr kumimoji="1" lang="en-US" altLang="zh-CN" dirty="0">
                <a:solidFill>
                  <a:schemeClr val="tx2">
                    <a:lumMod val="75000"/>
                  </a:schemeClr>
                </a:solidFill>
              </a:rPr>
              <a:t>	</a:t>
            </a:r>
            <a:r>
              <a:rPr kumimoji="1" lang="zh-CN" altLang="en-US" dirty="0">
                <a:solidFill>
                  <a:schemeClr val="tx2">
                    <a:lumMod val="75000"/>
                  </a:schemeClr>
                </a:solidFill>
              </a:rPr>
              <a:t>  </a:t>
            </a:r>
            <a:r>
              <a:rPr kumimoji="1" lang="en-US" altLang="zh-CN" dirty="0">
                <a:solidFill>
                  <a:schemeClr val="tx2">
                    <a:lumMod val="75000"/>
                  </a:schemeClr>
                </a:solidFill>
              </a:rPr>
              <a:t>user: "test", </a:t>
            </a:r>
            <a:endParaRPr kumimoji="1" lang="en-US" altLang="zh-CN" dirty="0">
              <a:solidFill>
                <a:schemeClr val="tx2">
                  <a:lumMod val="75000"/>
                </a:schemeClr>
              </a:solidFill>
            </a:endParaRPr>
          </a:p>
          <a:p>
            <a:pPr marL="0" indent="0" fontAlgn="base">
              <a:buNone/>
            </a:pPr>
            <a:r>
              <a:rPr kumimoji="1" lang="en-US" altLang="zh-CN" dirty="0">
                <a:solidFill>
                  <a:schemeClr val="tx2">
                    <a:lumMod val="75000"/>
                  </a:schemeClr>
                </a:solidFill>
              </a:rPr>
              <a:t>	</a:t>
            </a:r>
            <a:r>
              <a:rPr kumimoji="1" lang="zh-CN" altLang="en-US" dirty="0">
                <a:solidFill>
                  <a:schemeClr val="tx2">
                    <a:lumMod val="75000"/>
                  </a:schemeClr>
                </a:solidFill>
              </a:rPr>
              <a:t>  </a:t>
            </a:r>
            <a:r>
              <a:rPr kumimoji="1" lang="en-US" altLang="zh-CN" dirty="0" err="1">
                <a:solidFill>
                  <a:schemeClr val="tx2">
                    <a:lumMod val="75000"/>
                  </a:schemeClr>
                </a:solidFill>
              </a:rPr>
              <a:t>pwd</a:t>
            </a:r>
            <a:r>
              <a:rPr kumimoji="1" lang="en-US" altLang="zh-CN" dirty="0">
                <a:solidFill>
                  <a:schemeClr val="tx2">
                    <a:lumMod val="75000"/>
                  </a:schemeClr>
                </a:solidFill>
              </a:rPr>
              <a:t>: "test", </a:t>
            </a:r>
            <a:endParaRPr kumimoji="1" lang="en-US" altLang="zh-CN" dirty="0">
              <a:solidFill>
                <a:schemeClr val="tx2">
                  <a:lumMod val="75000"/>
                </a:schemeClr>
              </a:solidFill>
            </a:endParaRPr>
          </a:p>
          <a:p>
            <a:pPr marL="0" indent="0" fontAlgn="base">
              <a:buNone/>
            </a:pPr>
            <a:r>
              <a:rPr kumimoji="1" lang="zh-CN" altLang="en-US" dirty="0">
                <a:solidFill>
                  <a:schemeClr val="tx2">
                    <a:lumMod val="75000"/>
                  </a:schemeClr>
                </a:solidFill>
              </a:rPr>
              <a:t> </a:t>
            </a:r>
            <a:r>
              <a:rPr kumimoji="1" lang="en-US" altLang="zh-CN" dirty="0">
                <a:solidFill>
                  <a:schemeClr val="tx2">
                    <a:lumMod val="75000"/>
                  </a:schemeClr>
                </a:solidFill>
              </a:rPr>
              <a:t>	</a:t>
            </a:r>
            <a:r>
              <a:rPr kumimoji="1" lang="zh-CN" altLang="en-US" dirty="0">
                <a:solidFill>
                  <a:schemeClr val="tx2">
                    <a:lumMod val="75000"/>
                  </a:schemeClr>
                </a:solidFill>
              </a:rPr>
              <a:t>  </a:t>
            </a:r>
            <a:r>
              <a:rPr kumimoji="1" lang="en-US" altLang="zh-CN" dirty="0">
                <a:solidFill>
                  <a:schemeClr val="tx2">
                    <a:lumMod val="75000"/>
                  </a:schemeClr>
                </a:solidFill>
              </a:rPr>
              <a:t>roles: [ { role: "</a:t>
            </a:r>
            <a:r>
              <a:rPr kumimoji="1" lang="en-US" altLang="zh-CN" dirty="0" err="1">
                <a:solidFill>
                  <a:schemeClr val="tx2">
                    <a:lumMod val="75000"/>
                  </a:schemeClr>
                </a:solidFill>
              </a:rPr>
              <a:t>readWrite</a:t>
            </a:r>
            <a:r>
              <a:rPr kumimoji="1" lang="en-US" altLang="zh-CN" dirty="0">
                <a:solidFill>
                  <a:schemeClr val="tx2">
                    <a:lumMod val="75000"/>
                  </a:schemeClr>
                </a:solidFill>
              </a:rPr>
              <a:t>", </a:t>
            </a:r>
            <a:r>
              <a:rPr kumimoji="1" lang="en-US" altLang="zh-CN" dirty="0" err="1">
                <a:solidFill>
                  <a:schemeClr val="tx2">
                    <a:lumMod val="75000"/>
                  </a:schemeClr>
                </a:solidFill>
              </a:rPr>
              <a:t>db</a:t>
            </a:r>
            <a:r>
              <a:rPr kumimoji="1" lang="en-US" altLang="zh-CN" dirty="0">
                <a:solidFill>
                  <a:schemeClr val="tx2">
                    <a:lumMod val="75000"/>
                  </a:schemeClr>
                </a:solidFill>
              </a:rPr>
              <a:t>: "test" } ]</a:t>
            </a:r>
            <a:endParaRPr kumimoji="1" lang="en-US" altLang="zh-CN" dirty="0">
              <a:solidFill>
                <a:schemeClr val="tx2">
                  <a:lumMod val="75000"/>
                </a:schemeClr>
              </a:solidFill>
            </a:endParaRPr>
          </a:p>
          <a:p>
            <a:pPr marL="0" indent="0" fontAlgn="base">
              <a:buNone/>
            </a:pPr>
            <a:r>
              <a:rPr kumimoji="1" lang="en-US" altLang="zh-CN" dirty="0">
                <a:solidFill>
                  <a:schemeClr val="tx2">
                    <a:lumMod val="75000"/>
                  </a:schemeClr>
                </a:solidFill>
              </a:rPr>
              <a:t>	}</a:t>
            </a:r>
            <a:endParaRPr kumimoji="1" lang="en-US" altLang="zh-CN" dirty="0">
              <a:solidFill>
                <a:schemeClr val="tx2">
                  <a:lumMod val="75000"/>
                </a:schemeClr>
              </a:solidFill>
            </a:endParaRPr>
          </a:p>
          <a:p>
            <a:pPr marL="0" indent="0" fontAlgn="base">
              <a:buNone/>
            </a:pPr>
            <a:r>
              <a:rPr kumimoji="1" lang="zh-CN" altLang="en-US" dirty="0">
                <a:solidFill>
                  <a:schemeClr val="tx2">
                    <a:lumMod val="75000"/>
                  </a:schemeClr>
                </a:solidFill>
              </a:rPr>
              <a:t>         </a:t>
            </a:r>
            <a:r>
              <a:rPr kumimoji="1" lang="en-US" altLang="zh-CN" dirty="0">
                <a:solidFill>
                  <a:schemeClr val="tx2">
                    <a:lumMod val="75000"/>
                  </a:schemeClr>
                </a:solidFill>
              </a:rPr>
              <a:t>)</a:t>
            </a:r>
            <a:endParaRPr kumimoji="1" lang="en-US" altLang="zh-CN" dirty="0">
              <a:solidFill>
                <a:schemeClr val="tx2">
                  <a:lumMod val="75000"/>
                </a:schemeClr>
              </a:solidFill>
            </a:endParaRPr>
          </a:p>
          <a:p>
            <a:pPr marL="0" indent="0" fontAlgn="base">
              <a:buNone/>
            </a:pPr>
            <a:endParaRPr kumimoji="1" lang="zh-CN" altLang="en-US" dirty="0">
              <a:solidFill>
                <a:schemeClr val="tx2">
                  <a:lumMod val="75000"/>
                </a:schemeClr>
              </a:solidFill>
            </a:endParaRPr>
          </a:p>
          <a:p>
            <a:pPr marL="0" indent="0" fontAlgn="base">
              <a:buNone/>
            </a:pPr>
            <a:r>
              <a:rPr kumimoji="1" lang="zh-CN" altLang="en-US" dirty="0">
                <a:solidFill>
                  <a:schemeClr val="tx2">
                    <a:lumMod val="75000"/>
                  </a:schemeClr>
                </a:solidFill>
              </a:rPr>
              <a:t>       </a:t>
            </a:r>
            <a:r>
              <a:rPr kumimoji="1" lang="en-US" altLang="zh-CN" dirty="0">
                <a:solidFill>
                  <a:schemeClr val="tx2">
                    <a:lumMod val="75000"/>
                  </a:schemeClr>
                </a:solidFill>
              </a:rPr>
              <a:t>&gt; </a:t>
            </a:r>
            <a:r>
              <a:rPr kumimoji="1" lang="en-US" altLang="zh-CN" dirty="0" err="1">
                <a:solidFill>
                  <a:schemeClr val="tx2">
                    <a:lumMod val="75000"/>
                  </a:schemeClr>
                </a:solidFill>
              </a:rPr>
              <a:t>db.auth</a:t>
            </a:r>
            <a:r>
              <a:rPr kumimoji="1" lang="en-US" altLang="zh-CN" dirty="0">
                <a:solidFill>
                  <a:schemeClr val="tx2">
                    <a:lumMod val="75000"/>
                  </a:schemeClr>
                </a:solidFill>
              </a:rPr>
              <a:t>("</a:t>
            </a:r>
            <a:r>
              <a:rPr kumimoji="1" lang="en-US" altLang="zh-CN" err="1">
                <a:solidFill>
                  <a:schemeClr val="tx2">
                    <a:lumMod val="75000"/>
                  </a:schemeClr>
                </a:solidFill>
              </a:rPr>
              <a:t>test</a:t>
            </a:r>
            <a:r>
              <a:rPr kumimoji="1" lang="en-US" altLang="zh-CN">
                <a:solidFill>
                  <a:schemeClr val="tx2">
                    <a:lumMod val="75000"/>
                  </a:schemeClr>
                </a:solidFill>
              </a:rPr>
              <a:t>", "test</a:t>
            </a:r>
            <a:r>
              <a:rPr kumimoji="1" lang="en-US" altLang="zh-CN" dirty="0">
                <a:solidFill>
                  <a:schemeClr val="tx2">
                    <a:lumMod val="75000"/>
                  </a:schemeClr>
                </a:solidFill>
              </a:rPr>
              <a:t>") </a:t>
            </a:r>
            <a:endParaRPr kumimoji="1" lang="en-US" altLang="zh-CN" dirty="0">
              <a:solidFill>
                <a:schemeClr val="tx2">
                  <a:lumMod val="75000"/>
                </a:schemeClr>
              </a:solidFill>
            </a:endParaRPr>
          </a:p>
          <a:p>
            <a:pPr marL="0" indent="0" fontAlgn="base">
              <a:buNone/>
            </a:pPr>
            <a:r>
              <a:rPr kumimoji="1" lang="zh-CN" altLang="en-US" dirty="0">
                <a:solidFill>
                  <a:schemeClr val="tx2">
                    <a:lumMod val="75000"/>
                  </a:schemeClr>
                </a:solidFill>
              </a:rPr>
              <a:t>       </a:t>
            </a:r>
            <a:r>
              <a:rPr kumimoji="1" lang="en-US" altLang="zh-CN" dirty="0">
                <a:solidFill>
                  <a:schemeClr val="tx2">
                    <a:lumMod val="75000"/>
                  </a:schemeClr>
                </a:solidFill>
              </a:rPr>
              <a:t>// =&gt; 1 </a:t>
            </a:r>
            <a:r>
              <a:rPr kumimoji="1" lang="zh-CN" altLang="en-US" dirty="0">
                <a:solidFill>
                  <a:schemeClr val="tx2">
                    <a:lumMod val="75000"/>
                  </a:schemeClr>
                </a:solidFill>
              </a:rPr>
              <a:t>表示验证通过 </a:t>
            </a:r>
            <a:r>
              <a:rPr kumimoji="1" lang="en-US" altLang="zh-CN" dirty="0">
                <a:solidFill>
                  <a:schemeClr val="tx2">
                    <a:lumMod val="75000"/>
                  </a:schemeClr>
                </a:solidFill>
              </a:rPr>
              <a:t>0</a:t>
            </a:r>
            <a:r>
              <a:rPr kumimoji="1" lang="zh-CN" altLang="en-US" dirty="0">
                <a:solidFill>
                  <a:schemeClr val="tx2">
                    <a:lumMod val="75000"/>
                  </a:schemeClr>
                </a:solidFill>
              </a:rPr>
              <a:t>表示验证失败</a:t>
            </a:r>
            <a:endParaRPr kumimoji="1" lang="zh-CN" altLang="en-US" dirty="0">
              <a:solidFill>
                <a:schemeClr val="tx2">
                  <a:lumMod val="75000"/>
                </a:schemeClr>
              </a:solidFill>
            </a:endParaRPr>
          </a:p>
          <a:p>
            <a:pPr marL="0" indent="0">
              <a:buNone/>
            </a:pPr>
            <a:endParaRPr kumimoji="1" lang="zh-CN" altLang="en-US" dirty="0">
              <a:solidFill>
                <a:schemeClr val="tx2">
                  <a:lumMod val="75000"/>
                </a:schemeClr>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Spring</a:t>
            </a:r>
            <a:r>
              <a:rPr kumimoji="1" lang="zh-CN" altLang="en-US" dirty="0"/>
              <a:t> </a:t>
            </a:r>
            <a:r>
              <a:rPr kumimoji="1" lang="en-US" altLang="zh-CN" dirty="0"/>
              <a:t>with</a:t>
            </a:r>
            <a:r>
              <a:rPr kumimoji="1" lang="zh-CN" altLang="en-US" dirty="0"/>
              <a:t> </a:t>
            </a:r>
            <a:r>
              <a:rPr kumimoji="1" lang="en-US" altLang="zh-CN" dirty="0"/>
              <a:t>MongoDB</a:t>
            </a:r>
            <a:endParaRPr kumimoji="1" lang="zh-CN" altLang="en-US" dirty="0"/>
          </a:p>
        </p:txBody>
      </p:sp>
      <p:pic>
        <p:nvPicPr>
          <p:cNvPr id="5" name="内容占位符 4"/>
          <p:cNvPicPr>
            <a:picLocks noGrp="1" noChangeAspect="1"/>
          </p:cNvPicPr>
          <p:nvPr>
            <p:ph idx="1"/>
          </p:nvPr>
        </p:nvPicPr>
        <p:blipFill>
          <a:blip r:embed="rId1"/>
          <a:stretch>
            <a:fillRect/>
          </a:stretch>
        </p:blipFill>
        <p:spPr>
          <a:xfrm>
            <a:off x="1206190" y="843558"/>
            <a:ext cx="2617670" cy="3940969"/>
          </a:xfrm>
          <a:prstGeom prst="rect">
            <a:avLst/>
          </a:prstGeom>
        </p:spPr>
      </p:pic>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4335534" y="727098"/>
            <a:ext cx="3602277" cy="4293483"/>
          </a:xfrm>
          <a:prstGeom prst="rect">
            <a:avLst/>
          </a:prstGeom>
        </p:spPr>
        <p:txBody>
          <a:bodyPr wrap="square">
            <a:spAutoFit/>
          </a:bodyPr>
          <a:lstStyle/>
          <a:p>
            <a:r>
              <a:rPr lang="en-US" altLang="zh-CN" sz="1050" dirty="0">
                <a:solidFill>
                  <a:srgbClr val="CC7832"/>
                </a:solidFill>
              </a:rPr>
              <a:t>public class </a:t>
            </a:r>
            <a:r>
              <a:rPr lang="en-US" altLang="zh-CN" sz="1050" dirty="0"/>
              <a:t>Person {</a:t>
            </a:r>
            <a:br>
              <a:rPr lang="en-US" altLang="zh-CN" sz="1050" dirty="0"/>
            </a:br>
            <a:br>
              <a:rPr lang="en-US" altLang="zh-CN" sz="1050" dirty="0"/>
            </a:br>
            <a:r>
              <a:rPr lang="en-US" altLang="zh-CN" sz="1050" dirty="0"/>
              <a:t>    </a:t>
            </a:r>
            <a:r>
              <a:rPr lang="en-US" altLang="zh-CN" sz="1050" dirty="0">
                <a:solidFill>
                  <a:srgbClr val="BBB529"/>
                </a:solidFill>
              </a:rPr>
              <a:t>@Id</a:t>
            </a:r>
            <a:br>
              <a:rPr lang="en-US" altLang="zh-CN" sz="1050" dirty="0">
                <a:solidFill>
                  <a:srgbClr val="BBB529"/>
                </a:solidFill>
              </a:rPr>
            </a:br>
            <a:r>
              <a:rPr lang="en-US" altLang="zh-CN" sz="1050" dirty="0">
                <a:solidFill>
                  <a:srgbClr val="BBB529"/>
                </a:solidFill>
              </a:rPr>
              <a:t>    </a:t>
            </a:r>
            <a:r>
              <a:rPr lang="en-US" altLang="zh-CN" sz="1050" dirty="0">
                <a:solidFill>
                  <a:srgbClr val="CC7832"/>
                </a:solidFill>
              </a:rPr>
              <a:t>private </a:t>
            </a:r>
            <a:r>
              <a:rPr lang="en-US" altLang="zh-CN" sz="1050" dirty="0"/>
              <a:t>String </a:t>
            </a:r>
            <a:r>
              <a:rPr lang="en-US" altLang="zh-CN" sz="1050" dirty="0">
                <a:solidFill>
                  <a:srgbClr val="9876AA"/>
                </a:solidFill>
              </a:rPr>
              <a:t>id</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private </a:t>
            </a:r>
            <a:r>
              <a:rPr lang="en-US" altLang="zh-CN" sz="1050" dirty="0"/>
              <a:t>String </a:t>
            </a:r>
            <a:r>
              <a:rPr lang="en-US" altLang="zh-CN" sz="1050" dirty="0" err="1">
                <a:solidFill>
                  <a:srgbClr val="9876AA"/>
                </a:solidFill>
              </a:rPr>
              <a:t>firstName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private </a:t>
            </a:r>
            <a:r>
              <a:rPr lang="en-US" altLang="zh-CN" sz="1050" dirty="0"/>
              <a:t>String </a:t>
            </a:r>
            <a:r>
              <a:rPr lang="en-US" altLang="zh-CN" sz="1050" dirty="0" err="1">
                <a:solidFill>
                  <a:srgbClr val="9876AA"/>
                </a:solidFill>
              </a:rPr>
              <a:t>lastName</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public </a:t>
            </a:r>
            <a:r>
              <a:rPr lang="en-US" altLang="zh-CN" sz="1050" dirty="0">
                <a:solidFill>
                  <a:srgbClr val="FFC66D"/>
                </a:solidFill>
              </a:rPr>
              <a:t>Person</a:t>
            </a:r>
            <a:r>
              <a:rPr lang="en-US" altLang="zh-CN" sz="1050" dirty="0"/>
              <a:t>(String id</a:t>
            </a:r>
            <a:r>
              <a:rPr lang="en-US" altLang="zh-CN" sz="1050" dirty="0">
                <a:solidFill>
                  <a:srgbClr val="CC7832"/>
                </a:solidFill>
              </a:rPr>
              <a:t>, </a:t>
            </a:r>
            <a:r>
              <a:rPr lang="en-US" altLang="zh-CN" sz="1050" dirty="0"/>
              <a:t>String </a:t>
            </a:r>
            <a:r>
              <a:rPr lang="en-US" altLang="zh-CN" sz="1050" dirty="0" err="1"/>
              <a:t>firstName</a:t>
            </a:r>
            <a:r>
              <a:rPr lang="en-US" altLang="zh-CN" sz="1050" dirty="0">
                <a:solidFill>
                  <a:srgbClr val="CC7832"/>
                </a:solidFill>
              </a:rPr>
              <a:t>, </a:t>
            </a:r>
            <a:r>
              <a:rPr lang="en-US" altLang="zh-CN" sz="1050" dirty="0"/>
              <a:t>String </a:t>
            </a:r>
            <a:r>
              <a:rPr lang="en-US" altLang="zh-CN" sz="1050" dirty="0" err="1"/>
              <a:t>lastName</a:t>
            </a:r>
            <a:r>
              <a:rPr lang="en-US" altLang="zh-CN" sz="1050" dirty="0"/>
              <a:t>){</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id</a:t>
            </a:r>
            <a:r>
              <a:rPr lang="en-US" altLang="zh-CN" sz="1050" dirty="0">
                <a:solidFill>
                  <a:srgbClr val="9876AA"/>
                </a:solidFill>
              </a:rPr>
              <a:t> </a:t>
            </a:r>
            <a:r>
              <a:rPr lang="en-US" altLang="zh-CN" sz="1050" dirty="0"/>
              <a:t>= id</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err="1">
                <a:solidFill>
                  <a:srgbClr val="CC7832"/>
                </a:solidFill>
              </a:rPr>
              <a:t>this</a:t>
            </a:r>
            <a:r>
              <a:rPr lang="en-US" altLang="zh-CN" sz="1050" dirty="0" err="1"/>
              <a:t>.</a:t>
            </a:r>
            <a:r>
              <a:rPr lang="en-US" altLang="zh-CN" sz="1050" dirty="0" err="1">
                <a:solidFill>
                  <a:srgbClr val="9876AA"/>
                </a:solidFill>
              </a:rPr>
              <a:t>firstName</a:t>
            </a:r>
            <a:r>
              <a:rPr lang="en-US" altLang="zh-CN" sz="1050" dirty="0">
                <a:solidFill>
                  <a:srgbClr val="9876AA"/>
                </a:solidFill>
              </a:rPr>
              <a:t> </a:t>
            </a:r>
            <a:r>
              <a:rPr lang="en-US" altLang="zh-CN" sz="1050" dirty="0"/>
              <a:t>= </a:t>
            </a:r>
            <a:r>
              <a:rPr lang="en-US" altLang="zh-CN" sz="1050" dirty="0" err="1"/>
              <a:t>firstName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err="1">
                <a:solidFill>
                  <a:srgbClr val="CC7832"/>
                </a:solidFill>
              </a:rPr>
              <a:t>this</a:t>
            </a:r>
            <a:r>
              <a:rPr lang="en-US" altLang="zh-CN" sz="1050" dirty="0" err="1"/>
              <a:t>.</a:t>
            </a:r>
            <a:r>
              <a:rPr lang="en-US" altLang="zh-CN" sz="1050" dirty="0" err="1">
                <a:solidFill>
                  <a:srgbClr val="9876AA"/>
                </a:solidFill>
              </a:rPr>
              <a:t>lastName</a:t>
            </a:r>
            <a:r>
              <a:rPr lang="en-US" altLang="zh-CN" sz="1050" dirty="0">
                <a:solidFill>
                  <a:srgbClr val="9876AA"/>
                </a:solidFill>
              </a:rPr>
              <a:t> </a:t>
            </a:r>
            <a:r>
              <a:rPr lang="en-US" altLang="zh-CN" sz="1050" dirty="0"/>
              <a:t>= </a:t>
            </a:r>
            <a:r>
              <a:rPr lang="en-US" altLang="zh-CN" sz="1050" dirty="0" err="1"/>
              <a:t>lastName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r>
              <a:rPr lang="en-US" altLang="zh-CN" sz="1050" dirty="0">
                <a:solidFill>
                  <a:srgbClr val="CC7832"/>
                </a:solidFill>
              </a:rPr>
              <a:t>public </a:t>
            </a:r>
            <a:r>
              <a:rPr lang="en-US" altLang="zh-CN" sz="1050" dirty="0"/>
              <a:t>String </a:t>
            </a:r>
            <a:r>
              <a:rPr lang="en-US" altLang="zh-CN" sz="1050" dirty="0" err="1">
                <a:solidFill>
                  <a:srgbClr val="FFC66D"/>
                </a:solidFill>
              </a:rPr>
              <a:t>getFirstName</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err="1">
                <a:solidFill>
                  <a:srgbClr val="9876AA"/>
                </a:solidFill>
              </a:rPr>
              <a:t>firstName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setFirstName</a:t>
            </a:r>
            <a:r>
              <a:rPr lang="en-US" altLang="zh-CN" sz="1050" dirty="0"/>
              <a:t>(String </a:t>
            </a:r>
            <a:r>
              <a:rPr lang="en-US" altLang="zh-CN" sz="1050" dirty="0" err="1"/>
              <a:t>firstName</a:t>
            </a:r>
            <a:r>
              <a:rPr lang="en-US" altLang="zh-CN" sz="1050" dirty="0"/>
              <a:t>)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firstName</a:t>
            </a:r>
            <a:r>
              <a:rPr lang="en-US" altLang="zh-CN" sz="1050" dirty="0">
                <a:solidFill>
                  <a:srgbClr val="9876AA"/>
                </a:solidFill>
              </a:rPr>
              <a:t> </a:t>
            </a:r>
            <a:r>
              <a:rPr lang="en-US" altLang="zh-CN" sz="1050" dirty="0"/>
              <a:t>= </a:t>
            </a:r>
            <a:r>
              <a:rPr lang="en-US" altLang="zh-CN" sz="1050" dirty="0" err="1"/>
              <a:t>firstName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r>
              <a:rPr lang="en-US" altLang="zh-CN" sz="1050" dirty="0">
                <a:solidFill>
                  <a:srgbClr val="CC7832"/>
                </a:solidFill>
              </a:rPr>
              <a:t>public </a:t>
            </a:r>
            <a:r>
              <a:rPr lang="en-US" altLang="zh-CN" sz="1050" dirty="0"/>
              <a:t>String </a:t>
            </a:r>
            <a:r>
              <a:rPr lang="en-US" altLang="zh-CN" sz="1050" dirty="0" err="1">
                <a:solidFill>
                  <a:srgbClr val="FFC66D"/>
                </a:solidFill>
              </a:rPr>
              <a:t>getLastName</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err="1">
                <a:solidFill>
                  <a:srgbClr val="9876AA"/>
                </a:solidFill>
              </a:rPr>
              <a:t>lastName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setLastName</a:t>
            </a:r>
            <a:r>
              <a:rPr lang="en-US" altLang="zh-CN" sz="1050" dirty="0"/>
              <a:t>(String </a:t>
            </a:r>
            <a:r>
              <a:rPr lang="en-US" altLang="zh-CN" sz="1050" dirty="0" err="1"/>
              <a:t>lastName</a:t>
            </a:r>
            <a:r>
              <a:rPr lang="en-US" altLang="zh-CN" sz="1050" dirty="0"/>
              <a:t>)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lastName</a:t>
            </a:r>
            <a:r>
              <a:rPr lang="en-US" altLang="zh-CN" sz="1050" dirty="0">
                <a:solidFill>
                  <a:srgbClr val="9876AA"/>
                </a:solidFill>
              </a:rPr>
              <a:t> </a:t>
            </a:r>
            <a:r>
              <a:rPr lang="en-US" altLang="zh-CN" sz="1050" dirty="0"/>
              <a:t>= </a:t>
            </a:r>
            <a:r>
              <a:rPr lang="en-US" altLang="zh-CN" sz="1050" dirty="0" err="1"/>
              <a:t>lastName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a:t>
            </a:r>
            <a:br>
              <a:rPr lang="en-US" altLang="zh-CN" sz="1050" dirty="0"/>
            </a:b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Spring</a:t>
            </a:r>
            <a:r>
              <a:rPr kumimoji="1" lang="zh-CN" altLang="en-US" dirty="0"/>
              <a:t> </a:t>
            </a:r>
            <a:r>
              <a:rPr kumimoji="1" lang="en-US" altLang="zh-CN" dirty="0"/>
              <a:t>with</a:t>
            </a:r>
            <a:r>
              <a:rPr kumimoji="1" lang="zh-CN" altLang="en-US" dirty="0"/>
              <a:t> </a:t>
            </a:r>
            <a:r>
              <a:rPr kumimoji="1" lang="en-US" altLang="zh-CN" dirty="0"/>
              <a:t>MongoDB</a:t>
            </a:r>
            <a:endParaRPr kumimoji="1" lang="zh-CN" altLang="en-US" dirty="0"/>
          </a:p>
        </p:txBody>
      </p:sp>
      <p:sp>
        <p:nvSpPr>
          <p:cNvPr id="3" name="内容占位符 2"/>
          <p:cNvSpPr>
            <a:spLocks noGrp="1"/>
          </p:cNvSpPr>
          <p:nvPr>
            <p:ph idx="1"/>
          </p:nvPr>
        </p:nvSpPr>
        <p:spPr/>
        <p:txBody>
          <a:bodyPr/>
          <a:lstStyle/>
          <a:p>
            <a:r>
              <a:rPr kumimoji="1" lang="en-US" altLang="zh-CN" dirty="0" err="1"/>
              <a:t>PersonRepository.java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493658" y="1282794"/>
            <a:ext cx="5913276" cy="1546577"/>
          </a:xfrm>
          <a:prstGeom prst="rect">
            <a:avLst/>
          </a:prstGeom>
        </p:spPr>
        <p:txBody>
          <a:bodyPr wrap="square">
            <a:spAutoFit/>
          </a:bodyPr>
          <a:lstStyle/>
          <a:p>
            <a:r>
              <a:rPr lang="en-US" altLang="zh-CN" sz="1350" dirty="0">
                <a:solidFill>
                  <a:srgbClr val="BBB529"/>
                </a:solidFill>
              </a:rPr>
              <a:t>@</a:t>
            </a:r>
            <a:r>
              <a:rPr lang="en-US" altLang="zh-CN" sz="1350" dirty="0" err="1">
                <a:solidFill>
                  <a:srgbClr val="BBB529"/>
                </a:solidFill>
              </a:rPr>
              <a:t>RepositoryRestResource</a:t>
            </a:r>
            <a:r>
              <a:rPr lang="en-US" altLang="zh-CN" sz="1350" dirty="0"/>
              <a:t>(</a:t>
            </a:r>
            <a:r>
              <a:rPr lang="en-US" altLang="zh-CN" sz="1350" dirty="0" err="1">
                <a:solidFill>
                  <a:srgbClr val="D0D0FF"/>
                </a:solidFill>
              </a:rPr>
              <a:t>collectionResourceRel</a:t>
            </a:r>
            <a:r>
              <a:rPr lang="en-US" altLang="zh-CN" sz="1350" dirty="0">
                <a:solidFill>
                  <a:srgbClr val="D0D0FF"/>
                </a:solidFill>
              </a:rPr>
              <a:t> </a:t>
            </a:r>
            <a:r>
              <a:rPr lang="en-US" altLang="zh-CN" sz="1350" dirty="0"/>
              <a:t>= </a:t>
            </a:r>
            <a:r>
              <a:rPr lang="en-US" altLang="zh-CN" sz="1350" dirty="0">
                <a:solidFill>
                  <a:srgbClr val="6A8759"/>
                </a:solidFill>
              </a:rPr>
              <a:t>"people"</a:t>
            </a:r>
            <a:r>
              <a:rPr lang="en-US" altLang="zh-CN" sz="1350" dirty="0">
                <a:solidFill>
                  <a:srgbClr val="CC7832"/>
                </a:solidFill>
              </a:rPr>
              <a:t>, </a:t>
            </a:r>
            <a:r>
              <a:rPr lang="en-US" altLang="zh-CN" sz="1350" dirty="0">
                <a:solidFill>
                  <a:srgbClr val="D0D0FF"/>
                </a:solidFill>
              </a:rPr>
              <a:t>path </a:t>
            </a:r>
            <a:r>
              <a:rPr lang="en-US" altLang="zh-CN" sz="1350" dirty="0"/>
              <a:t>= </a:t>
            </a:r>
            <a:r>
              <a:rPr lang="en-US" altLang="zh-CN" sz="1350" dirty="0">
                <a:solidFill>
                  <a:srgbClr val="6A8759"/>
                </a:solidFill>
              </a:rPr>
              <a:t>"people"</a:t>
            </a:r>
            <a:r>
              <a:rPr lang="en-US" altLang="zh-CN" sz="1350" dirty="0"/>
              <a:t>)</a:t>
            </a:r>
            <a:br>
              <a:rPr lang="en-US" altLang="zh-CN" sz="1350" dirty="0"/>
            </a:br>
            <a:r>
              <a:rPr lang="en-US" altLang="zh-CN" sz="1350" dirty="0">
                <a:solidFill>
                  <a:srgbClr val="CC7832"/>
                </a:solidFill>
              </a:rPr>
              <a:t>public interface </a:t>
            </a:r>
            <a:r>
              <a:rPr lang="en-US" altLang="zh-CN" sz="1350" dirty="0" err="1"/>
              <a:t>PersonRepository</a:t>
            </a:r>
            <a:r>
              <a:rPr lang="en-US" altLang="zh-CN" sz="1350" dirty="0"/>
              <a:t> </a:t>
            </a:r>
            <a:r>
              <a:rPr lang="en-US" altLang="zh-CN" sz="1350" dirty="0">
                <a:solidFill>
                  <a:srgbClr val="CC7832"/>
                </a:solidFill>
              </a:rPr>
              <a:t>extends </a:t>
            </a:r>
            <a:r>
              <a:rPr lang="en-US" altLang="zh-CN" sz="1350" dirty="0" err="1"/>
              <a:t>MongoRepository</a:t>
            </a:r>
            <a:r>
              <a:rPr lang="en-US" altLang="zh-CN" sz="1350" dirty="0"/>
              <a:t>&lt;Person</a:t>
            </a:r>
            <a:r>
              <a:rPr lang="en-US" altLang="zh-CN" sz="1350" dirty="0">
                <a:solidFill>
                  <a:srgbClr val="CC7832"/>
                </a:solidFill>
              </a:rPr>
              <a:t>, </a:t>
            </a:r>
            <a:r>
              <a:rPr lang="en-US" altLang="zh-CN" sz="1350" dirty="0"/>
              <a:t>String&gt; {</a:t>
            </a:r>
            <a:br>
              <a:rPr lang="en-US" altLang="zh-CN" sz="1350" dirty="0"/>
            </a:br>
            <a:br>
              <a:rPr lang="en-US" altLang="zh-CN" sz="1350" dirty="0"/>
            </a:br>
            <a:r>
              <a:rPr lang="en-US" altLang="zh-CN" sz="1350" dirty="0"/>
              <a:t>    List&lt;Person&gt; </a:t>
            </a:r>
            <a:r>
              <a:rPr lang="en-US" altLang="zh-CN" sz="1350" dirty="0" err="1">
                <a:solidFill>
                  <a:srgbClr val="FFC66D"/>
                </a:solidFill>
              </a:rPr>
              <a:t>findByLastName</a:t>
            </a:r>
            <a:r>
              <a:rPr lang="en-US" altLang="zh-CN" sz="1350" dirty="0"/>
              <a:t>(</a:t>
            </a:r>
            <a:r>
              <a:rPr lang="en-US" altLang="zh-CN" sz="1350" dirty="0">
                <a:solidFill>
                  <a:srgbClr val="BBB529"/>
                </a:solidFill>
              </a:rPr>
              <a:t>@Param</a:t>
            </a:r>
            <a:r>
              <a:rPr lang="en-US" altLang="zh-CN" sz="1350" dirty="0"/>
              <a:t>(</a:t>
            </a:r>
            <a:r>
              <a:rPr lang="en-US" altLang="zh-CN" sz="1350" dirty="0">
                <a:solidFill>
                  <a:srgbClr val="6A8759"/>
                </a:solidFill>
              </a:rPr>
              <a:t>"name"</a:t>
            </a:r>
            <a:r>
              <a:rPr lang="en-US" altLang="zh-CN" sz="1350" dirty="0"/>
              <a:t>) String name)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List&lt;Person&gt; </a:t>
            </a:r>
            <a:r>
              <a:rPr lang="en-US" altLang="zh-CN" sz="1350" dirty="0" err="1">
                <a:solidFill>
                  <a:srgbClr val="FFC66D"/>
                </a:solidFill>
              </a:rPr>
              <a:t>findByFirstName</a:t>
            </a:r>
            <a:r>
              <a:rPr lang="en-US" altLang="zh-CN" sz="1350" dirty="0"/>
              <a:t>(</a:t>
            </a:r>
            <a:r>
              <a:rPr lang="en-US" altLang="zh-CN" sz="1350" dirty="0">
                <a:solidFill>
                  <a:srgbClr val="BBB529"/>
                </a:solidFill>
              </a:rPr>
              <a:t>@Param</a:t>
            </a:r>
            <a:r>
              <a:rPr lang="en-US" altLang="zh-CN" sz="1350" dirty="0"/>
              <a:t>(</a:t>
            </a:r>
            <a:r>
              <a:rPr lang="en-US" altLang="zh-CN" sz="1350" dirty="0">
                <a:solidFill>
                  <a:srgbClr val="6A8759"/>
                </a:solidFill>
              </a:rPr>
              <a:t>"name"</a:t>
            </a:r>
            <a:r>
              <a:rPr lang="en-US" altLang="zh-CN" sz="1350" dirty="0"/>
              <a:t>) String name)</a:t>
            </a:r>
            <a:r>
              <a:rPr lang="en-US" altLang="zh-CN" sz="1350" dirty="0">
                <a:solidFill>
                  <a:srgbClr val="CC7832"/>
                </a:solidFill>
              </a:rPr>
              <a:t>;</a:t>
            </a:r>
            <a:br>
              <a:rPr lang="en-US" altLang="zh-CN" sz="1350" dirty="0">
                <a:solidFill>
                  <a:srgbClr val="CC7832"/>
                </a:solidFill>
              </a:rPr>
            </a:br>
            <a:br>
              <a:rPr lang="en-US" altLang="zh-CN" sz="1350" dirty="0">
                <a:solidFill>
                  <a:srgbClr val="CC7832"/>
                </a:solidFill>
              </a:rPr>
            </a:br>
            <a:r>
              <a:rPr lang="en-US" altLang="zh-CN" sz="1350" dirty="0"/>
              <a:t>}</a:t>
            </a:r>
            <a:endParaRPr lang="zh-CN" altLang="en-US" sz="1350" dirty="0"/>
          </a:p>
        </p:txBody>
      </p:sp>
      <p:pic>
        <p:nvPicPr>
          <p:cNvPr id="6" name="图片 5"/>
          <p:cNvPicPr>
            <a:picLocks noChangeAspect="1"/>
          </p:cNvPicPr>
          <p:nvPr/>
        </p:nvPicPr>
        <p:blipFill>
          <a:blip r:embed="rId1"/>
          <a:stretch>
            <a:fillRect/>
          </a:stretch>
        </p:blipFill>
        <p:spPr>
          <a:xfrm>
            <a:off x="1547664" y="2940458"/>
            <a:ext cx="5410200"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Spring</a:t>
            </a:r>
            <a:r>
              <a:rPr kumimoji="1" lang="zh-CN" altLang="en-US" dirty="0"/>
              <a:t> </a:t>
            </a:r>
            <a:r>
              <a:rPr kumimoji="1" lang="en-US" altLang="zh-CN" dirty="0"/>
              <a:t>with</a:t>
            </a:r>
            <a:r>
              <a:rPr kumimoji="1" lang="zh-CN" altLang="en-US" dirty="0"/>
              <a:t> </a:t>
            </a:r>
            <a:r>
              <a:rPr kumimoji="1" lang="en-US" altLang="zh-CN" dirty="0"/>
              <a:t>MongoDB</a:t>
            </a:r>
            <a:endParaRPr kumimoji="1" lang="zh-CN" altLang="en-US" dirty="0"/>
          </a:p>
        </p:txBody>
      </p:sp>
      <p:sp>
        <p:nvSpPr>
          <p:cNvPr id="3" name="内容占位符 2"/>
          <p:cNvSpPr>
            <a:spLocks noGrp="1"/>
          </p:cNvSpPr>
          <p:nvPr>
            <p:ph idx="1"/>
          </p:nvPr>
        </p:nvSpPr>
        <p:spPr/>
        <p:txBody>
          <a:bodyPr/>
          <a:lstStyle/>
          <a:p>
            <a:r>
              <a:rPr kumimoji="1" lang="en-US" altLang="zh-CN" dirty="0" err="1"/>
              <a:t>SampleApplication.java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00504" y="1221601"/>
            <a:ext cx="5879808" cy="3785652"/>
          </a:xfrm>
          <a:prstGeom prst="rect">
            <a:avLst/>
          </a:prstGeom>
        </p:spPr>
        <p:txBody>
          <a:bodyPr wrap="square">
            <a:spAutoFit/>
          </a:bodyPr>
          <a:lstStyle/>
          <a:p>
            <a:r>
              <a:rPr lang="en-US" altLang="zh-CN" sz="1200" dirty="0">
                <a:solidFill>
                  <a:srgbClr val="BBB529"/>
                </a:solidFill>
              </a:rPr>
              <a:t>@</a:t>
            </a:r>
            <a:r>
              <a:rPr lang="en-US" altLang="zh-CN" sz="1200" dirty="0" err="1">
                <a:solidFill>
                  <a:srgbClr val="BBB529"/>
                </a:solidFill>
              </a:rPr>
              <a:t>SpringBootApplication</a:t>
            </a:r>
            <a:br>
              <a:rPr lang="en-US" altLang="zh-CN" sz="1200" dirty="0">
                <a:solidFill>
                  <a:srgbClr val="BBB529"/>
                </a:solidFill>
              </a:rPr>
            </a:br>
            <a:r>
              <a:rPr lang="en-US" altLang="zh-CN" sz="1200" dirty="0">
                <a:solidFill>
                  <a:srgbClr val="CC7832"/>
                </a:solidFill>
              </a:rPr>
              <a:t>public class </a:t>
            </a:r>
            <a:r>
              <a:rPr lang="en-US" altLang="zh-CN" sz="1200" dirty="0" err="1"/>
              <a:t>SampleApplication</a:t>
            </a:r>
            <a:r>
              <a:rPr lang="en-US" altLang="zh-CN" sz="1200" dirty="0"/>
              <a:t> </a:t>
            </a:r>
            <a:r>
              <a:rPr lang="en-US" altLang="zh-CN" sz="1200" dirty="0">
                <a:solidFill>
                  <a:srgbClr val="CC7832"/>
                </a:solidFill>
              </a:rPr>
              <a:t>implements </a:t>
            </a:r>
            <a:r>
              <a:rPr lang="en-US" altLang="zh-CN" sz="1200" dirty="0" err="1"/>
              <a:t>CommandLineRunner</a:t>
            </a:r>
            <a:r>
              <a:rPr lang="en-US" altLang="zh-CN" sz="1200" dirty="0"/>
              <a:t> {</a:t>
            </a:r>
            <a:br>
              <a:rPr lang="en-US" altLang="zh-CN" sz="1200" dirty="0"/>
            </a:br>
            <a:br>
              <a:rPr lang="en-US" altLang="zh-CN" sz="1200" dirty="0"/>
            </a:br>
            <a:r>
              <a:rPr lang="en-US" altLang="zh-CN" sz="1200" dirty="0"/>
              <a:t>    </a:t>
            </a:r>
            <a:r>
              <a:rPr lang="en-US" altLang="zh-CN" sz="1200" dirty="0">
                <a:solidFill>
                  <a:srgbClr val="BBB529"/>
                </a:solidFill>
              </a:rPr>
              <a:t>@</a:t>
            </a:r>
            <a:r>
              <a:rPr lang="en-US" altLang="zh-CN" sz="1200" dirty="0" err="1">
                <a:solidFill>
                  <a:srgbClr val="BBB529"/>
                </a:solidFill>
              </a:rPr>
              <a:t>Autowired</a:t>
            </a:r>
            <a:br>
              <a:rPr lang="en-US" altLang="zh-CN" sz="1200" dirty="0">
                <a:solidFill>
                  <a:srgbClr val="BBB529"/>
                </a:solidFill>
              </a:rPr>
            </a:br>
            <a:r>
              <a:rPr lang="en-US" altLang="zh-CN" sz="1200" dirty="0">
                <a:solidFill>
                  <a:srgbClr val="BBB529"/>
                </a:solidFill>
              </a:rPr>
              <a:t>    </a:t>
            </a:r>
            <a:r>
              <a:rPr lang="en-US" altLang="zh-CN" sz="1200" dirty="0">
                <a:solidFill>
                  <a:srgbClr val="CC7832"/>
                </a:solidFill>
              </a:rPr>
              <a:t>private </a:t>
            </a:r>
            <a:r>
              <a:rPr lang="en-US" altLang="zh-CN" sz="1200" dirty="0" err="1"/>
              <a:t>PersonRepository</a:t>
            </a:r>
            <a:r>
              <a:rPr lang="en-US" altLang="zh-CN" sz="1200" dirty="0"/>
              <a:t> </a:t>
            </a:r>
            <a:r>
              <a:rPr lang="en-US" altLang="zh-CN" sz="1200" dirty="0">
                <a:solidFill>
                  <a:srgbClr val="9876AA"/>
                </a:solidFill>
              </a:rPr>
              <a:t>repository</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public static void </a:t>
            </a:r>
            <a:r>
              <a:rPr lang="en-US" altLang="zh-CN" sz="1200" dirty="0">
                <a:solidFill>
                  <a:srgbClr val="FFC66D"/>
                </a:solidFill>
              </a:rPr>
              <a:t>main</a:t>
            </a:r>
            <a:r>
              <a:rPr lang="en-US" altLang="zh-CN" sz="1200" dirty="0"/>
              <a:t>(String[] </a:t>
            </a:r>
            <a:r>
              <a:rPr lang="en-US" altLang="zh-CN" sz="1200" dirty="0" err="1"/>
              <a:t>args</a:t>
            </a:r>
            <a:r>
              <a:rPr lang="en-US" altLang="zh-CN" sz="1200" dirty="0"/>
              <a:t>) {</a:t>
            </a:r>
            <a:br>
              <a:rPr lang="en-US" altLang="zh-CN" sz="1200" dirty="0"/>
            </a:br>
            <a:r>
              <a:rPr lang="en-US" altLang="zh-CN" sz="1200" dirty="0"/>
              <a:t>        </a:t>
            </a:r>
            <a:r>
              <a:rPr lang="en-US" altLang="zh-CN" sz="1200" dirty="0" err="1"/>
              <a:t>SpringApplication.</a:t>
            </a:r>
            <a:r>
              <a:rPr lang="en-US" altLang="zh-CN" sz="1200" i="1" dirty="0" err="1"/>
              <a:t>run</a:t>
            </a:r>
            <a:r>
              <a:rPr lang="en-US" altLang="zh-CN" sz="1200" dirty="0"/>
              <a:t>(</a:t>
            </a:r>
            <a:r>
              <a:rPr lang="en-US" altLang="zh-CN" sz="1200" dirty="0" err="1"/>
              <a:t>SampleApplication.</a:t>
            </a:r>
            <a:r>
              <a:rPr lang="en-US" altLang="zh-CN" sz="1200" dirty="0" err="1">
                <a:solidFill>
                  <a:srgbClr val="CC7832"/>
                </a:solidFill>
              </a:rPr>
              <a:t>class</a:t>
            </a:r>
            <a:r>
              <a:rPr lang="en-US" altLang="zh-CN" sz="1200" dirty="0">
                <a:solidFill>
                  <a:srgbClr val="CC7832"/>
                </a:solidFill>
              </a:rPr>
              <a:t>, </a:t>
            </a:r>
            <a:r>
              <a:rPr lang="en-US" altLang="zh-CN" sz="1200" dirty="0" err="1"/>
              <a:t>args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br>
              <a:rPr lang="en-US" altLang="zh-CN" sz="1200" dirty="0"/>
            </a:br>
            <a:r>
              <a:rPr lang="en-US" altLang="zh-CN" sz="1200" dirty="0"/>
              <a:t>    </a:t>
            </a:r>
            <a:r>
              <a:rPr lang="en-US" altLang="zh-CN" sz="1200" dirty="0">
                <a:solidFill>
                  <a:srgbClr val="BBB529"/>
                </a:solidFill>
              </a:rPr>
              <a:t>@Override</a:t>
            </a:r>
            <a:br>
              <a:rPr lang="en-US" altLang="zh-CN" sz="1200" dirty="0">
                <a:solidFill>
                  <a:srgbClr val="BBB529"/>
                </a:solidFill>
              </a:rPr>
            </a:br>
            <a:r>
              <a:rPr lang="en-US" altLang="zh-CN" sz="1200" dirty="0">
                <a:solidFill>
                  <a:srgbClr val="BBB529"/>
                </a:solidFill>
              </a:rPr>
              <a:t>    </a:t>
            </a:r>
            <a:r>
              <a:rPr lang="en-US" altLang="zh-CN" sz="1200" dirty="0">
                <a:solidFill>
                  <a:srgbClr val="CC7832"/>
                </a:solidFill>
              </a:rPr>
              <a:t>public void </a:t>
            </a:r>
            <a:r>
              <a:rPr lang="en-US" altLang="zh-CN" sz="1200" dirty="0">
                <a:solidFill>
                  <a:srgbClr val="FFC66D"/>
                </a:solidFill>
              </a:rPr>
              <a:t>run</a:t>
            </a:r>
            <a:r>
              <a:rPr lang="en-US" altLang="zh-CN" sz="1200" dirty="0"/>
              <a:t>(String... </a:t>
            </a:r>
            <a:r>
              <a:rPr lang="en-US" altLang="zh-CN" sz="1200" dirty="0" err="1"/>
              <a:t>args</a:t>
            </a:r>
            <a:r>
              <a:rPr lang="en-US" altLang="zh-CN" sz="1200" dirty="0"/>
              <a:t>) </a:t>
            </a:r>
            <a:r>
              <a:rPr lang="en-US" altLang="zh-CN" sz="1200" dirty="0">
                <a:solidFill>
                  <a:srgbClr val="CC7832"/>
                </a:solidFill>
              </a:rPr>
              <a:t>throws </a:t>
            </a:r>
            <a:r>
              <a:rPr lang="en-US" altLang="zh-CN" sz="1200" dirty="0"/>
              <a:t>Exception {</a:t>
            </a:r>
            <a:br>
              <a:rPr lang="en-US" altLang="zh-CN" sz="1200" dirty="0"/>
            </a:br>
            <a:r>
              <a:rPr lang="en-US" altLang="zh-CN" sz="1200" dirty="0"/>
              <a:t>        </a:t>
            </a:r>
            <a:r>
              <a:rPr lang="en-US" altLang="zh-CN" sz="1200" dirty="0" err="1">
                <a:solidFill>
                  <a:srgbClr val="9876AA"/>
                </a:solidFill>
              </a:rPr>
              <a:t>repository</a:t>
            </a:r>
            <a:r>
              <a:rPr lang="en-US" altLang="zh-CN" sz="1200" dirty="0" err="1"/>
              <a:t>.deleteAll</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a:t>
            </a:r>
            <a:r>
              <a:rPr lang="en-US" altLang="zh-CN" sz="1200" dirty="0">
                <a:solidFill>
                  <a:srgbClr val="808080"/>
                </a:solidFill>
              </a:rPr>
              <a:t>// save a couple of </a:t>
            </a:r>
            <a:r>
              <a:rPr lang="en-US" altLang="zh-CN" sz="1200" dirty="0" err="1">
                <a:solidFill>
                  <a:srgbClr val="808080"/>
                </a:solidFill>
              </a:rPr>
              <a:t>perosns</a:t>
            </a:r>
            <a:br>
              <a:rPr lang="en-US" altLang="zh-CN" sz="1200" dirty="0">
                <a:solidFill>
                  <a:srgbClr val="808080"/>
                </a:solidFill>
              </a:rPr>
            </a:br>
            <a:r>
              <a:rPr lang="en-US" altLang="zh-CN" sz="1200" dirty="0">
                <a:solidFill>
                  <a:srgbClr val="808080"/>
                </a:solidFill>
              </a:rPr>
              <a:t>        </a:t>
            </a:r>
            <a:r>
              <a:rPr lang="en-US" altLang="zh-CN" sz="1200" dirty="0" err="1">
                <a:solidFill>
                  <a:srgbClr val="9876AA"/>
                </a:solidFill>
              </a:rPr>
              <a:t>repository</a:t>
            </a:r>
            <a:r>
              <a:rPr lang="en-US" altLang="zh-CN" sz="1200" dirty="0" err="1"/>
              <a:t>.save</a:t>
            </a:r>
            <a:r>
              <a:rPr lang="en-US" altLang="zh-CN" sz="1200" dirty="0"/>
              <a:t>(</a:t>
            </a:r>
            <a:r>
              <a:rPr lang="en-US" altLang="zh-CN" sz="1200" dirty="0">
                <a:solidFill>
                  <a:srgbClr val="CC7832"/>
                </a:solidFill>
              </a:rPr>
              <a:t>new </a:t>
            </a:r>
            <a:r>
              <a:rPr lang="en-US" altLang="zh-CN" sz="1200" dirty="0"/>
              <a:t>Person(</a:t>
            </a:r>
            <a:r>
              <a:rPr lang="en-US" altLang="zh-CN" sz="1200" dirty="0">
                <a:solidFill>
                  <a:srgbClr val="6A8759"/>
                </a:solidFill>
              </a:rPr>
              <a:t>"1"</a:t>
            </a:r>
            <a:r>
              <a:rPr lang="en-US" altLang="zh-CN" sz="1200" dirty="0">
                <a:solidFill>
                  <a:srgbClr val="CC7832"/>
                </a:solidFill>
              </a:rPr>
              <a:t>,</a:t>
            </a:r>
            <a:r>
              <a:rPr lang="en-US" altLang="zh-CN" sz="1200" dirty="0">
                <a:solidFill>
                  <a:srgbClr val="6A8759"/>
                </a:solidFill>
              </a:rPr>
              <a:t>"Cao"</a:t>
            </a:r>
            <a:r>
              <a:rPr lang="en-US" altLang="zh-CN" sz="1200" dirty="0">
                <a:solidFill>
                  <a:srgbClr val="CC7832"/>
                </a:solidFill>
              </a:rPr>
              <a:t>, </a:t>
            </a:r>
            <a:r>
              <a:rPr lang="en-US" altLang="zh-CN" sz="1200" dirty="0">
                <a:solidFill>
                  <a:srgbClr val="6A8759"/>
                </a:solidFill>
              </a:rPr>
              <a:t>"Cao"</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solidFill>
                  <a:srgbClr val="9876AA"/>
                </a:solidFill>
              </a:rPr>
              <a:t>repository</a:t>
            </a:r>
            <a:r>
              <a:rPr lang="en-US" altLang="zh-CN" sz="1200" dirty="0" err="1"/>
              <a:t>.save</a:t>
            </a:r>
            <a:r>
              <a:rPr lang="en-US" altLang="zh-CN" sz="1200" dirty="0"/>
              <a:t>(</a:t>
            </a:r>
            <a:r>
              <a:rPr lang="en-US" altLang="zh-CN" sz="1200" dirty="0">
                <a:solidFill>
                  <a:srgbClr val="CC7832"/>
                </a:solidFill>
              </a:rPr>
              <a:t>new </a:t>
            </a:r>
            <a:r>
              <a:rPr lang="en-US" altLang="zh-CN" sz="1200" dirty="0"/>
              <a:t>Person(</a:t>
            </a:r>
            <a:r>
              <a:rPr lang="en-US" altLang="zh-CN" sz="1200" dirty="0">
                <a:solidFill>
                  <a:srgbClr val="6A8759"/>
                </a:solidFill>
              </a:rPr>
              <a:t>"2"</a:t>
            </a:r>
            <a:r>
              <a:rPr lang="en-US" altLang="zh-CN" sz="1200" dirty="0">
                <a:solidFill>
                  <a:srgbClr val="CC7832"/>
                </a:solidFill>
              </a:rPr>
              <a:t>,</a:t>
            </a:r>
            <a:r>
              <a:rPr lang="en-US" altLang="zh-CN" sz="1200" dirty="0">
                <a:solidFill>
                  <a:srgbClr val="6A8759"/>
                </a:solidFill>
              </a:rPr>
              <a:t>"Bei"</a:t>
            </a:r>
            <a:r>
              <a:rPr lang="en-US" altLang="zh-CN" sz="1200" dirty="0">
                <a:solidFill>
                  <a:srgbClr val="CC7832"/>
                </a:solidFill>
              </a:rPr>
              <a:t>, </a:t>
            </a:r>
            <a:r>
              <a:rPr lang="en-US" altLang="zh-CN" sz="1200" dirty="0">
                <a:solidFill>
                  <a:srgbClr val="6A8759"/>
                </a:solidFill>
              </a:rPr>
              <a:t>"Liu"</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solidFill>
                  <a:srgbClr val="9876AA"/>
                </a:solidFill>
              </a:rPr>
              <a:t>repository</a:t>
            </a:r>
            <a:r>
              <a:rPr lang="en-US" altLang="zh-CN" sz="1200" dirty="0" err="1"/>
              <a:t>.save</a:t>
            </a:r>
            <a:r>
              <a:rPr lang="en-US" altLang="zh-CN" sz="1200" dirty="0"/>
              <a:t>(</a:t>
            </a:r>
            <a:r>
              <a:rPr lang="en-US" altLang="zh-CN" sz="1200" dirty="0">
                <a:solidFill>
                  <a:srgbClr val="CC7832"/>
                </a:solidFill>
              </a:rPr>
              <a:t>new </a:t>
            </a:r>
            <a:r>
              <a:rPr lang="en-US" altLang="zh-CN" sz="1200" dirty="0"/>
              <a:t>Person(</a:t>
            </a:r>
            <a:r>
              <a:rPr lang="en-US" altLang="zh-CN" sz="1200" dirty="0">
                <a:solidFill>
                  <a:srgbClr val="6A8759"/>
                </a:solidFill>
              </a:rPr>
              <a:t>"3"</a:t>
            </a:r>
            <a:r>
              <a:rPr lang="en-US" altLang="zh-CN" sz="1200" dirty="0">
                <a:solidFill>
                  <a:srgbClr val="CC7832"/>
                </a:solidFill>
              </a:rPr>
              <a:t>,</a:t>
            </a:r>
            <a:r>
              <a:rPr lang="en-US" altLang="zh-CN" sz="1200" dirty="0">
                <a:solidFill>
                  <a:srgbClr val="6A8759"/>
                </a:solidFill>
              </a:rPr>
              <a:t>"Quan"</a:t>
            </a:r>
            <a:r>
              <a:rPr lang="en-US" altLang="zh-CN" sz="1200" dirty="0">
                <a:solidFill>
                  <a:srgbClr val="CC7832"/>
                </a:solidFill>
              </a:rPr>
              <a:t>, </a:t>
            </a:r>
            <a:r>
              <a:rPr lang="en-US" altLang="zh-CN" sz="1200" dirty="0">
                <a:solidFill>
                  <a:srgbClr val="6A8759"/>
                </a:solidFill>
              </a:rPr>
              <a:t>"Sun"</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Spring</a:t>
            </a:r>
            <a:r>
              <a:rPr kumimoji="1" lang="zh-CN" altLang="en-US" dirty="0"/>
              <a:t> </a:t>
            </a:r>
            <a:r>
              <a:rPr kumimoji="1" lang="en-US" altLang="zh-CN" dirty="0"/>
              <a:t>with</a:t>
            </a:r>
            <a:r>
              <a:rPr kumimoji="1" lang="zh-CN" altLang="en-US" dirty="0"/>
              <a:t> </a:t>
            </a:r>
            <a:r>
              <a:rPr kumimoji="1" lang="en-US" altLang="zh-CN" dirty="0"/>
              <a:t>MongoDB</a:t>
            </a:r>
            <a:endParaRPr kumimoji="1" lang="zh-CN" altLang="en-US" dirty="0"/>
          </a:p>
        </p:txBody>
      </p:sp>
      <p:sp>
        <p:nvSpPr>
          <p:cNvPr id="3" name="内容占位符 2"/>
          <p:cNvSpPr>
            <a:spLocks noGrp="1"/>
          </p:cNvSpPr>
          <p:nvPr>
            <p:ph idx="1"/>
          </p:nvPr>
        </p:nvSpPr>
        <p:spPr/>
        <p:txBody>
          <a:bodyPr/>
          <a:lstStyle/>
          <a:p>
            <a:r>
              <a:rPr kumimoji="1" lang="en-US" altLang="zh-CN" dirty="0" err="1"/>
              <a:t>SampleApplication.java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00504" y="1221600"/>
            <a:ext cx="5386908" cy="3970318"/>
          </a:xfrm>
          <a:prstGeom prst="rect">
            <a:avLst/>
          </a:prstGeom>
        </p:spPr>
        <p:txBody>
          <a:bodyPr wrap="square">
            <a:spAutoFit/>
          </a:bodyPr>
          <a:lstStyle/>
          <a:p>
            <a:r>
              <a:rPr lang="en-US" altLang="zh-CN" sz="1050" dirty="0">
                <a:solidFill>
                  <a:srgbClr val="CC7832"/>
                </a:solidFill>
              </a:rPr>
              <a:t>        </a:t>
            </a:r>
            <a:r>
              <a:rPr lang="en-US" altLang="zh-CN" sz="1050" dirty="0">
                <a:solidFill>
                  <a:srgbClr val="808080"/>
                </a:solidFill>
              </a:rPr>
              <a:t>// fetch all customers</a:t>
            </a:r>
            <a:br>
              <a:rPr lang="en-US" altLang="zh-CN" sz="1050" dirty="0">
                <a:solidFill>
                  <a:srgbClr val="808080"/>
                </a:solidFill>
              </a:rPr>
            </a:br>
            <a:r>
              <a:rPr lang="en-US" altLang="zh-CN" sz="1050" dirty="0">
                <a:solidFill>
                  <a:srgbClr val="808080"/>
                </a:solidFill>
              </a:rPr>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6A8759"/>
                </a:solidFill>
              </a:rPr>
              <a:t>"Persons found with </a:t>
            </a:r>
            <a:r>
              <a:rPr lang="en-US" altLang="zh-CN" sz="1050" dirty="0" err="1">
                <a:solidFill>
                  <a:srgbClr val="6A8759"/>
                </a:solidFill>
              </a:rPr>
              <a:t>findAll</a:t>
            </a:r>
            <a:r>
              <a:rPr lang="en-US" altLang="zh-CN" sz="1050" dirty="0">
                <a:solidFill>
                  <a:srgbClr val="6A8759"/>
                </a:solidFill>
              </a:rPr>
              <a:t>():"</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6A8759"/>
                </a:solidFill>
              </a:rPr>
              <a:t>"-------------------------------"</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for </a:t>
            </a:r>
            <a:r>
              <a:rPr lang="en-US" altLang="zh-CN" sz="1050" dirty="0"/>
              <a:t>(Person person : </a:t>
            </a:r>
            <a:r>
              <a:rPr lang="en-US" altLang="zh-CN" sz="1050" dirty="0" err="1">
                <a:solidFill>
                  <a:srgbClr val="9876AA"/>
                </a:solidFill>
              </a:rPr>
              <a:t>repository</a:t>
            </a:r>
            <a:r>
              <a:rPr lang="en-US" altLang="zh-CN" sz="1050" dirty="0" err="1"/>
              <a:t>.findAll</a:t>
            </a:r>
            <a:r>
              <a:rPr lang="en-US" altLang="zh-CN" sz="1050" dirty="0"/>
              <a:t>()) {</a:t>
            </a:r>
            <a:br>
              <a:rPr lang="en-US" altLang="zh-CN" sz="1050" dirty="0"/>
            </a:br>
            <a:r>
              <a:rPr lang="en-US" altLang="zh-CN" sz="1050" dirty="0"/>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err="1"/>
              <a:t>person.getFirstName</a:t>
            </a:r>
            <a:r>
              <a:rPr lang="en-US" altLang="zh-CN" sz="1050" dirty="0"/>
              <a:t>() + </a:t>
            </a:r>
            <a:r>
              <a:rPr lang="en-US" altLang="zh-CN" sz="1050" dirty="0">
                <a:solidFill>
                  <a:srgbClr val="6A8759"/>
                </a:solidFill>
              </a:rPr>
              <a:t>" " </a:t>
            </a:r>
            <a:r>
              <a:rPr lang="en-US" altLang="zh-CN" sz="1050" dirty="0"/>
              <a:t>+ </a:t>
            </a:r>
            <a:r>
              <a:rPr lang="en-US" altLang="zh-CN" sz="1050" dirty="0" err="1"/>
              <a:t>person.getLastName</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a:t>
            </a:r>
            <a:r>
              <a:rPr lang="en-US" altLang="zh-CN" sz="1050" dirty="0">
                <a:solidFill>
                  <a:srgbClr val="808080"/>
                </a:solidFill>
              </a:rPr>
              <a:t>// fetch an individual customer</a:t>
            </a:r>
            <a:br>
              <a:rPr lang="en-US" altLang="zh-CN" sz="1050" dirty="0">
                <a:solidFill>
                  <a:srgbClr val="808080"/>
                </a:solidFill>
              </a:rPr>
            </a:br>
            <a:r>
              <a:rPr lang="en-US" altLang="zh-CN" sz="1050" dirty="0">
                <a:solidFill>
                  <a:srgbClr val="808080"/>
                </a:solidFill>
              </a:rPr>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6A8759"/>
                </a:solidFill>
              </a:rPr>
              <a:t>"Person found with </a:t>
            </a:r>
            <a:r>
              <a:rPr lang="en-US" altLang="zh-CN" sz="1050" dirty="0" err="1">
                <a:solidFill>
                  <a:srgbClr val="6A8759"/>
                </a:solidFill>
              </a:rPr>
              <a:t>findByFirstName</a:t>
            </a:r>
            <a:r>
              <a:rPr lang="en-US" altLang="zh-CN" sz="1050" dirty="0">
                <a:solidFill>
                  <a:srgbClr val="6A8759"/>
                </a:solidFill>
              </a:rPr>
              <a:t>('Bei'):"</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6A8759"/>
                </a:solidFill>
              </a:rPr>
              <a:t>"--------------------------------"</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for </a:t>
            </a:r>
            <a:r>
              <a:rPr lang="en-US" altLang="zh-CN" sz="1050" dirty="0"/>
              <a:t>(Person person : </a:t>
            </a:r>
            <a:r>
              <a:rPr lang="en-US" altLang="zh-CN" sz="1050" dirty="0" err="1">
                <a:solidFill>
                  <a:srgbClr val="9876AA"/>
                </a:solidFill>
              </a:rPr>
              <a:t>repository</a:t>
            </a:r>
            <a:r>
              <a:rPr lang="en-US" altLang="zh-CN" sz="1050" dirty="0" err="1"/>
              <a:t>.findByFirstName</a:t>
            </a:r>
            <a:r>
              <a:rPr lang="en-US" altLang="zh-CN" sz="1050" dirty="0"/>
              <a:t>(</a:t>
            </a:r>
            <a:r>
              <a:rPr lang="en-US" altLang="zh-CN" sz="1050" dirty="0">
                <a:solidFill>
                  <a:srgbClr val="6A8759"/>
                </a:solidFill>
              </a:rPr>
              <a:t>"Bei"</a:t>
            </a:r>
            <a:r>
              <a:rPr lang="en-US" altLang="zh-CN" sz="1050" dirty="0"/>
              <a:t>)) {</a:t>
            </a:r>
            <a:br>
              <a:rPr lang="en-US" altLang="zh-CN" sz="1050" dirty="0"/>
            </a:br>
            <a:r>
              <a:rPr lang="en-US" altLang="zh-CN" sz="1050" dirty="0"/>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err="1"/>
              <a:t>person.getFirstName</a:t>
            </a:r>
            <a:r>
              <a:rPr lang="en-US" altLang="zh-CN" sz="1050" dirty="0"/>
              <a:t>() + </a:t>
            </a:r>
            <a:r>
              <a:rPr lang="en-US" altLang="zh-CN" sz="1050" dirty="0">
                <a:solidFill>
                  <a:srgbClr val="6A8759"/>
                </a:solidFill>
              </a:rPr>
              <a:t>" " </a:t>
            </a:r>
            <a:r>
              <a:rPr lang="en-US" altLang="zh-CN" sz="1050" dirty="0"/>
              <a:t>+ </a:t>
            </a:r>
            <a:r>
              <a:rPr lang="en-US" altLang="zh-CN" sz="1050" dirty="0" err="1"/>
              <a:t>person.getLastName</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6A8759"/>
                </a:solidFill>
              </a:rPr>
              <a:t>"Customers found with </a:t>
            </a:r>
            <a:r>
              <a:rPr lang="en-US" altLang="zh-CN" sz="1050" dirty="0" err="1">
                <a:solidFill>
                  <a:srgbClr val="6A8759"/>
                </a:solidFill>
              </a:rPr>
              <a:t>findByLastName</a:t>
            </a:r>
            <a:r>
              <a:rPr lang="en-US" altLang="zh-CN" sz="1050" dirty="0">
                <a:solidFill>
                  <a:srgbClr val="6A8759"/>
                </a:solidFill>
              </a:rPr>
              <a:t>('Sun'):"</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a:solidFill>
                  <a:srgbClr val="6A8759"/>
                </a:solidFill>
              </a:rPr>
              <a:t>"--------------------------------"</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for </a:t>
            </a:r>
            <a:r>
              <a:rPr lang="en-US" altLang="zh-CN" sz="1050" dirty="0"/>
              <a:t>(Person person : </a:t>
            </a:r>
            <a:r>
              <a:rPr lang="en-US" altLang="zh-CN" sz="1050" dirty="0" err="1">
                <a:solidFill>
                  <a:srgbClr val="9876AA"/>
                </a:solidFill>
              </a:rPr>
              <a:t>repository</a:t>
            </a:r>
            <a:r>
              <a:rPr lang="en-US" altLang="zh-CN" sz="1050" dirty="0" err="1"/>
              <a:t>.findByLastName</a:t>
            </a:r>
            <a:r>
              <a:rPr lang="en-US" altLang="zh-CN" sz="1050" dirty="0"/>
              <a:t>(</a:t>
            </a:r>
            <a:r>
              <a:rPr lang="en-US" altLang="zh-CN" sz="1050" dirty="0">
                <a:solidFill>
                  <a:srgbClr val="6A8759"/>
                </a:solidFill>
              </a:rPr>
              <a:t>"Sun"</a:t>
            </a:r>
            <a:r>
              <a:rPr lang="en-US" altLang="zh-CN" sz="1050" dirty="0"/>
              <a:t>)) {</a:t>
            </a:r>
            <a:br>
              <a:rPr lang="en-US" altLang="zh-CN" sz="1050" dirty="0"/>
            </a:br>
            <a:r>
              <a:rPr lang="en-US" altLang="zh-CN" sz="1050" dirty="0"/>
              <a:t>            </a:t>
            </a:r>
            <a:r>
              <a:rPr lang="en-US" altLang="zh-CN" sz="1050" dirty="0" err="1"/>
              <a:t>System.</a:t>
            </a:r>
            <a:r>
              <a:rPr lang="en-US" altLang="zh-CN" sz="1050" i="1" dirty="0" err="1">
                <a:solidFill>
                  <a:srgbClr val="9876AA"/>
                </a:solidFill>
              </a:rPr>
              <a:t>out</a:t>
            </a:r>
            <a:r>
              <a:rPr lang="en-US" altLang="zh-CN" sz="1050" dirty="0" err="1"/>
              <a:t>.println</a:t>
            </a:r>
            <a:r>
              <a:rPr lang="en-US" altLang="zh-CN" sz="1050" dirty="0"/>
              <a:t>(</a:t>
            </a:r>
            <a:r>
              <a:rPr lang="en-US" altLang="zh-CN" sz="1050" dirty="0" err="1"/>
              <a:t>person.getFirstName</a:t>
            </a:r>
            <a:r>
              <a:rPr lang="en-US" altLang="zh-CN" sz="1050" dirty="0"/>
              <a:t>() + </a:t>
            </a:r>
            <a:r>
              <a:rPr lang="en-US" altLang="zh-CN" sz="1050" dirty="0">
                <a:solidFill>
                  <a:srgbClr val="6A8759"/>
                </a:solidFill>
              </a:rPr>
              <a:t>" " </a:t>
            </a:r>
            <a:r>
              <a:rPr lang="en-US" altLang="zh-CN" sz="1050" dirty="0"/>
              <a:t>+ </a:t>
            </a:r>
            <a:r>
              <a:rPr lang="en-US" altLang="zh-CN" sz="1050" dirty="0" err="1"/>
              <a:t>person.getLastName</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br>
              <a:rPr lang="en-US" altLang="zh-CN" sz="1050" dirty="0"/>
            </a:br>
            <a:r>
              <a:rPr lang="en-US" altLang="zh-CN" sz="1050" dirty="0"/>
              <a:t>}</a:t>
            </a:r>
            <a:br>
              <a:rPr lang="en-US" altLang="zh-CN" sz="1050" dirty="0"/>
            </a:b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Spring</a:t>
            </a:r>
            <a:r>
              <a:rPr kumimoji="1" lang="zh-CN" altLang="en-US" dirty="0"/>
              <a:t> </a:t>
            </a:r>
            <a:r>
              <a:rPr kumimoji="1" lang="en-US" altLang="zh-CN" dirty="0"/>
              <a:t>with</a:t>
            </a:r>
            <a:r>
              <a:rPr kumimoji="1" lang="zh-CN" altLang="en-US" dirty="0"/>
              <a:t> </a:t>
            </a:r>
            <a:r>
              <a:rPr kumimoji="1" lang="en-US" altLang="zh-CN" dirty="0"/>
              <a:t>MongoDB</a:t>
            </a:r>
            <a:endParaRPr kumimoji="1" lang="zh-CN" altLang="en-US" dirty="0"/>
          </a:p>
        </p:txBody>
      </p:sp>
      <p:sp>
        <p:nvSpPr>
          <p:cNvPr id="3" name="内容占位符 2"/>
          <p:cNvSpPr>
            <a:spLocks noGrp="1"/>
          </p:cNvSpPr>
          <p:nvPr>
            <p:ph idx="1"/>
          </p:nvPr>
        </p:nvSpPr>
        <p:spPr/>
        <p:txBody>
          <a:bodyPr/>
          <a:lstStyle/>
          <a:p>
            <a:r>
              <a:rPr kumimoji="1" lang="en-US" altLang="zh-CN" dirty="0" err="1"/>
              <a:t>application.properties</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971600" y="1383619"/>
            <a:ext cx="5976664" cy="584775"/>
          </a:xfrm>
          <a:prstGeom prst="rect">
            <a:avLst/>
          </a:prstGeom>
        </p:spPr>
        <p:txBody>
          <a:bodyPr wrap="square">
            <a:spAutoFit/>
          </a:bodyPr>
          <a:lstStyle/>
          <a:p>
            <a:r>
              <a:rPr lang="en-US" altLang="zh-CN" sz="1600" dirty="0" err="1">
                <a:solidFill>
                  <a:srgbClr val="CC7832"/>
                </a:solidFill>
              </a:rPr>
              <a:t>spring.data.mongodb.uri</a:t>
            </a:r>
            <a:r>
              <a:rPr lang="en-US" altLang="zh-CN" sz="1600" dirty="0">
                <a:solidFill>
                  <a:srgbClr val="808080"/>
                </a:solidFill>
              </a:rPr>
              <a:t>=</a:t>
            </a:r>
            <a:r>
              <a:rPr lang="en-US" altLang="zh-CN" sz="1600" dirty="0" err="1">
                <a:solidFill>
                  <a:srgbClr val="6A8759"/>
                </a:solidFill>
              </a:rPr>
              <a:t>mongodb</a:t>
            </a:r>
            <a:r>
              <a:rPr lang="en-US" altLang="zh-CN" sz="1600" dirty="0">
                <a:solidFill>
                  <a:srgbClr val="6A8759"/>
                </a:solidFill>
              </a:rPr>
              <a:t>://test:test@localhost:27017/test</a:t>
            </a:r>
            <a:br>
              <a:rPr lang="en-US" altLang="zh-CN" sz="1600" dirty="0">
                <a:solidFill>
                  <a:srgbClr val="6A8759"/>
                </a:solidFill>
              </a:rPr>
            </a:b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a:t>MongoDB</a:t>
            </a:r>
            <a:r>
              <a:rPr kumimoji="1" lang="zh-CN" altLang="en-US" dirty="0"/>
              <a:t> </a:t>
            </a:r>
            <a:r>
              <a:rPr kumimoji="1" lang="en-US" altLang="zh-CN" dirty="0"/>
              <a:t>and</a:t>
            </a:r>
            <a:r>
              <a:rPr kumimoji="1" lang="zh-CN" altLang="en-US" dirty="0"/>
              <a:t> </a:t>
            </a:r>
            <a:r>
              <a:rPr kumimoji="1" lang="en-US" altLang="zh-CN" dirty="0"/>
              <a:t>MySQL</a:t>
            </a:r>
            <a:endParaRPr kumimoji="1" lang="zh-CN" altLang="en-US" dirty="0"/>
          </a:p>
        </p:txBody>
      </p:sp>
      <p:sp>
        <p:nvSpPr>
          <p:cNvPr id="6" name="内容占位符 5"/>
          <p:cNvSpPr>
            <a:spLocks noGrp="1"/>
          </p:cNvSpPr>
          <p:nvPr>
            <p:ph idx="1"/>
          </p:nvPr>
        </p:nvSpPr>
        <p:spPr/>
        <p:txBody>
          <a:bodyPr/>
          <a:lstStyle/>
          <a:p>
            <a:r>
              <a:rPr kumimoji="1" lang="en-US" altLang="zh-CN" dirty="0"/>
              <a:t>Mac</a:t>
            </a:r>
            <a:r>
              <a:rPr kumimoji="1" lang="zh-CN" altLang="en-US" dirty="0"/>
              <a:t> </a:t>
            </a:r>
            <a:r>
              <a:rPr kumimoji="1" lang="en-US" altLang="zh-CN" dirty="0"/>
              <a:t>OS</a:t>
            </a:r>
            <a:endParaRPr kumimoji="1" lang="en-US" altLang="zh-CN" dirty="0"/>
          </a:p>
          <a:p>
            <a:pPr lvl="1"/>
            <a:r>
              <a:rPr lang="en-US" altLang="zh-CN" dirty="0">
                <a:solidFill>
                  <a:schemeClr val="tx2">
                    <a:lumMod val="60000"/>
                    <a:lumOff val="40000"/>
                  </a:schemeClr>
                </a:solidFill>
              </a:rPr>
              <a:t>brew install mongodb-community@4.2</a:t>
            </a:r>
            <a:endParaRPr lang="en-US" altLang="zh-CN" dirty="0">
              <a:solidFill>
                <a:schemeClr val="tx2">
                  <a:lumMod val="60000"/>
                  <a:lumOff val="40000"/>
                </a:schemeClr>
              </a:solidFill>
            </a:endParaRPr>
          </a:p>
          <a:p>
            <a:pPr lvl="1"/>
            <a:r>
              <a:rPr lang="en-US" altLang="zh-CN" dirty="0"/>
              <a:t>To run MongoDB as a macOS service, issue the following:</a:t>
            </a:r>
            <a:endParaRPr lang="en-US" altLang="zh-CN" dirty="0"/>
          </a:p>
          <a:p>
            <a:pPr lvl="1"/>
            <a:r>
              <a:rPr lang="en-US" altLang="zh-CN" dirty="0">
                <a:solidFill>
                  <a:schemeClr val="tx2">
                    <a:lumMod val="60000"/>
                    <a:lumOff val="40000"/>
                  </a:schemeClr>
                </a:solidFill>
              </a:rPr>
              <a:t>brew services start mongodb-community@4.2 </a:t>
            </a:r>
            <a:endParaRPr lang="en-US" altLang="zh-CN" dirty="0">
              <a:solidFill>
                <a:schemeClr val="tx2">
                  <a:lumMod val="60000"/>
                  <a:lumOff val="40000"/>
                </a:schemeClr>
              </a:solidFill>
            </a:endParaRPr>
          </a:p>
          <a:p>
            <a:pPr lvl="1"/>
            <a:r>
              <a:rPr lang="en-US" altLang="zh-CN" dirty="0"/>
              <a:t>To run MongoDB manually as a background process, issue the following:</a:t>
            </a:r>
            <a:endParaRPr lang="en-US" altLang="zh-CN" dirty="0"/>
          </a:p>
          <a:p>
            <a:pPr lvl="1"/>
            <a:r>
              <a:rPr lang="en-US" altLang="zh-CN" dirty="0" err="1">
                <a:solidFill>
                  <a:schemeClr val="tx2">
                    <a:lumMod val="60000"/>
                    <a:lumOff val="40000"/>
                  </a:schemeClr>
                </a:solidFill>
              </a:rPr>
              <a:t>mongod</a:t>
            </a:r>
            <a:r>
              <a:rPr lang="en-US" altLang="zh-CN" dirty="0">
                <a:solidFill>
                  <a:schemeClr val="tx2">
                    <a:lumMod val="60000"/>
                    <a:lumOff val="40000"/>
                  </a:schemeClr>
                </a:solidFill>
              </a:rPr>
              <a:t> --config /</a:t>
            </a:r>
            <a:r>
              <a:rPr lang="en-US" altLang="zh-CN" dirty="0" err="1">
                <a:solidFill>
                  <a:schemeClr val="tx2">
                    <a:lumMod val="60000"/>
                    <a:lumOff val="40000"/>
                  </a:schemeClr>
                </a:solidFill>
              </a:rPr>
              <a:t>usr</a:t>
            </a:r>
            <a:r>
              <a:rPr lang="en-US" altLang="zh-CN" dirty="0">
                <a:solidFill>
                  <a:schemeClr val="tx2">
                    <a:lumMod val="60000"/>
                    <a:lumOff val="40000"/>
                  </a:schemeClr>
                </a:solidFill>
              </a:rPr>
              <a:t>/local/</a:t>
            </a:r>
            <a:r>
              <a:rPr lang="en-US" altLang="zh-CN" dirty="0" err="1">
                <a:solidFill>
                  <a:schemeClr val="tx2">
                    <a:lumMod val="60000"/>
                    <a:lumOff val="40000"/>
                  </a:schemeClr>
                </a:solidFill>
              </a:rPr>
              <a:t>etc</a:t>
            </a:r>
            <a:r>
              <a:rPr lang="en-US" altLang="zh-CN" dirty="0">
                <a:solidFill>
                  <a:schemeClr val="tx2">
                    <a:lumMod val="60000"/>
                    <a:lumOff val="40000"/>
                  </a:schemeClr>
                </a:solidFill>
              </a:rPr>
              <a:t>/</a:t>
            </a:r>
            <a:r>
              <a:rPr lang="en-US" altLang="zh-CN" dirty="0" err="1">
                <a:solidFill>
                  <a:schemeClr val="tx2">
                    <a:lumMod val="60000"/>
                    <a:lumOff val="40000"/>
                  </a:schemeClr>
                </a:solidFill>
              </a:rPr>
              <a:t>mongod.conf</a:t>
            </a:r>
            <a:r>
              <a:rPr lang="en-US" altLang="zh-CN" dirty="0">
                <a:solidFill>
                  <a:schemeClr val="tx2">
                    <a:lumMod val="60000"/>
                    <a:lumOff val="40000"/>
                  </a:schemeClr>
                </a:solidFill>
              </a:rPr>
              <a:t> --fork</a:t>
            </a:r>
            <a:endParaRPr lang="en-US" altLang="zh-CN" dirty="0">
              <a:solidFill>
                <a:schemeClr val="tx2">
                  <a:lumMod val="60000"/>
                  <a:lumOff val="40000"/>
                </a:schemeClr>
              </a:solidFill>
            </a:endParaRPr>
          </a:p>
          <a:p>
            <a:endParaRPr kumimoji="1" lang="en-US" altLang="zh-CN" dirty="0">
              <a:solidFill>
                <a:schemeClr val="tx2">
                  <a:lumMod val="60000"/>
                  <a:lumOff val="40000"/>
                </a:schemeClr>
              </a:solidFill>
            </a:endParaRPr>
          </a:p>
          <a:p>
            <a:r>
              <a:rPr kumimoji="1" lang="en-US" altLang="zh-CN" dirty="0"/>
              <a:t>Windows</a:t>
            </a:r>
            <a:endParaRPr kumimoji="1" lang="en-US" altLang="zh-CN" dirty="0"/>
          </a:p>
          <a:p>
            <a:pPr lvl="1"/>
            <a:r>
              <a:rPr lang="en-US" altLang="zh-CN" dirty="0"/>
              <a:t>Download MongoDB Community Edition</a:t>
            </a:r>
            <a:endParaRPr lang="en-US" altLang="zh-CN" dirty="0"/>
          </a:p>
          <a:p>
            <a:pPr lvl="1"/>
            <a:r>
              <a:rPr lang="en-US" altLang="zh-CN" dirty="0"/>
              <a:t>Run the MongoDB installer</a:t>
            </a:r>
            <a:endParaRPr lang="en-US" altLang="zh-CN" dirty="0"/>
          </a:p>
          <a:p>
            <a:pPr lvl="1"/>
            <a:r>
              <a:rPr lang="en-US" altLang="zh-CN" dirty="0"/>
              <a:t>Follow the MongoDB Community Edition installation wizard</a:t>
            </a:r>
            <a:endParaRPr lang="en-US" altLang="zh-CN" dirty="0"/>
          </a:p>
          <a:p>
            <a:pPr lvl="1"/>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pPr>
              <a:defRPr/>
            </a:pPr>
            <a:fld id="{E5E3251F-532F-4C44-9527-1319B6B379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Storage and Analysis</a:t>
            </a:r>
            <a:endParaRPr lang="zh-CN" altLang="en-US" dirty="0"/>
          </a:p>
        </p:txBody>
      </p:sp>
      <p:sp>
        <p:nvSpPr>
          <p:cNvPr id="3" name="内容占位符 2"/>
          <p:cNvSpPr>
            <a:spLocks noGrp="1"/>
          </p:cNvSpPr>
          <p:nvPr>
            <p:ph idx="1"/>
          </p:nvPr>
        </p:nvSpPr>
        <p:spPr/>
        <p:txBody>
          <a:bodyPr/>
          <a:lstStyle/>
          <a:p>
            <a:r>
              <a:rPr lang="en-US" altLang="zh-CN" dirty="0"/>
              <a:t>Only using one hundredth of a disk may seem wasteful. </a:t>
            </a:r>
            <a:endParaRPr lang="en-US" altLang="zh-CN" dirty="0"/>
          </a:p>
          <a:p>
            <a:pPr lvl="1"/>
            <a:r>
              <a:rPr lang="en-US" altLang="zh-CN" dirty="0"/>
              <a:t>But we can store one hundred datasets, each of which is one terabyte, and provide </a:t>
            </a:r>
            <a:r>
              <a:rPr lang="en-US" altLang="zh-CN" dirty="0">
                <a:solidFill>
                  <a:srgbClr val="FF0000"/>
                </a:solidFill>
              </a:rPr>
              <a:t>shared access to them</a:t>
            </a:r>
            <a:r>
              <a:rPr lang="en-US" altLang="zh-CN" dirty="0"/>
              <a:t>. </a:t>
            </a:r>
            <a:endParaRPr lang="en-US" altLang="zh-CN" dirty="0"/>
          </a:p>
          <a:p>
            <a:pPr lvl="1"/>
            <a:r>
              <a:rPr lang="en-US" altLang="zh-CN" dirty="0"/>
              <a:t>We can imagine that the users of such a system would be happy to share access in return for </a:t>
            </a:r>
            <a:r>
              <a:rPr lang="en-US" altLang="zh-CN" dirty="0">
                <a:solidFill>
                  <a:srgbClr val="FF0000"/>
                </a:solidFill>
              </a:rPr>
              <a:t>shorter analysis times</a:t>
            </a:r>
            <a:r>
              <a:rPr lang="en-US" altLang="zh-CN" dirty="0"/>
              <a:t>, </a:t>
            </a:r>
            <a:endParaRPr lang="en-US" altLang="zh-CN" dirty="0"/>
          </a:p>
          <a:p>
            <a:pPr lvl="1"/>
            <a:r>
              <a:rPr lang="en-US" altLang="zh-CN" dirty="0"/>
              <a:t>and, statistically, that their analysis jobs would be likely to be spread over time, so </a:t>
            </a:r>
            <a:r>
              <a:rPr lang="en-US" altLang="zh-CN" dirty="0">
                <a:solidFill>
                  <a:srgbClr val="FF0000"/>
                </a:solidFill>
              </a:rPr>
              <a:t>they wouldn’t interfere with each other too much</a:t>
            </a:r>
            <a:r>
              <a:rPr lang="en-US" altLang="zh-CN" dirty="0"/>
              <a:t>.</a:t>
            </a:r>
            <a:endParaRPr lang="en-US" altLang="zh-CN" dirty="0"/>
          </a:p>
          <a:p>
            <a:endParaRPr lang="en-US" altLang="zh-CN" dirty="0"/>
          </a:p>
          <a:p>
            <a:r>
              <a:rPr lang="en-US" altLang="zh-CN" dirty="0"/>
              <a:t>There’s more to being able to read and write data in </a:t>
            </a:r>
            <a:r>
              <a:rPr lang="en-US" altLang="zh-CN" dirty="0">
                <a:solidFill>
                  <a:srgbClr val="FF0000"/>
                </a:solidFill>
              </a:rPr>
              <a:t>parallel</a:t>
            </a:r>
            <a:r>
              <a:rPr lang="en-US" altLang="zh-CN" dirty="0"/>
              <a:t> to or from multiple disks, though.</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pic>
        <p:nvPicPr>
          <p:cNvPr id="5" name="内容占位符 4"/>
          <p:cNvPicPr>
            <a:picLocks noGrp="1" noChangeAspect="1"/>
          </p:cNvPicPr>
          <p:nvPr>
            <p:ph idx="1"/>
          </p:nvPr>
        </p:nvPicPr>
        <p:blipFill>
          <a:blip r:embed="rId1"/>
          <a:stretch>
            <a:fillRect/>
          </a:stretch>
        </p:blipFill>
        <p:spPr>
          <a:xfrm>
            <a:off x="4964290" y="843558"/>
            <a:ext cx="2897459" cy="3940969"/>
          </a:xfrm>
          <a:prstGeom prst="rect">
            <a:avLst/>
          </a:prstGeom>
        </p:spPr>
      </p:pic>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2"/>
          <a:stretch>
            <a:fillRect/>
          </a:stretch>
        </p:blipFill>
        <p:spPr>
          <a:xfrm>
            <a:off x="1414119" y="843558"/>
            <a:ext cx="2995863" cy="39457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223937" y="817207"/>
            <a:ext cx="5184268" cy="1744072"/>
          </a:xfrm>
          <a:prstGeom prst="rect">
            <a:avLst/>
          </a:prstGeom>
        </p:spPr>
      </p:pic>
      <p:pic>
        <p:nvPicPr>
          <p:cNvPr id="6" name="图片 5"/>
          <p:cNvPicPr>
            <a:picLocks noChangeAspect="1"/>
          </p:cNvPicPr>
          <p:nvPr/>
        </p:nvPicPr>
        <p:blipFill>
          <a:blip r:embed="rId2"/>
          <a:stretch>
            <a:fillRect/>
          </a:stretch>
        </p:blipFill>
        <p:spPr>
          <a:xfrm>
            <a:off x="1224868" y="3062818"/>
            <a:ext cx="6587492" cy="14372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318329" y="951570"/>
            <a:ext cx="6507342" cy="365781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PersonIcon.java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493658" y="1269939"/>
            <a:ext cx="5778642" cy="3647152"/>
          </a:xfrm>
          <a:prstGeom prst="rect">
            <a:avLst/>
          </a:prstGeom>
        </p:spPr>
        <p:txBody>
          <a:bodyPr wrap="square">
            <a:spAutoFit/>
          </a:bodyPr>
          <a:lstStyle/>
          <a:p>
            <a:r>
              <a:rPr lang="en-US" altLang="zh-CN" sz="1050" dirty="0">
                <a:solidFill>
                  <a:srgbClr val="BBB529"/>
                </a:solidFill>
              </a:rPr>
              <a:t>@Document</a:t>
            </a:r>
            <a:r>
              <a:rPr lang="en-US" altLang="zh-CN" sz="1050" dirty="0"/>
              <a:t>(</a:t>
            </a:r>
            <a:r>
              <a:rPr lang="en-US" altLang="zh-CN" sz="1050" dirty="0">
                <a:solidFill>
                  <a:srgbClr val="D0D0FF"/>
                </a:solidFill>
              </a:rPr>
              <a:t>collection </a:t>
            </a:r>
            <a:r>
              <a:rPr lang="en-US" altLang="zh-CN" sz="1050" dirty="0"/>
              <a:t>= </a:t>
            </a:r>
            <a:r>
              <a:rPr lang="en-US" altLang="zh-CN" sz="1050" dirty="0">
                <a:solidFill>
                  <a:srgbClr val="6A8759"/>
                </a:solidFill>
              </a:rPr>
              <a:t>"</a:t>
            </a:r>
            <a:r>
              <a:rPr lang="en-US" altLang="zh-CN" sz="1050" dirty="0" err="1">
                <a:solidFill>
                  <a:srgbClr val="6A8759"/>
                </a:solidFill>
              </a:rPr>
              <a:t>personicon</a:t>
            </a:r>
            <a:r>
              <a:rPr lang="en-US" altLang="zh-CN" sz="1050" dirty="0">
                <a:solidFill>
                  <a:srgbClr val="6A8759"/>
                </a:solidFill>
              </a:rPr>
              <a:t>"</a:t>
            </a:r>
            <a:r>
              <a:rPr lang="en-US" altLang="zh-CN" sz="1050" dirty="0"/>
              <a:t>)</a:t>
            </a:r>
            <a:br>
              <a:rPr lang="en-US" altLang="zh-CN" sz="1050" dirty="0"/>
            </a:br>
            <a:r>
              <a:rPr lang="en-US" altLang="zh-CN" sz="1050" dirty="0">
                <a:solidFill>
                  <a:srgbClr val="CC7832"/>
                </a:solidFill>
              </a:rPr>
              <a:t>public class </a:t>
            </a:r>
            <a:r>
              <a:rPr lang="en-US" altLang="zh-CN" sz="1050" dirty="0" err="1"/>
              <a:t>PersonIcon</a:t>
            </a:r>
            <a:r>
              <a:rPr lang="en-US" altLang="zh-CN" sz="1050" dirty="0"/>
              <a:t> {</a:t>
            </a:r>
            <a:br>
              <a:rPr lang="en-US" altLang="zh-CN" sz="1050" dirty="0"/>
            </a:br>
            <a:br>
              <a:rPr lang="en-US" altLang="zh-CN" sz="1050" dirty="0"/>
            </a:br>
            <a:r>
              <a:rPr lang="en-US" altLang="zh-CN" sz="1050" dirty="0"/>
              <a:t>    </a:t>
            </a:r>
            <a:r>
              <a:rPr lang="en-US" altLang="zh-CN" sz="1050" dirty="0">
                <a:solidFill>
                  <a:srgbClr val="BBB529"/>
                </a:solidFill>
              </a:rPr>
              <a:t>@Id</a:t>
            </a:r>
            <a:br>
              <a:rPr lang="en-US" altLang="zh-CN" sz="1050" dirty="0">
                <a:solidFill>
                  <a:srgbClr val="BBB529"/>
                </a:solidFill>
              </a:rPr>
            </a:br>
            <a:r>
              <a:rPr lang="en-US" altLang="zh-CN" sz="1050" dirty="0">
                <a:solidFill>
                  <a:srgbClr val="BBB529"/>
                </a:solidFill>
              </a:rPr>
              <a:t>    </a:t>
            </a:r>
            <a:r>
              <a:rPr lang="en-US" altLang="zh-CN" sz="1050" dirty="0">
                <a:solidFill>
                  <a:srgbClr val="CC7832"/>
                </a:solidFill>
              </a:rPr>
              <a:t>private int </a:t>
            </a:r>
            <a:r>
              <a:rPr lang="en-US" altLang="zh-CN" sz="1050" dirty="0">
                <a:solidFill>
                  <a:srgbClr val="9876AA"/>
                </a:solidFill>
              </a:rPr>
              <a:t>id</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private </a:t>
            </a:r>
            <a:r>
              <a:rPr lang="en-US" altLang="zh-CN" sz="1050" dirty="0"/>
              <a:t>String </a:t>
            </a:r>
            <a:r>
              <a:rPr lang="en-US" altLang="zh-CN" sz="1050" dirty="0">
                <a:solidFill>
                  <a:srgbClr val="9876AA"/>
                </a:solidFill>
              </a:rPr>
              <a:t>iconBase64</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public </a:t>
            </a:r>
            <a:r>
              <a:rPr lang="en-US" altLang="zh-CN" sz="1050" dirty="0" err="1">
                <a:solidFill>
                  <a:srgbClr val="FFC66D"/>
                </a:solidFill>
              </a:rPr>
              <a:t>PersonIcon</a:t>
            </a:r>
            <a:r>
              <a:rPr lang="en-US" altLang="zh-CN" sz="1050" dirty="0"/>
              <a:t>(</a:t>
            </a:r>
            <a:r>
              <a:rPr lang="en-US" altLang="zh-CN" sz="1050" dirty="0">
                <a:solidFill>
                  <a:srgbClr val="CC7832"/>
                </a:solidFill>
              </a:rPr>
              <a:t>int </a:t>
            </a:r>
            <a:r>
              <a:rPr lang="en-US" altLang="zh-CN" sz="1050" dirty="0"/>
              <a:t>id</a:t>
            </a:r>
            <a:r>
              <a:rPr lang="en-US" altLang="zh-CN" sz="1050" dirty="0">
                <a:solidFill>
                  <a:srgbClr val="CC7832"/>
                </a:solidFill>
              </a:rPr>
              <a:t>, </a:t>
            </a:r>
            <a:r>
              <a:rPr lang="en-US" altLang="zh-CN" sz="1050" dirty="0"/>
              <a:t>String iconBase64)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id</a:t>
            </a:r>
            <a:r>
              <a:rPr lang="en-US" altLang="zh-CN" sz="1050" dirty="0">
                <a:solidFill>
                  <a:srgbClr val="9876AA"/>
                </a:solidFill>
              </a:rPr>
              <a:t> </a:t>
            </a:r>
            <a:r>
              <a:rPr lang="en-US" altLang="zh-CN" sz="1050" dirty="0"/>
              <a:t>= id</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this</a:t>
            </a:r>
            <a:r>
              <a:rPr lang="en-US" altLang="zh-CN" sz="1050" dirty="0"/>
              <a:t>.</a:t>
            </a:r>
            <a:r>
              <a:rPr lang="en-US" altLang="zh-CN" sz="1050" dirty="0">
                <a:solidFill>
                  <a:srgbClr val="9876AA"/>
                </a:solidFill>
              </a:rPr>
              <a:t>iconBase64 </a:t>
            </a:r>
            <a:r>
              <a:rPr lang="en-US" altLang="zh-CN" sz="1050" dirty="0"/>
              <a:t>= iconBase64</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a:t>
            </a:r>
            <a:r>
              <a:rPr lang="en-US" altLang="zh-CN" sz="1050" dirty="0"/>
              <a:t>String </a:t>
            </a:r>
            <a:r>
              <a:rPr lang="en-US" altLang="zh-CN" sz="1050" dirty="0">
                <a:solidFill>
                  <a:srgbClr val="FFC66D"/>
                </a:solidFill>
              </a:rPr>
              <a:t>getIconBase64</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a:solidFill>
                  <a:srgbClr val="9876AA"/>
                </a:solidFill>
              </a:rPr>
              <a:t>iconBase64</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void </a:t>
            </a:r>
            <a:r>
              <a:rPr lang="en-US" altLang="zh-CN" sz="1050" dirty="0">
                <a:solidFill>
                  <a:srgbClr val="FFC66D"/>
                </a:solidFill>
              </a:rPr>
              <a:t>setIconBase64</a:t>
            </a:r>
            <a:r>
              <a:rPr lang="en-US" altLang="zh-CN" sz="1050" dirty="0"/>
              <a:t>(String iconBase64) {</a:t>
            </a:r>
            <a:br>
              <a:rPr lang="en-US" altLang="zh-CN" sz="1050" dirty="0"/>
            </a:br>
            <a:r>
              <a:rPr lang="en-US" altLang="zh-CN" sz="1050" dirty="0"/>
              <a:t>        </a:t>
            </a:r>
            <a:r>
              <a:rPr lang="en-US" altLang="zh-CN" sz="1050" dirty="0">
                <a:solidFill>
                  <a:srgbClr val="CC7832"/>
                </a:solidFill>
              </a:rPr>
              <a:t>this</a:t>
            </a:r>
            <a:r>
              <a:rPr lang="en-US" altLang="zh-CN" sz="1050" dirty="0"/>
              <a:t>.</a:t>
            </a:r>
            <a:r>
              <a:rPr lang="en-US" altLang="zh-CN" sz="1050" dirty="0">
                <a:solidFill>
                  <a:srgbClr val="9876AA"/>
                </a:solidFill>
              </a:rPr>
              <a:t>iconBase64 </a:t>
            </a:r>
            <a:r>
              <a:rPr lang="en-US" altLang="zh-CN" sz="1050" dirty="0"/>
              <a:t>= iconBase64</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a:t>
            </a: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43760" y="1167595"/>
            <a:ext cx="6264696" cy="3808735"/>
          </a:xfrm>
          <a:prstGeom prst="rect">
            <a:avLst/>
          </a:prstGeom>
        </p:spPr>
        <p:txBody>
          <a:bodyPr wrap="square">
            <a:spAutoFit/>
          </a:bodyPr>
          <a:lstStyle/>
          <a:p>
            <a:r>
              <a:rPr lang="en-US" altLang="zh-CN" sz="1050" dirty="0">
                <a:solidFill>
                  <a:srgbClr val="BBB529"/>
                </a:solidFill>
              </a:rPr>
              <a:t>@Entity</a:t>
            </a:r>
            <a:br>
              <a:rPr lang="en-US" altLang="zh-CN" sz="1050" dirty="0">
                <a:solidFill>
                  <a:srgbClr val="BBB529"/>
                </a:solidFill>
              </a:rPr>
            </a:br>
            <a:r>
              <a:rPr lang="en-US" altLang="zh-CN" sz="1050" dirty="0">
                <a:solidFill>
                  <a:srgbClr val="BBB529"/>
                </a:solidFill>
              </a:rPr>
              <a:t>@Table</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"persons"</a:t>
            </a:r>
            <a:r>
              <a:rPr lang="en-US" altLang="zh-CN" sz="1050" dirty="0">
                <a:solidFill>
                  <a:srgbClr val="CC7832"/>
                </a:solidFill>
              </a:rPr>
              <a:t>, </a:t>
            </a:r>
            <a:r>
              <a:rPr lang="en-US" altLang="zh-CN" sz="1050" dirty="0">
                <a:solidFill>
                  <a:srgbClr val="D0D0FF"/>
                </a:solidFill>
              </a:rPr>
              <a:t>schema </a:t>
            </a:r>
            <a:r>
              <a:rPr lang="en-US" altLang="zh-CN" sz="1050" dirty="0"/>
              <a:t>= </a:t>
            </a:r>
            <a:r>
              <a:rPr lang="en-US" altLang="zh-CN" sz="1050" dirty="0">
                <a:solidFill>
                  <a:srgbClr val="6A8759"/>
                </a:solidFill>
              </a:rPr>
              <a:t>"</a:t>
            </a:r>
            <a:r>
              <a:rPr lang="en-US" altLang="zh-CN" sz="1050" dirty="0" err="1">
                <a:solidFill>
                  <a:srgbClr val="6A8759"/>
                </a:solidFill>
              </a:rPr>
              <a:t>ormsample</a:t>
            </a:r>
            <a:r>
              <a:rPr lang="en-US" altLang="zh-CN" sz="1050" dirty="0">
                <a:solidFill>
                  <a:srgbClr val="6A8759"/>
                </a:solidFill>
              </a:rPr>
              <a:t>"</a:t>
            </a:r>
            <a:r>
              <a:rPr lang="en-US" altLang="zh-CN" sz="1050" dirty="0"/>
              <a:t>)</a:t>
            </a:r>
            <a:br>
              <a:rPr lang="en-US" altLang="zh-CN" sz="1050" dirty="0"/>
            </a:br>
            <a:r>
              <a:rPr lang="en-US" altLang="zh-CN" sz="1050" dirty="0">
                <a:solidFill>
                  <a:srgbClr val="BBB529"/>
                </a:solidFill>
              </a:rPr>
              <a:t>@</a:t>
            </a:r>
            <a:r>
              <a:rPr lang="en-US" altLang="zh-CN" sz="1050" dirty="0" err="1">
                <a:solidFill>
                  <a:srgbClr val="BBB529"/>
                </a:solidFill>
              </a:rPr>
              <a:t>JsonIgnoreProperties</a:t>
            </a:r>
            <a:r>
              <a:rPr lang="en-US" altLang="zh-CN" sz="1050" dirty="0"/>
              <a:t>(</a:t>
            </a:r>
            <a:r>
              <a:rPr lang="en-US" altLang="zh-CN" sz="1050" dirty="0">
                <a:solidFill>
                  <a:srgbClr val="D0D0FF"/>
                </a:solidFill>
              </a:rPr>
              <a:t>value </a:t>
            </a:r>
            <a:r>
              <a:rPr lang="en-US" altLang="zh-CN" sz="1050" dirty="0"/>
              <a:t>= {</a:t>
            </a:r>
            <a:r>
              <a:rPr lang="en-US" altLang="zh-CN" sz="1050" dirty="0">
                <a:solidFill>
                  <a:srgbClr val="6A8759"/>
                </a:solidFill>
              </a:rPr>
              <a:t>"handler"</a:t>
            </a:r>
            <a:r>
              <a:rPr lang="en-US" altLang="zh-CN" sz="1050" dirty="0">
                <a:solidFill>
                  <a:srgbClr val="CC7832"/>
                </a:solidFill>
              </a:rPr>
              <a:t>, </a:t>
            </a:r>
            <a:r>
              <a:rPr lang="en-US" altLang="zh-CN" sz="1050" dirty="0">
                <a:solidFill>
                  <a:srgbClr val="6A8759"/>
                </a:solidFill>
              </a:rPr>
              <a:t>"</a:t>
            </a:r>
            <a:r>
              <a:rPr lang="en-US" altLang="zh-CN" sz="1050" dirty="0" err="1">
                <a:solidFill>
                  <a:srgbClr val="6A8759"/>
                </a:solidFill>
              </a:rPr>
              <a:t>hibernateLazyInitializer</a:t>
            </a:r>
            <a:r>
              <a:rPr lang="en-US" altLang="zh-CN" sz="1050" dirty="0">
                <a:solidFill>
                  <a:srgbClr val="6A8759"/>
                </a:solidFill>
              </a:rPr>
              <a:t>"</a:t>
            </a:r>
            <a:r>
              <a:rPr lang="en-US" altLang="zh-CN" sz="1050" dirty="0">
                <a:solidFill>
                  <a:srgbClr val="CC7832"/>
                </a:solidFill>
              </a:rPr>
              <a:t>, </a:t>
            </a:r>
            <a:r>
              <a:rPr lang="en-US" altLang="zh-CN" sz="1050" dirty="0">
                <a:solidFill>
                  <a:srgbClr val="6A8759"/>
                </a:solidFill>
              </a:rPr>
              <a:t>"</a:t>
            </a:r>
            <a:r>
              <a:rPr lang="en-US" altLang="zh-CN" sz="1050" dirty="0" err="1">
                <a:solidFill>
                  <a:srgbClr val="6A8759"/>
                </a:solidFill>
              </a:rPr>
              <a:t>fieldHandler</a:t>
            </a:r>
            <a:r>
              <a:rPr lang="en-US" altLang="zh-CN" sz="1050" dirty="0">
                <a:solidFill>
                  <a:srgbClr val="6A8759"/>
                </a:solidFill>
              </a:rPr>
              <a:t>"</a:t>
            </a:r>
            <a:r>
              <a:rPr lang="en-US" altLang="zh-CN" sz="1050" dirty="0"/>
              <a:t>})</a:t>
            </a:r>
            <a:br>
              <a:rPr lang="en-US" altLang="zh-CN" sz="1050" dirty="0"/>
            </a:br>
            <a:r>
              <a:rPr lang="en-US" altLang="zh-CN" sz="1050" dirty="0">
                <a:solidFill>
                  <a:srgbClr val="BBB529"/>
                </a:solidFill>
              </a:rPr>
              <a:t>@</a:t>
            </a:r>
            <a:r>
              <a:rPr lang="en-US" altLang="zh-CN" sz="1050" dirty="0" err="1">
                <a:solidFill>
                  <a:srgbClr val="BBB529"/>
                </a:solidFill>
              </a:rPr>
              <a:t>JsonIdentityInfo</a:t>
            </a:r>
            <a:r>
              <a:rPr lang="en-US" altLang="zh-CN" sz="1050" dirty="0"/>
              <a:t>(</a:t>
            </a:r>
            <a:br>
              <a:rPr lang="en-US" altLang="zh-CN" sz="1050" dirty="0"/>
            </a:br>
            <a:r>
              <a:rPr lang="en-US" altLang="zh-CN" sz="1050" dirty="0"/>
              <a:t>        </a:t>
            </a:r>
            <a:r>
              <a:rPr lang="en-US" altLang="zh-CN" sz="1050" dirty="0">
                <a:solidFill>
                  <a:srgbClr val="D0D0FF"/>
                </a:solidFill>
              </a:rPr>
              <a:t>generator </a:t>
            </a:r>
            <a:r>
              <a:rPr lang="en-US" altLang="zh-CN" sz="1050" dirty="0"/>
              <a:t>= </a:t>
            </a:r>
            <a:r>
              <a:rPr lang="en-US" altLang="zh-CN" sz="1050" dirty="0" err="1"/>
              <a:t>ObjectIdGenerators.PropertyGenerator.</a:t>
            </a:r>
            <a:r>
              <a:rPr lang="en-US" altLang="zh-CN" sz="1050" dirty="0" err="1">
                <a:solidFill>
                  <a:srgbClr val="CC7832"/>
                </a:solidFill>
              </a:rPr>
              <a:t>class</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solidFill>
                  <a:srgbClr val="D0D0FF"/>
                </a:solidFill>
              </a:rPr>
              <a:t>property </a:t>
            </a:r>
            <a:r>
              <a:rPr lang="en-US" altLang="zh-CN" sz="1050" dirty="0"/>
              <a:t>= </a:t>
            </a:r>
            <a:r>
              <a:rPr lang="en-US" altLang="zh-CN" sz="1050" dirty="0">
                <a:solidFill>
                  <a:srgbClr val="6A8759"/>
                </a:solidFill>
              </a:rPr>
              <a:t>"</a:t>
            </a:r>
            <a:r>
              <a:rPr lang="en-US" altLang="zh-CN" sz="1050" dirty="0" err="1">
                <a:solidFill>
                  <a:srgbClr val="6A8759"/>
                </a:solidFill>
              </a:rPr>
              <a:t>personId</a:t>
            </a:r>
            <a:r>
              <a:rPr lang="en-US" altLang="zh-CN" sz="1050" dirty="0">
                <a:solidFill>
                  <a:srgbClr val="6A8759"/>
                </a:solidFill>
              </a:rPr>
              <a:t>"</a:t>
            </a:r>
            <a:r>
              <a:rPr lang="en-US" altLang="zh-CN" sz="1050" dirty="0"/>
              <a:t>)</a:t>
            </a:r>
            <a:br>
              <a:rPr lang="en-US" altLang="zh-CN" sz="1050" dirty="0"/>
            </a:br>
            <a:r>
              <a:rPr lang="en-US" altLang="zh-CN" sz="1050" dirty="0">
                <a:solidFill>
                  <a:srgbClr val="CC7832"/>
                </a:solidFill>
              </a:rPr>
              <a:t>public class </a:t>
            </a:r>
            <a:r>
              <a:rPr lang="en-US" altLang="zh-CN" sz="1050" dirty="0"/>
              <a:t>Person {</a:t>
            </a:r>
            <a:br>
              <a:rPr lang="en-US" altLang="zh-CN" sz="1050" dirty="0"/>
            </a:br>
            <a:r>
              <a:rPr lang="en-US" altLang="zh-CN" sz="1050" dirty="0"/>
              <a:t>    </a:t>
            </a:r>
            <a:r>
              <a:rPr lang="en-US" altLang="zh-CN" sz="1050" dirty="0">
                <a:solidFill>
                  <a:srgbClr val="CC7832"/>
                </a:solidFill>
              </a:rPr>
              <a:t>private int </a:t>
            </a:r>
            <a:r>
              <a:rPr lang="en-US" altLang="zh-CN" sz="1050" dirty="0" err="1">
                <a:solidFill>
                  <a:srgbClr val="9876AA"/>
                </a:solidFill>
              </a:rPr>
              <a:t>personId</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private </a:t>
            </a:r>
            <a:r>
              <a:rPr lang="en-US" altLang="zh-CN" sz="1050" dirty="0"/>
              <a:t>Integer </a:t>
            </a:r>
            <a:r>
              <a:rPr lang="en-US" altLang="zh-CN" sz="1050" dirty="0">
                <a:solidFill>
                  <a:srgbClr val="9876AA"/>
                </a:solidFill>
              </a:rPr>
              <a:t>age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private </a:t>
            </a:r>
            <a:r>
              <a:rPr lang="en-US" altLang="zh-CN" sz="1050" dirty="0"/>
              <a:t>String </a:t>
            </a:r>
            <a:r>
              <a:rPr lang="en-US" altLang="zh-CN" sz="1050" dirty="0" err="1">
                <a:solidFill>
                  <a:srgbClr val="9876AA"/>
                </a:solidFill>
              </a:rPr>
              <a:t>firstname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private </a:t>
            </a:r>
            <a:r>
              <a:rPr lang="en-US" altLang="zh-CN" sz="1050" dirty="0"/>
              <a:t>String </a:t>
            </a:r>
            <a:r>
              <a:rPr lang="en-US" altLang="zh-CN" sz="1050" dirty="0" err="1">
                <a:solidFill>
                  <a:srgbClr val="9876AA"/>
                </a:solidFill>
              </a:rPr>
              <a:t>lastname</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a:t>
            </a:r>
            <a:r>
              <a:rPr lang="en-US" altLang="zh-CN" sz="1050" dirty="0">
                <a:solidFill>
                  <a:srgbClr val="BBB529"/>
                </a:solidFill>
              </a:rPr>
              <a:t>@Id</a:t>
            </a:r>
            <a:br>
              <a:rPr lang="en-US" altLang="zh-CN" sz="1050" dirty="0">
                <a:solidFill>
                  <a:srgbClr val="BBB529"/>
                </a:solidFill>
              </a:rPr>
            </a:br>
            <a:r>
              <a:rPr lang="en-US" altLang="zh-CN" sz="1050" dirty="0">
                <a:solidFill>
                  <a:srgbClr val="BBB529"/>
                </a:solidFill>
              </a:rPr>
              <a:t>    @Column</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"id"</a:t>
            </a:r>
            <a:r>
              <a:rPr lang="en-US" altLang="zh-CN" sz="1050" dirty="0"/>
              <a:t>)</a:t>
            </a:r>
            <a:br>
              <a:rPr lang="en-US" altLang="zh-CN" sz="1050" dirty="0"/>
            </a:br>
            <a:r>
              <a:rPr lang="en-US" altLang="zh-CN" sz="1050" dirty="0"/>
              <a:t>    </a:t>
            </a:r>
            <a:r>
              <a:rPr lang="en-US" altLang="zh-CN" sz="1050" dirty="0">
                <a:solidFill>
                  <a:srgbClr val="CC7832"/>
                </a:solidFill>
              </a:rPr>
              <a:t>public int </a:t>
            </a:r>
            <a:r>
              <a:rPr lang="en-US" altLang="zh-CN" sz="1050" dirty="0" err="1">
                <a:solidFill>
                  <a:srgbClr val="FFC66D"/>
                </a:solidFill>
              </a:rPr>
              <a:t>getPersonId</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err="1">
                <a:solidFill>
                  <a:srgbClr val="9876AA"/>
                </a:solidFill>
              </a:rPr>
              <a:t>personId</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setPersonId</a:t>
            </a:r>
            <a:r>
              <a:rPr lang="en-US" altLang="zh-CN" sz="1050" dirty="0"/>
              <a:t>(</a:t>
            </a:r>
            <a:r>
              <a:rPr lang="en-US" altLang="zh-CN" sz="1050" dirty="0">
                <a:solidFill>
                  <a:srgbClr val="CC7832"/>
                </a:solidFill>
              </a:rPr>
              <a:t>int </a:t>
            </a:r>
            <a:r>
              <a:rPr lang="en-US" altLang="zh-CN" sz="1050" dirty="0" err="1"/>
              <a:t>personId</a:t>
            </a:r>
            <a:r>
              <a:rPr lang="en-US" altLang="zh-CN" sz="1050" dirty="0"/>
              <a:t>)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personId</a:t>
            </a:r>
            <a:r>
              <a:rPr lang="en-US" altLang="zh-CN" sz="1050" dirty="0">
                <a:solidFill>
                  <a:srgbClr val="9876AA"/>
                </a:solidFill>
              </a:rPr>
              <a:t> </a:t>
            </a:r>
            <a:r>
              <a:rPr lang="en-US" altLang="zh-CN" sz="1050" dirty="0"/>
              <a:t>= </a:t>
            </a:r>
            <a:r>
              <a:rPr lang="en-US" altLang="zh-CN" sz="1050" dirty="0" err="1"/>
              <a:t>personId</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43760" y="1167594"/>
            <a:ext cx="6264696" cy="3485570"/>
          </a:xfrm>
          <a:prstGeom prst="rect">
            <a:avLst/>
          </a:prstGeom>
        </p:spPr>
        <p:txBody>
          <a:bodyPr wrap="square">
            <a:spAutoFit/>
          </a:bodyPr>
          <a:lstStyle/>
          <a:p>
            <a:r>
              <a:rPr lang="en-US" altLang="zh-CN" sz="1050" dirty="0"/>
              <a:t>    </a:t>
            </a:r>
            <a:r>
              <a:rPr lang="en-US" altLang="zh-CN" sz="1050" dirty="0">
                <a:solidFill>
                  <a:srgbClr val="BBB529"/>
                </a:solidFill>
              </a:rPr>
              <a:t>@Basic</a:t>
            </a:r>
            <a:br>
              <a:rPr lang="en-US" altLang="zh-CN" sz="1050" dirty="0">
                <a:solidFill>
                  <a:srgbClr val="BBB529"/>
                </a:solidFill>
              </a:rPr>
            </a:br>
            <a:r>
              <a:rPr lang="en-US" altLang="zh-CN" sz="1050" dirty="0">
                <a:solidFill>
                  <a:srgbClr val="BBB529"/>
                </a:solidFill>
              </a:rPr>
              <a:t>    @Column</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"age"</a:t>
            </a:r>
            <a:r>
              <a:rPr lang="en-US" altLang="zh-CN" sz="1050" dirty="0"/>
              <a:t>)</a:t>
            </a:r>
            <a:br>
              <a:rPr lang="en-US" altLang="zh-CN" sz="1050" dirty="0"/>
            </a:br>
            <a:r>
              <a:rPr lang="en-US" altLang="zh-CN" sz="1050" dirty="0"/>
              <a:t>    </a:t>
            </a:r>
            <a:r>
              <a:rPr lang="en-US" altLang="zh-CN" sz="1050" dirty="0">
                <a:solidFill>
                  <a:srgbClr val="CC7832"/>
                </a:solidFill>
              </a:rPr>
              <a:t>public </a:t>
            </a:r>
            <a:r>
              <a:rPr lang="en-US" altLang="zh-CN" sz="1050" dirty="0"/>
              <a:t>Integer </a:t>
            </a:r>
            <a:r>
              <a:rPr lang="en-US" altLang="zh-CN" sz="1050" dirty="0" err="1">
                <a:solidFill>
                  <a:srgbClr val="FFC66D"/>
                </a:solidFill>
              </a:rPr>
              <a:t>getAge</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a:solidFill>
                  <a:srgbClr val="9876AA"/>
                </a:solidFill>
              </a:rPr>
              <a:t>age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setAge</a:t>
            </a:r>
            <a:r>
              <a:rPr lang="en-US" altLang="zh-CN" sz="1050" dirty="0"/>
              <a:t>(Integer age)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age</a:t>
            </a:r>
            <a:r>
              <a:rPr lang="en-US" altLang="zh-CN" sz="1050" dirty="0">
                <a:solidFill>
                  <a:srgbClr val="9876AA"/>
                </a:solidFill>
              </a:rPr>
              <a:t> </a:t>
            </a:r>
            <a:r>
              <a:rPr lang="en-US" altLang="zh-CN" sz="1050" dirty="0"/>
              <a:t>= age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BBB529"/>
                </a:solidFill>
              </a:rPr>
              <a:t>@Basic</a:t>
            </a:r>
            <a:br>
              <a:rPr lang="en-US" altLang="zh-CN" sz="1050" dirty="0">
                <a:solidFill>
                  <a:srgbClr val="BBB529"/>
                </a:solidFill>
              </a:rPr>
            </a:br>
            <a:r>
              <a:rPr lang="en-US" altLang="zh-CN" sz="1050" dirty="0">
                <a:solidFill>
                  <a:srgbClr val="BBB529"/>
                </a:solidFill>
              </a:rPr>
              <a:t>    @Column</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a:t>
            </a:r>
            <a:r>
              <a:rPr lang="en-US" altLang="zh-CN" sz="1050" dirty="0" err="1">
                <a:solidFill>
                  <a:srgbClr val="6A8759"/>
                </a:solidFill>
              </a:rPr>
              <a:t>firstname</a:t>
            </a:r>
            <a:r>
              <a:rPr lang="en-US" altLang="zh-CN" sz="1050" dirty="0">
                <a:solidFill>
                  <a:srgbClr val="6A8759"/>
                </a:solidFill>
              </a:rPr>
              <a:t>"</a:t>
            </a:r>
            <a:r>
              <a:rPr lang="en-US" altLang="zh-CN" sz="1050" dirty="0"/>
              <a:t>)</a:t>
            </a:r>
            <a:br>
              <a:rPr lang="en-US" altLang="zh-CN" sz="1050" dirty="0"/>
            </a:br>
            <a:r>
              <a:rPr lang="en-US" altLang="zh-CN" sz="1050" dirty="0"/>
              <a:t>    </a:t>
            </a:r>
            <a:r>
              <a:rPr lang="en-US" altLang="zh-CN" sz="1050" dirty="0">
                <a:solidFill>
                  <a:srgbClr val="CC7832"/>
                </a:solidFill>
              </a:rPr>
              <a:t>public </a:t>
            </a:r>
            <a:r>
              <a:rPr lang="en-US" altLang="zh-CN" sz="1050" dirty="0"/>
              <a:t>String </a:t>
            </a:r>
            <a:r>
              <a:rPr lang="en-US" altLang="zh-CN" sz="1050" dirty="0" err="1">
                <a:solidFill>
                  <a:srgbClr val="FFC66D"/>
                </a:solidFill>
              </a:rPr>
              <a:t>getFirstname</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err="1">
                <a:solidFill>
                  <a:srgbClr val="9876AA"/>
                </a:solidFill>
              </a:rPr>
              <a:t>firstname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setFirstname</a:t>
            </a:r>
            <a:r>
              <a:rPr lang="en-US" altLang="zh-CN" sz="1050" dirty="0"/>
              <a:t>(String </a:t>
            </a:r>
            <a:r>
              <a:rPr lang="en-US" altLang="zh-CN" sz="1050" dirty="0" err="1"/>
              <a:t>firstname</a:t>
            </a:r>
            <a:r>
              <a:rPr lang="en-US" altLang="zh-CN" sz="1050" dirty="0"/>
              <a:t>)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firstname</a:t>
            </a:r>
            <a:r>
              <a:rPr lang="en-US" altLang="zh-CN" sz="1050" dirty="0">
                <a:solidFill>
                  <a:srgbClr val="9876AA"/>
                </a:solidFill>
              </a:rPr>
              <a:t> </a:t>
            </a:r>
            <a:r>
              <a:rPr lang="en-US" altLang="zh-CN" sz="1050" dirty="0"/>
              <a:t>= </a:t>
            </a:r>
            <a:r>
              <a:rPr lang="en-US" altLang="zh-CN" sz="1050" dirty="0" err="1"/>
              <a:t>firstname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43760" y="1167595"/>
            <a:ext cx="6264696" cy="3808735"/>
          </a:xfrm>
          <a:prstGeom prst="rect">
            <a:avLst/>
          </a:prstGeom>
        </p:spPr>
        <p:txBody>
          <a:bodyPr wrap="square">
            <a:spAutoFit/>
          </a:bodyPr>
          <a:lstStyle/>
          <a:p>
            <a:r>
              <a:rPr lang="en-US" altLang="zh-CN" sz="1050" dirty="0"/>
              <a:t>    </a:t>
            </a:r>
            <a:r>
              <a:rPr lang="en-US" altLang="zh-CN" sz="1050" dirty="0">
                <a:solidFill>
                  <a:srgbClr val="BBB529"/>
                </a:solidFill>
              </a:rPr>
              <a:t>@Basic</a:t>
            </a:r>
            <a:br>
              <a:rPr lang="en-US" altLang="zh-CN" sz="1050" dirty="0">
                <a:solidFill>
                  <a:srgbClr val="BBB529"/>
                </a:solidFill>
              </a:rPr>
            </a:br>
            <a:r>
              <a:rPr lang="en-US" altLang="zh-CN" sz="1050" dirty="0">
                <a:solidFill>
                  <a:srgbClr val="BBB529"/>
                </a:solidFill>
              </a:rPr>
              <a:t>    @Column</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a:t>
            </a:r>
            <a:r>
              <a:rPr lang="en-US" altLang="zh-CN" sz="1050" dirty="0" err="1">
                <a:solidFill>
                  <a:srgbClr val="6A8759"/>
                </a:solidFill>
              </a:rPr>
              <a:t>lastname</a:t>
            </a:r>
            <a:r>
              <a:rPr lang="en-US" altLang="zh-CN" sz="1050" dirty="0">
                <a:solidFill>
                  <a:srgbClr val="6A8759"/>
                </a:solidFill>
              </a:rPr>
              <a:t>"</a:t>
            </a:r>
            <a:r>
              <a:rPr lang="en-US" altLang="zh-CN" sz="1050" dirty="0"/>
              <a:t>)</a:t>
            </a:r>
            <a:br>
              <a:rPr lang="en-US" altLang="zh-CN" sz="1050" dirty="0"/>
            </a:br>
            <a:r>
              <a:rPr lang="en-US" altLang="zh-CN" sz="1050" dirty="0"/>
              <a:t>    </a:t>
            </a:r>
            <a:r>
              <a:rPr lang="en-US" altLang="zh-CN" sz="1050" dirty="0">
                <a:solidFill>
                  <a:srgbClr val="CC7832"/>
                </a:solidFill>
              </a:rPr>
              <a:t>public </a:t>
            </a:r>
            <a:r>
              <a:rPr lang="en-US" altLang="zh-CN" sz="1050" dirty="0"/>
              <a:t>String </a:t>
            </a:r>
            <a:r>
              <a:rPr lang="en-US" altLang="zh-CN" sz="1050" dirty="0" err="1">
                <a:solidFill>
                  <a:srgbClr val="FFC66D"/>
                </a:solidFill>
              </a:rPr>
              <a:t>getLastname</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err="1">
                <a:solidFill>
                  <a:srgbClr val="9876AA"/>
                </a:solidFill>
              </a:rPr>
              <a:t>lastname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setLastname</a:t>
            </a:r>
            <a:r>
              <a:rPr lang="en-US" altLang="zh-CN" sz="1050" dirty="0"/>
              <a:t>(String </a:t>
            </a:r>
            <a:r>
              <a:rPr lang="en-US" altLang="zh-CN" sz="1050" dirty="0" err="1"/>
              <a:t>lastname</a:t>
            </a:r>
            <a:r>
              <a:rPr lang="en-US" altLang="zh-CN" sz="1050" dirty="0"/>
              <a:t>)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lastname</a:t>
            </a:r>
            <a:r>
              <a:rPr lang="en-US" altLang="zh-CN" sz="1050" dirty="0">
                <a:solidFill>
                  <a:srgbClr val="9876AA"/>
                </a:solidFill>
              </a:rPr>
              <a:t> </a:t>
            </a:r>
            <a:r>
              <a:rPr lang="en-US" altLang="zh-CN" sz="1050" dirty="0"/>
              <a:t>= </a:t>
            </a:r>
            <a:r>
              <a:rPr lang="en-US" altLang="zh-CN" sz="1050" dirty="0" err="1"/>
              <a:t>lastname</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BBB529"/>
                </a:solidFill>
              </a:rPr>
              <a:t>@Override</a:t>
            </a:r>
            <a:br>
              <a:rPr lang="en-US" altLang="zh-CN" sz="1050" dirty="0">
                <a:solidFill>
                  <a:srgbClr val="BBB529"/>
                </a:solidFill>
              </a:rPr>
            </a:br>
            <a:r>
              <a:rPr lang="en-US" altLang="zh-CN" sz="1050" dirty="0">
                <a:solidFill>
                  <a:srgbClr val="BBB529"/>
                </a:solidFill>
              </a:rPr>
              <a:t>    </a:t>
            </a:r>
            <a:r>
              <a:rPr lang="en-US" altLang="zh-CN" sz="1050" dirty="0">
                <a:solidFill>
                  <a:srgbClr val="CC7832"/>
                </a:solidFill>
              </a:rPr>
              <a:t>public </a:t>
            </a:r>
            <a:r>
              <a:rPr lang="en-US" altLang="zh-CN" sz="1050" dirty="0" err="1">
                <a:solidFill>
                  <a:srgbClr val="CC7832"/>
                </a:solidFill>
              </a:rPr>
              <a:t>boolean</a:t>
            </a:r>
            <a:r>
              <a:rPr lang="en-US" altLang="zh-CN" sz="1050" dirty="0">
                <a:solidFill>
                  <a:srgbClr val="CC7832"/>
                </a:solidFill>
              </a:rPr>
              <a:t> </a:t>
            </a:r>
            <a:r>
              <a:rPr lang="en-US" altLang="zh-CN" sz="1050" dirty="0">
                <a:solidFill>
                  <a:srgbClr val="FFC66D"/>
                </a:solidFill>
              </a:rPr>
              <a:t>equals</a:t>
            </a:r>
            <a:r>
              <a:rPr lang="en-US" altLang="zh-CN" sz="1050" dirty="0"/>
              <a:t>(Object o) {</a:t>
            </a:r>
            <a:br>
              <a:rPr lang="en-US" altLang="zh-CN" sz="1050" dirty="0"/>
            </a:br>
            <a:r>
              <a:rPr lang="en-US" altLang="zh-CN" sz="1050" dirty="0"/>
              <a:t>        </a:t>
            </a:r>
            <a:r>
              <a:rPr lang="en-US" altLang="zh-CN" sz="1050" dirty="0">
                <a:solidFill>
                  <a:srgbClr val="CC7832"/>
                </a:solidFill>
              </a:rPr>
              <a:t>if </a:t>
            </a:r>
            <a:r>
              <a:rPr lang="en-US" altLang="zh-CN" sz="1050" dirty="0"/>
              <a:t>(</a:t>
            </a:r>
            <a:r>
              <a:rPr lang="en-US" altLang="zh-CN" sz="1050" dirty="0">
                <a:solidFill>
                  <a:srgbClr val="CC7832"/>
                </a:solidFill>
              </a:rPr>
              <a:t>this </a:t>
            </a:r>
            <a:r>
              <a:rPr lang="en-US" altLang="zh-CN" sz="1050" dirty="0"/>
              <a:t>== o) </a:t>
            </a:r>
            <a:r>
              <a:rPr lang="en-US" altLang="zh-CN" sz="1050" dirty="0">
                <a:solidFill>
                  <a:srgbClr val="CC7832"/>
                </a:solidFill>
              </a:rPr>
              <a:t>return true;</a:t>
            </a:r>
            <a:br>
              <a:rPr lang="en-US" altLang="zh-CN" sz="1050" dirty="0">
                <a:solidFill>
                  <a:srgbClr val="CC7832"/>
                </a:solidFill>
              </a:rPr>
            </a:br>
            <a:r>
              <a:rPr lang="en-US" altLang="zh-CN" sz="1050" dirty="0">
                <a:solidFill>
                  <a:srgbClr val="CC7832"/>
                </a:solidFill>
              </a:rPr>
              <a:t>        if </a:t>
            </a:r>
            <a:r>
              <a:rPr lang="en-US" altLang="zh-CN" sz="1050" dirty="0"/>
              <a:t>(o == </a:t>
            </a:r>
            <a:r>
              <a:rPr lang="en-US" altLang="zh-CN" sz="1050" dirty="0">
                <a:solidFill>
                  <a:srgbClr val="CC7832"/>
                </a:solidFill>
              </a:rPr>
              <a:t>null </a:t>
            </a:r>
            <a:r>
              <a:rPr lang="en-US" altLang="zh-CN" sz="1050" dirty="0"/>
              <a:t>|| </a:t>
            </a:r>
            <a:r>
              <a:rPr lang="en-US" altLang="zh-CN" sz="1050" dirty="0" err="1"/>
              <a:t>getClass</a:t>
            </a:r>
            <a:r>
              <a:rPr lang="en-US" altLang="zh-CN" sz="1050" dirty="0"/>
              <a:t>() != </a:t>
            </a:r>
            <a:r>
              <a:rPr lang="en-US" altLang="zh-CN" sz="1050" dirty="0" err="1"/>
              <a:t>o.getClass</a:t>
            </a:r>
            <a:r>
              <a:rPr lang="en-US" altLang="zh-CN" sz="1050" dirty="0"/>
              <a:t>()) </a:t>
            </a:r>
            <a:r>
              <a:rPr lang="en-US" altLang="zh-CN" sz="1050" dirty="0">
                <a:solidFill>
                  <a:srgbClr val="CC7832"/>
                </a:solidFill>
              </a:rPr>
              <a:t>return false;</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a:t>
            </a:r>
            <a:r>
              <a:rPr lang="en-US" altLang="zh-CN" sz="1050" dirty="0"/>
              <a:t>Person person = (Person) o</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if </a:t>
            </a:r>
            <a:r>
              <a:rPr lang="en-US" altLang="zh-CN" sz="1050" dirty="0"/>
              <a:t>(</a:t>
            </a:r>
            <a:r>
              <a:rPr lang="en-US" altLang="zh-CN" sz="1050" dirty="0" err="1">
                <a:solidFill>
                  <a:srgbClr val="9876AA"/>
                </a:solidFill>
              </a:rPr>
              <a:t>personId</a:t>
            </a:r>
            <a:r>
              <a:rPr lang="en-US" altLang="zh-CN" sz="1050" dirty="0">
                <a:solidFill>
                  <a:srgbClr val="9876AA"/>
                </a:solidFill>
              </a:rPr>
              <a:t> </a:t>
            </a:r>
            <a:r>
              <a:rPr lang="en-US" altLang="zh-CN" sz="1050" dirty="0"/>
              <a:t>!= </a:t>
            </a:r>
            <a:r>
              <a:rPr lang="en-US" altLang="zh-CN" sz="1050" dirty="0" err="1"/>
              <a:t>person.</a:t>
            </a:r>
            <a:r>
              <a:rPr lang="en-US" altLang="zh-CN" sz="1050" dirty="0" err="1">
                <a:solidFill>
                  <a:srgbClr val="9876AA"/>
                </a:solidFill>
              </a:rPr>
              <a:t>personId</a:t>
            </a:r>
            <a:r>
              <a:rPr lang="en-US" altLang="zh-CN" sz="1050" dirty="0"/>
              <a:t>) </a:t>
            </a:r>
            <a:r>
              <a:rPr lang="en-US" altLang="zh-CN" sz="1050" dirty="0">
                <a:solidFill>
                  <a:srgbClr val="CC7832"/>
                </a:solidFill>
              </a:rPr>
              <a:t>return false;</a:t>
            </a:r>
            <a:br>
              <a:rPr lang="en-US" altLang="zh-CN" sz="1050" dirty="0">
                <a:solidFill>
                  <a:srgbClr val="CC7832"/>
                </a:solidFill>
              </a:rPr>
            </a:br>
            <a:r>
              <a:rPr lang="en-US" altLang="zh-CN" sz="1050" dirty="0">
                <a:solidFill>
                  <a:srgbClr val="CC7832"/>
                </a:solidFill>
              </a:rPr>
              <a:t>        if </a:t>
            </a:r>
            <a:r>
              <a:rPr lang="en-US" altLang="zh-CN" sz="1050" dirty="0"/>
              <a:t>(</a:t>
            </a:r>
            <a:r>
              <a:rPr lang="en-US" altLang="zh-CN" sz="1050" dirty="0">
                <a:solidFill>
                  <a:srgbClr val="9876AA"/>
                </a:solidFill>
              </a:rPr>
              <a:t>age </a:t>
            </a:r>
            <a:r>
              <a:rPr lang="en-US" altLang="zh-CN" sz="1050" dirty="0"/>
              <a:t>!= </a:t>
            </a:r>
            <a:r>
              <a:rPr lang="en-US" altLang="zh-CN" sz="1050" dirty="0">
                <a:solidFill>
                  <a:srgbClr val="CC7832"/>
                </a:solidFill>
              </a:rPr>
              <a:t>null </a:t>
            </a:r>
            <a:r>
              <a:rPr lang="en-US" altLang="zh-CN" sz="1050" dirty="0"/>
              <a:t>? !</a:t>
            </a:r>
            <a:r>
              <a:rPr lang="en-US" altLang="zh-CN" sz="1050" dirty="0" err="1">
                <a:solidFill>
                  <a:srgbClr val="9876AA"/>
                </a:solidFill>
              </a:rPr>
              <a:t>age</a:t>
            </a:r>
            <a:r>
              <a:rPr lang="en-US" altLang="zh-CN" sz="1050" dirty="0" err="1"/>
              <a:t>.equals</a:t>
            </a:r>
            <a:r>
              <a:rPr lang="en-US" altLang="zh-CN" sz="1050" dirty="0"/>
              <a:t>(</a:t>
            </a:r>
            <a:r>
              <a:rPr lang="en-US" altLang="zh-CN" sz="1050" dirty="0" err="1"/>
              <a:t>person.</a:t>
            </a:r>
            <a:r>
              <a:rPr lang="en-US" altLang="zh-CN" sz="1050" dirty="0" err="1">
                <a:solidFill>
                  <a:srgbClr val="9876AA"/>
                </a:solidFill>
              </a:rPr>
              <a:t>age</a:t>
            </a:r>
            <a:r>
              <a:rPr lang="en-US" altLang="zh-CN" sz="1050" dirty="0"/>
              <a:t>) : </a:t>
            </a:r>
            <a:r>
              <a:rPr lang="en-US" altLang="zh-CN" sz="1050" dirty="0" err="1"/>
              <a:t>person.</a:t>
            </a:r>
            <a:r>
              <a:rPr lang="en-US" altLang="zh-CN" sz="1050" dirty="0" err="1">
                <a:solidFill>
                  <a:srgbClr val="9876AA"/>
                </a:solidFill>
              </a:rPr>
              <a:t>age</a:t>
            </a:r>
            <a:r>
              <a:rPr lang="en-US" altLang="zh-CN" sz="1050" dirty="0">
                <a:solidFill>
                  <a:srgbClr val="9876AA"/>
                </a:solidFill>
              </a:rPr>
              <a:t> </a:t>
            </a:r>
            <a:r>
              <a:rPr lang="en-US" altLang="zh-CN" sz="1050" dirty="0"/>
              <a:t>!= </a:t>
            </a:r>
            <a:r>
              <a:rPr lang="en-US" altLang="zh-CN" sz="1050" dirty="0">
                <a:solidFill>
                  <a:srgbClr val="CC7832"/>
                </a:solidFill>
              </a:rPr>
              <a:t>null</a:t>
            </a:r>
            <a:r>
              <a:rPr lang="en-US" altLang="zh-CN" sz="1050" dirty="0"/>
              <a:t>) </a:t>
            </a:r>
            <a:r>
              <a:rPr lang="en-US" altLang="zh-CN" sz="1050" dirty="0">
                <a:solidFill>
                  <a:srgbClr val="CC7832"/>
                </a:solidFill>
              </a:rPr>
              <a:t>return false;</a:t>
            </a:r>
            <a:br>
              <a:rPr lang="en-US" altLang="zh-CN" sz="1050" dirty="0">
                <a:solidFill>
                  <a:srgbClr val="CC7832"/>
                </a:solidFill>
              </a:rPr>
            </a:br>
            <a:r>
              <a:rPr lang="en-US" altLang="zh-CN" sz="1050" dirty="0">
                <a:solidFill>
                  <a:srgbClr val="CC7832"/>
                </a:solidFill>
              </a:rPr>
              <a:t>        if </a:t>
            </a:r>
            <a:r>
              <a:rPr lang="en-US" altLang="zh-CN" sz="1050" dirty="0"/>
              <a:t>(</a:t>
            </a:r>
            <a:r>
              <a:rPr lang="en-US" altLang="zh-CN" sz="1050" dirty="0" err="1">
                <a:solidFill>
                  <a:srgbClr val="9876AA"/>
                </a:solidFill>
              </a:rPr>
              <a:t>firstname</a:t>
            </a:r>
            <a:r>
              <a:rPr lang="en-US" altLang="zh-CN" sz="1050" dirty="0">
                <a:solidFill>
                  <a:srgbClr val="9876AA"/>
                </a:solidFill>
              </a:rPr>
              <a:t> </a:t>
            </a:r>
            <a:r>
              <a:rPr lang="en-US" altLang="zh-CN" sz="1050" dirty="0"/>
              <a:t>!= </a:t>
            </a:r>
            <a:r>
              <a:rPr lang="en-US" altLang="zh-CN" sz="1050" dirty="0">
                <a:solidFill>
                  <a:srgbClr val="CC7832"/>
                </a:solidFill>
              </a:rPr>
              <a:t>null </a:t>
            </a:r>
            <a:r>
              <a:rPr lang="en-US" altLang="zh-CN" sz="1050" dirty="0"/>
              <a:t>? !</a:t>
            </a:r>
            <a:r>
              <a:rPr lang="en-US" altLang="zh-CN" sz="1050" dirty="0" err="1">
                <a:solidFill>
                  <a:srgbClr val="9876AA"/>
                </a:solidFill>
              </a:rPr>
              <a:t>firstname</a:t>
            </a:r>
            <a:r>
              <a:rPr lang="en-US" altLang="zh-CN" sz="1050" dirty="0" err="1"/>
              <a:t>.equals</a:t>
            </a:r>
            <a:r>
              <a:rPr lang="en-US" altLang="zh-CN" sz="1050" dirty="0"/>
              <a:t>(</a:t>
            </a:r>
            <a:r>
              <a:rPr lang="en-US" altLang="zh-CN" sz="1050" dirty="0" err="1"/>
              <a:t>person.</a:t>
            </a:r>
            <a:r>
              <a:rPr lang="en-US" altLang="zh-CN" sz="1050" dirty="0" err="1">
                <a:solidFill>
                  <a:srgbClr val="9876AA"/>
                </a:solidFill>
              </a:rPr>
              <a:t>firstname</a:t>
            </a:r>
            <a:r>
              <a:rPr lang="en-US" altLang="zh-CN" sz="1050" dirty="0"/>
              <a:t>) : </a:t>
            </a:r>
            <a:r>
              <a:rPr lang="en-US" altLang="zh-CN" sz="1050" dirty="0" err="1"/>
              <a:t>person.</a:t>
            </a:r>
            <a:r>
              <a:rPr lang="en-US" altLang="zh-CN" sz="1050" dirty="0" err="1">
                <a:solidFill>
                  <a:srgbClr val="9876AA"/>
                </a:solidFill>
              </a:rPr>
              <a:t>firstname</a:t>
            </a:r>
            <a:r>
              <a:rPr lang="en-US" altLang="zh-CN" sz="1050" dirty="0">
                <a:solidFill>
                  <a:srgbClr val="9876AA"/>
                </a:solidFill>
              </a:rPr>
              <a:t> </a:t>
            </a:r>
            <a:r>
              <a:rPr lang="en-US" altLang="zh-CN" sz="1050" dirty="0"/>
              <a:t>!= </a:t>
            </a:r>
            <a:r>
              <a:rPr lang="en-US" altLang="zh-CN" sz="1050" dirty="0">
                <a:solidFill>
                  <a:srgbClr val="CC7832"/>
                </a:solidFill>
              </a:rPr>
              <a:t>null</a:t>
            </a:r>
            <a:r>
              <a:rPr lang="en-US" altLang="zh-CN" sz="1050" dirty="0"/>
              <a:t>) </a:t>
            </a:r>
            <a:r>
              <a:rPr lang="en-US" altLang="zh-CN" sz="1050" dirty="0">
                <a:solidFill>
                  <a:srgbClr val="CC7832"/>
                </a:solidFill>
              </a:rPr>
              <a:t>return false;</a:t>
            </a:r>
            <a:br>
              <a:rPr lang="en-US" altLang="zh-CN" sz="1050" dirty="0">
                <a:solidFill>
                  <a:srgbClr val="CC7832"/>
                </a:solidFill>
              </a:rPr>
            </a:br>
            <a:r>
              <a:rPr lang="en-US" altLang="zh-CN" sz="1050" dirty="0">
                <a:solidFill>
                  <a:srgbClr val="CC7832"/>
                </a:solidFill>
              </a:rPr>
              <a:t>        if </a:t>
            </a:r>
            <a:r>
              <a:rPr lang="en-US" altLang="zh-CN" sz="1050" dirty="0"/>
              <a:t>(</a:t>
            </a:r>
            <a:r>
              <a:rPr lang="en-US" altLang="zh-CN" sz="1050" dirty="0" err="1">
                <a:solidFill>
                  <a:srgbClr val="9876AA"/>
                </a:solidFill>
              </a:rPr>
              <a:t>lastname</a:t>
            </a:r>
            <a:r>
              <a:rPr lang="en-US" altLang="zh-CN" sz="1050" dirty="0">
                <a:solidFill>
                  <a:srgbClr val="9876AA"/>
                </a:solidFill>
              </a:rPr>
              <a:t> </a:t>
            </a:r>
            <a:r>
              <a:rPr lang="en-US" altLang="zh-CN" sz="1050" dirty="0"/>
              <a:t>!= </a:t>
            </a:r>
            <a:r>
              <a:rPr lang="en-US" altLang="zh-CN" sz="1050" dirty="0">
                <a:solidFill>
                  <a:srgbClr val="CC7832"/>
                </a:solidFill>
              </a:rPr>
              <a:t>null </a:t>
            </a:r>
            <a:r>
              <a:rPr lang="en-US" altLang="zh-CN" sz="1050" dirty="0"/>
              <a:t>? !</a:t>
            </a:r>
            <a:r>
              <a:rPr lang="en-US" altLang="zh-CN" sz="1050" dirty="0" err="1">
                <a:solidFill>
                  <a:srgbClr val="9876AA"/>
                </a:solidFill>
              </a:rPr>
              <a:t>lastname</a:t>
            </a:r>
            <a:r>
              <a:rPr lang="en-US" altLang="zh-CN" sz="1050" dirty="0" err="1"/>
              <a:t>.equals</a:t>
            </a:r>
            <a:r>
              <a:rPr lang="en-US" altLang="zh-CN" sz="1050" dirty="0"/>
              <a:t>(</a:t>
            </a:r>
            <a:r>
              <a:rPr lang="en-US" altLang="zh-CN" sz="1050" dirty="0" err="1"/>
              <a:t>person.</a:t>
            </a:r>
            <a:r>
              <a:rPr lang="en-US" altLang="zh-CN" sz="1050" dirty="0" err="1">
                <a:solidFill>
                  <a:srgbClr val="9876AA"/>
                </a:solidFill>
              </a:rPr>
              <a:t>lastname</a:t>
            </a:r>
            <a:r>
              <a:rPr lang="en-US" altLang="zh-CN" sz="1050" dirty="0"/>
              <a:t>) : </a:t>
            </a:r>
            <a:r>
              <a:rPr lang="en-US" altLang="zh-CN" sz="1050" dirty="0" err="1"/>
              <a:t>person.</a:t>
            </a:r>
            <a:r>
              <a:rPr lang="en-US" altLang="zh-CN" sz="1050" dirty="0" err="1">
                <a:solidFill>
                  <a:srgbClr val="9876AA"/>
                </a:solidFill>
              </a:rPr>
              <a:t>lastname</a:t>
            </a:r>
            <a:r>
              <a:rPr lang="en-US" altLang="zh-CN" sz="1050" dirty="0">
                <a:solidFill>
                  <a:srgbClr val="9876AA"/>
                </a:solidFill>
              </a:rPr>
              <a:t> </a:t>
            </a:r>
            <a:r>
              <a:rPr lang="en-US" altLang="zh-CN" sz="1050" dirty="0"/>
              <a:t>!= </a:t>
            </a:r>
            <a:r>
              <a:rPr lang="en-US" altLang="zh-CN" sz="1050" dirty="0">
                <a:solidFill>
                  <a:srgbClr val="CC7832"/>
                </a:solidFill>
              </a:rPr>
              <a:t>null</a:t>
            </a:r>
            <a:r>
              <a:rPr lang="en-US" altLang="zh-CN" sz="1050" dirty="0"/>
              <a:t>) </a:t>
            </a:r>
            <a:r>
              <a:rPr lang="en-US" altLang="zh-CN" sz="1050" dirty="0">
                <a:solidFill>
                  <a:srgbClr val="CC7832"/>
                </a:solidFill>
              </a:rPr>
              <a:t>return false;</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return true;</a:t>
            </a:r>
            <a:br>
              <a:rPr lang="en-US" altLang="zh-CN" sz="1050" dirty="0">
                <a:solidFill>
                  <a:srgbClr val="CC7832"/>
                </a:solidFill>
              </a:rPr>
            </a:br>
            <a:r>
              <a:rPr lang="en-US" altLang="zh-CN" sz="1050" dirty="0">
                <a:solidFill>
                  <a:srgbClr val="CC7832"/>
                </a:solidFill>
              </a:rPr>
              <a:t>    </a:t>
            </a:r>
            <a:r>
              <a:rPr lang="en-US" altLang="zh-CN" sz="1050" dirty="0"/>
              <a:t>}</a:t>
            </a: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43760" y="1167594"/>
            <a:ext cx="6264696" cy="3485570"/>
          </a:xfrm>
          <a:prstGeom prst="rect">
            <a:avLst/>
          </a:prstGeom>
        </p:spPr>
        <p:txBody>
          <a:bodyPr wrap="square">
            <a:spAutoFit/>
          </a:bodyPr>
          <a:lstStyle/>
          <a:p>
            <a:r>
              <a:rPr lang="en-US" altLang="zh-CN" sz="1050" dirty="0"/>
              <a:t>    </a:t>
            </a:r>
            <a:r>
              <a:rPr lang="en-US" altLang="zh-CN" sz="1050" dirty="0">
                <a:solidFill>
                  <a:srgbClr val="BBB529"/>
                </a:solidFill>
              </a:rPr>
              <a:t>@Override</a:t>
            </a:r>
            <a:br>
              <a:rPr lang="en-US" altLang="zh-CN" sz="1050" dirty="0">
                <a:solidFill>
                  <a:srgbClr val="BBB529"/>
                </a:solidFill>
              </a:rPr>
            </a:br>
            <a:r>
              <a:rPr lang="en-US" altLang="zh-CN" sz="1050" dirty="0">
                <a:solidFill>
                  <a:srgbClr val="BBB529"/>
                </a:solidFill>
              </a:rPr>
              <a:t>    </a:t>
            </a:r>
            <a:r>
              <a:rPr lang="en-US" altLang="zh-CN" sz="1050" dirty="0">
                <a:solidFill>
                  <a:srgbClr val="CC7832"/>
                </a:solidFill>
              </a:rPr>
              <a:t>public int </a:t>
            </a:r>
            <a:r>
              <a:rPr lang="en-US" altLang="zh-CN" sz="1050" dirty="0" err="1">
                <a:solidFill>
                  <a:srgbClr val="FFC66D"/>
                </a:solidFill>
              </a:rPr>
              <a:t>hashCode</a:t>
            </a:r>
            <a:r>
              <a:rPr lang="en-US" altLang="zh-CN" sz="1050" dirty="0"/>
              <a:t>() {</a:t>
            </a:r>
            <a:br>
              <a:rPr lang="en-US" altLang="zh-CN" sz="1050" dirty="0"/>
            </a:br>
            <a:r>
              <a:rPr lang="en-US" altLang="zh-CN" sz="1050" dirty="0"/>
              <a:t>        </a:t>
            </a:r>
            <a:r>
              <a:rPr lang="en-US" altLang="zh-CN" sz="1050" dirty="0">
                <a:solidFill>
                  <a:srgbClr val="CC7832"/>
                </a:solidFill>
              </a:rPr>
              <a:t>int </a:t>
            </a:r>
            <a:r>
              <a:rPr lang="en-US" altLang="zh-CN" sz="1050" dirty="0"/>
              <a:t>result = </a:t>
            </a:r>
            <a:r>
              <a:rPr lang="en-US" altLang="zh-CN" sz="1050" dirty="0" err="1">
                <a:solidFill>
                  <a:srgbClr val="9876AA"/>
                </a:solidFill>
              </a:rPr>
              <a:t>personId</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result = </a:t>
            </a:r>
            <a:r>
              <a:rPr lang="en-US" altLang="zh-CN" sz="1050" dirty="0">
                <a:solidFill>
                  <a:srgbClr val="6897BB"/>
                </a:solidFill>
              </a:rPr>
              <a:t>31 </a:t>
            </a:r>
            <a:r>
              <a:rPr lang="en-US" altLang="zh-CN" sz="1050" dirty="0"/>
              <a:t>* result + (</a:t>
            </a:r>
            <a:r>
              <a:rPr lang="en-US" altLang="zh-CN" sz="1050" dirty="0">
                <a:solidFill>
                  <a:srgbClr val="9876AA"/>
                </a:solidFill>
              </a:rPr>
              <a:t>age </a:t>
            </a:r>
            <a:r>
              <a:rPr lang="en-US" altLang="zh-CN" sz="1050" dirty="0"/>
              <a:t>!= </a:t>
            </a:r>
            <a:r>
              <a:rPr lang="en-US" altLang="zh-CN" sz="1050" dirty="0">
                <a:solidFill>
                  <a:srgbClr val="CC7832"/>
                </a:solidFill>
              </a:rPr>
              <a:t>null </a:t>
            </a:r>
            <a:r>
              <a:rPr lang="en-US" altLang="zh-CN" sz="1050" dirty="0"/>
              <a:t>? </a:t>
            </a:r>
            <a:r>
              <a:rPr lang="en-US" altLang="zh-CN" sz="1050" dirty="0" err="1">
                <a:solidFill>
                  <a:srgbClr val="9876AA"/>
                </a:solidFill>
              </a:rPr>
              <a:t>age</a:t>
            </a:r>
            <a:r>
              <a:rPr lang="en-US" altLang="zh-CN" sz="1050" dirty="0" err="1"/>
              <a:t>.hashCode</a:t>
            </a:r>
            <a:r>
              <a:rPr lang="en-US" altLang="zh-CN" sz="1050" dirty="0"/>
              <a:t>() : </a:t>
            </a:r>
            <a:r>
              <a:rPr lang="en-US" altLang="zh-CN" sz="1050" dirty="0">
                <a:solidFill>
                  <a:srgbClr val="6897BB"/>
                </a:solidFill>
              </a:rPr>
              <a:t>0</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result = </a:t>
            </a:r>
            <a:r>
              <a:rPr lang="en-US" altLang="zh-CN" sz="1050" dirty="0">
                <a:solidFill>
                  <a:srgbClr val="6897BB"/>
                </a:solidFill>
              </a:rPr>
              <a:t>31 </a:t>
            </a:r>
            <a:r>
              <a:rPr lang="en-US" altLang="zh-CN" sz="1050" dirty="0"/>
              <a:t>* result + (</a:t>
            </a:r>
            <a:r>
              <a:rPr lang="en-US" altLang="zh-CN" sz="1050" dirty="0" err="1">
                <a:solidFill>
                  <a:srgbClr val="9876AA"/>
                </a:solidFill>
              </a:rPr>
              <a:t>firstname</a:t>
            </a:r>
            <a:r>
              <a:rPr lang="en-US" altLang="zh-CN" sz="1050" dirty="0">
                <a:solidFill>
                  <a:srgbClr val="9876AA"/>
                </a:solidFill>
              </a:rPr>
              <a:t> </a:t>
            </a:r>
            <a:r>
              <a:rPr lang="en-US" altLang="zh-CN" sz="1050" dirty="0"/>
              <a:t>!= </a:t>
            </a:r>
            <a:r>
              <a:rPr lang="en-US" altLang="zh-CN" sz="1050" dirty="0">
                <a:solidFill>
                  <a:srgbClr val="CC7832"/>
                </a:solidFill>
              </a:rPr>
              <a:t>null </a:t>
            </a:r>
            <a:r>
              <a:rPr lang="en-US" altLang="zh-CN" sz="1050" dirty="0"/>
              <a:t>? </a:t>
            </a:r>
            <a:r>
              <a:rPr lang="en-US" altLang="zh-CN" sz="1050" dirty="0" err="1">
                <a:solidFill>
                  <a:srgbClr val="9876AA"/>
                </a:solidFill>
              </a:rPr>
              <a:t>firstname</a:t>
            </a:r>
            <a:r>
              <a:rPr lang="en-US" altLang="zh-CN" sz="1050" dirty="0" err="1"/>
              <a:t>.hashCode</a:t>
            </a:r>
            <a:r>
              <a:rPr lang="en-US" altLang="zh-CN" sz="1050" dirty="0"/>
              <a:t>() : </a:t>
            </a:r>
            <a:r>
              <a:rPr lang="en-US" altLang="zh-CN" sz="1050" dirty="0">
                <a:solidFill>
                  <a:srgbClr val="6897BB"/>
                </a:solidFill>
              </a:rPr>
              <a:t>0</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result = </a:t>
            </a:r>
            <a:r>
              <a:rPr lang="en-US" altLang="zh-CN" sz="1050" dirty="0">
                <a:solidFill>
                  <a:srgbClr val="6897BB"/>
                </a:solidFill>
              </a:rPr>
              <a:t>31 </a:t>
            </a:r>
            <a:r>
              <a:rPr lang="en-US" altLang="zh-CN" sz="1050" dirty="0"/>
              <a:t>* result + (</a:t>
            </a:r>
            <a:r>
              <a:rPr lang="en-US" altLang="zh-CN" sz="1050" dirty="0" err="1">
                <a:solidFill>
                  <a:srgbClr val="9876AA"/>
                </a:solidFill>
              </a:rPr>
              <a:t>lastname</a:t>
            </a:r>
            <a:r>
              <a:rPr lang="en-US" altLang="zh-CN" sz="1050" dirty="0">
                <a:solidFill>
                  <a:srgbClr val="9876AA"/>
                </a:solidFill>
              </a:rPr>
              <a:t> </a:t>
            </a:r>
            <a:r>
              <a:rPr lang="en-US" altLang="zh-CN" sz="1050" dirty="0"/>
              <a:t>!= </a:t>
            </a:r>
            <a:r>
              <a:rPr lang="en-US" altLang="zh-CN" sz="1050" dirty="0">
                <a:solidFill>
                  <a:srgbClr val="CC7832"/>
                </a:solidFill>
              </a:rPr>
              <a:t>null </a:t>
            </a:r>
            <a:r>
              <a:rPr lang="en-US" altLang="zh-CN" sz="1050" dirty="0"/>
              <a:t>? </a:t>
            </a:r>
            <a:r>
              <a:rPr lang="en-US" altLang="zh-CN" sz="1050" dirty="0" err="1">
                <a:solidFill>
                  <a:srgbClr val="9876AA"/>
                </a:solidFill>
              </a:rPr>
              <a:t>lastname</a:t>
            </a:r>
            <a:r>
              <a:rPr lang="en-US" altLang="zh-CN" sz="1050" dirty="0" err="1"/>
              <a:t>.hashCode</a:t>
            </a:r>
            <a:r>
              <a:rPr lang="en-US" altLang="zh-CN" sz="1050" dirty="0"/>
              <a:t>() : </a:t>
            </a:r>
            <a:r>
              <a:rPr lang="en-US" altLang="zh-CN" sz="1050" dirty="0">
                <a:solidFill>
                  <a:srgbClr val="6897BB"/>
                </a:solidFill>
              </a:rPr>
              <a:t>0</a:t>
            </a:r>
            <a:r>
              <a:rPr lang="en-US" altLang="zh-CN" sz="1050" dirty="0"/>
              <a: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return </a:t>
            </a:r>
            <a:r>
              <a:rPr lang="en-US" altLang="zh-CN" sz="1050" dirty="0"/>
              <a:t>result</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private </a:t>
            </a:r>
            <a:r>
              <a:rPr lang="en-US" altLang="zh-CN" sz="1050" dirty="0"/>
              <a:t>List&lt;Event&gt; </a:t>
            </a:r>
            <a:r>
              <a:rPr lang="en-US" altLang="zh-CN" sz="1050" dirty="0">
                <a:solidFill>
                  <a:srgbClr val="9876AA"/>
                </a:solidFill>
              </a:rPr>
              <a:t>activities</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a:t>
            </a:r>
            <a:r>
              <a:rPr lang="en-US" altLang="zh-CN" sz="1050" dirty="0">
                <a:solidFill>
                  <a:srgbClr val="BBB529"/>
                </a:solidFill>
              </a:rPr>
              <a:t>@</a:t>
            </a:r>
            <a:r>
              <a:rPr lang="en-US" altLang="zh-CN" sz="1050" dirty="0" err="1">
                <a:solidFill>
                  <a:srgbClr val="BBB529"/>
                </a:solidFill>
              </a:rPr>
              <a:t>ManyToMany</a:t>
            </a:r>
            <a:r>
              <a:rPr lang="en-US" altLang="zh-CN" sz="1050" dirty="0"/>
              <a:t>(</a:t>
            </a:r>
            <a:r>
              <a:rPr lang="en-US" altLang="zh-CN" sz="1050" dirty="0">
                <a:solidFill>
                  <a:srgbClr val="D0D0FF"/>
                </a:solidFill>
              </a:rPr>
              <a:t>fetch </a:t>
            </a:r>
            <a:r>
              <a:rPr lang="en-US" altLang="zh-CN" sz="1050" dirty="0"/>
              <a:t>= </a:t>
            </a:r>
            <a:r>
              <a:rPr lang="en-US" altLang="zh-CN" sz="1050" dirty="0" err="1"/>
              <a:t>FetchType.</a:t>
            </a:r>
            <a:r>
              <a:rPr lang="en-US" altLang="zh-CN" sz="1050" i="1" dirty="0" err="1">
                <a:solidFill>
                  <a:srgbClr val="9876AA"/>
                </a:solidFill>
              </a:rPr>
              <a:t>LAZY</a:t>
            </a:r>
            <a:r>
              <a:rPr lang="en-US" altLang="zh-CN" sz="1050" dirty="0">
                <a:solidFill>
                  <a:srgbClr val="CC7832"/>
                </a:solidFill>
              </a:rPr>
              <a:t>, </a:t>
            </a:r>
            <a:r>
              <a:rPr lang="en-US" altLang="zh-CN" sz="1050" dirty="0" err="1">
                <a:solidFill>
                  <a:srgbClr val="D0D0FF"/>
                </a:solidFill>
              </a:rPr>
              <a:t>mappedBy</a:t>
            </a:r>
            <a:r>
              <a:rPr lang="en-US" altLang="zh-CN" sz="1050" dirty="0">
                <a:solidFill>
                  <a:srgbClr val="D0D0FF"/>
                </a:solidFill>
              </a:rPr>
              <a:t> </a:t>
            </a:r>
            <a:r>
              <a:rPr lang="en-US" altLang="zh-CN" sz="1050" dirty="0"/>
              <a:t>= </a:t>
            </a:r>
            <a:r>
              <a:rPr lang="en-US" altLang="zh-CN" sz="1050" dirty="0">
                <a:solidFill>
                  <a:srgbClr val="6A8759"/>
                </a:solidFill>
              </a:rPr>
              <a:t>"participants"</a:t>
            </a:r>
            <a:r>
              <a:rPr lang="en-US" altLang="zh-CN" sz="1050" dirty="0"/>
              <a:t>)</a:t>
            </a:r>
            <a:br>
              <a:rPr lang="en-US" altLang="zh-CN" sz="1050" dirty="0"/>
            </a:br>
            <a:r>
              <a:rPr lang="en-US" altLang="zh-CN" sz="1050" dirty="0"/>
              <a:t>    </a:t>
            </a:r>
            <a:r>
              <a:rPr lang="en-US" altLang="zh-CN" sz="1050" dirty="0">
                <a:solidFill>
                  <a:srgbClr val="CC7832"/>
                </a:solidFill>
              </a:rPr>
              <a:t>public </a:t>
            </a:r>
            <a:r>
              <a:rPr lang="en-US" altLang="zh-CN" sz="1050" dirty="0"/>
              <a:t>List&lt;Event&gt; </a:t>
            </a:r>
            <a:r>
              <a:rPr lang="en-US" altLang="zh-CN" sz="1050" dirty="0" err="1">
                <a:solidFill>
                  <a:srgbClr val="FFC66D"/>
                </a:solidFill>
              </a:rPr>
              <a:t>getActivities</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a:solidFill>
                  <a:srgbClr val="9876AA"/>
                </a:solidFill>
              </a:rPr>
              <a:t>activities</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setActivities</a:t>
            </a:r>
            <a:r>
              <a:rPr lang="en-US" altLang="zh-CN" sz="1050" dirty="0"/>
              <a:t>(List&lt;Event&gt; activities)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activities</a:t>
            </a:r>
            <a:r>
              <a:rPr lang="en-US" altLang="zh-CN" sz="1050" dirty="0">
                <a:solidFill>
                  <a:srgbClr val="9876AA"/>
                </a:solidFill>
              </a:rPr>
              <a:t> </a:t>
            </a:r>
            <a:r>
              <a:rPr lang="en-US" altLang="zh-CN" sz="1050" dirty="0"/>
              <a:t>= activities</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Person.java</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43760" y="1167594"/>
            <a:ext cx="6264696" cy="3970318"/>
          </a:xfrm>
          <a:prstGeom prst="rect">
            <a:avLst/>
          </a:prstGeom>
        </p:spPr>
        <p:txBody>
          <a:bodyPr wrap="square">
            <a:spAutoFit/>
          </a:bodyPr>
          <a:lstStyle/>
          <a:p>
            <a:r>
              <a:rPr lang="en-US" altLang="zh-CN" sz="1050" dirty="0"/>
              <a:t>    </a:t>
            </a:r>
            <a:r>
              <a:rPr lang="en-US" altLang="zh-CN" sz="1050" dirty="0">
                <a:solidFill>
                  <a:srgbClr val="CC7832"/>
                </a:solidFill>
              </a:rPr>
              <a:t>private </a:t>
            </a:r>
            <a:r>
              <a:rPr lang="en-US" altLang="zh-CN" sz="1050" dirty="0"/>
              <a:t>List&lt;String&gt; </a:t>
            </a:r>
            <a:r>
              <a:rPr lang="en-US" altLang="zh-CN" sz="1050" dirty="0">
                <a:solidFill>
                  <a:srgbClr val="9876AA"/>
                </a:solidFill>
              </a:rPr>
              <a:t>emails </a:t>
            </a:r>
            <a:r>
              <a:rPr lang="en-US" altLang="zh-CN" sz="1050" dirty="0"/>
              <a:t>= </a:t>
            </a:r>
            <a:r>
              <a:rPr lang="en-US" altLang="zh-CN" sz="1050" dirty="0">
                <a:solidFill>
                  <a:srgbClr val="CC7832"/>
                </a:solidFill>
              </a:rPr>
              <a:t>new </a:t>
            </a:r>
            <a:r>
              <a:rPr lang="en-US" altLang="zh-CN" sz="1050" dirty="0" err="1"/>
              <a:t>ArrayList</a:t>
            </a:r>
            <a:r>
              <a:rPr lang="en-US" altLang="zh-CN" sz="1050" dirty="0"/>
              <a:t>&lt;String&gt;()</a:t>
            </a:r>
            <a:r>
              <a:rPr lang="en-US" altLang="zh-CN" sz="1050" dirty="0">
                <a:solidFill>
                  <a:srgbClr val="CC7832"/>
                </a:solidFill>
              </a:rPr>
              <a:t>;</a:t>
            </a:r>
            <a:br>
              <a:rPr lang="en-US" altLang="zh-CN" sz="1050" dirty="0">
                <a:solidFill>
                  <a:srgbClr val="CC7832"/>
                </a:solidFill>
              </a:rPr>
            </a:br>
            <a:br>
              <a:rPr lang="en-US" altLang="zh-CN" sz="1050" dirty="0">
                <a:solidFill>
                  <a:srgbClr val="CC7832"/>
                </a:solidFill>
              </a:rPr>
            </a:br>
            <a:r>
              <a:rPr lang="en-US" altLang="zh-CN" sz="1050" dirty="0">
                <a:solidFill>
                  <a:srgbClr val="CC7832"/>
                </a:solidFill>
              </a:rPr>
              <a:t>    </a:t>
            </a:r>
            <a:r>
              <a:rPr lang="en-US" altLang="zh-CN" sz="1050" dirty="0">
                <a:solidFill>
                  <a:srgbClr val="BBB529"/>
                </a:solidFill>
              </a:rPr>
              <a:t>@</a:t>
            </a:r>
            <a:r>
              <a:rPr lang="en-US" altLang="zh-CN" sz="1050" dirty="0" err="1">
                <a:solidFill>
                  <a:srgbClr val="BBB529"/>
                </a:solidFill>
              </a:rPr>
              <a:t>ElementCollection</a:t>
            </a:r>
            <a:r>
              <a:rPr lang="en-US" altLang="zh-CN" sz="1050" dirty="0"/>
              <a:t>(</a:t>
            </a:r>
            <a:r>
              <a:rPr lang="en-US" altLang="zh-CN" sz="1050" dirty="0">
                <a:solidFill>
                  <a:srgbClr val="D0D0FF"/>
                </a:solidFill>
              </a:rPr>
              <a:t>fetch </a:t>
            </a:r>
            <a:r>
              <a:rPr lang="en-US" altLang="zh-CN" sz="1050" dirty="0"/>
              <a:t>= </a:t>
            </a:r>
            <a:r>
              <a:rPr lang="en-US" altLang="zh-CN" sz="1050" dirty="0" err="1"/>
              <a:t>FetchType.</a:t>
            </a:r>
            <a:r>
              <a:rPr lang="en-US" altLang="zh-CN" sz="1050" i="1" dirty="0" err="1">
                <a:solidFill>
                  <a:srgbClr val="9876AA"/>
                </a:solidFill>
              </a:rPr>
              <a:t>EAGER</a:t>
            </a:r>
            <a:r>
              <a:rPr lang="en-US" altLang="zh-CN" sz="1050" dirty="0"/>
              <a:t>)</a:t>
            </a:r>
            <a:br>
              <a:rPr lang="en-US" altLang="zh-CN" sz="1050" dirty="0"/>
            </a:br>
            <a:r>
              <a:rPr lang="en-US" altLang="zh-CN" sz="1050" dirty="0"/>
              <a:t>    </a:t>
            </a:r>
            <a:r>
              <a:rPr lang="en-US" altLang="zh-CN" sz="1050" dirty="0">
                <a:solidFill>
                  <a:srgbClr val="BBB529"/>
                </a:solidFill>
              </a:rPr>
              <a:t>@</a:t>
            </a:r>
            <a:r>
              <a:rPr lang="en-US" altLang="zh-CN" sz="1050" dirty="0" err="1">
                <a:solidFill>
                  <a:srgbClr val="BBB529"/>
                </a:solidFill>
              </a:rPr>
              <a:t>CollectionTable</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"PERSON_EMAIL"</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err="1">
                <a:solidFill>
                  <a:srgbClr val="D0D0FF"/>
                </a:solidFill>
              </a:rPr>
              <a:t>joinColumns</a:t>
            </a:r>
            <a:r>
              <a:rPr lang="en-US" altLang="zh-CN" sz="1050" dirty="0">
                <a:solidFill>
                  <a:srgbClr val="D0D0FF"/>
                </a:solidFill>
              </a:rPr>
              <a:t> </a:t>
            </a:r>
            <a:r>
              <a:rPr lang="en-US" altLang="zh-CN" sz="1050" dirty="0"/>
              <a:t>= {</a:t>
            </a:r>
            <a:r>
              <a:rPr lang="en-US" altLang="zh-CN" sz="1050" dirty="0">
                <a:solidFill>
                  <a:srgbClr val="BBB529"/>
                </a:solidFill>
              </a:rPr>
              <a:t>@</a:t>
            </a:r>
            <a:r>
              <a:rPr lang="en-US" altLang="zh-CN" sz="1050" dirty="0" err="1">
                <a:solidFill>
                  <a:srgbClr val="BBB529"/>
                </a:solidFill>
              </a:rPr>
              <a:t>JoinColumn</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a:t>
            </a:r>
            <a:r>
              <a:rPr lang="en-US" altLang="zh-CN" sz="1050" dirty="0" err="1">
                <a:solidFill>
                  <a:srgbClr val="6A8759"/>
                </a:solidFill>
              </a:rPr>
              <a:t>person_id</a:t>
            </a:r>
            <a:r>
              <a:rPr lang="en-US" altLang="zh-CN" sz="1050" dirty="0">
                <a:solidFill>
                  <a:srgbClr val="6A8759"/>
                </a:solidFill>
              </a:rPr>
              <a:t>"</a:t>
            </a:r>
            <a:r>
              <a:rPr lang="en-US" altLang="zh-CN" sz="1050" dirty="0">
                <a:solidFill>
                  <a:srgbClr val="CC7832"/>
                </a:solidFill>
              </a:rPr>
              <a:t>, </a:t>
            </a:r>
            <a:r>
              <a:rPr lang="en-US" altLang="zh-CN" sz="1050" dirty="0" err="1">
                <a:solidFill>
                  <a:srgbClr val="D0D0FF"/>
                </a:solidFill>
              </a:rPr>
              <a:t>referencedColumnName</a:t>
            </a:r>
            <a:r>
              <a:rPr lang="en-US" altLang="zh-CN" sz="1050" dirty="0">
                <a:solidFill>
                  <a:srgbClr val="D0D0FF"/>
                </a:solidFill>
              </a:rPr>
              <a:t> </a:t>
            </a:r>
            <a:r>
              <a:rPr lang="en-US" altLang="zh-CN" sz="1050" dirty="0"/>
              <a:t>= </a:t>
            </a:r>
            <a:r>
              <a:rPr lang="en-US" altLang="zh-CN" sz="1050" dirty="0">
                <a:solidFill>
                  <a:srgbClr val="6A8759"/>
                </a:solidFill>
              </a:rPr>
              <a:t>"id"</a:t>
            </a:r>
            <a:r>
              <a:rPr lang="en-US" altLang="zh-CN" sz="1050" dirty="0"/>
              <a:t>)})</a:t>
            </a:r>
            <a:br>
              <a:rPr lang="en-US" altLang="zh-CN" sz="1050" dirty="0"/>
            </a:br>
            <a:r>
              <a:rPr lang="en-US" altLang="zh-CN" sz="1050" dirty="0"/>
              <a:t>    </a:t>
            </a:r>
            <a:r>
              <a:rPr lang="en-US" altLang="zh-CN" sz="1050" dirty="0">
                <a:solidFill>
                  <a:srgbClr val="BBB529"/>
                </a:solidFill>
              </a:rPr>
              <a:t>@Column</a:t>
            </a:r>
            <a:r>
              <a:rPr lang="en-US" altLang="zh-CN" sz="1050" dirty="0"/>
              <a:t>(</a:t>
            </a:r>
            <a:r>
              <a:rPr lang="en-US" altLang="zh-CN" sz="1050" dirty="0">
                <a:solidFill>
                  <a:srgbClr val="D0D0FF"/>
                </a:solidFill>
              </a:rPr>
              <a:t>name </a:t>
            </a:r>
            <a:r>
              <a:rPr lang="en-US" altLang="zh-CN" sz="1050" dirty="0"/>
              <a:t>= </a:t>
            </a:r>
            <a:r>
              <a:rPr lang="en-US" altLang="zh-CN" sz="1050" dirty="0">
                <a:solidFill>
                  <a:srgbClr val="6A8759"/>
                </a:solidFill>
              </a:rPr>
              <a:t>"EMAIL_ADDRESS"</a:t>
            </a:r>
            <a:r>
              <a:rPr lang="en-US" altLang="zh-CN" sz="1050" dirty="0"/>
              <a:t>)</a:t>
            </a:r>
            <a:br>
              <a:rPr lang="en-US" altLang="zh-CN" sz="1050" dirty="0"/>
            </a:br>
            <a:r>
              <a:rPr lang="en-US" altLang="zh-CN" sz="1050" dirty="0"/>
              <a:t>    </a:t>
            </a:r>
            <a:r>
              <a:rPr lang="en-US" altLang="zh-CN" sz="1050" dirty="0">
                <a:solidFill>
                  <a:srgbClr val="CC7832"/>
                </a:solidFill>
              </a:rPr>
              <a:t>public </a:t>
            </a:r>
            <a:r>
              <a:rPr lang="en-US" altLang="zh-CN" sz="1050" dirty="0"/>
              <a:t>List&lt;String&gt; </a:t>
            </a:r>
            <a:r>
              <a:rPr lang="en-US" altLang="zh-CN" sz="1050" dirty="0" err="1">
                <a:solidFill>
                  <a:srgbClr val="FFC66D"/>
                </a:solidFill>
              </a:rPr>
              <a:t>getEmails</a:t>
            </a:r>
            <a:r>
              <a:rPr lang="en-US" altLang="zh-CN" sz="1050" dirty="0"/>
              <a:t>() {</a:t>
            </a:r>
            <a:br>
              <a:rPr lang="en-US" altLang="zh-CN" sz="1050" dirty="0"/>
            </a:br>
            <a:r>
              <a:rPr lang="en-US" altLang="zh-CN" sz="1050" dirty="0"/>
              <a:t>        </a:t>
            </a:r>
            <a:r>
              <a:rPr lang="en-US" altLang="zh-CN" sz="1050" dirty="0">
                <a:solidFill>
                  <a:srgbClr val="CC7832"/>
                </a:solidFill>
              </a:rPr>
              <a:t>return </a:t>
            </a:r>
            <a:r>
              <a:rPr lang="en-US" altLang="zh-CN" sz="1050" dirty="0">
                <a:solidFill>
                  <a:srgbClr val="9876AA"/>
                </a:solidFill>
              </a:rPr>
              <a:t>emails</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setEmails</a:t>
            </a:r>
            <a:r>
              <a:rPr lang="en-US" altLang="zh-CN" sz="1050" dirty="0"/>
              <a:t>(List&lt;String&gt; emails)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emails</a:t>
            </a:r>
            <a:r>
              <a:rPr lang="en-US" altLang="zh-CN" sz="1050" dirty="0">
                <a:solidFill>
                  <a:srgbClr val="9876AA"/>
                </a:solidFill>
              </a:rPr>
              <a:t> </a:t>
            </a:r>
            <a:r>
              <a:rPr lang="en-US" altLang="zh-CN" sz="1050" dirty="0"/>
              <a:t>= emails</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br>
              <a:rPr lang="en-US" altLang="zh-CN" sz="1050" dirty="0"/>
            </a:br>
            <a:r>
              <a:rPr lang="en-US" altLang="zh-CN" sz="1050" dirty="0"/>
              <a:t>    </a:t>
            </a:r>
            <a:r>
              <a:rPr lang="en-US" altLang="zh-CN" sz="1050" dirty="0">
                <a:solidFill>
                  <a:srgbClr val="CC7832"/>
                </a:solidFill>
              </a:rPr>
              <a:t>private </a:t>
            </a:r>
            <a:r>
              <a:rPr lang="en-US" altLang="zh-CN" sz="1050" dirty="0" err="1"/>
              <a:t>PersonIcon</a:t>
            </a:r>
            <a:r>
              <a:rPr lang="en-US" altLang="zh-CN" sz="1050" dirty="0"/>
              <a:t> </a:t>
            </a:r>
            <a:r>
              <a:rPr lang="en-US" altLang="zh-CN" sz="1050" dirty="0">
                <a:solidFill>
                  <a:srgbClr val="9876AA"/>
                </a:solidFill>
              </a:rPr>
              <a:t>icon</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solidFill>
                  <a:srgbClr val="BBB529"/>
                </a:solidFill>
              </a:rPr>
              <a:t>@</a:t>
            </a:r>
            <a:r>
              <a:rPr lang="en-US" altLang="zh-CN" sz="1050" dirty="0">
                <a:solidFill>
                  <a:srgbClr val="FF0000"/>
                </a:solidFill>
              </a:rPr>
              <a:t>Transient</a:t>
            </a:r>
            <a:br>
              <a:rPr lang="en-US" altLang="zh-CN" sz="1050" dirty="0">
                <a:solidFill>
                  <a:srgbClr val="BBB529"/>
                </a:solidFill>
              </a:rPr>
            </a:br>
            <a:r>
              <a:rPr lang="en-US" altLang="zh-CN" sz="1050" dirty="0">
                <a:solidFill>
                  <a:srgbClr val="BBB529"/>
                </a:solidFill>
              </a:rPr>
              <a:t>    </a:t>
            </a:r>
            <a:r>
              <a:rPr lang="en-US" altLang="zh-CN" sz="1050" dirty="0">
                <a:solidFill>
                  <a:srgbClr val="CC7832"/>
                </a:solidFill>
              </a:rPr>
              <a:t>public </a:t>
            </a:r>
            <a:r>
              <a:rPr lang="en-US" altLang="zh-CN" sz="1050" dirty="0" err="1"/>
              <a:t>PersonIcon</a:t>
            </a:r>
            <a:r>
              <a:rPr lang="en-US" altLang="zh-CN" sz="1050" dirty="0"/>
              <a:t> </a:t>
            </a:r>
            <a:r>
              <a:rPr lang="en-US" altLang="zh-CN" sz="1050" dirty="0" err="1">
                <a:solidFill>
                  <a:srgbClr val="FFC66D"/>
                </a:solidFill>
              </a:rPr>
              <a:t>getPersonIcon</a:t>
            </a:r>
            <a:r>
              <a:rPr lang="en-US" altLang="zh-CN" sz="1050" dirty="0"/>
              <a:t>(){</a:t>
            </a:r>
            <a:br>
              <a:rPr lang="en-US" altLang="zh-CN" sz="1050" dirty="0"/>
            </a:br>
            <a:r>
              <a:rPr lang="en-US" altLang="zh-CN" sz="1050" dirty="0"/>
              <a:t>        </a:t>
            </a:r>
            <a:r>
              <a:rPr lang="en-US" altLang="zh-CN" sz="1050" dirty="0">
                <a:solidFill>
                  <a:srgbClr val="CC7832"/>
                </a:solidFill>
              </a:rPr>
              <a:t>return </a:t>
            </a:r>
            <a:r>
              <a:rPr lang="en-US" altLang="zh-CN" sz="1050" dirty="0">
                <a:solidFill>
                  <a:srgbClr val="9876AA"/>
                </a:solidFill>
              </a:rPr>
              <a:t>icon</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    </a:t>
            </a:r>
            <a:r>
              <a:rPr lang="en-US" altLang="zh-CN" sz="1050" dirty="0">
                <a:solidFill>
                  <a:srgbClr val="CC7832"/>
                </a:solidFill>
              </a:rPr>
              <a:t>public void </a:t>
            </a:r>
            <a:r>
              <a:rPr lang="en-US" altLang="zh-CN" sz="1050" dirty="0" err="1">
                <a:solidFill>
                  <a:srgbClr val="FFC66D"/>
                </a:solidFill>
              </a:rPr>
              <a:t>setIcon</a:t>
            </a:r>
            <a:r>
              <a:rPr lang="en-US" altLang="zh-CN" sz="1050" dirty="0"/>
              <a:t>(</a:t>
            </a:r>
            <a:r>
              <a:rPr lang="en-US" altLang="zh-CN" sz="1050" dirty="0" err="1"/>
              <a:t>PersonIcon</a:t>
            </a:r>
            <a:r>
              <a:rPr lang="en-US" altLang="zh-CN" sz="1050" dirty="0"/>
              <a:t> icon) {</a:t>
            </a:r>
            <a:br>
              <a:rPr lang="en-US" altLang="zh-CN" sz="1050" dirty="0"/>
            </a:br>
            <a:r>
              <a:rPr lang="en-US" altLang="zh-CN" sz="1050" dirty="0"/>
              <a:t>        </a:t>
            </a:r>
            <a:r>
              <a:rPr lang="en-US" altLang="zh-CN" sz="1050" dirty="0" err="1">
                <a:solidFill>
                  <a:srgbClr val="CC7832"/>
                </a:solidFill>
              </a:rPr>
              <a:t>this</a:t>
            </a:r>
            <a:r>
              <a:rPr lang="en-US" altLang="zh-CN" sz="1050" dirty="0" err="1"/>
              <a:t>.</a:t>
            </a:r>
            <a:r>
              <a:rPr lang="en-US" altLang="zh-CN" sz="1050" dirty="0" err="1">
                <a:solidFill>
                  <a:srgbClr val="9876AA"/>
                </a:solidFill>
              </a:rPr>
              <a:t>icon</a:t>
            </a:r>
            <a:r>
              <a:rPr lang="en-US" altLang="zh-CN" sz="1050" dirty="0">
                <a:solidFill>
                  <a:srgbClr val="9876AA"/>
                </a:solidFill>
              </a:rPr>
              <a:t> </a:t>
            </a:r>
            <a:r>
              <a:rPr lang="en-US" altLang="zh-CN" sz="1050" dirty="0"/>
              <a:t>= icon</a:t>
            </a:r>
            <a:r>
              <a:rPr lang="en-US" altLang="zh-CN" sz="1050" dirty="0">
                <a:solidFill>
                  <a:srgbClr val="CC7832"/>
                </a:solidFill>
              </a:rPr>
              <a:t>;</a:t>
            </a:r>
            <a:br>
              <a:rPr lang="en-US" altLang="zh-CN" sz="1050" dirty="0">
                <a:solidFill>
                  <a:srgbClr val="CC7832"/>
                </a:solidFill>
              </a:rPr>
            </a:br>
            <a:r>
              <a:rPr lang="en-US" altLang="zh-CN" sz="1050" dirty="0">
                <a:solidFill>
                  <a:srgbClr val="CC7832"/>
                </a:solidFill>
              </a:rPr>
              <a:t>    </a:t>
            </a:r>
            <a:r>
              <a:rPr lang="en-US" altLang="zh-CN" sz="1050" dirty="0"/>
              <a:t>}</a:t>
            </a:r>
            <a:br>
              <a:rPr lang="en-US" altLang="zh-CN" sz="1050" dirty="0"/>
            </a:br>
            <a:r>
              <a:rPr lang="en-US" altLang="zh-CN" sz="1050" dirty="0"/>
              <a:t>}</a:t>
            </a:r>
            <a:br>
              <a:rPr lang="en-US" altLang="zh-CN" sz="1050" dirty="0"/>
            </a:br>
            <a:endParaRPr lang="zh-CN" altLang="en-US" sz="10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PersonRepository.java</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err="1"/>
              <a:t>PersonIconRepository.java</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03788" y="1275606"/>
            <a:ext cx="5660500" cy="715581"/>
          </a:xfrm>
          <a:prstGeom prst="rect">
            <a:avLst/>
          </a:prstGeom>
        </p:spPr>
        <p:txBody>
          <a:bodyPr wrap="square">
            <a:spAutoFit/>
          </a:bodyPr>
          <a:lstStyle/>
          <a:p>
            <a:r>
              <a:rPr lang="en-US" altLang="zh-CN" sz="1350" dirty="0">
                <a:solidFill>
                  <a:srgbClr val="CC7832"/>
                </a:solidFill>
              </a:rPr>
              <a:t>public interface </a:t>
            </a:r>
            <a:r>
              <a:rPr lang="en-US" altLang="zh-CN" sz="1350" dirty="0" err="1"/>
              <a:t>PersonRepository</a:t>
            </a:r>
            <a:r>
              <a:rPr lang="en-US" altLang="zh-CN" sz="1350" dirty="0"/>
              <a:t> </a:t>
            </a:r>
            <a:r>
              <a:rPr lang="en-US" altLang="zh-CN" sz="1350" dirty="0">
                <a:solidFill>
                  <a:srgbClr val="CC7832"/>
                </a:solidFill>
              </a:rPr>
              <a:t>extends </a:t>
            </a:r>
            <a:r>
              <a:rPr lang="en-US" altLang="zh-CN" sz="1350" dirty="0" err="1"/>
              <a:t>JpaRepository</a:t>
            </a:r>
            <a:r>
              <a:rPr lang="en-US" altLang="zh-CN" sz="1350" dirty="0"/>
              <a:t>&lt;Person</a:t>
            </a:r>
            <a:r>
              <a:rPr lang="en-US" altLang="zh-CN" sz="1350" dirty="0">
                <a:solidFill>
                  <a:srgbClr val="CC7832"/>
                </a:solidFill>
              </a:rPr>
              <a:t>, </a:t>
            </a:r>
            <a:r>
              <a:rPr lang="en-US" altLang="zh-CN" sz="1350" dirty="0"/>
              <a:t>Integer&gt;{</a:t>
            </a:r>
            <a:br>
              <a:rPr lang="en-US" altLang="zh-CN" sz="1350" dirty="0"/>
            </a:br>
            <a:r>
              <a:rPr lang="en-US" altLang="zh-CN" sz="1350" dirty="0"/>
              <a:t>}</a:t>
            </a:r>
            <a:br>
              <a:rPr lang="en-US" altLang="zh-CN" sz="1350" dirty="0"/>
            </a:br>
            <a:endParaRPr lang="zh-CN" altLang="en-US" sz="1350" dirty="0"/>
          </a:p>
        </p:txBody>
      </p:sp>
      <p:sp>
        <p:nvSpPr>
          <p:cNvPr id="6" name="矩形 5"/>
          <p:cNvSpPr/>
          <p:nvPr/>
        </p:nvSpPr>
        <p:spPr>
          <a:xfrm>
            <a:off x="1488037" y="2725273"/>
            <a:ext cx="6259631" cy="1131079"/>
          </a:xfrm>
          <a:prstGeom prst="rect">
            <a:avLst/>
          </a:prstGeom>
        </p:spPr>
        <p:txBody>
          <a:bodyPr wrap="square">
            <a:spAutoFit/>
          </a:bodyPr>
          <a:lstStyle/>
          <a:p>
            <a:br>
              <a:rPr lang="en-US" altLang="zh-CN" sz="1350" dirty="0">
                <a:solidFill>
                  <a:srgbClr val="808080"/>
                </a:solidFill>
              </a:rPr>
            </a:br>
            <a:r>
              <a:rPr lang="en-US" altLang="zh-CN" sz="1350" dirty="0">
                <a:solidFill>
                  <a:srgbClr val="CC7832"/>
                </a:solidFill>
              </a:rPr>
              <a:t>public interface </a:t>
            </a:r>
            <a:r>
              <a:rPr lang="en-US" altLang="zh-CN" sz="1350" dirty="0" err="1"/>
              <a:t>PersonIconRepository</a:t>
            </a:r>
            <a:r>
              <a:rPr lang="en-US" altLang="zh-CN" sz="1350" dirty="0"/>
              <a:t> </a:t>
            </a:r>
            <a:r>
              <a:rPr lang="en-US" altLang="zh-CN" sz="1350" dirty="0">
                <a:solidFill>
                  <a:srgbClr val="CC7832"/>
                </a:solidFill>
              </a:rPr>
              <a:t>extends </a:t>
            </a:r>
            <a:r>
              <a:rPr lang="en-US" altLang="zh-CN" sz="1350" dirty="0" err="1"/>
              <a:t>MongoRepository</a:t>
            </a:r>
            <a:r>
              <a:rPr lang="en-US" altLang="zh-CN" sz="1350" dirty="0"/>
              <a:t>&lt;</a:t>
            </a:r>
            <a:r>
              <a:rPr lang="en-US" altLang="zh-CN" sz="1350" dirty="0" err="1"/>
              <a:t>PersonIcon</a:t>
            </a:r>
            <a:r>
              <a:rPr lang="en-US" altLang="zh-CN" sz="1350" dirty="0">
                <a:solidFill>
                  <a:srgbClr val="CC7832"/>
                </a:solidFill>
              </a:rPr>
              <a:t>, </a:t>
            </a:r>
            <a:r>
              <a:rPr lang="en-US" altLang="zh-CN" sz="1350" dirty="0"/>
              <a:t>Integer&gt; {</a:t>
            </a:r>
            <a:br>
              <a:rPr lang="en-US" altLang="zh-CN" sz="1350" dirty="0"/>
            </a:br>
            <a:r>
              <a:rPr lang="en-US" altLang="zh-CN" sz="1350" dirty="0"/>
              <a:t>}</a:t>
            </a:r>
            <a:br>
              <a:rPr lang="en-US" altLang="zh-CN" sz="1350" dirty="0"/>
            </a:b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Storage and Analysis</a:t>
            </a:r>
            <a:endParaRPr lang="zh-CN" altLang="en-US" dirty="0"/>
          </a:p>
        </p:txBody>
      </p:sp>
      <p:sp>
        <p:nvSpPr>
          <p:cNvPr id="3" name="内容占位符 2"/>
          <p:cNvSpPr>
            <a:spLocks noGrp="1"/>
          </p:cNvSpPr>
          <p:nvPr>
            <p:ph idx="1"/>
          </p:nvPr>
        </p:nvSpPr>
        <p:spPr/>
        <p:txBody>
          <a:bodyPr/>
          <a:lstStyle/>
          <a:p>
            <a:r>
              <a:rPr lang="en-US" altLang="zh-CN" dirty="0"/>
              <a:t>The first problem to solve is </a:t>
            </a:r>
            <a:r>
              <a:rPr lang="en-US" altLang="zh-CN" dirty="0">
                <a:solidFill>
                  <a:srgbClr val="FF0000"/>
                </a:solidFill>
              </a:rPr>
              <a:t>hardware failure</a:t>
            </a:r>
            <a:endParaRPr lang="en-US" altLang="zh-CN" dirty="0">
              <a:solidFill>
                <a:srgbClr val="FF0000"/>
              </a:solidFill>
            </a:endParaRPr>
          </a:p>
          <a:p>
            <a:endParaRPr lang="en-US" altLang="zh-CN" dirty="0"/>
          </a:p>
          <a:p>
            <a:r>
              <a:rPr lang="en-US" altLang="zh-CN" dirty="0"/>
              <a:t>As soon as you start using many pieces of hardware, the chance that one will fail is fairly high. </a:t>
            </a:r>
            <a:endParaRPr lang="en-US" altLang="zh-CN" dirty="0"/>
          </a:p>
          <a:p>
            <a:endParaRPr lang="en-US" altLang="zh-CN" dirty="0"/>
          </a:p>
          <a:p>
            <a:r>
              <a:rPr lang="en-US" altLang="zh-CN" dirty="0"/>
              <a:t>A common way of avoiding data loss is through </a:t>
            </a:r>
            <a:r>
              <a:rPr lang="en-US" altLang="zh-CN" dirty="0">
                <a:solidFill>
                  <a:srgbClr val="FF0000"/>
                </a:solidFill>
              </a:rPr>
              <a:t>replication</a:t>
            </a:r>
            <a:r>
              <a:rPr lang="en-US" altLang="zh-CN" dirty="0"/>
              <a:t>: </a:t>
            </a:r>
            <a:endParaRPr lang="en-US" altLang="zh-CN" dirty="0"/>
          </a:p>
          <a:p>
            <a:pPr lvl="1"/>
            <a:r>
              <a:rPr lang="en-US" altLang="zh-CN" dirty="0">
                <a:solidFill>
                  <a:srgbClr val="FF0000"/>
                </a:solidFill>
              </a:rPr>
              <a:t>Redundant copies of the data </a:t>
            </a:r>
            <a:r>
              <a:rPr lang="en-US" altLang="zh-CN" dirty="0"/>
              <a:t>are kept by the system so that in the event of failure, there is another copy available.</a:t>
            </a:r>
            <a:endParaRPr lang="en-US" altLang="zh-CN" dirty="0"/>
          </a:p>
          <a:p>
            <a:pPr lvl="1"/>
            <a:r>
              <a:rPr lang="en-US" altLang="zh-CN" dirty="0"/>
              <a:t> This is how </a:t>
            </a:r>
            <a:r>
              <a:rPr lang="en-US" altLang="zh-CN" dirty="0">
                <a:solidFill>
                  <a:srgbClr val="FF0000"/>
                </a:solidFill>
              </a:rPr>
              <a:t>RAID</a:t>
            </a:r>
            <a:r>
              <a:rPr lang="en-US" altLang="zh-CN" dirty="0"/>
              <a:t> works.</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a:xfrm>
            <a:off x="221702" y="993260"/>
            <a:ext cx="6588732" cy="3940924"/>
          </a:xfrm>
        </p:spPr>
        <p:txBody>
          <a:bodyPr>
            <a:normAutofit/>
          </a:bodyPr>
          <a:lstStyle/>
          <a:p>
            <a:r>
              <a:rPr kumimoji="1" lang="en-US" altLang="zh-CN" sz="1500" dirty="0" err="1"/>
              <a:t>PersonRepository.java</a:t>
            </a:r>
            <a:endParaRPr kumimoji="1" lang="en-US" altLang="zh-CN" sz="1500" dirty="0"/>
          </a:p>
          <a:p>
            <a:endParaRPr kumimoji="1" lang="en-US" altLang="zh-CN" sz="1500" dirty="0"/>
          </a:p>
          <a:p>
            <a:pPr marL="0" indent="0">
              <a:buNone/>
            </a:pPr>
            <a:endParaRPr kumimoji="1" lang="en-US" altLang="zh-CN" sz="1500" dirty="0"/>
          </a:p>
          <a:p>
            <a:endParaRPr kumimoji="1"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502331" y="1419622"/>
            <a:ext cx="3429000" cy="830997"/>
          </a:xfrm>
          <a:prstGeom prst="rect">
            <a:avLst/>
          </a:prstGeom>
        </p:spPr>
        <p:txBody>
          <a:bodyPr>
            <a:spAutoFit/>
          </a:bodyPr>
          <a:lstStyle/>
          <a:p>
            <a:r>
              <a:rPr lang="en-US" altLang="zh-CN" sz="1600" dirty="0">
                <a:solidFill>
                  <a:srgbClr val="CC7832"/>
                </a:solidFill>
              </a:rPr>
              <a:t>public interface </a:t>
            </a:r>
            <a:r>
              <a:rPr lang="en-US" altLang="zh-CN" sz="1600" dirty="0" err="1"/>
              <a:t>PersonDao</a:t>
            </a:r>
            <a:r>
              <a:rPr lang="en-US" altLang="zh-CN" sz="1600" dirty="0"/>
              <a:t> {</a:t>
            </a:r>
            <a:br>
              <a:rPr lang="en-US" altLang="zh-CN" sz="1600" dirty="0"/>
            </a:br>
            <a:r>
              <a:rPr lang="en-US" altLang="zh-CN" sz="1600" dirty="0"/>
              <a:t>    Person </a:t>
            </a:r>
            <a:r>
              <a:rPr lang="en-US" altLang="zh-CN" sz="1600" dirty="0" err="1">
                <a:solidFill>
                  <a:srgbClr val="FFC66D"/>
                </a:solidFill>
              </a:rPr>
              <a:t>findOne</a:t>
            </a:r>
            <a:r>
              <a:rPr lang="en-US" altLang="zh-CN" sz="1600" dirty="0"/>
              <a:t>(Integer id)</a:t>
            </a:r>
            <a:r>
              <a:rPr lang="en-US" altLang="zh-CN" sz="1600" dirty="0">
                <a:solidFill>
                  <a:srgbClr val="CC7832"/>
                </a:solidFill>
              </a:rPr>
              <a:t>;</a:t>
            </a:r>
            <a:br>
              <a:rPr lang="en-US" altLang="zh-CN" sz="1600" dirty="0">
                <a:solidFill>
                  <a:srgbClr val="CC7832"/>
                </a:solidFill>
              </a:rPr>
            </a:br>
            <a:r>
              <a:rPr lang="en-US" altLang="zh-CN" sz="1600" dirty="0"/>
              <a:t>}</a:t>
            </a:r>
            <a:endParaRPr lang="zh-CN" altLang="en-US" sz="1600" dirty="0"/>
          </a:p>
        </p:txBody>
      </p:sp>
      <p:sp>
        <p:nvSpPr>
          <p:cNvPr id="8" name="矩形 7"/>
          <p:cNvSpPr/>
          <p:nvPr/>
        </p:nvSpPr>
        <p:spPr>
          <a:xfrm>
            <a:off x="3738278" y="713549"/>
            <a:ext cx="6372708" cy="4201150"/>
          </a:xfrm>
          <a:prstGeom prst="rect">
            <a:avLst/>
          </a:prstGeom>
        </p:spPr>
        <p:txBody>
          <a:bodyPr wrap="square">
            <a:spAutoFit/>
          </a:bodyPr>
          <a:lstStyle/>
          <a:p>
            <a:pPr marL="171450" indent="-171450">
              <a:buFont typeface="Arial" panose="020B0604020202020204" pitchFamily="34" charset="0"/>
              <a:buChar char="•"/>
            </a:pPr>
            <a:r>
              <a:rPr kumimoji="1" lang="en-US" altLang="zh-CN" sz="1500" dirty="0" err="1">
                <a:latin typeface="Cambria" panose="02040503050406030204" pitchFamily="18" charset="0"/>
                <a:ea typeface="新宋体" panose="02010609030101010101" pitchFamily="49" charset="-122"/>
              </a:rPr>
              <a:t>PersonIconRepository.java</a:t>
            </a:r>
            <a:endParaRPr kumimoji="1" lang="en-US" altLang="zh-CN" sz="1500" dirty="0">
              <a:latin typeface="Cambria" panose="02040503050406030204" pitchFamily="18" charset="0"/>
              <a:ea typeface="新宋体" panose="02010609030101010101" pitchFamily="49" charset="-122"/>
            </a:endParaRPr>
          </a:p>
          <a:p>
            <a:r>
              <a:rPr lang="en-US" altLang="zh-CN" sz="1200" dirty="0">
                <a:solidFill>
                  <a:srgbClr val="BBB529"/>
                </a:solidFill>
              </a:rPr>
              <a:t>@Repository</a:t>
            </a:r>
            <a:br>
              <a:rPr lang="en-US" altLang="zh-CN" sz="1200" dirty="0">
                <a:solidFill>
                  <a:srgbClr val="BBB529"/>
                </a:solidFill>
              </a:rPr>
            </a:br>
            <a:r>
              <a:rPr lang="en-US" altLang="zh-CN" sz="1200" dirty="0">
                <a:solidFill>
                  <a:srgbClr val="CC7832"/>
                </a:solidFill>
              </a:rPr>
              <a:t>public class </a:t>
            </a:r>
            <a:r>
              <a:rPr lang="en-US" altLang="zh-CN" sz="1200" dirty="0" err="1"/>
              <a:t>PersonDaoImpl</a:t>
            </a:r>
            <a:r>
              <a:rPr lang="en-US" altLang="zh-CN" sz="1200" dirty="0"/>
              <a:t> </a:t>
            </a:r>
            <a:r>
              <a:rPr lang="en-US" altLang="zh-CN" sz="1200" dirty="0">
                <a:solidFill>
                  <a:srgbClr val="CC7832"/>
                </a:solidFill>
              </a:rPr>
              <a:t>implements </a:t>
            </a:r>
            <a:r>
              <a:rPr lang="en-US" altLang="zh-CN" sz="1200" dirty="0" err="1"/>
              <a:t>PersonDao</a:t>
            </a:r>
            <a:r>
              <a:rPr lang="en-US" altLang="zh-CN" sz="1200" dirty="0"/>
              <a:t> {</a:t>
            </a:r>
            <a:br>
              <a:rPr lang="en-US" altLang="zh-CN" sz="1200" dirty="0"/>
            </a:br>
            <a:r>
              <a:rPr lang="en-US" altLang="zh-CN" sz="1200" dirty="0"/>
              <a:t>    </a:t>
            </a:r>
            <a:r>
              <a:rPr lang="en-US" altLang="zh-CN" sz="1200" dirty="0">
                <a:solidFill>
                  <a:srgbClr val="BBB529"/>
                </a:solidFill>
              </a:rPr>
              <a:t>@</a:t>
            </a:r>
            <a:r>
              <a:rPr lang="en-US" altLang="zh-CN" sz="1200" dirty="0" err="1">
                <a:solidFill>
                  <a:srgbClr val="BBB529"/>
                </a:solidFill>
              </a:rPr>
              <a:t>Autowired</a:t>
            </a:r>
            <a:br>
              <a:rPr lang="en-US" altLang="zh-CN" sz="1200" dirty="0">
                <a:solidFill>
                  <a:srgbClr val="BBB529"/>
                </a:solidFill>
              </a:rPr>
            </a:br>
            <a:r>
              <a:rPr lang="en-US" altLang="zh-CN" sz="1200" dirty="0">
                <a:solidFill>
                  <a:srgbClr val="BBB529"/>
                </a:solidFill>
              </a:rPr>
              <a:t>    </a:t>
            </a:r>
            <a:r>
              <a:rPr lang="en-US" altLang="zh-CN" sz="1200" dirty="0">
                <a:solidFill>
                  <a:srgbClr val="CC7832"/>
                </a:solidFill>
              </a:rPr>
              <a:t>private </a:t>
            </a:r>
            <a:r>
              <a:rPr lang="en-US" altLang="zh-CN" sz="1200" dirty="0" err="1"/>
              <a:t>PersonRepository</a:t>
            </a:r>
            <a:r>
              <a:rPr lang="en-US" altLang="zh-CN" sz="1200" dirty="0"/>
              <a:t> </a:t>
            </a:r>
            <a:r>
              <a:rPr lang="en-US" altLang="zh-CN" sz="1200" dirty="0" err="1">
                <a:solidFill>
                  <a:srgbClr val="9876AA"/>
                </a:solidFill>
              </a:rPr>
              <a:t>personRepository</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solidFill>
                  <a:srgbClr val="BBB529"/>
                </a:solidFill>
              </a:rPr>
              <a:t>@</a:t>
            </a:r>
            <a:r>
              <a:rPr lang="en-US" altLang="zh-CN" sz="1200" dirty="0" err="1">
                <a:solidFill>
                  <a:srgbClr val="BBB529"/>
                </a:solidFill>
              </a:rPr>
              <a:t>Autowired</a:t>
            </a:r>
            <a:br>
              <a:rPr lang="en-US" altLang="zh-CN" sz="1200" dirty="0">
                <a:solidFill>
                  <a:srgbClr val="BBB529"/>
                </a:solidFill>
              </a:rPr>
            </a:br>
            <a:r>
              <a:rPr lang="en-US" altLang="zh-CN" sz="1200" dirty="0">
                <a:solidFill>
                  <a:srgbClr val="BBB529"/>
                </a:solidFill>
              </a:rPr>
              <a:t>    </a:t>
            </a:r>
            <a:r>
              <a:rPr lang="en-US" altLang="zh-CN" sz="1200" dirty="0">
                <a:solidFill>
                  <a:srgbClr val="CC7832"/>
                </a:solidFill>
              </a:rPr>
              <a:t>private </a:t>
            </a:r>
            <a:r>
              <a:rPr lang="en-US" altLang="zh-CN" sz="1200" dirty="0" err="1"/>
              <a:t>PersonIconRepository</a:t>
            </a:r>
            <a:r>
              <a:rPr lang="en-US" altLang="zh-CN" sz="1200" dirty="0"/>
              <a:t> </a:t>
            </a:r>
            <a:r>
              <a:rPr lang="en-US" altLang="zh-CN" sz="1200" dirty="0" err="1">
                <a:solidFill>
                  <a:srgbClr val="9876AA"/>
                </a:solidFill>
              </a:rPr>
              <a:t>personIconRepository</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solidFill>
                  <a:srgbClr val="BBB529"/>
                </a:solidFill>
              </a:rPr>
              <a:t>@Override</a:t>
            </a:r>
            <a:br>
              <a:rPr lang="en-US" altLang="zh-CN" sz="1200" dirty="0">
                <a:solidFill>
                  <a:srgbClr val="BBB529"/>
                </a:solidFill>
              </a:rPr>
            </a:br>
            <a:r>
              <a:rPr lang="en-US" altLang="zh-CN" sz="1200" dirty="0">
                <a:solidFill>
                  <a:srgbClr val="BBB529"/>
                </a:solidFill>
              </a:rPr>
              <a:t>    </a:t>
            </a:r>
            <a:r>
              <a:rPr lang="en-US" altLang="zh-CN" sz="1200" dirty="0">
                <a:solidFill>
                  <a:srgbClr val="CC7832"/>
                </a:solidFill>
              </a:rPr>
              <a:t>public </a:t>
            </a:r>
            <a:r>
              <a:rPr lang="en-US" altLang="zh-CN" sz="1200" dirty="0"/>
              <a:t>Person </a:t>
            </a:r>
            <a:r>
              <a:rPr lang="en-US" altLang="zh-CN" sz="1200" dirty="0" err="1">
                <a:solidFill>
                  <a:srgbClr val="FFC66D"/>
                </a:solidFill>
              </a:rPr>
              <a:t>findOne</a:t>
            </a:r>
            <a:r>
              <a:rPr lang="en-US" altLang="zh-CN" sz="1200" dirty="0"/>
              <a:t>(Integer id) {</a:t>
            </a:r>
            <a:br>
              <a:rPr lang="en-US" altLang="zh-CN" sz="1200" dirty="0"/>
            </a:br>
            <a:r>
              <a:rPr lang="en-US" altLang="zh-CN" sz="1200" dirty="0"/>
              <a:t>        Person person = </a:t>
            </a:r>
            <a:r>
              <a:rPr lang="en-US" altLang="zh-CN" sz="1200" dirty="0" err="1">
                <a:solidFill>
                  <a:srgbClr val="9876AA"/>
                </a:solidFill>
              </a:rPr>
              <a:t>personRepository</a:t>
            </a:r>
            <a:r>
              <a:rPr lang="en-US" altLang="zh-CN" sz="1200" dirty="0" err="1"/>
              <a:t>.getOne</a:t>
            </a:r>
            <a:r>
              <a:rPr lang="en-US" altLang="zh-CN" sz="1200" dirty="0"/>
              <a:t>(id)</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Optional&lt;</a:t>
            </a:r>
            <a:r>
              <a:rPr lang="en-US" altLang="zh-CN" sz="1200" dirty="0" err="1"/>
              <a:t>PersonIcon</a:t>
            </a:r>
            <a:r>
              <a:rPr lang="en-US" altLang="zh-CN" sz="1200" dirty="0"/>
              <a:t>&gt; icon = </a:t>
            </a:r>
            <a:r>
              <a:rPr lang="en-US" altLang="zh-CN" sz="1200" dirty="0" err="1">
                <a:solidFill>
                  <a:srgbClr val="9876AA"/>
                </a:solidFill>
              </a:rPr>
              <a:t>personIconRepository</a:t>
            </a:r>
            <a:r>
              <a:rPr lang="en-US" altLang="zh-CN" sz="1200" dirty="0" err="1"/>
              <a:t>.findById</a:t>
            </a:r>
            <a:r>
              <a:rPr lang="en-US" altLang="zh-CN" sz="1200" dirty="0"/>
              <a:t>(id)</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if </a:t>
            </a:r>
            <a:r>
              <a:rPr lang="en-US" altLang="zh-CN" sz="1200" dirty="0"/>
              <a:t>(</a:t>
            </a:r>
            <a:r>
              <a:rPr lang="en-US" altLang="zh-CN" sz="1200" dirty="0" err="1"/>
              <a:t>icon.isPresent</a:t>
            </a:r>
            <a:r>
              <a:rPr lang="en-US" altLang="zh-CN" sz="1200" dirty="0"/>
              <a:t>()){</a:t>
            </a:r>
            <a:br>
              <a:rPr lang="en-US" altLang="zh-CN" sz="1200" dirty="0"/>
            </a:br>
            <a:r>
              <a:rPr lang="en-US" altLang="zh-CN" sz="1200" dirty="0"/>
              <a:t>             </a:t>
            </a:r>
            <a:r>
              <a:rPr lang="en-US" altLang="zh-CN" sz="1200" dirty="0" err="1"/>
              <a:t>System.</a:t>
            </a:r>
            <a:r>
              <a:rPr lang="en-US" altLang="zh-CN" sz="1200" i="1" dirty="0" err="1">
                <a:solidFill>
                  <a:srgbClr val="9876AA"/>
                </a:solidFill>
              </a:rPr>
              <a:t>out</a:t>
            </a:r>
            <a:r>
              <a:rPr lang="en-US" altLang="zh-CN" sz="1200" dirty="0" err="1"/>
              <a:t>.println</a:t>
            </a:r>
            <a:r>
              <a:rPr lang="en-US" altLang="zh-CN" sz="1200" dirty="0"/>
              <a:t>(</a:t>
            </a:r>
            <a:r>
              <a:rPr lang="en-US" altLang="zh-CN" sz="1200" dirty="0">
                <a:solidFill>
                  <a:srgbClr val="6A8759"/>
                </a:solidFill>
              </a:rPr>
              <a:t>"Not Null " </a:t>
            </a:r>
            <a:r>
              <a:rPr lang="en-US" altLang="zh-CN" sz="1200" dirty="0"/>
              <a:t>+ id)</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person.setIcon</a:t>
            </a:r>
            <a:r>
              <a:rPr lang="en-US" altLang="zh-CN" sz="1200" dirty="0"/>
              <a:t>(</a:t>
            </a:r>
            <a:r>
              <a:rPr lang="en-US" altLang="zh-CN" sz="1200" dirty="0" err="1"/>
              <a:t>icon.get</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        </a:t>
            </a:r>
            <a:r>
              <a:rPr lang="en-US" altLang="zh-CN" sz="1200" dirty="0">
                <a:solidFill>
                  <a:srgbClr val="CC7832"/>
                </a:solidFill>
              </a:rPr>
              <a:t>else</a:t>
            </a:r>
            <a:r>
              <a:rPr lang="en-US" altLang="zh-CN" sz="1200" dirty="0"/>
              <a:t>{</a:t>
            </a:r>
            <a:br>
              <a:rPr lang="en-US" altLang="zh-CN" sz="1200" dirty="0"/>
            </a:br>
            <a:r>
              <a:rPr lang="en-US" altLang="zh-CN" sz="1200" dirty="0"/>
              <a:t>            </a:t>
            </a:r>
            <a:r>
              <a:rPr lang="en-US" altLang="zh-CN" sz="1200" dirty="0" err="1"/>
              <a:t>person.setIcon</a:t>
            </a:r>
            <a:r>
              <a:rPr lang="en-US" altLang="zh-CN" sz="1200" dirty="0"/>
              <a:t>(</a:t>
            </a:r>
            <a:r>
              <a:rPr lang="en-US" altLang="zh-CN" sz="1200" dirty="0">
                <a:solidFill>
                  <a:srgbClr val="CC7832"/>
                </a:solidFill>
              </a:rPr>
              <a:t>null</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System.</a:t>
            </a:r>
            <a:r>
              <a:rPr lang="en-US" altLang="zh-CN" sz="1200" i="1" dirty="0" err="1">
                <a:solidFill>
                  <a:srgbClr val="9876AA"/>
                </a:solidFill>
              </a:rPr>
              <a:t>out</a:t>
            </a:r>
            <a:r>
              <a:rPr lang="en-US" altLang="zh-CN" sz="1200" dirty="0" err="1"/>
              <a:t>.println</a:t>
            </a:r>
            <a:r>
              <a:rPr lang="en-US" altLang="zh-CN" sz="1200" dirty="0"/>
              <a:t>(</a:t>
            </a:r>
            <a:r>
              <a:rPr lang="en-US" altLang="zh-CN" sz="1200" dirty="0">
                <a:solidFill>
                  <a:srgbClr val="6A8759"/>
                </a:solidFill>
              </a:rPr>
              <a:t>"It's Null"</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        </a:t>
            </a:r>
            <a:r>
              <a:rPr lang="en-US" altLang="zh-CN" sz="1200" dirty="0">
                <a:solidFill>
                  <a:srgbClr val="CC7832"/>
                </a:solidFill>
              </a:rPr>
              <a:t>return </a:t>
            </a:r>
            <a:r>
              <a:rPr lang="en-US" altLang="zh-CN" sz="1200" dirty="0"/>
              <a:t>person</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PersonService.java</a:t>
            </a:r>
            <a:endParaRPr kumimoji="1" lang="en-US" altLang="zh-CN" dirty="0"/>
          </a:p>
          <a:p>
            <a:endParaRPr kumimoji="1" lang="en-US" altLang="zh-CN" dirty="0"/>
          </a:p>
          <a:p>
            <a:endParaRPr kumimoji="1" lang="en-US" altLang="zh-CN" dirty="0"/>
          </a:p>
          <a:p>
            <a:endParaRPr kumimoji="1" lang="en-US" altLang="zh-CN" dirty="0"/>
          </a:p>
          <a:p>
            <a:r>
              <a:rPr kumimoji="1" lang="en-US" altLang="zh-CN" dirty="0" err="1"/>
              <a:t>PersonServiceImpl.java</a:t>
            </a:r>
            <a:endParaRPr kumimoji="1"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21042" y="1221600"/>
            <a:ext cx="3429000" cy="715581"/>
          </a:xfrm>
          <a:prstGeom prst="rect">
            <a:avLst/>
          </a:prstGeom>
        </p:spPr>
        <p:txBody>
          <a:bodyPr>
            <a:spAutoFit/>
          </a:bodyPr>
          <a:lstStyle/>
          <a:p>
            <a:r>
              <a:rPr lang="en-US" altLang="zh-CN" sz="1350" dirty="0">
                <a:solidFill>
                  <a:srgbClr val="CC7832"/>
                </a:solidFill>
              </a:rPr>
              <a:t>public interface </a:t>
            </a:r>
            <a:r>
              <a:rPr lang="en-US" altLang="zh-CN" sz="1350" dirty="0" err="1"/>
              <a:t>PersonService</a:t>
            </a:r>
            <a:r>
              <a:rPr lang="en-US" altLang="zh-CN" sz="1350" dirty="0"/>
              <a:t> {</a:t>
            </a:r>
            <a:br>
              <a:rPr lang="en-US" altLang="zh-CN" sz="1350" dirty="0"/>
            </a:br>
            <a:r>
              <a:rPr lang="en-US" altLang="zh-CN" sz="1350" dirty="0"/>
              <a:t>    Person </a:t>
            </a:r>
            <a:r>
              <a:rPr lang="en-US" altLang="zh-CN" sz="1350" dirty="0" err="1">
                <a:solidFill>
                  <a:srgbClr val="FFC66D"/>
                </a:solidFill>
              </a:rPr>
              <a:t>findPersonById</a:t>
            </a:r>
            <a:r>
              <a:rPr lang="en-US" altLang="zh-CN" sz="1350" dirty="0"/>
              <a:t>(Integer id)</a:t>
            </a:r>
            <a:r>
              <a:rPr lang="en-US" altLang="zh-CN" sz="1350" dirty="0">
                <a:solidFill>
                  <a:srgbClr val="CC7832"/>
                </a:solidFill>
              </a:rPr>
              <a:t>;</a:t>
            </a:r>
            <a:br>
              <a:rPr lang="en-US" altLang="zh-CN" sz="1350" dirty="0">
                <a:solidFill>
                  <a:srgbClr val="CC7832"/>
                </a:solidFill>
              </a:rPr>
            </a:br>
            <a:r>
              <a:rPr lang="en-US" altLang="zh-CN" sz="1350" dirty="0"/>
              <a:t>}</a:t>
            </a:r>
            <a:endParaRPr lang="zh-CN" altLang="en-US" sz="1350" dirty="0"/>
          </a:p>
        </p:txBody>
      </p:sp>
      <p:sp>
        <p:nvSpPr>
          <p:cNvPr id="6" name="矩形 5"/>
          <p:cNvSpPr/>
          <p:nvPr/>
        </p:nvSpPr>
        <p:spPr>
          <a:xfrm>
            <a:off x="1524076" y="2536906"/>
            <a:ext cx="5424188" cy="2585323"/>
          </a:xfrm>
          <a:prstGeom prst="rect">
            <a:avLst/>
          </a:prstGeom>
        </p:spPr>
        <p:txBody>
          <a:bodyPr wrap="square">
            <a:spAutoFit/>
          </a:bodyPr>
          <a:lstStyle/>
          <a:p>
            <a:r>
              <a:rPr lang="en-US" altLang="zh-CN" sz="1350" dirty="0">
                <a:solidFill>
                  <a:srgbClr val="BBB529"/>
                </a:solidFill>
              </a:rPr>
              <a:t>@Service</a:t>
            </a:r>
            <a:br>
              <a:rPr lang="en-US" altLang="zh-CN" sz="1350" dirty="0">
                <a:solidFill>
                  <a:srgbClr val="BBB529"/>
                </a:solidFill>
              </a:rPr>
            </a:br>
            <a:r>
              <a:rPr lang="en-US" altLang="zh-CN" sz="1350" dirty="0">
                <a:solidFill>
                  <a:srgbClr val="CC7832"/>
                </a:solidFill>
              </a:rPr>
              <a:t>public class </a:t>
            </a:r>
            <a:r>
              <a:rPr lang="en-US" altLang="zh-CN" sz="1350" dirty="0" err="1"/>
              <a:t>PersonServiceImpl</a:t>
            </a:r>
            <a:r>
              <a:rPr lang="en-US" altLang="zh-CN" sz="1350" dirty="0"/>
              <a:t> </a:t>
            </a:r>
            <a:r>
              <a:rPr lang="en-US" altLang="zh-CN" sz="1350" dirty="0">
                <a:solidFill>
                  <a:srgbClr val="CC7832"/>
                </a:solidFill>
              </a:rPr>
              <a:t>implements </a:t>
            </a:r>
            <a:r>
              <a:rPr lang="en-US" altLang="zh-CN" sz="1350" dirty="0" err="1"/>
              <a:t>PersonService</a:t>
            </a:r>
            <a:r>
              <a:rPr lang="en-US" altLang="zh-CN" sz="1350" dirty="0"/>
              <a:t> {</a:t>
            </a:r>
            <a:br>
              <a:rPr lang="en-US" altLang="zh-CN" sz="1350" dirty="0"/>
            </a:br>
            <a:br>
              <a:rPr lang="en-US" altLang="zh-CN" sz="1350" dirty="0"/>
            </a:br>
            <a:r>
              <a:rPr lang="en-US" altLang="zh-CN" sz="1350" dirty="0"/>
              <a:t>    </a:t>
            </a:r>
            <a:r>
              <a:rPr lang="en-US" altLang="zh-CN" sz="1350" dirty="0">
                <a:solidFill>
                  <a:srgbClr val="BBB529"/>
                </a:solidFill>
              </a:rPr>
              <a:t>@</a:t>
            </a:r>
            <a:r>
              <a:rPr lang="en-US" altLang="zh-CN" sz="1350" dirty="0" err="1">
                <a:solidFill>
                  <a:srgbClr val="BBB529"/>
                </a:solidFill>
              </a:rPr>
              <a:t>Autowired</a:t>
            </a:r>
            <a:br>
              <a:rPr lang="en-US" altLang="zh-CN" sz="1350" dirty="0">
                <a:solidFill>
                  <a:srgbClr val="BBB529"/>
                </a:solidFill>
              </a:rPr>
            </a:br>
            <a:r>
              <a:rPr lang="en-US" altLang="zh-CN" sz="1350" dirty="0">
                <a:solidFill>
                  <a:srgbClr val="BBB529"/>
                </a:solidFill>
              </a:rPr>
              <a:t>    </a:t>
            </a:r>
            <a:r>
              <a:rPr lang="en-US" altLang="zh-CN" sz="1350" dirty="0">
                <a:solidFill>
                  <a:srgbClr val="CC7832"/>
                </a:solidFill>
              </a:rPr>
              <a:t>private </a:t>
            </a:r>
            <a:r>
              <a:rPr lang="en-US" altLang="zh-CN" sz="1350" dirty="0" err="1"/>
              <a:t>PersonDao</a:t>
            </a:r>
            <a:r>
              <a:rPr lang="en-US" altLang="zh-CN" sz="1350" dirty="0"/>
              <a:t> </a:t>
            </a:r>
            <a:r>
              <a:rPr lang="en-US" altLang="zh-CN" sz="1350" dirty="0" err="1">
                <a:solidFill>
                  <a:srgbClr val="9876AA"/>
                </a:solidFill>
              </a:rPr>
              <a:t>personDao</a:t>
            </a:r>
            <a:r>
              <a:rPr lang="en-US" altLang="zh-CN" sz="1350" dirty="0">
                <a:solidFill>
                  <a:srgbClr val="CC7832"/>
                </a:solidFill>
              </a:rPr>
              <a:t>;</a:t>
            </a:r>
            <a:br>
              <a:rPr lang="en-US" altLang="zh-CN" sz="1350" dirty="0">
                <a:solidFill>
                  <a:srgbClr val="CC7832"/>
                </a:solidFill>
              </a:rPr>
            </a:br>
            <a:br>
              <a:rPr lang="en-US" altLang="zh-CN" sz="1350" dirty="0">
                <a:solidFill>
                  <a:srgbClr val="CC7832"/>
                </a:solidFill>
              </a:rPr>
            </a:br>
            <a:r>
              <a:rPr lang="en-US" altLang="zh-CN" sz="1350" dirty="0">
                <a:solidFill>
                  <a:srgbClr val="CC7832"/>
                </a:solidFill>
              </a:rPr>
              <a:t>    </a:t>
            </a:r>
            <a:r>
              <a:rPr lang="en-US" altLang="zh-CN" sz="1350" dirty="0">
                <a:solidFill>
                  <a:srgbClr val="BBB529"/>
                </a:solidFill>
              </a:rPr>
              <a:t>@Override</a:t>
            </a:r>
            <a:br>
              <a:rPr lang="en-US" altLang="zh-CN" sz="1350" dirty="0">
                <a:solidFill>
                  <a:srgbClr val="BBB529"/>
                </a:solidFill>
              </a:rPr>
            </a:br>
            <a:r>
              <a:rPr lang="en-US" altLang="zh-CN" sz="1350" dirty="0">
                <a:solidFill>
                  <a:srgbClr val="BBB529"/>
                </a:solidFill>
              </a:rPr>
              <a:t>    </a:t>
            </a:r>
            <a:r>
              <a:rPr lang="en-US" altLang="zh-CN" sz="1350" dirty="0">
                <a:solidFill>
                  <a:srgbClr val="CC7832"/>
                </a:solidFill>
              </a:rPr>
              <a:t>public </a:t>
            </a:r>
            <a:r>
              <a:rPr lang="en-US" altLang="zh-CN" sz="1350" dirty="0"/>
              <a:t>Person </a:t>
            </a:r>
            <a:r>
              <a:rPr lang="en-US" altLang="zh-CN" sz="1350" dirty="0" err="1">
                <a:solidFill>
                  <a:srgbClr val="FFC66D"/>
                </a:solidFill>
              </a:rPr>
              <a:t>findPersonById</a:t>
            </a:r>
            <a:r>
              <a:rPr lang="en-US" altLang="zh-CN" sz="1350" dirty="0"/>
              <a:t>(Integer id){</a:t>
            </a:r>
            <a:br>
              <a:rPr lang="en-US" altLang="zh-CN" sz="1350" dirty="0"/>
            </a:br>
            <a:r>
              <a:rPr lang="en-US" altLang="zh-CN" sz="1350" dirty="0"/>
              <a:t>        </a:t>
            </a:r>
            <a:r>
              <a:rPr lang="en-US" altLang="zh-CN" sz="1350" dirty="0">
                <a:solidFill>
                  <a:srgbClr val="CC7832"/>
                </a:solidFill>
              </a:rPr>
              <a:t>return </a:t>
            </a:r>
            <a:r>
              <a:rPr lang="en-US" altLang="zh-CN" sz="1350" dirty="0" err="1">
                <a:solidFill>
                  <a:srgbClr val="9876AA"/>
                </a:solidFill>
              </a:rPr>
              <a:t>personDao</a:t>
            </a:r>
            <a:r>
              <a:rPr lang="en-US" altLang="zh-CN" sz="1350" dirty="0" err="1"/>
              <a:t>.findOne</a:t>
            </a:r>
            <a:r>
              <a:rPr lang="en-US" altLang="zh-CN" sz="1350" dirty="0"/>
              <a:t>(id)</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br>
              <a:rPr lang="en-US" altLang="zh-CN" sz="1350" dirty="0"/>
            </a:b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PersonController.java</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43632" y="1167595"/>
            <a:ext cx="4792842" cy="2585323"/>
          </a:xfrm>
          <a:prstGeom prst="rect">
            <a:avLst/>
          </a:prstGeom>
        </p:spPr>
        <p:txBody>
          <a:bodyPr wrap="square">
            <a:spAutoFit/>
          </a:bodyPr>
          <a:lstStyle/>
          <a:p>
            <a:r>
              <a:rPr lang="en-US" altLang="zh-CN" sz="1350" dirty="0">
                <a:solidFill>
                  <a:srgbClr val="BBB529"/>
                </a:solidFill>
              </a:rPr>
              <a:t>@</a:t>
            </a:r>
            <a:r>
              <a:rPr lang="en-US" altLang="zh-CN" sz="1350" dirty="0" err="1">
                <a:solidFill>
                  <a:srgbClr val="BBB529"/>
                </a:solidFill>
              </a:rPr>
              <a:t>RestController</a:t>
            </a:r>
            <a:br>
              <a:rPr lang="en-US" altLang="zh-CN" sz="1350" dirty="0">
                <a:solidFill>
                  <a:srgbClr val="BBB529"/>
                </a:solidFill>
              </a:rPr>
            </a:br>
            <a:r>
              <a:rPr lang="en-US" altLang="zh-CN" sz="1350" dirty="0">
                <a:solidFill>
                  <a:srgbClr val="CC7832"/>
                </a:solidFill>
              </a:rPr>
              <a:t>public class </a:t>
            </a:r>
            <a:r>
              <a:rPr lang="en-US" altLang="zh-CN" sz="1350" dirty="0" err="1"/>
              <a:t>PersonController</a:t>
            </a:r>
            <a:r>
              <a:rPr lang="en-US" altLang="zh-CN" sz="1350" dirty="0"/>
              <a:t> {</a:t>
            </a:r>
            <a:br>
              <a:rPr lang="en-US" altLang="zh-CN" sz="1350" dirty="0"/>
            </a:br>
            <a:br>
              <a:rPr lang="en-US" altLang="zh-CN" sz="1350" dirty="0"/>
            </a:br>
            <a:r>
              <a:rPr lang="en-US" altLang="zh-CN" sz="1350" dirty="0"/>
              <a:t>    </a:t>
            </a:r>
            <a:r>
              <a:rPr lang="en-US" altLang="zh-CN" sz="1350" dirty="0">
                <a:solidFill>
                  <a:srgbClr val="BBB529"/>
                </a:solidFill>
              </a:rPr>
              <a:t>@</a:t>
            </a:r>
            <a:r>
              <a:rPr lang="en-US" altLang="zh-CN" sz="1350" dirty="0" err="1">
                <a:solidFill>
                  <a:srgbClr val="BBB529"/>
                </a:solidFill>
              </a:rPr>
              <a:t>Autowired</a:t>
            </a:r>
            <a:br>
              <a:rPr lang="en-US" altLang="zh-CN" sz="1350" dirty="0">
                <a:solidFill>
                  <a:srgbClr val="BBB529"/>
                </a:solidFill>
              </a:rPr>
            </a:br>
            <a:r>
              <a:rPr lang="en-US" altLang="zh-CN" sz="1350" dirty="0">
                <a:solidFill>
                  <a:srgbClr val="BBB529"/>
                </a:solidFill>
              </a:rPr>
              <a:t>    </a:t>
            </a:r>
            <a:r>
              <a:rPr lang="en-US" altLang="zh-CN" sz="1350" dirty="0">
                <a:solidFill>
                  <a:srgbClr val="CC7832"/>
                </a:solidFill>
              </a:rPr>
              <a:t>private </a:t>
            </a:r>
            <a:r>
              <a:rPr lang="en-US" altLang="zh-CN" sz="1350" dirty="0" err="1"/>
              <a:t>PersonService</a:t>
            </a:r>
            <a:r>
              <a:rPr lang="en-US" altLang="zh-CN" sz="1350" dirty="0"/>
              <a:t> </a:t>
            </a:r>
            <a:r>
              <a:rPr lang="en-US" altLang="zh-CN" sz="1350" dirty="0" err="1">
                <a:solidFill>
                  <a:srgbClr val="9876AA"/>
                </a:solidFill>
              </a:rPr>
              <a:t>personService</a:t>
            </a:r>
            <a:r>
              <a:rPr lang="en-US" altLang="zh-CN" sz="1350" dirty="0">
                <a:solidFill>
                  <a:srgbClr val="CC7832"/>
                </a:solidFill>
              </a:rPr>
              <a:t>;</a:t>
            </a:r>
            <a:br>
              <a:rPr lang="en-US" altLang="zh-CN" sz="1350" dirty="0">
                <a:solidFill>
                  <a:srgbClr val="CC7832"/>
                </a:solidFill>
              </a:rPr>
            </a:br>
            <a:br>
              <a:rPr lang="en-US" altLang="zh-CN" sz="1350" dirty="0">
                <a:solidFill>
                  <a:srgbClr val="CC7832"/>
                </a:solidFill>
              </a:rPr>
            </a:br>
            <a:r>
              <a:rPr lang="en-US" altLang="zh-CN" sz="1350" dirty="0">
                <a:solidFill>
                  <a:srgbClr val="CC7832"/>
                </a:solidFill>
              </a:rPr>
              <a:t>    </a:t>
            </a:r>
            <a:r>
              <a:rPr lang="en-US" altLang="zh-CN" sz="1350" dirty="0">
                <a:solidFill>
                  <a:srgbClr val="BBB529"/>
                </a:solidFill>
              </a:rPr>
              <a:t>@</a:t>
            </a:r>
            <a:r>
              <a:rPr lang="en-US" altLang="zh-CN" sz="1350" dirty="0" err="1">
                <a:solidFill>
                  <a:srgbClr val="BBB529"/>
                </a:solidFill>
              </a:rPr>
              <a:t>GetMapping</a:t>
            </a:r>
            <a:r>
              <a:rPr lang="en-US" altLang="zh-CN" sz="1350" dirty="0"/>
              <a:t>(</a:t>
            </a:r>
            <a:r>
              <a:rPr lang="en-US" altLang="zh-CN" sz="1350" dirty="0">
                <a:solidFill>
                  <a:srgbClr val="D0D0FF"/>
                </a:solidFill>
              </a:rPr>
              <a:t>value </a:t>
            </a:r>
            <a:r>
              <a:rPr lang="en-US" altLang="zh-CN" sz="1350" dirty="0"/>
              <a:t>= </a:t>
            </a:r>
            <a:r>
              <a:rPr lang="en-US" altLang="zh-CN" sz="1350" dirty="0">
                <a:solidFill>
                  <a:srgbClr val="6A8759"/>
                </a:solidFill>
              </a:rPr>
              <a:t>"/</a:t>
            </a:r>
            <a:r>
              <a:rPr lang="en-US" altLang="zh-CN" sz="1350" dirty="0" err="1">
                <a:solidFill>
                  <a:srgbClr val="6A8759"/>
                </a:solidFill>
              </a:rPr>
              <a:t>findPerson</a:t>
            </a:r>
            <a:r>
              <a:rPr lang="en-US" altLang="zh-CN" sz="1350" dirty="0">
                <a:solidFill>
                  <a:srgbClr val="6A8759"/>
                </a:solidFill>
              </a:rPr>
              <a:t>/{id}"</a:t>
            </a:r>
            <a:r>
              <a:rPr lang="en-US" altLang="zh-CN" sz="1350" dirty="0"/>
              <a:t>)</a:t>
            </a:r>
            <a:br>
              <a:rPr lang="en-US" altLang="zh-CN" sz="1350" dirty="0"/>
            </a:br>
            <a:r>
              <a:rPr lang="en-US" altLang="zh-CN" sz="1350" dirty="0"/>
              <a:t>    </a:t>
            </a:r>
            <a:r>
              <a:rPr lang="en-US" altLang="zh-CN" sz="1350" dirty="0">
                <a:solidFill>
                  <a:srgbClr val="CC7832"/>
                </a:solidFill>
              </a:rPr>
              <a:t>public </a:t>
            </a:r>
            <a:r>
              <a:rPr lang="en-US" altLang="zh-CN" sz="1350" dirty="0"/>
              <a:t>Person </a:t>
            </a:r>
            <a:r>
              <a:rPr lang="en-US" altLang="zh-CN" sz="1350" dirty="0" err="1">
                <a:solidFill>
                  <a:srgbClr val="FFC66D"/>
                </a:solidFill>
              </a:rPr>
              <a:t>findPerson</a:t>
            </a:r>
            <a:r>
              <a:rPr lang="en-US" altLang="zh-CN" sz="1350" dirty="0"/>
              <a:t>(</a:t>
            </a:r>
            <a:r>
              <a:rPr lang="en-US" altLang="zh-CN" sz="1350" dirty="0">
                <a:solidFill>
                  <a:srgbClr val="BBB529"/>
                </a:solidFill>
              </a:rPr>
              <a:t>@</a:t>
            </a:r>
            <a:r>
              <a:rPr lang="en-US" altLang="zh-CN" sz="1350" dirty="0" err="1">
                <a:solidFill>
                  <a:srgbClr val="BBB529"/>
                </a:solidFill>
              </a:rPr>
              <a:t>PathVariable</a:t>
            </a:r>
            <a:r>
              <a:rPr lang="en-US" altLang="zh-CN" sz="1350" dirty="0"/>
              <a:t>(</a:t>
            </a:r>
            <a:r>
              <a:rPr lang="en-US" altLang="zh-CN" sz="1350" dirty="0">
                <a:solidFill>
                  <a:srgbClr val="6A8759"/>
                </a:solidFill>
              </a:rPr>
              <a:t>"id"</a:t>
            </a:r>
            <a:r>
              <a:rPr lang="en-US" altLang="zh-CN" sz="1350" dirty="0"/>
              <a:t>) Integer id) {</a:t>
            </a:r>
            <a:br>
              <a:rPr lang="en-US" altLang="zh-CN" sz="1350" dirty="0"/>
            </a:br>
            <a:r>
              <a:rPr lang="en-US" altLang="zh-CN" sz="1350" dirty="0"/>
              <a:t>        </a:t>
            </a:r>
            <a:r>
              <a:rPr lang="en-US" altLang="zh-CN" sz="1350" dirty="0" err="1"/>
              <a:t>System.</a:t>
            </a:r>
            <a:r>
              <a:rPr lang="en-US" altLang="zh-CN" sz="1350" i="1" dirty="0" err="1">
                <a:solidFill>
                  <a:srgbClr val="9876AA"/>
                </a:solidFill>
              </a:rPr>
              <a:t>out</a:t>
            </a:r>
            <a:r>
              <a:rPr lang="en-US" altLang="zh-CN" sz="1350" dirty="0" err="1"/>
              <a:t>.println</a:t>
            </a:r>
            <a:r>
              <a:rPr lang="en-US" altLang="zh-CN" sz="1350" dirty="0"/>
              <a:t>(</a:t>
            </a:r>
            <a:r>
              <a:rPr lang="en-US" altLang="zh-CN" sz="1350" dirty="0">
                <a:solidFill>
                  <a:srgbClr val="6A8759"/>
                </a:solidFill>
              </a:rPr>
              <a:t>"Searching Person: " </a:t>
            </a:r>
            <a:r>
              <a:rPr lang="en-US" altLang="zh-CN" sz="1350" dirty="0"/>
              <a:t>+ id)</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return </a:t>
            </a:r>
            <a:r>
              <a:rPr lang="en-US" altLang="zh-CN" sz="1350" dirty="0" err="1">
                <a:solidFill>
                  <a:srgbClr val="9876AA"/>
                </a:solidFill>
              </a:rPr>
              <a:t>personService</a:t>
            </a:r>
            <a:r>
              <a:rPr lang="en-US" altLang="zh-CN" sz="1350" dirty="0" err="1"/>
              <a:t>.findPersonById</a:t>
            </a:r>
            <a:r>
              <a:rPr lang="en-US" altLang="zh-CN" sz="1350" dirty="0"/>
              <a:t>(id)</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index.html</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439652" y="1248526"/>
            <a:ext cx="6696744" cy="3785652"/>
          </a:xfrm>
          <a:prstGeom prst="rect">
            <a:avLst/>
          </a:prstGeom>
        </p:spPr>
        <p:txBody>
          <a:bodyPr wrap="square">
            <a:spAutoFit/>
          </a:bodyPr>
          <a:lstStyle/>
          <a:p>
            <a:r>
              <a:rPr lang="en-US" altLang="zh-CN" sz="1200" dirty="0">
                <a:solidFill>
                  <a:srgbClr val="E8BF6A"/>
                </a:solidFill>
              </a:rPr>
              <a:t>&lt;!DOCTYPE </a:t>
            </a:r>
            <a:r>
              <a:rPr lang="en-US" altLang="zh-CN" sz="1200" dirty="0">
                <a:solidFill>
                  <a:srgbClr val="BABABA"/>
                </a:solidFill>
              </a:rPr>
              <a:t>html</a:t>
            </a:r>
            <a:r>
              <a:rPr lang="en-US" altLang="zh-CN" sz="1200" dirty="0">
                <a:solidFill>
                  <a:srgbClr val="E8BF6A"/>
                </a:solidFill>
              </a:rPr>
              <a:t>&gt;</a:t>
            </a:r>
            <a:br>
              <a:rPr lang="en-US" altLang="zh-CN" sz="1200" dirty="0">
                <a:solidFill>
                  <a:srgbClr val="E8BF6A"/>
                </a:solidFill>
              </a:rPr>
            </a:br>
            <a:r>
              <a:rPr lang="en-US" altLang="zh-CN" sz="1200" dirty="0">
                <a:solidFill>
                  <a:srgbClr val="E8BF6A"/>
                </a:solidFill>
              </a:rPr>
              <a:t>&lt;html </a:t>
            </a:r>
            <a:r>
              <a:rPr lang="en-US" altLang="zh-CN" sz="1200" dirty="0" err="1">
                <a:solidFill>
                  <a:srgbClr val="BABABA"/>
                </a:solidFill>
              </a:rPr>
              <a:t>lang</a:t>
            </a:r>
            <a:r>
              <a:rPr lang="en-US" altLang="zh-CN" sz="1200" dirty="0">
                <a:solidFill>
                  <a:srgbClr val="A5C261"/>
                </a:solidFill>
              </a:rPr>
              <a:t>="</a:t>
            </a:r>
            <a:r>
              <a:rPr lang="en-US" altLang="zh-CN" sz="1200" dirty="0" err="1">
                <a:solidFill>
                  <a:srgbClr val="A5C261"/>
                </a:solidFill>
              </a:rPr>
              <a:t>en</a:t>
            </a:r>
            <a:r>
              <a:rPr lang="en-US" altLang="zh-CN" sz="1200" dirty="0">
                <a:solidFill>
                  <a:srgbClr val="A5C261"/>
                </a:solidFill>
              </a:rPr>
              <a:t>"</a:t>
            </a:r>
            <a:r>
              <a:rPr lang="en-US" altLang="zh-CN" sz="1200" dirty="0">
                <a:solidFill>
                  <a:srgbClr val="E8BF6A"/>
                </a:solidFill>
              </a:rPr>
              <a:t>&gt;</a:t>
            </a:r>
            <a:br>
              <a:rPr lang="en-US" altLang="zh-CN" sz="1200" dirty="0">
                <a:solidFill>
                  <a:srgbClr val="E8BF6A"/>
                </a:solidFill>
              </a:rPr>
            </a:br>
            <a:r>
              <a:rPr lang="en-US" altLang="zh-CN" sz="1200" dirty="0">
                <a:solidFill>
                  <a:srgbClr val="E8BF6A"/>
                </a:solidFill>
              </a:rPr>
              <a:t>&lt;head&gt;</a:t>
            </a:r>
            <a:br>
              <a:rPr lang="en-US" altLang="zh-CN" sz="1200" dirty="0">
                <a:solidFill>
                  <a:srgbClr val="E8BF6A"/>
                </a:solidFill>
              </a:rPr>
            </a:br>
            <a:r>
              <a:rPr lang="en-US" altLang="zh-CN" sz="1200" dirty="0">
                <a:solidFill>
                  <a:srgbClr val="E8BF6A"/>
                </a:solidFill>
              </a:rPr>
              <a:t>    &lt;meta </a:t>
            </a:r>
            <a:r>
              <a:rPr lang="en-US" altLang="zh-CN" sz="1200" dirty="0">
                <a:solidFill>
                  <a:srgbClr val="BABABA"/>
                </a:solidFill>
              </a:rPr>
              <a:t>charset</a:t>
            </a:r>
            <a:r>
              <a:rPr lang="en-US" altLang="zh-CN" sz="1200" dirty="0">
                <a:solidFill>
                  <a:srgbClr val="A5C261"/>
                </a:solidFill>
              </a:rPr>
              <a:t>="UTF-8"</a:t>
            </a:r>
            <a:r>
              <a:rPr lang="en-US" altLang="zh-CN" sz="1200" dirty="0">
                <a:solidFill>
                  <a:srgbClr val="E8BF6A"/>
                </a:solidFill>
              </a:rPr>
              <a:t>&gt;</a:t>
            </a:r>
            <a:br>
              <a:rPr lang="en-US" altLang="zh-CN" sz="1200" dirty="0">
                <a:solidFill>
                  <a:srgbClr val="E8BF6A"/>
                </a:solidFill>
              </a:rPr>
            </a:br>
            <a:r>
              <a:rPr lang="en-US" altLang="zh-CN" sz="1200" dirty="0">
                <a:solidFill>
                  <a:srgbClr val="E8BF6A"/>
                </a:solidFill>
              </a:rPr>
              <a:t>    &lt;title&gt;</a:t>
            </a:r>
            <a:r>
              <a:rPr lang="en-US" altLang="zh-CN" sz="1200" dirty="0"/>
              <a:t>Mongo and MySQL</a:t>
            </a:r>
            <a:r>
              <a:rPr lang="en-US" altLang="zh-CN" sz="1200" dirty="0">
                <a:solidFill>
                  <a:srgbClr val="E8BF6A"/>
                </a:solidFill>
              </a:rPr>
              <a:t>&lt;/title&gt;</a:t>
            </a:r>
            <a:br>
              <a:rPr lang="en-US" altLang="zh-CN" sz="1200" dirty="0">
                <a:solidFill>
                  <a:srgbClr val="E8BF6A"/>
                </a:solidFill>
              </a:rPr>
            </a:br>
            <a:r>
              <a:rPr lang="en-US" altLang="zh-CN" sz="1200" dirty="0">
                <a:solidFill>
                  <a:srgbClr val="E8BF6A"/>
                </a:solidFill>
              </a:rPr>
              <a:t>    &lt;script </a:t>
            </a:r>
            <a:r>
              <a:rPr lang="en-US" altLang="zh-CN" sz="1200" dirty="0" err="1">
                <a:solidFill>
                  <a:srgbClr val="BABABA"/>
                </a:solidFill>
              </a:rPr>
              <a:t>src</a:t>
            </a:r>
            <a:r>
              <a:rPr lang="en-US" altLang="zh-CN" sz="1200" dirty="0">
                <a:solidFill>
                  <a:srgbClr val="A5C261"/>
                </a:solidFill>
              </a:rPr>
              <a:t>="</a:t>
            </a:r>
            <a:r>
              <a:rPr lang="en-US" altLang="zh-CN" sz="1200" dirty="0" err="1">
                <a:solidFill>
                  <a:srgbClr val="A5C261"/>
                </a:solidFill>
              </a:rPr>
              <a:t>js</a:t>
            </a:r>
            <a:r>
              <a:rPr lang="en-US" altLang="zh-CN" sz="1200" dirty="0">
                <a:solidFill>
                  <a:srgbClr val="A5C261"/>
                </a:solidFill>
              </a:rPr>
              <a:t>/jquery-3.4.1.min.js"</a:t>
            </a:r>
            <a:r>
              <a:rPr lang="en-US" altLang="zh-CN" sz="1200" dirty="0">
                <a:solidFill>
                  <a:srgbClr val="E8BF6A"/>
                </a:solidFill>
              </a:rPr>
              <a:t>&gt;&lt;/script&gt;</a:t>
            </a:r>
            <a:br>
              <a:rPr lang="en-US" altLang="zh-CN" sz="1200" dirty="0">
                <a:solidFill>
                  <a:srgbClr val="E8BF6A"/>
                </a:solidFill>
              </a:rPr>
            </a:br>
            <a:r>
              <a:rPr lang="en-US" altLang="zh-CN" sz="1200" dirty="0">
                <a:solidFill>
                  <a:srgbClr val="E8BF6A"/>
                </a:solidFill>
              </a:rPr>
              <a:t>    &lt;script&gt;</a:t>
            </a:r>
            <a:br>
              <a:rPr lang="en-US" altLang="zh-CN" sz="1200" dirty="0">
                <a:solidFill>
                  <a:srgbClr val="E8BF6A"/>
                </a:solidFill>
              </a:rPr>
            </a:br>
            <a:r>
              <a:rPr lang="en-US" altLang="zh-CN" sz="1200" dirty="0">
                <a:solidFill>
                  <a:srgbClr val="E8BF6A"/>
                </a:solidFill>
              </a:rPr>
              <a:t>        </a:t>
            </a:r>
            <a:r>
              <a:rPr lang="en-US" altLang="zh-CN" sz="1200" dirty="0">
                <a:solidFill>
                  <a:srgbClr val="9876AA"/>
                </a:solidFill>
              </a:rPr>
              <a:t>$</a:t>
            </a:r>
            <a:r>
              <a:rPr lang="en-US" altLang="zh-CN" sz="1200" dirty="0"/>
              <a:t>(</a:t>
            </a:r>
            <a:r>
              <a:rPr lang="en-US" altLang="zh-CN" sz="1200" b="1" i="1" dirty="0">
                <a:solidFill>
                  <a:srgbClr val="9876AA"/>
                </a:solidFill>
              </a:rPr>
              <a:t>document</a:t>
            </a:r>
            <a:r>
              <a:rPr lang="en-US" altLang="zh-CN" sz="1200" dirty="0"/>
              <a:t>).</a:t>
            </a:r>
            <a:r>
              <a:rPr lang="en-US" altLang="zh-CN" sz="1200" dirty="0">
                <a:solidFill>
                  <a:srgbClr val="9876AA"/>
                </a:solidFill>
              </a:rPr>
              <a:t>ready</a:t>
            </a:r>
            <a:r>
              <a:rPr lang="en-US" altLang="zh-CN" sz="1200" dirty="0"/>
              <a:t>(</a:t>
            </a:r>
            <a:r>
              <a:rPr lang="en-US" altLang="zh-CN" sz="1200" dirty="0">
                <a:solidFill>
                  <a:srgbClr val="CC7832"/>
                </a:solidFill>
              </a:rPr>
              <a:t>function </a:t>
            </a:r>
            <a:r>
              <a:rPr lang="en-US" altLang="zh-CN" sz="1200" dirty="0"/>
              <a:t>() {</a:t>
            </a:r>
            <a:br>
              <a:rPr lang="en-US" altLang="zh-CN" sz="1200" dirty="0"/>
            </a:br>
            <a:r>
              <a:rPr lang="en-US" altLang="zh-CN" sz="1200" dirty="0"/>
              <a:t>            </a:t>
            </a:r>
            <a:r>
              <a:rPr lang="en-US" altLang="zh-CN" sz="1200" dirty="0">
                <a:solidFill>
                  <a:srgbClr val="9876AA"/>
                </a:solidFill>
              </a:rPr>
              <a:t>$</a:t>
            </a:r>
            <a:r>
              <a:rPr lang="en-US" altLang="zh-CN" sz="1200" dirty="0"/>
              <a:t>(</a:t>
            </a:r>
            <a:r>
              <a:rPr lang="en-US" altLang="zh-CN" sz="1200" dirty="0">
                <a:solidFill>
                  <a:srgbClr val="6A8759"/>
                </a:solidFill>
              </a:rPr>
              <a:t>"button"</a:t>
            </a:r>
            <a:r>
              <a:rPr lang="en-US" altLang="zh-CN" sz="1200" dirty="0"/>
              <a:t>).</a:t>
            </a:r>
            <a:r>
              <a:rPr lang="en-US" altLang="zh-CN" sz="1200" dirty="0">
                <a:solidFill>
                  <a:srgbClr val="FFC66D"/>
                </a:solidFill>
              </a:rPr>
              <a:t>on</a:t>
            </a:r>
            <a:r>
              <a:rPr lang="en-US" altLang="zh-CN" sz="1200" dirty="0"/>
              <a:t>(</a:t>
            </a:r>
            <a:r>
              <a:rPr lang="en-US" altLang="zh-CN" sz="1200" dirty="0">
                <a:solidFill>
                  <a:srgbClr val="6A8759"/>
                </a:solidFill>
              </a:rPr>
              <a:t>"click"</a:t>
            </a:r>
            <a:r>
              <a:rPr lang="en-US" altLang="zh-CN" sz="1200" dirty="0">
                <a:solidFill>
                  <a:srgbClr val="CC7832"/>
                </a:solidFill>
              </a:rPr>
              <a:t>, </a:t>
            </a:r>
            <a:r>
              <a:rPr lang="en-US" altLang="zh-CN" sz="1200" dirty="0"/>
              <a:t>(</a:t>
            </a:r>
            <a:r>
              <a:rPr lang="en-US" altLang="zh-CN" sz="1200" dirty="0">
                <a:solidFill>
                  <a:srgbClr val="CC7832"/>
                </a:solidFill>
              </a:rPr>
              <a:t>function </a:t>
            </a:r>
            <a:r>
              <a:rPr lang="en-US" altLang="zh-CN" sz="1200" dirty="0"/>
              <a:t>() {</a:t>
            </a:r>
            <a:br>
              <a:rPr lang="en-US" altLang="zh-CN" sz="1200" dirty="0"/>
            </a:br>
            <a:r>
              <a:rPr lang="en-US" altLang="zh-CN" sz="1200" dirty="0"/>
              <a:t>                </a:t>
            </a:r>
            <a:r>
              <a:rPr lang="en-US" altLang="zh-CN" sz="1200" dirty="0">
                <a:solidFill>
                  <a:srgbClr val="9876AA"/>
                </a:solidFill>
              </a:rPr>
              <a:t>$</a:t>
            </a:r>
            <a:r>
              <a:rPr lang="en-US" altLang="zh-CN" sz="1200" dirty="0"/>
              <a:t>.</a:t>
            </a:r>
            <a:r>
              <a:rPr lang="en-US" altLang="zh-CN" sz="1200" dirty="0">
                <a:solidFill>
                  <a:srgbClr val="FFC66D"/>
                </a:solidFill>
              </a:rPr>
              <a:t>get</a:t>
            </a:r>
            <a:r>
              <a:rPr lang="en-US" altLang="zh-CN" sz="1200" dirty="0"/>
              <a:t>(</a:t>
            </a:r>
            <a:r>
              <a:rPr lang="en-US" altLang="zh-CN" sz="1200" dirty="0">
                <a:solidFill>
                  <a:srgbClr val="6A8759"/>
                </a:solidFill>
              </a:rPr>
              <a:t>"</a:t>
            </a:r>
            <a:r>
              <a:rPr lang="en-US" altLang="zh-CN" sz="1200" dirty="0" err="1">
                <a:solidFill>
                  <a:srgbClr val="6A8759"/>
                </a:solidFill>
              </a:rPr>
              <a:t>findPerson</a:t>
            </a:r>
            <a:r>
              <a:rPr lang="en-US" altLang="zh-CN" sz="1200" dirty="0">
                <a:solidFill>
                  <a:srgbClr val="6A8759"/>
                </a:solidFill>
              </a:rPr>
              <a:t>/"</a:t>
            </a:r>
            <a:r>
              <a:rPr lang="en-US" altLang="zh-CN" sz="1200" dirty="0"/>
              <a:t>+</a:t>
            </a:r>
            <a:r>
              <a:rPr lang="en-US" altLang="zh-CN" sz="1200" b="1" i="1" dirty="0" err="1">
                <a:solidFill>
                  <a:srgbClr val="9876AA"/>
                </a:solidFill>
              </a:rPr>
              <a:t>document</a:t>
            </a:r>
            <a:r>
              <a:rPr lang="en-US" altLang="zh-CN" sz="1200" dirty="0" err="1"/>
              <a:t>.</a:t>
            </a:r>
            <a:r>
              <a:rPr lang="en-US" altLang="zh-CN" sz="1200" dirty="0" err="1">
                <a:solidFill>
                  <a:srgbClr val="FFC66D"/>
                </a:solidFill>
              </a:rPr>
              <a:t>getElementById</a:t>
            </a:r>
            <a:r>
              <a:rPr lang="en-US" altLang="zh-CN" sz="1200" dirty="0"/>
              <a:t>(</a:t>
            </a:r>
            <a:r>
              <a:rPr lang="en-US" altLang="zh-CN" sz="1200" dirty="0">
                <a:solidFill>
                  <a:srgbClr val="6A8759"/>
                </a:solidFill>
              </a:rPr>
              <a:t>"who"</a:t>
            </a:r>
            <a:r>
              <a:rPr lang="en-US" altLang="zh-CN" sz="1200" dirty="0"/>
              <a:t>).</a:t>
            </a:r>
            <a:r>
              <a:rPr lang="en-US" altLang="zh-CN" sz="1200" dirty="0">
                <a:solidFill>
                  <a:srgbClr val="9876AA"/>
                </a:solidFill>
              </a:rPr>
              <a:t>value</a:t>
            </a:r>
            <a:r>
              <a:rPr lang="en-US" altLang="zh-CN" sz="1200" dirty="0">
                <a:solidFill>
                  <a:srgbClr val="CC7832"/>
                </a:solidFill>
              </a:rPr>
              <a:t>, function </a:t>
            </a:r>
            <a:r>
              <a:rPr lang="en-US" altLang="zh-CN" sz="1200" dirty="0"/>
              <a:t>(data</a:t>
            </a:r>
            <a:r>
              <a:rPr lang="en-US" altLang="zh-CN" sz="1200" dirty="0">
                <a:solidFill>
                  <a:srgbClr val="CC7832"/>
                </a:solidFill>
              </a:rPr>
              <a:t>, </a:t>
            </a:r>
            <a:r>
              <a:rPr lang="en-US" altLang="zh-CN" sz="1200" dirty="0"/>
              <a:t>status) {</a:t>
            </a:r>
            <a:br>
              <a:rPr lang="en-US" altLang="zh-CN" sz="1200" dirty="0"/>
            </a:br>
            <a:r>
              <a:rPr lang="en-US" altLang="zh-CN" sz="1200" dirty="0"/>
              <a:t>                    </a:t>
            </a:r>
            <a:r>
              <a:rPr lang="en-US" altLang="zh-CN" sz="1200" b="1" i="1" dirty="0" err="1">
                <a:solidFill>
                  <a:srgbClr val="9876AA"/>
                </a:solidFill>
              </a:rPr>
              <a:t>document</a:t>
            </a:r>
            <a:r>
              <a:rPr lang="en-US" altLang="zh-CN" sz="1200" dirty="0" err="1"/>
              <a:t>.</a:t>
            </a:r>
            <a:r>
              <a:rPr lang="en-US" altLang="zh-CN" sz="1200" dirty="0" err="1">
                <a:solidFill>
                  <a:srgbClr val="FFC66D"/>
                </a:solidFill>
              </a:rPr>
              <a:t>getElementById</a:t>
            </a:r>
            <a:r>
              <a:rPr lang="en-US" altLang="zh-CN" sz="1200" dirty="0"/>
              <a:t>(</a:t>
            </a:r>
            <a:r>
              <a:rPr lang="en-US" altLang="zh-CN" sz="1200" dirty="0">
                <a:solidFill>
                  <a:srgbClr val="6A8759"/>
                </a:solidFill>
              </a:rPr>
              <a:t>"name"</a:t>
            </a:r>
            <a:r>
              <a:rPr lang="en-US" altLang="zh-CN" sz="1200" dirty="0"/>
              <a:t>).</a:t>
            </a:r>
            <a:r>
              <a:rPr lang="en-US" altLang="zh-CN" sz="1200" dirty="0" err="1">
                <a:solidFill>
                  <a:srgbClr val="9876AA"/>
                </a:solidFill>
              </a:rPr>
              <a:t>innerHTML</a:t>
            </a:r>
            <a:r>
              <a:rPr lang="en-US" altLang="zh-CN" sz="1200" dirty="0">
                <a:solidFill>
                  <a:srgbClr val="9876AA"/>
                </a:solidFill>
              </a:rPr>
              <a:t> </a:t>
            </a:r>
            <a:r>
              <a:rPr lang="en-US" altLang="zh-CN" sz="1200" dirty="0"/>
              <a:t>= data[</a:t>
            </a:r>
            <a:r>
              <a:rPr lang="en-US" altLang="zh-CN" sz="1200" dirty="0">
                <a:solidFill>
                  <a:srgbClr val="6A8759"/>
                </a:solidFill>
              </a:rPr>
              <a:t>"</a:t>
            </a:r>
            <a:r>
              <a:rPr lang="en-US" altLang="zh-CN" sz="1200" dirty="0" err="1">
                <a:solidFill>
                  <a:srgbClr val="6A8759"/>
                </a:solidFill>
              </a:rPr>
              <a:t>firstname</a:t>
            </a:r>
            <a:r>
              <a:rPr lang="en-US" altLang="zh-CN" sz="1200" dirty="0">
                <a:solidFill>
                  <a:srgbClr val="6A8759"/>
                </a:solidFill>
              </a:rPr>
              <a:t>"</a:t>
            </a:r>
            <a:r>
              <a:rPr lang="en-US" altLang="zh-CN" sz="1200" dirty="0"/>
              <a:t>] + </a:t>
            </a:r>
            <a:r>
              <a:rPr lang="en-US" altLang="zh-CN" sz="1200" dirty="0">
                <a:solidFill>
                  <a:srgbClr val="6A8759"/>
                </a:solidFill>
              </a:rPr>
              <a:t>" " </a:t>
            </a:r>
            <a:r>
              <a:rPr lang="en-US" altLang="zh-CN" sz="1200" dirty="0"/>
              <a:t>+ data[</a:t>
            </a:r>
            <a:r>
              <a:rPr lang="en-US" altLang="zh-CN" sz="1200" dirty="0">
                <a:solidFill>
                  <a:srgbClr val="6A8759"/>
                </a:solidFill>
              </a:rPr>
              <a:t>"</a:t>
            </a:r>
            <a:r>
              <a:rPr lang="en-US" altLang="zh-CN" sz="1200" dirty="0" err="1">
                <a:solidFill>
                  <a:srgbClr val="6A8759"/>
                </a:solidFill>
              </a:rPr>
              <a:t>lastname</a:t>
            </a:r>
            <a:r>
              <a:rPr lang="en-US" altLang="zh-CN" sz="1200" dirty="0">
                <a:solidFill>
                  <a:srgbClr val="6A8759"/>
                </a:solidFill>
              </a:rPr>
              <a:t>"</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b="1" i="1" dirty="0" err="1">
                <a:solidFill>
                  <a:srgbClr val="9876AA"/>
                </a:solidFill>
              </a:rPr>
              <a:t>document</a:t>
            </a:r>
            <a:r>
              <a:rPr lang="en-US" altLang="zh-CN" sz="1200" dirty="0" err="1"/>
              <a:t>.</a:t>
            </a:r>
            <a:r>
              <a:rPr lang="en-US" altLang="zh-CN" sz="1200" dirty="0" err="1">
                <a:solidFill>
                  <a:srgbClr val="FFC66D"/>
                </a:solidFill>
              </a:rPr>
              <a:t>getElementById</a:t>
            </a:r>
            <a:r>
              <a:rPr lang="en-US" altLang="zh-CN" sz="1200" dirty="0"/>
              <a:t>(</a:t>
            </a:r>
            <a:r>
              <a:rPr lang="en-US" altLang="zh-CN" sz="1200" dirty="0">
                <a:solidFill>
                  <a:srgbClr val="6A8759"/>
                </a:solidFill>
              </a:rPr>
              <a:t>"age"</a:t>
            </a:r>
            <a:r>
              <a:rPr lang="en-US" altLang="zh-CN" sz="1200" dirty="0"/>
              <a:t>).</a:t>
            </a:r>
            <a:r>
              <a:rPr lang="en-US" altLang="zh-CN" sz="1200" dirty="0" err="1">
                <a:solidFill>
                  <a:srgbClr val="9876AA"/>
                </a:solidFill>
              </a:rPr>
              <a:t>innerHTML</a:t>
            </a:r>
            <a:r>
              <a:rPr lang="en-US" altLang="zh-CN" sz="1200" dirty="0">
                <a:solidFill>
                  <a:srgbClr val="9876AA"/>
                </a:solidFill>
              </a:rPr>
              <a:t> </a:t>
            </a:r>
            <a:r>
              <a:rPr lang="en-US" altLang="zh-CN" sz="1200" dirty="0"/>
              <a:t>= data[</a:t>
            </a:r>
            <a:r>
              <a:rPr lang="en-US" altLang="zh-CN" sz="1200" dirty="0">
                <a:solidFill>
                  <a:srgbClr val="6A8759"/>
                </a:solidFill>
              </a:rPr>
              <a:t>"age"</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let </a:t>
            </a:r>
            <a:r>
              <a:rPr lang="en-US" altLang="zh-CN" sz="1200" dirty="0"/>
              <a:t>icon = </a:t>
            </a:r>
            <a:r>
              <a:rPr lang="en-US" altLang="zh-CN" sz="1200" b="1" i="1" dirty="0" err="1">
                <a:solidFill>
                  <a:srgbClr val="9876AA"/>
                </a:solidFill>
              </a:rPr>
              <a:t>document</a:t>
            </a:r>
            <a:r>
              <a:rPr lang="en-US" altLang="zh-CN" sz="1200" dirty="0" err="1"/>
              <a:t>.</a:t>
            </a:r>
            <a:r>
              <a:rPr lang="en-US" altLang="zh-CN" sz="1200" dirty="0" err="1">
                <a:solidFill>
                  <a:srgbClr val="FFC66D"/>
                </a:solidFill>
              </a:rPr>
              <a:t>getElementById</a:t>
            </a:r>
            <a:r>
              <a:rPr lang="en-US" altLang="zh-CN" sz="1200" dirty="0"/>
              <a:t>(</a:t>
            </a:r>
            <a:r>
              <a:rPr lang="en-US" altLang="zh-CN" sz="1200" dirty="0">
                <a:solidFill>
                  <a:srgbClr val="6A8759"/>
                </a:solidFill>
              </a:rPr>
              <a:t>"icon"</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icon.</a:t>
            </a:r>
            <a:r>
              <a:rPr lang="en-US" altLang="zh-CN" sz="1200" dirty="0" err="1">
                <a:solidFill>
                  <a:srgbClr val="9876AA"/>
                </a:solidFill>
              </a:rPr>
              <a:t>src</a:t>
            </a:r>
            <a:r>
              <a:rPr lang="en-US" altLang="zh-CN" sz="1200" dirty="0">
                <a:solidFill>
                  <a:srgbClr val="9876AA"/>
                </a:solidFill>
              </a:rPr>
              <a:t> </a:t>
            </a:r>
            <a:r>
              <a:rPr lang="en-US" altLang="zh-CN" sz="1200" dirty="0"/>
              <a:t>= data[</a:t>
            </a:r>
            <a:r>
              <a:rPr lang="en-US" altLang="zh-CN" sz="1200" dirty="0">
                <a:solidFill>
                  <a:srgbClr val="6A8759"/>
                </a:solidFill>
              </a:rPr>
              <a:t>"</a:t>
            </a:r>
            <a:r>
              <a:rPr lang="en-US" altLang="zh-CN" sz="1200" dirty="0" err="1">
                <a:solidFill>
                  <a:srgbClr val="6A8759"/>
                </a:solidFill>
              </a:rPr>
              <a:t>personIcon</a:t>
            </a:r>
            <a:r>
              <a:rPr lang="en-US" altLang="zh-CN" sz="1200" dirty="0">
                <a:solidFill>
                  <a:srgbClr val="6A8759"/>
                </a:solidFill>
              </a:rPr>
              <a:t>"</a:t>
            </a:r>
            <a:r>
              <a:rPr lang="en-US" altLang="zh-CN" sz="1200" dirty="0"/>
              <a:t>][</a:t>
            </a:r>
            <a:r>
              <a:rPr lang="en-US" altLang="zh-CN" sz="1200" dirty="0">
                <a:solidFill>
                  <a:srgbClr val="6A8759"/>
                </a:solidFill>
              </a:rPr>
              <a:t>"iconBase64"</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solidFill>
                  <a:srgbClr val="E8BF6A"/>
                </a:solidFill>
              </a:rPr>
              <a:t>&lt;/script&gt;</a:t>
            </a:r>
            <a:br>
              <a:rPr lang="en-US" altLang="zh-CN" sz="1200" dirty="0">
                <a:solidFill>
                  <a:srgbClr val="E8BF6A"/>
                </a:solidFill>
              </a:rPr>
            </a:br>
            <a:r>
              <a:rPr lang="en-US" altLang="zh-CN" sz="1200" dirty="0">
                <a:solidFill>
                  <a:srgbClr val="E8BF6A"/>
                </a:solidFill>
              </a:rPr>
              <a:t>&lt;/head&gt;</a:t>
            </a:r>
            <a:br>
              <a:rPr lang="en-US" altLang="zh-CN" sz="1200" dirty="0">
                <a:solidFill>
                  <a:srgbClr val="E8BF6A"/>
                </a:solidFill>
              </a:rPr>
            </a:b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Sanguo</a:t>
            </a:r>
            <a:r>
              <a:rPr kumimoji="1" lang="zh-CN" altLang="en-US" dirty="0"/>
              <a:t> </a:t>
            </a:r>
            <a:r>
              <a:rPr kumimoji="1" lang="en-US" altLang="zh-CN" dirty="0"/>
              <a:t>App</a:t>
            </a:r>
            <a:endParaRPr kumimoji="1" lang="zh-CN" altLang="en-US" dirty="0"/>
          </a:p>
        </p:txBody>
      </p:sp>
      <p:sp>
        <p:nvSpPr>
          <p:cNvPr id="3" name="内容占位符 2"/>
          <p:cNvSpPr>
            <a:spLocks noGrp="1"/>
          </p:cNvSpPr>
          <p:nvPr>
            <p:ph idx="1"/>
          </p:nvPr>
        </p:nvSpPr>
        <p:spPr/>
        <p:txBody>
          <a:bodyPr/>
          <a:lstStyle/>
          <a:p>
            <a:r>
              <a:rPr kumimoji="1" lang="en-US" altLang="zh-CN" dirty="0" err="1"/>
              <a:t>index.html</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467544" y="1491630"/>
            <a:ext cx="4820399" cy="1938992"/>
          </a:xfrm>
          <a:prstGeom prst="rect">
            <a:avLst/>
          </a:prstGeom>
        </p:spPr>
        <p:txBody>
          <a:bodyPr wrap="square">
            <a:spAutoFit/>
          </a:bodyPr>
          <a:lstStyle/>
          <a:p>
            <a:br>
              <a:rPr lang="en-US" altLang="zh-CN" sz="1200" dirty="0">
                <a:solidFill>
                  <a:srgbClr val="E8BF6A"/>
                </a:solidFill>
              </a:rPr>
            </a:br>
            <a:r>
              <a:rPr lang="en-US" altLang="zh-CN" sz="1200" dirty="0">
                <a:solidFill>
                  <a:srgbClr val="E8BF6A"/>
                </a:solidFill>
              </a:rPr>
              <a:t>&lt;body&gt;</a:t>
            </a:r>
            <a:br>
              <a:rPr lang="en-US" altLang="zh-CN" sz="1200" dirty="0">
                <a:solidFill>
                  <a:srgbClr val="E8BF6A"/>
                </a:solidFill>
              </a:rPr>
            </a:br>
            <a:r>
              <a:rPr lang="en-US" altLang="zh-CN" sz="1200" dirty="0"/>
              <a:t>Who do you want to get? </a:t>
            </a:r>
            <a:r>
              <a:rPr lang="en-US" altLang="zh-CN" sz="1200" dirty="0">
                <a:solidFill>
                  <a:srgbClr val="E8BF6A"/>
                </a:solidFill>
              </a:rPr>
              <a:t>&lt;input </a:t>
            </a:r>
            <a:r>
              <a:rPr lang="en-US" altLang="zh-CN" sz="1200" dirty="0">
                <a:solidFill>
                  <a:srgbClr val="BABABA"/>
                </a:solidFill>
              </a:rPr>
              <a:t>id</a:t>
            </a:r>
            <a:r>
              <a:rPr lang="en-US" altLang="zh-CN" sz="1200" dirty="0">
                <a:solidFill>
                  <a:srgbClr val="A5C261"/>
                </a:solidFill>
              </a:rPr>
              <a:t>=who </a:t>
            </a:r>
            <a:r>
              <a:rPr lang="en-US" altLang="zh-CN" sz="1200" dirty="0">
                <a:solidFill>
                  <a:srgbClr val="BABABA"/>
                </a:solidFill>
              </a:rPr>
              <a:t>type</a:t>
            </a:r>
            <a:r>
              <a:rPr lang="en-US" altLang="zh-CN" sz="1200" dirty="0">
                <a:solidFill>
                  <a:srgbClr val="A5C261"/>
                </a:solidFill>
              </a:rPr>
              <a:t>=text </a:t>
            </a:r>
            <a:r>
              <a:rPr lang="en-US" altLang="zh-CN" sz="1200" dirty="0">
                <a:solidFill>
                  <a:srgbClr val="BABABA"/>
                </a:solidFill>
              </a:rPr>
              <a:t>name</a:t>
            </a:r>
            <a:r>
              <a:rPr lang="en-US" altLang="zh-CN" sz="1200" dirty="0">
                <a:solidFill>
                  <a:srgbClr val="A5C261"/>
                </a:solidFill>
              </a:rPr>
              <a:t>=name </a:t>
            </a:r>
            <a:r>
              <a:rPr lang="en-US" altLang="zh-CN" sz="1200" dirty="0">
                <a:solidFill>
                  <a:srgbClr val="BABABA"/>
                </a:solidFill>
              </a:rPr>
              <a:t>size</a:t>
            </a:r>
            <a:r>
              <a:rPr lang="en-US" altLang="zh-CN" sz="1200" dirty="0">
                <a:solidFill>
                  <a:srgbClr val="A5C261"/>
                </a:solidFill>
              </a:rPr>
              <a:t>=20</a:t>
            </a:r>
            <a:r>
              <a:rPr lang="en-US" altLang="zh-CN" sz="1200" dirty="0">
                <a:solidFill>
                  <a:srgbClr val="E8BF6A"/>
                </a:solidFill>
              </a:rPr>
              <a:t>&gt;&lt;BR&gt;</a:t>
            </a:r>
            <a:br>
              <a:rPr lang="en-US" altLang="zh-CN" sz="1200" dirty="0">
                <a:solidFill>
                  <a:srgbClr val="E8BF6A"/>
                </a:solidFill>
              </a:rPr>
            </a:br>
            <a:r>
              <a:rPr lang="en-US" altLang="zh-CN" sz="1200" dirty="0">
                <a:solidFill>
                  <a:srgbClr val="E8BF6A"/>
                </a:solidFill>
              </a:rPr>
              <a:t>&lt;button&gt;</a:t>
            </a:r>
            <a:r>
              <a:rPr lang="en-US" altLang="zh-CN" sz="1200" dirty="0"/>
              <a:t>OK</a:t>
            </a:r>
            <a:r>
              <a:rPr lang="en-US" altLang="zh-CN" sz="1200" dirty="0">
                <a:solidFill>
                  <a:srgbClr val="E8BF6A"/>
                </a:solidFill>
              </a:rPr>
              <a:t>&lt;/button&gt;</a:t>
            </a:r>
            <a:br>
              <a:rPr lang="en-US" altLang="zh-CN" sz="1200" dirty="0">
                <a:solidFill>
                  <a:srgbClr val="E8BF6A"/>
                </a:solidFill>
              </a:rPr>
            </a:br>
            <a:r>
              <a:rPr lang="en-US" altLang="zh-CN" sz="1200" dirty="0">
                <a:solidFill>
                  <a:srgbClr val="E8BF6A"/>
                </a:solidFill>
              </a:rPr>
              <a:t>&lt;h1 </a:t>
            </a:r>
            <a:r>
              <a:rPr lang="en-US" altLang="zh-CN" sz="1200" dirty="0">
                <a:solidFill>
                  <a:srgbClr val="BABABA"/>
                </a:solidFill>
              </a:rPr>
              <a:t>id</a:t>
            </a:r>
            <a:r>
              <a:rPr lang="en-US" altLang="zh-CN" sz="1200" dirty="0">
                <a:solidFill>
                  <a:srgbClr val="A5C261"/>
                </a:solidFill>
              </a:rPr>
              <a:t>="name"</a:t>
            </a:r>
            <a:r>
              <a:rPr lang="en-US" altLang="zh-CN" sz="1200" dirty="0">
                <a:solidFill>
                  <a:srgbClr val="E8BF6A"/>
                </a:solidFill>
              </a:rPr>
              <a:t>&gt;&lt;/h1&gt;</a:t>
            </a:r>
            <a:br>
              <a:rPr lang="en-US" altLang="zh-CN" sz="1200" dirty="0">
                <a:solidFill>
                  <a:srgbClr val="E8BF6A"/>
                </a:solidFill>
              </a:rPr>
            </a:br>
            <a:r>
              <a:rPr lang="en-US" altLang="zh-CN" sz="1200" dirty="0">
                <a:solidFill>
                  <a:srgbClr val="E8BF6A"/>
                </a:solidFill>
              </a:rPr>
              <a:t>&lt;h1 </a:t>
            </a:r>
            <a:r>
              <a:rPr lang="en-US" altLang="zh-CN" sz="1200" dirty="0">
                <a:solidFill>
                  <a:srgbClr val="BABABA"/>
                </a:solidFill>
              </a:rPr>
              <a:t>id</a:t>
            </a:r>
            <a:r>
              <a:rPr lang="en-US" altLang="zh-CN" sz="1200" dirty="0">
                <a:solidFill>
                  <a:srgbClr val="A5C261"/>
                </a:solidFill>
              </a:rPr>
              <a:t>="age"</a:t>
            </a:r>
            <a:r>
              <a:rPr lang="en-US" altLang="zh-CN" sz="1200" dirty="0">
                <a:solidFill>
                  <a:srgbClr val="E8BF6A"/>
                </a:solidFill>
              </a:rPr>
              <a:t>&gt;&lt;/h1&gt;</a:t>
            </a:r>
            <a:br>
              <a:rPr lang="en-US" altLang="zh-CN" sz="1200" dirty="0">
                <a:solidFill>
                  <a:srgbClr val="E8BF6A"/>
                </a:solidFill>
              </a:rPr>
            </a:br>
            <a:r>
              <a:rPr lang="en-US" altLang="zh-CN" sz="1200" dirty="0">
                <a:solidFill>
                  <a:srgbClr val="E8BF6A"/>
                </a:solidFill>
              </a:rPr>
              <a:t>&lt;</a:t>
            </a:r>
            <a:r>
              <a:rPr lang="en-US" altLang="zh-CN" sz="1200" dirty="0" err="1">
                <a:solidFill>
                  <a:srgbClr val="E8BF6A"/>
                </a:solidFill>
              </a:rPr>
              <a:t>img</a:t>
            </a:r>
            <a:r>
              <a:rPr lang="en-US" altLang="zh-CN" sz="1200" dirty="0">
                <a:solidFill>
                  <a:srgbClr val="E8BF6A"/>
                </a:solidFill>
              </a:rPr>
              <a:t> </a:t>
            </a:r>
            <a:r>
              <a:rPr lang="en-US" altLang="zh-CN" sz="1200" dirty="0">
                <a:solidFill>
                  <a:srgbClr val="BABABA"/>
                </a:solidFill>
              </a:rPr>
              <a:t>id</a:t>
            </a:r>
            <a:r>
              <a:rPr lang="en-US" altLang="zh-CN" sz="1200" dirty="0">
                <a:solidFill>
                  <a:srgbClr val="A5C261"/>
                </a:solidFill>
              </a:rPr>
              <a:t>="icon"</a:t>
            </a:r>
            <a:r>
              <a:rPr lang="en-US" altLang="zh-CN" sz="1200" dirty="0">
                <a:solidFill>
                  <a:srgbClr val="E8BF6A"/>
                </a:solidFill>
              </a:rPr>
              <a:t>&gt;&lt;/</a:t>
            </a:r>
            <a:r>
              <a:rPr lang="en-US" altLang="zh-CN" sz="1200" dirty="0" err="1">
                <a:solidFill>
                  <a:srgbClr val="E8BF6A"/>
                </a:solidFill>
              </a:rPr>
              <a:t>img</a:t>
            </a:r>
            <a:r>
              <a:rPr lang="en-US" altLang="zh-CN" sz="1200" dirty="0">
                <a:solidFill>
                  <a:srgbClr val="E8BF6A"/>
                </a:solidFill>
              </a:rPr>
              <a:t>&gt;</a:t>
            </a:r>
            <a:br>
              <a:rPr lang="en-US" altLang="zh-CN" sz="1200" dirty="0">
                <a:solidFill>
                  <a:srgbClr val="E8BF6A"/>
                </a:solidFill>
              </a:rPr>
            </a:br>
            <a:r>
              <a:rPr lang="en-US" altLang="zh-CN" sz="1200" dirty="0">
                <a:solidFill>
                  <a:srgbClr val="E8BF6A"/>
                </a:solidFill>
              </a:rPr>
              <a:t>&lt;/body&gt;</a:t>
            </a:r>
            <a:br>
              <a:rPr lang="en-US" altLang="zh-CN" sz="1200" dirty="0">
                <a:solidFill>
                  <a:srgbClr val="E8BF6A"/>
                </a:solidFill>
              </a:rPr>
            </a:br>
            <a:r>
              <a:rPr lang="en-US" altLang="zh-CN" sz="1200" dirty="0">
                <a:solidFill>
                  <a:srgbClr val="E8BF6A"/>
                </a:solidFill>
              </a:rPr>
              <a:t>&lt;/html&gt;</a:t>
            </a:r>
            <a:endParaRPr lang="zh-CN" altLang="en-US" sz="1200" dirty="0"/>
          </a:p>
        </p:txBody>
      </p:sp>
      <p:pic>
        <p:nvPicPr>
          <p:cNvPr id="6" name="图片 5"/>
          <p:cNvPicPr>
            <a:picLocks noChangeAspect="1"/>
          </p:cNvPicPr>
          <p:nvPr/>
        </p:nvPicPr>
        <p:blipFill>
          <a:blip r:embed="rId1"/>
          <a:stretch>
            <a:fillRect/>
          </a:stretch>
        </p:blipFill>
        <p:spPr>
          <a:xfrm>
            <a:off x="5493255" y="0"/>
            <a:ext cx="2524418"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a:t>
            </a:r>
            <a:endParaRPr lang="zh-CN" altLang="en-US" dirty="0"/>
          </a:p>
        </p:txBody>
      </p:sp>
      <p:sp>
        <p:nvSpPr>
          <p:cNvPr id="3" name="内容占位符 2"/>
          <p:cNvSpPr>
            <a:spLocks noGrp="1"/>
          </p:cNvSpPr>
          <p:nvPr>
            <p:ph idx="1"/>
          </p:nvPr>
        </p:nvSpPr>
        <p:spPr/>
        <p:txBody>
          <a:bodyPr/>
          <a:lstStyle/>
          <a:p>
            <a:r>
              <a:rPr lang="en-US" altLang="zh-CN" dirty="0"/>
              <a:t>Hadoop: The Definitive Guide, 2</a:t>
            </a:r>
            <a:r>
              <a:rPr lang="en-US" altLang="zh-CN" baseline="30000" dirty="0"/>
              <a:t>nd</a:t>
            </a:r>
            <a:r>
              <a:rPr lang="en-US" altLang="zh-CN" dirty="0"/>
              <a:t> edition</a:t>
            </a:r>
            <a:endParaRPr lang="en-US" altLang="zh-CN" dirty="0"/>
          </a:p>
          <a:p>
            <a:pPr lvl="1"/>
            <a:r>
              <a:rPr lang="en-US" altLang="zh-CN" dirty="0"/>
              <a:t>Tom White, O’Reilly/Yahoo Press</a:t>
            </a:r>
            <a:endParaRPr lang="en-US" altLang="zh-CN" dirty="0"/>
          </a:p>
          <a:p>
            <a:r>
              <a:rPr lang="en-US" altLang="zh-CN" dirty="0"/>
              <a:t>MongoDB: The Definitive Guide, </a:t>
            </a:r>
            <a:endParaRPr lang="en-US" altLang="zh-CN" dirty="0"/>
          </a:p>
          <a:p>
            <a:pPr lvl="1"/>
            <a:r>
              <a:rPr lang="en-US" altLang="zh-CN" dirty="0"/>
              <a:t>by Kristina </a:t>
            </a:r>
            <a:r>
              <a:rPr lang="en-US" altLang="zh-CN" dirty="0" err="1"/>
              <a:t>Chodorow</a:t>
            </a:r>
            <a:r>
              <a:rPr lang="en-US" altLang="zh-CN" dirty="0"/>
              <a:t> and Michael </a:t>
            </a:r>
            <a:r>
              <a:rPr lang="en-US" altLang="zh-CN" dirty="0" err="1"/>
              <a:t>Dirolf</a:t>
            </a:r>
            <a:r>
              <a:rPr lang="en-US" altLang="zh-CN" dirty="0"/>
              <a:t>, </a:t>
            </a:r>
            <a:endParaRPr lang="en-US" altLang="zh-CN" dirty="0"/>
          </a:p>
          <a:p>
            <a:pPr lvl="1"/>
            <a:r>
              <a:rPr lang="en-US" altLang="zh-CN" dirty="0"/>
              <a:t>Published by O’Reilly Media, Inc., September 2010, </a:t>
            </a:r>
            <a:endParaRPr lang="en-US" altLang="zh-CN" dirty="0"/>
          </a:p>
          <a:p>
            <a:pPr lvl="1"/>
            <a:r>
              <a:rPr lang="en-US" altLang="zh-CN" dirty="0"/>
              <a:t>ISBN: 978-1-449-38156-1</a:t>
            </a:r>
            <a:endParaRPr lang="en-US" altLang="zh-CN" dirty="0"/>
          </a:p>
          <a:p>
            <a:r>
              <a:rPr lang="en-US" altLang="zh-CN" dirty="0"/>
              <a:t>MongoDB Driver Quick Tour</a:t>
            </a:r>
            <a:endParaRPr lang="en-US" altLang="zh-CN" dirty="0"/>
          </a:p>
          <a:p>
            <a:pPr lvl="1"/>
            <a:r>
              <a:rPr lang="en-US" altLang="zh-CN" dirty="0">
                <a:hlinkClick r:id="rId1"/>
              </a:rPr>
              <a:t>http://mongodb.github.io/mongo-java-driver/2.13/getting-started/quick-tour/#getting-started-with-java-driver</a:t>
            </a:r>
            <a:r>
              <a:rPr lang="zh-CN" altLang="en-US" dirty="0"/>
              <a:t> </a:t>
            </a:r>
            <a:endParaRPr lang="en-US" altLang="zh-CN" dirty="0"/>
          </a:p>
          <a:p>
            <a:r>
              <a:rPr lang="en-US" altLang="zh-CN" dirty="0"/>
              <a:t>Robo</a:t>
            </a:r>
            <a:r>
              <a:rPr lang="zh-CN" altLang="en-US" dirty="0"/>
              <a:t> </a:t>
            </a:r>
            <a:r>
              <a:rPr lang="en-US" altLang="zh-CN" dirty="0"/>
              <a:t>3T</a:t>
            </a:r>
            <a:endParaRPr lang="en-US" altLang="zh-CN" dirty="0"/>
          </a:p>
          <a:p>
            <a:pPr lvl="1"/>
            <a:r>
              <a:rPr lang="en-US" altLang="zh-CN" dirty="0">
                <a:hlinkClick r:id="rId2"/>
              </a:rPr>
              <a:t>https://robomongo.org/download</a:t>
            </a:r>
            <a:r>
              <a:rPr lang="zh-CN" altLang="en-US" dirty="0"/>
              <a:t> </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Types</a:t>
            </a:r>
            <a:endParaRPr lang="zh-CN" altLang="en-US" dirty="0"/>
          </a:p>
        </p:txBody>
      </p:sp>
      <p:sp>
        <p:nvSpPr>
          <p:cNvPr id="3" name="内容占位符 2"/>
          <p:cNvSpPr>
            <a:spLocks noGrp="1"/>
          </p:cNvSpPr>
          <p:nvPr>
            <p:ph idx="1"/>
          </p:nvPr>
        </p:nvSpPr>
        <p:spPr>
          <a:xfrm>
            <a:off x="107505" y="681540"/>
            <a:ext cx="7705378" cy="4356252"/>
          </a:xfrm>
        </p:spPr>
        <p:txBody>
          <a:bodyPr>
            <a:normAutofit/>
          </a:bodyPr>
          <a:lstStyle/>
          <a:p>
            <a:r>
              <a:rPr lang="en-US" altLang="zh-CN" sz="1350" dirty="0"/>
              <a:t>Documents in </a:t>
            </a:r>
            <a:r>
              <a:rPr lang="en-US" altLang="zh-CN" sz="1350" dirty="0" err="1"/>
              <a:t>MongoDB</a:t>
            </a:r>
            <a:r>
              <a:rPr lang="en-US" altLang="zh-CN" sz="1350" dirty="0"/>
              <a:t> can be thought of as “</a:t>
            </a:r>
            <a:r>
              <a:rPr lang="en-US" altLang="zh-CN" sz="1350" dirty="0">
                <a:solidFill>
                  <a:srgbClr val="FF0000"/>
                </a:solidFill>
              </a:rPr>
              <a:t>JSON-like</a:t>
            </a:r>
            <a:r>
              <a:rPr lang="en-US" altLang="zh-CN" sz="1350" dirty="0"/>
              <a:t>” in that they are conceptually similar to objects in JavaScript.</a:t>
            </a:r>
            <a:endParaRPr lang="en-US" altLang="zh-CN" sz="1350" dirty="0"/>
          </a:p>
          <a:p>
            <a:pPr lvl="1"/>
            <a:r>
              <a:rPr lang="en-US" altLang="zh-CN" sz="1200" i="1" dirty="0"/>
              <a:t>null</a:t>
            </a:r>
            <a:r>
              <a:rPr lang="en-US" altLang="zh-CN" sz="1200" dirty="0"/>
              <a:t>: {"x" : null}</a:t>
            </a:r>
            <a:endParaRPr lang="en-US" altLang="zh-CN" sz="1200" dirty="0"/>
          </a:p>
          <a:p>
            <a:pPr lvl="1"/>
            <a:r>
              <a:rPr lang="en-US" altLang="zh-CN" sz="1200" i="1" dirty="0" err="1"/>
              <a:t>boolean</a:t>
            </a:r>
            <a:r>
              <a:rPr lang="en-US" altLang="zh-CN" sz="1200" dirty="0"/>
              <a:t>: {"x" : true}</a:t>
            </a:r>
            <a:endParaRPr lang="en-US" altLang="zh-CN" sz="1200" dirty="0"/>
          </a:p>
          <a:p>
            <a:pPr lvl="1"/>
            <a:r>
              <a:rPr lang="en-US" altLang="zh-CN" sz="1200" i="1" dirty="0"/>
              <a:t>32-bit integer</a:t>
            </a:r>
            <a:endParaRPr lang="en-US" altLang="zh-CN" sz="1200" dirty="0"/>
          </a:p>
          <a:p>
            <a:pPr lvl="1"/>
            <a:r>
              <a:rPr lang="en-US" altLang="zh-CN" sz="1200" i="1" dirty="0"/>
              <a:t>64-bit integer</a:t>
            </a:r>
            <a:endParaRPr lang="en-US" altLang="zh-CN" sz="1200" i="1" dirty="0"/>
          </a:p>
          <a:p>
            <a:pPr lvl="1"/>
            <a:r>
              <a:rPr lang="en-US" altLang="zh-CN" sz="1200" i="1" dirty="0"/>
              <a:t>64-bit floating point number</a:t>
            </a:r>
            <a:r>
              <a:rPr lang="en-US" altLang="zh-CN" sz="1200" dirty="0"/>
              <a:t>:</a:t>
            </a:r>
            <a:r>
              <a:rPr lang="en-US" altLang="zh-CN" sz="1200" i="1" dirty="0"/>
              <a:t> </a:t>
            </a:r>
            <a:r>
              <a:rPr lang="en-US" altLang="zh-CN" sz="1200" dirty="0"/>
              <a:t>{"x" : 3.14}</a:t>
            </a:r>
            <a:endParaRPr lang="en-US" altLang="zh-CN" sz="1200" dirty="0"/>
          </a:p>
          <a:p>
            <a:pPr lvl="1"/>
            <a:r>
              <a:rPr lang="en-US" altLang="zh-CN" sz="1200" i="1" dirty="0"/>
              <a:t>string: </a:t>
            </a:r>
            <a:r>
              <a:rPr lang="en-US" altLang="zh-CN" sz="1200" dirty="0"/>
              <a:t>{"x" : "</a:t>
            </a:r>
            <a:r>
              <a:rPr lang="en-US" altLang="zh-CN" sz="1200" dirty="0" err="1"/>
              <a:t>foobar</a:t>
            </a:r>
            <a:r>
              <a:rPr lang="en-US" altLang="zh-CN" sz="1200" dirty="0"/>
              <a:t>"}</a:t>
            </a:r>
            <a:endParaRPr lang="en-US" altLang="zh-CN" sz="1200" dirty="0"/>
          </a:p>
          <a:p>
            <a:pPr lvl="1"/>
            <a:r>
              <a:rPr lang="en-US" altLang="zh-CN" sz="1200" i="1" dirty="0"/>
              <a:t>symbol</a:t>
            </a:r>
            <a:endParaRPr lang="en-US" altLang="zh-CN" sz="1200" i="1" dirty="0"/>
          </a:p>
          <a:p>
            <a:pPr lvl="1"/>
            <a:r>
              <a:rPr lang="en-US" altLang="zh-CN" sz="1200" i="1" dirty="0"/>
              <a:t>object id</a:t>
            </a:r>
            <a:r>
              <a:rPr lang="en-US" altLang="zh-CN" sz="1200" dirty="0"/>
              <a:t>:</a:t>
            </a:r>
            <a:r>
              <a:rPr lang="en-US" altLang="zh-CN" sz="1200" i="1" dirty="0"/>
              <a:t> </a:t>
            </a:r>
            <a:r>
              <a:rPr lang="en-US" altLang="zh-CN" sz="1200" dirty="0"/>
              <a:t>{"x" : </a:t>
            </a:r>
            <a:r>
              <a:rPr lang="en-US" altLang="zh-CN" sz="1200" dirty="0" err="1"/>
              <a:t>ObjectId</a:t>
            </a:r>
            <a:r>
              <a:rPr lang="en-US" altLang="zh-CN" sz="1200" dirty="0"/>
              <a:t>()}</a:t>
            </a:r>
            <a:endParaRPr lang="en-US" altLang="zh-CN" sz="1200" dirty="0"/>
          </a:p>
          <a:p>
            <a:pPr lvl="1"/>
            <a:r>
              <a:rPr lang="en-US" altLang="zh-CN" sz="1200" i="1" dirty="0"/>
              <a:t>date</a:t>
            </a:r>
            <a:r>
              <a:rPr lang="en-US" altLang="zh-CN" sz="1200" dirty="0"/>
              <a:t>: {"x" : new Date()}</a:t>
            </a:r>
            <a:endParaRPr lang="en-US" altLang="zh-CN" sz="1200" dirty="0"/>
          </a:p>
          <a:p>
            <a:pPr lvl="1"/>
            <a:r>
              <a:rPr lang="en-US" altLang="zh-CN" sz="1200" i="1" dirty="0"/>
              <a:t>regular expression</a:t>
            </a:r>
            <a:r>
              <a:rPr lang="en-US" altLang="zh-CN" sz="1200" dirty="0"/>
              <a:t>: {"x" : /</a:t>
            </a:r>
            <a:r>
              <a:rPr lang="en-US" altLang="zh-CN" sz="1200" dirty="0" err="1"/>
              <a:t>foobar</a:t>
            </a:r>
            <a:r>
              <a:rPr lang="en-US" altLang="zh-CN" sz="1200" dirty="0"/>
              <a:t>/</a:t>
            </a:r>
            <a:r>
              <a:rPr lang="en-US" altLang="zh-CN" sz="1200" dirty="0" err="1"/>
              <a:t>i</a:t>
            </a:r>
            <a:r>
              <a:rPr lang="en-US" altLang="zh-CN" sz="1200" dirty="0"/>
              <a:t>}</a:t>
            </a:r>
            <a:endParaRPr lang="en-US" altLang="zh-CN" sz="1200" dirty="0"/>
          </a:p>
          <a:p>
            <a:pPr lvl="1"/>
            <a:r>
              <a:rPr lang="en-US" altLang="zh-CN" sz="1200" i="1" dirty="0"/>
              <a:t>code</a:t>
            </a:r>
            <a:r>
              <a:rPr lang="en-US" altLang="zh-CN" sz="1200" dirty="0"/>
              <a:t>: {"x" : function() { /* ... */ }}</a:t>
            </a:r>
            <a:endParaRPr lang="en-US" altLang="zh-CN" sz="1200" dirty="0"/>
          </a:p>
          <a:p>
            <a:pPr lvl="1"/>
            <a:r>
              <a:rPr lang="en-US" altLang="zh-CN" sz="1200" i="1" dirty="0"/>
              <a:t>binary data</a:t>
            </a:r>
            <a:endParaRPr lang="en-US" altLang="zh-CN" sz="1200" i="1" dirty="0"/>
          </a:p>
          <a:p>
            <a:pPr lvl="1"/>
            <a:r>
              <a:rPr lang="en-US" altLang="zh-CN" sz="1200" i="1" dirty="0"/>
              <a:t>maximum value</a:t>
            </a:r>
            <a:endParaRPr lang="en-US" altLang="zh-CN" sz="1200" i="1" dirty="0"/>
          </a:p>
          <a:p>
            <a:pPr lvl="1"/>
            <a:r>
              <a:rPr lang="en-US" altLang="zh-CN" sz="1200" i="1" dirty="0"/>
              <a:t>minimum value</a:t>
            </a:r>
            <a:endParaRPr lang="en-US" altLang="zh-CN" sz="1200" i="1" dirty="0"/>
          </a:p>
          <a:p>
            <a:pPr lvl="1"/>
            <a:r>
              <a:rPr lang="en-US" altLang="zh-CN" sz="1200" i="1" dirty="0"/>
              <a:t>undefined</a:t>
            </a:r>
            <a:r>
              <a:rPr lang="en-US" altLang="zh-CN" sz="1200" dirty="0"/>
              <a:t>: {"x" : undefined}</a:t>
            </a:r>
            <a:endParaRPr lang="en-US" altLang="zh-CN" sz="1200" dirty="0"/>
          </a:p>
          <a:p>
            <a:pPr lvl="1"/>
            <a:r>
              <a:rPr lang="en-US" altLang="zh-CN" sz="1200" i="1" dirty="0"/>
              <a:t>array</a:t>
            </a:r>
            <a:r>
              <a:rPr lang="en-US" altLang="zh-CN" sz="1200" dirty="0"/>
              <a:t>: {"x" : ["a", "b", "c"]}</a:t>
            </a:r>
            <a:endParaRPr lang="en-US" altLang="zh-CN" sz="1200" dirty="0"/>
          </a:p>
          <a:p>
            <a:pPr lvl="1"/>
            <a:r>
              <a:rPr lang="en-US" altLang="zh-CN" sz="1200" i="1" dirty="0"/>
              <a:t>embedded document</a:t>
            </a:r>
            <a:r>
              <a:rPr lang="en-US" altLang="zh-CN" sz="1200" dirty="0"/>
              <a:t>: {"x" : {"foo" : "bar"}}</a:t>
            </a:r>
            <a:endParaRPr lang="en-US" altLang="zh-CN" sz="1200" i="1"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Querying</a:t>
            </a:r>
            <a:endParaRPr lang="zh-CN" altLang="en-US" dirty="0"/>
          </a:p>
        </p:txBody>
      </p:sp>
      <p:sp>
        <p:nvSpPr>
          <p:cNvPr id="3" name="内容占位符 2"/>
          <p:cNvSpPr>
            <a:spLocks noGrp="1"/>
          </p:cNvSpPr>
          <p:nvPr>
            <p:ph idx="1"/>
          </p:nvPr>
        </p:nvSpPr>
        <p:spPr/>
        <p:txBody>
          <a:bodyPr/>
          <a:lstStyle/>
          <a:p>
            <a:r>
              <a:rPr lang="en-US" altLang="zh-CN" dirty="0">
                <a:ea typeface="Tahoma" panose="020B0604030504040204" pitchFamily="34" charset="0"/>
                <a:cs typeface="Tahoma" panose="020B0604030504040204" pitchFamily="34" charset="0"/>
              </a:rPr>
              <a:t>You can perform ad hoc queries on the database using the </a:t>
            </a:r>
            <a:r>
              <a:rPr lang="en-US" altLang="zh-CN" dirty="0">
                <a:solidFill>
                  <a:srgbClr val="FF0000"/>
                </a:solidFill>
                <a:ea typeface="Tahoma" panose="020B0604030504040204" pitchFamily="34" charset="0"/>
                <a:cs typeface="Tahoma" panose="020B0604030504040204" pitchFamily="34" charset="0"/>
              </a:rPr>
              <a:t>find</a:t>
            </a:r>
            <a:r>
              <a:rPr lang="en-US" altLang="zh-CN" dirty="0">
                <a:ea typeface="Tahoma" panose="020B0604030504040204" pitchFamily="34" charset="0"/>
                <a:cs typeface="Tahoma" panose="020B0604030504040204" pitchFamily="34" charset="0"/>
              </a:rPr>
              <a:t>  or </a:t>
            </a:r>
            <a:r>
              <a:rPr lang="en-US" altLang="zh-CN" dirty="0" err="1">
                <a:solidFill>
                  <a:srgbClr val="FF0000"/>
                </a:solidFill>
                <a:ea typeface="Tahoma" panose="020B0604030504040204" pitchFamily="34" charset="0"/>
                <a:cs typeface="Tahoma" panose="020B0604030504040204" pitchFamily="34" charset="0"/>
              </a:rPr>
              <a:t>findOne</a:t>
            </a:r>
            <a:r>
              <a:rPr lang="en-US" altLang="zh-CN" dirty="0">
                <a:solidFill>
                  <a:srgbClr val="FF0000"/>
                </a:solidFill>
                <a:ea typeface="Tahoma" panose="020B0604030504040204" pitchFamily="34" charset="0"/>
                <a:cs typeface="Tahoma" panose="020B0604030504040204" pitchFamily="34" charset="0"/>
              </a:rPr>
              <a:t> </a:t>
            </a:r>
            <a:r>
              <a:rPr lang="en-US" altLang="zh-CN" dirty="0">
                <a:ea typeface="Tahoma" panose="020B0604030504040204" pitchFamily="34" charset="0"/>
                <a:cs typeface="Tahoma" panose="020B0604030504040204" pitchFamily="34" charset="0"/>
              </a:rPr>
              <a:t>functions and a query document.</a:t>
            </a:r>
            <a:endParaRPr lang="en-US" altLang="zh-CN" dirty="0">
              <a:ea typeface="Tahoma" panose="020B0604030504040204" pitchFamily="34" charset="0"/>
              <a:cs typeface="Tahoma" panose="020B0604030504040204" pitchFamily="34" charset="0"/>
            </a:endParaRPr>
          </a:p>
          <a:p>
            <a:pPr>
              <a:buNone/>
            </a:pPr>
            <a:r>
              <a:rPr lang="en-US" altLang="zh-CN" sz="1050" dirty="0">
                <a:ea typeface="Tahoma" panose="020B0604030504040204" pitchFamily="34" charset="0"/>
                <a:cs typeface="Tahoma" panose="020B0604030504040204" pitchFamily="34" charset="0"/>
              </a:rPr>
              <a:t>   </a:t>
            </a: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You can query for ranges, set inclusion, inequalities, and more by using $ conditionals.</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Query Criteria  </a:t>
            </a:r>
            <a:r>
              <a:rPr lang="en-US" altLang="zh-CN" dirty="0">
                <a:solidFill>
                  <a:srgbClr val="FF0000"/>
                </a:solidFill>
                <a:ea typeface="Tahoma" panose="020B0604030504040204" pitchFamily="34" charset="0"/>
                <a:cs typeface="Tahoma" panose="020B0604030504040204" pitchFamily="34" charset="0"/>
              </a:rPr>
              <a:t>"$</a:t>
            </a:r>
            <a:r>
              <a:rPr lang="en-US" altLang="zh-CN" dirty="0" err="1">
                <a:solidFill>
                  <a:srgbClr val="FF0000"/>
                </a:solidFill>
                <a:ea typeface="Tahoma" panose="020B0604030504040204" pitchFamily="34" charset="0"/>
                <a:cs typeface="Tahoma" panose="020B0604030504040204" pitchFamily="34" charset="0"/>
              </a:rPr>
              <a:t>lt</a:t>
            </a:r>
            <a:r>
              <a:rPr lang="en-US" altLang="zh-CN" dirty="0">
                <a:solidFill>
                  <a:srgbClr val="FF0000"/>
                </a:solidFill>
                <a:ea typeface="Tahoma" panose="020B0604030504040204" pitchFamily="34" charset="0"/>
                <a:cs typeface="Tahoma" panose="020B0604030504040204" pitchFamily="34" charset="0"/>
              </a:rPr>
              <a:t>", "$</a:t>
            </a:r>
            <a:r>
              <a:rPr lang="en-US" altLang="zh-CN" dirty="0" err="1">
                <a:solidFill>
                  <a:srgbClr val="FF0000"/>
                </a:solidFill>
                <a:ea typeface="Tahoma" panose="020B0604030504040204" pitchFamily="34" charset="0"/>
                <a:cs typeface="Tahoma" panose="020B0604030504040204" pitchFamily="34" charset="0"/>
              </a:rPr>
              <a:t>lte</a:t>
            </a:r>
            <a:r>
              <a:rPr lang="en-US" altLang="zh-CN" dirty="0">
                <a:solidFill>
                  <a:srgbClr val="FF0000"/>
                </a:solidFill>
                <a:ea typeface="Tahoma" panose="020B0604030504040204" pitchFamily="34" charset="0"/>
                <a:cs typeface="Tahoma" panose="020B0604030504040204" pitchFamily="34" charset="0"/>
              </a:rPr>
              <a:t>", "$</a:t>
            </a:r>
            <a:r>
              <a:rPr lang="en-US" altLang="zh-CN" dirty="0" err="1">
                <a:solidFill>
                  <a:srgbClr val="FF0000"/>
                </a:solidFill>
                <a:ea typeface="Tahoma" panose="020B0604030504040204" pitchFamily="34" charset="0"/>
                <a:cs typeface="Tahoma" panose="020B0604030504040204" pitchFamily="34" charset="0"/>
              </a:rPr>
              <a:t>gt</a:t>
            </a:r>
            <a:r>
              <a:rPr lang="en-US" altLang="zh-CN" dirty="0">
                <a:solidFill>
                  <a:srgbClr val="FF0000"/>
                </a:solidFill>
                <a:ea typeface="Tahoma" panose="020B0604030504040204" pitchFamily="34" charset="0"/>
                <a:cs typeface="Tahoma" panose="020B0604030504040204" pitchFamily="34" charset="0"/>
              </a:rPr>
              <a:t>",  "$</a:t>
            </a:r>
            <a:r>
              <a:rPr lang="en-US" altLang="zh-CN" dirty="0" err="1">
                <a:solidFill>
                  <a:srgbClr val="FF0000"/>
                </a:solidFill>
                <a:ea typeface="Tahoma" panose="020B0604030504040204" pitchFamily="34" charset="0"/>
                <a:cs typeface="Tahoma" panose="020B0604030504040204" pitchFamily="34" charset="0"/>
              </a:rPr>
              <a:t>gte</a:t>
            </a:r>
            <a:r>
              <a:rPr lang="en-US" altLang="zh-CN" dirty="0">
                <a:solidFill>
                  <a:srgbClr val="FF0000"/>
                </a:solidFill>
                <a:ea typeface="Tahoma" panose="020B0604030504040204" pitchFamily="34" charset="0"/>
                <a:cs typeface="Tahoma" panose="020B0604030504040204" pitchFamily="34" charset="0"/>
              </a:rPr>
              <a:t>", </a:t>
            </a:r>
            <a:r>
              <a:rPr lang="en-US" altLang="zh-CN" dirty="0" err="1">
                <a:ea typeface="Tahoma" panose="020B0604030504040204" pitchFamily="34" charset="0"/>
                <a:cs typeface="Tahoma" panose="020B0604030504040204" pitchFamily="34" charset="0"/>
              </a:rPr>
              <a:t>and</a:t>
            </a:r>
            <a:r>
              <a:rPr lang="en-US" altLang="zh-CN" dirty="0" err="1">
                <a:solidFill>
                  <a:srgbClr val="FF0000"/>
                </a:solidFill>
                <a:ea typeface="Tahoma" panose="020B0604030504040204" pitchFamily="34" charset="0"/>
                <a:cs typeface="Tahoma" panose="020B0604030504040204" pitchFamily="34" charset="0"/>
              </a:rPr>
              <a:t>"$ne</a:t>
            </a:r>
            <a:r>
              <a:rPr lang="en-US" altLang="zh-CN" dirty="0">
                <a:solidFill>
                  <a:srgbClr val="FF0000"/>
                </a:solidFill>
                <a:ea typeface="Tahoma" panose="020B0604030504040204" pitchFamily="34" charset="0"/>
                <a:cs typeface="Tahoma" panose="020B0604030504040204" pitchFamily="34" charset="0"/>
              </a:rPr>
              <a:t>" </a:t>
            </a:r>
            <a:r>
              <a:rPr lang="en-US" altLang="zh-CN" dirty="0">
                <a:ea typeface="Tahoma" panose="020B0604030504040204" pitchFamily="34" charset="0"/>
                <a:cs typeface="Tahoma" panose="020B0604030504040204" pitchFamily="34" charset="0"/>
              </a:rPr>
              <a:t>are all comparison operators, corresponding to &lt;, &lt;=, &gt;, &gt;=, and “not equal” respectively.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They can be combined to look for a range of values.</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e.g.</a:t>
            </a:r>
            <a:endParaRPr lang="en-US" altLang="zh-CN" dirty="0">
              <a:ea typeface="Tahoma" panose="020B0604030504040204" pitchFamily="34" charset="0"/>
              <a:cs typeface="Tahoma" panose="020B0604030504040204" pitchFamily="34" charset="0"/>
            </a:endParaRPr>
          </a:p>
          <a:p>
            <a:pPr>
              <a:buNone/>
            </a:pPr>
            <a:r>
              <a:rPr lang="en-US" altLang="zh-CN" sz="1500" dirty="0">
                <a:ea typeface="Tahoma" panose="020B0604030504040204" pitchFamily="34" charset="0"/>
                <a:cs typeface="Tahoma" panose="020B0604030504040204" pitchFamily="34" charset="0"/>
              </a:rPr>
              <a:t>            </a:t>
            </a:r>
            <a:r>
              <a:rPr lang="en-US" altLang="zh-CN" sz="1500" dirty="0">
                <a:solidFill>
                  <a:schemeClr val="tx2"/>
                </a:solidFill>
                <a:ea typeface="Tahoma" panose="020B0604030504040204" pitchFamily="34" charset="0"/>
                <a:cs typeface="Tahoma" panose="020B0604030504040204" pitchFamily="34" charset="0"/>
              </a:rPr>
              <a:t>&gt; </a:t>
            </a:r>
            <a:r>
              <a:rPr lang="en-US" altLang="zh-CN" sz="1500" dirty="0" err="1">
                <a:solidFill>
                  <a:schemeClr val="tx2"/>
                </a:solidFill>
                <a:ea typeface="Tahoma" panose="020B0604030504040204" pitchFamily="34" charset="0"/>
                <a:cs typeface="Tahoma" panose="020B0604030504040204" pitchFamily="34" charset="0"/>
              </a:rPr>
              <a:t>db.users.find</a:t>
            </a:r>
            <a:r>
              <a:rPr lang="en-US" altLang="zh-CN" sz="1500" dirty="0">
                <a:solidFill>
                  <a:schemeClr val="tx2"/>
                </a:solidFill>
                <a:ea typeface="Tahoma" panose="020B0604030504040204" pitchFamily="34" charset="0"/>
                <a:cs typeface="Tahoma" panose="020B0604030504040204" pitchFamily="34" charset="0"/>
              </a:rPr>
              <a:t>({"age" : {"$</a:t>
            </a:r>
            <a:r>
              <a:rPr lang="en-US" altLang="zh-CN" sz="1500" dirty="0" err="1">
                <a:solidFill>
                  <a:schemeClr val="tx2"/>
                </a:solidFill>
                <a:ea typeface="Tahoma" panose="020B0604030504040204" pitchFamily="34" charset="0"/>
                <a:cs typeface="Tahoma" panose="020B0604030504040204" pitchFamily="34" charset="0"/>
              </a:rPr>
              <a:t>gte</a:t>
            </a:r>
            <a:r>
              <a:rPr lang="en-US" altLang="zh-CN" sz="1500" dirty="0">
                <a:solidFill>
                  <a:schemeClr val="tx2"/>
                </a:solidFill>
                <a:ea typeface="Tahoma" panose="020B0604030504040204" pitchFamily="34" charset="0"/>
                <a:cs typeface="Tahoma" panose="020B0604030504040204" pitchFamily="34" charset="0"/>
              </a:rPr>
              <a:t>" : 18, "$</a:t>
            </a:r>
            <a:r>
              <a:rPr lang="en-US" altLang="zh-CN" sz="1500" dirty="0" err="1">
                <a:solidFill>
                  <a:schemeClr val="tx2"/>
                </a:solidFill>
                <a:ea typeface="Tahoma" panose="020B0604030504040204" pitchFamily="34" charset="0"/>
                <a:cs typeface="Tahoma" panose="020B0604030504040204" pitchFamily="34" charset="0"/>
              </a:rPr>
              <a:t>lte</a:t>
            </a:r>
            <a:r>
              <a:rPr lang="en-US" altLang="zh-CN" sz="1500" dirty="0">
                <a:solidFill>
                  <a:schemeClr val="tx2"/>
                </a:solidFill>
                <a:ea typeface="Tahoma" panose="020B0604030504040204" pitchFamily="34" charset="0"/>
                <a:cs typeface="Tahoma" panose="020B0604030504040204" pitchFamily="34" charset="0"/>
              </a:rPr>
              <a:t>" : 30}})</a:t>
            </a:r>
            <a:endParaRPr lang="en-US" altLang="zh-CN" sz="1500" dirty="0">
              <a:solidFill>
                <a:schemeClr val="tx2"/>
              </a:solidFill>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Querying</a:t>
            </a:r>
            <a:endParaRPr lang="zh-CN" altLang="en-US" dirty="0"/>
          </a:p>
        </p:txBody>
      </p:sp>
      <p:sp>
        <p:nvSpPr>
          <p:cNvPr id="3" name="内容占位符 2"/>
          <p:cNvSpPr>
            <a:spLocks noGrp="1"/>
          </p:cNvSpPr>
          <p:nvPr>
            <p:ph idx="1"/>
          </p:nvPr>
        </p:nvSpPr>
        <p:spPr/>
        <p:txBody>
          <a:bodyPr/>
          <a:lstStyle/>
          <a:p>
            <a:pPr>
              <a:buNone/>
            </a:pPr>
            <a:r>
              <a:rPr lang="en-US" altLang="zh-CN" dirty="0">
                <a:ea typeface="Tahoma" panose="020B0604030504040204" pitchFamily="34" charset="0"/>
                <a:cs typeface="Tahoma" panose="020B0604030504040204" pitchFamily="34" charset="0"/>
              </a:rPr>
              <a:t>•  You can use a </a:t>
            </a:r>
            <a:r>
              <a:rPr lang="en-US" altLang="zh-CN" dirty="0">
                <a:solidFill>
                  <a:srgbClr val="FF0000"/>
                </a:solidFill>
                <a:ea typeface="Tahoma" panose="020B0604030504040204" pitchFamily="34" charset="0"/>
                <a:cs typeface="Tahoma" panose="020B0604030504040204" pitchFamily="34" charset="0"/>
              </a:rPr>
              <a:t>$where </a:t>
            </a:r>
            <a:r>
              <a:rPr lang="en-US" altLang="zh-CN" dirty="0">
                <a:ea typeface="Tahoma" panose="020B0604030504040204" pitchFamily="34" charset="0"/>
                <a:cs typeface="Tahoma" panose="020B0604030504040204" pitchFamily="34" charset="0"/>
              </a:rPr>
              <a:t>clause to harness the full expressive power of JavaScript</a:t>
            </a:r>
            <a:endParaRPr lang="en-US" altLang="zh-CN" dirty="0">
              <a:ea typeface="Tahoma" panose="020B0604030504040204" pitchFamily="34" charset="0"/>
              <a:cs typeface="Tahoma" panose="020B0604030504040204" pitchFamily="34" charset="0"/>
            </a:endParaRPr>
          </a:p>
          <a:p>
            <a:pPr>
              <a:buNone/>
            </a:pPr>
            <a:endParaRPr lang="en-US" altLang="zh-CN" dirty="0">
              <a:ea typeface="Tahoma" panose="020B0604030504040204" pitchFamily="34" charset="0"/>
              <a:cs typeface="Tahoma" panose="020B0604030504040204" pitchFamily="34" charset="0"/>
            </a:endParaRPr>
          </a:p>
          <a:p>
            <a:pPr>
              <a:buNone/>
            </a:pPr>
            <a:r>
              <a:rPr lang="en-US" altLang="zh-CN" dirty="0">
                <a:ea typeface="Tahoma" panose="020B0604030504040204" pitchFamily="34" charset="0"/>
                <a:cs typeface="Tahoma" panose="020B0604030504040204" pitchFamily="34" charset="0"/>
              </a:rPr>
              <a:t>•  Queries return </a:t>
            </a:r>
            <a:r>
              <a:rPr lang="en-US" altLang="zh-CN" dirty="0">
                <a:solidFill>
                  <a:srgbClr val="FF0000"/>
                </a:solidFill>
                <a:ea typeface="Tahoma" panose="020B0604030504040204" pitchFamily="34" charset="0"/>
                <a:cs typeface="Tahoma" panose="020B0604030504040204" pitchFamily="34" charset="0"/>
              </a:rPr>
              <a:t>a database cursor</a:t>
            </a:r>
            <a:r>
              <a:rPr lang="en-US" altLang="zh-CN" dirty="0">
                <a:ea typeface="Tahoma" panose="020B0604030504040204" pitchFamily="34" charset="0"/>
                <a:cs typeface="Tahoma" panose="020B0604030504040204" pitchFamily="34" charset="0"/>
              </a:rPr>
              <a:t>, which lazily returns batches of documents as you need them.</a:t>
            </a:r>
            <a:endParaRPr lang="en-US" altLang="zh-CN" dirty="0">
              <a:ea typeface="Tahoma" panose="020B0604030504040204" pitchFamily="34" charset="0"/>
              <a:cs typeface="Tahoma" panose="020B0604030504040204" pitchFamily="34" charset="0"/>
            </a:endParaRPr>
          </a:p>
          <a:p>
            <a:pPr>
              <a:buNone/>
            </a:pPr>
            <a:endParaRPr lang="en-US" altLang="zh-CN" dirty="0">
              <a:ea typeface="Tahoma" panose="020B0604030504040204" pitchFamily="34" charset="0"/>
              <a:cs typeface="Tahoma" panose="020B0604030504040204" pitchFamily="34" charset="0"/>
            </a:endParaRPr>
          </a:p>
          <a:p>
            <a:pPr>
              <a:buNone/>
            </a:pPr>
            <a:r>
              <a:rPr lang="en-US" altLang="zh-CN" dirty="0">
                <a:ea typeface="Tahoma" panose="020B0604030504040204" pitchFamily="34" charset="0"/>
                <a:cs typeface="Tahoma" panose="020B0604030504040204" pitchFamily="34" charset="0"/>
              </a:rPr>
              <a:t>•  There are a lot of meta operations you can perform on a cursor, including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skipping a certain number of results,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limiting the number of results returned,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and sorting results.</a:t>
            </a:r>
            <a:endParaRPr lang="zh-CN" altLang="en-US" dirty="0">
              <a:cs typeface="Tahoma" panose="020B0604030504040204" pitchFamily="34" charset="0"/>
            </a:endParaRPr>
          </a:p>
          <a:p>
            <a:endParaRPr lang="zh-CN" altLang="en-US" dirty="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Querying</a:t>
            </a:r>
            <a:endParaRPr lang="zh-CN" altLang="en-US" dirty="0"/>
          </a:p>
        </p:txBody>
      </p:sp>
      <p:sp>
        <p:nvSpPr>
          <p:cNvPr id="3" name="内容占位符 2"/>
          <p:cNvSpPr>
            <a:spLocks noGrp="1"/>
          </p:cNvSpPr>
          <p:nvPr>
            <p:ph idx="1"/>
          </p:nvPr>
        </p:nvSpPr>
        <p:spPr/>
        <p:txBody>
          <a:bodyPr/>
          <a:lstStyle/>
          <a:p>
            <a:r>
              <a:rPr lang="en-US" altLang="zh-CN" dirty="0">
                <a:ea typeface="Tahoma" panose="020B0604030504040204" pitchFamily="34" charset="0"/>
                <a:cs typeface="Tahoma" panose="020B0604030504040204" pitchFamily="34" charset="0"/>
              </a:rPr>
              <a:t>Cursor Internals</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There are two sides to a cursor: the </a:t>
            </a:r>
            <a:r>
              <a:rPr lang="en-US" altLang="zh-CN" dirty="0">
                <a:solidFill>
                  <a:srgbClr val="FF0000"/>
                </a:solidFill>
                <a:ea typeface="Tahoma" panose="020B0604030504040204" pitchFamily="34" charset="0"/>
                <a:cs typeface="Tahoma" panose="020B0604030504040204" pitchFamily="34" charset="0"/>
              </a:rPr>
              <a:t>client-facing cursor </a:t>
            </a:r>
            <a:r>
              <a:rPr lang="en-US" altLang="zh-CN" dirty="0">
                <a:ea typeface="Tahoma" panose="020B0604030504040204" pitchFamily="34" charset="0"/>
                <a:cs typeface="Tahoma" panose="020B0604030504040204" pitchFamily="34" charset="0"/>
              </a:rPr>
              <a:t>and the </a:t>
            </a:r>
            <a:r>
              <a:rPr lang="en-US" altLang="zh-CN" dirty="0">
                <a:solidFill>
                  <a:srgbClr val="FF0000"/>
                </a:solidFill>
                <a:ea typeface="Tahoma" panose="020B0604030504040204" pitchFamily="34" charset="0"/>
                <a:cs typeface="Tahoma" panose="020B0604030504040204" pitchFamily="34" charset="0"/>
              </a:rPr>
              <a:t>database cursor </a:t>
            </a:r>
            <a:r>
              <a:rPr lang="en-US" altLang="zh-CN" dirty="0">
                <a:ea typeface="Tahoma" panose="020B0604030504040204" pitchFamily="34" charset="0"/>
                <a:cs typeface="Tahoma" panose="020B0604030504040204" pitchFamily="34" charset="0"/>
              </a:rPr>
              <a:t>that the client-side one represents</a:t>
            </a:r>
            <a:endParaRPr lang="en-US" altLang="zh-CN"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On the client side</a:t>
            </a:r>
            <a:endParaRPr lang="en-US" altLang="zh-CN" dirty="0">
              <a:ea typeface="Tahoma" panose="020B0604030504040204" pitchFamily="34" charset="0"/>
              <a:cs typeface="Tahoma" panose="020B0604030504040204" pitchFamily="34" charset="0"/>
            </a:endParaRPr>
          </a:p>
          <a:p>
            <a:pPr lvl="1"/>
            <a:r>
              <a:rPr lang="en-US" altLang="zh-CN" dirty="0"/>
              <a:t>The implementations of cursors generally allow you to control a great deal about the eventual output of a query.</a:t>
            </a:r>
            <a:endParaRPr lang="en-US" altLang="zh-CN" dirty="0"/>
          </a:p>
          <a:p>
            <a:pPr marL="342900" lvl="1" indent="0">
              <a:buNone/>
            </a:pPr>
            <a:r>
              <a:rPr lang="en-US" altLang="zh-CN" dirty="0">
                <a:solidFill>
                  <a:schemeClr val="tx2"/>
                </a:solidFill>
              </a:rPr>
              <a:t>&gt; for(</a:t>
            </a:r>
            <a:r>
              <a:rPr lang="en-US" altLang="zh-CN" dirty="0" err="1">
                <a:solidFill>
                  <a:schemeClr val="tx2"/>
                </a:solidFill>
              </a:rPr>
              <a:t>i</a:t>
            </a:r>
            <a:r>
              <a:rPr lang="en-US" altLang="zh-CN" dirty="0">
                <a:solidFill>
                  <a:schemeClr val="tx2"/>
                </a:solidFill>
              </a:rPr>
              <a:t>=0; </a:t>
            </a:r>
            <a:r>
              <a:rPr lang="en-US" altLang="zh-CN" dirty="0" err="1">
                <a:solidFill>
                  <a:schemeClr val="tx2"/>
                </a:solidFill>
              </a:rPr>
              <a:t>i</a:t>
            </a:r>
            <a:r>
              <a:rPr lang="en-US" altLang="zh-CN" dirty="0">
                <a:solidFill>
                  <a:schemeClr val="tx2"/>
                </a:solidFill>
              </a:rPr>
              <a:t>&lt;100; </a:t>
            </a:r>
            <a:r>
              <a:rPr lang="en-US" altLang="zh-CN" dirty="0" err="1">
                <a:solidFill>
                  <a:schemeClr val="tx2"/>
                </a:solidFill>
              </a:rPr>
              <a:t>i</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db.c.insert</a:t>
            </a:r>
            <a:r>
              <a:rPr lang="en-US" altLang="zh-CN" dirty="0">
                <a:solidFill>
                  <a:schemeClr val="tx2"/>
                </a:solidFill>
              </a:rPr>
              <a:t>({x : </a:t>
            </a:r>
            <a:r>
              <a:rPr lang="en-US" altLang="zh-CN" dirty="0" err="1">
                <a:solidFill>
                  <a:schemeClr val="tx2"/>
                </a:solidFill>
              </a:rPr>
              <a:t>i</a:t>
            </a:r>
            <a:r>
              <a:rPr lang="en-US" altLang="zh-CN" dirty="0">
                <a:solidFill>
                  <a:schemeClr val="tx2"/>
                </a:solidFill>
              </a:rPr>
              <a:t>});</a:t>
            </a:r>
            <a:endParaRPr lang="en-US" altLang="zh-CN" dirty="0">
              <a:solidFill>
                <a:schemeClr val="tx2"/>
              </a:solidFill>
            </a:endParaRPr>
          </a:p>
          <a:p>
            <a:pPr marL="342900" lvl="1" indent="0">
              <a:buNone/>
            </a:pP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var</a:t>
            </a:r>
            <a:r>
              <a:rPr lang="en-US" altLang="zh-CN" dirty="0">
                <a:solidFill>
                  <a:schemeClr val="tx2"/>
                </a:solidFill>
              </a:rPr>
              <a:t> cursor = </a:t>
            </a:r>
            <a:r>
              <a:rPr lang="en-US" altLang="zh-CN" dirty="0" err="1">
                <a:solidFill>
                  <a:schemeClr val="tx2"/>
                </a:solidFill>
              </a:rPr>
              <a:t>db.collection.find</a:t>
            </a:r>
            <a:r>
              <a:rPr lang="en-US" altLang="zh-CN" dirty="0">
                <a:solidFill>
                  <a:schemeClr val="tx2"/>
                </a:solidFill>
              </a:rPr>
              <a:t>();</a:t>
            </a:r>
            <a:endParaRPr lang="en-US" altLang="zh-CN" dirty="0">
              <a:solidFill>
                <a:schemeClr val="tx2"/>
              </a:solidFill>
            </a:endParaRPr>
          </a:p>
          <a:p>
            <a:pPr marL="342900" lvl="1" indent="0">
              <a:buNone/>
            </a:pPr>
            <a:r>
              <a:rPr lang="en-US" altLang="zh-CN" dirty="0">
                <a:solidFill>
                  <a:schemeClr val="tx2"/>
                </a:solidFill>
              </a:rPr>
              <a:t>&gt; while (</a:t>
            </a:r>
            <a:r>
              <a:rPr lang="en-US" altLang="zh-CN" dirty="0" err="1">
                <a:solidFill>
                  <a:schemeClr val="tx2"/>
                </a:solidFill>
              </a:rPr>
              <a:t>cursor.hasNext</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obj</a:t>
            </a:r>
            <a:r>
              <a:rPr lang="en-US" altLang="zh-CN" dirty="0">
                <a:solidFill>
                  <a:schemeClr val="tx2"/>
                </a:solidFill>
              </a:rPr>
              <a:t> = </a:t>
            </a:r>
            <a:r>
              <a:rPr lang="en-US" altLang="zh-CN" dirty="0" err="1">
                <a:solidFill>
                  <a:schemeClr val="tx2"/>
                </a:solidFill>
              </a:rPr>
              <a:t>cursor.next</a:t>
            </a:r>
            <a:r>
              <a:rPr lang="en-US" altLang="zh-CN" dirty="0">
                <a:solidFill>
                  <a:schemeClr val="tx2"/>
                </a:solidFill>
              </a:rPr>
              <a:t>();</a:t>
            </a:r>
            <a:endParaRPr lang="en-US" altLang="zh-CN" dirty="0">
              <a:solidFill>
                <a:schemeClr val="tx2"/>
              </a:solidFill>
            </a:endParaRPr>
          </a:p>
          <a:p>
            <a:pPr marL="342900" lvl="1" indent="0">
              <a:buNone/>
            </a:pPr>
            <a:r>
              <a:rPr lang="en-US" altLang="zh-CN" dirty="0">
                <a:solidFill>
                  <a:schemeClr val="tx2"/>
                </a:solidFill>
              </a:rPr>
              <a:t>   	// do stuff</a:t>
            </a:r>
            <a:endParaRPr lang="en-US" altLang="zh-CN" dirty="0">
              <a:solidFill>
                <a:schemeClr val="tx2"/>
              </a:solidFill>
            </a:endParaRPr>
          </a:p>
          <a:p>
            <a:pPr marL="342900" lvl="1" indent="0">
              <a:buNone/>
            </a:pPr>
            <a:r>
              <a:rPr lang="en-US" altLang="zh-CN" dirty="0">
                <a:solidFill>
                  <a:schemeClr val="tx2"/>
                </a:solidFill>
              </a:rPr>
              <a:t>    }</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Storage and Analysis</a:t>
            </a:r>
            <a:endParaRPr lang="zh-CN" altLang="en-US" dirty="0"/>
          </a:p>
        </p:txBody>
      </p:sp>
      <p:sp>
        <p:nvSpPr>
          <p:cNvPr id="3" name="内容占位符 2"/>
          <p:cNvSpPr>
            <a:spLocks noGrp="1"/>
          </p:cNvSpPr>
          <p:nvPr>
            <p:ph idx="1"/>
          </p:nvPr>
        </p:nvSpPr>
        <p:spPr/>
        <p:txBody>
          <a:bodyPr/>
          <a:lstStyle/>
          <a:p>
            <a:r>
              <a:rPr lang="en-US" altLang="zh-CN" dirty="0"/>
              <a:t>The second problem is that </a:t>
            </a:r>
            <a:r>
              <a:rPr lang="en-US" altLang="zh-CN" dirty="0">
                <a:solidFill>
                  <a:srgbClr val="FF0000"/>
                </a:solidFill>
              </a:rPr>
              <a:t>most analysis tasks need to be able to combine the data in some way</a:t>
            </a:r>
            <a:endParaRPr lang="en-US" altLang="zh-CN" dirty="0"/>
          </a:p>
          <a:p>
            <a:pPr lvl="1"/>
            <a:r>
              <a:rPr lang="en-US" altLang="zh-CN" dirty="0"/>
              <a:t>data read from one disk may need to be combined with the data from any of the other 99 disks. </a:t>
            </a:r>
            <a:endParaRPr lang="en-US" altLang="zh-CN" dirty="0"/>
          </a:p>
          <a:p>
            <a:endParaRPr lang="en-US" altLang="zh-CN" dirty="0"/>
          </a:p>
          <a:p>
            <a:r>
              <a:rPr lang="en-US" altLang="zh-CN" dirty="0"/>
              <a:t>Various distributed systems allow data to be combined from multiple sources, but doing this correctly is notoriously challenging. </a:t>
            </a:r>
            <a:endParaRPr lang="en-US" altLang="zh-CN" dirty="0"/>
          </a:p>
          <a:p>
            <a:pPr lvl="1"/>
            <a:r>
              <a:rPr lang="en-US" altLang="zh-CN" dirty="0" err="1">
                <a:solidFill>
                  <a:srgbClr val="FF0000"/>
                </a:solidFill>
              </a:rPr>
              <a:t>MapReduce</a:t>
            </a:r>
            <a:r>
              <a:rPr lang="en-US" altLang="zh-CN" dirty="0">
                <a:solidFill>
                  <a:srgbClr val="FF0000"/>
                </a:solidFill>
              </a:rPr>
              <a:t> </a:t>
            </a:r>
            <a:r>
              <a:rPr lang="en-US" altLang="zh-CN" dirty="0"/>
              <a:t>provides a programming model that abstracts the problem from disk reads and writes, transforming it into a computation over sets of </a:t>
            </a:r>
            <a:r>
              <a:rPr lang="en-US" altLang="zh-CN" dirty="0">
                <a:solidFill>
                  <a:srgbClr val="FF0000"/>
                </a:solidFill>
              </a:rPr>
              <a:t>keys and values</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Querying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ea typeface="Tahoma" panose="020B0604030504040204" pitchFamily="34" charset="0"/>
                <a:cs typeface="Tahoma" panose="020B0604030504040204" pitchFamily="34" charset="0"/>
              </a:rPr>
              <a:t>Cursor Internals</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There are two sides to a cursor: the </a:t>
            </a:r>
            <a:r>
              <a:rPr lang="en-US" altLang="zh-CN" dirty="0">
                <a:solidFill>
                  <a:srgbClr val="FF0000"/>
                </a:solidFill>
                <a:ea typeface="Tahoma" panose="020B0604030504040204" pitchFamily="34" charset="0"/>
                <a:cs typeface="Tahoma" panose="020B0604030504040204" pitchFamily="34" charset="0"/>
              </a:rPr>
              <a:t>client-facing cursor </a:t>
            </a:r>
            <a:r>
              <a:rPr lang="en-US" altLang="zh-CN" dirty="0">
                <a:ea typeface="Tahoma" panose="020B0604030504040204" pitchFamily="34" charset="0"/>
                <a:cs typeface="Tahoma" panose="020B0604030504040204" pitchFamily="34" charset="0"/>
              </a:rPr>
              <a:t>and the </a:t>
            </a:r>
            <a:r>
              <a:rPr lang="en-US" altLang="zh-CN" dirty="0">
                <a:solidFill>
                  <a:srgbClr val="FF0000"/>
                </a:solidFill>
                <a:ea typeface="Tahoma" panose="020B0604030504040204" pitchFamily="34" charset="0"/>
                <a:cs typeface="Tahoma" panose="020B0604030504040204" pitchFamily="34" charset="0"/>
              </a:rPr>
              <a:t>database cursor </a:t>
            </a:r>
            <a:r>
              <a:rPr lang="en-US" altLang="zh-CN" dirty="0">
                <a:ea typeface="Tahoma" panose="020B0604030504040204" pitchFamily="34" charset="0"/>
                <a:cs typeface="Tahoma" panose="020B0604030504040204" pitchFamily="34" charset="0"/>
              </a:rPr>
              <a:t>that the client-side one represents</a:t>
            </a:r>
            <a:endParaRPr lang="en-US" altLang="zh-CN"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On the client side</a:t>
            </a:r>
            <a:endParaRPr lang="en-US" altLang="zh-CN" dirty="0">
              <a:ea typeface="Tahoma" panose="020B0604030504040204" pitchFamily="34" charset="0"/>
              <a:cs typeface="Tahoma" panose="020B0604030504040204" pitchFamily="34" charset="0"/>
            </a:endParaRPr>
          </a:p>
          <a:p>
            <a:pPr marL="342900" lvl="1" indent="0">
              <a:buNone/>
            </a:pPr>
            <a:r>
              <a:rPr lang="en-US" altLang="zh-CN" dirty="0">
                <a:solidFill>
                  <a:schemeClr val="tx2"/>
                </a:solidFill>
              </a:rPr>
              <a:t>&gt; </a:t>
            </a:r>
            <a:r>
              <a:rPr lang="en-US" altLang="zh-CN" dirty="0" err="1">
                <a:solidFill>
                  <a:schemeClr val="tx2"/>
                </a:solidFill>
              </a:rPr>
              <a:t>db.c.find</a:t>
            </a:r>
            <a:r>
              <a:rPr lang="en-US" altLang="zh-CN" dirty="0">
                <a:solidFill>
                  <a:schemeClr val="tx2"/>
                </a:solidFill>
              </a:rPr>
              <a:t>().limit(3)</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db.c.find</a:t>
            </a:r>
            <a:r>
              <a:rPr lang="en-US" altLang="zh-CN" dirty="0">
                <a:solidFill>
                  <a:schemeClr val="tx2"/>
                </a:solidFill>
              </a:rPr>
              <a:t>().skip(3)</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db.c.find</a:t>
            </a:r>
            <a:r>
              <a:rPr lang="en-US" altLang="zh-CN" dirty="0">
                <a:solidFill>
                  <a:schemeClr val="tx2"/>
                </a:solidFill>
              </a:rPr>
              <a:t>().sort({username : 1, age : -1})</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db.stock.find</a:t>
            </a:r>
            <a:r>
              <a:rPr lang="en-US" altLang="zh-CN" dirty="0">
                <a:solidFill>
                  <a:schemeClr val="tx2"/>
                </a:solidFill>
              </a:rPr>
              <a:t>({"</a:t>
            </a:r>
            <a:r>
              <a:rPr lang="en-US" altLang="zh-CN" dirty="0" err="1">
                <a:solidFill>
                  <a:schemeClr val="tx2"/>
                </a:solidFill>
              </a:rPr>
              <a:t>desc</a:t>
            </a:r>
            <a:r>
              <a:rPr lang="en-US" altLang="zh-CN" dirty="0">
                <a:solidFill>
                  <a:schemeClr val="tx2"/>
                </a:solidFill>
              </a:rPr>
              <a:t>" : "mp3"}).limit(50).sort({"price" : -1})</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db.stock.find</a:t>
            </a:r>
            <a:r>
              <a:rPr lang="en-US" altLang="zh-CN" dirty="0">
                <a:solidFill>
                  <a:schemeClr val="tx2"/>
                </a:solidFill>
              </a:rPr>
              <a:t>({"</a:t>
            </a:r>
            <a:r>
              <a:rPr lang="en-US" altLang="zh-CN" dirty="0" err="1">
                <a:solidFill>
                  <a:schemeClr val="tx2"/>
                </a:solidFill>
              </a:rPr>
              <a:t>desc</a:t>
            </a:r>
            <a:r>
              <a:rPr lang="en-US" altLang="zh-CN" dirty="0">
                <a:solidFill>
                  <a:schemeClr val="tx2"/>
                </a:solidFill>
              </a:rPr>
              <a:t>" : "mp3"}).limit(50).skip(50).sort({"price" : -1})</a:t>
            </a:r>
            <a:endParaRPr lang="en-US" altLang="zh-CN" dirty="0">
              <a:solidFill>
                <a:schemeClr val="tx2"/>
              </a:solidFill>
            </a:endParaRPr>
          </a:p>
          <a:p>
            <a:pPr marL="342900" lvl="1" indent="0">
              <a:buNone/>
            </a:pPr>
            <a:endParaRPr lang="en-US" altLang="zh-CN" dirty="0">
              <a:solidFill>
                <a:schemeClr val="tx2"/>
              </a:solidFill>
            </a:endParaRPr>
          </a:p>
          <a:p>
            <a:pPr marL="342900" lvl="1" indent="0">
              <a:buNone/>
            </a:pPr>
            <a:r>
              <a:rPr lang="en-US" altLang="zh-CN" dirty="0">
                <a:solidFill>
                  <a:schemeClr val="tx2"/>
                </a:solidFill>
              </a:rPr>
              <a:t>&gt; // do not use: slow for large skips</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var</a:t>
            </a:r>
            <a:r>
              <a:rPr lang="en-US" altLang="zh-CN" dirty="0">
                <a:solidFill>
                  <a:schemeClr val="tx2"/>
                </a:solidFill>
              </a:rPr>
              <a:t> page1 = </a:t>
            </a:r>
            <a:r>
              <a:rPr lang="en-US" altLang="zh-CN" dirty="0" err="1">
                <a:solidFill>
                  <a:schemeClr val="tx2"/>
                </a:solidFill>
              </a:rPr>
              <a:t>db.foo.find</a:t>
            </a:r>
            <a:r>
              <a:rPr lang="en-US" altLang="zh-CN" dirty="0">
                <a:solidFill>
                  <a:schemeClr val="tx2"/>
                </a:solidFill>
              </a:rPr>
              <a:t>(criteria).limit(100)</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var</a:t>
            </a:r>
            <a:r>
              <a:rPr lang="en-US" altLang="zh-CN" dirty="0">
                <a:solidFill>
                  <a:schemeClr val="tx2"/>
                </a:solidFill>
              </a:rPr>
              <a:t> page2 = </a:t>
            </a:r>
            <a:r>
              <a:rPr lang="en-US" altLang="zh-CN" dirty="0" err="1">
                <a:solidFill>
                  <a:schemeClr val="tx2"/>
                </a:solidFill>
              </a:rPr>
              <a:t>db.foo.find</a:t>
            </a:r>
            <a:r>
              <a:rPr lang="en-US" altLang="zh-CN" dirty="0">
                <a:solidFill>
                  <a:schemeClr val="tx2"/>
                </a:solidFill>
              </a:rPr>
              <a:t>(criteria).skip(100).limit(100)</a:t>
            </a:r>
            <a:endParaRPr lang="en-US" altLang="zh-CN" dirty="0">
              <a:solidFill>
                <a:schemeClr val="tx2"/>
              </a:solidFill>
            </a:endParaRPr>
          </a:p>
          <a:p>
            <a:pPr marL="342900" lvl="1" indent="0">
              <a:buNone/>
            </a:pPr>
            <a:r>
              <a:rPr lang="en-US" altLang="zh-CN" dirty="0">
                <a:solidFill>
                  <a:schemeClr val="tx2"/>
                </a:solidFill>
              </a:rPr>
              <a:t>&gt; </a:t>
            </a:r>
            <a:r>
              <a:rPr lang="en-US" altLang="zh-CN" dirty="0" err="1">
                <a:solidFill>
                  <a:schemeClr val="tx2"/>
                </a:solidFill>
              </a:rPr>
              <a:t>var</a:t>
            </a:r>
            <a:r>
              <a:rPr lang="en-US" altLang="zh-CN" dirty="0">
                <a:solidFill>
                  <a:schemeClr val="tx2"/>
                </a:solidFill>
              </a:rPr>
              <a:t> page3 = </a:t>
            </a:r>
            <a:r>
              <a:rPr lang="en-US" altLang="zh-CN" dirty="0" err="1">
                <a:solidFill>
                  <a:schemeClr val="tx2"/>
                </a:solidFill>
              </a:rPr>
              <a:t>db.foo.find</a:t>
            </a:r>
            <a:r>
              <a:rPr lang="en-US" altLang="zh-CN" dirty="0">
                <a:solidFill>
                  <a:schemeClr val="tx2"/>
                </a:solidFill>
              </a:rPr>
              <a:t>(criteria).skip(200).limit(100)</a:t>
            </a:r>
            <a:endParaRPr lang="en-US" altLang="zh-CN" dirty="0">
              <a:solidFill>
                <a:schemeClr val="tx2"/>
              </a:solidFill>
            </a:endParaRPr>
          </a:p>
          <a:p>
            <a:pPr marL="342900" lvl="1" indent="0">
              <a:buNone/>
            </a:pPr>
            <a:endParaRPr lang="en-US" altLang="zh-CN" dirty="0">
              <a:solidFill>
                <a:schemeClr val="tx2"/>
              </a:solidFill>
            </a:endParaRPr>
          </a:p>
          <a:p>
            <a:pPr marL="342900" lvl="1" indent="0">
              <a:buNone/>
            </a:pP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p:txBody>
          <a:bodyPr/>
          <a:lstStyle/>
          <a:p>
            <a:r>
              <a:rPr lang="en-US" altLang="zh-CN" dirty="0">
                <a:ea typeface="Tahoma" panose="020B0604030504040204" pitchFamily="34" charset="0"/>
                <a:cs typeface="Tahoma" panose="020B0604030504040204" pitchFamily="34" charset="0"/>
              </a:rPr>
              <a:t>Normal index</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When only a single key is used in the query, that key can be indexed to improve the query’s speed. </a:t>
            </a:r>
            <a:endParaRPr lang="en-US" altLang="zh-CN" dirty="0">
              <a:ea typeface="Tahoma" panose="020B0604030504040204" pitchFamily="34" charset="0"/>
              <a:cs typeface="Tahoma" panose="020B0604030504040204" pitchFamily="34" charset="0"/>
            </a:endParaRPr>
          </a:p>
          <a:p>
            <a:pPr marL="342900" lvl="1" indent="0">
              <a:buNone/>
            </a:pPr>
            <a:r>
              <a:rPr lang="en-US" altLang="zh-CN" dirty="0">
                <a:solidFill>
                  <a:schemeClr val="tx2"/>
                </a:solidFill>
                <a:ea typeface="Tahoma" panose="020B0604030504040204" pitchFamily="34" charset="0"/>
                <a:cs typeface="Tahoma" panose="020B0604030504040204" pitchFamily="34" charset="0"/>
              </a:rPr>
              <a:t>&gt; </a:t>
            </a:r>
            <a:r>
              <a:rPr lang="en-US" altLang="zh-CN" dirty="0" err="1">
                <a:solidFill>
                  <a:schemeClr val="tx2"/>
                </a:solidFill>
                <a:ea typeface="Tahoma" panose="020B0604030504040204" pitchFamily="34" charset="0"/>
                <a:cs typeface="Tahoma" panose="020B0604030504040204" pitchFamily="34" charset="0"/>
              </a:rPr>
              <a:t>db.people.ensureIndex</a:t>
            </a:r>
            <a:r>
              <a:rPr lang="en-US" altLang="zh-CN" dirty="0">
                <a:solidFill>
                  <a:schemeClr val="tx2"/>
                </a:solidFill>
                <a:ea typeface="Tahoma" panose="020B0604030504040204" pitchFamily="34" charset="0"/>
                <a:cs typeface="Tahoma" panose="020B0604030504040204" pitchFamily="34" charset="0"/>
              </a:rPr>
              <a:t>({"username" : 1})</a:t>
            </a:r>
            <a:endParaRPr lang="en-US" altLang="zh-CN" dirty="0">
              <a:solidFill>
                <a:schemeClr val="tx2"/>
              </a:solidFill>
              <a:ea typeface="Tahoma" panose="020B0604030504040204" pitchFamily="34" charset="0"/>
              <a:cs typeface="Tahoma" panose="020B0604030504040204" pitchFamily="34" charset="0"/>
            </a:endParaRPr>
          </a:p>
          <a:p>
            <a:pPr marL="342900" lvl="1" indent="0">
              <a:buNone/>
            </a:pPr>
            <a:endParaRPr lang="en-US" altLang="zh-CN" dirty="0">
              <a:solidFill>
                <a:schemeClr val="tx2"/>
              </a:solidFill>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As a rule of thumb, you should create an index that contains all of the keys in your query.</a:t>
            </a:r>
            <a:endParaRPr lang="en-US" altLang="zh-CN" dirty="0">
              <a:ea typeface="Tahoma" panose="020B0604030504040204" pitchFamily="34" charset="0"/>
              <a:cs typeface="Tahoma" panose="020B0604030504040204" pitchFamily="34" charset="0"/>
            </a:endParaRPr>
          </a:p>
          <a:p>
            <a:pPr marL="342900" lvl="1" indent="0">
              <a:buNone/>
            </a:pPr>
            <a:r>
              <a:rPr lang="en-US" altLang="zh-CN" dirty="0">
                <a:solidFill>
                  <a:schemeClr val="tx2"/>
                </a:solidFill>
                <a:ea typeface="Tahoma" panose="020B0604030504040204" pitchFamily="34" charset="0"/>
                <a:cs typeface="Tahoma" panose="020B0604030504040204" pitchFamily="34" charset="0"/>
              </a:rPr>
              <a:t>&gt; </a:t>
            </a:r>
            <a:r>
              <a:rPr lang="en-US" altLang="zh-CN" dirty="0" err="1">
                <a:solidFill>
                  <a:schemeClr val="tx2"/>
                </a:solidFill>
                <a:ea typeface="Tahoma" panose="020B0604030504040204" pitchFamily="34" charset="0"/>
                <a:cs typeface="Tahoma" panose="020B0604030504040204" pitchFamily="34" charset="0"/>
              </a:rPr>
              <a:t>db.people.find</a:t>
            </a:r>
            <a:r>
              <a:rPr lang="en-US" altLang="zh-CN" dirty="0">
                <a:solidFill>
                  <a:schemeClr val="tx2"/>
                </a:solidFill>
                <a:ea typeface="Tahoma" panose="020B0604030504040204" pitchFamily="34" charset="0"/>
                <a:cs typeface="Tahoma" panose="020B0604030504040204" pitchFamily="34" charset="0"/>
              </a:rPr>
              <a:t>({"date" : date1}).sort({"date" : 1, "username" : 1}</a:t>
            </a:r>
            <a:endParaRPr lang="en-US" altLang="zh-CN" dirty="0">
              <a:ea typeface="Tahoma" panose="020B0604030504040204" pitchFamily="34" charset="0"/>
              <a:cs typeface="Tahoma" panose="020B0604030504040204" pitchFamily="34" charset="0"/>
            </a:endParaRPr>
          </a:p>
          <a:p>
            <a:pPr marL="342900" lvl="1" indent="0">
              <a:buNone/>
            </a:pPr>
            <a:r>
              <a:rPr lang="en-US" altLang="zh-CN" dirty="0">
                <a:solidFill>
                  <a:schemeClr val="tx2"/>
                </a:solidFill>
                <a:ea typeface="Tahoma" panose="020B0604030504040204" pitchFamily="34" charset="0"/>
                <a:cs typeface="Tahoma" panose="020B0604030504040204" pitchFamily="34" charset="0"/>
              </a:rPr>
              <a:t>&gt; </a:t>
            </a:r>
            <a:r>
              <a:rPr lang="en-US" altLang="zh-CN" dirty="0" err="1">
                <a:solidFill>
                  <a:schemeClr val="tx2"/>
                </a:solidFill>
                <a:ea typeface="Tahoma" panose="020B0604030504040204" pitchFamily="34" charset="0"/>
                <a:cs typeface="Tahoma" panose="020B0604030504040204" pitchFamily="34" charset="0"/>
              </a:rPr>
              <a:t>db.ensureIndex</a:t>
            </a:r>
            <a:r>
              <a:rPr lang="en-US" altLang="zh-CN" dirty="0">
                <a:solidFill>
                  <a:schemeClr val="tx2"/>
                </a:solidFill>
                <a:ea typeface="Tahoma" panose="020B0604030504040204" pitchFamily="34" charset="0"/>
                <a:cs typeface="Tahoma" panose="020B0604030504040204" pitchFamily="34" charset="0"/>
              </a:rPr>
              <a:t>({"date" : 1, "username" : 1})</a:t>
            </a:r>
            <a:endParaRPr lang="en-US" altLang="zh-CN" dirty="0">
              <a:solidFill>
                <a:schemeClr val="tx2"/>
              </a:solidFill>
              <a:ea typeface="Tahoma" panose="020B0604030504040204" pitchFamily="34" charset="0"/>
              <a:cs typeface="Tahoma" panose="020B0604030504040204" pitchFamily="34" charset="0"/>
            </a:endParaRPr>
          </a:p>
          <a:p>
            <a:pPr marL="342900" lvl="1" indent="0">
              <a:buNone/>
            </a:pPr>
            <a:endParaRPr lang="en-US" altLang="zh-CN" dirty="0">
              <a:solidFill>
                <a:schemeClr val="tx2"/>
              </a:solidFill>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If you have more than one key, you need to start thinking about index direction. </a:t>
            </a:r>
            <a:endParaRPr lang="en-US" altLang="zh-CN" dirty="0">
              <a:ea typeface="Tahoma" panose="020B0604030504040204" pitchFamily="34" charset="0"/>
              <a:cs typeface="Tahoma" panose="020B0604030504040204" pitchFamily="34" charset="0"/>
            </a:endParaRPr>
          </a:p>
          <a:p>
            <a:pPr marL="342900" lvl="1" indent="0">
              <a:buNone/>
            </a:pPr>
            <a:r>
              <a:rPr lang="en-US" altLang="zh-CN" dirty="0">
                <a:solidFill>
                  <a:schemeClr val="tx2"/>
                </a:solidFill>
                <a:ea typeface="Tahoma" panose="020B0604030504040204" pitchFamily="34" charset="0"/>
                <a:cs typeface="Tahoma" panose="020B0604030504040204" pitchFamily="34" charset="0"/>
              </a:rPr>
              <a:t>&gt; </a:t>
            </a:r>
            <a:r>
              <a:rPr lang="en-US" altLang="zh-CN" dirty="0" err="1">
                <a:solidFill>
                  <a:schemeClr val="tx2"/>
                </a:solidFill>
                <a:ea typeface="Tahoma" panose="020B0604030504040204" pitchFamily="34" charset="0"/>
                <a:cs typeface="Tahoma" panose="020B0604030504040204" pitchFamily="34" charset="0"/>
              </a:rPr>
              <a:t>db.ensureIndex</a:t>
            </a:r>
            <a:r>
              <a:rPr lang="en-US" altLang="zh-CN" dirty="0">
                <a:solidFill>
                  <a:schemeClr val="tx2"/>
                </a:solidFill>
                <a:ea typeface="Tahoma" panose="020B0604030504040204" pitchFamily="34" charset="0"/>
                <a:cs typeface="Tahoma" panose="020B0604030504040204" pitchFamily="34" charset="0"/>
              </a:rPr>
              <a:t>{"username" : 1, "age" : -1}.</a:t>
            </a:r>
            <a:endParaRPr lang="zh-CN" altLang="en-US" dirty="0">
              <a:solidFill>
                <a:schemeClr val="tx2"/>
              </a:solidFill>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p:txBody>
          <a:bodyPr/>
          <a:lstStyle/>
          <a:p>
            <a:r>
              <a:rPr lang="en-US" altLang="zh-CN" dirty="0"/>
              <a:t>There are several questions to keep in mind when deciding what indexes to create:</a:t>
            </a:r>
            <a:endParaRPr lang="en-US" altLang="zh-CN" dirty="0"/>
          </a:p>
          <a:p>
            <a:pPr lvl="1"/>
            <a:r>
              <a:rPr lang="en-US" altLang="zh-CN" dirty="0"/>
              <a:t>What are the queries you are doing? Some of these keys will need to be indexed.</a:t>
            </a:r>
            <a:endParaRPr lang="en-US" altLang="zh-CN" dirty="0"/>
          </a:p>
          <a:p>
            <a:pPr lvl="1"/>
            <a:endParaRPr lang="en-US" altLang="zh-CN" dirty="0"/>
          </a:p>
          <a:p>
            <a:pPr lvl="1"/>
            <a:r>
              <a:rPr lang="en-US" altLang="zh-CN" dirty="0"/>
              <a:t>What is the correct direction for each key?</a:t>
            </a:r>
            <a:endParaRPr lang="en-US" altLang="zh-CN" dirty="0"/>
          </a:p>
          <a:p>
            <a:pPr lvl="1"/>
            <a:endParaRPr lang="en-US" altLang="zh-CN" dirty="0"/>
          </a:p>
          <a:p>
            <a:pPr lvl="1"/>
            <a:r>
              <a:rPr lang="en-US" altLang="zh-CN" dirty="0"/>
              <a:t>How is this going to scale? Is there a different ordering of keys that would keep more of the frequently used portions of the index in memory?</a:t>
            </a:r>
            <a:endParaRPr lang="zh-CN" altLang="en-US" dirty="0">
              <a:solidFill>
                <a:schemeClr val="tx2"/>
              </a:solidFill>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p:txBody>
          <a:bodyPr/>
          <a:lstStyle/>
          <a:p>
            <a:r>
              <a:rPr lang="en-US" altLang="zh-CN" sz="2100" dirty="0">
                <a:ea typeface="Tahoma" panose="020B0604030504040204" pitchFamily="34" charset="0"/>
                <a:cs typeface="Tahoma" panose="020B0604030504040204" pitchFamily="34" charset="0"/>
              </a:rPr>
              <a:t>Geospatial Indexing</a:t>
            </a:r>
            <a:endParaRPr lang="en-US" altLang="zh-CN" sz="2100"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finding the </a:t>
            </a:r>
            <a:r>
              <a:rPr lang="en-US" altLang="zh-CN" dirty="0">
                <a:solidFill>
                  <a:srgbClr val="FF0000"/>
                </a:solidFill>
                <a:ea typeface="Tahoma" panose="020B0604030504040204" pitchFamily="34" charset="0"/>
                <a:cs typeface="Tahoma" panose="020B0604030504040204" pitchFamily="34" charset="0"/>
              </a:rPr>
              <a:t>nearest N things </a:t>
            </a:r>
            <a:r>
              <a:rPr lang="en-US" altLang="zh-CN" dirty="0">
                <a:ea typeface="Tahoma" panose="020B0604030504040204" pitchFamily="34" charset="0"/>
                <a:cs typeface="Tahoma" panose="020B0604030504040204" pitchFamily="34" charset="0"/>
              </a:rPr>
              <a:t>to a current location. </a:t>
            </a:r>
            <a:endParaRPr lang="en-US" altLang="zh-CN" dirty="0">
              <a:ea typeface="Tahoma" panose="020B0604030504040204" pitchFamily="34" charset="0"/>
              <a:cs typeface="Tahoma" panose="020B0604030504040204" pitchFamily="34" charset="0"/>
            </a:endParaRPr>
          </a:p>
          <a:p>
            <a:pPr lvl="1"/>
            <a:r>
              <a:rPr lang="en-US" altLang="zh-CN" dirty="0" err="1">
                <a:ea typeface="Tahoma" panose="020B0604030504040204" pitchFamily="34" charset="0"/>
                <a:cs typeface="Tahoma" panose="020B0604030504040204" pitchFamily="34" charset="0"/>
              </a:rPr>
              <a:t>MongoDB</a:t>
            </a:r>
            <a:r>
              <a:rPr lang="en-US" altLang="zh-CN" dirty="0">
                <a:ea typeface="Tahoma" panose="020B0604030504040204" pitchFamily="34" charset="0"/>
                <a:cs typeface="Tahoma" panose="020B0604030504040204" pitchFamily="34" charset="0"/>
              </a:rPr>
              <a:t> provides a special type of index for coordinate plane queries, called a </a:t>
            </a:r>
            <a:r>
              <a:rPr lang="en-US" altLang="zh-CN" dirty="0">
                <a:solidFill>
                  <a:srgbClr val="FF0000"/>
                </a:solidFill>
                <a:ea typeface="Tahoma" panose="020B0604030504040204" pitchFamily="34" charset="0"/>
                <a:cs typeface="Tahoma" panose="020B0604030504040204" pitchFamily="34" charset="0"/>
              </a:rPr>
              <a:t>geospatial index</a:t>
            </a:r>
            <a:r>
              <a:rPr lang="en-US" altLang="zh-CN" dirty="0">
                <a:ea typeface="Tahoma" panose="020B0604030504040204" pitchFamily="34" charset="0"/>
                <a:cs typeface="Tahoma" panose="020B0604030504040204" pitchFamily="34" charset="0"/>
              </a:rPr>
              <a:t>.</a:t>
            </a:r>
            <a:endParaRPr lang="en-US" altLang="zh-CN" dirty="0">
              <a:ea typeface="Tahoma" panose="020B0604030504040204" pitchFamily="34" charset="0"/>
              <a:cs typeface="Tahoma" panose="020B0604030504040204" pitchFamily="34" charset="0"/>
            </a:endParaRPr>
          </a:p>
          <a:p>
            <a:pPr>
              <a:buNone/>
            </a:pPr>
            <a:endParaRPr lang="en-US" altLang="zh-CN" i="1" dirty="0">
              <a:ea typeface="Tahoma" panose="020B0604030504040204" pitchFamily="34" charset="0"/>
              <a:cs typeface="Tahoma" panose="020B0604030504040204" pitchFamily="34" charset="0"/>
            </a:endParaRPr>
          </a:p>
          <a:p>
            <a:r>
              <a:rPr lang="en-US" altLang="zh-CN" dirty="0" err="1">
                <a:ea typeface="Tahoma" panose="020B0604030504040204" pitchFamily="34" charset="0"/>
                <a:cs typeface="Tahoma" panose="020B0604030504040204" pitchFamily="34" charset="0"/>
              </a:rPr>
              <a:t>MongoDB’s</a:t>
            </a:r>
            <a:r>
              <a:rPr lang="en-US" altLang="zh-CN" dirty="0">
                <a:ea typeface="Tahoma" panose="020B0604030504040204" pitchFamily="34" charset="0"/>
                <a:cs typeface="Tahoma" panose="020B0604030504040204" pitchFamily="34" charset="0"/>
              </a:rPr>
              <a:t> geospatial indexes assumes that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whatever you’re indexing is a flat plane.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This means that results aren’t perfect for spherical shapes, like the earth, especially near the poles.</a:t>
            </a:r>
            <a:endParaRPr lang="en-US" altLang="zh-CN" i="1" dirty="0">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p:txBody>
          <a:bodyPr/>
          <a:lstStyle/>
          <a:p>
            <a:r>
              <a:rPr lang="en-US" altLang="zh-CN" dirty="0"/>
              <a:t>A geospatial index can be created using the </a:t>
            </a:r>
            <a:r>
              <a:rPr lang="en-US" altLang="zh-CN" dirty="0" err="1">
                <a:solidFill>
                  <a:srgbClr val="FF0000"/>
                </a:solidFill>
              </a:rPr>
              <a:t>ensureIndex</a:t>
            </a:r>
            <a:r>
              <a:rPr lang="en-US" altLang="zh-CN" dirty="0">
                <a:solidFill>
                  <a:srgbClr val="FF0000"/>
                </a:solidFill>
              </a:rPr>
              <a:t> </a:t>
            </a:r>
            <a:r>
              <a:rPr lang="en-US" altLang="zh-CN" dirty="0"/>
              <a:t>function, but by passing "</a:t>
            </a:r>
            <a:r>
              <a:rPr lang="en-US" altLang="zh-CN" dirty="0">
                <a:solidFill>
                  <a:srgbClr val="FF0000"/>
                </a:solidFill>
              </a:rPr>
              <a:t>2d</a:t>
            </a:r>
            <a:r>
              <a:rPr lang="en-US" altLang="zh-CN" dirty="0"/>
              <a:t>" as a value instead of 1 or -1:</a:t>
            </a:r>
            <a:endParaRPr lang="en-US" altLang="zh-CN" dirty="0"/>
          </a:p>
          <a:p>
            <a:pPr marL="300355" lvl="1" indent="0">
              <a:buNone/>
            </a:pPr>
            <a:r>
              <a:rPr lang="en-US" altLang="zh-CN" dirty="0">
                <a:solidFill>
                  <a:schemeClr val="tx2"/>
                </a:solidFill>
              </a:rPr>
              <a:t>&gt; </a:t>
            </a:r>
            <a:r>
              <a:rPr lang="en-US" altLang="zh-CN" dirty="0" err="1">
                <a:solidFill>
                  <a:schemeClr val="tx2"/>
                </a:solidFill>
              </a:rPr>
              <a:t>db.map.ensureIndex</a:t>
            </a:r>
            <a:r>
              <a:rPr lang="en-US" altLang="zh-CN" dirty="0">
                <a:solidFill>
                  <a:schemeClr val="tx2"/>
                </a:solidFill>
              </a:rPr>
              <a:t>({"</a:t>
            </a:r>
            <a:r>
              <a:rPr lang="en-US" altLang="zh-CN" dirty="0" err="1">
                <a:solidFill>
                  <a:schemeClr val="tx2"/>
                </a:solidFill>
              </a:rPr>
              <a:t>gps</a:t>
            </a:r>
            <a:r>
              <a:rPr lang="en-US" altLang="zh-CN" dirty="0">
                <a:solidFill>
                  <a:schemeClr val="tx2"/>
                </a:solidFill>
              </a:rPr>
              <a:t>" : "2d"})</a:t>
            </a:r>
            <a:endParaRPr lang="en-US" altLang="zh-CN" dirty="0">
              <a:solidFill>
                <a:schemeClr val="tx2"/>
              </a:solidFill>
            </a:endParaRPr>
          </a:p>
          <a:p>
            <a:pPr marL="0" indent="0">
              <a:buNone/>
            </a:pPr>
            <a:endParaRPr lang="en-US" altLang="zh-CN" sz="1500" i="1" dirty="0">
              <a:solidFill>
                <a:schemeClr val="tx2"/>
              </a:solidFill>
              <a:ea typeface="Tahoma" panose="020B0604030504040204" pitchFamily="34" charset="0"/>
              <a:cs typeface="Tahoma" panose="020B0604030504040204" pitchFamily="34" charset="0"/>
            </a:endParaRPr>
          </a:p>
          <a:p>
            <a:pPr marL="300355" lvl="1" indent="0">
              <a:buNone/>
            </a:pPr>
            <a:r>
              <a:rPr lang="en-US" altLang="zh-CN" dirty="0">
                <a:solidFill>
                  <a:schemeClr val="tx2"/>
                </a:solidFill>
              </a:rPr>
              <a:t>{ "</a:t>
            </a:r>
            <a:r>
              <a:rPr lang="en-US" altLang="zh-CN" dirty="0" err="1">
                <a:solidFill>
                  <a:schemeClr val="tx2"/>
                </a:solidFill>
              </a:rPr>
              <a:t>gps</a:t>
            </a:r>
            <a:r>
              <a:rPr lang="en-US" altLang="zh-CN" dirty="0">
                <a:solidFill>
                  <a:schemeClr val="tx2"/>
                </a:solidFill>
              </a:rPr>
              <a:t>" : [ 0, 100 ] }</a:t>
            </a:r>
            <a:endParaRPr lang="en-US" altLang="zh-CN" dirty="0">
              <a:solidFill>
                <a:schemeClr val="tx2"/>
              </a:solidFill>
            </a:endParaRPr>
          </a:p>
          <a:p>
            <a:pPr marL="300355" lvl="1" indent="0">
              <a:buNone/>
            </a:pPr>
            <a:r>
              <a:rPr lang="es-ES" altLang="zh-CN" dirty="0">
                <a:solidFill>
                  <a:schemeClr val="tx2"/>
                </a:solidFill>
              </a:rPr>
              <a:t>{ "gps" : { "x" : -30, "y" : 30 } }</a:t>
            </a:r>
            <a:endParaRPr lang="es-ES" altLang="zh-CN" dirty="0">
              <a:solidFill>
                <a:schemeClr val="tx2"/>
              </a:solidFill>
            </a:endParaRPr>
          </a:p>
          <a:p>
            <a:pPr marL="300355" lvl="1" indent="0">
              <a:buNone/>
            </a:pPr>
            <a:r>
              <a:rPr lang="fr-FR" altLang="zh-CN" dirty="0">
                <a:solidFill>
                  <a:schemeClr val="tx2"/>
                </a:solidFill>
              </a:rPr>
              <a:t>{ "gps" : { "latitude" : -180, "longitude" : 180 } }</a:t>
            </a:r>
            <a:endParaRPr lang="fr-FR" altLang="zh-CN" dirty="0">
              <a:solidFill>
                <a:schemeClr val="tx2"/>
              </a:solidFill>
            </a:endParaRPr>
          </a:p>
          <a:p>
            <a:pPr marL="300355" lvl="1" indent="0">
              <a:buNone/>
            </a:pPr>
            <a:endParaRPr lang="fr-FR" altLang="zh-CN" dirty="0">
              <a:solidFill>
                <a:schemeClr val="tx2"/>
              </a:solidFill>
            </a:endParaRPr>
          </a:p>
          <a:p>
            <a:pPr marL="300355" lvl="1" indent="0">
              <a:buNone/>
            </a:pPr>
            <a:r>
              <a:rPr lang="en-US" altLang="zh-CN" dirty="0">
                <a:solidFill>
                  <a:schemeClr val="tx2"/>
                </a:solidFill>
              </a:rPr>
              <a:t>&gt; </a:t>
            </a:r>
            <a:r>
              <a:rPr lang="en-US" altLang="zh-CN" dirty="0" err="1">
                <a:solidFill>
                  <a:schemeClr val="tx2"/>
                </a:solidFill>
              </a:rPr>
              <a:t>db.star.trek.ensureIndex</a:t>
            </a:r>
            <a:r>
              <a:rPr lang="en-US" altLang="zh-CN" dirty="0">
                <a:solidFill>
                  <a:schemeClr val="tx2"/>
                </a:solidFill>
              </a:rPr>
              <a:t>({"light-years" : "2d"}, {"min" : -1000, "max" : 1000})</a:t>
            </a:r>
            <a:endParaRPr lang="en-US" altLang="zh-CN" dirty="0">
              <a:solidFill>
                <a:schemeClr val="tx2"/>
              </a:solidFill>
            </a:endParaRPr>
          </a:p>
          <a:p>
            <a:pPr marL="300355" lvl="1" indent="0">
              <a:buNone/>
            </a:pPr>
            <a:endParaRPr lang="en-US" altLang="zh-CN" dirty="0">
              <a:solidFill>
                <a:schemeClr val="tx2"/>
              </a:solidFill>
            </a:endParaRPr>
          </a:p>
          <a:p>
            <a:pPr marL="300355" lvl="1" indent="0">
              <a:buNone/>
            </a:pPr>
            <a:r>
              <a:rPr lang="en-US" altLang="zh-CN" dirty="0">
                <a:solidFill>
                  <a:schemeClr val="tx2"/>
                </a:solidFill>
              </a:rPr>
              <a:t>&gt; </a:t>
            </a:r>
            <a:r>
              <a:rPr lang="en-US" altLang="zh-CN" dirty="0" err="1">
                <a:solidFill>
                  <a:schemeClr val="tx2"/>
                </a:solidFill>
              </a:rPr>
              <a:t>db.map.find</a:t>
            </a:r>
            <a:r>
              <a:rPr lang="en-US" altLang="zh-CN" dirty="0">
                <a:solidFill>
                  <a:schemeClr val="tx2"/>
                </a:solidFill>
              </a:rPr>
              <a:t>({"</a:t>
            </a:r>
            <a:r>
              <a:rPr lang="en-US" altLang="zh-CN" dirty="0" err="1">
                <a:solidFill>
                  <a:schemeClr val="tx2"/>
                </a:solidFill>
              </a:rPr>
              <a:t>gps</a:t>
            </a:r>
            <a:r>
              <a:rPr lang="en-US" altLang="zh-CN" dirty="0">
                <a:solidFill>
                  <a:schemeClr val="tx2"/>
                </a:solidFill>
              </a:rPr>
              <a:t>" : {"$near" : [40, -73]}})</a:t>
            </a:r>
            <a:endParaRPr lang="en-US" altLang="zh-CN" dirty="0">
              <a:solidFill>
                <a:schemeClr val="tx2"/>
              </a:solidFill>
            </a:endParaRPr>
          </a:p>
          <a:p>
            <a:pPr marL="300355" lvl="1" indent="0">
              <a:buNone/>
            </a:pPr>
            <a:r>
              <a:rPr lang="en-US" altLang="zh-CN" dirty="0">
                <a:solidFill>
                  <a:schemeClr val="tx2"/>
                </a:solidFill>
              </a:rPr>
              <a:t>&gt; </a:t>
            </a:r>
            <a:r>
              <a:rPr lang="en-US" altLang="zh-CN" dirty="0" err="1">
                <a:solidFill>
                  <a:schemeClr val="tx2"/>
                </a:solidFill>
              </a:rPr>
              <a:t>db.map.find</a:t>
            </a:r>
            <a:r>
              <a:rPr lang="en-US" altLang="zh-CN" dirty="0">
                <a:solidFill>
                  <a:schemeClr val="tx2"/>
                </a:solidFill>
              </a:rPr>
              <a:t>({"</a:t>
            </a:r>
            <a:r>
              <a:rPr lang="en-US" altLang="zh-CN" dirty="0" err="1">
                <a:solidFill>
                  <a:schemeClr val="tx2"/>
                </a:solidFill>
              </a:rPr>
              <a:t>gps</a:t>
            </a:r>
            <a:r>
              <a:rPr lang="en-US" altLang="zh-CN" dirty="0">
                <a:solidFill>
                  <a:schemeClr val="tx2"/>
                </a:solidFill>
              </a:rPr>
              <a:t>" : {"$near" : [40, -73]}}).limit(10)</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Aggregation</a:t>
            </a:r>
            <a:endParaRPr lang="zh-CN" altLang="en-US" dirty="0"/>
          </a:p>
        </p:txBody>
      </p:sp>
      <p:sp>
        <p:nvSpPr>
          <p:cNvPr id="3" name="内容占位符 2"/>
          <p:cNvSpPr>
            <a:spLocks noGrp="1"/>
          </p:cNvSpPr>
          <p:nvPr>
            <p:ph idx="1"/>
          </p:nvPr>
        </p:nvSpPr>
        <p:spPr/>
        <p:txBody>
          <a:bodyPr/>
          <a:lstStyle/>
          <a:p>
            <a:r>
              <a:rPr lang="en-US" altLang="zh-CN" dirty="0" err="1">
                <a:ea typeface="Tahoma" panose="020B0604030504040204" pitchFamily="34" charset="0"/>
                <a:cs typeface="Tahoma" panose="020B0604030504040204" pitchFamily="34" charset="0"/>
              </a:rPr>
              <a:t>MongoDB</a:t>
            </a:r>
            <a:r>
              <a:rPr lang="en-US" altLang="zh-CN" dirty="0">
                <a:ea typeface="Tahoma" panose="020B0604030504040204" pitchFamily="34" charset="0"/>
                <a:cs typeface="Tahoma" panose="020B0604030504040204" pitchFamily="34" charset="0"/>
              </a:rPr>
              <a:t> provides a number of aggregation tools that go beyond basic query functionality.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These range from simply counting the number of documents in a collection to using </a:t>
            </a:r>
            <a:r>
              <a:rPr lang="en-US" altLang="zh-CN" dirty="0" err="1">
                <a:ea typeface="Tahoma" panose="020B0604030504040204" pitchFamily="34" charset="0"/>
                <a:cs typeface="Tahoma" panose="020B0604030504040204" pitchFamily="34" charset="0"/>
              </a:rPr>
              <a:t>MapReduce</a:t>
            </a:r>
            <a:r>
              <a:rPr lang="en-US" altLang="zh-CN" dirty="0">
                <a:ea typeface="Tahoma" panose="020B0604030504040204" pitchFamily="34" charset="0"/>
                <a:cs typeface="Tahoma" panose="020B0604030504040204" pitchFamily="34" charset="0"/>
              </a:rPr>
              <a:t> to do complex data analysis.</a:t>
            </a:r>
            <a:endParaRPr lang="en-US" altLang="zh-CN" dirty="0">
              <a:ea typeface="Tahoma" panose="020B0604030504040204" pitchFamily="34" charset="0"/>
              <a:cs typeface="Tahoma" panose="020B0604030504040204" pitchFamily="34" charset="0"/>
            </a:endParaRPr>
          </a:p>
          <a:p>
            <a:pPr>
              <a:buNone/>
            </a:pPr>
            <a:endParaRPr lang="en-US" altLang="zh-CN" sz="1050"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Count</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returns the number of documents in the</a:t>
            </a:r>
            <a:r>
              <a:rPr lang="zh-CN" altLang="en-US" dirty="0">
                <a:cs typeface="Tahoma" panose="020B0604030504040204" pitchFamily="34" charset="0"/>
              </a:rPr>
              <a:t> </a:t>
            </a:r>
            <a:r>
              <a:rPr lang="en-US" altLang="zh-CN" dirty="0">
                <a:ea typeface="Tahoma" panose="020B0604030504040204" pitchFamily="34" charset="0"/>
                <a:cs typeface="Tahoma" panose="020B0604030504040204" pitchFamily="34" charset="0"/>
              </a:rPr>
              <a:t>collection</a:t>
            </a:r>
            <a:endParaRPr lang="en-US" altLang="zh-CN"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Distinct </a:t>
            </a:r>
            <a:endParaRPr lang="en-US" altLang="zh-CN" dirty="0">
              <a:ea typeface="Tahoma" panose="020B0604030504040204" pitchFamily="34" charset="0"/>
              <a:cs typeface="Tahoma" panose="020B0604030504040204" pitchFamily="34" charset="0"/>
            </a:endParaRPr>
          </a:p>
          <a:p>
            <a:pPr lvl="1"/>
            <a:r>
              <a:rPr lang="en-US" altLang="zh-CN" dirty="0">
                <a:ea typeface="Tahoma" panose="020B0604030504040204" pitchFamily="34" charset="0"/>
                <a:cs typeface="Tahoma" panose="020B0604030504040204" pitchFamily="34" charset="0"/>
              </a:rPr>
              <a:t>finds all of the distinct values for a given key. You must specify a collection and key:</a:t>
            </a:r>
            <a:endParaRPr lang="en-US" altLang="zh-CN" dirty="0">
              <a:ea typeface="Tahoma" panose="020B0604030504040204" pitchFamily="34" charset="0"/>
              <a:cs typeface="Tahoma" panose="020B0604030504040204" pitchFamily="34" charset="0"/>
            </a:endParaRPr>
          </a:p>
          <a:p>
            <a:pPr>
              <a:buNone/>
            </a:pPr>
            <a:r>
              <a:rPr lang="en-US" altLang="zh-CN" sz="1500" dirty="0">
                <a:solidFill>
                  <a:schemeClr val="tx2"/>
                </a:solidFill>
                <a:ea typeface="Tahoma" panose="020B0604030504040204" pitchFamily="34" charset="0"/>
                <a:cs typeface="Tahoma" panose="020B0604030504040204" pitchFamily="34" charset="0"/>
              </a:rPr>
              <a:t>	     &gt; </a:t>
            </a:r>
            <a:r>
              <a:rPr lang="en-US" altLang="zh-CN" sz="1500" dirty="0" err="1">
                <a:solidFill>
                  <a:schemeClr val="tx2"/>
                </a:solidFill>
                <a:ea typeface="Tahoma" panose="020B0604030504040204" pitchFamily="34" charset="0"/>
                <a:cs typeface="Tahoma" panose="020B0604030504040204" pitchFamily="34" charset="0"/>
              </a:rPr>
              <a:t>db.runCommand</a:t>
            </a:r>
            <a:r>
              <a:rPr lang="en-US" altLang="zh-CN" sz="1500" dirty="0">
                <a:solidFill>
                  <a:schemeClr val="tx2"/>
                </a:solidFill>
                <a:ea typeface="Tahoma" panose="020B0604030504040204" pitchFamily="34" charset="0"/>
                <a:cs typeface="Tahoma" panose="020B0604030504040204" pitchFamily="34" charset="0"/>
              </a:rPr>
              <a:t>({"distinct" : "people", "key" : "age"})</a:t>
            </a:r>
            <a:endParaRPr lang="en-US" altLang="zh-CN" sz="1500" dirty="0">
              <a:solidFill>
                <a:schemeClr val="tx2"/>
              </a:solidFill>
              <a:ea typeface="Tahoma" panose="020B0604030504040204" pitchFamily="34" charset="0"/>
              <a:cs typeface="Tahoma" panose="020B0604030504040204" pitchFamily="34" charset="0"/>
            </a:endParaRPr>
          </a:p>
          <a:p>
            <a:pPr>
              <a:buNone/>
            </a:pPr>
            <a:r>
              <a:rPr lang="en-US" altLang="zh-CN" sz="1500" dirty="0">
                <a:solidFill>
                  <a:srgbClr val="FF0000"/>
                </a:solidFill>
                <a:ea typeface="Tahoma" panose="020B0604030504040204" pitchFamily="34" charset="0"/>
                <a:cs typeface="Tahoma" panose="020B0604030504040204" pitchFamily="34" charset="0"/>
              </a:rPr>
              <a:t>         </a:t>
            </a:r>
            <a:r>
              <a:rPr lang="en-US" altLang="zh-CN" sz="1500" dirty="0">
                <a:ea typeface="Tahoma" panose="020B0604030504040204" pitchFamily="34" charset="0"/>
                <a:cs typeface="Tahoma" panose="020B0604030504040204" pitchFamily="34" charset="0"/>
              </a:rPr>
              <a:t>then you will get all of the distinct ages like this</a:t>
            </a:r>
            <a:endParaRPr lang="en-US" altLang="zh-CN" sz="1500" dirty="0">
              <a:ea typeface="Tahoma" panose="020B0604030504040204" pitchFamily="34" charset="0"/>
              <a:cs typeface="Tahoma" panose="020B0604030504040204" pitchFamily="34" charset="0"/>
            </a:endParaRPr>
          </a:p>
          <a:p>
            <a:pPr>
              <a:buNone/>
            </a:pPr>
            <a:r>
              <a:rPr lang="en-US" altLang="zh-CN" sz="1500" dirty="0">
                <a:solidFill>
                  <a:schemeClr val="tx2"/>
                </a:solidFill>
                <a:ea typeface="Tahoma" panose="020B0604030504040204" pitchFamily="34" charset="0"/>
                <a:cs typeface="Tahoma" panose="020B0604030504040204" pitchFamily="34" charset="0"/>
              </a:rPr>
              <a:t>         {"values" : [20, 35, 60], "ok" : 1}</a:t>
            </a:r>
            <a:endParaRPr lang="en-US" altLang="zh-CN" sz="1500" dirty="0">
              <a:solidFill>
                <a:schemeClr val="tx2"/>
              </a:solidFill>
              <a:ea typeface="Tahoma" panose="020B0604030504040204" pitchFamily="34" charset="0"/>
              <a:cs typeface="Tahoma" panose="020B0604030504040204" pitchFamily="34" charset="0"/>
            </a:endParaRPr>
          </a:p>
          <a:p>
            <a:pPr>
              <a:buNone/>
            </a:pPr>
            <a:r>
              <a:rPr lang="en-US" altLang="zh-CN" dirty="0">
                <a:ea typeface="Tahoma" panose="020B0604030504040204" pitchFamily="34" charset="0"/>
                <a:cs typeface="Tahoma" panose="020B0604030504040204" pitchFamily="34" charset="0"/>
              </a:rPr>
              <a:t>         </a:t>
            </a:r>
            <a:endParaRPr lang="en-US" altLang="zh-CN" dirty="0">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a:t>
            </a:r>
            <a:r>
              <a:rPr lang="en-US" altLang="zh-CN" dirty="0" err="1"/>
              <a:t>MongoDB</a:t>
            </a:r>
            <a:r>
              <a:rPr lang="en-US" altLang="zh-CN" dirty="0"/>
              <a:t> App</a:t>
            </a:r>
            <a:endParaRPr lang="zh-CN" altLang="en-US" dirty="0"/>
          </a:p>
        </p:txBody>
      </p:sp>
      <p:sp>
        <p:nvSpPr>
          <p:cNvPr id="3" name="内容占位符 2"/>
          <p:cNvSpPr>
            <a:spLocks noGrp="1"/>
          </p:cNvSpPr>
          <p:nvPr>
            <p:ph idx="1"/>
          </p:nvPr>
        </p:nvSpPr>
        <p:spPr/>
        <p:txBody>
          <a:bodyPr/>
          <a:lstStyle/>
          <a:p>
            <a:r>
              <a:rPr lang="en-US" altLang="zh-CN"/>
              <a:t>MySQL</a:t>
            </a:r>
            <a:endParaRPr lang="en-US" altLang="zh-CN"/>
          </a:p>
          <a:p>
            <a:pPr marL="342900" lvl="1" indent="0">
              <a:buNone/>
            </a:pPr>
            <a:endParaRPr lang="en-US" altLang="zh-CN" dirty="0">
              <a:solidFill>
                <a:schemeClr val="tx2"/>
              </a:solidFill>
            </a:endParaRPr>
          </a:p>
          <a:p>
            <a:pPr marL="342900" lvl="1" indent="0">
              <a:buNone/>
            </a:pPr>
            <a:r>
              <a:rPr lang="en-US" altLang="zh-CN" dirty="0">
                <a:solidFill>
                  <a:schemeClr val="tx2"/>
                </a:solidFill>
              </a:rPr>
              <a:t>CREATE TABLE IF NOT EXISTS `mobiles` (</a:t>
            </a:r>
            <a:endParaRPr lang="en-US" altLang="zh-CN" dirty="0">
              <a:solidFill>
                <a:schemeClr val="tx2"/>
              </a:solidFill>
            </a:endParaRPr>
          </a:p>
          <a:p>
            <a:pPr marL="342900" lvl="1" indent="0">
              <a:buNone/>
            </a:pPr>
            <a:r>
              <a:rPr lang="en-US" altLang="zh-CN" dirty="0">
                <a:solidFill>
                  <a:schemeClr val="tx2"/>
                </a:solidFill>
              </a:rPr>
              <a:t>	 `id` </a:t>
            </a:r>
            <a:r>
              <a:rPr lang="en-US" altLang="zh-CN" dirty="0" err="1">
                <a:solidFill>
                  <a:schemeClr val="tx2"/>
                </a:solidFill>
              </a:rPr>
              <a:t>int</a:t>
            </a:r>
            <a:r>
              <a:rPr lang="en-US" altLang="zh-CN" dirty="0">
                <a:solidFill>
                  <a:schemeClr val="tx2"/>
                </a:solidFill>
              </a:rPr>
              <a:t>(10) unsigned NOT NULL AUTO_INCREMENT, </a:t>
            </a:r>
            <a:endParaRPr lang="en-US" altLang="zh-CN" dirty="0">
              <a:solidFill>
                <a:schemeClr val="tx2"/>
              </a:solidFill>
            </a:endParaRPr>
          </a:p>
          <a:p>
            <a:pPr marL="342900" lvl="1" indent="0">
              <a:buNone/>
            </a:pPr>
            <a:r>
              <a:rPr lang="en-US" altLang="zh-CN" dirty="0">
                <a:solidFill>
                  <a:schemeClr val="tx2"/>
                </a:solidFill>
              </a:rPr>
              <a:t>	`name` VARCHAR(100) NOT NULL, </a:t>
            </a:r>
            <a:endParaRPr lang="en-US" altLang="zh-CN" dirty="0">
              <a:solidFill>
                <a:schemeClr val="tx2"/>
              </a:solidFill>
            </a:endParaRPr>
          </a:p>
          <a:p>
            <a:pPr marL="342900" lvl="1" indent="0">
              <a:buNone/>
            </a:pPr>
            <a:r>
              <a:rPr lang="en-US" altLang="zh-CN" dirty="0">
                <a:solidFill>
                  <a:schemeClr val="tx2"/>
                </a:solidFill>
              </a:rPr>
              <a:t>	`brand` VARCHAR(100) NOT NULL, PRIMARY KEY (`id`) );</a:t>
            </a:r>
            <a:endParaRPr lang="en-US" altLang="zh-CN" dirty="0">
              <a:solidFill>
                <a:schemeClr val="tx2"/>
              </a:solidFill>
            </a:endParaRPr>
          </a:p>
          <a:p>
            <a:pPr marL="342900" lvl="1" indent="0">
              <a:buNone/>
            </a:pPr>
            <a:endParaRPr lang="en-US" altLang="zh-CN" dirty="0">
              <a:solidFill>
                <a:schemeClr val="tx2"/>
              </a:solidFill>
            </a:endParaRPr>
          </a:p>
          <a:p>
            <a:pPr marL="342900" lvl="1" indent="0">
              <a:buNone/>
            </a:pPr>
            <a:r>
              <a:rPr lang="en-US" altLang="zh-CN" dirty="0">
                <a:solidFill>
                  <a:schemeClr val="tx2"/>
                </a:solidFill>
              </a:rPr>
              <a:t>CREATE TABLE IF NOT EXISTS `</a:t>
            </a:r>
            <a:r>
              <a:rPr lang="en-US" altLang="zh-CN" dirty="0" err="1">
                <a:solidFill>
                  <a:schemeClr val="tx2"/>
                </a:solidFill>
              </a:rPr>
              <a:t>mobile_params</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`id` </a:t>
            </a:r>
            <a:r>
              <a:rPr lang="en-US" altLang="zh-CN" dirty="0" err="1">
                <a:solidFill>
                  <a:schemeClr val="tx2"/>
                </a:solidFill>
              </a:rPr>
              <a:t>int</a:t>
            </a:r>
            <a:r>
              <a:rPr lang="en-US" altLang="zh-CN" dirty="0">
                <a:solidFill>
                  <a:schemeClr val="tx2"/>
                </a:solidFill>
              </a:rPr>
              <a:t>(10) unsigned NOT NULL AUTO_INCREMENT,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mobile_id</a:t>
            </a:r>
            <a:r>
              <a:rPr lang="en-US" altLang="zh-CN" dirty="0">
                <a:solidFill>
                  <a:schemeClr val="tx2"/>
                </a:solidFill>
              </a:rPr>
              <a:t>` </a:t>
            </a:r>
            <a:r>
              <a:rPr lang="en-US" altLang="zh-CN" dirty="0" err="1">
                <a:solidFill>
                  <a:schemeClr val="tx2"/>
                </a:solidFill>
              </a:rPr>
              <a:t>int</a:t>
            </a:r>
            <a:r>
              <a:rPr lang="en-US" altLang="zh-CN" dirty="0">
                <a:solidFill>
                  <a:schemeClr val="tx2"/>
                </a:solidFill>
              </a:rPr>
              <a:t>(10) unsigned NOT NULL, </a:t>
            </a:r>
            <a:endParaRPr lang="en-US" altLang="zh-CN" dirty="0">
              <a:solidFill>
                <a:schemeClr val="tx2"/>
              </a:solidFill>
            </a:endParaRPr>
          </a:p>
          <a:p>
            <a:pPr marL="342900" lvl="1" indent="0">
              <a:buNone/>
            </a:pPr>
            <a:r>
              <a:rPr lang="en-US" altLang="zh-CN" dirty="0">
                <a:solidFill>
                  <a:schemeClr val="tx2"/>
                </a:solidFill>
              </a:rPr>
              <a:t>	`name` </a:t>
            </a:r>
            <a:r>
              <a:rPr lang="en-US" altLang="zh-CN" dirty="0" err="1">
                <a:solidFill>
                  <a:schemeClr val="tx2"/>
                </a:solidFill>
              </a:rPr>
              <a:t>varchar</a:t>
            </a:r>
            <a:r>
              <a:rPr lang="en-US" altLang="zh-CN" dirty="0">
                <a:solidFill>
                  <a:schemeClr val="tx2"/>
                </a:solidFill>
              </a:rPr>
              <a:t>(100) NOT NULL,</a:t>
            </a:r>
            <a:endParaRPr lang="en-US" altLang="zh-CN" dirty="0">
              <a:solidFill>
                <a:schemeClr val="tx2"/>
              </a:solidFill>
            </a:endParaRPr>
          </a:p>
          <a:p>
            <a:pPr marL="342900" lvl="1" indent="0">
              <a:buNone/>
            </a:pPr>
            <a:r>
              <a:rPr lang="en-US" altLang="zh-CN" dirty="0">
                <a:solidFill>
                  <a:schemeClr val="tx2"/>
                </a:solidFill>
              </a:rPr>
              <a:t>	`value` </a:t>
            </a:r>
            <a:r>
              <a:rPr lang="en-US" altLang="zh-CN" dirty="0" err="1">
                <a:solidFill>
                  <a:schemeClr val="tx2"/>
                </a:solidFill>
              </a:rPr>
              <a:t>varchar</a:t>
            </a:r>
            <a:r>
              <a:rPr lang="en-US" altLang="zh-CN" dirty="0">
                <a:solidFill>
                  <a:schemeClr val="tx2"/>
                </a:solidFill>
              </a:rPr>
              <a:t>(100) NOT NULL, PRIMARY KEY (`id`) ); </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a:t>
            </a:r>
            <a:r>
              <a:rPr lang="en-US" altLang="zh-CN" dirty="0" err="1"/>
              <a:t>MongoDB</a:t>
            </a:r>
            <a:r>
              <a:rPr lang="en-US" altLang="zh-CN" dirty="0"/>
              <a:t> App</a:t>
            </a:r>
            <a:endParaRPr lang="zh-CN" altLang="en-US" dirty="0"/>
          </a:p>
        </p:txBody>
      </p:sp>
      <p:sp>
        <p:nvSpPr>
          <p:cNvPr id="3" name="内容占位符 2"/>
          <p:cNvSpPr>
            <a:spLocks noGrp="1"/>
          </p:cNvSpPr>
          <p:nvPr>
            <p:ph idx="1"/>
          </p:nvPr>
        </p:nvSpPr>
        <p:spPr/>
        <p:txBody>
          <a:bodyPr/>
          <a:lstStyle/>
          <a:p>
            <a:r>
              <a:rPr lang="en-US" altLang="zh-CN" dirty="0"/>
              <a:t>MySQL</a:t>
            </a:r>
            <a:endParaRPr lang="en-US" altLang="zh-CN" dirty="0"/>
          </a:p>
          <a:p>
            <a:pPr marL="342900" lvl="1" indent="0">
              <a:buNone/>
            </a:pPr>
            <a:endParaRPr lang="en-US" altLang="zh-CN" dirty="0">
              <a:solidFill>
                <a:schemeClr val="tx2"/>
              </a:solidFill>
            </a:endParaRPr>
          </a:p>
          <a:p>
            <a:pPr marL="342900" lvl="1" indent="0">
              <a:buNone/>
            </a:pPr>
            <a:r>
              <a:rPr lang="en-US" altLang="zh-CN" dirty="0">
                <a:solidFill>
                  <a:schemeClr val="tx2"/>
                </a:solidFill>
              </a:rPr>
              <a:t>INSERT INTO `mobiles` (`id`, `name`, `brand`) VALUES</a:t>
            </a:r>
            <a:endParaRPr lang="en-US" altLang="zh-CN" dirty="0">
              <a:solidFill>
                <a:schemeClr val="tx2"/>
              </a:solidFill>
            </a:endParaRPr>
          </a:p>
          <a:p>
            <a:pPr marL="342900" lvl="1" indent="0">
              <a:buNone/>
            </a:pPr>
            <a:r>
              <a:rPr lang="en-US" altLang="zh-CN" dirty="0">
                <a:solidFill>
                  <a:schemeClr val="tx2"/>
                </a:solidFill>
              </a:rPr>
              <a:t>	(1, 'iPhone</a:t>
            </a:r>
            <a:r>
              <a:rPr lang="zh-CN" altLang="en-US" dirty="0">
                <a:solidFill>
                  <a:schemeClr val="tx2"/>
                </a:solidFill>
              </a:rPr>
              <a:t> </a:t>
            </a:r>
            <a:r>
              <a:rPr lang="en-US" altLang="zh-CN" dirty="0" err="1">
                <a:solidFill>
                  <a:schemeClr val="tx2"/>
                </a:solidFill>
              </a:rPr>
              <a:t>Xs</a:t>
            </a:r>
            <a:r>
              <a:rPr lang="zh-CN" altLang="en-US" dirty="0">
                <a:solidFill>
                  <a:schemeClr val="tx2"/>
                </a:solidFill>
              </a:rPr>
              <a:t> </a:t>
            </a:r>
            <a:r>
              <a:rPr lang="en-US" altLang="zh-CN" dirty="0">
                <a:solidFill>
                  <a:schemeClr val="tx2"/>
                </a:solidFill>
              </a:rPr>
              <a:t>Max', 'Apple'), </a:t>
            </a:r>
            <a:endParaRPr lang="en-US" altLang="zh-CN" dirty="0">
              <a:solidFill>
                <a:schemeClr val="tx2"/>
              </a:solidFill>
            </a:endParaRPr>
          </a:p>
          <a:p>
            <a:pPr marL="342900" lvl="1" indent="0">
              <a:buNone/>
            </a:pPr>
            <a:r>
              <a:rPr lang="en-US" altLang="zh-CN" dirty="0">
                <a:solidFill>
                  <a:schemeClr val="tx2"/>
                </a:solidFill>
              </a:rPr>
              <a:t>	(2, 'S10' , 'Samsung'); </a:t>
            </a:r>
            <a:endParaRPr lang="en-US" altLang="zh-CN" dirty="0">
              <a:solidFill>
                <a:schemeClr val="tx2"/>
              </a:solidFill>
            </a:endParaRPr>
          </a:p>
          <a:p>
            <a:pPr marL="342900" lvl="1" indent="0">
              <a:buNone/>
            </a:pPr>
            <a:endParaRPr lang="en-US" altLang="zh-CN" dirty="0">
              <a:solidFill>
                <a:schemeClr val="tx2"/>
              </a:solidFill>
            </a:endParaRPr>
          </a:p>
          <a:p>
            <a:pPr marL="342900" lvl="1" indent="0">
              <a:buNone/>
            </a:pPr>
            <a:r>
              <a:rPr lang="en-US" altLang="zh-CN" dirty="0">
                <a:solidFill>
                  <a:schemeClr val="tx2"/>
                </a:solidFill>
              </a:rPr>
              <a:t>INSERT INTO `</a:t>
            </a:r>
            <a:r>
              <a:rPr lang="en-US" altLang="zh-CN" dirty="0" err="1">
                <a:solidFill>
                  <a:schemeClr val="tx2"/>
                </a:solidFill>
              </a:rPr>
              <a:t>mobile_params</a:t>
            </a:r>
            <a:r>
              <a:rPr lang="en-US" altLang="zh-CN" dirty="0">
                <a:solidFill>
                  <a:schemeClr val="tx2"/>
                </a:solidFill>
              </a:rPr>
              <a:t>` (`id`, `</a:t>
            </a:r>
            <a:r>
              <a:rPr lang="en-US" altLang="zh-CN" dirty="0" err="1">
                <a:solidFill>
                  <a:schemeClr val="tx2"/>
                </a:solidFill>
              </a:rPr>
              <a:t>mobile_id</a:t>
            </a:r>
            <a:r>
              <a:rPr lang="en-US" altLang="zh-CN" dirty="0">
                <a:solidFill>
                  <a:schemeClr val="tx2"/>
                </a:solidFill>
              </a:rPr>
              <a:t>`, `name`, `value`) VALUES </a:t>
            </a:r>
            <a:endParaRPr lang="en-US" altLang="zh-CN" dirty="0">
              <a:solidFill>
                <a:schemeClr val="tx2"/>
              </a:solidFill>
            </a:endParaRPr>
          </a:p>
          <a:p>
            <a:pPr marL="342900" lvl="1" indent="0">
              <a:buNone/>
            </a:pPr>
            <a:r>
              <a:rPr lang="en-US" altLang="zh-CN" dirty="0">
                <a:solidFill>
                  <a:schemeClr val="tx2"/>
                </a:solidFill>
              </a:rPr>
              <a:t>	(1, 1, 'Standby time', '200'),</a:t>
            </a:r>
            <a:endParaRPr lang="en-US" altLang="zh-CN" dirty="0">
              <a:solidFill>
                <a:schemeClr val="tx2"/>
              </a:solidFill>
            </a:endParaRPr>
          </a:p>
          <a:p>
            <a:pPr marL="342900" lvl="1" indent="0">
              <a:buNone/>
            </a:pPr>
            <a:r>
              <a:rPr lang="en-US" altLang="zh-CN" dirty="0">
                <a:solidFill>
                  <a:schemeClr val="tx2"/>
                </a:solidFill>
              </a:rPr>
              <a:t>	(2, 1, 'Screen', 'OLED'), </a:t>
            </a:r>
            <a:endParaRPr lang="en-US" altLang="zh-CN" dirty="0">
              <a:solidFill>
                <a:schemeClr val="tx2"/>
              </a:solidFill>
            </a:endParaRPr>
          </a:p>
          <a:p>
            <a:pPr marL="342900" lvl="1" indent="0">
              <a:buNone/>
            </a:pPr>
            <a:r>
              <a:rPr lang="en-US" altLang="zh-CN" dirty="0">
                <a:solidFill>
                  <a:srgbClr val="FF0000"/>
                </a:solidFill>
              </a:rPr>
              <a:t>        (3, 1, 'Quality', 'SSS'), </a:t>
            </a:r>
            <a:endParaRPr lang="en-US" altLang="zh-CN" dirty="0">
              <a:solidFill>
                <a:srgbClr val="FF0000"/>
              </a:solidFill>
            </a:endParaRPr>
          </a:p>
          <a:p>
            <a:pPr marL="342900" lvl="1" indent="0">
              <a:buNone/>
            </a:pPr>
            <a:r>
              <a:rPr lang="en-US" altLang="zh-CN" dirty="0">
                <a:solidFill>
                  <a:schemeClr val="tx2"/>
                </a:solidFill>
              </a:rPr>
              <a:t>	(4, 2, 'Standby time', '300'), </a:t>
            </a:r>
            <a:endParaRPr lang="en-US" altLang="zh-CN" dirty="0">
              <a:solidFill>
                <a:schemeClr val="tx2"/>
              </a:solidFill>
            </a:endParaRPr>
          </a:p>
          <a:p>
            <a:pPr marL="342900" lvl="1" indent="0">
              <a:buNone/>
            </a:pPr>
            <a:r>
              <a:rPr lang="en-US" altLang="zh-CN" dirty="0">
                <a:solidFill>
                  <a:schemeClr val="tx2"/>
                </a:solidFill>
              </a:rPr>
              <a:t>	(5, 2, 'Screen', 'Curve'),</a:t>
            </a:r>
            <a:endParaRPr lang="en-US" altLang="zh-CN" dirty="0">
              <a:solidFill>
                <a:schemeClr val="tx2"/>
              </a:solidFill>
            </a:endParaRPr>
          </a:p>
          <a:p>
            <a:pPr marL="342900" lvl="1" indent="0">
              <a:buNone/>
            </a:pPr>
            <a:r>
              <a:rPr lang="en-US" altLang="zh-CN" dirty="0">
                <a:solidFill>
                  <a:srgbClr val="FF0000"/>
                </a:solidFill>
              </a:rPr>
              <a:t>        (6, 2, ‘Price', 'Attractive');</a:t>
            </a:r>
            <a:endParaRPr lang="en-US" altLang="zh-CN" dirty="0">
              <a:solidFill>
                <a:srgbClr val="FF0000"/>
              </a:solidFill>
            </a:endParaRPr>
          </a:p>
          <a:p>
            <a:pPr marL="342900" lvl="1" indent="0">
              <a:buNone/>
            </a:pPr>
            <a:endParaRPr lang="en-US" altLang="zh-CN" dirty="0">
              <a:solidFill>
                <a:schemeClr val="tx2"/>
              </a:solidFill>
            </a:endParaRPr>
          </a:p>
          <a:p>
            <a:pPr marL="342900" lvl="1" indent="0">
              <a:buNone/>
            </a:pP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a:t>
            </a:r>
            <a:r>
              <a:rPr lang="en-US" altLang="zh-CN" dirty="0" err="1"/>
              <a:t>MongoDB</a:t>
            </a:r>
            <a:r>
              <a:rPr lang="en-US" altLang="zh-CN" dirty="0"/>
              <a:t> App</a:t>
            </a:r>
            <a:endParaRPr lang="zh-CN" altLang="en-US" dirty="0"/>
          </a:p>
        </p:txBody>
      </p:sp>
      <p:sp>
        <p:nvSpPr>
          <p:cNvPr id="3" name="内容占位符 2"/>
          <p:cNvSpPr>
            <a:spLocks noGrp="1"/>
          </p:cNvSpPr>
          <p:nvPr>
            <p:ph idx="1"/>
          </p:nvPr>
        </p:nvSpPr>
        <p:spPr/>
        <p:txBody>
          <a:bodyPr/>
          <a:lstStyle/>
          <a:p>
            <a:r>
              <a:rPr lang="en-US" altLang="zh-CN" dirty="0"/>
              <a:t>MySQL</a:t>
            </a:r>
            <a:endParaRPr lang="en-US" altLang="zh-CN" dirty="0"/>
          </a:p>
          <a:p>
            <a:pPr marL="342900" lvl="1" indent="0">
              <a:buNone/>
            </a:pPr>
            <a:endParaRPr lang="en-US" altLang="zh-CN" dirty="0">
              <a:solidFill>
                <a:schemeClr val="tx2"/>
              </a:solidFill>
            </a:endParaRPr>
          </a:p>
          <a:p>
            <a:pPr marL="342900" lvl="1" indent="0">
              <a:buNone/>
            </a:pPr>
            <a:r>
              <a:rPr lang="en-US" altLang="zh-CN" dirty="0">
                <a:solidFill>
                  <a:schemeClr val="tx2"/>
                </a:solidFill>
              </a:rPr>
              <a:t>SELECT * FROM `</a:t>
            </a:r>
            <a:r>
              <a:rPr lang="en-US" altLang="zh-CN" dirty="0" err="1">
                <a:solidFill>
                  <a:schemeClr val="tx2"/>
                </a:solidFill>
              </a:rPr>
              <a:t>mobile_params</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WHERE name = 'Standby time ' AND value &gt; 100; </a:t>
            </a:r>
            <a:endParaRPr lang="en-US" altLang="zh-CN" dirty="0">
              <a:solidFill>
                <a:schemeClr val="tx2"/>
              </a:solidFill>
            </a:endParaRPr>
          </a:p>
          <a:p>
            <a:pPr marL="342900" lvl="1" indent="0">
              <a:buNone/>
            </a:pPr>
            <a:r>
              <a:rPr lang="en-US" altLang="zh-CN" dirty="0">
                <a:solidFill>
                  <a:schemeClr val="tx2"/>
                </a:solidFill>
              </a:rPr>
              <a:t>SELECT * FROM `</a:t>
            </a:r>
            <a:r>
              <a:rPr lang="en-US" altLang="zh-CN" dirty="0" err="1">
                <a:solidFill>
                  <a:schemeClr val="tx2"/>
                </a:solidFill>
              </a:rPr>
              <a:t>mobile_params</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WHERE name = 'Screen' AND value = 'OLED';</a:t>
            </a:r>
            <a:endParaRPr lang="en-US" altLang="zh-CN" dirty="0">
              <a:solidFill>
                <a:schemeClr val="tx2"/>
              </a:solidFill>
            </a:endParaRPr>
          </a:p>
          <a:p>
            <a:pPr marL="342900" lvl="1" indent="0">
              <a:buNone/>
            </a:pPr>
            <a:endParaRPr lang="en-US" altLang="zh-CN" dirty="0">
              <a:solidFill>
                <a:schemeClr val="tx2"/>
              </a:solidFill>
            </a:endParaRPr>
          </a:p>
          <a:p>
            <a:pPr marL="342900" lvl="1" indent="0">
              <a:buNone/>
            </a:pPr>
            <a:r>
              <a:rPr lang="en-US" altLang="zh-CN" dirty="0"/>
              <a:t>The intersection of above two queries is </a:t>
            </a:r>
            <a:r>
              <a:rPr lang="en-US" altLang="zh-CN" dirty="0">
                <a:solidFill>
                  <a:srgbClr val="FF0000"/>
                </a:solidFill>
              </a:rPr>
              <a:t>MOBILE_IDS</a:t>
            </a:r>
            <a:endParaRPr lang="en-US" altLang="zh-CN" dirty="0">
              <a:solidFill>
                <a:srgbClr val="FF0000"/>
              </a:solidFill>
            </a:endParaRPr>
          </a:p>
          <a:p>
            <a:pPr marL="342900" lvl="1" indent="0">
              <a:buNone/>
            </a:pPr>
            <a:r>
              <a:rPr lang="en-US" altLang="zh-CN" dirty="0">
                <a:solidFill>
                  <a:schemeClr val="tx2"/>
                </a:solidFill>
              </a:rPr>
              <a:t>SELECT * FROM `mobiles` WHERE </a:t>
            </a:r>
            <a:r>
              <a:rPr lang="en-US" altLang="zh-CN" dirty="0" err="1">
                <a:solidFill>
                  <a:schemeClr val="tx2"/>
                </a:solidFill>
              </a:rPr>
              <a:t>mobile_id</a:t>
            </a:r>
            <a:r>
              <a:rPr lang="en-US" altLang="zh-CN" dirty="0">
                <a:solidFill>
                  <a:schemeClr val="tx2"/>
                </a:solidFill>
              </a:rPr>
              <a:t> IN (MOBILE_IDS)</a:t>
            </a: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a:t>
            </a:r>
            <a:r>
              <a:rPr lang="en-US" altLang="zh-CN" dirty="0" err="1"/>
              <a:t>MongoDB</a:t>
            </a:r>
            <a:r>
              <a:rPr lang="en-US" altLang="zh-CN" dirty="0"/>
              <a:t> App</a:t>
            </a:r>
            <a:endParaRPr lang="zh-CN" altLang="en-US" dirty="0"/>
          </a:p>
        </p:txBody>
      </p:sp>
      <p:sp>
        <p:nvSpPr>
          <p:cNvPr id="3" name="内容占位符 2"/>
          <p:cNvSpPr>
            <a:spLocks noGrp="1"/>
          </p:cNvSpPr>
          <p:nvPr>
            <p:ph idx="1"/>
          </p:nvPr>
        </p:nvSpPr>
        <p:spPr/>
        <p:txBody>
          <a:bodyPr>
            <a:normAutofit/>
          </a:bodyPr>
          <a:lstStyle/>
          <a:p>
            <a:r>
              <a:rPr lang="en-US" altLang="zh-CN" dirty="0" err="1"/>
              <a:t>MongoDB</a:t>
            </a:r>
            <a:endParaRPr lang="en-US" altLang="zh-CN" dirty="0"/>
          </a:p>
          <a:p>
            <a:pPr marL="342900" lvl="1" indent="0">
              <a:buNone/>
            </a:pPr>
            <a:r>
              <a:rPr lang="en-US" altLang="zh-CN" dirty="0" err="1">
                <a:solidFill>
                  <a:schemeClr val="tx2"/>
                </a:solidFill>
              </a:rPr>
              <a:t>db.mobiles.ensureIndex</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"params.name": 1,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params.value</a:t>
            </a:r>
            <a:r>
              <a:rPr lang="en-US" altLang="zh-CN" dirty="0">
                <a:solidFill>
                  <a:schemeClr val="tx2"/>
                </a:solidFill>
              </a:rPr>
              <a:t>": 1 </a:t>
            </a:r>
            <a:endParaRPr lang="en-US" altLang="zh-CN" dirty="0">
              <a:solidFill>
                <a:schemeClr val="tx2"/>
              </a:solidFill>
            </a:endParaRPr>
          </a:p>
          <a:p>
            <a:pPr marL="342900" lvl="1" indent="0">
              <a:buNone/>
            </a:pP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db. </a:t>
            </a:r>
            <a:r>
              <a:rPr lang="en-US" altLang="zh-CN" dirty="0" err="1">
                <a:solidFill>
                  <a:schemeClr val="tx2"/>
                </a:solidFill>
              </a:rPr>
              <a:t>mobiles.insertOne</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name: "iPhone</a:t>
            </a:r>
            <a:r>
              <a:rPr lang="zh-CN" altLang="en-US" dirty="0">
                <a:solidFill>
                  <a:schemeClr val="tx2"/>
                </a:solidFill>
              </a:rPr>
              <a:t> </a:t>
            </a:r>
            <a:r>
              <a:rPr lang="en-US" altLang="zh-CN" dirty="0" err="1">
                <a:solidFill>
                  <a:schemeClr val="tx2"/>
                </a:solidFill>
              </a:rPr>
              <a:t>Xs</a:t>
            </a:r>
            <a:r>
              <a:rPr lang="zh-CN" altLang="en-US" dirty="0">
                <a:solidFill>
                  <a:schemeClr val="tx2"/>
                </a:solidFill>
              </a:rPr>
              <a:t> </a:t>
            </a:r>
            <a:r>
              <a:rPr lang="en-US" altLang="zh-CN" dirty="0">
                <a:solidFill>
                  <a:schemeClr val="tx2"/>
                </a:solidFill>
              </a:rPr>
              <a:t>Max", </a:t>
            </a:r>
            <a:endParaRPr lang="en-US" altLang="zh-CN" dirty="0">
              <a:solidFill>
                <a:schemeClr val="tx2"/>
              </a:solidFill>
            </a:endParaRPr>
          </a:p>
          <a:p>
            <a:pPr marL="342900" lvl="1" indent="0">
              <a:buNone/>
            </a:pPr>
            <a:r>
              <a:rPr lang="en-US" altLang="zh-CN" dirty="0">
                <a:solidFill>
                  <a:schemeClr val="tx2"/>
                </a:solidFill>
              </a:rPr>
              <a:t>	brand: "Apple", </a:t>
            </a:r>
            <a:endParaRPr lang="en-US" altLang="zh-CN" dirty="0">
              <a:solidFill>
                <a:schemeClr val="tx2"/>
              </a:solidFill>
            </a:endParaRPr>
          </a:p>
          <a:p>
            <a:pPr marL="342900" lvl="1" indent="0">
              <a:buNone/>
            </a:pPr>
            <a:r>
              <a:rPr lang="en-US" altLang="zh-CN" dirty="0">
                <a:solidFill>
                  <a:schemeClr val="tx2"/>
                </a:solidFill>
              </a:rPr>
              <a:t>	params: [ </a:t>
            </a:r>
            <a:endParaRPr lang="en-US" altLang="zh-CN" dirty="0">
              <a:solidFill>
                <a:schemeClr val="tx2"/>
              </a:solidFill>
            </a:endParaRPr>
          </a:p>
          <a:p>
            <a:pPr marL="342900" lvl="1" indent="0">
              <a:buNone/>
            </a:pPr>
            <a:r>
              <a:rPr lang="en-US" altLang="zh-CN" dirty="0">
                <a:solidFill>
                  <a:schemeClr val="tx2"/>
                </a:solidFill>
              </a:rPr>
              <a:t>		{name: "Standby</a:t>
            </a:r>
            <a:r>
              <a:rPr lang="zh-CN" altLang="en-US" dirty="0">
                <a:solidFill>
                  <a:schemeClr val="tx2"/>
                </a:solidFill>
              </a:rPr>
              <a:t> </a:t>
            </a:r>
            <a:r>
              <a:rPr lang="en-US" altLang="zh-CN" dirty="0">
                <a:solidFill>
                  <a:schemeClr val="tx2"/>
                </a:solidFill>
              </a:rPr>
              <a:t>time", value : 200}, </a:t>
            </a:r>
            <a:endParaRPr lang="en-US" altLang="zh-CN" dirty="0">
              <a:solidFill>
                <a:schemeClr val="tx2"/>
              </a:solidFill>
            </a:endParaRPr>
          </a:p>
          <a:p>
            <a:pPr marL="342900" lvl="1" indent="0">
              <a:buNone/>
            </a:pPr>
            <a:r>
              <a:rPr lang="en-US" altLang="zh-CN" dirty="0">
                <a:solidFill>
                  <a:schemeClr val="tx2"/>
                </a:solidFill>
              </a:rPr>
              <a:t>		{name: "Screen", value : "OLED"},</a:t>
            </a:r>
            <a:endParaRPr lang="en-US" altLang="zh-CN" dirty="0">
              <a:solidFill>
                <a:schemeClr val="tx2"/>
              </a:solidFill>
            </a:endParaRPr>
          </a:p>
          <a:p>
            <a:pPr marL="342900" lvl="1" indent="0">
              <a:buNone/>
            </a:pPr>
            <a:r>
              <a:rPr lang="en-US" altLang="zh-CN" dirty="0">
                <a:solidFill>
                  <a:srgbClr val="FF0000"/>
                </a:solidFill>
              </a:rPr>
              <a:t>		{name: "Quality", value  : "SSS"}</a:t>
            </a:r>
            <a:endParaRPr lang="en-US" altLang="zh-CN" dirty="0">
              <a:solidFill>
                <a:srgbClr val="FF0000"/>
              </a:solidFill>
            </a:endParaRPr>
          </a:p>
          <a:p>
            <a:pPr marL="342900" lvl="1" indent="0">
              <a:buNone/>
            </a:pP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 </a:t>
            </a: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dirty="0"/>
              <a:t>What happens if we distribute the data of RDBMS into multiple physical machines?</a:t>
            </a:r>
            <a:endParaRPr lang="en-US" altLang="zh-CN" dirty="0"/>
          </a:p>
          <a:p>
            <a:endParaRPr lang="en-US" altLang="zh-CN" dirty="0"/>
          </a:p>
          <a:p>
            <a:r>
              <a:rPr lang="en-US" altLang="zh-CN" dirty="0"/>
              <a:t>The problem(s) of single table</a:t>
            </a:r>
            <a:endParaRPr lang="en-US" altLang="zh-CN" dirty="0"/>
          </a:p>
          <a:p>
            <a:pPr lvl="1"/>
            <a:r>
              <a:rPr lang="en-US" altLang="zh-CN" dirty="0"/>
              <a:t>When a SQL statement is being executed, the table(s) will be locked optimistically/pessimistically in order to guarantee the integrity of data.</a:t>
            </a:r>
            <a:endParaRPr lang="en-US" altLang="zh-CN" dirty="0"/>
          </a:p>
          <a:p>
            <a:pPr lvl="1"/>
            <a:r>
              <a:rPr lang="en-US" altLang="zh-CN" dirty="0"/>
              <a:t>The shared lock allows other thread(s) to read but not write the table</a:t>
            </a:r>
            <a:endParaRPr lang="en-US" altLang="zh-CN" dirty="0"/>
          </a:p>
          <a:p>
            <a:pPr lvl="1"/>
            <a:r>
              <a:rPr lang="en-US" altLang="zh-CN" dirty="0"/>
              <a:t>The excluded lock denies any access from other thread(s), i.e. other statements will be queued and wait for the lock released.</a:t>
            </a:r>
            <a:endParaRPr lang="en-US" altLang="zh-CN" dirty="0"/>
          </a:p>
          <a:p>
            <a:pPr lvl="1"/>
            <a:r>
              <a:rPr lang="en-US" altLang="zh-CN" dirty="0"/>
              <a:t>For the latter, the performance is pretty poor if the number of  statements is large.</a:t>
            </a:r>
            <a:endParaRPr lang="en-US" altLang="zh-CN" dirty="0"/>
          </a:p>
          <a:p>
            <a:pPr lvl="1"/>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a:t>
            </a:r>
            <a:r>
              <a:rPr lang="en-US" altLang="zh-CN" dirty="0" err="1"/>
              <a:t>MongoDB</a:t>
            </a:r>
            <a:r>
              <a:rPr lang="en-US" altLang="zh-CN" dirty="0"/>
              <a:t> App</a:t>
            </a:r>
            <a:endParaRPr lang="zh-CN" altLang="en-US" dirty="0"/>
          </a:p>
        </p:txBody>
      </p:sp>
      <p:sp>
        <p:nvSpPr>
          <p:cNvPr id="3" name="内容占位符 2"/>
          <p:cNvSpPr>
            <a:spLocks noGrp="1"/>
          </p:cNvSpPr>
          <p:nvPr>
            <p:ph idx="1"/>
          </p:nvPr>
        </p:nvSpPr>
        <p:spPr/>
        <p:txBody>
          <a:bodyPr>
            <a:normAutofit/>
          </a:bodyPr>
          <a:lstStyle/>
          <a:p>
            <a:r>
              <a:rPr lang="en-US" altLang="zh-CN" dirty="0" err="1"/>
              <a:t>MongoDB</a:t>
            </a:r>
            <a:endParaRPr lang="en-US" altLang="zh-CN" dirty="0"/>
          </a:p>
          <a:p>
            <a:pPr marL="342900" lvl="1" indent="0">
              <a:buNone/>
            </a:pPr>
            <a:endParaRPr lang="en-US" altLang="zh-CN" dirty="0">
              <a:solidFill>
                <a:schemeClr val="tx2"/>
              </a:solidFill>
            </a:endParaRPr>
          </a:p>
          <a:p>
            <a:pPr marL="342900" lvl="1" indent="0">
              <a:buNone/>
            </a:pPr>
            <a:r>
              <a:rPr lang="en-US" altLang="zh-CN" dirty="0">
                <a:solidFill>
                  <a:schemeClr val="tx2"/>
                </a:solidFill>
              </a:rPr>
              <a:t>db. </a:t>
            </a:r>
            <a:r>
              <a:rPr lang="en-US" altLang="zh-CN" dirty="0" err="1">
                <a:solidFill>
                  <a:schemeClr val="tx2"/>
                </a:solidFill>
              </a:rPr>
              <a:t>mobiles.insertOne</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name: " S10", </a:t>
            </a:r>
            <a:endParaRPr lang="en-US" altLang="zh-CN" dirty="0">
              <a:solidFill>
                <a:schemeClr val="tx2"/>
              </a:solidFill>
            </a:endParaRPr>
          </a:p>
          <a:p>
            <a:pPr marL="342900" lvl="1" indent="0">
              <a:buNone/>
            </a:pPr>
            <a:r>
              <a:rPr lang="en-US" altLang="zh-CN" dirty="0">
                <a:solidFill>
                  <a:schemeClr val="tx2"/>
                </a:solidFill>
              </a:rPr>
              <a:t>	brand: "Samsung ", </a:t>
            </a:r>
            <a:endParaRPr lang="en-US" altLang="zh-CN" dirty="0">
              <a:solidFill>
                <a:schemeClr val="tx2"/>
              </a:solidFill>
            </a:endParaRPr>
          </a:p>
          <a:p>
            <a:pPr marL="342900" lvl="1" indent="0">
              <a:buNone/>
            </a:pPr>
            <a:r>
              <a:rPr lang="en-US" altLang="zh-CN" dirty="0">
                <a:solidFill>
                  <a:schemeClr val="tx2"/>
                </a:solidFill>
              </a:rPr>
              <a:t>	params: [ </a:t>
            </a:r>
            <a:endParaRPr lang="en-US" altLang="zh-CN" dirty="0">
              <a:solidFill>
                <a:schemeClr val="tx2"/>
              </a:solidFill>
            </a:endParaRPr>
          </a:p>
          <a:p>
            <a:pPr marL="342900" lvl="1" indent="0">
              <a:buNone/>
            </a:pPr>
            <a:r>
              <a:rPr lang="en-US" altLang="zh-CN" dirty="0">
                <a:solidFill>
                  <a:schemeClr val="tx2"/>
                </a:solidFill>
              </a:rPr>
              <a:t>		{name: "Standby</a:t>
            </a:r>
            <a:r>
              <a:rPr lang="zh-CN" altLang="en-US" dirty="0">
                <a:solidFill>
                  <a:schemeClr val="tx2"/>
                </a:solidFill>
              </a:rPr>
              <a:t> </a:t>
            </a:r>
            <a:r>
              <a:rPr lang="en-US" altLang="zh-CN" dirty="0">
                <a:solidFill>
                  <a:schemeClr val="tx2"/>
                </a:solidFill>
              </a:rPr>
              <a:t>time", value : 300}, </a:t>
            </a:r>
            <a:endParaRPr lang="en-US" altLang="zh-CN" dirty="0">
              <a:solidFill>
                <a:schemeClr val="tx2"/>
              </a:solidFill>
            </a:endParaRPr>
          </a:p>
          <a:p>
            <a:pPr marL="342900" lvl="1" indent="0">
              <a:buNone/>
            </a:pPr>
            <a:r>
              <a:rPr lang="en-US" altLang="zh-CN" dirty="0">
                <a:solidFill>
                  <a:schemeClr val="tx2"/>
                </a:solidFill>
              </a:rPr>
              <a:t>		{name: "Screen", value : "Curve"},</a:t>
            </a:r>
            <a:endParaRPr lang="en-US" altLang="zh-CN" dirty="0">
              <a:solidFill>
                <a:schemeClr val="tx2"/>
              </a:solidFill>
            </a:endParaRPr>
          </a:p>
          <a:p>
            <a:pPr marL="342900" lvl="1" indent="0">
              <a:buNone/>
            </a:pPr>
            <a:r>
              <a:rPr lang="en-US" altLang="zh-CN" dirty="0">
                <a:solidFill>
                  <a:srgbClr val="FF0000"/>
                </a:solidFill>
              </a:rPr>
              <a:t>		{name: "Price", value  : "Attractive"}</a:t>
            </a:r>
            <a:endParaRPr lang="en-US" altLang="zh-CN" dirty="0">
              <a:solidFill>
                <a:srgbClr val="FF0000"/>
              </a:solidFill>
            </a:endParaRPr>
          </a:p>
          <a:p>
            <a:pPr marL="342900" lvl="1" indent="0">
              <a:buNone/>
            </a:pP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a:t>
            </a:r>
            <a:r>
              <a:rPr lang="en-US" altLang="zh-CN" dirty="0" err="1"/>
              <a:t>MongoDB</a:t>
            </a:r>
            <a:r>
              <a:rPr lang="en-US" altLang="zh-CN" dirty="0"/>
              <a:t> App</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MongoDB</a:t>
            </a:r>
            <a:endParaRPr lang="en-US" altLang="zh-CN" dirty="0"/>
          </a:p>
          <a:p>
            <a:pPr marL="342900" lvl="1" indent="0">
              <a:buNone/>
            </a:pPr>
            <a:endParaRPr lang="en-US" altLang="zh-CN" dirty="0">
              <a:solidFill>
                <a:schemeClr val="tx2"/>
              </a:solidFill>
            </a:endParaRPr>
          </a:p>
          <a:p>
            <a:pPr marL="342900" lvl="1" indent="0">
              <a:buNone/>
            </a:pPr>
            <a:r>
              <a:rPr lang="en-US" altLang="zh-CN" dirty="0" err="1">
                <a:solidFill>
                  <a:schemeClr val="tx2"/>
                </a:solidFill>
              </a:rPr>
              <a:t>db.mobiles.find</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params</a:t>
            </a:r>
            <a:r>
              <a:rPr lang="en-US" altLang="zh-CN" dirty="0">
                <a:solidFill>
                  <a:schemeClr val="tx2"/>
                </a:solidFill>
              </a:rPr>
              <a:t>": { </a:t>
            </a:r>
            <a:endParaRPr lang="en-US" altLang="zh-CN" dirty="0">
              <a:solidFill>
                <a:schemeClr val="tx2"/>
              </a:solidFill>
            </a:endParaRPr>
          </a:p>
          <a:p>
            <a:pPr marL="342900" lvl="1" indent="0">
              <a:buNone/>
            </a:pPr>
            <a:r>
              <a:rPr lang="en-US" altLang="zh-CN" dirty="0">
                <a:solidFill>
                  <a:schemeClr val="tx2"/>
                </a:solidFill>
              </a:rPr>
              <a:t>	       $all: [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elemMatch</a:t>
            </a:r>
            <a:r>
              <a:rPr lang="en-US" altLang="zh-CN" dirty="0">
                <a:solidFill>
                  <a:schemeClr val="tx2"/>
                </a:solidFill>
              </a:rPr>
              <a:t>: {"name": "Standby</a:t>
            </a:r>
            <a:r>
              <a:rPr lang="zh-CN" altLang="en-US" dirty="0">
                <a:solidFill>
                  <a:schemeClr val="tx2"/>
                </a:solidFill>
              </a:rPr>
              <a:t> </a:t>
            </a:r>
            <a:r>
              <a:rPr lang="en-US" altLang="zh-CN" dirty="0">
                <a:solidFill>
                  <a:schemeClr val="tx2"/>
                </a:solidFill>
              </a:rPr>
              <a:t>time", "value": {$</a:t>
            </a:r>
            <a:r>
              <a:rPr lang="en-US" altLang="zh-CN" dirty="0" err="1">
                <a:solidFill>
                  <a:schemeClr val="tx2"/>
                </a:solidFill>
              </a:rPr>
              <a:t>gt</a:t>
            </a:r>
            <a:r>
              <a:rPr lang="en-US" altLang="zh-CN" dirty="0">
                <a:solidFill>
                  <a:schemeClr val="tx2"/>
                </a:solidFill>
              </a:rPr>
              <a:t>: 100}}},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elemMatch</a:t>
            </a:r>
            <a:r>
              <a:rPr lang="en-US" altLang="zh-CN" dirty="0">
                <a:solidFill>
                  <a:schemeClr val="tx2"/>
                </a:solidFill>
              </a:rPr>
              <a:t>: {"name": "Screen", "value": "OLED"}}</a:t>
            </a:r>
            <a:endParaRPr lang="en-US" altLang="zh-CN" dirty="0">
              <a:solidFill>
                <a:schemeClr val="tx2"/>
              </a:solidFill>
            </a:endParaRPr>
          </a:p>
          <a:p>
            <a:pPr marL="342900" lvl="1" indent="0">
              <a:buNone/>
            </a:pPr>
            <a:r>
              <a:rPr lang="en-US" altLang="zh-CN" dirty="0">
                <a:solidFill>
                  <a:schemeClr val="tx2"/>
                </a:solidFill>
              </a:rPr>
              <a:t>               ] </a:t>
            </a:r>
            <a:endParaRPr lang="en-US" altLang="zh-CN" dirty="0">
              <a:solidFill>
                <a:schemeClr val="tx2"/>
              </a:solidFill>
            </a:endParaRPr>
          </a:p>
          <a:p>
            <a:pPr marL="342900" lvl="1" indent="0">
              <a:buNone/>
            </a:pPr>
            <a:r>
              <a:rPr lang="en-US" altLang="zh-CN" dirty="0">
                <a:solidFill>
                  <a:schemeClr val="tx2"/>
                </a:solidFill>
              </a:rPr>
              <a:t>	} </a:t>
            </a:r>
            <a:endParaRPr lang="en-US" altLang="zh-CN" dirty="0">
              <a:solidFill>
                <a:schemeClr val="tx2"/>
              </a:solidFill>
            </a:endParaRPr>
          </a:p>
          <a:p>
            <a:pPr marL="342900" lvl="1" indent="0">
              <a:buNone/>
            </a:pPr>
            <a:r>
              <a:rPr lang="en-US" altLang="zh-CN" dirty="0">
                <a:solidFill>
                  <a:schemeClr val="tx2"/>
                </a:solidFill>
              </a:rPr>
              <a:t>});</a:t>
            </a:r>
            <a:endParaRPr lang="en-US" altLang="zh-CN" dirty="0">
              <a:solidFill>
                <a:schemeClr val="tx2"/>
              </a:solidFill>
            </a:endParaRPr>
          </a:p>
          <a:p>
            <a:pPr marL="342900" lvl="1" indent="0">
              <a:buNone/>
            </a:pPr>
            <a:endParaRPr lang="en-US" altLang="zh-CN" dirty="0">
              <a:solidFill>
                <a:schemeClr val="tx2"/>
              </a:solidFill>
            </a:endParaRPr>
          </a:p>
          <a:p>
            <a:pPr marL="342900" lvl="1" indent="0">
              <a:buNone/>
            </a:pPr>
            <a:r>
              <a:rPr lang="en-US" altLang="zh-CN" dirty="0" err="1">
                <a:solidFill>
                  <a:schemeClr val="tx2"/>
                </a:solidFill>
              </a:rPr>
              <a:t>db.mobiles.find</a:t>
            </a:r>
            <a:r>
              <a:rPr lang="en-US" altLang="zh-CN" dirty="0">
                <a:solidFill>
                  <a:schemeClr val="tx2"/>
                </a:solidFill>
              </a:rPr>
              <a:t>({ </a:t>
            </a:r>
            <a:endParaRPr lang="en-US" altLang="zh-CN" dirty="0">
              <a:solidFill>
                <a:schemeClr val="tx2"/>
              </a:solidFill>
            </a:endParaRPr>
          </a:p>
          <a:p>
            <a:pPr marL="342900" lvl="1" indent="0">
              <a:buNone/>
            </a:pPr>
            <a:r>
              <a:rPr lang="en-US" altLang="zh-CN" dirty="0">
                <a:solidFill>
                  <a:schemeClr val="tx2"/>
                </a:solidFill>
              </a:rPr>
              <a:t>	"params": { </a:t>
            </a:r>
            <a:endParaRPr lang="en-US" altLang="zh-CN" dirty="0">
              <a:solidFill>
                <a:schemeClr val="tx2"/>
              </a:solidFill>
            </a:endParaRPr>
          </a:p>
          <a:p>
            <a:pPr marL="342900" lvl="1" indent="0">
              <a:buNone/>
            </a:pPr>
            <a:r>
              <a:rPr lang="en-US" altLang="zh-CN" dirty="0">
                <a:solidFill>
                  <a:schemeClr val="tx2"/>
                </a:solidFill>
              </a:rPr>
              <a:t>	       $all: [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elemMatch</a:t>
            </a:r>
            <a:r>
              <a:rPr lang="en-US" altLang="zh-CN" dirty="0">
                <a:solidFill>
                  <a:schemeClr val="tx2"/>
                </a:solidFill>
              </a:rPr>
              <a:t>: {"name": "Standby</a:t>
            </a:r>
            <a:r>
              <a:rPr lang="zh-CN" altLang="en-US" dirty="0">
                <a:solidFill>
                  <a:schemeClr val="tx2"/>
                </a:solidFill>
              </a:rPr>
              <a:t> </a:t>
            </a:r>
            <a:r>
              <a:rPr lang="en-US" altLang="zh-CN" dirty="0">
                <a:solidFill>
                  <a:schemeClr val="tx2"/>
                </a:solidFill>
              </a:rPr>
              <a:t>time", "value": {$</a:t>
            </a:r>
            <a:r>
              <a:rPr lang="en-US" altLang="zh-CN" dirty="0" err="1">
                <a:solidFill>
                  <a:schemeClr val="tx2"/>
                </a:solidFill>
              </a:rPr>
              <a:t>gt</a:t>
            </a:r>
            <a:r>
              <a:rPr lang="en-US" altLang="zh-CN" dirty="0">
                <a:solidFill>
                  <a:schemeClr val="tx2"/>
                </a:solidFill>
              </a:rPr>
              <a:t>: 100}}}, </a:t>
            </a:r>
            <a:endParaRPr lang="en-US" altLang="zh-CN" dirty="0">
              <a:solidFill>
                <a:schemeClr val="tx2"/>
              </a:solidFill>
            </a:endParaRPr>
          </a:p>
          <a:p>
            <a:pPr marL="342900" lvl="1" indent="0">
              <a:buNone/>
            </a:pPr>
            <a:r>
              <a:rPr lang="en-US" altLang="zh-CN" dirty="0">
                <a:solidFill>
                  <a:schemeClr val="tx2"/>
                </a:solidFill>
              </a:rPr>
              <a:t>		{$</a:t>
            </a:r>
            <a:r>
              <a:rPr lang="en-US" altLang="zh-CN" dirty="0" err="1">
                <a:solidFill>
                  <a:schemeClr val="tx2"/>
                </a:solidFill>
              </a:rPr>
              <a:t>elemMatch</a:t>
            </a:r>
            <a:r>
              <a:rPr lang="en-US" altLang="zh-CN" dirty="0">
                <a:solidFill>
                  <a:schemeClr val="tx2"/>
                </a:solidFill>
              </a:rPr>
              <a:t>: </a:t>
            </a:r>
            <a:r>
              <a:rPr lang="en-US" altLang="zh-CN" dirty="0">
                <a:solidFill>
                  <a:srgbClr val="FF0000"/>
                </a:solidFill>
              </a:rPr>
              <a:t>{"name": ”Price", "value": ”Attractive"}</a:t>
            </a:r>
            <a:r>
              <a:rPr lang="en-US" altLang="zh-CN" dirty="0">
                <a:solidFill>
                  <a:schemeClr val="tx2"/>
                </a:solidFill>
              </a:rPr>
              <a:t>}</a:t>
            </a:r>
            <a:endParaRPr lang="en-US" altLang="zh-CN" dirty="0">
              <a:solidFill>
                <a:schemeClr val="tx2"/>
              </a:solidFill>
            </a:endParaRPr>
          </a:p>
          <a:p>
            <a:pPr marL="342900" lvl="1" indent="0">
              <a:buNone/>
            </a:pPr>
            <a:r>
              <a:rPr lang="en-US" altLang="zh-CN" dirty="0">
                <a:solidFill>
                  <a:schemeClr val="tx2"/>
                </a:solidFill>
              </a:rPr>
              <a:t>               ] </a:t>
            </a:r>
            <a:endParaRPr lang="en-US" altLang="zh-CN" dirty="0">
              <a:solidFill>
                <a:schemeClr val="tx2"/>
              </a:solidFill>
            </a:endParaRPr>
          </a:p>
          <a:p>
            <a:pPr marL="342900" lvl="1" indent="0">
              <a:buNone/>
            </a:pPr>
            <a:r>
              <a:rPr lang="en-US" altLang="zh-CN" dirty="0">
                <a:solidFill>
                  <a:schemeClr val="tx2"/>
                </a:solidFill>
              </a:rPr>
              <a:t>	} </a:t>
            </a:r>
            <a:endParaRPr lang="en-US" altLang="zh-CN" dirty="0">
              <a:solidFill>
                <a:schemeClr val="tx2"/>
              </a:solidFill>
            </a:endParaRPr>
          </a:p>
          <a:p>
            <a:pPr marL="342900" lvl="1" indent="0">
              <a:buNone/>
            </a:pPr>
            <a:r>
              <a:rPr lang="en-US" altLang="zh-CN" dirty="0">
                <a:solidFill>
                  <a:schemeClr val="tx2"/>
                </a:solidFill>
              </a:rPr>
              <a:t>});</a:t>
            </a:r>
            <a:endParaRPr lang="zh-CN" altLang="en-US" dirty="0">
              <a:solidFill>
                <a:schemeClr val="tx2"/>
              </a:solidFill>
            </a:endParaRPr>
          </a:p>
          <a:p>
            <a:pPr marL="342900" lvl="1" indent="0">
              <a:buNone/>
            </a:pP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Sharding </a:t>
            </a:r>
            <a:endParaRPr lang="zh-CN" altLang="en-US" dirty="0"/>
          </a:p>
        </p:txBody>
      </p:sp>
      <p:sp>
        <p:nvSpPr>
          <p:cNvPr id="3" name="内容占位符 2"/>
          <p:cNvSpPr>
            <a:spLocks noGrp="1"/>
          </p:cNvSpPr>
          <p:nvPr>
            <p:ph idx="1"/>
          </p:nvPr>
        </p:nvSpPr>
        <p:spPr/>
        <p:txBody>
          <a:bodyPr/>
          <a:lstStyle/>
          <a:p>
            <a:r>
              <a:rPr lang="en-US" altLang="zh-CN" dirty="0"/>
              <a:t>Sharding is </a:t>
            </a:r>
            <a:r>
              <a:rPr lang="en-US" altLang="zh-CN" dirty="0" err="1"/>
              <a:t>MongoDB’s</a:t>
            </a:r>
            <a:r>
              <a:rPr lang="en-US" altLang="zh-CN" dirty="0"/>
              <a:t> approach to scaling out. </a:t>
            </a:r>
            <a:endParaRPr lang="en-US" altLang="zh-CN" dirty="0"/>
          </a:p>
          <a:p>
            <a:pPr lvl="1"/>
            <a:r>
              <a:rPr lang="en-US" altLang="zh-CN" dirty="0" err="1"/>
              <a:t>Sharding</a:t>
            </a:r>
            <a:r>
              <a:rPr lang="en-US" altLang="zh-CN" dirty="0"/>
              <a:t> allows you to add more machines to handle increasing load and data size without affecting your application</a:t>
            </a:r>
            <a:endParaRPr lang="en-US" altLang="zh-CN" dirty="0"/>
          </a:p>
          <a:p>
            <a:pPr>
              <a:buNone/>
            </a:pPr>
            <a:endParaRPr lang="en-US" altLang="zh-CN" sz="1050" dirty="0"/>
          </a:p>
          <a:p>
            <a:r>
              <a:rPr lang="en-US" altLang="zh-CN" dirty="0"/>
              <a:t>Manual </a:t>
            </a:r>
            <a:r>
              <a:rPr lang="en-US" altLang="zh-CN" dirty="0" err="1"/>
              <a:t>sharding</a:t>
            </a:r>
            <a:r>
              <a:rPr lang="en-US" altLang="zh-CN" dirty="0"/>
              <a:t> will work well but become difficult to maintain when adding or removing nods from the cluster or in face of changing data distributions or load patterns</a:t>
            </a:r>
            <a:endParaRPr lang="en-US" altLang="zh-CN" dirty="0"/>
          </a:p>
          <a:p>
            <a:pPr>
              <a:buNone/>
            </a:pPr>
            <a:endParaRPr lang="en-US" altLang="zh-CN" sz="1050" dirty="0"/>
          </a:p>
          <a:p>
            <a:r>
              <a:rPr lang="en-US" altLang="zh-CN" dirty="0" err="1"/>
              <a:t>MongoDB</a:t>
            </a:r>
            <a:r>
              <a:rPr lang="en-US" altLang="zh-CN" dirty="0"/>
              <a:t> supports </a:t>
            </a:r>
            <a:r>
              <a:rPr lang="en-US" altLang="zh-CN" dirty="0" err="1"/>
              <a:t>autosharding</a:t>
            </a:r>
            <a:r>
              <a:rPr lang="en-US" altLang="zh-CN" dirty="0"/>
              <a:t> ,which eliminates  some of the administrative headaches of  manual </a:t>
            </a:r>
            <a:r>
              <a:rPr lang="en-US" altLang="zh-CN" dirty="0" err="1"/>
              <a:t>sharding</a:t>
            </a:r>
            <a:r>
              <a:rPr lang="en-US" altLang="zh-CN"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Autosharding</a:t>
            </a:r>
            <a:r>
              <a:rPr lang="en-US" altLang="zh-CN" dirty="0"/>
              <a:t> in </a:t>
            </a:r>
            <a:r>
              <a:rPr lang="en-US" altLang="zh-CN" dirty="0" err="1"/>
              <a:t>MongoDB</a:t>
            </a:r>
            <a:endParaRPr lang="zh-CN" altLang="en-US" dirty="0"/>
          </a:p>
        </p:txBody>
      </p:sp>
      <p:sp>
        <p:nvSpPr>
          <p:cNvPr id="3" name="内容占位符 2"/>
          <p:cNvSpPr>
            <a:spLocks noGrp="1"/>
          </p:cNvSpPr>
          <p:nvPr>
            <p:ph idx="1"/>
          </p:nvPr>
        </p:nvSpPr>
        <p:spPr/>
        <p:txBody>
          <a:bodyPr/>
          <a:lstStyle/>
          <a:p>
            <a:r>
              <a:rPr lang="en-US" altLang="zh-CN" dirty="0"/>
              <a:t>The basic concept behind </a:t>
            </a:r>
            <a:r>
              <a:rPr lang="en-US" altLang="zh-CN" dirty="0" err="1"/>
              <a:t>MongoDB’s</a:t>
            </a:r>
            <a:r>
              <a:rPr lang="en-US" altLang="zh-CN" dirty="0"/>
              <a:t> </a:t>
            </a:r>
            <a:r>
              <a:rPr lang="en-US" altLang="zh-CN" dirty="0" err="1"/>
              <a:t>sharding</a:t>
            </a:r>
            <a:r>
              <a:rPr lang="en-US" altLang="zh-CN" dirty="0"/>
              <a:t> is to break up collections into small chunks</a:t>
            </a:r>
            <a:endParaRPr lang="en-US" altLang="zh-CN" dirty="0"/>
          </a:p>
          <a:p>
            <a:endParaRPr lang="en-US" altLang="zh-CN" dirty="0"/>
          </a:p>
          <a:p>
            <a:r>
              <a:rPr lang="en-US" altLang="zh-CN" dirty="0"/>
              <a:t>We don’t need to know what shard has what data, so we run a </a:t>
            </a:r>
            <a:r>
              <a:rPr lang="en-US" altLang="zh-CN" b="1" i="1" dirty="0">
                <a:solidFill>
                  <a:schemeClr val="bg2">
                    <a:lumMod val="50000"/>
                  </a:schemeClr>
                </a:solidFill>
              </a:rPr>
              <a:t>router</a:t>
            </a:r>
            <a:r>
              <a:rPr lang="en-US" altLang="zh-CN" i="1" dirty="0">
                <a:solidFill>
                  <a:schemeClr val="bg2">
                    <a:lumMod val="50000"/>
                  </a:schemeClr>
                </a:solidFill>
              </a:rPr>
              <a:t> </a:t>
            </a:r>
            <a:r>
              <a:rPr lang="en-US" altLang="zh-CN" dirty="0"/>
              <a:t>in front of the application, it knows where the data located, so applications can connect to it and issue requests normally.</a:t>
            </a:r>
            <a:endParaRPr lang="en-US" altLang="zh-CN" dirty="0"/>
          </a:p>
          <a:p>
            <a:endParaRPr lang="en-US" altLang="zh-CN" dirty="0"/>
          </a:p>
          <a:p>
            <a:r>
              <a:rPr lang="en-US" altLang="zh-CN" dirty="0"/>
              <a:t>An application will connected to a normal </a:t>
            </a:r>
            <a:r>
              <a:rPr lang="en-US" altLang="zh-CN" dirty="0" err="1"/>
              <a:t>mongod</a:t>
            </a:r>
            <a:r>
              <a:rPr lang="en-US" altLang="zh-CN" dirty="0"/>
              <a:t>, the router, knowing  what data is on which shard, is able to forward the requests to the appropriate shard(s).</a:t>
            </a:r>
            <a:endParaRPr lang="en-US" altLang="zh-CN" dirty="0"/>
          </a:p>
          <a:p>
            <a:pPr>
              <a:buNone/>
            </a:pP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Non-shard client </a:t>
            </a:r>
            <a:r>
              <a:rPr lang="en-US" altLang="zh-CN" dirty="0" err="1"/>
              <a:t>vs</a:t>
            </a:r>
            <a:r>
              <a:rPr lang="en-US" altLang="zh-CN" dirty="0"/>
              <a:t> </a:t>
            </a:r>
            <a:r>
              <a:rPr lang="en-US" altLang="zh-CN" dirty="0" err="1"/>
              <a:t>shardded</a:t>
            </a:r>
            <a:r>
              <a:rPr lang="en-US" altLang="zh-CN" dirty="0"/>
              <a:t> client</a:t>
            </a:r>
            <a:endParaRPr lang="zh-CN" altLang="en-US" dirty="0"/>
          </a:p>
        </p:txBody>
      </p:sp>
      <p:pic>
        <p:nvPicPr>
          <p:cNvPr id="5" name="内容占位符 4" descr="1.jpg"/>
          <p:cNvPicPr>
            <a:picLocks noGrp="1" noChangeAspect="1"/>
          </p:cNvPicPr>
          <p:nvPr>
            <p:ph idx="1"/>
          </p:nvPr>
        </p:nvPicPr>
        <p:blipFill>
          <a:blip r:embed="rId1"/>
          <a:stretch>
            <a:fillRect/>
          </a:stretch>
        </p:blipFill>
        <p:spPr>
          <a:xfrm>
            <a:off x="1571604" y="2448599"/>
            <a:ext cx="2035983" cy="1774729"/>
          </a:xfrm>
        </p:spPr>
      </p:pic>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6" name="图片 5" descr="2.jpg"/>
          <p:cNvPicPr>
            <a:picLocks noChangeAspect="1"/>
          </p:cNvPicPr>
          <p:nvPr/>
        </p:nvPicPr>
        <p:blipFill>
          <a:blip r:embed="rId2"/>
          <a:stretch>
            <a:fillRect/>
          </a:stretch>
        </p:blipFill>
        <p:spPr>
          <a:xfrm>
            <a:off x="5000628" y="2464594"/>
            <a:ext cx="2600325" cy="2143140"/>
          </a:xfrm>
          <a:prstGeom prst="rect">
            <a:avLst/>
          </a:prstGeom>
        </p:spPr>
      </p:pic>
      <p:sp>
        <p:nvSpPr>
          <p:cNvPr id="7" name="TextBox 6"/>
          <p:cNvSpPr txBox="1"/>
          <p:nvPr/>
        </p:nvSpPr>
        <p:spPr>
          <a:xfrm>
            <a:off x="1303713" y="1178709"/>
            <a:ext cx="2893238" cy="715581"/>
          </a:xfrm>
          <a:prstGeom prst="rect">
            <a:avLst/>
          </a:prstGeom>
          <a:noFill/>
        </p:spPr>
        <p:txBody>
          <a:bodyPr wrap="square" rtlCol="0">
            <a:spAutoFit/>
          </a:bodyPr>
          <a:lstStyle/>
          <a:p>
            <a:r>
              <a:rPr lang="en-US" altLang="zh-CN" sz="1350" dirty="0"/>
              <a:t>In a </a:t>
            </a:r>
            <a:r>
              <a:rPr lang="en-US" altLang="zh-CN" sz="1350" dirty="0" err="1"/>
              <a:t>nonsharded</a:t>
            </a:r>
            <a:r>
              <a:rPr lang="en-US" altLang="zh-CN" sz="1350" dirty="0"/>
              <a:t> </a:t>
            </a:r>
            <a:r>
              <a:rPr lang="en-US" altLang="zh-CN" sz="1350" dirty="0" err="1"/>
              <a:t>MongoDB</a:t>
            </a:r>
            <a:r>
              <a:rPr lang="en-US" altLang="zh-CN" sz="1350" dirty="0"/>
              <a:t> setup,</a:t>
            </a:r>
            <a:endParaRPr lang="en-US" altLang="zh-CN" sz="1350" dirty="0"/>
          </a:p>
          <a:p>
            <a:r>
              <a:rPr lang="en-US" altLang="zh-CN" sz="1350" dirty="0"/>
              <a:t> you would have a client connecting</a:t>
            </a:r>
            <a:endParaRPr lang="en-US" altLang="zh-CN" sz="1350" dirty="0"/>
          </a:p>
          <a:p>
            <a:r>
              <a:rPr lang="en-US" altLang="zh-CN" sz="1350" dirty="0"/>
              <a:t> to a </a:t>
            </a:r>
            <a:r>
              <a:rPr lang="en-US" altLang="zh-CN" sz="1350" dirty="0" err="1"/>
              <a:t>mongod</a:t>
            </a:r>
            <a:r>
              <a:rPr lang="en-US" altLang="zh-CN" sz="1350" dirty="0"/>
              <a:t>  process,</a:t>
            </a:r>
            <a:endParaRPr lang="zh-CN" altLang="en-US" sz="1350" dirty="0"/>
          </a:p>
        </p:txBody>
      </p:sp>
      <p:sp>
        <p:nvSpPr>
          <p:cNvPr id="8" name="TextBox 7"/>
          <p:cNvSpPr txBox="1"/>
          <p:nvPr/>
        </p:nvSpPr>
        <p:spPr>
          <a:xfrm>
            <a:off x="5054206" y="1125131"/>
            <a:ext cx="2625347" cy="923330"/>
          </a:xfrm>
          <a:prstGeom prst="rect">
            <a:avLst/>
          </a:prstGeom>
          <a:noFill/>
        </p:spPr>
        <p:txBody>
          <a:bodyPr wrap="square" rtlCol="0">
            <a:spAutoFit/>
          </a:bodyPr>
          <a:lstStyle/>
          <a:p>
            <a:r>
              <a:rPr lang="en-US" altLang="zh-CN" sz="1350" dirty="0"/>
              <a:t>In a </a:t>
            </a:r>
            <a:r>
              <a:rPr lang="en-US" altLang="zh-CN" sz="1350" dirty="0" err="1"/>
              <a:t>sharded</a:t>
            </a:r>
            <a:r>
              <a:rPr lang="en-US" altLang="zh-CN" sz="1350" dirty="0"/>
              <a:t> setup the client connects to a </a:t>
            </a:r>
            <a:r>
              <a:rPr lang="en-US" altLang="zh-CN" sz="1350" dirty="0" err="1"/>
              <a:t>mongos</a:t>
            </a:r>
            <a:r>
              <a:rPr lang="en-US" altLang="zh-CN" sz="1350" dirty="0"/>
              <a:t> process, which abstracts the </a:t>
            </a:r>
            <a:r>
              <a:rPr lang="en-US" altLang="zh-CN" sz="1350" dirty="0" err="1"/>
              <a:t>sharding</a:t>
            </a:r>
            <a:r>
              <a:rPr lang="en-US" altLang="zh-CN" sz="1350" dirty="0"/>
              <a:t> away from the application. .</a:t>
            </a:r>
            <a:endParaRPr lang="zh-CN" altLang="en-US" sz="1350" dirty="0"/>
          </a:p>
        </p:txBody>
      </p:sp>
      <p:sp>
        <p:nvSpPr>
          <p:cNvPr id="9" name="TextBox 8"/>
          <p:cNvSpPr txBox="1"/>
          <p:nvPr/>
        </p:nvSpPr>
        <p:spPr>
          <a:xfrm>
            <a:off x="1571604" y="4554154"/>
            <a:ext cx="2271904" cy="300082"/>
          </a:xfrm>
          <a:prstGeom prst="rect">
            <a:avLst/>
          </a:prstGeom>
          <a:noFill/>
        </p:spPr>
        <p:txBody>
          <a:bodyPr wrap="none" rtlCol="0">
            <a:spAutoFit/>
          </a:bodyPr>
          <a:lstStyle/>
          <a:p>
            <a:r>
              <a:rPr lang="en-US" altLang="zh-CN" sz="1350" i="1" dirty="0" err="1"/>
              <a:t>Nonsharded</a:t>
            </a:r>
            <a:r>
              <a:rPr lang="en-US" altLang="zh-CN" sz="1350" i="1" dirty="0"/>
              <a:t> client connection</a:t>
            </a:r>
            <a:endParaRPr lang="zh-CN" altLang="en-US" sz="1350" dirty="0"/>
          </a:p>
        </p:txBody>
      </p:sp>
      <p:sp>
        <p:nvSpPr>
          <p:cNvPr id="10" name="TextBox 9"/>
          <p:cNvSpPr txBox="1"/>
          <p:nvPr/>
        </p:nvSpPr>
        <p:spPr>
          <a:xfrm>
            <a:off x="5429256" y="4554154"/>
            <a:ext cx="1992981" cy="300082"/>
          </a:xfrm>
          <a:prstGeom prst="rect">
            <a:avLst/>
          </a:prstGeom>
          <a:noFill/>
        </p:spPr>
        <p:txBody>
          <a:bodyPr wrap="none" rtlCol="0">
            <a:spAutoFit/>
          </a:bodyPr>
          <a:lstStyle/>
          <a:p>
            <a:r>
              <a:rPr lang="en-US" altLang="zh-CN" sz="1350" i="1" dirty="0" err="1"/>
              <a:t>Sharded</a:t>
            </a:r>
            <a:r>
              <a:rPr lang="en-US" altLang="zh-CN" sz="1350" i="1" dirty="0"/>
              <a:t> client connection</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When to Shard ?</a:t>
            </a:r>
            <a:endParaRPr lang="zh-CN" altLang="en-US" dirty="0"/>
          </a:p>
        </p:txBody>
      </p:sp>
      <p:sp>
        <p:nvSpPr>
          <p:cNvPr id="3" name="内容占位符 2"/>
          <p:cNvSpPr>
            <a:spLocks noGrp="1"/>
          </p:cNvSpPr>
          <p:nvPr>
            <p:ph idx="1"/>
          </p:nvPr>
        </p:nvSpPr>
        <p:spPr/>
        <p:txBody>
          <a:bodyPr/>
          <a:lstStyle/>
          <a:p>
            <a:r>
              <a:rPr lang="en-US" altLang="zh-CN" dirty="0"/>
              <a:t>In general, you should start with a </a:t>
            </a:r>
            <a:r>
              <a:rPr lang="en-US" altLang="zh-CN" dirty="0" err="1"/>
              <a:t>nonsharded</a:t>
            </a:r>
            <a:r>
              <a:rPr lang="en-US" altLang="zh-CN" dirty="0"/>
              <a:t> setup and convert it to a </a:t>
            </a:r>
            <a:r>
              <a:rPr lang="en-US" altLang="zh-CN" dirty="0" err="1"/>
              <a:t>sharded</a:t>
            </a:r>
            <a:r>
              <a:rPr lang="en-US" altLang="zh-CN" dirty="0"/>
              <a:t> one, if and when you need.</a:t>
            </a:r>
            <a:endParaRPr lang="en-US" altLang="zh-CN" dirty="0"/>
          </a:p>
          <a:p>
            <a:endParaRPr lang="en-US" altLang="zh-CN" dirty="0"/>
          </a:p>
          <a:p>
            <a:r>
              <a:rPr lang="en-US" altLang="zh-CN" dirty="0"/>
              <a:t>When the situations like this, you should probably to shard</a:t>
            </a:r>
            <a:endParaRPr lang="en-US" altLang="zh-CN" dirty="0"/>
          </a:p>
          <a:p>
            <a:pPr lvl="1"/>
            <a:r>
              <a:rPr lang="en-US" altLang="zh-CN" dirty="0"/>
              <a:t>You’ve run out of disk space on your current machine.</a:t>
            </a:r>
            <a:endParaRPr lang="en-US" altLang="zh-CN" dirty="0"/>
          </a:p>
          <a:p>
            <a:pPr lvl="1"/>
            <a:r>
              <a:rPr lang="en-US" altLang="zh-CN" dirty="0"/>
              <a:t>You want to write data faster than a single </a:t>
            </a:r>
            <a:r>
              <a:rPr lang="en-US" altLang="zh-CN" dirty="0" err="1"/>
              <a:t>mongod</a:t>
            </a:r>
            <a:r>
              <a:rPr lang="en-US" altLang="zh-CN" dirty="0"/>
              <a:t> can  handle.</a:t>
            </a:r>
            <a:endParaRPr lang="en-US" altLang="zh-CN" dirty="0"/>
          </a:p>
          <a:p>
            <a:pPr lvl="1"/>
            <a:r>
              <a:rPr lang="en-US" altLang="zh-CN" dirty="0"/>
              <a:t>You want to keep a larger proportion of data in memory to improve performance</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Shard Keys</a:t>
            </a:r>
            <a:endParaRPr lang="zh-CN" altLang="en-US" dirty="0"/>
          </a:p>
        </p:txBody>
      </p:sp>
      <p:sp>
        <p:nvSpPr>
          <p:cNvPr id="3" name="内容占位符 2"/>
          <p:cNvSpPr>
            <a:spLocks noGrp="1"/>
          </p:cNvSpPr>
          <p:nvPr>
            <p:ph idx="1"/>
          </p:nvPr>
        </p:nvSpPr>
        <p:spPr/>
        <p:txBody>
          <a:bodyPr/>
          <a:lstStyle/>
          <a:p>
            <a:r>
              <a:rPr lang="en-US" altLang="zh-CN" dirty="0"/>
              <a:t>When you set up </a:t>
            </a:r>
            <a:r>
              <a:rPr lang="en-US" altLang="zh-CN" dirty="0" err="1"/>
              <a:t>sharding</a:t>
            </a:r>
            <a:r>
              <a:rPr lang="en-US" altLang="zh-CN" dirty="0"/>
              <a:t>, you choose a key from a collection and use that key’s values to split up the data. This key is call a </a:t>
            </a:r>
            <a:r>
              <a:rPr lang="en-US" altLang="zh-CN" i="1" dirty="0">
                <a:solidFill>
                  <a:schemeClr val="bg2">
                    <a:lumMod val="50000"/>
                  </a:schemeClr>
                </a:solidFill>
              </a:rPr>
              <a:t>shard key</a:t>
            </a:r>
            <a:endParaRPr lang="en-US" altLang="zh-CN" i="1" dirty="0">
              <a:solidFill>
                <a:schemeClr val="bg2">
                  <a:lumMod val="50000"/>
                </a:schemeClr>
              </a:solidFill>
            </a:endParaRPr>
          </a:p>
          <a:p>
            <a:pPr lvl="1"/>
            <a:r>
              <a:rPr lang="en-US" altLang="zh-CN" dirty="0"/>
              <a:t>For example, If we chose "name" as our shard key, one shard could hold documents where the "name" started with A–F, the next shard could hold names from G–P, and the final shard would hold names from Q–Z. </a:t>
            </a:r>
            <a:endParaRPr lang="en-US" altLang="zh-CN" dirty="0"/>
          </a:p>
          <a:p>
            <a:pPr>
              <a:buNone/>
            </a:pPr>
            <a:endParaRPr lang="en-US" altLang="zh-CN" sz="1050" dirty="0"/>
          </a:p>
          <a:p>
            <a:r>
              <a:rPr lang="en-US" altLang="zh-CN" dirty="0"/>
              <a:t> As you added (or removed) shards,MongoDB would rebalance this data so that each shard was getting a balanced amount of</a:t>
            </a:r>
            <a:endParaRPr lang="en-US" altLang="zh-CN" dirty="0"/>
          </a:p>
          <a:p>
            <a:pPr>
              <a:buNone/>
            </a:pPr>
            <a:r>
              <a:rPr lang="en-US" altLang="zh-CN" dirty="0"/>
              <a:t>     traffic and a sensible amount of data</a:t>
            </a:r>
            <a:endParaRPr lang="en-US" altLang="zh-CN"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Chunks</a:t>
            </a:r>
            <a:endParaRPr lang="zh-CN" altLang="en-US" dirty="0"/>
          </a:p>
        </p:txBody>
      </p:sp>
      <p:sp>
        <p:nvSpPr>
          <p:cNvPr id="3" name="内容占位符 2"/>
          <p:cNvSpPr>
            <a:spLocks noGrp="1"/>
          </p:cNvSpPr>
          <p:nvPr>
            <p:ph idx="1"/>
          </p:nvPr>
        </p:nvSpPr>
        <p:spPr/>
        <p:txBody>
          <a:bodyPr/>
          <a:lstStyle/>
          <a:p>
            <a:r>
              <a:rPr lang="en-US" altLang="zh-CN" dirty="0"/>
              <a:t>Suppose we add a new shard. Once this shard is up and running, </a:t>
            </a:r>
            <a:r>
              <a:rPr lang="en-US" altLang="zh-CN" dirty="0" err="1"/>
              <a:t>MongoDB</a:t>
            </a:r>
            <a:r>
              <a:rPr lang="en-US" altLang="zh-CN" dirty="0"/>
              <a:t> will break up the collection into two pieces, called chunks.</a:t>
            </a:r>
            <a:endParaRPr lang="en-US" altLang="zh-CN" dirty="0"/>
          </a:p>
          <a:p>
            <a:pPr>
              <a:buNone/>
            </a:pPr>
            <a:endParaRPr lang="en-US" altLang="zh-CN" sz="1050" dirty="0"/>
          </a:p>
          <a:p>
            <a:r>
              <a:rPr lang="en-US" altLang="zh-CN" dirty="0"/>
              <a:t>A chunk contains all of the documents for a range of values for  the shard key </a:t>
            </a:r>
            <a:endParaRPr lang="en-US" altLang="zh-CN" dirty="0"/>
          </a:p>
          <a:p>
            <a:pPr lvl="1"/>
            <a:r>
              <a:rPr lang="en-US" altLang="zh-CN" dirty="0"/>
              <a:t>for example, if we use "timestamp" as the shard key, so one chunk would have documents with a timestamp value between -∞ and, say, June 26, 2003, and the other chunk would have timestamps between June 27, 2003 and </a:t>
            </a:r>
            <a:r>
              <a:rPr lang="en-US" altLang="zh-CN"/>
              <a:t>∞.  </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Mechanism of </a:t>
            </a:r>
            <a:r>
              <a:rPr lang="en-US" altLang="zh-CN" dirty="0" err="1"/>
              <a:t>Sharding</a:t>
            </a:r>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内容占位符 4" descr="5.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10544" y="789552"/>
            <a:ext cx="5769769" cy="394096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a:t>
            </a:r>
            <a:endParaRPr lang="zh-CN" altLang="en-US" dirty="0"/>
          </a:p>
        </p:txBody>
      </p:sp>
      <p:sp>
        <p:nvSpPr>
          <p:cNvPr id="3" name="内容占位符 2"/>
          <p:cNvSpPr>
            <a:spLocks noGrp="1"/>
          </p:cNvSpPr>
          <p:nvPr>
            <p:ph idx="1"/>
          </p:nvPr>
        </p:nvSpPr>
        <p:spPr/>
        <p:txBody>
          <a:bodyPr>
            <a:normAutofit/>
          </a:bodyPr>
          <a:lstStyle/>
          <a:p>
            <a:r>
              <a:rPr lang="en-US" altLang="zh-CN" dirty="0"/>
              <a:t>Hadoop: The Definitive Guide, 2</a:t>
            </a:r>
            <a:r>
              <a:rPr lang="en-US" altLang="zh-CN" baseline="30000" dirty="0"/>
              <a:t>nd</a:t>
            </a:r>
            <a:r>
              <a:rPr lang="en-US" altLang="zh-CN" dirty="0"/>
              <a:t> edition</a:t>
            </a:r>
            <a:endParaRPr lang="en-US" altLang="zh-CN" dirty="0"/>
          </a:p>
          <a:p>
            <a:pPr lvl="1"/>
            <a:r>
              <a:rPr lang="en-US" altLang="zh-CN" dirty="0"/>
              <a:t>Tom White, O’Reilly/Yahoo Press</a:t>
            </a:r>
            <a:endParaRPr lang="en-US" altLang="zh-CN" dirty="0"/>
          </a:p>
          <a:p>
            <a:r>
              <a:rPr lang="en-US" altLang="zh-CN" dirty="0"/>
              <a:t>MongoDB: The Definitive Guide, </a:t>
            </a:r>
            <a:endParaRPr lang="en-US" altLang="zh-CN" dirty="0"/>
          </a:p>
          <a:p>
            <a:pPr lvl="1"/>
            <a:r>
              <a:rPr lang="en-US" altLang="zh-CN" dirty="0"/>
              <a:t>by Kristina </a:t>
            </a:r>
            <a:r>
              <a:rPr lang="en-US" altLang="zh-CN" dirty="0" err="1"/>
              <a:t>Chodorow</a:t>
            </a:r>
            <a:r>
              <a:rPr lang="en-US" altLang="zh-CN" dirty="0"/>
              <a:t> and Michael </a:t>
            </a:r>
            <a:r>
              <a:rPr lang="en-US" altLang="zh-CN" dirty="0" err="1"/>
              <a:t>Dirolf</a:t>
            </a:r>
            <a:r>
              <a:rPr lang="en-US" altLang="zh-CN" dirty="0"/>
              <a:t>, </a:t>
            </a:r>
            <a:endParaRPr lang="en-US" altLang="zh-CN" dirty="0"/>
          </a:p>
          <a:p>
            <a:pPr lvl="1"/>
            <a:r>
              <a:rPr lang="en-US" altLang="zh-CN" dirty="0"/>
              <a:t>Published by O’Reilly Media, Inc., September 2010, </a:t>
            </a:r>
            <a:endParaRPr lang="en-US" altLang="zh-CN" dirty="0"/>
          </a:p>
          <a:p>
            <a:pPr lvl="1"/>
            <a:r>
              <a:rPr lang="en-US" altLang="zh-CN" dirty="0"/>
              <a:t>ISBN: 978-1-449-38156-1</a:t>
            </a:r>
            <a:endParaRPr lang="en-US" altLang="zh-CN" dirty="0"/>
          </a:p>
          <a:p>
            <a:r>
              <a:rPr lang="en-US" altLang="zh-CN" dirty="0"/>
              <a:t>MongoDB Driver Quick Tour</a:t>
            </a:r>
            <a:endParaRPr lang="en-US" altLang="zh-CN" dirty="0"/>
          </a:p>
          <a:p>
            <a:pPr lvl="1"/>
            <a:r>
              <a:rPr lang="en-US" altLang="zh-CN" dirty="0">
                <a:hlinkClick r:id="rId1"/>
              </a:rPr>
              <a:t>http://mongodb.github.io/mongo-java-driver/2.13/getting-started/quick-tour/#getting-started-with-java-driver</a:t>
            </a:r>
            <a:r>
              <a:rPr lang="zh-CN" altLang="en-US" dirty="0"/>
              <a:t> </a:t>
            </a:r>
            <a:endParaRPr lang="en-US" altLang="zh-CN" dirty="0"/>
          </a:p>
          <a:p>
            <a:r>
              <a:rPr lang="en-US" altLang="zh-CN" dirty="0"/>
              <a:t>Accessing Data with MongoDB</a:t>
            </a:r>
            <a:endParaRPr lang="en-US" altLang="zh-CN" dirty="0"/>
          </a:p>
          <a:p>
            <a:pPr lvl="1"/>
            <a:r>
              <a:rPr lang="en-US" altLang="zh-CN" dirty="0">
                <a:hlinkClick r:id="rId2"/>
              </a:rPr>
              <a:t>https://spring.io/guides/gs/accessing-data-mongodb/</a:t>
            </a:r>
            <a:endParaRPr lang="en-US" altLang="zh-CN" dirty="0"/>
          </a:p>
          <a:p>
            <a:r>
              <a:rPr lang="en-US" altLang="zh-CN" dirty="0"/>
              <a:t>Robo</a:t>
            </a:r>
            <a:r>
              <a:rPr lang="zh-CN" altLang="en-US" dirty="0"/>
              <a:t> </a:t>
            </a:r>
            <a:r>
              <a:rPr lang="en-US" altLang="zh-CN" dirty="0"/>
              <a:t>3T</a:t>
            </a:r>
            <a:endParaRPr lang="en-US" altLang="zh-CN" dirty="0"/>
          </a:p>
          <a:p>
            <a:pPr lvl="1"/>
            <a:r>
              <a:rPr lang="en-US" altLang="zh-CN" dirty="0">
                <a:hlinkClick r:id="rId3"/>
              </a:rPr>
              <a:t>https://robomongo.org/download</a:t>
            </a:r>
            <a:r>
              <a:rPr lang="zh-CN" altLang="en-US" dirty="0"/>
              <a:t> </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about RDBMS ?</a:t>
            </a:r>
            <a:endParaRPr lang="zh-CN" altLang="en-US" dirty="0"/>
          </a:p>
        </p:txBody>
      </p:sp>
      <p:sp>
        <p:nvSpPr>
          <p:cNvPr id="3" name="内容占位符 2"/>
          <p:cNvSpPr>
            <a:spLocks noGrp="1"/>
          </p:cNvSpPr>
          <p:nvPr>
            <p:ph idx="1"/>
          </p:nvPr>
        </p:nvSpPr>
        <p:spPr/>
        <p:txBody>
          <a:bodyPr/>
          <a:lstStyle/>
          <a:p>
            <a:r>
              <a:rPr lang="en-US" altLang="zh-CN" dirty="0"/>
              <a:t>To split tables horizontally</a:t>
            </a:r>
            <a:endParaRPr lang="en-US" altLang="zh-CN" dirty="0"/>
          </a:p>
          <a:p>
            <a:pPr lvl="1"/>
            <a:r>
              <a:rPr lang="en-US" altLang="zh-CN" dirty="0"/>
              <a:t>Store the data into several tables with same schemas in order to reduce the probability of access confliction.</a:t>
            </a:r>
            <a:endParaRPr lang="en-US" altLang="zh-CN" dirty="0"/>
          </a:p>
          <a:p>
            <a:pPr lvl="1"/>
            <a:r>
              <a:rPr lang="en-US" altLang="zh-CN" dirty="0"/>
              <a:t>For example, the TBL_STUDENT is split into two tables TBL_STUDENT1 and TBL_STUDENT2 </a:t>
            </a:r>
            <a:endParaRPr lang="en-US" altLang="zh-CN" dirty="0"/>
          </a:p>
          <a:p>
            <a:pPr lvl="1"/>
            <a:r>
              <a:rPr lang="en-US" altLang="zh-CN" dirty="0"/>
              <a:t>The former holds all the freshmen and sophomores and the latter holds all the juniors and seniors</a:t>
            </a:r>
            <a:endParaRPr lang="en-US" altLang="zh-CN" dirty="0"/>
          </a:p>
          <a:p>
            <a:pPr lvl="1"/>
            <a:r>
              <a:rPr lang="en-US" altLang="zh-CN" dirty="0"/>
              <a:t>Now, we can query a freshmen “Zhang San” and a junior “Li Si” simultaneously.</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0EA32EC-376D-4D6B-AD56-363C86217FF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835435" y="2654691"/>
            <a:ext cx="5329114" cy="21035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5" name="文本占位符 4"/>
          <p:cNvSpPr txBox="1"/>
          <p:nvPr/>
        </p:nvSpPr>
        <p:spPr>
          <a:xfrm>
            <a:off x="1677725" y="1086446"/>
            <a:ext cx="5829300" cy="81081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baseline="0">
                <a:solidFill>
                  <a:schemeClr val="tx1"/>
                </a:solidFill>
                <a:latin typeface="Cambria" panose="02040503050406030204" pitchFamily="18" charset="0"/>
                <a:ea typeface="新宋体" panose="0201060903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mbria" panose="02040503050406030204" pitchFamily="18" charset="0"/>
                <a:ea typeface="新宋体" panose="0201060903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mbria" panose="02040503050406030204" pitchFamily="18" charset="0"/>
                <a:ea typeface="新宋体" panose="0201060903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mbria" panose="02040503050406030204" pitchFamily="18" charset="0"/>
                <a:ea typeface="新宋体" panose="0201060903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sz="2100" b="1" dirty="0">
                <a:solidFill>
                  <a:schemeClr val="bg1"/>
                </a:solidFill>
                <a:latin typeface="Vijaya" pitchFamily="34" charset="0"/>
                <a:cs typeface="Vijaya" pitchFamily="34" charset="0"/>
              </a:rPr>
              <a:t>Web</a:t>
            </a:r>
            <a:r>
              <a:rPr lang="zh-CN" altLang="en-US" sz="2100" b="1" dirty="0">
                <a:solidFill>
                  <a:schemeClr val="bg1"/>
                </a:solidFill>
                <a:latin typeface="Vijaya" pitchFamily="34" charset="0"/>
                <a:cs typeface="Vijaya" pitchFamily="34" charset="0"/>
              </a:rPr>
              <a:t>开发技术</a:t>
            </a:r>
            <a:endParaRPr lang="en-US" altLang="zh-CN" sz="2100" b="1" dirty="0">
              <a:solidFill>
                <a:schemeClr val="bg1"/>
              </a:solidFill>
              <a:latin typeface="Vijaya" pitchFamily="34" charset="0"/>
              <a:cs typeface="Vijaya" pitchFamily="34" charset="0"/>
            </a:endParaRPr>
          </a:p>
          <a:p>
            <a:pPr>
              <a:defRPr/>
            </a:pPr>
            <a:r>
              <a:rPr lang="en-US" altLang="zh-CN" sz="2100" b="1" dirty="0">
                <a:solidFill>
                  <a:schemeClr val="bg1"/>
                </a:solidFill>
                <a:latin typeface="Vijaya" pitchFamily="34" charset="0"/>
                <a:cs typeface="Vijaya" pitchFamily="34" charset="0"/>
              </a:rPr>
              <a:t>Web</a:t>
            </a:r>
            <a:r>
              <a:rPr lang="zh-CN" altLang="en-US" sz="2100" b="1" dirty="0">
                <a:solidFill>
                  <a:schemeClr val="bg1"/>
                </a:solidFill>
                <a:latin typeface="Vijaya" pitchFamily="34" charset="0"/>
                <a:cs typeface="Vijaya" pitchFamily="34" charset="0"/>
              </a:rPr>
              <a:t> </a:t>
            </a:r>
            <a:r>
              <a:rPr lang="en-US" altLang="zh-CN" sz="2100" b="1" dirty="0">
                <a:solidFill>
                  <a:schemeClr val="bg1"/>
                </a:solidFill>
                <a:latin typeface="Vijaya" pitchFamily="34" charset="0"/>
                <a:cs typeface="Vijaya" pitchFamily="34" charset="0"/>
              </a:rPr>
              <a:t>Application</a:t>
            </a:r>
            <a:r>
              <a:rPr lang="zh-CN" altLang="en-US" sz="2100" b="1" dirty="0">
                <a:solidFill>
                  <a:schemeClr val="bg1"/>
                </a:solidFill>
                <a:latin typeface="Vijaya" pitchFamily="34" charset="0"/>
                <a:cs typeface="Vijaya" pitchFamily="34" charset="0"/>
              </a:rPr>
              <a:t> </a:t>
            </a:r>
            <a:r>
              <a:rPr lang="en-US" altLang="zh-CN" sz="2100" b="1" dirty="0">
                <a:solidFill>
                  <a:schemeClr val="bg1"/>
                </a:solidFill>
                <a:latin typeface="Vijaya" pitchFamily="34" charset="0"/>
                <a:cs typeface="Vijaya" pitchFamily="34" charset="0"/>
              </a:rPr>
              <a:t>Development</a:t>
            </a:r>
            <a:endParaRPr lang="zh-CN" altLang="en-US" sz="2100" b="1" dirty="0">
              <a:solidFill>
                <a:schemeClr val="bg1"/>
              </a:solidFill>
              <a:latin typeface="Vijaya" pitchFamily="34" charset="0"/>
              <a:cs typeface="Vijaya"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e48ab44f-8d75-4271-9ff7-7b8115e6be95"/>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36502</Words>
  <Application>WPS 演示</Application>
  <PresentationFormat>全屏显示(16:9)</PresentationFormat>
  <Paragraphs>1219</Paragraphs>
  <Slides>90</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90</vt:i4>
      </vt:variant>
    </vt:vector>
  </HeadingPairs>
  <TitlesOfParts>
    <vt:vector size="105" baseType="lpstr">
      <vt:lpstr>Arial</vt:lpstr>
      <vt:lpstr>宋体</vt:lpstr>
      <vt:lpstr>Wingdings</vt:lpstr>
      <vt:lpstr>Tahoma</vt:lpstr>
      <vt:lpstr>新宋体</vt:lpstr>
      <vt:lpstr>微软雅黑</vt:lpstr>
      <vt:lpstr>Cambria</vt:lpstr>
      <vt:lpstr>Times New Roman</vt:lpstr>
      <vt:lpstr>幼圆</vt:lpstr>
      <vt:lpstr>等线</vt:lpstr>
      <vt:lpstr>Calibri</vt:lpstr>
      <vt:lpstr>Arial Unicode MS</vt:lpstr>
      <vt:lpstr>Vijaya</vt:lpstr>
      <vt:lpstr>ksdb</vt:lpstr>
      <vt:lpstr>Office 主题​​</vt:lpstr>
      <vt:lpstr>Architecture of Enterprise Applications 19 NoSQL &amp; MongoDB </vt:lpstr>
      <vt:lpstr>Contents and Objectives</vt:lpstr>
      <vt:lpstr>Big Data！</vt:lpstr>
      <vt:lpstr>Data Storage and Analysis</vt:lpstr>
      <vt:lpstr>Data Storage and Analysis</vt:lpstr>
      <vt:lpstr>Data Storage and Analysis</vt:lpstr>
      <vt:lpstr>Data Storage and Analysis</vt:lpstr>
      <vt:lpstr>How about RDBMS ?</vt:lpstr>
      <vt:lpstr>How about RDBMS ?</vt:lpstr>
      <vt:lpstr>How about RDBMS ?</vt:lpstr>
      <vt:lpstr>How about RDBMS ?</vt:lpstr>
      <vt:lpstr>How about RDBMS ?</vt:lpstr>
      <vt:lpstr>How about RDBMS ?</vt:lpstr>
      <vt:lpstr>How about RDBMS ?</vt:lpstr>
      <vt:lpstr>How about RDBMS ?</vt:lpstr>
      <vt:lpstr>How about RDBMS ?</vt:lpstr>
      <vt:lpstr>NoSQL DBMS</vt:lpstr>
      <vt:lpstr>NoSQL DBMS</vt:lpstr>
      <vt:lpstr>MongoDB</vt:lpstr>
      <vt:lpstr>MongoDB specification</vt:lpstr>
      <vt:lpstr>Basic concept of MongoDB</vt:lpstr>
      <vt:lpstr>Document</vt:lpstr>
      <vt:lpstr>Document</vt:lpstr>
      <vt:lpstr>Document</vt:lpstr>
      <vt:lpstr>Collection</vt:lpstr>
      <vt:lpstr>Collection</vt:lpstr>
      <vt:lpstr>Collection</vt:lpstr>
      <vt:lpstr>Database</vt:lpstr>
      <vt:lpstr>Install MongoDB Community Edition</vt:lpstr>
      <vt:lpstr>Getting and Starting MongoDB</vt:lpstr>
      <vt:lpstr>A MongoDB Client</vt:lpstr>
      <vt:lpstr>Create</vt:lpstr>
      <vt:lpstr>Read</vt:lpstr>
      <vt:lpstr>Update</vt:lpstr>
      <vt:lpstr>Delete</vt:lpstr>
      <vt:lpstr>Access MongoDB with Java</vt:lpstr>
      <vt:lpstr>Access MongoDB with Java</vt:lpstr>
      <vt:lpstr>Access MongoDB with Java</vt:lpstr>
      <vt:lpstr>Access MongoDB with Java</vt:lpstr>
      <vt:lpstr>Access MongoDB with Java</vt:lpstr>
      <vt:lpstr>Access MongoDB with Java</vt:lpstr>
      <vt:lpstr>Access MongoDB with Java</vt:lpstr>
      <vt:lpstr>Spring with MongoDB</vt:lpstr>
      <vt:lpstr>Spring with MongoDB</vt:lpstr>
      <vt:lpstr>Spring with MongoDB</vt:lpstr>
      <vt:lpstr>Spring with MongoDB</vt:lpstr>
      <vt:lpstr>Spring with MongoDB</vt:lpstr>
      <vt:lpstr>Spring with MongoDB</vt:lpstr>
      <vt:lpstr>MongoDB and MySQL</vt:lpstr>
      <vt:lpstr>Sanguo App</vt:lpstr>
      <vt:lpstr>Sanguo App</vt:lpstr>
      <vt:lpstr>Sanguo App</vt:lpstr>
      <vt:lpstr>Sanguo App</vt:lpstr>
      <vt:lpstr>Sanguo App</vt:lpstr>
      <vt:lpstr>Sanguo App</vt:lpstr>
      <vt:lpstr>Sanguo App</vt:lpstr>
      <vt:lpstr>Sanguo App</vt:lpstr>
      <vt:lpstr>Sanguo App</vt:lpstr>
      <vt:lpstr>Sanguo App</vt:lpstr>
      <vt:lpstr>Sanguo App</vt:lpstr>
      <vt:lpstr>Sanguo App</vt:lpstr>
      <vt:lpstr>Sanguo App</vt:lpstr>
      <vt:lpstr>Sanguo App</vt:lpstr>
      <vt:lpstr>Sanguo App</vt:lpstr>
      <vt:lpstr>Reference </vt:lpstr>
      <vt:lpstr>Data Types</vt:lpstr>
      <vt:lpstr>Querying</vt:lpstr>
      <vt:lpstr>Querying</vt:lpstr>
      <vt:lpstr>Querying</vt:lpstr>
      <vt:lpstr>Querying</vt:lpstr>
      <vt:lpstr>Indexing</vt:lpstr>
      <vt:lpstr>Indexing</vt:lpstr>
      <vt:lpstr>Indexing</vt:lpstr>
      <vt:lpstr>Indexing</vt:lpstr>
      <vt:lpstr>Aggregation</vt:lpstr>
      <vt:lpstr>An Example of MongoDB App</vt:lpstr>
      <vt:lpstr>An Example of MongoDB App</vt:lpstr>
      <vt:lpstr>An Example of MongoDB App</vt:lpstr>
      <vt:lpstr>An Example of MongoDB App</vt:lpstr>
      <vt:lpstr>An Example of MongoDB App</vt:lpstr>
      <vt:lpstr>An Example of MongoDB App</vt:lpstr>
      <vt:lpstr>Sharding </vt:lpstr>
      <vt:lpstr>Autosharding in MongoDB</vt:lpstr>
      <vt:lpstr>Non-shard client vs shardded client</vt:lpstr>
      <vt:lpstr>When to Shard ?</vt:lpstr>
      <vt:lpstr>Shard Keys</vt:lpstr>
      <vt:lpstr>Chunks</vt:lpstr>
      <vt:lpstr>Mechanism of Sharding</vt:lpstr>
      <vt:lpstr>Reference </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1684</cp:revision>
  <dcterms:created xsi:type="dcterms:W3CDTF">2011-12-13T14:18:00Z</dcterms:created>
  <dcterms:modified xsi:type="dcterms:W3CDTF">2022-12-10T05:49:53Z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2220D9FA3FCF47D187DE8041CBBAF502</vt:lpwstr>
  </property>
  <property fmtid="{D5CDD505-2E9C-101B-9397-08002B2CF9AE}" pid="3" name="KSOProductBuildVer">
    <vt:lpwstr>2052-11.1.0.12763</vt:lpwstr>
  </property>
</Properties>
</file>