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>
  <p:sldMasterIdLst>
    <p:sldMasterId id="2147483648" r:id="rId1"/>
  </p:sldMasterIdLst>
  <p:notesMasterIdLst>
    <p:notesMasterId r:id="rId4"/>
  </p:notesMasterIdLst>
  <p:sldIdLst>
    <p:sldId id="515" r:id="rId3"/>
    <p:sldId id="390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3" r:id="rId18"/>
    <p:sldId id="534" r:id="rId19"/>
    <p:sldId id="535" r:id="rId20"/>
    <p:sldId id="536" r:id="rId21"/>
    <p:sldId id="537" r:id="rId22"/>
    <p:sldId id="539" r:id="rId23"/>
    <p:sldId id="538" r:id="rId24"/>
    <p:sldId id="518" r:id="rId25"/>
    <p:sldId id="540" r:id="rId26"/>
    <p:sldId id="259" r:id="rId27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DEE"/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7" autoAdjust="0"/>
    <p:restoredTop sz="83310" autoAdjust="0"/>
  </p:normalViewPr>
  <p:slideViewPr>
    <p:cSldViewPr showGuides="1">
      <p:cViewPr varScale="1">
        <p:scale>
          <a:sx n="130" d="100"/>
          <a:sy n="130" d="100"/>
        </p:scale>
        <p:origin x="102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新宋体" panose="0201060903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anose="020B0604030504040204" pitchFamily="34" charset="0"/>
          <a:ea typeface="微软雅黑" panose="020B0503020204020204" pitchFamily="34" charset="-122"/>
          <a:cs typeface="Tahom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ins.se.sjtu.edu.cn/~chen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hyperlink" Target="https://www.aliyun.com/activity/bigdata/maxcompute-lakehouse?accounttraceid=32894aac682d4c6f86f56155bba99b22tdgk" TargetMode="External"/><Relationship Id="rId4" Type="http://schemas.openxmlformats.org/officeDocument/2006/relationships/hyperlink" Target="https://help.aliyun.com/document_detail/27800.html" TargetMode="External"/><Relationship Id="rId3" Type="http://schemas.openxmlformats.org/officeDocument/2006/relationships/hyperlink" Target="https://developer.aliyun.com/article/64259" TargetMode="External"/><Relationship Id="rId2" Type="http://schemas.openxmlformats.org/officeDocument/2006/relationships/hyperlink" Target="https://zhuanlan.zhihu.com/p/351877136" TargetMode="External"/><Relationship Id="rId1" Type="http://schemas.openxmlformats.org/officeDocument/2006/relationships/hyperlink" Target="https://help.aliyun.com/document_detail/58764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hyperlink" Target="http://cidrdb.org/cidr2021/papers/cidr2021_paper17.pdf" TargetMode="External"/><Relationship Id="rId5" Type="http://schemas.openxmlformats.org/officeDocument/2006/relationships/hyperlink" Target="https://iceberg.apache.org/" TargetMode="External"/><Relationship Id="rId4" Type="http://schemas.openxmlformats.org/officeDocument/2006/relationships/hyperlink" Target="https://hudi.apache.org/" TargetMode="External"/><Relationship Id="rId3" Type="http://schemas.openxmlformats.org/officeDocument/2006/relationships/hyperlink" Target="https://delta.io/" TargetMode="External"/><Relationship Id="rId2" Type="http://schemas.openxmlformats.org/officeDocument/2006/relationships/hyperlink" Target="https://en.wikipedia.org/wiki/Data_lake" TargetMode="External"/><Relationship Id="rId1" Type="http://schemas.openxmlformats.org/officeDocument/2006/relationships/hyperlink" Target="https://blog.csdn.net/u011598442/article/details/106610486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22</a:t>
            </a:r>
            <a:br>
              <a:rPr lang="en-US" altLang="zh-CN" sz="2400" dirty="0"/>
            </a:br>
            <a:r>
              <a:rPr lang="en-US" altLang="zh-CN" sz="2400" dirty="0"/>
              <a:t>Data Lake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幼圆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  <a:endParaRPr lang="en-US" altLang="zh-CN" i="1" dirty="0"/>
          </a:p>
          <a:p>
            <a:r>
              <a:rPr lang="en-US" altLang="zh-CN" dirty="0"/>
              <a:t>Shanghai Jiao Tong University</a:t>
            </a:r>
            <a:endParaRPr lang="en-US" altLang="zh-CN" dirty="0"/>
          </a:p>
          <a:p>
            <a:r>
              <a:rPr lang="en-US" altLang="zh-CN" dirty="0"/>
              <a:t>Shanghai, China</a:t>
            </a:r>
            <a:endParaRPr lang="en-US" altLang="zh-CN" dirty="0"/>
          </a:p>
          <a:p>
            <a:r>
              <a:rPr lang="en-US" altLang="zh-CN" u="sng" dirty="0">
                <a:hlinkClick r:id="rId1"/>
              </a:rPr>
              <a:t>http://reins.se.sjtu.edu.cn/~chenhp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MaxCompute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架构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38" y="730779"/>
            <a:ext cx="5861923" cy="43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MaxCompute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支持大规模计算存储</a:t>
            </a:r>
            <a:endParaRPr lang="en-US" altLang="zh-CN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数据分布式存储，多副本冗余，数据存储对外仅开放表的操作接口</a:t>
            </a:r>
            <a:endParaRPr lang="en-US" altLang="zh-CN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自研数据存储结构，表数据列式存储，默认高度压缩</a:t>
            </a:r>
            <a:endParaRPr lang="en-US" altLang="zh-CN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支持外表，将存储在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OSS</a:t>
            </a: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对象存储、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OTS</a:t>
            </a: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表格存储的数据映射为二维表</a:t>
            </a:r>
            <a:endParaRPr lang="zh-CN" altLang="en-US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Partition</a:t>
            </a: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Bucket</a:t>
            </a: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的分区</a:t>
            </a:r>
            <a:endParaRPr lang="en-US" altLang="zh-CN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底层不是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HDFS</a:t>
            </a: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，是阿里自研的盘古文件系统</a:t>
            </a:r>
            <a:endParaRPr lang="en-US" altLang="zh-CN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存储与计算解耦，不需要仅仅为了存储扩大不必要的计算资源</a:t>
            </a:r>
            <a:endParaRPr lang="en-US" altLang="zh-CN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MaxCompute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多种计算模型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MaxCompute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SQL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TPC-DS 100%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支持，同时语法高度兼容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Hive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MapReduce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编程接口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MaxCompute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Graph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面向迭代的图计算处理框架，用于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PageRank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、单源最短距离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PyODPS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 SDK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Spark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Spark on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MaxCompute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，使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MaxCompute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提供兼容开源的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计算服务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基本概念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 lake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是指使用大型二进制对象或文件这样的自然格式储存数据的系统，通常把所有的企业数据统一存储，既包括源系统中的原始副本，也包括转换后的数据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 Wikipedia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是一种不断演进中、可扩展的大数据存储、处理、分析的基础设施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以数据为导向，实现任意来源、速度、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规模、类型数据的全生命周期管理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73" y="2912272"/>
            <a:ext cx="4843727" cy="225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数据湖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数据仓库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364658" y="1563638"/>
          <a:ext cx="84146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212"/>
                <a:gridCol w="4248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warehouse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lake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数据体系严格，提前建模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数据体系松散，事后建模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灵活性较低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灵活性较高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数据治理容易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数据治理困难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数据种类单一（结构化、半结构化）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数据种类丰富（结构化、半结构化、非结构化）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面向成熟数据的企业级分析与处理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面向异构数据的科学探查与价值挖掘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向特定引擎开放，易获得高度优化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向所有引擎开放，各引擎有限优化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演化历程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为核心存储，以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为基本计算模型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47" y="1383728"/>
            <a:ext cx="5679706" cy="3402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演化历程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批处理无法满足实时性要求高的场景，因此产生了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架构“流批一体”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62451"/>
            <a:ext cx="5616623" cy="3677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演化历程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加大流计算的并发性与“时间窗口”，统一流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批处理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63638"/>
            <a:ext cx="5817830" cy="262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数据湖架构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19" y="789552"/>
            <a:ext cx="7103961" cy="383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数据湖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湖仓一体</a:t>
            </a:r>
            <a:r>
              <a:rPr kumimoji="1" lang="en-US" altLang="zh-CN" dirty="0"/>
              <a:t>(Lakehouse)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Delta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Lake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1130"/>
            <a:ext cx="8857367" cy="395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等线" panose="02010600030101010101" pitchFamily="2" charset="-122"/>
              </a:rPr>
              <a:t>Contents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 err="1">
                <a:ea typeface="等线" panose="02010600030101010101" pitchFamily="2" charset="-122"/>
              </a:rPr>
              <a:t>PolarDB</a:t>
            </a:r>
            <a:endParaRPr lang="en-US" altLang="zh-CN" sz="1800" dirty="0"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 err="1">
                <a:ea typeface="等线" panose="02010600030101010101" pitchFamily="2" charset="-122"/>
              </a:rPr>
              <a:t>MaxCompute</a:t>
            </a:r>
            <a:endParaRPr lang="en-US" altLang="zh-CN" sz="1800" dirty="0"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>
                <a:ea typeface="等线" panose="02010600030101010101" pitchFamily="2" charset="-122"/>
              </a:rPr>
              <a:t>Data Lake</a:t>
            </a:r>
            <a:endParaRPr lang="en-US" altLang="zh-CN" sz="2100" dirty="0">
              <a:ea typeface="等线" panose="02010600030101010101" pitchFamily="2" charset="-122"/>
            </a:endParaRPr>
          </a:p>
          <a:p>
            <a:pPr lvl="1"/>
            <a:endParaRPr lang="en-US" altLang="zh-CN" sz="2100" dirty="0">
              <a:ea typeface="等线" panose="02010600030101010101" pitchFamily="2" charset="-122"/>
            </a:endParaRPr>
          </a:p>
          <a:p>
            <a:r>
              <a:rPr lang="en-US" altLang="zh-CN" sz="2400" dirty="0">
                <a:ea typeface="等线" panose="02010600030101010101" pitchFamily="2" charset="-122"/>
              </a:rPr>
              <a:t>Objectives</a:t>
            </a:r>
            <a:endParaRPr lang="en-US" altLang="zh-CN" sz="2400" dirty="0">
              <a:ea typeface="等线" panose="02010600030101010101" pitchFamily="2" charset="-122"/>
            </a:endParaRPr>
          </a:p>
          <a:p>
            <a:pPr lvl="1"/>
            <a:r>
              <a:rPr lang="zh-CN" altLang="en-US" sz="1800" dirty="0">
                <a:ea typeface="等线" panose="02010600030101010101" pitchFamily="2" charset="-122"/>
              </a:rPr>
              <a:t>能够了解主流云原生数据库的基本概念和特点，理解数据湖的特征</a:t>
            </a:r>
            <a:r>
              <a:rPr lang="zh-CN" altLang="en-US" sz="1800">
                <a:ea typeface="等线" panose="02010600030101010101" pitchFamily="2" charset="-122"/>
              </a:rPr>
              <a:t>的技术难点</a:t>
            </a:r>
            <a:endParaRPr lang="en-US" altLang="zh-CN" sz="1800" dirty="0"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ea typeface="等线" panose="02010600030101010101" pitchFamily="2" charset="-122"/>
            </a:endParaRPr>
          </a:p>
          <a:p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数据湖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湖仓一体</a:t>
            </a:r>
            <a:r>
              <a:rPr kumimoji="1" lang="en-US" altLang="zh-CN" dirty="0"/>
              <a:t>(Lakehouse)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Hudi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4" descr="Hudi Data Lak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6" y="525139"/>
            <a:ext cx="7465988" cy="44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数据湖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湖仓一体</a:t>
            </a:r>
            <a:r>
              <a:rPr kumimoji="1" lang="en-US" altLang="zh-CN" dirty="0"/>
              <a:t>(Lakehouse)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992" y="2715766"/>
            <a:ext cx="4574507" cy="1211217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845073"/>
            <a:ext cx="8784976" cy="3940924"/>
          </a:xfrm>
        </p:spPr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Iceberg</a:t>
            </a:r>
            <a:endParaRPr kumimoji="1"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Apache Iceberg is an open table format for huge analytic datasets.</a:t>
            </a:r>
            <a:r>
              <a:rPr lang="en-US" altLang="zh-CN" dirty="0"/>
              <a:t> </a:t>
            </a:r>
            <a:endParaRPr lang="en-US" altLang="zh-CN" dirty="0"/>
          </a:p>
          <a:p>
            <a:pPr lvl="1"/>
            <a:r>
              <a:rPr lang="en-US" altLang="zh-CN" dirty="0"/>
              <a:t>Iceberg adds tables to compute engines including Spark, </a:t>
            </a:r>
            <a:r>
              <a:rPr lang="en-US" altLang="zh-CN" dirty="0" err="1"/>
              <a:t>Trino</a:t>
            </a:r>
            <a:r>
              <a:rPr lang="en-US" altLang="zh-CN" dirty="0"/>
              <a:t>, </a:t>
            </a:r>
            <a:r>
              <a:rPr lang="en-US" altLang="zh-CN" dirty="0" err="1"/>
              <a:t>PrestoDB</a:t>
            </a:r>
            <a:r>
              <a:rPr lang="en-US" altLang="zh-CN" dirty="0"/>
              <a:t>, </a:t>
            </a:r>
            <a:r>
              <a:rPr lang="en-US" altLang="zh-CN" dirty="0" err="1"/>
              <a:t>Flink</a:t>
            </a:r>
            <a:r>
              <a:rPr lang="en-US" altLang="zh-CN" dirty="0"/>
              <a:t> and Hive using a high-performance table format that works just like a SQL table.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什么是</a:t>
            </a:r>
            <a:r>
              <a:rPr lang="en-US" altLang="zh-CN" dirty="0" err="1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PolarDB</a:t>
            </a:r>
            <a:r>
              <a:rPr lang="en-US" altLang="zh-CN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阿里云帮助中心</a:t>
            </a:r>
            <a:endParaRPr lang="en-US" altLang="zh-CN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https://help.aliyun.com/document_detail/58764.html</a:t>
            </a:r>
            <a:endParaRPr lang="en-US" altLang="zh-CN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最了不起的国产数据库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PolarDB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知乎文章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https://zhuanlan.zhihu.com/p/351877136</a:t>
            </a:r>
            <a:endParaRPr lang="en-US" altLang="zh-CN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MaxCompute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2.0—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ODPS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MaxCompute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https://developer.aliyun.com/article/64259</a:t>
            </a:r>
            <a:endParaRPr lang="en-US" altLang="zh-CN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MaxCompute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阿里云帮助中心 </a:t>
            </a:r>
            <a:endParaRPr lang="en-US" altLang="zh-CN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4"/>
              </a:rPr>
              <a:t>https://help.aliyun.com/document_detail/27800.html</a:t>
            </a:r>
            <a:endParaRPr lang="en-US" altLang="zh-CN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阿里云</a:t>
            </a:r>
            <a:r>
              <a:rPr lang="en-US" altLang="zh-CN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湖仓一体 </a:t>
            </a:r>
            <a:endParaRPr lang="en-US" altLang="zh-CN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5"/>
              </a:rPr>
              <a:t>https://www.aliyun.com/activity/bigdata/maxcompute-lakehouse?accounttraceid=32894aac682d4c6f86f56155bba99b22tdgk</a:t>
            </a:r>
            <a:b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一文读懂</a:t>
            </a:r>
            <a:r>
              <a:rPr lang="en-US" altLang="zh-CN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 Lake </a:t>
            </a:r>
            <a:endParaRPr lang="en-US" altLang="zh-CN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1"/>
              </a:rPr>
              <a:t>https://blog.csdn.net/u011598442/article/details/106610486/</a:t>
            </a:r>
            <a:endParaRPr lang="en-US" altLang="zh-CN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维基百科</a:t>
            </a:r>
            <a:r>
              <a:rPr lang="en-US" altLang="zh-CN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-data lake </a:t>
            </a:r>
            <a:endParaRPr lang="en-US" altLang="zh-CN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/>
              </a:rPr>
              <a:t>https://en.wikipedia.org/wiki/Data_lake</a:t>
            </a:r>
            <a:endParaRPr lang="en-US" altLang="zh-CN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Delta lake </a:t>
            </a:r>
            <a:endParaRPr lang="en-US" altLang="zh-CN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3"/>
              </a:rPr>
              <a:t>https://delta.io/</a:t>
            </a:r>
            <a:endParaRPr lang="en-US" altLang="zh-CN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Apache </a:t>
            </a:r>
            <a:r>
              <a:rPr lang="en-US" altLang="zh-CN" dirty="0" err="1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hudi</a:t>
            </a:r>
            <a:r>
              <a:rPr lang="en-US" altLang="zh-CN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4"/>
              </a:rPr>
              <a:t>https://hudi.apache.org/</a:t>
            </a:r>
            <a:endParaRPr lang="en-US" altLang="zh-CN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Apache Iceberg </a:t>
            </a:r>
            <a:endParaRPr lang="en-US" altLang="zh-CN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5"/>
              </a:rPr>
              <a:t>https://iceberg.apache.org/</a:t>
            </a:r>
            <a:endParaRPr lang="en-US" altLang="zh-CN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Lakehouse: A New Generation of Open Platforms that Unify Data Warehousing and Advanced Analytics </a:t>
            </a:r>
            <a:endParaRPr lang="en-US" altLang="zh-CN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6"/>
              </a:rPr>
              <a:t>http://cidrdb.org/cidr2021/papers/cidr2021_paper17.pdf</a:t>
            </a:r>
            <a:b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PolarDB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阿里巴巴自研的新一代云原生关系型数据库，存储与计算分离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为用户提供具备极致弹性、高性能、海量存储、安全可靠的数据库服务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级别数据库容量，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倍于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性能，重新定义云数据库标准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PolarDB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第三代云数据库技术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28820"/>
            <a:ext cx="7632848" cy="431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1"/>
          <p:cNvSpPr txBox="1"/>
          <p:nvPr/>
        </p:nvSpPr>
        <p:spPr>
          <a:xfrm>
            <a:off x="6012160" y="1347614"/>
            <a:ext cx="3024336" cy="495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PolarDB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性能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1"/>
          <p:cNvSpPr txBox="1"/>
          <p:nvPr/>
        </p:nvSpPr>
        <p:spPr>
          <a:xfrm>
            <a:off x="6012160" y="1347614"/>
            <a:ext cx="3024336" cy="495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43558"/>
            <a:ext cx="68580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PolarDB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未来发展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和内存分离的分布式共享内存池，实现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和内存解耦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共享同一份内存，降低内存资源开销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基于分布式共享内存池的多点可写技术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可以共享同一个内存池来交换页面信息和事务信息，同时结合高性能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RDMA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网络和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NVM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行列混存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HTAP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架构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列存引擎使用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Delta-Main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的存储架构，直接在内存的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Delta Store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中支持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DML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的增删改操作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One size fits all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一个数据库即可满足现时多类数据库混合使用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MaxCompute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从</a:t>
            </a:r>
            <a:r>
              <a:rPr kumimoji="1" lang="en-US" altLang="zh-CN" dirty="0"/>
              <a:t>ODPS</a:t>
            </a:r>
            <a:r>
              <a:rPr kumimoji="1" lang="zh-CN" altLang="en-US" dirty="0"/>
              <a:t>到</a:t>
            </a:r>
            <a:r>
              <a:rPr kumimoji="1" lang="en-US" altLang="zh-CN" dirty="0" err="1"/>
              <a:t>MaxCompute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2.0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MaxCompute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内部产品名为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ODPS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高效能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低成本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完全托管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大数据计算服务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内部服务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对内承担阿里最大的存储和计算量，是阿里数据的汇合点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对外服务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在公有云和专有云上对外部客户提供服务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成熟的商用平台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经过双十一的考验，具有完善的开发、部署、运维、基线保障等能力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MaxCompute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从</a:t>
            </a:r>
            <a:r>
              <a:rPr kumimoji="1" lang="en-US" altLang="zh-CN" dirty="0"/>
              <a:t>ODPS</a:t>
            </a:r>
            <a:r>
              <a:rPr kumimoji="1" lang="zh-CN" altLang="en-US" dirty="0"/>
              <a:t>到</a:t>
            </a:r>
            <a:r>
              <a:rPr kumimoji="1" lang="en-US" altLang="zh-CN" dirty="0" err="1"/>
              <a:t>MaxCompute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2.0</a:t>
            </a:r>
            <a:endParaRPr kumimoji="1" lang="zh-CN" altLang="en-US" dirty="0"/>
          </a:p>
        </p:txBody>
      </p:sp>
      <p:pic>
        <p:nvPicPr>
          <p:cNvPr id="46" name="内容占位符 4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127" y="1059582"/>
            <a:ext cx="8785225" cy="364017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MaxCompute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架构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1059582"/>
            <a:ext cx="8460432" cy="35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PP_MARK_KEY" val="85d39f83-6b8a-494e-9776-b52bf68f2e74"/>
</p:tagLst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3059</Words>
  <Application>WPS 演示</Application>
  <PresentationFormat>全屏显示(16:9)</PresentationFormat>
  <Paragraphs>242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Tahoma</vt:lpstr>
      <vt:lpstr>新宋体</vt:lpstr>
      <vt:lpstr>微软雅黑</vt:lpstr>
      <vt:lpstr>Cambria</vt:lpstr>
      <vt:lpstr>Times New Roman</vt:lpstr>
      <vt:lpstr>幼圆</vt:lpstr>
      <vt:lpstr>等线</vt:lpstr>
      <vt:lpstr>Calibri</vt:lpstr>
      <vt:lpstr>Arial Unicode MS</vt:lpstr>
      <vt:lpstr>Office 主题​​</vt:lpstr>
      <vt:lpstr>Architecture of Enterprise Applications 22 Data Lake </vt:lpstr>
      <vt:lpstr>Contents and Objectives</vt:lpstr>
      <vt:lpstr>PolarDB</vt:lpstr>
      <vt:lpstr>PolarDB – 第三代云数据库技术 </vt:lpstr>
      <vt:lpstr>PolarDB – 性能</vt:lpstr>
      <vt:lpstr>PolarDB – 未来发展</vt:lpstr>
      <vt:lpstr>MaxCompute – 从ODPS到MaxCompute 2.0</vt:lpstr>
      <vt:lpstr>MaxCompute – 从ODPS到MaxCompute 2.0</vt:lpstr>
      <vt:lpstr>MaxCompute – 架构</vt:lpstr>
      <vt:lpstr>MaxCompute – 架构</vt:lpstr>
      <vt:lpstr>MaxCompute – 功能</vt:lpstr>
      <vt:lpstr>MaxCompute – 多种计算模型</vt:lpstr>
      <vt:lpstr>Data Lake – 基本概念</vt:lpstr>
      <vt:lpstr>数据湖 vs 数据仓库</vt:lpstr>
      <vt:lpstr>Data Lake – 演化历程</vt:lpstr>
      <vt:lpstr>Data Lake – 演化历程</vt:lpstr>
      <vt:lpstr>Data Lake – 演化历程</vt:lpstr>
      <vt:lpstr>数据湖架构</vt:lpstr>
      <vt:lpstr>数据湖 – 湖仓一体(Lakehouse)</vt:lpstr>
      <vt:lpstr>数据湖 – 湖仓一体(Lakehouse)</vt:lpstr>
      <vt:lpstr>数据湖 – 湖仓一体(Lakehouse)</vt:lpstr>
      <vt:lpstr>References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creator>REINS</dc:creator>
  <dc:subject>REINS BLUE</dc:subject>
  <cp:lastModifiedBy>李昱翰</cp:lastModifiedBy>
  <cp:revision>1834</cp:revision>
  <cp:lastPrinted>2017-04-16T23:56:00Z</cp:lastPrinted>
  <dcterms:created xsi:type="dcterms:W3CDTF">2011-12-13T14:18:00Z</dcterms:created>
  <dcterms:modified xsi:type="dcterms:W3CDTF">2022-12-29T00:27:28Z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AC4859E4C15E45C998D6A5B3DCB73CAC</vt:lpwstr>
  </property>
  <property fmtid="{D5CDD505-2E9C-101B-9397-08002B2CF9AE}" pid="3" name="KSOProductBuildVer">
    <vt:lpwstr>2052-11.1.0.12980</vt:lpwstr>
  </property>
</Properties>
</file>