
<file path=[Content_Types].xml><?xml version="1.0" encoding="utf-8"?>
<Types xmlns="http://schemas.openxmlformats.org/package/2006/content-types">
  <Default Extension="png" ContentType="image/png"/>
  <Default Extension="gif" ContentType="image/gif"/>
  <Default Extension="wdp" ContentType="image/vnd.ms-photo"/>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5">
  <p:sldMasterIdLst>
    <p:sldMasterId id="2147483648" r:id="rId1"/>
  </p:sldMasterIdLst>
  <p:notesMasterIdLst>
    <p:notesMasterId r:id="rId5"/>
  </p:notesMasterIdLst>
  <p:sldIdLst>
    <p:sldId id="256" r:id="rId3"/>
    <p:sldId id="295" r:id="rId4"/>
    <p:sldId id="508" r:id="rId6"/>
    <p:sldId id="509" r:id="rId7"/>
    <p:sldId id="515" r:id="rId8"/>
    <p:sldId id="516" r:id="rId9"/>
    <p:sldId id="517" r:id="rId10"/>
    <p:sldId id="548" r:id="rId11"/>
    <p:sldId id="421" r:id="rId12"/>
    <p:sldId id="423" r:id="rId13"/>
    <p:sldId id="510" r:id="rId14"/>
    <p:sldId id="304" r:id="rId15"/>
    <p:sldId id="305" r:id="rId16"/>
    <p:sldId id="504" r:id="rId17"/>
    <p:sldId id="511" r:id="rId18"/>
    <p:sldId id="512" r:id="rId19"/>
    <p:sldId id="513" r:id="rId20"/>
    <p:sldId id="514" r:id="rId21"/>
    <p:sldId id="518" r:id="rId22"/>
    <p:sldId id="519" r:id="rId23"/>
    <p:sldId id="520" r:id="rId24"/>
    <p:sldId id="461" r:id="rId25"/>
    <p:sldId id="462" r:id="rId26"/>
    <p:sldId id="463" r:id="rId27"/>
    <p:sldId id="464" r:id="rId28"/>
    <p:sldId id="466" r:id="rId29"/>
    <p:sldId id="465" r:id="rId30"/>
    <p:sldId id="522" r:id="rId31"/>
    <p:sldId id="469" r:id="rId32"/>
    <p:sldId id="467" r:id="rId33"/>
    <p:sldId id="471" r:id="rId34"/>
    <p:sldId id="470" r:id="rId35"/>
    <p:sldId id="473" r:id="rId36"/>
    <p:sldId id="472" r:id="rId37"/>
    <p:sldId id="474" r:id="rId38"/>
    <p:sldId id="484" r:id="rId39"/>
    <p:sldId id="523" r:id="rId40"/>
    <p:sldId id="524" r:id="rId41"/>
    <p:sldId id="525" r:id="rId42"/>
    <p:sldId id="526" r:id="rId43"/>
    <p:sldId id="527" r:id="rId44"/>
    <p:sldId id="528" r:id="rId45"/>
    <p:sldId id="529" r:id="rId46"/>
    <p:sldId id="530" r:id="rId47"/>
    <p:sldId id="531" r:id="rId48"/>
    <p:sldId id="532" r:id="rId49"/>
    <p:sldId id="533" r:id="rId50"/>
    <p:sldId id="534" r:id="rId51"/>
    <p:sldId id="535" r:id="rId52"/>
    <p:sldId id="536" r:id="rId53"/>
    <p:sldId id="537" r:id="rId54"/>
    <p:sldId id="538" r:id="rId55"/>
    <p:sldId id="539" r:id="rId56"/>
    <p:sldId id="540" r:id="rId57"/>
    <p:sldId id="541" r:id="rId58"/>
    <p:sldId id="542" r:id="rId59"/>
    <p:sldId id="543" r:id="rId60"/>
    <p:sldId id="544" r:id="rId61"/>
    <p:sldId id="545" r:id="rId62"/>
    <p:sldId id="546" r:id="rId63"/>
    <p:sldId id="306" r:id="rId64"/>
    <p:sldId id="307" r:id="rId65"/>
    <p:sldId id="485" r:id="rId66"/>
    <p:sldId id="486" r:id="rId67"/>
    <p:sldId id="488" r:id="rId68"/>
    <p:sldId id="487" r:id="rId69"/>
    <p:sldId id="397" r:id="rId70"/>
    <p:sldId id="259" r:id="rId71"/>
  </p:sldIdLst>
  <p:sldSz cx="9144000" cy="5143500" type="screen16x9"/>
  <p:notesSz cx="6858000" cy="9144000"/>
  <p:custDataLst>
    <p:tags r:id="rId7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7" autoAdjust="0"/>
    <p:restoredTop sz="88569" autoAdjust="0"/>
  </p:normalViewPr>
  <p:slideViewPr>
    <p:cSldViewPr showGuides="1">
      <p:cViewPr varScale="1">
        <p:scale>
          <a:sx n="140" d="100"/>
          <a:sy n="140" d="100"/>
        </p:scale>
        <p:origin x="1112"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gs" Target="tags/tag1.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A86C3B-8B76-4B78-BE9E-D965E7F1589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www.ncdc.noaa.gov/"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tiff"/><Relationship Id="rId1" Type="http://schemas.openxmlformats.org/officeDocument/2006/relationships/hyperlink" Target="https://hadoop.apache.org/"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hadoop.apache.org/docs/stable/api/org/apache/hadoop/mapreduce/Mapper.html" TargetMode="External"/><Relationship Id="rId1" Type="http://schemas.openxmlformats.org/officeDocument/2006/relationships/hyperlink" Target="https://hadoop.apache.org/docs/stable/api/org/apache/hadoop/mapreduce/Job.html"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hadoop.apache.org/docs/stable/api/org/apache/hadoop/mapreduce/Job.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hadoop.apache.org/docs/stable/api/org/apache/hadoop/mapreduce/Reducer.html" TargetMode="External"/><Relationship Id="rId1" Type="http://schemas.openxmlformats.org/officeDocument/2006/relationships/hyperlink" Target="https://hadoop.apache.org/docs/stable/api/org/apache/hadoop/mapreduce/Job.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hadoop.apache.org/docs/stable/api/org/apache/hadoop/fs/FileSystem.html" TargetMode="External"/><Relationship Id="rId1" Type="http://schemas.openxmlformats.org/officeDocument/2006/relationships/hyperlink" Target="https://hadoop.apache.org/docs/stable/api/org/apache/hadoop/mapreduce/Job.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hadoop.apache.org/docs/stable/api/org/apache/hadoop/mapreduce/lib/partition/HashPartitioner.html" TargetMode="External"/><Relationship Id="rId2" Type="http://schemas.openxmlformats.org/officeDocument/2006/relationships/hyperlink" Target="https://hadoop.apache.org/docs/stable/api/org/apache/hadoop/mapreduce/Partitioner.html" TargetMode="External"/><Relationship Id="rId1" Type="http://schemas.openxmlformats.org/officeDocument/2006/relationships/hyperlink" Target="https://hadoop.apache.org/docs/stable/api/org/apache/hadoop/mapreduce/lib/output/FileOutputFormat.html" TargetMode="Externa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hadoop.apache.org/docs/stable/api/org/apache/hadoop/conf/Configuration.html" TargetMode="External"/><Relationship Id="rId1" Type="http://schemas.openxmlformats.org/officeDocument/2006/relationships/hyperlink" Target="https://hadoop.apache.org/docs/stable/api/org/apache/hadoop/mapreduce/Job.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hadoop.apache.org/docs/stable/api/org/apache/hadoop/mapreduce/Job.html" TargetMode="Externa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hadoop.apache.org/docs/stable/api/org/apache/hadoop/mapreduce/lib/input/TextInputFormat.html" TargetMode="External"/><Relationship Id="rId1" Type="http://schemas.openxmlformats.org/officeDocument/2006/relationships/hyperlink" Target="https://hadoop.apache.org/docs/stable/api/org/apache/hadoop/mapreduce/InputFormat.html" TargetMode="Externa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hadoop.apache.org/docs/stable/api/org/apache/hadoop/mapreduce/lib/input/FileSplit.html" TargetMode="External"/><Relationship Id="rId1" Type="http://schemas.openxmlformats.org/officeDocument/2006/relationships/hyperlink" Target="https://hadoop.apache.org/docs/stable/api/org/apache/hadoop/mapreduce/InputSplit.html" TargetMode="Externa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hadoop.apache.org/docs/stable/api/org/apache/hadoop/mapreduce/RecordReader.html" TargetMode="Externa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hadoop.apache.org/docs/stable/api/org/apache/hadoop/mapreduce/OutputFormat.html" TargetMode="Externa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hadoop.apache.org/docs/stable/api/org/apache/hadoop/mapreduce/OutputCommitter.html" TargetMode="Externa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hadoop.apache.org/docs/stable/api/org/apache/hadoop/mapreduce/RecordWriter.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8.GI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hyperlink" Target="https://www.aboutyun.com/thread-22749-1-2.html" TargetMode="External"/><Relationship Id="rId7" Type="http://schemas.openxmlformats.org/officeDocument/2006/relationships/hyperlink" Target="https://github.com/tomwhite/hadoop-book/" TargetMode="External"/><Relationship Id="rId6" Type="http://schemas.openxmlformats.org/officeDocument/2006/relationships/hyperlink" Target="https://hadoop.apache.org/docs/stable/hadoop-yarn/hadoop-yarn-site/YARN.html" TargetMode="External"/><Relationship Id="rId5" Type="http://schemas.openxmlformats.org/officeDocument/2006/relationships/hyperlink" Target="http://hadoop.apache.org/docs/current/" TargetMode="External"/><Relationship Id="rId4" Type="http://schemas.openxmlformats.org/officeDocument/2006/relationships/hyperlink" Target="https://blog.csdn.net/weixin_43867016/article/details/116855522" TargetMode="External"/><Relationship Id="rId3" Type="http://schemas.openxmlformats.org/officeDocument/2006/relationships/hyperlink" Target="https://blog.csdn.net/u011068475/article/details/52883677" TargetMode="External"/><Relationship Id="rId2" Type="http://schemas.openxmlformats.org/officeDocument/2006/relationships/hyperlink" Target="https://hadoop.apache.org/docs/stable/hadoop-mapreduce-client/hadoop-mapreduce-client-core/MapReduceTutorial.html" TargetMode="External"/><Relationship Id="rId1" Type="http://schemas.openxmlformats.org/officeDocument/2006/relationships/hyperlink" Target="https://hadoop.apache.org/docs/stable/hadoop-project-dist/hadoop-common/SingleCluster.html" TargetMode="Externa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24</a:t>
            </a:r>
            <a:br>
              <a:rPr lang="en-US" altLang="zh-CN" sz="2400" dirty="0"/>
            </a:br>
            <a:r>
              <a:rPr lang="en-US" altLang="zh-CN" sz="2400" dirty="0"/>
              <a:t>Hadoop</a:t>
            </a:r>
            <a:br>
              <a:rPr lang="en-US" altLang="zh-CN" sz="2400" dirty="0"/>
            </a:b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endParaRPr lang="zh-CN" altLang="en-US" dirty="0"/>
          </a:p>
        </p:txBody>
      </p:sp>
      <p:sp>
        <p:nvSpPr>
          <p:cNvPr id="3" name="内容占位符 2"/>
          <p:cNvSpPr>
            <a:spLocks noGrp="1"/>
          </p:cNvSpPr>
          <p:nvPr>
            <p:ph idx="1"/>
          </p:nvPr>
        </p:nvSpPr>
        <p:spPr/>
        <p:txBody>
          <a:bodyPr>
            <a:normAutofit/>
          </a:bodyPr>
          <a:lstStyle/>
          <a:p>
            <a:r>
              <a:rPr lang="en-US" altLang="zh-CN" dirty="0"/>
              <a:t>Pseudo-code</a:t>
            </a:r>
            <a:endParaRPr lang="en-US" altLang="zh-CN" dirty="0"/>
          </a:p>
          <a:p>
            <a:pPr lvl="1"/>
            <a:r>
              <a:rPr lang="en-US" altLang="zh-CN" dirty="0"/>
              <a:t>Word Count Example</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573778" y="1599642"/>
            <a:ext cx="4143375" cy="2800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endParaRPr lang="zh-CN" altLang="en-US" dirty="0"/>
          </a:p>
        </p:txBody>
      </p:sp>
      <p:sp>
        <p:nvSpPr>
          <p:cNvPr id="3" name="内容占位符 2"/>
          <p:cNvSpPr>
            <a:spLocks noGrp="1"/>
          </p:cNvSpPr>
          <p:nvPr>
            <p:ph idx="1"/>
          </p:nvPr>
        </p:nvSpPr>
        <p:spPr/>
        <p:txBody>
          <a:bodyPr>
            <a:normAutofit/>
          </a:bodyPr>
          <a:lstStyle/>
          <a:p>
            <a:r>
              <a:rPr lang="en-US" altLang="zh-CN" dirty="0"/>
              <a:t>The MapReduce framework </a:t>
            </a:r>
            <a:endParaRPr lang="en-US" altLang="zh-CN" dirty="0"/>
          </a:p>
          <a:p>
            <a:pPr lvl="1"/>
            <a:r>
              <a:rPr lang="en-US" altLang="zh-CN" dirty="0"/>
              <a:t>operates exclusively on &lt;key, value&gt; pairs, that is, the framework views the input to the job as a set of &lt;key, value&gt; pairs and produces a set of &lt;key, value&gt; pairs as the output of the job, conceivably of different types.</a:t>
            </a:r>
            <a:endParaRPr lang="en-US" altLang="zh-CN" dirty="0"/>
          </a:p>
          <a:p>
            <a:pPr lvl="1"/>
            <a:endParaRPr lang="en-US" altLang="zh-CN" dirty="0"/>
          </a:p>
          <a:p>
            <a:r>
              <a:rPr lang="en-US" altLang="zh-CN" dirty="0"/>
              <a:t>The key and value classes </a:t>
            </a:r>
            <a:endParaRPr lang="en-US" altLang="zh-CN" dirty="0"/>
          </a:p>
          <a:p>
            <a:pPr lvl="1"/>
            <a:r>
              <a:rPr lang="en-US" altLang="zh-CN" dirty="0"/>
              <a:t>have to be serializable by the framework and hence need to implement the </a:t>
            </a:r>
            <a:r>
              <a:rPr lang="en-US" altLang="zh-CN" dirty="0">
                <a:solidFill>
                  <a:schemeClr val="tx2">
                    <a:lumMod val="60000"/>
                    <a:lumOff val="40000"/>
                  </a:schemeClr>
                </a:solidFill>
                <a:latin typeface="+mn-lt"/>
              </a:rPr>
              <a:t>Writable</a:t>
            </a:r>
            <a:r>
              <a:rPr lang="en-US" altLang="zh-CN" dirty="0"/>
              <a:t> interface. Additionally, the key classes have to implement the </a:t>
            </a:r>
            <a:r>
              <a:rPr lang="en-US" altLang="zh-CN" dirty="0">
                <a:solidFill>
                  <a:schemeClr val="tx2">
                    <a:lumMod val="60000"/>
                    <a:lumOff val="40000"/>
                  </a:schemeClr>
                </a:solidFill>
                <a:latin typeface="+mn-lt"/>
              </a:rPr>
              <a:t>WritableComparable</a:t>
            </a:r>
            <a:r>
              <a:rPr lang="en-US" altLang="zh-CN" dirty="0"/>
              <a:t> interface to facilitate sorting by the framework.</a:t>
            </a:r>
            <a:endParaRPr lang="en-US" altLang="zh-CN" dirty="0"/>
          </a:p>
          <a:p>
            <a:pPr lvl="1"/>
            <a:endParaRPr lang="en-US" altLang="zh-CN" dirty="0"/>
          </a:p>
          <a:p>
            <a:r>
              <a:rPr lang="en-US" altLang="zh-CN" dirty="0"/>
              <a:t>Input and Output types of a MapReduce job:</a:t>
            </a:r>
            <a:endParaRPr lang="en-US" altLang="zh-CN" dirty="0"/>
          </a:p>
          <a:p>
            <a:pPr lvl="1"/>
            <a:r>
              <a:rPr lang="en-US" altLang="zh-CN" dirty="0"/>
              <a:t>(input) &lt;k1, v1&gt; -&gt; </a:t>
            </a:r>
            <a:r>
              <a:rPr lang="en-US" altLang="zh-CN" b="1" dirty="0"/>
              <a:t>map</a:t>
            </a:r>
            <a:r>
              <a:rPr lang="en-US" altLang="zh-CN" dirty="0"/>
              <a:t> -&gt; &lt;k2, v2&gt; -&gt; </a:t>
            </a:r>
            <a:r>
              <a:rPr lang="en-US" altLang="zh-CN" b="1" dirty="0"/>
              <a:t>combine</a:t>
            </a:r>
            <a:r>
              <a:rPr lang="en-US" altLang="zh-CN" dirty="0"/>
              <a:t> -&gt; &lt;k2, v2&gt; -&gt; </a:t>
            </a:r>
            <a:r>
              <a:rPr lang="en-US" altLang="zh-CN" b="1" dirty="0"/>
              <a:t>reduce</a:t>
            </a:r>
            <a:r>
              <a:rPr lang="en-US" altLang="zh-CN" dirty="0"/>
              <a:t> -&gt; &lt;k3, v3&gt; (output)</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en-US" altLang="zh-CN" dirty="0"/>
              <a:t> Basics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Paradigm</a:t>
                </a:r>
                <a:endParaRPr lang="en-US" altLang="zh-CN" dirty="0"/>
              </a:p>
              <a:p>
                <a:pPr lvl="1">
                  <a:tabLst>
                    <a:tab pos="1879600" algn="l"/>
                    <a:tab pos="3700145" algn="l"/>
                  </a:tabLst>
                </a:pPr>
                <a14:m>
                  <m:oMath xmlns:m="http://schemas.openxmlformats.org/officeDocument/2006/math">
                    <m:r>
                      <a:rPr lang="en-US" altLang="zh-CN" i="1">
                        <a:latin typeface="Cambria Math" panose="02040503050406030204"/>
                      </a:rPr>
                      <m:t>𝑚𝑎𝑝</m:t>
                    </m:r>
                  </m:oMath>
                </a14:m>
                <a:r>
                  <a:rPr lang="en-US" altLang="zh-CN" i="1" dirty="0">
                    <a:latin typeface="Cambria Math" panose="02040503050406030204"/>
                  </a:rPr>
                  <a:t>	</a:t>
                </a:r>
                <a14:m>
                  <m:oMath xmlns:m="http://schemas.openxmlformats.org/officeDocument/2006/math">
                    <m:r>
                      <a:rPr lang="en-US" altLang="zh-CN" i="1">
                        <a:latin typeface="Cambria Math" panose="02040503050406030204"/>
                      </a:rPr>
                      <m:t>(</m:t>
                    </m:r>
                    <m:r>
                      <a:rPr lang="en-US" altLang="zh-CN" i="1">
                        <a:latin typeface="Cambria Math" panose="02040503050406030204"/>
                      </a:rPr>
                      <m:t>𝑘</m:t>
                    </m:r>
                    <m:r>
                      <a:rPr lang="en-US" altLang="zh-CN" i="1">
                        <a:latin typeface="Cambria Math" panose="02040503050406030204"/>
                      </a:rPr>
                      <m:t>1</m:t>
                    </m:r>
                    <m:r>
                      <a:rPr lang="en-US" altLang="zh-CN" i="1">
                        <a:latin typeface="Cambria Math" panose="02040503050406030204"/>
                      </a:rPr>
                      <m:t>,</m:t>
                    </m:r>
                    <m:r>
                      <a:rPr lang="en-US" altLang="zh-CN" i="1">
                        <a:latin typeface="Cambria Math" panose="02040503050406030204"/>
                      </a:rPr>
                      <m:t>𝑣</m:t>
                    </m:r>
                    <m:r>
                      <a:rPr lang="en-US" altLang="zh-CN" i="1">
                        <a:latin typeface="Cambria Math" panose="02040503050406030204"/>
                      </a:rPr>
                      <m:t>1</m:t>
                    </m:r>
                    <m:r>
                      <a:rPr lang="en-US" altLang="zh-CN" i="1">
                        <a:latin typeface="Cambria Math" panose="02040503050406030204"/>
                      </a:rPr>
                      <m:t>)</m:t>
                    </m:r>
                  </m:oMath>
                </a14:m>
                <a:r>
                  <a:rPr lang="en-US" altLang="zh-CN" i="1" dirty="0">
                    <a:latin typeface="Cambria Math" panose="02040503050406030204"/>
                  </a:rPr>
                  <a:t>	</a:t>
                </a:r>
                <a14:m>
                  <m:oMath xmlns:m="http://schemas.openxmlformats.org/officeDocument/2006/math">
                    <m:r>
                      <a:rPr lang="en-US" altLang="zh-CN" i="1">
                        <a:latin typeface="Cambria Math" panose="02040503050406030204"/>
                      </a:rPr>
                      <m:t>→</m:t>
                    </m:r>
                    <m:r>
                      <a:rPr lang="en-US" altLang="zh-CN" i="1">
                        <a:latin typeface="Cambria Math" panose="02040503050406030204"/>
                      </a:rPr>
                      <m:t>𝑙𝑖𝑠𝑡</m:t>
                    </m:r>
                    <m:r>
                      <a:rPr lang="en-US" altLang="zh-CN" i="1">
                        <a:latin typeface="Cambria Math" panose="02040503050406030204"/>
                      </a:rPr>
                      <m:t>(</m:t>
                    </m:r>
                    <m:r>
                      <a:rPr lang="en-US" altLang="zh-CN" i="1">
                        <a:latin typeface="Cambria Math" panose="02040503050406030204"/>
                      </a:rPr>
                      <m:t>𝑘</m:t>
                    </m:r>
                    <m:r>
                      <a:rPr lang="en-US" altLang="zh-CN" i="1">
                        <a:latin typeface="Cambria Math" panose="02040503050406030204"/>
                      </a:rPr>
                      <m:t>2</m:t>
                    </m:r>
                    <m:r>
                      <a:rPr lang="en-US" altLang="zh-CN" i="1">
                        <a:latin typeface="Cambria Math" panose="02040503050406030204"/>
                      </a:rPr>
                      <m:t>,</m:t>
                    </m:r>
                    <m:r>
                      <a:rPr lang="en-US" altLang="zh-CN" i="1">
                        <a:latin typeface="Cambria Math" panose="02040503050406030204"/>
                      </a:rPr>
                      <m:t>𝑣</m:t>
                    </m:r>
                    <m:r>
                      <a:rPr lang="en-US" altLang="zh-CN" i="1">
                        <a:latin typeface="Cambria Math" panose="02040503050406030204"/>
                      </a:rPr>
                      <m:t>2</m:t>
                    </m:r>
                    <m:r>
                      <a:rPr lang="en-US" altLang="zh-CN" i="1">
                        <a:latin typeface="Cambria Math" panose="02040503050406030204"/>
                      </a:rPr>
                      <m:t>)</m:t>
                    </m:r>
                  </m:oMath>
                </a14:m>
                <a:endParaRPr lang="en-US" altLang="zh-CN" i="1" dirty="0">
                  <a:latin typeface="Cambria Math" panose="02040503050406030204"/>
                </a:endParaRPr>
              </a:p>
              <a:p>
                <a:pPr lvl="1">
                  <a:tabLst>
                    <a:tab pos="1879600" algn="l"/>
                    <a:tab pos="3700145" algn="l"/>
                  </a:tabLst>
                </a:pPr>
                <a14:m>
                  <m:oMath xmlns:m="http://schemas.openxmlformats.org/officeDocument/2006/math">
                    <m:r>
                      <a:rPr lang="en-US" altLang="zh-CN" b="0" i="1" smtClean="0">
                        <a:latin typeface="Cambria Math" panose="02040503050406030204"/>
                      </a:rPr>
                      <m:t>𝑟𝑒𝑑𝑢𝑐𝑒</m:t>
                    </m:r>
                  </m:oMath>
                </a14:m>
                <a:r>
                  <a:rPr lang="en-US" altLang="zh-CN" i="1" dirty="0">
                    <a:latin typeface="Cambria Math" panose="02040503050406030204"/>
                  </a:rPr>
                  <a:t>	</a:t>
                </a:r>
                <a14:m>
                  <m:oMath xmlns:m="http://schemas.openxmlformats.org/officeDocument/2006/math">
                    <m:r>
                      <a:rPr lang="en-US" altLang="zh-CN" i="1">
                        <a:latin typeface="Cambria Math" panose="02040503050406030204"/>
                      </a:rPr>
                      <m:t>(</m:t>
                    </m:r>
                    <m:r>
                      <a:rPr lang="en-US" altLang="zh-CN" i="1">
                        <a:latin typeface="Cambria Math" panose="02040503050406030204"/>
                      </a:rPr>
                      <m:t>𝑘</m:t>
                    </m:r>
                    <m:r>
                      <a:rPr lang="en-US" altLang="zh-CN" b="0" i="1" smtClean="0">
                        <a:latin typeface="Cambria Math" panose="02040503050406030204"/>
                      </a:rPr>
                      <m:t>2</m:t>
                    </m:r>
                    <m:r>
                      <a:rPr lang="en-US" altLang="zh-CN" i="1">
                        <a:latin typeface="Cambria Math" panose="02040503050406030204"/>
                      </a:rPr>
                      <m:t>,</m:t>
                    </m:r>
                    <m:r>
                      <a:rPr lang="en-US" altLang="zh-CN" b="0" i="1" smtClean="0">
                        <a:latin typeface="Cambria Math" panose="02040503050406030204"/>
                      </a:rPr>
                      <m:t>𝑙𝑖𝑠𝑡</m:t>
                    </m:r>
                    <m:r>
                      <a:rPr lang="en-US" altLang="zh-CN" b="0" i="1" smtClean="0">
                        <a:latin typeface="Cambria Math" panose="02040503050406030204"/>
                      </a:rPr>
                      <m:t>(</m:t>
                    </m:r>
                    <m:r>
                      <a:rPr lang="en-US" altLang="zh-CN" i="1">
                        <a:latin typeface="Cambria Math" panose="02040503050406030204"/>
                      </a:rPr>
                      <m:t>𝑣</m:t>
                    </m:r>
                    <m:r>
                      <a:rPr lang="en-US" altLang="zh-CN" b="0" i="1" smtClean="0">
                        <a:latin typeface="Cambria Math" panose="02040503050406030204"/>
                      </a:rPr>
                      <m:t>2</m:t>
                    </m:r>
                    <m:r>
                      <a:rPr lang="en-US" altLang="zh-CN" b="0" i="1" smtClean="0">
                        <a:latin typeface="Cambria Math" panose="02040503050406030204"/>
                      </a:rPr>
                      <m:t>)</m:t>
                    </m:r>
                    <m:r>
                      <a:rPr lang="en-US" altLang="zh-CN" i="1">
                        <a:latin typeface="Cambria Math" panose="02040503050406030204"/>
                      </a:rPr>
                      <m:t>)</m:t>
                    </m:r>
                  </m:oMath>
                </a14:m>
                <a:r>
                  <a:rPr lang="en-US" altLang="zh-CN" i="1" dirty="0">
                    <a:latin typeface="Cambria Math" panose="02040503050406030204"/>
                  </a:rPr>
                  <a:t>	</a:t>
                </a:r>
                <a14:m>
                  <m:oMath xmlns:m="http://schemas.openxmlformats.org/officeDocument/2006/math">
                    <m:r>
                      <a:rPr lang="en-US" altLang="zh-CN" i="1">
                        <a:latin typeface="Cambria Math" panose="02040503050406030204"/>
                      </a:rPr>
                      <m:t>→</m:t>
                    </m:r>
                    <m:r>
                      <a:rPr lang="en-US" altLang="zh-CN" i="1">
                        <a:latin typeface="Cambria Math" panose="02040503050406030204"/>
                      </a:rPr>
                      <m:t>𝑙𝑖𝑠𝑡</m:t>
                    </m:r>
                    <m:d>
                      <m:dPr>
                        <m:ctrlPr>
                          <a:rPr lang="en-US" altLang="zh-CN" i="1">
                            <a:latin typeface="Cambria Math" panose="02040503050406030204" pitchFamily="18" charset="0"/>
                          </a:rPr>
                        </m:ctrlPr>
                      </m:dPr>
                      <m:e>
                        <m:r>
                          <a:rPr lang="en-US" altLang="zh-CN" i="1">
                            <a:latin typeface="Cambria Math" panose="02040503050406030204"/>
                          </a:rPr>
                          <m:t>𝑘</m:t>
                        </m:r>
                        <m:r>
                          <a:rPr lang="en-US" altLang="zh-CN" b="0" i="1" smtClean="0">
                            <a:latin typeface="Cambria Math" panose="02040503050406030204"/>
                          </a:rPr>
                          <m:t>3</m:t>
                        </m:r>
                        <m:r>
                          <a:rPr lang="en-US" altLang="zh-CN" i="1">
                            <a:latin typeface="Cambria Math" panose="02040503050406030204"/>
                          </a:rPr>
                          <m:t>,</m:t>
                        </m:r>
                        <m:r>
                          <a:rPr lang="en-US" altLang="zh-CN" i="1">
                            <a:latin typeface="Cambria Math" panose="02040503050406030204"/>
                          </a:rPr>
                          <m:t>𝑣</m:t>
                        </m:r>
                        <m:r>
                          <a:rPr lang="en-US" altLang="zh-CN" b="0" i="1" smtClean="0">
                            <a:latin typeface="Cambria Math" panose="02040503050406030204"/>
                          </a:rPr>
                          <m:t>3</m:t>
                        </m:r>
                      </m:e>
                    </m:d>
                  </m:oMath>
                </a14:m>
                <a:endParaRPr lang="en-US" altLang="zh-CN" i="1" dirty="0">
                  <a:latin typeface="Cambria Math" panose="02040503050406030204"/>
                </a:endParaRPr>
              </a:p>
              <a:p>
                <a:r>
                  <a:rPr lang="en-US" altLang="zh-CN" sz="2400" dirty="0"/>
                  <a:t>Word Count</a:t>
                </a:r>
                <a:endParaRPr lang="en-US" altLang="zh-CN" dirty="0"/>
              </a:p>
              <a:p>
                <a:pPr lvl="1"/>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2" t="-13" r="7"/>
                </a:stretch>
              </a:blipFill>
            </p:spPr>
            <p:txBody>
              <a:bodyPr/>
              <a:lstStyle/>
              <a:p>
                <a:r>
                  <a:rPr lang="zh-CN" altLang="en-US">
                    <a:noFill/>
                  </a:rPr>
                  <a:t> </a:t>
                </a:r>
              </a:p>
            </p:txBody>
          </p:sp>
        </mc:Fallback>
      </mc:AlternateContent>
      <p:sp>
        <p:nvSpPr>
          <p:cNvPr id="6" name="矩形 5"/>
          <p:cNvSpPr/>
          <p:nvPr/>
        </p:nvSpPr>
        <p:spPr>
          <a:xfrm>
            <a:off x="1141096" y="2729264"/>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DVD Blu-ray</a:t>
            </a:r>
            <a:endParaRPr lang="zh-CN" altLang="en-US" dirty="0"/>
          </a:p>
        </p:txBody>
      </p:sp>
      <p:sp>
        <p:nvSpPr>
          <p:cNvPr id="11" name="矩形 10"/>
          <p:cNvSpPr/>
          <p:nvPr/>
        </p:nvSpPr>
        <p:spPr>
          <a:xfrm>
            <a:off x="1141096" y="3133971"/>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CD DVD</a:t>
            </a:r>
            <a:endParaRPr lang="zh-CN" altLang="en-US" dirty="0"/>
          </a:p>
        </p:txBody>
      </p:sp>
      <p:sp>
        <p:nvSpPr>
          <p:cNvPr id="12" name="矩形 11"/>
          <p:cNvSpPr/>
          <p:nvPr/>
        </p:nvSpPr>
        <p:spPr>
          <a:xfrm>
            <a:off x="1141096" y="3538679"/>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CD </a:t>
            </a:r>
            <a:r>
              <a:rPr lang="en-US" altLang="zh-CN" dirty="0" err="1"/>
              <a:t>CD</a:t>
            </a:r>
            <a:r>
              <a:rPr lang="en-US" altLang="zh-CN" dirty="0"/>
              <a:t> </a:t>
            </a:r>
            <a:r>
              <a:rPr lang="en-US" altLang="zh-CN" dirty="0" err="1"/>
              <a:t>CD</a:t>
            </a:r>
            <a:r>
              <a:rPr lang="en-US" altLang="zh-CN" dirty="0"/>
              <a:t> </a:t>
            </a:r>
            <a:endParaRPr lang="zh-CN" altLang="en-US" dirty="0"/>
          </a:p>
        </p:txBody>
      </p:sp>
      <p:sp>
        <p:nvSpPr>
          <p:cNvPr id="13" name="矩形 12"/>
          <p:cNvSpPr/>
          <p:nvPr/>
        </p:nvSpPr>
        <p:spPr>
          <a:xfrm>
            <a:off x="1141096" y="3943386"/>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CD Video</a:t>
            </a:r>
            <a:endParaRPr lang="zh-CN" altLang="en-US" dirty="0"/>
          </a:p>
        </p:txBody>
      </p:sp>
      <p:sp>
        <p:nvSpPr>
          <p:cNvPr id="14" name="矩形 13"/>
          <p:cNvSpPr/>
          <p:nvPr/>
        </p:nvSpPr>
        <p:spPr>
          <a:xfrm>
            <a:off x="1141096" y="4348094"/>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Blu-ray DVD</a:t>
            </a:r>
            <a:endParaRPr lang="zh-CN" altLang="en-US" dirty="0"/>
          </a:p>
        </p:txBody>
      </p:sp>
      <p:sp>
        <p:nvSpPr>
          <p:cNvPr id="16" name="矩形 15"/>
          <p:cNvSpPr/>
          <p:nvPr/>
        </p:nvSpPr>
        <p:spPr>
          <a:xfrm>
            <a:off x="2761276" y="2729264"/>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DVD:1</a:t>
            </a:r>
            <a:endParaRPr lang="zh-CN" altLang="en-US" dirty="0"/>
          </a:p>
        </p:txBody>
      </p:sp>
      <p:sp>
        <p:nvSpPr>
          <p:cNvPr id="17" name="矩形 16"/>
          <p:cNvSpPr/>
          <p:nvPr/>
        </p:nvSpPr>
        <p:spPr>
          <a:xfrm>
            <a:off x="3833474" y="2729264"/>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Blu-ray:1</a:t>
            </a:r>
            <a:endParaRPr lang="zh-CN" altLang="en-US" dirty="0"/>
          </a:p>
        </p:txBody>
      </p:sp>
      <p:sp>
        <p:nvSpPr>
          <p:cNvPr id="18" name="矩形 17"/>
          <p:cNvSpPr/>
          <p:nvPr/>
        </p:nvSpPr>
        <p:spPr>
          <a:xfrm>
            <a:off x="5086888" y="3298052"/>
            <a:ext cx="625051"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19" name="矩形 18"/>
          <p:cNvSpPr/>
          <p:nvPr/>
        </p:nvSpPr>
        <p:spPr>
          <a:xfrm>
            <a:off x="3833474" y="3133971"/>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DVD:1</a:t>
            </a:r>
            <a:endParaRPr lang="zh-CN" altLang="en-US" dirty="0"/>
          </a:p>
        </p:txBody>
      </p:sp>
      <p:sp>
        <p:nvSpPr>
          <p:cNvPr id="20" name="矩形 19"/>
          <p:cNvSpPr/>
          <p:nvPr/>
        </p:nvSpPr>
        <p:spPr>
          <a:xfrm>
            <a:off x="2761276" y="3538679"/>
            <a:ext cx="704400"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endParaRPr lang="zh-CN" altLang="en-US" dirty="0"/>
          </a:p>
        </p:txBody>
      </p:sp>
      <p:sp>
        <p:nvSpPr>
          <p:cNvPr id="21" name="矩形 20"/>
          <p:cNvSpPr/>
          <p:nvPr/>
        </p:nvSpPr>
        <p:spPr>
          <a:xfrm>
            <a:off x="3490167" y="3538896"/>
            <a:ext cx="625051"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endParaRPr lang="zh-CN" altLang="en-US" dirty="0"/>
          </a:p>
        </p:txBody>
      </p:sp>
      <p:sp>
        <p:nvSpPr>
          <p:cNvPr id="22" name="矩形 21"/>
          <p:cNvSpPr/>
          <p:nvPr/>
        </p:nvSpPr>
        <p:spPr>
          <a:xfrm>
            <a:off x="4139710" y="3538896"/>
            <a:ext cx="719880"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endParaRPr lang="zh-CN" altLang="en-US" dirty="0"/>
          </a:p>
        </p:txBody>
      </p:sp>
      <p:sp>
        <p:nvSpPr>
          <p:cNvPr id="23" name="矩形 22"/>
          <p:cNvSpPr/>
          <p:nvPr/>
        </p:nvSpPr>
        <p:spPr>
          <a:xfrm>
            <a:off x="2761276" y="3943386"/>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endParaRPr lang="zh-CN" altLang="en-US" dirty="0"/>
          </a:p>
        </p:txBody>
      </p:sp>
      <p:sp>
        <p:nvSpPr>
          <p:cNvPr id="24" name="矩形 23"/>
          <p:cNvSpPr/>
          <p:nvPr/>
        </p:nvSpPr>
        <p:spPr>
          <a:xfrm>
            <a:off x="3835730" y="3943386"/>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Video:1</a:t>
            </a:r>
            <a:endParaRPr lang="zh-CN" altLang="en-US" dirty="0"/>
          </a:p>
        </p:txBody>
      </p:sp>
      <p:sp>
        <p:nvSpPr>
          <p:cNvPr id="25" name="矩形 24"/>
          <p:cNvSpPr/>
          <p:nvPr/>
        </p:nvSpPr>
        <p:spPr>
          <a:xfrm>
            <a:off x="2761276" y="4348094"/>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Blu-ray:1</a:t>
            </a:r>
            <a:endParaRPr lang="en-US" altLang="zh-CN" dirty="0"/>
          </a:p>
        </p:txBody>
      </p:sp>
      <p:sp>
        <p:nvSpPr>
          <p:cNvPr id="26" name="矩形 25"/>
          <p:cNvSpPr/>
          <p:nvPr/>
        </p:nvSpPr>
        <p:spPr>
          <a:xfrm>
            <a:off x="3835730" y="4345723"/>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DVD:1</a:t>
            </a:r>
            <a:endParaRPr lang="zh-CN" altLang="en-US" dirty="0"/>
          </a:p>
        </p:txBody>
      </p:sp>
      <p:sp>
        <p:nvSpPr>
          <p:cNvPr id="30" name="矩形 29"/>
          <p:cNvSpPr/>
          <p:nvPr/>
        </p:nvSpPr>
        <p:spPr>
          <a:xfrm>
            <a:off x="5085019" y="2893344"/>
            <a:ext cx="784627"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DVD:1</a:t>
            </a:r>
            <a:endParaRPr lang="zh-CN" altLang="en-US" dirty="0"/>
          </a:p>
        </p:txBody>
      </p:sp>
      <p:sp>
        <p:nvSpPr>
          <p:cNvPr id="31" name="矩形 30"/>
          <p:cNvSpPr/>
          <p:nvPr/>
        </p:nvSpPr>
        <p:spPr>
          <a:xfrm>
            <a:off x="5869648" y="2893344"/>
            <a:ext cx="784626"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DVD:1</a:t>
            </a:r>
            <a:endParaRPr lang="zh-CN" altLang="en-US" dirty="0"/>
          </a:p>
        </p:txBody>
      </p:sp>
      <p:sp>
        <p:nvSpPr>
          <p:cNvPr id="32" name="矩形 31"/>
          <p:cNvSpPr/>
          <p:nvPr/>
        </p:nvSpPr>
        <p:spPr>
          <a:xfrm>
            <a:off x="6640582" y="2893344"/>
            <a:ext cx="842841"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DVD:1</a:t>
            </a:r>
            <a:endParaRPr lang="zh-CN" altLang="en-US" dirty="0"/>
          </a:p>
        </p:txBody>
      </p:sp>
      <p:sp>
        <p:nvSpPr>
          <p:cNvPr id="33" name="矩形 32"/>
          <p:cNvSpPr/>
          <p:nvPr/>
        </p:nvSpPr>
        <p:spPr>
          <a:xfrm>
            <a:off x="5675901" y="3298052"/>
            <a:ext cx="625051"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34" name="矩形 33"/>
          <p:cNvSpPr/>
          <p:nvPr/>
        </p:nvSpPr>
        <p:spPr>
          <a:xfrm>
            <a:off x="6255115" y="3298052"/>
            <a:ext cx="669517"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35" name="矩形 34"/>
          <p:cNvSpPr/>
          <p:nvPr/>
        </p:nvSpPr>
        <p:spPr>
          <a:xfrm>
            <a:off x="6834330" y="3298052"/>
            <a:ext cx="633478"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36" name="矩形 35"/>
          <p:cNvSpPr/>
          <p:nvPr/>
        </p:nvSpPr>
        <p:spPr>
          <a:xfrm>
            <a:off x="5085020" y="3704648"/>
            <a:ext cx="1170095"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Blu-ray:1</a:t>
            </a:r>
            <a:endParaRPr lang="zh-CN" altLang="en-US" dirty="0"/>
          </a:p>
        </p:txBody>
      </p:sp>
      <p:sp>
        <p:nvSpPr>
          <p:cNvPr id="37" name="矩形 36"/>
          <p:cNvSpPr/>
          <p:nvPr/>
        </p:nvSpPr>
        <p:spPr>
          <a:xfrm>
            <a:off x="6255116" y="3704648"/>
            <a:ext cx="1156403"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Blu-ray:1</a:t>
            </a:r>
            <a:endParaRPr lang="zh-CN" altLang="en-US" dirty="0"/>
          </a:p>
        </p:txBody>
      </p:sp>
      <p:sp>
        <p:nvSpPr>
          <p:cNvPr id="38" name="矩形 37"/>
          <p:cNvSpPr/>
          <p:nvPr/>
        </p:nvSpPr>
        <p:spPr>
          <a:xfrm>
            <a:off x="2761276" y="3133971"/>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endParaRPr lang="en-US" altLang="zh-CN" dirty="0"/>
          </a:p>
        </p:txBody>
      </p:sp>
      <p:sp>
        <p:nvSpPr>
          <p:cNvPr id="39" name="矩形 38"/>
          <p:cNvSpPr/>
          <p:nvPr/>
        </p:nvSpPr>
        <p:spPr>
          <a:xfrm>
            <a:off x="7413544" y="3295035"/>
            <a:ext cx="633478"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40" name="矩形 39"/>
          <p:cNvSpPr/>
          <p:nvPr/>
        </p:nvSpPr>
        <p:spPr>
          <a:xfrm>
            <a:off x="5086888" y="4107467"/>
            <a:ext cx="1026114"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Video:1</a:t>
            </a:r>
            <a:endParaRPr lang="zh-CN" altLang="en-US" dirty="0"/>
          </a:p>
        </p:txBody>
      </p:sp>
      <p:sp>
        <p:nvSpPr>
          <p:cNvPr id="27" name="右箭头 26"/>
          <p:cNvSpPr/>
          <p:nvPr/>
        </p:nvSpPr>
        <p:spPr>
          <a:xfrm>
            <a:off x="4114557" y="3323209"/>
            <a:ext cx="1101019" cy="59372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rPr>
              <a:t>shuffle</a:t>
            </a:r>
            <a:endParaRPr lang="zh-CN" altLang="en-US" b="1" dirty="0">
              <a:solidFill>
                <a:srgbClr val="FF0000"/>
              </a:solidFill>
            </a:endParaRPr>
          </a:p>
        </p:txBody>
      </p:sp>
      <p:sp>
        <p:nvSpPr>
          <p:cNvPr id="10" name="右箭头 9"/>
          <p:cNvSpPr/>
          <p:nvPr/>
        </p:nvSpPr>
        <p:spPr>
          <a:xfrm>
            <a:off x="2100863" y="3298051"/>
            <a:ext cx="810090" cy="59372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rPr>
              <a:t>map</a:t>
            </a:r>
            <a:endParaRPr lang="zh-CN" altLang="en-US" b="1" dirty="0">
              <a:solidFill>
                <a:srgbClr val="FF0000"/>
              </a:solidFill>
            </a:endParaRPr>
          </a:p>
        </p:txBody>
      </p:sp>
      <p:sp>
        <p:nvSpPr>
          <p:cNvPr id="42" name="矩形 41"/>
          <p:cNvSpPr/>
          <p:nvPr/>
        </p:nvSpPr>
        <p:spPr>
          <a:xfrm>
            <a:off x="5085019" y="2885422"/>
            <a:ext cx="2398404" cy="3780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DVD:3</a:t>
            </a:r>
            <a:endParaRPr lang="zh-CN" altLang="en-US" dirty="0"/>
          </a:p>
        </p:txBody>
      </p:sp>
      <p:sp>
        <p:nvSpPr>
          <p:cNvPr id="43" name="矩形 42"/>
          <p:cNvSpPr/>
          <p:nvPr/>
        </p:nvSpPr>
        <p:spPr>
          <a:xfrm>
            <a:off x="5095751" y="3294098"/>
            <a:ext cx="2898215" cy="3780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CD:5</a:t>
            </a:r>
            <a:endParaRPr lang="zh-CN" altLang="en-US" dirty="0"/>
          </a:p>
        </p:txBody>
      </p:sp>
      <p:sp>
        <p:nvSpPr>
          <p:cNvPr id="45" name="矩形 44"/>
          <p:cNvSpPr/>
          <p:nvPr/>
        </p:nvSpPr>
        <p:spPr>
          <a:xfrm>
            <a:off x="5094544" y="3704648"/>
            <a:ext cx="2316975" cy="3780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Blu-ray:2</a:t>
            </a:r>
            <a:endParaRPr lang="zh-CN" altLang="en-US" dirty="0"/>
          </a:p>
        </p:txBody>
      </p:sp>
      <p:sp>
        <p:nvSpPr>
          <p:cNvPr id="46" name="矩形 45"/>
          <p:cNvSpPr/>
          <p:nvPr/>
        </p:nvSpPr>
        <p:spPr>
          <a:xfrm>
            <a:off x="5096413" y="4107989"/>
            <a:ext cx="1026114" cy="3780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Video:1</a:t>
            </a:r>
            <a:endParaRPr lang="zh-CN" altLang="en-US" dirty="0"/>
          </a:p>
        </p:txBody>
      </p:sp>
      <p:sp>
        <p:nvSpPr>
          <p:cNvPr id="47" name="圆角矩形 46"/>
          <p:cNvSpPr/>
          <p:nvPr/>
        </p:nvSpPr>
        <p:spPr>
          <a:xfrm>
            <a:off x="5648269" y="2409732"/>
            <a:ext cx="1350150" cy="3801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100" b="1" dirty="0">
                <a:solidFill>
                  <a:srgbClr val="FF0000"/>
                </a:solidFill>
              </a:rPr>
              <a:t>reduce</a:t>
            </a:r>
            <a:endParaRPr lang="zh-CN" altLang="en-US" sz="2100" b="1" dirty="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500"/>
                                        <p:tgtEl>
                                          <p:spTgt spid="27"/>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left)">
                                      <p:cBhvr>
                                        <p:cTn id="73" dur="500"/>
                                        <p:tgtEl>
                                          <p:spTgt spid="3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500"/>
                                        <p:tgtEl>
                                          <p:spTgt spid="33"/>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left)">
                                      <p:cBhvr>
                                        <p:cTn id="91" dur="500"/>
                                        <p:tgtEl>
                                          <p:spTgt spid="3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wipe(left)">
                                      <p:cBhvr>
                                        <p:cTn id="94" dur="500"/>
                                        <p:tgtEl>
                                          <p:spTgt spid="39"/>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left)">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wipe(up)">
                                      <p:cBhvr>
                                        <p:cTn id="102" dur="500"/>
                                        <p:tgtEl>
                                          <p:spTgt spid="4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wipe(left)">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wipe(left)">
                                      <p:cBhvr>
                                        <p:cTn id="112" dur="500"/>
                                        <p:tgtEl>
                                          <p:spTgt spid="4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wipe(left)">
                                      <p:cBhvr>
                                        <p:cTn id="117" dur="500"/>
                                        <p:tgtEl>
                                          <p:spTgt spid="4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left)">
                                      <p:cBhvr>
                                        <p:cTn id="1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27" grpId="0" animBg="1"/>
      <p:bldP spid="10" grpId="0" animBg="1"/>
      <p:bldP spid="42" grpId="0" animBg="1"/>
      <p:bldP spid="43" grpId="0" animBg="1"/>
      <p:bldP spid="45" grpId="0" animBg="1"/>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en-US" altLang="zh-CN" dirty="0"/>
              <a:t> Basics</a:t>
            </a:r>
            <a:endParaRPr lang="zh-CN" altLang="en-US" dirty="0"/>
          </a:p>
        </p:txBody>
      </p:sp>
      <p:sp>
        <p:nvSpPr>
          <p:cNvPr id="3" name="内容占位符 2"/>
          <p:cNvSpPr>
            <a:spLocks noGrp="1"/>
          </p:cNvSpPr>
          <p:nvPr>
            <p:ph idx="1"/>
          </p:nvPr>
        </p:nvSpPr>
        <p:spPr/>
        <p:txBody>
          <a:bodyPr/>
          <a:lstStyle/>
          <a:p>
            <a:r>
              <a:rPr lang="en-US" altLang="zh-CN" dirty="0"/>
              <a:t>Execution View</a:t>
            </a:r>
            <a:endParaRPr lang="zh-CN" altLang="en-US" dirty="0"/>
          </a:p>
        </p:txBody>
      </p:sp>
      <p:pic>
        <p:nvPicPr>
          <p:cNvPr id="2050" name="Picture 2" descr="d:\Desktop\mapreduce-exampl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8335" y="1761660"/>
            <a:ext cx="6756994" cy="1998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anim calcmode="lin" valueType="num">
                                      <p:cBhvr>
                                        <p:cTn id="8" dur="500" fill="hold"/>
                                        <p:tgtEl>
                                          <p:spTgt spid="2050"/>
                                        </p:tgtEl>
                                        <p:attrNameLst>
                                          <p:attrName>ppt_x</p:attrName>
                                        </p:attrNameLst>
                                      </p:cBhvr>
                                      <p:tavLst>
                                        <p:tav tm="0">
                                          <p:val>
                                            <p:strVal val="#ppt_x"/>
                                          </p:val>
                                        </p:tav>
                                        <p:tav tm="100000">
                                          <p:val>
                                            <p:strVal val="#ppt_x"/>
                                          </p:val>
                                        </p:tav>
                                      </p:tavLst>
                                    </p:anim>
                                    <p:anim calcmode="lin" valueType="num">
                                      <p:cBhvr>
                                        <p:cTn id="9" dur="5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971600" y="894731"/>
            <a:ext cx="7632848" cy="3624069"/>
          </a:xfrm>
          <a:prstGeom prst="rect">
            <a:avLst/>
          </a:prstGeom>
        </p:spPr>
        <p:txBody>
          <a:bodyPr wrap="square">
            <a:spAutoFit/>
          </a:bodyPr>
          <a:lstStyle/>
          <a:p>
            <a:r>
              <a:rPr lang="en-US" altLang="zh-CN" sz="1350" dirty="0">
                <a:solidFill>
                  <a:srgbClr val="CC7832"/>
                </a:solidFill>
              </a:rPr>
              <a:t>public class </a:t>
            </a:r>
            <a:r>
              <a:rPr lang="en-US" altLang="zh-CN" sz="1350" dirty="0" err="1"/>
              <a:t>WordCount</a:t>
            </a:r>
            <a:r>
              <a:rPr lang="en-US" altLang="zh-CN" sz="1350" dirty="0"/>
              <a:t> {</a:t>
            </a:r>
            <a:br>
              <a:rPr lang="en-US" altLang="zh-CN" sz="1350" dirty="0"/>
            </a:br>
            <a:br>
              <a:rPr lang="en-US" altLang="zh-CN" sz="1350" dirty="0"/>
            </a:br>
            <a:r>
              <a:rPr lang="en-US" altLang="zh-CN" sz="1350" dirty="0"/>
              <a:t>    </a:t>
            </a:r>
            <a:r>
              <a:rPr lang="en-US" altLang="zh-CN" sz="1350" dirty="0">
                <a:solidFill>
                  <a:srgbClr val="CC7832"/>
                </a:solidFill>
              </a:rPr>
              <a:t>public static class </a:t>
            </a:r>
            <a:r>
              <a:rPr lang="en-US" altLang="zh-CN" sz="1350" dirty="0" err="1"/>
              <a:t>TokenizerMapper</a:t>
            </a:r>
            <a:r>
              <a:rPr lang="en-US" altLang="zh-CN" sz="1350" dirty="0"/>
              <a:t>   </a:t>
            </a:r>
            <a:r>
              <a:rPr lang="en-US" altLang="zh-CN" sz="1350" dirty="0">
                <a:solidFill>
                  <a:srgbClr val="CC7832"/>
                </a:solidFill>
              </a:rPr>
              <a:t>extends </a:t>
            </a:r>
            <a:r>
              <a:rPr lang="en-US" altLang="zh-CN" sz="1350" dirty="0"/>
              <a:t>Mapper&lt;Object</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err="1"/>
              <a:t>IntWritable</a:t>
            </a:r>
            <a:r>
              <a:rPr lang="en-US" altLang="zh-CN" sz="1350" dirty="0"/>
              <a:t>&gt;{</a:t>
            </a:r>
            <a:br>
              <a:rPr lang="en-US" altLang="zh-CN" sz="1350" dirty="0"/>
            </a:br>
            <a:br>
              <a:rPr lang="en-US" altLang="zh-CN" sz="1350" dirty="0"/>
            </a:br>
            <a:r>
              <a:rPr lang="en-US" altLang="zh-CN" sz="1350" dirty="0"/>
              <a:t>        </a:t>
            </a:r>
            <a:r>
              <a:rPr lang="en-US" altLang="zh-CN" sz="1350" dirty="0">
                <a:solidFill>
                  <a:srgbClr val="CC7832"/>
                </a:solidFill>
              </a:rPr>
              <a:t>private final static </a:t>
            </a:r>
            <a:r>
              <a:rPr lang="en-US" altLang="zh-CN" sz="1350" dirty="0" err="1"/>
              <a:t>IntWritable</a:t>
            </a:r>
            <a:r>
              <a:rPr lang="en-US" altLang="zh-CN" sz="1350" dirty="0"/>
              <a:t> </a:t>
            </a:r>
            <a:r>
              <a:rPr lang="en-US" altLang="zh-CN" sz="1350" i="1" dirty="0">
                <a:solidFill>
                  <a:srgbClr val="9876AA"/>
                </a:solidFill>
              </a:rPr>
              <a:t>one </a:t>
            </a:r>
            <a:r>
              <a:rPr lang="en-US" altLang="zh-CN" sz="1350" dirty="0"/>
              <a:t>= </a:t>
            </a:r>
            <a:r>
              <a:rPr lang="en-US" altLang="zh-CN" sz="1350" dirty="0">
                <a:solidFill>
                  <a:srgbClr val="CC7832"/>
                </a:solidFill>
              </a:rPr>
              <a:t>new </a:t>
            </a:r>
            <a:r>
              <a:rPr lang="en-US" altLang="zh-CN" sz="1350" dirty="0" err="1"/>
              <a:t>IntWritable</a:t>
            </a:r>
            <a:r>
              <a:rPr lang="en-US" altLang="zh-CN" sz="1350" dirty="0"/>
              <a:t>(</a:t>
            </a:r>
            <a:r>
              <a:rPr lang="en-US" altLang="zh-CN" sz="1350" dirty="0">
                <a:solidFill>
                  <a:srgbClr val="6897BB"/>
                </a:solidFill>
              </a:rPr>
              <a:t>1</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private </a:t>
            </a:r>
            <a:r>
              <a:rPr lang="en-US" altLang="zh-CN" sz="1350" dirty="0"/>
              <a:t>Text </a:t>
            </a:r>
            <a:r>
              <a:rPr lang="en-US" altLang="zh-CN" sz="1350" dirty="0">
                <a:solidFill>
                  <a:srgbClr val="9876AA"/>
                </a:solidFill>
              </a:rPr>
              <a:t>word </a:t>
            </a:r>
            <a:r>
              <a:rPr lang="en-US" altLang="zh-CN" sz="1350" dirty="0"/>
              <a:t>= </a:t>
            </a:r>
            <a:r>
              <a:rPr lang="en-US" altLang="zh-CN" sz="1350" dirty="0">
                <a:solidFill>
                  <a:srgbClr val="CC7832"/>
                </a:solidFill>
              </a:rPr>
              <a:t>new </a:t>
            </a:r>
            <a:r>
              <a:rPr lang="en-US" altLang="zh-CN" sz="1350" dirty="0"/>
              <a:t>Text()</a:t>
            </a:r>
            <a:r>
              <a:rPr lang="en-US" altLang="zh-CN" sz="1350" dirty="0">
                <a:solidFill>
                  <a:srgbClr val="CC7832"/>
                </a:solidFill>
              </a:rPr>
              <a:t>;</a:t>
            </a:r>
            <a:br>
              <a:rPr lang="en-US" altLang="zh-CN" sz="1350" dirty="0">
                <a:solidFill>
                  <a:srgbClr val="CC7832"/>
                </a:solidFill>
              </a:rPr>
            </a:br>
            <a:br>
              <a:rPr lang="en-US" altLang="zh-CN" sz="1350" dirty="0">
                <a:solidFill>
                  <a:srgbClr val="CC7832"/>
                </a:solidFill>
              </a:rPr>
            </a:br>
            <a:r>
              <a:rPr lang="en-US" altLang="zh-CN" sz="1350" dirty="0">
                <a:solidFill>
                  <a:srgbClr val="CC7832"/>
                </a:solidFill>
              </a:rPr>
              <a:t>        public void </a:t>
            </a:r>
            <a:r>
              <a:rPr lang="en-US" altLang="zh-CN" sz="1350" dirty="0">
                <a:solidFill>
                  <a:srgbClr val="FFC66D"/>
                </a:solidFill>
              </a:rPr>
              <a:t>map</a:t>
            </a:r>
            <a:r>
              <a:rPr lang="en-US" altLang="zh-CN" sz="1350" dirty="0"/>
              <a:t>(Object key</a:t>
            </a:r>
            <a:r>
              <a:rPr lang="en-US" altLang="zh-CN" sz="1350" dirty="0">
                <a:solidFill>
                  <a:srgbClr val="CC7832"/>
                </a:solidFill>
              </a:rPr>
              <a:t>, </a:t>
            </a:r>
            <a:r>
              <a:rPr lang="en-US" altLang="zh-CN" sz="1350" dirty="0"/>
              <a:t>Text value</a:t>
            </a:r>
            <a:r>
              <a:rPr lang="en-US" altLang="zh-CN" sz="1350" dirty="0">
                <a:solidFill>
                  <a:srgbClr val="CC7832"/>
                </a:solidFill>
              </a:rPr>
              <a:t>, </a:t>
            </a:r>
            <a:r>
              <a:rPr lang="en-US" altLang="zh-CN" sz="1350" dirty="0"/>
              <a:t>Context context)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a:t>
            </a:r>
            <a:r>
              <a:rPr lang="en-US" altLang="zh-CN" sz="1350" dirty="0" err="1"/>
              <a:t>StringTokenizer</a:t>
            </a:r>
            <a:r>
              <a:rPr lang="en-US" altLang="zh-CN" sz="1350" dirty="0"/>
              <a:t> </a:t>
            </a:r>
            <a:r>
              <a:rPr lang="en-US" altLang="zh-CN" sz="1350" dirty="0" err="1"/>
              <a:t>itr</a:t>
            </a:r>
            <a:r>
              <a:rPr lang="en-US" altLang="zh-CN" sz="1350" dirty="0"/>
              <a:t> = </a:t>
            </a:r>
            <a:r>
              <a:rPr lang="en-US" altLang="zh-CN" sz="1350" dirty="0">
                <a:solidFill>
                  <a:srgbClr val="CC7832"/>
                </a:solidFill>
              </a:rPr>
              <a:t>new </a:t>
            </a:r>
            <a:r>
              <a:rPr lang="en-US" altLang="zh-CN" sz="1350" dirty="0" err="1"/>
              <a:t>StringTokenizer</a:t>
            </a:r>
            <a:r>
              <a:rPr lang="en-US" altLang="zh-CN" sz="1350" dirty="0"/>
              <a:t>(</a:t>
            </a:r>
            <a:r>
              <a:rPr lang="en-US" altLang="zh-CN" sz="1350" dirty="0" err="1"/>
              <a:t>value.toString</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while </a:t>
            </a:r>
            <a:r>
              <a:rPr lang="en-US" altLang="zh-CN" sz="1350" dirty="0"/>
              <a:t>(</a:t>
            </a:r>
            <a:r>
              <a:rPr lang="en-US" altLang="zh-CN" sz="1350" dirty="0" err="1"/>
              <a:t>itr.hasMoreTokens</a:t>
            </a:r>
            <a:r>
              <a:rPr lang="en-US" altLang="zh-CN" sz="1350" dirty="0"/>
              <a:t>()) {</a:t>
            </a:r>
            <a:br>
              <a:rPr lang="en-US" altLang="zh-CN" sz="1350" dirty="0"/>
            </a:br>
            <a:r>
              <a:rPr lang="en-US" altLang="zh-CN" sz="1350" dirty="0"/>
              <a:t>                </a:t>
            </a:r>
            <a:r>
              <a:rPr lang="en-US" altLang="zh-CN" sz="1350" dirty="0" err="1">
                <a:solidFill>
                  <a:srgbClr val="9876AA"/>
                </a:solidFill>
              </a:rPr>
              <a:t>word</a:t>
            </a:r>
            <a:r>
              <a:rPr lang="en-US" altLang="zh-CN" sz="1350" dirty="0" err="1"/>
              <a:t>.set</a:t>
            </a:r>
            <a:r>
              <a:rPr lang="en-US" altLang="zh-CN" sz="1350" dirty="0"/>
              <a:t>(</a:t>
            </a:r>
            <a:r>
              <a:rPr lang="en-US" altLang="zh-CN" sz="1350" dirty="0" err="1"/>
              <a:t>itr.nextToken</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context.write</a:t>
            </a:r>
            <a:r>
              <a:rPr lang="en-US" altLang="zh-CN" sz="1350" dirty="0"/>
              <a:t>(</a:t>
            </a:r>
            <a:r>
              <a:rPr lang="en-US" altLang="zh-CN" sz="1350" dirty="0">
                <a:solidFill>
                  <a:srgbClr val="9876AA"/>
                </a:solidFill>
              </a:rPr>
              <a:t>word</a:t>
            </a:r>
            <a:r>
              <a:rPr lang="en-US" altLang="zh-CN" sz="1350" dirty="0">
                <a:solidFill>
                  <a:srgbClr val="CC7832"/>
                </a:solidFill>
              </a:rPr>
              <a:t>, </a:t>
            </a:r>
            <a:r>
              <a:rPr lang="en-US" altLang="zh-CN" sz="1350" i="1" dirty="0">
                <a:solidFill>
                  <a:srgbClr val="9876AA"/>
                </a:solidFill>
              </a:rPr>
              <a:t>one</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br>
              <a:rPr lang="en-US" altLang="zh-CN" sz="1350" dirty="0"/>
            </a:br>
            <a:r>
              <a:rPr lang="en-US" altLang="zh-CN" sz="1350" dirty="0"/>
              <a:t>    }</a:t>
            </a:r>
            <a:br>
              <a:rPr lang="en-US" altLang="zh-CN" sz="1350" dirty="0"/>
            </a:br>
            <a:br>
              <a:rPr lang="en-US" altLang="zh-CN" sz="1350" dirty="0"/>
            </a:br>
            <a:r>
              <a:rPr lang="en-US" altLang="zh-CN" sz="1350" dirty="0"/>
              <a:t>    </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179512" y="1206355"/>
            <a:ext cx="8784976" cy="3000821"/>
          </a:xfrm>
          <a:prstGeom prst="rect">
            <a:avLst/>
          </a:prstGeom>
        </p:spPr>
        <p:txBody>
          <a:bodyPr wrap="square">
            <a:spAutoFit/>
          </a:bodyPr>
          <a:lstStyle/>
          <a:p>
            <a:r>
              <a:rPr lang="en-US" altLang="zh-CN" sz="1350" dirty="0"/>
              <a:t>    </a:t>
            </a:r>
            <a:r>
              <a:rPr lang="en-US" altLang="zh-CN" sz="1350" dirty="0">
                <a:solidFill>
                  <a:srgbClr val="CC7832"/>
                </a:solidFill>
              </a:rPr>
              <a:t>public static class </a:t>
            </a:r>
            <a:r>
              <a:rPr lang="en-US" altLang="zh-CN" sz="1350" dirty="0" err="1"/>
              <a:t>IntSumReducer</a:t>
            </a:r>
            <a:r>
              <a:rPr lang="en-US" altLang="zh-CN" sz="1350" dirty="0"/>
              <a:t> </a:t>
            </a:r>
            <a:r>
              <a:rPr lang="en-US" altLang="zh-CN" sz="1350" dirty="0">
                <a:solidFill>
                  <a:srgbClr val="CC7832"/>
                </a:solidFill>
              </a:rPr>
              <a:t>extends </a:t>
            </a:r>
            <a:r>
              <a:rPr lang="en-US" altLang="zh-CN" sz="1350" dirty="0"/>
              <a:t>Reducer&lt;</a:t>
            </a:r>
            <a:r>
              <a:rPr lang="en-US" altLang="zh-CN" sz="1350" dirty="0" err="1"/>
              <a:t>Text</a:t>
            </a:r>
            <a:r>
              <a:rPr lang="en-US" altLang="zh-CN" sz="1350" dirty="0" err="1">
                <a:solidFill>
                  <a:srgbClr val="CC7832"/>
                </a:solidFill>
              </a:rPr>
              <a:t>,</a:t>
            </a:r>
            <a:r>
              <a:rPr lang="en-US" altLang="zh-CN" sz="1350" dirty="0" err="1"/>
              <a:t>IntWritable</a:t>
            </a:r>
            <a:r>
              <a:rPr lang="en-US" altLang="zh-CN" sz="1350" dirty="0" err="1">
                <a:solidFill>
                  <a:srgbClr val="CC7832"/>
                </a:solidFill>
              </a:rPr>
              <a:t>,</a:t>
            </a:r>
            <a:r>
              <a:rPr lang="en-US" altLang="zh-CN" sz="1350" dirty="0" err="1"/>
              <a:t>Text</a:t>
            </a:r>
            <a:r>
              <a:rPr lang="en-US" altLang="zh-CN" sz="1350" dirty="0" err="1">
                <a:solidFill>
                  <a:srgbClr val="CC7832"/>
                </a:solidFill>
              </a:rPr>
              <a:t>,</a:t>
            </a:r>
            <a:r>
              <a:rPr lang="en-US" altLang="zh-CN" sz="1350" dirty="0" err="1"/>
              <a:t>IntWritable</a:t>
            </a:r>
            <a:r>
              <a:rPr lang="en-US" altLang="zh-CN" sz="1350" dirty="0"/>
              <a:t>&gt; {</a:t>
            </a:r>
            <a:br>
              <a:rPr lang="en-US" altLang="zh-CN" sz="1350" dirty="0"/>
            </a:br>
            <a:r>
              <a:rPr lang="en-US" altLang="zh-CN" sz="1350" dirty="0"/>
              <a:t>        </a:t>
            </a:r>
            <a:r>
              <a:rPr lang="en-US" altLang="zh-CN" sz="1350" dirty="0">
                <a:solidFill>
                  <a:srgbClr val="CC7832"/>
                </a:solidFill>
              </a:rPr>
              <a:t>private </a:t>
            </a:r>
            <a:r>
              <a:rPr lang="en-US" altLang="zh-CN" sz="1350" dirty="0" err="1"/>
              <a:t>IntWritable</a:t>
            </a:r>
            <a:r>
              <a:rPr lang="en-US" altLang="zh-CN" sz="1350" dirty="0"/>
              <a:t> </a:t>
            </a:r>
            <a:r>
              <a:rPr lang="en-US" altLang="zh-CN" sz="1350" dirty="0">
                <a:solidFill>
                  <a:srgbClr val="9876AA"/>
                </a:solidFill>
              </a:rPr>
              <a:t>result </a:t>
            </a:r>
            <a:r>
              <a:rPr lang="en-US" altLang="zh-CN" sz="1350" dirty="0"/>
              <a:t>= </a:t>
            </a:r>
            <a:r>
              <a:rPr lang="en-US" altLang="zh-CN" sz="1350" dirty="0">
                <a:solidFill>
                  <a:srgbClr val="CC7832"/>
                </a:solidFill>
              </a:rPr>
              <a:t>new </a:t>
            </a:r>
            <a:r>
              <a:rPr lang="en-US" altLang="zh-CN" sz="1350" dirty="0" err="1"/>
              <a:t>IntWritable</a:t>
            </a:r>
            <a:r>
              <a:rPr lang="en-US" altLang="zh-CN" sz="1350" dirty="0"/>
              <a:t>()</a:t>
            </a:r>
            <a:r>
              <a:rPr lang="en-US" altLang="zh-CN" sz="1350" dirty="0">
                <a:solidFill>
                  <a:srgbClr val="CC7832"/>
                </a:solidFill>
              </a:rPr>
              <a:t>;</a:t>
            </a:r>
            <a:br>
              <a:rPr lang="en-US" altLang="zh-CN" sz="1350" dirty="0">
                <a:solidFill>
                  <a:srgbClr val="CC7832"/>
                </a:solidFill>
              </a:rPr>
            </a:br>
            <a:br>
              <a:rPr lang="en-US" altLang="zh-CN" sz="1350" dirty="0">
                <a:solidFill>
                  <a:srgbClr val="CC7832"/>
                </a:solidFill>
              </a:rPr>
            </a:br>
            <a:r>
              <a:rPr lang="en-US" altLang="zh-CN" sz="1350" dirty="0">
                <a:solidFill>
                  <a:srgbClr val="CC7832"/>
                </a:solidFill>
              </a:rPr>
              <a:t>        public void </a:t>
            </a:r>
            <a:r>
              <a:rPr lang="en-US" altLang="zh-CN" sz="1350" dirty="0">
                <a:solidFill>
                  <a:srgbClr val="FFC66D"/>
                </a:solidFill>
              </a:rPr>
              <a:t>reduce</a:t>
            </a:r>
            <a:r>
              <a:rPr lang="en-US" altLang="zh-CN" sz="1350" dirty="0"/>
              <a:t>(Text key</a:t>
            </a:r>
            <a:r>
              <a:rPr lang="en-US" altLang="zh-CN" sz="1350" dirty="0">
                <a:solidFill>
                  <a:srgbClr val="CC7832"/>
                </a:solidFill>
              </a:rPr>
              <a:t>, </a:t>
            </a:r>
            <a:r>
              <a:rPr lang="en-US" altLang="zh-CN" sz="1350" dirty="0" err="1"/>
              <a:t>Iterable</a:t>
            </a:r>
            <a:r>
              <a:rPr lang="en-US" altLang="zh-CN" sz="1350" dirty="0"/>
              <a:t>&lt;</a:t>
            </a:r>
            <a:r>
              <a:rPr lang="en-US" altLang="zh-CN" sz="1350" dirty="0" err="1"/>
              <a:t>IntWritable</a:t>
            </a:r>
            <a:r>
              <a:rPr lang="en-US" altLang="zh-CN" sz="1350" dirty="0"/>
              <a:t>&gt; values</a:t>
            </a:r>
            <a:r>
              <a:rPr lang="en-US" altLang="zh-CN" sz="1350" dirty="0">
                <a:solidFill>
                  <a:srgbClr val="CC7832"/>
                </a:solidFill>
              </a:rPr>
              <a:t>, </a:t>
            </a:r>
            <a:r>
              <a:rPr lang="en-US" altLang="zh-CN" sz="1350" dirty="0"/>
              <a:t>Context context)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a:t>
            </a:r>
            <a:r>
              <a:rPr lang="en-US" altLang="zh-CN" sz="1350" dirty="0">
                <a:solidFill>
                  <a:srgbClr val="CC7832"/>
                </a:solidFill>
              </a:rPr>
              <a:t>int </a:t>
            </a:r>
            <a:r>
              <a:rPr lang="en-US" altLang="zh-CN" sz="1350" dirty="0"/>
              <a:t>sum = </a:t>
            </a:r>
            <a:r>
              <a:rPr lang="en-US" altLang="zh-CN" sz="1350" dirty="0">
                <a:solidFill>
                  <a:srgbClr val="6897BB"/>
                </a:solidFill>
              </a:rPr>
              <a:t>0</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for </a:t>
            </a:r>
            <a:r>
              <a:rPr lang="en-US" altLang="zh-CN" sz="1350" dirty="0"/>
              <a:t>(</a:t>
            </a:r>
            <a:r>
              <a:rPr lang="en-US" altLang="zh-CN" sz="1350" dirty="0" err="1"/>
              <a:t>IntWritable</a:t>
            </a:r>
            <a:r>
              <a:rPr lang="en-US" altLang="zh-CN" sz="1350" dirty="0"/>
              <a:t> </a:t>
            </a:r>
            <a:r>
              <a:rPr lang="en-US" altLang="zh-CN" sz="1350" dirty="0" err="1"/>
              <a:t>val</a:t>
            </a:r>
            <a:r>
              <a:rPr lang="en-US" altLang="zh-CN" sz="1350" dirty="0"/>
              <a:t> : values) {</a:t>
            </a:r>
            <a:br>
              <a:rPr lang="en-US" altLang="zh-CN" sz="1350" dirty="0"/>
            </a:br>
            <a:r>
              <a:rPr lang="en-US" altLang="zh-CN" sz="1350" dirty="0"/>
              <a:t>                sum += </a:t>
            </a:r>
            <a:r>
              <a:rPr lang="en-US" altLang="zh-CN" sz="1350" dirty="0" err="1"/>
              <a:t>val.get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r>
              <a:rPr lang="en-US" altLang="zh-CN" sz="1350" dirty="0" err="1">
                <a:solidFill>
                  <a:srgbClr val="9876AA"/>
                </a:solidFill>
              </a:rPr>
              <a:t>result</a:t>
            </a:r>
            <a:r>
              <a:rPr lang="en-US" altLang="zh-CN" sz="1350" dirty="0" err="1"/>
              <a:t>.set</a:t>
            </a:r>
            <a:r>
              <a:rPr lang="en-US" altLang="zh-CN" sz="1350" dirty="0"/>
              <a:t>(sum)</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context.write</a:t>
            </a:r>
            <a:r>
              <a:rPr lang="en-US" altLang="zh-CN" sz="1350" dirty="0"/>
              <a:t>(key</a:t>
            </a:r>
            <a:r>
              <a:rPr lang="en-US" altLang="zh-CN" sz="1350" dirty="0">
                <a:solidFill>
                  <a:srgbClr val="CC7832"/>
                </a:solidFill>
              </a:rPr>
              <a:t>, </a:t>
            </a:r>
            <a:r>
              <a:rPr lang="en-US" altLang="zh-CN" sz="1350" dirty="0">
                <a:solidFill>
                  <a:srgbClr val="9876AA"/>
                </a:solidFill>
              </a:rPr>
              <a:t>result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br>
              <a:rPr lang="en-US" altLang="zh-CN" sz="1350" dirty="0"/>
            </a:br>
            <a:br>
              <a:rPr lang="en-US" altLang="zh-CN" sz="1350" dirty="0"/>
            </a:b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1385646" y="789552"/>
            <a:ext cx="6372708" cy="3416320"/>
          </a:xfrm>
          <a:prstGeom prst="rect">
            <a:avLst/>
          </a:prstGeom>
        </p:spPr>
        <p:txBody>
          <a:bodyPr wrap="square">
            <a:spAutoFit/>
          </a:bodyPr>
          <a:lstStyle/>
          <a:p>
            <a:br>
              <a:rPr lang="en-US" altLang="zh-CN" sz="1350" dirty="0"/>
            </a:br>
            <a:r>
              <a:rPr lang="en-US" altLang="zh-CN" sz="1350" dirty="0"/>
              <a:t>    </a:t>
            </a:r>
            <a:r>
              <a:rPr lang="en-US" altLang="zh-CN" sz="1350" dirty="0">
                <a:solidFill>
                  <a:srgbClr val="CC7832"/>
                </a:solidFill>
              </a:rPr>
              <a:t>public static void </a:t>
            </a:r>
            <a:r>
              <a:rPr lang="en-US" altLang="zh-CN" sz="1350" dirty="0">
                <a:solidFill>
                  <a:srgbClr val="FFC66D"/>
                </a:solidFill>
              </a:rPr>
              <a:t>main</a:t>
            </a:r>
            <a:r>
              <a:rPr lang="en-US" altLang="zh-CN" sz="1350" dirty="0"/>
              <a:t>(String[] </a:t>
            </a:r>
            <a:r>
              <a:rPr lang="en-US" altLang="zh-CN" sz="1350" dirty="0" err="1"/>
              <a:t>args</a:t>
            </a:r>
            <a:r>
              <a:rPr lang="en-US" altLang="zh-CN" sz="1350" dirty="0"/>
              <a:t>) </a:t>
            </a:r>
            <a:r>
              <a:rPr lang="en-US" altLang="zh-CN" sz="1350" dirty="0">
                <a:solidFill>
                  <a:srgbClr val="CC7832"/>
                </a:solidFill>
              </a:rPr>
              <a:t>throws </a:t>
            </a:r>
            <a:r>
              <a:rPr lang="en-US" altLang="zh-CN" sz="1350" dirty="0"/>
              <a:t>Exception {</a:t>
            </a:r>
            <a:br>
              <a:rPr lang="en-US" altLang="zh-CN" sz="1350" dirty="0"/>
            </a:br>
            <a:r>
              <a:rPr lang="en-US" altLang="zh-CN" sz="1350" dirty="0"/>
              <a:t>        Configuration conf = </a:t>
            </a:r>
            <a:r>
              <a:rPr lang="en-US" altLang="zh-CN" sz="1350" dirty="0">
                <a:solidFill>
                  <a:srgbClr val="CC7832"/>
                </a:solidFill>
              </a:rPr>
              <a:t>new </a:t>
            </a:r>
            <a:r>
              <a:rPr lang="en-US" altLang="zh-CN" sz="1350" dirty="0"/>
              <a:t>Configuration()</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conf.set</a:t>
            </a:r>
            <a:r>
              <a:rPr lang="en-US" altLang="zh-CN" sz="1350" dirty="0"/>
              <a:t>(</a:t>
            </a:r>
            <a:r>
              <a:rPr lang="en-US" altLang="zh-CN" sz="1350" dirty="0">
                <a:solidFill>
                  <a:srgbClr val="6A8759"/>
                </a:solidFill>
              </a:rPr>
              <a:t>"</a:t>
            </a:r>
            <a:r>
              <a:rPr lang="en-US" altLang="zh-CN" sz="1350" dirty="0" err="1">
                <a:solidFill>
                  <a:srgbClr val="6A8759"/>
                </a:solidFill>
              </a:rPr>
              <a:t>dfs.defaultFS</a:t>
            </a:r>
            <a:r>
              <a:rPr lang="en-US" altLang="zh-CN" sz="1350" dirty="0">
                <a:solidFill>
                  <a:srgbClr val="6A8759"/>
                </a:solidFill>
              </a:rPr>
              <a:t>"</a:t>
            </a:r>
            <a:r>
              <a:rPr lang="en-US" altLang="zh-CN" sz="1350" dirty="0">
                <a:solidFill>
                  <a:srgbClr val="CC7832"/>
                </a:solidFill>
              </a:rPr>
              <a:t>, </a:t>
            </a:r>
            <a:r>
              <a:rPr lang="en-US" altLang="zh-CN" sz="1350" dirty="0">
                <a:solidFill>
                  <a:srgbClr val="6A8759"/>
                </a:solidFill>
              </a:rPr>
              <a:t>"</a:t>
            </a:r>
            <a:r>
              <a:rPr lang="en-US" altLang="zh-CN" sz="1350" dirty="0" err="1">
                <a:solidFill>
                  <a:srgbClr val="6A8759"/>
                </a:solidFill>
              </a:rPr>
              <a:t>hdfs</a:t>
            </a:r>
            <a:r>
              <a:rPr lang="en-US" altLang="zh-CN" sz="1350" dirty="0">
                <a:solidFill>
                  <a:srgbClr val="6A8759"/>
                </a:solidFill>
              </a:rPr>
              <a:t>://hadoop:9000"</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Job job = </a:t>
            </a:r>
            <a:r>
              <a:rPr lang="en-US" altLang="zh-CN" sz="1350" dirty="0" err="1"/>
              <a:t>Job.</a:t>
            </a:r>
            <a:r>
              <a:rPr lang="en-US" altLang="zh-CN" sz="1350" i="1" dirty="0" err="1"/>
              <a:t>getInstance</a:t>
            </a:r>
            <a:r>
              <a:rPr lang="en-US" altLang="zh-CN" sz="1350" dirty="0"/>
              <a:t>(conf</a:t>
            </a:r>
            <a:r>
              <a:rPr lang="en-US" altLang="zh-CN" sz="1350" dirty="0">
                <a:solidFill>
                  <a:srgbClr val="CC7832"/>
                </a:solidFill>
              </a:rPr>
              <a:t>, </a:t>
            </a:r>
            <a:r>
              <a:rPr lang="en-US" altLang="zh-CN" sz="1350" dirty="0">
                <a:solidFill>
                  <a:srgbClr val="6A8759"/>
                </a:solidFill>
              </a:rPr>
              <a:t>"word count"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job.setJarByClass</a:t>
            </a:r>
            <a:r>
              <a:rPr lang="en-US" altLang="zh-CN" sz="1350" dirty="0"/>
              <a:t>(</a:t>
            </a:r>
            <a:r>
              <a:rPr lang="en-US" altLang="zh-CN" sz="1350" dirty="0" err="1"/>
              <a:t>WordCount.</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job.setMapperClass</a:t>
            </a:r>
            <a:r>
              <a:rPr lang="en-US" altLang="zh-CN" sz="1350" dirty="0"/>
              <a:t>(</a:t>
            </a:r>
            <a:r>
              <a:rPr lang="en-US" altLang="zh-CN" sz="1350" dirty="0" err="1"/>
              <a:t>TokenizerMapper.</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job.setCombinerClass</a:t>
            </a:r>
            <a:r>
              <a:rPr lang="en-US" altLang="zh-CN" sz="1350" dirty="0"/>
              <a:t>(</a:t>
            </a:r>
            <a:r>
              <a:rPr lang="en-US" altLang="zh-CN" sz="1350" dirty="0" err="1"/>
              <a:t>IntSumReducer.</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job.setReducerClass</a:t>
            </a:r>
            <a:r>
              <a:rPr lang="en-US" altLang="zh-CN" sz="1350" dirty="0"/>
              <a:t>(</a:t>
            </a:r>
            <a:r>
              <a:rPr lang="en-US" altLang="zh-CN" sz="1350" dirty="0" err="1"/>
              <a:t>IntSumReducer.</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job.setOutputKeyClass</a:t>
            </a:r>
            <a:r>
              <a:rPr lang="en-US" altLang="zh-CN" sz="1350" dirty="0"/>
              <a:t>(</a:t>
            </a:r>
            <a:r>
              <a:rPr lang="en-US" altLang="zh-CN" sz="1350" dirty="0" err="1"/>
              <a:t>Text.</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job.setOutputValueClass</a:t>
            </a:r>
            <a:r>
              <a:rPr lang="en-US" altLang="zh-CN" sz="1350" dirty="0"/>
              <a:t>(</a:t>
            </a:r>
            <a:r>
              <a:rPr lang="en-US" altLang="zh-CN" sz="1350" dirty="0" err="1"/>
              <a:t>IntWritable.</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FileInputFormat.</a:t>
            </a:r>
            <a:r>
              <a:rPr lang="en-US" altLang="zh-CN" sz="1350" i="1" dirty="0" err="1"/>
              <a:t>addInputPath</a:t>
            </a:r>
            <a:r>
              <a:rPr lang="en-US" altLang="zh-CN" sz="1350" dirty="0"/>
              <a:t>(job</a:t>
            </a:r>
            <a:r>
              <a:rPr lang="en-US" altLang="zh-CN" sz="1350" dirty="0">
                <a:solidFill>
                  <a:srgbClr val="CC7832"/>
                </a:solidFill>
              </a:rPr>
              <a:t>, new </a:t>
            </a:r>
            <a:r>
              <a:rPr lang="en-US" altLang="zh-CN" sz="1350" dirty="0"/>
              <a:t>Path(</a:t>
            </a:r>
            <a:r>
              <a:rPr lang="en-US" altLang="zh-CN" sz="1350" dirty="0" err="1"/>
              <a:t>args</a:t>
            </a:r>
            <a:r>
              <a:rPr lang="en-US" altLang="zh-CN" sz="1350" dirty="0"/>
              <a:t>[</a:t>
            </a:r>
            <a:r>
              <a:rPr lang="en-US" altLang="zh-CN" sz="1350" dirty="0">
                <a:solidFill>
                  <a:srgbClr val="6897BB"/>
                </a:solidFill>
              </a:rPr>
              <a:t>0</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FileOutputFormat.</a:t>
            </a:r>
            <a:r>
              <a:rPr lang="en-US" altLang="zh-CN" sz="1350" i="1" dirty="0" err="1"/>
              <a:t>setOutputPath</a:t>
            </a:r>
            <a:r>
              <a:rPr lang="en-US" altLang="zh-CN" sz="1350" dirty="0"/>
              <a:t>(job</a:t>
            </a:r>
            <a:r>
              <a:rPr lang="en-US" altLang="zh-CN" sz="1350" dirty="0">
                <a:solidFill>
                  <a:srgbClr val="CC7832"/>
                </a:solidFill>
              </a:rPr>
              <a:t>, new </a:t>
            </a:r>
            <a:r>
              <a:rPr lang="en-US" altLang="zh-CN" sz="1350" dirty="0"/>
              <a:t>Path(</a:t>
            </a:r>
            <a:r>
              <a:rPr lang="en-US" altLang="zh-CN" sz="1350" dirty="0" err="1"/>
              <a:t>args</a:t>
            </a:r>
            <a:r>
              <a:rPr lang="en-US" altLang="zh-CN" sz="1350" dirty="0"/>
              <a:t>[</a:t>
            </a:r>
            <a:r>
              <a:rPr lang="en-US" altLang="zh-CN" sz="1350" dirty="0">
                <a:solidFill>
                  <a:srgbClr val="6897BB"/>
                </a:solidFill>
              </a:rPr>
              <a:t>1</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System.</a:t>
            </a:r>
            <a:r>
              <a:rPr lang="en-US" altLang="zh-CN" sz="1350" i="1" dirty="0" err="1"/>
              <a:t>exit</a:t>
            </a:r>
            <a:r>
              <a:rPr lang="en-US" altLang="zh-CN" sz="1350" dirty="0"/>
              <a:t>(</a:t>
            </a:r>
            <a:r>
              <a:rPr lang="en-US" altLang="zh-CN" sz="1350" dirty="0" err="1"/>
              <a:t>job.waitForCompletion</a:t>
            </a:r>
            <a:r>
              <a:rPr lang="en-US" altLang="zh-CN" sz="1350" dirty="0"/>
              <a:t>(</a:t>
            </a:r>
            <a:r>
              <a:rPr lang="en-US" altLang="zh-CN" sz="1350" dirty="0">
                <a:solidFill>
                  <a:srgbClr val="CC7832"/>
                </a:solidFill>
              </a:rPr>
              <a:t>true</a:t>
            </a:r>
            <a:r>
              <a:rPr lang="en-US" altLang="zh-CN" sz="1350" dirty="0"/>
              <a:t>) ? </a:t>
            </a:r>
            <a:r>
              <a:rPr lang="en-US" altLang="zh-CN" sz="1350" dirty="0">
                <a:solidFill>
                  <a:srgbClr val="6897BB"/>
                </a:solidFill>
              </a:rPr>
              <a:t>0 </a:t>
            </a:r>
            <a:r>
              <a:rPr lang="en-US" altLang="zh-CN" sz="1350" dirty="0"/>
              <a:t>: </a:t>
            </a:r>
            <a:r>
              <a:rPr lang="en-US" altLang="zh-CN" sz="1350" dirty="0">
                <a:solidFill>
                  <a:srgbClr val="6897BB"/>
                </a:solidFill>
              </a:rPr>
              <a:t>1</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385646" y="843558"/>
            <a:ext cx="6372708" cy="3831818"/>
          </a:xfrm>
          <a:prstGeom prst="rect">
            <a:avLst/>
          </a:prstGeom>
        </p:spPr>
        <p:txBody>
          <a:bodyPr wrap="square">
            <a:spAutoFit/>
          </a:bodyPr>
          <a:lstStyle/>
          <a:p>
            <a:r>
              <a:rPr lang="en-US" altLang="zh-CN" sz="1350" dirty="0">
                <a:solidFill>
                  <a:srgbClr val="E8BF6A"/>
                </a:solidFill>
              </a:rPr>
              <a:t>    &lt;dependencies&gt;</a:t>
            </a:r>
            <a:br>
              <a:rPr lang="en-US" altLang="zh-CN" sz="1350" dirty="0">
                <a:solidFill>
                  <a:srgbClr val="808080"/>
                </a:solidFill>
              </a:rPr>
            </a:br>
            <a:r>
              <a:rPr lang="en-US" altLang="zh-CN" sz="1350" dirty="0">
                <a:solidFill>
                  <a:srgbClr val="808080"/>
                </a:solidFill>
              </a:rPr>
              <a:t>        </a:t>
            </a:r>
            <a:r>
              <a:rPr lang="en-US" altLang="zh-CN" sz="1350" dirty="0">
                <a:solidFill>
                  <a:srgbClr val="E8BF6A"/>
                </a:solidFill>
              </a:rPr>
              <a:t>&lt;dependency&gt;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groupId</a:t>
            </a:r>
            <a:r>
              <a:rPr lang="en-US" altLang="zh-CN" sz="1350" dirty="0">
                <a:solidFill>
                  <a:srgbClr val="E8BF6A"/>
                </a:solidFill>
              </a:rPr>
              <a:t>&gt;</a:t>
            </a:r>
            <a:r>
              <a:rPr lang="en-US" altLang="zh-CN" sz="1350" dirty="0" err="1"/>
              <a:t>org.apache.hadoop</a:t>
            </a:r>
            <a:r>
              <a:rPr lang="en-US" altLang="zh-CN" sz="1350" dirty="0">
                <a:solidFill>
                  <a:srgbClr val="E8BF6A"/>
                </a:solidFill>
              </a:rPr>
              <a:t>&lt;/</a:t>
            </a:r>
            <a:r>
              <a:rPr lang="en-US" altLang="zh-CN" sz="1350" dirty="0" err="1">
                <a:solidFill>
                  <a:srgbClr val="E8BF6A"/>
                </a:solidFill>
              </a:rPr>
              <a:t>groupId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artifactId</a:t>
            </a:r>
            <a:r>
              <a:rPr lang="en-US" altLang="zh-CN" sz="1350" dirty="0">
                <a:solidFill>
                  <a:srgbClr val="E8BF6A"/>
                </a:solidFill>
              </a:rPr>
              <a:t>&gt;</a:t>
            </a:r>
            <a:r>
              <a:rPr lang="en-US" altLang="zh-CN" sz="1350" dirty="0" err="1"/>
              <a:t>hadoop</a:t>
            </a:r>
            <a:r>
              <a:rPr lang="en-US" altLang="zh-CN" sz="1350" dirty="0"/>
              <a:t>-common</a:t>
            </a:r>
            <a:r>
              <a:rPr lang="en-US" altLang="zh-CN" sz="1350" dirty="0">
                <a:solidFill>
                  <a:srgbClr val="E8BF6A"/>
                </a:solidFill>
              </a:rPr>
              <a:t>&lt;/</a:t>
            </a:r>
            <a:r>
              <a:rPr lang="en-US" altLang="zh-CN" sz="1350" dirty="0" err="1">
                <a:solidFill>
                  <a:srgbClr val="E8BF6A"/>
                </a:solidFill>
              </a:rPr>
              <a:t>artifactId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&lt;version&gt;</a:t>
            </a:r>
            <a:r>
              <a:rPr lang="en-US" altLang="zh-CN" sz="1350" dirty="0"/>
              <a:t>3.2.1</a:t>
            </a:r>
            <a:r>
              <a:rPr lang="en-US" altLang="zh-CN" sz="1350" dirty="0">
                <a:solidFill>
                  <a:srgbClr val="E8BF6A"/>
                </a:solidFill>
              </a:rPr>
              <a:t>&lt;/version&gt;</a:t>
            </a:r>
            <a:br>
              <a:rPr lang="en-US" altLang="zh-CN" sz="1350" dirty="0">
                <a:solidFill>
                  <a:srgbClr val="E8BF6A"/>
                </a:solidFill>
              </a:rPr>
            </a:br>
            <a:r>
              <a:rPr lang="en-US" altLang="zh-CN" sz="1350" dirty="0">
                <a:solidFill>
                  <a:srgbClr val="E8BF6A"/>
                </a:solidFill>
              </a:rPr>
              <a:t>        &lt;/dependency&gt;</a:t>
            </a:r>
            <a:endParaRPr lang="en-US" altLang="zh-CN" sz="1350" dirty="0">
              <a:solidFill>
                <a:srgbClr val="E8BF6A"/>
              </a:solidFill>
            </a:endParaRPr>
          </a:p>
          <a:p>
            <a:r>
              <a:rPr lang="zh-CN" altLang="en-US" sz="1350" dirty="0">
                <a:solidFill>
                  <a:srgbClr val="E8BF6A"/>
                </a:solidFill>
              </a:rPr>
              <a:t>        </a:t>
            </a:r>
            <a:r>
              <a:rPr lang="en-US" altLang="zh-CN" sz="1350" dirty="0">
                <a:solidFill>
                  <a:srgbClr val="E8BF6A"/>
                </a:solidFill>
              </a:rPr>
              <a:t>&lt;dependency&gt;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groupId</a:t>
            </a:r>
            <a:r>
              <a:rPr lang="en-US" altLang="zh-CN" sz="1350" dirty="0">
                <a:solidFill>
                  <a:srgbClr val="E8BF6A"/>
                </a:solidFill>
              </a:rPr>
              <a:t>&gt;</a:t>
            </a:r>
            <a:r>
              <a:rPr lang="en-US" altLang="zh-CN" sz="1350" dirty="0" err="1"/>
              <a:t>org.apache.hadoop</a:t>
            </a:r>
            <a:r>
              <a:rPr lang="en-US" altLang="zh-CN" sz="1350" dirty="0">
                <a:solidFill>
                  <a:srgbClr val="E8BF6A"/>
                </a:solidFill>
              </a:rPr>
              <a:t>&lt;/</a:t>
            </a:r>
            <a:r>
              <a:rPr lang="en-US" altLang="zh-CN" sz="1350" dirty="0" err="1">
                <a:solidFill>
                  <a:srgbClr val="E8BF6A"/>
                </a:solidFill>
              </a:rPr>
              <a:t>groupId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artifactId</a:t>
            </a:r>
            <a:r>
              <a:rPr lang="en-US" altLang="zh-CN" sz="1350" dirty="0">
                <a:solidFill>
                  <a:srgbClr val="E8BF6A"/>
                </a:solidFill>
              </a:rPr>
              <a:t>&gt;</a:t>
            </a:r>
            <a:r>
              <a:rPr lang="en-US" altLang="zh-CN" sz="1350" dirty="0" err="1"/>
              <a:t>hadoop</a:t>
            </a:r>
            <a:r>
              <a:rPr lang="en-US" altLang="zh-CN" sz="1350" dirty="0"/>
              <a:t>-</a:t>
            </a:r>
            <a:r>
              <a:rPr lang="en-US" altLang="zh-CN" sz="1350" dirty="0" err="1"/>
              <a:t>mapreduce</a:t>
            </a:r>
            <a:r>
              <a:rPr lang="en-US" altLang="zh-CN" sz="1350" dirty="0"/>
              <a:t>-client-core</a:t>
            </a:r>
            <a:r>
              <a:rPr lang="en-US" altLang="zh-CN" sz="1350" dirty="0">
                <a:solidFill>
                  <a:srgbClr val="E8BF6A"/>
                </a:solidFill>
              </a:rPr>
              <a:t>&lt;/</a:t>
            </a:r>
            <a:r>
              <a:rPr lang="en-US" altLang="zh-CN" sz="1350" dirty="0" err="1">
                <a:solidFill>
                  <a:srgbClr val="E8BF6A"/>
                </a:solidFill>
              </a:rPr>
              <a:t>artifactId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&lt;version&gt;</a:t>
            </a:r>
            <a:r>
              <a:rPr lang="en-US" altLang="zh-CN" sz="1350" dirty="0"/>
              <a:t>3.2.1</a:t>
            </a:r>
            <a:r>
              <a:rPr lang="en-US" altLang="zh-CN" sz="1350" dirty="0">
                <a:solidFill>
                  <a:srgbClr val="E8BF6A"/>
                </a:solidFill>
              </a:rPr>
              <a:t>&lt;/version&gt;</a:t>
            </a:r>
            <a:br>
              <a:rPr lang="en-US" altLang="zh-CN" sz="1350" dirty="0">
                <a:solidFill>
                  <a:srgbClr val="E8BF6A"/>
                </a:solidFill>
              </a:rPr>
            </a:br>
            <a:r>
              <a:rPr lang="en-US" altLang="zh-CN" sz="1350" dirty="0">
                <a:solidFill>
                  <a:srgbClr val="E8BF6A"/>
                </a:solidFill>
              </a:rPr>
              <a:t>        &lt;/dependency&gt;</a:t>
            </a:r>
            <a:endParaRPr lang="en-US" altLang="zh-CN" sz="1350" dirty="0">
              <a:solidFill>
                <a:srgbClr val="E8BF6A"/>
              </a:solidFill>
            </a:endParaRPr>
          </a:p>
          <a:p>
            <a:r>
              <a:rPr lang="zh-CN" altLang="en-US" sz="1350" dirty="0">
                <a:solidFill>
                  <a:srgbClr val="E8BF6A"/>
                </a:solidFill>
              </a:rPr>
              <a:t>        </a:t>
            </a:r>
            <a:r>
              <a:rPr lang="en-US" altLang="zh-CN" sz="1350" dirty="0">
                <a:solidFill>
                  <a:srgbClr val="E8BF6A"/>
                </a:solidFill>
              </a:rPr>
              <a:t>&lt;dependency&gt;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groupId</a:t>
            </a:r>
            <a:r>
              <a:rPr lang="en-US" altLang="zh-CN" sz="1350" dirty="0">
                <a:solidFill>
                  <a:srgbClr val="E8BF6A"/>
                </a:solidFill>
              </a:rPr>
              <a:t>&gt;</a:t>
            </a:r>
            <a:r>
              <a:rPr lang="en-US" altLang="zh-CN" sz="1350" dirty="0" err="1"/>
              <a:t>org.apache.hadoop</a:t>
            </a:r>
            <a:r>
              <a:rPr lang="en-US" altLang="zh-CN" sz="1350" dirty="0">
                <a:solidFill>
                  <a:srgbClr val="E8BF6A"/>
                </a:solidFill>
              </a:rPr>
              <a:t>&lt;/</a:t>
            </a:r>
            <a:r>
              <a:rPr lang="en-US" altLang="zh-CN" sz="1350" dirty="0" err="1">
                <a:solidFill>
                  <a:srgbClr val="E8BF6A"/>
                </a:solidFill>
              </a:rPr>
              <a:t>groupId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artifactId</a:t>
            </a:r>
            <a:r>
              <a:rPr lang="en-US" altLang="zh-CN" sz="1350" dirty="0">
                <a:solidFill>
                  <a:srgbClr val="E8BF6A"/>
                </a:solidFill>
              </a:rPr>
              <a:t>&gt;</a:t>
            </a:r>
            <a:r>
              <a:rPr lang="en-US" altLang="zh-CN" sz="1350" dirty="0" err="1"/>
              <a:t>hadoop</a:t>
            </a:r>
            <a:r>
              <a:rPr lang="en-US" altLang="zh-CN" sz="1350" dirty="0"/>
              <a:t>-</a:t>
            </a:r>
            <a:r>
              <a:rPr lang="en-US" altLang="zh-CN" sz="1350" dirty="0" err="1"/>
              <a:t>mapreduce</a:t>
            </a:r>
            <a:r>
              <a:rPr lang="en-US" altLang="zh-CN" sz="1350" dirty="0"/>
              <a:t>-client-common</a:t>
            </a:r>
            <a:r>
              <a:rPr lang="en-US" altLang="zh-CN" sz="1350" dirty="0">
                <a:solidFill>
                  <a:srgbClr val="E8BF6A"/>
                </a:solidFill>
              </a:rPr>
              <a:t>&lt;/</a:t>
            </a:r>
            <a:r>
              <a:rPr lang="en-US" altLang="zh-CN" sz="1350" dirty="0" err="1">
                <a:solidFill>
                  <a:srgbClr val="E8BF6A"/>
                </a:solidFill>
              </a:rPr>
              <a:t>artifactId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&lt;version&gt;</a:t>
            </a:r>
            <a:r>
              <a:rPr lang="en-US" altLang="zh-CN" sz="1350" dirty="0"/>
              <a:t>3.2.1</a:t>
            </a:r>
            <a:r>
              <a:rPr lang="en-US" altLang="zh-CN" sz="1350" dirty="0">
                <a:solidFill>
                  <a:srgbClr val="E8BF6A"/>
                </a:solidFill>
              </a:rPr>
              <a:t>&lt;/version&gt;</a:t>
            </a:r>
            <a:br>
              <a:rPr lang="en-US" altLang="zh-CN" sz="1350" dirty="0">
                <a:solidFill>
                  <a:srgbClr val="E8BF6A"/>
                </a:solidFill>
              </a:rPr>
            </a:br>
            <a:r>
              <a:rPr lang="en-US" altLang="zh-CN" sz="1350" dirty="0">
                <a:solidFill>
                  <a:srgbClr val="E8BF6A"/>
                </a:solidFill>
              </a:rPr>
              <a:t>        &lt;/dependency&gt;</a:t>
            </a:r>
            <a:br>
              <a:rPr lang="en-US" altLang="zh-CN" sz="1350" dirty="0">
                <a:solidFill>
                  <a:srgbClr val="E8BF6A"/>
                </a:solidFill>
              </a:rPr>
            </a:br>
            <a:r>
              <a:rPr lang="en-US" altLang="zh-CN" sz="1350" dirty="0">
                <a:solidFill>
                  <a:srgbClr val="E8BF6A"/>
                </a:solidFill>
              </a:rPr>
              <a:t>    &lt;/dependencies&gt;</a:t>
            </a:r>
            <a:br>
              <a:rPr lang="en-US" altLang="zh-CN" sz="1350" dirty="0">
                <a:solidFill>
                  <a:srgbClr val="E8BF6A"/>
                </a:solidFill>
              </a:rPr>
            </a:br>
            <a:r>
              <a:rPr lang="en-US" altLang="zh-CN" sz="1350" dirty="0">
                <a:solidFill>
                  <a:srgbClr val="E8BF6A"/>
                </a:solidFill>
              </a:rPr>
              <a:t>&lt;/project&gt;</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4971649" y="1168351"/>
            <a:ext cx="2381293" cy="3294365"/>
          </a:xfrm>
          <a:prstGeom prst="rect">
            <a:avLst/>
          </a:prstGeom>
        </p:spPr>
      </p:pic>
      <p:sp>
        <p:nvSpPr>
          <p:cNvPr id="7" name="右箭头 6"/>
          <p:cNvSpPr/>
          <p:nvPr/>
        </p:nvSpPr>
        <p:spPr>
          <a:xfrm rot="5400000">
            <a:off x="2396881" y="2409732"/>
            <a:ext cx="569819"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11" name="内容占位符 10"/>
          <p:cNvSpPr>
            <a:spLocks noGrp="1"/>
          </p:cNvSpPr>
          <p:nvPr>
            <p:ph idx="1"/>
          </p:nvPr>
        </p:nvSpPr>
        <p:spPr/>
        <p:txBody>
          <a:bodyPr>
            <a:normAutofit lnSpcReduction="10000"/>
          </a:bodyPr>
          <a:lstStyle/>
          <a:p>
            <a:r>
              <a:rPr lang="en-US" altLang="zh-CN" dirty="0"/>
              <a:t>file01</a:t>
            </a:r>
            <a:endParaRPr lang="en-US" altLang="zh-CN" dirty="0"/>
          </a:p>
          <a:p>
            <a:pPr marL="0" indent="0">
              <a:buNone/>
            </a:pPr>
            <a:r>
              <a:rPr lang="zh-CN" altLang="en-US" dirty="0">
                <a:solidFill>
                  <a:schemeClr val="bg2">
                    <a:lumMod val="50000"/>
                  </a:schemeClr>
                </a:solidFill>
              </a:rPr>
              <a:t>     </a:t>
            </a:r>
            <a:r>
              <a:rPr lang="en-US" altLang="zh-CN" dirty="0">
                <a:solidFill>
                  <a:schemeClr val="bg2">
                    <a:lumMod val="50000"/>
                  </a:schemeClr>
                </a:solidFill>
              </a:rPr>
              <a:t>Hello World Bye World</a:t>
            </a:r>
            <a:endParaRPr lang="en-US" altLang="zh-CN" dirty="0">
              <a:solidFill>
                <a:schemeClr val="bg2">
                  <a:lumMod val="50000"/>
                </a:schemeClr>
              </a:solidFill>
            </a:endParaRPr>
          </a:p>
          <a:p>
            <a:r>
              <a:rPr lang="en-US" altLang="zh-CN" dirty="0"/>
              <a:t>file01</a:t>
            </a:r>
            <a:endParaRPr lang="en-US" altLang="zh-CN" dirty="0"/>
          </a:p>
          <a:p>
            <a:pPr marL="0" indent="0">
              <a:buNone/>
            </a:pPr>
            <a:r>
              <a:rPr lang="zh-CN" altLang="en-US" dirty="0">
                <a:solidFill>
                  <a:schemeClr val="bg2">
                    <a:lumMod val="50000"/>
                  </a:schemeClr>
                </a:solidFill>
              </a:rPr>
              <a:t>     </a:t>
            </a:r>
            <a:r>
              <a:rPr lang="en-US" altLang="zh-CN" dirty="0">
                <a:solidFill>
                  <a:schemeClr val="bg2">
                    <a:lumMod val="50000"/>
                  </a:schemeClr>
                </a:solidFill>
              </a:rPr>
              <a:t>Hello Hadoop Bye Hadoop</a:t>
            </a:r>
            <a:endParaRPr lang="en-US" altLang="zh-CN" dirty="0">
              <a:solidFill>
                <a:schemeClr val="bg2">
                  <a:lumMod val="50000"/>
                </a:schemeClr>
              </a:solidFill>
            </a:endParaRPr>
          </a:p>
          <a:p>
            <a:pPr marL="0" indent="0">
              <a:buNone/>
            </a:pPr>
            <a:endParaRPr lang="en-US" altLang="zh-CN" dirty="0">
              <a:solidFill>
                <a:schemeClr val="bg2">
                  <a:lumMod val="50000"/>
                </a:schemeClr>
              </a:solidFill>
            </a:endParaRPr>
          </a:p>
          <a:p>
            <a:pPr marL="0" indent="0">
              <a:buNone/>
            </a:pPr>
            <a:endParaRPr lang="en-US" altLang="zh-CN" dirty="0">
              <a:solidFill>
                <a:schemeClr val="bg2">
                  <a:lumMod val="50000"/>
                </a:schemeClr>
              </a:solidFill>
            </a:endParaRPr>
          </a:p>
          <a:p>
            <a:pPr marL="0" indent="0">
              <a:buNone/>
            </a:pPr>
            <a:endParaRPr lang="en-US" altLang="zh-CN" dirty="0">
              <a:solidFill>
                <a:schemeClr val="bg2">
                  <a:lumMod val="50000"/>
                </a:schemeClr>
              </a:solidFill>
            </a:endParaRPr>
          </a:p>
          <a:p>
            <a:r>
              <a:rPr lang="en-US" altLang="zh-CN" dirty="0"/>
              <a:t>part-r-0000001</a:t>
            </a:r>
            <a:endParaRPr lang="en-US" altLang="zh-CN" dirty="0"/>
          </a:p>
          <a:p>
            <a:pPr marL="0" indent="0">
              <a:buNone/>
            </a:pPr>
            <a:r>
              <a:rPr lang="zh-CN" altLang="en-US" dirty="0">
                <a:solidFill>
                  <a:schemeClr val="bg2">
                    <a:lumMod val="50000"/>
                  </a:schemeClr>
                </a:solidFill>
              </a:rPr>
              <a:t>     </a:t>
            </a:r>
            <a:r>
              <a:rPr lang="en-US" altLang="zh-CN" dirty="0">
                <a:solidFill>
                  <a:schemeClr val="bg2">
                    <a:lumMod val="50000"/>
                  </a:schemeClr>
                </a:solidFill>
              </a:rPr>
              <a:t>Bye 1</a:t>
            </a:r>
            <a:br>
              <a:rPr lang="en-US" altLang="zh-CN" dirty="0">
                <a:solidFill>
                  <a:schemeClr val="bg2">
                    <a:lumMod val="50000"/>
                  </a:schemeClr>
                </a:solidFill>
              </a:rPr>
            </a:br>
            <a:r>
              <a:rPr lang="zh-CN" altLang="en-US" dirty="0">
                <a:solidFill>
                  <a:schemeClr val="bg2">
                    <a:lumMod val="50000"/>
                  </a:schemeClr>
                </a:solidFill>
              </a:rPr>
              <a:t>     </a:t>
            </a:r>
            <a:r>
              <a:rPr lang="en-US" altLang="zh-CN" dirty="0">
                <a:solidFill>
                  <a:schemeClr val="bg2">
                    <a:lumMod val="50000"/>
                  </a:schemeClr>
                </a:solidFill>
              </a:rPr>
              <a:t>Goodbye    1</a:t>
            </a:r>
            <a:br>
              <a:rPr lang="en-US" altLang="zh-CN" dirty="0">
                <a:solidFill>
                  <a:schemeClr val="bg2">
                    <a:lumMod val="50000"/>
                  </a:schemeClr>
                </a:solidFill>
              </a:rPr>
            </a:br>
            <a:r>
              <a:rPr lang="zh-CN" altLang="en-US" dirty="0">
                <a:solidFill>
                  <a:schemeClr val="bg2">
                    <a:lumMod val="50000"/>
                  </a:schemeClr>
                </a:solidFill>
              </a:rPr>
              <a:t>     </a:t>
            </a:r>
            <a:r>
              <a:rPr lang="en-US" altLang="zh-CN" dirty="0">
                <a:solidFill>
                  <a:schemeClr val="bg2">
                    <a:lumMod val="50000"/>
                  </a:schemeClr>
                </a:solidFill>
              </a:rPr>
              <a:t>Hadoop 2</a:t>
            </a:r>
            <a:br>
              <a:rPr lang="en-US" altLang="zh-CN" dirty="0">
                <a:solidFill>
                  <a:schemeClr val="bg2">
                    <a:lumMod val="50000"/>
                  </a:schemeClr>
                </a:solidFill>
              </a:rPr>
            </a:br>
            <a:r>
              <a:rPr lang="zh-CN" altLang="en-US" dirty="0">
                <a:solidFill>
                  <a:schemeClr val="bg2">
                    <a:lumMod val="50000"/>
                  </a:schemeClr>
                </a:solidFill>
              </a:rPr>
              <a:t>     </a:t>
            </a:r>
            <a:r>
              <a:rPr lang="en-US" altLang="zh-CN" dirty="0">
                <a:solidFill>
                  <a:schemeClr val="bg2">
                    <a:lumMod val="50000"/>
                  </a:schemeClr>
                </a:solidFill>
              </a:rPr>
              <a:t>Hello  2</a:t>
            </a:r>
            <a:br>
              <a:rPr lang="en-US" altLang="zh-CN" dirty="0">
                <a:solidFill>
                  <a:schemeClr val="bg2">
                    <a:lumMod val="50000"/>
                  </a:schemeClr>
                </a:solidFill>
              </a:rPr>
            </a:br>
            <a:r>
              <a:rPr lang="zh-CN" altLang="en-US" dirty="0">
                <a:solidFill>
                  <a:schemeClr val="bg2">
                    <a:lumMod val="50000"/>
                  </a:schemeClr>
                </a:solidFill>
              </a:rPr>
              <a:t>     </a:t>
            </a:r>
            <a:r>
              <a:rPr lang="en-US" altLang="zh-CN" dirty="0">
                <a:solidFill>
                  <a:schemeClr val="bg2">
                    <a:lumMod val="50000"/>
                  </a:schemeClr>
                </a:solidFill>
              </a:rPr>
              <a:t>World  2</a:t>
            </a:r>
            <a:endParaRPr lang="zh-CN" altLang="en-US" dirty="0">
              <a:solidFill>
                <a:schemeClr val="bg2">
                  <a:lumMod val="50000"/>
                </a:schemeClr>
              </a:solidFill>
            </a:endParaRPr>
          </a:p>
          <a:p>
            <a:pPr marL="0" indent="0">
              <a:buNone/>
            </a:pPr>
            <a:endParaRPr lang="zh-CN" altLang="en-US" dirty="0">
              <a:solidFill>
                <a:schemeClr val="bg2">
                  <a:lumMod val="50000"/>
                </a:schemeClr>
              </a:solidFill>
            </a:endParaRPr>
          </a:p>
          <a:p>
            <a:pPr marL="0" indent="0">
              <a:buNone/>
            </a:pPr>
            <a:endParaRPr lang="zh-CN" altLang="en-US"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3" name="内容占位符 2"/>
          <p:cNvSpPr>
            <a:spLocks noGrp="1"/>
          </p:cNvSpPr>
          <p:nvPr>
            <p:ph idx="1"/>
          </p:nvPr>
        </p:nvSpPr>
        <p:spPr>
          <a:xfrm>
            <a:off x="1223628" y="2578333"/>
            <a:ext cx="6588732" cy="2459459"/>
          </a:xfrm>
        </p:spPr>
        <p:txBody>
          <a:bodyPr>
            <a:normAutofit fontScale="92500" lnSpcReduction="20000"/>
          </a:bodyPr>
          <a:lstStyle/>
          <a:p>
            <a:r>
              <a:rPr lang="en-US" altLang="zh-CN" dirty="0"/>
              <a:t>For the given sample input the first map emits:</a:t>
            </a:r>
            <a:endParaRPr lang="en-US" altLang="zh-CN" dirty="0"/>
          </a:p>
          <a:p>
            <a:pPr marL="300355" lvl="1" indent="0">
              <a:buNone/>
            </a:pPr>
            <a:r>
              <a:rPr lang="zh-CN" altLang="en-US" dirty="0">
                <a:solidFill>
                  <a:schemeClr val="bg2">
                    <a:lumMod val="50000"/>
                  </a:schemeClr>
                </a:solidFill>
              </a:rPr>
              <a:t> </a:t>
            </a:r>
            <a:r>
              <a:rPr lang="en-US" altLang="zh-CN" dirty="0">
                <a:solidFill>
                  <a:schemeClr val="bg2">
                    <a:lumMod val="50000"/>
                  </a:schemeClr>
                </a:solidFill>
              </a:rPr>
              <a:t>&lt; Hello,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World,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Bye,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World, 1&gt; </a:t>
            </a:r>
            <a:endParaRPr lang="en-US" altLang="zh-CN" dirty="0">
              <a:solidFill>
                <a:schemeClr val="bg2">
                  <a:lumMod val="50000"/>
                </a:schemeClr>
              </a:solidFill>
            </a:endParaRPr>
          </a:p>
          <a:p>
            <a:r>
              <a:rPr lang="en-US" altLang="zh-CN" dirty="0"/>
              <a:t>The second map emits:</a:t>
            </a:r>
            <a:endParaRPr lang="en-US" altLang="zh-CN" dirty="0"/>
          </a:p>
          <a:p>
            <a:pPr marL="300355" lvl="1" indent="0">
              <a:buNone/>
            </a:pPr>
            <a:r>
              <a:rPr lang="zh-CN" altLang="en-US" dirty="0">
                <a:solidFill>
                  <a:schemeClr val="bg2">
                    <a:lumMod val="50000"/>
                  </a:schemeClr>
                </a:solidFill>
              </a:rPr>
              <a:t> </a:t>
            </a:r>
            <a:r>
              <a:rPr lang="en-US" altLang="zh-CN" dirty="0">
                <a:solidFill>
                  <a:schemeClr val="bg2">
                    <a:lumMod val="50000"/>
                  </a:schemeClr>
                </a:solidFill>
              </a:rPr>
              <a:t>&lt; Hello,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Hadoop,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Goodbye,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Hadoop, 1&gt;</a:t>
            </a:r>
            <a:endParaRPr lang="en-US" altLang="zh-CN" dirty="0">
              <a:solidFill>
                <a:schemeClr val="bg2">
                  <a:lumMod val="50000"/>
                </a:schemeClr>
              </a:solidFill>
            </a:endParaRPr>
          </a:p>
          <a:p>
            <a:pPr marL="0"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143000" y="843558"/>
            <a:ext cx="7605464" cy="1546577"/>
          </a:xfrm>
          <a:prstGeom prst="rect">
            <a:avLst/>
          </a:prstGeom>
        </p:spPr>
        <p:txBody>
          <a:bodyPr wrap="square">
            <a:spAutoFit/>
          </a:bodyPr>
          <a:lstStyle/>
          <a:p>
            <a:r>
              <a:rPr lang="en-US" altLang="zh-CN" sz="1350" dirty="0">
                <a:solidFill>
                  <a:srgbClr val="CC7832"/>
                </a:solidFill>
              </a:rPr>
              <a:t>        public void </a:t>
            </a:r>
            <a:r>
              <a:rPr lang="en-US" altLang="zh-CN" sz="1350" dirty="0">
                <a:solidFill>
                  <a:srgbClr val="FFC66D"/>
                </a:solidFill>
              </a:rPr>
              <a:t>map</a:t>
            </a:r>
            <a:r>
              <a:rPr lang="en-US" altLang="zh-CN" sz="1350" dirty="0"/>
              <a:t>(Object key</a:t>
            </a:r>
            <a:r>
              <a:rPr lang="en-US" altLang="zh-CN" sz="1350" dirty="0">
                <a:solidFill>
                  <a:srgbClr val="CC7832"/>
                </a:solidFill>
              </a:rPr>
              <a:t>, </a:t>
            </a:r>
            <a:r>
              <a:rPr lang="en-US" altLang="zh-CN" sz="1350" dirty="0"/>
              <a:t>Text value</a:t>
            </a:r>
            <a:r>
              <a:rPr lang="en-US" altLang="zh-CN" sz="1350" dirty="0">
                <a:solidFill>
                  <a:srgbClr val="CC7832"/>
                </a:solidFill>
              </a:rPr>
              <a:t>, </a:t>
            </a:r>
            <a:r>
              <a:rPr lang="en-US" altLang="zh-CN" sz="1350" dirty="0"/>
              <a:t>Context context)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a:t>
            </a:r>
            <a:r>
              <a:rPr lang="en-US" altLang="zh-CN" sz="1350" dirty="0" err="1"/>
              <a:t>StringTokenizer</a:t>
            </a:r>
            <a:r>
              <a:rPr lang="en-US" altLang="zh-CN" sz="1350" dirty="0"/>
              <a:t> </a:t>
            </a:r>
            <a:r>
              <a:rPr lang="en-US" altLang="zh-CN" sz="1350" dirty="0" err="1"/>
              <a:t>itr</a:t>
            </a:r>
            <a:r>
              <a:rPr lang="en-US" altLang="zh-CN" sz="1350" dirty="0"/>
              <a:t> = </a:t>
            </a:r>
            <a:r>
              <a:rPr lang="en-US" altLang="zh-CN" sz="1350" dirty="0">
                <a:solidFill>
                  <a:srgbClr val="CC7832"/>
                </a:solidFill>
              </a:rPr>
              <a:t>new </a:t>
            </a:r>
            <a:r>
              <a:rPr lang="en-US" altLang="zh-CN" sz="1350" dirty="0" err="1"/>
              <a:t>StringTokenizer</a:t>
            </a:r>
            <a:r>
              <a:rPr lang="en-US" altLang="zh-CN" sz="1350" dirty="0"/>
              <a:t>(</a:t>
            </a:r>
            <a:r>
              <a:rPr lang="en-US" altLang="zh-CN" sz="1350" dirty="0" err="1"/>
              <a:t>value.toString</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while </a:t>
            </a:r>
            <a:r>
              <a:rPr lang="en-US" altLang="zh-CN" sz="1350" dirty="0"/>
              <a:t>(</a:t>
            </a:r>
            <a:r>
              <a:rPr lang="en-US" altLang="zh-CN" sz="1350" dirty="0" err="1"/>
              <a:t>itr.hasMoreTokens</a:t>
            </a:r>
            <a:r>
              <a:rPr lang="en-US" altLang="zh-CN" sz="1350" dirty="0"/>
              <a:t>()) {</a:t>
            </a:r>
            <a:br>
              <a:rPr lang="en-US" altLang="zh-CN" sz="1350" dirty="0"/>
            </a:br>
            <a:r>
              <a:rPr lang="en-US" altLang="zh-CN" sz="1350" dirty="0"/>
              <a:t>                </a:t>
            </a:r>
            <a:r>
              <a:rPr lang="en-US" altLang="zh-CN" sz="1350" dirty="0" err="1">
                <a:solidFill>
                  <a:srgbClr val="9876AA"/>
                </a:solidFill>
              </a:rPr>
              <a:t>word</a:t>
            </a:r>
            <a:r>
              <a:rPr lang="en-US" altLang="zh-CN" sz="1350" dirty="0" err="1"/>
              <a:t>.set</a:t>
            </a:r>
            <a:r>
              <a:rPr lang="en-US" altLang="zh-CN" sz="1350" dirty="0"/>
              <a:t>(</a:t>
            </a:r>
            <a:r>
              <a:rPr lang="en-US" altLang="zh-CN" sz="1350" dirty="0" err="1"/>
              <a:t>itr.nextToken</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context.write</a:t>
            </a:r>
            <a:r>
              <a:rPr lang="en-US" altLang="zh-CN" sz="1350" dirty="0"/>
              <a:t>(</a:t>
            </a:r>
            <a:r>
              <a:rPr lang="en-US" altLang="zh-CN" sz="1350" dirty="0">
                <a:solidFill>
                  <a:srgbClr val="9876AA"/>
                </a:solidFill>
              </a:rPr>
              <a:t>word</a:t>
            </a:r>
            <a:r>
              <a:rPr lang="en-US" altLang="zh-CN" sz="1350" dirty="0">
                <a:solidFill>
                  <a:srgbClr val="CC7832"/>
                </a:solidFill>
              </a:rPr>
              <a:t>, </a:t>
            </a:r>
            <a:r>
              <a:rPr lang="en-US" altLang="zh-CN" sz="1350" i="1" dirty="0">
                <a:solidFill>
                  <a:srgbClr val="9876AA"/>
                </a:solidFill>
              </a:rPr>
              <a:t>one</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3" name="内容占位符 2"/>
          <p:cNvSpPr>
            <a:spLocks noGrp="1"/>
          </p:cNvSpPr>
          <p:nvPr>
            <p:ph idx="1"/>
          </p:nvPr>
        </p:nvSpPr>
        <p:spPr/>
        <p:txBody>
          <a:bodyPr>
            <a:normAutofit/>
          </a:bodyPr>
          <a:lstStyle/>
          <a:p>
            <a:r>
              <a:rPr lang="en-US" altLang="zh-CN" sz="2400" dirty="0"/>
              <a:t>Hadoop</a:t>
            </a:r>
            <a:endParaRPr lang="en-US" altLang="zh-CN" sz="2400" dirty="0"/>
          </a:p>
          <a:p>
            <a:pPr lvl="1"/>
            <a:r>
              <a:rPr lang="en-US" altLang="zh-CN" sz="2100" dirty="0"/>
              <a:t>Basic Concepts</a:t>
            </a:r>
            <a:endParaRPr lang="en-US" altLang="zh-CN" sz="2100" dirty="0"/>
          </a:p>
          <a:p>
            <a:pPr lvl="1"/>
            <a:r>
              <a:rPr lang="en-US" altLang="zh-CN" sz="2100" dirty="0"/>
              <a:t>MapReduce</a:t>
            </a:r>
            <a:endParaRPr lang="en-US" altLang="zh-CN" sz="2100" dirty="0"/>
          </a:p>
          <a:p>
            <a:pPr lvl="1"/>
            <a:r>
              <a:rPr lang="en-US" altLang="zh-CN" sz="2100" dirty="0"/>
              <a:t>YARN</a:t>
            </a:r>
            <a:endParaRPr lang="en-US" altLang="zh-CN" sz="2100" dirty="0"/>
          </a:p>
          <a:p>
            <a:pPr marL="342900" lvl="1" indent="0">
              <a:buNone/>
            </a:pPr>
            <a:endParaRPr lang="en-US" altLang="zh-CN" sz="1800" dirty="0"/>
          </a:p>
          <a:p>
            <a:r>
              <a:rPr lang="en-US" altLang="zh-CN" sz="2400" dirty="0"/>
              <a:t>Objectives</a:t>
            </a:r>
            <a:endParaRPr lang="en-US" altLang="zh-CN" sz="2400" dirty="0"/>
          </a:p>
          <a:p>
            <a:pPr lvl="1"/>
            <a:r>
              <a:rPr lang="zh-CN" altLang="en-US" sz="1800" dirty="0">
                <a:latin typeface="等线" panose="02010600030101010101" pitchFamily="2" charset="-122"/>
                <a:ea typeface="等线" panose="02010600030101010101" pitchFamily="2" charset="-122"/>
              </a:rPr>
              <a:t>能够针对大数据批处理需求，设计并实现基于</a:t>
            </a:r>
            <a:r>
              <a:rPr lang="en-US" altLang="zh-CN" sz="1800" dirty="0">
                <a:latin typeface="等线" panose="02010600030101010101" pitchFamily="2" charset="-122"/>
                <a:ea typeface="等线" panose="02010600030101010101" pitchFamily="2" charset="-122"/>
              </a:rPr>
              <a:t>MapReduce/YARN</a:t>
            </a:r>
            <a:r>
              <a:rPr lang="zh-CN" altLang="en-US" sz="1800" dirty="0">
                <a:latin typeface="等线" panose="02010600030101010101" pitchFamily="2" charset="-122"/>
                <a:ea typeface="等线" panose="02010600030101010101" pitchFamily="2" charset="-122"/>
              </a:rPr>
              <a:t>的并行处理方案</a:t>
            </a:r>
            <a:endParaRPr lang="en-US" altLang="zh-CN" sz="18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10620375" y="1781175"/>
            <a:ext cx="184731" cy="300082"/>
          </a:xfrm>
          <a:prstGeom prst="rect">
            <a:avLst/>
          </a:prstGeom>
          <a:noFill/>
        </p:spPr>
        <p:txBody>
          <a:bodyPr wrap="none" rtlCol="0">
            <a:spAutoFit/>
          </a:bodyPr>
          <a:lstStyle/>
          <a:p>
            <a:endParaRPr kumimoji="1"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3" name="内容占位符 2"/>
          <p:cNvSpPr>
            <a:spLocks noGrp="1"/>
          </p:cNvSpPr>
          <p:nvPr>
            <p:ph idx="1"/>
          </p:nvPr>
        </p:nvSpPr>
        <p:spPr>
          <a:xfrm>
            <a:off x="1223628" y="1839982"/>
            <a:ext cx="6588732" cy="2459459"/>
          </a:xfrm>
        </p:spPr>
        <p:txBody>
          <a:bodyPr>
            <a:normAutofit/>
          </a:bodyPr>
          <a:lstStyle/>
          <a:p>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the first map:</a:t>
            </a:r>
            <a:endParaRPr lang="en-US" altLang="zh-CN" dirty="0"/>
          </a:p>
          <a:p>
            <a:pPr marL="300355" lvl="1" indent="0">
              <a:buNone/>
            </a:pPr>
            <a:r>
              <a:rPr lang="zh-CN" altLang="en-US" dirty="0">
                <a:solidFill>
                  <a:schemeClr val="bg2">
                    <a:lumMod val="50000"/>
                  </a:schemeClr>
                </a:solidFill>
              </a:rPr>
              <a:t> </a:t>
            </a:r>
            <a:r>
              <a:rPr lang="en-US" altLang="zh-CN" dirty="0">
                <a:solidFill>
                  <a:schemeClr val="bg2">
                    <a:lumMod val="50000"/>
                  </a:schemeClr>
                </a:solidFill>
              </a:rPr>
              <a:t>&lt; Bye,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Hello,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World, 2&gt;</a:t>
            </a:r>
            <a:endParaRPr lang="en-US" altLang="zh-CN" dirty="0">
              <a:solidFill>
                <a:schemeClr val="bg2">
                  <a:lumMod val="50000"/>
                </a:schemeClr>
              </a:solidFill>
            </a:endParaRPr>
          </a:p>
          <a:p>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the second map:</a:t>
            </a:r>
            <a:endParaRPr lang="en-US" altLang="zh-CN" dirty="0"/>
          </a:p>
          <a:p>
            <a:pPr marL="300355" lvl="1" indent="0">
              <a:buNone/>
            </a:pPr>
            <a:r>
              <a:rPr lang="zh-CN" altLang="en-US" dirty="0">
                <a:solidFill>
                  <a:schemeClr val="bg2">
                    <a:lumMod val="50000"/>
                  </a:schemeClr>
                </a:solidFill>
              </a:rPr>
              <a:t> </a:t>
            </a:r>
            <a:r>
              <a:rPr lang="en-US" altLang="zh-CN" dirty="0">
                <a:solidFill>
                  <a:schemeClr val="bg2">
                    <a:lumMod val="50000"/>
                  </a:schemeClr>
                </a:solidFill>
              </a:rPr>
              <a:t>&lt; Goodbye,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Hadoop, 2&gt;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Hello, 1&gt;</a:t>
            </a:r>
            <a:endParaRPr lang="zh-CN" altLang="en-US" dirty="0">
              <a:solidFill>
                <a:schemeClr val="bg2">
                  <a:lumMod val="50000"/>
                </a:schemeClr>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1493658" y="1026617"/>
            <a:ext cx="3679277" cy="323165"/>
          </a:xfrm>
          <a:prstGeom prst="rect">
            <a:avLst/>
          </a:prstGeom>
        </p:spPr>
        <p:txBody>
          <a:bodyPr wrap="none">
            <a:spAutoFit/>
          </a:bodyPr>
          <a:lstStyle/>
          <a:p>
            <a:r>
              <a:rPr lang="en-US" altLang="zh-CN" sz="1500" dirty="0">
                <a:solidFill>
                  <a:srgbClr val="CC7832"/>
                </a:solidFill>
              </a:rPr>
              <a:t> </a:t>
            </a:r>
            <a:r>
              <a:rPr lang="en-US" altLang="zh-CN" sz="1500" dirty="0" err="1"/>
              <a:t>job.setCombinerClass</a:t>
            </a:r>
            <a:r>
              <a:rPr lang="en-US" altLang="zh-CN" sz="1500" dirty="0"/>
              <a:t>(</a:t>
            </a:r>
            <a:r>
              <a:rPr lang="en-US" altLang="zh-CN" sz="1500" dirty="0" err="1"/>
              <a:t>IntSumReducer.</a:t>
            </a:r>
            <a:r>
              <a:rPr lang="en-US" altLang="zh-CN" sz="1500" dirty="0" err="1">
                <a:solidFill>
                  <a:srgbClr val="CC7832"/>
                </a:solidFill>
              </a:rPr>
              <a:t>class</a:t>
            </a:r>
            <a:r>
              <a:rPr lang="en-US" altLang="zh-CN" sz="1500" dirty="0"/>
              <a:t>)</a:t>
            </a:r>
            <a:r>
              <a:rPr lang="en-US" altLang="zh-CN" sz="1500" dirty="0">
                <a:solidFill>
                  <a:srgbClr val="CC7832"/>
                </a:solidFill>
              </a:rPr>
              <a:t>;</a:t>
            </a:r>
            <a:endParaRPr lang="zh-CN" altLang="en-US" sz="15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3" name="内容占位符 2"/>
          <p:cNvSpPr>
            <a:spLocks noGrp="1"/>
          </p:cNvSpPr>
          <p:nvPr>
            <p:ph idx="1"/>
          </p:nvPr>
        </p:nvSpPr>
        <p:spPr>
          <a:xfrm>
            <a:off x="1223628" y="2895786"/>
            <a:ext cx="6588732" cy="2268623"/>
          </a:xfrm>
        </p:spPr>
        <p:txBody>
          <a:bodyPr>
            <a:normAutofit/>
          </a:bodyPr>
          <a:lstStyle/>
          <a:p>
            <a:r>
              <a:rPr lang="en-US" altLang="zh-CN" dirty="0"/>
              <a:t>Thus the output of the job is:</a:t>
            </a:r>
            <a:endParaRPr lang="en-US" altLang="zh-CN" dirty="0"/>
          </a:p>
          <a:p>
            <a:pPr marL="300355" lvl="1" indent="0">
              <a:buNone/>
            </a:pPr>
            <a:r>
              <a:rPr lang="zh-CN" altLang="en-US" dirty="0">
                <a:solidFill>
                  <a:schemeClr val="bg2">
                    <a:lumMod val="50000"/>
                  </a:schemeClr>
                </a:solidFill>
              </a:rPr>
              <a:t> </a:t>
            </a:r>
            <a:r>
              <a:rPr lang="en-US" altLang="zh-CN" dirty="0">
                <a:solidFill>
                  <a:schemeClr val="bg2">
                    <a:lumMod val="50000"/>
                  </a:schemeClr>
                </a:solidFill>
              </a:rPr>
              <a:t>&lt; Bye,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Goodbye, 1&gt;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Hadoop, 2&gt;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Hello, 2&gt;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&lt; World, 2&gt;</a:t>
            </a:r>
            <a:endParaRPr lang="en-US" altLang="zh-CN" dirty="0">
              <a:solidFill>
                <a:schemeClr val="bg2">
                  <a:lumMod val="50000"/>
                </a:schemeClr>
              </a:solidFill>
            </a:endParaRPr>
          </a:p>
          <a:p>
            <a:pPr marL="300355" lvl="1" indent="0">
              <a:buNone/>
            </a:pPr>
            <a:r>
              <a:rPr lang="en-US" altLang="zh-CN" dirty="0">
                <a:solidFill>
                  <a:schemeClr val="bg2">
                    <a:lumMod val="50000"/>
                  </a:schemeClr>
                </a:solidFill>
              </a:rPr>
              <a:t> </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1385646" y="789552"/>
            <a:ext cx="6372708" cy="2169825"/>
          </a:xfrm>
          <a:prstGeom prst="rect">
            <a:avLst/>
          </a:prstGeom>
        </p:spPr>
        <p:txBody>
          <a:bodyPr wrap="square">
            <a:spAutoFit/>
          </a:bodyPr>
          <a:lstStyle/>
          <a:p>
            <a:r>
              <a:rPr lang="en-US" altLang="zh-CN" sz="1350" dirty="0">
                <a:solidFill>
                  <a:srgbClr val="CC7832"/>
                </a:solidFill>
              </a:rPr>
              <a:t>        public void </a:t>
            </a:r>
            <a:r>
              <a:rPr lang="en-US" altLang="zh-CN" sz="1350" dirty="0">
                <a:solidFill>
                  <a:srgbClr val="FFC66D"/>
                </a:solidFill>
              </a:rPr>
              <a:t>reduce</a:t>
            </a:r>
            <a:r>
              <a:rPr lang="en-US" altLang="zh-CN" sz="1350" dirty="0"/>
              <a:t>(Text key</a:t>
            </a:r>
            <a:r>
              <a:rPr lang="en-US" altLang="zh-CN" sz="1350" dirty="0">
                <a:solidFill>
                  <a:srgbClr val="CC7832"/>
                </a:solidFill>
              </a:rPr>
              <a:t>, </a:t>
            </a:r>
            <a:r>
              <a:rPr lang="en-US" altLang="zh-CN" sz="1350" dirty="0" err="1"/>
              <a:t>Iterable</a:t>
            </a:r>
            <a:r>
              <a:rPr lang="en-US" altLang="zh-CN" sz="1350" dirty="0"/>
              <a:t>&lt;</a:t>
            </a:r>
            <a:r>
              <a:rPr lang="en-US" altLang="zh-CN" sz="1350" dirty="0" err="1"/>
              <a:t>IntWritable</a:t>
            </a:r>
            <a:r>
              <a:rPr lang="en-US" altLang="zh-CN" sz="1350" dirty="0"/>
              <a:t>&gt; values</a:t>
            </a:r>
            <a:r>
              <a:rPr lang="en-US" altLang="zh-CN" sz="1350" dirty="0">
                <a:solidFill>
                  <a:srgbClr val="CC7832"/>
                </a:solidFill>
              </a:rPr>
              <a:t>, </a:t>
            </a:r>
            <a:r>
              <a:rPr lang="en-US" altLang="zh-CN" sz="1350" dirty="0"/>
              <a:t>Context context) </a:t>
            </a:r>
            <a:endParaRPr lang="en-US" altLang="zh-CN" sz="1350" dirty="0"/>
          </a:p>
          <a:p>
            <a:r>
              <a:rPr lang="zh-CN" altLang="en-US" sz="1350" dirty="0">
                <a:solidFill>
                  <a:srgbClr val="CC7832"/>
                </a:solidFill>
              </a:rPr>
              <a: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endParaRPr lang="en-US" altLang="zh-CN" sz="1350" dirty="0"/>
          </a:p>
          <a:p>
            <a:r>
              <a:rPr lang="zh-CN" altLang="en-US" sz="1350" dirty="0"/>
              <a:t>        </a:t>
            </a:r>
            <a:r>
              <a:rPr lang="en-US" altLang="zh-CN" sz="1350" dirty="0"/>
              <a:t>{</a:t>
            </a:r>
            <a:br>
              <a:rPr lang="en-US" altLang="zh-CN" sz="1350" dirty="0"/>
            </a:br>
            <a:r>
              <a:rPr lang="en-US" altLang="zh-CN" sz="1350" dirty="0"/>
              <a:t>            </a:t>
            </a:r>
            <a:r>
              <a:rPr lang="en-US" altLang="zh-CN" sz="1350" dirty="0">
                <a:solidFill>
                  <a:srgbClr val="CC7832"/>
                </a:solidFill>
              </a:rPr>
              <a:t>int </a:t>
            </a:r>
            <a:r>
              <a:rPr lang="en-US" altLang="zh-CN" sz="1350" dirty="0"/>
              <a:t>sum = </a:t>
            </a:r>
            <a:r>
              <a:rPr lang="en-US" altLang="zh-CN" sz="1350" dirty="0">
                <a:solidFill>
                  <a:srgbClr val="6897BB"/>
                </a:solidFill>
              </a:rPr>
              <a:t>0</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for </a:t>
            </a:r>
            <a:r>
              <a:rPr lang="en-US" altLang="zh-CN" sz="1350" dirty="0"/>
              <a:t>(</a:t>
            </a:r>
            <a:r>
              <a:rPr lang="en-US" altLang="zh-CN" sz="1350" dirty="0" err="1"/>
              <a:t>IntWritable</a:t>
            </a:r>
            <a:r>
              <a:rPr lang="en-US" altLang="zh-CN" sz="1350" dirty="0"/>
              <a:t> </a:t>
            </a:r>
            <a:r>
              <a:rPr lang="en-US" altLang="zh-CN" sz="1350" dirty="0" err="1"/>
              <a:t>val</a:t>
            </a:r>
            <a:r>
              <a:rPr lang="en-US" altLang="zh-CN" sz="1350" dirty="0"/>
              <a:t> : values) {</a:t>
            </a:r>
            <a:br>
              <a:rPr lang="en-US" altLang="zh-CN" sz="1350" dirty="0"/>
            </a:br>
            <a:r>
              <a:rPr lang="en-US" altLang="zh-CN" sz="1350" dirty="0"/>
              <a:t>                sum += </a:t>
            </a:r>
            <a:r>
              <a:rPr lang="en-US" altLang="zh-CN" sz="1350" dirty="0" err="1"/>
              <a:t>val.get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r>
              <a:rPr lang="en-US" altLang="zh-CN" sz="1350" dirty="0" err="1">
                <a:solidFill>
                  <a:srgbClr val="9876AA"/>
                </a:solidFill>
              </a:rPr>
              <a:t>result</a:t>
            </a:r>
            <a:r>
              <a:rPr lang="en-US" altLang="zh-CN" sz="1350" dirty="0" err="1"/>
              <a:t>.set</a:t>
            </a:r>
            <a:r>
              <a:rPr lang="en-US" altLang="zh-CN" sz="1350" dirty="0"/>
              <a:t>(sum)</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context.write</a:t>
            </a:r>
            <a:r>
              <a:rPr lang="en-US" altLang="zh-CN" sz="1350" dirty="0"/>
              <a:t>(key</a:t>
            </a:r>
            <a:r>
              <a:rPr lang="en-US" altLang="zh-CN" sz="1350" dirty="0">
                <a:solidFill>
                  <a:srgbClr val="CC7832"/>
                </a:solidFill>
              </a:rPr>
              <a:t>, </a:t>
            </a:r>
            <a:r>
              <a:rPr lang="en-US" altLang="zh-CN" sz="1350" dirty="0">
                <a:solidFill>
                  <a:srgbClr val="9876AA"/>
                </a:solidFill>
              </a:rPr>
              <a:t>result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2"/>
            <a:ext cx="8568952" cy="4283109"/>
          </a:xfrm>
        </p:spPr>
        <p:txBody>
          <a:bodyPr>
            <a:normAutofit lnSpcReduction="10000"/>
          </a:bodyPr>
          <a:lstStyle/>
          <a:p>
            <a:r>
              <a:rPr lang="en-US" altLang="zh-CN" dirty="0"/>
              <a:t>A Weather Dataset</a:t>
            </a:r>
            <a:endParaRPr lang="en-US" altLang="zh-CN" dirty="0"/>
          </a:p>
          <a:p>
            <a:pPr lvl="1"/>
            <a:r>
              <a:rPr lang="en-US" altLang="zh-CN" dirty="0"/>
              <a:t>The data we will use is from the National Climatic Data Center (NCDC, </a:t>
            </a:r>
            <a:r>
              <a:rPr lang="en-US" altLang="zh-CN" dirty="0">
                <a:hlinkClick r:id="rId1"/>
              </a:rPr>
              <a:t>http://www.ncdc.noaa.gov/</a:t>
            </a:r>
            <a:r>
              <a:rPr lang="en-US" altLang="zh-CN" dirty="0"/>
              <a:t> ). The data is stored using a line-oriented ASCII format, in which each line is a record. </a:t>
            </a:r>
            <a:endParaRPr lang="en-US" altLang="zh-CN" dirty="0"/>
          </a:p>
          <a:p>
            <a:pPr lvl="1"/>
            <a:r>
              <a:rPr lang="en-US" altLang="zh-CN" dirty="0"/>
              <a:t>Sample: The line has been split into multiple lines to show each field: in the real file, fields are packed into one line with no delimiters.</a:t>
            </a:r>
            <a:endParaRPr lang="en-US" altLang="zh-CN" dirty="0"/>
          </a:p>
          <a:p>
            <a:pPr marL="685800" lvl="2" indent="0">
              <a:buNone/>
            </a:pPr>
            <a:r>
              <a:rPr lang="en-US" altLang="zh-CN" dirty="0">
                <a:solidFill>
                  <a:schemeClr val="tx2"/>
                </a:solidFill>
              </a:rPr>
              <a:t>0057</a:t>
            </a:r>
            <a:endParaRPr lang="en-US" altLang="zh-CN" dirty="0">
              <a:solidFill>
                <a:schemeClr val="tx2"/>
              </a:solidFill>
            </a:endParaRPr>
          </a:p>
          <a:p>
            <a:pPr marL="685800" lvl="2" indent="0">
              <a:buNone/>
            </a:pPr>
            <a:r>
              <a:rPr lang="en-US" altLang="zh-CN" dirty="0">
                <a:solidFill>
                  <a:schemeClr val="tx2"/>
                </a:solidFill>
              </a:rPr>
              <a:t>332130       # USAF weather station identifier</a:t>
            </a:r>
            <a:endParaRPr lang="en-US" altLang="zh-CN" dirty="0">
              <a:solidFill>
                <a:schemeClr val="tx2"/>
              </a:solidFill>
            </a:endParaRPr>
          </a:p>
          <a:p>
            <a:pPr marL="685800" lvl="2" indent="0">
              <a:buNone/>
            </a:pPr>
            <a:r>
              <a:rPr lang="en-US" altLang="zh-CN" dirty="0">
                <a:solidFill>
                  <a:schemeClr val="tx2"/>
                </a:solidFill>
              </a:rPr>
              <a:t>99999          # WBAN weather station identifier</a:t>
            </a:r>
            <a:endParaRPr lang="en-US" altLang="zh-CN" dirty="0">
              <a:solidFill>
                <a:schemeClr val="tx2"/>
              </a:solidFill>
            </a:endParaRPr>
          </a:p>
          <a:p>
            <a:pPr marL="685800" lvl="2" indent="0">
              <a:buNone/>
            </a:pPr>
            <a:r>
              <a:rPr lang="en-US" altLang="zh-CN" dirty="0">
                <a:solidFill>
                  <a:schemeClr val="tx2"/>
                </a:solidFill>
              </a:rPr>
              <a:t>19500101  # observation date</a:t>
            </a:r>
            <a:endParaRPr lang="en-US" altLang="zh-CN" dirty="0">
              <a:solidFill>
                <a:schemeClr val="tx2"/>
              </a:solidFill>
            </a:endParaRPr>
          </a:p>
          <a:p>
            <a:pPr marL="685800" lvl="2" indent="0">
              <a:buNone/>
            </a:pPr>
            <a:r>
              <a:rPr lang="en-US" altLang="zh-CN" dirty="0">
                <a:solidFill>
                  <a:schemeClr val="tx2"/>
                </a:solidFill>
              </a:rPr>
              <a:t>0300            # observation time</a:t>
            </a:r>
            <a:endParaRPr lang="en-US" altLang="zh-CN" dirty="0">
              <a:solidFill>
                <a:schemeClr val="tx2"/>
              </a:solidFill>
            </a:endParaRPr>
          </a:p>
          <a:p>
            <a:pPr marL="685800" lvl="2" indent="0">
              <a:buNone/>
            </a:pPr>
            <a:r>
              <a:rPr lang="en-US" altLang="zh-CN" dirty="0">
                <a:solidFill>
                  <a:schemeClr val="tx2"/>
                </a:solidFill>
              </a:rPr>
              <a:t>4</a:t>
            </a:r>
            <a:endParaRPr lang="en-US" altLang="zh-CN" dirty="0">
              <a:solidFill>
                <a:schemeClr val="tx2"/>
              </a:solidFill>
            </a:endParaRPr>
          </a:p>
          <a:p>
            <a:pPr marL="685800" lvl="2" indent="0">
              <a:buNone/>
            </a:pPr>
            <a:r>
              <a:rPr lang="en-US" altLang="zh-CN" dirty="0">
                <a:solidFill>
                  <a:schemeClr val="tx2"/>
                </a:solidFill>
              </a:rPr>
              <a:t>+51317       # latitude (degrees x 1000)</a:t>
            </a:r>
            <a:endParaRPr lang="en-US" altLang="zh-CN" dirty="0">
              <a:solidFill>
                <a:schemeClr val="tx2"/>
              </a:solidFill>
            </a:endParaRPr>
          </a:p>
          <a:p>
            <a:pPr marL="685800" lvl="2" indent="0">
              <a:buNone/>
            </a:pPr>
            <a:r>
              <a:rPr lang="en-US" altLang="zh-CN" dirty="0">
                <a:solidFill>
                  <a:schemeClr val="tx2"/>
                </a:solidFill>
              </a:rPr>
              <a:t>+028783    # longitude (degrees x 1000)</a:t>
            </a:r>
            <a:endParaRPr lang="en-US" altLang="zh-CN" dirty="0">
              <a:solidFill>
                <a:schemeClr val="tx2"/>
              </a:solidFill>
            </a:endParaRPr>
          </a:p>
          <a:p>
            <a:pPr marL="685800" lvl="2" indent="0">
              <a:buNone/>
            </a:pPr>
            <a:r>
              <a:rPr lang="en-US" altLang="zh-CN" dirty="0">
                <a:solidFill>
                  <a:schemeClr val="tx2"/>
                </a:solidFill>
              </a:rPr>
              <a:t>FM-12</a:t>
            </a:r>
            <a:endParaRPr lang="en-US" altLang="zh-CN" dirty="0">
              <a:solidFill>
                <a:schemeClr val="tx2"/>
              </a:solidFill>
            </a:endParaRPr>
          </a:p>
          <a:p>
            <a:pPr marL="685800" lvl="2" indent="0">
              <a:buNone/>
            </a:pPr>
            <a:r>
              <a:rPr lang="en-US" altLang="zh-CN" dirty="0">
                <a:solidFill>
                  <a:schemeClr val="tx2"/>
                </a:solidFill>
              </a:rPr>
              <a:t>+0171         # elevation (meters)</a:t>
            </a:r>
            <a:endParaRPr lang="en-US" altLang="zh-CN" dirty="0">
              <a:solidFill>
                <a:schemeClr val="tx2"/>
              </a:solidFill>
            </a:endParaRPr>
          </a:p>
          <a:p>
            <a:pPr marL="685800" lvl="2" indent="0">
              <a:buNone/>
            </a:pPr>
            <a:r>
              <a:rPr lang="en-US" altLang="zh-CN" dirty="0">
                <a:solidFill>
                  <a:schemeClr val="tx2"/>
                </a:solidFill>
              </a:rPr>
              <a:t>……</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2"/>
            <a:ext cx="8568952" cy="4283109"/>
          </a:xfrm>
        </p:spPr>
        <p:txBody>
          <a:bodyPr>
            <a:normAutofit/>
          </a:bodyPr>
          <a:lstStyle/>
          <a:p>
            <a:r>
              <a:rPr lang="en-US" altLang="zh-CN" dirty="0" err="1"/>
              <a:t>MapReduce</a:t>
            </a:r>
            <a:r>
              <a:rPr lang="en-US" altLang="zh-CN" dirty="0"/>
              <a:t> works by breaking the processing into two phases: the map phase and the reduce phase. </a:t>
            </a:r>
            <a:endParaRPr lang="en-US" altLang="zh-CN" dirty="0"/>
          </a:p>
          <a:p>
            <a:pPr lvl="1"/>
            <a:r>
              <a:rPr lang="en-US" altLang="zh-CN" dirty="0"/>
              <a:t>Each phase has key-value pairs as input and output, the types of which may be chosen by the programmer. </a:t>
            </a:r>
            <a:endParaRPr lang="en-US" altLang="zh-CN" dirty="0"/>
          </a:p>
          <a:p>
            <a:pPr lvl="1"/>
            <a:r>
              <a:rPr lang="en-US" altLang="zh-CN" dirty="0"/>
              <a:t>The programmer also specifies two functions: the map function and the reduce function.</a:t>
            </a:r>
            <a:endParaRPr lang="en-US" altLang="zh-CN" dirty="0"/>
          </a:p>
          <a:p>
            <a:pPr lvl="1"/>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2"/>
            <a:ext cx="8568952" cy="4283109"/>
          </a:xfrm>
        </p:spPr>
        <p:txBody>
          <a:bodyPr>
            <a:normAutofit/>
          </a:bodyPr>
          <a:lstStyle/>
          <a:p>
            <a:r>
              <a:rPr lang="en-US" altLang="zh-CN" dirty="0"/>
              <a:t>The input to our </a:t>
            </a:r>
            <a:r>
              <a:rPr lang="en-US" altLang="zh-CN" dirty="0">
                <a:solidFill>
                  <a:srgbClr val="FF0000"/>
                </a:solidFill>
              </a:rPr>
              <a:t>map</a:t>
            </a:r>
            <a:r>
              <a:rPr lang="en-US" altLang="zh-CN" dirty="0"/>
              <a:t> phase is the raw NCDC data. </a:t>
            </a:r>
            <a:endParaRPr lang="en-US" altLang="zh-CN" dirty="0"/>
          </a:p>
          <a:p>
            <a:pPr lvl="1"/>
            <a:r>
              <a:rPr lang="en-US" altLang="zh-CN" dirty="0"/>
              <a:t>We choose a text input format that gives us each line in the dataset as a text value. </a:t>
            </a:r>
            <a:endParaRPr lang="en-US" altLang="zh-CN" dirty="0"/>
          </a:p>
          <a:p>
            <a:pPr lvl="1"/>
            <a:r>
              <a:rPr lang="en-US" altLang="zh-CN" dirty="0"/>
              <a:t>The key is the offset of the beginning of the line from the beginning of the file.</a:t>
            </a:r>
            <a:endParaRPr lang="en-US" altLang="zh-CN" dirty="0"/>
          </a:p>
          <a:p>
            <a:pPr lvl="1"/>
            <a:endParaRPr lang="en-US" altLang="zh-CN" dirty="0"/>
          </a:p>
          <a:p>
            <a:r>
              <a:rPr lang="en-US" altLang="zh-CN" dirty="0"/>
              <a:t>This map function is simple. </a:t>
            </a:r>
            <a:endParaRPr lang="en-US" altLang="zh-CN" dirty="0"/>
          </a:p>
          <a:p>
            <a:pPr lvl="1"/>
            <a:r>
              <a:rPr lang="en-US" altLang="zh-CN" dirty="0"/>
              <a:t>We pull out the year and the air temperature, since these are  the </a:t>
            </a:r>
            <a:r>
              <a:rPr lang="en-US" altLang="zh-CN" dirty="0">
                <a:solidFill>
                  <a:srgbClr val="FF0000"/>
                </a:solidFill>
              </a:rPr>
              <a:t>only fields we are interested in</a:t>
            </a:r>
            <a:r>
              <a:rPr lang="en-US" altLang="zh-CN" dirty="0"/>
              <a:t>.</a:t>
            </a:r>
            <a:endParaRPr lang="en-US" altLang="zh-CN" dirty="0"/>
          </a:p>
          <a:p>
            <a:pPr lvl="1"/>
            <a:r>
              <a:rPr lang="en-US" altLang="zh-CN" dirty="0"/>
              <a:t>In this case, the map function is just a </a:t>
            </a:r>
            <a:r>
              <a:rPr lang="en-US" altLang="zh-CN" dirty="0">
                <a:solidFill>
                  <a:srgbClr val="FF0000"/>
                </a:solidFill>
              </a:rPr>
              <a:t>data preparation phase</a:t>
            </a:r>
            <a:r>
              <a:rPr lang="en-US" altLang="zh-CN" dirty="0"/>
              <a:t>, setting up the data in such a way that the reducer function can do its work on it: finding the maximum temperature for each year.</a:t>
            </a:r>
            <a:endParaRPr lang="en-US" altLang="zh-CN" dirty="0"/>
          </a:p>
          <a:p>
            <a:pPr lvl="1"/>
            <a:r>
              <a:rPr lang="en-US" altLang="zh-CN" dirty="0"/>
              <a:t>The map function is also a good place to </a:t>
            </a:r>
            <a:r>
              <a:rPr lang="en-US" altLang="zh-CN" dirty="0">
                <a:solidFill>
                  <a:srgbClr val="FF0000"/>
                </a:solidFill>
              </a:rPr>
              <a:t>drop bad records</a:t>
            </a:r>
            <a:r>
              <a:rPr lang="en-US" altLang="zh-CN" dirty="0"/>
              <a:t>: here we filter out temperatures that are missing, suspect, or erroneous.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3"/>
            <a:ext cx="8784976" cy="3940924"/>
          </a:xfrm>
        </p:spPr>
        <p:txBody>
          <a:bodyPr>
            <a:normAutofit/>
          </a:bodyPr>
          <a:lstStyle/>
          <a:p>
            <a:r>
              <a:rPr lang="en-US" altLang="zh-CN" dirty="0"/>
              <a:t>To visualize the way the map works, consider the following sample lines of input data</a:t>
            </a:r>
            <a:endParaRPr lang="en-US" altLang="zh-CN" dirty="0"/>
          </a:p>
          <a:p>
            <a:pPr marL="300355" lvl="1" indent="0">
              <a:buNone/>
            </a:pPr>
            <a:r>
              <a:rPr lang="en-US" altLang="zh-CN" dirty="0">
                <a:solidFill>
                  <a:schemeClr val="tx2"/>
                </a:solidFill>
              </a:rPr>
              <a:t>0067011990999991950051507004...9999999N9+00001+99999999999...</a:t>
            </a:r>
            <a:endParaRPr lang="en-US" altLang="zh-CN" dirty="0">
              <a:solidFill>
                <a:schemeClr val="tx2"/>
              </a:solidFill>
            </a:endParaRPr>
          </a:p>
          <a:p>
            <a:pPr marL="300355" lvl="1" indent="0">
              <a:buNone/>
            </a:pPr>
            <a:r>
              <a:rPr lang="en-US" altLang="zh-CN" dirty="0">
                <a:solidFill>
                  <a:schemeClr val="tx2"/>
                </a:solidFill>
              </a:rPr>
              <a:t>0043011990999991950051512004...9999999N9+00221+99999999999...</a:t>
            </a:r>
            <a:endParaRPr lang="en-US" altLang="zh-CN" dirty="0">
              <a:solidFill>
                <a:schemeClr val="tx2"/>
              </a:solidFill>
            </a:endParaRPr>
          </a:p>
          <a:p>
            <a:pPr marL="300355" lvl="1" indent="0">
              <a:buNone/>
            </a:pPr>
            <a:r>
              <a:rPr lang="en-US" altLang="zh-CN" dirty="0">
                <a:solidFill>
                  <a:schemeClr val="tx2"/>
                </a:solidFill>
              </a:rPr>
              <a:t>0043011990999991950051518004...9999999N9-00111+99999999999...</a:t>
            </a:r>
            <a:endParaRPr lang="en-US" altLang="zh-CN" dirty="0">
              <a:solidFill>
                <a:schemeClr val="tx2"/>
              </a:solidFill>
            </a:endParaRPr>
          </a:p>
          <a:p>
            <a:pPr marL="300355" lvl="1" indent="0">
              <a:buNone/>
            </a:pPr>
            <a:r>
              <a:rPr lang="en-US" altLang="zh-CN" dirty="0">
                <a:solidFill>
                  <a:schemeClr val="tx2"/>
                </a:solidFill>
              </a:rPr>
              <a:t>0043012650999991949032412004...0500001N9+01111+99999999999...</a:t>
            </a:r>
            <a:endParaRPr lang="en-US" altLang="zh-CN" dirty="0">
              <a:solidFill>
                <a:schemeClr val="tx2"/>
              </a:solidFill>
            </a:endParaRPr>
          </a:p>
          <a:p>
            <a:pPr marL="300355" lvl="1" indent="0">
              <a:buNone/>
            </a:pPr>
            <a:r>
              <a:rPr lang="en-US" altLang="zh-CN" dirty="0">
                <a:solidFill>
                  <a:schemeClr val="tx2"/>
                </a:solidFill>
              </a:rPr>
              <a:t>0043012650999991949032418004...0500001N9+00781+99999999999...</a:t>
            </a:r>
            <a:endParaRPr lang="en-US" altLang="zh-CN" dirty="0">
              <a:solidFill>
                <a:schemeClr val="tx2"/>
              </a:solidFill>
            </a:endParaRPr>
          </a:p>
          <a:p>
            <a:pPr marL="300355" lvl="1" indent="0">
              <a:buNone/>
            </a:pPr>
            <a:endParaRPr lang="en-US" altLang="zh-CN" dirty="0">
              <a:solidFill>
                <a:schemeClr val="tx2"/>
              </a:solidFill>
            </a:endParaRPr>
          </a:p>
          <a:p>
            <a:r>
              <a:rPr lang="en-US" altLang="zh-CN" dirty="0"/>
              <a:t>These lines are presented to the map function as the key-value pairs:</a:t>
            </a:r>
            <a:endParaRPr lang="en-US" altLang="zh-CN" dirty="0"/>
          </a:p>
          <a:p>
            <a:pPr marL="300355" lvl="1" indent="0">
              <a:buNone/>
            </a:pPr>
            <a:r>
              <a:rPr lang="en-US" altLang="zh-CN" sz="1425" dirty="0">
                <a:solidFill>
                  <a:schemeClr val="tx2"/>
                </a:solidFill>
              </a:rPr>
              <a:t>(0, 0067011990999991950051507004...9999999N9+00001+99999999999...)</a:t>
            </a:r>
            <a:endParaRPr lang="en-US" altLang="zh-CN" sz="1425" dirty="0">
              <a:solidFill>
                <a:schemeClr val="tx2"/>
              </a:solidFill>
            </a:endParaRPr>
          </a:p>
          <a:p>
            <a:pPr marL="300355" lvl="1" indent="0">
              <a:buNone/>
            </a:pPr>
            <a:r>
              <a:rPr lang="en-US" altLang="zh-CN" sz="1425" dirty="0">
                <a:solidFill>
                  <a:schemeClr val="tx2"/>
                </a:solidFill>
              </a:rPr>
              <a:t>(106, 0043011990999991950051512004...9999999N9+00221+99999999999...)</a:t>
            </a:r>
            <a:endParaRPr lang="en-US" altLang="zh-CN" sz="1425" dirty="0">
              <a:solidFill>
                <a:schemeClr val="tx2"/>
              </a:solidFill>
            </a:endParaRPr>
          </a:p>
          <a:p>
            <a:pPr marL="300355" lvl="1" indent="0">
              <a:buNone/>
            </a:pPr>
            <a:r>
              <a:rPr lang="en-US" altLang="zh-CN" sz="1425" dirty="0">
                <a:solidFill>
                  <a:schemeClr val="tx2"/>
                </a:solidFill>
              </a:rPr>
              <a:t>(212, 0043011990999991950051518004...9999999N9-00111+99999999999...)</a:t>
            </a:r>
            <a:endParaRPr lang="en-US" altLang="zh-CN" sz="1425" dirty="0">
              <a:solidFill>
                <a:schemeClr val="tx2"/>
              </a:solidFill>
            </a:endParaRPr>
          </a:p>
          <a:p>
            <a:pPr marL="300355" lvl="1" indent="0">
              <a:buNone/>
            </a:pPr>
            <a:r>
              <a:rPr lang="en-US" altLang="zh-CN" sz="1425" dirty="0">
                <a:solidFill>
                  <a:schemeClr val="tx2"/>
                </a:solidFill>
              </a:rPr>
              <a:t>(318, 0043012650999991949032412004...0500001N9+01111+99999999999...)</a:t>
            </a:r>
            <a:endParaRPr lang="en-US" altLang="zh-CN" sz="1425" dirty="0">
              <a:solidFill>
                <a:schemeClr val="tx2"/>
              </a:solidFill>
            </a:endParaRPr>
          </a:p>
          <a:p>
            <a:pPr marL="300355" lvl="1" indent="0">
              <a:buNone/>
            </a:pPr>
            <a:r>
              <a:rPr lang="en-US" altLang="zh-CN" sz="1425" dirty="0">
                <a:solidFill>
                  <a:schemeClr val="tx2"/>
                </a:solidFill>
              </a:rPr>
              <a:t>(424, 0043012650999991949032418004...0500001N9+00781+99999999999...)</a:t>
            </a:r>
            <a:endParaRPr lang="en-US" altLang="zh-CN" sz="1425"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3"/>
            <a:ext cx="8568952" cy="3940924"/>
          </a:xfrm>
        </p:spPr>
        <p:txBody>
          <a:bodyPr>
            <a:normAutofit fontScale="92500" lnSpcReduction="20000"/>
          </a:bodyPr>
          <a:lstStyle/>
          <a:p>
            <a:r>
              <a:rPr lang="en-US" altLang="zh-CN" dirty="0"/>
              <a:t>The keys are the line offsets within the file, which we ignore in our map function. </a:t>
            </a:r>
            <a:endParaRPr lang="en-US" altLang="zh-CN" dirty="0"/>
          </a:p>
          <a:p>
            <a:pPr lvl="1"/>
            <a:r>
              <a:rPr lang="en-US" altLang="zh-CN" dirty="0"/>
              <a:t>The map function merely extracts the year and the air temperature (indicated in bold text), and  emits  them  as  its  output  (the  temperature  values  have  been  interpreted  as integers):</a:t>
            </a:r>
            <a:endParaRPr lang="en-US" altLang="zh-CN" dirty="0"/>
          </a:p>
          <a:p>
            <a:pPr marL="300355" lvl="1" indent="0">
              <a:buNone/>
            </a:pPr>
            <a:r>
              <a:rPr lang="en-US" altLang="zh-CN" dirty="0">
                <a:solidFill>
                  <a:schemeClr val="tx2"/>
                </a:solidFill>
              </a:rPr>
              <a:t>(1950, 0)</a:t>
            </a:r>
            <a:endParaRPr lang="en-US" altLang="zh-CN" dirty="0">
              <a:solidFill>
                <a:schemeClr val="tx2"/>
              </a:solidFill>
            </a:endParaRPr>
          </a:p>
          <a:p>
            <a:pPr marL="300355" lvl="1" indent="0">
              <a:buNone/>
            </a:pPr>
            <a:r>
              <a:rPr lang="en-US" altLang="zh-CN" dirty="0">
                <a:solidFill>
                  <a:schemeClr val="tx2"/>
                </a:solidFill>
              </a:rPr>
              <a:t>(1950, 22)</a:t>
            </a:r>
            <a:endParaRPr lang="en-US" altLang="zh-CN" dirty="0">
              <a:solidFill>
                <a:schemeClr val="tx2"/>
              </a:solidFill>
            </a:endParaRPr>
          </a:p>
          <a:p>
            <a:pPr marL="300355" lvl="1" indent="0">
              <a:buNone/>
            </a:pPr>
            <a:r>
              <a:rPr lang="en-US" altLang="zh-CN" dirty="0">
                <a:solidFill>
                  <a:schemeClr val="tx2"/>
                </a:solidFill>
              </a:rPr>
              <a:t>(1950, −11)</a:t>
            </a:r>
            <a:endParaRPr lang="en-US" altLang="zh-CN" dirty="0">
              <a:solidFill>
                <a:schemeClr val="tx2"/>
              </a:solidFill>
            </a:endParaRPr>
          </a:p>
          <a:p>
            <a:pPr marL="300355" lvl="1" indent="0">
              <a:buNone/>
            </a:pPr>
            <a:r>
              <a:rPr lang="en-US" altLang="zh-CN" dirty="0">
                <a:solidFill>
                  <a:schemeClr val="tx2"/>
                </a:solidFill>
              </a:rPr>
              <a:t>(1949, 111)</a:t>
            </a:r>
            <a:endParaRPr lang="en-US" altLang="zh-CN" dirty="0">
              <a:solidFill>
                <a:schemeClr val="tx2"/>
              </a:solidFill>
            </a:endParaRPr>
          </a:p>
          <a:p>
            <a:pPr marL="300355" lvl="1" indent="0">
              <a:buNone/>
            </a:pPr>
            <a:r>
              <a:rPr lang="en-US" altLang="zh-CN" dirty="0">
                <a:solidFill>
                  <a:schemeClr val="tx2"/>
                </a:solidFill>
              </a:rPr>
              <a:t>(1949, 78)</a:t>
            </a:r>
            <a:endParaRPr lang="en-US" altLang="zh-CN" dirty="0">
              <a:solidFill>
                <a:schemeClr val="tx2"/>
              </a:solidFill>
            </a:endParaRPr>
          </a:p>
          <a:p>
            <a:r>
              <a:rPr lang="en-US" altLang="zh-CN" dirty="0"/>
              <a:t>The output from the map function is processed by the </a:t>
            </a:r>
            <a:r>
              <a:rPr lang="en-US" altLang="zh-CN" dirty="0" err="1"/>
              <a:t>MapReduce</a:t>
            </a:r>
            <a:r>
              <a:rPr lang="en-US" altLang="zh-CN" dirty="0"/>
              <a:t> framework before being sent to the reduce function. </a:t>
            </a:r>
            <a:endParaRPr lang="en-US" altLang="zh-CN" dirty="0"/>
          </a:p>
          <a:p>
            <a:endParaRPr lang="en-US" altLang="zh-CN" dirty="0"/>
          </a:p>
          <a:p>
            <a:r>
              <a:rPr lang="en-US" altLang="zh-CN" dirty="0"/>
              <a:t>This processing sorts and groups the key-value pairs by key. </a:t>
            </a:r>
            <a:endParaRPr lang="en-US" altLang="zh-CN" dirty="0"/>
          </a:p>
          <a:p>
            <a:pPr lvl="1"/>
            <a:r>
              <a:rPr lang="en-US" altLang="zh-CN" dirty="0"/>
              <a:t>So, continuing the example, our reduce function sees the following input:</a:t>
            </a:r>
            <a:endParaRPr lang="en-US" altLang="zh-CN" dirty="0"/>
          </a:p>
          <a:p>
            <a:pPr marL="300355" lvl="1" indent="0">
              <a:buNone/>
            </a:pPr>
            <a:r>
              <a:rPr lang="en-US" altLang="zh-CN" dirty="0">
                <a:solidFill>
                  <a:schemeClr val="tx2"/>
                </a:solidFill>
              </a:rPr>
              <a:t>(1949, [111, 78])</a:t>
            </a:r>
            <a:endParaRPr lang="en-US" altLang="zh-CN" dirty="0">
              <a:solidFill>
                <a:schemeClr val="tx2"/>
              </a:solidFill>
            </a:endParaRPr>
          </a:p>
          <a:p>
            <a:pPr marL="300355" lvl="1" indent="0">
              <a:buNone/>
            </a:pPr>
            <a:r>
              <a:rPr lang="en-US" altLang="zh-CN" dirty="0">
                <a:solidFill>
                  <a:schemeClr val="tx2"/>
                </a:solidFill>
              </a:rPr>
              <a:t>(1950, [0, 22, −11])</a:t>
            </a:r>
            <a:endParaRPr lang="en-US" altLang="zh-CN" dirty="0">
              <a:solidFill>
                <a:schemeClr val="tx2"/>
              </a:solidFill>
            </a:endParaRPr>
          </a:p>
          <a:p>
            <a:r>
              <a:rPr lang="en-US" altLang="zh-CN" dirty="0"/>
              <a:t>Each year appears with a list of all its air temperature readings. </a:t>
            </a:r>
            <a:endParaRPr lang="en-US" altLang="zh-CN" dirty="0"/>
          </a:p>
          <a:p>
            <a:pPr marL="300355" lvl="1" indent="0">
              <a:buNone/>
            </a:pP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3"/>
            <a:ext cx="8640960" cy="3940924"/>
          </a:xfrm>
        </p:spPr>
        <p:txBody>
          <a:bodyPr>
            <a:normAutofit/>
          </a:bodyPr>
          <a:lstStyle/>
          <a:p>
            <a:r>
              <a:rPr lang="en-US" altLang="zh-CN" dirty="0"/>
              <a:t>All the reduce function has to do now is iterate through the list and pick up the maximum reading:</a:t>
            </a:r>
            <a:endParaRPr lang="en-US" altLang="zh-CN" dirty="0"/>
          </a:p>
          <a:p>
            <a:pPr marL="300355" lvl="1" indent="0">
              <a:lnSpc>
                <a:spcPct val="80000"/>
              </a:lnSpc>
              <a:buNone/>
            </a:pPr>
            <a:r>
              <a:rPr lang="en-US" altLang="zh-CN" dirty="0">
                <a:solidFill>
                  <a:schemeClr val="tx2"/>
                </a:solidFill>
              </a:rPr>
              <a:t>(1949, 111)</a:t>
            </a:r>
            <a:endParaRPr lang="en-US" altLang="zh-CN" dirty="0">
              <a:solidFill>
                <a:schemeClr val="tx2"/>
              </a:solidFill>
            </a:endParaRPr>
          </a:p>
          <a:p>
            <a:pPr marL="300355" lvl="1" indent="0">
              <a:lnSpc>
                <a:spcPct val="80000"/>
              </a:lnSpc>
              <a:buNone/>
            </a:pPr>
            <a:r>
              <a:rPr lang="en-US" altLang="zh-CN" dirty="0">
                <a:solidFill>
                  <a:schemeClr val="tx2"/>
                </a:solidFill>
              </a:rPr>
              <a:t>(1950, 22)</a:t>
            </a:r>
            <a:endParaRPr lang="en-US" altLang="zh-CN" dirty="0">
              <a:solidFill>
                <a:schemeClr val="tx2"/>
              </a:solidFill>
            </a:endParaRPr>
          </a:p>
          <a:p>
            <a:pPr marL="300355" lvl="1" indent="0">
              <a:lnSpc>
                <a:spcPct val="80000"/>
              </a:lnSpc>
              <a:buNone/>
            </a:pPr>
            <a:endParaRPr lang="en-US" altLang="zh-CN" dirty="0">
              <a:solidFill>
                <a:schemeClr val="tx2"/>
              </a:solidFill>
            </a:endParaRPr>
          </a:p>
          <a:p>
            <a:r>
              <a:rPr lang="en-US" altLang="zh-CN" dirty="0"/>
              <a:t>This is the final output:</a:t>
            </a:r>
            <a:endParaRPr lang="en-US" altLang="zh-CN" dirty="0"/>
          </a:p>
          <a:p>
            <a:pPr lvl="1"/>
            <a:r>
              <a:rPr lang="en-US" altLang="zh-CN" dirty="0"/>
              <a:t>the maximum global temperature recorded in each year.</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712646" y="2949792"/>
            <a:ext cx="7718707" cy="18362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MapReduce</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539552" y="676434"/>
            <a:ext cx="7812868" cy="4247317"/>
          </a:xfrm>
          <a:prstGeom prst="rect">
            <a:avLst/>
          </a:prstGeom>
        </p:spPr>
        <p:txBody>
          <a:bodyPr wrap="square">
            <a:spAutoFit/>
          </a:bodyPr>
          <a:lstStyle/>
          <a:p>
            <a:r>
              <a:rPr lang="en-US" altLang="zh-CN" sz="1350" dirty="0">
                <a:solidFill>
                  <a:srgbClr val="CC7832"/>
                </a:solidFill>
              </a:rPr>
              <a:t>public class </a:t>
            </a:r>
            <a:r>
              <a:rPr lang="en-US" altLang="zh-CN" sz="1350" dirty="0" err="1"/>
              <a:t>MaxTemperatureMapper</a:t>
            </a:r>
            <a:r>
              <a:rPr lang="en-US" altLang="zh-CN" sz="1350" dirty="0"/>
              <a:t> </a:t>
            </a:r>
            <a:r>
              <a:rPr lang="en-US" altLang="zh-CN" sz="1350" dirty="0">
                <a:solidFill>
                  <a:srgbClr val="CC7832"/>
                </a:solidFill>
              </a:rPr>
              <a:t>extends </a:t>
            </a:r>
            <a:r>
              <a:rPr lang="en-US" altLang="zh-CN" sz="1350" dirty="0"/>
              <a:t>Mapper&lt;</a:t>
            </a:r>
            <a:r>
              <a:rPr lang="en-US" altLang="zh-CN" sz="1350" dirty="0" err="1"/>
              <a:t>LongWritable</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err="1"/>
              <a:t>IntWritable</a:t>
            </a:r>
            <a:r>
              <a:rPr lang="en-US" altLang="zh-CN" sz="1350" dirty="0"/>
              <a:t>&gt; { </a:t>
            </a:r>
            <a:br>
              <a:rPr lang="en-US" altLang="zh-CN" sz="1350" dirty="0"/>
            </a:br>
            <a:r>
              <a:rPr lang="en-US" altLang="zh-CN" sz="1350" dirty="0"/>
              <a:t>    </a:t>
            </a:r>
            <a:r>
              <a:rPr lang="en-US" altLang="zh-CN" sz="1350" dirty="0">
                <a:solidFill>
                  <a:srgbClr val="CC7832"/>
                </a:solidFill>
              </a:rPr>
              <a:t>private static final int </a:t>
            </a:r>
            <a:r>
              <a:rPr lang="en-US" altLang="zh-CN" sz="1350" i="1" dirty="0">
                <a:solidFill>
                  <a:srgbClr val="9876AA"/>
                </a:solidFill>
              </a:rPr>
              <a:t>MISSING </a:t>
            </a:r>
            <a:r>
              <a:rPr lang="en-US" altLang="zh-CN" sz="1350" dirty="0"/>
              <a:t>= </a:t>
            </a:r>
            <a:r>
              <a:rPr lang="en-US" altLang="zh-CN" sz="1350" dirty="0">
                <a:solidFill>
                  <a:srgbClr val="6897BB"/>
                </a:solidFill>
              </a:rPr>
              <a:t>9999</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solidFill>
                  <a:srgbClr val="BBB529"/>
                </a:solidFill>
              </a:rPr>
              <a:t>@Override</a:t>
            </a:r>
            <a:br>
              <a:rPr lang="en-US" altLang="zh-CN" sz="1350" dirty="0">
                <a:solidFill>
                  <a:srgbClr val="BBB529"/>
                </a:solidFill>
              </a:rPr>
            </a:br>
            <a:r>
              <a:rPr lang="en-US" altLang="zh-CN" sz="1350" dirty="0">
                <a:solidFill>
                  <a:srgbClr val="BBB529"/>
                </a:solidFill>
              </a:rPr>
              <a:t>    </a:t>
            </a:r>
            <a:r>
              <a:rPr lang="en-US" altLang="zh-CN" sz="1350" dirty="0">
                <a:solidFill>
                  <a:srgbClr val="CC7832"/>
                </a:solidFill>
              </a:rPr>
              <a:t>public void </a:t>
            </a:r>
            <a:r>
              <a:rPr lang="en-US" altLang="zh-CN" sz="1350" dirty="0">
                <a:solidFill>
                  <a:srgbClr val="FFC66D"/>
                </a:solidFill>
              </a:rPr>
              <a:t>map</a:t>
            </a:r>
            <a:r>
              <a:rPr lang="en-US" altLang="zh-CN" sz="1350" dirty="0"/>
              <a:t>(</a:t>
            </a:r>
            <a:r>
              <a:rPr lang="en-US" altLang="zh-CN" sz="1350" dirty="0" err="1"/>
              <a:t>LongWritable</a:t>
            </a:r>
            <a:r>
              <a:rPr lang="en-US" altLang="zh-CN" sz="1350" dirty="0"/>
              <a:t> key</a:t>
            </a:r>
            <a:r>
              <a:rPr lang="en-US" altLang="zh-CN" sz="1350" dirty="0">
                <a:solidFill>
                  <a:srgbClr val="CC7832"/>
                </a:solidFill>
              </a:rPr>
              <a:t>, </a:t>
            </a:r>
            <a:r>
              <a:rPr lang="en-US" altLang="zh-CN" sz="1350" dirty="0"/>
              <a:t>Text value</a:t>
            </a:r>
            <a:r>
              <a:rPr lang="en-US" altLang="zh-CN" sz="1350" dirty="0">
                <a:solidFill>
                  <a:srgbClr val="CC7832"/>
                </a:solidFill>
              </a:rPr>
              <a:t>, </a:t>
            </a:r>
            <a:r>
              <a:rPr lang="en-US" altLang="zh-CN" sz="1350" dirty="0"/>
              <a:t>Context context)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String line = </a:t>
            </a:r>
            <a:r>
              <a:rPr lang="en-US" altLang="zh-CN" sz="1350" dirty="0" err="1"/>
              <a:t>value.toString</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String year = </a:t>
            </a:r>
            <a:r>
              <a:rPr lang="en-US" altLang="zh-CN" sz="1350" dirty="0" err="1"/>
              <a:t>line.substring</a:t>
            </a:r>
            <a:r>
              <a:rPr lang="en-US" altLang="zh-CN" sz="1350" dirty="0"/>
              <a:t>(</a:t>
            </a:r>
            <a:r>
              <a:rPr lang="en-US" altLang="zh-CN" sz="1350" dirty="0">
                <a:solidFill>
                  <a:srgbClr val="6897BB"/>
                </a:solidFill>
              </a:rPr>
              <a:t>15</a:t>
            </a:r>
            <a:r>
              <a:rPr lang="en-US" altLang="zh-CN" sz="1350" dirty="0">
                <a:solidFill>
                  <a:srgbClr val="CC7832"/>
                </a:solidFill>
              </a:rPr>
              <a:t>, </a:t>
            </a:r>
            <a:r>
              <a:rPr lang="en-US" altLang="zh-CN" sz="1350" dirty="0">
                <a:solidFill>
                  <a:srgbClr val="6897BB"/>
                </a:solidFill>
              </a:rPr>
              <a:t>19</a:t>
            </a:r>
            <a:r>
              <a:rPr lang="en-US" altLang="zh-CN" sz="1350" dirty="0"/>
              <a:t>)</a:t>
            </a:r>
            <a:r>
              <a:rPr lang="en-US" altLang="zh-CN" sz="1350" dirty="0">
                <a:solidFill>
                  <a:srgbClr val="CC7832"/>
                </a:solidFill>
              </a:rPr>
              <a:t>;</a:t>
            </a:r>
            <a:endParaRPr lang="en-US" altLang="zh-CN" sz="1350" dirty="0">
              <a:solidFill>
                <a:srgbClr val="CC7832"/>
              </a:solidFill>
            </a:endParaRPr>
          </a:p>
          <a:p>
            <a:br>
              <a:rPr lang="en-US" altLang="zh-CN" sz="1350" dirty="0">
                <a:solidFill>
                  <a:srgbClr val="CC7832"/>
                </a:solidFill>
              </a:rPr>
            </a:br>
            <a:r>
              <a:rPr lang="en-US" altLang="zh-CN" sz="1350" dirty="0">
                <a:solidFill>
                  <a:srgbClr val="CC7832"/>
                </a:solidFill>
              </a:rPr>
              <a:t>        int </a:t>
            </a:r>
            <a:r>
              <a:rPr lang="en-US" altLang="zh-CN" sz="1350" dirty="0" err="1"/>
              <a:t>airTemperature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if </a:t>
            </a:r>
            <a:r>
              <a:rPr lang="en-US" altLang="zh-CN" sz="1350" dirty="0"/>
              <a:t>(</a:t>
            </a:r>
            <a:r>
              <a:rPr lang="en-US" altLang="zh-CN" sz="1350" dirty="0" err="1"/>
              <a:t>line.charAt</a:t>
            </a:r>
            <a:r>
              <a:rPr lang="en-US" altLang="zh-CN" sz="1350" dirty="0"/>
              <a:t>(</a:t>
            </a:r>
            <a:r>
              <a:rPr lang="en-US" altLang="zh-CN" sz="1350" dirty="0">
                <a:solidFill>
                  <a:srgbClr val="6897BB"/>
                </a:solidFill>
              </a:rPr>
              <a:t>87</a:t>
            </a:r>
            <a:r>
              <a:rPr lang="en-US" altLang="zh-CN" sz="1350" dirty="0"/>
              <a:t>) == </a:t>
            </a:r>
            <a:r>
              <a:rPr lang="en-US" altLang="zh-CN" sz="1350" dirty="0">
                <a:solidFill>
                  <a:srgbClr val="6A8759"/>
                </a:solidFill>
              </a:rPr>
              <a:t>'+'</a:t>
            </a:r>
            <a:r>
              <a:rPr lang="en-US" altLang="zh-CN" sz="1350" dirty="0"/>
              <a:t>) { </a:t>
            </a:r>
            <a:r>
              <a:rPr lang="en-US" altLang="zh-CN" sz="1350" dirty="0">
                <a:solidFill>
                  <a:srgbClr val="808080"/>
                </a:solidFill>
              </a:rPr>
              <a:t>// </a:t>
            </a:r>
            <a:r>
              <a:rPr lang="en-US" altLang="zh-CN" sz="1350" dirty="0" err="1">
                <a:solidFill>
                  <a:srgbClr val="808080"/>
                </a:solidFill>
              </a:rPr>
              <a:t>parseInt</a:t>
            </a:r>
            <a:r>
              <a:rPr lang="en-US" altLang="zh-CN" sz="1350" dirty="0">
                <a:solidFill>
                  <a:srgbClr val="808080"/>
                </a:solidFill>
              </a:rPr>
              <a:t> doesn't like leading plus signs</a:t>
            </a:r>
            <a:br>
              <a:rPr lang="en-US" altLang="zh-CN" sz="1350" dirty="0">
                <a:solidFill>
                  <a:srgbClr val="808080"/>
                </a:solidFill>
              </a:rPr>
            </a:br>
            <a:r>
              <a:rPr lang="en-US" altLang="zh-CN" sz="1350" dirty="0">
                <a:solidFill>
                  <a:srgbClr val="808080"/>
                </a:solidFill>
              </a:rPr>
              <a:t>            </a:t>
            </a:r>
            <a:r>
              <a:rPr lang="en-US" altLang="zh-CN" sz="1350" dirty="0" err="1"/>
              <a:t>airTemperature</a:t>
            </a:r>
            <a:r>
              <a:rPr lang="en-US" altLang="zh-CN" sz="1350" dirty="0"/>
              <a:t> = </a:t>
            </a:r>
            <a:r>
              <a:rPr lang="en-US" altLang="zh-CN" sz="1350" dirty="0" err="1"/>
              <a:t>Integer.</a:t>
            </a:r>
            <a:r>
              <a:rPr lang="en-US" altLang="zh-CN" sz="1350" i="1" dirty="0" err="1"/>
              <a:t>parseInt</a:t>
            </a:r>
            <a:r>
              <a:rPr lang="en-US" altLang="zh-CN" sz="1350" dirty="0"/>
              <a:t>(</a:t>
            </a:r>
            <a:r>
              <a:rPr lang="en-US" altLang="zh-CN" sz="1350" dirty="0" err="1"/>
              <a:t>line.substring</a:t>
            </a:r>
            <a:r>
              <a:rPr lang="en-US" altLang="zh-CN" sz="1350" dirty="0"/>
              <a:t>(</a:t>
            </a:r>
            <a:r>
              <a:rPr lang="en-US" altLang="zh-CN" sz="1350" dirty="0">
                <a:solidFill>
                  <a:srgbClr val="6897BB"/>
                </a:solidFill>
              </a:rPr>
              <a:t>88</a:t>
            </a:r>
            <a:r>
              <a:rPr lang="en-US" altLang="zh-CN" sz="1350" dirty="0">
                <a:solidFill>
                  <a:srgbClr val="CC7832"/>
                </a:solidFill>
              </a:rPr>
              <a:t>, </a:t>
            </a:r>
            <a:r>
              <a:rPr lang="en-US" altLang="zh-CN" sz="1350" dirty="0">
                <a:solidFill>
                  <a:srgbClr val="6897BB"/>
                </a:solidFill>
              </a:rPr>
              <a:t>92</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 </a:t>
            </a:r>
            <a:r>
              <a:rPr lang="en-US" altLang="zh-CN" sz="1350" dirty="0">
                <a:solidFill>
                  <a:srgbClr val="CC7832"/>
                </a:solidFill>
              </a:rPr>
              <a:t>else </a:t>
            </a:r>
            <a:r>
              <a:rPr lang="en-US" altLang="zh-CN" sz="1350" dirty="0"/>
              <a:t>{</a:t>
            </a:r>
            <a:br>
              <a:rPr lang="en-US" altLang="zh-CN" sz="1350" dirty="0"/>
            </a:br>
            <a:r>
              <a:rPr lang="en-US" altLang="zh-CN" sz="1350" dirty="0"/>
              <a:t>            </a:t>
            </a:r>
            <a:r>
              <a:rPr lang="en-US" altLang="zh-CN" sz="1350" dirty="0" err="1"/>
              <a:t>airTemperature</a:t>
            </a:r>
            <a:r>
              <a:rPr lang="en-US" altLang="zh-CN" sz="1350" dirty="0"/>
              <a:t> = </a:t>
            </a:r>
            <a:r>
              <a:rPr lang="en-US" altLang="zh-CN" sz="1350" dirty="0" err="1"/>
              <a:t>Integer.</a:t>
            </a:r>
            <a:r>
              <a:rPr lang="en-US" altLang="zh-CN" sz="1350" i="1" dirty="0" err="1"/>
              <a:t>parseInt</a:t>
            </a:r>
            <a:r>
              <a:rPr lang="en-US" altLang="zh-CN" sz="1350" dirty="0"/>
              <a:t>(</a:t>
            </a:r>
            <a:r>
              <a:rPr lang="en-US" altLang="zh-CN" sz="1350" dirty="0" err="1"/>
              <a:t>line.substring</a:t>
            </a:r>
            <a:r>
              <a:rPr lang="en-US" altLang="zh-CN" sz="1350" dirty="0"/>
              <a:t>(</a:t>
            </a:r>
            <a:r>
              <a:rPr lang="en-US" altLang="zh-CN" sz="1350" dirty="0">
                <a:solidFill>
                  <a:srgbClr val="6897BB"/>
                </a:solidFill>
              </a:rPr>
              <a:t>87</a:t>
            </a:r>
            <a:r>
              <a:rPr lang="en-US" altLang="zh-CN" sz="1350" dirty="0">
                <a:solidFill>
                  <a:srgbClr val="CC7832"/>
                </a:solidFill>
              </a:rPr>
              <a:t>, </a:t>
            </a:r>
            <a:r>
              <a:rPr lang="en-US" altLang="zh-CN" sz="1350" dirty="0">
                <a:solidFill>
                  <a:srgbClr val="6897BB"/>
                </a:solidFill>
              </a:rPr>
              <a:t>92</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endParaRPr lang="en-US" altLang="zh-CN" sz="1350" dirty="0"/>
          </a:p>
          <a:p>
            <a:br>
              <a:rPr lang="en-US" altLang="zh-CN" sz="1350" dirty="0"/>
            </a:br>
            <a:r>
              <a:rPr lang="en-US" altLang="zh-CN" sz="1350" dirty="0"/>
              <a:t>        String quality = </a:t>
            </a:r>
            <a:r>
              <a:rPr lang="en-US" altLang="zh-CN" sz="1350" dirty="0" err="1"/>
              <a:t>line.substring</a:t>
            </a:r>
            <a:r>
              <a:rPr lang="en-US" altLang="zh-CN" sz="1350" dirty="0"/>
              <a:t>(</a:t>
            </a:r>
            <a:r>
              <a:rPr lang="en-US" altLang="zh-CN" sz="1350" dirty="0">
                <a:solidFill>
                  <a:srgbClr val="6897BB"/>
                </a:solidFill>
              </a:rPr>
              <a:t>92</a:t>
            </a:r>
            <a:r>
              <a:rPr lang="en-US" altLang="zh-CN" sz="1350" dirty="0">
                <a:solidFill>
                  <a:srgbClr val="CC7832"/>
                </a:solidFill>
              </a:rPr>
              <a:t>, </a:t>
            </a:r>
            <a:r>
              <a:rPr lang="en-US" altLang="zh-CN" sz="1350" dirty="0">
                <a:solidFill>
                  <a:srgbClr val="6897BB"/>
                </a:solidFill>
              </a:rPr>
              <a:t>93</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if </a:t>
            </a:r>
            <a:r>
              <a:rPr lang="en-US" altLang="zh-CN" sz="1350" dirty="0"/>
              <a:t>(</a:t>
            </a:r>
            <a:r>
              <a:rPr lang="en-US" altLang="zh-CN" sz="1350" dirty="0" err="1"/>
              <a:t>airTemperature</a:t>
            </a:r>
            <a:r>
              <a:rPr lang="en-US" altLang="zh-CN" sz="1350" dirty="0"/>
              <a:t> != </a:t>
            </a:r>
            <a:r>
              <a:rPr lang="en-US" altLang="zh-CN" sz="1350" i="1" dirty="0">
                <a:solidFill>
                  <a:srgbClr val="9876AA"/>
                </a:solidFill>
              </a:rPr>
              <a:t>MISSING </a:t>
            </a:r>
            <a:r>
              <a:rPr lang="en-US" altLang="zh-CN" sz="1350" dirty="0"/>
              <a:t>&amp;&amp; </a:t>
            </a:r>
            <a:r>
              <a:rPr lang="en-US" altLang="zh-CN" sz="1350" dirty="0" err="1"/>
              <a:t>quality.matches</a:t>
            </a:r>
            <a:r>
              <a:rPr lang="en-US" altLang="zh-CN" sz="1350" dirty="0"/>
              <a:t>(</a:t>
            </a:r>
            <a:r>
              <a:rPr lang="en-US" altLang="zh-CN" sz="1350" dirty="0">
                <a:solidFill>
                  <a:srgbClr val="6A8759"/>
                </a:solidFill>
              </a:rPr>
              <a:t>"[01459]"</a:t>
            </a:r>
            <a:r>
              <a:rPr lang="en-US" altLang="zh-CN" sz="1350" dirty="0"/>
              <a:t>)) {</a:t>
            </a:r>
            <a:br>
              <a:rPr lang="en-US" altLang="zh-CN" sz="1350" dirty="0"/>
            </a:br>
            <a:r>
              <a:rPr lang="en-US" altLang="zh-CN" sz="1350" dirty="0"/>
              <a:t>            </a:t>
            </a:r>
            <a:r>
              <a:rPr lang="en-US" altLang="zh-CN" sz="1350" dirty="0" err="1"/>
              <a:t>context.write</a:t>
            </a:r>
            <a:r>
              <a:rPr lang="en-US" altLang="zh-CN" sz="1350" dirty="0"/>
              <a:t>(</a:t>
            </a:r>
            <a:r>
              <a:rPr lang="en-US" altLang="zh-CN" sz="1350" dirty="0">
                <a:solidFill>
                  <a:srgbClr val="CC7832"/>
                </a:solidFill>
              </a:rPr>
              <a:t>new </a:t>
            </a:r>
            <a:r>
              <a:rPr lang="en-US" altLang="zh-CN" sz="1350" dirty="0"/>
              <a:t>Text(year)</a:t>
            </a:r>
            <a:r>
              <a:rPr lang="en-US" altLang="zh-CN" sz="1350" dirty="0">
                <a:solidFill>
                  <a:srgbClr val="CC7832"/>
                </a:solidFill>
              </a:rPr>
              <a:t>, new </a:t>
            </a:r>
            <a:r>
              <a:rPr lang="en-US" altLang="zh-CN" sz="1350" dirty="0" err="1"/>
              <a:t>IntWritable</a:t>
            </a:r>
            <a:r>
              <a:rPr lang="en-US" altLang="zh-CN" sz="1350" dirty="0"/>
              <a:t>(</a:t>
            </a:r>
            <a:r>
              <a:rPr lang="en-US" altLang="zh-CN" sz="1350" dirty="0" err="1"/>
              <a:t>airTemperature</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br>
              <a:rPr lang="en-US" altLang="zh-CN" sz="1350" dirty="0"/>
            </a:br>
            <a:r>
              <a:rPr lang="en-US" altLang="zh-CN" sz="1350" dirty="0"/>
              <a:t>}</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en-US" altLang="zh-CN" dirty="0" err="1"/>
              <a:t>MapReduce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1259632" y="1203598"/>
            <a:ext cx="6817128" cy="2585323"/>
          </a:xfrm>
          <a:prstGeom prst="rect">
            <a:avLst/>
          </a:prstGeom>
        </p:spPr>
        <p:txBody>
          <a:bodyPr wrap="square">
            <a:spAutoFit/>
          </a:bodyPr>
          <a:lstStyle/>
          <a:p>
            <a:r>
              <a:rPr lang="en-US" altLang="zh-CN" sz="1350" dirty="0">
                <a:solidFill>
                  <a:srgbClr val="CC7832"/>
                </a:solidFill>
              </a:rPr>
              <a:t>public class </a:t>
            </a:r>
            <a:r>
              <a:rPr lang="en-US" altLang="zh-CN" sz="1350" dirty="0" err="1"/>
              <a:t>MaxTemperatureReducer</a:t>
            </a:r>
            <a:r>
              <a:rPr lang="en-US" altLang="zh-CN" sz="1350" dirty="0"/>
              <a:t> </a:t>
            </a:r>
            <a:r>
              <a:rPr lang="en-US" altLang="zh-CN" sz="1350" dirty="0">
                <a:solidFill>
                  <a:srgbClr val="CC7832"/>
                </a:solidFill>
              </a:rPr>
              <a:t>extends </a:t>
            </a:r>
            <a:r>
              <a:rPr lang="en-US" altLang="zh-CN" sz="1350" dirty="0"/>
              <a:t>Reducer&lt;Text</a:t>
            </a:r>
            <a:r>
              <a:rPr lang="en-US" altLang="zh-CN" sz="1350" dirty="0">
                <a:solidFill>
                  <a:srgbClr val="CC7832"/>
                </a:solidFill>
              </a:rPr>
              <a:t>, </a:t>
            </a:r>
            <a:r>
              <a:rPr lang="en-US" altLang="zh-CN" sz="1350" dirty="0" err="1"/>
              <a:t>IntWritable</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err="1"/>
              <a:t>IntWritable</a:t>
            </a:r>
            <a:r>
              <a:rPr lang="en-US" altLang="zh-CN" sz="1350" dirty="0"/>
              <a:t>&gt; {</a:t>
            </a:r>
            <a:br>
              <a:rPr lang="en-US" altLang="zh-CN" sz="1350" dirty="0"/>
            </a:br>
            <a:r>
              <a:rPr lang="en-US" altLang="zh-CN" sz="1350" dirty="0"/>
              <a:t>    </a:t>
            </a:r>
            <a:r>
              <a:rPr lang="en-US" altLang="zh-CN" sz="1350" dirty="0">
                <a:solidFill>
                  <a:srgbClr val="BBB529"/>
                </a:solidFill>
              </a:rPr>
              <a:t>@Override</a:t>
            </a:r>
            <a:br>
              <a:rPr lang="en-US" altLang="zh-CN" sz="1350" dirty="0">
                <a:solidFill>
                  <a:srgbClr val="BBB529"/>
                </a:solidFill>
              </a:rPr>
            </a:br>
            <a:r>
              <a:rPr lang="en-US" altLang="zh-CN" sz="1350" dirty="0">
                <a:solidFill>
                  <a:srgbClr val="BBB529"/>
                </a:solidFill>
              </a:rPr>
              <a:t>    </a:t>
            </a:r>
            <a:r>
              <a:rPr lang="en-US" altLang="zh-CN" sz="1350" dirty="0">
                <a:solidFill>
                  <a:srgbClr val="CC7832"/>
                </a:solidFill>
              </a:rPr>
              <a:t>public void </a:t>
            </a:r>
            <a:r>
              <a:rPr lang="en-US" altLang="zh-CN" sz="1350" dirty="0">
                <a:solidFill>
                  <a:srgbClr val="FFC66D"/>
                </a:solidFill>
              </a:rPr>
              <a:t>reduce</a:t>
            </a:r>
            <a:r>
              <a:rPr lang="en-US" altLang="zh-CN" sz="1350" dirty="0"/>
              <a:t>(Text key</a:t>
            </a:r>
            <a:r>
              <a:rPr lang="en-US" altLang="zh-CN" sz="1350" dirty="0">
                <a:solidFill>
                  <a:srgbClr val="CC7832"/>
                </a:solidFill>
              </a:rPr>
              <a:t>, </a:t>
            </a:r>
            <a:r>
              <a:rPr lang="en-US" altLang="zh-CN" sz="1350" dirty="0" err="1"/>
              <a:t>Iterable</a:t>
            </a:r>
            <a:r>
              <a:rPr lang="en-US" altLang="zh-CN" sz="1350" dirty="0"/>
              <a:t>&lt;</a:t>
            </a:r>
            <a:r>
              <a:rPr lang="en-US" altLang="zh-CN" sz="1350" dirty="0" err="1"/>
              <a:t>IntWritable</a:t>
            </a:r>
            <a:r>
              <a:rPr lang="en-US" altLang="zh-CN" sz="1350" dirty="0"/>
              <a:t>&gt; values</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Context context)</a:t>
            </a:r>
            <a:br>
              <a:rPr lang="en-US" altLang="zh-CN" sz="1350" dirty="0"/>
            </a:br>
            <a:r>
              <a:rPr lang="en-US" altLang="zh-CN" sz="1350" dirty="0"/>
              <a: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a:t>
            </a:r>
            <a:r>
              <a:rPr lang="en-US" altLang="zh-CN" sz="1350" dirty="0">
                <a:solidFill>
                  <a:srgbClr val="CC7832"/>
                </a:solidFill>
              </a:rPr>
              <a:t>int </a:t>
            </a:r>
            <a:r>
              <a:rPr lang="en-US" altLang="zh-CN" sz="1350" dirty="0" err="1"/>
              <a:t>maxValue</a:t>
            </a:r>
            <a:r>
              <a:rPr lang="en-US" altLang="zh-CN" sz="1350" dirty="0"/>
              <a:t> = </a:t>
            </a:r>
            <a:r>
              <a:rPr lang="en-US" altLang="zh-CN" sz="1350" dirty="0" err="1"/>
              <a:t>Integer.</a:t>
            </a:r>
            <a:r>
              <a:rPr lang="en-US" altLang="zh-CN" sz="1350" i="1" dirty="0" err="1">
                <a:solidFill>
                  <a:srgbClr val="9876AA"/>
                </a:solidFill>
              </a:rPr>
              <a:t>MIN_VALUE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for </a:t>
            </a:r>
            <a:r>
              <a:rPr lang="en-US" altLang="zh-CN" sz="1350" dirty="0"/>
              <a:t>(</a:t>
            </a:r>
            <a:r>
              <a:rPr lang="en-US" altLang="zh-CN" sz="1350" dirty="0" err="1"/>
              <a:t>IntWritable</a:t>
            </a:r>
            <a:r>
              <a:rPr lang="en-US" altLang="zh-CN" sz="1350" dirty="0"/>
              <a:t> value : values) {</a:t>
            </a:r>
            <a:br>
              <a:rPr lang="en-US" altLang="zh-CN" sz="1350" dirty="0"/>
            </a:br>
            <a:r>
              <a:rPr lang="en-US" altLang="zh-CN" sz="1350" dirty="0"/>
              <a:t>            </a:t>
            </a:r>
            <a:r>
              <a:rPr lang="en-US" altLang="zh-CN" sz="1350" dirty="0" err="1"/>
              <a:t>maxValue</a:t>
            </a:r>
            <a:r>
              <a:rPr lang="en-US" altLang="zh-CN" sz="1350" dirty="0"/>
              <a:t> = </a:t>
            </a:r>
            <a:r>
              <a:rPr lang="en-US" altLang="zh-CN" sz="1350" dirty="0" err="1"/>
              <a:t>Math.</a:t>
            </a:r>
            <a:r>
              <a:rPr lang="en-US" altLang="zh-CN" sz="1350" i="1" dirty="0" err="1"/>
              <a:t>max</a:t>
            </a:r>
            <a:r>
              <a:rPr lang="en-US" altLang="zh-CN" sz="1350" dirty="0"/>
              <a:t>(</a:t>
            </a:r>
            <a:r>
              <a:rPr lang="en-US" altLang="zh-CN" sz="1350" dirty="0" err="1"/>
              <a:t>maxValue</a:t>
            </a:r>
            <a:r>
              <a:rPr lang="en-US" altLang="zh-CN" sz="1350" dirty="0">
                <a:solidFill>
                  <a:srgbClr val="CC7832"/>
                </a:solidFill>
              </a:rPr>
              <a:t>, </a:t>
            </a:r>
            <a:r>
              <a:rPr lang="en-US" altLang="zh-CN" sz="1350" dirty="0" err="1"/>
              <a:t>value.get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r>
              <a:rPr lang="en-US" altLang="zh-CN" sz="1350" dirty="0" err="1"/>
              <a:t>context.write</a:t>
            </a:r>
            <a:r>
              <a:rPr lang="en-US" altLang="zh-CN" sz="1350" dirty="0"/>
              <a:t>(key</a:t>
            </a:r>
            <a:r>
              <a:rPr lang="en-US" altLang="zh-CN" sz="1350" dirty="0">
                <a:solidFill>
                  <a:srgbClr val="CC7832"/>
                </a:solidFill>
              </a:rPr>
              <a:t>, new </a:t>
            </a:r>
            <a:r>
              <a:rPr lang="en-US" altLang="zh-CN" sz="1350" dirty="0" err="1"/>
              <a:t>IntWritable</a:t>
            </a:r>
            <a:r>
              <a:rPr lang="en-US" altLang="zh-CN" sz="1350" dirty="0"/>
              <a:t>(</a:t>
            </a:r>
            <a:r>
              <a:rPr lang="en-US" altLang="zh-CN" sz="1350" dirty="0" err="1"/>
              <a:t>maxValue</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Apache</a:t>
            </a:r>
            <a:r>
              <a:rPr kumimoji="1" lang="zh-CN" altLang="en-US" dirty="0"/>
              <a:t> </a:t>
            </a:r>
            <a:r>
              <a:rPr kumimoji="1" lang="en-US" altLang="zh-CN" dirty="0"/>
              <a:t>Hadoop</a:t>
            </a:r>
            <a:endParaRPr kumimoji="1" lang="zh-CN" altLang="en-US" dirty="0"/>
          </a:p>
        </p:txBody>
      </p:sp>
      <p:sp>
        <p:nvSpPr>
          <p:cNvPr id="3" name="内容占位符 2"/>
          <p:cNvSpPr>
            <a:spLocks noGrp="1"/>
          </p:cNvSpPr>
          <p:nvPr>
            <p:ph idx="1"/>
          </p:nvPr>
        </p:nvSpPr>
        <p:spPr/>
        <p:txBody>
          <a:bodyPr/>
          <a:lstStyle/>
          <a:p>
            <a:r>
              <a:rPr lang="en-US" altLang="zh-CN" dirty="0"/>
              <a:t>The Apache™ Hadoop® project </a:t>
            </a:r>
            <a:endParaRPr lang="en-US" altLang="zh-CN" dirty="0"/>
          </a:p>
          <a:p>
            <a:pPr lvl="1"/>
            <a:r>
              <a:rPr lang="en-US" altLang="zh-CN" dirty="0"/>
              <a:t>develops open-source software for reliable, scalable, distributed computing.</a:t>
            </a:r>
            <a:endParaRPr lang="en-US" altLang="zh-CN" dirty="0"/>
          </a:p>
          <a:p>
            <a:r>
              <a:rPr lang="en-US" altLang="zh-CN" dirty="0"/>
              <a:t>The Apache Hadoop software library</a:t>
            </a:r>
            <a:endParaRPr lang="en-US" altLang="zh-CN" dirty="0"/>
          </a:p>
          <a:p>
            <a:pPr lvl="1"/>
            <a:r>
              <a:rPr lang="en-US" altLang="zh-CN" dirty="0"/>
              <a:t>is a framework that allows for the distributed processing of large data sets across clusters of computers using simple programming models. </a:t>
            </a:r>
            <a:endParaRPr lang="en-US" altLang="zh-CN" dirty="0"/>
          </a:p>
          <a:p>
            <a:pPr lvl="1"/>
            <a:r>
              <a:rPr lang="en-US" altLang="zh-CN" dirty="0"/>
              <a:t>It is designed to scale up from single servers to thousands of machines, each offering local computation and storage. </a:t>
            </a:r>
            <a:endParaRPr lang="en-US" altLang="zh-CN" dirty="0"/>
          </a:p>
          <a:p>
            <a:pPr lvl="1"/>
            <a:r>
              <a:rPr lang="en-US" altLang="zh-CN" dirty="0"/>
              <a:t>Rather than rely on hardware to deliver high-availability, the library itself is designed to detect and handle failures at the application layer, so delivering a highly-available service on top of a cluster of computers, each of which may be prone to failures.</a:t>
            </a:r>
            <a:endParaRPr lang="en-US" altLang="zh-CN" dirty="0"/>
          </a:p>
          <a:p>
            <a:pPr lvl="1"/>
            <a:endParaRPr lang="en-US" altLang="zh-CN" dirty="0"/>
          </a:p>
          <a:p>
            <a:pPr lvl="1"/>
            <a:r>
              <a:rPr lang="en-US" altLang="zh-CN" dirty="0">
                <a:hlinkClick r:id="rId1"/>
              </a:rPr>
              <a:t>https://hadoop.apache.org</a:t>
            </a:r>
            <a:r>
              <a:rPr lang="zh-CN" altLang="en-US" dirty="0"/>
              <a:t>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6300192" y="3795886"/>
            <a:ext cx="2521632" cy="6304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en-US" altLang="zh-CN" dirty="0" err="1"/>
              <a:t>MapReduce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935596" y="671445"/>
            <a:ext cx="6264696" cy="4339650"/>
          </a:xfrm>
          <a:prstGeom prst="rect">
            <a:avLst/>
          </a:prstGeom>
        </p:spPr>
        <p:txBody>
          <a:bodyPr wrap="square">
            <a:spAutoFit/>
          </a:bodyPr>
          <a:lstStyle/>
          <a:p>
            <a:r>
              <a:rPr lang="en-US" altLang="zh-CN" sz="1200" dirty="0">
                <a:solidFill>
                  <a:srgbClr val="CC7832"/>
                </a:solidFill>
              </a:rPr>
              <a:t>public class </a:t>
            </a:r>
            <a:r>
              <a:rPr lang="en-US" altLang="zh-CN" sz="1200" dirty="0" err="1"/>
              <a:t>MaxTemperature</a:t>
            </a:r>
            <a:r>
              <a:rPr lang="en-US" altLang="zh-CN" sz="1200" dirty="0"/>
              <a:t> {</a:t>
            </a:r>
            <a:br>
              <a:rPr lang="en-US" altLang="zh-CN" sz="1200" dirty="0"/>
            </a:br>
            <a:r>
              <a:rPr lang="en-US" altLang="zh-CN" sz="1200" dirty="0"/>
              <a:t>    </a:t>
            </a:r>
            <a:r>
              <a:rPr lang="en-US" altLang="zh-CN" sz="1200" dirty="0">
                <a:solidFill>
                  <a:srgbClr val="CC7832"/>
                </a:solidFill>
              </a:rPr>
              <a:t>public static void </a:t>
            </a:r>
            <a:r>
              <a:rPr lang="en-US" altLang="zh-CN" sz="1200" dirty="0">
                <a:solidFill>
                  <a:srgbClr val="FFC66D"/>
                </a:solidFill>
              </a:rPr>
              <a:t>main</a:t>
            </a:r>
            <a:r>
              <a:rPr lang="en-US" altLang="zh-CN" sz="1200" dirty="0"/>
              <a:t>(String[] </a:t>
            </a:r>
            <a:r>
              <a:rPr lang="en-US" altLang="zh-CN" sz="1200" dirty="0" err="1"/>
              <a:t>args</a:t>
            </a:r>
            <a:r>
              <a:rPr lang="en-US" altLang="zh-CN" sz="1200" dirty="0"/>
              <a:t>) </a:t>
            </a:r>
            <a:r>
              <a:rPr lang="en-US" altLang="zh-CN" sz="1200" dirty="0">
                <a:solidFill>
                  <a:srgbClr val="CC7832"/>
                </a:solidFill>
              </a:rPr>
              <a:t>throws </a:t>
            </a:r>
            <a:r>
              <a:rPr lang="en-US" altLang="zh-CN" sz="1200" dirty="0"/>
              <a:t>Exception {</a:t>
            </a:r>
            <a:br>
              <a:rPr lang="en-US" altLang="zh-CN" sz="1200" dirty="0"/>
            </a:br>
            <a:r>
              <a:rPr lang="en-US" altLang="zh-CN" sz="1200" dirty="0"/>
              <a:t>        </a:t>
            </a:r>
            <a:r>
              <a:rPr lang="en-US" altLang="zh-CN" sz="1200" dirty="0">
                <a:solidFill>
                  <a:srgbClr val="CC7832"/>
                </a:solidFill>
              </a:rPr>
              <a:t>if </a:t>
            </a:r>
            <a:r>
              <a:rPr lang="en-US" altLang="zh-CN" sz="1200" dirty="0"/>
              <a:t>(</a:t>
            </a:r>
            <a:r>
              <a:rPr lang="en-US" altLang="zh-CN" sz="1200" dirty="0" err="1"/>
              <a:t>args.</a:t>
            </a:r>
            <a:r>
              <a:rPr lang="en-US" altLang="zh-CN" sz="1200" dirty="0" err="1">
                <a:solidFill>
                  <a:srgbClr val="9876AA"/>
                </a:solidFill>
              </a:rPr>
              <a:t>length</a:t>
            </a:r>
            <a:r>
              <a:rPr lang="en-US" altLang="zh-CN" sz="1200" dirty="0">
                <a:solidFill>
                  <a:srgbClr val="9876AA"/>
                </a:solidFill>
              </a:rPr>
              <a:t> </a:t>
            </a:r>
            <a:r>
              <a:rPr lang="en-US" altLang="zh-CN" sz="1200" dirty="0"/>
              <a:t>!= </a:t>
            </a:r>
            <a:r>
              <a:rPr lang="en-US" altLang="zh-CN" sz="1200" dirty="0">
                <a:solidFill>
                  <a:srgbClr val="6897BB"/>
                </a:solidFill>
              </a:rPr>
              <a:t>2</a:t>
            </a:r>
            <a:r>
              <a:rPr lang="en-US" altLang="zh-CN" sz="1200" dirty="0"/>
              <a:t>) {</a:t>
            </a:r>
            <a:br>
              <a:rPr lang="en-US" altLang="zh-CN" sz="1200" dirty="0"/>
            </a:br>
            <a:r>
              <a:rPr lang="en-US" altLang="zh-CN" sz="1200" dirty="0"/>
              <a:t>            </a:t>
            </a:r>
            <a:r>
              <a:rPr lang="en-US" altLang="zh-CN" sz="1200" dirty="0" err="1"/>
              <a:t>System.</a:t>
            </a:r>
            <a:r>
              <a:rPr lang="en-US" altLang="zh-CN" sz="1200" i="1" dirty="0" err="1">
                <a:solidFill>
                  <a:srgbClr val="9876AA"/>
                </a:solidFill>
              </a:rPr>
              <a:t>err</a:t>
            </a:r>
            <a:r>
              <a:rPr lang="en-US" altLang="zh-CN" sz="1200" dirty="0" err="1"/>
              <a:t>.println</a:t>
            </a:r>
            <a:r>
              <a:rPr lang="en-US" altLang="zh-CN" sz="1200" dirty="0"/>
              <a:t>(</a:t>
            </a:r>
            <a:r>
              <a:rPr lang="en-US" altLang="zh-CN" sz="1200" dirty="0">
                <a:solidFill>
                  <a:srgbClr val="6A8759"/>
                </a:solidFill>
              </a:rPr>
              <a:t>"Usage: </a:t>
            </a:r>
            <a:r>
              <a:rPr lang="en-US" altLang="zh-CN" sz="1200" dirty="0" err="1">
                <a:solidFill>
                  <a:srgbClr val="6A8759"/>
                </a:solidFill>
              </a:rPr>
              <a:t>MaxTemperature</a:t>
            </a:r>
            <a:r>
              <a:rPr lang="en-US" altLang="zh-CN" sz="1200" dirty="0">
                <a:solidFill>
                  <a:srgbClr val="6A8759"/>
                </a:solidFill>
              </a:rPr>
              <a:t> &lt;input path&gt; &lt;output path&gt;"</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System.</a:t>
            </a:r>
            <a:r>
              <a:rPr lang="en-US" altLang="zh-CN" sz="1200" i="1" dirty="0" err="1"/>
              <a:t>exit</a:t>
            </a:r>
            <a:r>
              <a:rPr lang="en-US" altLang="zh-CN" sz="1200" dirty="0"/>
              <a:t>(-</a:t>
            </a:r>
            <a:r>
              <a:rPr lang="en-US" altLang="zh-CN" sz="1200" dirty="0">
                <a:solidFill>
                  <a:srgbClr val="6897BB"/>
                </a:solidFill>
              </a:rPr>
              <a:t>1</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r>
              <a:rPr lang="en-US" altLang="zh-CN" sz="1200" dirty="0"/>
              <a:t>        Configuration conf = </a:t>
            </a:r>
            <a:r>
              <a:rPr lang="en-US" altLang="zh-CN" sz="1200" dirty="0">
                <a:solidFill>
                  <a:srgbClr val="CC7832"/>
                </a:solidFill>
              </a:rPr>
              <a:t>new </a:t>
            </a:r>
            <a:r>
              <a:rPr lang="en-US" altLang="zh-CN" sz="1200" dirty="0"/>
              <a:t>Configuration()</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conf.set</a:t>
            </a:r>
            <a:r>
              <a:rPr lang="en-US" altLang="zh-CN" sz="1200" dirty="0"/>
              <a:t>(</a:t>
            </a:r>
            <a:r>
              <a:rPr lang="en-US" altLang="zh-CN" sz="1200" dirty="0">
                <a:solidFill>
                  <a:srgbClr val="6A8759"/>
                </a:solidFill>
              </a:rPr>
              <a:t>"</a:t>
            </a:r>
            <a:r>
              <a:rPr lang="en-US" altLang="zh-CN" sz="1200" dirty="0" err="1">
                <a:solidFill>
                  <a:srgbClr val="6A8759"/>
                </a:solidFill>
              </a:rPr>
              <a:t>dfs.defaultFS</a:t>
            </a:r>
            <a:r>
              <a:rPr lang="en-US" altLang="zh-CN" sz="1200" dirty="0">
                <a:solidFill>
                  <a:srgbClr val="6A8759"/>
                </a:solidFill>
              </a:rPr>
              <a:t>"</a:t>
            </a:r>
            <a:r>
              <a:rPr lang="en-US" altLang="zh-CN" sz="1200" dirty="0">
                <a:solidFill>
                  <a:srgbClr val="CC7832"/>
                </a:solidFill>
              </a:rPr>
              <a:t>, </a:t>
            </a:r>
            <a:r>
              <a:rPr lang="en-US" altLang="zh-CN" sz="1200" dirty="0">
                <a:solidFill>
                  <a:srgbClr val="6A8759"/>
                </a:solidFill>
              </a:rPr>
              <a:t>"</a:t>
            </a:r>
            <a:r>
              <a:rPr lang="en-US" altLang="zh-CN" sz="1200" dirty="0" err="1">
                <a:solidFill>
                  <a:srgbClr val="6A8759"/>
                </a:solidFill>
              </a:rPr>
              <a:t>hdfs</a:t>
            </a:r>
            <a:r>
              <a:rPr lang="en-US" altLang="zh-CN" sz="1200" dirty="0">
                <a:solidFill>
                  <a:srgbClr val="6A8759"/>
                </a:solidFill>
              </a:rPr>
              <a:t>://hadoop:9000"</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Job job = </a:t>
            </a:r>
            <a:r>
              <a:rPr lang="en-US" altLang="zh-CN" sz="1200" dirty="0" err="1"/>
              <a:t>Job.</a:t>
            </a:r>
            <a:r>
              <a:rPr lang="en-US" altLang="zh-CN" sz="1200" i="1" dirty="0" err="1"/>
              <a:t>getInstance</a:t>
            </a:r>
            <a:r>
              <a:rPr lang="en-US" altLang="zh-CN" sz="1200" dirty="0"/>
              <a:t>(conf</a:t>
            </a:r>
            <a:r>
              <a:rPr lang="en-US" altLang="zh-CN" sz="1200" dirty="0">
                <a:solidFill>
                  <a:srgbClr val="CC7832"/>
                </a:solidFill>
              </a:rPr>
              <a:t>, </a:t>
            </a:r>
            <a:r>
              <a:rPr lang="en-US" altLang="zh-CN" sz="1200" dirty="0">
                <a:solidFill>
                  <a:srgbClr val="6A8759"/>
                </a:solidFill>
              </a:rPr>
              <a:t>"max temperature"</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job.setJarByClass</a:t>
            </a:r>
            <a:r>
              <a:rPr lang="en-US" altLang="zh-CN" sz="1200" dirty="0"/>
              <a:t>(</a:t>
            </a:r>
            <a:r>
              <a:rPr lang="en-US" altLang="zh-CN" sz="1200" dirty="0" err="1"/>
              <a:t>MaxTemperature.</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job.setJobName</a:t>
            </a:r>
            <a:r>
              <a:rPr lang="en-US" altLang="zh-CN" sz="1200" dirty="0"/>
              <a:t>(</a:t>
            </a:r>
            <a:r>
              <a:rPr lang="en-US" altLang="zh-CN" sz="1200" dirty="0">
                <a:solidFill>
                  <a:srgbClr val="6A8759"/>
                </a:solidFill>
              </a:rPr>
              <a:t>"Max temperature"</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FileInputFormat.</a:t>
            </a:r>
            <a:r>
              <a:rPr lang="en-US" altLang="zh-CN" sz="1200" i="1" dirty="0" err="1"/>
              <a:t>addInputPath</a:t>
            </a:r>
            <a:r>
              <a:rPr lang="en-US" altLang="zh-CN" sz="1200" dirty="0"/>
              <a:t>(job</a:t>
            </a:r>
            <a:r>
              <a:rPr lang="en-US" altLang="zh-CN" sz="1200" dirty="0">
                <a:solidFill>
                  <a:srgbClr val="CC7832"/>
                </a:solidFill>
              </a:rPr>
              <a:t>, new </a:t>
            </a:r>
            <a:r>
              <a:rPr lang="en-US" altLang="zh-CN" sz="1200" dirty="0"/>
              <a:t>Path(</a:t>
            </a:r>
            <a:r>
              <a:rPr lang="en-US" altLang="zh-CN" sz="1200" dirty="0" err="1"/>
              <a:t>args</a:t>
            </a:r>
            <a:r>
              <a:rPr lang="en-US" altLang="zh-CN" sz="1200" dirty="0"/>
              <a:t>[</a:t>
            </a:r>
            <a:r>
              <a:rPr lang="en-US" altLang="zh-CN" sz="1200" dirty="0">
                <a:solidFill>
                  <a:srgbClr val="6897BB"/>
                </a:solidFill>
              </a:rPr>
              <a:t>0</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FileOutputFormat.</a:t>
            </a:r>
            <a:r>
              <a:rPr lang="en-US" altLang="zh-CN" sz="1200" i="1" dirty="0" err="1"/>
              <a:t>setOutputPath</a:t>
            </a:r>
            <a:r>
              <a:rPr lang="en-US" altLang="zh-CN" sz="1200" dirty="0"/>
              <a:t>(job</a:t>
            </a:r>
            <a:r>
              <a:rPr lang="en-US" altLang="zh-CN" sz="1200" dirty="0">
                <a:solidFill>
                  <a:srgbClr val="CC7832"/>
                </a:solidFill>
              </a:rPr>
              <a:t>, new </a:t>
            </a:r>
            <a:r>
              <a:rPr lang="en-US" altLang="zh-CN" sz="1200" dirty="0"/>
              <a:t>Path(</a:t>
            </a:r>
            <a:r>
              <a:rPr lang="en-US" altLang="zh-CN" sz="1200" dirty="0" err="1"/>
              <a:t>args</a:t>
            </a:r>
            <a:r>
              <a:rPr lang="en-US" altLang="zh-CN" sz="1200" dirty="0"/>
              <a:t>[</a:t>
            </a:r>
            <a:r>
              <a:rPr lang="en-US" altLang="zh-CN" sz="1200" dirty="0">
                <a:solidFill>
                  <a:srgbClr val="6897BB"/>
                </a:solidFill>
              </a:rPr>
              <a:t>1</a:t>
            </a:r>
            <a:r>
              <a:rPr lang="en-US" altLang="zh-CN" sz="1200" dirty="0"/>
              <a:t>]))</a:t>
            </a:r>
            <a:r>
              <a:rPr lang="en-US" altLang="zh-CN" sz="1200" dirty="0">
                <a:solidFill>
                  <a:srgbClr val="CC7832"/>
                </a:solidFill>
              </a:rPr>
              <a:t>;</a:t>
            </a:r>
            <a:br>
              <a:rPr lang="en-US" altLang="zh-CN" sz="1200" dirty="0">
                <a:solidFill>
                  <a:srgbClr val="CC7832"/>
                </a:solidFill>
              </a:rPr>
            </a:br>
            <a:br>
              <a:rPr lang="en-US" altLang="zh-CN" sz="1200" dirty="0">
                <a:solidFill>
                  <a:srgbClr val="CC7832"/>
                </a:solidFill>
              </a:rPr>
            </a:br>
            <a:r>
              <a:rPr lang="en-US" altLang="zh-CN" sz="1200" dirty="0">
                <a:solidFill>
                  <a:srgbClr val="CC7832"/>
                </a:solidFill>
              </a:rPr>
              <a:t>        </a:t>
            </a:r>
            <a:r>
              <a:rPr lang="en-US" altLang="zh-CN" sz="1200" dirty="0" err="1"/>
              <a:t>job.setMapperClass</a:t>
            </a:r>
            <a:r>
              <a:rPr lang="en-US" altLang="zh-CN" sz="1200" dirty="0"/>
              <a:t>(</a:t>
            </a:r>
            <a:r>
              <a:rPr lang="en-US" altLang="zh-CN" sz="1200" dirty="0" err="1"/>
              <a:t>MaxTemperatureMapper.</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job.setReducerClass</a:t>
            </a:r>
            <a:r>
              <a:rPr lang="en-US" altLang="zh-CN" sz="1200" dirty="0"/>
              <a:t>(</a:t>
            </a:r>
            <a:r>
              <a:rPr lang="en-US" altLang="zh-CN" sz="1200" dirty="0" err="1"/>
              <a:t>MaxTemperatureReducer.</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br>
              <a:rPr lang="en-US" altLang="zh-CN" sz="1200" dirty="0">
                <a:solidFill>
                  <a:srgbClr val="CC7832"/>
                </a:solidFill>
              </a:rPr>
            </a:br>
            <a:r>
              <a:rPr lang="en-US" altLang="zh-CN" sz="1200" dirty="0">
                <a:solidFill>
                  <a:srgbClr val="CC7832"/>
                </a:solidFill>
              </a:rPr>
              <a:t>        </a:t>
            </a:r>
            <a:r>
              <a:rPr lang="en-US" altLang="zh-CN" sz="1200" dirty="0" err="1"/>
              <a:t>job.setOutputKeyClass</a:t>
            </a:r>
            <a:r>
              <a:rPr lang="en-US" altLang="zh-CN" sz="1200" dirty="0"/>
              <a:t>(</a:t>
            </a:r>
            <a:r>
              <a:rPr lang="en-US" altLang="zh-CN" sz="1200" dirty="0" err="1"/>
              <a:t>Text.</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job.setOutputValueClass</a:t>
            </a:r>
            <a:r>
              <a:rPr lang="en-US" altLang="zh-CN" sz="1200" dirty="0"/>
              <a:t>(</a:t>
            </a:r>
            <a:r>
              <a:rPr lang="en-US" altLang="zh-CN" sz="1200" dirty="0" err="1"/>
              <a:t>IntWritable.</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br>
              <a:rPr lang="en-US" altLang="zh-CN" sz="1200" dirty="0">
                <a:solidFill>
                  <a:srgbClr val="CC7832"/>
                </a:solidFill>
              </a:rPr>
            </a:br>
            <a:r>
              <a:rPr lang="en-US" altLang="zh-CN" sz="1200" dirty="0">
                <a:solidFill>
                  <a:srgbClr val="CC7832"/>
                </a:solidFill>
              </a:rPr>
              <a:t>        </a:t>
            </a:r>
            <a:r>
              <a:rPr lang="en-US" altLang="zh-CN" sz="1200" dirty="0" err="1"/>
              <a:t>System.</a:t>
            </a:r>
            <a:r>
              <a:rPr lang="en-US" altLang="zh-CN" sz="1200" i="1" dirty="0" err="1"/>
              <a:t>exit</a:t>
            </a:r>
            <a:r>
              <a:rPr lang="en-US" altLang="zh-CN" sz="1200" dirty="0"/>
              <a:t>(</a:t>
            </a:r>
            <a:r>
              <a:rPr lang="en-US" altLang="zh-CN" sz="1200" dirty="0" err="1"/>
              <a:t>job.waitForCompletion</a:t>
            </a:r>
            <a:r>
              <a:rPr lang="en-US" altLang="zh-CN" sz="1200" dirty="0"/>
              <a:t>(</a:t>
            </a:r>
            <a:r>
              <a:rPr lang="en-US" altLang="zh-CN" sz="1200" dirty="0">
                <a:solidFill>
                  <a:srgbClr val="CC7832"/>
                </a:solidFill>
              </a:rPr>
              <a:t>true</a:t>
            </a:r>
            <a:r>
              <a:rPr lang="en-US" altLang="zh-CN" sz="1200" dirty="0"/>
              <a:t>) ? </a:t>
            </a:r>
            <a:r>
              <a:rPr lang="en-US" altLang="zh-CN" sz="1200" dirty="0">
                <a:solidFill>
                  <a:srgbClr val="6897BB"/>
                </a:solidFill>
              </a:rPr>
              <a:t>0 </a:t>
            </a:r>
            <a:r>
              <a:rPr lang="en-US" altLang="zh-CN" sz="1200" dirty="0"/>
              <a:t>: </a:t>
            </a:r>
            <a:r>
              <a:rPr lang="en-US" altLang="zh-CN" sz="1200" dirty="0">
                <a:solidFill>
                  <a:srgbClr val="6897BB"/>
                </a:solidFill>
              </a:rPr>
              <a:t>1</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r>
              <a:rPr lang="en-US" altLang="zh-CN" sz="1200" dirty="0"/>
              <a:t>}</a:t>
            </a:r>
            <a:endParaRPr lang="zh-CN" altLang="en-US" sz="1200" dirty="0"/>
          </a:p>
        </p:txBody>
      </p:sp>
      <p:pic>
        <p:nvPicPr>
          <p:cNvPr id="8" name="图片 7"/>
          <p:cNvPicPr>
            <a:picLocks noChangeAspect="1"/>
          </p:cNvPicPr>
          <p:nvPr/>
        </p:nvPicPr>
        <p:blipFill>
          <a:blip r:embed="rId1"/>
          <a:stretch>
            <a:fillRect/>
          </a:stretch>
        </p:blipFill>
        <p:spPr>
          <a:xfrm>
            <a:off x="6012160" y="2355726"/>
            <a:ext cx="2505006" cy="100811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3" name="内容占位符 2"/>
          <p:cNvSpPr>
            <a:spLocks noGrp="1"/>
          </p:cNvSpPr>
          <p:nvPr>
            <p:ph idx="1"/>
          </p:nvPr>
        </p:nvSpPr>
        <p:spPr/>
        <p:txBody>
          <a:bodyPr/>
          <a:lstStyle/>
          <a:p>
            <a:r>
              <a:rPr lang="en-US" altLang="zh-CN" dirty="0"/>
              <a:t>To scale out, we need to store the data in a distributed file system, typically HDFS</a:t>
            </a:r>
            <a:endParaRPr lang="en-US" altLang="zh-CN" dirty="0"/>
          </a:p>
          <a:p>
            <a:pPr lvl="1"/>
            <a:r>
              <a:rPr lang="en-US" altLang="zh-CN" dirty="0"/>
              <a:t>to allow Hadoop to move the </a:t>
            </a:r>
            <a:r>
              <a:rPr lang="en-US" altLang="zh-CN" dirty="0" err="1"/>
              <a:t>MapReduce</a:t>
            </a:r>
            <a:r>
              <a:rPr lang="en-US" altLang="zh-CN" dirty="0"/>
              <a:t> computation to each machine hosting a part of the data. </a:t>
            </a:r>
            <a:endParaRPr lang="en-US" altLang="zh-CN" dirty="0"/>
          </a:p>
          <a:p>
            <a:pPr lvl="1"/>
            <a:endParaRPr lang="en-US" altLang="zh-CN" dirty="0"/>
          </a:p>
          <a:p>
            <a:r>
              <a:rPr lang="en-US" altLang="zh-CN" dirty="0"/>
              <a:t>A </a:t>
            </a:r>
            <a:r>
              <a:rPr lang="en-US" altLang="zh-CN" dirty="0" err="1"/>
              <a:t>MapReduce</a:t>
            </a:r>
            <a:r>
              <a:rPr lang="en-US" altLang="zh-CN" dirty="0"/>
              <a:t> job is a unit of work that the client wants to be performed:</a:t>
            </a:r>
            <a:endParaRPr lang="en-US" altLang="zh-CN" dirty="0"/>
          </a:p>
          <a:p>
            <a:pPr lvl="1"/>
            <a:r>
              <a:rPr lang="en-US" altLang="zh-CN" dirty="0"/>
              <a:t>it consists of the input data, the </a:t>
            </a:r>
            <a:r>
              <a:rPr lang="en-US" altLang="zh-CN" dirty="0" err="1"/>
              <a:t>MapReduce</a:t>
            </a:r>
            <a:r>
              <a:rPr lang="en-US" altLang="zh-CN" dirty="0"/>
              <a:t> program, and configuration information. </a:t>
            </a:r>
            <a:endParaRPr lang="en-US" altLang="zh-CN" dirty="0"/>
          </a:p>
          <a:p>
            <a:pPr lvl="1"/>
            <a:r>
              <a:rPr lang="en-US" altLang="zh-CN" dirty="0"/>
              <a:t>Hadoop runs the job by dividing it into  tasks, of which there are two types: map tasks and reduce tasks.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3" name="内容占位符 2"/>
          <p:cNvSpPr>
            <a:spLocks noGrp="1"/>
          </p:cNvSpPr>
          <p:nvPr>
            <p:ph idx="1"/>
          </p:nvPr>
        </p:nvSpPr>
        <p:spPr/>
        <p:txBody>
          <a:bodyPr/>
          <a:lstStyle/>
          <a:p>
            <a:r>
              <a:rPr lang="en-US" altLang="zh-CN" dirty="0"/>
              <a:t>Hadoop  divides  the  input  to  a  </a:t>
            </a:r>
            <a:r>
              <a:rPr lang="en-US" altLang="zh-CN" dirty="0" err="1"/>
              <a:t>MapReduce</a:t>
            </a:r>
            <a:r>
              <a:rPr lang="en-US" altLang="zh-CN" dirty="0"/>
              <a:t>  job  into  fixed-size  pieces  called  </a:t>
            </a:r>
            <a:r>
              <a:rPr lang="en-US" altLang="zh-CN" dirty="0">
                <a:solidFill>
                  <a:srgbClr val="FF0000"/>
                </a:solidFill>
              </a:rPr>
              <a:t>input</a:t>
            </a:r>
            <a:r>
              <a:rPr lang="en-US" altLang="zh-CN" dirty="0"/>
              <a:t> </a:t>
            </a:r>
            <a:r>
              <a:rPr lang="en-US" altLang="zh-CN" dirty="0">
                <a:solidFill>
                  <a:srgbClr val="FF0000"/>
                </a:solidFill>
              </a:rPr>
              <a:t>splits</a:t>
            </a:r>
            <a:r>
              <a:rPr lang="en-US" altLang="zh-CN" dirty="0"/>
              <a:t>, or just </a:t>
            </a:r>
            <a:r>
              <a:rPr lang="en-US" altLang="zh-CN" dirty="0">
                <a:solidFill>
                  <a:srgbClr val="FF0000"/>
                </a:solidFill>
              </a:rPr>
              <a:t>splits</a:t>
            </a:r>
            <a:r>
              <a:rPr lang="en-US" altLang="zh-CN" dirty="0"/>
              <a:t>. </a:t>
            </a:r>
            <a:endParaRPr lang="en-US" altLang="zh-CN" dirty="0"/>
          </a:p>
          <a:p>
            <a:pPr lvl="1"/>
            <a:r>
              <a:rPr lang="en-US" altLang="zh-CN" dirty="0"/>
              <a:t>Hadoop creates </a:t>
            </a:r>
            <a:r>
              <a:rPr lang="en-US" altLang="zh-CN" dirty="0">
                <a:solidFill>
                  <a:srgbClr val="FF0000"/>
                </a:solidFill>
              </a:rPr>
              <a:t>one map task for each split</a:t>
            </a:r>
            <a:r>
              <a:rPr lang="en-US" altLang="zh-CN" dirty="0"/>
              <a:t>, which runs the user</a:t>
            </a:r>
            <a:r>
              <a:rPr lang="zh-CN" altLang="en-US" dirty="0"/>
              <a:t> </a:t>
            </a:r>
            <a:r>
              <a:rPr lang="en-US" altLang="zh-CN" dirty="0"/>
              <a:t>defined map function for each record in the split.</a:t>
            </a:r>
            <a:endParaRPr lang="en-US" altLang="zh-CN" dirty="0"/>
          </a:p>
          <a:p>
            <a:endParaRPr lang="en-US" altLang="zh-CN" dirty="0"/>
          </a:p>
          <a:p>
            <a:r>
              <a:rPr lang="en-US" altLang="zh-CN" dirty="0"/>
              <a:t>Having many splits means the time taken to process each split is small compared to the time to process the whole input.</a:t>
            </a:r>
            <a:endParaRPr lang="en-US" altLang="zh-CN" dirty="0"/>
          </a:p>
          <a:p>
            <a:pPr lvl="1"/>
            <a:r>
              <a:rPr lang="en-US" altLang="zh-CN" dirty="0"/>
              <a:t>On the other hand, if splits are too small, then the overhead of managing the splits and of map task creation begins to dominate the total job execution time. </a:t>
            </a:r>
            <a:endParaRPr lang="en-US" altLang="zh-CN" dirty="0"/>
          </a:p>
          <a:p>
            <a:pPr lvl="1"/>
            <a:r>
              <a:rPr lang="en-US" altLang="zh-CN" dirty="0"/>
              <a:t>For most jobs, a good split size tends to be the size of an HDFS block, </a:t>
            </a:r>
            <a:r>
              <a:rPr lang="en-US" altLang="zh-CN" dirty="0">
                <a:solidFill>
                  <a:srgbClr val="FF0000"/>
                </a:solidFill>
              </a:rPr>
              <a:t>64 MB</a:t>
            </a:r>
            <a:r>
              <a:rPr lang="en-US" altLang="zh-CN" dirty="0"/>
              <a:t> by default.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271588" y="983162"/>
            <a:ext cx="6600825" cy="366474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243013" y="874393"/>
            <a:ext cx="6657975" cy="366474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253728" y="990306"/>
            <a:ext cx="6636544" cy="36504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en-US" altLang="zh-CN" dirty="0"/>
              <a:t> inside: </a:t>
            </a:r>
            <a:r>
              <a:rPr lang="en-US" altLang="zh-CN" dirty="0" err="1"/>
              <a:t>JobTracker</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141730" y="683617"/>
            <a:ext cx="4860540" cy="404629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Mapper</a:t>
            </a:r>
            <a:endParaRPr kumimoji="1" lang="zh-CN" altLang="en-US" dirty="0"/>
          </a:p>
        </p:txBody>
      </p:sp>
      <p:sp>
        <p:nvSpPr>
          <p:cNvPr id="3" name="内容占位符 2"/>
          <p:cNvSpPr>
            <a:spLocks noGrp="1"/>
          </p:cNvSpPr>
          <p:nvPr>
            <p:ph idx="1"/>
          </p:nvPr>
        </p:nvSpPr>
        <p:spPr/>
        <p:txBody>
          <a:bodyPr>
            <a:normAutofit/>
          </a:bodyPr>
          <a:lstStyle/>
          <a:p>
            <a:r>
              <a:rPr lang="en-US" altLang="zh-CN" dirty="0"/>
              <a:t>Mapper</a:t>
            </a:r>
            <a:r>
              <a:rPr lang="zh-CN" altLang="en-US" dirty="0"/>
              <a:t> </a:t>
            </a:r>
            <a:r>
              <a:rPr lang="en-US" altLang="zh-CN" dirty="0"/>
              <a:t>maps input </a:t>
            </a:r>
            <a:r>
              <a:rPr lang="en-US" altLang="zh-CN" dirty="0">
                <a:solidFill>
                  <a:srgbClr val="FF0000"/>
                </a:solidFill>
              </a:rPr>
              <a:t>key/value pairs </a:t>
            </a:r>
            <a:r>
              <a:rPr lang="en-US" altLang="zh-CN" dirty="0"/>
              <a:t>to a set of </a:t>
            </a:r>
            <a:r>
              <a:rPr lang="en-US" altLang="zh-CN" dirty="0">
                <a:solidFill>
                  <a:srgbClr val="FF0000"/>
                </a:solidFill>
              </a:rPr>
              <a:t>intermediate</a:t>
            </a:r>
            <a:r>
              <a:rPr lang="en-US" altLang="zh-CN" dirty="0"/>
              <a:t> key/value pairs.</a:t>
            </a:r>
            <a:endParaRPr lang="en-US" altLang="zh-CN" dirty="0"/>
          </a:p>
          <a:p>
            <a:pPr lvl="1"/>
            <a:r>
              <a:rPr lang="en-US" altLang="zh-CN" dirty="0"/>
              <a:t>Maps are the </a:t>
            </a:r>
            <a:r>
              <a:rPr lang="en-US" altLang="zh-CN" dirty="0">
                <a:solidFill>
                  <a:srgbClr val="FF0000"/>
                </a:solidFill>
              </a:rPr>
              <a:t>individual tasks </a:t>
            </a:r>
            <a:r>
              <a:rPr lang="en-US" altLang="zh-CN" dirty="0"/>
              <a:t>that transform input records into intermediate records. </a:t>
            </a:r>
            <a:endParaRPr lang="en-US" altLang="zh-CN" dirty="0"/>
          </a:p>
          <a:p>
            <a:pPr lvl="1"/>
            <a:r>
              <a:rPr lang="en-US" altLang="zh-CN" dirty="0"/>
              <a:t>The transformed intermediate records </a:t>
            </a:r>
            <a:r>
              <a:rPr lang="en-US" altLang="zh-CN" dirty="0">
                <a:solidFill>
                  <a:srgbClr val="FF0000"/>
                </a:solidFill>
              </a:rPr>
              <a:t>do not </a:t>
            </a:r>
            <a:r>
              <a:rPr lang="en-US" altLang="zh-CN" dirty="0"/>
              <a:t>need to be of the same type as the input records. </a:t>
            </a:r>
            <a:endParaRPr lang="en-US" altLang="zh-CN" dirty="0"/>
          </a:p>
          <a:p>
            <a:pPr lvl="1"/>
            <a:r>
              <a:rPr lang="en-US" altLang="zh-CN" dirty="0"/>
              <a:t>A given input pair may map to zero or many output pairs.</a:t>
            </a:r>
            <a:endParaRPr lang="en-US" altLang="zh-CN" dirty="0"/>
          </a:p>
          <a:p>
            <a:r>
              <a:rPr lang="en-US" altLang="zh-CN" dirty="0"/>
              <a:t>The Hadoop MapReduce framework spawns </a:t>
            </a:r>
            <a:r>
              <a:rPr lang="en-US" altLang="zh-CN" dirty="0">
                <a:solidFill>
                  <a:srgbClr val="FF0000"/>
                </a:solidFill>
              </a:rPr>
              <a:t>one map task for</a:t>
            </a:r>
            <a:r>
              <a:rPr lang="zh-CN" altLang="en-US" dirty="0">
                <a:solidFill>
                  <a:srgbClr val="FF0000"/>
                </a:solidFill>
              </a:rPr>
              <a:t> </a:t>
            </a:r>
            <a:r>
              <a:rPr lang="en-US" altLang="zh-CN" dirty="0">
                <a:solidFill>
                  <a:srgbClr val="FF0000"/>
                </a:solidFill>
              </a:rPr>
              <a:t>each</a:t>
            </a:r>
            <a:r>
              <a:rPr lang="zh-CN" altLang="en-US" dirty="0">
                <a:solidFill>
                  <a:srgbClr val="FF0000"/>
                </a:solidFill>
              </a:rPr>
              <a:t> </a:t>
            </a:r>
            <a:r>
              <a:rPr lang="en-US" altLang="zh-CN" dirty="0" err="1">
                <a:solidFill>
                  <a:srgbClr val="FF0000"/>
                </a:solidFill>
              </a:rPr>
              <a:t>InputSplit</a:t>
            </a:r>
            <a:r>
              <a:rPr lang="en-US" altLang="zh-CN" dirty="0">
                <a:solidFill>
                  <a:srgbClr val="FF0000"/>
                </a:solidFill>
              </a:rPr>
              <a:t> </a:t>
            </a:r>
            <a:r>
              <a:rPr lang="en-US" altLang="zh-CN" dirty="0"/>
              <a:t>generated by the </a:t>
            </a:r>
            <a:r>
              <a:rPr lang="en-US" altLang="zh-CN" dirty="0" err="1">
                <a:solidFill>
                  <a:srgbClr val="FF0000"/>
                </a:solidFill>
              </a:rPr>
              <a:t>InputFormat</a:t>
            </a:r>
            <a:r>
              <a:rPr lang="en-US" altLang="zh-CN" dirty="0"/>
              <a:t> for the job.</a:t>
            </a:r>
            <a:endParaRPr lang="en-US" altLang="zh-CN" dirty="0"/>
          </a:p>
          <a:p>
            <a:pPr lvl="1"/>
            <a:r>
              <a:rPr lang="en-US" altLang="zh-CN" dirty="0"/>
              <a:t>Overall, mapper implementations are passed to the job via </a:t>
            </a:r>
            <a:r>
              <a:rPr lang="en-US" altLang="zh-CN" dirty="0">
                <a:hlinkClick r:id="rId1"/>
              </a:rPr>
              <a:t>Job.setMapperClass(Class)</a:t>
            </a:r>
            <a:r>
              <a:rPr lang="en-US" altLang="zh-CN" dirty="0"/>
              <a:t> method. </a:t>
            </a:r>
            <a:endParaRPr lang="en-US" altLang="zh-CN" dirty="0"/>
          </a:p>
          <a:p>
            <a:pPr lvl="1"/>
            <a:r>
              <a:rPr lang="en-US" altLang="zh-CN" dirty="0"/>
              <a:t>The framework then calls </a:t>
            </a:r>
            <a:r>
              <a:rPr lang="en-US" altLang="zh-CN" dirty="0">
                <a:hlinkClick r:id="rId2"/>
              </a:rPr>
              <a:t>map(WritableComparable, Writable, Context)</a:t>
            </a:r>
            <a:r>
              <a:rPr lang="en-US" altLang="zh-CN" dirty="0"/>
              <a:t> for each key/value pair in the </a:t>
            </a:r>
            <a:r>
              <a:rPr lang="en-US" altLang="zh-CN" dirty="0" err="1"/>
              <a:t>InputSplit</a:t>
            </a:r>
            <a:r>
              <a:rPr lang="en-US" altLang="zh-CN" dirty="0"/>
              <a:t> for that task. </a:t>
            </a:r>
            <a:endParaRPr lang="en-US" altLang="zh-CN" dirty="0"/>
          </a:p>
          <a:p>
            <a:pPr lvl="1"/>
            <a:r>
              <a:rPr lang="en-US" altLang="zh-CN" dirty="0"/>
              <a:t>Applications can then override the </a:t>
            </a:r>
            <a:r>
              <a:rPr lang="en-US" altLang="zh-CN" dirty="0">
                <a:solidFill>
                  <a:srgbClr val="FF0000"/>
                </a:solidFill>
              </a:rPr>
              <a:t>cleanup(Context) </a:t>
            </a:r>
            <a:r>
              <a:rPr lang="en-US" altLang="zh-CN" dirty="0"/>
              <a:t>method to perform any required cleanup.</a:t>
            </a:r>
            <a:endParaRPr lang="en-US" altLang="zh-CN" dirty="0"/>
          </a:p>
          <a:p>
            <a:r>
              <a:rPr lang="en-US" altLang="zh-CN" dirty="0"/>
              <a:t>Output pairs do not need to be of the same types as input pairs. </a:t>
            </a:r>
            <a:endParaRPr lang="en-US" altLang="zh-CN" dirty="0"/>
          </a:p>
          <a:p>
            <a:pPr lvl="1"/>
            <a:r>
              <a:rPr lang="en-US" altLang="zh-CN" dirty="0"/>
              <a:t>A given input pair may map to zero or many output pairs. </a:t>
            </a:r>
            <a:endParaRPr lang="en-US" altLang="zh-CN" dirty="0"/>
          </a:p>
          <a:p>
            <a:pPr lvl="1"/>
            <a:r>
              <a:rPr lang="en-US" altLang="zh-CN" dirty="0"/>
              <a:t>Output pairs are collected with calls to </a:t>
            </a:r>
            <a:r>
              <a:rPr lang="en-US" altLang="zh-CN" dirty="0" err="1">
                <a:solidFill>
                  <a:srgbClr val="FF0000"/>
                </a:solidFill>
              </a:rPr>
              <a:t>context.write</a:t>
            </a:r>
            <a:r>
              <a:rPr lang="en-US" altLang="zh-CN" dirty="0">
                <a:solidFill>
                  <a:srgbClr val="FF0000"/>
                </a:solidFill>
              </a:rPr>
              <a:t>(</a:t>
            </a:r>
            <a:r>
              <a:rPr lang="en-US" altLang="zh-CN" dirty="0" err="1">
                <a:solidFill>
                  <a:srgbClr val="FF0000"/>
                </a:solidFill>
              </a:rPr>
              <a:t>WritableComparable</a:t>
            </a:r>
            <a:r>
              <a:rPr lang="en-US" altLang="zh-CN" dirty="0">
                <a:solidFill>
                  <a:srgbClr val="FF0000"/>
                </a:solidFill>
              </a:rPr>
              <a:t>, Writable)</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Mapper</a:t>
            </a:r>
            <a:endParaRPr kumimoji="1" lang="zh-CN" altLang="en-US" dirty="0"/>
          </a:p>
        </p:txBody>
      </p:sp>
      <p:sp>
        <p:nvSpPr>
          <p:cNvPr id="3" name="内容占位符 2"/>
          <p:cNvSpPr>
            <a:spLocks noGrp="1"/>
          </p:cNvSpPr>
          <p:nvPr>
            <p:ph idx="1"/>
          </p:nvPr>
        </p:nvSpPr>
        <p:spPr/>
        <p:txBody>
          <a:bodyPr>
            <a:normAutofit fontScale="92500"/>
          </a:bodyPr>
          <a:lstStyle/>
          <a:p>
            <a:r>
              <a:rPr lang="en-US" altLang="zh-CN" dirty="0"/>
              <a:t>All </a:t>
            </a:r>
            <a:r>
              <a:rPr lang="en-US" altLang="zh-CN" dirty="0">
                <a:solidFill>
                  <a:srgbClr val="FF0000"/>
                </a:solidFill>
              </a:rPr>
              <a:t>intermediate</a:t>
            </a:r>
            <a:r>
              <a:rPr lang="en-US" altLang="zh-CN" dirty="0"/>
              <a:t> values associated with a given </a:t>
            </a:r>
            <a:r>
              <a:rPr lang="en-US" altLang="zh-CN" dirty="0">
                <a:solidFill>
                  <a:srgbClr val="FF0000"/>
                </a:solidFill>
              </a:rPr>
              <a:t>output key </a:t>
            </a:r>
            <a:r>
              <a:rPr lang="en-US" altLang="zh-CN" dirty="0"/>
              <a:t>are subsequently grouped by the framework, </a:t>
            </a:r>
            <a:endParaRPr lang="en-US" altLang="zh-CN" dirty="0"/>
          </a:p>
          <a:p>
            <a:pPr lvl="1"/>
            <a:r>
              <a:rPr lang="en-US" altLang="zh-CN" dirty="0"/>
              <a:t>and passed to the </a:t>
            </a:r>
            <a:r>
              <a:rPr lang="en-US" altLang="zh-CN" dirty="0">
                <a:solidFill>
                  <a:srgbClr val="FF0000"/>
                </a:solidFill>
              </a:rPr>
              <a:t>Reducer(s)</a:t>
            </a:r>
            <a:r>
              <a:rPr lang="en-US" altLang="zh-CN" dirty="0"/>
              <a:t> to determine the final output. </a:t>
            </a:r>
            <a:endParaRPr lang="en-US" altLang="zh-CN" dirty="0"/>
          </a:p>
          <a:p>
            <a:pPr lvl="1"/>
            <a:r>
              <a:rPr lang="en-US" altLang="zh-CN" dirty="0"/>
              <a:t>Users can control the grouping by specifying a </a:t>
            </a:r>
            <a:r>
              <a:rPr lang="en-US" altLang="zh-CN" dirty="0">
                <a:solidFill>
                  <a:srgbClr val="FF0000"/>
                </a:solidFill>
              </a:rPr>
              <a:t>Comparator</a:t>
            </a:r>
            <a:r>
              <a:rPr lang="en-US" altLang="zh-CN" dirty="0"/>
              <a:t> via </a:t>
            </a:r>
            <a:r>
              <a:rPr lang="en-US" altLang="zh-CN" dirty="0">
                <a:hlinkClick r:id="rId1"/>
              </a:rPr>
              <a:t>Job.setGroupingComparatorClass(Class)</a:t>
            </a:r>
            <a:r>
              <a:rPr lang="en-US" altLang="zh-CN" dirty="0"/>
              <a:t>.</a:t>
            </a:r>
            <a:endParaRPr lang="en-US" altLang="zh-CN" dirty="0"/>
          </a:p>
          <a:p>
            <a:pPr lvl="1"/>
            <a:endParaRPr lang="en-US" altLang="zh-CN" dirty="0"/>
          </a:p>
          <a:p>
            <a:r>
              <a:rPr lang="en-US" altLang="zh-CN" dirty="0"/>
              <a:t>The Mapper outputs are </a:t>
            </a:r>
            <a:r>
              <a:rPr lang="en-US" altLang="zh-CN" dirty="0">
                <a:solidFill>
                  <a:srgbClr val="FF0000"/>
                </a:solidFill>
              </a:rPr>
              <a:t>sorted</a:t>
            </a:r>
            <a:r>
              <a:rPr lang="en-US" altLang="zh-CN" dirty="0"/>
              <a:t> and then </a:t>
            </a:r>
            <a:r>
              <a:rPr lang="en-US" altLang="zh-CN" dirty="0">
                <a:solidFill>
                  <a:srgbClr val="FF0000"/>
                </a:solidFill>
              </a:rPr>
              <a:t>partitioned</a:t>
            </a:r>
            <a:r>
              <a:rPr lang="en-US" altLang="zh-CN" dirty="0"/>
              <a:t> per Reducer. </a:t>
            </a:r>
            <a:endParaRPr lang="en-US" altLang="zh-CN" dirty="0"/>
          </a:p>
          <a:p>
            <a:pPr lvl="1"/>
            <a:r>
              <a:rPr lang="en-US" altLang="zh-CN" dirty="0">
                <a:solidFill>
                  <a:srgbClr val="FF0000"/>
                </a:solidFill>
              </a:rPr>
              <a:t>The total number of partitions </a:t>
            </a:r>
            <a:r>
              <a:rPr lang="en-US" altLang="zh-CN" dirty="0"/>
              <a:t>is the same as the number of reduce tasks for the job. </a:t>
            </a:r>
            <a:endParaRPr lang="en-US" altLang="zh-CN" dirty="0"/>
          </a:p>
          <a:p>
            <a:pPr lvl="1"/>
            <a:r>
              <a:rPr lang="en-US" altLang="zh-CN" dirty="0"/>
              <a:t>Users can control which keys (and hence records) go to which Reducer by implementing a custom </a:t>
            </a:r>
            <a:r>
              <a:rPr lang="en-US" altLang="zh-CN" dirty="0">
                <a:solidFill>
                  <a:srgbClr val="FF0000"/>
                </a:solidFill>
              </a:rPr>
              <a:t>Partitioner</a:t>
            </a:r>
            <a:r>
              <a:rPr lang="en-US" altLang="zh-CN" dirty="0"/>
              <a:t>.</a:t>
            </a:r>
            <a:endParaRPr lang="en-US" altLang="zh-CN" dirty="0"/>
          </a:p>
          <a:p>
            <a:pPr lvl="1"/>
            <a:endParaRPr lang="en-US" altLang="zh-CN" dirty="0"/>
          </a:p>
          <a:p>
            <a:r>
              <a:rPr lang="en-US" altLang="zh-CN" dirty="0"/>
              <a:t>Users can optionally specify a </a:t>
            </a:r>
            <a:r>
              <a:rPr lang="en-US" altLang="zh-CN" dirty="0">
                <a:solidFill>
                  <a:srgbClr val="FF0000"/>
                </a:solidFill>
              </a:rPr>
              <a:t>combiner</a:t>
            </a:r>
            <a:r>
              <a:rPr lang="en-US" altLang="zh-CN" dirty="0"/>
              <a:t>, via </a:t>
            </a:r>
            <a:r>
              <a:rPr lang="en-US" altLang="zh-CN" dirty="0">
                <a:hlinkClick r:id="rId1"/>
              </a:rPr>
              <a:t>Job.setCombinerClass(Class)</a:t>
            </a:r>
            <a:r>
              <a:rPr lang="en-US" altLang="zh-CN" dirty="0"/>
              <a:t>, </a:t>
            </a:r>
            <a:endParaRPr lang="en-US" altLang="zh-CN" dirty="0"/>
          </a:p>
          <a:p>
            <a:pPr lvl="1"/>
            <a:r>
              <a:rPr lang="en-US" altLang="zh-CN" dirty="0"/>
              <a:t>to perform </a:t>
            </a:r>
            <a:r>
              <a:rPr lang="en-US" altLang="zh-CN" dirty="0">
                <a:solidFill>
                  <a:srgbClr val="FF0000"/>
                </a:solidFill>
              </a:rPr>
              <a:t>local aggregation of the intermediate outputs</a:t>
            </a:r>
            <a:r>
              <a:rPr lang="en-US" altLang="zh-CN" dirty="0"/>
              <a:t>, which helps to cut down the amount of data transferred from the Mapper to the Reducer.</a:t>
            </a:r>
            <a:endParaRPr lang="en-US" altLang="zh-CN" dirty="0"/>
          </a:p>
          <a:p>
            <a:pPr lvl="1"/>
            <a:r>
              <a:rPr lang="en-US" altLang="zh-CN" dirty="0"/>
              <a:t>The intermediate, sorted outputs are always stored in a simple (key-</a:t>
            </a:r>
            <a:r>
              <a:rPr lang="en-US" altLang="zh-CN" dirty="0" err="1"/>
              <a:t>len</a:t>
            </a:r>
            <a:r>
              <a:rPr lang="en-US" altLang="zh-CN" dirty="0"/>
              <a:t>, key, value-</a:t>
            </a:r>
            <a:r>
              <a:rPr lang="en-US" altLang="zh-CN" dirty="0" err="1"/>
              <a:t>len</a:t>
            </a:r>
            <a:r>
              <a:rPr lang="en-US" altLang="zh-CN" dirty="0"/>
              <a:t>, value) format.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a:t>
            </a:r>
            <a:r>
              <a:rPr kumimoji="1" lang="zh-CN" altLang="en-US" dirty="0"/>
              <a:t> </a:t>
            </a:r>
            <a:r>
              <a:rPr kumimoji="1" lang="en-US" altLang="zh-CN" dirty="0"/>
              <a:t>Many</a:t>
            </a:r>
            <a:r>
              <a:rPr kumimoji="1" lang="zh-CN" altLang="en-US" dirty="0"/>
              <a:t> </a:t>
            </a:r>
            <a:r>
              <a:rPr kumimoji="1" lang="en-US" altLang="zh-CN" dirty="0"/>
              <a:t>Mappers?</a:t>
            </a:r>
            <a:endParaRPr kumimoji="1" lang="zh-CN" altLang="en-US" dirty="0"/>
          </a:p>
        </p:txBody>
      </p:sp>
      <p:sp>
        <p:nvSpPr>
          <p:cNvPr id="3" name="内容占位符 2"/>
          <p:cNvSpPr>
            <a:spLocks noGrp="1"/>
          </p:cNvSpPr>
          <p:nvPr>
            <p:ph idx="1"/>
          </p:nvPr>
        </p:nvSpPr>
        <p:spPr/>
        <p:txBody>
          <a:bodyPr/>
          <a:lstStyle/>
          <a:p>
            <a:r>
              <a:rPr lang="en-US" altLang="zh-CN" dirty="0"/>
              <a:t>The number of maps is usually driven by the </a:t>
            </a:r>
            <a:r>
              <a:rPr lang="en-US" altLang="zh-CN" dirty="0">
                <a:solidFill>
                  <a:srgbClr val="FF0000"/>
                </a:solidFill>
              </a:rPr>
              <a:t>total size of the inputs</a:t>
            </a:r>
            <a:r>
              <a:rPr lang="en-US" altLang="zh-CN" dirty="0"/>
              <a:t>, that is, </a:t>
            </a:r>
            <a:endParaRPr lang="en-US" altLang="zh-CN" dirty="0"/>
          </a:p>
          <a:p>
            <a:pPr lvl="1"/>
            <a:r>
              <a:rPr lang="en-US" altLang="zh-CN" dirty="0"/>
              <a:t>the </a:t>
            </a:r>
            <a:r>
              <a:rPr lang="en-US" altLang="zh-CN" dirty="0">
                <a:solidFill>
                  <a:srgbClr val="FF0000"/>
                </a:solidFill>
              </a:rPr>
              <a:t>total number of blocks </a:t>
            </a:r>
            <a:r>
              <a:rPr lang="en-US" altLang="zh-CN" dirty="0"/>
              <a:t>of the input files.</a:t>
            </a:r>
            <a:endParaRPr lang="en-US" altLang="zh-CN" dirty="0"/>
          </a:p>
          <a:p>
            <a:r>
              <a:rPr lang="en-US" altLang="zh-CN" dirty="0"/>
              <a:t>The right level of parallelism for maps seems to be around </a:t>
            </a:r>
            <a:r>
              <a:rPr lang="en-US" altLang="zh-CN" dirty="0">
                <a:solidFill>
                  <a:srgbClr val="FF0000"/>
                </a:solidFill>
              </a:rPr>
              <a:t>10-100 maps per-node</a:t>
            </a:r>
            <a:r>
              <a:rPr lang="en-US" altLang="zh-CN" dirty="0"/>
              <a:t>, </a:t>
            </a:r>
            <a:endParaRPr lang="en-US" altLang="zh-CN" dirty="0"/>
          </a:p>
          <a:p>
            <a:pPr lvl="1"/>
            <a:r>
              <a:rPr lang="en-US" altLang="zh-CN" dirty="0"/>
              <a:t>although it has been set up to 300 maps for very </a:t>
            </a:r>
            <a:r>
              <a:rPr lang="en-US" altLang="zh-CN" dirty="0" err="1"/>
              <a:t>cpu</a:t>
            </a:r>
            <a:r>
              <a:rPr lang="en-US" altLang="zh-CN" dirty="0"/>
              <a:t>-light map tasks. </a:t>
            </a:r>
            <a:endParaRPr lang="en-US" altLang="zh-CN" dirty="0"/>
          </a:p>
          <a:p>
            <a:pPr lvl="1"/>
            <a:r>
              <a:rPr lang="en-US" altLang="zh-CN" dirty="0">
                <a:solidFill>
                  <a:srgbClr val="FF0000"/>
                </a:solidFill>
              </a:rPr>
              <a:t>Task setup takes a while</a:t>
            </a:r>
            <a:r>
              <a:rPr lang="en-US" altLang="zh-CN" dirty="0"/>
              <a:t>, so it is best if the maps take at least a minute to execute.</a:t>
            </a:r>
            <a:endParaRPr lang="en-US" altLang="zh-CN" dirty="0"/>
          </a:p>
          <a:p>
            <a:r>
              <a:rPr lang="en-US" altLang="zh-CN" dirty="0"/>
              <a:t>Thus, </a:t>
            </a:r>
            <a:endParaRPr lang="en-US" altLang="zh-CN" dirty="0"/>
          </a:p>
          <a:p>
            <a:pPr lvl="1"/>
            <a:r>
              <a:rPr lang="en-US" altLang="zh-CN" dirty="0"/>
              <a:t>if you expect 10TB of input data and have a </a:t>
            </a:r>
            <a:r>
              <a:rPr lang="en-US" altLang="zh-CN" dirty="0" err="1"/>
              <a:t>blocksize</a:t>
            </a:r>
            <a:r>
              <a:rPr lang="en-US" altLang="zh-CN" dirty="0"/>
              <a:t> of 128MB, you’ll end up with 82,000 maps, </a:t>
            </a:r>
            <a:endParaRPr lang="en-US" altLang="zh-CN" dirty="0"/>
          </a:p>
          <a:p>
            <a:pPr lvl="1"/>
            <a:r>
              <a:rPr lang="en-US" altLang="zh-CN" dirty="0"/>
              <a:t>unless </a:t>
            </a:r>
            <a:r>
              <a:rPr lang="en-US" altLang="zh-CN" dirty="0" err="1">
                <a:solidFill>
                  <a:srgbClr val="FF0000"/>
                </a:solidFill>
              </a:rPr>
              <a:t>Configuration.set</a:t>
            </a:r>
            <a:r>
              <a:rPr lang="en-US" altLang="zh-CN" dirty="0">
                <a:solidFill>
                  <a:srgbClr val="FF0000"/>
                </a:solidFill>
              </a:rPr>
              <a:t>(</a:t>
            </a:r>
            <a:r>
              <a:rPr lang="en-US" altLang="zh-CN" dirty="0" err="1">
                <a:solidFill>
                  <a:srgbClr val="FF0000"/>
                </a:solidFill>
              </a:rPr>
              <a:t>MRJobConfig.NUM_MAPS</a:t>
            </a:r>
            <a:r>
              <a:rPr lang="en-US" altLang="zh-CN" dirty="0">
                <a:solidFill>
                  <a:srgbClr val="FF0000"/>
                </a:solidFill>
              </a:rPr>
              <a:t>, int)</a:t>
            </a:r>
            <a:r>
              <a:rPr lang="en-US" altLang="zh-CN" dirty="0"/>
              <a:t> (which only provides a hint to the framework) is used to set it even higher.</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Apache</a:t>
            </a:r>
            <a:r>
              <a:rPr kumimoji="1" lang="zh-CN" altLang="en-US" dirty="0"/>
              <a:t> </a:t>
            </a:r>
            <a:r>
              <a:rPr kumimoji="1" lang="en-US" altLang="zh-CN" dirty="0"/>
              <a:t>Hadoop</a:t>
            </a:r>
            <a:r>
              <a:rPr kumimoji="1" lang="zh-CN" altLang="en-US" dirty="0"/>
              <a:t> </a:t>
            </a:r>
            <a:r>
              <a:rPr kumimoji="1" lang="en-US" altLang="zh-CN" dirty="0"/>
              <a:t>-</a:t>
            </a:r>
            <a:r>
              <a:rPr kumimoji="1" lang="zh-CN" altLang="en-US" dirty="0"/>
              <a:t> </a:t>
            </a:r>
            <a:r>
              <a:rPr kumimoji="1" lang="en-US" altLang="zh-CN" dirty="0"/>
              <a:t>Modules</a:t>
            </a:r>
            <a:endParaRPr kumimoji="1" lang="zh-CN" altLang="en-US" dirty="0"/>
          </a:p>
        </p:txBody>
      </p:sp>
      <p:sp>
        <p:nvSpPr>
          <p:cNvPr id="3" name="内容占位符 2"/>
          <p:cNvSpPr>
            <a:spLocks noGrp="1"/>
          </p:cNvSpPr>
          <p:nvPr>
            <p:ph idx="1"/>
          </p:nvPr>
        </p:nvSpPr>
        <p:spPr/>
        <p:txBody>
          <a:bodyPr>
            <a:normAutofit/>
          </a:bodyPr>
          <a:lstStyle/>
          <a:p>
            <a:r>
              <a:rPr lang="en-US" altLang="zh-CN" dirty="0"/>
              <a:t>The project includes these modules:</a:t>
            </a:r>
            <a:endParaRPr lang="en-US" altLang="zh-CN" dirty="0"/>
          </a:p>
          <a:p>
            <a:pPr lvl="1"/>
            <a:r>
              <a:rPr lang="en-US" altLang="zh-CN" b="1" dirty="0"/>
              <a:t>Hadoop Common</a:t>
            </a:r>
            <a:r>
              <a:rPr lang="en-US" altLang="zh-CN" dirty="0"/>
              <a:t>: The common utilities that support the other Hadoop modules.</a:t>
            </a:r>
            <a:endParaRPr lang="en-US" altLang="zh-CN" dirty="0"/>
          </a:p>
          <a:p>
            <a:pPr lvl="1"/>
            <a:r>
              <a:rPr lang="en-US" altLang="zh-CN" b="1" dirty="0"/>
              <a:t>Hadoop Distributed File System (HDFS™)</a:t>
            </a:r>
            <a:r>
              <a:rPr lang="en-US" altLang="zh-CN" dirty="0"/>
              <a:t>: A distributed file system that provides high-throughput access to application data.</a:t>
            </a:r>
            <a:endParaRPr lang="en-US" altLang="zh-CN" dirty="0"/>
          </a:p>
          <a:p>
            <a:pPr lvl="1"/>
            <a:r>
              <a:rPr lang="en-US" altLang="zh-CN" b="1" dirty="0"/>
              <a:t>Hadoop YARN</a:t>
            </a:r>
            <a:r>
              <a:rPr lang="en-US" altLang="zh-CN" dirty="0"/>
              <a:t>: A framework for job scheduling and cluster resource management.</a:t>
            </a:r>
            <a:endParaRPr lang="en-US" altLang="zh-CN" dirty="0"/>
          </a:p>
          <a:p>
            <a:pPr lvl="1"/>
            <a:r>
              <a:rPr lang="en-US" altLang="zh-CN" b="1" dirty="0"/>
              <a:t>Hadoop MapReduce</a:t>
            </a:r>
            <a:r>
              <a:rPr lang="en-US" altLang="zh-CN" dirty="0"/>
              <a:t>: A YARN-based system for parallel processing of large data sets.</a:t>
            </a:r>
            <a:endParaRPr lang="en-US" altLang="zh-CN" dirty="0"/>
          </a:p>
          <a:p>
            <a:pPr lvl="1"/>
            <a:r>
              <a:rPr lang="en-US" altLang="zh-CN" b="1" dirty="0"/>
              <a:t>Hadoop Ozone</a:t>
            </a:r>
            <a:r>
              <a:rPr lang="en-US" altLang="zh-CN" dirty="0"/>
              <a:t>: An object store for </a:t>
            </a:r>
            <a:r>
              <a:rPr lang="en-US" altLang="zh-CN"/>
              <a:t>Hadoop.</a:t>
            </a:r>
            <a:br>
              <a:rPr lang="en-US" altLang="zh-CN" dirty="0"/>
            </a:b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Reducer</a:t>
            </a:r>
            <a:endParaRPr kumimoji="1" lang="zh-CN" altLang="en-US" dirty="0"/>
          </a:p>
        </p:txBody>
      </p:sp>
      <p:sp>
        <p:nvSpPr>
          <p:cNvPr id="3" name="内容占位符 2"/>
          <p:cNvSpPr>
            <a:spLocks noGrp="1"/>
          </p:cNvSpPr>
          <p:nvPr>
            <p:ph idx="1"/>
          </p:nvPr>
        </p:nvSpPr>
        <p:spPr/>
        <p:txBody>
          <a:bodyPr/>
          <a:lstStyle/>
          <a:p>
            <a:r>
              <a:rPr lang="en-US" altLang="zh-CN" dirty="0"/>
              <a:t>Reducer</a:t>
            </a:r>
            <a:r>
              <a:rPr lang="zh-CN" altLang="en-US" dirty="0"/>
              <a:t> </a:t>
            </a:r>
            <a:r>
              <a:rPr lang="en-US" altLang="zh-CN" dirty="0"/>
              <a:t>reduces a set of </a:t>
            </a:r>
            <a:r>
              <a:rPr lang="en-US" altLang="zh-CN" dirty="0">
                <a:solidFill>
                  <a:srgbClr val="FF0000"/>
                </a:solidFill>
              </a:rPr>
              <a:t>intermediate</a:t>
            </a:r>
            <a:r>
              <a:rPr lang="en-US" altLang="zh-CN" dirty="0"/>
              <a:t> values which share a key to a </a:t>
            </a:r>
            <a:r>
              <a:rPr lang="en-US" altLang="zh-CN" dirty="0">
                <a:solidFill>
                  <a:srgbClr val="FF0000"/>
                </a:solidFill>
              </a:rPr>
              <a:t>smaller</a:t>
            </a:r>
            <a:r>
              <a:rPr lang="en-US" altLang="zh-CN" dirty="0"/>
              <a:t> set of values.</a:t>
            </a:r>
            <a:endParaRPr lang="en-US" altLang="zh-CN" dirty="0"/>
          </a:p>
          <a:p>
            <a:pPr lvl="1"/>
            <a:r>
              <a:rPr lang="en-US" altLang="zh-CN" dirty="0">
                <a:solidFill>
                  <a:srgbClr val="FF0000"/>
                </a:solidFill>
              </a:rPr>
              <a:t>The number of reduces</a:t>
            </a:r>
            <a:r>
              <a:rPr lang="en-US" altLang="zh-CN" dirty="0"/>
              <a:t> for the job is set by the user via </a:t>
            </a:r>
            <a:r>
              <a:rPr lang="en-US" altLang="zh-CN" dirty="0">
                <a:hlinkClick r:id="rId1"/>
              </a:rPr>
              <a:t>Job.setNumReduceTasks(int)</a:t>
            </a:r>
            <a:r>
              <a:rPr lang="en-US" altLang="zh-CN" dirty="0"/>
              <a:t>.</a:t>
            </a:r>
            <a:endParaRPr lang="en-US" altLang="zh-CN" dirty="0"/>
          </a:p>
          <a:p>
            <a:pPr lvl="1"/>
            <a:r>
              <a:rPr lang="en-US" altLang="zh-CN" dirty="0"/>
              <a:t>Overall, Reducer implementations are passed the Job for the job via the </a:t>
            </a:r>
            <a:r>
              <a:rPr lang="en-US" altLang="zh-CN" dirty="0">
                <a:hlinkClick r:id="rId1"/>
              </a:rPr>
              <a:t>Job.setReducerClass(Class)</a:t>
            </a:r>
            <a:r>
              <a:rPr lang="en-US" altLang="zh-CN" dirty="0"/>
              <a:t> method and can override it to initialize themselves. </a:t>
            </a:r>
            <a:endParaRPr lang="en-US" altLang="zh-CN" dirty="0"/>
          </a:p>
          <a:p>
            <a:pPr lvl="1"/>
            <a:r>
              <a:rPr lang="en-US" altLang="zh-CN" dirty="0"/>
              <a:t>The framework then calls </a:t>
            </a:r>
            <a:r>
              <a:rPr lang="en-US" altLang="zh-CN" dirty="0">
                <a:hlinkClick r:id="rId2"/>
              </a:rPr>
              <a:t>reduce(WritableComparable, Iterable&lt;Writable&gt;, Context)</a:t>
            </a:r>
            <a:r>
              <a:rPr lang="en-US" altLang="zh-CN" dirty="0"/>
              <a:t> method for each </a:t>
            </a:r>
            <a:r>
              <a:rPr lang="en-US" altLang="zh-CN" dirty="0">
                <a:solidFill>
                  <a:srgbClr val="FF0000"/>
                </a:solidFill>
              </a:rPr>
              <a:t>&lt;key, (list of values)&gt; </a:t>
            </a:r>
            <a:r>
              <a:rPr lang="en-US" altLang="zh-CN" dirty="0"/>
              <a:t>pair in the grouped inputs. </a:t>
            </a:r>
            <a:endParaRPr lang="en-US" altLang="zh-CN" dirty="0"/>
          </a:p>
          <a:p>
            <a:pPr lvl="1"/>
            <a:r>
              <a:rPr lang="en-US" altLang="zh-CN" dirty="0"/>
              <a:t>Applications can then override the </a:t>
            </a:r>
            <a:r>
              <a:rPr lang="en-US" altLang="zh-CN" dirty="0">
                <a:solidFill>
                  <a:srgbClr val="FF0000"/>
                </a:solidFill>
              </a:rPr>
              <a:t>cleanup(Context) </a:t>
            </a:r>
            <a:r>
              <a:rPr lang="en-US" altLang="zh-CN" dirty="0"/>
              <a:t>method to perform any required cleanup.</a:t>
            </a:r>
            <a:endParaRPr lang="en-US" altLang="zh-CN" dirty="0"/>
          </a:p>
          <a:p>
            <a:r>
              <a:rPr lang="en-US" altLang="zh-CN" dirty="0"/>
              <a:t>Reducer has 3 primary phases: </a:t>
            </a:r>
            <a:r>
              <a:rPr lang="en-US" altLang="zh-CN" dirty="0">
                <a:solidFill>
                  <a:srgbClr val="FF0000"/>
                </a:solidFill>
              </a:rPr>
              <a:t>shuffle</a:t>
            </a:r>
            <a:r>
              <a:rPr lang="en-US" altLang="zh-CN" dirty="0"/>
              <a:t>, </a:t>
            </a:r>
            <a:r>
              <a:rPr lang="en-US" altLang="zh-CN" dirty="0">
                <a:solidFill>
                  <a:srgbClr val="FF0000"/>
                </a:solidFill>
              </a:rPr>
              <a:t>sort</a:t>
            </a:r>
            <a:r>
              <a:rPr lang="en-US" altLang="zh-CN" dirty="0"/>
              <a:t> and </a:t>
            </a:r>
            <a:r>
              <a:rPr lang="en-US" altLang="zh-CN" dirty="0">
                <a:solidFill>
                  <a:srgbClr val="FF0000"/>
                </a:solidFill>
              </a:rPr>
              <a:t>reduce</a:t>
            </a:r>
            <a:r>
              <a:rPr lang="en-US" altLang="zh-CN" dirty="0"/>
              <a: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Shuffle</a:t>
            </a:r>
            <a:r>
              <a:rPr kumimoji="1" lang="zh-CN" altLang="en-US" dirty="0"/>
              <a:t> </a:t>
            </a:r>
            <a:r>
              <a:rPr kumimoji="1" lang="en-US" altLang="zh-CN" dirty="0"/>
              <a:t>&amp;</a:t>
            </a:r>
            <a:r>
              <a:rPr kumimoji="1" lang="zh-CN" altLang="en-US" dirty="0"/>
              <a:t> </a:t>
            </a:r>
            <a:r>
              <a:rPr kumimoji="1" lang="en-US" altLang="zh-CN" dirty="0"/>
              <a:t>Sort</a:t>
            </a:r>
            <a:endParaRPr kumimoji="1" lang="zh-CN" altLang="en-US" dirty="0"/>
          </a:p>
        </p:txBody>
      </p:sp>
      <p:sp>
        <p:nvSpPr>
          <p:cNvPr id="3" name="内容占位符 2"/>
          <p:cNvSpPr>
            <a:spLocks noGrp="1"/>
          </p:cNvSpPr>
          <p:nvPr>
            <p:ph idx="1"/>
          </p:nvPr>
        </p:nvSpPr>
        <p:spPr/>
        <p:txBody>
          <a:bodyPr/>
          <a:lstStyle/>
          <a:p>
            <a:r>
              <a:rPr lang="en-US" altLang="zh-CN" b="1" dirty="0"/>
              <a:t>Shuffle</a:t>
            </a:r>
            <a:endParaRPr lang="en-US" altLang="zh-CN" b="1" dirty="0"/>
          </a:p>
          <a:p>
            <a:pPr lvl="1"/>
            <a:r>
              <a:rPr lang="en-US" altLang="zh-CN" dirty="0"/>
              <a:t>Input to the Reducer is the sorted output of the mappers. </a:t>
            </a:r>
            <a:endParaRPr lang="en-US" altLang="zh-CN" dirty="0"/>
          </a:p>
          <a:p>
            <a:pPr lvl="1"/>
            <a:r>
              <a:rPr lang="en-US" altLang="zh-CN" dirty="0"/>
              <a:t>In this phase the framework fetches the </a:t>
            </a:r>
            <a:r>
              <a:rPr lang="en-US" altLang="zh-CN" dirty="0">
                <a:solidFill>
                  <a:srgbClr val="FF0000"/>
                </a:solidFill>
              </a:rPr>
              <a:t>relevant partition </a:t>
            </a:r>
            <a:r>
              <a:rPr lang="en-US" altLang="zh-CN" dirty="0"/>
              <a:t>of the output of all the mappers, via </a:t>
            </a:r>
            <a:r>
              <a:rPr lang="en-US" altLang="zh-CN" dirty="0">
                <a:solidFill>
                  <a:srgbClr val="FF0000"/>
                </a:solidFill>
              </a:rPr>
              <a:t>HTTP</a:t>
            </a:r>
            <a:r>
              <a:rPr lang="en-US" altLang="zh-CN" dirty="0"/>
              <a:t>.</a:t>
            </a:r>
            <a:endParaRPr lang="en-US" altLang="zh-CN" dirty="0"/>
          </a:p>
          <a:p>
            <a:pPr lvl="1"/>
            <a:endParaRPr lang="en-US" altLang="zh-CN" dirty="0"/>
          </a:p>
          <a:p>
            <a:r>
              <a:rPr lang="en-US" altLang="zh-CN" b="1" dirty="0"/>
              <a:t>Sort</a:t>
            </a:r>
            <a:endParaRPr lang="en-US" altLang="zh-CN" b="1" dirty="0"/>
          </a:p>
          <a:p>
            <a:pPr lvl="1"/>
            <a:r>
              <a:rPr lang="en-US" altLang="zh-CN" dirty="0"/>
              <a:t>The framework groups Reducer inputs by </a:t>
            </a:r>
            <a:r>
              <a:rPr lang="en-US" altLang="zh-CN" dirty="0">
                <a:solidFill>
                  <a:srgbClr val="FF0000"/>
                </a:solidFill>
              </a:rPr>
              <a:t>keys</a:t>
            </a:r>
            <a:r>
              <a:rPr lang="en-US" altLang="zh-CN" dirty="0"/>
              <a:t> (since different mappers may have output the same key) in this stage.</a:t>
            </a:r>
            <a:endParaRPr lang="en-US" altLang="zh-CN" dirty="0"/>
          </a:p>
          <a:p>
            <a:pPr lvl="1"/>
            <a:r>
              <a:rPr lang="en-US" altLang="zh-CN" dirty="0"/>
              <a:t>The shuffle and sort phases occur </a:t>
            </a:r>
            <a:r>
              <a:rPr lang="en-US" altLang="zh-CN" dirty="0">
                <a:solidFill>
                  <a:srgbClr val="FF0000"/>
                </a:solidFill>
              </a:rPr>
              <a:t>simultaneously</a:t>
            </a:r>
            <a:r>
              <a:rPr lang="en-US" altLang="zh-CN" dirty="0"/>
              <a:t>; while map-outputs are being fetched they are merged.</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Secondary</a:t>
            </a:r>
            <a:r>
              <a:rPr kumimoji="1" lang="zh-CN" altLang="en-US" dirty="0"/>
              <a:t> </a:t>
            </a:r>
            <a:r>
              <a:rPr kumimoji="1" lang="en-US" altLang="zh-CN" dirty="0"/>
              <a:t>Sort</a:t>
            </a:r>
            <a:r>
              <a:rPr kumimoji="1" lang="zh-CN" altLang="en-US" dirty="0"/>
              <a:t> </a:t>
            </a:r>
            <a:r>
              <a:rPr kumimoji="1" lang="en-US" altLang="zh-CN" dirty="0"/>
              <a:t>&amp;</a:t>
            </a:r>
            <a:r>
              <a:rPr kumimoji="1" lang="zh-CN" altLang="en-US" dirty="0"/>
              <a:t> </a:t>
            </a:r>
            <a:r>
              <a:rPr kumimoji="1" lang="en-US" altLang="zh-CN" dirty="0"/>
              <a:t>Reduce</a:t>
            </a:r>
            <a:endParaRPr kumimoji="1" lang="zh-CN" altLang="en-US" dirty="0"/>
          </a:p>
        </p:txBody>
      </p:sp>
      <p:sp>
        <p:nvSpPr>
          <p:cNvPr id="3" name="内容占位符 2"/>
          <p:cNvSpPr>
            <a:spLocks noGrp="1"/>
          </p:cNvSpPr>
          <p:nvPr>
            <p:ph idx="1"/>
          </p:nvPr>
        </p:nvSpPr>
        <p:spPr/>
        <p:txBody>
          <a:bodyPr>
            <a:normAutofit/>
          </a:bodyPr>
          <a:lstStyle/>
          <a:p>
            <a:r>
              <a:rPr lang="en-US" altLang="zh-CN" b="1" dirty="0"/>
              <a:t>Secondary Sort</a:t>
            </a:r>
            <a:endParaRPr lang="en-US" altLang="zh-CN" b="1" dirty="0"/>
          </a:p>
          <a:p>
            <a:pPr lvl="1"/>
            <a:r>
              <a:rPr lang="en-US" altLang="zh-CN" dirty="0"/>
              <a:t>If equivalence rules for grouping the intermediate keys are required to be different from those for grouping keys before reduction, </a:t>
            </a:r>
            <a:endParaRPr lang="en-US" altLang="zh-CN" dirty="0"/>
          </a:p>
          <a:p>
            <a:pPr lvl="1"/>
            <a:r>
              <a:rPr lang="en-US" altLang="zh-CN" dirty="0"/>
              <a:t>then one may specify a </a:t>
            </a:r>
            <a:r>
              <a:rPr lang="en-US" altLang="zh-CN" dirty="0">
                <a:solidFill>
                  <a:srgbClr val="FF0000"/>
                </a:solidFill>
              </a:rPr>
              <a:t>Comparator</a:t>
            </a:r>
            <a:r>
              <a:rPr lang="en-US" altLang="zh-CN" dirty="0"/>
              <a:t> via </a:t>
            </a:r>
            <a:r>
              <a:rPr lang="en-US" altLang="zh-CN" dirty="0">
                <a:hlinkClick r:id="rId1"/>
              </a:rPr>
              <a:t>Job.setSortComparatorClass(Class)</a:t>
            </a:r>
            <a:r>
              <a:rPr lang="en-US" altLang="zh-CN" dirty="0"/>
              <a:t>.</a:t>
            </a:r>
            <a:endParaRPr lang="en-US" altLang="zh-CN" dirty="0"/>
          </a:p>
          <a:p>
            <a:pPr lvl="1"/>
            <a:r>
              <a:rPr lang="en-US" altLang="zh-CN" dirty="0"/>
              <a:t>Since </a:t>
            </a:r>
            <a:r>
              <a:rPr lang="en-US" altLang="zh-CN" dirty="0">
                <a:hlinkClick r:id="rId1"/>
              </a:rPr>
              <a:t>Job.setGroupingComparatorClass(Class)</a:t>
            </a:r>
            <a:r>
              <a:rPr lang="en-US" altLang="zh-CN" dirty="0"/>
              <a:t> can be used to control how intermediate keys are grouped, these can be used in conjunction to simulate </a:t>
            </a:r>
            <a:r>
              <a:rPr lang="en-US" altLang="zh-CN" i="1" dirty="0">
                <a:solidFill>
                  <a:srgbClr val="FF0000"/>
                </a:solidFill>
              </a:rPr>
              <a:t>secondary sort on values</a:t>
            </a:r>
            <a:r>
              <a:rPr lang="en-US" altLang="zh-CN" dirty="0"/>
              <a:t>.</a:t>
            </a:r>
            <a:endParaRPr lang="en-US" altLang="zh-CN" dirty="0"/>
          </a:p>
          <a:p>
            <a:r>
              <a:rPr lang="en-US" altLang="zh-CN" b="1" dirty="0"/>
              <a:t>Reduce</a:t>
            </a:r>
            <a:endParaRPr lang="en-US" altLang="zh-CN" b="1" dirty="0"/>
          </a:p>
          <a:p>
            <a:pPr lvl="1"/>
            <a:r>
              <a:rPr lang="en-US" altLang="zh-CN" dirty="0"/>
              <a:t>In this phase the </a:t>
            </a:r>
            <a:r>
              <a:rPr lang="en-US" altLang="zh-CN" dirty="0">
                <a:solidFill>
                  <a:srgbClr val="FF0000"/>
                </a:solidFill>
              </a:rPr>
              <a:t>reduce(</a:t>
            </a:r>
            <a:r>
              <a:rPr lang="en-US" altLang="zh-CN" dirty="0" err="1">
                <a:solidFill>
                  <a:srgbClr val="FF0000"/>
                </a:solidFill>
              </a:rPr>
              <a:t>WritableComparable</a:t>
            </a:r>
            <a:r>
              <a:rPr lang="en-US" altLang="zh-CN" dirty="0">
                <a:solidFill>
                  <a:srgbClr val="FF0000"/>
                </a:solidFill>
              </a:rPr>
              <a:t>, </a:t>
            </a:r>
            <a:r>
              <a:rPr lang="en-US" altLang="zh-CN" dirty="0" err="1">
                <a:solidFill>
                  <a:srgbClr val="FF0000"/>
                </a:solidFill>
              </a:rPr>
              <a:t>Iterable</a:t>
            </a:r>
            <a:r>
              <a:rPr lang="en-US" altLang="zh-CN" dirty="0">
                <a:solidFill>
                  <a:srgbClr val="FF0000"/>
                </a:solidFill>
              </a:rPr>
              <a:t>&lt;Writable&gt;, Context) </a:t>
            </a:r>
            <a:r>
              <a:rPr lang="en-US" altLang="zh-CN" dirty="0"/>
              <a:t>method is called for each &lt;key, (list of values)&gt; pair in the grouped inputs.</a:t>
            </a:r>
            <a:endParaRPr lang="en-US" altLang="zh-CN" dirty="0"/>
          </a:p>
          <a:p>
            <a:pPr lvl="1"/>
            <a:r>
              <a:rPr lang="en-US" altLang="zh-CN" dirty="0"/>
              <a:t>The output of the reduce task is typically written to the </a:t>
            </a:r>
            <a:r>
              <a:rPr lang="en-US" altLang="zh-CN" dirty="0">
                <a:hlinkClick r:id="rId2"/>
              </a:rPr>
              <a:t>FileSystem</a:t>
            </a:r>
            <a:r>
              <a:rPr lang="en-US" altLang="zh-CN" dirty="0"/>
              <a:t> via </a:t>
            </a:r>
            <a:r>
              <a:rPr lang="en-US" altLang="zh-CN" dirty="0" err="1">
                <a:solidFill>
                  <a:srgbClr val="FF0000"/>
                </a:solidFill>
              </a:rPr>
              <a:t>Context.write</a:t>
            </a:r>
            <a:r>
              <a:rPr lang="en-US" altLang="zh-CN" dirty="0">
                <a:solidFill>
                  <a:srgbClr val="FF0000"/>
                </a:solidFill>
              </a:rPr>
              <a:t>(</a:t>
            </a:r>
            <a:r>
              <a:rPr lang="en-US" altLang="zh-CN" dirty="0" err="1">
                <a:solidFill>
                  <a:srgbClr val="FF0000"/>
                </a:solidFill>
              </a:rPr>
              <a:t>WritableComparable</a:t>
            </a:r>
            <a:r>
              <a:rPr lang="en-US" altLang="zh-CN" dirty="0">
                <a:solidFill>
                  <a:srgbClr val="FF0000"/>
                </a:solidFill>
              </a:rPr>
              <a:t>, Writable)</a:t>
            </a:r>
            <a:r>
              <a:rPr lang="en-US" altLang="zh-CN" dirty="0"/>
              <a:t>.</a:t>
            </a:r>
            <a:endParaRPr lang="en-US" altLang="zh-CN" dirty="0"/>
          </a:p>
          <a:p>
            <a:pPr lvl="1"/>
            <a:r>
              <a:rPr lang="en-US" altLang="zh-CN" dirty="0"/>
              <a:t>The output of the Reducer is </a:t>
            </a:r>
            <a:r>
              <a:rPr lang="en-US" altLang="zh-CN" i="1" dirty="0">
                <a:solidFill>
                  <a:srgbClr val="FF0000"/>
                </a:solidFill>
              </a:rPr>
              <a:t>not sorted</a:t>
            </a:r>
            <a:r>
              <a:rPr lang="en-US" altLang="zh-CN" dirty="0"/>
              <a: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a:t>
            </a:r>
            <a:r>
              <a:rPr kumimoji="1" lang="zh-CN" altLang="en-US" dirty="0"/>
              <a:t> </a:t>
            </a:r>
            <a:r>
              <a:rPr kumimoji="1" lang="en-US" altLang="zh-CN" dirty="0"/>
              <a:t>Many</a:t>
            </a:r>
            <a:r>
              <a:rPr kumimoji="1" lang="zh-CN" altLang="en-US" dirty="0"/>
              <a:t> </a:t>
            </a:r>
            <a:r>
              <a:rPr kumimoji="1" lang="en-US" altLang="zh-CN" dirty="0"/>
              <a:t>Reducers?</a:t>
            </a:r>
            <a:endParaRPr kumimoji="1" lang="zh-CN" altLang="en-US" dirty="0"/>
          </a:p>
        </p:txBody>
      </p:sp>
      <p:sp>
        <p:nvSpPr>
          <p:cNvPr id="3" name="内容占位符 2"/>
          <p:cNvSpPr>
            <a:spLocks noGrp="1"/>
          </p:cNvSpPr>
          <p:nvPr>
            <p:ph idx="1"/>
          </p:nvPr>
        </p:nvSpPr>
        <p:spPr/>
        <p:txBody>
          <a:bodyPr>
            <a:normAutofit/>
          </a:bodyPr>
          <a:lstStyle/>
          <a:p>
            <a:r>
              <a:rPr lang="en-US" altLang="zh-CN" dirty="0"/>
              <a:t>The right number of reduces seems to </a:t>
            </a:r>
            <a:endParaRPr lang="en-US" altLang="zh-CN" dirty="0"/>
          </a:p>
          <a:p>
            <a:pPr lvl="1"/>
            <a:r>
              <a:rPr lang="en-US" altLang="zh-CN" dirty="0"/>
              <a:t>be </a:t>
            </a:r>
            <a:r>
              <a:rPr lang="en-US" altLang="zh-CN" dirty="0">
                <a:solidFill>
                  <a:srgbClr val="FF0000"/>
                </a:solidFill>
              </a:rPr>
              <a:t>0.95 </a:t>
            </a:r>
            <a:r>
              <a:rPr lang="en-US" altLang="zh-CN" dirty="0"/>
              <a:t>or </a:t>
            </a:r>
            <a:r>
              <a:rPr lang="en-US" altLang="zh-CN" dirty="0">
                <a:solidFill>
                  <a:srgbClr val="FF0000"/>
                </a:solidFill>
              </a:rPr>
              <a:t>1.75</a:t>
            </a:r>
            <a:r>
              <a:rPr lang="en-US" altLang="zh-CN" dirty="0"/>
              <a:t> multiplied by </a:t>
            </a:r>
            <a:r>
              <a:rPr lang="en-US" altLang="zh-CN" dirty="0">
                <a:solidFill>
                  <a:srgbClr val="FF0000"/>
                </a:solidFill>
              </a:rPr>
              <a:t>(&lt;</a:t>
            </a:r>
            <a:r>
              <a:rPr lang="en-US" altLang="zh-CN" i="1" dirty="0">
                <a:solidFill>
                  <a:srgbClr val="FF0000"/>
                </a:solidFill>
              </a:rPr>
              <a:t>no. of nodes</a:t>
            </a:r>
            <a:r>
              <a:rPr lang="en-US" altLang="zh-CN" dirty="0">
                <a:solidFill>
                  <a:srgbClr val="FF0000"/>
                </a:solidFill>
              </a:rPr>
              <a:t>&gt; * &lt;</a:t>
            </a:r>
            <a:r>
              <a:rPr lang="en-US" altLang="zh-CN" i="1" dirty="0">
                <a:solidFill>
                  <a:srgbClr val="FF0000"/>
                </a:solidFill>
              </a:rPr>
              <a:t>no. of maximum containers per node</a:t>
            </a:r>
            <a:r>
              <a:rPr lang="en-US" altLang="zh-CN" dirty="0">
                <a:solidFill>
                  <a:srgbClr val="FF0000"/>
                </a:solidFill>
              </a:rPr>
              <a:t>&gt;)</a:t>
            </a:r>
            <a:r>
              <a:rPr lang="en-US" altLang="zh-CN" dirty="0"/>
              <a:t>.</a:t>
            </a:r>
            <a:endParaRPr lang="en-US" altLang="zh-CN" dirty="0"/>
          </a:p>
          <a:p>
            <a:pPr lvl="1"/>
            <a:r>
              <a:rPr lang="en-US" altLang="zh-CN" dirty="0"/>
              <a:t>With 0.95 all of the reduces can launch immediately and start transferring map outputs as the maps finish. </a:t>
            </a:r>
            <a:endParaRPr lang="en-US" altLang="zh-CN" dirty="0"/>
          </a:p>
          <a:p>
            <a:pPr lvl="1"/>
            <a:r>
              <a:rPr lang="en-US" altLang="zh-CN" dirty="0"/>
              <a:t>With 1.75 the faster nodes will finish their first round of reduces and launch a second wave of reduces doing a much better job of load balancing.</a:t>
            </a:r>
            <a:endParaRPr lang="en-US" altLang="zh-CN" dirty="0"/>
          </a:p>
          <a:p>
            <a:r>
              <a:rPr lang="en-US" altLang="zh-CN" dirty="0"/>
              <a:t>Increasing the number of reduces </a:t>
            </a:r>
            <a:endParaRPr lang="en-US" altLang="zh-CN" dirty="0"/>
          </a:p>
          <a:p>
            <a:pPr lvl="1"/>
            <a:r>
              <a:rPr lang="en-US" altLang="zh-CN" dirty="0"/>
              <a:t>increases the framework overhead, </a:t>
            </a:r>
            <a:endParaRPr lang="en-US" altLang="zh-CN" dirty="0"/>
          </a:p>
          <a:p>
            <a:pPr lvl="1"/>
            <a:r>
              <a:rPr lang="en-US" altLang="zh-CN" dirty="0"/>
              <a:t>but increases load balancing and lowers the cost of failures.</a:t>
            </a:r>
            <a:endParaRPr lang="en-US" altLang="zh-CN" dirty="0"/>
          </a:p>
          <a:p>
            <a:r>
              <a:rPr lang="en-US" altLang="zh-CN" dirty="0"/>
              <a:t>The scaling factors above are slightly less than </a:t>
            </a:r>
            <a:endParaRPr lang="en-US" altLang="zh-CN" dirty="0"/>
          </a:p>
          <a:p>
            <a:pPr lvl="1"/>
            <a:r>
              <a:rPr lang="en-US" altLang="zh-CN" dirty="0"/>
              <a:t>whole numbers to reserve a few reduce slots in the framework for speculative-tasks and failed tasks.</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Reduce</a:t>
            </a:r>
            <a:r>
              <a:rPr kumimoji="1" lang="zh-CN" altLang="en-US" dirty="0"/>
              <a:t> </a:t>
            </a:r>
            <a:r>
              <a:rPr kumimoji="1" lang="en-US" altLang="zh-CN" dirty="0"/>
              <a:t>NONE</a:t>
            </a:r>
            <a:r>
              <a:rPr kumimoji="1" lang="zh-CN" altLang="en-US" dirty="0"/>
              <a:t> </a:t>
            </a:r>
            <a:r>
              <a:rPr kumimoji="1" lang="en-US" altLang="zh-CN" dirty="0"/>
              <a:t>&amp;</a:t>
            </a:r>
            <a:r>
              <a:rPr kumimoji="1" lang="zh-CN" altLang="en-US" dirty="0"/>
              <a:t> </a:t>
            </a:r>
            <a:r>
              <a:rPr kumimoji="1" lang="en-US" altLang="zh-CN" dirty="0"/>
              <a:t>Partitioner</a:t>
            </a:r>
            <a:endParaRPr kumimoji="1" lang="zh-CN" altLang="en-US" dirty="0"/>
          </a:p>
        </p:txBody>
      </p:sp>
      <p:sp>
        <p:nvSpPr>
          <p:cNvPr id="3" name="内容占位符 2"/>
          <p:cNvSpPr>
            <a:spLocks noGrp="1"/>
          </p:cNvSpPr>
          <p:nvPr>
            <p:ph idx="1"/>
          </p:nvPr>
        </p:nvSpPr>
        <p:spPr/>
        <p:txBody>
          <a:bodyPr>
            <a:normAutofit/>
          </a:bodyPr>
          <a:lstStyle/>
          <a:p>
            <a:r>
              <a:rPr lang="en-US" altLang="zh-CN" b="1" dirty="0"/>
              <a:t>Reducer NONE</a:t>
            </a:r>
            <a:endParaRPr lang="en-US" altLang="zh-CN" b="1" dirty="0"/>
          </a:p>
          <a:p>
            <a:pPr lvl="1"/>
            <a:r>
              <a:rPr lang="en-US" altLang="zh-CN" dirty="0"/>
              <a:t>It is legal to set the number of reduce-tasks to </a:t>
            </a:r>
            <a:r>
              <a:rPr lang="en-US" altLang="zh-CN" i="1" dirty="0">
                <a:solidFill>
                  <a:srgbClr val="FF0000"/>
                </a:solidFill>
              </a:rPr>
              <a:t>zero</a:t>
            </a:r>
            <a:r>
              <a:rPr lang="en-US" altLang="zh-CN" dirty="0"/>
              <a:t> if no reduction is desired.</a:t>
            </a:r>
            <a:endParaRPr lang="en-US" altLang="zh-CN" dirty="0"/>
          </a:p>
          <a:p>
            <a:pPr lvl="1"/>
            <a:r>
              <a:rPr lang="en-US" altLang="zh-CN" dirty="0"/>
              <a:t>In this case the outputs of the map-tasks go directly to the </a:t>
            </a:r>
            <a:r>
              <a:rPr lang="en-US" altLang="zh-CN" dirty="0" err="1"/>
              <a:t>FileSystem</a:t>
            </a:r>
            <a:r>
              <a:rPr lang="en-US" altLang="zh-CN" dirty="0"/>
              <a:t>, into the output path set by </a:t>
            </a:r>
            <a:r>
              <a:rPr lang="en-US" altLang="zh-CN" dirty="0">
                <a:hlinkClick r:id="rId1"/>
              </a:rPr>
              <a:t>FileOutputFormat.setOutputPath(Job, Path)</a:t>
            </a:r>
            <a:r>
              <a:rPr lang="en-US" altLang="zh-CN" dirty="0"/>
              <a:t>. </a:t>
            </a:r>
            <a:endParaRPr lang="en-US" altLang="zh-CN" dirty="0"/>
          </a:p>
          <a:p>
            <a:pPr lvl="1"/>
            <a:r>
              <a:rPr lang="en-US" altLang="zh-CN" dirty="0"/>
              <a:t>The framework </a:t>
            </a:r>
            <a:r>
              <a:rPr lang="en-US" altLang="zh-CN" dirty="0">
                <a:solidFill>
                  <a:srgbClr val="FF0000"/>
                </a:solidFill>
              </a:rPr>
              <a:t>does not sort </a:t>
            </a:r>
            <a:r>
              <a:rPr lang="en-US" altLang="zh-CN" dirty="0"/>
              <a:t>the map-outputs before writing them out to the </a:t>
            </a:r>
            <a:r>
              <a:rPr lang="en-US" altLang="zh-CN" dirty="0" err="1"/>
              <a:t>FileSystem</a:t>
            </a:r>
            <a:r>
              <a:rPr lang="en-US" altLang="zh-CN" dirty="0"/>
              <a:t>.</a:t>
            </a:r>
            <a:endParaRPr lang="en-US" altLang="zh-CN" dirty="0"/>
          </a:p>
          <a:p>
            <a:r>
              <a:rPr lang="en-US" altLang="zh-CN" b="1" dirty="0"/>
              <a:t>Partitioner</a:t>
            </a:r>
            <a:endParaRPr lang="en-US" altLang="zh-CN" b="1" dirty="0"/>
          </a:p>
          <a:p>
            <a:pPr lvl="1"/>
            <a:r>
              <a:rPr lang="en-US" altLang="zh-CN" dirty="0">
                <a:hlinkClick r:id="rId2"/>
              </a:rPr>
              <a:t>Partitioner</a:t>
            </a:r>
            <a:r>
              <a:rPr lang="en-US" altLang="zh-CN" dirty="0"/>
              <a:t> partitions the key space.</a:t>
            </a:r>
            <a:endParaRPr lang="en-US" altLang="zh-CN" dirty="0"/>
          </a:p>
          <a:p>
            <a:pPr lvl="1"/>
            <a:r>
              <a:rPr lang="en-US" altLang="zh-CN" dirty="0"/>
              <a:t>Partitioner controls the partitioning of the keys of the intermediate map-outputs. </a:t>
            </a:r>
            <a:endParaRPr lang="en-US" altLang="zh-CN" dirty="0"/>
          </a:p>
          <a:p>
            <a:pPr lvl="1"/>
            <a:r>
              <a:rPr lang="en-US" altLang="zh-CN" dirty="0"/>
              <a:t>The key (or a subset of the key) is used to derive the partition, typically by a </a:t>
            </a:r>
            <a:r>
              <a:rPr lang="en-US" altLang="zh-CN" i="1" dirty="0">
                <a:solidFill>
                  <a:srgbClr val="FF0000"/>
                </a:solidFill>
              </a:rPr>
              <a:t>hash function</a:t>
            </a:r>
            <a:r>
              <a:rPr lang="en-US" altLang="zh-CN" dirty="0"/>
              <a:t>. </a:t>
            </a:r>
            <a:endParaRPr lang="en-US" altLang="zh-CN" dirty="0"/>
          </a:p>
          <a:p>
            <a:pPr lvl="1"/>
            <a:r>
              <a:rPr lang="en-US" altLang="zh-CN" dirty="0"/>
              <a:t>The total number of partitions is the same as the number of reduce tasks for the job. </a:t>
            </a:r>
            <a:endParaRPr lang="en-US" altLang="zh-CN" dirty="0"/>
          </a:p>
          <a:p>
            <a:pPr lvl="1"/>
            <a:r>
              <a:rPr lang="en-US" altLang="zh-CN" dirty="0"/>
              <a:t>Hence this controls which of the </a:t>
            </a:r>
            <a:r>
              <a:rPr lang="en-US" altLang="zh-CN" dirty="0">
                <a:solidFill>
                  <a:srgbClr val="FF0000"/>
                </a:solidFill>
              </a:rPr>
              <a:t>m</a:t>
            </a:r>
            <a:r>
              <a:rPr lang="en-US" altLang="zh-CN" dirty="0"/>
              <a:t> reduce tasks the intermediate key (and hence the record) is sent to for reduction.</a:t>
            </a:r>
            <a:endParaRPr lang="en-US" altLang="zh-CN" dirty="0"/>
          </a:p>
          <a:p>
            <a:pPr lvl="1"/>
            <a:r>
              <a:rPr lang="en-US" altLang="zh-CN" dirty="0">
                <a:hlinkClick r:id="rId3"/>
              </a:rPr>
              <a:t>HashPartitioner</a:t>
            </a:r>
            <a:r>
              <a:rPr lang="en-US" altLang="zh-CN" dirty="0"/>
              <a:t> is the default Partitioner.</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Job</a:t>
            </a:r>
            <a:r>
              <a:rPr kumimoji="1" lang="zh-CN" altLang="en-US" dirty="0"/>
              <a:t> </a:t>
            </a:r>
            <a:r>
              <a:rPr kumimoji="1" lang="en-US" altLang="zh-CN" dirty="0"/>
              <a:t>Configuration</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hlinkClick r:id="rId1"/>
              </a:rPr>
              <a:t>Job</a:t>
            </a:r>
            <a:r>
              <a:rPr lang="en-US" altLang="zh-CN" dirty="0"/>
              <a:t> represents a MapReduce job configuration.</a:t>
            </a:r>
            <a:endParaRPr lang="en-US" altLang="zh-CN" dirty="0"/>
          </a:p>
          <a:p>
            <a:pPr lvl="1"/>
            <a:r>
              <a:rPr lang="en-US" altLang="zh-CN" dirty="0"/>
              <a:t>Job is the primary interface for a user to describe a MapReduce job to the Hadoop framework for execution. </a:t>
            </a:r>
            <a:endParaRPr lang="en-US" altLang="zh-CN" dirty="0"/>
          </a:p>
          <a:p>
            <a:r>
              <a:rPr lang="en-US" altLang="zh-CN" dirty="0"/>
              <a:t>Job is typically used to specify the </a:t>
            </a:r>
            <a:r>
              <a:rPr lang="en-US" altLang="zh-CN" dirty="0">
                <a:solidFill>
                  <a:srgbClr val="FF0000"/>
                </a:solidFill>
              </a:rPr>
              <a:t>Mapper</a:t>
            </a:r>
            <a:r>
              <a:rPr lang="en-US" altLang="zh-CN" dirty="0"/>
              <a:t>, </a:t>
            </a:r>
            <a:r>
              <a:rPr lang="en-US" altLang="zh-CN" dirty="0">
                <a:solidFill>
                  <a:srgbClr val="FF0000"/>
                </a:solidFill>
              </a:rPr>
              <a:t>combiner</a:t>
            </a:r>
            <a:r>
              <a:rPr lang="en-US" altLang="zh-CN" dirty="0"/>
              <a:t> (if</a:t>
            </a:r>
            <a:r>
              <a:rPr lang="zh-CN" altLang="en-US" dirty="0"/>
              <a:t> </a:t>
            </a:r>
            <a:r>
              <a:rPr lang="en-US" altLang="zh-CN" dirty="0"/>
              <a:t>any),</a:t>
            </a:r>
            <a:r>
              <a:rPr lang="zh-CN" altLang="en-US" dirty="0"/>
              <a:t> </a:t>
            </a:r>
            <a:r>
              <a:rPr lang="en-US" altLang="zh-CN" dirty="0">
                <a:solidFill>
                  <a:srgbClr val="FF0000"/>
                </a:solidFill>
              </a:rPr>
              <a:t>Partitioner,</a:t>
            </a:r>
            <a:r>
              <a:rPr lang="zh-CN" altLang="en-US" dirty="0">
                <a:solidFill>
                  <a:srgbClr val="FF0000"/>
                </a:solidFill>
              </a:rPr>
              <a:t> </a:t>
            </a:r>
            <a:r>
              <a:rPr lang="en-US" altLang="zh-CN" dirty="0">
                <a:solidFill>
                  <a:srgbClr val="FF0000"/>
                </a:solidFill>
              </a:rPr>
              <a:t>Reducer</a:t>
            </a:r>
            <a:r>
              <a:rPr lang="en-US" altLang="zh-CN" dirty="0"/>
              <a:t>,</a:t>
            </a:r>
            <a:r>
              <a:rPr lang="zh-CN" altLang="en-US" dirty="0"/>
              <a:t>  </a:t>
            </a:r>
            <a:r>
              <a:rPr lang="en-US" altLang="zh-CN" dirty="0" err="1">
                <a:solidFill>
                  <a:srgbClr val="FF0000"/>
                </a:solidFill>
              </a:rPr>
              <a:t>InputFormat</a:t>
            </a:r>
            <a:r>
              <a:rPr lang="en-US" altLang="zh-CN" dirty="0"/>
              <a:t>, </a:t>
            </a:r>
            <a:r>
              <a:rPr lang="en-US" altLang="zh-CN" dirty="0" err="1">
                <a:solidFill>
                  <a:srgbClr val="FF0000"/>
                </a:solidFill>
              </a:rPr>
              <a:t>OutputFormat</a:t>
            </a:r>
            <a:r>
              <a:rPr lang="en-US" altLang="zh-CN" dirty="0"/>
              <a:t> implementations. </a:t>
            </a:r>
            <a:endParaRPr lang="en-US" altLang="zh-CN" dirty="0"/>
          </a:p>
          <a:p>
            <a:r>
              <a:rPr lang="en-US" altLang="zh-CN" dirty="0"/>
              <a:t>Optionally, Job is used to specify other advanced facets of the job such as </a:t>
            </a:r>
            <a:endParaRPr lang="en-US" altLang="zh-CN" dirty="0"/>
          </a:p>
          <a:p>
            <a:pPr lvl="1"/>
            <a:r>
              <a:rPr lang="en-US" altLang="zh-CN" dirty="0"/>
              <a:t>the </a:t>
            </a:r>
            <a:r>
              <a:rPr lang="en-US" altLang="zh-CN" dirty="0">
                <a:solidFill>
                  <a:srgbClr val="FF0000"/>
                </a:solidFill>
              </a:rPr>
              <a:t>Comparator</a:t>
            </a:r>
            <a:r>
              <a:rPr lang="en-US" altLang="zh-CN" dirty="0"/>
              <a:t> to be used, </a:t>
            </a:r>
            <a:endParaRPr lang="en-US" altLang="zh-CN" dirty="0"/>
          </a:p>
          <a:p>
            <a:pPr lvl="1"/>
            <a:r>
              <a:rPr lang="en-US" altLang="zh-CN" dirty="0"/>
              <a:t>files to be put in the </a:t>
            </a:r>
            <a:r>
              <a:rPr lang="en-US" altLang="zh-CN" dirty="0" err="1">
                <a:solidFill>
                  <a:srgbClr val="FF0000"/>
                </a:solidFill>
              </a:rPr>
              <a:t>DistributedCache</a:t>
            </a:r>
            <a:r>
              <a:rPr lang="en-US" altLang="zh-CN" dirty="0"/>
              <a:t>, </a:t>
            </a:r>
            <a:endParaRPr lang="en-US" altLang="zh-CN" dirty="0"/>
          </a:p>
          <a:p>
            <a:pPr lvl="1"/>
            <a:r>
              <a:rPr lang="en-US" altLang="zh-CN" dirty="0"/>
              <a:t>whether intermediate and/or job outputs are to be </a:t>
            </a:r>
            <a:r>
              <a:rPr lang="en-US" altLang="zh-CN" dirty="0">
                <a:solidFill>
                  <a:srgbClr val="FF0000"/>
                </a:solidFill>
              </a:rPr>
              <a:t>compressed</a:t>
            </a:r>
            <a:r>
              <a:rPr lang="en-US" altLang="zh-CN" dirty="0"/>
              <a:t> (and how), </a:t>
            </a:r>
            <a:endParaRPr lang="en-US" altLang="zh-CN" dirty="0"/>
          </a:p>
          <a:p>
            <a:pPr lvl="1"/>
            <a:r>
              <a:rPr lang="en-US" altLang="zh-CN" dirty="0"/>
              <a:t>whether job tasks can be executed in a </a:t>
            </a:r>
            <a:r>
              <a:rPr lang="en-US" altLang="zh-CN" i="1" dirty="0"/>
              <a:t>speculative</a:t>
            </a:r>
            <a:r>
              <a:rPr lang="en-US" altLang="zh-CN" dirty="0"/>
              <a:t> manner (</a:t>
            </a:r>
            <a:r>
              <a:rPr lang="en-US" altLang="zh-CN" dirty="0">
                <a:hlinkClick r:id="rId1"/>
              </a:rPr>
              <a:t>setMapSpeculativeExecution(boolean)</a:t>
            </a:r>
            <a:r>
              <a:rPr lang="en-US" altLang="zh-CN" dirty="0"/>
              <a:t>)/ </a:t>
            </a:r>
            <a:r>
              <a:rPr lang="en-US" altLang="zh-CN" dirty="0">
                <a:hlinkClick r:id="rId1"/>
              </a:rPr>
              <a:t>setReduceSpeculativeExecution(boolean)</a:t>
            </a:r>
            <a:r>
              <a:rPr lang="en-US" altLang="zh-CN" dirty="0"/>
              <a:t>), </a:t>
            </a:r>
            <a:endParaRPr lang="en-US" altLang="zh-CN" dirty="0"/>
          </a:p>
          <a:p>
            <a:pPr lvl="1"/>
            <a:r>
              <a:rPr lang="en-US" altLang="zh-CN" dirty="0"/>
              <a:t>maximum number of attempts per task (</a:t>
            </a:r>
            <a:r>
              <a:rPr lang="en-US" altLang="zh-CN" dirty="0">
                <a:hlinkClick r:id="rId1"/>
              </a:rPr>
              <a:t>setMaxMapAttempts(int)</a:t>
            </a:r>
            <a:r>
              <a:rPr lang="en-US" altLang="zh-CN" dirty="0"/>
              <a:t>/ </a:t>
            </a:r>
            <a:r>
              <a:rPr lang="en-US" altLang="zh-CN" dirty="0">
                <a:hlinkClick r:id="rId1"/>
              </a:rPr>
              <a:t>setMaxReduceAttempts(int)</a:t>
            </a:r>
            <a:r>
              <a:rPr lang="en-US" altLang="zh-CN" dirty="0"/>
              <a:t>) etc.</a:t>
            </a:r>
            <a:endParaRPr lang="en-US" altLang="zh-CN" dirty="0"/>
          </a:p>
          <a:p>
            <a:r>
              <a:rPr lang="en-US" altLang="zh-CN" dirty="0"/>
              <a:t>Of course, users can use </a:t>
            </a:r>
            <a:r>
              <a:rPr lang="en-US" altLang="zh-CN" dirty="0">
                <a:hlinkClick r:id="rId2"/>
              </a:rPr>
              <a:t>Configuration.set(String, String)</a:t>
            </a:r>
            <a:r>
              <a:rPr lang="en-US" altLang="zh-CN" dirty="0"/>
              <a:t>/ </a:t>
            </a:r>
            <a:r>
              <a:rPr lang="en-US" altLang="zh-CN" dirty="0">
                <a:hlinkClick r:id="rId2"/>
              </a:rPr>
              <a:t>Configuration.get(String)</a:t>
            </a:r>
            <a:r>
              <a:rPr lang="en-US" altLang="zh-CN" dirty="0"/>
              <a:t> to set/get arbitrary parameters needed by applications. </a:t>
            </a:r>
            <a:br>
              <a:rPr lang="en-US" altLang="zh-CN" dirty="0"/>
            </a:b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Task Execution &amp; Environment</a:t>
            </a:r>
            <a:endParaRPr kumimoji="1"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solidFill>
                  <a:srgbClr val="FF0000"/>
                </a:solidFill>
              </a:rPr>
              <a:t>MRAppMaster</a:t>
            </a:r>
            <a:r>
              <a:rPr lang="en-US" altLang="zh-CN" dirty="0"/>
              <a:t> executes the Mapper/Reducer </a:t>
            </a:r>
            <a:r>
              <a:rPr lang="en-US" altLang="zh-CN" i="1" dirty="0">
                <a:solidFill>
                  <a:srgbClr val="FF0000"/>
                </a:solidFill>
              </a:rPr>
              <a:t>task</a:t>
            </a:r>
            <a:r>
              <a:rPr lang="en-US" altLang="zh-CN" dirty="0"/>
              <a:t> as </a:t>
            </a:r>
            <a:r>
              <a:rPr lang="en-US" altLang="zh-CN" dirty="0">
                <a:solidFill>
                  <a:srgbClr val="FF0000"/>
                </a:solidFill>
              </a:rPr>
              <a:t>a child process in a separate </a:t>
            </a:r>
            <a:r>
              <a:rPr lang="en-US" altLang="zh-CN" dirty="0" err="1">
                <a:solidFill>
                  <a:srgbClr val="FF0000"/>
                </a:solidFill>
              </a:rPr>
              <a:t>jvm</a:t>
            </a:r>
            <a:r>
              <a:rPr lang="en-US" altLang="zh-CN" dirty="0"/>
              <a:t>.</a:t>
            </a:r>
            <a:endParaRPr lang="en-US" altLang="zh-CN" dirty="0"/>
          </a:p>
          <a:p>
            <a:pPr lvl="1"/>
            <a:r>
              <a:rPr lang="en-US" altLang="zh-CN" dirty="0"/>
              <a:t>The child-task inherits the environment of the parent </a:t>
            </a:r>
            <a:r>
              <a:rPr lang="en-US" altLang="zh-CN" dirty="0" err="1">
                <a:solidFill>
                  <a:srgbClr val="FF0000"/>
                </a:solidFill>
              </a:rPr>
              <a:t>MRAppMaster</a:t>
            </a:r>
            <a:r>
              <a:rPr lang="en-US" altLang="zh-CN" dirty="0"/>
              <a:t>. </a:t>
            </a:r>
            <a:endParaRPr lang="en-US" altLang="zh-CN" dirty="0"/>
          </a:p>
          <a:p>
            <a:pPr lvl="1"/>
            <a:r>
              <a:rPr lang="en-US" altLang="zh-CN" dirty="0"/>
              <a:t>The user can specify additional options to the </a:t>
            </a:r>
            <a:r>
              <a:rPr lang="en-US" altLang="zh-CN" dirty="0">
                <a:solidFill>
                  <a:srgbClr val="FF0000"/>
                </a:solidFill>
              </a:rPr>
              <a:t>child-</a:t>
            </a:r>
            <a:r>
              <a:rPr lang="en-US" altLang="zh-CN" dirty="0" err="1">
                <a:solidFill>
                  <a:srgbClr val="FF0000"/>
                </a:solidFill>
              </a:rPr>
              <a:t>jvm</a:t>
            </a:r>
            <a:r>
              <a:rPr lang="en-US" altLang="zh-CN" dirty="0"/>
              <a:t> via the </a:t>
            </a:r>
            <a:r>
              <a:rPr lang="en-US" altLang="zh-CN" dirty="0" err="1">
                <a:solidFill>
                  <a:srgbClr val="FF0000"/>
                </a:solidFill>
              </a:rPr>
              <a:t>mapreduce</a:t>
            </a:r>
            <a:r>
              <a:rPr lang="en-US" altLang="zh-CN" dirty="0">
                <a:solidFill>
                  <a:srgbClr val="FF0000"/>
                </a:solidFill>
              </a:rPr>
              <a:t>.{</a:t>
            </a:r>
            <a:r>
              <a:rPr lang="en-US" altLang="zh-CN" dirty="0" err="1">
                <a:solidFill>
                  <a:srgbClr val="FF0000"/>
                </a:solidFill>
              </a:rPr>
              <a:t>map|reduce</a:t>
            </a:r>
            <a:r>
              <a:rPr lang="en-US" altLang="zh-CN" dirty="0">
                <a:solidFill>
                  <a:srgbClr val="FF0000"/>
                </a:solidFill>
              </a:rPr>
              <a:t>}.</a:t>
            </a:r>
            <a:r>
              <a:rPr lang="en-US" altLang="zh-CN" dirty="0" err="1">
                <a:solidFill>
                  <a:srgbClr val="FF0000"/>
                </a:solidFill>
              </a:rPr>
              <a:t>java.opts</a:t>
            </a:r>
            <a:r>
              <a:rPr lang="en-US" altLang="zh-CN" dirty="0">
                <a:solidFill>
                  <a:srgbClr val="FF0000"/>
                </a:solidFill>
              </a:rPr>
              <a:t> </a:t>
            </a:r>
            <a:r>
              <a:rPr lang="en-US" altLang="zh-CN" dirty="0"/>
              <a:t>and configuration parameter in the Job </a:t>
            </a:r>
            <a:endParaRPr lang="en-US" altLang="zh-CN" dirty="0"/>
          </a:p>
          <a:p>
            <a:pPr lvl="2"/>
            <a:r>
              <a:rPr lang="en-US" altLang="zh-CN" dirty="0"/>
              <a:t>such as non-standard paths for the run-time linker to search shared libraries via </a:t>
            </a:r>
            <a:r>
              <a:rPr lang="en-US" altLang="zh-CN" dirty="0">
                <a:solidFill>
                  <a:srgbClr val="FF0000"/>
                </a:solidFill>
              </a:rPr>
              <a:t>-</a:t>
            </a:r>
            <a:r>
              <a:rPr lang="en-US" altLang="zh-CN" dirty="0" err="1">
                <a:solidFill>
                  <a:srgbClr val="FF0000"/>
                </a:solidFill>
              </a:rPr>
              <a:t>Djava.library.path</a:t>
            </a:r>
            <a:r>
              <a:rPr lang="en-US" altLang="zh-CN" dirty="0">
                <a:solidFill>
                  <a:srgbClr val="FF0000"/>
                </a:solidFill>
              </a:rPr>
              <a:t>=&lt;&gt;</a:t>
            </a:r>
            <a:r>
              <a:rPr lang="en-US" altLang="zh-CN" dirty="0"/>
              <a:t> etc. </a:t>
            </a:r>
            <a:endParaRPr lang="en-US" altLang="zh-CN" dirty="0"/>
          </a:p>
          <a:p>
            <a:pPr lvl="1"/>
            <a:r>
              <a:rPr lang="en-US" altLang="zh-CN" dirty="0"/>
              <a:t>If the </a:t>
            </a:r>
            <a:r>
              <a:rPr lang="en-US" altLang="zh-CN" dirty="0" err="1"/>
              <a:t>mapreduce</a:t>
            </a:r>
            <a:r>
              <a:rPr lang="en-US" altLang="zh-CN" dirty="0"/>
              <a:t>.{</a:t>
            </a:r>
            <a:r>
              <a:rPr lang="en-US" altLang="zh-CN" dirty="0" err="1"/>
              <a:t>map|reduce</a:t>
            </a:r>
            <a:r>
              <a:rPr lang="en-US" altLang="zh-CN" dirty="0"/>
              <a:t>}.</a:t>
            </a:r>
            <a:r>
              <a:rPr lang="en-US" altLang="zh-CN" dirty="0" err="1"/>
              <a:t>java.opts</a:t>
            </a:r>
            <a:r>
              <a:rPr lang="en-US" altLang="zh-CN" dirty="0"/>
              <a:t> parameters contains the symbol </a:t>
            </a:r>
            <a:r>
              <a:rPr lang="en-US" altLang="zh-CN" i="1" dirty="0">
                <a:solidFill>
                  <a:srgbClr val="FF0000"/>
                </a:solidFill>
              </a:rPr>
              <a:t>@</a:t>
            </a:r>
            <a:r>
              <a:rPr lang="en-US" altLang="zh-CN" i="1" dirty="0" err="1">
                <a:solidFill>
                  <a:srgbClr val="FF0000"/>
                </a:solidFill>
              </a:rPr>
              <a:t>taskid</a:t>
            </a:r>
            <a:r>
              <a:rPr lang="en-US" altLang="zh-CN" i="1" dirty="0">
                <a:solidFill>
                  <a:srgbClr val="FF0000"/>
                </a:solidFill>
              </a:rPr>
              <a:t>@</a:t>
            </a:r>
            <a:r>
              <a:rPr lang="en-US" altLang="zh-CN" dirty="0">
                <a:solidFill>
                  <a:srgbClr val="FF0000"/>
                </a:solidFill>
              </a:rPr>
              <a:t> </a:t>
            </a:r>
            <a:r>
              <a:rPr lang="en-US" altLang="zh-CN" dirty="0"/>
              <a:t>it is interpolated with value of </a:t>
            </a:r>
            <a:r>
              <a:rPr lang="en-US" altLang="zh-CN" dirty="0" err="1">
                <a:solidFill>
                  <a:srgbClr val="FF0000"/>
                </a:solidFill>
              </a:rPr>
              <a:t>taskid</a:t>
            </a:r>
            <a:r>
              <a:rPr lang="en-US" altLang="zh-CN" dirty="0"/>
              <a:t> of the MapReduce task.</a:t>
            </a:r>
            <a:endParaRPr lang="en-US" altLang="zh-CN" dirty="0"/>
          </a:p>
          <a:p>
            <a:pPr marL="0"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Task Execution &amp; Environment</a:t>
            </a:r>
            <a:endParaRPr kumimoji="1" lang="zh-CN" altLang="en-US" dirty="0"/>
          </a:p>
        </p:txBody>
      </p:sp>
      <p:sp>
        <p:nvSpPr>
          <p:cNvPr id="3" name="内容占位符 2"/>
          <p:cNvSpPr>
            <a:spLocks noGrp="1"/>
          </p:cNvSpPr>
          <p:nvPr>
            <p:ph idx="1"/>
          </p:nvPr>
        </p:nvSpPr>
        <p:spPr/>
        <p:txBody>
          <a:bodyPr>
            <a:normAutofit/>
          </a:bodyPr>
          <a:lstStyle/>
          <a:p>
            <a:r>
              <a:rPr lang="en-US" altLang="zh-CN" dirty="0"/>
              <a:t>Here is an example </a:t>
            </a:r>
            <a:endParaRPr lang="en-US" altLang="zh-CN" dirty="0"/>
          </a:p>
          <a:p>
            <a:pPr lvl="1"/>
            <a:r>
              <a:rPr lang="en-US" altLang="zh-CN" dirty="0"/>
              <a:t>showing </a:t>
            </a:r>
            <a:r>
              <a:rPr lang="en-US" altLang="zh-CN" dirty="0" err="1"/>
              <a:t>jvm</a:t>
            </a:r>
            <a:r>
              <a:rPr lang="en-US" altLang="zh-CN" dirty="0"/>
              <a:t> GC logging, </a:t>
            </a:r>
            <a:endParaRPr lang="en-US" altLang="zh-CN" dirty="0"/>
          </a:p>
          <a:p>
            <a:pPr lvl="1"/>
            <a:r>
              <a:rPr lang="en-US" altLang="zh-CN" dirty="0"/>
              <a:t>and start of a </a:t>
            </a:r>
            <a:r>
              <a:rPr lang="en-US" altLang="zh-CN" dirty="0" err="1"/>
              <a:t>passwordless</a:t>
            </a:r>
            <a:r>
              <a:rPr lang="en-US" altLang="zh-CN" dirty="0"/>
              <a:t> JVM JMX agent so that it can connect with </a:t>
            </a:r>
            <a:r>
              <a:rPr lang="en-US" altLang="zh-CN" dirty="0" err="1"/>
              <a:t>jconsole</a:t>
            </a:r>
            <a:r>
              <a:rPr lang="en-US" altLang="zh-CN" dirty="0"/>
              <a:t> and watch child memory, threads and get thread dumps. </a:t>
            </a:r>
            <a:endParaRPr lang="en-US" altLang="zh-CN" dirty="0"/>
          </a:p>
          <a:p>
            <a:pPr lvl="1"/>
            <a:r>
              <a:rPr lang="en-US" altLang="zh-CN" dirty="0"/>
              <a:t>It also sets the maximum heap-size of the map and reduce child </a:t>
            </a:r>
            <a:r>
              <a:rPr lang="en-US" altLang="zh-CN" dirty="0" err="1"/>
              <a:t>jvm</a:t>
            </a:r>
            <a:r>
              <a:rPr lang="en-US" altLang="zh-CN" dirty="0"/>
              <a:t> to 512MB &amp; 1024MB respectively. </a:t>
            </a:r>
            <a:endParaRPr lang="en-US" altLang="zh-CN" dirty="0"/>
          </a:p>
          <a:p>
            <a:pPr lvl="1"/>
            <a:r>
              <a:rPr lang="en-US" altLang="zh-CN" dirty="0"/>
              <a:t>It also adds an additional path to the </a:t>
            </a:r>
            <a:r>
              <a:rPr lang="en-US" altLang="zh-CN" dirty="0" err="1"/>
              <a:t>java.library.path</a:t>
            </a:r>
            <a:r>
              <a:rPr lang="en-US" altLang="zh-CN" dirty="0"/>
              <a:t> of the child-</a:t>
            </a:r>
            <a:r>
              <a:rPr lang="en-US" altLang="zh-CN" dirty="0" err="1"/>
              <a:t>jvm</a:t>
            </a:r>
            <a:r>
              <a:rPr lang="en-US" altLang="zh-CN" dirty="0"/>
              <a:t>.</a:t>
            </a:r>
            <a:br>
              <a:rPr lang="en-US" altLang="zh-CN" dirty="0"/>
            </a:b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143000" y="2971492"/>
            <a:ext cx="6858000" cy="21720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a:t>
            </a:r>
            <a:r>
              <a:rPr kumimoji="1" lang="zh-CN" altLang="en-US" dirty="0"/>
              <a:t> </a:t>
            </a:r>
            <a:r>
              <a:rPr kumimoji="1" lang="en-US" altLang="zh-CN" dirty="0"/>
              <a:t>Parameters</a:t>
            </a:r>
            <a:endParaRPr kumimoji="1" lang="zh-CN" altLang="en-US" dirty="0"/>
          </a:p>
        </p:txBody>
      </p:sp>
      <p:sp>
        <p:nvSpPr>
          <p:cNvPr id="3" name="内容占位符 2"/>
          <p:cNvSpPr>
            <a:spLocks noGrp="1"/>
          </p:cNvSpPr>
          <p:nvPr>
            <p:ph idx="1"/>
          </p:nvPr>
        </p:nvSpPr>
        <p:spPr/>
        <p:txBody>
          <a:bodyPr>
            <a:normAutofit/>
          </a:bodyPr>
          <a:lstStyle/>
          <a:p>
            <a:r>
              <a:rPr lang="en-US" altLang="zh-CN" dirty="0"/>
              <a:t>A record emitted from a map will be serialized into a </a:t>
            </a:r>
            <a:r>
              <a:rPr lang="en-US" altLang="zh-CN" dirty="0">
                <a:solidFill>
                  <a:srgbClr val="FF0000"/>
                </a:solidFill>
              </a:rPr>
              <a:t>buffer</a:t>
            </a:r>
            <a:r>
              <a:rPr lang="en-US" altLang="zh-CN" dirty="0"/>
              <a:t> and metadata will be stored into accounting buffers. </a:t>
            </a:r>
            <a:endParaRPr lang="en-US" altLang="zh-CN" dirty="0"/>
          </a:p>
          <a:p>
            <a:pPr lvl="1"/>
            <a:r>
              <a:rPr lang="en-US" altLang="zh-CN" dirty="0"/>
              <a:t>When either the serialization buffer or the metadata exceed a threshold, the contents of the buffers will be sorted and written to </a:t>
            </a:r>
            <a:r>
              <a:rPr lang="en-US" altLang="zh-CN" dirty="0">
                <a:solidFill>
                  <a:srgbClr val="FF0000"/>
                </a:solidFill>
              </a:rPr>
              <a:t>disk</a:t>
            </a:r>
            <a:r>
              <a:rPr lang="en-US" altLang="zh-CN" dirty="0"/>
              <a:t> in the background while the map continues to output records. </a:t>
            </a:r>
            <a:endParaRPr lang="en-US" altLang="zh-CN" dirty="0"/>
          </a:p>
          <a:p>
            <a:pPr lvl="1"/>
            <a:r>
              <a:rPr lang="en-US" altLang="zh-CN" dirty="0"/>
              <a:t>If either buffer fills completely while the spill is in progress, the map thread will </a:t>
            </a:r>
            <a:r>
              <a:rPr lang="en-US" altLang="zh-CN" dirty="0">
                <a:solidFill>
                  <a:srgbClr val="FF0000"/>
                </a:solidFill>
              </a:rPr>
              <a:t>block</a:t>
            </a:r>
            <a:r>
              <a:rPr lang="en-US" altLang="zh-CN" dirty="0"/>
              <a:t>. </a:t>
            </a:r>
            <a:endParaRPr lang="en-US" altLang="zh-CN" dirty="0"/>
          </a:p>
          <a:p>
            <a:pPr lvl="1"/>
            <a:r>
              <a:rPr lang="en-US" altLang="zh-CN" dirty="0"/>
              <a:t>When the map is finished, any remaining records are written to disk and all on-disk segments are merged into </a:t>
            </a:r>
            <a:r>
              <a:rPr lang="en-US" altLang="zh-CN" dirty="0">
                <a:solidFill>
                  <a:srgbClr val="FF0000"/>
                </a:solidFill>
              </a:rPr>
              <a:t>a single file</a:t>
            </a:r>
            <a:r>
              <a:rPr lang="en-US" altLang="zh-CN" dirty="0"/>
              <a:t>. </a:t>
            </a:r>
            <a:endParaRPr lang="en-US" altLang="zh-CN" dirty="0"/>
          </a:p>
          <a:p>
            <a:pPr lvl="1"/>
            <a:r>
              <a:rPr lang="en-US" altLang="zh-CN" dirty="0"/>
              <a:t>Minimizing the number of spills to disk can decrease map time, but a larger buffer also decreases the memory available to the mapper.</a:t>
            </a:r>
            <a:endParaRPr lang="en-US" altLang="zh-CN" dirty="0"/>
          </a:p>
          <a:p>
            <a:pPr lvl="1"/>
            <a:endParaRPr lang="en-US" altLang="zh-CN" dirty="0"/>
          </a:p>
          <a:p>
            <a:pPr lvl="1"/>
            <a:endParaRPr lang="en-US" altLang="zh-CN" dirty="0"/>
          </a:p>
          <a:p>
            <a:pPr marL="342900" lvl="1" indent="0">
              <a:buNone/>
            </a:pPr>
            <a:br>
              <a:rPr lang="en-US" altLang="zh-CN" dirty="0"/>
            </a:b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graphicFrame>
        <p:nvGraphicFramePr>
          <p:cNvPr id="7" name="表格 6"/>
          <p:cNvGraphicFramePr>
            <a:graphicFrameLocks noGrp="1"/>
          </p:cNvGraphicFramePr>
          <p:nvPr/>
        </p:nvGraphicFramePr>
        <p:xfrm>
          <a:off x="1196578" y="3400749"/>
          <a:ext cx="6750843" cy="1385248"/>
        </p:xfrm>
        <a:graphic>
          <a:graphicData uri="http://schemas.openxmlformats.org/drawingml/2006/table">
            <a:tbl>
              <a:tblPr/>
              <a:tblGrid>
                <a:gridCol w="2250281"/>
                <a:gridCol w="412359"/>
                <a:gridCol w="4088203"/>
              </a:tblGrid>
              <a:tr h="168935">
                <a:tc>
                  <a:txBody>
                    <a:bodyPr/>
                    <a:lstStyle/>
                    <a:p>
                      <a:pPr algn="l" fontAlgn="t"/>
                      <a:r>
                        <a:rPr lang="en-US" sz="1000" b="1">
                          <a:solidFill>
                            <a:srgbClr val="FFFFFF"/>
                          </a:solidFill>
                          <a:effectLst/>
                        </a:rPr>
                        <a:t>Name </a:t>
                      </a:r>
                      <a:endParaRPr lang="en-US" sz="1000" b="1">
                        <a:solidFill>
                          <a:srgbClr val="FFFFFF"/>
                        </a:solidFill>
                        <a:effectLst/>
                      </a:endParaRPr>
                    </a:p>
                  </a:txBody>
                  <a:tcPr marL="20344" marR="20344" marT="10172" marB="10172">
                    <a:lnL>
                      <a:noFill/>
                    </a:lnL>
                    <a:lnR>
                      <a:noFill/>
                    </a:lnR>
                    <a:lnT>
                      <a:noFill/>
                    </a:lnT>
                    <a:lnB>
                      <a:noFill/>
                    </a:lnB>
                    <a:solidFill>
                      <a:srgbClr val="BBBBBB"/>
                    </a:solidFill>
                  </a:tcPr>
                </a:tc>
                <a:tc>
                  <a:txBody>
                    <a:bodyPr/>
                    <a:lstStyle/>
                    <a:p>
                      <a:pPr algn="l" fontAlgn="t"/>
                      <a:r>
                        <a:rPr lang="en-US" sz="1000" b="1">
                          <a:solidFill>
                            <a:srgbClr val="FFFFFF"/>
                          </a:solidFill>
                          <a:effectLst/>
                        </a:rPr>
                        <a:t>Type </a:t>
                      </a:r>
                      <a:endParaRPr lang="en-US" sz="1000" b="1">
                        <a:solidFill>
                          <a:srgbClr val="FFFFFF"/>
                        </a:solidFill>
                        <a:effectLst/>
                      </a:endParaRPr>
                    </a:p>
                  </a:txBody>
                  <a:tcPr marL="20344" marR="20344" marT="10172" marB="10172">
                    <a:lnL>
                      <a:noFill/>
                    </a:lnL>
                    <a:lnR>
                      <a:noFill/>
                    </a:lnR>
                    <a:lnT>
                      <a:noFill/>
                    </a:lnT>
                    <a:lnB>
                      <a:noFill/>
                    </a:lnB>
                    <a:solidFill>
                      <a:srgbClr val="BBBBBB"/>
                    </a:solidFill>
                  </a:tcPr>
                </a:tc>
                <a:tc>
                  <a:txBody>
                    <a:bodyPr/>
                    <a:lstStyle/>
                    <a:p>
                      <a:pPr algn="l" fontAlgn="t"/>
                      <a:r>
                        <a:rPr lang="en-US" sz="1000" b="1" dirty="0">
                          <a:solidFill>
                            <a:srgbClr val="FFFFFF"/>
                          </a:solidFill>
                          <a:effectLst/>
                        </a:rPr>
                        <a:t>Description </a:t>
                      </a:r>
                      <a:endParaRPr lang="en-US" sz="1000" b="1" dirty="0">
                        <a:solidFill>
                          <a:srgbClr val="FFFFFF"/>
                        </a:solidFill>
                        <a:effectLst/>
                      </a:endParaRPr>
                    </a:p>
                  </a:txBody>
                  <a:tcPr marL="20344" marR="20344" marT="10172" marB="10172">
                    <a:lnL>
                      <a:noFill/>
                    </a:lnL>
                    <a:lnR>
                      <a:noFill/>
                    </a:lnR>
                    <a:lnT>
                      <a:noFill/>
                    </a:lnT>
                    <a:lnB>
                      <a:noFill/>
                    </a:lnB>
                    <a:solidFill>
                      <a:srgbClr val="BBBBBB"/>
                    </a:solidFill>
                  </a:tcPr>
                </a:tc>
              </a:tr>
              <a:tr h="606252">
                <a:tc>
                  <a:txBody>
                    <a:bodyPr/>
                    <a:lstStyle/>
                    <a:p>
                      <a:pPr algn="l" fontAlgn="t"/>
                      <a:r>
                        <a:rPr lang="en-US" sz="1000" dirty="0" err="1">
                          <a:solidFill>
                            <a:srgbClr val="333333"/>
                          </a:solidFill>
                          <a:effectLst/>
                          <a:latin typeface="Verdana" panose="020B0604030504040204" pitchFamily="34" charset="0"/>
                        </a:rPr>
                        <a:t>mapreduce.task.io.sort.mb</a:t>
                      </a:r>
                      <a:r>
                        <a:rPr lang="en-US" sz="1000" dirty="0">
                          <a:solidFill>
                            <a:srgbClr val="333333"/>
                          </a:solidFill>
                          <a:effectLst/>
                          <a:latin typeface="Verdana" panose="020B0604030504040204" pitchFamily="34" charset="0"/>
                        </a:rPr>
                        <a:t> </a:t>
                      </a:r>
                      <a:endParaRPr lang="en-US" sz="1000" dirty="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int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dirty="0">
                          <a:solidFill>
                            <a:srgbClr val="333333"/>
                          </a:solidFill>
                          <a:effectLst/>
                          <a:latin typeface="Verdana" panose="020B0604030504040204" pitchFamily="34" charset="0"/>
                        </a:rPr>
                        <a:t>The cumulative size of the serialization and accounting buffers storing records emitted from the map, in megabytes. </a:t>
                      </a:r>
                      <a:endParaRPr lang="en-US" sz="1000" dirty="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r>
              <a:tr h="606252">
                <a:tc>
                  <a:txBody>
                    <a:bodyPr/>
                    <a:lstStyle/>
                    <a:p>
                      <a:pPr algn="l" fontAlgn="t"/>
                      <a:r>
                        <a:rPr lang="en-US" sz="1000" dirty="0" err="1">
                          <a:solidFill>
                            <a:srgbClr val="333333"/>
                          </a:solidFill>
                          <a:effectLst/>
                          <a:latin typeface="Verdana" panose="020B0604030504040204" pitchFamily="34" charset="0"/>
                        </a:rPr>
                        <a:t>mapreduce.map.sort.spill.percent</a:t>
                      </a:r>
                      <a:r>
                        <a:rPr lang="en-US" sz="1000" dirty="0">
                          <a:solidFill>
                            <a:srgbClr val="333333"/>
                          </a:solidFill>
                          <a:effectLst/>
                          <a:latin typeface="Verdana" panose="020B0604030504040204" pitchFamily="34" charset="0"/>
                        </a:rPr>
                        <a:t> </a:t>
                      </a:r>
                      <a:endParaRPr lang="en-US" sz="1000" dirty="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float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dirty="0">
                          <a:solidFill>
                            <a:srgbClr val="333333"/>
                          </a:solidFill>
                          <a:effectLst/>
                          <a:latin typeface="Verdana" panose="020B0604030504040204" pitchFamily="34" charset="0"/>
                        </a:rPr>
                        <a:t>The soft limit in the serialization buffer. Once reached, a thread will begin to spill the contents to disk in the background. </a:t>
                      </a:r>
                      <a:endParaRPr lang="en-US" sz="1000" dirty="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r>
            </a:tbl>
          </a:graphicData>
        </a:graphic>
      </p:graphicFrame>
      <p:sp>
        <p:nvSpPr>
          <p:cNvPr id="8" name="Rectangle 2"/>
          <p:cNvSpPr>
            <a:spLocks noChangeArrowheads="1"/>
          </p:cNvSpPr>
          <p:nvPr/>
        </p:nvSpPr>
        <p:spPr bwMode="auto">
          <a:xfrm>
            <a:off x="1325155" y="3031731"/>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defTabSz="685800" eaLnBrk="0" fontAlgn="base" hangingPunct="0">
              <a:spcBef>
                <a:spcPct val="0"/>
              </a:spcBef>
              <a:spcAft>
                <a:spcPct val="0"/>
              </a:spcAft>
            </a:pPr>
            <a:br>
              <a:rPr lang="zh-CN" altLang="zh-CN" sz="1350">
                <a:latin typeface="Arial" panose="020B0604020202020204" pitchFamily="34" charset="0"/>
              </a:rPr>
            </a:br>
            <a:endParaRPr lang="zh-CN" altLang="zh-CN" sz="135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Shuffle/Reduce Parameters</a:t>
            </a:r>
            <a:endParaRPr kumimoji="1" lang="zh-CN" altLang="en-US" dirty="0"/>
          </a:p>
        </p:txBody>
      </p:sp>
      <p:sp>
        <p:nvSpPr>
          <p:cNvPr id="3" name="内容占位符 2"/>
          <p:cNvSpPr>
            <a:spLocks noGrp="1"/>
          </p:cNvSpPr>
          <p:nvPr>
            <p:ph idx="1"/>
          </p:nvPr>
        </p:nvSpPr>
        <p:spPr/>
        <p:txBody>
          <a:bodyPr/>
          <a:lstStyle/>
          <a:p>
            <a:r>
              <a:rPr lang="en-US" altLang="zh-CN" dirty="0"/>
              <a:t>Each reduce </a:t>
            </a:r>
            <a:endParaRPr lang="en-US" altLang="zh-CN" dirty="0"/>
          </a:p>
          <a:p>
            <a:pPr lvl="1"/>
            <a:r>
              <a:rPr lang="en-US" altLang="zh-CN" dirty="0"/>
              <a:t>fetches the output assigned to it by the </a:t>
            </a:r>
            <a:r>
              <a:rPr lang="en-US" altLang="zh-CN" dirty="0">
                <a:solidFill>
                  <a:srgbClr val="FF0000"/>
                </a:solidFill>
              </a:rPr>
              <a:t>Partitioner</a:t>
            </a:r>
            <a:r>
              <a:rPr lang="en-US" altLang="zh-CN" dirty="0"/>
              <a:t> via </a:t>
            </a:r>
            <a:r>
              <a:rPr lang="en-US" altLang="zh-CN" dirty="0">
                <a:solidFill>
                  <a:srgbClr val="FF0000"/>
                </a:solidFill>
              </a:rPr>
              <a:t>HTTP</a:t>
            </a:r>
            <a:r>
              <a:rPr lang="en-US" altLang="zh-CN" dirty="0"/>
              <a:t> into </a:t>
            </a:r>
            <a:r>
              <a:rPr lang="en-US" altLang="zh-CN" dirty="0">
                <a:solidFill>
                  <a:srgbClr val="FF0000"/>
                </a:solidFill>
              </a:rPr>
              <a:t>memory</a:t>
            </a:r>
            <a:r>
              <a:rPr lang="en-US" altLang="zh-CN" dirty="0"/>
              <a:t> and periodically merges these outputs to </a:t>
            </a:r>
            <a:r>
              <a:rPr lang="en-US" altLang="zh-CN" dirty="0">
                <a:solidFill>
                  <a:srgbClr val="FF0000"/>
                </a:solidFill>
              </a:rPr>
              <a:t>disk</a:t>
            </a:r>
            <a:r>
              <a:rPr lang="en-US" altLang="zh-CN" dirty="0"/>
              <a:t>. </a:t>
            </a:r>
            <a:endParaRPr lang="en-US" altLang="zh-CN" dirty="0"/>
          </a:p>
          <a:p>
            <a:pPr lvl="1"/>
            <a:r>
              <a:rPr lang="en-US" altLang="zh-CN" dirty="0"/>
              <a:t>If </a:t>
            </a:r>
            <a:r>
              <a:rPr lang="en-US" altLang="zh-CN" dirty="0">
                <a:solidFill>
                  <a:srgbClr val="FF0000"/>
                </a:solidFill>
              </a:rPr>
              <a:t>intermediate</a:t>
            </a:r>
            <a:r>
              <a:rPr lang="en-US" altLang="zh-CN" dirty="0"/>
              <a:t> </a:t>
            </a:r>
            <a:r>
              <a:rPr lang="en-US" altLang="zh-CN" dirty="0">
                <a:solidFill>
                  <a:srgbClr val="FF0000"/>
                </a:solidFill>
              </a:rPr>
              <a:t>compression</a:t>
            </a:r>
            <a:r>
              <a:rPr lang="en-US" altLang="zh-CN" dirty="0"/>
              <a:t> of map outputs is turned on, each output is decompressed into memory. </a:t>
            </a:r>
            <a:endParaRPr lang="en-US" altLang="zh-CN" dirty="0"/>
          </a:p>
          <a:p>
            <a:pPr lvl="1"/>
            <a:r>
              <a:rPr lang="en-US" altLang="zh-CN" dirty="0"/>
              <a:t>The following options affect the </a:t>
            </a:r>
            <a:r>
              <a:rPr lang="en-US" altLang="zh-CN" dirty="0">
                <a:solidFill>
                  <a:srgbClr val="FF0000"/>
                </a:solidFill>
              </a:rPr>
              <a:t>frequency</a:t>
            </a:r>
            <a:r>
              <a:rPr lang="en-US" altLang="zh-CN" dirty="0"/>
              <a:t> of these merges to disk prior to the reduce and the </a:t>
            </a:r>
            <a:r>
              <a:rPr lang="en-US" altLang="zh-CN" dirty="0">
                <a:solidFill>
                  <a:srgbClr val="FF0000"/>
                </a:solidFill>
              </a:rPr>
              <a:t>memory</a:t>
            </a:r>
            <a:r>
              <a:rPr lang="en-US" altLang="zh-CN" dirty="0"/>
              <a:t> allocated to map output during the reduce.</a:t>
            </a:r>
            <a:br>
              <a:rPr lang="en-US" altLang="zh-CN" dirty="0"/>
            </a:b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Rectangle 1"/>
          <p:cNvSpPr>
            <a:spLocks noChangeArrowheads="1"/>
          </p:cNvSpPr>
          <p:nvPr/>
        </p:nvSpPr>
        <p:spPr bwMode="auto">
          <a:xfrm>
            <a:off x="3230167" y="602971"/>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defTabSz="685800" eaLnBrk="0" fontAlgn="base" hangingPunct="0">
              <a:spcBef>
                <a:spcPct val="0"/>
              </a:spcBef>
              <a:spcAft>
                <a:spcPct val="0"/>
              </a:spcAft>
            </a:pPr>
            <a:br>
              <a:rPr lang="zh-CN" altLang="zh-CN" sz="1350">
                <a:latin typeface="Arial" panose="020B0604020202020204" pitchFamily="34" charset="0"/>
              </a:rPr>
            </a:br>
            <a:endParaRPr lang="zh-CN" altLang="zh-CN" sz="135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Pseudo-Distributed Operation</a:t>
            </a:r>
            <a:endParaRPr kumimoji="1" lang="zh-CN" altLang="en-US" dirty="0"/>
          </a:p>
        </p:txBody>
      </p:sp>
      <p:sp>
        <p:nvSpPr>
          <p:cNvPr id="3" name="内容占位符 2"/>
          <p:cNvSpPr>
            <a:spLocks noGrp="1"/>
          </p:cNvSpPr>
          <p:nvPr>
            <p:ph idx="1"/>
          </p:nvPr>
        </p:nvSpPr>
        <p:spPr/>
        <p:txBody>
          <a:bodyPr>
            <a:normAutofit/>
          </a:bodyPr>
          <a:lstStyle/>
          <a:p>
            <a:r>
              <a:rPr lang="en-US" altLang="zh-CN" dirty="0" err="1">
                <a:solidFill>
                  <a:schemeClr val="tx2">
                    <a:lumMod val="75000"/>
                  </a:schemeClr>
                </a:solidFill>
              </a:rPr>
              <a:t>etc</a:t>
            </a:r>
            <a:r>
              <a:rPr lang="en-US" altLang="zh-CN" dirty="0">
                <a:solidFill>
                  <a:schemeClr val="tx2">
                    <a:lumMod val="75000"/>
                  </a:schemeClr>
                </a:solidFill>
              </a:rPr>
              <a:t>/</a:t>
            </a:r>
            <a:r>
              <a:rPr lang="en-US" altLang="zh-CN" dirty="0" err="1">
                <a:solidFill>
                  <a:schemeClr val="tx2">
                    <a:lumMod val="75000"/>
                  </a:schemeClr>
                </a:solidFill>
              </a:rPr>
              <a:t>hadoop</a:t>
            </a:r>
            <a:r>
              <a:rPr lang="en-US" altLang="zh-CN" dirty="0">
                <a:solidFill>
                  <a:schemeClr val="tx2">
                    <a:lumMod val="75000"/>
                  </a:schemeClr>
                </a:solidFill>
              </a:rPr>
              <a:t>/core-</a:t>
            </a:r>
            <a:r>
              <a:rPr lang="en-US" altLang="zh-CN" dirty="0" err="1">
                <a:solidFill>
                  <a:schemeClr val="tx2">
                    <a:lumMod val="75000"/>
                  </a:schemeClr>
                </a:solidFill>
              </a:rPr>
              <a:t>site.xml</a:t>
            </a:r>
            <a:r>
              <a:rPr lang="en-US" altLang="zh-CN" dirty="0">
                <a:solidFill>
                  <a:schemeClr val="tx2">
                    <a:lumMod val="75000"/>
                  </a:schemeClr>
                </a:solidFill>
              </a:rPr>
              <a:t>:</a:t>
            </a:r>
            <a:endParaRPr lang="en-US" altLang="zh-CN" dirty="0">
              <a:solidFill>
                <a:schemeClr val="tx2">
                  <a:lumMod val="75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&lt;configuration&gt; </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&lt;property&gt; </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&lt;name&gt;</a:t>
            </a:r>
            <a:r>
              <a:rPr lang="en-US" altLang="zh-CN" dirty="0" err="1">
                <a:solidFill>
                  <a:schemeClr val="tx2">
                    <a:lumMod val="60000"/>
                    <a:lumOff val="40000"/>
                  </a:schemeClr>
                </a:solidFill>
              </a:rPr>
              <a:t>fs.defaultFS</a:t>
            </a:r>
            <a:r>
              <a:rPr lang="en-US" altLang="zh-CN" dirty="0">
                <a:solidFill>
                  <a:schemeClr val="tx2">
                    <a:lumMod val="60000"/>
                    <a:lumOff val="40000"/>
                  </a:schemeClr>
                </a:solidFill>
              </a:rPr>
              <a:t>&lt;/name&gt; </a:t>
            </a:r>
            <a:r>
              <a:rPr lang="zh-CN" altLang="en-US" dirty="0">
                <a:solidFill>
                  <a:schemeClr val="tx2">
                    <a:lumMod val="60000"/>
                    <a:lumOff val="40000"/>
                  </a:schemeClr>
                </a:solidFill>
              </a:rPr>
              <a:t>           </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&lt;value&gt;</a:t>
            </a:r>
            <a:r>
              <a:rPr lang="en-US" altLang="zh-CN" dirty="0" err="1">
                <a:solidFill>
                  <a:schemeClr val="tx2">
                    <a:lumMod val="60000"/>
                    <a:lumOff val="40000"/>
                  </a:schemeClr>
                </a:solidFill>
              </a:rPr>
              <a:t>hdfs</a:t>
            </a:r>
            <a:r>
              <a:rPr lang="en-US" altLang="zh-CN" dirty="0">
                <a:solidFill>
                  <a:schemeClr val="tx2">
                    <a:lumMod val="60000"/>
                    <a:lumOff val="40000"/>
                  </a:schemeClr>
                </a:solidFill>
              </a:rPr>
              <a:t>://localhost:9000&lt;/value&gt; </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&lt;/property&gt; </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&lt;property&gt;</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&lt;name&gt;</a:t>
            </a:r>
            <a:r>
              <a:rPr lang="en-US" altLang="zh-CN" dirty="0" err="1">
                <a:solidFill>
                  <a:schemeClr val="tx2">
                    <a:lumMod val="60000"/>
                    <a:lumOff val="40000"/>
                  </a:schemeClr>
                </a:solidFill>
              </a:rPr>
              <a:t>hadoop.tmp.dir</a:t>
            </a:r>
            <a:r>
              <a:rPr lang="en-US" altLang="zh-CN" dirty="0">
                <a:solidFill>
                  <a:schemeClr val="tx2">
                    <a:lumMod val="60000"/>
                    <a:lumOff val="40000"/>
                  </a:schemeClr>
                </a:solidFill>
              </a:rPr>
              <a:t>&lt;/name&gt;</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&lt;value&gt;/var/</a:t>
            </a:r>
            <a:r>
              <a:rPr lang="en-US" altLang="zh-CN">
                <a:solidFill>
                  <a:schemeClr val="tx2">
                    <a:lumMod val="60000"/>
                    <a:lumOff val="40000"/>
                  </a:schemeClr>
                </a:solidFill>
              </a:rPr>
              <a:t>hadoop&lt;/</a:t>
            </a:r>
            <a:r>
              <a:rPr lang="en-US" altLang="zh-CN" dirty="0">
                <a:solidFill>
                  <a:schemeClr val="tx2">
                    <a:lumMod val="60000"/>
                    <a:lumOff val="40000"/>
                  </a:schemeClr>
                </a:solidFill>
              </a:rPr>
              <a:t>value&gt;</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&lt;/property&gt;</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&lt;/configuration&gt;</a:t>
            </a:r>
            <a:endParaRPr lang="en-US" altLang="zh-CN" dirty="0">
              <a:solidFill>
                <a:schemeClr val="tx2">
                  <a:lumMod val="60000"/>
                  <a:lumOff val="40000"/>
                </a:schemeClr>
              </a:solidFill>
            </a:endParaRPr>
          </a:p>
          <a:p>
            <a:pPr marL="0" indent="0">
              <a:buNone/>
            </a:pPr>
            <a:endParaRPr lang="en-US" altLang="zh-CN" dirty="0">
              <a:solidFill>
                <a:schemeClr val="tx2">
                  <a:lumMod val="60000"/>
                  <a:lumOff val="40000"/>
                </a:schemeClr>
              </a:solidFill>
            </a:endParaRPr>
          </a:p>
          <a:p>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内容占位符 2"/>
          <p:cNvSpPr txBox="1"/>
          <p:nvPr/>
        </p:nvSpPr>
        <p:spPr>
          <a:xfrm>
            <a:off x="5040592" y="845073"/>
            <a:ext cx="3960440"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altLang="zh-CN" dirty="0" err="1">
                <a:solidFill>
                  <a:schemeClr val="tx2">
                    <a:lumMod val="75000"/>
                  </a:schemeClr>
                </a:solidFill>
              </a:rPr>
              <a:t>etc</a:t>
            </a:r>
            <a:r>
              <a:rPr lang="en-US" altLang="zh-CN" dirty="0">
                <a:solidFill>
                  <a:schemeClr val="tx2">
                    <a:lumMod val="75000"/>
                  </a:schemeClr>
                </a:solidFill>
              </a:rPr>
              <a:t>/</a:t>
            </a:r>
            <a:r>
              <a:rPr lang="en-US" altLang="zh-CN" dirty="0" err="1">
                <a:solidFill>
                  <a:schemeClr val="tx2">
                    <a:lumMod val="75000"/>
                  </a:schemeClr>
                </a:solidFill>
              </a:rPr>
              <a:t>hadoop</a:t>
            </a:r>
            <a:r>
              <a:rPr lang="en-US" altLang="zh-CN" dirty="0">
                <a:solidFill>
                  <a:schemeClr val="tx2">
                    <a:lumMod val="75000"/>
                  </a:schemeClr>
                </a:solidFill>
              </a:rPr>
              <a:t>/</a:t>
            </a:r>
            <a:r>
              <a:rPr lang="en-US" altLang="zh-CN" dirty="0" err="1">
                <a:solidFill>
                  <a:schemeClr val="tx2">
                    <a:lumMod val="75000"/>
                  </a:schemeClr>
                </a:solidFill>
              </a:rPr>
              <a:t>hdfs-site.xml</a:t>
            </a:r>
            <a:r>
              <a:rPr lang="en-US" altLang="zh-CN" dirty="0">
                <a:solidFill>
                  <a:schemeClr val="tx2">
                    <a:lumMod val="75000"/>
                  </a:schemeClr>
                </a:solidFill>
              </a:rPr>
              <a:t>:</a:t>
            </a:r>
            <a:endParaRPr lang="en-US" altLang="zh-CN" dirty="0">
              <a:solidFill>
                <a:schemeClr val="tx2">
                  <a:lumMod val="75000"/>
                </a:schemeClr>
              </a:solidFill>
            </a:endParaRPr>
          </a:p>
          <a:p>
            <a:pPr marL="0" indent="0">
              <a:buFont typeface="Arial" panose="020B0604020202020204"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&lt;configuration&gt;</a:t>
            </a:r>
            <a:endParaRPr lang="en-US" altLang="zh-CN" dirty="0">
              <a:solidFill>
                <a:schemeClr val="tx2">
                  <a:lumMod val="60000"/>
                  <a:lumOff val="40000"/>
                </a:schemeClr>
              </a:solidFill>
            </a:endParaRPr>
          </a:p>
          <a:p>
            <a:pPr marL="0" indent="0">
              <a:buFont typeface="Arial" panose="020B0604020202020204"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 &lt;property&gt;</a:t>
            </a:r>
            <a:endParaRPr lang="en-US" altLang="zh-CN" dirty="0">
              <a:solidFill>
                <a:schemeClr val="tx2">
                  <a:lumMod val="60000"/>
                  <a:lumOff val="40000"/>
                </a:schemeClr>
              </a:solidFill>
            </a:endParaRPr>
          </a:p>
          <a:p>
            <a:pPr marL="0" indent="0">
              <a:buFont typeface="Arial" panose="020B0604020202020204"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 &lt;name&gt;</a:t>
            </a:r>
            <a:r>
              <a:rPr lang="en-US" altLang="zh-CN" dirty="0" err="1">
                <a:solidFill>
                  <a:schemeClr val="tx2">
                    <a:lumMod val="60000"/>
                    <a:lumOff val="40000"/>
                  </a:schemeClr>
                </a:solidFill>
              </a:rPr>
              <a:t>dfs.replication</a:t>
            </a:r>
            <a:r>
              <a:rPr lang="en-US" altLang="zh-CN" dirty="0">
                <a:solidFill>
                  <a:schemeClr val="tx2">
                    <a:lumMod val="60000"/>
                    <a:lumOff val="40000"/>
                  </a:schemeClr>
                </a:solidFill>
              </a:rPr>
              <a:t>&lt;/name&gt;</a:t>
            </a:r>
            <a:endParaRPr lang="en-US" altLang="zh-CN" dirty="0">
              <a:solidFill>
                <a:schemeClr val="tx2">
                  <a:lumMod val="60000"/>
                  <a:lumOff val="40000"/>
                </a:schemeClr>
              </a:solidFill>
            </a:endParaRPr>
          </a:p>
          <a:p>
            <a:pPr marL="0" indent="0">
              <a:buFont typeface="Arial" panose="020B0604020202020204"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 &lt;value&gt;1&lt;/value&gt;</a:t>
            </a:r>
            <a:endParaRPr lang="en-US" altLang="zh-CN" dirty="0">
              <a:solidFill>
                <a:schemeClr val="tx2">
                  <a:lumMod val="60000"/>
                  <a:lumOff val="40000"/>
                </a:schemeClr>
              </a:solidFill>
            </a:endParaRPr>
          </a:p>
          <a:p>
            <a:pPr marL="0" indent="0">
              <a:buFont typeface="Arial" panose="020B0604020202020204"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 &lt;/property&gt; </a:t>
            </a:r>
            <a:endParaRPr lang="en-US" altLang="zh-CN" dirty="0">
              <a:solidFill>
                <a:schemeClr val="tx2">
                  <a:lumMod val="60000"/>
                  <a:lumOff val="40000"/>
                </a:schemeClr>
              </a:solidFill>
            </a:endParaRPr>
          </a:p>
          <a:p>
            <a:pPr marL="0" indent="0">
              <a:buFont typeface="Arial" panose="020B0604020202020204"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&lt;/configuration&gt;</a:t>
            </a:r>
            <a:endParaRPr lang="en-US" altLang="zh-CN" dirty="0">
              <a:solidFill>
                <a:schemeClr val="tx2">
                  <a:lumMod val="60000"/>
                  <a:lumOff val="40000"/>
                </a:schemeClr>
              </a:solidFill>
            </a:endParaRPr>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Shuffle/Reduce Parameters</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graphicFrame>
        <p:nvGraphicFramePr>
          <p:cNvPr id="5" name="表格 4"/>
          <p:cNvGraphicFramePr>
            <a:graphicFrameLocks noGrp="1"/>
          </p:cNvGraphicFramePr>
          <p:nvPr/>
        </p:nvGraphicFramePr>
        <p:xfrm>
          <a:off x="791580" y="611582"/>
          <a:ext cx="7560839" cy="4292219"/>
        </p:xfrm>
        <a:graphic>
          <a:graphicData uri="http://schemas.openxmlformats.org/drawingml/2006/table">
            <a:tbl>
              <a:tblPr/>
              <a:tblGrid>
                <a:gridCol w="1402414"/>
                <a:gridCol w="548771"/>
                <a:gridCol w="5609654"/>
              </a:tblGrid>
              <a:tr h="328491">
                <a:tc>
                  <a:txBody>
                    <a:bodyPr/>
                    <a:lstStyle/>
                    <a:p>
                      <a:pPr algn="l" fontAlgn="t"/>
                      <a:r>
                        <a:rPr lang="en-US" sz="900" b="1">
                          <a:solidFill>
                            <a:srgbClr val="FFFFFF"/>
                          </a:solidFill>
                          <a:effectLst/>
                        </a:rPr>
                        <a:t>Name </a:t>
                      </a:r>
                      <a:endParaRPr lang="en-US" sz="900" b="1">
                        <a:solidFill>
                          <a:srgbClr val="FFFFFF"/>
                        </a:solidFill>
                        <a:effectLst/>
                      </a:endParaRPr>
                    </a:p>
                  </a:txBody>
                  <a:tcPr>
                    <a:lnL>
                      <a:noFill/>
                    </a:lnL>
                    <a:lnR>
                      <a:noFill/>
                    </a:lnR>
                    <a:lnT>
                      <a:noFill/>
                    </a:lnT>
                    <a:lnB>
                      <a:noFill/>
                    </a:lnB>
                    <a:solidFill>
                      <a:srgbClr val="BBBBBB"/>
                    </a:solidFill>
                  </a:tcPr>
                </a:tc>
                <a:tc>
                  <a:txBody>
                    <a:bodyPr/>
                    <a:lstStyle/>
                    <a:p>
                      <a:pPr algn="l" fontAlgn="t"/>
                      <a:r>
                        <a:rPr lang="en-US" sz="900" b="1">
                          <a:solidFill>
                            <a:srgbClr val="FFFFFF"/>
                          </a:solidFill>
                          <a:effectLst/>
                        </a:rPr>
                        <a:t>Type </a:t>
                      </a:r>
                      <a:endParaRPr lang="en-US" sz="900" b="1">
                        <a:solidFill>
                          <a:srgbClr val="FFFFFF"/>
                        </a:solidFill>
                        <a:effectLst/>
                      </a:endParaRPr>
                    </a:p>
                  </a:txBody>
                  <a:tcPr>
                    <a:lnL>
                      <a:noFill/>
                    </a:lnL>
                    <a:lnR>
                      <a:noFill/>
                    </a:lnR>
                    <a:lnT>
                      <a:noFill/>
                    </a:lnT>
                    <a:lnB>
                      <a:noFill/>
                    </a:lnB>
                    <a:solidFill>
                      <a:srgbClr val="BBBBBB"/>
                    </a:solidFill>
                  </a:tcPr>
                </a:tc>
                <a:tc>
                  <a:txBody>
                    <a:bodyPr/>
                    <a:lstStyle/>
                    <a:p>
                      <a:pPr algn="l" fontAlgn="t"/>
                      <a:r>
                        <a:rPr lang="en-US" sz="900" b="1" dirty="0">
                          <a:solidFill>
                            <a:srgbClr val="FFFFFF"/>
                          </a:solidFill>
                          <a:effectLst/>
                        </a:rPr>
                        <a:t>Description </a:t>
                      </a:r>
                      <a:endParaRPr lang="en-US" sz="900" b="1" dirty="0">
                        <a:solidFill>
                          <a:srgbClr val="FFFFFF"/>
                        </a:solidFill>
                        <a:effectLst/>
                      </a:endParaRPr>
                    </a:p>
                  </a:txBody>
                  <a:tcPr>
                    <a:lnL>
                      <a:noFill/>
                    </a:lnL>
                    <a:lnR>
                      <a:noFill/>
                    </a:lnR>
                    <a:lnT>
                      <a:noFill/>
                    </a:lnT>
                    <a:lnB>
                      <a:noFill/>
                    </a:lnB>
                    <a:solidFill>
                      <a:srgbClr val="BBBBBB"/>
                    </a:solidFill>
                  </a:tcPr>
                </a:tc>
              </a:tr>
              <a:tr h="693752">
                <a:tc>
                  <a:txBody>
                    <a:bodyPr/>
                    <a:lstStyle/>
                    <a:p>
                      <a:pPr algn="l" fontAlgn="t"/>
                      <a:r>
                        <a:rPr lang="en-US" sz="900" dirty="0" err="1">
                          <a:solidFill>
                            <a:srgbClr val="333333"/>
                          </a:solidFill>
                          <a:effectLst/>
                          <a:latin typeface="Verdana" panose="020B0604030504040204" pitchFamily="34" charset="0"/>
                        </a:rPr>
                        <a:t>mapreduce.task.io</a:t>
                      </a:r>
                      <a:r>
                        <a:rPr lang="en-US" sz="900" dirty="0">
                          <a:solidFill>
                            <a:srgbClr val="333333"/>
                          </a:solidFill>
                          <a:effectLst/>
                          <a:latin typeface="Verdana" panose="020B0604030504040204" pitchFamily="34" charset="0"/>
                        </a:rPr>
                        <a:t>.</a:t>
                      </a:r>
                      <a:endParaRPr lang="en-US" sz="900" dirty="0">
                        <a:solidFill>
                          <a:srgbClr val="333333"/>
                        </a:solidFill>
                        <a:effectLst/>
                        <a:latin typeface="Verdana" panose="020B0604030504040204" pitchFamily="34" charset="0"/>
                      </a:endParaRPr>
                    </a:p>
                    <a:p>
                      <a:pPr algn="l" fontAlgn="t"/>
                      <a:r>
                        <a:rPr lang="en-US" sz="900" dirty="0" err="1">
                          <a:solidFill>
                            <a:srgbClr val="333333"/>
                          </a:solidFill>
                          <a:effectLst/>
                          <a:latin typeface="Verdana" panose="020B0604030504040204" pitchFamily="34" charset="0"/>
                        </a:rPr>
                        <a:t>soft.factor</a:t>
                      </a:r>
                      <a:r>
                        <a:rPr lang="en-US" sz="900" dirty="0">
                          <a:solidFill>
                            <a:srgbClr val="333333"/>
                          </a:solidFill>
                          <a:effectLst/>
                          <a:latin typeface="Verdana" panose="020B0604030504040204" pitchFamily="34" charset="0"/>
                        </a:rPr>
                        <a:t> </a:t>
                      </a:r>
                      <a:endParaRPr lang="en-US" sz="900" dirty="0">
                        <a:solidFill>
                          <a:srgbClr val="333333"/>
                        </a:solidFill>
                        <a:effectLst/>
                        <a:latin typeface="Verdana" panose="020B0604030504040204" pitchFamily="34" charset="0"/>
                      </a:endParaRPr>
                    </a:p>
                  </a:txBody>
                  <a:tcPr>
                    <a:lnL>
                      <a:noFill/>
                    </a:lnL>
                    <a:lnR>
                      <a:noFill/>
                    </a:lnR>
                    <a:lnT>
                      <a:noFill/>
                    </a:lnT>
                    <a:lnB>
                      <a:noFill/>
                    </a:lnB>
                    <a:solidFill>
                      <a:srgbClr val="EEEEEE"/>
                    </a:solidFill>
                  </a:tcPr>
                </a:tc>
                <a:tc>
                  <a:txBody>
                    <a:bodyPr/>
                    <a:lstStyle/>
                    <a:p>
                      <a:pPr algn="l" fontAlgn="t"/>
                      <a:r>
                        <a:rPr lang="en-US" sz="900">
                          <a:solidFill>
                            <a:srgbClr val="333333"/>
                          </a:solidFill>
                          <a:effectLst/>
                          <a:latin typeface="Verdana" panose="020B0604030504040204" pitchFamily="34" charset="0"/>
                        </a:rPr>
                        <a:t>int </a:t>
                      </a:r>
                      <a:endParaRPr lang="en-US" sz="900">
                        <a:solidFill>
                          <a:srgbClr val="333333"/>
                        </a:solidFill>
                        <a:effectLst/>
                        <a:latin typeface="Verdana" panose="020B0604030504040204" pitchFamily="34" charset="0"/>
                      </a:endParaRPr>
                    </a:p>
                  </a:txBody>
                  <a:tcPr>
                    <a:lnL>
                      <a:noFill/>
                    </a:lnL>
                    <a:lnR>
                      <a:noFill/>
                    </a:lnR>
                    <a:lnT>
                      <a:noFill/>
                    </a:lnT>
                    <a:lnB>
                      <a:noFill/>
                    </a:lnB>
                    <a:solidFill>
                      <a:srgbClr val="EEEEEE"/>
                    </a:solidFill>
                  </a:tcPr>
                </a:tc>
                <a:tc>
                  <a:txBody>
                    <a:bodyPr/>
                    <a:lstStyle/>
                    <a:p>
                      <a:pPr algn="l" fontAlgn="t"/>
                      <a:r>
                        <a:rPr lang="en-US" sz="900">
                          <a:solidFill>
                            <a:srgbClr val="333333"/>
                          </a:solidFill>
                          <a:effectLst/>
                          <a:latin typeface="Verdana" panose="020B0604030504040204" pitchFamily="34" charset="0"/>
                        </a:rPr>
                        <a:t>Specifies the number of segments on disk to be merged at the same time. It limits the number of open files and compression codecs during merge. If the number of files exceeds this limit, the merge will proceed in several passes. Though this limit also applies to the map, most jobs should be configured so that hitting this limit is unlikely there. </a:t>
                      </a:r>
                      <a:endParaRPr lang="en-US" sz="900">
                        <a:solidFill>
                          <a:srgbClr val="333333"/>
                        </a:solidFill>
                        <a:effectLst/>
                        <a:latin typeface="Verdana" panose="020B0604030504040204" pitchFamily="34" charset="0"/>
                      </a:endParaRPr>
                    </a:p>
                  </a:txBody>
                  <a:tcPr>
                    <a:lnL>
                      <a:noFill/>
                    </a:lnL>
                    <a:lnR>
                      <a:noFill/>
                    </a:lnR>
                    <a:lnT>
                      <a:noFill/>
                    </a:lnT>
                    <a:lnB>
                      <a:noFill/>
                    </a:lnB>
                    <a:solidFill>
                      <a:srgbClr val="EEEEEE"/>
                    </a:solidFill>
                  </a:tcPr>
                </a:tc>
              </a:tr>
              <a:tr h="830912">
                <a:tc>
                  <a:txBody>
                    <a:bodyPr/>
                    <a:lstStyle/>
                    <a:p>
                      <a:pPr algn="l" fontAlgn="t"/>
                      <a:r>
                        <a:rPr lang="en-US" sz="900" dirty="0" err="1">
                          <a:solidFill>
                            <a:srgbClr val="333333"/>
                          </a:solidFill>
                          <a:effectLst/>
                          <a:latin typeface="Verdana" panose="020B0604030504040204" pitchFamily="34" charset="0"/>
                        </a:rPr>
                        <a:t>mapreduce.reduce</a:t>
                      </a:r>
                      <a:r>
                        <a:rPr lang="en-US" sz="900" dirty="0">
                          <a:solidFill>
                            <a:srgbClr val="333333"/>
                          </a:solidFill>
                          <a:effectLst/>
                          <a:latin typeface="Verdana" panose="020B0604030504040204" pitchFamily="34" charset="0"/>
                        </a:rPr>
                        <a:t>.</a:t>
                      </a:r>
                      <a:endParaRPr lang="en-US" sz="900" dirty="0">
                        <a:solidFill>
                          <a:srgbClr val="333333"/>
                        </a:solidFill>
                        <a:effectLst/>
                        <a:latin typeface="Verdana" panose="020B0604030504040204" pitchFamily="34" charset="0"/>
                      </a:endParaRPr>
                    </a:p>
                    <a:p>
                      <a:pPr algn="l" fontAlgn="t"/>
                      <a:r>
                        <a:rPr lang="en-US" sz="900" dirty="0" err="1">
                          <a:solidFill>
                            <a:srgbClr val="333333"/>
                          </a:solidFill>
                          <a:effectLst/>
                          <a:latin typeface="Verdana" panose="020B0604030504040204" pitchFamily="34" charset="0"/>
                        </a:rPr>
                        <a:t>merge.inmem</a:t>
                      </a:r>
                      <a:r>
                        <a:rPr lang="en-US" sz="900" dirty="0">
                          <a:solidFill>
                            <a:srgbClr val="333333"/>
                          </a:solidFill>
                          <a:effectLst/>
                          <a:latin typeface="Verdana" panose="020B0604030504040204" pitchFamily="34" charset="0"/>
                        </a:rPr>
                        <a:t>.</a:t>
                      </a:r>
                      <a:endParaRPr lang="en-US" sz="900" dirty="0">
                        <a:solidFill>
                          <a:srgbClr val="333333"/>
                        </a:solidFill>
                        <a:effectLst/>
                        <a:latin typeface="Verdana" panose="020B0604030504040204" pitchFamily="34" charset="0"/>
                      </a:endParaRPr>
                    </a:p>
                    <a:p>
                      <a:pPr algn="l" fontAlgn="t"/>
                      <a:r>
                        <a:rPr lang="en-US" sz="900" dirty="0">
                          <a:solidFill>
                            <a:srgbClr val="333333"/>
                          </a:solidFill>
                          <a:effectLst/>
                          <a:latin typeface="Verdana" panose="020B0604030504040204" pitchFamily="34" charset="0"/>
                        </a:rPr>
                        <a:t>thresholds </a:t>
                      </a:r>
                      <a:endParaRPr lang="en-US" sz="900" dirty="0">
                        <a:solidFill>
                          <a:srgbClr val="333333"/>
                        </a:solidFill>
                        <a:effectLst/>
                        <a:latin typeface="Verdana" panose="020B0604030504040204" pitchFamily="34" charset="0"/>
                      </a:endParaRPr>
                    </a:p>
                  </a:txBody>
                  <a:tcPr>
                    <a:lnL>
                      <a:noFill/>
                    </a:lnL>
                    <a:lnR>
                      <a:noFill/>
                    </a:lnR>
                    <a:lnT>
                      <a:noFill/>
                    </a:lnT>
                    <a:lnB>
                      <a:noFill/>
                    </a:lnB>
                    <a:solidFill>
                      <a:srgbClr val="DDDDDD"/>
                    </a:solidFill>
                  </a:tcPr>
                </a:tc>
                <a:tc>
                  <a:txBody>
                    <a:bodyPr/>
                    <a:lstStyle/>
                    <a:p>
                      <a:pPr algn="l" fontAlgn="t"/>
                      <a:r>
                        <a:rPr lang="en-US" sz="900">
                          <a:solidFill>
                            <a:srgbClr val="333333"/>
                          </a:solidFill>
                          <a:effectLst/>
                          <a:latin typeface="Verdana" panose="020B0604030504040204" pitchFamily="34" charset="0"/>
                        </a:rPr>
                        <a:t>int </a:t>
                      </a:r>
                      <a:endParaRPr lang="en-US" sz="900">
                        <a:solidFill>
                          <a:srgbClr val="333333"/>
                        </a:solidFill>
                        <a:effectLst/>
                        <a:latin typeface="Verdana" panose="020B0604030504040204" pitchFamily="34" charset="0"/>
                      </a:endParaRPr>
                    </a:p>
                  </a:txBody>
                  <a:tcPr>
                    <a:lnL>
                      <a:noFill/>
                    </a:lnL>
                    <a:lnR>
                      <a:noFill/>
                    </a:lnR>
                    <a:lnT>
                      <a:noFill/>
                    </a:lnT>
                    <a:lnB>
                      <a:noFill/>
                    </a:lnB>
                    <a:solidFill>
                      <a:srgbClr val="DDDDDD"/>
                    </a:solidFill>
                  </a:tcPr>
                </a:tc>
                <a:tc>
                  <a:txBody>
                    <a:bodyPr/>
                    <a:lstStyle/>
                    <a:p>
                      <a:pPr algn="l" fontAlgn="t"/>
                      <a:r>
                        <a:rPr lang="en-US" sz="900">
                          <a:solidFill>
                            <a:srgbClr val="333333"/>
                          </a:solidFill>
                          <a:effectLst/>
                          <a:latin typeface="Verdana" panose="020B0604030504040204" pitchFamily="34" charset="0"/>
                        </a:rPr>
                        <a:t>The number of sorted map outputs fetched into memory before being merged to disk. Like the spill thresholds in the preceding note, this is not defining a unit of partition, but a trigger. In practice, this is usually set very high (1000) or disabled (0), since merging in-memory segments is often less expensive than merging from disk (see notes following this table). This threshold influences only the frequency of in-memory merges during the shuffle. </a:t>
                      </a:r>
                      <a:endParaRPr lang="en-US" sz="900">
                        <a:solidFill>
                          <a:srgbClr val="333333"/>
                        </a:solidFill>
                        <a:effectLst/>
                        <a:latin typeface="Verdana" panose="020B0604030504040204" pitchFamily="34" charset="0"/>
                      </a:endParaRPr>
                    </a:p>
                  </a:txBody>
                  <a:tcPr>
                    <a:lnL>
                      <a:noFill/>
                    </a:lnL>
                    <a:lnR>
                      <a:noFill/>
                    </a:lnR>
                    <a:lnT>
                      <a:noFill/>
                    </a:lnT>
                    <a:lnB>
                      <a:noFill/>
                    </a:lnB>
                    <a:solidFill>
                      <a:srgbClr val="DDDDDD"/>
                    </a:solidFill>
                  </a:tcPr>
                </a:tc>
              </a:tr>
              <a:tr h="830912">
                <a:tc>
                  <a:txBody>
                    <a:bodyPr/>
                    <a:lstStyle/>
                    <a:p>
                      <a:pPr algn="l" fontAlgn="t"/>
                      <a:r>
                        <a:rPr lang="en-US" sz="900" dirty="0" err="1">
                          <a:solidFill>
                            <a:srgbClr val="333333"/>
                          </a:solidFill>
                          <a:effectLst/>
                          <a:latin typeface="Verdana" panose="020B0604030504040204" pitchFamily="34" charset="0"/>
                        </a:rPr>
                        <a:t>mapreduce.reduce</a:t>
                      </a:r>
                      <a:r>
                        <a:rPr lang="en-US" sz="900" dirty="0">
                          <a:solidFill>
                            <a:srgbClr val="333333"/>
                          </a:solidFill>
                          <a:effectLst/>
                          <a:latin typeface="Verdana" panose="020B0604030504040204" pitchFamily="34" charset="0"/>
                        </a:rPr>
                        <a:t>.</a:t>
                      </a:r>
                      <a:endParaRPr lang="en-US" sz="900" dirty="0">
                        <a:solidFill>
                          <a:srgbClr val="333333"/>
                        </a:solidFill>
                        <a:effectLst/>
                        <a:latin typeface="Verdana" panose="020B0604030504040204" pitchFamily="34" charset="0"/>
                      </a:endParaRPr>
                    </a:p>
                    <a:p>
                      <a:pPr algn="l" fontAlgn="t"/>
                      <a:r>
                        <a:rPr lang="en-US" sz="900" dirty="0" err="1">
                          <a:solidFill>
                            <a:srgbClr val="333333"/>
                          </a:solidFill>
                          <a:effectLst/>
                          <a:latin typeface="Verdana" panose="020B0604030504040204" pitchFamily="34" charset="0"/>
                        </a:rPr>
                        <a:t>shuffle.merge</a:t>
                      </a:r>
                      <a:r>
                        <a:rPr lang="en-US" sz="900" dirty="0">
                          <a:solidFill>
                            <a:srgbClr val="333333"/>
                          </a:solidFill>
                          <a:effectLst/>
                          <a:latin typeface="Verdana" panose="020B0604030504040204" pitchFamily="34" charset="0"/>
                        </a:rPr>
                        <a:t>.</a:t>
                      </a:r>
                      <a:endParaRPr lang="en-US" sz="900" dirty="0">
                        <a:solidFill>
                          <a:srgbClr val="333333"/>
                        </a:solidFill>
                        <a:effectLst/>
                        <a:latin typeface="Verdana" panose="020B0604030504040204" pitchFamily="34" charset="0"/>
                      </a:endParaRPr>
                    </a:p>
                    <a:p>
                      <a:pPr algn="l" fontAlgn="t"/>
                      <a:r>
                        <a:rPr lang="en-US" sz="900" dirty="0">
                          <a:solidFill>
                            <a:srgbClr val="333333"/>
                          </a:solidFill>
                          <a:effectLst/>
                          <a:latin typeface="Verdana" panose="020B0604030504040204" pitchFamily="34" charset="0"/>
                        </a:rPr>
                        <a:t>percent </a:t>
                      </a:r>
                      <a:endParaRPr lang="en-US" sz="900" dirty="0">
                        <a:solidFill>
                          <a:srgbClr val="333333"/>
                        </a:solidFill>
                        <a:effectLst/>
                        <a:latin typeface="Verdana" panose="020B0604030504040204" pitchFamily="34" charset="0"/>
                      </a:endParaRPr>
                    </a:p>
                  </a:txBody>
                  <a:tcPr>
                    <a:lnL>
                      <a:noFill/>
                    </a:lnL>
                    <a:lnR>
                      <a:noFill/>
                    </a:lnR>
                    <a:lnT>
                      <a:noFill/>
                    </a:lnT>
                    <a:lnB>
                      <a:noFill/>
                    </a:lnB>
                    <a:solidFill>
                      <a:srgbClr val="EEEEEE"/>
                    </a:solidFill>
                  </a:tcPr>
                </a:tc>
                <a:tc>
                  <a:txBody>
                    <a:bodyPr/>
                    <a:lstStyle/>
                    <a:p>
                      <a:pPr algn="l" fontAlgn="t"/>
                      <a:r>
                        <a:rPr lang="en-US" sz="900">
                          <a:solidFill>
                            <a:srgbClr val="333333"/>
                          </a:solidFill>
                          <a:effectLst/>
                          <a:latin typeface="Verdana" panose="020B0604030504040204" pitchFamily="34" charset="0"/>
                        </a:rPr>
                        <a:t>float </a:t>
                      </a:r>
                      <a:endParaRPr lang="en-US" sz="900">
                        <a:solidFill>
                          <a:srgbClr val="333333"/>
                        </a:solidFill>
                        <a:effectLst/>
                        <a:latin typeface="Verdana" panose="020B0604030504040204" pitchFamily="34" charset="0"/>
                      </a:endParaRPr>
                    </a:p>
                  </a:txBody>
                  <a:tcPr>
                    <a:lnL>
                      <a:noFill/>
                    </a:lnL>
                    <a:lnR>
                      <a:noFill/>
                    </a:lnR>
                    <a:lnT>
                      <a:noFill/>
                    </a:lnT>
                    <a:lnB>
                      <a:noFill/>
                    </a:lnB>
                    <a:solidFill>
                      <a:srgbClr val="EEEEEE"/>
                    </a:solidFill>
                  </a:tcPr>
                </a:tc>
                <a:tc>
                  <a:txBody>
                    <a:bodyPr/>
                    <a:lstStyle/>
                    <a:p>
                      <a:pPr algn="l" fontAlgn="t"/>
                      <a:r>
                        <a:rPr lang="en-US" sz="900">
                          <a:solidFill>
                            <a:srgbClr val="333333"/>
                          </a:solidFill>
                          <a:effectLst/>
                          <a:latin typeface="Verdana" panose="020B0604030504040204" pitchFamily="34" charset="0"/>
                        </a:rPr>
                        <a:t>The memory threshold for fetched map outputs before an in-memory merge is started, expressed as a percentage of memory allocated to storing map outputs in memory. Since map outputs that can’t fit in memory can be stalled, setting this high may decrease parallelism between the fetch and merge. Conversely, values as high as 1.0 have been effective for reduces whose input can fit entirely in memory. This parameter influences only the frequency of in-memory merges during the shuffle. </a:t>
                      </a:r>
                      <a:endParaRPr lang="en-US" sz="900">
                        <a:solidFill>
                          <a:srgbClr val="333333"/>
                        </a:solidFill>
                        <a:effectLst/>
                        <a:latin typeface="Verdana" panose="020B0604030504040204" pitchFamily="34" charset="0"/>
                      </a:endParaRPr>
                    </a:p>
                  </a:txBody>
                  <a:tcPr>
                    <a:lnL>
                      <a:noFill/>
                    </a:lnL>
                    <a:lnR>
                      <a:noFill/>
                    </a:lnR>
                    <a:lnT>
                      <a:noFill/>
                    </a:lnT>
                    <a:lnB>
                      <a:noFill/>
                    </a:lnB>
                    <a:solidFill>
                      <a:srgbClr val="EEEEEE"/>
                    </a:solidFill>
                  </a:tcPr>
                </a:tc>
              </a:tr>
              <a:tr h="693752">
                <a:tc>
                  <a:txBody>
                    <a:bodyPr/>
                    <a:lstStyle/>
                    <a:p>
                      <a:pPr algn="l" fontAlgn="t"/>
                      <a:r>
                        <a:rPr lang="en-US" sz="900" dirty="0" err="1">
                          <a:solidFill>
                            <a:srgbClr val="333333"/>
                          </a:solidFill>
                          <a:effectLst/>
                          <a:latin typeface="Verdana" panose="020B0604030504040204" pitchFamily="34" charset="0"/>
                        </a:rPr>
                        <a:t>mapreduce.reduce</a:t>
                      </a:r>
                      <a:r>
                        <a:rPr lang="en-US" sz="900" dirty="0">
                          <a:solidFill>
                            <a:srgbClr val="333333"/>
                          </a:solidFill>
                          <a:effectLst/>
                          <a:latin typeface="Verdana" panose="020B0604030504040204" pitchFamily="34" charset="0"/>
                        </a:rPr>
                        <a:t>.</a:t>
                      </a:r>
                      <a:endParaRPr lang="en-US" sz="900" dirty="0">
                        <a:solidFill>
                          <a:srgbClr val="333333"/>
                        </a:solidFill>
                        <a:effectLst/>
                        <a:latin typeface="Verdana" panose="020B0604030504040204" pitchFamily="34" charset="0"/>
                      </a:endParaRPr>
                    </a:p>
                    <a:p>
                      <a:pPr algn="l" fontAlgn="t"/>
                      <a:r>
                        <a:rPr lang="en-US" sz="900" dirty="0" err="1">
                          <a:solidFill>
                            <a:srgbClr val="333333"/>
                          </a:solidFill>
                          <a:effectLst/>
                          <a:latin typeface="Verdana" panose="020B0604030504040204" pitchFamily="34" charset="0"/>
                        </a:rPr>
                        <a:t>shuffle.input.buffer</a:t>
                      </a:r>
                      <a:r>
                        <a:rPr lang="en-US" sz="900" dirty="0">
                          <a:solidFill>
                            <a:srgbClr val="333333"/>
                          </a:solidFill>
                          <a:effectLst/>
                          <a:latin typeface="Verdana" panose="020B0604030504040204" pitchFamily="34" charset="0"/>
                        </a:rPr>
                        <a:t>.</a:t>
                      </a:r>
                      <a:endParaRPr lang="en-US" sz="900" dirty="0">
                        <a:solidFill>
                          <a:srgbClr val="333333"/>
                        </a:solidFill>
                        <a:effectLst/>
                        <a:latin typeface="Verdana" panose="020B0604030504040204" pitchFamily="34" charset="0"/>
                      </a:endParaRPr>
                    </a:p>
                    <a:p>
                      <a:pPr algn="l" fontAlgn="t"/>
                      <a:r>
                        <a:rPr lang="en-US" sz="900" dirty="0">
                          <a:solidFill>
                            <a:srgbClr val="333333"/>
                          </a:solidFill>
                          <a:effectLst/>
                          <a:latin typeface="Verdana" panose="020B0604030504040204" pitchFamily="34" charset="0"/>
                        </a:rPr>
                        <a:t>percent </a:t>
                      </a:r>
                      <a:endParaRPr lang="en-US" sz="900" dirty="0">
                        <a:solidFill>
                          <a:srgbClr val="333333"/>
                        </a:solidFill>
                        <a:effectLst/>
                        <a:latin typeface="Verdana" panose="020B0604030504040204" pitchFamily="34" charset="0"/>
                      </a:endParaRPr>
                    </a:p>
                  </a:txBody>
                  <a:tcPr>
                    <a:lnL>
                      <a:noFill/>
                    </a:lnL>
                    <a:lnR>
                      <a:noFill/>
                    </a:lnR>
                    <a:lnT>
                      <a:noFill/>
                    </a:lnT>
                    <a:lnB>
                      <a:noFill/>
                    </a:lnB>
                    <a:solidFill>
                      <a:srgbClr val="DDDDDD"/>
                    </a:solidFill>
                  </a:tcPr>
                </a:tc>
                <a:tc>
                  <a:txBody>
                    <a:bodyPr/>
                    <a:lstStyle/>
                    <a:p>
                      <a:pPr algn="l" fontAlgn="t"/>
                      <a:r>
                        <a:rPr lang="en-US" sz="900">
                          <a:solidFill>
                            <a:srgbClr val="333333"/>
                          </a:solidFill>
                          <a:effectLst/>
                          <a:latin typeface="Verdana" panose="020B0604030504040204" pitchFamily="34" charset="0"/>
                        </a:rPr>
                        <a:t>float </a:t>
                      </a:r>
                      <a:endParaRPr lang="en-US" sz="900">
                        <a:solidFill>
                          <a:srgbClr val="333333"/>
                        </a:solidFill>
                        <a:effectLst/>
                        <a:latin typeface="Verdana" panose="020B0604030504040204" pitchFamily="34" charset="0"/>
                      </a:endParaRPr>
                    </a:p>
                  </a:txBody>
                  <a:tcPr>
                    <a:lnL>
                      <a:noFill/>
                    </a:lnL>
                    <a:lnR>
                      <a:noFill/>
                    </a:lnR>
                    <a:lnT>
                      <a:noFill/>
                    </a:lnT>
                    <a:lnB>
                      <a:noFill/>
                    </a:lnB>
                    <a:solidFill>
                      <a:srgbClr val="DDDDDD"/>
                    </a:solidFill>
                  </a:tcPr>
                </a:tc>
                <a:tc>
                  <a:txBody>
                    <a:bodyPr/>
                    <a:lstStyle/>
                    <a:p>
                      <a:pPr algn="l" fontAlgn="t"/>
                      <a:r>
                        <a:rPr lang="en-US" sz="900">
                          <a:solidFill>
                            <a:srgbClr val="333333"/>
                          </a:solidFill>
                          <a:effectLst/>
                          <a:latin typeface="Verdana" panose="020B0604030504040204" pitchFamily="34" charset="0"/>
                        </a:rPr>
                        <a:t>The percentage of memory- relative to the maximum heapsize as typically specified in mapreduce.reduce.java.opts- that can be allocated to storing map outputs during the shuffle. Though some memory should be set aside for the framework, in general it is advantageous to set this high enough to store large and numerous map outputs. </a:t>
                      </a:r>
                      <a:endParaRPr lang="en-US" sz="900">
                        <a:solidFill>
                          <a:srgbClr val="333333"/>
                        </a:solidFill>
                        <a:effectLst/>
                        <a:latin typeface="Verdana" panose="020B0604030504040204" pitchFamily="34" charset="0"/>
                      </a:endParaRPr>
                    </a:p>
                  </a:txBody>
                  <a:tcPr>
                    <a:lnL>
                      <a:noFill/>
                    </a:lnL>
                    <a:lnR>
                      <a:noFill/>
                    </a:lnR>
                    <a:lnT>
                      <a:noFill/>
                    </a:lnT>
                    <a:lnB>
                      <a:noFill/>
                    </a:lnB>
                    <a:solidFill>
                      <a:srgbClr val="DDDDDD"/>
                    </a:solidFill>
                  </a:tcPr>
                </a:tc>
              </a:tr>
              <a:tr h="830912">
                <a:tc>
                  <a:txBody>
                    <a:bodyPr/>
                    <a:lstStyle/>
                    <a:p>
                      <a:pPr algn="l" fontAlgn="t"/>
                      <a:r>
                        <a:rPr lang="en-US" sz="900" dirty="0" err="1">
                          <a:solidFill>
                            <a:srgbClr val="333333"/>
                          </a:solidFill>
                          <a:effectLst/>
                          <a:latin typeface="Verdana" panose="020B0604030504040204" pitchFamily="34" charset="0"/>
                        </a:rPr>
                        <a:t>mapreduce.reduce</a:t>
                      </a:r>
                      <a:r>
                        <a:rPr lang="en-US" sz="900" dirty="0">
                          <a:solidFill>
                            <a:srgbClr val="333333"/>
                          </a:solidFill>
                          <a:effectLst/>
                          <a:latin typeface="Verdana" panose="020B0604030504040204" pitchFamily="34" charset="0"/>
                        </a:rPr>
                        <a:t>.</a:t>
                      </a:r>
                      <a:endParaRPr lang="en-US" sz="900" dirty="0">
                        <a:solidFill>
                          <a:srgbClr val="333333"/>
                        </a:solidFill>
                        <a:effectLst/>
                        <a:latin typeface="Verdana" panose="020B0604030504040204" pitchFamily="34" charset="0"/>
                      </a:endParaRPr>
                    </a:p>
                    <a:p>
                      <a:pPr algn="l" fontAlgn="t"/>
                      <a:r>
                        <a:rPr lang="en-US" sz="900" dirty="0" err="1">
                          <a:solidFill>
                            <a:srgbClr val="333333"/>
                          </a:solidFill>
                          <a:effectLst/>
                          <a:latin typeface="Verdana" panose="020B0604030504040204" pitchFamily="34" charset="0"/>
                        </a:rPr>
                        <a:t>input.buffer.percent</a:t>
                      </a:r>
                      <a:r>
                        <a:rPr lang="en-US" sz="900" dirty="0">
                          <a:solidFill>
                            <a:srgbClr val="333333"/>
                          </a:solidFill>
                          <a:effectLst/>
                          <a:latin typeface="Verdana" panose="020B0604030504040204" pitchFamily="34" charset="0"/>
                        </a:rPr>
                        <a:t> </a:t>
                      </a:r>
                      <a:endParaRPr lang="en-US" sz="900" dirty="0">
                        <a:solidFill>
                          <a:srgbClr val="333333"/>
                        </a:solidFill>
                        <a:effectLst/>
                        <a:latin typeface="Verdana" panose="020B0604030504040204" pitchFamily="34" charset="0"/>
                      </a:endParaRPr>
                    </a:p>
                  </a:txBody>
                  <a:tcPr>
                    <a:lnL>
                      <a:noFill/>
                    </a:lnL>
                    <a:lnR>
                      <a:noFill/>
                    </a:lnR>
                    <a:lnT>
                      <a:noFill/>
                    </a:lnT>
                    <a:lnB>
                      <a:noFill/>
                    </a:lnB>
                    <a:solidFill>
                      <a:srgbClr val="EEEEEE"/>
                    </a:solidFill>
                  </a:tcPr>
                </a:tc>
                <a:tc>
                  <a:txBody>
                    <a:bodyPr/>
                    <a:lstStyle/>
                    <a:p>
                      <a:pPr algn="l" fontAlgn="t"/>
                      <a:r>
                        <a:rPr lang="en-US" sz="900" dirty="0">
                          <a:solidFill>
                            <a:srgbClr val="333333"/>
                          </a:solidFill>
                          <a:effectLst/>
                          <a:latin typeface="Verdana" panose="020B0604030504040204" pitchFamily="34" charset="0"/>
                        </a:rPr>
                        <a:t>float </a:t>
                      </a:r>
                      <a:endParaRPr lang="en-US" sz="900" dirty="0">
                        <a:solidFill>
                          <a:srgbClr val="333333"/>
                        </a:solidFill>
                        <a:effectLst/>
                        <a:latin typeface="Verdana" panose="020B0604030504040204" pitchFamily="34" charset="0"/>
                      </a:endParaRPr>
                    </a:p>
                  </a:txBody>
                  <a:tcPr>
                    <a:lnL>
                      <a:noFill/>
                    </a:lnL>
                    <a:lnR>
                      <a:noFill/>
                    </a:lnR>
                    <a:lnT>
                      <a:noFill/>
                    </a:lnT>
                    <a:lnB>
                      <a:noFill/>
                    </a:lnB>
                    <a:solidFill>
                      <a:srgbClr val="EEEEEE"/>
                    </a:solidFill>
                  </a:tcPr>
                </a:tc>
                <a:tc>
                  <a:txBody>
                    <a:bodyPr/>
                    <a:lstStyle/>
                    <a:p>
                      <a:pPr algn="l" fontAlgn="t"/>
                      <a:r>
                        <a:rPr lang="en-US" sz="900" dirty="0">
                          <a:solidFill>
                            <a:srgbClr val="333333"/>
                          </a:solidFill>
                          <a:effectLst/>
                          <a:latin typeface="Verdana" panose="020B0604030504040204" pitchFamily="34" charset="0"/>
                        </a:rPr>
                        <a:t>The percentage of memory relative to the maximum </a:t>
                      </a:r>
                      <a:r>
                        <a:rPr lang="en-US" sz="900" dirty="0" err="1">
                          <a:solidFill>
                            <a:srgbClr val="333333"/>
                          </a:solidFill>
                          <a:effectLst/>
                          <a:latin typeface="Verdana" panose="020B0604030504040204" pitchFamily="34" charset="0"/>
                        </a:rPr>
                        <a:t>heapsize</a:t>
                      </a:r>
                      <a:r>
                        <a:rPr lang="en-US" sz="900" dirty="0">
                          <a:solidFill>
                            <a:srgbClr val="333333"/>
                          </a:solidFill>
                          <a:effectLst/>
                          <a:latin typeface="Verdana" panose="020B0604030504040204" pitchFamily="34" charset="0"/>
                        </a:rPr>
                        <a:t> in which map outputs may be retained during the reduce. When the reduce begins, map outputs will be merged to disk until those that remain are under the resource limit this defines. By default, all map outputs are merged to disk before the reduce begins to maximize the memory available to the reduce. For less memory-intensive reduces, this should be increased to avoid trips to disk. </a:t>
                      </a:r>
                      <a:endParaRPr lang="en-US" sz="900" dirty="0">
                        <a:solidFill>
                          <a:srgbClr val="333333"/>
                        </a:solidFill>
                        <a:effectLst/>
                        <a:latin typeface="Verdana" panose="020B0604030504040204" pitchFamily="34" charset="0"/>
                      </a:endParaRPr>
                    </a:p>
                  </a:txBody>
                  <a:tcPr>
                    <a:lnL>
                      <a:noFill/>
                    </a:lnL>
                    <a:lnR>
                      <a:noFill/>
                    </a:lnR>
                    <a:lnT>
                      <a:noFill/>
                    </a:lnT>
                    <a:lnB>
                      <a:noFill/>
                    </a:lnB>
                    <a:solidFill>
                      <a:srgbClr val="EEEEEE"/>
                    </a:solidFill>
                  </a:tcPr>
                </a:tc>
              </a:tr>
            </a:tbl>
          </a:graphicData>
        </a:graphic>
      </p:graphicFrame>
      <p:sp>
        <p:nvSpPr>
          <p:cNvPr id="6" name="Rectangle 1"/>
          <p:cNvSpPr>
            <a:spLocks noChangeArrowheads="1"/>
          </p:cNvSpPr>
          <p:nvPr/>
        </p:nvSpPr>
        <p:spPr bwMode="auto">
          <a:xfrm>
            <a:off x="3230167" y="602971"/>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defTabSz="685800" eaLnBrk="0" fontAlgn="base" hangingPunct="0">
              <a:spcBef>
                <a:spcPct val="0"/>
              </a:spcBef>
              <a:spcAft>
                <a:spcPct val="0"/>
              </a:spcAft>
            </a:pPr>
            <a:br>
              <a:rPr lang="zh-CN" altLang="zh-CN" sz="1350">
                <a:latin typeface="Arial" panose="020B0604020202020204" pitchFamily="34" charset="0"/>
              </a:rPr>
            </a:br>
            <a:endParaRPr lang="zh-CN" altLang="zh-CN" sz="135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Configured Parameters</a:t>
            </a:r>
            <a:endParaRPr kumimoji="1" lang="zh-CN" altLang="en-US" dirty="0"/>
          </a:p>
        </p:txBody>
      </p:sp>
      <p:sp>
        <p:nvSpPr>
          <p:cNvPr id="3" name="内容占位符 2"/>
          <p:cNvSpPr>
            <a:spLocks noGrp="1"/>
          </p:cNvSpPr>
          <p:nvPr>
            <p:ph idx="1"/>
          </p:nvPr>
        </p:nvSpPr>
        <p:spPr/>
        <p:txBody>
          <a:bodyPr/>
          <a:lstStyle/>
          <a:p>
            <a:r>
              <a:rPr lang="en-US" altLang="zh-CN" dirty="0"/>
              <a:t>The following properties are localized in the job configuration for each task’s execution:</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graphicFrame>
        <p:nvGraphicFramePr>
          <p:cNvPr id="5" name="表格 4"/>
          <p:cNvGraphicFramePr>
            <a:graphicFrameLocks noGrp="1"/>
          </p:cNvGraphicFramePr>
          <p:nvPr/>
        </p:nvGraphicFramePr>
        <p:xfrm>
          <a:off x="1277541" y="1762417"/>
          <a:ext cx="6588918" cy="2136710"/>
        </p:xfrm>
        <a:graphic>
          <a:graphicData uri="http://schemas.openxmlformats.org/drawingml/2006/table">
            <a:tbl>
              <a:tblPr/>
              <a:tblGrid>
                <a:gridCol w="2196306"/>
                <a:gridCol w="666012"/>
                <a:gridCol w="3726600"/>
              </a:tblGrid>
              <a:tr h="168935">
                <a:tc>
                  <a:txBody>
                    <a:bodyPr/>
                    <a:lstStyle/>
                    <a:p>
                      <a:pPr algn="l" fontAlgn="t"/>
                      <a:r>
                        <a:rPr lang="en-US" sz="1000" b="1">
                          <a:solidFill>
                            <a:srgbClr val="FFFFFF"/>
                          </a:solidFill>
                          <a:effectLst/>
                        </a:rPr>
                        <a:t>Name </a:t>
                      </a:r>
                      <a:endParaRPr lang="en-US" sz="1000" b="1">
                        <a:solidFill>
                          <a:srgbClr val="FFFFFF"/>
                        </a:solidFill>
                        <a:effectLst/>
                      </a:endParaRPr>
                    </a:p>
                  </a:txBody>
                  <a:tcPr marL="20344" marR="20344" marT="10172" marB="10172">
                    <a:lnL>
                      <a:noFill/>
                    </a:lnL>
                    <a:lnR>
                      <a:noFill/>
                    </a:lnR>
                    <a:lnT>
                      <a:noFill/>
                    </a:lnT>
                    <a:lnB>
                      <a:noFill/>
                    </a:lnB>
                    <a:solidFill>
                      <a:srgbClr val="BBBBBB"/>
                    </a:solidFill>
                  </a:tcPr>
                </a:tc>
                <a:tc>
                  <a:txBody>
                    <a:bodyPr/>
                    <a:lstStyle/>
                    <a:p>
                      <a:pPr algn="l" fontAlgn="t"/>
                      <a:r>
                        <a:rPr lang="en-US" sz="1000" b="1">
                          <a:solidFill>
                            <a:srgbClr val="FFFFFF"/>
                          </a:solidFill>
                          <a:effectLst/>
                        </a:rPr>
                        <a:t>Type </a:t>
                      </a:r>
                      <a:endParaRPr lang="en-US" sz="1000" b="1">
                        <a:solidFill>
                          <a:srgbClr val="FFFFFF"/>
                        </a:solidFill>
                        <a:effectLst/>
                      </a:endParaRPr>
                    </a:p>
                  </a:txBody>
                  <a:tcPr marL="20344" marR="20344" marT="10172" marB="10172">
                    <a:lnL>
                      <a:noFill/>
                    </a:lnL>
                    <a:lnR>
                      <a:noFill/>
                    </a:lnR>
                    <a:lnT>
                      <a:noFill/>
                    </a:lnT>
                    <a:lnB>
                      <a:noFill/>
                    </a:lnB>
                    <a:solidFill>
                      <a:srgbClr val="BBBBBB"/>
                    </a:solidFill>
                  </a:tcPr>
                </a:tc>
                <a:tc>
                  <a:txBody>
                    <a:bodyPr/>
                    <a:lstStyle/>
                    <a:p>
                      <a:pPr algn="l" fontAlgn="t"/>
                      <a:r>
                        <a:rPr lang="en-US" sz="1000" b="1">
                          <a:solidFill>
                            <a:srgbClr val="FFFFFF"/>
                          </a:solidFill>
                          <a:effectLst/>
                        </a:rPr>
                        <a:t>Description </a:t>
                      </a:r>
                      <a:endParaRPr lang="en-US" sz="1000" b="1">
                        <a:solidFill>
                          <a:srgbClr val="FFFFFF"/>
                        </a:solidFill>
                        <a:effectLst/>
                      </a:endParaRPr>
                    </a:p>
                  </a:txBody>
                  <a:tcPr marL="20344" marR="20344" marT="10172" marB="10172">
                    <a:lnL>
                      <a:noFill/>
                    </a:lnL>
                    <a:lnR>
                      <a:noFill/>
                    </a:lnR>
                    <a:lnT>
                      <a:noFill/>
                    </a:lnT>
                    <a:lnB>
                      <a:noFill/>
                    </a:lnB>
                    <a:solidFill>
                      <a:srgbClr val="BBBBBB"/>
                    </a:solidFill>
                  </a:tcPr>
                </a:tc>
              </a:tr>
              <a:tr h="168935">
                <a:tc>
                  <a:txBody>
                    <a:bodyPr/>
                    <a:lstStyle/>
                    <a:p>
                      <a:pPr algn="l" fontAlgn="t"/>
                      <a:r>
                        <a:rPr lang="en-US" sz="1000">
                          <a:solidFill>
                            <a:srgbClr val="333333"/>
                          </a:solidFill>
                          <a:effectLst/>
                          <a:latin typeface="Verdana" panose="020B0604030504040204" pitchFamily="34" charset="0"/>
                        </a:rPr>
                        <a:t>mapreduce.job.id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String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The job id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r>
              <a:tr h="168935">
                <a:tc>
                  <a:txBody>
                    <a:bodyPr/>
                    <a:lstStyle/>
                    <a:p>
                      <a:pPr algn="l" fontAlgn="t"/>
                      <a:r>
                        <a:rPr lang="en-US" sz="1000">
                          <a:solidFill>
                            <a:srgbClr val="333333"/>
                          </a:solidFill>
                          <a:effectLst/>
                          <a:latin typeface="Verdana" panose="020B0604030504040204" pitchFamily="34" charset="0"/>
                        </a:rPr>
                        <a:t>mapreduce.job.jar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String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job.jar location in job directory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r>
              <a:tr h="191532">
                <a:tc>
                  <a:txBody>
                    <a:bodyPr/>
                    <a:lstStyle/>
                    <a:p>
                      <a:pPr algn="l" fontAlgn="t"/>
                      <a:r>
                        <a:rPr lang="en-US" sz="1000">
                          <a:solidFill>
                            <a:srgbClr val="333333"/>
                          </a:solidFill>
                          <a:effectLst/>
                          <a:latin typeface="Verdana" panose="020B0604030504040204" pitchFamily="34" charset="0"/>
                        </a:rPr>
                        <a:t>mapreduce.job.local.dir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String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dirty="0">
                          <a:solidFill>
                            <a:srgbClr val="333333"/>
                          </a:solidFill>
                          <a:effectLst/>
                          <a:latin typeface="Verdana" panose="020B0604030504040204" pitchFamily="34" charset="0"/>
                        </a:rPr>
                        <a:t>The job specific shared scratch space </a:t>
                      </a:r>
                      <a:endParaRPr lang="en-US" sz="1000" dirty="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r>
              <a:tr h="168935">
                <a:tc>
                  <a:txBody>
                    <a:bodyPr/>
                    <a:lstStyle/>
                    <a:p>
                      <a:pPr algn="l" fontAlgn="t"/>
                      <a:r>
                        <a:rPr lang="en-US" sz="1000">
                          <a:solidFill>
                            <a:srgbClr val="333333"/>
                          </a:solidFill>
                          <a:effectLst/>
                          <a:latin typeface="Verdana" panose="020B0604030504040204" pitchFamily="34" charset="0"/>
                        </a:rPr>
                        <a:t>mapreduce.task.id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String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The task id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r>
              <a:tr h="168935">
                <a:tc>
                  <a:txBody>
                    <a:bodyPr/>
                    <a:lstStyle/>
                    <a:p>
                      <a:pPr algn="l" fontAlgn="t"/>
                      <a:r>
                        <a:rPr lang="en-US" sz="1000">
                          <a:solidFill>
                            <a:srgbClr val="333333"/>
                          </a:solidFill>
                          <a:effectLst/>
                          <a:latin typeface="Verdana" panose="020B0604030504040204" pitchFamily="34" charset="0"/>
                        </a:rPr>
                        <a:t>mapreduce.task.attempt.id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String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The task attempt id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r>
              <a:tr h="168935">
                <a:tc>
                  <a:txBody>
                    <a:bodyPr/>
                    <a:lstStyle/>
                    <a:p>
                      <a:pPr algn="l" fontAlgn="t"/>
                      <a:r>
                        <a:rPr lang="en-US" sz="1000">
                          <a:solidFill>
                            <a:srgbClr val="333333"/>
                          </a:solidFill>
                          <a:effectLst/>
                          <a:latin typeface="Verdana" panose="020B0604030504040204" pitchFamily="34" charset="0"/>
                        </a:rPr>
                        <a:t>mapreduce.task.is.map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boolean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Is this a map task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r>
              <a:tr h="168935">
                <a:tc>
                  <a:txBody>
                    <a:bodyPr/>
                    <a:lstStyle/>
                    <a:p>
                      <a:pPr algn="l" fontAlgn="t"/>
                      <a:r>
                        <a:rPr lang="en-US" sz="1000">
                          <a:solidFill>
                            <a:srgbClr val="333333"/>
                          </a:solidFill>
                          <a:effectLst/>
                          <a:latin typeface="Verdana" panose="020B0604030504040204" pitchFamily="34" charset="0"/>
                        </a:rPr>
                        <a:t>mapreduce.task.partition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int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The id of the task within the job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r>
              <a:tr h="184748">
                <a:tc>
                  <a:txBody>
                    <a:bodyPr/>
                    <a:lstStyle/>
                    <a:p>
                      <a:pPr algn="l" fontAlgn="t"/>
                      <a:r>
                        <a:rPr lang="en-US" sz="1000">
                          <a:solidFill>
                            <a:srgbClr val="333333"/>
                          </a:solidFill>
                          <a:effectLst/>
                          <a:latin typeface="Verdana" panose="020B0604030504040204" pitchFamily="34" charset="0"/>
                        </a:rPr>
                        <a:t>mapreduce.map.input.file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String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The filename that the map is reading from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r>
              <a:tr h="168935">
                <a:tc>
                  <a:txBody>
                    <a:bodyPr/>
                    <a:lstStyle/>
                    <a:p>
                      <a:pPr algn="l" fontAlgn="t"/>
                      <a:r>
                        <a:rPr lang="en-US" sz="1000">
                          <a:solidFill>
                            <a:srgbClr val="333333"/>
                          </a:solidFill>
                          <a:effectLst/>
                          <a:latin typeface="Verdana" panose="020B0604030504040204" pitchFamily="34" charset="0"/>
                        </a:rPr>
                        <a:t>mapreduce.map.input.start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long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The offset of the start of the map input split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r>
              <a:tr h="205100">
                <a:tc>
                  <a:txBody>
                    <a:bodyPr/>
                    <a:lstStyle/>
                    <a:p>
                      <a:pPr algn="l" fontAlgn="t"/>
                      <a:r>
                        <a:rPr lang="en-US" sz="1000">
                          <a:solidFill>
                            <a:srgbClr val="333333"/>
                          </a:solidFill>
                          <a:effectLst/>
                          <a:latin typeface="Verdana" panose="020B0604030504040204" pitchFamily="34" charset="0"/>
                        </a:rPr>
                        <a:t>mapreduce.map.input.length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long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The number of bytes in the map input split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DDDDDD"/>
                    </a:solidFill>
                  </a:tcPr>
                </a:tc>
              </a:tr>
              <a:tr h="173378">
                <a:tc>
                  <a:txBody>
                    <a:bodyPr/>
                    <a:lstStyle/>
                    <a:p>
                      <a:pPr algn="l" fontAlgn="t"/>
                      <a:r>
                        <a:rPr lang="en-US" sz="1000">
                          <a:solidFill>
                            <a:srgbClr val="333333"/>
                          </a:solidFill>
                          <a:effectLst/>
                          <a:latin typeface="Verdana" panose="020B0604030504040204" pitchFamily="34" charset="0"/>
                        </a:rPr>
                        <a:t>mapreduce.task.output.dir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String </a:t>
                      </a:r>
                      <a:endParaRPr lang="en-US" sz="100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c>
                  <a:txBody>
                    <a:bodyPr/>
                    <a:lstStyle/>
                    <a:p>
                      <a:pPr algn="l" fontAlgn="t"/>
                      <a:r>
                        <a:rPr lang="en-US" sz="1000" dirty="0">
                          <a:solidFill>
                            <a:srgbClr val="333333"/>
                          </a:solidFill>
                          <a:effectLst/>
                          <a:latin typeface="Verdana" panose="020B0604030504040204" pitchFamily="34" charset="0"/>
                        </a:rPr>
                        <a:t>The task’s temporary output directory</a:t>
                      </a:r>
                      <a:endParaRPr lang="en-US" sz="1000" dirty="0">
                        <a:solidFill>
                          <a:srgbClr val="333333"/>
                        </a:solidFill>
                        <a:effectLst/>
                        <a:latin typeface="Verdana" panose="020B0604030504040204" pitchFamily="34" charset="0"/>
                      </a:endParaRPr>
                    </a:p>
                  </a:txBody>
                  <a:tcPr marL="20344" marR="20344" marT="10172" marB="10172">
                    <a:lnL>
                      <a:noFill/>
                    </a:lnL>
                    <a:lnR>
                      <a:noFill/>
                    </a:lnR>
                    <a:lnT>
                      <a:noFill/>
                    </a:lnT>
                    <a:lnB>
                      <a:noFill/>
                    </a:lnB>
                    <a:solidFill>
                      <a:srgbClr val="EEEEEE"/>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Job</a:t>
            </a:r>
            <a:r>
              <a:rPr kumimoji="1" lang="zh-CN" altLang="en-US" dirty="0"/>
              <a:t> </a:t>
            </a:r>
            <a:r>
              <a:rPr kumimoji="1" lang="en-US" altLang="zh-CN" dirty="0"/>
              <a:t>Submission</a:t>
            </a:r>
            <a:r>
              <a:rPr kumimoji="1" lang="zh-CN" altLang="en-US" dirty="0"/>
              <a:t> </a:t>
            </a:r>
            <a:r>
              <a:rPr kumimoji="1" lang="en-US" altLang="zh-CN" dirty="0"/>
              <a:t>&amp;</a:t>
            </a:r>
            <a:r>
              <a:rPr kumimoji="1" lang="zh-CN" altLang="en-US" dirty="0"/>
              <a:t> </a:t>
            </a:r>
            <a:r>
              <a:rPr kumimoji="1" lang="en-US" altLang="zh-CN" dirty="0"/>
              <a:t>Monitoring</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The job submission process involves:</a:t>
            </a:r>
            <a:endParaRPr lang="en-US" altLang="zh-CN" dirty="0"/>
          </a:p>
          <a:p>
            <a:pPr lvl="1"/>
            <a:r>
              <a:rPr lang="en-US" altLang="zh-CN" dirty="0"/>
              <a:t>Checking the input and output specifications of the job.</a:t>
            </a:r>
            <a:endParaRPr lang="en-US" altLang="zh-CN" dirty="0"/>
          </a:p>
          <a:p>
            <a:pPr lvl="1"/>
            <a:r>
              <a:rPr lang="en-US" altLang="zh-CN" dirty="0"/>
              <a:t>Computing the </a:t>
            </a:r>
            <a:r>
              <a:rPr lang="en-US" altLang="zh-CN" dirty="0" err="1">
                <a:solidFill>
                  <a:srgbClr val="FF0000"/>
                </a:solidFill>
              </a:rPr>
              <a:t>InputSplit</a:t>
            </a:r>
            <a:r>
              <a:rPr lang="en-US" altLang="zh-CN" dirty="0"/>
              <a:t> values for the job.</a:t>
            </a:r>
            <a:endParaRPr lang="en-US" altLang="zh-CN" dirty="0"/>
          </a:p>
          <a:p>
            <a:pPr lvl="1"/>
            <a:r>
              <a:rPr lang="en-US" altLang="zh-CN" dirty="0"/>
              <a:t>Setting up the requisite accounting information for the </a:t>
            </a:r>
            <a:r>
              <a:rPr lang="en-US" altLang="zh-CN" dirty="0" err="1">
                <a:solidFill>
                  <a:srgbClr val="FF0000"/>
                </a:solidFill>
              </a:rPr>
              <a:t>DistributedCache</a:t>
            </a:r>
            <a:r>
              <a:rPr lang="en-US" altLang="zh-CN" dirty="0"/>
              <a:t> of the job, if necessary.</a:t>
            </a:r>
            <a:endParaRPr lang="en-US" altLang="zh-CN" dirty="0"/>
          </a:p>
          <a:p>
            <a:pPr lvl="1"/>
            <a:r>
              <a:rPr lang="en-US" altLang="zh-CN" dirty="0"/>
              <a:t>Copying the </a:t>
            </a:r>
            <a:r>
              <a:rPr lang="en-US" altLang="zh-CN" dirty="0">
                <a:solidFill>
                  <a:srgbClr val="FF0000"/>
                </a:solidFill>
              </a:rPr>
              <a:t>job’s jar </a:t>
            </a:r>
            <a:r>
              <a:rPr lang="en-US" altLang="zh-CN" dirty="0"/>
              <a:t>and </a:t>
            </a:r>
            <a:r>
              <a:rPr lang="en-US" altLang="zh-CN" dirty="0">
                <a:solidFill>
                  <a:srgbClr val="FF0000"/>
                </a:solidFill>
              </a:rPr>
              <a:t>configuration</a:t>
            </a:r>
            <a:r>
              <a:rPr lang="en-US" altLang="zh-CN" dirty="0"/>
              <a:t> to the MapReduce system directory on the </a:t>
            </a:r>
            <a:r>
              <a:rPr lang="en-US" altLang="zh-CN" dirty="0" err="1">
                <a:solidFill>
                  <a:srgbClr val="FF0000"/>
                </a:solidFill>
              </a:rPr>
              <a:t>FileSystem</a:t>
            </a:r>
            <a:r>
              <a:rPr lang="en-US" altLang="zh-CN" dirty="0"/>
              <a:t>.</a:t>
            </a:r>
            <a:endParaRPr lang="en-US" altLang="zh-CN" dirty="0"/>
          </a:p>
          <a:p>
            <a:pPr lvl="1"/>
            <a:r>
              <a:rPr lang="en-US" altLang="zh-CN" dirty="0"/>
              <a:t>Submitting the job to the </a:t>
            </a:r>
            <a:r>
              <a:rPr lang="en-US" altLang="zh-CN" dirty="0" err="1">
                <a:solidFill>
                  <a:srgbClr val="FF0000"/>
                </a:solidFill>
              </a:rPr>
              <a:t>ResourceManager</a:t>
            </a:r>
            <a:r>
              <a:rPr lang="en-US" altLang="zh-CN" dirty="0"/>
              <a:t> and optionally monitoring it’s status.</a:t>
            </a:r>
            <a:endParaRPr lang="en-US" altLang="zh-CN" dirty="0"/>
          </a:p>
          <a:p>
            <a:r>
              <a:rPr lang="en-US" altLang="zh-CN" dirty="0"/>
              <a:t>Job history files are also logged to </a:t>
            </a:r>
            <a:endParaRPr lang="en-US" altLang="zh-CN" dirty="0"/>
          </a:p>
          <a:p>
            <a:pPr lvl="1"/>
            <a:r>
              <a:rPr lang="en-US" altLang="zh-CN" dirty="0"/>
              <a:t>user specified directory </a:t>
            </a:r>
            <a:r>
              <a:rPr lang="en-US" altLang="zh-CN" dirty="0" err="1">
                <a:solidFill>
                  <a:srgbClr val="FF0000"/>
                </a:solidFill>
              </a:rPr>
              <a:t>mapreduce.jobhistory.intermediate</a:t>
            </a:r>
            <a:r>
              <a:rPr lang="en-US" altLang="zh-CN" dirty="0">
                <a:solidFill>
                  <a:srgbClr val="FF0000"/>
                </a:solidFill>
              </a:rPr>
              <a:t>-done-</a:t>
            </a:r>
            <a:r>
              <a:rPr lang="en-US" altLang="zh-CN" dirty="0" err="1">
                <a:solidFill>
                  <a:srgbClr val="FF0000"/>
                </a:solidFill>
              </a:rPr>
              <a:t>dir</a:t>
            </a:r>
            <a:r>
              <a:rPr lang="en-US" altLang="zh-CN" dirty="0">
                <a:solidFill>
                  <a:srgbClr val="FF0000"/>
                </a:solidFill>
              </a:rPr>
              <a:t> </a:t>
            </a:r>
            <a:r>
              <a:rPr lang="en-US" altLang="zh-CN" dirty="0"/>
              <a:t>and </a:t>
            </a:r>
            <a:r>
              <a:rPr lang="en-US" altLang="zh-CN" dirty="0" err="1">
                <a:solidFill>
                  <a:srgbClr val="FF0000"/>
                </a:solidFill>
              </a:rPr>
              <a:t>mapreduce.jobhistory.done-dir</a:t>
            </a:r>
            <a:r>
              <a:rPr lang="en-US" altLang="zh-CN" dirty="0"/>
              <a:t>, which defaults to job output directory.</a:t>
            </a:r>
            <a:endParaRPr lang="en-US" altLang="zh-CN" dirty="0"/>
          </a:p>
          <a:p>
            <a:r>
              <a:rPr lang="en-US" altLang="zh-CN" dirty="0"/>
              <a:t>User can view the history logs summary in specified directory using the following command </a:t>
            </a:r>
            <a:r>
              <a:rPr lang="en-US" altLang="zh-CN" dirty="0">
                <a:solidFill>
                  <a:srgbClr val="FF0000"/>
                </a:solidFill>
              </a:rPr>
              <a:t>$ </a:t>
            </a:r>
            <a:r>
              <a:rPr lang="en-US" altLang="zh-CN" dirty="0" err="1">
                <a:solidFill>
                  <a:srgbClr val="FF0000"/>
                </a:solidFill>
              </a:rPr>
              <a:t>mapred</a:t>
            </a:r>
            <a:r>
              <a:rPr lang="en-US" altLang="zh-CN" dirty="0">
                <a:solidFill>
                  <a:srgbClr val="FF0000"/>
                </a:solidFill>
              </a:rPr>
              <a:t> job -history </a:t>
            </a:r>
            <a:r>
              <a:rPr lang="en-US" altLang="zh-CN" dirty="0" err="1">
                <a:solidFill>
                  <a:srgbClr val="FF0000"/>
                </a:solidFill>
              </a:rPr>
              <a:t>output.jhist</a:t>
            </a:r>
            <a:r>
              <a:rPr lang="en-US" altLang="zh-CN" dirty="0">
                <a:solidFill>
                  <a:srgbClr val="FF0000"/>
                </a:solidFill>
              </a:rPr>
              <a:t> </a:t>
            </a:r>
            <a:endParaRPr lang="en-US" altLang="zh-CN" dirty="0">
              <a:solidFill>
                <a:srgbClr val="FF0000"/>
              </a:solidFill>
            </a:endParaRPr>
          </a:p>
          <a:p>
            <a:pPr lvl="1"/>
            <a:r>
              <a:rPr lang="en-US" altLang="zh-CN" dirty="0"/>
              <a:t>This command will print job details, failed and killed tip details. </a:t>
            </a:r>
            <a:endParaRPr lang="en-US" altLang="zh-CN" dirty="0"/>
          </a:p>
          <a:p>
            <a:pPr lvl="1"/>
            <a:r>
              <a:rPr lang="en-US" altLang="zh-CN" dirty="0"/>
              <a:t>More details about the job such as successful tasks and task attempts made for each task can be viewed using the following command </a:t>
            </a:r>
            <a:r>
              <a:rPr lang="en-US" altLang="zh-CN" dirty="0">
                <a:solidFill>
                  <a:srgbClr val="FF0000"/>
                </a:solidFill>
              </a:rPr>
              <a:t>$ </a:t>
            </a:r>
            <a:r>
              <a:rPr lang="en-US" altLang="zh-CN" dirty="0" err="1">
                <a:solidFill>
                  <a:srgbClr val="FF0000"/>
                </a:solidFill>
              </a:rPr>
              <a:t>mapred</a:t>
            </a:r>
            <a:r>
              <a:rPr lang="en-US" altLang="zh-CN" dirty="0">
                <a:solidFill>
                  <a:srgbClr val="FF0000"/>
                </a:solidFill>
              </a:rPr>
              <a:t> job -history all </a:t>
            </a:r>
            <a:r>
              <a:rPr lang="en-US" altLang="zh-CN" dirty="0" err="1">
                <a:solidFill>
                  <a:srgbClr val="FF0000"/>
                </a:solidFill>
              </a:rPr>
              <a:t>output.jhist</a:t>
            </a:r>
            <a:endParaRPr lang="en-US" altLang="zh-CN" dirty="0">
              <a:solidFill>
                <a:srgbClr val="FF0000"/>
              </a:solidFill>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Job</a:t>
            </a:r>
            <a:r>
              <a:rPr kumimoji="1" lang="zh-CN" altLang="en-US" dirty="0"/>
              <a:t> </a:t>
            </a:r>
            <a:r>
              <a:rPr kumimoji="1" lang="en-US" altLang="zh-CN" dirty="0"/>
              <a:t>Control</a:t>
            </a:r>
            <a:endParaRPr kumimoji="1" lang="zh-CN" altLang="en-US" dirty="0"/>
          </a:p>
        </p:txBody>
      </p:sp>
      <p:sp>
        <p:nvSpPr>
          <p:cNvPr id="3" name="内容占位符 2"/>
          <p:cNvSpPr>
            <a:spLocks noGrp="1"/>
          </p:cNvSpPr>
          <p:nvPr>
            <p:ph idx="1"/>
          </p:nvPr>
        </p:nvSpPr>
        <p:spPr/>
        <p:txBody>
          <a:bodyPr/>
          <a:lstStyle/>
          <a:p>
            <a:r>
              <a:rPr lang="en-US" altLang="zh-CN" dirty="0"/>
              <a:t>Users may need to </a:t>
            </a:r>
            <a:r>
              <a:rPr lang="en-US" altLang="zh-CN" dirty="0">
                <a:solidFill>
                  <a:srgbClr val="FF0000"/>
                </a:solidFill>
              </a:rPr>
              <a:t>chain</a:t>
            </a:r>
            <a:r>
              <a:rPr lang="en-US" altLang="zh-CN" dirty="0"/>
              <a:t> MapReduce jobs to accomplish complex tasks which cannot be done via a single MapReduce job. </a:t>
            </a:r>
            <a:endParaRPr lang="en-US" altLang="zh-CN" dirty="0"/>
          </a:p>
          <a:p>
            <a:pPr lvl="1"/>
            <a:r>
              <a:rPr lang="en-US" altLang="zh-CN" dirty="0"/>
              <a:t>This is fairly easy since the output of the job typically goes to </a:t>
            </a:r>
            <a:r>
              <a:rPr lang="en-US" altLang="zh-CN" dirty="0">
                <a:solidFill>
                  <a:srgbClr val="FF0000"/>
                </a:solidFill>
              </a:rPr>
              <a:t>distributed file-system</a:t>
            </a:r>
            <a:r>
              <a:rPr lang="en-US" altLang="zh-CN" dirty="0"/>
              <a:t>, and the output, in turn, can be used as the input for the next job.</a:t>
            </a:r>
            <a:endParaRPr lang="en-US" altLang="zh-CN" dirty="0"/>
          </a:p>
          <a:p>
            <a:r>
              <a:rPr lang="en-US" altLang="zh-CN" dirty="0"/>
              <a:t>However, this also means that the onus on ensuring jobs are complete (success/failure) lies squarely on the clients. </a:t>
            </a:r>
            <a:endParaRPr lang="en-US" altLang="zh-CN" dirty="0"/>
          </a:p>
          <a:p>
            <a:r>
              <a:rPr lang="en-US" altLang="zh-CN" dirty="0"/>
              <a:t>In such cases, the various job-control options are:</a:t>
            </a:r>
            <a:endParaRPr lang="en-US" altLang="zh-CN" dirty="0"/>
          </a:p>
          <a:p>
            <a:pPr lvl="1"/>
            <a:r>
              <a:rPr lang="en-US" altLang="zh-CN" dirty="0">
                <a:hlinkClick r:id="rId1"/>
              </a:rPr>
              <a:t>Job.submit()</a:t>
            </a:r>
            <a:r>
              <a:rPr lang="en-US" altLang="zh-CN" dirty="0"/>
              <a:t> : Submit the job to the cluster and return immediately.</a:t>
            </a:r>
            <a:endParaRPr lang="en-US" altLang="zh-CN" dirty="0"/>
          </a:p>
          <a:p>
            <a:pPr lvl="1"/>
            <a:r>
              <a:rPr lang="en-US" altLang="zh-CN" dirty="0">
                <a:hlinkClick r:id="rId1"/>
              </a:rPr>
              <a:t>Job.waitForCompletion(boolean)</a:t>
            </a:r>
            <a:r>
              <a:rPr lang="en-US" altLang="zh-CN" dirty="0"/>
              <a:t> : Submit the job to the cluster and wait for it to finish.</a:t>
            </a:r>
            <a:endParaRPr lang="en-US" altLang="zh-CN" dirty="0"/>
          </a:p>
          <a:p>
            <a:pPr marL="0"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Job</a:t>
            </a:r>
            <a:r>
              <a:rPr kumimoji="1" lang="zh-CN" altLang="en-US" dirty="0"/>
              <a:t> </a:t>
            </a:r>
            <a:r>
              <a:rPr kumimoji="1" lang="en-US" altLang="zh-CN" dirty="0"/>
              <a:t>Input</a:t>
            </a:r>
            <a:endParaRPr kumimoji="1" lang="zh-CN" altLang="en-US" dirty="0"/>
          </a:p>
        </p:txBody>
      </p:sp>
      <p:sp>
        <p:nvSpPr>
          <p:cNvPr id="3" name="内容占位符 2"/>
          <p:cNvSpPr>
            <a:spLocks noGrp="1"/>
          </p:cNvSpPr>
          <p:nvPr>
            <p:ph idx="1"/>
          </p:nvPr>
        </p:nvSpPr>
        <p:spPr>
          <a:xfrm>
            <a:off x="107504" y="845073"/>
            <a:ext cx="8856984" cy="3940924"/>
          </a:xfrm>
        </p:spPr>
        <p:txBody>
          <a:bodyPr>
            <a:normAutofit/>
          </a:bodyPr>
          <a:lstStyle/>
          <a:p>
            <a:r>
              <a:rPr lang="en-US" altLang="zh-CN" dirty="0">
                <a:hlinkClick r:id="rId1"/>
              </a:rPr>
              <a:t>InputFormat</a:t>
            </a:r>
            <a:r>
              <a:rPr lang="en-US" altLang="zh-CN" dirty="0"/>
              <a:t> describes the input-specification for a MapReduce job.</a:t>
            </a:r>
            <a:endParaRPr lang="en-US" altLang="zh-CN" dirty="0"/>
          </a:p>
          <a:p>
            <a:r>
              <a:rPr lang="en-US" altLang="zh-CN" dirty="0"/>
              <a:t>The MapReduce framework relies on the </a:t>
            </a:r>
            <a:r>
              <a:rPr lang="en-US" altLang="zh-CN" dirty="0" err="1"/>
              <a:t>InputFormat</a:t>
            </a:r>
            <a:r>
              <a:rPr lang="en-US" altLang="zh-CN" dirty="0"/>
              <a:t> of the job to:</a:t>
            </a:r>
            <a:endParaRPr lang="en-US" altLang="zh-CN" dirty="0"/>
          </a:p>
          <a:p>
            <a:pPr lvl="1"/>
            <a:r>
              <a:rPr lang="en-US" altLang="zh-CN" dirty="0"/>
              <a:t>Validate the input-specification of the job.</a:t>
            </a:r>
            <a:endParaRPr lang="en-US" altLang="zh-CN" dirty="0"/>
          </a:p>
          <a:p>
            <a:pPr lvl="1"/>
            <a:r>
              <a:rPr lang="en-US" altLang="zh-CN" dirty="0"/>
              <a:t>Split-up the input file(s) into logical </a:t>
            </a:r>
            <a:r>
              <a:rPr lang="en-US" altLang="zh-CN" dirty="0" err="1">
                <a:solidFill>
                  <a:srgbClr val="FF0000"/>
                </a:solidFill>
              </a:rPr>
              <a:t>InputSplit</a:t>
            </a:r>
            <a:r>
              <a:rPr lang="en-US" altLang="zh-CN" dirty="0"/>
              <a:t> instances, each of which is then assigned to an individual Mapper.</a:t>
            </a:r>
            <a:endParaRPr lang="en-US" altLang="zh-CN" dirty="0"/>
          </a:p>
          <a:p>
            <a:pPr lvl="1"/>
            <a:r>
              <a:rPr lang="en-US" altLang="zh-CN" dirty="0"/>
              <a:t>Provide the </a:t>
            </a:r>
            <a:r>
              <a:rPr lang="en-US" altLang="zh-CN" dirty="0" err="1">
                <a:solidFill>
                  <a:srgbClr val="FF0000"/>
                </a:solidFill>
              </a:rPr>
              <a:t>RecordReader</a:t>
            </a:r>
            <a:r>
              <a:rPr lang="en-US" altLang="zh-CN" dirty="0"/>
              <a:t> implementation used to glean input records from the logical </a:t>
            </a:r>
            <a:r>
              <a:rPr lang="en-US" altLang="zh-CN" dirty="0" err="1">
                <a:solidFill>
                  <a:srgbClr val="FF0000"/>
                </a:solidFill>
              </a:rPr>
              <a:t>InputSplit</a:t>
            </a:r>
            <a:r>
              <a:rPr lang="en-US" altLang="zh-CN" dirty="0"/>
              <a:t> for processing by the Mapper.</a:t>
            </a:r>
            <a:endParaRPr lang="en-US" altLang="zh-CN" dirty="0"/>
          </a:p>
          <a:p>
            <a:r>
              <a:rPr lang="en-US" altLang="zh-CN" dirty="0"/>
              <a:t>The default behavior of file-based </a:t>
            </a:r>
            <a:r>
              <a:rPr lang="en-US" altLang="zh-CN" dirty="0" err="1">
                <a:solidFill>
                  <a:srgbClr val="FF0000"/>
                </a:solidFill>
              </a:rPr>
              <a:t>InputFormat</a:t>
            </a:r>
            <a:r>
              <a:rPr lang="en-US" altLang="zh-CN" dirty="0"/>
              <a:t> implementations, </a:t>
            </a:r>
            <a:endParaRPr lang="en-US" altLang="zh-CN" dirty="0"/>
          </a:p>
          <a:p>
            <a:pPr lvl="1"/>
            <a:r>
              <a:rPr lang="en-US" altLang="zh-CN" dirty="0"/>
              <a:t>is to split the input into </a:t>
            </a:r>
            <a:r>
              <a:rPr lang="en-US" altLang="zh-CN" i="1" dirty="0"/>
              <a:t>logical</a:t>
            </a:r>
            <a:r>
              <a:rPr lang="en-US" altLang="zh-CN" dirty="0"/>
              <a:t> </a:t>
            </a:r>
            <a:r>
              <a:rPr lang="en-US" altLang="zh-CN" dirty="0" err="1"/>
              <a:t>InputSplit</a:t>
            </a:r>
            <a:r>
              <a:rPr lang="en-US" altLang="zh-CN" dirty="0"/>
              <a:t> instances based on the </a:t>
            </a:r>
            <a:r>
              <a:rPr lang="en-US" altLang="zh-CN" dirty="0">
                <a:solidFill>
                  <a:srgbClr val="FF0000"/>
                </a:solidFill>
              </a:rPr>
              <a:t>total size, in bytes, of the input files</a:t>
            </a:r>
            <a:r>
              <a:rPr lang="en-US" altLang="zh-CN" dirty="0"/>
              <a:t>. </a:t>
            </a:r>
            <a:endParaRPr lang="en-US" altLang="zh-CN" dirty="0"/>
          </a:p>
          <a:p>
            <a:pPr lvl="1"/>
            <a:r>
              <a:rPr lang="en-US" altLang="zh-CN" dirty="0"/>
              <a:t>However, the </a:t>
            </a:r>
            <a:r>
              <a:rPr lang="en-US" altLang="zh-CN" dirty="0" err="1">
                <a:solidFill>
                  <a:srgbClr val="FF0000"/>
                </a:solidFill>
              </a:rPr>
              <a:t>FileSystem</a:t>
            </a:r>
            <a:r>
              <a:rPr lang="en-US" altLang="zh-CN" dirty="0">
                <a:solidFill>
                  <a:srgbClr val="FF0000"/>
                </a:solidFill>
              </a:rPr>
              <a:t> </a:t>
            </a:r>
            <a:r>
              <a:rPr lang="en-US" altLang="zh-CN" dirty="0" err="1">
                <a:solidFill>
                  <a:srgbClr val="FF0000"/>
                </a:solidFill>
              </a:rPr>
              <a:t>blocksize</a:t>
            </a:r>
            <a:r>
              <a:rPr lang="en-US" altLang="zh-CN" dirty="0">
                <a:solidFill>
                  <a:srgbClr val="FF0000"/>
                </a:solidFill>
              </a:rPr>
              <a:t> </a:t>
            </a:r>
            <a:r>
              <a:rPr lang="en-US" altLang="zh-CN" dirty="0"/>
              <a:t>of the input files is treated as an upper bound for input splits. </a:t>
            </a:r>
            <a:endParaRPr lang="en-US" altLang="zh-CN" dirty="0"/>
          </a:p>
          <a:p>
            <a:pPr lvl="1"/>
            <a:r>
              <a:rPr lang="en-US" altLang="zh-CN" dirty="0"/>
              <a:t>A lower bound on the split size can be set via </a:t>
            </a:r>
            <a:r>
              <a:rPr lang="en-US" altLang="zh-CN" dirty="0" err="1">
                <a:solidFill>
                  <a:srgbClr val="FF0000"/>
                </a:solidFill>
              </a:rPr>
              <a:t>mapreduce.input.fileinputformat.split.minsize</a:t>
            </a:r>
            <a:r>
              <a:rPr lang="en-US" altLang="zh-CN" dirty="0"/>
              <a:t>.</a:t>
            </a:r>
            <a:endParaRPr lang="en-US" altLang="zh-CN" dirty="0"/>
          </a:p>
          <a:p>
            <a:r>
              <a:rPr lang="en-US" altLang="zh-CN" dirty="0">
                <a:hlinkClick r:id="rId2"/>
              </a:rPr>
              <a:t>TextInputFormat</a:t>
            </a:r>
            <a:r>
              <a:rPr lang="en-US" altLang="zh-CN" dirty="0"/>
              <a:t> is the default </a:t>
            </a:r>
            <a:r>
              <a:rPr lang="en-US" altLang="zh-CN" dirty="0" err="1"/>
              <a:t>InputFormat</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InputSplit</a:t>
            </a:r>
            <a:endParaRPr kumimoji="1" lang="zh-CN" altLang="en-US" dirty="0"/>
          </a:p>
        </p:txBody>
      </p:sp>
      <p:sp>
        <p:nvSpPr>
          <p:cNvPr id="3" name="内容占位符 2"/>
          <p:cNvSpPr>
            <a:spLocks noGrp="1"/>
          </p:cNvSpPr>
          <p:nvPr>
            <p:ph idx="1"/>
          </p:nvPr>
        </p:nvSpPr>
        <p:spPr/>
        <p:txBody>
          <a:bodyPr/>
          <a:lstStyle/>
          <a:p>
            <a:r>
              <a:rPr lang="en-US" altLang="zh-CN" dirty="0">
                <a:hlinkClick r:id="rId1"/>
              </a:rPr>
              <a:t>InputSplit</a:t>
            </a:r>
            <a:r>
              <a:rPr lang="en-US" altLang="zh-CN" dirty="0"/>
              <a:t> represents the data to be processed by an individual Mapper.</a:t>
            </a:r>
            <a:endParaRPr lang="en-US" altLang="zh-CN" dirty="0"/>
          </a:p>
          <a:p>
            <a:pPr lvl="1"/>
            <a:r>
              <a:rPr lang="en-US" altLang="zh-CN" dirty="0"/>
              <a:t>Typically </a:t>
            </a:r>
            <a:r>
              <a:rPr lang="en-US" altLang="zh-CN" dirty="0" err="1">
                <a:solidFill>
                  <a:srgbClr val="FF0000"/>
                </a:solidFill>
              </a:rPr>
              <a:t>InputSplit</a:t>
            </a:r>
            <a:r>
              <a:rPr lang="en-US" altLang="zh-CN" dirty="0"/>
              <a:t> presents a byte-oriented view of the input, and it is the responsibility of </a:t>
            </a:r>
            <a:r>
              <a:rPr lang="en-US" altLang="zh-CN" dirty="0" err="1">
                <a:solidFill>
                  <a:srgbClr val="FF0000"/>
                </a:solidFill>
              </a:rPr>
              <a:t>RecordReader</a:t>
            </a:r>
            <a:r>
              <a:rPr lang="en-US" altLang="zh-CN" dirty="0"/>
              <a:t> to process and present a record-oriented view.</a:t>
            </a:r>
            <a:endParaRPr lang="en-US" altLang="zh-CN" dirty="0"/>
          </a:p>
          <a:p>
            <a:r>
              <a:rPr lang="en-US" altLang="zh-CN" dirty="0">
                <a:hlinkClick r:id="rId2"/>
              </a:rPr>
              <a:t>FileSplit</a:t>
            </a:r>
            <a:r>
              <a:rPr lang="en-US" altLang="zh-CN" dirty="0"/>
              <a:t> is the default </a:t>
            </a:r>
            <a:r>
              <a:rPr lang="en-US" altLang="zh-CN" dirty="0" err="1">
                <a:solidFill>
                  <a:srgbClr val="FF0000"/>
                </a:solidFill>
              </a:rPr>
              <a:t>InputSplit</a:t>
            </a:r>
            <a:r>
              <a:rPr lang="en-US" altLang="zh-CN" dirty="0"/>
              <a:t>. </a:t>
            </a:r>
            <a:endParaRPr lang="en-US" altLang="zh-CN" dirty="0"/>
          </a:p>
          <a:p>
            <a:pPr lvl="1"/>
            <a:r>
              <a:rPr lang="en-US" altLang="zh-CN" dirty="0"/>
              <a:t>It sets </a:t>
            </a:r>
            <a:r>
              <a:rPr lang="en-US" altLang="zh-CN" dirty="0" err="1">
                <a:solidFill>
                  <a:srgbClr val="FF0000"/>
                </a:solidFill>
              </a:rPr>
              <a:t>mapreduce.map.input.file</a:t>
            </a:r>
            <a:r>
              <a:rPr lang="en-US" altLang="zh-CN" dirty="0">
                <a:solidFill>
                  <a:srgbClr val="FF0000"/>
                </a:solidFill>
              </a:rPr>
              <a:t> </a:t>
            </a:r>
            <a:r>
              <a:rPr lang="en-US" altLang="zh-CN" dirty="0"/>
              <a:t>to the path of the input file for the logical split.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RecordReader</a:t>
            </a:r>
            <a:endParaRPr kumimoji="1" lang="zh-CN" altLang="en-US" dirty="0"/>
          </a:p>
        </p:txBody>
      </p:sp>
      <p:sp>
        <p:nvSpPr>
          <p:cNvPr id="3" name="内容占位符 2"/>
          <p:cNvSpPr>
            <a:spLocks noGrp="1"/>
          </p:cNvSpPr>
          <p:nvPr>
            <p:ph idx="1"/>
          </p:nvPr>
        </p:nvSpPr>
        <p:spPr/>
        <p:txBody>
          <a:bodyPr/>
          <a:lstStyle/>
          <a:p>
            <a:r>
              <a:rPr lang="en-US" altLang="zh-CN" dirty="0">
                <a:hlinkClick r:id="rId1"/>
              </a:rPr>
              <a:t>RecordReader</a:t>
            </a:r>
            <a:r>
              <a:rPr lang="en-US" altLang="zh-CN" dirty="0"/>
              <a:t> reads </a:t>
            </a:r>
            <a:r>
              <a:rPr lang="en-US" altLang="zh-CN" dirty="0">
                <a:solidFill>
                  <a:srgbClr val="FF0000"/>
                </a:solidFill>
              </a:rPr>
              <a:t>&lt;key, value&gt; </a:t>
            </a:r>
            <a:r>
              <a:rPr lang="en-US" altLang="zh-CN" dirty="0"/>
              <a:t>pairs from an </a:t>
            </a:r>
            <a:r>
              <a:rPr lang="en-US" altLang="zh-CN" dirty="0" err="1">
                <a:solidFill>
                  <a:srgbClr val="FF0000"/>
                </a:solidFill>
              </a:rPr>
              <a:t>InputSplit</a:t>
            </a:r>
            <a:r>
              <a:rPr lang="en-US" altLang="zh-CN" dirty="0"/>
              <a:t>.</a:t>
            </a:r>
            <a:endParaRPr lang="en-US" altLang="zh-CN" dirty="0"/>
          </a:p>
          <a:p>
            <a:pPr lvl="1"/>
            <a:r>
              <a:rPr lang="en-US" altLang="zh-CN" dirty="0"/>
              <a:t>Typically the </a:t>
            </a:r>
            <a:r>
              <a:rPr lang="en-US" altLang="zh-CN" dirty="0" err="1">
                <a:solidFill>
                  <a:srgbClr val="FF0000"/>
                </a:solidFill>
              </a:rPr>
              <a:t>RecordReader</a:t>
            </a:r>
            <a:r>
              <a:rPr lang="en-US" altLang="zh-CN" dirty="0"/>
              <a:t> converts the byte-oriented view of the input, provided by the </a:t>
            </a:r>
            <a:r>
              <a:rPr lang="en-US" altLang="zh-CN" dirty="0" err="1">
                <a:solidFill>
                  <a:srgbClr val="FF0000"/>
                </a:solidFill>
              </a:rPr>
              <a:t>InputSplit</a:t>
            </a:r>
            <a:r>
              <a:rPr lang="en-US" altLang="zh-CN" dirty="0"/>
              <a:t>, and presents a record-oriented to the Mapper implementations for processing. </a:t>
            </a:r>
            <a:endParaRPr lang="en-US" altLang="zh-CN" dirty="0"/>
          </a:p>
          <a:p>
            <a:pPr lvl="1"/>
            <a:r>
              <a:rPr lang="en-US" altLang="zh-CN" dirty="0" err="1">
                <a:solidFill>
                  <a:srgbClr val="FF0000"/>
                </a:solidFill>
              </a:rPr>
              <a:t>RecordReader</a:t>
            </a:r>
            <a:r>
              <a:rPr lang="en-US" altLang="zh-CN" dirty="0"/>
              <a:t> thus assumes the responsibility of processing record boundaries and presents the tasks with keys and values.</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Job</a:t>
            </a:r>
            <a:r>
              <a:rPr kumimoji="1" lang="zh-CN" altLang="en-US" dirty="0"/>
              <a:t> </a:t>
            </a:r>
            <a:r>
              <a:rPr kumimoji="1" lang="en-US" altLang="zh-CN" dirty="0"/>
              <a:t>Output</a:t>
            </a:r>
            <a:endParaRPr kumimoji="1" lang="zh-CN" altLang="en-US" dirty="0"/>
          </a:p>
        </p:txBody>
      </p:sp>
      <p:sp>
        <p:nvSpPr>
          <p:cNvPr id="3" name="内容占位符 2"/>
          <p:cNvSpPr>
            <a:spLocks noGrp="1"/>
          </p:cNvSpPr>
          <p:nvPr>
            <p:ph idx="1"/>
          </p:nvPr>
        </p:nvSpPr>
        <p:spPr/>
        <p:txBody>
          <a:bodyPr/>
          <a:lstStyle/>
          <a:p>
            <a:r>
              <a:rPr lang="en-US" altLang="zh-CN" dirty="0">
                <a:hlinkClick r:id="rId1"/>
              </a:rPr>
              <a:t>OutputFormat</a:t>
            </a:r>
            <a:r>
              <a:rPr lang="en-US" altLang="zh-CN" dirty="0"/>
              <a:t> describes the output-specification for a MapReduce job.</a:t>
            </a:r>
            <a:endParaRPr lang="en-US" altLang="zh-CN" dirty="0"/>
          </a:p>
          <a:p>
            <a:r>
              <a:rPr lang="en-US" altLang="zh-CN" dirty="0"/>
              <a:t>The MapReduce framework relies on the </a:t>
            </a:r>
            <a:r>
              <a:rPr lang="en-US" altLang="zh-CN" dirty="0" err="1">
                <a:solidFill>
                  <a:srgbClr val="FF0000"/>
                </a:solidFill>
              </a:rPr>
              <a:t>OutputFormat</a:t>
            </a:r>
            <a:r>
              <a:rPr lang="en-US" altLang="zh-CN" dirty="0"/>
              <a:t> of the job to:</a:t>
            </a:r>
            <a:endParaRPr lang="en-US" altLang="zh-CN" dirty="0"/>
          </a:p>
          <a:p>
            <a:pPr lvl="1"/>
            <a:r>
              <a:rPr lang="en-US" altLang="zh-CN" dirty="0">
                <a:solidFill>
                  <a:srgbClr val="FF0000"/>
                </a:solidFill>
              </a:rPr>
              <a:t>Validate</a:t>
            </a:r>
            <a:r>
              <a:rPr lang="en-US" altLang="zh-CN" dirty="0"/>
              <a:t> the output-specification of the job; for example, check that the output directory doesn’t already exist.</a:t>
            </a:r>
            <a:endParaRPr lang="en-US" altLang="zh-CN" dirty="0"/>
          </a:p>
          <a:p>
            <a:pPr lvl="1"/>
            <a:r>
              <a:rPr lang="en-US" altLang="zh-CN" dirty="0"/>
              <a:t>Provide the </a:t>
            </a:r>
            <a:r>
              <a:rPr lang="en-US" altLang="zh-CN" dirty="0" err="1">
                <a:solidFill>
                  <a:srgbClr val="FF0000"/>
                </a:solidFill>
              </a:rPr>
              <a:t>RecordWriter</a:t>
            </a:r>
            <a:r>
              <a:rPr lang="en-US" altLang="zh-CN" dirty="0"/>
              <a:t> implementation used to write the output files of the job. Output files are stored in a </a:t>
            </a:r>
            <a:r>
              <a:rPr lang="en-US" altLang="zh-CN" dirty="0" err="1">
                <a:solidFill>
                  <a:srgbClr val="FF0000"/>
                </a:solidFill>
              </a:rPr>
              <a:t>FileSystem</a:t>
            </a:r>
            <a:r>
              <a:rPr lang="en-US" altLang="zh-CN" dirty="0"/>
              <a:t>.</a:t>
            </a:r>
            <a:endParaRPr lang="en-US" altLang="zh-CN" dirty="0"/>
          </a:p>
          <a:p>
            <a:r>
              <a:rPr lang="en-US" altLang="zh-CN" dirty="0" err="1">
                <a:solidFill>
                  <a:srgbClr val="FF0000"/>
                </a:solidFill>
              </a:rPr>
              <a:t>TextOutputFormat</a:t>
            </a:r>
            <a:r>
              <a:rPr lang="en-US" altLang="zh-CN" dirty="0"/>
              <a:t> is the default </a:t>
            </a:r>
            <a:r>
              <a:rPr lang="en-US" altLang="zh-CN" dirty="0" err="1"/>
              <a:t>OutputFormat</a:t>
            </a:r>
            <a:r>
              <a:rPr lang="en-US" altLang="zh-CN" dirty="0"/>
              <a: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OutputCommitter</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hlinkClick r:id="rId1"/>
              </a:rPr>
              <a:t>OutputCommitter</a:t>
            </a:r>
            <a:r>
              <a:rPr lang="en-US" altLang="zh-CN" dirty="0"/>
              <a:t> describes the commit of task output for a MapReduce job.</a:t>
            </a:r>
            <a:endParaRPr lang="en-US" altLang="zh-CN" dirty="0"/>
          </a:p>
          <a:p>
            <a:r>
              <a:rPr lang="en-US" altLang="zh-CN" dirty="0"/>
              <a:t>The MapReduce framework relies on the </a:t>
            </a:r>
            <a:r>
              <a:rPr lang="en-US" altLang="zh-CN" dirty="0" err="1">
                <a:solidFill>
                  <a:srgbClr val="FF0000"/>
                </a:solidFill>
              </a:rPr>
              <a:t>OutputCommitter</a:t>
            </a:r>
            <a:r>
              <a:rPr lang="en-US" altLang="zh-CN" dirty="0"/>
              <a:t> of the job to:</a:t>
            </a:r>
            <a:endParaRPr lang="en-US" altLang="zh-CN" dirty="0"/>
          </a:p>
          <a:p>
            <a:pPr lvl="1"/>
            <a:r>
              <a:rPr lang="en-US" altLang="zh-CN" dirty="0"/>
              <a:t>Setup the job during initialization. </a:t>
            </a:r>
            <a:endParaRPr lang="en-US" altLang="zh-CN" dirty="0"/>
          </a:p>
          <a:p>
            <a:pPr lvl="1"/>
            <a:r>
              <a:rPr lang="en-US" altLang="zh-CN" dirty="0"/>
              <a:t>Cleanup the job after the job completion. </a:t>
            </a:r>
            <a:endParaRPr lang="en-US" altLang="zh-CN" dirty="0"/>
          </a:p>
          <a:p>
            <a:pPr lvl="1"/>
            <a:r>
              <a:rPr lang="en-US" altLang="zh-CN" dirty="0"/>
              <a:t>Setup the task temporary output. </a:t>
            </a:r>
            <a:endParaRPr lang="en-US" altLang="zh-CN" dirty="0"/>
          </a:p>
          <a:p>
            <a:pPr lvl="2"/>
            <a:r>
              <a:rPr lang="en-US" altLang="zh-CN" dirty="0"/>
              <a:t>Task setup is done as part of the same task, during task initialization.</a:t>
            </a:r>
            <a:endParaRPr lang="en-US" altLang="zh-CN" dirty="0"/>
          </a:p>
          <a:p>
            <a:pPr lvl="1"/>
            <a:r>
              <a:rPr lang="en-US" altLang="zh-CN" dirty="0"/>
              <a:t>Check whether a task needs a commit. </a:t>
            </a:r>
            <a:endParaRPr lang="en-US" altLang="zh-CN" dirty="0"/>
          </a:p>
          <a:p>
            <a:pPr lvl="2"/>
            <a:r>
              <a:rPr lang="en-US" altLang="zh-CN" dirty="0"/>
              <a:t>This is to avoid the commit procedure if a task does not need commit.</a:t>
            </a:r>
            <a:endParaRPr lang="en-US" altLang="zh-CN" dirty="0"/>
          </a:p>
          <a:p>
            <a:pPr lvl="1"/>
            <a:r>
              <a:rPr lang="en-US" altLang="zh-CN" dirty="0"/>
              <a:t>Commit of the task output. </a:t>
            </a:r>
            <a:endParaRPr lang="en-US" altLang="zh-CN" dirty="0"/>
          </a:p>
          <a:p>
            <a:pPr lvl="2"/>
            <a:r>
              <a:rPr lang="en-US" altLang="zh-CN" dirty="0"/>
              <a:t>Once task is done, the task will commit it’s output if required.</a:t>
            </a:r>
            <a:endParaRPr lang="en-US" altLang="zh-CN" dirty="0"/>
          </a:p>
          <a:p>
            <a:pPr lvl="1"/>
            <a:r>
              <a:rPr lang="en-US" altLang="zh-CN" dirty="0"/>
              <a:t>Discard the task commit. </a:t>
            </a:r>
            <a:endParaRPr lang="en-US" altLang="zh-CN" dirty="0"/>
          </a:p>
          <a:p>
            <a:pPr lvl="2"/>
            <a:r>
              <a:rPr lang="en-US" altLang="zh-CN" dirty="0"/>
              <a:t>If the task has been failed/killed, the output will be cleaned-up. </a:t>
            </a:r>
            <a:endParaRPr lang="en-US" altLang="zh-CN" dirty="0"/>
          </a:p>
          <a:p>
            <a:pPr lvl="2"/>
            <a:r>
              <a:rPr lang="en-US" altLang="zh-CN" dirty="0"/>
              <a:t>If task could not cleanup (in exception block), a separate task will be launched with same attempt-id to do the cleanup.</a:t>
            </a:r>
            <a:endParaRPr lang="en-US" altLang="zh-CN" dirty="0"/>
          </a:p>
          <a:p>
            <a:r>
              <a:rPr lang="en-US" altLang="zh-CN" dirty="0" err="1">
                <a:solidFill>
                  <a:srgbClr val="FF0000"/>
                </a:solidFill>
              </a:rPr>
              <a:t>FileOutputCommitter</a:t>
            </a:r>
            <a:r>
              <a:rPr lang="en-US" altLang="zh-CN" dirty="0"/>
              <a:t> is the default </a:t>
            </a:r>
            <a:r>
              <a:rPr lang="en-US" altLang="zh-CN" dirty="0" err="1"/>
              <a:t>OutputCommitter</a:t>
            </a:r>
            <a:r>
              <a:rPr lang="en-US" altLang="zh-CN" dirty="0"/>
              <a:t>. </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RecordWriter</a:t>
            </a:r>
            <a:endParaRPr kumimoji="1" lang="zh-CN" altLang="en-US" dirty="0"/>
          </a:p>
        </p:txBody>
      </p:sp>
      <p:sp>
        <p:nvSpPr>
          <p:cNvPr id="3" name="内容占位符 2"/>
          <p:cNvSpPr>
            <a:spLocks noGrp="1"/>
          </p:cNvSpPr>
          <p:nvPr>
            <p:ph idx="1"/>
          </p:nvPr>
        </p:nvSpPr>
        <p:spPr/>
        <p:txBody>
          <a:bodyPr>
            <a:normAutofit/>
          </a:bodyPr>
          <a:lstStyle/>
          <a:p>
            <a:r>
              <a:rPr lang="en-US" altLang="zh-CN" dirty="0">
                <a:hlinkClick r:id="rId1"/>
              </a:rPr>
              <a:t>RecordWriter</a:t>
            </a:r>
            <a:r>
              <a:rPr lang="en-US" altLang="zh-CN" dirty="0"/>
              <a:t> writes the output &lt;key, value&gt; pairs to an output file.</a:t>
            </a:r>
            <a:endParaRPr lang="en-US" altLang="zh-CN" dirty="0"/>
          </a:p>
          <a:p>
            <a:r>
              <a:rPr lang="en-US" altLang="zh-CN" dirty="0" err="1">
                <a:solidFill>
                  <a:srgbClr val="FF0000"/>
                </a:solidFill>
              </a:rPr>
              <a:t>RecordWriter</a:t>
            </a:r>
            <a:r>
              <a:rPr lang="en-US" altLang="zh-CN" dirty="0"/>
              <a:t> implementations write the job outputs to the </a:t>
            </a:r>
            <a:r>
              <a:rPr lang="en-US" altLang="zh-CN" dirty="0" err="1">
                <a:solidFill>
                  <a:srgbClr val="FF0000"/>
                </a:solidFill>
              </a:rPr>
              <a:t>FileSystem</a:t>
            </a:r>
            <a:r>
              <a:rPr lang="en-US" altLang="zh-CN" dirty="0"/>
              <a: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Setup </a:t>
            </a:r>
            <a:r>
              <a:rPr kumimoji="1" lang="en-US" altLang="zh-CN" dirty="0" err="1"/>
              <a:t>passphraseless</a:t>
            </a:r>
            <a:r>
              <a:rPr kumimoji="1" lang="en-US" altLang="zh-CN" dirty="0"/>
              <a:t> </a:t>
            </a:r>
            <a:r>
              <a:rPr kumimoji="1" lang="en-US" altLang="zh-CN" dirty="0" err="1"/>
              <a:t>ssh</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Now check that you can </a:t>
            </a:r>
            <a:r>
              <a:rPr lang="en-US" altLang="zh-CN" dirty="0" err="1"/>
              <a:t>ssh</a:t>
            </a:r>
            <a:r>
              <a:rPr lang="en-US" altLang="zh-CN" dirty="0"/>
              <a:t> to the localhost without a passphrase:</a:t>
            </a:r>
            <a:endParaRPr lang="en-US" altLang="zh-CN" dirty="0"/>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 localhost </a:t>
            </a:r>
            <a:endParaRPr lang="en-US" altLang="zh-CN" dirty="0">
              <a:solidFill>
                <a:schemeClr val="bg2">
                  <a:lumMod val="50000"/>
                </a:schemeClr>
              </a:solidFill>
              <a:latin typeface="+mn-lt"/>
            </a:endParaRPr>
          </a:p>
          <a:p>
            <a:endParaRPr lang="en-US" altLang="zh-CN" dirty="0">
              <a:solidFill>
                <a:schemeClr val="bg2">
                  <a:lumMod val="50000"/>
                </a:schemeClr>
              </a:solidFill>
              <a:latin typeface="+mn-lt"/>
            </a:endParaRPr>
          </a:p>
          <a:p>
            <a:r>
              <a:rPr lang="en-US" altLang="zh-CN" dirty="0"/>
              <a:t>If you cannot </a:t>
            </a:r>
            <a:r>
              <a:rPr lang="en-US" altLang="zh-CN" dirty="0" err="1"/>
              <a:t>ssh</a:t>
            </a:r>
            <a:r>
              <a:rPr lang="en-US" altLang="zh-CN" dirty="0"/>
              <a:t> to localhost without a passphrase, execute the following commands:</a:t>
            </a:r>
            <a:endParaRPr lang="en-US" altLang="zh-CN" dirty="0"/>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-keygen -t </a:t>
            </a:r>
            <a:r>
              <a:rPr lang="en-US" altLang="zh-CN" dirty="0" err="1">
                <a:solidFill>
                  <a:schemeClr val="bg2">
                    <a:lumMod val="50000"/>
                  </a:schemeClr>
                </a:solidFill>
                <a:latin typeface="+mn-lt"/>
              </a:rPr>
              <a:t>rsa</a:t>
            </a:r>
            <a:r>
              <a:rPr lang="en-US" altLang="zh-CN" dirty="0">
                <a:solidFill>
                  <a:schemeClr val="bg2">
                    <a:lumMod val="50000"/>
                  </a:schemeClr>
                </a:solidFill>
                <a:latin typeface="+mn-lt"/>
              </a:rPr>
              <a:t> -P '' -f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a:t>
            </a:r>
            <a:r>
              <a:rPr lang="en-US" altLang="zh-CN" dirty="0" err="1">
                <a:solidFill>
                  <a:schemeClr val="bg2">
                    <a:lumMod val="50000"/>
                  </a:schemeClr>
                </a:solidFill>
                <a:latin typeface="+mn-lt"/>
              </a:rPr>
              <a:t>id_rsa</a:t>
            </a:r>
            <a:r>
              <a:rPr lang="en-US" altLang="zh-CN" dirty="0">
                <a:solidFill>
                  <a:schemeClr val="bg2">
                    <a:lumMod val="50000"/>
                  </a:schemeClr>
                </a:solidFill>
                <a:latin typeface="+mn-lt"/>
              </a:rPr>
              <a:t> </a:t>
            </a:r>
            <a:endParaRPr lang="en-US" altLang="zh-CN" dirty="0">
              <a:solidFill>
                <a:schemeClr val="bg2">
                  <a:lumMod val="50000"/>
                </a:schemeClr>
              </a:solidFill>
              <a:latin typeface="+mn-lt"/>
            </a:endParaRPr>
          </a:p>
          <a:p>
            <a:r>
              <a:rPr lang="en-US" altLang="zh-CN" dirty="0">
                <a:solidFill>
                  <a:schemeClr val="bg2">
                    <a:lumMod val="50000"/>
                  </a:schemeClr>
                </a:solidFill>
                <a:latin typeface="+mn-lt"/>
              </a:rPr>
              <a:t>$ cat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a:t>
            </a:r>
            <a:r>
              <a:rPr lang="en-US" altLang="zh-CN" dirty="0" err="1">
                <a:solidFill>
                  <a:schemeClr val="bg2">
                    <a:lumMod val="50000"/>
                  </a:schemeClr>
                </a:solidFill>
                <a:latin typeface="+mn-lt"/>
              </a:rPr>
              <a:t>id_rsa.pub</a:t>
            </a:r>
            <a:r>
              <a:rPr lang="en-US" altLang="zh-CN" dirty="0">
                <a:solidFill>
                  <a:schemeClr val="bg2">
                    <a:lumMod val="50000"/>
                  </a:schemeClr>
                </a:solidFill>
                <a:latin typeface="+mn-lt"/>
              </a:rPr>
              <a:t> &gt;&gt;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a:t>
            </a:r>
            <a:r>
              <a:rPr lang="en-US" altLang="zh-CN" dirty="0" err="1">
                <a:solidFill>
                  <a:schemeClr val="bg2">
                    <a:lumMod val="50000"/>
                  </a:schemeClr>
                </a:solidFill>
                <a:latin typeface="+mn-lt"/>
              </a:rPr>
              <a:t>authorized_keys</a:t>
            </a:r>
            <a:r>
              <a:rPr lang="en-US" altLang="zh-CN" dirty="0">
                <a:solidFill>
                  <a:schemeClr val="bg2">
                    <a:lumMod val="50000"/>
                  </a:schemeClr>
                </a:solidFill>
                <a:latin typeface="+mn-lt"/>
              </a:rPr>
              <a:t> </a:t>
            </a:r>
            <a:endParaRPr lang="en-US" altLang="zh-CN" dirty="0">
              <a:solidFill>
                <a:schemeClr val="bg2">
                  <a:lumMod val="50000"/>
                </a:schemeClr>
              </a:solidFill>
              <a:latin typeface="+mn-lt"/>
            </a:endParaRP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chmod</a:t>
            </a:r>
            <a:r>
              <a:rPr lang="en-US" altLang="zh-CN" dirty="0">
                <a:solidFill>
                  <a:schemeClr val="bg2">
                    <a:lumMod val="50000"/>
                  </a:schemeClr>
                </a:solidFill>
                <a:latin typeface="+mn-lt"/>
              </a:rPr>
              <a:t> 0600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a:t>
            </a:r>
            <a:r>
              <a:rPr lang="en-US" altLang="zh-CN" dirty="0" err="1">
                <a:solidFill>
                  <a:schemeClr val="bg2">
                    <a:lumMod val="50000"/>
                  </a:schemeClr>
                </a:solidFill>
                <a:latin typeface="+mn-lt"/>
              </a:rPr>
              <a:t>authorized_keys</a:t>
            </a:r>
            <a:endParaRPr lang="en-US" altLang="zh-CN" dirty="0">
              <a:solidFill>
                <a:schemeClr val="bg2">
                  <a:lumMod val="50000"/>
                </a:schemeClr>
              </a:solidFill>
              <a:latin typeface="+mn-lt"/>
            </a:endParaRPr>
          </a:p>
          <a:p>
            <a:endParaRPr lang="en-US" altLang="zh-CN" dirty="0">
              <a:solidFill>
                <a:schemeClr val="bg2">
                  <a:lumMod val="50000"/>
                </a:schemeClr>
              </a:solidFill>
              <a:latin typeface="+mn-lt"/>
            </a:endParaRPr>
          </a:p>
          <a:p>
            <a:r>
              <a:rPr lang="en-US" altLang="zh-CN" dirty="0"/>
              <a:t>Setup</a:t>
            </a:r>
            <a:r>
              <a:rPr lang="zh-CN" altLang="en-US" dirty="0"/>
              <a:t> </a:t>
            </a:r>
            <a:r>
              <a:rPr lang="en-US" altLang="zh-CN" dirty="0" err="1"/>
              <a:t>dfs</a:t>
            </a:r>
            <a:r>
              <a:rPr lang="zh-CN" altLang="en-US" dirty="0"/>
              <a:t> </a:t>
            </a:r>
            <a:r>
              <a:rPr lang="en-US" altLang="zh-CN" dirty="0"/>
              <a:t>directories</a:t>
            </a:r>
            <a:endParaRPr lang="en-US" altLang="zh-CN" dirty="0"/>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sudo</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mkdir</a:t>
            </a:r>
            <a:r>
              <a:rPr lang="en-US" altLang="zh-CN" dirty="0">
                <a:solidFill>
                  <a:schemeClr val="bg2">
                    <a:lumMod val="50000"/>
                  </a:schemeClr>
                </a:solidFill>
                <a:latin typeface="+mn-lt"/>
              </a:rPr>
              <a:t> /var/</a:t>
            </a:r>
            <a:r>
              <a:rPr lang="en-US" altLang="zh-CN" dirty="0" err="1">
                <a:solidFill>
                  <a:schemeClr val="bg2">
                    <a:lumMod val="50000"/>
                  </a:schemeClr>
                </a:solidFill>
                <a:latin typeface="+mn-lt"/>
              </a:rPr>
              <a:t>hadoop</a:t>
            </a:r>
            <a:endParaRPr lang="en-US" altLang="zh-CN" dirty="0">
              <a:solidFill>
                <a:schemeClr val="bg2">
                  <a:lumMod val="50000"/>
                </a:schemeClr>
              </a:solidFill>
              <a:latin typeface="+mn-lt"/>
            </a:endParaRP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sudo</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mkdir</a:t>
            </a:r>
            <a:r>
              <a:rPr lang="en-US" altLang="zh-CN" dirty="0">
                <a:solidFill>
                  <a:schemeClr val="bg2">
                    <a:lumMod val="50000"/>
                  </a:schemeClr>
                </a:solidFill>
                <a:latin typeface="+mn-lt"/>
              </a:rPr>
              <a:t> /var/</a:t>
            </a:r>
            <a:r>
              <a:rPr lang="en-US" altLang="zh-CN" dirty="0" err="1">
                <a:solidFill>
                  <a:schemeClr val="bg2">
                    <a:lumMod val="50000"/>
                  </a:schemeClr>
                </a:solidFill>
                <a:latin typeface="+mn-lt"/>
              </a:rPr>
              <a:t>hadoop</a:t>
            </a:r>
            <a:r>
              <a:rPr lang="en-US" altLang="zh-CN" dirty="0">
                <a:solidFill>
                  <a:schemeClr val="bg2">
                    <a:lumMod val="50000"/>
                  </a:schemeClr>
                </a:solidFill>
                <a:latin typeface="+mn-lt"/>
              </a:rPr>
              <a:t>/</a:t>
            </a:r>
            <a:r>
              <a:rPr lang="en-US" altLang="zh-CN" dirty="0" err="1">
                <a:solidFill>
                  <a:schemeClr val="bg2">
                    <a:lumMod val="50000"/>
                  </a:schemeClr>
                </a:solidFill>
                <a:latin typeface="+mn-lt"/>
              </a:rPr>
              <a:t>dfs</a:t>
            </a:r>
            <a:endParaRPr lang="en-US" altLang="zh-CN" dirty="0">
              <a:solidFill>
                <a:schemeClr val="bg2">
                  <a:lumMod val="50000"/>
                </a:schemeClr>
              </a:solidFill>
              <a:latin typeface="+mn-lt"/>
            </a:endParaRP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sudo</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mkdir</a:t>
            </a:r>
            <a:r>
              <a:rPr lang="en-US" altLang="zh-CN" dirty="0">
                <a:solidFill>
                  <a:schemeClr val="bg2">
                    <a:lumMod val="50000"/>
                  </a:schemeClr>
                </a:solidFill>
                <a:latin typeface="+mn-lt"/>
              </a:rPr>
              <a:t> /var/</a:t>
            </a:r>
            <a:r>
              <a:rPr lang="en-US" altLang="zh-CN" dirty="0" err="1">
                <a:solidFill>
                  <a:schemeClr val="bg2">
                    <a:lumMod val="50000"/>
                  </a:schemeClr>
                </a:solidFill>
                <a:latin typeface="+mn-lt"/>
              </a:rPr>
              <a:t>hadoop</a:t>
            </a:r>
            <a:r>
              <a:rPr lang="en-US" altLang="zh-CN" dirty="0">
                <a:solidFill>
                  <a:schemeClr val="bg2">
                    <a:lumMod val="50000"/>
                  </a:schemeClr>
                </a:solidFill>
                <a:latin typeface="+mn-lt"/>
              </a:rPr>
              <a:t>/</a:t>
            </a:r>
            <a:r>
              <a:rPr lang="en-US" altLang="zh-CN" dirty="0" err="1">
                <a:solidFill>
                  <a:schemeClr val="bg2">
                    <a:lumMod val="50000"/>
                  </a:schemeClr>
                </a:solidFill>
                <a:latin typeface="+mn-lt"/>
              </a:rPr>
              <a:t>dfs</a:t>
            </a:r>
            <a:r>
              <a:rPr lang="en-US" altLang="zh-CN" dirty="0">
                <a:solidFill>
                  <a:schemeClr val="bg2">
                    <a:lumMod val="50000"/>
                  </a:schemeClr>
                </a:solidFill>
                <a:latin typeface="+mn-lt"/>
              </a:rPr>
              <a:t>/name</a:t>
            </a:r>
            <a:endParaRPr lang="en-US" altLang="zh-CN" dirty="0">
              <a:solidFill>
                <a:schemeClr val="bg2">
                  <a:lumMod val="50000"/>
                </a:schemeClr>
              </a:solidFill>
              <a:latin typeface="+mn-lt"/>
            </a:endParaRP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sudo</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chmod</a:t>
            </a:r>
            <a:r>
              <a:rPr lang="en-US" altLang="zh-CN" dirty="0">
                <a:solidFill>
                  <a:schemeClr val="bg2">
                    <a:lumMod val="50000"/>
                  </a:schemeClr>
                </a:solidFill>
                <a:latin typeface="+mn-lt"/>
              </a:rPr>
              <a:t> -R </a:t>
            </a:r>
            <a:r>
              <a:rPr lang="en-US" altLang="zh-CN" dirty="0" err="1">
                <a:solidFill>
                  <a:schemeClr val="bg2">
                    <a:lumMod val="50000"/>
                  </a:schemeClr>
                </a:solidFill>
                <a:latin typeface="+mn-lt"/>
              </a:rPr>
              <a:t>a+w</a:t>
            </a:r>
            <a:r>
              <a:rPr lang="en-US" altLang="zh-CN" dirty="0">
                <a:solidFill>
                  <a:schemeClr val="bg2">
                    <a:lumMod val="50000"/>
                  </a:schemeClr>
                </a:solidFill>
                <a:latin typeface="+mn-lt"/>
              </a:rPr>
              <a:t> /var/</a:t>
            </a:r>
            <a:r>
              <a:rPr lang="en-US" altLang="zh-CN" dirty="0" err="1">
                <a:solidFill>
                  <a:schemeClr val="bg2">
                    <a:lumMod val="50000"/>
                  </a:schemeClr>
                </a:solidFill>
                <a:latin typeface="+mn-lt"/>
              </a:rPr>
              <a:t>hadoop</a:t>
            </a:r>
            <a:endParaRPr lang="en-US" altLang="zh-CN" dirty="0">
              <a:solidFill>
                <a:schemeClr val="bg2">
                  <a:lumMod val="50000"/>
                </a:schemeClr>
              </a:solidFill>
              <a:latin typeface="+mn-lt"/>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Other Useful Features</a:t>
            </a:r>
            <a:endParaRPr kumimoji="1" lang="zh-CN" altLang="en-US" dirty="0"/>
          </a:p>
        </p:txBody>
      </p:sp>
      <p:sp>
        <p:nvSpPr>
          <p:cNvPr id="3" name="内容占位符 2"/>
          <p:cNvSpPr>
            <a:spLocks noGrp="1"/>
          </p:cNvSpPr>
          <p:nvPr>
            <p:ph idx="1"/>
          </p:nvPr>
        </p:nvSpPr>
        <p:spPr/>
        <p:txBody>
          <a:bodyPr/>
          <a:lstStyle/>
          <a:p>
            <a:r>
              <a:rPr lang="en-US" altLang="zh-CN" b="1" dirty="0"/>
              <a:t>Submitting Jobs to Queues</a:t>
            </a:r>
            <a:endParaRPr lang="en-US" altLang="zh-CN" b="1" dirty="0"/>
          </a:p>
          <a:p>
            <a:r>
              <a:rPr lang="en-US" altLang="zh-CN" b="1" dirty="0"/>
              <a:t>Counters</a:t>
            </a:r>
            <a:endParaRPr lang="en-US" altLang="zh-CN" b="1" dirty="0"/>
          </a:p>
          <a:p>
            <a:r>
              <a:rPr lang="en-US" altLang="zh-CN" b="1" dirty="0" err="1"/>
              <a:t>DistributedCache</a:t>
            </a:r>
            <a:endParaRPr lang="en-US" altLang="zh-CN" b="1" dirty="0"/>
          </a:p>
          <a:p>
            <a:r>
              <a:rPr lang="en-US" altLang="zh-CN" b="1" dirty="0"/>
              <a:t>Profiling</a:t>
            </a:r>
            <a:endParaRPr lang="en-US" altLang="zh-CN" b="1" dirty="0"/>
          </a:p>
          <a:p>
            <a:r>
              <a:rPr lang="en-US" altLang="zh-CN" b="1" dirty="0"/>
              <a:t>Debugging</a:t>
            </a:r>
            <a:endParaRPr lang="en-US" altLang="zh-CN" b="1" dirty="0"/>
          </a:p>
          <a:p>
            <a:r>
              <a:rPr lang="en-US" altLang="zh-CN" b="1" dirty="0"/>
              <a:t>Data Compression</a:t>
            </a:r>
            <a:endParaRPr lang="en-US" altLang="zh-CN" b="1" dirty="0"/>
          </a:p>
          <a:p>
            <a:r>
              <a:rPr lang="en-US" altLang="zh-CN" b="1" dirty="0"/>
              <a:t>Skipping Bad Records</a:t>
            </a:r>
            <a:endParaRPr lang="en-US" altLang="zh-CN" b="1"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63912" y="2993372"/>
            <a:ext cx="2894442" cy="17587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8" name="矩形 7"/>
          <p:cNvSpPr/>
          <p:nvPr/>
        </p:nvSpPr>
        <p:spPr>
          <a:xfrm>
            <a:off x="1392956" y="2952133"/>
            <a:ext cx="2894442" cy="17587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9" name="矩形 8"/>
          <p:cNvSpPr/>
          <p:nvPr/>
        </p:nvSpPr>
        <p:spPr>
          <a:xfrm>
            <a:off x="1392956" y="452876"/>
            <a:ext cx="2037369" cy="24086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grpSp>
        <p:nvGrpSpPr>
          <p:cNvPr id="5" name="组合 4"/>
          <p:cNvGrpSpPr/>
          <p:nvPr/>
        </p:nvGrpSpPr>
        <p:grpSpPr>
          <a:xfrm>
            <a:off x="2724217" y="-20538"/>
            <a:ext cx="3693516" cy="386933"/>
            <a:chOff x="2108289" y="-99392"/>
            <a:chExt cx="4924688" cy="515910"/>
          </a:xfrm>
        </p:grpSpPr>
        <p:sp>
          <p:nvSpPr>
            <p:cNvPr id="10" name="圆角矩形 9"/>
            <p:cNvSpPr/>
            <p:nvPr/>
          </p:nvSpPr>
          <p:spPr>
            <a:xfrm>
              <a:off x="2108289" y="-99392"/>
              <a:ext cx="4924688" cy="515910"/>
            </a:xfrm>
            <a:prstGeom prst="roundRect">
              <a:avLst>
                <a:gd name="adj" fmla="val 6812"/>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altLang="zh-CN" sz="900" b="1" dirty="0"/>
                <a:t>DFS</a:t>
              </a:r>
              <a:endParaRPr lang="zh-CN" altLang="en-US" sz="900" b="1" dirty="0"/>
            </a:p>
          </p:txBody>
        </p:sp>
        <p:sp>
          <p:nvSpPr>
            <p:cNvPr id="11" name="矩形 10"/>
            <p:cNvSpPr/>
            <p:nvPr/>
          </p:nvSpPr>
          <p:spPr>
            <a:xfrm>
              <a:off x="2440884" y="117235"/>
              <a:ext cx="1310952" cy="240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25" dirty="0"/>
                <a:t>Input Split 1</a:t>
              </a:r>
              <a:endParaRPr lang="zh-CN" altLang="en-US" sz="825" dirty="0"/>
            </a:p>
          </p:txBody>
        </p:sp>
        <p:sp>
          <p:nvSpPr>
            <p:cNvPr id="12" name="矩形 11"/>
            <p:cNvSpPr/>
            <p:nvPr/>
          </p:nvSpPr>
          <p:spPr>
            <a:xfrm>
              <a:off x="3915157" y="117235"/>
              <a:ext cx="1310952" cy="240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825" dirty="0">
                  <a:solidFill>
                    <a:prstClr val="black"/>
                  </a:solidFill>
                </a:rPr>
                <a:t>Input Split 2</a:t>
              </a:r>
              <a:endParaRPr lang="zh-CN" altLang="en-US" sz="825" dirty="0">
                <a:solidFill>
                  <a:prstClr val="black"/>
                </a:solidFill>
              </a:endParaRPr>
            </a:p>
          </p:txBody>
        </p:sp>
        <p:sp>
          <p:nvSpPr>
            <p:cNvPr id="13" name="矩形 12"/>
            <p:cNvSpPr/>
            <p:nvPr/>
          </p:nvSpPr>
          <p:spPr>
            <a:xfrm>
              <a:off x="5416154" y="117235"/>
              <a:ext cx="1310952" cy="240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825" dirty="0">
                  <a:solidFill>
                    <a:prstClr val="black"/>
                  </a:solidFill>
                </a:rPr>
                <a:t>Input Split 3</a:t>
              </a:r>
              <a:endParaRPr lang="zh-CN" altLang="en-US" sz="825" dirty="0">
                <a:solidFill>
                  <a:prstClr val="black"/>
                </a:solidFill>
              </a:endParaRPr>
            </a:p>
          </p:txBody>
        </p:sp>
      </p:grpSp>
      <p:sp>
        <p:nvSpPr>
          <p:cNvPr id="14" name="矩形 13"/>
          <p:cNvSpPr/>
          <p:nvPr/>
        </p:nvSpPr>
        <p:spPr>
          <a:xfrm>
            <a:off x="1512537" y="637625"/>
            <a:ext cx="1818347" cy="2535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15" name="矩形 14"/>
          <p:cNvSpPr/>
          <p:nvPr/>
        </p:nvSpPr>
        <p:spPr>
          <a:xfrm>
            <a:off x="1512537" y="1099624"/>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16" name="圆角矩形 15"/>
          <p:cNvSpPr/>
          <p:nvPr/>
        </p:nvSpPr>
        <p:spPr>
          <a:xfrm>
            <a:off x="1626183" y="1175838"/>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map1-spill1.out</a:t>
            </a:r>
            <a:endParaRPr lang="zh-CN" altLang="en-US" sz="900" dirty="0"/>
          </a:p>
        </p:txBody>
      </p:sp>
      <p:sp>
        <p:nvSpPr>
          <p:cNvPr id="17" name="圆角矩形 16"/>
          <p:cNvSpPr/>
          <p:nvPr/>
        </p:nvSpPr>
        <p:spPr>
          <a:xfrm>
            <a:off x="1626183" y="1380927"/>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map1-spill2.out</a:t>
            </a:r>
            <a:endParaRPr lang="zh-CN" altLang="en-US" sz="900" dirty="0"/>
          </a:p>
        </p:txBody>
      </p:sp>
      <p:sp>
        <p:nvSpPr>
          <p:cNvPr id="18" name="圆角矩形 17"/>
          <p:cNvSpPr/>
          <p:nvPr/>
        </p:nvSpPr>
        <p:spPr>
          <a:xfrm>
            <a:off x="1626183" y="1586015"/>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map1-spill3.out</a:t>
            </a:r>
            <a:endParaRPr lang="zh-CN" altLang="en-US" sz="900" dirty="0"/>
          </a:p>
        </p:txBody>
      </p:sp>
      <p:sp>
        <p:nvSpPr>
          <p:cNvPr id="19" name="矩形 18"/>
          <p:cNvSpPr/>
          <p:nvPr/>
        </p:nvSpPr>
        <p:spPr>
          <a:xfrm>
            <a:off x="1512537" y="2054149"/>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cxnSp>
        <p:nvCxnSpPr>
          <p:cNvPr id="20" name="直接箭头连接符 19"/>
          <p:cNvCxnSpPr>
            <a:stCxn id="11" idx="2"/>
            <a:endCxn id="14" idx="0"/>
          </p:cNvCxnSpPr>
          <p:nvPr/>
        </p:nvCxnSpPr>
        <p:spPr>
          <a:xfrm flipH="1">
            <a:off x="2421711" y="322398"/>
            <a:ext cx="1043560" cy="31522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1" name="矩形 20"/>
          <p:cNvSpPr/>
          <p:nvPr/>
        </p:nvSpPr>
        <p:spPr>
          <a:xfrm>
            <a:off x="3543971" y="452876"/>
            <a:ext cx="2037369" cy="24086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22" name="矩形 21"/>
          <p:cNvSpPr/>
          <p:nvPr/>
        </p:nvSpPr>
        <p:spPr>
          <a:xfrm>
            <a:off x="3663553" y="637625"/>
            <a:ext cx="1818347" cy="2535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23" name="矩形 22"/>
          <p:cNvSpPr/>
          <p:nvPr/>
        </p:nvSpPr>
        <p:spPr>
          <a:xfrm>
            <a:off x="3663553" y="1099624"/>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24" name="圆角矩形 23"/>
          <p:cNvSpPr/>
          <p:nvPr/>
        </p:nvSpPr>
        <p:spPr>
          <a:xfrm>
            <a:off x="3777199" y="1175838"/>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map2-spill1.out</a:t>
            </a:r>
            <a:endParaRPr lang="zh-CN" altLang="en-US" sz="900" dirty="0"/>
          </a:p>
        </p:txBody>
      </p:sp>
      <p:sp>
        <p:nvSpPr>
          <p:cNvPr id="25" name="圆角矩形 24"/>
          <p:cNvSpPr/>
          <p:nvPr/>
        </p:nvSpPr>
        <p:spPr>
          <a:xfrm>
            <a:off x="3777199" y="1380927"/>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map2-spill2.out</a:t>
            </a:r>
            <a:endParaRPr lang="zh-CN" altLang="en-US" sz="900" dirty="0"/>
          </a:p>
        </p:txBody>
      </p:sp>
      <p:sp>
        <p:nvSpPr>
          <p:cNvPr id="26" name="圆角矩形 25"/>
          <p:cNvSpPr/>
          <p:nvPr/>
        </p:nvSpPr>
        <p:spPr>
          <a:xfrm>
            <a:off x="3777199" y="1586015"/>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map2-spill3.out</a:t>
            </a:r>
            <a:endParaRPr lang="zh-CN" altLang="en-US" sz="900" dirty="0"/>
          </a:p>
        </p:txBody>
      </p:sp>
      <p:sp>
        <p:nvSpPr>
          <p:cNvPr id="27" name="矩形 26"/>
          <p:cNvSpPr/>
          <p:nvPr/>
        </p:nvSpPr>
        <p:spPr>
          <a:xfrm>
            <a:off x="3663553" y="2054149"/>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28" name="矩形 27"/>
          <p:cNvSpPr/>
          <p:nvPr/>
        </p:nvSpPr>
        <p:spPr>
          <a:xfrm>
            <a:off x="5703257" y="452876"/>
            <a:ext cx="2037369" cy="24086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29" name="矩形 28"/>
          <p:cNvSpPr/>
          <p:nvPr/>
        </p:nvSpPr>
        <p:spPr>
          <a:xfrm>
            <a:off x="5822839" y="637625"/>
            <a:ext cx="1818347" cy="2535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30" name="矩形 29"/>
          <p:cNvSpPr/>
          <p:nvPr/>
        </p:nvSpPr>
        <p:spPr>
          <a:xfrm>
            <a:off x="5822839" y="1099624"/>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31" name="圆角矩形 30"/>
          <p:cNvSpPr/>
          <p:nvPr/>
        </p:nvSpPr>
        <p:spPr>
          <a:xfrm>
            <a:off x="5936485" y="1175838"/>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map3-spill1.out</a:t>
            </a:r>
            <a:endParaRPr lang="zh-CN" altLang="en-US" sz="900" dirty="0"/>
          </a:p>
        </p:txBody>
      </p:sp>
      <p:sp>
        <p:nvSpPr>
          <p:cNvPr id="32" name="圆角矩形 31"/>
          <p:cNvSpPr/>
          <p:nvPr/>
        </p:nvSpPr>
        <p:spPr>
          <a:xfrm>
            <a:off x="5936485" y="1380927"/>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map3-spill2.out</a:t>
            </a:r>
            <a:endParaRPr lang="zh-CN" altLang="en-US" sz="900" dirty="0"/>
          </a:p>
        </p:txBody>
      </p:sp>
      <p:sp>
        <p:nvSpPr>
          <p:cNvPr id="33" name="圆角矩形 32"/>
          <p:cNvSpPr/>
          <p:nvPr/>
        </p:nvSpPr>
        <p:spPr>
          <a:xfrm>
            <a:off x="5936485" y="1586015"/>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map3-spill3.out</a:t>
            </a:r>
            <a:endParaRPr lang="zh-CN" altLang="en-US" sz="900" dirty="0"/>
          </a:p>
        </p:txBody>
      </p:sp>
      <p:sp>
        <p:nvSpPr>
          <p:cNvPr id="34" name="矩形 33"/>
          <p:cNvSpPr/>
          <p:nvPr/>
        </p:nvSpPr>
        <p:spPr>
          <a:xfrm>
            <a:off x="5822839" y="2054149"/>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cxnSp>
        <p:nvCxnSpPr>
          <p:cNvPr id="35" name="直接箭头连接符 34"/>
          <p:cNvCxnSpPr>
            <a:stCxn id="12" idx="2"/>
            <a:endCxn id="22" idx="0"/>
          </p:cNvCxnSpPr>
          <p:nvPr/>
        </p:nvCxnSpPr>
        <p:spPr>
          <a:xfrm>
            <a:off x="4570975" y="322398"/>
            <a:ext cx="1751" cy="31522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直接箭头连接符 35"/>
          <p:cNvCxnSpPr>
            <a:stCxn id="13" idx="2"/>
            <a:endCxn id="29" idx="0"/>
          </p:cNvCxnSpPr>
          <p:nvPr/>
        </p:nvCxnSpPr>
        <p:spPr>
          <a:xfrm>
            <a:off x="5696722" y="322398"/>
            <a:ext cx="1035290" cy="31522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7" name="矩形 36"/>
          <p:cNvSpPr/>
          <p:nvPr/>
        </p:nvSpPr>
        <p:spPr>
          <a:xfrm>
            <a:off x="1512537" y="3111496"/>
            <a:ext cx="2689086" cy="759059"/>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endParaRPr lang="zh-CN" altLang="en-US" sz="900" dirty="0"/>
          </a:p>
        </p:txBody>
      </p:sp>
      <p:sp>
        <p:nvSpPr>
          <p:cNvPr id="38" name="矩形 37"/>
          <p:cNvSpPr/>
          <p:nvPr/>
        </p:nvSpPr>
        <p:spPr>
          <a:xfrm>
            <a:off x="4940326" y="3111496"/>
            <a:ext cx="2692588" cy="759059"/>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endParaRPr lang="zh-CN" altLang="en-US" sz="900" dirty="0"/>
          </a:p>
        </p:txBody>
      </p:sp>
      <p:sp>
        <p:nvSpPr>
          <p:cNvPr id="39" name="圆角矩形 38"/>
          <p:cNvSpPr/>
          <p:nvPr/>
        </p:nvSpPr>
        <p:spPr>
          <a:xfrm>
            <a:off x="5321053"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Map1</a:t>
            </a:r>
            <a:endParaRPr lang="en-US" altLang="zh-CN" sz="825" dirty="0"/>
          </a:p>
          <a:p>
            <a:pPr algn="ctr"/>
            <a:r>
              <a:rPr lang="en-US" altLang="zh-CN" sz="825" dirty="0"/>
              <a:t>Part2</a:t>
            </a:r>
            <a:endParaRPr lang="zh-CN" altLang="en-US" sz="825" dirty="0"/>
          </a:p>
        </p:txBody>
      </p:sp>
      <p:sp>
        <p:nvSpPr>
          <p:cNvPr id="40" name="圆角矩形 39"/>
          <p:cNvSpPr/>
          <p:nvPr/>
        </p:nvSpPr>
        <p:spPr>
          <a:xfrm>
            <a:off x="6067486"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Map2</a:t>
            </a:r>
            <a:endParaRPr lang="en-US" altLang="zh-CN" sz="825" dirty="0"/>
          </a:p>
          <a:p>
            <a:pPr algn="ctr"/>
            <a:r>
              <a:rPr lang="en-US" altLang="zh-CN" sz="825" dirty="0"/>
              <a:t>Part2</a:t>
            </a:r>
            <a:endParaRPr lang="zh-CN" altLang="en-US" sz="825" dirty="0"/>
          </a:p>
        </p:txBody>
      </p:sp>
      <p:sp>
        <p:nvSpPr>
          <p:cNvPr id="41" name="圆角矩形 40"/>
          <p:cNvSpPr/>
          <p:nvPr/>
        </p:nvSpPr>
        <p:spPr>
          <a:xfrm>
            <a:off x="6813921"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Map3</a:t>
            </a:r>
            <a:endParaRPr lang="en-US" altLang="zh-CN" sz="825" dirty="0"/>
          </a:p>
          <a:p>
            <a:pPr algn="ctr"/>
            <a:r>
              <a:rPr lang="en-US" altLang="zh-CN" sz="825" dirty="0"/>
              <a:t>Part2</a:t>
            </a:r>
            <a:endParaRPr lang="zh-CN" altLang="en-US" sz="825" dirty="0"/>
          </a:p>
        </p:txBody>
      </p:sp>
      <p:cxnSp>
        <p:nvCxnSpPr>
          <p:cNvPr id="42" name="直接箭头连接符 41"/>
          <p:cNvCxnSpPr>
            <a:stCxn id="81" idx="2"/>
            <a:endCxn id="43" idx="0"/>
          </p:cNvCxnSpPr>
          <p:nvPr/>
        </p:nvCxnSpPr>
        <p:spPr>
          <a:xfrm flipH="1">
            <a:off x="2087266" y="2769521"/>
            <a:ext cx="811"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3" name="圆角矩形 42"/>
          <p:cNvSpPr/>
          <p:nvPr/>
        </p:nvSpPr>
        <p:spPr>
          <a:xfrm>
            <a:off x="1784737"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Map1</a:t>
            </a:r>
            <a:endParaRPr lang="en-US" altLang="zh-CN" sz="825" dirty="0"/>
          </a:p>
          <a:p>
            <a:pPr algn="ctr"/>
            <a:r>
              <a:rPr lang="en-US" altLang="zh-CN" sz="825" dirty="0"/>
              <a:t>Part1</a:t>
            </a:r>
            <a:endParaRPr lang="zh-CN" altLang="en-US" sz="825" dirty="0"/>
          </a:p>
        </p:txBody>
      </p:sp>
      <p:sp>
        <p:nvSpPr>
          <p:cNvPr id="44" name="圆角矩形 43"/>
          <p:cNvSpPr/>
          <p:nvPr/>
        </p:nvSpPr>
        <p:spPr>
          <a:xfrm>
            <a:off x="2503016"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Map2</a:t>
            </a:r>
            <a:endParaRPr lang="en-US" altLang="zh-CN" sz="825" dirty="0"/>
          </a:p>
          <a:p>
            <a:pPr algn="ctr"/>
            <a:r>
              <a:rPr lang="en-US" altLang="zh-CN" sz="825" dirty="0"/>
              <a:t>Part1</a:t>
            </a:r>
            <a:endParaRPr lang="zh-CN" altLang="en-US" sz="825" dirty="0"/>
          </a:p>
        </p:txBody>
      </p:sp>
      <p:sp>
        <p:nvSpPr>
          <p:cNvPr id="45" name="圆角矩形 44"/>
          <p:cNvSpPr/>
          <p:nvPr/>
        </p:nvSpPr>
        <p:spPr>
          <a:xfrm>
            <a:off x="3221296"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Map3</a:t>
            </a:r>
            <a:endParaRPr lang="en-US" altLang="zh-CN" sz="825" dirty="0"/>
          </a:p>
          <a:p>
            <a:pPr algn="ctr"/>
            <a:r>
              <a:rPr lang="en-US" altLang="zh-CN" sz="825" dirty="0"/>
              <a:t>Part1</a:t>
            </a:r>
            <a:endParaRPr lang="zh-CN" altLang="en-US" sz="825" dirty="0"/>
          </a:p>
        </p:txBody>
      </p:sp>
      <p:cxnSp>
        <p:nvCxnSpPr>
          <p:cNvPr id="46" name="直接箭头连接符 45"/>
          <p:cNvCxnSpPr>
            <a:stCxn id="82" idx="2"/>
            <a:endCxn id="39" idx="0"/>
          </p:cNvCxnSpPr>
          <p:nvPr/>
        </p:nvCxnSpPr>
        <p:spPr>
          <a:xfrm>
            <a:off x="2743644" y="2769521"/>
            <a:ext cx="2879937"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7" name="直接箭头连接符 46"/>
          <p:cNvCxnSpPr>
            <a:stCxn id="83" idx="2"/>
            <a:endCxn id="44" idx="0"/>
          </p:cNvCxnSpPr>
          <p:nvPr/>
        </p:nvCxnSpPr>
        <p:spPr>
          <a:xfrm flipH="1">
            <a:off x="2805545" y="2769521"/>
            <a:ext cx="1428042"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8" name="直接箭头连接符 47"/>
          <p:cNvCxnSpPr>
            <a:stCxn id="84" idx="2"/>
            <a:endCxn id="40" idx="0"/>
          </p:cNvCxnSpPr>
          <p:nvPr/>
        </p:nvCxnSpPr>
        <p:spPr>
          <a:xfrm>
            <a:off x="4889155" y="2769521"/>
            <a:ext cx="1480861"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9" name="直接箭头连接符 48"/>
          <p:cNvCxnSpPr>
            <a:stCxn id="85" idx="2"/>
            <a:endCxn id="45" idx="0"/>
          </p:cNvCxnSpPr>
          <p:nvPr/>
        </p:nvCxnSpPr>
        <p:spPr>
          <a:xfrm flipH="1">
            <a:off x="3523824" y="2769521"/>
            <a:ext cx="2937084"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0" name="直接箭头连接符 49"/>
          <p:cNvCxnSpPr>
            <a:stCxn id="86" idx="2"/>
            <a:endCxn id="41" idx="0"/>
          </p:cNvCxnSpPr>
          <p:nvPr/>
        </p:nvCxnSpPr>
        <p:spPr>
          <a:xfrm flipH="1">
            <a:off x="7116450" y="2769521"/>
            <a:ext cx="26"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51" name="TextBox 83"/>
          <p:cNvSpPr txBox="1"/>
          <p:nvPr/>
        </p:nvSpPr>
        <p:spPr>
          <a:xfrm>
            <a:off x="4233587" y="2816800"/>
            <a:ext cx="524503" cy="230832"/>
          </a:xfrm>
          <a:prstGeom prst="rect">
            <a:avLst/>
          </a:prstGeom>
          <a:noFill/>
        </p:spPr>
        <p:txBody>
          <a:bodyPr wrap="none" rtlCol="0">
            <a:spAutoFit/>
          </a:bodyPr>
          <a:lstStyle/>
          <a:p>
            <a:r>
              <a:rPr lang="en-US" altLang="zh-CN" sz="900" b="1" dirty="0"/>
              <a:t>Shuffle</a:t>
            </a:r>
            <a:endParaRPr lang="zh-CN" altLang="en-US" sz="900" b="1" dirty="0"/>
          </a:p>
        </p:txBody>
      </p:sp>
      <p:sp>
        <p:nvSpPr>
          <p:cNvPr id="52" name="TextBox 84"/>
          <p:cNvSpPr txBox="1"/>
          <p:nvPr/>
        </p:nvSpPr>
        <p:spPr>
          <a:xfrm>
            <a:off x="4287397" y="3375508"/>
            <a:ext cx="447558" cy="276999"/>
          </a:xfrm>
          <a:prstGeom prst="rect">
            <a:avLst/>
          </a:prstGeom>
          <a:noFill/>
        </p:spPr>
        <p:txBody>
          <a:bodyPr wrap="none" rtlCol="0">
            <a:spAutoFit/>
          </a:bodyPr>
          <a:lstStyle/>
          <a:p>
            <a:r>
              <a:rPr lang="en-US" altLang="zh-CN" sz="1200" b="1" dirty="0"/>
              <a:t>Sort</a:t>
            </a:r>
            <a:endParaRPr lang="zh-CN" altLang="en-US" sz="1200" b="1" dirty="0"/>
          </a:p>
        </p:txBody>
      </p:sp>
      <p:sp>
        <p:nvSpPr>
          <p:cNvPr id="53" name="矩形 52"/>
          <p:cNvSpPr/>
          <p:nvPr/>
        </p:nvSpPr>
        <p:spPr>
          <a:xfrm>
            <a:off x="2284013" y="3870556"/>
            <a:ext cx="1124603" cy="64990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t>Reduce</a:t>
            </a:r>
            <a:endParaRPr lang="zh-CN" altLang="en-US" sz="900" dirty="0"/>
          </a:p>
        </p:txBody>
      </p:sp>
      <p:sp>
        <p:nvSpPr>
          <p:cNvPr id="54" name="矩形 53"/>
          <p:cNvSpPr/>
          <p:nvPr/>
        </p:nvSpPr>
        <p:spPr>
          <a:xfrm>
            <a:off x="5898606" y="3870556"/>
            <a:ext cx="1124603" cy="64990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t>Reduce</a:t>
            </a:r>
            <a:endParaRPr lang="zh-CN" altLang="en-US" sz="900" dirty="0"/>
          </a:p>
        </p:txBody>
      </p:sp>
      <p:sp>
        <p:nvSpPr>
          <p:cNvPr id="55" name="圆角矩形 54"/>
          <p:cNvSpPr/>
          <p:nvPr/>
        </p:nvSpPr>
        <p:spPr>
          <a:xfrm>
            <a:off x="2724217" y="4752085"/>
            <a:ext cx="3693516" cy="357947"/>
          </a:xfrm>
          <a:prstGeom prst="roundRect">
            <a:avLst>
              <a:gd name="adj" fmla="val 6812"/>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altLang="zh-CN" sz="900" b="1" dirty="0"/>
              <a:t>DFS</a:t>
            </a:r>
            <a:endParaRPr lang="zh-CN" altLang="en-US" sz="900" b="1" dirty="0"/>
          </a:p>
        </p:txBody>
      </p:sp>
      <p:sp>
        <p:nvSpPr>
          <p:cNvPr id="56" name="矩形 55"/>
          <p:cNvSpPr/>
          <p:nvPr/>
        </p:nvSpPr>
        <p:spPr>
          <a:xfrm>
            <a:off x="4670822" y="4893773"/>
            <a:ext cx="1206876" cy="164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900" dirty="0">
                <a:solidFill>
                  <a:prstClr val="black"/>
                </a:solidFill>
              </a:rPr>
              <a:t>Output Part 2</a:t>
            </a:r>
            <a:endParaRPr lang="zh-CN" altLang="en-US" sz="900" dirty="0">
              <a:solidFill>
                <a:prstClr val="black"/>
              </a:solidFill>
            </a:endParaRPr>
          </a:p>
        </p:txBody>
      </p:sp>
      <p:sp>
        <p:nvSpPr>
          <p:cNvPr id="57" name="矩形 56"/>
          <p:cNvSpPr/>
          <p:nvPr/>
        </p:nvSpPr>
        <p:spPr>
          <a:xfrm>
            <a:off x="3292325" y="4893773"/>
            <a:ext cx="1206876" cy="164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900" dirty="0">
                <a:solidFill>
                  <a:prstClr val="black"/>
                </a:solidFill>
              </a:rPr>
              <a:t>Output Part 1</a:t>
            </a:r>
            <a:endParaRPr lang="zh-CN" altLang="en-US" sz="900" dirty="0">
              <a:solidFill>
                <a:prstClr val="black"/>
              </a:solidFill>
            </a:endParaRPr>
          </a:p>
        </p:txBody>
      </p:sp>
      <p:cxnSp>
        <p:nvCxnSpPr>
          <p:cNvPr id="58" name="直接箭头连接符 57"/>
          <p:cNvCxnSpPr>
            <a:stCxn id="53" idx="2"/>
            <a:endCxn id="57" idx="0"/>
          </p:cNvCxnSpPr>
          <p:nvPr/>
        </p:nvCxnSpPr>
        <p:spPr>
          <a:xfrm>
            <a:off x="2846315" y="4520462"/>
            <a:ext cx="1049448" cy="37331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9" name="直接箭头连接符 58"/>
          <p:cNvCxnSpPr>
            <a:stCxn id="54" idx="2"/>
            <a:endCxn id="56" idx="0"/>
          </p:cNvCxnSpPr>
          <p:nvPr/>
        </p:nvCxnSpPr>
        <p:spPr>
          <a:xfrm flipH="1">
            <a:off x="5274260" y="4520462"/>
            <a:ext cx="1186648" cy="37331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0" name="TextBox 104"/>
          <p:cNvSpPr txBox="1"/>
          <p:nvPr/>
        </p:nvSpPr>
        <p:spPr>
          <a:xfrm>
            <a:off x="2296051" y="307580"/>
            <a:ext cx="505267" cy="369332"/>
          </a:xfrm>
          <a:prstGeom prst="rect">
            <a:avLst/>
          </a:prstGeom>
          <a:noFill/>
        </p:spPr>
        <p:txBody>
          <a:bodyPr wrap="none" rtlCol="0">
            <a:spAutoFit/>
          </a:bodyPr>
          <a:lstStyle/>
          <a:p>
            <a:pPr algn="ctr"/>
            <a:r>
              <a:rPr lang="en-US" altLang="zh-CN" sz="900" dirty="0"/>
              <a:t>Input</a:t>
            </a:r>
            <a:endParaRPr lang="en-US" altLang="zh-CN" sz="900" dirty="0"/>
          </a:p>
          <a:p>
            <a:pPr algn="ctr"/>
            <a:r>
              <a:rPr lang="en-US" altLang="zh-CN" sz="900" dirty="0"/>
              <a:t>(k1,v1)</a:t>
            </a:r>
            <a:endParaRPr lang="zh-CN" altLang="en-US" sz="900" dirty="0"/>
          </a:p>
        </p:txBody>
      </p:sp>
      <p:sp>
        <p:nvSpPr>
          <p:cNvPr id="61" name="TextBox 105"/>
          <p:cNvSpPr txBox="1"/>
          <p:nvPr/>
        </p:nvSpPr>
        <p:spPr>
          <a:xfrm>
            <a:off x="1442443" y="859268"/>
            <a:ext cx="643126" cy="369332"/>
          </a:xfrm>
          <a:prstGeom prst="rect">
            <a:avLst/>
          </a:prstGeom>
          <a:noFill/>
        </p:spPr>
        <p:txBody>
          <a:bodyPr wrap="none" rtlCol="0">
            <a:spAutoFit/>
          </a:bodyPr>
          <a:lstStyle/>
          <a:p>
            <a:pPr algn="ctr"/>
            <a:r>
              <a:rPr lang="en-US" altLang="zh-CN" sz="900" dirty="0"/>
              <a:t>Output</a:t>
            </a:r>
            <a:endParaRPr lang="en-US" altLang="zh-CN" sz="900" dirty="0"/>
          </a:p>
          <a:p>
            <a:pPr algn="ctr"/>
            <a:r>
              <a:rPr lang="en-US" altLang="zh-CN" sz="900" dirty="0"/>
              <a:t>list(k2,v2)</a:t>
            </a:r>
            <a:endParaRPr lang="zh-CN" altLang="en-US" sz="900" dirty="0"/>
          </a:p>
        </p:txBody>
      </p:sp>
      <p:sp>
        <p:nvSpPr>
          <p:cNvPr id="62" name="TextBox 106"/>
          <p:cNvSpPr txBox="1"/>
          <p:nvPr/>
        </p:nvSpPr>
        <p:spPr>
          <a:xfrm>
            <a:off x="1551053" y="3882487"/>
            <a:ext cx="644728" cy="334835"/>
          </a:xfrm>
          <a:prstGeom prst="rect">
            <a:avLst/>
          </a:prstGeom>
          <a:noFill/>
        </p:spPr>
        <p:txBody>
          <a:bodyPr wrap="none" rtlCol="0">
            <a:spAutoFit/>
          </a:bodyPr>
          <a:lstStyle/>
          <a:p>
            <a:pPr algn="ctr"/>
            <a:r>
              <a:rPr lang="en-US" altLang="zh-CN" sz="790" dirty="0"/>
              <a:t>Input</a:t>
            </a:r>
            <a:endParaRPr lang="en-US" altLang="zh-CN" sz="790" dirty="0"/>
          </a:p>
          <a:p>
            <a:pPr algn="ctr"/>
            <a:r>
              <a:rPr lang="en-US" altLang="zh-CN" sz="790" dirty="0"/>
              <a:t>(k2,list(v2))</a:t>
            </a:r>
            <a:endParaRPr lang="zh-CN" altLang="en-US" sz="790" dirty="0"/>
          </a:p>
        </p:txBody>
      </p:sp>
      <p:sp>
        <p:nvSpPr>
          <p:cNvPr id="63" name="TextBox 107"/>
          <p:cNvSpPr txBox="1"/>
          <p:nvPr/>
        </p:nvSpPr>
        <p:spPr>
          <a:xfrm>
            <a:off x="1892667" y="4535345"/>
            <a:ext cx="583814" cy="334835"/>
          </a:xfrm>
          <a:prstGeom prst="rect">
            <a:avLst/>
          </a:prstGeom>
          <a:noFill/>
        </p:spPr>
        <p:txBody>
          <a:bodyPr wrap="none" rtlCol="0">
            <a:spAutoFit/>
          </a:bodyPr>
          <a:lstStyle/>
          <a:p>
            <a:pPr algn="ctr"/>
            <a:r>
              <a:rPr lang="en-US" altLang="zh-CN" sz="790" dirty="0"/>
              <a:t>Output</a:t>
            </a:r>
            <a:endParaRPr lang="en-US" altLang="zh-CN" sz="790" dirty="0"/>
          </a:p>
          <a:p>
            <a:pPr algn="ctr"/>
            <a:r>
              <a:rPr lang="en-US" altLang="zh-CN" sz="790" dirty="0"/>
              <a:t>list(k3,v3)</a:t>
            </a:r>
            <a:endParaRPr lang="zh-CN" altLang="en-US" sz="790" dirty="0"/>
          </a:p>
        </p:txBody>
      </p:sp>
      <p:sp>
        <p:nvSpPr>
          <p:cNvPr id="64" name="TextBox 108"/>
          <p:cNvSpPr txBox="1"/>
          <p:nvPr/>
        </p:nvSpPr>
        <p:spPr>
          <a:xfrm>
            <a:off x="4121187" y="4099228"/>
            <a:ext cx="653705" cy="276999"/>
          </a:xfrm>
          <a:prstGeom prst="rect">
            <a:avLst/>
          </a:prstGeom>
          <a:noFill/>
        </p:spPr>
        <p:txBody>
          <a:bodyPr wrap="none" rtlCol="0">
            <a:spAutoFit/>
          </a:bodyPr>
          <a:lstStyle/>
          <a:p>
            <a:r>
              <a:rPr lang="en-US" altLang="zh-CN" sz="1200" b="1" dirty="0"/>
              <a:t>Reduce</a:t>
            </a:r>
            <a:endParaRPr lang="zh-CN" altLang="en-US" sz="1200" b="1" dirty="0"/>
          </a:p>
        </p:txBody>
      </p:sp>
      <p:sp>
        <p:nvSpPr>
          <p:cNvPr id="65" name="TextBox 109"/>
          <p:cNvSpPr txBox="1"/>
          <p:nvPr/>
        </p:nvSpPr>
        <p:spPr>
          <a:xfrm>
            <a:off x="1400245" y="452876"/>
            <a:ext cx="651140" cy="230832"/>
          </a:xfrm>
          <a:prstGeom prst="rect">
            <a:avLst/>
          </a:prstGeom>
          <a:noFill/>
        </p:spPr>
        <p:txBody>
          <a:bodyPr wrap="none" rtlCol="0">
            <a:spAutoFit/>
          </a:bodyPr>
          <a:lstStyle/>
          <a:p>
            <a:r>
              <a:rPr lang="en-US" altLang="zh-CN" sz="900" b="1" dirty="0"/>
              <a:t>Mapper 1</a:t>
            </a:r>
            <a:endParaRPr lang="zh-CN" altLang="en-US" sz="900" b="1" dirty="0"/>
          </a:p>
        </p:txBody>
      </p:sp>
      <p:sp>
        <p:nvSpPr>
          <p:cNvPr id="66" name="TextBox 110"/>
          <p:cNvSpPr txBox="1"/>
          <p:nvPr/>
        </p:nvSpPr>
        <p:spPr>
          <a:xfrm>
            <a:off x="3564935" y="452876"/>
            <a:ext cx="651140" cy="230832"/>
          </a:xfrm>
          <a:prstGeom prst="rect">
            <a:avLst/>
          </a:prstGeom>
          <a:noFill/>
        </p:spPr>
        <p:txBody>
          <a:bodyPr wrap="none" rtlCol="0">
            <a:spAutoFit/>
          </a:bodyPr>
          <a:lstStyle/>
          <a:p>
            <a:r>
              <a:rPr lang="en-US" altLang="zh-CN" sz="900" b="1" dirty="0"/>
              <a:t>Mapper 2</a:t>
            </a:r>
            <a:endParaRPr lang="zh-CN" altLang="en-US" sz="900" b="1" dirty="0"/>
          </a:p>
        </p:txBody>
      </p:sp>
      <p:sp>
        <p:nvSpPr>
          <p:cNvPr id="67" name="TextBox 111"/>
          <p:cNvSpPr txBox="1"/>
          <p:nvPr/>
        </p:nvSpPr>
        <p:spPr>
          <a:xfrm>
            <a:off x="6812135" y="452876"/>
            <a:ext cx="651140" cy="230832"/>
          </a:xfrm>
          <a:prstGeom prst="rect">
            <a:avLst/>
          </a:prstGeom>
          <a:noFill/>
        </p:spPr>
        <p:txBody>
          <a:bodyPr wrap="none" rtlCol="0">
            <a:spAutoFit/>
          </a:bodyPr>
          <a:lstStyle/>
          <a:p>
            <a:r>
              <a:rPr lang="en-US" altLang="zh-CN" sz="900" b="1" dirty="0"/>
              <a:t>Mapper 3</a:t>
            </a:r>
            <a:endParaRPr lang="zh-CN" altLang="en-US" sz="900" b="1" dirty="0"/>
          </a:p>
        </p:txBody>
      </p:sp>
      <p:sp>
        <p:nvSpPr>
          <p:cNvPr id="68" name="下箭头 67"/>
          <p:cNvSpPr/>
          <p:nvPr/>
        </p:nvSpPr>
        <p:spPr>
          <a:xfrm>
            <a:off x="2222829" y="846115"/>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69" name="下箭头 68"/>
          <p:cNvSpPr/>
          <p:nvPr/>
        </p:nvSpPr>
        <p:spPr>
          <a:xfrm>
            <a:off x="2222829" y="1784978"/>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0" name="TextBox 120"/>
          <p:cNvSpPr txBox="1"/>
          <p:nvPr/>
        </p:nvSpPr>
        <p:spPr>
          <a:xfrm>
            <a:off x="3371039" y="4537373"/>
            <a:ext cx="663964" cy="230832"/>
          </a:xfrm>
          <a:prstGeom prst="rect">
            <a:avLst/>
          </a:prstGeom>
          <a:noFill/>
        </p:spPr>
        <p:txBody>
          <a:bodyPr wrap="none" rtlCol="0">
            <a:spAutoFit/>
          </a:bodyPr>
          <a:lstStyle/>
          <a:p>
            <a:r>
              <a:rPr lang="en-US" altLang="zh-CN" sz="900" b="1" dirty="0"/>
              <a:t>Reducer 1</a:t>
            </a:r>
            <a:endParaRPr lang="zh-CN" altLang="en-US" sz="900" b="1" dirty="0"/>
          </a:p>
        </p:txBody>
      </p:sp>
      <p:sp>
        <p:nvSpPr>
          <p:cNvPr id="71" name="TextBox 121"/>
          <p:cNvSpPr txBox="1"/>
          <p:nvPr/>
        </p:nvSpPr>
        <p:spPr>
          <a:xfrm>
            <a:off x="4900073" y="4537373"/>
            <a:ext cx="663964" cy="230832"/>
          </a:xfrm>
          <a:prstGeom prst="rect">
            <a:avLst/>
          </a:prstGeom>
          <a:noFill/>
        </p:spPr>
        <p:txBody>
          <a:bodyPr wrap="none" rtlCol="0">
            <a:spAutoFit/>
          </a:bodyPr>
          <a:lstStyle/>
          <a:p>
            <a:r>
              <a:rPr lang="en-US" altLang="zh-CN" sz="900" b="1" dirty="0"/>
              <a:t>Reducer 2</a:t>
            </a:r>
            <a:endParaRPr lang="zh-CN" altLang="en-US" sz="900" b="1" dirty="0"/>
          </a:p>
        </p:txBody>
      </p:sp>
      <p:sp>
        <p:nvSpPr>
          <p:cNvPr id="72" name="下箭头 71"/>
          <p:cNvSpPr/>
          <p:nvPr/>
        </p:nvSpPr>
        <p:spPr>
          <a:xfrm>
            <a:off x="4454391" y="846115"/>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3" name="下箭头 72"/>
          <p:cNvSpPr/>
          <p:nvPr/>
        </p:nvSpPr>
        <p:spPr>
          <a:xfrm>
            <a:off x="6564515" y="846115"/>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4" name="TextBox 55"/>
          <p:cNvSpPr txBox="1"/>
          <p:nvPr/>
        </p:nvSpPr>
        <p:spPr>
          <a:xfrm>
            <a:off x="2506946" y="922195"/>
            <a:ext cx="2933816" cy="230832"/>
          </a:xfrm>
          <a:prstGeom prst="rect">
            <a:avLst/>
          </a:prstGeom>
          <a:noFill/>
        </p:spPr>
        <p:txBody>
          <a:bodyPr wrap="none" rtlCol="0">
            <a:spAutoFit/>
          </a:bodyPr>
          <a:lstStyle/>
          <a:p>
            <a:r>
              <a:rPr lang="en-US" altLang="zh-CN" sz="900" dirty="0"/>
              <a:t>Collect output, spill to disk when buffer verges to overflow</a:t>
            </a:r>
            <a:endParaRPr lang="zh-CN" altLang="en-US" sz="900" dirty="0"/>
          </a:p>
        </p:txBody>
      </p:sp>
      <p:sp>
        <p:nvSpPr>
          <p:cNvPr id="75" name="下箭头 74"/>
          <p:cNvSpPr/>
          <p:nvPr/>
        </p:nvSpPr>
        <p:spPr>
          <a:xfrm>
            <a:off x="4419017" y="1784978"/>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6" name="下箭头 75"/>
          <p:cNvSpPr/>
          <p:nvPr/>
        </p:nvSpPr>
        <p:spPr>
          <a:xfrm>
            <a:off x="6611864" y="1784978"/>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7" name="TextBox 56"/>
          <p:cNvSpPr txBox="1"/>
          <p:nvPr/>
        </p:nvSpPr>
        <p:spPr>
          <a:xfrm>
            <a:off x="3022732" y="1884662"/>
            <a:ext cx="2036135" cy="230832"/>
          </a:xfrm>
          <a:prstGeom prst="rect">
            <a:avLst/>
          </a:prstGeom>
          <a:noFill/>
        </p:spPr>
        <p:txBody>
          <a:bodyPr wrap="none" rtlCol="0">
            <a:spAutoFit/>
          </a:bodyPr>
          <a:lstStyle/>
          <a:p>
            <a:r>
              <a:rPr lang="en-US" altLang="zh-CN" sz="900" dirty="0"/>
              <a:t>Merge spill files into a single output file</a:t>
            </a:r>
            <a:endParaRPr lang="zh-CN" altLang="en-US" sz="900" dirty="0"/>
          </a:p>
        </p:txBody>
      </p:sp>
      <p:sp>
        <p:nvSpPr>
          <p:cNvPr id="78" name="TextBox 130"/>
          <p:cNvSpPr txBox="1"/>
          <p:nvPr/>
        </p:nvSpPr>
        <p:spPr>
          <a:xfrm>
            <a:off x="2019278" y="2048178"/>
            <a:ext cx="604653" cy="219291"/>
          </a:xfrm>
          <a:prstGeom prst="rect">
            <a:avLst/>
          </a:prstGeom>
          <a:noFill/>
        </p:spPr>
        <p:txBody>
          <a:bodyPr wrap="none" rtlCol="0">
            <a:spAutoFit/>
          </a:bodyPr>
          <a:lstStyle/>
          <a:p>
            <a:r>
              <a:rPr lang="en-US" altLang="zh-CN" sz="825" dirty="0"/>
              <a:t>map1.out</a:t>
            </a:r>
            <a:endParaRPr lang="zh-CN" altLang="en-US" sz="825" dirty="0"/>
          </a:p>
        </p:txBody>
      </p:sp>
      <p:sp>
        <p:nvSpPr>
          <p:cNvPr id="79" name="TextBox 131"/>
          <p:cNvSpPr txBox="1"/>
          <p:nvPr/>
        </p:nvSpPr>
        <p:spPr>
          <a:xfrm>
            <a:off x="4146937" y="2048178"/>
            <a:ext cx="604653" cy="219291"/>
          </a:xfrm>
          <a:prstGeom prst="rect">
            <a:avLst/>
          </a:prstGeom>
          <a:noFill/>
        </p:spPr>
        <p:txBody>
          <a:bodyPr wrap="none" rtlCol="0">
            <a:spAutoFit/>
          </a:bodyPr>
          <a:lstStyle/>
          <a:p>
            <a:r>
              <a:rPr lang="en-US" altLang="zh-CN" sz="825" dirty="0"/>
              <a:t>map2.out</a:t>
            </a:r>
            <a:endParaRPr lang="zh-CN" altLang="en-US" sz="825" dirty="0"/>
          </a:p>
        </p:txBody>
      </p:sp>
      <p:sp>
        <p:nvSpPr>
          <p:cNvPr id="80" name="TextBox 132"/>
          <p:cNvSpPr txBox="1"/>
          <p:nvPr/>
        </p:nvSpPr>
        <p:spPr>
          <a:xfrm>
            <a:off x="6335318" y="2048178"/>
            <a:ext cx="604653" cy="219291"/>
          </a:xfrm>
          <a:prstGeom prst="rect">
            <a:avLst/>
          </a:prstGeom>
          <a:noFill/>
        </p:spPr>
        <p:txBody>
          <a:bodyPr wrap="none" rtlCol="0">
            <a:spAutoFit/>
          </a:bodyPr>
          <a:lstStyle/>
          <a:p>
            <a:r>
              <a:rPr lang="en-US" altLang="zh-CN" sz="825" dirty="0"/>
              <a:t>map3.out</a:t>
            </a:r>
            <a:endParaRPr lang="zh-CN" altLang="en-US" sz="825" dirty="0"/>
          </a:p>
        </p:txBody>
      </p:sp>
      <p:sp>
        <p:nvSpPr>
          <p:cNvPr id="81" name="矩形 80"/>
          <p:cNvSpPr/>
          <p:nvPr/>
        </p:nvSpPr>
        <p:spPr>
          <a:xfrm>
            <a:off x="1764271"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Part1</a:t>
            </a:r>
            <a:endParaRPr lang="zh-CN" altLang="en-US" sz="900" dirty="0"/>
          </a:p>
        </p:txBody>
      </p:sp>
      <p:sp>
        <p:nvSpPr>
          <p:cNvPr id="82" name="矩形 81"/>
          <p:cNvSpPr/>
          <p:nvPr/>
        </p:nvSpPr>
        <p:spPr>
          <a:xfrm>
            <a:off x="2419839"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Part2</a:t>
            </a:r>
            <a:endParaRPr lang="zh-CN" altLang="en-US" sz="900" dirty="0"/>
          </a:p>
        </p:txBody>
      </p:sp>
      <p:sp>
        <p:nvSpPr>
          <p:cNvPr id="83" name="矩形 82"/>
          <p:cNvSpPr/>
          <p:nvPr/>
        </p:nvSpPr>
        <p:spPr>
          <a:xfrm>
            <a:off x="3909781"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Part1</a:t>
            </a:r>
            <a:endParaRPr lang="zh-CN" altLang="en-US" sz="900" dirty="0"/>
          </a:p>
        </p:txBody>
      </p:sp>
      <p:sp>
        <p:nvSpPr>
          <p:cNvPr id="84" name="矩形 83"/>
          <p:cNvSpPr/>
          <p:nvPr/>
        </p:nvSpPr>
        <p:spPr>
          <a:xfrm>
            <a:off x="4565349"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Part2</a:t>
            </a:r>
            <a:endParaRPr lang="zh-CN" altLang="en-US" sz="900" dirty="0"/>
          </a:p>
        </p:txBody>
      </p:sp>
      <p:sp>
        <p:nvSpPr>
          <p:cNvPr id="85" name="矩形 84"/>
          <p:cNvSpPr/>
          <p:nvPr/>
        </p:nvSpPr>
        <p:spPr>
          <a:xfrm>
            <a:off x="6137102"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Part1</a:t>
            </a:r>
            <a:endParaRPr lang="zh-CN" altLang="en-US" sz="900" dirty="0"/>
          </a:p>
        </p:txBody>
      </p:sp>
      <p:sp>
        <p:nvSpPr>
          <p:cNvPr id="86" name="矩形 85"/>
          <p:cNvSpPr/>
          <p:nvPr/>
        </p:nvSpPr>
        <p:spPr>
          <a:xfrm>
            <a:off x="6792670"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Part2</a:t>
            </a:r>
            <a:endParaRPr lang="zh-CN" altLang="en-US" sz="9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5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250"/>
                                        <p:tgtEl>
                                          <p:spTgt spid="28"/>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par>
                                <p:cTn id="23" presetID="22" presetClass="entr" presetSubtype="1"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par>
                                <p:cTn id="26" presetID="22" presetClass="entr" presetSubtype="1"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childTnLst>
                          </p:cTn>
                        </p:par>
                        <p:par>
                          <p:cTn id="29" fill="hold">
                            <p:stCondLst>
                              <p:cond delay="1000"/>
                            </p:stCondLst>
                            <p:childTnLst>
                              <p:par>
                                <p:cTn id="30" presetID="6" presetClass="entr" presetSubtype="16" fill="hold" grpId="0" nodeType="after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circle(in)">
                                      <p:cBhvr>
                                        <p:cTn id="32" dur="500"/>
                                        <p:tgtEl>
                                          <p:spTgt spid="65"/>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circle(in)">
                                      <p:cBhvr>
                                        <p:cTn id="35" dur="500"/>
                                        <p:tgtEl>
                                          <p:spTgt spid="66"/>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circle(in)">
                                      <p:cBhvr>
                                        <p:cTn id="38" dur="500"/>
                                        <p:tgtEl>
                                          <p:spTgt spid="67"/>
                                        </p:tgtEl>
                                      </p:cBhvr>
                                    </p:animEffect>
                                  </p:childTnLst>
                                </p:cTn>
                              </p:par>
                            </p:childTnLst>
                          </p:cTn>
                        </p:par>
                        <p:par>
                          <p:cTn id="39" fill="hold">
                            <p:stCondLst>
                              <p:cond delay="1500"/>
                            </p:stCondLst>
                            <p:childTnLst>
                              <p:par>
                                <p:cTn id="40" presetID="16" presetClass="entr" presetSubtype="21"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arn(inVertical)">
                                      <p:cBhvr>
                                        <p:cTn id="45" dur="500"/>
                                        <p:tgtEl>
                                          <p:spTgt spid="22"/>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anim calcmode="lin" valueType="num">
                                      <p:cBhvr>
                                        <p:cTn id="54" dur="500" fill="hold"/>
                                        <p:tgtEl>
                                          <p:spTgt spid="60"/>
                                        </p:tgtEl>
                                        <p:attrNameLst>
                                          <p:attrName>ppt_x</p:attrName>
                                        </p:attrNameLst>
                                      </p:cBhvr>
                                      <p:tavLst>
                                        <p:tav tm="0">
                                          <p:val>
                                            <p:strVal val="#ppt_x"/>
                                          </p:val>
                                        </p:tav>
                                        <p:tav tm="100000">
                                          <p:val>
                                            <p:strVal val="#ppt_x"/>
                                          </p:val>
                                        </p:tav>
                                      </p:tavLst>
                                    </p:anim>
                                    <p:anim calcmode="lin" valueType="num">
                                      <p:cBhvr>
                                        <p:cTn id="55"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anim calcmode="lin" valueType="num">
                                      <p:cBhvr>
                                        <p:cTn id="61" dur="500" fill="hold"/>
                                        <p:tgtEl>
                                          <p:spTgt spid="61"/>
                                        </p:tgtEl>
                                        <p:attrNameLst>
                                          <p:attrName>ppt_x</p:attrName>
                                        </p:attrNameLst>
                                      </p:cBhvr>
                                      <p:tavLst>
                                        <p:tav tm="0">
                                          <p:val>
                                            <p:strVal val="#ppt_x"/>
                                          </p:val>
                                        </p:tav>
                                        <p:tav tm="100000">
                                          <p:val>
                                            <p:strVal val="#ppt_x"/>
                                          </p:val>
                                        </p:tav>
                                      </p:tavLst>
                                    </p:anim>
                                    <p:anim calcmode="lin" valueType="num">
                                      <p:cBhvr>
                                        <p:cTn id="62"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circle(in)">
                                      <p:cBhvr>
                                        <p:cTn id="67" dur="1000"/>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8"/>
                                        </p:tgtEl>
                                        <p:attrNameLst>
                                          <p:attrName>style.visibility</p:attrName>
                                        </p:attrNameLst>
                                      </p:cBhvr>
                                      <p:to>
                                        <p:strVal val="visible"/>
                                      </p:to>
                                    </p:set>
                                    <p:animEffect transition="in" filter="wipe(up)">
                                      <p:cBhvr>
                                        <p:cTn id="72" dur="500"/>
                                        <p:tgtEl>
                                          <p:spTgt spid="6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wipe(up)">
                                      <p:cBhvr>
                                        <p:cTn id="75" dur="500"/>
                                        <p:tgtEl>
                                          <p:spTgt spid="72"/>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wipe(up)">
                                      <p:cBhvr>
                                        <p:cTn id="78" dur="500"/>
                                        <p:tgtEl>
                                          <p:spTgt spid="73"/>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10"/>
                                        <p:tgtEl>
                                          <p:spTgt spid="30"/>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up)">
                                      <p:cBhvr>
                                        <p:cTn id="85" dur="10"/>
                                        <p:tgtEl>
                                          <p:spTgt spid="23"/>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up)">
                                      <p:cBhvr>
                                        <p:cTn id="88" dur="10"/>
                                        <p:tgtEl>
                                          <p:spTgt spid="15"/>
                                        </p:tgtEl>
                                      </p:cBhvr>
                                    </p:animEffect>
                                  </p:childTnLst>
                                </p:cTn>
                              </p:par>
                            </p:childTnLst>
                          </p:cTn>
                        </p:par>
                        <p:par>
                          <p:cTn id="89" fill="hold">
                            <p:stCondLst>
                              <p:cond delay="1000"/>
                            </p:stCondLst>
                            <p:childTnLst>
                              <p:par>
                                <p:cTn id="90" presetID="47" presetClass="entr" presetSubtype="0"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250"/>
                                        <p:tgtEl>
                                          <p:spTgt spid="31"/>
                                        </p:tgtEl>
                                      </p:cBhvr>
                                    </p:animEffect>
                                    <p:anim calcmode="lin" valueType="num">
                                      <p:cBhvr>
                                        <p:cTn id="93" dur="250" fill="hold"/>
                                        <p:tgtEl>
                                          <p:spTgt spid="31"/>
                                        </p:tgtEl>
                                        <p:attrNameLst>
                                          <p:attrName>ppt_x</p:attrName>
                                        </p:attrNameLst>
                                      </p:cBhvr>
                                      <p:tavLst>
                                        <p:tav tm="0">
                                          <p:val>
                                            <p:strVal val="#ppt_x"/>
                                          </p:val>
                                        </p:tav>
                                        <p:tav tm="100000">
                                          <p:val>
                                            <p:strVal val="#ppt_x"/>
                                          </p:val>
                                        </p:tav>
                                      </p:tavLst>
                                    </p:anim>
                                    <p:anim calcmode="lin" valueType="num">
                                      <p:cBhvr>
                                        <p:cTn id="94" dur="250" fill="hold"/>
                                        <p:tgtEl>
                                          <p:spTgt spid="31"/>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250"/>
                                        <p:tgtEl>
                                          <p:spTgt spid="32"/>
                                        </p:tgtEl>
                                      </p:cBhvr>
                                    </p:animEffect>
                                    <p:anim calcmode="lin" valueType="num">
                                      <p:cBhvr>
                                        <p:cTn id="98" dur="250" fill="hold"/>
                                        <p:tgtEl>
                                          <p:spTgt spid="32"/>
                                        </p:tgtEl>
                                        <p:attrNameLst>
                                          <p:attrName>ppt_x</p:attrName>
                                        </p:attrNameLst>
                                      </p:cBhvr>
                                      <p:tavLst>
                                        <p:tav tm="0">
                                          <p:val>
                                            <p:strVal val="#ppt_x"/>
                                          </p:val>
                                        </p:tav>
                                        <p:tav tm="100000">
                                          <p:val>
                                            <p:strVal val="#ppt_x"/>
                                          </p:val>
                                        </p:tav>
                                      </p:tavLst>
                                    </p:anim>
                                    <p:anim calcmode="lin" valueType="num">
                                      <p:cBhvr>
                                        <p:cTn id="99" dur="250" fill="hold"/>
                                        <p:tgtEl>
                                          <p:spTgt spid="32"/>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250"/>
                                        <p:tgtEl>
                                          <p:spTgt spid="33"/>
                                        </p:tgtEl>
                                      </p:cBhvr>
                                    </p:animEffect>
                                    <p:anim calcmode="lin" valueType="num">
                                      <p:cBhvr>
                                        <p:cTn id="103" dur="250" fill="hold"/>
                                        <p:tgtEl>
                                          <p:spTgt spid="33"/>
                                        </p:tgtEl>
                                        <p:attrNameLst>
                                          <p:attrName>ppt_x</p:attrName>
                                        </p:attrNameLst>
                                      </p:cBhvr>
                                      <p:tavLst>
                                        <p:tav tm="0">
                                          <p:val>
                                            <p:strVal val="#ppt_x"/>
                                          </p:val>
                                        </p:tav>
                                        <p:tav tm="100000">
                                          <p:val>
                                            <p:strVal val="#ppt_x"/>
                                          </p:val>
                                        </p:tav>
                                      </p:tavLst>
                                    </p:anim>
                                    <p:anim calcmode="lin" valueType="num">
                                      <p:cBhvr>
                                        <p:cTn id="104" dur="250" fill="hold"/>
                                        <p:tgtEl>
                                          <p:spTgt spid="33"/>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250"/>
                                        <p:tgtEl>
                                          <p:spTgt spid="26"/>
                                        </p:tgtEl>
                                      </p:cBhvr>
                                    </p:animEffect>
                                    <p:anim calcmode="lin" valueType="num">
                                      <p:cBhvr>
                                        <p:cTn id="108" dur="250" fill="hold"/>
                                        <p:tgtEl>
                                          <p:spTgt spid="26"/>
                                        </p:tgtEl>
                                        <p:attrNameLst>
                                          <p:attrName>ppt_x</p:attrName>
                                        </p:attrNameLst>
                                      </p:cBhvr>
                                      <p:tavLst>
                                        <p:tav tm="0">
                                          <p:val>
                                            <p:strVal val="#ppt_x"/>
                                          </p:val>
                                        </p:tav>
                                        <p:tav tm="100000">
                                          <p:val>
                                            <p:strVal val="#ppt_x"/>
                                          </p:val>
                                        </p:tav>
                                      </p:tavLst>
                                    </p:anim>
                                    <p:anim calcmode="lin" valueType="num">
                                      <p:cBhvr>
                                        <p:cTn id="109" dur="250" fill="hold"/>
                                        <p:tgtEl>
                                          <p:spTgt spid="26"/>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250"/>
                                        <p:tgtEl>
                                          <p:spTgt spid="25"/>
                                        </p:tgtEl>
                                      </p:cBhvr>
                                    </p:animEffect>
                                    <p:anim calcmode="lin" valueType="num">
                                      <p:cBhvr>
                                        <p:cTn id="113" dur="250" fill="hold"/>
                                        <p:tgtEl>
                                          <p:spTgt spid="25"/>
                                        </p:tgtEl>
                                        <p:attrNameLst>
                                          <p:attrName>ppt_x</p:attrName>
                                        </p:attrNameLst>
                                      </p:cBhvr>
                                      <p:tavLst>
                                        <p:tav tm="0">
                                          <p:val>
                                            <p:strVal val="#ppt_x"/>
                                          </p:val>
                                        </p:tav>
                                        <p:tav tm="100000">
                                          <p:val>
                                            <p:strVal val="#ppt_x"/>
                                          </p:val>
                                        </p:tav>
                                      </p:tavLst>
                                    </p:anim>
                                    <p:anim calcmode="lin" valueType="num">
                                      <p:cBhvr>
                                        <p:cTn id="114" dur="250" fill="hold"/>
                                        <p:tgtEl>
                                          <p:spTgt spid="25"/>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250"/>
                                        <p:tgtEl>
                                          <p:spTgt spid="24"/>
                                        </p:tgtEl>
                                      </p:cBhvr>
                                    </p:animEffect>
                                    <p:anim calcmode="lin" valueType="num">
                                      <p:cBhvr>
                                        <p:cTn id="118" dur="250" fill="hold"/>
                                        <p:tgtEl>
                                          <p:spTgt spid="24"/>
                                        </p:tgtEl>
                                        <p:attrNameLst>
                                          <p:attrName>ppt_x</p:attrName>
                                        </p:attrNameLst>
                                      </p:cBhvr>
                                      <p:tavLst>
                                        <p:tav tm="0">
                                          <p:val>
                                            <p:strVal val="#ppt_x"/>
                                          </p:val>
                                        </p:tav>
                                        <p:tav tm="100000">
                                          <p:val>
                                            <p:strVal val="#ppt_x"/>
                                          </p:val>
                                        </p:tav>
                                      </p:tavLst>
                                    </p:anim>
                                    <p:anim calcmode="lin" valueType="num">
                                      <p:cBhvr>
                                        <p:cTn id="119" dur="250" fill="hold"/>
                                        <p:tgtEl>
                                          <p:spTgt spid="24"/>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0"/>
                                  </p:stCondLst>
                                  <p:childTnLst>
                                    <p:set>
                                      <p:cBhvr>
                                        <p:cTn id="121" dur="1" fill="hold">
                                          <p:stCondLst>
                                            <p:cond delay="0"/>
                                          </p:stCondLst>
                                        </p:cTn>
                                        <p:tgtEl>
                                          <p:spTgt spid="16"/>
                                        </p:tgtEl>
                                        <p:attrNameLst>
                                          <p:attrName>style.visibility</p:attrName>
                                        </p:attrNameLst>
                                      </p:cBhvr>
                                      <p:to>
                                        <p:strVal val="visible"/>
                                      </p:to>
                                    </p:set>
                                    <p:animEffect transition="in" filter="fade">
                                      <p:cBhvr>
                                        <p:cTn id="122" dur="250"/>
                                        <p:tgtEl>
                                          <p:spTgt spid="16"/>
                                        </p:tgtEl>
                                      </p:cBhvr>
                                    </p:animEffect>
                                    <p:anim calcmode="lin" valueType="num">
                                      <p:cBhvr>
                                        <p:cTn id="123" dur="250" fill="hold"/>
                                        <p:tgtEl>
                                          <p:spTgt spid="16"/>
                                        </p:tgtEl>
                                        <p:attrNameLst>
                                          <p:attrName>ppt_x</p:attrName>
                                        </p:attrNameLst>
                                      </p:cBhvr>
                                      <p:tavLst>
                                        <p:tav tm="0">
                                          <p:val>
                                            <p:strVal val="#ppt_x"/>
                                          </p:val>
                                        </p:tav>
                                        <p:tav tm="100000">
                                          <p:val>
                                            <p:strVal val="#ppt_x"/>
                                          </p:val>
                                        </p:tav>
                                      </p:tavLst>
                                    </p:anim>
                                    <p:anim calcmode="lin" valueType="num">
                                      <p:cBhvr>
                                        <p:cTn id="124" dur="250" fill="hold"/>
                                        <p:tgtEl>
                                          <p:spTgt spid="16"/>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fade">
                                      <p:cBhvr>
                                        <p:cTn id="127" dur="250"/>
                                        <p:tgtEl>
                                          <p:spTgt spid="17"/>
                                        </p:tgtEl>
                                      </p:cBhvr>
                                    </p:animEffect>
                                    <p:anim calcmode="lin" valueType="num">
                                      <p:cBhvr>
                                        <p:cTn id="128" dur="250" fill="hold"/>
                                        <p:tgtEl>
                                          <p:spTgt spid="17"/>
                                        </p:tgtEl>
                                        <p:attrNameLst>
                                          <p:attrName>ppt_x</p:attrName>
                                        </p:attrNameLst>
                                      </p:cBhvr>
                                      <p:tavLst>
                                        <p:tav tm="0">
                                          <p:val>
                                            <p:strVal val="#ppt_x"/>
                                          </p:val>
                                        </p:tav>
                                        <p:tav tm="100000">
                                          <p:val>
                                            <p:strVal val="#ppt_x"/>
                                          </p:val>
                                        </p:tav>
                                      </p:tavLst>
                                    </p:anim>
                                    <p:anim calcmode="lin" valueType="num">
                                      <p:cBhvr>
                                        <p:cTn id="129" dur="250" fill="hold"/>
                                        <p:tgtEl>
                                          <p:spTgt spid="17"/>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18"/>
                                        </p:tgtEl>
                                        <p:attrNameLst>
                                          <p:attrName>style.visibility</p:attrName>
                                        </p:attrNameLst>
                                      </p:cBhvr>
                                      <p:to>
                                        <p:strVal val="visible"/>
                                      </p:to>
                                    </p:set>
                                    <p:animEffect transition="in" filter="fade">
                                      <p:cBhvr>
                                        <p:cTn id="132" dur="250"/>
                                        <p:tgtEl>
                                          <p:spTgt spid="18"/>
                                        </p:tgtEl>
                                      </p:cBhvr>
                                    </p:animEffect>
                                    <p:anim calcmode="lin" valueType="num">
                                      <p:cBhvr>
                                        <p:cTn id="133" dur="250" fill="hold"/>
                                        <p:tgtEl>
                                          <p:spTgt spid="18"/>
                                        </p:tgtEl>
                                        <p:attrNameLst>
                                          <p:attrName>ppt_x</p:attrName>
                                        </p:attrNameLst>
                                      </p:cBhvr>
                                      <p:tavLst>
                                        <p:tav tm="0">
                                          <p:val>
                                            <p:strVal val="#ppt_x"/>
                                          </p:val>
                                        </p:tav>
                                        <p:tav tm="100000">
                                          <p:val>
                                            <p:strVal val="#ppt_x"/>
                                          </p:val>
                                        </p:tav>
                                      </p:tavLst>
                                    </p:anim>
                                    <p:anim calcmode="lin" valueType="num">
                                      <p:cBhvr>
                                        <p:cTn id="134"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6" presetClass="entr" presetSubtype="16" fill="hold" grpId="0" nodeType="clickEffect">
                                  <p:stCondLst>
                                    <p:cond delay="0"/>
                                  </p:stCondLst>
                                  <p:childTnLst>
                                    <p:set>
                                      <p:cBhvr>
                                        <p:cTn id="138" dur="1" fill="hold">
                                          <p:stCondLst>
                                            <p:cond delay="0"/>
                                          </p:stCondLst>
                                        </p:cTn>
                                        <p:tgtEl>
                                          <p:spTgt spid="77"/>
                                        </p:tgtEl>
                                        <p:attrNameLst>
                                          <p:attrName>style.visibility</p:attrName>
                                        </p:attrNameLst>
                                      </p:cBhvr>
                                      <p:to>
                                        <p:strVal val="visible"/>
                                      </p:to>
                                    </p:set>
                                    <p:animEffect transition="in" filter="circle(in)">
                                      <p:cBhvr>
                                        <p:cTn id="139" dur="500"/>
                                        <p:tgtEl>
                                          <p:spTgt spid="77"/>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wipe(up)">
                                      <p:cBhvr>
                                        <p:cTn id="144" dur="250"/>
                                        <p:tgtEl>
                                          <p:spTgt spid="69"/>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animEffect transition="in" filter="wipe(up)">
                                      <p:cBhvr>
                                        <p:cTn id="147" dur="250"/>
                                        <p:tgtEl>
                                          <p:spTgt spid="75"/>
                                        </p:tgtEl>
                                      </p:cBhvr>
                                    </p:animEffect>
                                  </p:childTnLst>
                                </p:cTn>
                              </p:par>
                              <p:par>
                                <p:cTn id="148" presetID="22" presetClass="entr" presetSubtype="1" fill="hold" grpId="0" nodeType="withEffect">
                                  <p:stCondLst>
                                    <p:cond delay="0"/>
                                  </p:stCondLst>
                                  <p:childTnLst>
                                    <p:set>
                                      <p:cBhvr>
                                        <p:cTn id="149" dur="1" fill="hold">
                                          <p:stCondLst>
                                            <p:cond delay="0"/>
                                          </p:stCondLst>
                                        </p:cTn>
                                        <p:tgtEl>
                                          <p:spTgt spid="76"/>
                                        </p:tgtEl>
                                        <p:attrNameLst>
                                          <p:attrName>style.visibility</p:attrName>
                                        </p:attrNameLst>
                                      </p:cBhvr>
                                      <p:to>
                                        <p:strVal val="visible"/>
                                      </p:to>
                                    </p:set>
                                    <p:animEffect transition="in" filter="wipe(up)">
                                      <p:cBhvr>
                                        <p:cTn id="150" dur="250"/>
                                        <p:tgtEl>
                                          <p:spTgt spid="76"/>
                                        </p:tgtEl>
                                      </p:cBhvr>
                                    </p:animEffect>
                                  </p:childTnLst>
                                </p:cTn>
                              </p:par>
                            </p:childTnLst>
                          </p:cTn>
                        </p:par>
                        <p:par>
                          <p:cTn id="151" fill="hold">
                            <p:stCondLst>
                              <p:cond delay="500"/>
                            </p:stCondLst>
                            <p:childTnLst>
                              <p:par>
                                <p:cTn id="152" presetID="22" presetClass="entr" presetSubtype="1" fill="hold" grpId="0" nodeType="after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up)">
                                      <p:cBhvr>
                                        <p:cTn id="154" dur="250"/>
                                        <p:tgtEl>
                                          <p:spTgt spid="19"/>
                                        </p:tgtEl>
                                      </p:cBhvr>
                                    </p:animEffect>
                                  </p:childTnLst>
                                </p:cTn>
                              </p:par>
                              <p:par>
                                <p:cTn id="155" presetID="22" presetClass="entr" presetSubtype="1" fill="hold" grpId="0" nodeType="withEffect">
                                  <p:stCondLst>
                                    <p:cond delay="0"/>
                                  </p:stCondLst>
                                  <p:childTnLst>
                                    <p:set>
                                      <p:cBhvr>
                                        <p:cTn id="156" dur="1" fill="hold">
                                          <p:stCondLst>
                                            <p:cond delay="0"/>
                                          </p:stCondLst>
                                        </p:cTn>
                                        <p:tgtEl>
                                          <p:spTgt spid="27"/>
                                        </p:tgtEl>
                                        <p:attrNameLst>
                                          <p:attrName>style.visibility</p:attrName>
                                        </p:attrNameLst>
                                      </p:cBhvr>
                                      <p:to>
                                        <p:strVal val="visible"/>
                                      </p:to>
                                    </p:set>
                                    <p:animEffect transition="in" filter="wipe(up)">
                                      <p:cBhvr>
                                        <p:cTn id="157" dur="250"/>
                                        <p:tgtEl>
                                          <p:spTgt spid="27"/>
                                        </p:tgtEl>
                                      </p:cBhvr>
                                    </p:animEffect>
                                  </p:childTnLst>
                                </p:cTn>
                              </p:par>
                              <p:par>
                                <p:cTn id="158" presetID="22" presetClass="entr" presetSubtype="1" fill="hold" grpId="0" nodeType="withEffect">
                                  <p:stCondLst>
                                    <p:cond delay="0"/>
                                  </p:stCondLst>
                                  <p:childTnLst>
                                    <p:set>
                                      <p:cBhvr>
                                        <p:cTn id="159" dur="1" fill="hold">
                                          <p:stCondLst>
                                            <p:cond delay="0"/>
                                          </p:stCondLst>
                                        </p:cTn>
                                        <p:tgtEl>
                                          <p:spTgt spid="34"/>
                                        </p:tgtEl>
                                        <p:attrNameLst>
                                          <p:attrName>style.visibility</p:attrName>
                                        </p:attrNameLst>
                                      </p:cBhvr>
                                      <p:to>
                                        <p:strVal val="visible"/>
                                      </p:to>
                                    </p:set>
                                    <p:animEffect transition="in" filter="wipe(up)">
                                      <p:cBhvr>
                                        <p:cTn id="160" dur="250"/>
                                        <p:tgtEl>
                                          <p:spTgt spid="34"/>
                                        </p:tgtEl>
                                      </p:cBhvr>
                                    </p:animEffect>
                                  </p:childTnLst>
                                </p:cTn>
                              </p:par>
                            </p:childTnLst>
                          </p:cTn>
                        </p:par>
                        <p:par>
                          <p:cTn id="161" fill="hold">
                            <p:stCondLst>
                              <p:cond delay="1000"/>
                            </p:stCondLst>
                            <p:childTnLst>
                              <p:par>
                                <p:cTn id="162" presetID="47" presetClass="entr" presetSubtype="0" fill="hold" grpId="0" nodeType="afterEffect">
                                  <p:stCondLst>
                                    <p:cond delay="0"/>
                                  </p:stCondLst>
                                  <p:childTnLst>
                                    <p:set>
                                      <p:cBhvr>
                                        <p:cTn id="163" dur="1" fill="hold">
                                          <p:stCondLst>
                                            <p:cond delay="0"/>
                                          </p:stCondLst>
                                        </p:cTn>
                                        <p:tgtEl>
                                          <p:spTgt spid="86"/>
                                        </p:tgtEl>
                                        <p:attrNameLst>
                                          <p:attrName>style.visibility</p:attrName>
                                        </p:attrNameLst>
                                      </p:cBhvr>
                                      <p:to>
                                        <p:strVal val="visible"/>
                                      </p:to>
                                    </p:set>
                                    <p:animEffect transition="in" filter="fade">
                                      <p:cBhvr>
                                        <p:cTn id="164" dur="500"/>
                                        <p:tgtEl>
                                          <p:spTgt spid="86"/>
                                        </p:tgtEl>
                                      </p:cBhvr>
                                    </p:animEffect>
                                    <p:anim calcmode="lin" valueType="num">
                                      <p:cBhvr>
                                        <p:cTn id="165" dur="500" fill="hold"/>
                                        <p:tgtEl>
                                          <p:spTgt spid="86"/>
                                        </p:tgtEl>
                                        <p:attrNameLst>
                                          <p:attrName>ppt_x</p:attrName>
                                        </p:attrNameLst>
                                      </p:cBhvr>
                                      <p:tavLst>
                                        <p:tav tm="0">
                                          <p:val>
                                            <p:strVal val="#ppt_x"/>
                                          </p:val>
                                        </p:tav>
                                        <p:tav tm="100000">
                                          <p:val>
                                            <p:strVal val="#ppt_x"/>
                                          </p:val>
                                        </p:tav>
                                      </p:tavLst>
                                    </p:anim>
                                    <p:anim calcmode="lin" valueType="num">
                                      <p:cBhvr>
                                        <p:cTn id="166" dur="500" fill="hold"/>
                                        <p:tgtEl>
                                          <p:spTgt spid="86"/>
                                        </p:tgtEl>
                                        <p:attrNameLst>
                                          <p:attrName>ppt_y</p:attrName>
                                        </p:attrNameLst>
                                      </p:cBhvr>
                                      <p:tavLst>
                                        <p:tav tm="0">
                                          <p:val>
                                            <p:strVal val="#ppt_y-.1"/>
                                          </p:val>
                                        </p:tav>
                                        <p:tav tm="100000">
                                          <p:val>
                                            <p:strVal val="#ppt_y"/>
                                          </p:val>
                                        </p:tav>
                                      </p:tavLst>
                                    </p:anim>
                                  </p:childTnLst>
                                </p:cTn>
                              </p:par>
                              <p:par>
                                <p:cTn id="167" presetID="47"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fade">
                                      <p:cBhvr>
                                        <p:cTn id="169" dur="500"/>
                                        <p:tgtEl>
                                          <p:spTgt spid="85"/>
                                        </p:tgtEl>
                                      </p:cBhvr>
                                    </p:animEffect>
                                    <p:anim calcmode="lin" valueType="num">
                                      <p:cBhvr>
                                        <p:cTn id="170" dur="500" fill="hold"/>
                                        <p:tgtEl>
                                          <p:spTgt spid="85"/>
                                        </p:tgtEl>
                                        <p:attrNameLst>
                                          <p:attrName>ppt_x</p:attrName>
                                        </p:attrNameLst>
                                      </p:cBhvr>
                                      <p:tavLst>
                                        <p:tav tm="0">
                                          <p:val>
                                            <p:strVal val="#ppt_x"/>
                                          </p:val>
                                        </p:tav>
                                        <p:tav tm="100000">
                                          <p:val>
                                            <p:strVal val="#ppt_x"/>
                                          </p:val>
                                        </p:tav>
                                      </p:tavLst>
                                    </p:anim>
                                    <p:anim calcmode="lin" valueType="num">
                                      <p:cBhvr>
                                        <p:cTn id="171" dur="500" fill="hold"/>
                                        <p:tgtEl>
                                          <p:spTgt spid="85"/>
                                        </p:tgtEl>
                                        <p:attrNameLst>
                                          <p:attrName>ppt_y</p:attrName>
                                        </p:attrNameLst>
                                      </p:cBhvr>
                                      <p:tavLst>
                                        <p:tav tm="0">
                                          <p:val>
                                            <p:strVal val="#ppt_y-.1"/>
                                          </p:val>
                                        </p:tav>
                                        <p:tav tm="100000">
                                          <p:val>
                                            <p:strVal val="#ppt_y"/>
                                          </p:val>
                                        </p:tav>
                                      </p:tavLst>
                                    </p:anim>
                                  </p:childTnLst>
                                </p:cTn>
                              </p:par>
                              <p:par>
                                <p:cTn id="172" presetID="47" presetClass="entr" presetSubtype="0" fill="hold" grpId="0" nodeType="withEffect">
                                  <p:stCondLst>
                                    <p:cond delay="0"/>
                                  </p:stCondLst>
                                  <p:childTnLst>
                                    <p:set>
                                      <p:cBhvr>
                                        <p:cTn id="173" dur="1" fill="hold">
                                          <p:stCondLst>
                                            <p:cond delay="0"/>
                                          </p:stCondLst>
                                        </p:cTn>
                                        <p:tgtEl>
                                          <p:spTgt spid="84"/>
                                        </p:tgtEl>
                                        <p:attrNameLst>
                                          <p:attrName>style.visibility</p:attrName>
                                        </p:attrNameLst>
                                      </p:cBhvr>
                                      <p:to>
                                        <p:strVal val="visible"/>
                                      </p:to>
                                    </p:set>
                                    <p:animEffect transition="in" filter="fade">
                                      <p:cBhvr>
                                        <p:cTn id="174" dur="500"/>
                                        <p:tgtEl>
                                          <p:spTgt spid="84"/>
                                        </p:tgtEl>
                                      </p:cBhvr>
                                    </p:animEffect>
                                    <p:anim calcmode="lin" valueType="num">
                                      <p:cBhvr>
                                        <p:cTn id="175" dur="500" fill="hold"/>
                                        <p:tgtEl>
                                          <p:spTgt spid="84"/>
                                        </p:tgtEl>
                                        <p:attrNameLst>
                                          <p:attrName>ppt_x</p:attrName>
                                        </p:attrNameLst>
                                      </p:cBhvr>
                                      <p:tavLst>
                                        <p:tav tm="0">
                                          <p:val>
                                            <p:strVal val="#ppt_x"/>
                                          </p:val>
                                        </p:tav>
                                        <p:tav tm="100000">
                                          <p:val>
                                            <p:strVal val="#ppt_x"/>
                                          </p:val>
                                        </p:tav>
                                      </p:tavLst>
                                    </p:anim>
                                    <p:anim calcmode="lin" valueType="num">
                                      <p:cBhvr>
                                        <p:cTn id="176" dur="500" fill="hold"/>
                                        <p:tgtEl>
                                          <p:spTgt spid="84"/>
                                        </p:tgtEl>
                                        <p:attrNameLst>
                                          <p:attrName>ppt_y</p:attrName>
                                        </p:attrNameLst>
                                      </p:cBhvr>
                                      <p:tavLst>
                                        <p:tav tm="0">
                                          <p:val>
                                            <p:strVal val="#ppt_y-.1"/>
                                          </p:val>
                                        </p:tav>
                                        <p:tav tm="100000">
                                          <p:val>
                                            <p:strVal val="#ppt_y"/>
                                          </p:val>
                                        </p:tav>
                                      </p:tavLst>
                                    </p:anim>
                                  </p:childTnLst>
                                </p:cTn>
                              </p:par>
                              <p:par>
                                <p:cTn id="177" presetID="47" presetClass="entr" presetSubtype="0" fill="hold" grpId="0" nodeType="withEffect">
                                  <p:stCondLst>
                                    <p:cond delay="0"/>
                                  </p:stCondLst>
                                  <p:childTnLst>
                                    <p:set>
                                      <p:cBhvr>
                                        <p:cTn id="178" dur="1" fill="hold">
                                          <p:stCondLst>
                                            <p:cond delay="0"/>
                                          </p:stCondLst>
                                        </p:cTn>
                                        <p:tgtEl>
                                          <p:spTgt spid="83"/>
                                        </p:tgtEl>
                                        <p:attrNameLst>
                                          <p:attrName>style.visibility</p:attrName>
                                        </p:attrNameLst>
                                      </p:cBhvr>
                                      <p:to>
                                        <p:strVal val="visible"/>
                                      </p:to>
                                    </p:set>
                                    <p:animEffect transition="in" filter="fade">
                                      <p:cBhvr>
                                        <p:cTn id="179" dur="500"/>
                                        <p:tgtEl>
                                          <p:spTgt spid="83"/>
                                        </p:tgtEl>
                                      </p:cBhvr>
                                    </p:animEffect>
                                    <p:anim calcmode="lin" valueType="num">
                                      <p:cBhvr>
                                        <p:cTn id="180" dur="500" fill="hold"/>
                                        <p:tgtEl>
                                          <p:spTgt spid="83"/>
                                        </p:tgtEl>
                                        <p:attrNameLst>
                                          <p:attrName>ppt_x</p:attrName>
                                        </p:attrNameLst>
                                      </p:cBhvr>
                                      <p:tavLst>
                                        <p:tav tm="0">
                                          <p:val>
                                            <p:strVal val="#ppt_x"/>
                                          </p:val>
                                        </p:tav>
                                        <p:tav tm="100000">
                                          <p:val>
                                            <p:strVal val="#ppt_x"/>
                                          </p:val>
                                        </p:tav>
                                      </p:tavLst>
                                    </p:anim>
                                    <p:anim calcmode="lin" valueType="num">
                                      <p:cBhvr>
                                        <p:cTn id="181" dur="500" fill="hold"/>
                                        <p:tgtEl>
                                          <p:spTgt spid="83"/>
                                        </p:tgtEl>
                                        <p:attrNameLst>
                                          <p:attrName>ppt_y</p:attrName>
                                        </p:attrNameLst>
                                      </p:cBhvr>
                                      <p:tavLst>
                                        <p:tav tm="0">
                                          <p:val>
                                            <p:strVal val="#ppt_y-.1"/>
                                          </p:val>
                                        </p:tav>
                                        <p:tav tm="100000">
                                          <p:val>
                                            <p:strVal val="#ppt_y"/>
                                          </p:val>
                                        </p:tav>
                                      </p:tavLst>
                                    </p:anim>
                                  </p:childTnLst>
                                </p:cTn>
                              </p:par>
                              <p:par>
                                <p:cTn id="182" presetID="47" presetClass="entr" presetSubtype="0" fill="hold" grpId="0" nodeType="withEffect">
                                  <p:stCondLst>
                                    <p:cond delay="0"/>
                                  </p:stCondLst>
                                  <p:childTnLst>
                                    <p:set>
                                      <p:cBhvr>
                                        <p:cTn id="183" dur="1" fill="hold">
                                          <p:stCondLst>
                                            <p:cond delay="0"/>
                                          </p:stCondLst>
                                        </p:cTn>
                                        <p:tgtEl>
                                          <p:spTgt spid="82"/>
                                        </p:tgtEl>
                                        <p:attrNameLst>
                                          <p:attrName>style.visibility</p:attrName>
                                        </p:attrNameLst>
                                      </p:cBhvr>
                                      <p:to>
                                        <p:strVal val="visible"/>
                                      </p:to>
                                    </p:set>
                                    <p:animEffect transition="in" filter="fade">
                                      <p:cBhvr>
                                        <p:cTn id="184" dur="500"/>
                                        <p:tgtEl>
                                          <p:spTgt spid="82"/>
                                        </p:tgtEl>
                                      </p:cBhvr>
                                    </p:animEffect>
                                    <p:anim calcmode="lin" valueType="num">
                                      <p:cBhvr>
                                        <p:cTn id="185" dur="500" fill="hold"/>
                                        <p:tgtEl>
                                          <p:spTgt spid="82"/>
                                        </p:tgtEl>
                                        <p:attrNameLst>
                                          <p:attrName>ppt_x</p:attrName>
                                        </p:attrNameLst>
                                      </p:cBhvr>
                                      <p:tavLst>
                                        <p:tav tm="0">
                                          <p:val>
                                            <p:strVal val="#ppt_x"/>
                                          </p:val>
                                        </p:tav>
                                        <p:tav tm="100000">
                                          <p:val>
                                            <p:strVal val="#ppt_x"/>
                                          </p:val>
                                        </p:tav>
                                      </p:tavLst>
                                    </p:anim>
                                    <p:anim calcmode="lin" valueType="num">
                                      <p:cBhvr>
                                        <p:cTn id="186" dur="500" fill="hold"/>
                                        <p:tgtEl>
                                          <p:spTgt spid="82"/>
                                        </p:tgtEl>
                                        <p:attrNameLst>
                                          <p:attrName>ppt_y</p:attrName>
                                        </p:attrNameLst>
                                      </p:cBhvr>
                                      <p:tavLst>
                                        <p:tav tm="0">
                                          <p:val>
                                            <p:strVal val="#ppt_y-.1"/>
                                          </p:val>
                                        </p:tav>
                                        <p:tav tm="100000">
                                          <p:val>
                                            <p:strVal val="#ppt_y"/>
                                          </p:val>
                                        </p:tav>
                                      </p:tavLst>
                                    </p:anim>
                                  </p:childTnLst>
                                </p:cTn>
                              </p:par>
                              <p:par>
                                <p:cTn id="187" presetID="47" presetClass="entr" presetSubtype="0" fill="hold" grpId="0" nodeType="withEffect">
                                  <p:stCondLst>
                                    <p:cond delay="0"/>
                                  </p:stCondLst>
                                  <p:childTnLst>
                                    <p:set>
                                      <p:cBhvr>
                                        <p:cTn id="188" dur="1" fill="hold">
                                          <p:stCondLst>
                                            <p:cond delay="0"/>
                                          </p:stCondLst>
                                        </p:cTn>
                                        <p:tgtEl>
                                          <p:spTgt spid="81"/>
                                        </p:tgtEl>
                                        <p:attrNameLst>
                                          <p:attrName>style.visibility</p:attrName>
                                        </p:attrNameLst>
                                      </p:cBhvr>
                                      <p:to>
                                        <p:strVal val="visible"/>
                                      </p:to>
                                    </p:set>
                                    <p:animEffect transition="in" filter="fade">
                                      <p:cBhvr>
                                        <p:cTn id="189" dur="500"/>
                                        <p:tgtEl>
                                          <p:spTgt spid="81"/>
                                        </p:tgtEl>
                                      </p:cBhvr>
                                    </p:animEffect>
                                    <p:anim calcmode="lin" valueType="num">
                                      <p:cBhvr>
                                        <p:cTn id="190" dur="500" fill="hold"/>
                                        <p:tgtEl>
                                          <p:spTgt spid="81"/>
                                        </p:tgtEl>
                                        <p:attrNameLst>
                                          <p:attrName>ppt_x</p:attrName>
                                        </p:attrNameLst>
                                      </p:cBhvr>
                                      <p:tavLst>
                                        <p:tav tm="0">
                                          <p:val>
                                            <p:strVal val="#ppt_x"/>
                                          </p:val>
                                        </p:tav>
                                        <p:tav tm="100000">
                                          <p:val>
                                            <p:strVal val="#ppt_x"/>
                                          </p:val>
                                        </p:tav>
                                      </p:tavLst>
                                    </p:anim>
                                    <p:anim calcmode="lin" valueType="num">
                                      <p:cBhvr>
                                        <p:cTn id="191" dur="500" fill="hold"/>
                                        <p:tgtEl>
                                          <p:spTgt spid="81"/>
                                        </p:tgtEl>
                                        <p:attrNameLst>
                                          <p:attrName>ppt_y</p:attrName>
                                        </p:attrNameLst>
                                      </p:cBhvr>
                                      <p:tavLst>
                                        <p:tav tm="0">
                                          <p:val>
                                            <p:strVal val="#ppt_y-.1"/>
                                          </p:val>
                                        </p:tav>
                                        <p:tav tm="100000">
                                          <p:val>
                                            <p:strVal val="#ppt_y"/>
                                          </p:val>
                                        </p:tav>
                                      </p:tavLst>
                                    </p:anim>
                                  </p:childTnLst>
                                </p:cTn>
                              </p:par>
                            </p:childTnLst>
                          </p:cTn>
                        </p:par>
                        <p:par>
                          <p:cTn id="192" fill="hold">
                            <p:stCondLst>
                              <p:cond delay="1500"/>
                            </p:stCondLst>
                            <p:childTnLst>
                              <p:par>
                                <p:cTn id="193" presetID="22" presetClass="entr" presetSubtype="8" fill="hold" grpId="0" nodeType="afterEffect">
                                  <p:stCondLst>
                                    <p:cond delay="0"/>
                                  </p:stCondLst>
                                  <p:childTnLst>
                                    <p:set>
                                      <p:cBhvr>
                                        <p:cTn id="194" dur="1" fill="hold">
                                          <p:stCondLst>
                                            <p:cond delay="0"/>
                                          </p:stCondLst>
                                        </p:cTn>
                                        <p:tgtEl>
                                          <p:spTgt spid="79"/>
                                        </p:tgtEl>
                                        <p:attrNameLst>
                                          <p:attrName>style.visibility</p:attrName>
                                        </p:attrNameLst>
                                      </p:cBhvr>
                                      <p:to>
                                        <p:strVal val="visible"/>
                                      </p:to>
                                    </p:set>
                                    <p:animEffect transition="in" filter="wipe(left)">
                                      <p:cBhvr>
                                        <p:cTn id="195" dur="250"/>
                                        <p:tgtEl>
                                          <p:spTgt spid="79"/>
                                        </p:tgtEl>
                                      </p:cBhvr>
                                    </p:animEffect>
                                  </p:childTnLst>
                                </p:cTn>
                              </p:par>
                            </p:childTnLst>
                          </p:cTn>
                        </p:par>
                        <p:par>
                          <p:cTn id="196" fill="hold">
                            <p:stCondLst>
                              <p:cond delay="2000"/>
                            </p:stCondLst>
                            <p:childTnLst>
                              <p:par>
                                <p:cTn id="197" presetID="22" presetClass="entr" presetSubtype="8" fill="hold" grpId="0" nodeType="afterEffect">
                                  <p:stCondLst>
                                    <p:cond delay="0"/>
                                  </p:stCondLst>
                                  <p:childTnLst>
                                    <p:set>
                                      <p:cBhvr>
                                        <p:cTn id="198" dur="1" fill="hold">
                                          <p:stCondLst>
                                            <p:cond delay="0"/>
                                          </p:stCondLst>
                                        </p:cTn>
                                        <p:tgtEl>
                                          <p:spTgt spid="78"/>
                                        </p:tgtEl>
                                        <p:attrNameLst>
                                          <p:attrName>style.visibility</p:attrName>
                                        </p:attrNameLst>
                                      </p:cBhvr>
                                      <p:to>
                                        <p:strVal val="visible"/>
                                      </p:to>
                                    </p:set>
                                    <p:animEffect transition="in" filter="wipe(left)">
                                      <p:cBhvr>
                                        <p:cTn id="199" dur="250"/>
                                        <p:tgtEl>
                                          <p:spTgt spid="78"/>
                                        </p:tgtEl>
                                      </p:cBhvr>
                                    </p:animEffect>
                                  </p:childTnLst>
                                </p:cTn>
                              </p:par>
                            </p:childTnLst>
                          </p:cTn>
                        </p:par>
                        <p:par>
                          <p:cTn id="200" fill="hold">
                            <p:stCondLst>
                              <p:cond delay="2500"/>
                            </p:stCondLst>
                            <p:childTnLst>
                              <p:par>
                                <p:cTn id="201" presetID="22" presetClass="entr" presetSubtype="8"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Effect transition="in" filter="wipe(left)">
                                      <p:cBhvr>
                                        <p:cTn id="203" dur="250"/>
                                        <p:tgtEl>
                                          <p:spTgt spid="80"/>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7"/>
                                        </p:tgtEl>
                                        <p:attrNameLst>
                                          <p:attrName>style.visibility</p:attrName>
                                        </p:attrNameLst>
                                      </p:cBhvr>
                                      <p:to>
                                        <p:strVal val="visible"/>
                                      </p:to>
                                    </p:set>
                                    <p:animEffect transition="in" filter="fade">
                                      <p:cBhvr>
                                        <p:cTn id="208" dur="250"/>
                                        <p:tgtEl>
                                          <p:spTgt spid="7"/>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
                                        </p:tgtEl>
                                        <p:attrNameLst>
                                          <p:attrName>style.visibility</p:attrName>
                                        </p:attrNameLst>
                                      </p:cBhvr>
                                      <p:to>
                                        <p:strVal val="visible"/>
                                      </p:to>
                                    </p:set>
                                    <p:animEffect transition="in" filter="fade">
                                      <p:cBhvr>
                                        <p:cTn id="211" dur="250"/>
                                        <p:tgtEl>
                                          <p:spTgt spid="8"/>
                                        </p:tgtEl>
                                      </p:cBhvr>
                                    </p:animEffect>
                                  </p:childTnLst>
                                </p:cTn>
                              </p:par>
                            </p:childTnLst>
                          </p:cTn>
                        </p:par>
                        <p:par>
                          <p:cTn id="212" fill="hold">
                            <p:stCondLst>
                              <p:cond delay="500"/>
                            </p:stCondLst>
                            <p:childTnLst>
                              <p:par>
                                <p:cTn id="213" presetID="42" presetClass="entr" presetSubtype="0" fill="hold" grpId="0" nodeType="afterEffect">
                                  <p:stCondLst>
                                    <p:cond delay="0"/>
                                  </p:stCondLst>
                                  <p:childTnLst>
                                    <p:set>
                                      <p:cBhvr>
                                        <p:cTn id="214" dur="1" fill="hold">
                                          <p:stCondLst>
                                            <p:cond delay="0"/>
                                          </p:stCondLst>
                                        </p:cTn>
                                        <p:tgtEl>
                                          <p:spTgt spid="71"/>
                                        </p:tgtEl>
                                        <p:attrNameLst>
                                          <p:attrName>style.visibility</p:attrName>
                                        </p:attrNameLst>
                                      </p:cBhvr>
                                      <p:to>
                                        <p:strVal val="visible"/>
                                      </p:to>
                                    </p:set>
                                    <p:animEffect transition="in" filter="fade">
                                      <p:cBhvr>
                                        <p:cTn id="215" dur="250"/>
                                        <p:tgtEl>
                                          <p:spTgt spid="71"/>
                                        </p:tgtEl>
                                      </p:cBhvr>
                                    </p:animEffect>
                                    <p:anim calcmode="lin" valueType="num">
                                      <p:cBhvr>
                                        <p:cTn id="216" dur="250" fill="hold"/>
                                        <p:tgtEl>
                                          <p:spTgt spid="71"/>
                                        </p:tgtEl>
                                        <p:attrNameLst>
                                          <p:attrName>ppt_x</p:attrName>
                                        </p:attrNameLst>
                                      </p:cBhvr>
                                      <p:tavLst>
                                        <p:tav tm="0">
                                          <p:val>
                                            <p:strVal val="#ppt_x"/>
                                          </p:val>
                                        </p:tav>
                                        <p:tav tm="100000">
                                          <p:val>
                                            <p:strVal val="#ppt_x"/>
                                          </p:val>
                                        </p:tav>
                                      </p:tavLst>
                                    </p:anim>
                                    <p:anim calcmode="lin" valueType="num">
                                      <p:cBhvr>
                                        <p:cTn id="217" dur="250" fill="hold"/>
                                        <p:tgtEl>
                                          <p:spTgt spid="71"/>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70"/>
                                        </p:tgtEl>
                                        <p:attrNameLst>
                                          <p:attrName>style.visibility</p:attrName>
                                        </p:attrNameLst>
                                      </p:cBhvr>
                                      <p:to>
                                        <p:strVal val="visible"/>
                                      </p:to>
                                    </p:set>
                                    <p:animEffect transition="in" filter="fade">
                                      <p:cBhvr>
                                        <p:cTn id="220" dur="250"/>
                                        <p:tgtEl>
                                          <p:spTgt spid="70"/>
                                        </p:tgtEl>
                                      </p:cBhvr>
                                    </p:animEffect>
                                    <p:anim calcmode="lin" valueType="num">
                                      <p:cBhvr>
                                        <p:cTn id="221" dur="250" fill="hold"/>
                                        <p:tgtEl>
                                          <p:spTgt spid="70"/>
                                        </p:tgtEl>
                                        <p:attrNameLst>
                                          <p:attrName>ppt_x</p:attrName>
                                        </p:attrNameLst>
                                      </p:cBhvr>
                                      <p:tavLst>
                                        <p:tav tm="0">
                                          <p:val>
                                            <p:strVal val="#ppt_x"/>
                                          </p:val>
                                        </p:tav>
                                        <p:tav tm="100000">
                                          <p:val>
                                            <p:strVal val="#ppt_x"/>
                                          </p:val>
                                        </p:tav>
                                      </p:tavLst>
                                    </p:anim>
                                    <p:anim calcmode="lin" valueType="num">
                                      <p:cBhvr>
                                        <p:cTn id="222" dur="250" fill="hold"/>
                                        <p:tgtEl>
                                          <p:spTgt spid="70"/>
                                        </p:tgtEl>
                                        <p:attrNameLst>
                                          <p:attrName>ppt_y</p:attrName>
                                        </p:attrNameLst>
                                      </p:cBhvr>
                                      <p:tavLst>
                                        <p:tav tm="0">
                                          <p:val>
                                            <p:strVal val="#ppt_y+.1"/>
                                          </p:val>
                                        </p:tav>
                                        <p:tav tm="100000">
                                          <p:val>
                                            <p:strVal val="#ppt_y"/>
                                          </p:val>
                                        </p:tav>
                                      </p:tavLst>
                                    </p:anim>
                                  </p:childTnLst>
                                </p:cTn>
                              </p:par>
                            </p:childTnLst>
                          </p:cTn>
                        </p:par>
                        <p:par>
                          <p:cTn id="223" fill="hold">
                            <p:stCondLst>
                              <p:cond delay="1000"/>
                            </p:stCondLst>
                            <p:childTnLst>
                              <p:par>
                                <p:cTn id="224" presetID="10" presetClass="entr" presetSubtype="0" fill="hold" grpId="0" nodeType="afterEffect">
                                  <p:stCondLst>
                                    <p:cond delay="0"/>
                                  </p:stCondLst>
                                  <p:childTnLst>
                                    <p:set>
                                      <p:cBhvr>
                                        <p:cTn id="225" dur="1" fill="hold">
                                          <p:stCondLst>
                                            <p:cond delay="0"/>
                                          </p:stCondLst>
                                        </p:cTn>
                                        <p:tgtEl>
                                          <p:spTgt spid="64"/>
                                        </p:tgtEl>
                                        <p:attrNameLst>
                                          <p:attrName>style.visibility</p:attrName>
                                        </p:attrNameLst>
                                      </p:cBhvr>
                                      <p:to>
                                        <p:strVal val="visible"/>
                                      </p:to>
                                    </p:set>
                                    <p:animEffect transition="in" filter="fade">
                                      <p:cBhvr>
                                        <p:cTn id="226" dur="500"/>
                                        <p:tgtEl>
                                          <p:spTgt spid="64"/>
                                        </p:tgtEl>
                                      </p:cBhvr>
                                    </p:animEffect>
                                  </p:childTnLst>
                                </p:cTn>
                              </p:par>
                            </p:childTnLst>
                          </p:cTn>
                        </p:par>
                      </p:childTnLst>
                    </p:cTn>
                  </p:par>
                  <p:par>
                    <p:cTn id="227" fill="hold">
                      <p:stCondLst>
                        <p:cond delay="indefinite"/>
                      </p:stCondLst>
                      <p:childTnLst>
                        <p:par>
                          <p:cTn id="228" fill="hold">
                            <p:stCondLst>
                              <p:cond delay="0"/>
                            </p:stCondLst>
                            <p:childTnLst>
                              <p:par>
                                <p:cTn id="229" presetID="31" presetClass="entr" presetSubtype="0" fill="hold" grpId="0" nodeType="clickEffect">
                                  <p:stCondLst>
                                    <p:cond delay="0"/>
                                  </p:stCondLst>
                                  <p:childTnLst>
                                    <p:set>
                                      <p:cBhvr>
                                        <p:cTn id="230" dur="1" fill="hold">
                                          <p:stCondLst>
                                            <p:cond delay="0"/>
                                          </p:stCondLst>
                                        </p:cTn>
                                        <p:tgtEl>
                                          <p:spTgt spid="51"/>
                                        </p:tgtEl>
                                        <p:attrNameLst>
                                          <p:attrName>style.visibility</p:attrName>
                                        </p:attrNameLst>
                                      </p:cBhvr>
                                      <p:to>
                                        <p:strVal val="visible"/>
                                      </p:to>
                                    </p:set>
                                    <p:anim calcmode="lin" valueType="num">
                                      <p:cBhvr>
                                        <p:cTn id="231" dur="1000" fill="hold"/>
                                        <p:tgtEl>
                                          <p:spTgt spid="51"/>
                                        </p:tgtEl>
                                        <p:attrNameLst>
                                          <p:attrName>ppt_w</p:attrName>
                                        </p:attrNameLst>
                                      </p:cBhvr>
                                      <p:tavLst>
                                        <p:tav tm="0">
                                          <p:val>
                                            <p:fltVal val="0"/>
                                          </p:val>
                                        </p:tav>
                                        <p:tav tm="100000">
                                          <p:val>
                                            <p:strVal val="#ppt_w"/>
                                          </p:val>
                                        </p:tav>
                                      </p:tavLst>
                                    </p:anim>
                                    <p:anim calcmode="lin" valueType="num">
                                      <p:cBhvr>
                                        <p:cTn id="232" dur="1000" fill="hold"/>
                                        <p:tgtEl>
                                          <p:spTgt spid="51"/>
                                        </p:tgtEl>
                                        <p:attrNameLst>
                                          <p:attrName>ppt_h</p:attrName>
                                        </p:attrNameLst>
                                      </p:cBhvr>
                                      <p:tavLst>
                                        <p:tav tm="0">
                                          <p:val>
                                            <p:fltVal val="0"/>
                                          </p:val>
                                        </p:tav>
                                        <p:tav tm="100000">
                                          <p:val>
                                            <p:strVal val="#ppt_h"/>
                                          </p:val>
                                        </p:tav>
                                      </p:tavLst>
                                    </p:anim>
                                    <p:anim calcmode="lin" valueType="num">
                                      <p:cBhvr>
                                        <p:cTn id="233" dur="1000" fill="hold"/>
                                        <p:tgtEl>
                                          <p:spTgt spid="51"/>
                                        </p:tgtEl>
                                        <p:attrNameLst>
                                          <p:attrName>style.rotation</p:attrName>
                                        </p:attrNameLst>
                                      </p:cBhvr>
                                      <p:tavLst>
                                        <p:tav tm="0">
                                          <p:val>
                                            <p:fltVal val="90"/>
                                          </p:val>
                                        </p:tav>
                                        <p:tav tm="100000">
                                          <p:val>
                                            <p:fltVal val="0"/>
                                          </p:val>
                                        </p:tav>
                                      </p:tavLst>
                                    </p:anim>
                                    <p:animEffect transition="in" filter="fade">
                                      <p:cBhvr>
                                        <p:cTn id="234" dur="1000"/>
                                        <p:tgtEl>
                                          <p:spTgt spid="51"/>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1" fill="hold" nodeType="clickEffect">
                                  <p:stCondLst>
                                    <p:cond delay="0"/>
                                  </p:stCondLst>
                                  <p:childTnLst>
                                    <p:set>
                                      <p:cBhvr>
                                        <p:cTn id="238" dur="1" fill="hold">
                                          <p:stCondLst>
                                            <p:cond delay="0"/>
                                          </p:stCondLst>
                                        </p:cTn>
                                        <p:tgtEl>
                                          <p:spTgt spid="42"/>
                                        </p:tgtEl>
                                        <p:attrNameLst>
                                          <p:attrName>style.visibility</p:attrName>
                                        </p:attrNameLst>
                                      </p:cBhvr>
                                      <p:to>
                                        <p:strVal val="visible"/>
                                      </p:to>
                                    </p:set>
                                    <p:animEffect transition="in" filter="wipe(up)">
                                      <p:cBhvr>
                                        <p:cTn id="239" dur="500"/>
                                        <p:tgtEl>
                                          <p:spTgt spid="42"/>
                                        </p:tgtEl>
                                      </p:cBhvr>
                                    </p:animEffect>
                                  </p:childTnLst>
                                </p:cTn>
                              </p:par>
                              <p:par>
                                <p:cTn id="240" presetID="22" presetClass="entr" presetSubtype="1" fill="hold" nodeType="withEffect">
                                  <p:stCondLst>
                                    <p:cond delay="0"/>
                                  </p:stCondLst>
                                  <p:childTnLst>
                                    <p:set>
                                      <p:cBhvr>
                                        <p:cTn id="241" dur="1" fill="hold">
                                          <p:stCondLst>
                                            <p:cond delay="0"/>
                                          </p:stCondLst>
                                        </p:cTn>
                                        <p:tgtEl>
                                          <p:spTgt spid="47"/>
                                        </p:tgtEl>
                                        <p:attrNameLst>
                                          <p:attrName>style.visibility</p:attrName>
                                        </p:attrNameLst>
                                      </p:cBhvr>
                                      <p:to>
                                        <p:strVal val="visible"/>
                                      </p:to>
                                    </p:set>
                                    <p:animEffect transition="in" filter="wipe(up)">
                                      <p:cBhvr>
                                        <p:cTn id="242" dur="500"/>
                                        <p:tgtEl>
                                          <p:spTgt spid="47"/>
                                        </p:tgtEl>
                                      </p:cBhvr>
                                    </p:animEffect>
                                  </p:childTnLst>
                                </p:cTn>
                              </p:par>
                              <p:par>
                                <p:cTn id="243" presetID="22" presetClass="entr" presetSubtype="1" fill="hold" nodeType="withEffect">
                                  <p:stCondLst>
                                    <p:cond delay="0"/>
                                  </p:stCondLst>
                                  <p:childTnLst>
                                    <p:set>
                                      <p:cBhvr>
                                        <p:cTn id="244" dur="1" fill="hold">
                                          <p:stCondLst>
                                            <p:cond delay="0"/>
                                          </p:stCondLst>
                                        </p:cTn>
                                        <p:tgtEl>
                                          <p:spTgt spid="46"/>
                                        </p:tgtEl>
                                        <p:attrNameLst>
                                          <p:attrName>style.visibility</p:attrName>
                                        </p:attrNameLst>
                                      </p:cBhvr>
                                      <p:to>
                                        <p:strVal val="visible"/>
                                      </p:to>
                                    </p:set>
                                    <p:animEffect transition="in" filter="wipe(up)">
                                      <p:cBhvr>
                                        <p:cTn id="245" dur="500"/>
                                        <p:tgtEl>
                                          <p:spTgt spid="46"/>
                                        </p:tgtEl>
                                      </p:cBhvr>
                                    </p:animEffect>
                                  </p:childTnLst>
                                </p:cTn>
                              </p:par>
                              <p:par>
                                <p:cTn id="246" presetID="22" presetClass="entr" presetSubtype="1" fill="hold" nodeType="withEffect">
                                  <p:stCondLst>
                                    <p:cond delay="0"/>
                                  </p:stCondLst>
                                  <p:childTnLst>
                                    <p:set>
                                      <p:cBhvr>
                                        <p:cTn id="247" dur="1" fill="hold">
                                          <p:stCondLst>
                                            <p:cond delay="0"/>
                                          </p:stCondLst>
                                        </p:cTn>
                                        <p:tgtEl>
                                          <p:spTgt spid="49"/>
                                        </p:tgtEl>
                                        <p:attrNameLst>
                                          <p:attrName>style.visibility</p:attrName>
                                        </p:attrNameLst>
                                      </p:cBhvr>
                                      <p:to>
                                        <p:strVal val="visible"/>
                                      </p:to>
                                    </p:set>
                                    <p:animEffect transition="in" filter="wipe(up)">
                                      <p:cBhvr>
                                        <p:cTn id="248" dur="500"/>
                                        <p:tgtEl>
                                          <p:spTgt spid="49"/>
                                        </p:tgtEl>
                                      </p:cBhvr>
                                    </p:animEffect>
                                  </p:childTnLst>
                                </p:cTn>
                              </p:par>
                              <p:par>
                                <p:cTn id="249" presetID="22" presetClass="entr" presetSubtype="1" fill="hold" nodeType="withEffect">
                                  <p:stCondLst>
                                    <p:cond delay="0"/>
                                  </p:stCondLst>
                                  <p:childTnLst>
                                    <p:set>
                                      <p:cBhvr>
                                        <p:cTn id="250" dur="1" fill="hold">
                                          <p:stCondLst>
                                            <p:cond delay="0"/>
                                          </p:stCondLst>
                                        </p:cTn>
                                        <p:tgtEl>
                                          <p:spTgt spid="48"/>
                                        </p:tgtEl>
                                        <p:attrNameLst>
                                          <p:attrName>style.visibility</p:attrName>
                                        </p:attrNameLst>
                                      </p:cBhvr>
                                      <p:to>
                                        <p:strVal val="visible"/>
                                      </p:to>
                                    </p:set>
                                    <p:animEffect transition="in" filter="wipe(up)">
                                      <p:cBhvr>
                                        <p:cTn id="251" dur="500"/>
                                        <p:tgtEl>
                                          <p:spTgt spid="48"/>
                                        </p:tgtEl>
                                      </p:cBhvr>
                                    </p:animEffect>
                                  </p:childTnLst>
                                </p:cTn>
                              </p:par>
                              <p:par>
                                <p:cTn id="252" presetID="22" presetClass="entr" presetSubtype="1" fill="hold" nodeType="withEffect">
                                  <p:stCondLst>
                                    <p:cond delay="0"/>
                                  </p:stCondLst>
                                  <p:childTnLst>
                                    <p:set>
                                      <p:cBhvr>
                                        <p:cTn id="253" dur="1" fill="hold">
                                          <p:stCondLst>
                                            <p:cond delay="0"/>
                                          </p:stCondLst>
                                        </p:cTn>
                                        <p:tgtEl>
                                          <p:spTgt spid="50"/>
                                        </p:tgtEl>
                                        <p:attrNameLst>
                                          <p:attrName>style.visibility</p:attrName>
                                        </p:attrNameLst>
                                      </p:cBhvr>
                                      <p:to>
                                        <p:strVal val="visible"/>
                                      </p:to>
                                    </p:set>
                                    <p:animEffect transition="in" filter="wipe(up)">
                                      <p:cBhvr>
                                        <p:cTn id="254" dur="500"/>
                                        <p:tgtEl>
                                          <p:spTgt spid="50"/>
                                        </p:tgtEl>
                                      </p:cBhvr>
                                    </p:animEffect>
                                  </p:childTnLst>
                                </p:cTn>
                              </p:par>
                            </p:childTnLst>
                          </p:cTn>
                        </p:par>
                        <p:par>
                          <p:cTn id="255" fill="hold">
                            <p:stCondLst>
                              <p:cond delay="500"/>
                            </p:stCondLst>
                            <p:childTnLst>
                              <p:par>
                                <p:cTn id="256" presetID="10" presetClass="entr" presetSubtype="0" fill="hold" grpId="0" nodeType="afterEffect">
                                  <p:stCondLst>
                                    <p:cond delay="0"/>
                                  </p:stCondLst>
                                  <p:childTnLst>
                                    <p:set>
                                      <p:cBhvr>
                                        <p:cTn id="257" dur="1" fill="hold">
                                          <p:stCondLst>
                                            <p:cond delay="0"/>
                                          </p:stCondLst>
                                        </p:cTn>
                                        <p:tgtEl>
                                          <p:spTgt spid="38"/>
                                        </p:tgtEl>
                                        <p:attrNameLst>
                                          <p:attrName>style.visibility</p:attrName>
                                        </p:attrNameLst>
                                      </p:cBhvr>
                                      <p:to>
                                        <p:strVal val="visible"/>
                                      </p:to>
                                    </p:set>
                                    <p:animEffect transition="in" filter="fade">
                                      <p:cBhvr>
                                        <p:cTn id="258" dur="500"/>
                                        <p:tgtEl>
                                          <p:spTgt spid="38"/>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37"/>
                                        </p:tgtEl>
                                        <p:attrNameLst>
                                          <p:attrName>style.visibility</p:attrName>
                                        </p:attrNameLst>
                                      </p:cBhvr>
                                      <p:to>
                                        <p:strVal val="visible"/>
                                      </p:to>
                                    </p:set>
                                    <p:animEffect transition="in" filter="fade">
                                      <p:cBhvr>
                                        <p:cTn id="261" dur="500"/>
                                        <p:tgtEl>
                                          <p:spTgt spid="37"/>
                                        </p:tgtEl>
                                      </p:cBhvr>
                                    </p:animEffect>
                                  </p:childTnLst>
                                </p:cTn>
                              </p:par>
                            </p:childTnLst>
                          </p:cTn>
                        </p:par>
                        <p:par>
                          <p:cTn id="262" fill="hold">
                            <p:stCondLst>
                              <p:cond delay="1000"/>
                            </p:stCondLst>
                            <p:childTnLst>
                              <p:par>
                                <p:cTn id="263" presetID="47" presetClass="entr" presetSubtype="0" fill="hold" grpId="0" nodeType="afterEffect">
                                  <p:stCondLst>
                                    <p:cond delay="0"/>
                                  </p:stCondLst>
                                  <p:childTnLst>
                                    <p:set>
                                      <p:cBhvr>
                                        <p:cTn id="264" dur="1" fill="hold">
                                          <p:stCondLst>
                                            <p:cond delay="0"/>
                                          </p:stCondLst>
                                        </p:cTn>
                                        <p:tgtEl>
                                          <p:spTgt spid="43"/>
                                        </p:tgtEl>
                                        <p:attrNameLst>
                                          <p:attrName>style.visibility</p:attrName>
                                        </p:attrNameLst>
                                      </p:cBhvr>
                                      <p:to>
                                        <p:strVal val="visible"/>
                                      </p:to>
                                    </p:set>
                                    <p:animEffect transition="in" filter="fade">
                                      <p:cBhvr>
                                        <p:cTn id="265" dur="500"/>
                                        <p:tgtEl>
                                          <p:spTgt spid="43"/>
                                        </p:tgtEl>
                                      </p:cBhvr>
                                    </p:animEffect>
                                    <p:anim calcmode="lin" valueType="num">
                                      <p:cBhvr>
                                        <p:cTn id="266" dur="500" fill="hold"/>
                                        <p:tgtEl>
                                          <p:spTgt spid="43"/>
                                        </p:tgtEl>
                                        <p:attrNameLst>
                                          <p:attrName>ppt_x</p:attrName>
                                        </p:attrNameLst>
                                      </p:cBhvr>
                                      <p:tavLst>
                                        <p:tav tm="0">
                                          <p:val>
                                            <p:strVal val="#ppt_x"/>
                                          </p:val>
                                        </p:tav>
                                        <p:tav tm="100000">
                                          <p:val>
                                            <p:strVal val="#ppt_x"/>
                                          </p:val>
                                        </p:tav>
                                      </p:tavLst>
                                    </p:anim>
                                    <p:anim calcmode="lin" valueType="num">
                                      <p:cBhvr>
                                        <p:cTn id="267" dur="500" fill="hold"/>
                                        <p:tgtEl>
                                          <p:spTgt spid="43"/>
                                        </p:tgtEl>
                                        <p:attrNameLst>
                                          <p:attrName>ppt_y</p:attrName>
                                        </p:attrNameLst>
                                      </p:cBhvr>
                                      <p:tavLst>
                                        <p:tav tm="0">
                                          <p:val>
                                            <p:strVal val="#ppt_y-.1"/>
                                          </p:val>
                                        </p:tav>
                                        <p:tav tm="100000">
                                          <p:val>
                                            <p:strVal val="#ppt_y"/>
                                          </p:val>
                                        </p:tav>
                                      </p:tavLst>
                                    </p:anim>
                                  </p:childTnLst>
                                </p:cTn>
                              </p:par>
                              <p:par>
                                <p:cTn id="268" presetID="47" presetClass="entr" presetSubtype="0" fill="hold" grpId="0" nodeType="withEffect">
                                  <p:stCondLst>
                                    <p:cond delay="0"/>
                                  </p:stCondLst>
                                  <p:childTnLst>
                                    <p:set>
                                      <p:cBhvr>
                                        <p:cTn id="269" dur="1" fill="hold">
                                          <p:stCondLst>
                                            <p:cond delay="0"/>
                                          </p:stCondLst>
                                        </p:cTn>
                                        <p:tgtEl>
                                          <p:spTgt spid="44"/>
                                        </p:tgtEl>
                                        <p:attrNameLst>
                                          <p:attrName>style.visibility</p:attrName>
                                        </p:attrNameLst>
                                      </p:cBhvr>
                                      <p:to>
                                        <p:strVal val="visible"/>
                                      </p:to>
                                    </p:set>
                                    <p:animEffect transition="in" filter="fade">
                                      <p:cBhvr>
                                        <p:cTn id="270" dur="500"/>
                                        <p:tgtEl>
                                          <p:spTgt spid="44"/>
                                        </p:tgtEl>
                                      </p:cBhvr>
                                    </p:animEffect>
                                    <p:anim calcmode="lin" valueType="num">
                                      <p:cBhvr>
                                        <p:cTn id="271" dur="500" fill="hold"/>
                                        <p:tgtEl>
                                          <p:spTgt spid="44"/>
                                        </p:tgtEl>
                                        <p:attrNameLst>
                                          <p:attrName>ppt_x</p:attrName>
                                        </p:attrNameLst>
                                      </p:cBhvr>
                                      <p:tavLst>
                                        <p:tav tm="0">
                                          <p:val>
                                            <p:strVal val="#ppt_x"/>
                                          </p:val>
                                        </p:tav>
                                        <p:tav tm="100000">
                                          <p:val>
                                            <p:strVal val="#ppt_x"/>
                                          </p:val>
                                        </p:tav>
                                      </p:tavLst>
                                    </p:anim>
                                    <p:anim calcmode="lin" valueType="num">
                                      <p:cBhvr>
                                        <p:cTn id="272" dur="500" fill="hold"/>
                                        <p:tgtEl>
                                          <p:spTgt spid="44"/>
                                        </p:tgtEl>
                                        <p:attrNameLst>
                                          <p:attrName>ppt_y</p:attrName>
                                        </p:attrNameLst>
                                      </p:cBhvr>
                                      <p:tavLst>
                                        <p:tav tm="0">
                                          <p:val>
                                            <p:strVal val="#ppt_y-.1"/>
                                          </p:val>
                                        </p:tav>
                                        <p:tav tm="100000">
                                          <p:val>
                                            <p:strVal val="#ppt_y"/>
                                          </p:val>
                                        </p:tav>
                                      </p:tavLst>
                                    </p:anim>
                                  </p:childTnLst>
                                </p:cTn>
                              </p:par>
                              <p:par>
                                <p:cTn id="273" presetID="47" presetClass="entr" presetSubtype="0" fill="hold" grpId="0" nodeType="with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fade">
                                      <p:cBhvr>
                                        <p:cTn id="275" dur="500"/>
                                        <p:tgtEl>
                                          <p:spTgt spid="45"/>
                                        </p:tgtEl>
                                      </p:cBhvr>
                                    </p:animEffect>
                                    <p:anim calcmode="lin" valueType="num">
                                      <p:cBhvr>
                                        <p:cTn id="276" dur="500" fill="hold"/>
                                        <p:tgtEl>
                                          <p:spTgt spid="45"/>
                                        </p:tgtEl>
                                        <p:attrNameLst>
                                          <p:attrName>ppt_x</p:attrName>
                                        </p:attrNameLst>
                                      </p:cBhvr>
                                      <p:tavLst>
                                        <p:tav tm="0">
                                          <p:val>
                                            <p:strVal val="#ppt_x"/>
                                          </p:val>
                                        </p:tav>
                                        <p:tav tm="100000">
                                          <p:val>
                                            <p:strVal val="#ppt_x"/>
                                          </p:val>
                                        </p:tav>
                                      </p:tavLst>
                                    </p:anim>
                                    <p:anim calcmode="lin" valueType="num">
                                      <p:cBhvr>
                                        <p:cTn id="277" dur="500" fill="hold"/>
                                        <p:tgtEl>
                                          <p:spTgt spid="45"/>
                                        </p:tgtEl>
                                        <p:attrNameLst>
                                          <p:attrName>ppt_y</p:attrName>
                                        </p:attrNameLst>
                                      </p:cBhvr>
                                      <p:tavLst>
                                        <p:tav tm="0">
                                          <p:val>
                                            <p:strVal val="#ppt_y-.1"/>
                                          </p:val>
                                        </p:tav>
                                        <p:tav tm="100000">
                                          <p:val>
                                            <p:strVal val="#ppt_y"/>
                                          </p:val>
                                        </p:tav>
                                      </p:tavLst>
                                    </p:anim>
                                  </p:childTnLst>
                                </p:cTn>
                              </p:par>
                              <p:par>
                                <p:cTn id="278" presetID="47" presetClass="entr" presetSubtype="0" fill="hold" grpId="0" nodeType="withEffect">
                                  <p:stCondLst>
                                    <p:cond delay="0"/>
                                  </p:stCondLst>
                                  <p:childTnLst>
                                    <p:set>
                                      <p:cBhvr>
                                        <p:cTn id="279" dur="1" fill="hold">
                                          <p:stCondLst>
                                            <p:cond delay="0"/>
                                          </p:stCondLst>
                                        </p:cTn>
                                        <p:tgtEl>
                                          <p:spTgt spid="39"/>
                                        </p:tgtEl>
                                        <p:attrNameLst>
                                          <p:attrName>style.visibility</p:attrName>
                                        </p:attrNameLst>
                                      </p:cBhvr>
                                      <p:to>
                                        <p:strVal val="visible"/>
                                      </p:to>
                                    </p:set>
                                    <p:animEffect transition="in" filter="fade">
                                      <p:cBhvr>
                                        <p:cTn id="280" dur="500"/>
                                        <p:tgtEl>
                                          <p:spTgt spid="39"/>
                                        </p:tgtEl>
                                      </p:cBhvr>
                                    </p:animEffect>
                                    <p:anim calcmode="lin" valueType="num">
                                      <p:cBhvr>
                                        <p:cTn id="281" dur="500" fill="hold"/>
                                        <p:tgtEl>
                                          <p:spTgt spid="39"/>
                                        </p:tgtEl>
                                        <p:attrNameLst>
                                          <p:attrName>ppt_x</p:attrName>
                                        </p:attrNameLst>
                                      </p:cBhvr>
                                      <p:tavLst>
                                        <p:tav tm="0">
                                          <p:val>
                                            <p:strVal val="#ppt_x"/>
                                          </p:val>
                                        </p:tav>
                                        <p:tav tm="100000">
                                          <p:val>
                                            <p:strVal val="#ppt_x"/>
                                          </p:val>
                                        </p:tav>
                                      </p:tavLst>
                                    </p:anim>
                                    <p:anim calcmode="lin" valueType="num">
                                      <p:cBhvr>
                                        <p:cTn id="282" dur="500" fill="hold"/>
                                        <p:tgtEl>
                                          <p:spTgt spid="39"/>
                                        </p:tgtEl>
                                        <p:attrNameLst>
                                          <p:attrName>ppt_y</p:attrName>
                                        </p:attrNameLst>
                                      </p:cBhvr>
                                      <p:tavLst>
                                        <p:tav tm="0">
                                          <p:val>
                                            <p:strVal val="#ppt_y-.1"/>
                                          </p:val>
                                        </p:tav>
                                        <p:tav tm="100000">
                                          <p:val>
                                            <p:strVal val="#ppt_y"/>
                                          </p:val>
                                        </p:tav>
                                      </p:tavLst>
                                    </p:anim>
                                  </p:childTnLst>
                                </p:cTn>
                              </p:par>
                              <p:par>
                                <p:cTn id="283" presetID="47" presetClass="entr" presetSubtype="0" fill="hold" grpId="0" nodeType="withEffect">
                                  <p:stCondLst>
                                    <p:cond delay="0"/>
                                  </p:stCondLst>
                                  <p:childTnLst>
                                    <p:set>
                                      <p:cBhvr>
                                        <p:cTn id="284" dur="1" fill="hold">
                                          <p:stCondLst>
                                            <p:cond delay="0"/>
                                          </p:stCondLst>
                                        </p:cTn>
                                        <p:tgtEl>
                                          <p:spTgt spid="40"/>
                                        </p:tgtEl>
                                        <p:attrNameLst>
                                          <p:attrName>style.visibility</p:attrName>
                                        </p:attrNameLst>
                                      </p:cBhvr>
                                      <p:to>
                                        <p:strVal val="visible"/>
                                      </p:to>
                                    </p:set>
                                    <p:animEffect transition="in" filter="fade">
                                      <p:cBhvr>
                                        <p:cTn id="285" dur="500"/>
                                        <p:tgtEl>
                                          <p:spTgt spid="40"/>
                                        </p:tgtEl>
                                      </p:cBhvr>
                                    </p:animEffect>
                                    <p:anim calcmode="lin" valueType="num">
                                      <p:cBhvr>
                                        <p:cTn id="286" dur="500" fill="hold"/>
                                        <p:tgtEl>
                                          <p:spTgt spid="40"/>
                                        </p:tgtEl>
                                        <p:attrNameLst>
                                          <p:attrName>ppt_x</p:attrName>
                                        </p:attrNameLst>
                                      </p:cBhvr>
                                      <p:tavLst>
                                        <p:tav tm="0">
                                          <p:val>
                                            <p:strVal val="#ppt_x"/>
                                          </p:val>
                                        </p:tav>
                                        <p:tav tm="100000">
                                          <p:val>
                                            <p:strVal val="#ppt_x"/>
                                          </p:val>
                                        </p:tav>
                                      </p:tavLst>
                                    </p:anim>
                                    <p:anim calcmode="lin" valueType="num">
                                      <p:cBhvr>
                                        <p:cTn id="287" dur="500" fill="hold"/>
                                        <p:tgtEl>
                                          <p:spTgt spid="40"/>
                                        </p:tgtEl>
                                        <p:attrNameLst>
                                          <p:attrName>ppt_y</p:attrName>
                                        </p:attrNameLst>
                                      </p:cBhvr>
                                      <p:tavLst>
                                        <p:tav tm="0">
                                          <p:val>
                                            <p:strVal val="#ppt_y-.1"/>
                                          </p:val>
                                        </p:tav>
                                        <p:tav tm="100000">
                                          <p:val>
                                            <p:strVal val="#ppt_y"/>
                                          </p:val>
                                        </p:tav>
                                      </p:tavLst>
                                    </p:anim>
                                  </p:childTnLst>
                                </p:cTn>
                              </p:par>
                              <p:par>
                                <p:cTn id="288" presetID="47" presetClass="entr" presetSubtype="0" fill="hold" grpId="0" nodeType="withEffect">
                                  <p:stCondLst>
                                    <p:cond delay="0"/>
                                  </p:stCondLst>
                                  <p:childTnLst>
                                    <p:set>
                                      <p:cBhvr>
                                        <p:cTn id="289" dur="1" fill="hold">
                                          <p:stCondLst>
                                            <p:cond delay="0"/>
                                          </p:stCondLst>
                                        </p:cTn>
                                        <p:tgtEl>
                                          <p:spTgt spid="41"/>
                                        </p:tgtEl>
                                        <p:attrNameLst>
                                          <p:attrName>style.visibility</p:attrName>
                                        </p:attrNameLst>
                                      </p:cBhvr>
                                      <p:to>
                                        <p:strVal val="visible"/>
                                      </p:to>
                                    </p:set>
                                    <p:animEffect transition="in" filter="fade">
                                      <p:cBhvr>
                                        <p:cTn id="290" dur="500"/>
                                        <p:tgtEl>
                                          <p:spTgt spid="41"/>
                                        </p:tgtEl>
                                      </p:cBhvr>
                                    </p:animEffect>
                                    <p:anim calcmode="lin" valueType="num">
                                      <p:cBhvr>
                                        <p:cTn id="291" dur="500" fill="hold"/>
                                        <p:tgtEl>
                                          <p:spTgt spid="41"/>
                                        </p:tgtEl>
                                        <p:attrNameLst>
                                          <p:attrName>ppt_x</p:attrName>
                                        </p:attrNameLst>
                                      </p:cBhvr>
                                      <p:tavLst>
                                        <p:tav tm="0">
                                          <p:val>
                                            <p:strVal val="#ppt_x"/>
                                          </p:val>
                                        </p:tav>
                                        <p:tav tm="100000">
                                          <p:val>
                                            <p:strVal val="#ppt_x"/>
                                          </p:val>
                                        </p:tav>
                                      </p:tavLst>
                                    </p:anim>
                                    <p:anim calcmode="lin" valueType="num">
                                      <p:cBhvr>
                                        <p:cTn id="292"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1" presetClass="entr" presetSubtype="1" fill="hold" grpId="0" nodeType="clickEffect">
                                  <p:stCondLst>
                                    <p:cond delay="0"/>
                                  </p:stCondLst>
                                  <p:childTnLst>
                                    <p:set>
                                      <p:cBhvr>
                                        <p:cTn id="296" dur="1" fill="hold">
                                          <p:stCondLst>
                                            <p:cond delay="0"/>
                                          </p:stCondLst>
                                        </p:cTn>
                                        <p:tgtEl>
                                          <p:spTgt spid="52"/>
                                        </p:tgtEl>
                                        <p:attrNameLst>
                                          <p:attrName>style.visibility</p:attrName>
                                        </p:attrNameLst>
                                      </p:cBhvr>
                                      <p:to>
                                        <p:strVal val="visible"/>
                                      </p:to>
                                    </p:set>
                                    <p:animEffect transition="in" filter="wheel(1)">
                                      <p:cBhvr>
                                        <p:cTn id="297" dur="500"/>
                                        <p:tgtEl>
                                          <p:spTgt spid="52"/>
                                        </p:tgtEl>
                                      </p:cBhvr>
                                    </p:animEffect>
                                  </p:childTnLst>
                                </p:cTn>
                              </p:par>
                            </p:childTnLst>
                          </p:cTn>
                        </p:par>
                      </p:childTnLst>
                    </p:cTn>
                  </p:par>
                  <p:par>
                    <p:cTn id="298" fill="hold">
                      <p:stCondLst>
                        <p:cond delay="indefinite"/>
                      </p:stCondLst>
                      <p:childTnLst>
                        <p:par>
                          <p:cTn id="299" fill="hold">
                            <p:stCondLst>
                              <p:cond delay="0"/>
                            </p:stCondLst>
                            <p:childTnLst>
                              <p:par>
                                <p:cTn id="300" presetID="47" presetClass="entr" presetSubtype="0" fill="hold" grpId="0" nodeType="clickEffect">
                                  <p:stCondLst>
                                    <p:cond delay="0"/>
                                  </p:stCondLst>
                                  <p:childTnLst>
                                    <p:set>
                                      <p:cBhvr>
                                        <p:cTn id="301" dur="1" fill="hold">
                                          <p:stCondLst>
                                            <p:cond delay="0"/>
                                          </p:stCondLst>
                                        </p:cTn>
                                        <p:tgtEl>
                                          <p:spTgt spid="53"/>
                                        </p:tgtEl>
                                        <p:attrNameLst>
                                          <p:attrName>style.visibility</p:attrName>
                                        </p:attrNameLst>
                                      </p:cBhvr>
                                      <p:to>
                                        <p:strVal val="visible"/>
                                      </p:to>
                                    </p:set>
                                    <p:animEffect transition="in" filter="fade">
                                      <p:cBhvr>
                                        <p:cTn id="302" dur="500"/>
                                        <p:tgtEl>
                                          <p:spTgt spid="53"/>
                                        </p:tgtEl>
                                      </p:cBhvr>
                                    </p:animEffect>
                                    <p:anim calcmode="lin" valueType="num">
                                      <p:cBhvr>
                                        <p:cTn id="303" dur="500" fill="hold"/>
                                        <p:tgtEl>
                                          <p:spTgt spid="53"/>
                                        </p:tgtEl>
                                        <p:attrNameLst>
                                          <p:attrName>ppt_x</p:attrName>
                                        </p:attrNameLst>
                                      </p:cBhvr>
                                      <p:tavLst>
                                        <p:tav tm="0">
                                          <p:val>
                                            <p:strVal val="#ppt_x"/>
                                          </p:val>
                                        </p:tav>
                                        <p:tav tm="100000">
                                          <p:val>
                                            <p:strVal val="#ppt_x"/>
                                          </p:val>
                                        </p:tav>
                                      </p:tavLst>
                                    </p:anim>
                                    <p:anim calcmode="lin" valueType="num">
                                      <p:cBhvr>
                                        <p:cTn id="304" dur="500" fill="hold"/>
                                        <p:tgtEl>
                                          <p:spTgt spid="53"/>
                                        </p:tgtEl>
                                        <p:attrNameLst>
                                          <p:attrName>ppt_y</p:attrName>
                                        </p:attrNameLst>
                                      </p:cBhvr>
                                      <p:tavLst>
                                        <p:tav tm="0">
                                          <p:val>
                                            <p:strVal val="#ppt_y-.1"/>
                                          </p:val>
                                        </p:tav>
                                        <p:tav tm="100000">
                                          <p:val>
                                            <p:strVal val="#ppt_y"/>
                                          </p:val>
                                        </p:tav>
                                      </p:tavLst>
                                    </p:anim>
                                  </p:childTnLst>
                                </p:cTn>
                              </p:par>
                              <p:par>
                                <p:cTn id="305" presetID="47" presetClass="entr" presetSubtype="0" fill="hold" grpId="0" nodeType="withEffect">
                                  <p:stCondLst>
                                    <p:cond delay="0"/>
                                  </p:stCondLst>
                                  <p:childTnLst>
                                    <p:set>
                                      <p:cBhvr>
                                        <p:cTn id="306" dur="1" fill="hold">
                                          <p:stCondLst>
                                            <p:cond delay="0"/>
                                          </p:stCondLst>
                                        </p:cTn>
                                        <p:tgtEl>
                                          <p:spTgt spid="54"/>
                                        </p:tgtEl>
                                        <p:attrNameLst>
                                          <p:attrName>style.visibility</p:attrName>
                                        </p:attrNameLst>
                                      </p:cBhvr>
                                      <p:to>
                                        <p:strVal val="visible"/>
                                      </p:to>
                                    </p:set>
                                    <p:animEffect transition="in" filter="fade">
                                      <p:cBhvr>
                                        <p:cTn id="307" dur="500"/>
                                        <p:tgtEl>
                                          <p:spTgt spid="54"/>
                                        </p:tgtEl>
                                      </p:cBhvr>
                                    </p:animEffect>
                                    <p:anim calcmode="lin" valueType="num">
                                      <p:cBhvr>
                                        <p:cTn id="308" dur="500" fill="hold"/>
                                        <p:tgtEl>
                                          <p:spTgt spid="54"/>
                                        </p:tgtEl>
                                        <p:attrNameLst>
                                          <p:attrName>ppt_x</p:attrName>
                                        </p:attrNameLst>
                                      </p:cBhvr>
                                      <p:tavLst>
                                        <p:tav tm="0">
                                          <p:val>
                                            <p:strVal val="#ppt_x"/>
                                          </p:val>
                                        </p:tav>
                                        <p:tav tm="100000">
                                          <p:val>
                                            <p:strVal val="#ppt_x"/>
                                          </p:val>
                                        </p:tav>
                                      </p:tavLst>
                                    </p:anim>
                                    <p:anim calcmode="lin" valueType="num">
                                      <p:cBhvr>
                                        <p:cTn id="309" dur="5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21" presetClass="entr" presetSubtype="1" fill="hold" grpId="0" nodeType="clickEffect">
                                  <p:stCondLst>
                                    <p:cond delay="0"/>
                                  </p:stCondLst>
                                  <p:childTnLst>
                                    <p:set>
                                      <p:cBhvr>
                                        <p:cTn id="313" dur="1" fill="hold">
                                          <p:stCondLst>
                                            <p:cond delay="0"/>
                                          </p:stCondLst>
                                        </p:cTn>
                                        <p:tgtEl>
                                          <p:spTgt spid="62"/>
                                        </p:tgtEl>
                                        <p:attrNameLst>
                                          <p:attrName>style.visibility</p:attrName>
                                        </p:attrNameLst>
                                      </p:cBhvr>
                                      <p:to>
                                        <p:strVal val="visible"/>
                                      </p:to>
                                    </p:set>
                                    <p:animEffect transition="in" filter="wheel(1)">
                                      <p:cBhvr>
                                        <p:cTn id="314" dur="500"/>
                                        <p:tgtEl>
                                          <p:spTgt spid="62"/>
                                        </p:tgtEl>
                                      </p:cBhvr>
                                    </p:animEffect>
                                  </p:childTnLst>
                                </p:cTn>
                              </p:par>
                            </p:childTnLst>
                          </p:cTn>
                        </p:par>
                      </p:childTnLst>
                    </p:cTn>
                  </p:par>
                  <p:par>
                    <p:cTn id="315" fill="hold">
                      <p:stCondLst>
                        <p:cond delay="indefinite"/>
                      </p:stCondLst>
                      <p:childTnLst>
                        <p:par>
                          <p:cTn id="316" fill="hold">
                            <p:stCondLst>
                              <p:cond delay="0"/>
                            </p:stCondLst>
                            <p:childTnLst>
                              <p:par>
                                <p:cTn id="317" presetID="21" presetClass="entr" presetSubtype="1" fill="hold" grpId="0" nodeType="clickEffect">
                                  <p:stCondLst>
                                    <p:cond delay="0"/>
                                  </p:stCondLst>
                                  <p:childTnLst>
                                    <p:set>
                                      <p:cBhvr>
                                        <p:cTn id="318" dur="1" fill="hold">
                                          <p:stCondLst>
                                            <p:cond delay="0"/>
                                          </p:stCondLst>
                                        </p:cTn>
                                        <p:tgtEl>
                                          <p:spTgt spid="63"/>
                                        </p:tgtEl>
                                        <p:attrNameLst>
                                          <p:attrName>style.visibility</p:attrName>
                                        </p:attrNameLst>
                                      </p:cBhvr>
                                      <p:to>
                                        <p:strVal val="visible"/>
                                      </p:to>
                                    </p:set>
                                    <p:animEffect transition="in" filter="wheel(1)">
                                      <p:cBhvr>
                                        <p:cTn id="319" dur="500"/>
                                        <p:tgtEl>
                                          <p:spTgt spid="63"/>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1" fill="hold" nodeType="clickEffect">
                                  <p:stCondLst>
                                    <p:cond delay="0"/>
                                  </p:stCondLst>
                                  <p:childTnLst>
                                    <p:set>
                                      <p:cBhvr>
                                        <p:cTn id="323" dur="1" fill="hold">
                                          <p:stCondLst>
                                            <p:cond delay="0"/>
                                          </p:stCondLst>
                                        </p:cTn>
                                        <p:tgtEl>
                                          <p:spTgt spid="58"/>
                                        </p:tgtEl>
                                        <p:attrNameLst>
                                          <p:attrName>style.visibility</p:attrName>
                                        </p:attrNameLst>
                                      </p:cBhvr>
                                      <p:to>
                                        <p:strVal val="visible"/>
                                      </p:to>
                                    </p:set>
                                    <p:animEffect transition="in" filter="wipe(up)">
                                      <p:cBhvr>
                                        <p:cTn id="324" dur="500"/>
                                        <p:tgtEl>
                                          <p:spTgt spid="58"/>
                                        </p:tgtEl>
                                      </p:cBhvr>
                                    </p:animEffect>
                                  </p:childTnLst>
                                </p:cTn>
                              </p:par>
                              <p:par>
                                <p:cTn id="325" presetID="22" presetClass="entr" presetSubtype="1" fill="hold" nodeType="withEffect">
                                  <p:stCondLst>
                                    <p:cond delay="0"/>
                                  </p:stCondLst>
                                  <p:childTnLst>
                                    <p:set>
                                      <p:cBhvr>
                                        <p:cTn id="326" dur="1" fill="hold">
                                          <p:stCondLst>
                                            <p:cond delay="0"/>
                                          </p:stCondLst>
                                        </p:cTn>
                                        <p:tgtEl>
                                          <p:spTgt spid="59"/>
                                        </p:tgtEl>
                                        <p:attrNameLst>
                                          <p:attrName>style.visibility</p:attrName>
                                        </p:attrNameLst>
                                      </p:cBhvr>
                                      <p:to>
                                        <p:strVal val="visible"/>
                                      </p:to>
                                    </p:set>
                                    <p:animEffect transition="in" filter="wipe(up)">
                                      <p:cBhvr>
                                        <p:cTn id="327" dur="500"/>
                                        <p:tgtEl>
                                          <p:spTgt spid="59"/>
                                        </p:tgtEl>
                                      </p:cBhvr>
                                    </p:animEffect>
                                  </p:childTnLst>
                                </p:cTn>
                              </p:par>
                            </p:childTnLst>
                          </p:cTn>
                        </p:par>
                        <p:par>
                          <p:cTn id="328" fill="hold">
                            <p:stCondLst>
                              <p:cond delay="500"/>
                            </p:stCondLst>
                            <p:childTnLst>
                              <p:par>
                                <p:cTn id="329" presetID="22" presetClass="entr" presetSubtype="1" fill="hold" grpId="0" nodeType="afterEffect">
                                  <p:stCondLst>
                                    <p:cond delay="0"/>
                                  </p:stCondLst>
                                  <p:childTnLst>
                                    <p:set>
                                      <p:cBhvr>
                                        <p:cTn id="330" dur="1" fill="hold">
                                          <p:stCondLst>
                                            <p:cond delay="0"/>
                                          </p:stCondLst>
                                        </p:cTn>
                                        <p:tgtEl>
                                          <p:spTgt spid="55"/>
                                        </p:tgtEl>
                                        <p:attrNameLst>
                                          <p:attrName>style.visibility</p:attrName>
                                        </p:attrNameLst>
                                      </p:cBhvr>
                                      <p:to>
                                        <p:strVal val="visible"/>
                                      </p:to>
                                    </p:set>
                                    <p:animEffect transition="in" filter="wipe(up)">
                                      <p:cBhvr>
                                        <p:cTn id="331" dur="500"/>
                                        <p:tgtEl>
                                          <p:spTgt spid="55"/>
                                        </p:tgtEl>
                                      </p:cBhvr>
                                    </p:animEffect>
                                  </p:childTnLst>
                                </p:cTn>
                              </p:par>
                              <p:par>
                                <p:cTn id="332" presetID="22" presetClass="entr" presetSubtype="1" fill="hold" grpId="0" nodeType="withEffect">
                                  <p:stCondLst>
                                    <p:cond delay="0"/>
                                  </p:stCondLst>
                                  <p:childTnLst>
                                    <p:set>
                                      <p:cBhvr>
                                        <p:cTn id="333" dur="1" fill="hold">
                                          <p:stCondLst>
                                            <p:cond delay="0"/>
                                          </p:stCondLst>
                                        </p:cTn>
                                        <p:tgtEl>
                                          <p:spTgt spid="56"/>
                                        </p:tgtEl>
                                        <p:attrNameLst>
                                          <p:attrName>style.visibility</p:attrName>
                                        </p:attrNameLst>
                                      </p:cBhvr>
                                      <p:to>
                                        <p:strVal val="visible"/>
                                      </p:to>
                                    </p:set>
                                    <p:animEffect transition="in" filter="wipe(up)">
                                      <p:cBhvr>
                                        <p:cTn id="334" dur="500"/>
                                        <p:tgtEl>
                                          <p:spTgt spid="56"/>
                                        </p:tgtEl>
                                      </p:cBhvr>
                                    </p:animEffect>
                                  </p:childTnLst>
                                </p:cTn>
                              </p:par>
                              <p:par>
                                <p:cTn id="335" presetID="22" presetClass="entr" presetSubtype="1" fill="hold" grpId="0" nodeType="withEffect">
                                  <p:stCondLst>
                                    <p:cond delay="0"/>
                                  </p:stCondLst>
                                  <p:childTnLst>
                                    <p:set>
                                      <p:cBhvr>
                                        <p:cTn id="336" dur="1" fill="hold">
                                          <p:stCondLst>
                                            <p:cond delay="0"/>
                                          </p:stCondLst>
                                        </p:cTn>
                                        <p:tgtEl>
                                          <p:spTgt spid="57"/>
                                        </p:tgtEl>
                                        <p:attrNameLst>
                                          <p:attrName>style.visibility</p:attrName>
                                        </p:attrNameLst>
                                      </p:cBhvr>
                                      <p:to>
                                        <p:strVal val="visible"/>
                                      </p:to>
                                    </p:set>
                                    <p:animEffect transition="in" filter="wipe(up)">
                                      <p:cBhvr>
                                        <p:cTn id="3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P spid="16" grpId="0" animBg="1"/>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3" grpId="0" animBg="1"/>
      <p:bldP spid="44" grpId="0" animBg="1"/>
      <p:bldP spid="45" grpId="0" animBg="1"/>
      <p:bldP spid="51" grpId="0"/>
      <p:bldP spid="52" grpId="0"/>
      <p:bldP spid="53" grpId="0" animBg="1"/>
      <p:bldP spid="54" grpId="0" animBg="1"/>
      <p:bldP spid="55" grpId="0" animBg="1"/>
      <p:bldP spid="56" grpId="0" animBg="1"/>
      <p:bldP spid="57" grpId="0" animBg="1"/>
      <p:bldP spid="60" grpId="0"/>
      <p:bldP spid="61" grpId="0"/>
      <p:bldP spid="62" grpId="0"/>
      <p:bldP spid="63" grpId="0"/>
      <p:bldP spid="64" grpId="0"/>
      <p:bldP spid="65" grpId="0"/>
      <p:bldP spid="66" grpId="0"/>
      <p:bldP spid="67" grpId="0"/>
      <p:bldP spid="68" grpId="0" animBg="1"/>
      <p:bldP spid="69" grpId="0" animBg="1"/>
      <p:bldP spid="70" grpId="0"/>
      <p:bldP spid="71" grpId="0"/>
      <p:bldP spid="72" grpId="0" animBg="1"/>
      <p:bldP spid="73" grpId="0" animBg="1"/>
      <p:bldP spid="74" grpId="0"/>
      <p:bldP spid="75" grpId="0" animBg="1"/>
      <p:bldP spid="76" grpId="0" animBg="1"/>
      <p:bldP spid="77" grpId="0"/>
      <p:bldP spid="78" grpId="0"/>
      <p:bldP spid="79" grpId="0"/>
      <p:bldP spid="80" grpId="0"/>
      <p:bldP spid="81" grpId="0" animBg="1"/>
      <p:bldP spid="82" grpId="0" animBg="1"/>
      <p:bldP spid="83" grpId="0" animBg="1"/>
      <p:bldP spid="84" grpId="0" animBg="1"/>
      <p:bldP spid="85" grpId="0" animBg="1"/>
      <p:bldP spid="8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grpSp>
        <p:nvGrpSpPr>
          <p:cNvPr id="4" name="组合 3"/>
          <p:cNvGrpSpPr/>
          <p:nvPr/>
        </p:nvGrpSpPr>
        <p:grpSpPr>
          <a:xfrm>
            <a:off x="1497204" y="20598"/>
            <a:ext cx="6222081" cy="5121137"/>
            <a:chOff x="568035" y="-99391"/>
            <a:chExt cx="8066388" cy="10395079"/>
          </a:xfrm>
        </p:grpSpPr>
        <p:sp>
          <p:nvSpPr>
            <p:cNvPr id="5" name="矩形 4"/>
            <p:cNvSpPr/>
            <p:nvPr/>
          </p:nvSpPr>
          <p:spPr>
            <a:xfrm>
              <a:off x="4966517" y="5143242"/>
              <a:ext cx="3667906" cy="42455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6" name="矩形 5"/>
            <p:cNvSpPr/>
            <p:nvPr/>
          </p:nvSpPr>
          <p:spPr>
            <a:xfrm>
              <a:off x="568035" y="5143242"/>
              <a:ext cx="3667906" cy="42455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7" name="矩形 6"/>
            <p:cNvSpPr/>
            <p:nvPr/>
          </p:nvSpPr>
          <p:spPr>
            <a:xfrm>
              <a:off x="568035" y="1043445"/>
              <a:ext cx="2581803" cy="3609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8" name="圆角矩形 7"/>
            <p:cNvSpPr/>
            <p:nvPr/>
          </p:nvSpPr>
          <p:spPr>
            <a:xfrm>
              <a:off x="2255042" y="-99391"/>
              <a:ext cx="4680513" cy="934068"/>
            </a:xfrm>
            <a:prstGeom prst="roundRect">
              <a:avLst>
                <a:gd name="adj" fmla="val 6812"/>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altLang="zh-CN" sz="900" b="1" dirty="0"/>
                <a:t>DFS</a:t>
              </a:r>
              <a:endParaRPr lang="zh-CN" altLang="en-US" sz="900" b="1" dirty="0"/>
            </a:p>
          </p:txBody>
        </p:sp>
        <p:sp>
          <p:nvSpPr>
            <p:cNvPr id="9" name="矩形 8"/>
            <p:cNvSpPr/>
            <p:nvPr/>
          </p:nvSpPr>
          <p:spPr>
            <a:xfrm>
              <a:off x="2571147" y="292816"/>
              <a:ext cx="1245952" cy="4356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25" dirty="0"/>
                <a:t>Input Split 1</a:t>
              </a:r>
              <a:endParaRPr lang="zh-CN" altLang="en-US" sz="825" dirty="0"/>
            </a:p>
          </p:txBody>
        </p:sp>
        <p:sp>
          <p:nvSpPr>
            <p:cNvPr id="10" name="矩形 9"/>
            <p:cNvSpPr/>
            <p:nvPr/>
          </p:nvSpPr>
          <p:spPr>
            <a:xfrm>
              <a:off x="3972323" y="292816"/>
              <a:ext cx="1245952" cy="4356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825" dirty="0">
                  <a:solidFill>
                    <a:prstClr val="black"/>
                  </a:solidFill>
                </a:rPr>
                <a:t>Input Split 2</a:t>
              </a:r>
              <a:endParaRPr lang="zh-CN" altLang="en-US" sz="825" dirty="0">
                <a:solidFill>
                  <a:prstClr val="black"/>
                </a:solidFill>
              </a:endParaRPr>
            </a:p>
          </p:txBody>
        </p:sp>
        <p:sp>
          <p:nvSpPr>
            <p:cNvPr id="11" name="矩形 10"/>
            <p:cNvSpPr/>
            <p:nvPr/>
          </p:nvSpPr>
          <p:spPr>
            <a:xfrm>
              <a:off x="5398897" y="292816"/>
              <a:ext cx="1245952" cy="4356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825" dirty="0">
                  <a:solidFill>
                    <a:prstClr val="black"/>
                  </a:solidFill>
                </a:rPr>
                <a:t>Input Split 3</a:t>
              </a:r>
              <a:endParaRPr lang="zh-CN" altLang="en-US" sz="825" dirty="0">
                <a:solidFill>
                  <a:prstClr val="black"/>
                </a:solidFill>
              </a:endParaRPr>
            </a:p>
          </p:txBody>
        </p:sp>
        <p:sp>
          <p:nvSpPr>
            <p:cNvPr id="12" name="矩形 11"/>
            <p:cNvSpPr/>
            <p:nvPr/>
          </p:nvSpPr>
          <p:spPr>
            <a:xfrm>
              <a:off x="719572" y="1489437"/>
              <a:ext cx="2304253"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13" name="矩形 12"/>
            <p:cNvSpPr/>
            <p:nvPr/>
          </p:nvSpPr>
          <p:spPr>
            <a:xfrm>
              <a:off x="719572" y="2604717"/>
              <a:ext cx="2304253" cy="183239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14" name="圆角矩形 13"/>
            <p:cNvSpPr/>
            <p:nvPr/>
          </p:nvSpPr>
          <p:spPr>
            <a:xfrm>
              <a:off x="863587" y="2788701"/>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map1-spill1.out</a:t>
              </a:r>
              <a:endParaRPr lang="zh-CN" altLang="en-US" sz="900" dirty="0"/>
            </a:p>
          </p:txBody>
        </p:sp>
        <p:sp>
          <p:nvSpPr>
            <p:cNvPr id="15" name="圆角矩形 14"/>
            <p:cNvSpPr/>
            <p:nvPr/>
          </p:nvSpPr>
          <p:spPr>
            <a:xfrm>
              <a:off x="863587" y="3283792"/>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map1-spill2.out</a:t>
              </a:r>
              <a:endParaRPr lang="zh-CN" altLang="en-US" sz="900" dirty="0"/>
            </a:p>
          </p:txBody>
        </p:sp>
        <p:sp>
          <p:nvSpPr>
            <p:cNvPr id="16" name="圆角矩形 15"/>
            <p:cNvSpPr/>
            <p:nvPr/>
          </p:nvSpPr>
          <p:spPr>
            <a:xfrm>
              <a:off x="863587" y="3778883"/>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map1-spill3.out</a:t>
              </a:r>
              <a:endParaRPr lang="zh-CN" altLang="en-US" sz="900" dirty="0"/>
            </a:p>
          </p:txBody>
        </p:sp>
        <p:cxnSp>
          <p:nvCxnSpPr>
            <p:cNvPr id="17" name="直接箭头连接符 16"/>
            <p:cNvCxnSpPr>
              <a:stCxn id="9" idx="2"/>
              <a:endCxn id="12" idx="0"/>
            </p:cNvCxnSpPr>
            <p:nvPr/>
          </p:nvCxnSpPr>
          <p:spPr>
            <a:xfrm flipH="1">
              <a:off x="1871698" y="728464"/>
              <a:ext cx="1322425" cy="76097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8" name="矩形 17"/>
            <p:cNvSpPr/>
            <p:nvPr/>
          </p:nvSpPr>
          <p:spPr>
            <a:xfrm>
              <a:off x="3293854" y="1043444"/>
              <a:ext cx="2581803" cy="3609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19" name="矩形 18"/>
            <p:cNvSpPr/>
            <p:nvPr/>
          </p:nvSpPr>
          <p:spPr>
            <a:xfrm>
              <a:off x="3445391" y="1489437"/>
              <a:ext cx="2304253"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20" name="矩形 19"/>
            <p:cNvSpPr/>
            <p:nvPr/>
          </p:nvSpPr>
          <p:spPr>
            <a:xfrm>
              <a:off x="3445391" y="2604717"/>
              <a:ext cx="2304253" cy="183239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21" name="圆角矩形 20"/>
            <p:cNvSpPr/>
            <p:nvPr/>
          </p:nvSpPr>
          <p:spPr>
            <a:xfrm>
              <a:off x="3589406" y="2788701"/>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map2-spill1.out</a:t>
              </a:r>
              <a:endParaRPr lang="zh-CN" altLang="en-US" sz="900" dirty="0"/>
            </a:p>
          </p:txBody>
        </p:sp>
        <p:sp>
          <p:nvSpPr>
            <p:cNvPr id="22" name="圆角矩形 21"/>
            <p:cNvSpPr/>
            <p:nvPr/>
          </p:nvSpPr>
          <p:spPr>
            <a:xfrm>
              <a:off x="3589406" y="3283792"/>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map2-spill2.out</a:t>
              </a:r>
              <a:endParaRPr lang="zh-CN" altLang="en-US" sz="900" dirty="0"/>
            </a:p>
          </p:txBody>
        </p:sp>
        <p:sp>
          <p:nvSpPr>
            <p:cNvPr id="23" name="圆角矩形 22"/>
            <p:cNvSpPr/>
            <p:nvPr/>
          </p:nvSpPr>
          <p:spPr>
            <a:xfrm>
              <a:off x="3589406" y="3778883"/>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map2-spill3.out</a:t>
              </a:r>
              <a:endParaRPr lang="zh-CN" altLang="en-US" sz="900" dirty="0"/>
            </a:p>
          </p:txBody>
        </p:sp>
        <p:sp>
          <p:nvSpPr>
            <p:cNvPr id="24" name="矩形 23"/>
            <p:cNvSpPr/>
            <p:nvPr/>
          </p:nvSpPr>
          <p:spPr>
            <a:xfrm>
              <a:off x="6030155" y="1043444"/>
              <a:ext cx="2581803" cy="3609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25" name="矩形 24"/>
            <p:cNvSpPr/>
            <p:nvPr/>
          </p:nvSpPr>
          <p:spPr>
            <a:xfrm>
              <a:off x="6181692" y="1489437"/>
              <a:ext cx="2304253"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26" name="矩形 25"/>
            <p:cNvSpPr/>
            <p:nvPr/>
          </p:nvSpPr>
          <p:spPr>
            <a:xfrm>
              <a:off x="6181692" y="2604717"/>
              <a:ext cx="2304253" cy="183239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27" name="圆角矩形 26"/>
            <p:cNvSpPr/>
            <p:nvPr/>
          </p:nvSpPr>
          <p:spPr>
            <a:xfrm>
              <a:off x="6325706" y="2788701"/>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map3-spill1.out</a:t>
              </a:r>
              <a:endParaRPr lang="zh-CN" altLang="en-US" sz="900" dirty="0"/>
            </a:p>
          </p:txBody>
        </p:sp>
        <p:sp>
          <p:nvSpPr>
            <p:cNvPr id="28" name="圆角矩形 27"/>
            <p:cNvSpPr/>
            <p:nvPr/>
          </p:nvSpPr>
          <p:spPr>
            <a:xfrm>
              <a:off x="6325706" y="3283792"/>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map3-spill2.out</a:t>
              </a:r>
              <a:endParaRPr lang="zh-CN" altLang="en-US" sz="900" dirty="0"/>
            </a:p>
          </p:txBody>
        </p:sp>
        <p:sp>
          <p:nvSpPr>
            <p:cNvPr id="29" name="圆角矩形 28"/>
            <p:cNvSpPr/>
            <p:nvPr/>
          </p:nvSpPr>
          <p:spPr>
            <a:xfrm>
              <a:off x="6325706" y="3778883"/>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map3-spill3.out</a:t>
              </a:r>
              <a:endParaRPr lang="zh-CN" altLang="en-US" sz="900" dirty="0"/>
            </a:p>
          </p:txBody>
        </p:sp>
        <p:cxnSp>
          <p:nvCxnSpPr>
            <p:cNvPr id="30" name="直接箭头连接符 29"/>
            <p:cNvCxnSpPr>
              <a:stCxn id="10" idx="2"/>
              <a:endCxn id="19" idx="0"/>
            </p:cNvCxnSpPr>
            <p:nvPr/>
          </p:nvCxnSpPr>
          <p:spPr>
            <a:xfrm>
              <a:off x="4595298" y="728464"/>
              <a:ext cx="2219" cy="76097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1" name="直接箭头连接符 30"/>
            <p:cNvCxnSpPr>
              <a:stCxn id="11" idx="2"/>
              <a:endCxn id="25" idx="0"/>
            </p:cNvCxnSpPr>
            <p:nvPr/>
          </p:nvCxnSpPr>
          <p:spPr>
            <a:xfrm>
              <a:off x="6021874" y="728464"/>
              <a:ext cx="1311943" cy="76097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2" name="矩形 31"/>
            <p:cNvSpPr/>
            <p:nvPr/>
          </p:nvSpPr>
          <p:spPr>
            <a:xfrm>
              <a:off x="719572" y="5471152"/>
              <a:ext cx="3407676" cy="183239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endParaRPr lang="zh-CN" altLang="en-US" sz="900" dirty="0"/>
            </a:p>
          </p:txBody>
        </p:sp>
        <p:sp>
          <p:nvSpPr>
            <p:cNvPr id="33" name="矩形 32"/>
            <p:cNvSpPr/>
            <p:nvPr/>
          </p:nvSpPr>
          <p:spPr>
            <a:xfrm>
              <a:off x="5063349" y="5471152"/>
              <a:ext cx="3412112" cy="183239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endParaRPr lang="zh-CN" altLang="en-US" sz="900" dirty="0"/>
            </a:p>
          </p:txBody>
        </p:sp>
        <p:sp>
          <p:nvSpPr>
            <p:cNvPr id="34" name="TextBox 83"/>
            <p:cNvSpPr txBox="1"/>
            <p:nvPr/>
          </p:nvSpPr>
          <p:spPr>
            <a:xfrm>
              <a:off x="4167753" y="4759743"/>
              <a:ext cx="679973" cy="468552"/>
            </a:xfrm>
            <a:prstGeom prst="rect">
              <a:avLst/>
            </a:prstGeom>
            <a:noFill/>
          </p:spPr>
          <p:txBody>
            <a:bodyPr wrap="none" rtlCol="0">
              <a:spAutoFit/>
            </a:bodyPr>
            <a:lstStyle/>
            <a:p>
              <a:r>
                <a:rPr lang="en-US" altLang="zh-CN" sz="900" b="1" dirty="0"/>
                <a:t>Shuffle</a:t>
              </a:r>
              <a:endParaRPr lang="zh-CN" altLang="en-US" sz="900" b="1" dirty="0"/>
            </a:p>
          </p:txBody>
        </p:sp>
        <p:sp>
          <p:nvSpPr>
            <p:cNvPr id="35" name="TextBox 84"/>
            <p:cNvSpPr txBox="1"/>
            <p:nvPr/>
          </p:nvSpPr>
          <p:spPr>
            <a:xfrm>
              <a:off x="4235943" y="6108481"/>
              <a:ext cx="580220" cy="562263"/>
            </a:xfrm>
            <a:prstGeom prst="rect">
              <a:avLst/>
            </a:prstGeom>
            <a:noFill/>
          </p:spPr>
          <p:txBody>
            <a:bodyPr wrap="none" rtlCol="0">
              <a:spAutoFit/>
            </a:bodyPr>
            <a:lstStyle/>
            <a:p>
              <a:r>
                <a:rPr lang="en-US" altLang="zh-CN" sz="1200" b="1" dirty="0"/>
                <a:t>Sort</a:t>
              </a:r>
              <a:endParaRPr lang="zh-CN" altLang="en-US" sz="1200" b="1" dirty="0"/>
            </a:p>
          </p:txBody>
        </p:sp>
        <p:sp>
          <p:nvSpPr>
            <p:cNvPr id="36" name="矩形 35"/>
            <p:cNvSpPr/>
            <p:nvPr/>
          </p:nvSpPr>
          <p:spPr>
            <a:xfrm>
              <a:off x="1697205" y="7303547"/>
              <a:ext cx="1425124" cy="15688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t>Reduce</a:t>
              </a:r>
              <a:endParaRPr lang="zh-CN" altLang="en-US" sz="900" dirty="0"/>
            </a:p>
          </p:txBody>
        </p:sp>
        <p:sp>
          <p:nvSpPr>
            <p:cNvPr id="37" name="矩形 36"/>
            <p:cNvSpPr/>
            <p:nvPr/>
          </p:nvSpPr>
          <p:spPr>
            <a:xfrm>
              <a:off x="6277705" y="7303547"/>
              <a:ext cx="1425124" cy="15688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t>Reduce</a:t>
              </a:r>
              <a:endParaRPr lang="zh-CN" altLang="en-US" sz="900" dirty="0"/>
            </a:p>
          </p:txBody>
        </p:sp>
        <p:sp>
          <p:nvSpPr>
            <p:cNvPr id="38" name="圆角矩形 37"/>
            <p:cNvSpPr/>
            <p:nvPr/>
          </p:nvSpPr>
          <p:spPr>
            <a:xfrm>
              <a:off x="2255042" y="9431592"/>
              <a:ext cx="4680513" cy="864096"/>
            </a:xfrm>
            <a:prstGeom prst="roundRect">
              <a:avLst>
                <a:gd name="adj" fmla="val 6812"/>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altLang="zh-CN" sz="900" b="1" dirty="0"/>
                <a:t>DFS</a:t>
              </a:r>
              <a:endParaRPr lang="zh-CN" altLang="en-US" sz="900" b="1" dirty="0"/>
            </a:p>
          </p:txBody>
        </p:sp>
        <p:sp>
          <p:nvSpPr>
            <p:cNvPr id="39" name="矩形 38"/>
            <p:cNvSpPr/>
            <p:nvPr/>
          </p:nvSpPr>
          <p:spPr>
            <a:xfrm>
              <a:off x="4721826" y="9773629"/>
              <a:ext cx="1529383" cy="3960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900" dirty="0">
                  <a:solidFill>
                    <a:prstClr val="black"/>
                  </a:solidFill>
                </a:rPr>
                <a:t>Output Part 2</a:t>
              </a:r>
              <a:endParaRPr lang="zh-CN" altLang="en-US" sz="900" dirty="0">
                <a:solidFill>
                  <a:prstClr val="black"/>
                </a:solidFill>
              </a:endParaRPr>
            </a:p>
          </p:txBody>
        </p:sp>
        <p:sp>
          <p:nvSpPr>
            <p:cNvPr id="40" name="矩形 39"/>
            <p:cNvSpPr/>
            <p:nvPr/>
          </p:nvSpPr>
          <p:spPr>
            <a:xfrm>
              <a:off x="2974961" y="9773629"/>
              <a:ext cx="1529383" cy="3960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900" dirty="0">
                  <a:solidFill>
                    <a:prstClr val="black"/>
                  </a:solidFill>
                </a:rPr>
                <a:t>Output Part 1</a:t>
              </a:r>
              <a:endParaRPr lang="zh-CN" altLang="en-US" sz="900" dirty="0">
                <a:solidFill>
                  <a:prstClr val="black"/>
                </a:solidFill>
              </a:endParaRPr>
            </a:p>
          </p:txBody>
        </p:sp>
        <p:cxnSp>
          <p:nvCxnSpPr>
            <p:cNvPr id="41" name="直接箭头连接符 40"/>
            <p:cNvCxnSpPr>
              <a:stCxn id="36" idx="2"/>
              <a:endCxn id="40" idx="0"/>
            </p:cNvCxnSpPr>
            <p:nvPr/>
          </p:nvCxnSpPr>
          <p:spPr>
            <a:xfrm>
              <a:off x="2409767" y="8872445"/>
              <a:ext cx="1329886" cy="90118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2" name="直接箭头连接符 41"/>
            <p:cNvCxnSpPr>
              <a:stCxn id="37" idx="2"/>
              <a:endCxn id="39" idx="0"/>
            </p:cNvCxnSpPr>
            <p:nvPr/>
          </p:nvCxnSpPr>
          <p:spPr>
            <a:xfrm flipH="1">
              <a:off x="5486518" y="8872445"/>
              <a:ext cx="1503748" cy="90118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3" name="TextBox 104"/>
            <p:cNvSpPr txBox="1"/>
            <p:nvPr/>
          </p:nvSpPr>
          <p:spPr>
            <a:xfrm>
              <a:off x="1705085" y="692696"/>
              <a:ext cx="655035" cy="749684"/>
            </a:xfrm>
            <a:prstGeom prst="rect">
              <a:avLst/>
            </a:prstGeom>
            <a:noFill/>
          </p:spPr>
          <p:txBody>
            <a:bodyPr wrap="none" rtlCol="0">
              <a:spAutoFit/>
            </a:bodyPr>
            <a:lstStyle/>
            <a:p>
              <a:pPr algn="ctr"/>
              <a:r>
                <a:rPr lang="en-US" altLang="zh-CN" sz="900" dirty="0"/>
                <a:t>Input</a:t>
              </a:r>
              <a:endParaRPr lang="en-US" altLang="zh-CN" sz="900" dirty="0"/>
            </a:p>
            <a:p>
              <a:pPr algn="ctr"/>
              <a:r>
                <a:rPr lang="en-US" altLang="zh-CN" sz="900" dirty="0"/>
                <a:t>(k1,v1)</a:t>
              </a:r>
              <a:endParaRPr lang="zh-CN" altLang="en-US" sz="900" dirty="0"/>
            </a:p>
          </p:txBody>
        </p:sp>
        <p:sp>
          <p:nvSpPr>
            <p:cNvPr id="44" name="TextBox 105"/>
            <p:cNvSpPr txBox="1"/>
            <p:nvPr/>
          </p:nvSpPr>
          <p:spPr>
            <a:xfrm>
              <a:off x="621360" y="2024487"/>
              <a:ext cx="833757" cy="749684"/>
            </a:xfrm>
            <a:prstGeom prst="rect">
              <a:avLst/>
            </a:prstGeom>
            <a:noFill/>
          </p:spPr>
          <p:txBody>
            <a:bodyPr wrap="none" rtlCol="0">
              <a:spAutoFit/>
            </a:bodyPr>
            <a:lstStyle/>
            <a:p>
              <a:pPr algn="ctr"/>
              <a:r>
                <a:rPr lang="en-US" altLang="zh-CN" sz="900" dirty="0"/>
                <a:t>Output</a:t>
              </a:r>
              <a:endParaRPr lang="en-US" altLang="zh-CN" sz="900" dirty="0"/>
            </a:p>
            <a:p>
              <a:pPr algn="ctr"/>
              <a:r>
                <a:rPr lang="en-US" altLang="zh-CN" sz="900" dirty="0"/>
                <a:t>list(k2,v2)</a:t>
              </a:r>
              <a:endParaRPr lang="zh-CN" altLang="en-US" sz="900" dirty="0"/>
            </a:p>
          </p:txBody>
        </p:sp>
        <p:sp>
          <p:nvSpPr>
            <p:cNvPr id="45" name="TextBox 106"/>
            <p:cNvSpPr txBox="1"/>
            <p:nvPr/>
          </p:nvSpPr>
          <p:spPr>
            <a:xfrm>
              <a:off x="758971" y="7332350"/>
              <a:ext cx="835834" cy="679661"/>
            </a:xfrm>
            <a:prstGeom prst="rect">
              <a:avLst/>
            </a:prstGeom>
            <a:noFill/>
          </p:spPr>
          <p:txBody>
            <a:bodyPr wrap="none" rtlCol="0">
              <a:spAutoFit/>
            </a:bodyPr>
            <a:lstStyle/>
            <a:p>
              <a:pPr algn="ctr"/>
              <a:r>
                <a:rPr lang="en-US" altLang="zh-CN" sz="790" dirty="0"/>
                <a:t>Input</a:t>
              </a:r>
              <a:endParaRPr lang="en-US" altLang="zh-CN" sz="790" dirty="0"/>
            </a:p>
            <a:p>
              <a:pPr algn="ctr"/>
              <a:r>
                <a:rPr lang="en-US" altLang="zh-CN" sz="790" dirty="0"/>
                <a:t>(k2,list(v2))</a:t>
              </a:r>
              <a:endParaRPr lang="zh-CN" altLang="en-US" sz="790" dirty="0"/>
            </a:p>
          </p:txBody>
        </p:sp>
        <p:sp>
          <p:nvSpPr>
            <p:cNvPr id="46" name="TextBox 107"/>
            <p:cNvSpPr txBox="1"/>
            <p:nvPr/>
          </p:nvSpPr>
          <p:spPr>
            <a:xfrm>
              <a:off x="1192761" y="8908373"/>
              <a:ext cx="756864" cy="679661"/>
            </a:xfrm>
            <a:prstGeom prst="rect">
              <a:avLst/>
            </a:prstGeom>
            <a:noFill/>
          </p:spPr>
          <p:txBody>
            <a:bodyPr wrap="none" rtlCol="0">
              <a:spAutoFit/>
            </a:bodyPr>
            <a:lstStyle/>
            <a:p>
              <a:pPr algn="ctr"/>
              <a:r>
                <a:rPr lang="en-US" altLang="zh-CN" sz="790" dirty="0"/>
                <a:t>Output</a:t>
              </a:r>
              <a:endParaRPr lang="en-US" altLang="zh-CN" sz="790" dirty="0"/>
            </a:p>
            <a:p>
              <a:pPr algn="ctr"/>
              <a:r>
                <a:rPr lang="en-US" altLang="zh-CN" sz="790" dirty="0"/>
                <a:t>list(k3,v3)</a:t>
              </a:r>
              <a:endParaRPr lang="zh-CN" altLang="en-US" sz="790" dirty="0"/>
            </a:p>
          </p:txBody>
        </p:sp>
        <p:sp>
          <p:nvSpPr>
            <p:cNvPr id="47" name="TextBox 108"/>
            <p:cNvSpPr txBox="1"/>
            <p:nvPr/>
          </p:nvSpPr>
          <p:spPr>
            <a:xfrm>
              <a:off x="4025316" y="7855571"/>
              <a:ext cx="847472" cy="562263"/>
            </a:xfrm>
            <a:prstGeom prst="rect">
              <a:avLst/>
            </a:prstGeom>
            <a:noFill/>
          </p:spPr>
          <p:txBody>
            <a:bodyPr wrap="none" rtlCol="0">
              <a:spAutoFit/>
            </a:bodyPr>
            <a:lstStyle/>
            <a:p>
              <a:r>
                <a:rPr lang="en-US" altLang="zh-CN" sz="1200" b="1" dirty="0"/>
                <a:t>Reduce</a:t>
              </a:r>
              <a:endParaRPr lang="zh-CN" altLang="en-US" sz="1200" b="1" dirty="0"/>
            </a:p>
          </p:txBody>
        </p:sp>
        <p:sp>
          <p:nvSpPr>
            <p:cNvPr id="48" name="TextBox 109"/>
            <p:cNvSpPr txBox="1"/>
            <p:nvPr/>
          </p:nvSpPr>
          <p:spPr>
            <a:xfrm>
              <a:off x="577272" y="1043442"/>
              <a:ext cx="844146" cy="468552"/>
            </a:xfrm>
            <a:prstGeom prst="rect">
              <a:avLst/>
            </a:prstGeom>
            <a:noFill/>
          </p:spPr>
          <p:txBody>
            <a:bodyPr wrap="none" rtlCol="0">
              <a:spAutoFit/>
            </a:bodyPr>
            <a:lstStyle/>
            <a:p>
              <a:r>
                <a:rPr lang="en-US" altLang="zh-CN" sz="900" b="1" dirty="0"/>
                <a:t>Mapper 1</a:t>
              </a:r>
              <a:endParaRPr lang="zh-CN" altLang="en-US" sz="900" b="1" dirty="0"/>
            </a:p>
          </p:txBody>
        </p:sp>
        <p:sp>
          <p:nvSpPr>
            <p:cNvPr id="49" name="TextBox 110"/>
            <p:cNvSpPr txBox="1"/>
            <p:nvPr/>
          </p:nvSpPr>
          <p:spPr>
            <a:xfrm>
              <a:off x="3320420" y="1043442"/>
              <a:ext cx="844146" cy="468552"/>
            </a:xfrm>
            <a:prstGeom prst="rect">
              <a:avLst/>
            </a:prstGeom>
            <a:noFill/>
          </p:spPr>
          <p:txBody>
            <a:bodyPr wrap="none" rtlCol="0">
              <a:spAutoFit/>
            </a:bodyPr>
            <a:lstStyle/>
            <a:p>
              <a:r>
                <a:rPr lang="en-US" altLang="zh-CN" sz="900" b="1" dirty="0"/>
                <a:t>Mapper 2</a:t>
              </a:r>
              <a:endParaRPr lang="zh-CN" altLang="en-US" sz="900" b="1" dirty="0"/>
            </a:p>
          </p:txBody>
        </p:sp>
        <p:sp>
          <p:nvSpPr>
            <p:cNvPr id="50" name="TextBox 111"/>
            <p:cNvSpPr txBox="1"/>
            <p:nvPr/>
          </p:nvSpPr>
          <p:spPr>
            <a:xfrm>
              <a:off x="7435350" y="1043442"/>
              <a:ext cx="844146" cy="468552"/>
            </a:xfrm>
            <a:prstGeom prst="rect">
              <a:avLst/>
            </a:prstGeom>
            <a:noFill/>
          </p:spPr>
          <p:txBody>
            <a:bodyPr wrap="none" rtlCol="0">
              <a:spAutoFit/>
            </a:bodyPr>
            <a:lstStyle/>
            <a:p>
              <a:r>
                <a:rPr lang="en-US" altLang="zh-CN" sz="900" b="1" dirty="0"/>
                <a:t>Mapper 3</a:t>
              </a:r>
              <a:endParaRPr lang="zh-CN" altLang="en-US" sz="900" b="1" dirty="0"/>
            </a:p>
          </p:txBody>
        </p:sp>
        <p:sp>
          <p:nvSpPr>
            <p:cNvPr id="51" name="下箭头 50"/>
            <p:cNvSpPr/>
            <p:nvPr/>
          </p:nvSpPr>
          <p:spPr>
            <a:xfrm>
              <a:off x="1619671" y="1992738"/>
              <a:ext cx="364042" cy="70983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52" name="TextBox 120"/>
            <p:cNvSpPr txBox="1"/>
            <p:nvPr/>
          </p:nvSpPr>
          <p:spPr>
            <a:xfrm>
              <a:off x="3074710" y="8913269"/>
              <a:ext cx="860772" cy="468552"/>
            </a:xfrm>
            <a:prstGeom prst="rect">
              <a:avLst/>
            </a:prstGeom>
            <a:noFill/>
          </p:spPr>
          <p:txBody>
            <a:bodyPr wrap="none" rtlCol="0">
              <a:spAutoFit/>
            </a:bodyPr>
            <a:lstStyle/>
            <a:p>
              <a:r>
                <a:rPr lang="en-US" altLang="zh-CN" sz="900" b="1" dirty="0"/>
                <a:t>Reducer 1</a:t>
              </a:r>
              <a:endParaRPr lang="zh-CN" altLang="en-US" sz="900" b="1" dirty="0"/>
            </a:p>
          </p:txBody>
        </p:sp>
        <p:sp>
          <p:nvSpPr>
            <p:cNvPr id="53" name="TextBox 121"/>
            <p:cNvSpPr txBox="1"/>
            <p:nvPr/>
          </p:nvSpPr>
          <p:spPr>
            <a:xfrm>
              <a:off x="5012339" y="8913269"/>
              <a:ext cx="860772" cy="468552"/>
            </a:xfrm>
            <a:prstGeom prst="rect">
              <a:avLst/>
            </a:prstGeom>
            <a:noFill/>
          </p:spPr>
          <p:txBody>
            <a:bodyPr wrap="none" rtlCol="0">
              <a:spAutoFit/>
            </a:bodyPr>
            <a:lstStyle/>
            <a:p>
              <a:r>
                <a:rPr lang="en-US" altLang="zh-CN" sz="900" b="1" dirty="0"/>
                <a:t>Reducer 2</a:t>
              </a:r>
              <a:endParaRPr lang="zh-CN" altLang="en-US" sz="900" b="1" dirty="0"/>
            </a:p>
          </p:txBody>
        </p:sp>
        <p:sp>
          <p:nvSpPr>
            <p:cNvPr id="54" name="下箭头 53"/>
            <p:cNvSpPr/>
            <p:nvPr/>
          </p:nvSpPr>
          <p:spPr>
            <a:xfrm>
              <a:off x="4447560" y="1992738"/>
              <a:ext cx="364042" cy="70983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55" name="下箭头 54"/>
            <p:cNvSpPr/>
            <p:nvPr/>
          </p:nvSpPr>
          <p:spPr>
            <a:xfrm>
              <a:off x="7121562" y="1992738"/>
              <a:ext cx="364042" cy="70983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56" name="TextBox 55"/>
            <p:cNvSpPr txBox="1"/>
            <p:nvPr/>
          </p:nvSpPr>
          <p:spPr>
            <a:xfrm>
              <a:off x="1979708" y="2176396"/>
              <a:ext cx="3803438" cy="468552"/>
            </a:xfrm>
            <a:prstGeom prst="rect">
              <a:avLst/>
            </a:prstGeom>
            <a:noFill/>
          </p:spPr>
          <p:txBody>
            <a:bodyPr wrap="none" rtlCol="0">
              <a:spAutoFit/>
            </a:bodyPr>
            <a:lstStyle/>
            <a:p>
              <a:r>
                <a:rPr lang="en-US" altLang="zh-CN" sz="900" dirty="0"/>
                <a:t>Collect output, spill to disk when buffer verges to overflow</a:t>
              </a:r>
              <a:endParaRPr lang="zh-CN" altLang="en-US" sz="900" dirty="0"/>
            </a:p>
          </p:txBody>
        </p:sp>
        <p:sp>
          <p:nvSpPr>
            <p:cNvPr id="57" name="圆角矩形 56"/>
            <p:cNvSpPr/>
            <p:nvPr/>
          </p:nvSpPr>
          <p:spPr>
            <a:xfrm>
              <a:off x="799118" y="554909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map1-spill1.out</a:t>
              </a:r>
              <a:endParaRPr lang="en-US" altLang="zh-CN" sz="790" dirty="0"/>
            </a:p>
            <a:p>
              <a:pPr algn="ctr"/>
              <a:r>
                <a:rPr lang="en-US" altLang="zh-CN" sz="790" dirty="0"/>
                <a:t>part1</a:t>
              </a:r>
              <a:endParaRPr lang="zh-CN" altLang="en-US" sz="790" dirty="0"/>
            </a:p>
          </p:txBody>
        </p:sp>
        <p:sp>
          <p:nvSpPr>
            <p:cNvPr id="58" name="圆角矩形 57"/>
            <p:cNvSpPr/>
            <p:nvPr/>
          </p:nvSpPr>
          <p:spPr>
            <a:xfrm>
              <a:off x="799118" y="612346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map1-spill2.out</a:t>
              </a:r>
              <a:endParaRPr lang="en-US" altLang="zh-CN" sz="790" dirty="0"/>
            </a:p>
            <a:p>
              <a:pPr algn="ctr"/>
              <a:r>
                <a:rPr lang="en-US" altLang="zh-CN" sz="790" dirty="0"/>
                <a:t>part1</a:t>
              </a:r>
              <a:endParaRPr lang="zh-CN" altLang="en-US" sz="790" dirty="0"/>
            </a:p>
          </p:txBody>
        </p:sp>
        <p:sp>
          <p:nvSpPr>
            <p:cNvPr id="59" name="圆角矩形 58"/>
            <p:cNvSpPr/>
            <p:nvPr/>
          </p:nvSpPr>
          <p:spPr>
            <a:xfrm>
              <a:off x="799118" y="669783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map1-spill2.out</a:t>
              </a:r>
              <a:endParaRPr lang="en-US" altLang="zh-CN" sz="790" dirty="0"/>
            </a:p>
            <a:p>
              <a:pPr algn="ctr"/>
              <a:r>
                <a:rPr lang="en-US" altLang="zh-CN" sz="790" dirty="0"/>
                <a:t>part1</a:t>
              </a:r>
              <a:endParaRPr lang="zh-CN" altLang="en-US" sz="790" dirty="0"/>
            </a:p>
          </p:txBody>
        </p:sp>
        <p:sp>
          <p:nvSpPr>
            <p:cNvPr id="60" name="圆角矩形 59"/>
            <p:cNvSpPr/>
            <p:nvPr/>
          </p:nvSpPr>
          <p:spPr>
            <a:xfrm>
              <a:off x="2611612" y="554909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map3-spill1.out</a:t>
              </a:r>
              <a:endParaRPr lang="en-US" altLang="zh-CN" sz="790" dirty="0"/>
            </a:p>
            <a:p>
              <a:pPr algn="ctr"/>
              <a:r>
                <a:rPr lang="en-US" altLang="zh-CN" sz="790" dirty="0"/>
                <a:t>part1</a:t>
              </a:r>
              <a:endParaRPr lang="zh-CN" altLang="en-US" sz="790" dirty="0"/>
            </a:p>
          </p:txBody>
        </p:sp>
        <p:sp>
          <p:nvSpPr>
            <p:cNvPr id="61" name="圆角矩形 60"/>
            <p:cNvSpPr/>
            <p:nvPr/>
          </p:nvSpPr>
          <p:spPr>
            <a:xfrm>
              <a:off x="2611612" y="612346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map3-spill2.out</a:t>
              </a:r>
              <a:endParaRPr lang="en-US" altLang="zh-CN" sz="790" dirty="0"/>
            </a:p>
            <a:p>
              <a:pPr algn="ctr"/>
              <a:r>
                <a:rPr lang="en-US" altLang="zh-CN" sz="790" dirty="0"/>
                <a:t>part1</a:t>
              </a:r>
              <a:endParaRPr lang="zh-CN" altLang="en-US" sz="790" dirty="0"/>
            </a:p>
          </p:txBody>
        </p:sp>
        <p:sp>
          <p:nvSpPr>
            <p:cNvPr id="62" name="圆角矩形 61"/>
            <p:cNvSpPr/>
            <p:nvPr/>
          </p:nvSpPr>
          <p:spPr>
            <a:xfrm>
              <a:off x="2611612" y="669783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map3-spill3.out</a:t>
              </a:r>
              <a:endParaRPr lang="en-US" altLang="zh-CN" sz="790" dirty="0"/>
            </a:p>
            <a:p>
              <a:pPr algn="ctr"/>
              <a:r>
                <a:rPr lang="en-US" altLang="zh-CN" sz="790" dirty="0"/>
                <a:t>part1</a:t>
              </a:r>
              <a:endParaRPr lang="zh-CN" altLang="en-US" sz="790" dirty="0"/>
            </a:p>
          </p:txBody>
        </p:sp>
        <p:sp>
          <p:nvSpPr>
            <p:cNvPr id="63" name="TextBox 1"/>
            <p:cNvSpPr txBox="1"/>
            <p:nvPr/>
          </p:nvSpPr>
          <p:spPr>
            <a:xfrm>
              <a:off x="2167268" y="5459743"/>
              <a:ext cx="411891" cy="1593078"/>
            </a:xfrm>
            <a:prstGeom prst="rect">
              <a:avLst/>
            </a:prstGeom>
            <a:noFill/>
          </p:spPr>
          <p:txBody>
            <a:bodyPr wrap="none" rtlCol="0">
              <a:spAutoFit/>
            </a:bodyPr>
            <a:lstStyle/>
            <a:p>
              <a:r>
                <a:rPr lang="en-US" altLang="zh-CN" sz="1500" dirty="0"/>
                <a:t>…</a:t>
              </a:r>
              <a:endParaRPr lang="en-US" altLang="zh-CN" sz="1500" dirty="0"/>
            </a:p>
            <a:p>
              <a:r>
                <a:rPr lang="en-US" altLang="zh-CN" sz="1500" dirty="0"/>
                <a:t>…</a:t>
              </a:r>
              <a:endParaRPr lang="zh-CN" altLang="en-US" sz="1500" dirty="0"/>
            </a:p>
            <a:p>
              <a:r>
                <a:rPr lang="en-US" altLang="zh-CN" sz="1500" dirty="0"/>
                <a:t>…</a:t>
              </a:r>
              <a:endParaRPr lang="zh-CN" altLang="en-US" sz="1500" dirty="0"/>
            </a:p>
          </p:txBody>
        </p:sp>
        <p:sp>
          <p:nvSpPr>
            <p:cNvPr id="64" name="圆角矩形 63"/>
            <p:cNvSpPr/>
            <p:nvPr/>
          </p:nvSpPr>
          <p:spPr>
            <a:xfrm>
              <a:off x="5167056" y="554909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map1-spill1.out</a:t>
              </a:r>
              <a:endParaRPr lang="en-US" altLang="zh-CN" sz="790" dirty="0"/>
            </a:p>
            <a:p>
              <a:pPr algn="ctr"/>
              <a:r>
                <a:rPr lang="en-US" altLang="zh-CN" sz="790" dirty="0"/>
                <a:t>part2</a:t>
              </a:r>
              <a:endParaRPr lang="zh-CN" altLang="en-US" sz="790" dirty="0"/>
            </a:p>
          </p:txBody>
        </p:sp>
        <p:sp>
          <p:nvSpPr>
            <p:cNvPr id="65" name="圆角矩形 64"/>
            <p:cNvSpPr/>
            <p:nvPr/>
          </p:nvSpPr>
          <p:spPr>
            <a:xfrm>
              <a:off x="5167056" y="612346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map1-spill2.out</a:t>
              </a:r>
              <a:endParaRPr lang="en-US" altLang="zh-CN" sz="790" dirty="0"/>
            </a:p>
            <a:p>
              <a:pPr algn="ctr"/>
              <a:r>
                <a:rPr lang="en-US" altLang="zh-CN" sz="790" dirty="0"/>
                <a:t>part2</a:t>
              </a:r>
              <a:endParaRPr lang="zh-CN" altLang="en-US" sz="790" dirty="0"/>
            </a:p>
          </p:txBody>
        </p:sp>
        <p:sp>
          <p:nvSpPr>
            <p:cNvPr id="66" name="圆角矩形 65"/>
            <p:cNvSpPr/>
            <p:nvPr/>
          </p:nvSpPr>
          <p:spPr>
            <a:xfrm>
              <a:off x="5167056" y="6697840"/>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map1-spill2.out</a:t>
              </a:r>
              <a:endParaRPr lang="en-US" altLang="zh-CN" sz="790" dirty="0"/>
            </a:p>
            <a:p>
              <a:pPr algn="ctr"/>
              <a:r>
                <a:rPr lang="en-US" altLang="zh-CN" sz="790" dirty="0"/>
                <a:t>part2</a:t>
              </a:r>
              <a:endParaRPr lang="zh-CN" altLang="en-US" sz="790" dirty="0"/>
            </a:p>
          </p:txBody>
        </p:sp>
        <p:sp>
          <p:nvSpPr>
            <p:cNvPr id="67" name="圆角矩形 66"/>
            <p:cNvSpPr/>
            <p:nvPr/>
          </p:nvSpPr>
          <p:spPr>
            <a:xfrm>
              <a:off x="6979550" y="5549100"/>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map3-spill1.out</a:t>
              </a:r>
              <a:endParaRPr lang="en-US" altLang="zh-CN" sz="790" dirty="0"/>
            </a:p>
            <a:p>
              <a:pPr algn="ctr"/>
              <a:r>
                <a:rPr lang="en-US" altLang="zh-CN" sz="790" dirty="0"/>
                <a:t>part2</a:t>
              </a:r>
              <a:endParaRPr lang="zh-CN" altLang="en-US" sz="790" dirty="0"/>
            </a:p>
          </p:txBody>
        </p:sp>
        <p:sp>
          <p:nvSpPr>
            <p:cNvPr id="68" name="圆角矩形 67"/>
            <p:cNvSpPr/>
            <p:nvPr/>
          </p:nvSpPr>
          <p:spPr>
            <a:xfrm>
              <a:off x="6979550" y="6123471"/>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map3-spill2.out</a:t>
              </a:r>
              <a:endParaRPr lang="en-US" altLang="zh-CN" sz="790" dirty="0"/>
            </a:p>
            <a:p>
              <a:pPr algn="ctr"/>
              <a:r>
                <a:rPr lang="en-US" altLang="zh-CN" sz="790" dirty="0"/>
                <a:t>part2</a:t>
              </a:r>
              <a:endParaRPr lang="zh-CN" altLang="en-US" sz="790" dirty="0"/>
            </a:p>
          </p:txBody>
        </p:sp>
        <p:sp>
          <p:nvSpPr>
            <p:cNvPr id="69" name="圆角矩形 68"/>
            <p:cNvSpPr/>
            <p:nvPr/>
          </p:nvSpPr>
          <p:spPr>
            <a:xfrm>
              <a:off x="6979550" y="669783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90" dirty="0"/>
                <a:t>map3-spill3.out</a:t>
              </a:r>
              <a:endParaRPr lang="en-US" altLang="zh-CN" sz="790" dirty="0"/>
            </a:p>
            <a:p>
              <a:pPr algn="ctr"/>
              <a:r>
                <a:rPr lang="en-US" altLang="zh-CN" sz="790" dirty="0"/>
                <a:t>part2</a:t>
              </a:r>
              <a:endParaRPr lang="zh-CN" altLang="en-US" sz="790" dirty="0"/>
            </a:p>
          </p:txBody>
        </p:sp>
        <p:sp>
          <p:nvSpPr>
            <p:cNvPr id="70" name="TextBox 129"/>
            <p:cNvSpPr txBox="1"/>
            <p:nvPr/>
          </p:nvSpPr>
          <p:spPr>
            <a:xfrm>
              <a:off x="6535205" y="5459743"/>
              <a:ext cx="411891" cy="1593078"/>
            </a:xfrm>
            <a:prstGeom prst="rect">
              <a:avLst/>
            </a:prstGeom>
            <a:noFill/>
          </p:spPr>
          <p:txBody>
            <a:bodyPr wrap="none" rtlCol="0">
              <a:spAutoFit/>
            </a:bodyPr>
            <a:lstStyle/>
            <a:p>
              <a:r>
                <a:rPr lang="en-US" altLang="zh-CN" sz="1500" dirty="0"/>
                <a:t>…</a:t>
              </a:r>
              <a:endParaRPr lang="en-US" altLang="zh-CN" sz="1500" dirty="0"/>
            </a:p>
            <a:p>
              <a:r>
                <a:rPr lang="en-US" altLang="zh-CN" sz="1500" dirty="0"/>
                <a:t>…</a:t>
              </a:r>
              <a:endParaRPr lang="zh-CN" altLang="en-US" sz="1500" dirty="0"/>
            </a:p>
            <a:p>
              <a:r>
                <a:rPr lang="en-US" altLang="zh-CN" sz="1500" dirty="0"/>
                <a:t>…</a:t>
              </a:r>
              <a:endParaRPr lang="zh-CN" altLang="en-US" sz="1500" dirty="0"/>
            </a:p>
          </p:txBody>
        </p:sp>
        <p:cxnSp>
          <p:nvCxnSpPr>
            <p:cNvPr id="71" name="直接箭头连接符 70"/>
            <p:cNvCxnSpPr>
              <a:stCxn id="13" idx="2"/>
              <a:endCxn id="57" idx="0"/>
            </p:cNvCxnSpPr>
            <p:nvPr/>
          </p:nvCxnSpPr>
          <p:spPr>
            <a:xfrm flipH="1">
              <a:off x="1498391" y="4437114"/>
              <a:ext cx="373307" cy="111198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2" name="直接箭头连接符 71"/>
            <p:cNvCxnSpPr>
              <a:stCxn id="20" idx="2"/>
              <a:endCxn id="63" idx="0"/>
            </p:cNvCxnSpPr>
            <p:nvPr/>
          </p:nvCxnSpPr>
          <p:spPr>
            <a:xfrm flipH="1">
              <a:off x="2373214" y="4437112"/>
              <a:ext cx="2224303" cy="102263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3" name="直接箭头连接符 72"/>
            <p:cNvCxnSpPr>
              <a:stCxn id="26" idx="2"/>
              <a:endCxn id="60" idx="0"/>
            </p:cNvCxnSpPr>
            <p:nvPr/>
          </p:nvCxnSpPr>
          <p:spPr>
            <a:xfrm flipH="1">
              <a:off x="3310886" y="4437115"/>
              <a:ext cx="4022931" cy="111198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4" name="直接箭头连接符 73"/>
            <p:cNvCxnSpPr/>
            <p:nvPr/>
          </p:nvCxnSpPr>
          <p:spPr>
            <a:xfrm>
              <a:off x="1858936" y="4437114"/>
              <a:ext cx="4162938" cy="111198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5" name="直接箭头连接符 74"/>
            <p:cNvCxnSpPr>
              <a:stCxn id="20" idx="2"/>
              <a:endCxn id="70" idx="0"/>
            </p:cNvCxnSpPr>
            <p:nvPr/>
          </p:nvCxnSpPr>
          <p:spPr>
            <a:xfrm>
              <a:off x="4597517" y="4437112"/>
              <a:ext cx="2143634" cy="102263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6" name="直接箭头连接符 75"/>
            <p:cNvCxnSpPr>
              <a:stCxn id="26" idx="2"/>
              <a:endCxn id="67" idx="0"/>
            </p:cNvCxnSpPr>
            <p:nvPr/>
          </p:nvCxnSpPr>
          <p:spPr>
            <a:xfrm>
              <a:off x="7333826" y="4437112"/>
              <a:ext cx="345007" cy="111198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endParaRPr lang="zh-CN" altLang="en-US" dirty="0"/>
          </a:p>
        </p:txBody>
      </p:sp>
      <p:sp>
        <p:nvSpPr>
          <p:cNvPr id="3" name="内容占位符 2"/>
          <p:cNvSpPr>
            <a:spLocks noGrp="1"/>
          </p:cNvSpPr>
          <p:nvPr>
            <p:ph idx="1"/>
          </p:nvPr>
        </p:nvSpPr>
        <p:spPr/>
        <p:txBody>
          <a:bodyPr>
            <a:normAutofit/>
          </a:bodyPr>
          <a:lstStyle/>
          <a:p>
            <a:r>
              <a:rPr lang="en-US" altLang="zh-CN" b="1" dirty="0"/>
              <a:t>Apache Hadoop </a:t>
            </a:r>
            <a:r>
              <a:rPr lang="en-US" altLang="zh-CN" b="1" dirty="0" err="1"/>
              <a:t>NextGen</a:t>
            </a:r>
            <a:r>
              <a:rPr lang="en-US" altLang="zh-CN" b="1" dirty="0"/>
              <a:t> </a:t>
            </a:r>
            <a:r>
              <a:rPr lang="en-US" altLang="zh-CN" b="1" dirty="0" err="1"/>
              <a:t>MapReduce</a:t>
            </a:r>
            <a:r>
              <a:rPr lang="en-US" altLang="zh-CN" b="1" dirty="0"/>
              <a:t> (YARN)</a:t>
            </a:r>
            <a:endParaRPr lang="en-US" altLang="zh-CN" b="1" dirty="0"/>
          </a:p>
          <a:p>
            <a:pPr lvl="1"/>
            <a:r>
              <a:rPr lang="en-US" altLang="zh-CN" dirty="0" err="1"/>
              <a:t>MapReduce</a:t>
            </a:r>
            <a:r>
              <a:rPr lang="en-US" altLang="zh-CN" dirty="0"/>
              <a:t> has undergone a complete overhaul in hadoop-0.23 and we now have, what we call, </a:t>
            </a:r>
            <a:r>
              <a:rPr lang="en-US" altLang="zh-CN" dirty="0" err="1"/>
              <a:t>MapReduce</a:t>
            </a:r>
            <a:r>
              <a:rPr lang="en-US" altLang="zh-CN" dirty="0"/>
              <a:t> 2.0 (MRv2) or YARN.</a:t>
            </a:r>
            <a:endParaRPr lang="en-US" altLang="zh-CN" dirty="0"/>
          </a:p>
          <a:p>
            <a:pPr lvl="1"/>
            <a:endParaRPr lang="en-US" altLang="zh-CN" dirty="0"/>
          </a:p>
          <a:p>
            <a:pPr lvl="1"/>
            <a:r>
              <a:rPr lang="en-US" altLang="zh-CN" dirty="0"/>
              <a:t>The fundamental idea of MRv2 is to split up the two major functionalities of the </a:t>
            </a:r>
            <a:r>
              <a:rPr lang="en-US" altLang="zh-CN" dirty="0" err="1"/>
              <a:t>JobTracker</a:t>
            </a:r>
            <a:r>
              <a:rPr lang="en-US" altLang="zh-CN" dirty="0"/>
              <a:t>, </a:t>
            </a:r>
            <a:r>
              <a:rPr lang="en-US" altLang="zh-CN" dirty="0">
                <a:solidFill>
                  <a:srgbClr val="FF0000"/>
                </a:solidFill>
              </a:rPr>
              <a:t>resource management </a:t>
            </a:r>
            <a:r>
              <a:rPr lang="en-US" altLang="zh-CN" dirty="0"/>
              <a:t>and </a:t>
            </a:r>
            <a:r>
              <a:rPr lang="en-US" altLang="zh-CN" dirty="0">
                <a:solidFill>
                  <a:srgbClr val="FF0000"/>
                </a:solidFill>
              </a:rPr>
              <a:t>job scheduling/monitoring</a:t>
            </a:r>
            <a:r>
              <a:rPr lang="en-US" altLang="zh-CN" dirty="0"/>
              <a:t>, into separate daemons. </a:t>
            </a:r>
            <a:endParaRPr lang="en-US" altLang="zh-CN" dirty="0"/>
          </a:p>
          <a:p>
            <a:pPr lvl="1"/>
            <a:endParaRPr lang="en-US" altLang="zh-CN" dirty="0"/>
          </a:p>
          <a:p>
            <a:pPr lvl="1"/>
            <a:r>
              <a:rPr lang="en-US" altLang="zh-CN" dirty="0"/>
              <a:t>The idea is to have a global </a:t>
            </a:r>
            <a:r>
              <a:rPr lang="en-US" altLang="zh-CN" dirty="0" err="1">
                <a:solidFill>
                  <a:srgbClr val="FF0000"/>
                </a:solidFill>
              </a:rPr>
              <a:t>ResourceManager</a:t>
            </a:r>
            <a:r>
              <a:rPr lang="en-US" altLang="zh-CN" dirty="0">
                <a:solidFill>
                  <a:srgbClr val="FF0000"/>
                </a:solidFill>
              </a:rPr>
              <a:t> </a:t>
            </a:r>
            <a:r>
              <a:rPr lang="en-US" altLang="zh-CN" dirty="0"/>
              <a:t>(</a:t>
            </a:r>
            <a:r>
              <a:rPr lang="en-US" altLang="zh-CN" i="1" dirty="0"/>
              <a:t>RM</a:t>
            </a:r>
            <a:r>
              <a:rPr lang="en-US" altLang="zh-CN" dirty="0"/>
              <a:t>) and per-application </a:t>
            </a:r>
            <a:r>
              <a:rPr lang="en-US" altLang="zh-CN" dirty="0" err="1">
                <a:solidFill>
                  <a:srgbClr val="FF0000"/>
                </a:solidFill>
              </a:rPr>
              <a:t>ApplicationMaster</a:t>
            </a:r>
            <a:r>
              <a:rPr lang="en-US" altLang="zh-CN" dirty="0">
                <a:solidFill>
                  <a:srgbClr val="FF0000"/>
                </a:solidFill>
              </a:rPr>
              <a:t> </a:t>
            </a:r>
            <a:r>
              <a:rPr lang="en-US" altLang="zh-CN" dirty="0"/>
              <a:t>(</a:t>
            </a:r>
            <a:r>
              <a:rPr lang="en-US" altLang="zh-CN" i="1" dirty="0"/>
              <a:t>AM</a:t>
            </a:r>
            <a:r>
              <a:rPr lang="en-US" altLang="zh-CN" dirty="0"/>
              <a:t>).</a:t>
            </a:r>
            <a:endParaRPr lang="en-US" altLang="zh-CN" dirty="0"/>
          </a:p>
          <a:p>
            <a:pPr lvl="1"/>
            <a:endParaRPr lang="en-US" altLang="zh-CN" dirty="0"/>
          </a:p>
          <a:p>
            <a:pPr lvl="1"/>
            <a:r>
              <a:rPr lang="en-US" altLang="zh-CN" dirty="0"/>
              <a:t>An application is either a single job or a DAG of jobs.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22" y="771550"/>
            <a:ext cx="6426156" cy="397760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solidFill>
                  <a:srgbClr val="FF0000"/>
                </a:solidFill>
              </a:rPr>
              <a:t>ResourceManager</a:t>
            </a:r>
            <a:r>
              <a:rPr lang="en-US" altLang="zh-CN" dirty="0">
                <a:solidFill>
                  <a:srgbClr val="FF0000"/>
                </a:solidFill>
              </a:rPr>
              <a:t> </a:t>
            </a:r>
            <a:r>
              <a:rPr lang="en-US" altLang="zh-CN" dirty="0"/>
              <a:t>has two main components: </a:t>
            </a:r>
            <a:r>
              <a:rPr lang="en-US" altLang="zh-CN" dirty="0">
                <a:solidFill>
                  <a:srgbClr val="FF0000"/>
                </a:solidFill>
              </a:rPr>
              <a:t>Scheduler</a:t>
            </a:r>
            <a:r>
              <a:rPr lang="en-US" altLang="zh-CN" dirty="0"/>
              <a:t> and </a:t>
            </a:r>
            <a:r>
              <a:rPr lang="en-US" altLang="zh-CN" dirty="0" err="1">
                <a:solidFill>
                  <a:srgbClr val="FF0000"/>
                </a:solidFill>
              </a:rPr>
              <a:t>ApplicationsManager</a:t>
            </a:r>
            <a:r>
              <a:rPr lang="en-US" altLang="zh-CN" dirty="0"/>
              <a:t>.</a:t>
            </a:r>
            <a:endParaRPr lang="en-US" altLang="zh-CN" dirty="0"/>
          </a:p>
          <a:p>
            <a:pPr lvl="1"/>
            <a:r>
              <a:rPr lang="en-US" altLang="zh-CN" dirty="0"/>
              <a:t>The Scheduler is responsible for allocating resources to the various running applications subject to familiar constraints of capacities, queues etc. </a:t>
            </a:r>
            <a:endParaRPr lang="en-US" altLang="zh-CN" dirty="0"/>
          </a:p>
          <a:p>
            <a:pPr lvl="1"/>
            <a:r>
              <a:rPr lang="en-US" altLang="zh-CN" dirty="0"/>
              <a:t>The Scheduler performs its scheduling function based the resource requirements of the applications; </a:t>
            </a:r>
            <a:endParaRPr lang="en-US" altLang="zh-CN" dirty="0"/>
          </a:p>
          <a:p>
            <a:pPr lvl="2"/>
            <a:r>
              <a:rPr lang="en-US" altLang="zh-CN" dirty="0"/>
              <a:t>it does so based on the abstract notion of a resource </a:t>
            </a:r>
            <a:r>
              <a:rPr lang="en-US" altLang="zh-CN" i="1" dirty="0"/>
              <a:t>Container</a:t>
            </a:r>
            <a:r>
              <a:rPr lang="en-US" altLang="zh-CN" dirty="0"/>
              <a:t> which incorporates elements such as memory, </a:t>
            </a:r>
            <a:r>
              <a:rPr lang="en-US" altLang="zh-CN" dirty="0" err="1"/>
              <a:t>cpu</a:t>
            </a:r>
            <a:r>
              <a:rPr lang="en-US" altLang="zh-CN" dirty="0"/>
              <a:t>, disk, network etc. In the first version, only memory is supported.</a:t>
            </a:r>
            <a:endParaRPr lang="en-US" altLang="zh-CN" dirty="0"/>
          </a:p>
          <a:p>
            <a:pPr lvl="1"/>
            <a:r>
              <a:rPr lang="en-US" altLang="zh-CN" dirty="0"/>
              <a:t>The Scheduler has a pluggable policy plug-in, which is responsible for partitioning the cluster resources among the various queues, applications etc. </a:t>
            </a:r>
            <a:endParaRPr lang="en-US" altLang="zh-CN" dirty="0"/>
          </a:p>
          <a:p>
            <a:pPr lvl="2"/>
            <a:r>
              <a:rPr lang="en-US" altLang="zh-CN" dirty="0"/>
              <a:t>The current Map-Reduce schedulers such as the </a:t>
            </a:r>
            <a:r>
              <a:rPr lang="en-US" altLang="zh-CN" dirty="0" err="1">
                <a:solidFill>
                  <a:srgbClr val="FF0000"/>
                </a:solidFill>
              </a:rPr>
              <a:t>CapacityScheduler</a:t>
            </a:r>
            <a:r>
              <a:rPr lang="en-US" altLang="zh-CN" dirty="0">
                <a:solidFill>
                  <a:srgbClr val="FF0000"/>
                </a:solidFill>
              </a:rPr>
              <a:t> </a:t>
            </a:r>
            <a:r>
              <a:rPr lang="en-US" altLang="zh-CN" dirty="0"/>
              <a:t>and the </a:t>
            </a:r>
            <a:r>
              <a:rPr lang="en-US" altLang="zh-CN" dirty="0" err="1">
                <a:solidFill>
                  <a:srgbClr val="FF0000"/>
                </a:solidFill>
              </a:rPr>
              <a:t>FairScheduler</a:t>
            </a:r>
            <a:r>
              <a:rPr lang="en-US" altLang="zh-CN" dirty="0">
                <a:solidFill>
                  <a:srgbClr val="FF0000"/>
                </a:solidFill>
              </a:rPr>
              <a:t> </a:t>
            </a:r>
            <a:r>
              <a:rPr lang="en-US" altLang="zh-CN" dirty="0"/>
              <a:t>would be some examples of the plug-in.</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t>ApplicationsManager</a:t>
            </a:r>
            <a:r>
              <a:rPr lang="en-US" altLang="zh-CN" dirty="0"/>
              <a:t> is responsible for </a:t>
            </a:r>
            <a:endParaRPr lang="en-US" altLang="zh-CN" dirty="0"/>
          </a:p>
          <a:p>
            <a:pPr lvl="1"/>
            <a:r>
              <a:rPr lang="en-US" altLang="zh-CN" dirty="0"/>
              <a:t>accepting job-submissions, </a:t>
            </a:r>
            <a:endParaRPr lang="en-US" altLang="zh-CN" dirty="0"/>
          </a:p>
          <a:p>
            <a:pPr lvl="1"/>
            <a:r>
              <a:rPr lang="en-US" altLang="zh-CN" dirty="0"/>
              <a:t>negotiating the first container for executing the application specific </a:t>
            </a:r>
            <a:r>
              <a:rPr lang="en-US" altLang="zh-CN" dirty="0" err="1"/>
              <a:t>ApplicationMaster</a:t>
            </a:r>
            <a:r>
              <a:rPr lang="en-US" altLang="zh-CN" dirty="0"/>
              <a:t> </a:t>
            </a:r>
            <a:endParaRPr lang="en-US" altLang="zh-CN" dirty="0"/>
          </a:p>
          <a:p>
            <a:pPr lvl="1"/>
            <a:r>
              <a:rPr lang="en-US" altLang="zh-CN" dirty="0"/>
              <a:t>and provides the service for restarting the </a:t>
            </a:r>
            <a:r>
              <a:rPr lang="en-US" altLang="zh-CN" dirty="0" err="1"/>
              <a:t>ApplicationMaster</a:t>
            </a:r>
            <a:r>
              <a:rPr lang="en-US" altLang="zh-CN" dirty="0"/>
              <a:t> container on failure.</a:t>
            </a:r>
            <a:endParaRPr lang="en-US" altLang="zh-CN" dirty="0"/>
          </a:p>
          <a:p>
            <a:pPr lvl="1"/>
            <a:endParaRPr lang="en-US" altLang="zh-CN" dirty="0"/>
          </a:p>
          <a:p>
            <a:r>
              <a:rPr lang="en-US" altLang="zh-CN" dirty="0"/>
              <a:t>The </a:t>
            </a:r>
            <a:r>
              <a:rPr lang="en-US" altLang="zh-CN" dirty="0" err="1"/>
              <a:t>NodeManager</a:t>
            </a:r>
            <a:r>
              <a:rPr lang="en-US" altLang="zh-CN" dirty="0"/>
              <a:t> is the per-machine framework agent </a:t>
            </a:r>
            <a:endParaRPr lang="en-US" altLang="zh-CN" dirty="0"/>
          </a:p>
          <a:p>
            <a:pPr lvl="1"/>
            <a:r>
              <a:rPr lang="en-US" altLang="zh-CN" dirty="0"/>
              <a:t>who is responsible for containers, </a:t>
            </a:r>
            <a:endParaRPr lang="en-US" altLang="zh-CN" dirty="0"/>
          </a:p>
          <a:p>
            <a:pPr lvl="1"/>
            <a:r>
              <a:rPr lang="en-US" altLang="zh-CN" dirty="0"/>
              <a:t>monitoring their resource usage (</a:t>
            </a:r>
            <a:r>
              <a:rPr lang="en-US" altLang="zh-CN" dirty="0" err="1"/>
              <a:t>cpu</a:t>
            </a:r>
            <a:r>
              <a:rPr lang="en-US" altLang="zh-CN" dirty="0"/>
              <a:t>, memory, disk, network) </a:t>
            </a:r>
            <a:endParaRPr lang="en-US" altLang="zh-CN" dirty="0"/>
          </a:p>
          <a:p>
            <a:pPr lvl="1"/>
            <a:r>
              <a:rPr lang="en-US" altLang="zh-CN" dirty="0"/>
              <a:t>and reporting the same to the </a:t>
            </a:r>
            <a:r>
              <a:rPr lang="en-US" altLang="zh-CN" dirty="0" err="1"/>
              <a:t>ResourceManager</a:t>
            </a:r>
            <a:r>
              <a:rPr lang="en-US" altLang="zh-CN" dirty="0"/>
              <a:t>/Scheduler.</a:t>
            </a:r>
            <a:endParaRPr lang="en-US" altLang="zh-CN" dirty="0"/>
          </a:p>
          <a:p>
            <a:pPr lvl="1"/>
            <a:endParaRPr lang="en-US" altLang="zh-CN" dirty="0"/>
          </a:p>
          <a:p>
            <a:r>
              <a:rPr lang="en-US" altLang="zh-CN" dirty="0"/>
              <a:t>The per-application </a:t>
            </a:r>
            <a:r>
              <a:rPr lang="en-US" altLang="zh-CN" dirty="0" err="1"/>
              <a:t>ApplicationMaster</a:t>
            </a:r>
            <a:r>
              <a:rPr lang="en-US" altLang="zh-CN" dirty="0"/>
              <a:t> has the responsibility of </a:t>
            </a:r>
            <a:endParaRPr lang="en-US" altLang="zh-CN" dirty="0"/>
          </a:p>
          <a:p>
            <a:pPr lvl="1"/>
            <a:r>
              <a:rPr lang="en-US" altLang="zh-CN" dirty="0"/>
              <a:t>negotiating appropriate resource containers from the Scheduler, tracking their status and monitoring for progress.</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Hadoop: Setting up a Single Node Cluster</a:t>
            </a:r>
            <a:endParaRPr lang="en-US" altLang="zh-CN" dirty="0"/>
          </a:p>
          <a:p>
            <a:pPr lvl="1"/>
            <a:r>
              <a:rPr lang="en-US" altLang="zh-CN" dirty="0">
                <a:hlinkClick r:id="rId1"/>
              </a:rPr>
              <a:t>https://hadoop.apache.org/docs/stable/hadoop-project-dist/hadoop-common/SingleCluster.html</a:t>
            </a:r>
            <a:r>
              <a:rPr lang="zh-CN" altLang="en-US" dirty="0"/>
              <a:t> </a:t>
            </a:r>
            <a:endParaRPr lang="en-US" altLang="zh-CN" dirty="0"/>
          </a:p>
          <a:p>
            <a:r>
              <a:rPr lang="en-US" altLang="zh-CN" dirty="0"/>
              <a:t>MapReduce Tutorial</a:t>
            </a:r>
            <a:endParaRPr lang="en-US" altLang="zh-CN" dirty="0"/>
          </a:p>
          <a:p>
            <a:pPr lvl="1"/>
            <a:r>
              <a:rPr lang="en-US" altLang="zh-CN" dirty="0">
                <a:hlinkClick r:id="rId2"/>
              </a:rPr>
              <a:t>https://hadoop.apache.org/docs/stable/hadoop-mapreduce-client/hadoop-mapreduce-client-core/MapReduceTutorial.html</a:t>
            </a:r>
            <a:r>
              <a:rPr lang="zh-CN" altLang="en-US" dirty="0"/>
              <a:t> </a:t>
            </a:r>
            <a:endParaRPr lang="en-US" altLang="zh-CN" dirty="0"/>
          </a:p>
          <a:p>
            <a:r>
              <a:rPr lang="zh-CN" altLang="en-US" dirty="0"/>
              <a:t>关于</a:t>
            </a:r>
            <a:r>
              <a:rPr lang="en-US" altLang="zh-CN" dirty="0"/>
              <a:t>Mac</a:t>
            </a:r>
            <a:r>
              <a:rPr lang="zh-CN" altLang="en-US" dirty="0"/>
              <a:t>中</a:t>
            </a:r>
            <a:r>
              <a:rPr lang="en-US" altLang="zh-CN" dirty="0" err="1"/>
              <a:t>ssh</a:t>
            </a:r>
            <a:r>
              <a:rPr lang="en-US" altLang="zh-CN" dirty="0"/>
              <a:t>: connect to host localhost port 22: Connection refused</a:t>
            </a:r>
            <a:endParaRPr lang="en-US" altLang="zh-CN" dirty="0"/>
          </a:p>
          <a:p>
            <a:pPr lvl="1"/>
            <a:r>
              <a:rPr lang="en-US" altLang="zh-CN" dirty="0">
                <a:hlinkClick r:id="rId3"/>
              </a:rPr>
              <a:t>https://blog.csdn.net/u011068475/article/details/52883677</a:t>
            </a:r>
            <a:r>
              <a:rPr lang="zh-CN" altLang="en-US" dirty="0"/>
              <a:t> </a:t>
            </a:r>
            <a:r>
              <a:rPr lang="en-US" altLang="zh-CN" dirty="0"/>
              <a:t> </a:t>
            </a:r>
            <a:endParaRPr lang="en-US" altLang="zh-CN" dirty="0"/>
          </a:p>
          <a:p>
            <a:pPr latinLnBrk="1"/>
            <a:r>
              <a:rPr lang="en-US" altLang="zh-CN" b="1" dirty="0"/>
              <a:t>Hadoop3.x</a:t>
            </a:r>
            <a:r>
              <a:rPr lang="zh-CN" altLang="en-US" b="1" dirty="0"/>
              <a:t>启动后无法访问</a:t>
            </a:r>
            <a:r>
              <a:rPr lang="en-US" altLang="zh-CN" b="1" dirty="0"/>
              <a:t>9870</a:t>
            </a:r>
            <a:endParaRPr lang="en-US" altLang="zh-CN" b="1" dirty="0"/>
          </a:p>
          <a:p>
            <a:pPr lvl="1"/>
            <a:r>
              <a:rPr lang="en-US" altLang="zh-CN" dirty="0">
                <a:hlinkClick r:id="rId4"/>
              </a:rPr>
              <a:t>https://blog.csdn.net/weixin_43867016/article/details/116855522</a:t>
            </a:r>
            <a:r>
              <a:rPr lang="zh-CN" altLang="en-US" dirty="0"/>
              <a:t> </a:t>
            </a:r>
            <a:r>
              <a:rPr lang="en-US" altLang="zh-CN" dirty="0"/>
              <a:t> </a:t>
            </a:r>
            <a:endParaRPr lang="en-US" altLang="zh-CN" dirty="0"/>
          </a:p>
          <a:p>
            <a:r>
              <a:rPr lang="en-US" altLang="zh-CN" dirty="0"/>
              <a:t>Apache Hadoop</a:t>
            </a:r>
            <a:r>
              <a:rPr lang="zh-CN" altLang="en-US" dirty="0"/>
              <a:t> </a:t>
            </a:r>
            <a:r>
              <a:rPr lang="en-US" altLang="zh-CN" dirty="0"/>
              <a:t>YARN</a:t>
            </a:r>
            <a:endParaRPr lang="en-US" altLang="zh-CN" dirty="0">
              <a:hlinkClick r:id="rId5"/>
            </a:endParaRPr>
          </a:p>
          <a:p>
            <a:pPr lvl="1"/>
            <a:r>
              <a:rPr lang="en-US" altLang="zh-CN" dirty="0">
                <a:hlinkClick r:id="rId6"/>
              </a:rPr>
              <a:t>https://hadoop.apache.org/docs/stable/hadoop-yarn/hadoop-yarn-site/YARN.html</a:t>
            </a:r>
            <a:endParaRPr lang="en-US" altLang="zh-CN" dirty="0"/>
          </a:p>
          <a:p>
            <a:r>
              <a:rPr lang="en-US" altLang="zh-CN" dirty="0"/>
              <a:t>Hadoop: The Definitive Guide,</a:t>
            </a:r>
            <a:r>
              <a:rPr lang="zh-CN" altLang="en-US" dirty="0"/>
              <a:t> </a:t>
            </a:r>
            <a:r>
              <a:rPr lang="en-US" altLang="zh-CN" dirty="0"/>
              <a:t>By Tom White,</a:t>
            </a:r>
            <a:r>
              <a:rPr lang="zh-CN" altLang="en-US" dirty="0"/>
              <a:t> </a:t>
            </a:r>
            <a:r>
              <a:rPr lang="en-US" altLang="zh-CN" dirty="0"/>
              <a:t>O’Reilly Publishing</a:t>
            </a:r>
            <a:endParaRPr lang="en-US" altLang="zh-CN" dirty="0"/>
          </a:p>
          <a:p>
            <a:pPr lvl="1"/>
            <a:r>
              <a:rPr lang="en-US" altLang="zh-CN" dirty="0">
                <a:hlinkClick r:id="rId7"/>
              </a:rPr>
              <a:t>https://github.com/tomwhite/hadoop-book/</a:t>
            </a:r>
            <a:r>
              <a:rPr lang="zh-CN" altLang="en-US" dirty="0"/>
              <a:t> </a:t>
            </a:r>
            <a:endParaRPr lang="en-US" altLang="zh-CN" dirty="0"/>
          </a:p>
          <a:p>
            <a:r>
              <a:rPr lang="zh-CN" altLang="en-US" dirty="0"/>
              <a:t>使用</a:t>
            </a:r>
            <a:r>
              <a:rPr lang="en-US" altLang="zh-CN" dirty="0" err="1"/>
              <a:t>intellij</a:t>
            </a:r>
            <a:r>
              <a:rPr lang="en-US" altLang="zh-CN" dirty="0"/>
              <a:t> idea</a:t>
            </a:r>
            <a:r>
              <a:rPr lang="zh-CN" altLang="en-US" dirty="0"/>
              <a:t>在本地开发</a:t>
            </a:r>
            <a:r>
              <a:rPr lang="en-US" altLang="zh-CN" dirty="0" err="1"/>
              <a:t>hadoop</a:t>
            </a:r>
            <a:r>
              <a:rPr lang="zh-CN" altLang="en-US" dirty="0"/>
              <a:t>程序</a:t>
            </a:r>
            <a:endParaRPr lang="en-US" altLang="zh-CN" dirty="0"/>
          </a:p>
          <a:p>
            <a:pPr lvl="1"/>
            <a:r>
              <a:rPr lang="en-US" altLang="zh-CN" dirty="0">
                <a:hlinkClick r:id="rId8"/>
              </a:rPr>
              <a:t>https://www.aboutyun.com/thread-22749-1-2.html</a:t>
            </a:r>
            <a:r>
              <a:rPr lang="zh-CN" altLang="en-US" dirty="0"/>
              <a:t> </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Execution</a:t>
            </a:r>
            <a:endParaRPr kumimoji="1" lang="zh-CN" altLang="en-US" dirty="0"/>
          </a:p>
        </p:txBody>
      </p:sp>
      <p:sp>
        <p:nvSpPr>
          <p:cNvPr id="3" name="内容占位符 2"/>
          <p:cNvSpPr>
            <a:spLocks noGrp="1"/>
          </p:cNvSpPr>
          <p:nvPr>
            <p:ph idx="1"/>
          </p:nvPr>
        </p:nvSpPr>
        <p:spPr/>
        <p:txBody>
          <a:bodyPr/>
          <a:lstStyle/>
          <a:p>
            <a:r>
              <a:rPr lang="en-US" altLang="zh-CN" dirty="0"/>
              <a:t>Format the filesystem:</a:t>
            </a:r>
            <a:endParaRPr lang="en-US" altLang="zh-CN" dirty="0"/>
          </a:p>
          <a:p>
            <a:r>
              <a:rPr lang="en-US" altLang="zh-CN" dirty="0">
                <a:solidFill>
                  <a:schemeClr val="bg2">
                    <a:lumMod val="50000"/>
                  </a:schemeClr>
                </a:solidFill>
                <a:latin typeface="+mn-lt"/>
              </a:rPr>
              <a:t>$ bin/</a:t>
            </a:r>
            <a:r>
              <a:rPr lang="en-US" altLang="zh-CN" dirty="0" err="1">
                <a:solidFill>
                  <a:schemeClr val="bg2">
                    <a:lumMod val="50000"/>
                  </a:schemeClr>
                </a:solidFill>
                <a:latin typeface="+mn-lt"/>
              </a:rPr>
              <a:t>hdfs</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namenode</a:t>
            </a:r>
            <a:r>
              <a:rPr lang="en-US" altLang="zh-CN" dirty="0">
                <a:solidFill>
                  <a:schemeClr val="bg2">
                    <a:lumMod val="50000"/>
                  </a:schemeClr>
                </a:solidFill>
                <a:latin typeface="+mn-lt"/>
              </a:rPr>
              <a:t> -format </a:t>
            </a:r>
            <a:endParaRPr lang="en-US" altLang="zh-CN" dirty="0">
              <a:solidFill>
                <a:schemeClr val="bg2">
                  <a:lumMod val="50000"/>
                </a:schemeClr>
              </a:solidFill>
              <a:latin typeface="+mn-lt"/>
            </a:endParaRPr>
          </a:p>
          <a:p>
            <a:endParaRPr lang="en-US" altLang="zh-CN" dirty="0"/>
          </a:p>
          <a:p>
            <a:r>
              <a:rPr lang="en-US" altLang="zh-CN" dirty="0"/>
              <a:t>Start </a:t>
            </a:r>
            <a:r>
              <a:rPr lang="en-US" altLang="zh-CN" dirty="0" err="1"/>
              <a:t>NameNode</a:t>
            </a:r>
            <a:r>
              <a:rPr lang="en-US" altLang="zh-CN" dirty="0"/>
              <a:t> daemon and </a:t>
            </a:r>
            <a:r>
              <a:rPr lang="en-US" altLang="zh-CN" dirty="0" err="1"/>
              <a:t>DataNode</a:t>
            </a:r>
            <a:r>
              <a:rPr lang="en-US" altLang="zh-CN" dirty="0"/>
              <a:t> daemon:</a:t>
            </a:r>
            <a:endParaRPr lang="en-US" altLang="zh-CN" dirty="0"/>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sbin</a:t>
            </a:r>
            <a:r>
              <a:rPr lang="en-US" altLang="zh-CN" dirty="0">
                <a:solidFill>
                  <a:schemeClr val="bg2">
                    <a:lumMod val="50000"/>
                  </a:schemeClr>
                </a:solidFill>
                <a:latin typeface="+mn-lt"/>
              </a:rPr>
              <a:t>/start-</a:t>
            </a:r>
            <a:r>
              <a:rPr lang="en-US" altLang="zh-CN" dirty="0" err="1">
                <a:solidFill>
                  <a:schemeClr val="bg2">
                    <a:lumMod val="50000"/>
                  </a:schemeClr>
                </a:solidFill>
                <a:latin typeface="+mn-lt"/>
              </a:rPr>
              <a:t>dfs.sh</a:t>
            </a:r>
            <a:r>
              <a:rPr lang="en-US" altLang="zh-CN" dirty="0">
                <a:solidFill>
                  <a:schemeClr val="bg2">
                    <a:lumMod val="50000"/>
                  </a:schemeClr>
                </a:solidFill>
                <a:latin typeface="+mn-lt"/>
              </a:rPr>
              <a:t> </a:t>
            </a:r>
            <a:endParaRPr lang="en-US" altLang="zh-CN" dirty="0">
              <a:solidFill>
                <a:schemeClr val="bg2">
                  <a:lumMod val="50000"/>
                </a:schemeClr>
              </a:solidFill>
              <a:latin typeface="+mn-lt"/>
            </a:endParaRPr>
          </a:p>
          <a:p>
            <a:endParaRPr lang="en-US" altLang="zh-CN" dirty="0"/>
          </a:p>
          <a:p>
            <a:r>
              <a:rPr lang="en-US" altLang="zh-CN" dirty="0"/>
              <a:t>Browse the web interface for the </a:t>
            </a:r>
            <a:r>
              <a:rPr lang="en-US" altLang="zh-CN" dirty="0" err="1"/>
              <a:t>NameNode</a:t>
            </a:r>
            <a:r>
              <a:rPr lang="en-US" altLang="zh-CN" dirty="0"/>
              <a:t>; by default it is available at:</a:t>
            </a:r>
            <a:endParaRPr lang="en-US" altLang="zh-CN" dirty="0"/>
          </a:p>
          <a:p>
            <a:pPr lvl="1"/>
            <a:r>
              <a:rPr lang="en-US" altLang="zh-CN" dirty="0" err="1"/>
              <a:t>NameNode</a:t>
            </a:r>
            <a:r>
              <a:rPr lang="en-US" altLang="zh-CN" dirty="0"/>
              <a:t> - </a:t>
            </a:r>
            <a:r>
              <a:rPr lang="en-US" altLang="zh-CN" dirty="0">
                <a:solidFill>
                  <a:schemeClr val="bg2">
                    <a:lumMod val="50000"/>
                  </a:schemeClr>
                </a:solidFill>
              </a:rPr>
              <a:t>http://localhost:9870/</a:t>
            </a:r>
            <a:r>
              <a:rPr lang="zh-CN" altLang="en-US" dirty="0">
                <a:solidFill>
                  <a:schemeClr val="bg2">
                    <a:lumMod val="50000"/>
                  </a:schemeClr>
                </a:solidFill>
              </a:rPr>
              <a:t>  </a:t>
            </a:r>
            <a:endParaRPr lang="en-US" altLang="zh-CN" dirty="0">
              <a:solidFill>
                <a:schemeClr val="bg2">
                  <a:lumMod val="50000"/>
                </a:schemeClr>
              </a:solidFill>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Execution</a:t>
            </a:r>
            <a:endParaRPr kumimoji="1" lang="zh-CN" altLang="en-US" dirty="0"/>
          </a:p>
        </p:txBody>
      </p:sp>
      <p:pic>
        <p:nvPicPr>
          <p:cNvPr id="5" name="内容占位符 4"/>
          <p:cNvPicPr>
            <a:picLocks noGrp="1" noChangeAspect="1"/>
          </p:cNvPicPr>
          <p:nvPr>
            <p:ph idx="1"/>
          </p:nvPr>
        </p:nvPicPr>
        <p:blipFill>
          <a:blip r:embed="rId1"/>
          <a:stretch>
            <a:fillRect/>
          </a:stretch>
        </p:blipFill>
        <p:spPr>
          <a:xfrm>
            <a:off x="1285870" y="844550"/>
            <a:ext cx="6429384" cy="3941763"/>
          </a:xfrm>
          <a:prstGeom prst="rect">
            <a:avLst/>
          </a:prstGeom>
        </p:spPr>
      </p:pic>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 Reduce</a:t>
            </a:r>
            <a:endParaRPr lang="zh-CN" altLang="en-US" dirty="0"/>
          </a:p>
        </p:txBody>
      </p:sp>
      <p:sp>
        <p:nvSpPr>
          <p:cNvPr id="3" name="内容占位符 2"/>
          <p:cNvSpPr>
            <a:spLocks noGrp="1"/>
          </p:cNvSpPr>
          <p:nvPr>
            <p:ph idx="1"/>
          </p:nvPr>
        </p:nvSpPr>
        <p:spPr/>
        <p:txBody>
          <a:bodyPr/>
          <a:lstStyle/>
          <a:p>
            <a:r>
              <a:rPr lang="en-US" altLang="zh-CN" dirty="0"/>
              <a:t>OSDI’04</a:t>
            </a:r>
            <a:endParaRPr lang="en-US" altLang="zh-CN" dirty="0"/>
          </a:p>
          <a:p>
            <a:pPr lvl="1"/>
            <a:r>
              <a:rPr lang="en-US" altLang="zh-CN" dirty="0"/>
              <a:t>MapReduce: Simplified Data Processing on Large Clusters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2006715" y="1437625"/>
            <a:ext cx="5130570" cy="32465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PP_MARK_KEY" val="da9983dd-5999-42cf-b836-e4f56743825b"/>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34954</Words>
  <Application>WPS 演示</Application>
  <PresentationFormat>全屏显示(16:9)</PresentationFormat>
  <Paragraphs>1201</Paragraphs>
  <Slides>68</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68</vt:i4>
      </vt:variant>
    </vt:vector>
  </HeadingPairs>
  <TitlesOfParts>
    <vt:vector size="84" baseType="lpstr">
      <vt:lpstr>Arial</vt:lpstr>
      <vt:lpstr>宋体</vt:lpstr>
      <vt:lpstr>Wingdings</vt:lpstr>
      <vt:lpstr>Tahoma</vt:lpstr>
      <vt:lpstr>新宋体</vt:lpstr>
      <vt:lpstr>微软雅黑</vt:lpstr>
      <vt:lpstr>Cambria</vt:lpstr>
      <vt:lpstr>Times New Roman</vt:lpstr>
      <vt:lpstr>幼圆</vt:lpstr>
      <vt:lpstr>等线</vt:lpstr>
      <vt:lpstr>Calibri</vt:lpstr>
      <vt:lpstr>Arial Unicode MS</vt:lpstr>
      <vt:lpstr>Cambria Math</vt:lpstr>
      <vt:lpstr>Cambria Math</vt:lpstr>
      <vt:lpstr>Verdana</vt:lpstr>
      <vt:lpstr>Office 主题​​</vt:lpstr>
      <vt:lpstr>Architecture of Enterprise Applications 24 Hadoop </vt:lpstr>
      <vt:lpstr>Contents and Objectives</vt:lpstr>
      <vt:lpstr>Apache Hadoop</vt:lpstr>
      <vt:lpstr>Apache Hadoop - Modules</vt:lpstr>
      <vt:lpstr>Pseudo-Distributed Operation</vt:lpstr>
      <vt:lpstr>Setup passphraseless ssh</vt:lpstr>
      <vt:lpstr>Execution</vt:lpstr>
      <vt:lpstr>Execution</vt:lpstr>
      <vt:lpstr>Map Reduce</vt:lpstr>
      <vt:lpstr>Map Reduce</vt:lpstr>
      <vt:lpstr>Map Reduce</vt:lpstr>
      <vt:lpstr>MapReduce Basics</vt:lpstr>
      <vt:lpstr>MapReduce Basics</vt:lpstr>
      <vt:lpstr>Map Reduce - WordCount</vt:lpstr>
      <vt:lpstr>Map Reduce - WordCount</vt:lpstr>
      <vt:lpstr>Map Reduce - WordCount</vt:lpstr>
      <vt:lpstr>Map Reduce - WordCount</vt:lpstr>
      <vt:lpstr>Map Reduce - WordCount</vt:lpstr>
      <vt:lpstr>Map Reduce - WordCount</vt:lpstr>
      <vt:lpstr>Map Reduce - WordCount</vt:lpstr>
      <vt:lpstr>Map Reduce - WordCount</vt:lpstr>
      <vt:lpstr>MapReduce</vt:lpstr>
      <vt:lpstr>MapReduce</vt:lpstr>
      <vt:lpstr>MapReduce</vt:lpstr>
      <vt:lpstr>MapReduce</vt:lpstr>
      <vt:lpstr>MapReduce</vt:lpstr>
      <vt:lpstr>MapReduce</vt:lpstr>
      <vt:lpstr>Java MapReduce</vt:lpstr>
      <vt:lpstr>Java MapReduce</vt:lpstr>
      <vt:lpstr>Java MapReduce</vt:lpstr>
      <vt:lpstr>Scaling Out</vt:lpstr>
      <vt:lpstr>Scaling Out</vt:lpstr>
      <vt:lpstr>Scaling Out</vt:lpstr>
      <vt:lpstr>Scaling Out</vt:lpstr>
      <vt:lpstr>Scaling Out</vt:lpstr>
      <vt:lpstr>MapReduce inside: JobTracker</vt:lpstr>
      <vt:lpstr>Mapper</vt:lpstr>
      <vt:lpstr>Mapper</vt:lpstr>
      <vt:lpstr>How Many Mappers?</vt:lpstr>
      <vt:lpstr>Reducer</vt:lpstr>
      <vt:lpstr>Shuffle &amp; Sort</vt:lpstr>
      <vt:lpstr>Secondary Sort &amp; Reduce</vt:lpstr>
      <vt:lpstr>How Many Reducers?</vt:lpstr>
      <vt:lpstr>Reduce NONE &amp; Partitioner</vt:lpstr>
      <vt:lpstr>Job Configuration</vt:lpstr>
      <vt:lpstr>Task Execution &amp; Environment</vt:lpstr>
      <vt:lpstr>Task Execution &amp; Environment</vt:lpstr>
      <vt:lpstr>Map Parameters</vt:lpstr>
      <vt:lpstr>Shuffle/Reduce Parameters</vt:lpstr>
      <vt:lpstr>Shuffle/Reduce Parameters</vt:lpstr>
      <vt:lpstr>Configured Parameters</vt:lpstr>
      <vt:lpstr>Job Submission &amp; Monitoring</vt:lpstr>
      <vt:lpstr>Job Control</vt:lpstr>
      <vt:lpstr>Job Input</vt:lpstr>
      <vt:lpstr>InputSplit</vt:lpstr>
      <vt:lpstr>RecordReader</vt:lpstr>
      <vt:lpstr>Job Output</vt:lpstr>
      <vt:lpstr>OutputCommitter</vt:lpstr>
      <vt:lpstr>RecordWriter</vt:lpstr>
      <vt:lpstr>Other Useful Features</vt:lpstr>
      <vt:lpstr>PowerPoint 演示文稿</vt:lpstr>
      <vt:lpstr> </vt:lpstr>
      <vt:lpstr>YARN</vt:lpstr>
      <vt:lpstr>YARN</vt:lpstr>
      <vt:lpstr>YARN</vt:lpstr>
      <vt:lpstr>YARN</vt:lpstr>
      <vt:lpstr>References</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1897</cp:revision>
  <cp:lastPrinted>2019-04-10T06:44:00Z</cp:lastPrinted>
  <dcterms:created xsi:type="dcterms:W3CDTF">2011-12-13T14:18:00Z</dcterms:created>
  <dcterms:modified xsi:type="dcterms:W3CDTF">2022-12-29T00:27:44Z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744363D75EFE47EEA85B15BAC8661147</vt:lpwstr>
  </property>
  <property fmtid="{D5CDD505-2E9C-101B-9397-08002B2CF9AE}" pid="3" name="KSOProductBuildVer">
    <vt:lpwstr>2052-11.1.0.12980</vt:lpwstr>
  </property>
</Properties>
</file>