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2241" r:id="rId3"/>
    <p:sldId id="2268" r:id="rId5"/>
    <p:sldId id="2417" r:id="rId6"/>
    <p:sldId id="2429" r:id="rId7"/>
    <p:sldId id="2430" r:id="rId8"/>
    <p:sldId id="260" r:id="rId9"/>
    <p:sldId id="261" r:id="rId10"/>
    <p:sldId id="2431" r:id="rId11"/>
    <p:sldId id="2432" r:id="rId12"/>
    <p:sldId id="263" r:id="rId13"/>
    <p:sldId id="2433" r:id="rId14"/>
    <p:sldId id="2434" r:id="rId15"/>
    <p:sldId id="2435" r:id="rId16"/>
    <p:sldId id="2440" r:id="rId17"/>
    <p:sldId id="2436" r:id="rId18"/>
    <p:sldId id="2437" r:id="rId19"/>
    <p:sldId id="2438" r:id="rId20"/>
    <p:sldId id="2439" r:id="rId21"/>
    <p:sldId id="2441" r:id="rId22"/>
    <p:sldId id="2442" r:id="rId23"/>
    <p:sldId id="2443" r:id="rId24"/>
    <p:sldId id="2444" r:id="rId25"/>
    <p:sldId id="2445" r:id="rId26"/>
    <p:sldId id="2446" r:id="rId27"/>
    <p:sldId id="2447" r:id="rId28"/>
    <p:sldId id="2448" r:id="rId29"/>
    <p:sldId id="2449" r:id="rId30"/>
    <p:sldId id="245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1400" r:id="rId42"/>
    <p:sldId id="1401" r:id="rId43"/>
    <p:sldId id="2452" r:id="rId44"/>
    <p:sldId id="2453" r:id="rId45"/>
    <p:sldId id="1404" r:id="rId46"/>
    <p:sldId id="2454" r:id="rId47"/>
    <p:sldId id="2455" r:id="rId48"/>
    <p:sldId id="2456" r:id="rId49"/>
  </p:sldIdLst>
  <p:sldSz cx="9144000" cy="5715000" type="screen16x1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E384B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6" autoAdjust="0"/>
    <p:restoredTop sz="79360" autoAdjust="0"/>
  </p:normalViewPr>
  <p:slideViewPr>
    <p:cSldViewPr>
      <p:cViewPr varScale="1">
        <p:scale>
          <a:sx n="145" d="100"/>
          <a:sy n="145" d="100"/>
        </p:scale>
        <p:origin x="2560" y="176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 redraw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For one double indirect block: (128*128*512)</a:t>
            </a:r>
            <a:r>
              <a:rPr lang="en-US" altLang="zh-CN" baseline="0" dirty="0">
                <a:latin typeface="Times New Roman" panose="02020603050405020304" charset="0"/>
                <a:ea typeface="宋体" panose="02010600030101010101" pitchFamily="2" charset="-122"/>
              </a:rPr>
              <a:t> / (1024*1024)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 err="1">
                <a:latin typeface="+mn-lt"/>
              </a:rPr>
              <a:t>inode</a:t>
            </a:r>
            <a:r>
              <a:rPr kumimoji="1" lang="en-US" altLang="zh-CN" sz="3600" dirty="0">
                <a:latin typeface="+mn-lt"/>
              </a:rPr>
              <a:t>-based File System</a:t>
            </a:r>
            <a:endParaRPr kumimoji="1" lang="zh-CN" altLang="en-US" sz="360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SE124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 panose="020B050302020402020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 panose="020B0503020204020204" charset="-122"/>
              </a:rPr>
              <a:t>(2022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 panose="020B050302020402020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 panose="020B0503020204020204" charset="-122"/>
              </a:rPr>
              <a:t>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3941"/>
            <a:ext cx="8229600" cy="900442"/>
          </a:xfrm>
        </p:spPr>
        <p:txBody>
          <a:bodyPr>
            <a:noAutofit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246070DB-D0BF-3243-8608-E626275AB0A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Mapping</a:t>
            </a:r>
            <a:r>
              <a:rPr kumimoji="1" lang="en-US" altLang="zh-CN" b="0" dirty="0"/>
              <a:t>: block number -&gt; block data </a:t>
            </a:r>
            <a:endParaRPr kumimoji="1" lang="en-US" altLang="zh-CN" b="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0" dirty="0"/>
              <a:t>How to know the </a:t>
            </a:r>
            <a:r>
              <a:rPr kumimoji="1" lang="en-US" altLang="zh-CN" dirty="0">
                <a:solidFill>
                  <a:srgbClr val="C00000"/>
                </a:solidFill>
              </a:rPr>
              <a:t>size</a:t>
            </a:r>
            <a:r>
              <a:rPr kumimoji="1" lang="en-US" altLang="zh-CN" b="0" dirty="0"/>
              <a:t> of block?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How to know which block is free?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These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will also be stored on the</a:t>
            </a:r>
            <a:r>
              <a:rPr kumimoji="1" lang="en-US" altLang="zh-CN" dirty="0">
                <a:solidFill>
                  <a:srgbClr val="FF0000"/>
                </a:solidFill>
              </a:rPr>
              <a:t> same disk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Super block</a:t>
            </a:r>
            <a:r>
              <a:rPr kumimoji="1" lang="en-US" altLang="zh-CN" dirty="0"/>
              <a:t>!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44230"/>
            <a:ext cx="501650" cy="385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68" y="1728883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devices[b]</a:t>
            </a:r>
            <a:endParaRPr kumimoji="1"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3432810" y="4004945"/>
            <a:ext cx="417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每个文件系统有自己的</a:t>
            </a:r>
            <a:r>
              <a:rPr lang="en-US" altLang="zh-CN"/>
              <a:t>super block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Super Block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solidFill>
                  <a:srgbClr val="FF0000"/>
                </a:solidFill>
              </a:rPr>
              <a:t>One superblock per file system</a:t>
            </a:r>
            <a:endParaRPr kumimoji="1" lang="en-US" altLang="zh-CN" b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Kernel reads superblock when </a:t>
            </a:r>
            <a:r>
              <a:rPr kumimoji="1" lang="en-US" altLang="zh-CN" dirty="0">
                <a:solidFill>
                  <a:srgbClr val="FF0000"/>
                </a:solidFill>
              </a:rPr>
              <a:t>mount(</a:t>
            </a:r>
            <a:r>
              <a:rPr kumimoji="1" lang="zh-CN" altLang="en-US" dirty="0">
                <a:solidFill>
                  <a:srgbClr val="FF0000"/>
                </a:solidFill>
              </a:rPr>
              <a:t>挂载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-US" altLang="zh-CN" dirty="0"/>
              <a:t> the FS</a:t>
            </a:r>
            <a:endParaRPr kumimoji="1" lang="en-US" altLang="zh-CN" dirty="0"/>
          </a:p>
          <a:p>
            <a:r>
              <a:rPr kumimoji="1" lang="en-US" altLang="zh-CN" b="0" dirty="0"/>
              <a:t>Superblock </a:t>
            </a:r>
            <a:r>
              <a:rPr kumimoji="1" lang="en-US" altLang="zh-CN" dirty="0">
                <a:solidFill>
                  <a:srgbClr val="C00000"/>
                </a:solidFill>
              </a:rPr>
              <a:t>contains</a:t>
            </a:r>
            <a:r>
              <a:rPr kumimoji="1" lang="en-US" altLang="zh-CN" b="0" dirty="0"/>
              <a:t>: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Size of the blocks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MS PGothic" panose="020B0600070205080204" charset="-128"/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Number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of free blocks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MS PGothic" panose="020B0600070205080204" charset="-128"/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A list of free blocks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MS PGothic" panose="020B0600070205080204" charset="-128"/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Other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metadata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file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system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(including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inode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MS PGothic" panose="020B0600070205080204" charset="-128"/>
              </a:rPr>
              <a:t>info)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20" name="矩形 19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25" name="矩形 24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43000" y="4867200"/>
            <a:ext cx="720074" cy="633591"/>
            <a:chOff x="1619678" y="4888205"/>
            <a:chExt cx="720074" cy="633591"/>
          </a:xfrm>
        </p:grpSpPr>
        <p:sp>
          <p:nvSpPr>
            <p:cNvPr id="28" name="矩形 27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51460" y="4867200"/>
            <a:ext cx="720074" cy="633591"/>
            <a:chOff x="1619678" y="4888205"/>
            <a:chExt cx="720074" cy="633591"/>
          </a:xfrm>
        </p:grpSpPr>
        <p:sp>
          <p:nvSpPr>
            <p:cNvPr id="31" name="矩形 30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34" name="矩形 33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85216" y="4867200"/>
            <a:ext cx="720074" cy="633591"/>
            <a:chOff x="1619678" y="4888205"/>
            <a:chExt cx="720074" cy="633591"/>
          </a:xfrm>
        </p:grpSpPr>
        <p:sp>
          <p:nvSpPr>
            <p:cNvPr id="37" name="矩形 36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893676" y="4867200"/>
            <a:ext cx="720074" cy="633591"/>
            <a:chOff x="1619678" y="4888205"/>
            <a:chExt cx="720074" cy="633591"/>
          </a:xfrm>
        </p:grpSpPr>
        <p:sp>
          <p:nvSpPr>
            <p:cNvPr id="40" name="矩形 39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17586" y="4867200"/>
            <a:ext cx="720074" cy="633591"/>
            <a:chOff x="1619678" y="4888205"/>
            <a:chExt cx="720074" cy="633591"/>
          </a:xfrm>
        </p:grpSpPr>
        <p:sp>
          <p:nvSpPr>
            <p:cNvPr id="43" name="矩形 42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54457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17" y="5401468"/>
            <a:ext cx="501650" cy="313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30200" y="3972560"/>
            <a:ext cx="318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Boot Block</a:t>
            </a:r>
            <a:r>
              <a:rPr lang="zh-CN" altLang="en-US"/>
              <a:t>：用于启动的</a:t>
            </a:r>
            <a:r>
              <a:rPr lang="en-US" altLang="zh-CN"/>
              <a:t>block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42920" y="2353945"/>
            <a:ext cx="577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bitmap</a:t>
            </a:r>
            <a:r>
              <a:rPr lang="zh-CN" altLang="en-US"/>
              <a:t>来存储</a:t>
            </a:r>
            <a:r>
              <a:rPr lang="en-US" altLang="zh-CN"/>
              <a:t>free blocks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，</a:t>
            </a:r>
            <a:r>
              <a:rPr lang="en-US" altLang="zh-CN"/>
              <a:t>superblock</a:t>
            </a:r>
            <a:r>
              <a:rPr lang="zh-CN" altLang="en-US"/>
              <a:t>只记录了</a:t>
            </a:r>
            <a:endParaRPr lang="zh-CN" altLang="en-US"/>
          </a:p>
          <a:p>
            <a:r>
              <a:rPr lang="zh-CN" altLang="en-US"/>
              <a:t>起点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94175" y="38811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file System</a:t>
            </a:r>
            <a:r>
              <a:rPr lang="zh-CN" altLang="en-US"/>
              <a:t>有一个</a:t>
            </a:r>
            <a:r>
              <a:rPr lang="en-US" altLang="zh-CN"/>
              <a:t>super block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</a:t>
            </a:r>
            <a:r>
              <a:rPr kumimoji="1" lang="en-US" altLang="zh-CN" dirty="0">
                <a:solidFill>
                  <a:srgbClr val="FF0000"/>
                </a:solidFill>
              </a:rPr>
              <a:t>a trade-off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Neither too small or too big</a:t>
            </a:r>
            <a:endParaRPr kumimoji="1" lang="en-US" altLang="zh-CN" dirty="0"/>
          </a:p>
          <a:p>
            <a:r>
              <a:rPr kumimoji="1" lang="en-US" altLang="zh-CN" dirty="0"/>
              <a:t>Question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will happen if the block size is too small? What if too big?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efficiently track free blocks?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3585" y="3357880"/>
            <a:ext cx="8125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blockSize</a:t>
            </a:r>
            <a:r>
              <a:rPr lang="zh-CN" altLang="en-US"/>
              <a:t>过大：会产生碎片化，而且可能会出现利用率很低的情况</a:t>
            </a:r>
            <a:endParaRPr lang="zh-CN" altLang="en-US"/>
          </a:p>
          <a:p>
            <a:r>
              <a:rPr lang="en-US" altLang="zh-CN"/>
              <a:t>blockSize</a:t>
            </a:r>
            <a:r>
              <a:rPr lang="zh-CN" altLang="en-US"/>
              <a:t>过小：需要记录的</a:t>
            </a:r>
            <a:r>
              <a:rPr lang="en-US" altLang="zh-CN"/>
              <a:t>metadata</a:t>
            </a:r>
            <a:r>
              <a:rPr lang="zh-CN" altLang="en-US"/>
              <a:t>可能过多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a trade-off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Neither too small or too big</a:t>
            </a:r>
            <a:endParaRPr kumimoji="1" lang="en-US" altLang="zh-CN" dirty="0"/>
          </a:p>
          <a:p>
            <a:r>
              <a:rPr kumimoji="1" lang="en-US" altLang="zh-CN" dirty="0"/>
              <a:t>Question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will happen if the block size is too small? What if too big?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efficiently track free blocks? </a:t>
            </a:r>
            <a:endParaRPr kumimoji="1" lang="en-US" altLang="zh-CN" dirty="0"/>
          </a:p>
          <a:p>
            <a:r>
              <a:rPr kumimoji="1" lang="en-US" altLang="zh-CN" dirty="0"/>
              <a:t>Use a bitmap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8" name="矩形 7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1" name="矩形 10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20" name="矩形 19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3" name="矩形 22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21684" y="4867200"/>
            <a:ext cx="720074" cy="633591"/>
            <a:chOff x="1619678" y="4888205"/>
            <a:chExt cx="720074" cy="633591"/>
          </a:xfrm>
        </p:grpSpPr>
        <p:sp>
          <p:nvSpPr>
            <p:cNvPr id="26" name="矩形 25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45594" y="4867200"/>
            <a:ext cx="720074" cy="633591"/>
            <a:chOff x="1619678" y="4888205"/>
            <a:chExt cx="720074" cy="633591"/>
          </a:xfrm>
        </p:grpSpPr>
        <p:sp>
          <p:nvSpPr>
            <p:cNvPr id="29" name="矩形 28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 rot="5400000">
            <a:off x="6516463" y="3670994"/>
            <a:ext cx="215973" cy="1408692"/>
          </a:xfrm>
          <a:prstGeom prst="leftBrace">
            <a:avLst>
              <a:gd name="adj1" fmla="val 570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864550" y="378715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File blocks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06390" y="453263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余量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requirements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Store items that </a:t>
            </a:r>
            <a:r>
              <a:rPr kumimoji="1" lang="en-US" altLang="zh-CN" dirty="0">
                <a:solidFill>
                  <a:srgbClr val="FF0000"/>
                </a:solidFill>
              </a:rPr>
              <a:t>are larger than one block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May grow or shrink over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file is a linear array of bytes of arbitrary length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Record which blocks belong to each file</a:t>
            </a:r>
            <a:endParaRPr kumimoji="1" lang="en-US" altLang="zh-CN" dirty="0"/>
          </a:p>
          <a:p>
            <a:r>
              <a:rPr kumimoji="1" lang="en-US" altLang="zh-CN" dirty="0" err="1"/>
              <a:t>inode</a:t>
            </a:r>
            <a:r>
              <a:rPr kumimoji="1" lang="en-US" altLang="zh-CN" dirty="0"/>
              <a:t> (</a:t>
            </a:r>
            <a:r>
              <a:rPr kumimoji="1" lang="en-US" altLang="zh-CN" dirty="0">
                <a:solidFill>
                  <a:srgbClr val="FF0000"/>
                </a:solidFill>
              </a:rPr>
              <a:t>index node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container for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about the file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77781" y="4175623"/>
            <a:ext cx="383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0335" y="2778760"/>
            <a:ext cx="3561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block_nums</a:t>
            </a:r>
            <a:r>
              <a:rPr lang="zh-CN" altLang="en-US"/>
              <a:t>记录的是</a:t>
            </a:r>
            <a:r>
              <a:rPr lang="en-US" altLang="zh-CN"/>
              <a:t>inode</a:t>
            </a:r>
            <a:r>
              <a:rPr lang="zh-CN" altLang="en-US"/>
              <a:t>对应文</a:t>
            </a:r>
            <a:endParaRPr lang="zh-CN" altLang="en-US"/>
          </a:p>
          <a:p>
            <a:r>
              <a:rPr lang="zh-CN" altLang="en-US"/>
              <a:t>件的存储的</a:t>
            </a:r>
            <a:r>
              <a:rPr lang="en-US" altLang="zh-CN"/>
              <a:t>block</a:t>
            </a:r>
            <a:r>
              <a:rPr lang="zh-CN" altLang="en-US"/>
              <a:t>的编号集合，</a:t>
            </a:r>
            <a:endParaRPr lang="zh-CN" altLang="en-US"/>
          </a:p>
          <a:p>
            <a:r>
              <a:rPr lang="en-US" altLang="zh-CN"/>
              <a:t>size</a:t>
            </a:r>
            <a:r>
              <a:rPr lang="zh-CN" altLang="en-US"/>
              <a:t>存储的是文件总大小。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表示的是文件最大的</a:t>
            </a:r>
            <a:r>
              <a:rPr lang="en-US" altLang="zh-CN"/>
              <a:t>block</a:t>
            </a:r>
            <a:r>
              <a:rPr lang="zh-CN" altLang="en-US"/>
              <a:t>个数</a:t>
            </a:r>
            <a:endParaRPr lang="zh-CN" altLang="en-US"/>
          </a:p>
          <a:p>
            <a:r>
              <a:rPr lang="zh-CN" altLang="en-US"/>
              <a:t>文件系统中</a:t>
            </a:r>
            <a:r>
              <a:rPr lang="en-US" altLang="zh-CN"/>
              <a:t>inode</a:t>
            </a:r>
            <a:r>
              <a:rPr lang="zh-CN" altLang="en-US"/>
              <a:t>大小固定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等线" panose="02010600030101010101" charset="-122"/>
              </a:rPr>
              <a:t>inode</a:t>
            </a:r>
            <a:r>
              <a:rPr lang="en-US" altLang="zh-CN" dirty="0">
                <a:ea typeface="等线" panose="02010600030101010101" charset="-122"/>
              </a:rPr>
              <a:t> for </a:t>
            </a:r>
            <a:r>
              <a:rPr lang="en-US" altLang="zh-CN" dirty="0">
                <a:solidFill>
                  <a:srgbClr val="0432FF"/>
                </a:solidFill>
                <a:ea typeface="等线" panose="02010600030101010101" charset="-122"/>
              </a:rPr>
              <a:t>Larger Files</a:t>
            </a:r>
            <a:endParaRPr kumimoji="1" lang="en-US" altLang="zh-CN" dirty="0">
              <a:solidFill>
                <a:srgbClr val="0432FF"/>
              </a:solidFill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54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11" name="肘形连接符 23"/>
          <p:cNvCxnSpPr>
            <a:cxnSpLocks noChangeShapeType="1"/>
            <a:stCxn id="103" idx="3"/>
            <a:endCxn id="145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cxnSp>
        <p:nvCxnSpPr>
          <p:cNvPr id="112" name="肘形连接符 58382"/>
          <p:cNvCxnSpPr>
            <a:cxnSpLocks noChangeShapeType="1"/>
            <a:stCxn id="110" idx="3"/>
            <a:endCxn id="115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sp>
        <p:nvSpPr>
          <p:cNvPr id="113" name="TextBox 67"/>
          <p:cNvSpPr txBox="1">
            <a:spLocks noChangeArrowheads="1"/>
          </p:cNvSpPr>
          <p:nvPr/>
        </p:nvSpPr>
        <p:spPr bwMode="auto">
          <a:xfrm>
            <a:off x="611560" y="4009628"/>
            <a:ext cx="12511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an</a:t>
            </a:r>
            <a:r>
              <a:rPr lang="zh-CN" altLang="en-US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endParaRPr lang="zh-CN" altLang="en-US" sz="18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4" name="TextBox 68"/>
          <p:cNvSpPr txBox="1">
            <a:spLocks noChangeArrowheads="1"/>
          </p:cNvSpPr>
          <p:nvPr/>
        </p:nvSpPr>
        <p:spPr bwMode="auto">
          <a:xfrm>
            <a:off x="707036" y="1525963"/>
            <a:ext cx="1501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</a:rPr>
              <a:t>indirect block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22" name="肘形连接符 83"/>
          <p:cNvCxnSpPr>
            <a:cxnSpLocks noChangeShapeType="1"/>
            <a:stCxn id="141" idx="3"/>
            <a:endCxn id="121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sp>
        <p:nvSpPr>
          <p:cNvPr id="123" name="矩形 122"/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26" name="肘形连接符 89"/>
          <p:cNvCxnSpPr>
            <a:cxnSpLocks noChangeShapeType="1"/>
            <a:stCxn id="115" idx="3"/>
            <a:endCxn id="118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cxnSp>
        <p:nvCxnSpPr>
          <p:cNvPr id="127" name="肘形连接符 94"/>
          <p:cNvCxnSpPr>
            <a:cxnSpLocks noChangeShapeType="1"/>
            <a:stCxn id="116" idx="3"/>
            <a:endCxn id="123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sp>
        <p:nvSpPr>
          <p:cNvPr id="128" name="矩形 127"/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32" name="肘形连接符 100"/>
          <p:cNvCxnSpPr>
            <a:cxnSpLocks noChangeShapeType="1"/>
            <a:stCxn id="118" idx="3"/>
            <a:endCxn id="128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cxnSp>
        <p:nvCxnSpPr>
          <p:cNvPr id="133" name="肘形连接符 105"/>
          <p:cNvCxnSpPr>
            <a:cxnSpLocks noChangeShapeType="1"/>
            <a:stCxn id="119" idx="3"/>
            <a:endCxn id="129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cxnSp>
        <p:nvCxnSpPr>
          <p:cNvPr id="134" name="肘形连接符 108"/>
          <p:cNvCxnSpPr>
            <a:cxnSpLocks noChangeShapeType="1"/>
            <a:stCxn id="123" idx="3"/>
            <a:endCxn id="130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cxnSp>
        <p:nvCxnSpPr>
          <p:cNvPr id="135" name="肘形连接符 110"/>
          <p:cNvCxnSpPr>
            <a:cxnSpLocks noChangeShapeType="1"/>
            <a:stCxn id="124" idx="3"/>
            <a:endCxn id="131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sp>
        <p:nvSpPr>
          <p:cNvPr id="136" name="TextBox 124"/>
          <p:cNvSpPr txBox="1">
            <a:spLocks noChangeArrowheads="1"/>
          </p:cNvSpPr>
          <p:nvPr/>
        </p:nvSpPr>
        <p:spPr bwMode="auto">
          <a:xfrm>
            <a:off x="-58139" y="1827588"/>
            <a:ext cx="2263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</a:rPr>
              <a:t>double</a:t>
            </a:r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7" name="TextBox 125"/>
          <p:cNvSpPr txBox="1">
            <a:spLocks noChangeArrowheads="1"/>
          </p:cNvSpPr>
          <p:nvPr/>
        </p:nvSpPr>
        <p:spPr bwMode="auto">
          <a:xfrm>
            <a:off x="707036" y="1223014"/>
            <a:ext cx="1501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44" name="肘形连接符 58377"/>
          <p:cNvCxnSpPr>
            <a:cxnSpLocks noChangeShapeType="1"/>
            <a:stCxn id="109" idx="3"/>
            <a:endCxn id="141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tailEnd type="arrow" w="med" len="med"/>
          </a:ln>
        </p:spPr>
      </p:cxnSp>
      <p:sp>
        <p:nvSpPr>
          <p:cNvPr id="145" name="矩形 144"/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宋体" panose="02010600030101010101" pitchFamily="2" charset="-122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6" name="TextBox 124"/>
          <p:cNvSpPr txBox="1">
            <a:spLocks noChangeArrowheads="1"/>
          </p:cNvSpPr>
          <p:nvPr/>
        </p:nvSpPr>
        <p:spPr bwMode="auto">
          <a:xfrm>
            <a:off x="-58139" y="2128128"/>
            <a:ext cx="2263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</a:rPr>
              <a:t>triple</a:t>
            </a:r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charset="-122"/>
              </a:rPr>
              <a:t>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8" name="左大括号 147"/>
          <p:cNvSpPr/>
          <p:nvPr/>
        </p:nvSpPr>
        <p:spPr>
          <a:xfrm>
            <a:off x="1763688" y="3257567"/>
            <a:ext cx="99020" cy="1904999"/>
          </a:xfrm>
          <a:prstGeom prst="leftBrace">
            <a:avLst>
              <a:gd name="adj1" fmla="val 84288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8520" y="1099820"/>
            <a:ext cx="551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较大的文件使用多级页表</a:t>
            </a:r>
            <a:r>
              <a:rPr lang="en-US" altLang="zh-CN"/>
              <a:t>(</a:t>
            </a:r>
            <a:r>
              <a:rPr lang="zh-CN" altLang="en-US"/>
              <a:t>类似于</a:t>
            </a:r>
            <a:r>
              <a:rPr lang="en-US" altLang="zh-CN"/>
              <a:t>ICS</a:t>
            </a:r>
            <a:r>
              <a:rPr lang="zh-CN" altLang="en-US"/>
              <a:t>中的</a:t>
            </a:r>
            <a:r>
              <a:rPr lang="en-US" altLang="zh-CN"/>
              <a:t>)</a:t>
            </a:r>
            <a:r>
              <a:rPr lang="zh-CN" altLang="en-US"/>
              <a:t>来减小</a:t>
            </a:r>
            <a:endParaRPr lang="zh-CN" altLang="en-US"/>
          </a:p>
          <a:p>
            <a:r>
              <a:rPr lang="zh-CN" altLang="en-US"/>
              <a:t>单个</a:t>
            </a:r>
            <a:r>
              <a:rPr lang="en-US" altLang="zh-CN"/>
              <a:t>inode</a:t>
            </a:r>
            <a:r>
              <a:rPr lang="zh-CN" altLang="en-US"/>
              <a:t>的占用空间大小。注意对于</a:t>
            </a:r>
            <a:r>
              <a:rPr lang="en-US" altLang="zh-CN"/>
              <a:t>indirect block</a:t>
            </a:r>
            <a:endParaRPr lang="en-US" altLang="zh-CN"/>
          </a:p>
          <a:p>
            <a:r>
              <a:rPr lang="zh-CN" altLang="en-US"/>
              <a:t>虽然只占据</a:t>
            </a:r>
            <a:r>
              <a:rPr lang="en-US" altLang="zh-CN"/>
              <a:t>block_nums</a:t>
            </a:r>
            <a:r>
              <a:rPr lang="zh-CN" altLang="en-US"/>
              <a:t>数组中的一位，但是其对应的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也存储了一系列的</a:t>
            </a:r>
            <a:r>
              <a:rPr lang="en-US" altLang="zh-CN"/>
              <a:t>block_id</a:t>
            </a:r>
            <a:r>
              <a:rPr lang="zh-CN" altLang="en-US"/>
              <a:t>用来存储文件内容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740" y="2545080"/>
            <a:ext cx="1783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有了</a:t>
            </a:r>
            <a:r>
              <a:rPr lang="en-US" altLang="zh-CN" sz="1400"/>
              <a:t>indirect-block</a:t>
            </a:r>
            <a:r>
              <a:rPr lang="zh-CN" altLang="en-US" sz="1400"/>
              <a:t>，</a:t>
            </a:r>
            <a:endParaRPr lang="zh-CN" altLang="en-US" sz="1400"/>
          </a:p>
          <a:p>
            <a:r>
              <a:rPr lang="zh-CN" altLang="en-US" sz="1400"/>
              <a:t>会在单个</a:t>
            </a:r>
            <a:r>
              <a:rPr lang="en-US" altLang="zh-CN" sz="1400"/>
              <a:t>inode</a:t>
            </a:r>
            <a:r>
              <a:rPr lang="zh-CN" altLang="en-US" sz="1400"/>
              <a:t>大小</a:t>
            </a:r>
            <a:endParaRPr lang="zh-CN" altLang="en-US" sz="1400"/>
          </a:p>
          <a:p>
            <a:r>
              <a:rPr lang="zh-CN" altLang="en-US" sz="1400"/>
              <a:t>几乎不变情况下增加</a:t>
            </a:r>
            <a:endParaRPr lang="zh-CN" altLang="en-US" sz="1400"/>
          </a:p>
          <a:p>
            <a:r>
              <a:rPr lang="en-US" altLang="zh-CN" sz="1400"/>
              <a:t>size</a:t>
            </a:r>
            <a:r>
              <a:rPr lang="zh-CN" altLang="en-US" sz="1400"/>
              <a:t>最大上限。</a:t>
            </a:r>
            <a:endParaRPr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Given an </a:t>
            </a:r>
            <a:r>
              <a:rPr kumimoji="1" lang="en-US" altLang="zh-CN" b="0" dirty="0" err="1"/>
              <a:t>inode</a:t>
            </a:r>
            <a:r>
              <a:rPr kumimoji="1" lang="en-US" altLang="zh-CN" b="0" dirty="0"/>
              <a:t>, can </a:t>
            </a:r>
            <a:r>
              <a:rPr kumimoji="1" lang="en-US" altLang="zh-CN" b="0" dirty="0">
                <a:solidFill>
                  <a:srgbClr val="FF0000"/>
                </a:solidFill>
              </a:rPr>
              <a:t>map</a:t>
            </a:r>
            <a:r>
              <a:rPr kumimoji="1" lang="en-US" altLang="zh-CN" b="0" dirty="0"/>
              <a:t> a block index number (of a file)  to a block number (of a disk)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Index number: e.g., </a:t>
            </a:r>
            <a:r>
              <a:rPr kumimoji="1" lang="en-US" altLang="zh-CN" dirty="0">
                <a:solidFill>
                  <a:srgbClr val="C00000"/>
                </a:solidFill>
              </a:rPr>
              <a:t>the 3rd block of a file is number 78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330" y="2446918"/>
            <a:ext cx="8686800" cy="157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o &lt;- offset / BLOCKSIZE</a:t>
            </a:r>
            <a:endParaRPr kumimoji="1" lang="en-US" altLang="zh-CN" i="1" dirty="0"/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b –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  <a:endParaRPr kumimoji="1" lang="en-US" altLang="zh-CN" i="1" dirty="0"/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2371" y="4114068"/>
            <a:ext cx="8139094" cy="113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zh-CN" altLang="en-US" b="1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i.block_nums</a:t>
            </a:r>
            <a:r>
              <a:rPr kumimoji="1" lang="en-US" altLang="zh-CN" i="1" dirty="0"/>
              <a:t>[index]</a:t>
            </a:r>
            <a:endParaRPr kumimoji="1" lang="zh-CN" altLang="en-US" i="1" dirty="0"/>
          </a:p>
        </p:txBody>
      </p:sp>
      <p:sp>
        <p:nvSpPr>
          <p:cNvPr id="15" name="任意形状 14"/>
          <p:cNvSpPr/>
          <p:nvPr/>
        </p:nvSpPr>
        <p:spPr>
          <a:xfrm>
            <a:off x="4480560" y="3212796"/>
            <a:ext cx="444137" cy="941193"/>
          </a:xfrm>
          <a:custGeom>
            <a:avLst/>
            <a:gdLst>
              <a:gd name="connsiteX0" fmla="*/ 0 w 444137"/>
              <a:gd name="connsiteY0" fmla="*/ 39855 h 941193"/>
              <a:gd name="connsiteX1" fmla="*/ 365760 w 444137"/>
              <a:gd name="connsiteY1" fmla="*/ 105170 h 941193"/>
              <a:gd name="connsiteX2" fmla="*/ 444137 w 444137"/>
              <a:gd name="connsiteY2" fmla="*/ 941193 h 9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941193">
                <a:moveTo>
                  <a:pt x="0" y="39855"/>
                </a:moveTo>
                <a:cubicBezTo>
                  <a:pt x="145868" y="-2599"/>
                  <a:pt x="291737" y="-45053"/>
                  <a:pt x="365760" y="105170"/>
                </a:cubicBezTo>
                <a:cubicBezTo>
                  <a:pt x="439783" y="255393"/>
                  <a:pt x="441960" y="598293"/>
                  <a:pt x="444137" y="94119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L3: </a:t>
            </a:r>
            <a:r>
              <a:rPr lang="en-US" altLang="zh-CN" dirty="0" err="1">
                <a:ea typeface="等线" panose="02010600030101010101" charset="-122"/>
              </a:rPr>
              <a:t>inode</a:t>
            </a:r>
            <a:r>
              <a:rPr lang="en-US" altLang="zh-CN" dirty="0">
                <a:ea typeface="等线" panose="02010600030101010101" charset="-122"/>
              </a:rPr>
              <a:t> Number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Mapping: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number -&gt;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table</a:t>
            </a:r>
            <a:r>
              <a:rPr kumimoji="1" lang="en-US" altLang="zh-CN" b="0" dirty="0">
                <a:solidFill>
                  <a:schemeClr val="tx1"/>
                </a:solidFill>
              </a:rPr>
              <a:t>: at a </a:t>
            </a:r>
            <a:r>
              <a:rPr kumimoji="1" lang="en-US" altLang="zh-CN" b="0" dirty="0">
                <a:solidFill>
                  <a:srgbClr val="FF0000"/>
                </a:solidFill>
              </a:rPr>
              <a:t>fixed location</a:t>
            </a:r>
            <a:r>
              <a:rPr kumimoji="1" lang="en-US" altLang="zh-CN" b="0" dirty="0">
                <a:solidFill>
                  <a:schemeClr val="tx1"/>
                </a:solidFill>
              </a:rPr>
              <a:t> on storage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is </a:t>
            </a:r>
            <a:r>
              <a:rPr kumimoji="1" lang="en-US" altLang="zh-CN" dirty="0">
                <a:solidFill>
                  <a:srgbClr val="FF0000"/>
                </a:solidFill>
              </a:rPr>
              <a:t>the index of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table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Track which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are in use, e.g. free list, a field in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195" y="1999464"/>
            <a:ext cx="8139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num)-&gt;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inode_table</a:t>
            </a:r>
            <a:r>
              <a:rPr kumimoji="1" lang="en-US" altLang="zh-CN" i="1" dirty="0"/>
              <a:t>[num]</a:t>
            </a:r>
            <a:endParaRPr kumimoji="1" lang="zh-CN" altLang="en-US" i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11" name="矩形 10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4" name="矩形 13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  <a:endParaRPr kumimoji="1" lang="en-US" altLang="zh-CN" sz="1700" dirty="0"/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17" name="矩形 16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0" name="矩形 19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80109" y="4867200"/>
            <a:ext cx="1420121" cy="633591"/>
            <a:chOff x="1619677" y="4888205"/>
            <a:chExt cx="720074" cy="633591"/>
          </a:xfrm>
          <a:solidFill>
            <a:schemeClr val="bg1"/>
          </a:solidFill>
        </p:grpSpPr>
        <p:sp>
          <p:nvSpPr>
            <p:cNvPr id="24" name="矩形 23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19677" y="4900944"/>
              <a:ext cx="720074" cy="6208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73200" y="4867200"/>
            <a:ext cx="720074" cy="633591"/>
            <a:chOff x="1619678" y="4888205"/>
            <a:chExt cx="720074" cy="633591"/>
          </a:xfrm>
        </p:grpSpPr>
        <p:sp>
          <p:nvSpPr>
            <p:cNvPr id="26" name="矩形 25"/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29" name="矩形 28"/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12818" y="499933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b="1" dirty="0">
                <a:solidFill>
                  <a:srgbClr val="C00000"/>
                </a:solidFill>
              </a:rPr>
              <a:t> table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6182326" y="479414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 rot="5400000">
            <a:off x="6063263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 rot="5400000">
            <a:off x="59473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 rot="5400000">
            <a:off x="58330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 rot="5400000">
            <a:off x="64156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 rot="5400000">
            <a:off x="63013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7080" y="1383665"/>
            <a:ext cx="391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 table</a:t>
            </a:r>
            <a:r>
              <a:rPr lang="zh-CN" altLang="en-US"/>
              <a:t>中存储的是一系列的</a:t>
            </a:r>
            <a:r>
              <a:rPr lang="en-US" altLang="zh-CN"/>
              <a:t>inode</a:t>
            </a:r>
            <a:endParaRPr lang="en-US" altLang="zh-CN"/>
          </a:p>
          <a:p>
            <a:r>
              <a:rPr lang="en-US" altLang="zh-CN"/>
              <a:t>number</a:t>
            </a:r>
            <a:r>
              <a:rPr lang="zh-CN" altLang="en-US"/>
              <a:t>，每个</a:t>
            </a:r>
            <a:r>
              <a:rPr lang="en-US" altLang="zh-CN"/>
              <a:t>num</a:t>
            </a:r>
            <a:r>
              <a:rPr lang="zh-CN" altLang="en-US"/>
              <a:t>对应于一个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612765" y="2446655"/>
            <a:ext cx="3421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 num</a:t>
            </a:r>
            <a:r>
              <a:rPr lang="zh-CN" altLang="en-US"/>
              <a:t>中的一些代表的是</a:t>
            </a:r>
            <a:endParaRPr lang="zh-CN" altLang="en-US"/>
          </a:p>
          <a:p>
            <a:r>
              <a:rPr lang="en-US" altLang="zh-CN"/>
              <a:t>dir</a:t>
            </a:r>
            <a:r>
              <a:rPr lang="zh-CN" altLang="en-US"/>
              <a:t>，</a:t>
            </a:r>
            <a:r>
              <a:rPr lang="en-US" altLang="zh-CN"/>
              <a:t>dir</a:t>
            </a:r>
            <a:r>
              <a:rPr lang="zh-CN" altLang="en-US"/>
              <a:t>中存储的是</a:t>
            </a:r>
            <a:r>
              <a:rPr lang="en-US" altLang="zh-CN"/>
              <a:t>dir</a:t>
            </a:r>
            <a:r>
              <a:rPr lang="zh-CN" altLang="en-US"/>
              <a:t>下文件名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inum</a:t>
            </a:r>
            <a:r>
              <a:rPr lang="zh-CN" altLang="en-US"/>
              <a:t>的映射，所以可以在跳回</a:t>
            </a:r>
            <a:endParaRPr lang="zh-CN" altLang="en-US"/>
          </a:p>
          <a:p>
            <a:r>
              <a:rPr lang="en-US" altLang="zh-CN"/>
              <a:t>inode table</a:t>
            </a:r>
            <a:r>
              <a:rPr lang="zh-CN" altLang="en-US"/>
              <a:t>做下一级搜索。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6995" y="4320540"/>
            <a:ext cx="9106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inode_block_pos = (blocks_num(block</a:t>
            </a:r>
            <a:r>
              <a:rPr lang="zh-CN" altLang="en-US" sz="1400"/>
              <a:t>总数</a:t>
            </a:r>
            <a:r>
              <a:rPr lang="en-US" altLang="zh-CN" sz="1400"/>
              <a:t>))/BPB(</a:t>
            </a:r>
            <a:r>
              <a:rPr lang="zh-CN" altLang="en-US" sz="1400"/>
              <a:t>每个</a:t>
            </a:r>
            <a:r>
              <a:rPr lang="en-US" altLang="zh-CN" sz="1400"/>
              <a:t>block</a:t>
            </a:r>
            <a:r>
              <a:rPr lang="zh-CN" altLang="en-US" sz="1400"/>
              <a:t>中的</a:t>
            </a:r>
            <a:r>
              <a:rPr lang="en-US" altLang="zh-CN" sz="1400"/>
              <a:t>bitmap</a:t>
            </a:r>
            <a:r>
              <a:rPr lang="zh-CN" altLang="en-US" sz="1400"/>
              <a:t>位数</a:t>
            </a:r>
            <a:r>
              <a:rPr lang="en-US" altLang="zh-CN" sz="1400"/>
              <a:t>) + i / IPB(</a:t>
            </a:r>
            <a:r>
              <a:rPr lang="zh-CN" altLang="en-US" sz="1400"/>
              <a:t>每个</a:t>
            </a:r>
            <a:r>
              <a:rPr lang="en-US" altLang="zh-CN" sz="1400"/>
              <a:t>block</a:t>
            </a:r>
            <a:r>
              <a:rPr lang="zh-CN" altLang="en-US" sz="1400"/>
              <a:t>中</a:t>
            </a:r>
            <a:r>
              <a:rPr lang="en-US" altLang="zh-CN" sz="1400"/>
              <a:t>inode</a:t>
            </a:r>
            <a:r>
              <a:rPr lang="zh-CN" altLang="en-US" sz="1400"/>
              <a:t>个数</a:t>
            </a:r>
            <a:r>
              <a:rPr lang="en-US" altLang="zh-CN" sz="1400"/>
              <a:t>) + 2.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5560" y="4698365"/>
            <a:ext cx="16649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blocks[inode_</a:t>
            </a:r>
            <a:endParaRPr lang="en-US" altLang="zh-CN" sz="1400"/>
          </a:p>
          <a:p>
            <a:r>
              <a:rPr lang="en-US" altLang="zh-CN" sz="1400"/>
              <a:t>block_pos]+i % </a:t>
            </a:r>
            <a:endParaRPr lang="en-US" altLang="zh-CN" sz="1400"/>
          </a:p>
          <a:p>
            <a:r>
              <a:rPr lang="en-US" altLang="zh-CN" sz="1400"/>
              <a:t>IPB</a:t>
            </a:r>
            <a:r>
              <a:rPr lang="zh-CN" altLang="en-US" sz="1400"/>
              <a:t>是</a:t>
            </a:r>
            <a:r>
              <a:rPr lang="en-US" altLang="zh-CN" sz="1400"/>
              <a:t>inode</a:t>
            </a:r>
            <a:r>
              <a:rPr lang="zh-CN" altLang="en-US" sz="1400"/>
              <a:t>数据在</a:t>
            </a:r>
            <a:endParaRPr lang="zh-CN" altLang="en-US" sz="1400"/>
          </a:p>
          <a:p>
            <a:r>
              <a:rPr lang="zh-CN" altLang="en-US" sz="1400"/>
              <a:t>该</a:t>
            </a:r>
            <a:r>
              <a:rPr lang="en-US" altLang="zh-CN" sz="1400"/>
              <a:t>block</a:t>
            </a:r>
            <a:r>
              <a:rPr lang="zh-CN" altLang="en-US" sz="1400"/>
              <a:t>中起始位置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Layers so far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3802730"/>
            <a:ext cx="8220075" cy="1683404"/>
          </a:xfrm>
        </p:spPr>
        <p:txBody>
          <a:bodyPr>
            <a:normAutofit/>
          </a:bodyPr>
          <a:lstStyle/>
          <a:p>
            <a:r>
              <a:rPr kumimoji="1" lang="en-US" altLang="zh-CN" b="0" dirty="0" err="1"/>
              <a:t>inode</a:t>
            </a:r>
            <a:r>
              <a:rPr kumimoji="1" lang="en-US" altLang="zh-CN" b="0" dirty="0"/>
              <a:t> number is sufficient to operate a file. However,</a:t>
            </a:r>
            <a:endParaRPr kumimoji="1" lang="en-US" altLang="zh-CN" b="0" dirty="0"/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are </a:t>
            </a:r>
            <a:r>
              <a:rPr kumimoji="1" lang="en-US" altLang="zh-CN" dirty="0">
                <a:solidFill>
                  <a:srgbClr val="FF0000"/>
                </a:solidFill>
              </a:rPr>
              <a:t>convenient names only for computer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change </a:t>
            </a:r>
            <a:r>
              <a:rPr kumimoji="1" lang="en-US" altLang="zh-CN" dirty="0">
                <a:solidFill>
                  <a:srgbClr val="FF0000"/>
                </a:solidFill>
              </a:rPr>
              <a:t>on different storage device</a:t>
            </a:r>
            <a:endParaRPr kumimoji="1" lang="en-US" altLang="zh-CN" dirty="0"/>
          </a:p>
          <a:p>
            <a:r>
              <a:rPr kumimoji="1" lang="en-US" altLang="zh-CN" b="0" dirty="0"/>
              <a:t>A file needs a more </a:t>
            </a:r>
            <a:r>
              <a:rPr kumimoji="1" lang="en-US" altLang="zh-CN" dirty="0">
                <a:solidFill>
                  <a:srgbClr val="C00000"/>
                </a:solidFill>
              </a:rPr>
              <a:t>user-friendly name</a:t>
            </a:r>
            <a:r>
              <a:rPr kumimoji="1" lang="en-US" altLang="zh-CN" b="0" dirty="0"/>
              <a:t>!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689" y="1273324"/>
            <a:ext cx="8139094" cy="227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i="1" dirty="0">
                <a:cs typeface="Courier New" panose="02070309020205020404" pitchFamily="49" charset="0"/>
              </a:rPr>
              <a:t>(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i="1" dirty="0">
                <a:cs typeface="Courier New" panose="02070309020205020404" pitchFamily="49" charset="0"/>
              </a:rPr>
              <a:t>)</a:t>
            </a:r>
            <a:endParaRPr kumimoji="1" lang="en-US" altLang="zh-CN" i="1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o &lt;- offset / BLOCKSIZE</a:t>
            </a:r>
            <a:endParaRPr kumimoji="1" lang="en-US" altLang="zh-CN" i="1" dirty="0"/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en-US" altLang="zh-CN" i="1" dirty="0"/>
              <a:t>b &lt;-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  <a:endParaRPr kumimoji="1" lang="en-US" altLang="zh-CN" i="1" dirty="0"/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File system runtimes, etc. </a:t>
            </a:r>
            <a:endParaRPr kumimoji="1"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302918" y="4053958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015" y="206375"/>
            <a:ext cx="880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DataBase</a:t>
            </a:r>
            <a:r>
              <a:rPr lang="zh-CN" altLang="en-US"/>
              <a:t>，</a:t>
            </a:r>
            <a:r>
              <a:rPr lang="en-US" altLang="zh-CN"/>
              <a:t>FileSystem</a:t>
            </a:r>
            <a:r>
              <a:rPr lang="zh-CN" altLang="en-US"/>
              <a:t>等是</a:t>
            </a:r>
            <a:r>
              <a:rPr lang="en-US" altLang="zh-CN"/>
              <a:t>stateful</a:t>
            </a:r>
            <a:r>
              <a:rPr lang="zh-CN" altLang="en-US"/>
              <a:t>的，需要存储每一个</a:t>
            </a:r>
            <a:r>
              <a:rPr lang="en-US" altLang="zh-CN"/>
              <a:t>state</a:t>
            </a:r>
            <a:r>
              <a:rPr lang="zh-CN" altLang="en-US"/>
              <a:t>，所以存在数据同步问题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5915" y="811530"/>
            <a:ext cx="335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stateful</a:t>
            </a:r>
            <a:r>
              <a:rPr lang="zh-CN" altLang="en-US"/>
              <a:t>处理：三备份</a:t>
            </a:r>
            <a:r>
              <a:rPr lang="en-US" altLang="zh-CN"/>
              <a:t>(</a:t>
            </a:r>
            <a:r>
              <a:rPr lang="zh-CN" altLang="en-US"/>
              <a:t>投票机制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L4: File Name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File name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Hide metadata of file management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Files and I/O devices</a:t>
            </a:r>
            <a:endParaRPr kumimoji="1" lang="en-US" altLang="zh-CN" dirty="0"/>
          </a:p>
          <a:p>
            <a:r>
              <a:rPr kumimoji="1" lang="en-US" altLang="zh-CN" dirty="0"/>
              <a:t>Mapping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Mapping table is saved in directory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Default context: </a:t>
            </a:r>
            <a:r>
              <a:rPr kumimoji="1" lang="en-US" altLang="zh-CN" b="1" dirty="0">
                <a:solidFill>
                  <a:srgbClr val="C00000"/>
                </a:solidFill>
              </a:rPr>
              <a:t>current working directory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marL="720090" lvl="2"/>
            <a:r>
              <a:rPr kumimoji="1" lang="en-US" altLang="zh-CN" dirty="0"/>
              <a:t>Context reference is 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  <a:endParaRPr kumimoji="1" lang="en-US" altLang="zh-CN" dirty="0"/>
          </a:p>
          <a:p>
            <a:pPr marL="720090"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 </a:t>
            </a:r>
            <a:r>
              <a:rPr kumimoji="1" lang="en-US" altLang="zh-CN" b="1" dirty="0">
                <a:solidFill>
                  <a:srgbClr val="C00000"/>
                </a:solidFill>
              </a:rPr>
              <a:t>is also a file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pPr lvl="1">
              <a:spcBef>
                <a:spcPts val="1200"/>
              </a:spcBef>
            </a:pPr>
            <a:r>
              <a:rPr kumimoji="1" lang="en-US" altLang="zh-CN" dirty="0"/>
              <a:t>Max length of a file name is </a:t>
            </a:r>
            <a:r>
              <a:rPr kumimoji="1" lang="en-US" altLang="zh-CN" b="1" dirty="0">
                <a:solidFill>
                  <a:srgbClr val="C00000"/>
                </a:solidFill>
              </a:rPr>
              <a:t>14 bytes </a:t>
            </a:r>
            <a:r>
              <a:rPr kumimoji="1" lang="en-US" altLang="zh-CN" dirty="0"/>
              <a:t>in UNIX version 6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mean?)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1200" y="1214632"/>
            <a:ext cx="383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5987848" y="2905863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/>
                <a:gridCol w="1119885"/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156176" y="2602498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1958" y="4223369"/>
            <a:ext cx="7859216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/>
              <a:t>procedure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name_to_inode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kumimoji="1"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 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, filename)</a:t>
            </a:r>
            <a:endParaRPr kumimoji="1" lang="zh-CN" altLang="en-US" sz="14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179445" y="196850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目录也是文件</a:t>
            </a:r>
            <a:r>
              <a:rPr lang="en-US" altLang="zh-CN"/>
              <a:t>!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LOOKUP in a Directory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1716"/>
            <a:ext cx="8229600" cy="15895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charset="-122"/>
              </a:rPr>
              <a:t>Name comparing method: 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STRING_MATCH</a:t>
            </a:r>
            <a:endParaRPr lang="en-US" altLang="zh-CN" b="0" dirty="0">
              <a:solidFill>
                <a:srgbClr val="C00000"/>
              </a:solidFill>
              <a:latin typeface="Courier New" panose="02070309020205020404" pitchFamily="49" charset="0"/>
              <a:ea typeface="等线" panose="02010600030101010101" charset="-122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dirty="0">
                <a:ea typeface="等线" panose="02010600030101010101" charset="-122"/>
              </a:rPr>
              <a:t>LOOKUP(”cse2021", </a:t>
            </a:r>
            <a:r>
              <a:rPr lang="en-US" altLang="zh-CN" b="0" dirty="0" err="1">
                <a:ea typeface="等线" panose="02010600030101010101" charset="-122"/>
              </a:rPr>
              <a:t>dir</a:t>
            </a:r>
            <a:r>
              <a:rPr lang="en-US" altLang="zh-CN" b="0" dirty="0">
                <a:ea typeface="等线" panose="02010600030101010101" charset="-122"/>
              </a:rPr>
              <a:t>) will return </a:t>
            </a:r>
            <a:r>
              <a:rPr lang="en-US" altLang="zh-CN" dirty="0">
                <a:ea typeface="等线" panose="02010600030101010101" charset="-122"/>
              </a:rPr>
              <a:t>73</a:t>
            </a:r>
            <a:endParaRPr lang="en-US" altLang="zh-CN" b="0" dirty="0">
              <a:ea typeface="等线" panose="02010600030101010101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charset="-122"/>
              </a:rPr>
              <a:t>Next problem</a:t>
            </a:r>
            <a:r>
              <a:rPr lang="en-US" altLang="zh-CN" dirty="0">
                <a:ea typeface="等线" panose="02010600030101010101" charset="-122"/>
              </a:rPr>
              <a:t>: </a:t>
            </a:r>
            <a:endParaRPr lang="en-US" altLang="zh-CN" dirty="0">
              <a:ea typeface="等线" panose="02010600030101010101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等线" panose="02010600030101010101" charset="-122"/>
              </a:rPr>
              <a:t>W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charset="-122"/>
              </a:rPr>
              <a:t>hat if there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charset="-122"/>
              </a:rPr>
              <a:t>are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charset="-122"/>
              </a:rPr>
              <a:t>too many files?</a:t>
            </a:r>
            <a:endParaRPr lang="zh-CN" altLang="en-US" b="0" dirty="0">
              <a:solidFill>
                <a:srgbClr val="C00000"/>
              </a:solidFill>
              <a:ea typeface="等线" panose="0201060003010101010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15" y="1040298"/>
            <a:ext cx="9313701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kumimoji="1"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block </a:t>
            </a:r>
            <a:r>
              <a:rPr kumimoji="1" lang="en-US" altLang="zh-CN" sz="1400" i="1" dirty="0"/>
              <a:t>b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 err="1"/>
              <a:t>inode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i</a:t>
            </a:r>
            <a:r>
              <a:rPr kumimoji="1" lang="en-US" altLang="zh-CN" sz="1400" i="1" dirty="0"/>
              <a:t> =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1400" i="1" dirty="0" err="1">
                <a:solidFill>
                  <a:srgbClr val="FF0000"/>
                </a:solidFill>
              </a:rPr>
              <a:t>i.type</a:t>
            </a:r>
            <a:r>
              <a:rPr kumimoji="1" lang="en-US" altLang="zh-CN" sz="1400" i="1" dirty="0">
                <a:solidFill>
                  <a:srgbClr val="FF0000"/>
                </a:solidFill>
              </a:rPr>
              <a:t> != DIRECTORY</a:t>
            </a:r>
            <a:r>
              <a:rPr kumimoji="1" lang="en-US" altLang="zh-CN" sz="1400" i="1" dirty="0"/>
              <a:t>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FAIURE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for</a:t>
            </a:r>
            <a:r>
              <a:rPr kumimoji="1" lang="en-US" altLang="zh-CN" sz="1400" i="1" dirty="0"/>
              <a:t> offset from 0 to </a:t>
            </a:r>
            <a:r>
              <a:rPr kumimoji="1" lang="en-US" altLang="zh-CN" sz="1400" i="1" dirty="0" err="1"/>
              <a:t>i.size</a:t>
            </a:r>
            <a:r>
              <a:rPr kumimoji="1" lang="en-US" altLang="zh-CN" sz="1400" i="1" dirty="0"/>
              <a:t> – 1 </a:t>
            </a:r>
            <a:r>
              <a:rPr kumimoji="1" lang="en-US" altLang="zh-CN" sz="1400" b="1" i="1" dirty="0"/>
              <a:t>do</a:t>
            </a:r>
            <a:endParaRPr kumimoji="1" lang="en-US" altLang="zh-CN" sz="1400" b="1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b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</a:t>
            </a:r>
            <a:r>
              <a:rPr kumimoji="1" lang="en-US" altLang="zh-CN" sz="1400" i="1" dirty="0"/>
              <a:t>(offset, 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 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STRING_MATCH</a:t>
            </a:r>
            <a:r>
              <a:rPr kumimoji="1" lang="en-US" altLang="zh-CN" sz="1400" i="1" dirty="0"/>
              <a:t>(filename, b)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1400" i="1" dirty="0"/>
              <a:t>(filename, b)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offset &lt;- offset + BLOCKSIZSE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FAILURE </a:t>
            </a:r>
            <a:endParaRPr kumimoji="1" lang="en-US" altLang="zh-CN" sz="1400" i="1" dirty="0"/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  <p:graphicFrame>
        <p:nvGraphicFramePr>
          <p:cNvPr id="14" name="表格 11"/>
          <p:cNvGraphicFramePr>
            <a:graphicFrameLocks noGrp="1"/>
          </p:cNvGraphicFramePr>
          <p:nvPr/>
        </p:nvGraphicFramePr>
        <p:xfrm>
          <a:off x="5940152" y="4264257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/>
                <a:gridCol w="1119885"/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108480" y="3960892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L5: Path Name Layer</a:t>
            </a:r>
            <a:endParaRPr kumimoji="1"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Hierarchy of directories and files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Structured naming: E.g. "projects/paper"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ea typeface="等线" panose="02010600030101010101" charset="-122"/>
              </a:rPr>
              <a:t>Context: </a:t>
            </a:r>
            <a:r>
              <a:rPr lang="en-US" altLang="zh-CN" b="0" dirty="0">
                <a:ea typeface="等线" panose="02010600030101010101" charset="-122"/>
              </a:rPr>
              <a:t>the working directory</a:t>
            </a:r>
            <a:r>
              <a:rPr lang="zh-CN" altLang="en-US" b="0" dirty="0">
                <a:ea typeface="等线" panose="02010600030101010101" charset="-122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altLang="zh-CN" b="0" dirty="0">
              <a:ea typeface="等线" panose="0201060003010101010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1520" y="2262175"/>
            <a:ext cx="9313701" cy="194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kumimoji="1"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  if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PLAIN_NAME(path)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en-US" altLang="zh-CN" sz="1400" i="1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b="1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en-US" altLang="zh-CN" sz="1400" i="1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path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</a:t>
            </a:r>
            <a:endParaRPr kumimoji="1" lang="en-US" altLang="zh-CN" sz="1400" i="1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282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LINK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shortcut for long names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LINK("</a:t>
            </a:r>
            <a:r>
              <a:rPr kumimoji="1" lang="en-US" altLang="zh-CN" dirty="0">
                <a:solidFill>
                  <a:srgbClr val="C00000"/>
                </a:solidFill>
              </a:rPr>
              <a:t>Mail/inbox/new-assignment</a:t>
            </a:r>
            <a:r>
              <a:rPr kumimoji="1" lang="en-US" altLang="zh-CN" dirty="0"/>
              <a:t>", "</a:t>
            </a:r>
            <a:r>
              <a:rPr kumimoji="1" lang="en-US" altLang="zh-CN" dirty="0">
                <a:solidFill>
                  <a:srgbClr val="C00000"/>
                </a:solidFill>
              </a:rPr>
              <a:t>assignment</a:t>
            </a:r>
            <a:r>
              <a:rPr kumimoji="1" lang="en-US" altLang="zh-CN" dirty="0"/>
              <a:t>")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Turns strict hierarchy into a directed graph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Users </a:t>
            </a:r>
            <a:r>
              <a:rPr kumimoji="1" lang="en-US" altLang="zh-CN" dirty="0">
                <a:solidFill>
                  <a:srgbClr val="FF0000"/>
                </a:solidFill>
              </a:rPr>
              <a:t>cannot create links to directories</a:t>
            </a:r>
            <a:r>
              <a:rPr kumimoji="1" lang="en-US" altLang="zh-CN" dirty="0"/>
              <a:t> -&gt; acyclic graph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filenames, same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C00000"/>
                </a:solidFill>
              </a:rPr>
              <a:t>UNLINK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Remove</a:t>
            </a:r>
            <a:r>
              <a:rPr kumimoji="1" lang="en-US" altLang="zh-CN" dirty="0"/>
              <a:t> the binding of filename to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UNLINK </a:t>
            </a:r>
            <a:r>
              <a:rPr kumimoji="1" lang="en-US" altLang="zh-CN" dirty="0">
                <a:solidFill>
                  <a:srgbClr val="FF0000"/>
                </a:solidFill>
              </a:rPr>
              <a:t>last binding</a:t>
            </a:r>
            <a:r>
              <a:rPr kumimoji="1" lang="en-US" altLang="zh-CN" dirty="0"/>
              <a:t>, put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/blocks to a </a:t>
            </a:r>
            <a:r>
              <a:rPr kumimoji="1" lang="en-US" altLang="zh-CN" dirty="0">
                <a:solidFill>
                  <a:srgbClr val="FF0000"/>
                </a:solidFill>
              </a:rPr>
              <a:t>free-list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0000"/>
                </a:solidFill>
              </a:rPr>
              <a:t>reference counter</a:t>
            </a:r>
            <a:r>
              <a:rPr kumimoji="1" lang="en-US" altLang="zh-CN" dirty="0"/>
              <a:t> is needed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73980" y="29521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但是可以建立软连接</a:t>
            </a:r>
            <a:endParaRPr lang="zh-CN" altLang="en-US"/>
          </a:p>
          <a:p>
            <a:r>
              <a:rPr lang="en-US" altLang="zh-CN"/>
              <a:t>--symbolic link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45785" y="116776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link</a:t>
            </a:r>
            <a:r>
              <a:rPr lang="zh-CN" altLang="en-US"/>
              <a:t>可以使得一个</a:t>
            </a:r>
            <a:r>
              <a:rPr lang="en-US" altLang="zh-CN"/>
              <a:t>inode</a:t>
            </a:r>
            <a:endParaRPr lang="en-US" altLang="zh-CN"/>
          </a:p>
          <a:p>
            <a:r>
              <a:rPr lang="zh-CN" altLang="en-US"/>
              <a:t>可能对应于多个文件名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Reference count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can bind multiple file names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+1 when </a:t>
            </a:r>
            <a:r>
              <a:rPr kumimoji="1" lang="en-US" altLang="zh-CN" b="1" dirty="0">
                <a:solidFill>
                  <a:srgbClr val="C00000"/>
                </a:solidFill>
              </a:rPr>
              <a:t>LINK</a:t>
            </a:r>
            <a:r>
              <a:rPr kumimoji="1" lang="en-US" altLang="zh-CN" dirty="0"/>
              <a:t>, -1 when </a:t>
            </a:r>
            <a:r>
              <a:rPr kumimoji="1" lang="en-US" altLang="zh-CN" b="1" dirty="0">
                <a:solidFill>
                  <a:srgbClr val="C00000"/>
                </a:solidFill>
              </a:rPr>
              <a:t>UNLINK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A file will be deleted </a:t>
            </a:r>
            <a:r>
              <a:rPr kumimoji="1" lang="en-US" altLang="zh-CN" dirty="0">
                <a:solidFill>
                  <a:srgbClr val="FF0000"/>
                </a:solidFill>
              </a:rPr>
              <a:t>when reference count is 0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 cycle allowed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US" altLang="zh-CN" dirty="0"/>
              <a:t>Except for '.' and '..'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Naming current and parent </a:t>
            </a:r>
            <a:br>
              <a:rPr kumimoji="1" lang="en-US" altLang="zh-CN" dirty="0"/>
            </a:br>
            <a:r>
              <a:rPr kumimoji="1" lang="en-US" altLang="zh-CN" dirty="0"/>
              <a:t>directory with no need to </a:t>
            </a:r>
            <a:br>
              <a:rPr kumimoji="1" lang="en-US" altLang="zh-CN" dirty="0"/>
            </a:br>
            <a:r>
              <a:rPr kumimoji="1" lang="en-US" altLang="zh-CN" dirty="0"/>
              <a:t>know their names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1200" y="1257829"/>
            <a:ext cx="38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3770" y="2857500"/>
            <a:ext cx="348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r>
              <a:rPr lang="zh-CN" altLang="en-US"/>
              <a:t>和</a:t>
            </a:r>
            <a:r>
              <a:rPr lang="en-US" altLang="zh-CN"/>
              <a:t>..</a:t>
            </a:r>
            <a:r>
              <a:rPr lang="zh-CN" altLang="en-US"/>
              <a:t>是典型的</a:t>
            </a:r>
            <a:r>
              <a:rPr lang="en-US" altLang="zh-CN"/>
              <a:t>LINK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680585" y="3482340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对于一个正常文件</a:t>
            </a:r>
            <a:r>
              <a:rPr lang="en-US" altLang="zh-CN"/>
              <a:t>/symLink,</a:t>
            </a:r>
            <a:r>
              <a:rPr lang="zh-CN" altLang="en-US"/>
              <a:t>创建时有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个默认的</a:t>
            </a:r>
            <a:r>
              <a:rPr lang="en-US" altLang="zh-CN"/>
              <a:t>link(</a:t>
            </a:r>
            <a:r>
              <a:rPr lang="zh-CN" altLang="en-US"/>
              <a:t>指向其自身的</a:t>
            </a:r>
            <a:r>
              <a:rPr lang="en-US" altLang="zh-CN"/>
              <a:t>inode)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而一个目录创建时默认有两个</a:t>
            </a:r>
            <a:r>
              <a:rPr lang="en-US" altLang="zh-CN"/>
              <a:t>link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.</a:t>
            </a:r>
            <a:r>
              <a:rPr lang="zh-CN" altLang="en-US"/>
              <a:t>和</a:t>
            </a:r>
            <a:r>
              <a:rPr lang="en-US" altLang="zh-CN"/>
              <a:t>..</a:t>
            </a:r>
            <a:r>
              <a:rPr lang="zh-CN" altLang="en-US"/>
              <a:t>都与这个目录做了</a:t>
            </a:r>
            <a:r>
              <a:rPr lang="en-US" altLang="zh-CN"/>
              <a:t>link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No </a:t>
            </a:r>
            <a:r>
              <a:rPr lang="en-US" altLang="zh-CN" dirty="0">
                <a:solidFill>
                  <a:srgbClr val="0432FF"/>
                </a:solidFill>
                <a:ea typeface="等线" panose="02010600030101010101" charset="-122"/>
              </a:rPr>
              <a:t>Cycle</a:t>
            </a:r>
            <a:r>
              <a:rPr lang="en-US" altLang="zh-CN" dirty="0">
                <a:ea typeface="等线" panose="02010600030101010101" charset="-122"/>
              </a:rPr>
              <a:t> for LINK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1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7" name="直接连接符 13"/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8" name="直接连接符 17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9" name="直接连接符 19"/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/a/b is a directory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of a is 1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a's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26" name="直接连接符 27"/>
          <p:cNvCxnSpPr>
            <a:cxnSpLocks noChangeShapeType="1"/>
            <a:stCxn id="21" idx="2"/>
            <a:endCxn id="22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27" name="直接连接符 28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28" name="直接连接符 30"/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29" name="直接连接符 31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30" name="圆角矩形 29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宋体" panose="02010600030101010101" pitchFamily="2" charset="-122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宋体" panose="02010600030101010101" pitchFamily="2" charset="-122"/>
            </a:endParaRPr>
          </a:p>
        </p:txBody>
      </p:sp>
      <p:cxnSp>
        <p:nvCxnSpPr>
          <p:cNvPr id="35" name="直接连接符 38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36" name="直接连接符 39"/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37" name="直接连接符 41"/>
          <p:cNvCxnSpPr>
            <a:cxnSpLocks noChangeShapeType="1"/>
            <a:stCxn id="30" idx="2"/>
            <a:endCxn id="32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38" name="直接连接符 42"/>
          <p:cNvCxnSpPr>
            <a:cxnSpLocks noChangeShapeType="1"/>
            <a:stCxn id="32" idx="2"/>
            <a:endCxn id="34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39" name="肘形连接符 48"/>
          <p:cNvCxnSpPr>
            <a:cxnSpLocks noChangeShapeType="1"/>
            <a:stCxn id="25" idx="1"/>
            <a:endCxn id="23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40" name="肘形连接符 56"/>
          <p:cNvCxnSpPr>
            <a:cxnSpLocks noChangeShapeType="1"/>
            <a:stCxn id="34" idx="1"/>
            <a:endCxn id="32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4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3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LINK ("/a/b/c", a")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Cause a cycle!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of a is 2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4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5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6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7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8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49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8004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UNLINK ("/a")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25 is not deleted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25 is dis-connected from graph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No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one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can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get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it!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7308304" y="1849388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pic>
        <p:nvPicPr>
          <p:cNvPr id="51" name="图形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08304" y="1852904"/>
            <a:ext cx="356524" cy="356524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478865" y="4732975"/>
            <a:ext cx="40821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(Why)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deleting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b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first(?)</a:t>
            </a:r>
            <a:endParaRPr kumimoji="1" lang="zh-CN" altLang="en-US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3568" y="47803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Think: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Renaming - 1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1213485"/>
            <a:ext cx="820102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删除可能存在的名称为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的文件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文件同时指向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对应的文件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对应的文件删除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2454110"/>
            <a:ext cx="8229600" cy="212457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Text edit </a:t>
            </a:r>
            <a:r>
              <a:rPr kumimoji="1" lang="en-US" altLang="zh-CN" b="0" dirty="0"/>
              <a:t>usually save editing file in a </a:t>
            </a:r>
            <a:r>
              <a:rPr kumimoji="1" lang="en-US" altLang="zh-CN" dirty="0">
                <a:solidFill>
                  <a:srgbClr val="C00000"/>
                </a:solidFill>
              </a:rPr>
              <a:t>temp</a:t>
            </a:r>
            <a:r>
              <a:rPr kumimoji="1" lang="en-US" altLang="zh-CN" b="0" dirty="0"/>
              <a:t> file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Edit in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/>
              <a:t>, then rename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0" dirty="0"/>
              <a:t>What if the computer </a:t>
            </a:r>
            <a:r>
              <a:rPr kumimoji="1" lang="en-US" altLang="zh-CN" dirty="0">
                <a:solidFill>
                  <a:srgbClr val="C00000"/>
                </a:solidFill>
              </a:rPr>
              <a:t>fails between 1 &amp; 2</a:t>
            </a:r>
            <a:r>
              <a:rPr kumimoji="1" lang="en-US" altLang="zh-CN" b="0" dirty="0"/>
              <a:t>?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The file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will be lost, which will surprise the user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Need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action (in later lectures)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Renaming - 2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9428"/>
            <a:ext cx="8229600" cy="3276706"/>
          </a:xfrm>
        </p:spPr>
        <p:txBody>
          <a:bodyPr/>
          <a:lstStyle/>
          <a:p>
            <a:r>
              <a:rPr kumimoji="1" lang="en-US" altLang="zh-CN" b="0" dirty="0">
                <a:solidFill>
                  <a:srgbClr val="0432FF"/>
                </a:solidFill>
              </a:rPr>
              <a:t>Weaker specification</a:t>
            </a:r>
            <a:r>
              <a:rPr kumimoji="1" lang="en-US" altLang="zh-CN" b="0" dirty="0"/>
              <a:t> without atomic actions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1. Changes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in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of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2. Removes the directory entry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a typeface="等线" panose="02010600030101010101" charset="-122"/>
              </a:rPr>
              <a:t>If fails between 1 &amp; 2</a:t>
            </a:r>
            <a:endParaRPr lang="en-US" altLang="zh-CN" b="0" dirty="0">
              <a:ea typeface="等线" panose="02010600030101010101" charset="-122"/>
            </a:endParaRPr>
          </a:p>
          <a:p>
            <a:pPr lvl="1"/>
            <a:r>
              <a:rPr lang="en-US" altLang="zh-CN" sz="1600" dirty="0">
                <a:ea typeface="等线" panose="02010600030101010101" charset="-122"/>
              </a:rPr>
              <a:t>Must increase reference count of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from_name</a:t>
            </a:r>
            <a:r>
              <a:rPr lang="en-US" altLang="zh-CN" sz="1600" dirty="0" err="1">
                <a:ea typeface="等线" panose="02010600030101010101" charset="-122"/>
              </a:rPr>
              <a:t>'s</a:t>
            </a:r>
            <a:r>
              <a:rPr lang="en-US" altLang="zh-CN" sz="1600" dirty="0">
                <a:ea typeface="等线" panose="02010600030101010101" charset="-122"/>
              </a:rPr>
              <a:t> </a:t>
            </a:r>
            <a:r>
              <a:rPr lang="en-US" altLang="zh-CN" sz="1600" dirty="0" err="1">
                <a:ea typeface="等线" panose="02010600030101010101" charset="-122"/>
              </a:rPr>
              <a:t>inode</a:t>
            </a:r>
            <a:r>
              <a:rPr lang="en-US" altLang="zh-CN" sz="1600" dirty="0">
                <a:ea typeface="等线" panose="02010600030101010101" charset="-122"/>
              </a:rPr>
              <a:t> on recovery</a:t>
            </a:r>
            <a:endParaRPr lang="en-US" altLang="zh-CN" sz="1600" dirty="0">
              <a:ea typeface="等线" panose="02010600030101010101" charset="-122"/>
            </a:endParaRPr>
          </a:p>
          <a:p>
            <a:r>
              <a:rPr lang="en-US" altLang="zh-CN" b="0" dirty="0">
                <a:ea typeface="等线" panose="02010600030101010101" charset="-122"/>
              </a:rPr>
              <a:t>If </a:t>
            </a:r>
            <a:r>
              <a:rPr lang="en-US" altLang="zh-CN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to_name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ea typeface="等线" panose="02010600030101010101" charset="-122"/>
              </a:rPr>
              <a:t>already exists</a:t>
            </a:r>
            <a:endParaRPr lang="en-US" altLang="zh-CN" b="0" dirty="0">
              <a:ea typeface="等线" panose="02010600030101010101" charset="-122"/>
            </a:endParaRPr>
          </a:p>
          <a:p>
            <a:pPr lvl="1"/>
            <a:r>
              <a:rPr lang="en-US" altLang="zh-CN" sz="1600" dirty="0">
                <a:solidFill>
                  <a:srgbClr val="0432FF"/>
                </a:solidFill>
                <a:ea typeface="等线" panose="02010600030101010101" charset="-122"/>
              </a:rPr>
              <a:t>It will always exist</a:t>
            </a:r>
            <a:r>
              <a:rPr lang="en-US" altLang="zh-CN" sz="1600" dirty="0">
                <a:ea typeface="等线" panose="02010600030101010101" charset="-122"/>
              </a:rPr>
              <a:t> even if the</a:t>
            </a:r>
            <a:r>
              <a:rPr lang="zh-CN" altLang="en-US" sz="1600" dirty="0">
                <a:ea typeface="等线" panose="02010600030101010101" charset="-122"/>
              </a:rPr>
              <a:t> </a:t>
            </a:r>
            <a:r>
              <a:rPr lang="en-US" altLang="zh-CN" sz="1600" dirty="0">
                <a:ea typeface="等线" panose="02010600030101010101" charset="-122"/>
              </a:rPr>
              <a:t>machine fails between 1 &amp; 2</a:t>
            </a:r>
            <a:endParaRPr lang="zh-CN" altLang="zh-CN" sz="1600" dirty="0">
              <a:ea typeface="等线" panose="0201060003010101010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200" y="1201420"/>
            <a:ext cx="8201025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直接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来修改原来的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ref_count,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来避免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crash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97910" y="4419600"/>
            <a:ext cx="56686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关于为何会</a:t>
            </a:r>
            <a:r>
              <a:rPr lang="en-US" altLang="zh-CN" sz="1400"/>
              <a:t>always exist:</a:t>
            </a:r>
            <a:r>
              <a:rPr lang="zh-CN" altLang="en-US" sz="1400"/>
              <a:t>因为</a:t>
            </a:r>
            <a:r>
              <a:rPr lang="en-US" altLang="zh-CN" sz="1400"/>
              <a:t>LINK</a:t>
            </a:r>
            <a:r>
              <a:rPr lang="zh-CN" altLang="en-US" sz="1400"/>
              <a:t>做的是将</a:t>
            </a:r>
            <a:r>
              <a:rPr lang="en-US" altLang="zh-CN" sz="1400"/>
              <a:t>to_name</a:t>
            </a:r>
            <a:r>
              <a:rPr lang="zh-CN" altLang="en-US" sz="1400"/>
              <a:t>映射到</a:t>
            </a:r>
            <a:r>
              <a:rPr lang="en-US" altLang="zh-CN" sz="1400"/>
              <a:t>form_name</a:t>
            </a:r>
            <a:endParaRPr lang="en-US" altLang="zh-CN" sz="1400"/>
          </a:p>
          <a:p>
            <a:r>
              <a:rPr lang="zh-CN" altLang="en-US" sz="1400"/>
              <a:t>对应的</a:t>
            </a:r>
            <a:r>
              <a:rPr lang="en-US" altLang="zh-CN" sz="1400"/>
              <a:t>inode</a:t>
            </a:r>
            <a:r>
              <a:rPr lang="zh-CN" altLang="en-US" sz="1400"/>
              <a:t>上去，而并没有删除原来的</a:t>
            </a:r>
            <a:r>
              <a:rPr lang="en-US" altLang="zh-CN" sz="1400"/>
              <a:t>to_name</a:t>
            </a:r>
            <a:r>
              <a:rPr lang="zh-CN" altLang="en-US" sz="1400"/>
              <a:t>文件，所以即使</a:t>
            </a:r>
            <a:endParaRPr lang="zh-CN" altLang="en-US" sz="1400"/>
          </a:p>
          <a:p>
            <a:r>
              <a:rPr lang="en-US" altLang="zh-CN" sz="1400"/>
              <a:t>crash</a:t>
            </a:r>
            <a:r>
              <a:rPr lang="zh-CN" altLang="en-US" sz="1400"/>
              <a:t>，原来已经存在的</a:t>
            </a:r>
            <a:r>
              <a:rPr lang="en-US" altLang="zh-CN" sz="1400"/>
              <a:t>to_name</a:t>
            </a:r>
            <a:r>
              <a:rPr lang="zh-CN" altLang="en-US" sz="1400"/>
              <a:t>文件也不会消失。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L6: Absolute Path </a:t>
            </a:r>
            <a:br>
              <a:rPr kumimoji="1" lang="en-US" altLang="zh-CN" dirty="0"/>
            </a:br>
            <a:r>
              <a:rPr kumimoji="1" lang="en-US" altLang="zh-CN" dirty="0"/>
              <a:t>Name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4094"/>
            <a:ext cx="8229600" cy="3476850"/>
          </a:xfrm>
        </p:spPr>
        <p:txBody>
          <a:bodyPr/>
          <a:lstStyle/>
          <a:p>
            <a:r>
              <a:rPr kumimoji="1" lang="en-US" altLang="zh-CN" dirty="0"/>
              <a:t>HOME directory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Every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 default working </a:t>
            </a:r>
            <a:r>
              <a:rPr kumimoji="1" lang="en-US" altLang="zh-CN" dirty="0">
                <a:solidFill>
                  <a:srgbClr val="0432FF"/>
                </a:solidFill>
              </a:rPr>
              <a:t>directory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(HOME)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Problem: no sharing of files between users</a:t>
            </a:r>
            <a:endParaRPr kumimoji="1" lang="en-US" altLang="zh-CN" dirty="0"/>
          </a:p>
          <a:p>
            <a:r>
              <a:rPr kumimoji="1" lang="en-US" altLang="zh-CN" b="0" dirty="0"/>
              <a:t>Introducing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dirty="0">
                <a:solidFill>
                  <a:srgbClr val="C00000"/>
                </a:solidFill>
              </a:rPr>
              <a:t>root</a:t>
            </a:r>
            <a:r>
              <a:rPr kumimoji="1" lang="en-US" altLang="zh-CN" b="0" dirty="0"/>
              <a:t> directory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A universal context for all users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well-known name: '/'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Both '/.' and '/..' are linked to '/'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927" y="4532754"/>
            <a:ext cx="931370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kumimoji="1"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if</a:t>
            </a:r>
            <a:r>
              <a:rPr kumimoji="1" lang="en-US" altLang="zh-C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path[0] = “/”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(path,1)</a:t>
            </a:r>
            <a:endParaRPr kumimoji="1" lang="en-US" altLang="zh-CN" sz="1400" i="1" dirty="0"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 return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path, wd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1400" dirty="0"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27855" y="2569845"/>
            <a:ext cx="40817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一般目录不允许做</a:t>
            </a:r>
            <a:r>
              <a:rPr lang="en-US" altLang="zh-CN"/>
              <a:t>hard link</a:t>
            </a:r>
            <a:r>
              <a:rPr lang="zh-CN" altLang="en-US"/>
              <a:t>，除了</a:t>
            </a:r>
            <a:r>
              <a:rPr lang="en-US" altLang="zh-CN"/>
              <a:t>., ..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目录的大小取决于目录中文件数量</a:t>
            </a:r>
            <a:endParaRPr lang="zh-CN" altLang="en-US"/>
          </a:p>
          <a:p>
            <a:r>
              <a:rPr lang="zh-CN" altLang="en-US"/>
              <a:t>以及文件名称的大小，而不取决于文件</a:t>
            </a:r>
            <a:endParaRPr lang="zh-CN" altLang="en-US"/>
          </a:p>
          <a:p>
            <a:r>
              <a:rPr lang="zh-CN" altLang="en-US"/>
              <a:t>本身大小。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目录中存的是文件名称对应的</a:t>
            </a:r>
            <a:r>
              <a:rPr lang="en-US" altLang="zh-CN"/>
              <a:t>LINK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LINK</a:t>
            </a:r>
            <a:r>
              <a:rPr lang="zh-CN" altLang="en-US"/>
              <a:t>对应于一个具体的文件，即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inode number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88310" y="1160780"/>
            <a:ext cx="443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ROOT</a:t>
            </a:r>
            <a:r>
              <a:rPr lang="zh-CN" altLang="en-US"/>
              <a:t>目录的</a:t>
            </a:r>
            <a:r>
              <a:rPr lang="en-US" altLang="zh-CN"/>
              <a:t>.</a:t>
            </a:r>
            <a:r>
              <a:rPr lang="zh-CN" altLang="en-US"/>
              <a:t>和</a:t>
            </a:r>
            <a:r>
              <a:rPr lang="en-US" altLang="zh-CN"/>
              <a:t>..</a:t>
            </a:r>
            <a:r>
              <a:rPr lang="zh-CN" altLang="en-US"/>
              <a:t>都是指向</a:t>
            </a:r>
            <a:r>
              <a:rPr lang="en-US" altLang="zh-CN"/>
              <a:t>ROOT</a:t>
            </a:r>
            <a:r>
              <a:rPr lang="zh-CN" altLang="en-US"/>
              <a:t>自身的。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CD952D1A-ECCA-2247-8DF4-C1FAEF05A6B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6910" y="4693285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Root Dir</a:t>
            </a:r>
            <a:r>
              <a:rPr lang="zh-CN" altLang="en-US"/>
              <a:t>的</a:t>
            </a:r>
            <a:r>
              <a:rPr lang="en-US" altLang="zh-CN"/>
              <a:t>inode</a:t>
            </a:r>
            <a:r>
              <a:rPr lang="zh-CN" altLang="en-US"/>
              <a:t>编号为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63925" y="4270375"/>
            <a:ext cx="563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这里要注意，</a:t>
            </a:r>
            <a:r>
              <a:rPr lang="en-US" altLang="zh-CN"/>
              <a:t>inode</a:t>
            </a:r>
            <a:r>
              <a:rPr lang="zh-CN" altLang="en-US"/>
              <a:t>中存储的是此文件对应的</a:t>
            </a:r>
            <a:r>
              <a:rPr lang="en-US" altLang="zh-CN"/>
              <a:t>block id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中存储的是实际内容</a:t>
            </a:r>
            <a:r>
              <a:rPr lang="en-US" altLang="zh-CN"/>
              <a:t>(regular file)</a:t>
            </a:r>
            <a:r>
              <a:rPr lang="zh-CN" altLang="en-US"/>
              <a:t>或者</a:t>
            </a:r>
            <a:r>
              <a:rPr lang="en-US" altLang="zh-CN"/>
              <a:t>inode num</a:t>
            </a:r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name</a:t>
            </a:r>
            <a:r>
              <a:rPr lang="zh-CN" altLang="en-US"/>
              <a:t>的映射</a:t>
            </a:r>
            <a:r>
              <a:rPr lang="en-US" altLang="zh-CN"/>
              <a:t>(directory).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9B9537D4-3386-0546-89BF-72B0A8799FB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'/' root directory: </a:t>
            </a:r>
            <a:r>
              <a:rPr lang="en-US" altLang="zh-CN" sz="2800" b="0" dirty="0" err="1">
                <a:ea typeface="等线" panose="02010600030101010101" charset="-122"/>
              </a:rPr>
              <a:t>inode</a:t>
            </a:r>
            <a:r>
              <a:rPr lang="en-US" altLang="zh-CN" sz="2800" b="0" dirty="0">
                <a:ea typeface="等线" panose="02010600030101010101" charset="-122"/>
              </a:rPr>
              <a:t> is 1</a:t>
            </a:r>
            <a:endParaRPr lang="zh-CN" altLang="en-US" sz="2800" b="0" dirty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42D1F0F0-4B09-2843-8E99-19132CBAFB0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Find the first directory in '/' by block number</a:t>
            </a:r>
            <a:endParaRPr lang="zh-CN" altLang="en-US" sz="2800" b="0" dirty="0">
              <a:ea typeface="等线" panose="02010600030101010101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D810989B-7333-B142-A839-84FE41F8676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Find '/programs' by </a:t>
            </a:r>
            <a:r>
              <a:rPr lang="en-US" altLang="zh-CN" sz="2800" b="0" dirty="0">
                <a:solidFill>
                  <a:srgbClr val="FF0000"/>
                </a:solidFill>
                <a:ea typeface="等线" panose="02010600030101010101" charset="-122"/>
              </a:rPr>
              <a:t>comparing name</a:t>
            </a:r>
            <a:endParaRPr lang="en-US" altLang="zh-CN" sz="2800" b="0" dirty="0">
              <a:solidFill>
                <a:srgbClr val="FF0000"/>
              </a:solidFill>
              <a:ea typeface="等线" panose="02010600030101010101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1865BB70-5E88-8B42-9E21-A01140D9C5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Find '/programs' </a:t>
            </a:r>
            <a:r>
              <a:rPr lang="en-US" altLang="zh-CN" sz="2800" b="0" dirty="0" err="1">
                <a:ea typeface="等线" panose="02010600030101010101" charset="-122"/>
              </a:rPr>
              <a:t>inode</a:t>
            </a:r>
            <a:r>
              <a:rPr lang="en-US" altLang="zh-CN" sz="2800" b="0" dirty="0">
                <a:ea typeface="等线" panose="02010600030101010101" charset="-122"/>
              </a:rPr>
              <a:t> by its </a:t>
            </a:r>
            <a:r>
              <a:rPr lang="en-US" altLang="zh-CN" sz="2800" b="0" dirty="0" err="1">
                <a:ea typeface="等线" panose="02010600030101010101" charset="-122"/>
              </a:rPr>
              <a:t>inode</a:t>
            </a:r>
            <a:r>
              <a:rPr lang="en-US" altLang="zh-CN" sz="2800" b="0" dirty="0">
                <a:ea typeface="等线" panose="02010600030101010101" charset="-122"/>
              </a:rPr>
              <a:t> number 7</a:t>
            </a:r>
            <a:endParaRPr lang="zh-CN" altLang="en-US" sz="2800" b="0" dirty="0">
              <a:ea typeface="等线" panose="02010600030101010101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1DDE52B2-C570-8C48-BE11-3BBC8206BC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Find the first file in '/programs/'</a:t>
            </a:r>
            <a:endParaRPr lang="zh-CN" altLang="en-US" sz="2800" b="0" dirty="0">
              <a:ea typeface="等线" panose="02010600030101010101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7CB8CBDD-E4DB-6548-A047-6A349EEA66F6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charset="-122"/>
              </a:rPr>
              <a:t>Find '/programs/</a:t>
            </a:r>
            <a:r>
              <a:rPr lang="en-US" altLang="zh-CN" sz="2800" b="0" dirty="0" err="1">
                <a:ea typeface="等线" panose="02010600030101010101" charset="-122"/>
              </a:rPr>
              <a:t>pong.c</a:t>
            </a:r>
            <a:r>
              <a:rPr lang="en-US" altLang="zh-CN" sz="2800" b="0" dirty="0">
                <a:ea typeface="等线" panose="02010600030101010101" charset="-122"/>
              </a:rPr>
              <a:t>' by comparing its name</a:t>
            </a:r>
            <a:endParaRPr lang="zh-CN" altLang="en-US" sz="2800" b="0" dirty="0">
              <a:ea typeface="等线" panose="02010600030101010101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BDFD7301-B3AE-6249-9999-23E65DFB873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</a:t>
            </a:r>
            <a:r>
              <a:rPr lang="en-US" altLang="zh-CN" b="0" dirty="0" err="1"/>
              <a:t>inode</a:t>
            </a:r>
            <a:r>
              <a:rPr lang="en-US" altLang="zh-CN" b="0" dirty="0"/>
              <a:t>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 by the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9</a:t>
            </a:r>
            <a:endParaRPr lang="zh-CN" altLang="en-US" b="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326B62FE-A102-AA44-8ED7-C6F8562B232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block number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</a:t>
            </a:r>
            <a:endParaRPr lang="zh-CN" altLang="en-US" b="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0A0D5308-A692-2742-AA13-308D44D3DC0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data of block 61 by its block number</a:t>
            </a:r>
            <a:endParaRPr lang="en-US" altLang="zh-CN" b="0" dirty="0"/>
          </a:p>
          <a:p>
            <a:pPr lvl="1"/>
            <a:r>
              <a:rPr lang="en-US" altLang="zh-CN" dirty="0"/>
              <a:t>And data of block 44 &amp; 15</a:t>
            </a:r>
            <a:endParaRPr lang="zh-CN" altLang="en-US" dirty="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</a:ln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8245" y="1028065"/>
            <a:ext cx="412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-ai</a:t>
            </a:r>
            <a:r>
              <a:rPr lang="zh-CN" altLang="en-US"/>
              <a:t>：</a:t>
            </a:r>
            <a:r>
              <a:rPr lang="en-US" altLang="zh-CN"/>
              <a:t>all inodes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2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-based File System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1" lang="en-US" altLang="zh-CN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2e</a:t>
            </a:r>
            <a:r>
              <a:rPr kumimoji="1" lang="zh-CN" altLang="en-US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"."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L7: Symbolic </a:t>
            </a:r>
            <a:br>
              <a:rPr kumimoji="1" lang="en-GB" altLang="zh-CN" dirty="0"/>
            </a:br>
            <a:r>
              <a:rPr kumimoji="1" lang="en-GB" altLang="zh-CN" dirty="0"/>
              <a:t>Link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b="0" dirty="0"/>
              <a:t>Name files </a:t>
            </a:r>
            <a:r>
              <a:rPr kumimoji="1" lang="en-GB" altLang="zh-CN" dirty="0">
                <a:solidFill>
                  <a:srgbClr val="BE384B"/>
                </a:solidFill>
              </a:rPr>
              <a:t>on other disks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dirty="0" err="1"/>
              <a:t>Inode</a:t>
            </a:r>
            <a:r>
              <a:rPr kumimoji="1" lang="en-GB" altLang="zh-CN" dirty="0"/>
              <a:t> is different on other disks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Supports to attach new disks to the name space</a:t>
            </a:r>
            <a:endParaRPr kumimoji="1" lang="en-GB" altLang="zh-CN" dirty="0"/>
          </a:p>
          <a:p>
            <a:r>
              <a:rPr kumimoji="1" lang="en-GB" altLang="zh-CN" dirty="0"/>
              <a:t>Two options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Make </a:t>
            </a:r>
            <a:r>
              <a:rPr kumimoji="1" lang="en-GB" altLang="zh-CN" dirty="0" err="1"/>
              <a:t>inodes</a:t>
            </a:r>
            <a:r>
              <a:rPr kumimoji="1" lang="en-GB" altLang="zh-CN" dirty="0"/>
              <a:t> unique across all disks (not good)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Create synonyms for the files on the other disks</a:t>
            </a:r>
            <a:endParaRPr kumimoji="1" lang="en-GB" altLang="zh-CN" dirty="0"/>
          </a:p>
          <a:p>
            <a:r>
              <a:rPr lang="en-US" altLang="zh-CN" dirty="0">
                <a:ea typeface="等线" panose="02010600030101010101" charset="-122"/>
              </a:rPr>
              <a:t>Introducing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layer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7: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charset="-122"/>
              </a:rPr>
              <a:t>soft link (symbolic link)</a:t>
            </a:r>
            <a:endParaRPr lang="en-US" altLang="zh-CN" dirty="0">
              <a:solidFill>
                <a:srgbClr val="BE384B"/>
              </a:solidFill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SYMLINK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Add </a:t>
            </a:r>
            <a:r>
              <a:rPr lang="en-US" altLang="zh-CN" dirty="0">
                <a:solidFill>
                  <a:srgbClr val="0432FF"/>
                </a:solidFill>
                <a:ea typeface="等线" panose="02010600030101010101" charset="-122"/>
              </a:rPr>
              <a:t>another type of</a:t>
            </a:r>
            <a:r>
              <a:rPr lang="en-US" altLang="zh-CN" dirty="0">
                <a:ea typeface="等线" panose="02010600030101010101" charset="-122"/>
              </a:rPr>
              <a:t> </a:t>
            </a:r>
            <a:r>
              <a:rPr lang="en-US" altLang="zh-CN" dirty="0" err="1">
                <a:ea typeface="等线" panose="02010600030101010101" charset="-122"/>
              </a:rPr>
              <a:t>inode</a:t>
            </a:r>
            <a:endParaRPr lang="en-US" altLang="zh-CN" dirty="0">
              <a:ea typeface="等线" panose="0201060003010101010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Symbolic link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File</a:t>
            </a:r>
            <a:endParaRPr lang="en-US" altLang="zh-CN" sz="1600" b="0" dirty="0">
              <a:latin typeface="Arial" panose="020B0604020202020204" pitchFamily="34" charset="0"/>
              <a:ea typeface="等线" panose="02010600030101010101" charset="-122"/>
            </a:endParaRP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Disk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6145" y="1129030"/>
            <a:ext cx="456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不同盘上面的</a:t>
            </a:r>
            <a:r>
              <a:rPr lang="en-US" altLang="zh-CN"/>
              <a:t>inode</a:t>
            </a:r>
            <a:r>
              <a:rPr lang="zh-CN" altLang="en-US"/>
              <a:t>编号以及分布都是</a:t>
            </a:r>
            <a:endParaRPr lang="zh-CN" altLang="en-US"/>
          </a:p>
          <a:p>
            <a:r>
              <a:rPr lang="zh-CN" altLang="en-US"/>
              <a:t>不同的，所以通过硬</a:t>
            </a:r>
            <a:r>
              <a:rPr lang="en-US" altLang="zh-CN"/>
              <a:t>link</a:t>
            </a:r>
            <a:r>
              <a:rPr lang="zh-CN" altLang="en-US"/>
              <a:t>无法直接访问不</a:t>
            </a:r>
            <a:endParaRPr lang="zh-CN" altLang="en-US"/>
          </a:p>
          <a:p>
            <a:r>
              <a:rPr lang="zh-CN" altLang="en-US"/>
              <a:t>同文件系统的文件，因为</a:t>
            </a:r>
            <a:r>
              <a:rPr lang="en-US" altLang="zh-CN"/>
              <a:t>namespace</a:t>
            </a:r>
            <a:r>
              <a:rPr lang="zh-CN" altLang="en-US"/>
              <a:t>不同。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26890" y="4246245"/>
            <a:ext cx="484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实际上</a:t>
            </a:r>
            <a:r>
              <a:rPr lang="en-US" altLang="zh-CN"/>
              <a:t>soft Link</a:t>
            </a:r>
            <a:r>
              <a:rPr lang="zh-CN" altLang="en-US"/>
              <a:t>是通过文件名而不是</a:t>
            </a:r>
            <a:r>
              <a:rPr lang="en-US" altLang="zh-CN"/>
              <a:t>inode num</a:t>
            </a:r>
            <a:endParaRPr lang="en-US" altLang="zh-CN"/>
          </a:p>
          <a:p>
            <a:r>
              <a:rPr lang="zh-CN" altLang="en-US"/>
              <a:t>做的映射。即</a:t>
            </a:r>
            <a:r>
              <a:rPr lang="en-US" altLang="zh-CN"/>
              <a:t>symbolic link</a:t>
            </a:r>
            <a:r>
              <a:rPr lang="zh-CN" altLang="en-US"/>
              <a:t>文件中存储的内容</a:t>
            </a:r>
            <a:endParaRPr lang="zh-CN" altLang="en-US"/>
          </a:p>
          <a:p>
            <a:r>
              <a:rPr lang="zh-CN" altLang="en-US"/>
              <a:t>就是其映射到的文件的名称或路径。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27065" y="2355215"/>
            <a:ext cx="3307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正是因为</a:t>
            </a:r>
            <a:r>
              <a:rPr lang="en-US" altLang="zh-CN"/>
              <a:t>symbolic link</a:t>
            </a:r>
            <a:r>
              <a:rPr lang="zh-CN" altLang="en-US"/>
              <a:t>只需关联</a:t>
            </a:r>
            <a:endParaRPr lang="zh-CN" altLang="en-US"/>
          </a:p>
          <a:p>
            <a:r>
              <a:rPr lang="zh-CN" altLang="en-US"/>
              <a:t>文件名，并且其本身的</a:t>
            </a:r>
            <a:r>
              <a:rPr lang="en-US" altLang="zh-CN"/>
              <a:t>inode</a:t>
            </a:r>
            <a:r>
              <a:rPr lang="zh-CN" altLang="en-US"/>
              <a:t>和</a:t>
            </a:r>
            <a:endParaRPr lang="zh-CN" altLang="en-US"/>
          </a:p>
          <a:p>
            <a:r>
              <a:rPr lang="zh-CN" altLang="en-US"/>
              <a:t>映射文件的</a:t>
            </a:r>
            <a:r>
              <a:rPr lang="en-US" altLang="zh-CN"/>
              <a:t>inode</a:t>
            </a:r>
            <a:r>
              <a:rPr lang="zh-CN" altLang="en-US"/>
              <a:t>不同，所以</a:t>
            </a:r>
            <a:endParaRPr lang="zh-CN" altLang="en-US"/>
          </a:p>
          <a:p>
            <a:r>
              <a:rPr lang="zh-CN" altLang="en-US"/>
              <a:t>可以实现跨文件系统的映射。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412" y="1273324"/>
            <a:ext cx="82296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 (</a:t>
            </a:r>
            <a:r>
              <a:rPr lang="zh-CN" altLang="en-US" sz="1600" dirty="0">
                <a:latin typeface="Courier" charset="0"/>
                <a:ea typeface="宋体" panose="02010600030101010101" pitchFamily="2" charset="-122"/>
                <a:cs typeface="Courier" charset="0"/>
              </a:rPr>
              <a:t>因为此时</a:t>
            </a:r>
            <a:r>
              <a:rPr lang="en-US" altLang="zh-CN" sz="1600" dirty="0">
                <a:latin typeface="Courier" charset="0"/>
                <a:ea typeface="宋体" panose="02010600030101010101" pitchFamily="2" charset="-122"/>
                <a:cs typeface="Courier" charset="0"/>
              </a:rPr>
              <a:t>/tmp/abc</a:t>
            </a:r>
            <a:r>
              <a:rPr lang="zh-CN" altLang="en-US" sz="1600" dirty="0">
                <a:latin typeface="Courier" charset="0"/>
                <a:ea typeface="宋体" panose="02010600030101010101" pitchFamily="2" charset="-122"/>
                <a:cs typeface="Courier" charset="0"/>
              </a:rPr>
              <a:t>文件并不存在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BE384B"/>
                </a:solidFill>
                <a:latin typeface="等线" panose="02010600030101010101" charset="-122"/>
                <a:ea typeface="等线" panose="02010600030101010101" charset="-122"/>
              </a:rPr>
              <a:t>What</a:t>
            </a:r>
            <a:r>
              <a:rPr lang="zh-CN" altLang="en-US" sz="2000" dirty="0">
                <a:solidFill>
                  <a:srgbClr val="BE384B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000" dirty="0">
                <a:solidFill>
                  <a:srgbClr val="BE384B"/>
                </a:solidFill>
                <a:latin typeface="等线" panose="02010600030101010101" charset="-122"/>
                <a:ea typeface="等线" panose="02010600030101010101" charset="-122"/>
              </a:rPr>
              <a:t>does "8" means? </a:t>
            </a:r>
            <a:endParaRPr lang="zh-CN" altLang="en-US" sz="2000" dirty="0">
              <a:solidFill>
                <a:srgbClr val="BE384B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" name="直接连接符 5"/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E384B"/>
                </a:solidFill>
                <a:latin typeface="等线" panose="02010600030101010101" charset="-122"/>
                <a:ea typeface="等线" panose="02010600030101010101" charset="-122"/>
              </a:rPr>
              <a:t>File size</a:t>
            </a:r>
            <a:endParaRPr lang="zh-CN" altLang="en-US" sz="2000" b="1" dirty="0">
              <a:solidFill>
                <a:srgbClr val="BE384B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4705" y="3930015"/>
            <a:ext cx="277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s-link</a:t>
            </a:r>
            <a:r>
              <a:rPr lang="zh-CN" altLang="en-US"/>
              <a:t>本身就是一种文件，</a:t>
            </a:r>
            <a:endParaRPr lang="zh-CN" altLang="en-US"/>
          </a:p>
          <a:p>
            <a:r>
              <a:rPr lang="zh-CN" altLang="en-US"/>
              <a:t>并且其不会要求其软连接</a:t>
            </a:r>
            <a:endParaRPr lang="zh-CN" altLang="en-US"/>
          </a:p>
          <a:p>
            <a:r>
              <a:rPr lang="zh-CN" altLang="en-US"/>
              <a:t>到的文件一定要存在。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By</a:t>
            </a:r>
            <a:r>
              <a:rPr kumimoji="1" lang="zh-CN" altLang="en-US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file</a:t>
            </a:r>
            <a:r>
              <a:rPr kumimoji="1" lang="zh-CN" altLang="en-US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name</a:t>
            </a:r>
            <a:endParaRPr kumimoji="1" lang="en-US" altLang="zh-CN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By</a:t>
            </a:r>
            <a:r>
              <a:rPr kumimoji="1" lang="zh-CN" altLang="en-US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 err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inode</a:t>
            </a:r>
            <a:r>
              <a:rPr kumimoji="1" lang="zh-CN" altLang="en-US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number</a:t>
            </a:r>
            <a:endParaRPr kumimoji="1" lang="en-US" altLang="zh-CN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GB" altLang="zh-CN" b="0" dirty="0"/>
              <a:t>Another </a:t>
            </a:r>
            <a:r>
              <a:rPr kumimoji="1" lang="en-GB" altLang="zh-CN" dirty="0">
                <a:solidFill>
                  <a:srgbClr val="BE384B"/>
                </a:solidFill>
              </a:rPr>
              <a:t>interesting behavior </a:t>
            </a:r>
            <a:r>
              <a:rPr kumimoji="1" lang="en-GB" altLang="zh-CN" b="0" dirty="0"/>
              <a:t>of soft link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There is a directory: "/Scholarly/programs/www"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root directory contains a soft link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"/CSE-web" -&gt; "/Scholarly/programs/www"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Run following commands</a:t>
            </a:r>
            <a:endParaRPr kumimoji="1" lang="en-GB" altLang="zh-CN" dirty="0"/>
          </a:p>
          <a:p>
            <a:pPr lvl="2"/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CSE-web</a:t>
            </a:r>
            <a:endParaRPr kumimoji="1"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kumimoji="1"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GB" altLang="zh-CN" dirty="0"/>
              <a:t>What is the current directory? Why?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".." is resolved in a new default context: </a:t>
            </a:r>
            <a:r>
              <a:rPr kumimoji="1" lang="en-GB" altLang="zh-CN" dirty="0">
                <a:solidFill>
                  <a:srgbClr val="FF0000"/>
                </a:solidFill>
              </a:rPr>
              <a:t>by bash</a:t>
            </a:r>
            <a:r>
              <a:rPr kumimoji="1" lang="en-GB" altLang="zh-CN" dirty="0"/>
              <a:t>, not file system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06420" y="3001645"/>
            <a:ext cx="6037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结果是</a:t>
            </a:r>
            <a:r>
              <a:rPr lang="en-US" altLang="zh-CN"/>
              <a:t>cd ..</a:t>
            </a:r>
            <a:r>
              <a:rPr lang="zh-CN" altLang="en-US"/>
              <a:t>后结果为</a:t>
            </a:r>
            <a:r>
              <a:rPr lang="en-US" altLang="zh-CN"/>
              <a:t>‘/’,</a:t>
            </a:r>
            <a:r>
              <a:rPr lang="zh-CN" altLang="en-US"/>
              <a:t>即根目录，因为</a:t>
            </a:r>
            <a:r>
              <a:rPr lang="en-US" altLang="zh-CN"/>
              <a:t>..</a:t>
            </a:r>
            <a:r>
              <a:rPr lang="zh-CN" altLang="en-US"/>
              <a:t>会由</a:t>
            </a:r>
            <a:r>
              <a:rPr lang="en-US" altLang="zh-CN"/>
              <a:t>bash</a:t>
            </a:r>
            <a:r>
              <a:rPr lang="zh-CN" altLang="en-US"/>
              <a:t>直接解析</a:t>
            </a:r>
            <a:endParaRPr lang="zh-CN" altLang="en-US"/>
          </a:p>
          <a:p>
            <a:r>
              <a:rPr lang="zh-CN" altLang="en-US"/>
              <a:t>而不是通过对于</a:t>
            </a:r>
            <a:r>
              <a:rPr lang="en-US" altLang="zh-CN"/>
              <a:t>link</a:t>
            </a:r>
            <a:r>
              <a:rPr lang="zh-CN" altLang="en-US"/>
              <a:t>的解析来得到最后的结果</a:t>
            </a:r>
            <a:r>
              <a:rPr lang="en-US" altLang="zh-CN"/>
              <a:t>(</a:t>
            </a:r>
            <a:r>
              <a:rPr lang="zh-CN" altLang="en-US"/>
              <a:t>即如果通过</a:t>
            </a:r>
            <a:endParaRPr lang="zh-CN" altLang="en-US"/>
          </a:p>
          <a:p>
            <a:r>
              <a:rPr lang="en-US" altLang="zh-CN"/>
              <a:t>link</a:t>
            </a:r>
            <a:r>
              <a:rPr lang="zh-CN" altLang="en-US"/>
              <a:t>来解析的话应该是</a:t>
            </a:r>
            <a:r>
              <a:rPr lang="en-US" altLang="zh-CN"/>
              <a:t>/Scholary/programs)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bash tries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to be </a:t>
            </a:r>
            <a:r>
              <a:rPr kumimoji="1" lang="en-US" altLang="zh-CN" sz="2000" dirty="0">
                <a:solidFill>
                  <a:srgbClr val="BE384B"/>
                </a:solidFill>
              </a:rPr>
              <a:t>"human-friendly"</a:t>
            </a:r>
            <a:endParaRPr kumimoji="1" lang="en-US" altLang="zh-CN" sz="2000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/>
              <a:t>, the shell remembers the old location (in </a:t>
            </a:r>
            <a:r>
              <a:rPr kumimoji="1" lang="en-US" altLang="zh-CN" b="1" dirty="0"/>
              <a:t>$OLDPWD</a:t>
            </a:r>
            <a:r>
              <a:rPr kumimoji="1" lang="en-US" altLang="zh-CN" dirty="0"/>
              <a:t>) and will use that directory 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dirty="0"/>
              <a:t>under the assumption that you want to return to the directory you were just in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GB" altLang="zh-CN" b="0" dirty="0"/>
              <a:t>If you want to use the </a:t>
            </a:r>
            <a:r>
              <a:rPr kumimoji="1" lang="en-GB" altLang="zh-CN" b="0" dirty="0">
                <a:solidFill>
                  <a:srgbClr val="FF0000"/>
                </a:solidFill>
              </a:rPr>
              <a:t>real ..</a:t>
            </a:r>
            <a:r>
              <a:rPr kumimoji="1" lang="en-GB" altLang="zh-CN" b="0" dirty="0"/>
              <a:t>, then you must also use </a:t>
            </a:r>
            <a:r>
              <a:rPr kumimoji="1" lang="en-GB" altLang="zh-CN" dirty="0">
                <a:solidFill>
                  <a:srgbClr val="BE384B"/>
                </a:solidFill>
              </a:rPr>
              <a:t>"cd -P .."</a:t>
            </a:r>
            <a:br>
              <a:rPr kumimoji="1" lang="en-GB" altLang="zh-CN" b="0" dirty="0"/>
            </a:br>
            <a:r>
              <a:rPr kumimoji="1" lang="en-GB" altLang="zh-CN" b="0" i="1" dirty="0"/>
              <a:t>        The -P option says to use the </a:t>
            </a:r>
            <a:r>
              <a:rPr kumimoji="1" lang="en-GB" altLang="zh-CN" b="0" i="1" dirty="0">
                <a:solidFill>
                  <a:srgbClr val="FF0000"/>
                </a:solidFill>
              </a:rPr>
              <a:t>physical directory</a:t>
            </a:r>
            <a:br>
              <a:rPr kumimoji="1" lang="en-GB" altLang="zh-CN" b="0" i="1" dirty="0">
                <a:solidFill>
                  <a:srgbClr val="FF0000"/>
                </a:solidFill>
              </a:rPr>
            </a:br>
            <a:r>
              <a:rPr kumimoji="1" lang="en-GB" altLang="zh-CN" b="0" i="1" dirty="0">
                <a:solidFill>
                  <a:srgbClr val="FF0000"/>
                </a:solidFill>
              </a:rPr>
              <a:t>        structure</a:t>
            </a:r>
            <a:r>
              <a:rPr kumimoji="1" lang="en-GB" altLang="zh-CN" b="0" i="1" dirty="0"/>
              <a:t> instead of </a:t>
            </a:r>
            <a:r>
              <a:rPr kumimoji="1" lang="en-GB" altLang="zh-CN" b="0" i="1" dirty="0">
                <a:solidFill>
                  <a:srgbClr val="FF0000"/>
                </a:solidFill>
              </a:rPr>
              <a:t>following symbolic links</a:t>
            </a:r>
            <a:r>
              <a:rPr kumimoji="1" lang="en-GB" altLang="zh-CN" b="0" i="1" dirty="0"/>
              <a:t> (see</a:t>
            </a:r>
            <a:br>
              <a:rPr kumimoji="1" lang="en-GB" altLang="zh-CN" b="0" i="1" dirty="0"/>
            </a:br>
            <a:r>
              <a:rPr kumimoji="1" lang="en-GB" altLang="zh-CN" b="0" i="1" dirty="0"/>
              <a:t>        also the -P option to the set built</a:t>
            </a:r>
            <a:r>
              <a:rPr kumimoji="1" lang="en-US" altLang="zh-CN" b="0" i="1" dirty="0"/>
              <a:t>-</a:t>
            </a:r>
            <a:r>
              <a:rPr kumimoji="1" lang="en-GB" altLang="zh-CN" b="0" i="1" dirty="0"/>
              <a:t>in command);</a:t>
            </a:r>
            <a:br>
              <a:rPr kumimoji="1" lang="en-GB" altLang="zh-CN" b="0" i="1" dirty="0"/>
            </a:br>
            <a:r>
              <a:rPr kumimoji="1" lang="en-GB" altLang="zh-CN" b="0" i="1" dirty="0"/>
              <a:t>        the -L option forces symbolic links to be followed.</a:t>
            </a:r>
            <a:endParaRPr kumimoji="1" lang="en-GB" altLang="zh-CN" b="0" i="1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53200" y="3542636"/>
            <a:ext cx="237626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sarnold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System's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51630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solidFill>
                  <a:schemeClr val="accent1"/>
                </a:solidFill>
              </a:rPr>
              <a:t>File name is </a:t>
            </a:r>
            <a:r>
              <a:rPr kumimoji="1" lang="en-GB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not</a:t>
            </a:r>
            <a:r>
              <a:rPr kumimoji="1" lang="en-GB" altLang="zh-CN" dirty="0">
                <a:solidFill>
                  <a:schemeClr val="accent1"/>
                </a:solidFill>
              </a:rPr>
              <a:t> part of a file</a:t>
            </a:r>
            <a:endParaRPr kumimoji="1" lang="en-GB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GB" altLang="zh-CN" dirty="0"/>
              <a:t>Name is </a:t>
            </a:r>
            <a:r>
              <a:rPr kumimoji="1" lang="en-GB" altLang="zh-CN" b="1" dirty="0">
                <a:solidFill>
                  <a:srgbClr val="BE384B"/>
                </a:solidFill>
              </a:rPr>
              <a:t>not</a:t>
            </a:r>
            <a:r>
              <a:rPr kumimoji="1" lang="en-GB" altLang="zh-CN" dirty="0"/>
              <a:t> a part of an </a:t>
            </a:r>
            <a:r>
              <a:rPr kumimoji="1" lang="en-GB" altLang="zh-CN" dirty="0" err="1"/>
              <a:t>inode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Name is </a:t>
            </a:r>
            <a:r>
              <a:rPr kumimoji="1" lang="en-GB" altLang="zh-CN" u="sng" dirty="0">
                <a:solidFill>
                  <a:srgbClr val="FF0000"/>
                </a:solidFill>
              </a:rPr>
              <a:t>data of a directory</a:t>
            </a:r>
            <a:r>
              <a:rPr kumimoji="1" lang="en-GB" altLang="zh-CN" dirty="0">
                <a:solidFill>
                  <a:srgbClr val="FF0000"/>
                </a:solidFill>
              </a:rPr>
              <a:t>, and </a:t>
            </a:r>
            <a:r>
              <a:rPr kumimoji="1" lang="en-GB" altLang="zh-CN" u="sng" dirty="0">
                <a:solidFill>
                  <a:srgbClr val="FF0000"/>
                </a:solidFill>
              </a:rPr>
              <a:t>metadata of a file system</a:t>
            </a:r>
            <a:endParaRPr kumimoji="1" lang="en-GB" altLang="zh-CN" u="sng" dirty="0"/>
          </a:p>
          <a:p>
            <a:pPr lvl="1"/>
            <a:r>
              <a:rPr kumimoji="1" lang="en-US" altLang="zh-CN" dirty="0"/>
              <a:t>One</a:t>
            </a:r>
            <a:r>
              <a:rPr kumimoji="1" lang="en-GB" altLang="zh-CN" dirty="0"/>
              <a:t>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can have several names (hard links)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Hard links are equal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dirty="0"/>
              <a:t>If a file has two names, both are links (instead of "a link and a name")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chemeClr val="accent1"/>
                </a:solidFill>
              </a:rPr>
              <a:t>Directory size is small</a:t>
            </a:r>
            <a:endParaRPr kumimoji="1" lang="en-GB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GB" altLang="zh-CN" dirty="0"/>
              <a:t>Only mapping from name to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number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</a:t>
            </a:r>
            <a:r>
              <a:rPr kumimoji="1" lang="en-GB" altLang="zh-CN" dirty="0">
                <a:solidFill>
                  <a:srgbClr val="FF0000"/>
                </a:solidFill>
              </a:rPr>
              <a:t>term "folder" is somewhat misleading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file?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2245"/>
            <a:ext cx="8229600" cy="3771636"/>
          </a:xfrm>
        </p:spPr>
        <p:txBody>
          <a:bodyPr>
            <a:normAutofit fontScale="92500"/>
          </a:bodyPr>
          <a:lstStyle/>
          <a:p>
            <a:r>
              <a:rPr lang="en-US" altLang="zh-CN" sz="2200" b="0" dirty="0"/>
              <a:t>A file has </a:t>
            </a:r>
            <a:r>
              <a:rPr lang="en-US" altLang="zh-CN" sz="2200" dirty="0">
                <a:solidFill>
                  <a:srgbClr val="C00000"/>
                </a:solidFill>
              </a:rPr>
              <a:t>two key properties: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/>
            <a:r>
              <a:rPr lang="en-US" altLang="zh-CN" sz="2200" u="sng" dirty="0"/>
              <a:t>It is </a:t>
            </a:r>
            <a:r>
              <a:rPr lang="en-US" altLang="zh-CN" sz="2200" b="1" u="sng" dirty="0">
                <a:solidFill>
                  <a:srgbClr val="C00000"/>
                </a:solidFill>
              </a:rPr>
              <a:t>durable</a:t>
            </a:r>
            <a:r>
              <a:rPr lang="en-US" altLang="zh-CN" sz="2200" dirty="0"/>
              <a:t> &amp; </a:t>
            </a:r>
            <a:r>
              <a:rPr lang="en-US" altLang="zh-CN" sz="2200" u="sng" dirty="0"/>
              <a:t>has a </a:t>
            </a:r>
            <a:r>
              <a:rPr lang="en-US" altLang="zh-CN" sz="2200" b="1" u="sng" dirty="0">
                <a:solidFill>
                  <a:srgbClr val="C00000"/>
                </a:solidFill>
              </a:rPr>
              <a:t>name</a:t>
            </a:r>
            <a:endParaRPr lang="en-US" altLang="zh-CN" sz="2200" b="1" u="sng" dirty="0">
              <a:solidFill>
                <a:srgbClr val="C00000"/>
              </a:solidFill>
            </a:endParaRPr>
          </a:p>
          <a:p>
            <a:pPr lvl="1"/>
            <a:r>
              <a:rPr lang="en-US" altLang="zh-CN" sz="2200" dirty="0"/>
              <a:t>It is a </a:t>
            </a:r>
            <a:r>
              <a:rPr lang="en-US" altLang="zh-CN" sz="2200" dirty="0">
                <a:solidFill>
                  <a:srgbClr val="FF0000"/>
                </a:solidFill>
              </a:rPr>
              <a:t>high-level version</a:t>
            </a:r>
            <a:r>
              <a:rPr lang="en-US" altLang="zh-CN" sz="2200" dirty="0"/>
              <a:t> of the memory abstraction</a:t>
            </a:r>
            <a:endParaRPr lang="en-US" altLang="zh-CN" sz="2200" dirty="0"/>
          </a:p>
          <a:p>
            <a:r>
              <a:rPr lang="en-US" altLang="zh-CN" sz="2200" b="0" dirty="0"/>
              <a:t>System layer implements files using </a:t>
            </a:r>
            <a:r>
              <a:rPr lang="en-US" altLang="zh-CN" sz="2200" dirty="0">
                <a:solidFill>
                  <a:srgbClr val="C00000"/>
                </a:solidFill>
              </a:rPr>
              <a:t>modules from hardware layer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/>
            <a:r>
              <a:rPr lang="en-US" altLang="zh-CN" sz="2200" b="1" dirty="0">
                <a:solidFill>
                  <a:srgbClr val="FF0000"/>
                </a:solidFill>
              </a:rPr>
              <a:t>Divide-and-conquer</a:t>
            </a:r>
            <a:r>
              <a:rPr lang="en-US" altLang="zh-CN" sz="2200" dirty="0"/>
              <a:t> strategy</a:t>
            </a:r>
            <a:endParaRPr lang="en-US" altLang="zh-CN" sz="2200" dirty="0"/>
          </a:p>
          <a:p>
            <a:pPr lvl="1"/>
            <a:r>
              <a:rPr lang="en-US" altLang="zh-CN" sz="2200" dirty="0"/>
              <a:t>Makes use of several hidden layers of machine-oriented names (addresses), one on another, to implement files</a:t>
            </a:r>
            <a:endParaRPr lang="en-US" altLang="zh-CN" sz="2200" dirty="0"/>
          </a:p>
          <a:p>
            <a:pPr lvl="1"/>
            <a:r>
              <a:rPr lang="en-US" altLang="zh-CN" sz="2200" dirty="0"/>
              <a:t>Maps </a:t>
            </a:r>
            <a:r>
              <a:rPr lang="en-US" altLang="zh-CN" sz="2200" dirty="0">
                <a:solidFill>
                  <a:srgbClr val="FF0000"/>
                </a:solidFill>
              </a:rPr>
              <a:t>user-friendly names</a:t>
            </a:r>
            <a:r>
              <a:rPr lang="en-US" altLang="zh-CN" sz="2200" dirty="0"/>
              <a:t> to these files</a:t>
            </a:r>
            <a:endParaRPr lang="en-US" altLang="zh-CN" sz="2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252978" y="362723"/>
            <a:ext cx="2344216" cy="15331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211960" y="773147"/>
            <a:ext cx="178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40030"/>
                </a:solidFill>
                <a:ea typeface="微软雅黑" panose="020B0503020204020204" charset="-122"/>
                <a:cs typeface="Arial" panose="020B0604020202020204" pitchFamily="34" charset="0"/>
              </a:rPr>
              <a:t>Storage</a:t>
            </a:r>
            <a:r>
              <a:rPr lang="zh-CN" altLang="en-US" dirty="0">
                <a:solidFill>
                  <a:srgbClr val="F40030"/>
                </a:solidFill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40030"/>
                </a:solidFill>
                <a:ea typeface="微软雅黑" panose="020B0503020204020204" charset="-122"/>
                <a:cs typeface="Arial" panose="020B0604020202020204" pitchFamily="34" charset="0"/>
              </a:rPr>
              <a:t>as files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7" name="直线连接符 6"/>
          <p:cNvCxnSpPr>
            <a:stCxn id="6" idx="3"/>
          </p:cNvCxnSpPr>
          <p:nvPr/>
        </p:nvCxnSpPr>
        <p:spPr>
          <a:xfrm>
            <a:off x="5996641" y="957813"/>
            <a:ext cx="371609" cy="31358"/>
          </a:xfrm>
          <a:prstGeom prst="line">
            <a:avLst/>
          </a:prstGeom>
          <a:ln>
            <a:solidFill>
              <a:srgbClr val="F4003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44645" y="1831340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durable</a:t>
            </a:r>
            <a:r>
              <a:rPr lang="zh-CN" altLang="en-US"/>
              <a:t>：持久性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42155" y="325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分而治之策略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File System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Disk Driver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729708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585692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441676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5548" y="5048987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Disk</a:t>
            </a:r>
            <a:endParaRPr lang="zh-CN" altLang="en-US" sz="20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App-1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App-2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App-3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535" y="2983189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Kernel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73541" y="5022613"/>
            <a:ext cx="1109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Memory</a:t>
            </a:r>
            <a:endParaRPr lang="zh-CN" altLang="en-US" sz="20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8424" y="444583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Hardware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6161" y="1448329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User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679161"/>
            <a:ext cx="1912703" cy="133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OPEN("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a.txt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", "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rw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")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READ(…)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WRITE(…)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329356" cy="69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READ(block-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WRITE(block-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4" name="矩形 3"/>
          <p:cNvSpPr/>
          <p:nvPr/>
        </p:nvSpPr>
        <p:spPr>
          <a:xfrm>
            <a:off x="6209648" y="5017740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(4TB</a:t>
            </a:r>
            <a:r>
              <a:rPr lang="zh-CN" altLang="en-US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2</a:t>
            </a:r>
            <a:r>
              <a:rPr lang="en-US" altLang="zh-CN" baseline="3000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4KB</a:t>
            </a:r>
            <a:r>
              <a:rPr lang="zh-CN" altLang="en-US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blocks)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85130" y="2877820"/>
            <a:ext cx="3243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</a:t>
            </a:r>
            <a:r>
              <a:rPr lang="zh-CN" altLang="en-US"/>
              <a:t>一般是存储在</a:t>
            </a:r>
            <a:r>
              <a:rPr lang="en-US" altLang="zh-CN"/>
              <a:t>disk</a:t>
            </a:r>
            <a:r>
              <a:rPr lang="zh-CN" altLang="en-US"/>
              <a:t>上面的，</a:t>
            </a:r>
            <a:endParaRPr lang="zh-CN" altLang="en-US"/>
          </a:p>
          <a:p>
            <a:r>
              <a:rPr lang="zh-CN" altLang="en-US"/>
              <a:t>但是也会使用</a:t>
            </a:r>
            <a:r>
              <a:rPr lang="en-US" altLang="zh-CN"/>
              <a:t>memory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2025" y="6299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block</a:t>
            </a:r>
            <a:r>
              <a:rPr lang="zh-CN" altLang="en-US"/>
              <a:t>的大小一般都是</a:t>
            </a:r>
            <a:r>
              <a:rPr lang="en-US" altLang="zh-CN"/>
              <a:t>4kb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</a:t>
            </a: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, APPEND, </a:t>
            </a:r>
            <a:r>
              <a:rPr lang="en-US" altLang="zh-CN" sz="20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CLOSE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STAT, CHMOD, CHOWN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RENAME, LINK, UNLINK, SYMLINK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MKDIR, 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CHDIR(cd)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CHROOT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E315FA61-8901-B549-B657-C9EAE3269AB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1710" y="1591945"/>
            <a:ext cx="318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SEEK</a:t>
            </a:r>
            <a:r>
              <a:rPr lang="zh-CN" altLang="en-US"/>
              <a:t>：用于移动</a:t>
            </a:r>
            <a:r>
              <a:rPr lang="en-US" altLang="zh-CN"/>
              <a:t>cursor(</a:t>
            </a:r>
            <a:r>
              <a:rPr lang="zh-CN" altLang="en-US"/>
              <a:t>游标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>
            <a:normAutofit/>
          </a:bodyPr>
          <a:lstStyle/>
          <a:p>
            <a:r>
              <a:rPr kumimoji="1" lang="en-US" altLang="zh-CN" sz="2000" b="0" dirty="0"/>
              <a:t>Each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occupies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one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continuous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range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of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blocks</a:t>
            </a:r>
            <a:endParaRPr kumimoji="1" lang="en-US" altLang="zh-CN" sz="2000" b="0" dirty="0"/>
          </a:p>
          <a:p>
            <a:pPr lvl="1"/>
            <a:r>
              <a:rPr kumimoji="1" lang="en-US" altLang="zh-CN" sz="2000" b="0" dirty="0"/>
              <a:t>Use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block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index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0" dirty="0"/>
              <a:t>as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name,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e.g.,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107,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113</a:t>
            </a:r>
            <a:endParaRPr kumimoji="1" lang="en-US" altLang="zh-CN" sz="2000" b="0" dirty="0"/>
          </a:p>
          <a:p>
            <a:pPr lvl="1"/>
            <a:r>
              <a:rPr kumimoji="1" lang="en-US" altLang="zh-CN" sz="2000" b="0" dirty="0"/>
              <a:t>Every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write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will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either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append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reallocate</a:t>
            </a:r>
            <a:endParaRPr kumimoji="1" lang="en-US" altLang="zh-CN" sz="2000" b="1" dirty="0">
              <a:solidFill>
                <a:srgbClr val="C00000"/>
              </a:solidFill>
            </a:endParaRPr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r>
              <a:rPr kumimoji="1" lang="en-US" altLang="zh-CN" sz="2000" b="0" dirty="0"/>
              <a:t>What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are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problems</a:t>
            </a:r>
            <a:r>
              <a:rPr kumimoji="1" lang="en-US" altLang="zh-CN" sz="2000" b="0" dirty="0"/>
              <a:t>?</a:t>
            </a:r>
            <a:endParaRPr kumimoji="1" lang="en-US" altLang="zh-CN" sz="2000" b="0" dirty="0"/>
          </a:p>
        </p:txBody>
      </p:sp>
      <p:sp>
        <p:nvSpPr>
          <p:cNvPr id="4" name="矩形 3"/>
          <p:cNvSpPr/>
          <p:nvPr/>
        </p:nvSpPr>
        <p:spPr>
          <a:xfrm>
            <a:off x="25152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561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1176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4380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0790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95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0404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609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6814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00192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3224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428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96336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2838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6043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152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356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561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4766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1176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4380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585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0790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3995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404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3609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6814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19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3224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428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9633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2838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6043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线箭头连接符 46"/>
          <p:cNvCxnSpPr>
            <a:endCxn id="25" idx="2"/>
          </p:cNvCxnSpPr>
          <p:nvPr/>
        </p:nvCxnSpPr>
        <p:spPr>
          <a:xfrm flipV="1">
            <a:off x="467544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3059832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5652120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97910" y="4022090"/>
            <a:ext cx="5554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problems:1.</a:t>
            </a:r>
            <a:r>
              <a:rPr lang="zh-CN" altLang="en-US"/>
              <a:t>可能会出现</a:t>
            </a:r>
            <a:r>
              <a:rPr lang="en-US" altLang="zh-CN"/>
              <a:t>block</a:t>
            </a:r>
            <a:r>
              <a:rPr lang="zh-CN" altLang="en-US"/>
              <a:t>不够的情况，需要扩容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可能会出现严重的碎片化，导致</a:t>
            </a:r>
            <a:r>
              <a:rPr lang="en-US" altLang="zh-CN"/>
              <a:t>disk</a:t>
            </a:r>
            <a:r>
              <a:rPr lang="zh-CN" altLang="en-US"/>
              <a:t>利用率低下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在进行</a:t>
            </a:r>
            <a:r>
              <a:rPr lang="en-US" altLang="zh-CN"/>
              <a:t>reallocate</a:t>
            </a:r>
            <a:r>
              <a:rPr lang="zh-CN" altLang="en-US"/>
              <a:t>时，不好同步</a:t>
            </a:r>
            <a:r>
              <a:rPr lang="en-US" altLang="zh-CN"/>
              <a:t>(</a:t>
            </a:r>
            <a:r>
              <a:rPr lang="zh-CN" altLang="en-US"/>
              <a:t>即修改文件位置之后</a:t>
            </a:r>
            <a:endParaRPr lang="zh-CN" altLang="en-US"/>
          </a:p>
          <a:p>
            <a:r>
              <a:rPr lang="zh-CN" altLang="en-US"/>
              <a:t>，想要使得上层程序知道修改后的新位置是较难的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6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: </a:t>
            </a:r>
            <a:r>
              <a:rPr lang="en-US" altLang="zh-CN" sz="3600" kern="0" cap="none" dirty="0">
                <a:solidFill>
                  <a:srgbClr val="0432FF"/>
                </a:solidFill>
                <a:latin typeface="Arial" panose="020B0604020202020204"/>
                <a:cs typeface="+mn-cs"/>
              </a:rPr>
              <a:t>7</a:t>
            </a:r>
            <a:r>
              <a:rPr lang="en-US" altLang="zh-CN" sz="36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software layers</a:t>
            </a:r>
            <a:endParaRPr lang="zh-CN" altLang="en-US" sz="6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de47668-aae8-4130-a674-4043432ce916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15492</Words>
  <Application>WPS 演示</Application>
  <PresentationFormat>全屏显示(16:10)</PresentationFormat>
  <Paragraphs>1257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Arial</vt:lpstr>
      <vt:lpstr>Courier New</vt:lpstr>
      <vt:lpstr>Comic Sans MS</vt:lpstr>
      <vt:lpstr>Adobe 楷体 Std R</vt:lpstr>
      <vt:lpstr>Arial Unicode MS</vt:lpstr>
      <vt:lpstr>MS PGothic</vt:lpstr>
      <vt:lpstr>Times New Roman</vt:lpstr>
      <vt:lpstr>Calibri</vt:lpstr>
      <vt:lpstr>Courier</vt:lpstr>
      <vt:lpstr>Consolas</vt:lpstr>
      <vt:lpstr>1_Office 主题​​</vt:lpstr>
      <vt:lpstr>inode-based File System</vt:lpstr>
      <vt:lpstr>Large-scale websites are built from distributed systems </vt:lpstr>
      <vt:lpstr>Large-scale websites are built from distributed systems </vt:lpstr>
      <vt:lpstr>iNode-based File System</vt:lpstr>
      <vt:lpstr>What is a file? </vt:lpstr>
      <vt:lpstr>The Big Picture</vt:lpstr>
      <vt:lpstr>Abstraction: API of UNIX File System</vt:lpstr>
      <vt:lpstr>A Naive File System</vt:lpstr>
      <vt:lpstr>inode: 7 software layers</vt:lpstr>
      <vt:lpstr>The Naming Layers of the UNIX FS (version 6)</vt:lpstr>
      <vt:lpstr>L1: Block Layer</vt:lpstr>
      <vt:lpstr>Super Block</vt:lpstr>
      <vt:lpstr>L1: Block Layer</vt:lpstr>
      <vt:lpstr>L1: Block Layer</vt:lpstr>
      <vt:lpstr>L2: File Layer</vt:lpstr>
      <vt:lpstr>inode for Larger Files</vt:lpstr>
      <vt:lpstr>L2: File Layer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Directly Dump a Directory</vt:lpstr>
      <vt:lpstr>Directly Dump a Directory</vt:lpstr>
      <vt:lpstr>L7: Symbolic  Link Layer</vt:lpstr>
      <vt:lpstr>Directly Dump a Symbolic Link</vt:lpstr>
      <vt:lpstr>Two Types of Links (Synonyms)</vt:lpstr>
      <vt:lpstr>Sidebar: Notice the Context Change</vt:lpstr>
      <vt:lpstr>Sidebar: Notice the Context Change</vt:lpstr>
      <vt:lpstr>Summary of File System's 7 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1599</cp:revision>
  <cp:lastPrinted>2020-03-02T13:38:00Z</cp:lastPrinted>
  <dcterms:created xsi:type="dcterms:W3CDTF">2017-11-24T09:35:00Z</dcterms:created>
  <dcterms:modified xsi:type="dcterms:W3CDTF">2022-10-04T03:40:20Z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C77D5E7AD2254BEF90E21A8CC7DFE4F8</vt:lpwstr>
  </property>
  <property fmtid="{D5CDD505-2E9C-101B-9397-08002B2CF9AE}" pid="3" name="KSOProductBuildVer">
    <vt:lpwstr>2052-11.1.0.12358</vt:lpwstr>
  </property>
</Properties>
</file>