
<file path=[Content_Types].xml><?xml version="1.0" encoding="utf-8"?>
<Types xmlns="http://schemas.openxmlformats.org/package/2006/content-types">
  <Default Extension="jpeg" ContentType="image/jpeg"/>
  <Default Extension="JPG" ContentType="image/.jpg"/>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2"/>
  </p:handoutMasterIdLst>
  <p:sldIdLst>
    <p:sldId id="2241" r:id="rId3"/>
    <p:sldId id="2268" r:id="rId5"/>
    <p:sldId id="2417" r:id="rId6"/>
    <p:sldId id="263" r:id="rId7"/>
    <p:sldId id="1404" r:id="rId8"/>
    <p:sldId id="2475" r:id="rId9"/>
    <p:sldId id="2477" r:id="rId10"/>
    <p:sldId id="2437" r:id="rId11"/>
    <p:sldId id="2439" r:id="rId12"/>
    <p:sldId id="268" r:id="rId13"/>
    <p:sldId id="2440" r:id="rId14"/>
    <p:sldId id="270" r:id="rId15"/>
    <p:sldId id="2441" r:id="rId16"/>
    <p:sldId id="2442" r:id="rId17"/>
    <p:sldId id="2443" r:id="rId18"/>
    <p:sldId id="273" r:id="rId19"/>
    <p:sldId id="274" r:id="rId20"/>
    <p:sldId id="2444" r:id="rId21"/>
    <p:sldId id="276" r:id="rId22"/>
    <p:sldId id="277" r:id="rId23"/>
    <p:sldId id="278" r:id="rId24"/>
    <p:sldId id="279" r:id="rId25"/>
    <p:sldId id="280" r:id="rId26"/>
    <p:sldId id="2445" r:id="rId27"/>
    <p:sldId id="1410" r:id="rId28"/>
    <p:sldId id="2447" r:id="rId29"/>
    <p:sldId id="2446" r:id="rId30"/>
    <p:sldId id="2484" r:id="rId31"/>
    <p:sldId id="2485" r:id="rId32"/>
    <p:sldId id="2483" r:id="rId33"/>
    <p:sldId id="2481" r:id="rId34"/>
    <p:sldId id="2476" r:id="rId35"/>
    <p:sldId id="2433" r:id="rId36"/>
    <p:sldId id="1391" r:id="rId37"/>
    <p:sldId id="1392" r:id="rId38"/>
    <p:sldId id="2435" r:id="rId39"/>
    <p:sldId id="2436" r:id="rId40"/>
    <p:sldId id="2434" r:id="rId41"/>
  </p:sldIdLst>
  <p:sldSz cx="9144000" cy="5715000" type="screen16x10"/>
  <p:notesSz cx="6858000" cy="9144000"/>
  <p:custDataLst>
    <p:tags r:id="rId4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432FF"/>
    <a:srgbClr val="BE384B"/>
    <a:srgbClr val="E2EAF7"/>
    <a:srgbClr val="FF5F00"/>
    <a:srgbClr val="FF7E79"/>
    <a:srgbClr val="F6F9D6"/>
    <a:srgbClr val="B0FFD3"/>
    <a:srgbClr val="00FDFF"/>
    <a:srgbClr val="FFFC00"/>
    <a:srgbClr val="73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56" autoAdjust="0"/>
    <p:restoredTop sz="79360" autoAdjust="0"/>
  </p:normalViewPr>
  <p:slideViewPr>
    <p:cSldViewPr>
      <p:cViewPr varScale="1">
        <p:scale>
          <a:sx n="145" d="100"/>
          <a:sy n="145" d="100"/>
        </p:scale>
        <p:origin x="808" y="176"/>
      </p:cViewPr>
      <p:guideLst>
        <p:guide orient="horz" pos="2444"/>
        <p:guide pos="2857"/>
      </p:guideLst>
    </p:cSldViewPr>
  </p:slideViewPr>
  <p:outlineViewPr>
    <p:cViewPr>
      <p:scale>
        <a:sx n="33" d="100"/>
        <a:sy n="33" d="100"/>
      </p:scale>
      <p:origin x="0" y="-5720"/>
    </p:cViewPr>
  </p:outlineViewPr>
  <p:notesTextViewPr>
    <p:cViewPr>
      <p:scale>
        <a:sx n="65" d="100"/>
        <a:sy n="65" d="100"/>
      </p:scale>
      <p:origin x="0" y="0"/>
    </p:cViewPr>
  </p:notesTextViewPr>
  <p:sorterViewPr>
    <p:cViewPr>
      <p:scale>
        <a:sx n="66" d="100"/>
        <a:sy n="66" d="100"/>
      </p:scale>
      <p:origin x="0" y="0"/>
    </p:cViewPr>
  </p:sorterViewPr>
  <p:notesViewPr>
    <p:cSldViewPr>
      <p:cViewPr varScale="1">
        <p:scale>
          <a:sx n="85" d="100"/>
          <a:sy n="85" d="100"/>
        </p:scale>
        <p:origin x="2720" y="16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tags" Target="tags/tag1.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handoutMaster" Target="handoutMasters/handoutMaster1.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384E5B-0B7C-A143-A087-04B582FC4BEF}"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8370ED-3FEA-E543-9D41-DF20FAD761C7}"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D7DB94-E0DE-4F0F-A9B7-54654CD8C8B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84A077-83E9-49A7-9F59-234D78BD694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endParaRPr kumimoji="1" lang="en-US" altLang="zh-CN" baseline="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A84A077-83E9-49A7-9F59-234D78BD694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TODO: redraw</a:t>
            </a:r>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dirty="0"/>
              <a:t>What is the difference</a:t>
            </a:r>
            <a:r>
              <a:rPr kumimoji="1" lang="en-US" altLang="zh-CN" baseline="0" dirty="0"/>
              <a:t> between FILE* and </a:t>
            </a:r>
            <a:r>
              <a:rPr kumimoji="1" lang="en-US" altLang="zh-CN" baseline="0" dirty="0" err="1"/>
              <a:t>fd</a:t>
            </a:r>
            <a:r>
              <a:rPr kumimoji="1" lang="en-US" altLang="zh-CN" baseline="0" dirty="0"/>
              <a:t>? </a:t>
            </a:r>
            <a:r>
              <a:rPr kumimoji="1" lang="en-US" altLang="zh-CN" baseline="0" dirty="0" err="1"/>
              <a:t>Fopen</a:t>
            </a:r>
            <a:r>
              <a:rPr kumimoji="1" lang="en-US" altLang="zh-CN" baseline="0" dirty="0"/>
              <a:t> and open?</a:t>
            </a:r>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There are three more mode bits:</a:t>
            </a:r>
            <a:r>
              <a:rPr kumimoji="1" lang="en-US" altLang="zh-CN" baseline="0" dirty="0"/>
              <a:t> </a:t>
            </a:r>
            <a:r>
              <a:rPr kumimoji="1" lang="en-US" altLang="zh-CN" baseline="0" dirty="0" err="1"/>
              <a:t>s</a:t>
            </a:r>
            <a:r>
              <a:rPr kumimoji="1" lang="en-US" altLang="zh-CN" dirty="0" err="1"/>
              <a:t>etuid</a:t>
            </a:r>
            <a:r>
              <a:rPr kumimoji="1" lang="en-US" altLang="zh-CN" dirty="0"/>
              <a:t>, </a:t>
            </a:r>
            <a:r>
              <a:rPr kumimoji="1" lang="en-US" altLang="zh-CN" dirty="0" err="1"/>
              <a:t>setgid</a:t>
            </a:r>
            <a:r>
              <a:rPr kumimoji="1" lang="en-US" altLang="zh-CN" dirty="0"/>
              <a:t>, </a:t>
            </a:r>
            <a:r>
              <a:rPr kumimoji="1" lang="en-US" altLang="zh-CN" dirty="0" err="1"/>
              <a:t>stick_bit</a:t>
            </a:r>
            <a:endParaRPr kumimoji="1" lang="zh-CN" altLang="en-US" dirty="0"/>
          </a:p>
        </p:txBody>
      </p:sp>
      <p:sp>
        <p:nvSpPr>
          <p:cNvPr id="4" name="幻灯片编号占位符 3"/>
          <p:cNvSpPr>
            <a:spLocks noGrp="1"/>
          </p:cNvSpPr>
          <p:nvPr>
            <p:ph type="sldNum" sz="quarter" idx="10"/>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What</a:t>
            </a:r>
            <a:r>
              <a:rPr kumimoji="1" lang="en-US" altLang="zh-CN" baseline="0" dirty="0"/>
              <a:t> is the different between </a:t>
            </a:r>
            <a:r>
              <a:rPr kumimoji="1" lang="en-US" altLang="zh-CN" baseline="0" dirty="0" err="1"/>
              <a:t>fd</a:t>
            </a:r>
            <a:r>
              <a:rPr kumimoji="1" lang="en-US" altLang="zh-CN" baseline="0" dirty="0"/>
              <a:t> and </a:t>
            </a:r>
            <a:r>
              <a:rPr kumimoji="1" lang="en-US" altLang="zh-CN" baseline="0" dirty="0" err="1"/>
              <a:t>inode</a:t>
            </a:r>
            <a:r>
              <a:rPr kumimoji="1" lang="en-US" altLang="zh-CN" baseline="0" dirty="0"/>
              <a:t>?</a:t>
            </a:r>
            <a:endParaRPr kumimoji="1" lang="en-US" altLang="zh-CN" baseline="0" dirty="0"/>
          </a:p>
          <a:p>
            <a:endParaRPr kumimoji="1" lang="en-US" altLang="zh-CN" baseline="0" dirty="0"/>
          </a:p>
          <a:p>
            <a:r>
              <a:rPr kumimoji="1" lang="en-US" altLang="zh-CN" baseline="0" dirty="0"/>
              <a:t>More details on device as a file</a:t>
            </a:r>
            <a:endParaRPr kumimoji="1" lang="zh-CN" altLang="en-US" dirty="0"/>
          </a:p>
        </p:txBody>
      </p:sp>
      <p:sp>
        <p:nvSpPr>
          <p:cNvPr id="4" name="幻灯片编号占位符 3"/>
          <p:cNvSpPr>
            <a:spLocks noGrp="1"/>
          </p:cNvSpPr>
          <p:nvPr>
            <p:ph type="sldNum" sz="quarter" idx="10"/>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8"/>
            <a:ext cx="7772400" cy="1225021"/>
          </a:xfrm>
        </p:spPr>
        <p:txBody>
          <a:bodyPr>
            <a:normAutofit/>
          </a:bodyPr>
          <a:lstStyle>
            <a:lvl1pPr algn="ctr">
              <a:defRPr sz="4400">
                <a:latin typeface="+mj-lt"/>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57200" y="228866"/>
            <a:ext cx="8229600" cy="900442"/>
          </a:xfrm>
        </p:spPr>
        <p:txBody>
          <a:bodyPr>
            <a:normAutofit/>
          </a:bodyPr>
          <a:lstStyle>
            <a:lvl1pPr>
              <a:defRPr sz="2400" b="1">
                <a:solidFill>
                  <a:schemeClr val="accent1"/>
                </a:solidFill>
                <a:latin typeface="+mn-lt"/>
                <a:ea typeface="+mn-ea"/>
                <a:cs typeface="PingFang SC Bold" panose="020B0400000000000000" pitchFamily="34" charset="-122"/>
              </a:defRPr>
            </a:lvl1pPr>
          </a:lstStyle>
          <a:p>
            <a:r>
              <a:rPr lang="en-US" altLang="zh-CN" dirty="0"/>
              <a:t>xx</a:t>
            </a:r>
            <a:endParaRPr lang="zh-CN" altLang="en-US" dirty="0"/>
          </a:p>
        </p:txBody>
      </p:sp>
      <p:sp>
        <p:nvSpPr>
          <p:cNvPr id="3" name="内容占位符 2"/>
          <p:cNvSpPr>
            <a:spLocks noGrp="1"/>
          </p:cNvSpPr>
          <p:nvPr>
            <p:ph idx="1" hasCustomPrompt="1"/>
          </p:nvPr>
        </p:nvSpPr>
        <p:spPr>
          <a:xfrm>
            <a:off x="457200" y="1129308"/>
            <a:ext cx="8229600" cy="3771636"/>
          </a:xfrm>
        </p:spPr>
        <p:txBody>
          <a:bodyPr>
            <a:normAutofit/>
          </a:bodyPr>
          <a:lstStyle>
            <a:lvl1pPr marL="0" indent="0">
              <a:lnSpc>
                <a:spcPct val="120000"/>
              </a:lnSpc>
              <a:buFontTx/>
              <a:buNone/>
              <a:defRPr sz="1800" b="1" i="0">
                <a:latin typeface="+mn-lt"/>
                <a:ea typeface="+mn-ea"/>
                <a:cs typeface="PingFang SC Bold" panose="020B0400000000000000" pitchFamily="34" charset="-122"/>
              </a:defRPr>
            </a:lvl1pPr>
            <a:lvl2pPr marL="360045">
              <a:lnSpc>
                <a:spcPct val="120000"/>
              </a:lnSpc>
              <a:defRPr sz="1800" b="0" i="0">
                <a:latin typeface="+mn-lt"/>
                <a:ea typeface="+mn-ea"/>
                <a:cs typeface="PingFang SC" panose="020B0400000000000000" pitchFamily="34" charset="-122"/>
              </a:defRPr>
            </a:lvl2pPr>
            <a:lvl3pPr>
              <a:lnSpc>
                <a:spcPct val="120000"/>
              </a:lnSpc>
              <a:defRPr sz="1800" b="0" i="0">
                <a:latin typeface="+mn-lt"/>
                <a:ea typeface="+mn-ea"/>
                <a:cs typeface="PingFang SC" panose="020B0400000000000000" pitchFamily="34" charset="-122"/>
              </a:defRPr>
            </a:lvl3pPr>
            <a:lvl4pPr>
              <a:lnSpc>
                <a:spcPct val="120000"/>
              </a:lnSpc>
              <a:defRPr sz="1800" b="0" i="0">
                <a:latin typeface="+mn-lt"/>
                <a:ea typeface="+mn-ea"/>
                <a:cs typeface="PingFang SC" panose="020B0400000000000000" pitchFamily="34" charset="-122"/>
              </a:defRPr>
            </a:lvl4pPr>
            <a:lvl5pPr>
              <a:lnSpc>
                <a:spcPct val="120000"/>
              </a:lnSpc>
              <a:defRPr sz="1800" b="0" i="0">
                <a:latin typeface="+mn-lt"/>
                <a:ea typeface="+mn-ea"/>
                <a:cs typeface="PingFang SC" panose="020B0400000000000000" pitchFamily="34" charset="-122"/>
              </a:defRPr>
            </a:lvl5pPr>
          </a:lstStyle>
          <a:p>
            <a:pPr lvl="0"/>
            <a:r>
              <a:rPr lang="en-US" altLang="zh-CN" dirty="0" err="1"/>
              <a:t>yy</a:t>
            </a:r>
            <a:endParaRPr lang="zh-CN" altLang="en-US" dirty="0"/>
          </a:p>
          <a:p>
            <a:pPr lvl="1"/>
            <a:r>
              <a:rPr lang="en-US" altLang="zh-CN" dirty="0"/>
              <a:t>xx</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7" name="矩形 6"/>
          <p:cNvSpPr/>
          <p:nvPr userDrawn="1"/>
        </p:nvSpPr>
        <p:spPr>
          <a:xfrm>
            <a:off x="-180527" y="439062"/>
            <a:ext cx="164581"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三角形 7"/>
          <p:cNvSpPr/>
          <p:nvPr userDrawn="1"/>
        </p:nvSpPr>
        <p:spPr>
          <a:xfrm rot="5400000">
            <a:off x="-160702" y="599536"/>
            <a:ext cx="480280" cy="1588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8"/>
            <a:ext cx="7772400" cy="1135062"/>
          </a:xfrm>
        </p:spPr>
        <p:txBody>
          <a:bodyPr anchor="t"/>
          <a:lstStyle>
            <a:lvl1pPr algn="l">
              <a:defRPr sz="4000" b="1" cap="all">
                <a:latin typeface="+mj-l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8" name="三角形 7"/>
          <p:cNvSpPr/>
          <p:nvPr userDrawn="1"/>
        </p:nvSpPr>
        <p:spPr>
          <a:xfrm rot="5400000">
            <a:off x="-160703" y="3920373"/>
            <a:ext cx="480280" cy="1588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1" y="5296962"/>
            <a:ext cx="2133600" cy="304271"/>
          </a:xfrm>
          <a:prstGeom prst="rect">
            <a:avLst/>
          </a:prstGeom>
        </p:spPr>
        <p:txBody>
          <a:bodyPr vert="horz" lIns="91440" tIns="45720" rIns="91440" bIns="45720" rtlCol="0" anchor="ctr"/>
          <a:lstStyle>
            <a:lvl1pPr algn="l">
              <a:defRPr sz="1200">
                <a:solidFill>
                  <a:schemeClr val="tx1">
                    <a:tint val="75000"/>
                  </a:schemeClr>
                </a:solidFill>
                <a:latin typeface="等线" panose="02010600030101010101" charset="-122"/>
                <a:ea typeface="等线" panose="02010600030101010101" charset="-122"/>
                <a:cs typeface="等线" panose="02010600030101010101" charset="-122"/>
              </a:defRPr>
            </a:lvl1pPr>
          </a:lstStyle>
          <a:p>
            <a:endParaRPr lang="zh-CN" altLang="en-US" dirty="0"/>
          </a:p>
        </p:txBody>
      </p:sp>
      <p:sp>
        <p:nvSpPr>
          <p:cNvPr id="5" name="页脚占位符 4"/>
          <p:cNvSpPr>
            <a:spLocks noGrp="1"/>
          </p:cNvSpPr>
          <p:nvPr>
            <p:ph type="ftr" sz="quarter" idx="3"/>
          </p:nvPr>
        </p:nvSpPr>
        <p:spPr>
          <a:xfrm>
            <a:off x="3124201" y="5296962"/>
            <a:ext cx="2895600" cy="304271"/>
          </a:xfrm>
          <a:prstGeom prst="rect">
            <a:avLst/>
          </a:prstGeom>
        </p:spPr>
        <p:txBody>
          <a:bodyPr vert="horz" lIns="91440" tIns="45720" rIns="91440" bIns="45720" rtlCol="0" anchor="ctr"/>
          <a:lstStyle>
            <a:lvl1pPr algn="ctr">
              <a:defRPr sz="1200">
                <a:solidFill>
                  <a:schemeClr val="tx1">
                    <a:tint val="75000"/>
                  </a:schemeClr>
                </a:solidFill>
                <a:latin typeface="等线" panose="02010600030101010101" charset="-122"/>
                <a:ea typeface="等线" panose="02010600030101010101" charset="-122"/>
                <a:cs typeface="等线" panose="02010600030101010101" charset="-122"/>
              </a:defRPr>
            </a:lvl1pPr>
          </a:lstStyle>
          <a:p>
            <a:endParaRPr lang="zh-CN" altLang="en-US"/>
          </a:p>
        </p:txBody>
      </p:sp>
      <p:sp>
        <p:nvSpPr>
          <p:cNvPr id="6" name="灯片编号占位符 5"/>
          <p:cNvSpPr>
            <a:spLocks noGrp="1"/>
          </p:cNvSpPr>
          <p:nvPr>
            <p:ph type="sldNum" sz="quarter" idx="4"/>
          </p:nvPr>
        </p:nvSpPr>
        <p:spPr>
          <a:xfrm>
            <a:off x="6553200" y="5296962"/>
            <a:ext cx="2133600" cy="304271"/>
          </a:xfrm>
          <a:prstGeom prst="rect">
            <a:avLst/>
          </a:prstGeom>
        </p:spPr>
        <p:txBody>
          <a:bodyPr vert="horz" lIns="91440" tIns="45720" rIns="91440" bIns="45720" rtlCol="0" anchor="ctr"/>
          <a:lstStyle>
            <a:lvl1pPr algn="r">
              <a:defRPr sz="1200">
                <a:solidFill>
                  <a:schemeClr val="tx1">
                    <a:tint val="75000"/>
                  </a:schemeClr>
                </a:solidFill>
                <a:latin typeface="等线" panose="02010600030101010101" charset="-122"/>
                <a:ea typeface="等线" panose="02010600030101010101" charset="-122"/>
                <a:cs typeface="等线" panose="02010600030101010101" charset="-122"/>
              </a:defRPr>
            </a:lvl1pPr>
          </a:lstStyle>
          <a:p>
            <a:fld id="{ADE361C3-C043-4A6E-BDCE-8DA1E7D90A3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defTabSz="914400" rtl="0" eaLnBrk="1" latinLnBrk="0" hangingPunct="1">
        <a:spcBef>
          <a:spcPct val="0"/>
        </a:spcBef>
        <a:buNone/>
        <a:defRPr sz="3600" b="1" kern="1200">
          <a:solidFill>
            <a:schemeClr val="accent1"/>
          </a:solidFill>
          <a:latin typeface="+mj-lt"/>
          <a:ea typeface="+mj-ea"/>
          <a:cs typeface="微软雅黑 Light" panose="020B0502040204020203" pitchFamily="34" charset="-122"/>
        </a:defRPr>
      </a:lvl1pPr>
    </p:titleStyle>
    <p:bodyStyle>
      <a:lvl1pPr marL="342900" indent="-342900" algn="l" defTabSz="914400" rtl="0" eaLnBrk="1" latinLnBrk="0" hangingPunct="1">
        <a:lnSpc>
          <a:spcPct val="120000"/>
        </a:lnSpc>
        <a:spcBef>
          <a:spcPts val="1200"/>
        </a:spcBef>
        <a:buFont typeface="Arial" panose="020B0604020202020204" pitchFamily="34" charset="0"/>
        <a:buChar char="•"/>
        <a:defRPr sz="2600" b="0" kern="1200">
          <a:solidFill>
            <a:schemeClr val="tx1">
              <a:lumMod val="75000"/>
              <a:lumOff val="25000"/>
            </a:schemeClr>
          </a:solidFill>
          <a:latin typeface="+mn-lt"/>
          <a:ea typeface="+mn-ea"/>
          <a:cs typeface="等线" panose="02010600030101010101" charset="-122"/>
        </a:defRPr>
      </a:lvl1pPr>
      <a:lvl2pPr marL="742950" indent="-285750" algn="l" defTabSz="914400" rtl="0" eaLnBrk="1" latinLnBrk="0" hangingPunct="1">
        <a:lnSpc>
          <a:spcPct val="120000"/>
        </a:lnSpc>
        <a:spcBef>
          <a:spcPct val="20000"/>
        </a:spcBef>
        <a:buFont typeface="Arial" panose="020B0604020202020204" pitchFamily="34" charset="0"/>
        <a:buChar char="–"/>
        <a:defRPr sz="2400" kern="1200">
          <a:solidFill>
            <a:schemeClr val="tx1">
              <a:lumMod val="75000"/>
              <a:lumOff val="25000"/>
            </a:schemeClr>
          </a:solidFill>
          <a:latin typeface="+mn-lt"/>
          <a:ea typeface="+mn-ea"/>
          <a:cs typeface="等线" panose="02010600030101010101" charset="-122"/>
        </a:defRPr>
      </a:lvl2pPr>
      <a:lvl3pPr marL="1143000" indent="-228600" algn="l" defTabSz="914400" rtl="0" eaLnBrk="1" latinLnBrk="0" hangingPunct="1">
        <a:lnSpc>
          <a:spcPct val="120000"/>
        </a:lnSpc>
        <a:spcBef>
          <a:spcPct val="20000"/>
        </a:spcBef>
        <a:buFont typeface="Arial" panose="020B0604020202020204" pitchFamily="34" charset="0"/>
        <a:buChar char="•"/>
        <a:defRPr sz="2000" kern="1200">
          <a:solidFill>
            <a:schemeClr val="tx1">
              <a:lumMod val="75000"/>
              <a:lumOff val="25000"/>
            </a:schemeClr>
          </a:solidFill>
          <a:latin typeface="+mn-lt"/>
          <a:ea typeface="+mn-ea"/>
          <a:cs typeface="等线" panose="02010600030101010101" charset="-122"/>
        </a:defRPr>
      </a:lvl3pPr>
      <a:lvl4pPr marL="1600200" indent="-228600" algn="l" defTabSz="914400" rtl="0" eaLnBrk="1" latinLnBrk="0" hangingPunct="1">
        <a:lnSpc>
          <a:spcPct val="12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等线" panose="02010600030101010101" charset="-122"/>
        </a:defRPr>
      </a:lvl4pPr>
      <a:lvl5pPr marL="2057400" indent="-228600" algn="l" defTabSz="914400" rtl="0" eaLnBrk="1" latinLnBrk="0" hangingPunct="1">
        <a:lnSpc>
          <a:spcPct val="12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等线" panose="02010600030101010101"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5.tiff"/><Relationship Id="rId2" Type="http://schemas.openxmlformats.org/officeDocument/2006/relationships/image" Target="../media/image4.tiff"/><Relationship Id="rId1" Type="http://schemas.openxmlformats.org/officeDocument/2006/relationships/image" Target="../media/image3.tiff"/></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5.tiff"/><Relationship Id="rId2" Type="http://schemas.openxmlformats.org/officeDocument/2006/relationships/image" Target="../media/image4.tiff"/><Relationship Id="rId1" Type="http://schemas.openxmlformats.org/officeDocument/2006/relationships/image" Target="../media/image3.tif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tiff"/></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757238" y="1690127"/>
            <a:ext cx="7772400" cy="1225021"/>
          </a:xfrm>
        </p:spPr>
        <p:txBody>
          <a:bodyPr>
            <a:noAutofit/>
          </a:bodyPr>
          <a:lstStyle/>
          <a:p>
            <a:pPr>
              <a:lnSpc>
                <a:spcPct val="110000"/>
              </a:lnSpc>
            </a:pPr>
            <a:r>
              <a:rPr kumimoji="1" lang="en-US" altLang="zh-CN" sz="3600" dirty="0">
                <a:latin typeface="+mn-lt"/>
              </a:rPr>
              <a:t>File System</a:t>
            </a:r>
            <a:r>
              <a:rPr kumimoji="1" lang="zh-CN" altLang="en-US" sz="3600" dirty="0">
                <a:latin typeface="+mn-lt"/>
              </a:rPr>
              <a:t> </a:t>
            </a:r>
            <a:r>
              <a:rPr kumimoji="1" lang="en-US" altLang="zh-CN" sz="3600" dirty="0">
                <a:latin typeface="+mn-lt"/>
              </a:rPr>
              <a:t>API</a:t>
            </a:r>
            <a:r>
              <a:rPr kumimoji="1" lang="zh-CN" altLang="en-US" sz="3600" dirty="0">
                <a:latin typeface="+mn-lt"/>
              </a:rPr>
              <a:t> </a:t>
            </a:r>
            <a:r>
              <a:rPr kumimoji="1" lang="en-US" altLang="zh-CN" sz="3600" dirty="0">
                <a:latin typeface="+mn-lt"/>
              </a:rPr>
              <a:t>and</a:t>
            </a:r>
            <a:r>
              <a:rPr kumimoji="1" lang="zh-CN" altLang="en-US" sz="3600" dirty="0">
                <a:latin typeface="+mn-lt"/>
              </a:rPr>
              <a:t> </a:t>
            </a:r>
            <a:r>
              <a:rPr kumimoji="1" lang="en-US" altLang="zh-CN" sz="3600" dirty="0">
                <a:latin typeface="+mn-lt"/>
              </a:rPr>
              <a:t>Disk</a:t>
            </a:r>
            <a:r>
              <a:rPr kumimoji="1" lang="zh-CN" altLang="en-US" sz="3600" dirty="0">
                <a:latin typeface="+mn-lt"/>
              </a:rPr>
              <a:t> </a:t>
            </a:r>
            <a:r>
              <a:rPr kumimoji="1" lang="en-US" altLang="zh-CN" sz="3600" dirty="0">
                <a:latin typeface="+mn-lt"/>
              </a:rPr>
              <a:t>I/O</a:t>
            </a:r>
            <a:endParaRPr kumimoji="1" lang="zh-CN" altLang="en-US" sz="3600" dirty="0">
              <a:latin typeface="+mn-lt"/>
            </a:endParaRPr>
          </a:p>
        </p:txBody>
      </p:sp>
      <p:sp>
        <p:nvSpPr>
          <p:cNvPr id="6" name="副标题 5"/>
          <p:cNvSpPr>
            <a:spLocks noGrp="1"/>
          </p:cNvSpPr>
          <p:nvPr>
            <p:ph type="subTitle" idx="1"/>
          </p:nvPr>
        </p:nvSpPr>
        <p:spPr>
          <a:xfrm>
            <a:off x="685800" y="3412362"/>
            <a:ext cx="7772400" cy="1225020"/>
          </a:xfrm>
        </p:spPr>
        <p:txBody>
          <a:bodyPr>
            <a:noAutofit/>
          </a:bodyPr>
          <a:lstStyle/>
          <a:p>
            <a:pPr>
              <a:lnSpc>
                <a:spcPct val="150000"/>
              </a:lnSpc>
              <a:spcBef>
                <a:spcPts val="0"/>
              </a:spcBef>
            </a:pPr>
            <a:r>
              <a:rPr kumimoji="1" lang="en-US" altLang="zh-CN" sz="1800" dirty="0">
                <a:solidFill>
                  <a:schemeClr val="tx1">
                    <a:lumMod val="75000"/>
                    <a:lumOff val="25000"/>
                  </a:schemeClr>
                </a:solidFill>
                <a:latin typeface="+mj-lt"/>
              </a:rPr>
              <a:t>IPADS,</a:t>
            </a:r>
            <a:r>
              <a:rPr kumimoji="1" lang="zh-CN" altLang="en-US" sz="1800" dirty="0">
                <a:solidFill>
                  <a:schemeClr val="tx1">
                    <a:lumMod val="75000"/>
                    <a:lumOff val="25000"/>
                  </a:schemeClr>
                </a:solidFill>
                <a:latin typeface="+mj-lt"/>
              </a:rPr>
              <a:t> </a:t>
            </a:r>
            <a:r>
              <a:rPr kumimoji="1" lang="en-US" altLang="zh-CN" sz="1800" dirty="0">
                <a:solidFill>
                  <a:schemeClr val="tx1">
                    <a:lumMod val="75000"/>
                    <a:lumOff val="25000"/>
                  </a:schemeClr>
                </a:solidFill>
                <a:latin typeface="+mj-lt"/>
              </a:rPr>
              <a:t>Shanghai</a:t>
            </a:r>
            <a:r>
              <a:rPr kumimoji="1" lang="zh-CN" altLang="en-US" sz="1800" dirty="0">
                <a:solidFill>
                  <a:schemeClr val="tx1">
                    <a:lumMod val="75000"/>
                    <a:lumOff val="25000"/>
                  </a:schemeClr>
                </a:solidFill>
                <a:latin typeface="+mj-lt"/>
              </a:rPr>
              <a:t> </a:t>
            </a:r>
            <a:r>
              <a:rPr kumimoji="1" lang="en-US" altLang="zh-CN" sz="1800" dirty="0">
                <a:solidFill>
                  <a:schemeClr val="tx1">
                    <a:lumMod val="75000"/>
                    <a:lumOff val="25000"/>
                  </a:schemeClr>
                </a:solidFill>
                <a:latin typeface="+mj-lt"/>
              </a:rPr>
              <a:t>Jiao</a:t>
            </a:r>
            <a:r>
              <a:rPr kumimoji="1" lang="zh-CN" altLang="en-US" sz="1800" dirty="0">
                <a:solidFill>
                  <a:schemeClr val="tx1">
                    <a:lumMod val="75000"/>
                    <a:lumOff val="25000"/>
                  </a:schemeClr>
                </a:solidFill>
                <a:latin typeface="+mj-lt"/>
              </a:rPr>
              <a:t> </a:t>
            </a:r>
            <a:r>
              <a:rPr kumimoji="1" lang="en-US" altLang="zh-CN" sz="1800" dirty="0">
                <a:solidFill>
                  <a:schemeClr val="tx1">
                    <a:lumMod val="75000"/>
                    <a:lumOff val="25000"/>
                  </a:schemeClr>
                </a:solidFill>
                <a:latin typeface="+mj-lt"/>
              </a:rPr>
              <a:t>Tong</a:t>
            </a:r>
            <a:r>
              <a:rPr kumimoji="1" lang="zh-CN" altLang="en-US" sz="1800" dirty="0">
                <a:solidFill>
                  <a:schemeClr val="tx1">
                    <a:lumMod val="75000"/>
                    <a:lumOff val="25000"/>
                  </a:schemeClr>
                </a:solidFill>
                <a:latin typeface="+mj-lt"/>
              </a:rPr>
              <a:t> </a:t>
            </a:r>
            <a:r>
              <a:rPr kumimoji="1" lang="en-US" altLang="zh-CN" sz="1800" dirty="0">
                <a:solidFill>
                  <a:schemeClr val="tx1">
                    <a:lumMod val="75000"/>
                    <a:lumOff val="25000"/>
                  </a:schemeClr>
                </a:solidFill>
                <a:latin typeface="+mj-lt"/>
              </a:rPr>
              <a:t>University</a:t>
            </a:r>
            <a:endParaRPr kumimoji="1" lang="en-US" altLang="zh-CN" sz="1800" dirty="0">
              <a:solidFill>
                <a:schemeClr val="tx1">
                  <a:lumMod val="75000"/>
                  <a:lumOff val="25000"/>
                </a:schemeClr>
              </a:solidFill>
              <a:latin typeface="+mj-lt"/>
            </a:endParaRPr>
          </a:p>
          <a:p>
            <a:pPr>
              <a:lnSpc>
                <a:spcPct val="150000"/>
              </a:lnSpc>
              <a:spcBef>
                <a:spcPts val="0"/>
              </a:spcBef>
            </a:pPr>
            <a:r>
              <a:rPr kumimoji="1" lang="en-US" altLang="zh-CN" sz="1800" dirty="0">
                <a:solidFill>
                  <a:schemeClr val="tx1">
                    <a:lumMod val="50000"/>
                    <a:lumOff val="50000"/>
                  </a:schemeClr>
                </a:solidFill>
                <a:latin typeface="+mj-lt"/>
              </a:rPr>
              <a:t>https://</a:t>
            </a:r>
            <a:r>
              <a:rPr kumimoji="1" lang="en-US" altLang="zh-CN" sz="1800" dirty="0" err="1">
                <a:solidFill>
                  <a:schemeClr val="tx1">
                    <a:lumMod val="50000"/>
                    <a:lumOff val="50000"/>
                  </a:schemeClr>
                </a:solidFill>
                <a:latin typeface="+mj-lt"/>
              </a:rPr>
              <a:t>www.sjtu.edu.cn</a:t>
            </a:r>
            <a:endParaRPr kumimoji="1" lang="en-GB" altLang="zh-CN" sz="1800" dirty="0">
              <a:solidFill>
                <a:schemeClr val="tx1">
                  <a:lumMod val="50000"/>
                  <a:lumOff val="50000"/>
                </a:schemeClr>
              </a:solidFill>
              <a:latin typeface="+mj-lt"/>
            </a:endParaRPr>
          </a:p>
        </p:txBody>
      </p:sp>
      <p:pic>
        <p:nvPicPr>
          <p:cNvPr id="9" name="图片 8"/>
          <p:cNvPicPr>
            <a:picLocks noChangeAspect="1"/>
          </p:cNvPicPr>
          <p:nvPr/>
        </p:nvPicPr>
        <p:blipFill>
          <a:blip r:embed="rId1">
            <a:duotone>
              <a:schemeClr val="accent1">
                <a:shade val="45000"/>
                <a:satMod val="135000"/>
              </a:schemeClr>
              <a:prstClr val="white"/>
            </a:duotone>
          </a:blip>
          <a:stretch>
            <a:fillRect/>
          </a:stretch>
        </p:blipFill>
        <p:spPr>
          <a:xfrm>
            <a:off x="5652120" y="252561"/>
            <a:ext cx="1362088" cy="492009"/>
          </a:xfrm>
          <a:prstGeom prst="rect">
            <a:avLst/>
          </a:prstGeom>
        </p:spPr>
      </p:pic>
      <p:sp>
        <p:nvSpPr>
          <p:cNvPr id="7" name="副标题 2"/>
          <p:cNvSpPr txBox="1"/>
          <p:nvPr/>
        </p:nvSpPr>
        <p:spPr>
          <a:xfrm>
            <a:off x="467544" y="252559"/>
            <a:ext cx="3240360" cy="504056"/>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200"/>
              </a:spcBef>
              <a:buFont typeface="Arial" panose="020B0604020202020204" pitchFamily="34" charset="0"/>
              <a:buNone/>
              <a:defRPr sz="2600" b="0" kern="1200">
                <a:solidFill>
                  <a:schemeClr val="tx1">
                    <a:tint val="75000"/>
                  </a:schemeClr>
                </a:solidFill>
                <a:latin typeface="+mn-ea"/>
                <a:ea typeface="+mn-ea"/>
                <a:cs typeface="等线" panose="02010600030101010101" charset="-122"/>
              </a:defRPr>
            </a:lvl1pPr>
            <a:lvl2pPr marL="457200" indent="0" algn="ctr" defTabSz="914400" rtl="0" eaLnBrk="1" latinLnBrk="0" hangingPunct="1">
              <a:lnSpc>
                <a:spcPct val="120000"/>
              </a:lnSpc>
              <a:spcBef>
                <a:spcPct val="20000"/>
              </a:spcBef>
              <a:buFont typeface="Arial" panose="020B0604020202020204" pitchFamily="34" charset="0"/>
              <a:buNone/>
              <a:defRPr sz="2400" kern="1200">
                <a:solidFill>
                  <a:schemeClr val="tx1">
                    <a:tint val="75000"/>
                  </a:schemeClr>
                </a:solidFill>
                <a:latin typeface="+mn-ea"/>
                <a:ea typeface="+mn-ea"/>
                <a:cs typeface="等线" panose="02010600030101010101" charset="-122"/>
              </a:defRPr>
            </a:lvl2pPr>
            <a:lvl3pPr marL="914400" indent="0" algn="ctr" defTabSz="914400" rtl="0" eaLnBrk="1" latinLnBrk="0" hangingPunct="1">
              <a:lnSpc>
                <a:spcPct val="120000"/>
              </a:lnSpc>
              <a:spcBef>
                <a:spcPct val="20000"/>
              </a:spcBef>
              <a:buFont typeface="Arial" panose="020B0604020202020204" pitchFamily="34" charset="0"/>
              <a:buNone/>
              <a:defRPr sz="2000" kern="1200">
                <a:solidFill>
                  <a:schemeClr val="tx1">
                    <a:tint val="75000"/>
                  </a:schemeClr>
                </a:solidFill>
                <a:latin typeface="+mn-ea"/>
                <a:ea typeface="+mn-ea"/>
                <a:cs typeface="等线" panose="02010600030101010101" charset="-122"/>
              </a:defRPr>
            </a:lvl3pPr>
            <a:lvl4pPr marL="1371600" indent="0" algn="ctr" defTabSz="914400" rtl="0" eaLnBrk="1" latinLnBrk="0" hangingPunct="1">
              <a:lnSpc>
                <a:spcPct val="120000"/>
              </a:lnSpc>
              <a:spcBef>
                <a:spcPct val="20000"/>
              </a:spcBef>
              <a:buFont typeface="Arial" panose="020B0604020202020204" pitchFamily="34" charset="0"/>
              <a:buNone/>
              <a:defRPr sz="1800" kern="1200">
                <a:solidFill>
                  <a:schemeClr val="tx1">
                    <a:tint val="75000"/>
                  </a:schemeClr>
                </a:solidFill>
                <a:latin typeface="+mn-ea"/>
                <a:ea typeface="+mn-ea"/>
                <a:cs typeface="等线" panose="02010600030101010101" charset="-122"/>
              </a:defRPr>
            </a:lvl4pPr>
            <a:lvl5pPr marL="1828800" indent="0" algn="ctr" defTabSz="914400" rtl="0" eaLnBrk="1" latinLnBrk="0" hangingPunct="1">
              <a:lnSpc>
                <a:spcPct val="120000"/>
              </a:lnSpc>
              <a:spcBef>
                <a:spcPct val="20000"/>
              </a:spcBef>
              <a:buFont typeface="Arial" panose="020B0604020202020204" pitchFamily="34" charset="0"/>
              <a:buNone/>
              <a:defRPr sz="1800" kern="1200">
                <a:solidFill>
                  <a:schemeClr val="tx1">
                    <a:tint val="75000"/>
                  </a:schemeClr>
                </a:solidFill>
                <a:latin typeface="+mn-ea"/>
                <a:ea typeface="+mn-ea"/>
                <a:cs typeface="等线" panose="02010600030101010101" charset="-122"/>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defRPr/>
            </a:pPr>
            <a:r>
              <a:rPr lang="en-US" altLang="zh-CN" sz="1400" dirty="0">
                <a:solidFill>
                  <a:srgbClr val="000000">
                    <a:lumMod val="75000"/>
                    <a:lumOff val="25000"/>
                  </a:srgbClr>
                </a:solidFill>
                <a:latin typeface="+mj-lt"/>
              </a:rPr>
              <a:t>SE3331-1</a:t>
            </a:r>
            <a:r>
              <a:rPr kumimoji="0" lang="zh-CN" altLang="en-US" sz="1400" b="0" i="0" u="none" strike="noStrike" kern="1200" cap="none" spc="0" normalizeH="0" baseline="0" noProof="0" dirty="0">
                <a:ln>
                  <a:noFill/>
                </a:ln>
                <a:solidFill>
                  <a:srgbClr val="000000">
                    <a:lumMod val="75000"/>
                    <a:lumOff val="25000"/>
                  </a:srgbClr>
                </a:solidFill>
                <a:effectLst/>
                <a:uLnTx/>
                <a:uFillTx/>
                <a:latin typeface="+mj-lt"/>
                <a:ea typeface="微软雅黑" panose="020B0503020204020204" charset="-122"/>
              </a:rPr>
              <a:t> </a:t>
            </a:r>
            <a:r>
              <a:rPr kumimoji="0" lang="en-US" altLang="zh-CN" sz="1400" b="0" i="0" u="none" strike="noStrike" kern="1200" cap="none" spc="0" normalizeH="0" baseline="0" noProof="0" dirty="0">
                <a:ln>
                  <a:noFill/>
                </a:ln>
                <a:solidFill>
                  <a:srgbClr val="000000">
                    <a:lumMod val="75000"/>
                    <a:lumOff val="25000"/>
                  </a:srgbClr>
                </a:solidFill>
                <a:effectLst/>
                <a:uLnTx/>
                <a:uFillTx/>
                <a:latin typeface="+mj-lt"/>
                <a:ea typeface="微软雅黑" panose="020B0503020204020204" charset="-122"/>
              </a:rPr>
              <a:t>(2022</a:t>
            </a:r>
            <a:r>
              <a:rPr kumimoji="0" lang="zh-CN" altLang="en-US" sz="1400" b="0" i="0" u="none" strike="noStrike" kern="1200" cap="none" spc="0" normalizeH="0" baseline="0" noProof="0" dirty="0">
                <a:ln>
                  <a:noFill/>
                </a:ln>
                <a:solidFill>
                  <a:srgbClr val="000000">
                    <a:lumMod val="75000"/>
                    <a:lumOff val="25000"/>
                  </a:srgbClr>
                </a:solidFill>
                <a:effectLst/>
                <a:uLnTx/>
                <a:uFillTx/>
                <a:latin typeface="+mj-lt"/>
                <a:ea typeface="微软雅黑" panose="020B0503020204020204" charset="-122"/>
              </a:rPr>
              <a:t> </a:t>
            </a:r>
            <a:r>
              <a:rPr kumimoji="0" lang="en-US" altLang="zh-CN" sz="1400" b="0" i="0" u="none" strike="noStrike" kern="1200" cap="none" spc="0" normalizeH="0" baseline="0" noProof="0" dirty="0">
                <a:ln>
                  <a:noFill/>
                </a:ln>
                <a:solidFill>
                  <a:srgbClr val="000000">
                    <a:lumMod val="75000"/>
                    <a:lumOff val="25000"/>
                  </a:srgbClr>
                </a:solidFill>
                <a:effectLst/>
                <a:uLnTx/>
                <a:uFillTx/>
                <a:latin typeface="+mj-lt"/>
                <a:ea typeface="微软雅黑" panose="020B0503020204020204" charset="-122"/>
              </a:rPr>
              <a:t>Fall)</a:t>
            </a:r>
            <a:endParaRPr kumimoji="0" lang="zh-CN" altLang="en-US" sz="1400" b="0" i="0" u="none" strike="noStrike" kern="1200" cap="none" spc="0" normalizeH="0" baseline="0" noProof="0" dirty="0">
              <a:ln>
                <a:noFill/>
              </a:ln>
              <a:solidFill>
                <a:srgbClr val="000000">
                  <a:lumMod val="75000"/>
                  <a:lumOff val="25000"/>
                </a:srgbClr>
              </a:solidFill>
              <a:effectLst/>
              <a:uLnTx/>
              <a:uFillTx/>
              <a:latin typeface="+mj-lt"/>
              <a:ea typeface="微软雅黑" panose="020B0503020204020204" charset="-122"/>
            </a:endParaRPr>
          </a:p>
        </p:txBody>
      </p:sp>
      <p:pic>
        <p:nvPicPr>
          <p:cNvPr id="8" name="Picture 6" descr="http://korean.onlinesjtu.com/%E6%A0%A1%E5%BE%BD%E7%B3%BB%E5%88%97/%E7%BC%A9%E5%B0%8F%E7%89%88/%E8%93%9D%E8%89%B2%E7%B3%BB%20%E5%B0%8F%E5%B0%BA%E5%AF%B8%E6%A0%A1%E5%BE%BD%E5%B1%95%E5%BC%80%E5%BC%8F%20(10mm%E4%BB%A5%E4%B8%8B%E4%BD%BF%E7%94%A8)%20%5b%E8%BD%AC%E6%8D%A2%5d.png"/>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64288" y="282539"/>
            <a:ext cx="1642840" cy="432048"/>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advTm="11626"/>
    </mc:Choice>
    <mc:Fallback>
      <p:transition spd="slow" advTm="1162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内容占位符 2"/>
          <p:cNvSpPr>
            <a:spLocks noGrp="1"/>
          </p:cNvSpPr>
          <p:nvPr>
            <p:ph idx="1"/>
          </p:nvPr>
        </p:nvSpPr>
        <p:spPr/>
        <p:txBody>
          <a:bodyPr>
            <a:noAutofit/>
          </a:bodyPr>
          <a:lstStyle/>
          <a:p>
            <a:r>
              <a:rPr lang="en-US" altLang="zh-CN" dirty="0">
                <a:solidFill>
                  <a:srgbClr val="FF0000"/>
                </a:solidFill>
              </a:rPr>
              <a:t>Owner ID</a:t>
            </a:r>
            <a:endParaRPr lang="en-US" altLang="zh-CN" dirty="0"/>
          </a:p>
          <a:p>
            <a:pPr lvl="1"/>
            <a:r>
              <a:rPr lang="en-US" altLang="zh-CN" dirty="0"/>
              <a:t>User ID and group ID that own this </a:t>
            </a:r>
            <a:r>
              <a:rPr lang="en-US" altLang="zh-CN" dirty="0" err="1"/>
              <a:t>inode</a:t>
            </a:r>
            <a:r>
              <a:rPr lang="zh-CN" altLang="en-US" dirty="0"/>
              <a:t> </a:t>
            </a:r>
            <a:r>
              <a:rPr lang="en-US" altLang="zh-CN" dirty="0"/>
              <a:t>(can</a:t>
            </a:r>
            <a:r>
              <a:rPr lang="zh-CN" altLang="en-US" dirty="0"/>
              <a:t> </a:t>
            </a:r>
            <a:r>
              <a:rPr lang="en-US" altLang="zh-CN" dirty="0"/>
              <a:t>be</a:t>
            </a:r>
            <a:r>
              <a:rPr lang="zh-CN" altLang="en-US" dirty="0"/>
              <a:t> </a:t>
            </a:r>
            <a:r>
              <a:rPr lang="en-US" altLang="zh-CN" dirty="0">
                <a:solidFill>
                  <a:srgbClr val="FF0000"/>
                </a:solidFill>
              </a:rPr>
              <a:t>changed</a:t>
            </a:r>
            <a:r>
              <a:rPr lang="zh-CN" altLang="en-US" dirty="0">
                <a:solidFill>
                  <a:srgbClr val="FF0000"/>
                </a:solidFill>
              </a:rPr>
              <a:t> </a:t>
            </a:r>
            <a:r>
              <a:rPr lang="en-US" altLang="zh-CN" dirty="0">
                <a:solidFill>
                  <a:srgbClr val="FF0000"/>
                </a:solidFill>
              </a:rPr>
              <a:t>by</a:t>
            </a:r>
            <a:r>
              <a:rPr lang="zh-CN" altLang="en-US" dirty="0">
                <a:solidFill>
                  <a:srgbClr val="FF0000"/>
                </a:solidFill>
              </a:rPr>
              <a:t> </a:t>
            </a:r>
            <a:r>
              <a:rPr lang="en-US" altLang="zh-CN" dirty="0" err="1">
                <a:solidFill>
                  <a:srgbClr val="FF0000"/>
                </a:solidFill>
                <a:latin typeface="Courier New" panose="02070309020205020404" pitchFamily="49" charset="0"/>
                <a:cs typeface="Courier New" panose="02070309020205020404" pitchFamily="49" charset="0"/>
              </a:rPr>
              <a:t>chown</a:t>
            </a:r>
            <a:r>
              <a:rPr lang="en-US" altLang="zh-CN" dirty="0"/>
              <a:t>)</a:t>
            </a:r>
            <a:endParaRPr lang="en-US" altLang="zh-CN" dirty="0"/>
          </a:p>
          <a:p>
            <a:r>
              <a:rPr lang="en-US" altLang="zh-CN" dirty="0"/>
              <a:t>Types of permission</a:t>
            </a:r>
            <a:endParaRPr lang="en-US" altLang="zh-CN" dirty="0"/>
          </a:p>
          <a:p>
            <a:pPr lvl="1"/>
            <a:r>
              <a:rPr lang="en-US" altLang="zh-CN" dirty="0"/>
              <a:t>Owner, group, other</a:t>
            </a:r>
            <a:endParaRPr lang="en-US" altLang="zh-CN" dirty="0"/>
          </a:p>
          <a:p>
            <a:pPr lvl="1"/>
            <a:r>
              <a:rPr lang="en-US" altLang="zh-CN" dirty="0"/>
              <a:t>Read, write, execute</a:t>
            </a:r>
            <a:endParaRPr lang="en-US" altLang="zh-CN" dirty="0"/>
          </a:p>
          <a:p>
            <a:r>
              <a:rPr lang="en-US" altLang="zh-CN" dirty="0"/>
              <a:t>Time stamps</a:t>
            </a:r>
            <a:endParaRPr lang="en-US" altLang="zh-CN" dirty="0"/>
          </a:p>
          <a:p>
            <a:pPr lvl="1"/>
            <a:r>
              <a:rPr lang="en-US" altLang="zh-CN" dirty="0"/>
              <a:t>Last access (by READ)(atime)</a:t>
            </a:r>
            <a:endParaRPr lang="en-US" altLang="zh-CN" dirty="0"/>
          </a:p>
          <a:p>
            <a:pPr lvl="1"/>
            <a:r>
              <a:rPr lang="en-US" altLang="zh-CN" dirty="0"/>
              <a:t>Last modification (by WRITE)(mtime)</a:t>
            </a:r>
            <a:endParaRPr lang="en-US" altLang="zh-CN" dirty="0"/>
          </a:p>
          <a:p>
            <a:pPr lvl="1"/>
            <a:r>
              <a:rPr lang="en-US" altLang="zh-CN" dirty="0"/>
              <a:t>Last change of </a:t>
            </a:r>
            <a:r>
              <a:rPr lang="en-US" altLang="zh-CN" dirty="0" err="1"/>
              <a:t>inode</a:t>
            </a:r>
            <a:r>
              <a:rPr lang="en-US" altLang="zh-CN" dirty="0"/>
              <a:t> (by LINK)(ctime)</a:t>
            </a:r>
            <a:endParaRPr lang="en-US" altLang="zh-CN" dirty="0"/>
          </a:p>
          <a:p>
            <a:pPr lvl="1"/>
            <a:endParaRPr lang="zh-CN" altLang="en-US" sz="1800" dirty="0"/>
          </a:p>
        </p:txBody>
      </p:sp>
      <p:sp>
        <p:nvSpPr>
          <p:cNvPr id="7" name="文本框 6"/>
          <p:cNvSpPr txBox="1"/>
          <p:nvPr/>
        </p:nvSpPr>
        <p:spPr>
          <a:xfrm>
            <a:off x="4827282" y="2133920"/>
            <a:ext cx="3836588" cy="2800767"/>
          </a:xfrm>
          <a:prstGeom prst="rect">
            <a:avLst/>
          </a:prstGeom>
          <a:solidFill>
            <a:schemeClr val="bg1"/>
          </a:solidFill>
        </p:spPr>
        <p:txBody>
          <a:bodyPr wrap="square" rtlCol="0">
            <a:spAutoFit/>
          </a:bodyPr>
          <a:lstStyle/>
          <a:p>
            <a:r>
              <a:rPr kumimoji="1" lang="en-US" altLang="zh-CN" sz="1600" b="1" dirty="0">
                <a:latin typeface="Courier New" panose="02070309020205020404" pitchFamily="49" charset="0"/>
                <a:cs typeface="Courier New" panose="02070309020205020404" pitchFamily="49" charset="0"/>
              </a:rPr>
              <a:t>struct</a:t>
            </a:r>
            <a:r>
              <a:rPr kumimoji="1" lang="en-US" altLang="zh-CN" sz="1600" dirty="0">
                <a:latin typeface="Courier New" panose="02070309020205020404" pitchFamily="49" charset="0"/>
                <a:cs typeface="Courier New" panose="02070309020205020404" pitchFamily="49" charset="0"/>
              </a:rPr>
              <a:t> </a:t>
            </a:r>
            <a:r>
              <a:rPr kumimoji="1" lang="en-US" altLang="zh-CN" sz="1600" dirty="0" err="1">
                <a:latin typeface="Courier New" panose="02070309020205020404" pitchFamily="49" charset="0"/>
                <a:cs typeface="Courier New" panose="02070309020205020404" pitchFamily="49" charset="0"/>
              </a:rPr>
              <a:t>inode</a:t>
            </a:r>
            <a:endParaRPr kumimoji="1" lang="en-US" altLang="zh-CN" sz="1600" dirty="0">
              <a:latin typeface="Courier New" panose="02070309020205020404" pitchFamily="49" charset="0"/>
              <a:cs typeface="Courier New" panose="02070309020205020404" pitchFamily="49" charset="0"/>
            </a:endParaRPr>
          </a:p>
          <a:p>
            <a:r>
              <a:rPr kumimoji="1" lang="en-US" altLang="zh-CN" sz="1600" dirty="0">
                <a:latin typeface="Courier New" panose="02070309020205020404" pitchFamily="49" charset="0"/>
                <a:cs typeface="Courier New" panose="02070309020205020404" pitchFamily="49" charset="0"/>
              </a:rPr>
              <a:t>  </a:t>
            </a:r>
            <a:r>
              <a:rPr kumimoji="1" lang="en-US" altLang="zh-CN" sz="1600" b="1" dirty="0">
                <a:latin typeface="Courier New" panose="02070309020205020404" pitchFamily="49" charset="0"/>
                <a:cs typeface="Courier New" panose="02070309020205020404" pitchFamily="49" charset="0"/>
              </a:rPr>
              <a:t>integer</a:t>
            </a:r>
            <a:r>
              <a:rPr kumimoji="1" lang="en-US" altLang="zh-CN" sz="1600" dirty="0">
                <a:latin typeface="Courier New" panose="02070309020205020404" pitchFamily="49" charset="0"/>
                <a:cs typeface="Courier New" panose="02070309020205020404" pitchFamily="49" charset="0"/>
              </a:rPr>
              <a:t> </a:t>
            </a:r>
            <a:r>
              <a:rPr kumimoji="1" lang="en-US" altLang="zh-CN" sz="1600" dirty="0" err="1">
                <a:latin typeface="Courier New" panose="02070309020205020404" pitchFamily="49" charset="0"/>
                <a:cs typeface="Courier New" panose="02070309020205020404" pitchFamily="49" charset="0"/>
              </a:rPr>
              <a:t>block_nums</a:t>
            </a:r>
            <a:r>
              <a:rPr kumimoji="1" lang="en-US" altLang="zh-CN" sz="1600" dirty="0">
                <a:latin typeface="Courier New" panose="02070309020205020404" pitchFamily="49" charset="0"/>
                <a:cs typeface="Courier New" panose="02070309020205020404" pitchFamily="49" charset="0"/>
              </a:rPr>
              <a:t>[N]</a:t>
            </a:r>
            <a:endParaRPr kumimoji="1" lang="en-US" altLang="zh-CN" sz="1600" dirty="0">
              <a:latin typeface="Courier New" panose="02070309020205020404" pitchFamily="49" charset="0"/>
              <a:cs typeface="Courier New" panose="02070309020205020404" pitchFamily="49" charset="0"/>
            </a:endParaRPr>
          </a:p>
          <a:p>
            <a:r>
              <a:rPr kumimoji="1" lang="en-US" altLang="zh-CN" sz="1600" dirty="0">
                <a:latin typeface="Courier New" panose="02070309020205020404" pitchFamily="49" charset="0"/>
                <a:cs typeface="Courier New" panose="02070309020205020404" pitchFamily="49" charset="0"/>
              </a:rPr>
              <a:t>  </a:t>
            </a:r>
            <a:r>
              <a:rPr kumimoji="1" lang="en-US" altLang="zh-CN" sz="1600" b="1" dirty="0">
                <a:latin typeface="Courier New" panose="02070309020205020404" pitchFamily="49" charset="0"/>
                <a:cs typeface="Courier New" panose="02070309020205020404" pitchFamily="49" charset="0"/>
              </a:rPr>
              <a:t>integer</a:t>
            </a:r>
            <a:r>
              <a:rPr kumimoji="1" lang="en-US" altLang="zh-CN" sz="1600" dirty="0">
                <a:latin typeface="Courier New" panose="02070309020205020404" pitchFamily="49" charset="0"/>
                <a:cs typeface="Courier New" panose="02070309020205020404" pitchFamily="49" charset="0"/>
              </a:rPr>
              <a:t> size</a:t>
            </a:r>
            <a:endParaRPr kumimoji="1" lang="en-US" altLang="zh-CN" sz="1600" dirty="0">
              <a:latin typeface="Courier New" panose="02070309020205020404" pitchFamily="49" charset="0"/>
              <a:cs typeface="Courier New" panose="02070309020205020404" pitchFamily="49" charset="0"/>
            </a:endParaRPr>
          </a:p>
          <a:p>
            <a:r>
              <a:rPr kumimoji="1" lang="zh-CN" altLang="en-US" sz="1600" dirty="0">
                <a:latin typeface="Courier New" panose="02070309020205020404" pitchFamily="49" charset="0"/>
                <a:cs typeface="Courier New" panose="02070309020205020404" pitchFamily="49" charset="0"/>
              </a:rPr>
              <a:t>  </a:t>
            </a:r>
            <a:r>
              <a:rPr kumimoji="1" lang="en-US" altLang="zh-CN" sz="1600" b="1" dirty="0">
                <a:latin typeface="Courier New" panose="02070309020205020404" pitchFamily="49" charset="0"/>
                <a:cs typeface="Courier New" panose="02070309020205020404" pitchFamily="49" charset="0"/>
              </a:rPr>
              <a:t>integer</a:t>
            </a:r>
            <a:r>
              <a:rPr kumimoji="1" lang="zh-CN" altLang="en-US" sz="1600" dirty="0">
                <a:latin typeface="Courier New" panose="02070309020205020404" pitchFamily="49" charset="0"/>
                <a:cs typeface="Courier New" panose="02070309020205020404" pitchFamily="49" charset="0"/>
              </a:rPr>
              <a:t> </a:t>
            </a:r>
            <a:r>
              <a:rPr kumimoji="1" lang="en-US" altLang="zh-CN" sz="1600" dirty="0">
                <a:latin typeface="Courier New" panose="02070309020205020404" pitchFamily="49" charset="0"/>
                <a:cs typeface="Courier New" panose="02070309020205020404" pitchFamily="49" charset="0"/>
              </a:rPr>
              <a:t>type</a:t>
            </a:r>
            <a:endParaRPr kumimoji="1" lang="en-US" altLang="zh-CN" sz="1600" dirty="0">
              <a:latin typeface="Courier New" panose="02070309020205020404" pitchFamily="49" charset="0"/>
              <a:cs typeface="Courier New" panose="02070309020205020404" pitchFamily="49" charset="0"/>
            </a:endParaRPr>
          </a:p>
          <a:p>
            <a:r>
              <a:rPr kumimoji="1" lang="en-US" altLang="zh-CN" sz="1600" dirty="0">
                <a:latin typeface="Courier New" panose="02070309020205020404" pitchFamily="49" charset="0"/>
                <a:cs typeface="Courier New" panose="02070309020205020404" pitchFamily="49" charset="0"/>
              </a:rPr>
              <a:t>  </a:t>
            </a:r>
            <a:r>
              <a:rPr kumimoji="1" lang="en-US" altLang="zh-CN" sz="1600" b="1" dirty="0">
                <a:latin typeface="Courier New" panose="02070309020205020404" pitchFamily="49" charset="0"/>
                <a:cs typeface="Courier New" panose="02070309020205020404" pitchFamily="49" charset="0"/>
              </a:rPr>
              <a:t>integer</a:t>
            </a:r>
            <a:r>
              <a:rPr kumimoji="1" lang="en-US" altLang="zh-CN" sz="1600" dirty="0">
                <a:latin typeface="Courier New" panose="02070309020205020404" pitchFamily="49" charset="0"/>
                <a:cs typeface="Courier New" panose="02070309020205020404" pitchFamily="49" charset="0"/>
              </a:rPr>
              <a:t> </a:t>
            </a:r>
            <a:r>
              <a:rPr kumimoji="1" lang="en-US" altLang="zh-CN" sz="1600" dirty="0" err="1">
                <a:latin typeface="Courier New" panose="02070309020205020404" pitchFamily="49" charset="0"/>
                <a:cs typeface="Courier New" panose="02070309020205020404" pitchFamily="49" charset="0"/>
              </a:rPr>
              <a:t>refcnt</a:t>
            </a:r>
            <a:endParaRPr kumimoji="1" lang="en-US" altLang="zh-CN" sz="1600" dirty="0">
              <a:latin typeface="Courier New" panose="02070309020205020404" pitchFamily="49" charset="0"/>
              <a:cs typeface="Courier New" panose="02070309020205020404" pitchFamily="49" charset="0"/>
            </a:endParaRPr>
          </a:p>
          <a:p>
            <a:r>
              <a:rPr kumimoji="1" lang="en-US" altLang="zh-CN" sz="1600" dirty="0">
                <a:latin typeface="Courier New" panose="02070309020205020404" pitchFamily="49" charset="0"/>
                <a:cs typeface="Courier New" panose="02070309020205020404" pitchFamily="49" charset="0"/>
              </a:rPr>
              <a:t>  </a:t>
            </a:r>
            <a:r>
              <a:rPr kumimoji="1" lang="en-US" altLang="zh-CN" sz="1600" b="1" dirty="0">
                <a:latin typeface="Courier New" panose="02070309020205020404" pitchFamily="49" charset="0"/>
                <a:cs typeface="Courier New" panose="02070309020205020404" pitchFamily="49" charset="0"/>
              </a:rPr>
              <a:t>integer</a:t>
            </a:r>
            <a:r>
              <a:rPr kumimoji="1" lang="en-US" altLang="zh-CN" sz="1600" dirty="0">
                <a:latin typeface="Courier New" panose="02070309020205020404" pitchFamily="49" charset="0"/>
                <a:cs typeface="Courier New" panose="02070309020205020404" pitchFamily="49" charset="0"/>
              </a:rPr>
              <a:t> </a:t>
            </a:r>
            <a:r>
              <a:rPr kumimoji="1" lang="en-US" altLang="zh-CN" sz="1600" dirty="0" err="1">
                <a:latin typeface="Courier New" panose="02070309020205020404" pitchFamily="49" charset="0"/>
                <a:cs typeface="Courier New" panose="02070309020205020404" pitchFamily="49" charset="0"/>
              </a:rPr>
              <a:t>userid</a:t>
            </a:r>
            <a:r>
              <a:rPr kumimoji="1" lang="en-US" altLang="zh-CN" sz="1600" dirty="0">
                <a:latin typeface="Courier New" panose="02070309020205020404" pitchFamily="49" charset="0"/>
                <a:cs typeface="Courier New" panose="02070309020205020404" pitchFamily="49" charset="0"/>
              </a:rPr>
              <a:t> </a:t>
            </a:r>
            <a:endParaRPr kumimoji="1" lang="en-US" altLang="zh-CN" sz="1600" dirty="0">
              <a:latin typeface="Courier New" panose="02070309020205020404" pitchFamily="49" charset="0"/>
              <a:cs typeface="Courier New" panose="02070309020205020404" pitchFamily="49" charset="0"/>
            </a:endParaRPr>
          </a:p>
          <a:p>
            <a:r>
              <a:rPr kumimoji="1" lang="en-US" altLang="zh-CN" sz="1600" dirty="0">
                <a:latin typeface="Courier New" panose="02070309020205020404" pitchFamily="49" charset="0"/>
                <a:cs typeface="Courier New" panose="02070309020205020404" pitchFamily="49" charset="0"/>
              </a:rPr>
              <a:t>  </a:t>
            </a:r>
            <a:r>
              <a:rPr kumimoji="1" lang="en-US" altLang="zh-CN" sz="1600" b="1" dirty="0">
                <a:latin typeface="Courier New" panose="02070309020205020404" pitchFamily="49" charset="0"/>
                <a:cs typeface="Courier New" panose="02070309020205020404" pitchFamily="49" charset="0"/>
              </a:rPr>
              <a:t>integer</a:t>
            </a:r>
            <a:r>
              <a:rPr kumimoji="1" lang="en-US" altLang="zh-CN" sz="1600" dirty="0">
                <a:latin typeface="Courier New" panose="02070309020205020404" pitchFamily="49" charset="0"/>
                <a:cs typeface="Courier New" panose="02070309020205020404" pitchFamily="49" charset="0"/>
              </a:rPr>
              <a:t> </a:t>
            </a:r>
            <a:r>
              <a:rPr kumimoji="1" lang="en-US" altLang="zh-CN" sz="1600" dirty="0" err="1">
                <a:latin typeface="Courier New" panose="02070309020205020404" pitchFamily="49" charset="0"/>
                <a:cs typeface="Courier New" panose="02070309020205020404" pitchFamily="49" charset="0"/>
              </a:rPr>
              <a:t>groupid</a:t>
            </a:r>
            <a:endParaRPr kumimoji="1" lang="en-US" altLang="zh-CN" sz="1600" dirty="0">
              <a:latin typeface="Courier New" panose="02070309020205020404" pitchFamily="49" charset="0"/>
              <a:cs typeface="Courier New" panose="02070309020205020404" pitchFamily="49" charset="0"/>
            </a:endParaRPr>
          </a:p>
          <a:p>
            <a:r>
              <a:rPr kumimoji="1" lang="en-US" altLang="zh-CN" sz="1600" dirty="0">
                <a:latin typeface="Courier New" panose="02070309020205020404" pitchFamily="49" charset="0"/>
                <a:cs typeface="Courier New" panose="02070309020205020404" pitchFamily="49" charset="0"/>
              </a:rPr>
              <a:t>  </a:t>
            </a:r>
            <a:r>
              <a:rPr kumimoji="1" lang="en-US" altLang="zh-CN" sz="1600" b="1" dirty="0">
                <a:latin typeface="Courier New" panose="02070309020205020404" pitchFamily="49" charset="0"/>
                <a:cs typeface="Courier New" panose="02070309020205020404" pitchFamily="49" charset="0"/>
              </a:rPr>
              <a:t>integer</a:t>
            </a:r>
            <a:r>
              <a:rPr kumimoji="1" lang="en-US" altLang="zh-CN" sz="1600" dirty="0">
                <a:latin typeface="Courier New" panose="02070309020205020404" pitchFamily="49" charset="0"/>
                <a:cs typeface="Courier New" panose="02070309020205020404" pitchFamily="49" charset="0"/>
              </a:rPr>
              <a:t> mode</a:t>
            </a:r>
            <a:endParaRPr kumimoji="1" lang="en-US" altLang="zh-CN" sz="1600" dirty="0">
              <a:latin typeface="Courier New" panose="02070309020205020404" pitchFamily="49" charset="0"/>
              <a:cs typeface="Courier New" panose="02070309020205020404" pitchFamily="49" charset="0"/>
            </a:endParaRPr>
          </a:p>
          <a:p>
            <a:r>
              <a:rPr kumimoji="1" lang="en-US" altLang="zh-CN" sz="1600" dirty="0">
                <a:latin typeface="Courier New" panose="02070309020205020404" pitchFamily="49" charset="0"/>
                <a:cs typeface="Courier New" panose="02070309020205020404" pitchFamily="49" charset="0"/>
              </a:rPr>
              <a:t>  </a:t>
            </a:r>
            <a:r>
              <a:rPr kumimoji="1" lang="en-US" altLang="zh-CN" sz="1600" b="1" dirty="0">
                <a:latin typeface="Courier New" panose="02070309020205020404" pitchFamily="49" charset="0"/>
                <a:cs typeface="Courier New" panose="02070309020205020404" pitchFamily="49" charset="0"/>
              </a:rPr>
              <a:t>integer</a:t>
            </a:r>
            <a:r>
              <a:rPr kumimoji="1" lang="en-US" altLang="zh-CN" sz="1600" dirty="0">
                <a:latin typeface="Courier New" panose="02070309020205020404" pitchFamily="49" charset="0"/>
                <a:cs typeface="Courier New" panose="02070309020205020404" pitchFamily="49" charset="0"/>
              </a:rPr>
              <a:t> </a:t>
            </a:r>
            <a:r>
              <a:rPr kumimoji="1" lang="en-US" altLang="zh-CN" sz="1600" dirty="0" err="1">
                <a:latin typeface="Courier New" panose="02070309020205020404" pitchFamily="49" charset="0"/>
                <a:cs typeface="Courier New" panose="02070309020205020404" pitchFamily="49" charset="0"/>
              </a:rPr>
              <a:t>atime</a:t>
            </a:r>
            <a:endParaRPr kumimoji="1" lang="en-US" altLang="zh-CN" sz="1600" dirty="0">
              <a:latin typeface="Courier New" panose="02070309020205020404" pitchFamily="49" charset="0"/>
              <a:cs typeface="Courier New" panose="02070309020205020404" pitchFamily="49" charset="0"/>
            </a:endParaRPr>
          </a:p>
          <a:p>
            <a:r>
              <a:rPr kumimoji="1" lang="en-US" altLang="zh-CN" sz="1600" dirty="0">
                <a:latin typeface="Courier New" panose="02070309020205020404" pitchFamily="49" charset="0"/>
                <a:cs typeface="Courier New" panose="02070309020205020404" pitchFamily="49" charset="0"/>
              </a:rPr>
              <a:t>  </a:t>
            </a:r>
            <a:r>
              <a:rPr kumimoji="1" lang="en-US" altLang="zh-CN" sz="1600" b="1" dirty="0">
                <a:latin typeface="Courier New" panose="02070309020205020404" pitchFamily="49" charset="0"/>
                <a:cs typeface="Courier New" panose="02070309020205020404" pitchFamily="49" charset="0"/>
              </a:rPr>
              <a:t>integer</a:t>
            </a:r>
            <a:r>
              <a:rPr kumimoji="1" lang="en-US" altLang="zh-CN" sz="1600" dirty="0">
                <a:latin typeface="Courier New" panose="02070309020205020404" pitchFamily="49" charset="0"/>
                <a:cs typeface="Courier New" panose="02070309020205020404" pitchFamily="49" charset="0"/>
              </a:rPr>
              <a:t> </a:t>
            </a:r>
            <a:r>
              <a:rPr kumimoji="1" lang="en-US" altLang="zh-CN" sz="1600" dirty="0" err="1">
                <a:latin typeface="Courier New" panose="02070309020205020404" pitchFamily="49" charset="0"/>
                <a:cs typeface="Courier New" panose="02070309020205020404" pitchFamily="49" charset="0"/>
              </a:rPr>
              <a:t>mtime</a:t>
            </a:r>
            <a:endParaRPr kumimoji="1" lang="en-US" altLang="zh-CN" sz="1600" dirty="0">
              <a:latin typeface="Courier New" panose="02070309020205020404" pitchFamily="49" charset="0"/>
              <a:cs typeface="Courier New" panose="02070309020205020404" pitchFamily="49" charset="0"/>
            </a:endParaRPr>
          </a:p>
          <a:p>
            <a:r>
              <a:rPr kumimoji="1" lang="en-US" altLang="zh-CN" sz="1600" dirty="0">
                <a:latin typeface="Courier New" panose="02070309020205020404" pitchFamily="49" charset="0"/>
                <a:cs typeface="Courier New" panose="02070309020205020404" pitchFamily="49" charset="0"/>
              </a:rPr>
              <a:t>  </a:t>
            </a:r>
            <a:r>
              <a:rPr kumimoji="1" lang="en-US" altLang="zh-CN" sz="1600" b="1" dirty="0">
                <a:latin typeface="Courier New" panose="02070309020205020404" pitchFamily="49" charset="0"/>
                <a:cs typeface="Courier New" panose="02070309020205020404" pitchFamily="49" charset="0"/>
              </a:rPr>
              <a:t>integer</a:t>
            </a:r>
            <a:r>
              <a:rPr kumimoji="1" lang="en-US" altLang="zh-CN" sz="1600" dirty="0">
                <a:latin typeface="Courier New" panose="02070309020205020404" pitchFamily="49" charset="0"/>
                <a:cs typeface="Courier New" panose="02070309020205020404" pitchFamily="49" charset="0"/>
              </a:rPr>
              <a:t> </a:t>
            </a:r>
            <a:r>
              <a:rPr kumimoji="1" lang="en-US" altLang="zh-CN" sz="1600" dirty="0" err="1">
                <a:latin typeface="Courier New" panose="02070309020205020404" pitchFamily="49" charset="0"/>
                <a:cs typeface="Courier New" panose="02070309020205020404" pitchFamily="49" charset="0"/>
              </a:rPr>
              <a:t>ctime</a:t>
            </a:r>
            <a:r>
              <a:rPr kumimoji="1" lang="en-US" altLang="zh-CN" sz="1600" dirty="0">
                <a:latin typeface="Courier New" panose="02070309020205020404" pitchFamily="49" charset="0"/>
                <a:cs typeface="Courier New" panose="02070309020205020404" pitchFamily="49" charset="0"/>
              </a:rPr>
              <a:t> </a:t>
            </a:r>
            <a:endParaRPr kumimoji="1" lang="zh-CN" altLang="en-US" sz="1600" dirty="0">
              <a:latin typeface="Courier New" panose="02070309020205020404" pitchFamily="49" charset="0"/>
              <a:cs typeface="Courier New" panose="02070309020205020404" pitchFamily="49" charset="0"/>
            </a:endParaRPr>
          </a:p>
        </p:txBody>
      </p:sp>
      <p:sp>
        <p:nvSpPr>
          <p:cNvPr id="50179" name="标题 1"/>
          <p:cNvSpPr>
            <a:spLocks noGrp="1"/>
          </p:cNvSpPr>
          <p:nvPr>
            <p:ph type="title"/>
          </p:nvPr>
        </p:nvSpPr>
        <p:spPr/>
        <p:txBody>
          <a:bodyPr>
            <a:normAutofit/>
          </a:bodyPr>
          <a:lstStyle/>
          <a:p>
            <a:r>
              <a:rPr kumimoji="1" lang="en-US" altLang="zh-CN" dirty="0"/>
              <a:t>File Meta-data</a:t>
            </a:r>
            <a:r>
              <a:rPr kumimoji="1" lang="zh-CN" altLang="en-US" dirty="0"/>
              <a:t> </a:t>
            </a:r>
            <a:r>
              <a:rPr kumimoji="1" lang="en-US" altLang="zh-CN" dirty="0"/>
              <a:t>--</a:t>
            </a:r>
            <a:r>
              <a:rPr kumimoji="1" lang="zh-CN" altLang="en-US" dirty="0"/>
              <a:t> </a:t>
            </a:r>
            <a:r>
              <a:rPr kumimoji="1" lang="en-US" altLang="zh-CN" dirty="0" err="1"/>
              <a:t>inode</a:t>
            </a:r>
            <a:endParaRPr kumimoji="1" lang="zh-CN" altLang="en-US" dirty="0"/>
          </a:p>
        </p:txBody>
      </p:sp>
      <p:sp>
        <p:nvSpPr>
          <p:cNvPr id="50181" name="灯片编号占位符 3"/>
          <p:cNvSpPr>
            <a:spLocks noGrp="1"/>
          </p:cNvSpPr>
          <p:nvPr>
            <p:ph type="sldNum" sz="quarter" idx="12"/>
          </p:nvPr>
        </p:nvSpPr>
        <p:spPr>
          <a:noFill/>
        </p:spPr>
        <p:txBody>
          <a:bodyPr/>
          <a:lstStyle>
            <a:lvl1pPr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1pPr>
            <a:lvl2pPr marL="742950" indent="-28575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2pPr>
            <a:lvl3pPr marL="11430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3pPr>
            <a:lvl4pPr marL="16002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4pPr>
            <a:lvl5pPr marL="20574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9pPr>
          </a:lstStyle>
          <a:p>
            <a:fld id="{EC53C3BC-E2E4-5345-BAE8-9F86872ADFE7}" type="slidenum">
              <a:rPr lang="zh-CN" altLang="en-US" sz="1400" b="0">
                <a:latin typeface="Arial" panose="020B0604020202020204" pitchFamily="34" charset="0"/>
                <a:ea typeface="Adobe 楷体 Std R" charset="0"/>
                <a:cs typeface="Adobe 楷体 Std R" charset="0"/>
              </a:rPr>
            </a:fld>
            <a:endParaRPr lang="en-US" altLang="zh-CN" sz="1400" b="0" dirty="0">
              <a:latin typeface="Arial" panose="020B0604020202020204" pitchFamily="34" charset="0"/>
              <a:ea typeface="Adobe 楷体 Std R" charset="0"/>
              <a:cs typeface="Adobe 楷体 Std R" charset="0"/>
            </a:endParaRPr>
          </a:p>
        </p:txBody>
      </p:sp>
      <p:sp>
        <p:nvSpPr>
          <p:cNvPr id="50182" name="矩形 4"/>
          <p:cNvSpPr>
            <a:spLocks noChangeArrowheads="1"/>
          </p:cNvSpPr>
          <p:nvPr/>
        </p:nvSpPr>
        <p:spPr bwMode="auto">
          <a:xfrm>
            <a:off x="5076056" y="3361555"/>
            <a:ext cx="2160240" cy="1573131"/>
          </a:xfrm>
          <a:prstGeom prst="rect">
            <a:avLst/>
          </a:prstGeom>
          <a:noFill/>
          <a:ln w="22225">
            <a:solidFill>
              <a:srgbClr val="800000"/>
            </a:solidFill>
            <a:round/>
          </a:ln>
        </p:spPr>
        <p:txBody>
          <a:bodyPr anchor="ctr"/>
          <a:lstStyle/>
          <a:p>
            <a:pPr eaLnBrk="0" hangingPunct="0"/>
            <a:endParaRPr lang="zh-CN" altLang="en-US" dirty="0">
              <a:solidFill>
                <a:srgbClr val="BE384B"/>
              </a:solidFill>
              <a:latin typeface="Arial" panose="020B0604020202020204" pitchFamily="34" charset="0"/>
            </a:endParaRPr>
          </a:p>
        </p:txBody>
      </p:sp>
      <p:sp>
        <p:nvSpPr>
          <p:cNvPr id="2" name="文本框 1"/>
          <p:cNvSpPr txBox="1"/>
          <p:nvPr/>
        </p:nvSpPr>
        <p:spPr>
          <a:xfrm>
            <a:off x="3851910" y="79375"/>
            <a:ext cx="5250180" cy="1198880"/>
          </a:xfrm>
          <a:prstGeom prst="rect">
            <a:avLst/>
          </a:prstGeom>
          <a:noFill/>
        </p:spPr>
        <p:txBody>
          <a:bodyPr wrap="none" rtlCol="0">
            <a:spAutoFit/>
          </a:bodyPr>
          <a:p>
            <a:r>
              <a:rPr lang="zh-CN" altLang="en-US"/>
              <a:t>注意：</a:t>
            </a:r>
            <a:r>
              <a:rPr lang="en-US" altLang="zh-CN"/>
              <a:t>ctime</a:t>
            </a:r>
            <a:r>
              <a:rPr lang="zh-CN" altLang="en-US"/>
              <a:t>指的是对于</a:t>
            </a:r>
            <a:r>
              <a:rPr lang="en-US" altLang="zh-CN"/>
              <a:t>inode</a:t>
            </a:r>
            <a:r>
              <a:rPr lang="zh-CN" altLang="en-US"/>
              <a:t>的修改，如添加</a:t>
            </a:r>
            <a:endParaRPr lang="zh-CN" altLang="en-US"/>
          </a:p>
          <a:p>
            <a:r>
              <a:rPr lang="zh-CN" altLang="en-US"/>
              <a:t>新的</a:t>
            </a:r>
            <a:r>
              <a:rPr lang="en-US" altLang="zh-CN"/>
              <a:t>LINK</a:t>
            </a:r>
            <a:r>
              <a:rPr lang="zh-CN" altLang="en-US"/>
              <a:t>，分配了新的</a:t>
            </a:r>
            <a:r>
              <a:rPr lang="en-US" altLang="zh-CN"/>
              <a:t>block</a:t>
            </a:r>
            <a:r>
              <a:rPr lang="zh-CN" altLang="en-US"/>
              <a:t>给这个</a:t>
            </a:r>
            <a:r>
              <a:rPr lang="en-US" altLang="zh-CN"/>
              <a:t>inode</a:t>
            </a:r>
            <a:r>
              <a:rPr lang="zh-CN" altLang="en-US"/>
              <a:t>，删除了</a:t>
            </a:r>
            <a:endParaRPr lang="zh-CN" altLang="en-US"/>
          </a:p>
          <a:p>
            <a:r>
              <a:rPr lang="zh-CN" altLang="en-US"/>
              <a:t>一个</a:t>
            </a:r>
            <a:r>
              <a:rPr lang="en-US" altLang="zh-CN"/>
              <a:t>LINK</a:t>
            </a:r>
            <a:r>
              <a:rPr lang="zh-CN" altLang="en-US"/>
              <a:t>等，而</a:t>
            </a:r>
            <a:r>
              <a:rPr lang="en-US" altLang="zh-CN"/>
              <a:t>mtime</a:t>
            </a:r>
            <a:r>
              <a:rPr lang="zh-CN" altLang="en-US"/>
              <a:t>指的是通过</a:t>
            </a:r>
            <a:r>
              <a:rPr lang="en-US" altLang="zh-CN"/>
              <a:t>WRITE</a:t>
            </a:r>
            <a:r>
              <a:rPr lang="zh-CN" altLang="en-US"/>
              <a:t>等</a:t>
            </a:r>
            <a:r>
              <a:rPr lang="en-US" altLang="zh-CN"/>
              <a:t>syscall</a:t>
            </a:r>
            <a:endParaRPr lang="en-US" altLang="zh-CN"/>
          </a:p>
          <a:p>
            <a:r>
              <a:rPr lang="zh-CN" altLang="en-US"/>
              <a:t>来修改了文件</a:t>
            </a:r>
            <a:r>
              <a:rPr lang="en-US" altLang="zh-CN"/>
              <a:t>block</a:t>
            </a:r>
            <a:r>
              <a:rPr lang="zh-CN" altLang="en-US"/>
              <a:t>中的具体内容</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Courier New" panose="02070309020205020404" pitchFamily="49" charset="0"/>
                <a:cs typeface="Courier New" panose="02070309020205020404" pitchFamily="49" charset="0"/>
              </a:rPr>
              <a:t>OPEN</a:t>
            </a:r>
            <a:r>
              <a:rPr kumimoji="1" lang="en-US" altLang="zh-CN" dirty="0"/>
              <a:t> a File</a:t>
            </a:r>
            <a:endParaRPr kumimoji="1" lang="zh-CN" altLang="en-US" dirty="0"/>
          </a:p>
        </p:txBody>
      </p:sp>
      <p:sp>
        <p:nvSpPr>
          <p:cNvPr id="3" name="内容占位符 2"/>
          <p:cNvSpPr>
            <a:spLocks noGrp="1"/>
          </p:cNvSpPr>
          <p:nvPr>
            <p:ph idx="1"/>
          </p:nvPr>
        </p:nvSpPr>
        <p:spPr/>
        <p:txBody>
          <a:bodyPr/>
          <a:lstStyle/>
          <a:p>
            <a:r>
              <a:rPr lang="en-US" altLang="zh-CN" b="0" dirty="0"/>
              <a:t>Check </a:t>
            </a:r>
            <a:r>
              <a:rPr lang="en-US" altLang="zh-CN" dirty="0">
                <a:solidFill>
                  <a:srgbClr val="BE384B"/>
                </a:solidFill>
              </a:rPr>
              <a:t>user's permission</a:t>
            </a:r>
            <a:endParaRPr lang="en-US" altLang="zh-CN" dirty="0">
              <a:solidFill>
                <a:srgbClr val="BE384B"/>
              </a:solidFill>
            </a:endParaRPr>
          </a:p>
          <a:p>
            <a:r>
              <a:rPr lang="en-US" altLang="zh-CN" b="0" dirty="0"/>
              <a:t>Update </a:t>
            </a:r>
            <a:r>
              <a:rPr lang="en-US" altLang="zh-CN" dirty="0">
                <a:solidFill>
                  <a:srgbClr val="BE384B"/>
                </a:solidFill>
              </a:rPr>
              <a:t>last access time</a:t>
            </a:r>
            <a:endParaRPr lang="en-US" altLang="zh-CN" dirty="0">
              <a:solidFill>
                <a:srgbClr val="BE384B"/>
              </a:solidFill>
            </a:endParaRPr>
          </a:p>
          <a:p>
            <a:r>
              <a:rPr lang="en-US" altLang="zh-CN" b="0" dirty="0"/>
              <a:t>Return a short name for a file</a:t>
            </a:r>
            <a:endParaRPr lang="en-US" altLang="zh-CN" b="0" dirty="0"/>
          </a:p>
          <a:p>
            <a:pPr lvl="1"/>
            <a:r>
              <a:rPr lang="en-US" altLang="zh-CN" dirty="0"/>
              <a:t>File descriptor</a:t>
            </a:r>
            <a:r>
              <a:rPr lang="zh-CN" altLang="en-US" dirty="0"/>
              <a:t> </a:t>
            </a:r>
            <a:r>
              <a:rPr lang="en-US" altLang="zh-CN" b="1" dirty="0">
                <a:solidFill>
                  <a:srgbClr val="BE384B"/>
                </a:solidFill>
              </a:rPr>
              <a:t>(</a:t>
            </a:r>
            <a:r>
              <a:rPr lang="en-US" altLang="zh-CN" b="1" dirty="0" err="1">
                <a:solidFill>
                  <a:srgbClr val="BE384B"/>
                </a:solidFill>
              </a:rPr>
              <a:t>fd</a:t>
            </a:r>
            <a:r>
              <a:rPr lang="en-US" altLang="zh-CN" b="1" dirty="0">
                <a:solidFill>
                  <a:srgbClr val="BE384B"/>
                </a:solidFill>
              </a:rPr>
              <a:t>)</a:t>
            </a:r>
            <a:endParaRPr lang="en-US" altLang="zh-CN" b="1" dirty="0">
              <a:solidFill>
                <a:srgbClr val="BE384B"/>
              </a:solidFill>
            </a:endParaRPr>
          </a:p>
          <a:p>
            <a:pPr lvl="1"/>
            <a:r>
              <a:rPr lang="en-US" altLang="zh-CN" dirty="0" err="1"/>
              <a:t>fd</a:t>
            </a:r>
            <a:r>
              <a:rPr lang="zh-CN" altLang="en-US" dirty="0"/>
              <a:t> </a:t>
            </a:r>
            <a:r>
              <a:rPr lang="en-US" altLang="zh-CN" dirty="0"/>
              <a:t>is</a:t>
            </a:r>
            <a:r>
              <a:rPr lang="zh-CN" altLang="en-US" dirty="0"/>
              <a:t> </a:t>
            </a:r>
            <a:r>
              <a:rPr lang="en-US" altLang="zh-CN" dirty="0"/>
              <a:t>used by </a:t>
            </a:r>
            <a:r>
              <a:rPr lang="en-US" altLang="zh-CN" b="1" dirty="0">
                <a:latin typeface="Courier New" panose="02070309020205020404" pitchFamily="49" charset="0"/>
                <a:cs typeface="Courier New" panose="02070309020205020404" pitchFamily="49" charset="0"/>
              </a:rPr>
              <a:t>READ</a:t>
            </a:r>
            <a:r>
              <a:rPr lang="en-US" altLang="zh-CN" dirty="0">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WRITE</a:t>
            </a:r>
            <a:r>
              <a:rPr lang="en-US" altLang="zh-CN" dirty="0">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CLOSE</a:t>
            </a:r>
            <a:r>
              <a:rPr lang="en-US" altLang="zh-CN" dirty="0"/>
              <a:t>,</a:t>
            </a:r>
            <a:r>
              <a:rPr lang="zh-CN" altLang="en-US" dirty="0"/>
              <a:t> </a:t>
            </a:r>
            <a:r>
              <a:rPr lang="en-US" altLang="zh-CN" dirty="0"/>
              <a:t>etc.</a:t>
            </a:r>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文本框 4"/>
          <p:cNvSpPr txBox="1"/>
          <p:nvPr/>
        </p:nvSpPr>
        <p:spPr>
          <a:xfrm>
            <a:off x="3707765" y="121285"/>
            <a:ext cx="5409565" cy="1322070"/>
          </a:xfrm>
          <a:prstGeom prst="rect">
            <a:avLst/>
          </a:prstGeom>
          <a:noFill/>
        </p:spPr>
        <p:txBody>
          <a:bodyPr wrap="square" rtlCol="0">
            <a:spAutoFit/>
          </a:bodyPr>
          <a:p>
            <a:r>
              <a:rPr lang="zh-CN" altLang="en-US" sz="1600"/>
              <a:t>如何检查</a:t>
            </a:r>
            <a:r>
              <a:rPr lang="en-US" altLang="zh-CN" sz="1600"/>
              <a:t>user’s permission</a:t>
            </a:r>
            <a:r>
              <a:rPr lang="zh-CN" altLang="en-US" sz="1600"/>
              <a:t>？</a:t>
            </a:r>
            <a:endParaRPr lang="zh-CN" altLang="en-US" sz="1600"/>
          </a:p>
          <a:p>
            <a:r>
              <a:rPr lang="zh-CN" altLang="en-US" sz="1600"/>
              <a:t>首先在尝试打开文件时操作系统会将当前进程的</a:t>
            </a:r>
            <a:r>
              <a:rPr lang="en-US" altLang="zh-CN" sz="1600"/>
              <a:t>userId(</a:t>
            </a:r>
            <a:r>
              <a:rPr lang="zh-CN" altLang="en-US" sz="1600"/>
              <a:t>来自于父进程</a:t>
            </a:r>
            <a:r>
              <a:rPr lang="en-US" altLang="zh-CN" sz="1600"/>
              <a:t>)</a:t>
            </a:r>
            <a:r>
              <a:rPr lang="zh-CN" altLang="en-US" sz="1600"/>
              <a:t>与对应的操作的文件存储的</a:t>
            </a:r>
            <a:r>
              <a:rPr lang="en-US" altLang="zh-CN" sz="1600"/>
              <a:t>userId(</a:t>
            </a:r>
            <a:r>
              <a:rPr lang="zh-CN" altLang="en-US" sz="1600"/>
              <a:t>来自于</a:t>
            </a:r>
            <a:r>
              <a:rPr lang="en-US" altLang="zh-CN" sz="1600"/>
              <a:t>inode)</a:t>
            </a:r>
            <a:r>
              <a:rPr lang="zh-CN" altLang="en-US" sz="1600"/>
              <a:t>作比较，来确定该用户是否具有使用权限，并会检查文件</a:t>
            </a:r>
            <a:r>
              <a:rPr lang="en-US" altLang="zh-CN" sz="1600"/>
              <a:t>mode</a:t>
            </a:r>
            <a:r>
              <a:rPr lang="zh-CN" altLang="en-US" sz="1600"/>
              <a:t>来检查具体的使用权限。</a:t>
            </a:r>
            <a:endParaRPr lang="zh-CN" altLang="en-US"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normAutofit/>
          </a:bodyPr>
          <a:lstStyle/>
          <a:p>
            <a:r>
              <a:rPr kumimoji="1" lang="en-US" altLang="zh-CN" dirty="0"/>
              <a:t>File Descriptor</a:t>
            </a:r>
            <a:endParaRPr kumimoji="1" lang="zh-CN" altLang="en-US" dirty="0"/>
          </a:p>
        </p:txBody>
      </p:sp>
      <p:sp>
        <p:nvSpPr>
          <p:cNvPr id="52227" name="内容占位符 2"/>
          <p:cNvSpPr>
            <a:spLocks noGrp="1"/>
          </p:cNvSpPr>
          <p:nvPr>
            <p:ph idx="1"/>
          </p:nvPr>
        </p:nvSpPr>
        <p:spPr/>
        <p:txBody>
          <a:bodyPr>
            <a:noAutofit/>
          </a:bodyPr>
          <a:lstStyle/>
          <a:p>
            <a:r>
              <a:rPr lang="en-US" altLang="zh-CN" b="0" dirty="0"/>
              <a:t>Each process starts with three </a:t>
            </a:r>
            <a:r>
              <a:rPr lang="en-US" altLang="zh-CN" dirty="0">
                <a:solidFill>
                  <a:srgbClr val="BE384B"/>
                </a:solidFill>
              </a:rPr>
              <a:t>default open files</a:t>
            </a:r>
            <a:endParaRPr lang="en-US" altLang="zh-CN" dirty="0">
              <a:solidFill>
                <a:srgbClr val="BE384B"/>
              </a:solidFill>
            </a:endParaRPr>
          </a:p>
          <a:p>
            <a:pPr lvl="1"/>
            <a:r>
              <a:rPr lang="en-US" altLang="zh-CN" dirty="0"/>
              <a:t>Standard in(stdin)</a:t>
            </a:r>
            <a:r>
              <a:rPr lang="en-US" altLang="zh-CN" dirty="0">
                <a:solidFill>
                  <a:schemeClr val="tx1"/>
                </a:solidFill>
                <a:latin typeface="Courier New" panose="02070309020205020404" pitchFamily="49" charset="0"/>
                <a:cs typeface="Courier New" panose="02070309020205020404" pitchFamily="49" charset="0"/>
              </a:rPr>
              <a:t>:</a:t>
            </a:r>
            <a:r>
              <a:rPr lang="en-US" altLang="zh-CN" b="1" dirty="0">
                <a:solidFill>
                  <a:srgbClr val="BE384B"/>
                </a:solidFill>
                <a:latin typeface="Courier New" panose="02070309020205020404" pitchFamily="49" charset="0"/>
                <a:cs typeface="Courier New" panose="02070309020205020404" pitchFamily="49" charset="0"/>
              </a:rPr>
              <a:t> </a:t>
            </a:r>
            <a:r>
              <a:rPr lang="en-US" altLang="zh-CN" b="1" dirty="0" err="1">
                <a:solidFill>
                  <a:srgbClr val="BE384B"/>
                </a:solidFill>
                <a:latin typeface="Courier New" panose="02070309020205020404" pitchFamily="49" charset="0"/>
                <a:cs typeface="Courier New" panose="02070309020205020404" pitchFamily="49" charset="0"/>
              </a:rPr>
              <a:t>fd</a:t>
            </a:r>
            <a:r>
              <a:rPr lang="en-US" altLang="zh-CN" b="1" dirty="0">
                <a:solidFill>
                  <a:srgbClr val="BE384B"/>
                </a:solidFill>
                <a:latin typeface="Courier New" panose="02070309020205020404" pitchFamily="49" charset="0"/>
                <a:cs typeface="Courier New" panose="02070309020205020404" pitchFamily="49" charset="0"/>
              </a:rPr>
              <a:t> = 0</a:t>
            </a:r>
            <a:r>
              <a:rPr lang="en-US" altLang="zh-CN" dirty="0"/>
              <a:t>,</a:t>
            </a:r>
            <a:r>
              <a:rPr lang="zh-CN" altLang="en-US" dirty="0"/>
              <a:t> </a:t>
            </a:r>
            <a:br>
              <a:rPr lang="en-US" altLang="zh-CN" dirty="0"/>
            </a:br>
            <a:r>
              <a:rPr lang="en-US" altLang="zh-CN" dirty="0"/>
              <a:t>standard out(</a:t>
            </a:r>
            <a:r>
              <a:rPr lang="en-US" altLang="zh-CN" dirty="0" err="1"/>
              <a:t>stdout</a:t>
            </a:r>
            <a:r>
              <a:rPr lang="en-US" altLang="zh-CN" dirty="0"/>
              <a:t>): </a:t>
            </a:r>
            <a:r>
              <a:rPr lang="en-US" altLang="zh-CN" b="1" dirty="0" err="1">
                <a:solidFill>
                  <a:srgbClr val="BE384B"/>
                </a:solidFill>
                <a:latin typeface="Courier New" panose="02070309020205020404" pitchFamily="49" charset="0"/>
                <a:cs typeface="Courier New" panose="02070309020205020404" pitchFamily="49" charset="0"/>
              </a:rPr>
              <a:t>fd</a:t>
            </a:r>
            <a:r>
              <a:rPr lang="en-US" altLang="zh-CN" b="1" dirty="0">
                <a:solidFill>
                  <a:srgbClr val="BE384B"/>
                </a:solidFill>
                <a:latin typeface="Courier New" panose="02070309020205020404" pitchFamily="49" charset="0"/>
                <a:cs typeface="Courier New" panose="02070309020205020404" pitchFamily="49" charset="0"/>
              </a:rPr>
              <a:t> = 1</a:t>
            </a:r>
            <a:r>
              <a:rPr lang="en-US" altLang="zh-CN" dirty="0"/>
              <a:t>,</a:t>
            </a:r>
            <a:r>
              <a:rPr lang="zh-CN" altLang="en-US" dirty="0"/>
              <a:t> </a:t>
            </a:r>
            <a:br>
              <a:rPr lang="en-US" altLang="zh-CN" dirty="0"/>
            </a:br>
            <a:r>
              <a:rPr lang="en-US" altLang="zh-CN" dirty="0"/>
              <a:t>standard error(stderr): </a:t>
            </a:r>
            <a:r>
              <a:rPr lang="en-US" altLang="zh-CN" b="1" dirty="0" err="1">
                <a:solidFill>
                  <a:srgbClr val="BE384B"/>
                </a:solidFill>
                <a:latin typeface="Courier New" panose="02070309020205020404" pitchFamily="49" charset="0"/>
                <a:cs typeface="Courier New" panose="02070309020205020404" pitchFamily="49" charset="0"/>
              </a:rPr>
              <a:t>fd</a:t>
            </a:r>
            <a:r>
              <a:rPr lang="en-US" altLang="zh-CN" b="1" dirty="0">
                <a:solidFill>
                  <a:srgbClr val="BE384B"/>
                </a:solidFill>
                <a:latin typeface="Courier New" panose="02070309020205020404" pitchFamily="49" charset="0"/>
                <a:cs typeface="Courier New" panose="02070309020205020404" pitchFamily="49" charset="0"/>
              </a:rPr>
              <a:t> = 2</a:t>
            </a:r>
            <a:endParaRPr lang="en-US" altLang="zh-CN" b="1" dirty="0">
              <a:solidFill>
                <a:srgbClr val="BE384B"/>
              </a:solidFill>
              <a:latin typeface="Courier New" panose="02070309020205020404" pitchFamily="49" charset="0"/>
              <a:cs typeface="Courier New" panose="02070309020205020404" pitchFamily="49" charset="0"/>
            </a:endParaRPr>
          </a:p>
          <a:p>
            <a:r>
              <a:rPr lang="en-US" altLang="zh-CN" b="0" dirty="0"/>
              <a:t>Can also use </a:t>
            </a:r>
            <a:r>
              <a:rPr lang="en-US" altLang="zh-CN" b="0" dirty="0" err="1"/>
              <a:t>fd</a:t>
            </a:r>
            <a:r>
              <a:rPr lang="en-US" altLang="zh-CN" b="0" dirty="0"/>
              <a:t> to name opened </a:t>
            </a:r>
            <a:r>
              <a:rPr lang="en-US" altLang="zh-CN" dirty="0">
                <a:solidFill>
                  <a:srgbClr val="BE384B"/>
                </a:solidFill>
              </a:rPr>
              <a:t>devices</a:t>
            </a:r>
            <a:endParaRPr lang="en-US" altLang="zh-CN" dirty="0">
              <a:solidFill>
                <a:srgbClr val="BE384B"/>
              </a:solidFill>
            </a:endParaRPr>
          </a:p>
          <a:p>
            <a:pPr lvl="1"/>
            <a:r>
              <a:rPr lang="en-US" altLang="zh-CN" dirty="0"/>
              <a:t>Keyboard, display, etc.</a:t>
            </a:r>
            <a:endParaRPr lang="en-US" altLang="zh-CN" dirty="0"/>
          </a:p>
          <a:p>
            <a:pPr lvl="1"/>
            <a:r>
              <a:rPr lang="en-US" altLang="zh-CN" dirty="0"/>
              <a:t>Allow a designer not to worry about input/output</a:t>
            </a:r>
            <a:endParaRPr lang="en-US" altLang="zh-CN" dirty="0"/>
          </a:p>
          <a:p>
            <a:pPr marL="944880" lvl="2" indent="-271780"/>
            <a:r>
              <a:rPr lang="en-US" altLang="zh-CN" dirty="0"/>
              <a:t>Just read from </a:t>
            </a:r>
            <a:r>
              <a:rPr lang="en-US" altLang="zh-CN" b="1" dirty="0" err="1">
                <a:solidFill>
                  <a:srgbClr val="BE384B"/>
                </a:solidFill>
              </a:rPr>
              <a:t>fd</a:t>
            </a:r>
            <a:r>
              <a:rPr lang="en-US" altLang="zh-CN" b="1" dirty="0">
                <a:solidFill>
                  <a:srgbClr val="BE384B"/>
                </a:solidFill>
              </a:rPr>
              <a:t> 0</a:t>
            </a:r>
            <a:r>
              <a:rPr lang="en-US" altLang="zh-CN" dirty="0">
                <a:solidFill>
                  <a:srgbClr val="C00000"/>
                </a:solidFill>
              </a:rPr>
              <a:t> </a:t>
            </a:r>
            <a:r>
              <a:rPr lang="en-US" altLang="zh-CN" dirty="0"/>
              <a:t>and write to </a:t>
            </a:r>
            <a:r>
              <a:rPr lang="en-US" altLang="zh-CN" b="1" dirty="0" err="1">
                <a:solidFill>
                  <a:srgbClr val="BE384B"/>
                </a:solidFill>
              </a:rPr>
              <a:t>fd</a:t>
            </a:r>
            <a:r>
              <a:rPr lang="en-US" altLang="zh-CN" b="1" dirty="0">
                <a:solidFill>
                  <a:srgbClr val="BE384B"/>
                </a:solidFill>
              </a:rPr>
              <a:t> 1</a:t>
            </a:r>
            <a:endParaRPr lang="en-US" altLang="zh-CN" b="1" dirty="0">
              <a:solidFill>
                <a:srgbClr val="BE384B"/>
              </a:solidFill>
            </a:endParaRPr>
          </a:p>
          <a:p>
            <a:r>
              <a:rPr lang="en-US" altLang="zh-CN" b="0" dirty="0"/>
              <a:t>Each process has its </a:t>
            </a:r>
            <a:r>
              <a:rPr lang="en-US" altLang="zh-CN" dirty="0">
                <a:solidFill>
                  <a:srgbClr val="BE384B"/>
                </a:solidFill>
              </a:rPr>
              <a:t>own </a:t>
            </a:r>
            <a:r>
              <a:rPr lang="en-US" altLang="zh-CN" dirty="0" err="1">
                <a:solidFill>
                  <a:srgbClr val="BE384B"/>
                </a:solidFill>
              </a:rPr>
              <a:t>fd</a:t>
            </a:r>
            <a:r>
              <a:rPr lang="en-US" altLang="zh-CN" dirty="0">
                <a:solidFill>
                  <a:srgbClr val="BE384B"/>
                </a:solidFill>
              </a:rPr>
              <a:t> name space(</a:t>
            </a:r>
            <a:r>
              <a:rPr lang="zh-CN" altLang="en-US" dirty="0">
                <a:solidFill>
                  <a:srgbClr val="BE384B"/>
                </a:solidFill>
              </a:rPr>
              <a:t>每个进程有自己的</a:t>
            </a:r>
            <a:r>
              <a:rPr lang="en-US" altLang="zh-CN" dirty="0">
                <a:solidFill>
                  <a:srgbClr val="BE384B"/>
                </a:solidFill>
              </a:rPr>
              <a:t>fd-table)</a:t>
            </a:r>
            <a:endParaRPr lang="zh-CN" altLang="en-US" dirty="0">
              <a:solidFill>
                <a:srgbClr val="BE384B"/>
              </a:solidFill>
            </a:endParaRPr>
          </a:p>
        </p:txBody>
      </p:sp>
      <p:sp>
        <p:nvSpPr>
          <p:cNvPr id="52228" name="灯片编号占位符 3"/>
          <p:cNvSpPr>
            <a:spLocks noGrp="1"/>
          </p:cNvSpPr>
          <p:nvPr>
            <p:ph type="sldNum" sz="quarter" idx="12"/>
          </p:nvPr>
        </p:nvSpPr>
        <p:spPr>
          <a:noFill/>
        </p:spPr>
        <p:txBody>
          <a:bodyPr/>
          <a:lstStyle>
            <a:lvl1pPr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1pPr>
            <a:lvl2pPr marL="742950" indent="-28575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2pPr>
            <a:lvl3pPr marL="11430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3pPr>
            <a:lvl4pPr marL="16002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4pPr>
            <a:lvl5pPr marL="20574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9pPr>
          </a:lstStyle>
          <a:p>
            <a:fld id="{4C0A1CE4-DDA1-5441-810F-C6EBE5AB38CF}" type="slidenum">
              <a:rPr lang="zh-CN" altLang="en-US" sz="1400" b="0">
                <a:latin typeface="Arial" panose="020B0604020202020204" pitchFamily="34" charset="0"/>
                <a:ea typeface="Adobe 楷体 Std R" charset="0"/>
                <a:cs typeface="Adobe 楷体 Std R" charset="0"/>
              </a:rPr>
            </a:fld>
            <a:endParaRPr lang="en-US" altLang="zh-CN" sz="1400" b="0" dirty="0">
              <a:latin typeface="Arial" panose="020B0604020202020204" pitchFamily="34" charset="0"/>
              <a:ea typeface="Adobe 楷体 Std R" charset="0"/>
              <a:cs typeface="Adobe 楷体 Std R" charset="0"/>
            </a:endParaRPr>
          </a:p>
        </p:txBody>
      </p:sp>
      <p:sp>
        <p:nvSpPr>
          <p:cNvPr id="2" name="文本框 1"/>
          <p:cNvSpPr txBox="1"/>
          <p:nvPr/>
        </p:nvSpPr>
        <p:spPr>
          <a:xfrm>
            <a:off x="5380355" y="1673860"/>
            <a:ext cx="3700780" cy="1476375"/>
          </a:xfrm>
          <a:prstGeom prst="rect">
            <a:avLst/>
          </a:prstGeom>
          <a:noFill/>
        </p:spPr>
        <p:txBody>
          <a:bodyPr wrap="none" rtlCol="0">
            <a:spAutoFit/>
          </a:bodyPr>
          <a:p>
            <a:r>
              <a:rPr lang="zh-CN" altLang="en-US"/>
              <a:t>外部链接设备也会被抽象为文件，</a:t>
            </a:r>
            <a:endParaRPr lang="zh-CN" altLang="en-US"/>
          </a:p>
          <a:p>
            <a:r>
              <a:rPr lang="zh-CN" altLang="en-US"/>
              <a:t>但是其对应数据并不对应于某一个</a:t>
            </a:r>
            <a:endParaRPr lang="zh-CN" altLang="en-US"/>
          </a:p>
          <a:p>
            <a:r>
              <a:rPr lang="zh-CN" altLang="en-US"/>
              <a:t>磁盘</a:t>
            </a:r>
            <a:r>
              <a:rPr lang="en-US" altLang="zh-CN"/>
              <a:t>blocks</a:t>
            </a:r>
            <a:r>
              <a:rPr lang="zh-CN" altLang="en-US"/>
              <a:t>；同时，并不是所有</a:t>
            </a:r>
            <a:endParaRPr lang="zh-CN" altLang="en-US"/>
          </a:p>
          <a:p>
            <a:r>
              <a:rPr lang="en-US" altLang="zh-CN"/>
              <a:t>devices</a:t>
            </a:r>
            <a:r>
              <a:rPr lang="zh-CN" altLang="en-US"/>
              <a:t>对应的文件都一定可读可写</a:t>
            </a:r>
            <a:endParaRPr lang="zh-CN" altLang="en-US"/>
          </a:p>
          <a:p>
            <a:r>
              <a:rPr lang="zh-CN" altLang="en-US"/>
              <a:t>，如键盘。</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Why</a:t>
            </a:r>
            <a:r>
              <a:rPr kumimoji="1" lang="zh-CN" altLang="en-US" dirty="0"/>
              <a:t> </a:t>
            </a:r>
            <a:r>
              <a:rPr kumimoji="1" lang="en-US" altLang="zh-CN" dirty="0"/>
              <a:t>File</a:t>
            </a:r>
            <a:r>
              <a:rPr kumimoji="1" lang="zh-CN" altLang="en-US" dirty="0"/>
              <a:t> </a:t>
            </a:r>
            <a:r>
              <a:rPr kumimoji="1" lang="en-US" altLang="zh-CN" dirty="0"/>
              <a:t>Descriptor?</a:t>
            </a:r>
            <a:endParaRPr kumimoji="1" lang="zh-CN" altLang="en-US" dirty="0"/>
          </a:p>
        </p:txBody>
      </p:sp>
      <p:sp>
        <p:nvSpPr>
          <p:cNvPr id="3" name="内容占位符 2"/>
          <p:cNvSpPr>
            <a:spLocks noGrp="1"/>
          </p:cNvSpPr>
          <p:nvPr>
            <p:ph idx="1"/>
          </p:nvPr>
        </p:nvSpPr>
        <p:spPr>
          <a:xfrm>
            <a:off x="457200" y="1417340"/>
            <a:ext cx="8229600" cy="3483604"/>
          </a:xfrm>
        </p:spPr>
        <p:txBody>
          <a:bodyPr/>
          <a:lstStyle/>
          <a:p>
            <a:r>
              <a:rPr kumimoji="1" lang="en-US" altLang="zh-CN" dirty="0"/>
              <a:t>Other</a:t>
            </a:r>
            <a:r>
              <a:rPr kumimoji="1" lang="zh-CN" altLang="en-US" dirty="0"/>
              <a:t> </a:t>
            </a:r>
            <a:r>
              <a:rPr kumimoji="1" lang="en-US" altLang="zh-CN" dirty="0"/>
              <a:t>options</a:t>
            </a:r>
            <a:endParaRPr kumimoji="1" lang="en-US" altLang="zh-CN" dirty="0"/>
          </a:p>
          <a:p>
            <a:pPr lvl="1"/>
            <a:r>
              <a:rPr kumimoji="1" lang="en-US" altLang="zh-CN" dirty="0"/>
              <a:t>Option-1:</a:t>
            </a:r>
            <a:r>
              <a:rPr kumimoji="1" lang="zh-CN" altLang="en-US" dirty="0"/>
              <a:t> </a:t>
            </a:r>
            <a:r>
              <a:rPr kumimoji="1" lang="en-US" altLang="zh-CN" dirty="0"/>
              <a:t>OS</a:t>
            </a:r>
            <a:r>
              <a:rPr kumimoji="1" lang="zh-CN" altLang="en-US" dirty="0"/>
              <a:t> </a:t>
            </a:r>
            <a:r>
              <a:rPr kumimoji="1" lang="en-US" altLang="zh-CN" dirty="0"/>
              <a:t>returns</a:t>
            </a:r>
            <a:r>
              <a:rPr kumimoji="1" lang="zh-CN" altLang="en-US" dirty="0"/>
              <a:t> </a:t>
            </a:r>
            <a:r>
              <a:rPr kumimoji="1" lang="en-US" altLang="zh-CN" dirty="0"/>
              <a:t>an</a:t>
            </a:r>
            <a:r>
              <a:rPr kumimoji="1" lang="zh-CN" altLang="en-US" dirty="0"/>
              <a:t> </a:t>
            </a:r>
            <a:r>
              <a:rPr kumimoji="1" lang="en-US" altLang="zh-CN" dirty="0" err="1"/>
              <a:t>inode</a:t>
            </a:r>
            <a:r>
              <a:rPr kumimoji="1" lang="zh-CN" altLang="en-US" dirty="0"/>
              <a:t> </a:t>
            </a:r>
            <a:r>
              <a:rPr kumimoji="1" lang="en-US" altLang="zh-CN" dirty="0"/>
              <a:t>pointer(</a:t>
            </a:r>
            <a:r>
              <a:rPr kumimoji="1" lang="zh-CN" altLang="en-US" dirty="0"/>
              <a:t>不安全</a:t>
            </a:r>
            <a:r>
              <a:rPr kumimoji="1" lang="en-US" altLang="zh-CN" dirty="0"/>
              <a:t>)</a:t>
            </a:r>
            <a:endParaRPr kumimoji="1" lang="en-US" altLang="zh-CN" dirty="0"/>
          </a:p>
          <a:p>
            <a:pPr lvl="1"/>
            <a:r>
              <a:rPr kumimoji="1" lang="en-US" altLang="zh-CN" dirty="0"/>
              <a:t>Option-2:</a:t>
            </a:r>
            <a:r>
              <a:rPr kumimoji="1" lang="zh-CN" altLang="en-US" dirty="0"/>
              <a:t> </a:t>
            </a:r>
            <a:r>
              <a:rPr kumimoji="1" lang="en-US" altLang="zh-CN" dirty="0"/>
              <a:t>OS</a:t>
            </a:r>
            <a:r>
              <a:rPr kumimoji="1" lang="zh-CN" altLang="en-US" dirty="0"/>
              <a:t> </a:t>
            </a:r>
            <a:r>
              <a:rPr kumimoji="1" lang="en-US" altLang="zh-CN" dirty="0"/>
              <a:t>returns</a:t>
            </a:r>
            <a:r>
              <a:rPr kumimoji="1" lang="zh-CN" altLang="en-US" dirty="0"/>
              <a:t> </a:t>
            </a:r>
            <a:r>
              <a:rPr kumimoji="1" lang="en-US" altLang="zh-CN" dirty="0"/>
              <a:t>all</a:t>
            </a:r>
            <a:r>
              <a:rPr kumimoji="1" lang="zh-CN" altLang="en-US" dirty="0"/>
              <a:t> </a:t>
            </a:r>
            <a:r>
              <a:rPr kumimoji="1" lang="en-US" altLang="zh-CN" dirty="0"/>
              <a:t>the</a:t>
            </a:r>
            <a:r>
              <a:rPr kumimoji="1" lang="zh-CN" altLang="en-US" dirty="0"/>
              <a:t> </a:t>
            </a:r>
            <a:r>
              <a:rPr kumimoji="1" lang="en-US" altLang="zh-CN" dirty="0"/>
              <a:t>block</a:t>
            </a:r>
            <a:r>
              <a:rPr kumimoji="1" lang="zh-CN" altLang="en-US" dirty="0"/>
              <a:t> </a:t>
            </a:r>
            <a:r>
              <a:rPr kumimoji="1" lang="en-US" altLang="zh-CN" dirty="0"/>
              <a:t>numbers</a:t>
            </a:r>
            <a:r>
              <a:rPr kumimoji="1" lang="zh-CN" altLang="en-US" dirty="0"/>
              <a:t> </a:t>
            </a:r>
            <a:r>
              <a:rPr kumimoji="1" lang="en-US" altLang="zh-CN" dirty="0"/>
              <a:t>of</a:t>
            </a:r>
            <a:r>
              <a:rPr kumimoji="1" lang="zh-CN" altLang="en-US" dirty="0"/>
              <a:t> </a:t>
            </a:r>
            <a:r>
              <a:rPr kumimoji="1" lang="en-US" altLang="zh-CN" dirty="0"/>
              <a:t>the</a:t>
            </a:r>
            <a:r>
              <a:rPr kumimoji="1" lang="zh-CN" altLang="en-US" dirty="0"/>
              <a:t> </a:t>
            </a:r>
            <a:r>
              <a:rPr kumimoji="1" lang="en-US" altLang="zh-CN" dirty="0"/>
              <a:t>file</a:t>
            </a:r>
            <a:endParaRPr kumimoji="1" lang="en-US" altLang="zh-CN" dirty="0"/>
          </a:p>
          <a:p>
            <a:pPr lvl="1"/>
            <a:endParaRPr kumimoji="1" lang="en-US" altLang="zh-CN" dirty="0"/>
          </a:p>
          <a:p>
            <a:r>
              <a:rPr kumimoji="1" lang="en-US" altLang="zh-CN" dirty="0"/>
              <a:t>Reasons</a:t>
            </a:r>
            <a:r>
              <a:rPr kumimoji="1" lang="zh-CN" altLang="en-US" dirty="0"/>
              <a:t> </a:t>
            </a:r>
            <a:r>
              <a:rPr kumimoji="1" lang="en-US" altLang="zh-CN" dirty="0"/>
              <a:t>and</a:t>
            </a:r>
            <a:r>
              <a:rPr kumimoji="1" lang="zh-CN" altLang="en-US" dirty="0"/>
              <a:t> </a:t>
            </a:r>
            <a:r>
              <a:rPr kumimoji="1" lang="en-US" altLang="zh-CN" dirty="0"/>
              <a:t>considerations</a:t>
            </a:r>
            <a:endParaRPr kumimoji="1" lang="en-US" altLang="zh-CN" dirty="0"/>
          </a:p>
          <a:p>
            <a:pPr lvl="1"/>
            <a:r>
              <a:rPr kumimoji="1" lang="en-US" altLang="zh-CN" dirty="0"/>
              <a:t>Security:</a:t>
            </a:r>
            <a:r>
              <a:rPr kumimoji="1" lang="zh-CN" altLang="en-US" dirty="0"/>
              <a:t> </a:t>
            </a:r>
            <a:r>
              <a:rPr kumimoji="1" lang="en-US" altLang="zh-CN" dirty="0"/>
              <a:t>user</a:t>
            </a:r>
            <a:r>
              <a:rPr kumimoji="1" lang="zh-CN" altLang="en-US" dirty="0"/>
              <a:t> </a:t>
            </a:r>
            <a:r>
              <a:rPr kumimoji="1" lang="en-US" altLang="zh-CN" dirty="0"/>
              <a:t>can</a:t>
            </a:r>
            <a:r>
              <a:rPr kumimoji="1" lang="zh-CN" altLang="en-US" dirty="0"/>
              <a:t> </a:t>
            </a:r>
            <a:r>
              <a:rPr kumimoji="1" lang="en-US" altLang="zh-CN" dirty="0">
                <a:solidFill>
                  <a:srgbClr val="0432FF"/>
                </a:solidFill>
              </a:rPr>
              <a:t>never</a:t>
            </a:r>
            <a:r>
              <a:rPr kumimoji="1" lang="zh-CN" altLang="en-US" dirty="0">
                <a:solidFill>
                  <a:srgbClr val="0432FF"/>
                </a:solidFill>
              </a:rPr>
              <a:t> </a:t>
            </a:r>
            <a:r>
              <a:rPr kumimoji="1" lang="en-US" altLang="zh-CN" dirty="0">
                <a:solidFill>
                  <a:srgbClr val="0432FF"/>
                </a:solidFill>
              </a:rPr>
              <a:t>access</a:t>
            </a:r>
            <a:r>
              <a:rPr kumimoji="1" lang="zh-CN" altLang="en-US" dirty="0">
                <a:solidFill>
                  <a:srgbClr val="0432FF"/>
                </a:solidFill>
              </a:rPr>
              <a:t> </a:t>
            </a:r>
            <a:r>
              <a:rPr kumimoji="1" lang="en-US" altLang="zh-CN" dirty="0">
                <a:solidFill>
                  <a:srgbClr val="0432FF"/>
                </a:solidFill>
              </a:rPr>
              <a:t>kernel</a:t>
            </a:r>
            <a:r>
              <a:rPr kumimoji="1" lang="en-US" altLang="zh-CN" dirty="0"/>
              <a:t>'s</a:t>
            </a:r>
            <a:r>
              <a:rPr kumimoji="1" lang="zh-CN" altLang="en-US" dirty="0"/>
              <a:t> </a:t>
            </a:r>
            <a:r>
              <a:rPr kumimoji="1" lang="en-US" altLang="zh-CN" dirty="0"/>
              <a:t>data</a:t>
            </a:r>
            <a:r>
              <a:rPr kumimoji="1" lang="zh-CN" altLang="en-US" dirty="0"/>
              <a:t> </a:t>
            </a:r>
            <a:r>
              <a:rPr kumimoji="1" lang="en-US" altLang="zh-CN" dirty="0"/>
              <a:t>structure</a:t>
            </a:r>
            <a:endParaRPr kumimoji="1" lang="zh-CN" altLang="en-US" dirty="0"/>
          </a:p>
          <a:p>
            <a:pPr lvl="1"/>
            <a:r>
              <a:rPr kumimoji="1" lang="en-US" altLang="zh-CN" dirty="0"/>
              <a:t>Non-</a:t>
            </a:r>
            <a:r>
              <a:rPr kumimoji="1" lang="en-US" altLang="zh-CN" dirty="0" err="1"/>
              <a:t>bypassability</a:t>
            </a:r>
            <a:r>
              <a:rPr kumimoji="1" lang="en-US" altLang="zh-CN" dirty="0"/>
              <a:t>:</a:t>
            </a:r>
            <a:r>
              <a:rPr kumimoji="1" lang="zh-CN" altLang="en-US" dirty="0"/>
              <a:t> </a:t>
            </a:r>
            <a:r>
              <a:rPr kumimoji="1" lang="en-US" altLang="zh-CN" dirty="0">
                <a:solidFill>
                  <a:srgbClr val="0432FF"/>
                </a:solidFill>
              </a:rPr>
              <a:t>all</a:t>
            </a:r>
            <a:r>
              <a:rPr kumimoji="1" lang="zh-CN" altLang="en-US" dirty="0">
                <a:solidFill>
                  <a:srgbClr val="0432FF"/>
                </a:solidFill>
              </a:rPr>
              <a:t> </a:t>
            </a:r>
            <a:r>
              <a:rPr kumimoji="1" lang="en-US" altLang="zh-CN" dirty="0">
                <a:solidFill>
                  <a:srgbClr val="0432FF"/>
                </a:solidFill>
              </a:rPr>
              <a:t>file</a:t>
            </a:r>
            <a:r>
              <a:rPr kumimoji="1" lang="zh-CN" altLang="en-US" dirty="0">
                <a:solidFill>
                  <a:srgbClr val="0432FF"/>
                </a:solidFill>
              </a:rPr>
              <a:t> </a:t>
            </a:r>
            <a:r>
              <a:rPr kumimoji="1" lang="en-US" altLang="zh-CN" dirty="0">
                <a:solidFill>
                  <a:srgbClr val="0432FF"/>
                </a:solidFill>
              </a:rPr>
              <a:t>operations</a:t>
            </a:r>
            <a:r>
              <a:rPr kumimoji="1" lang="zh-CN" altLang="en-US" dirty="0">
                <a:solidFill>
                  <a:srgbClr val="0432FF"/>
                </a:solidFill>
              </a:rPr>
              <a:t> </a:t>
            </a:r>
            <a:r>
              <a:rPr kumimoji="1" lang="en-US" altLang="zh-CN" dirty="0">
                <a:solidFill>
                  <a:srgbClr val="0432FF"/>
                </a:solidFill>
              </a:rPr>
              <a:t>are</a:t>
            </a:r>
            <a:r>
              <a:rPr kumimoji="1" lang="zh-CN" altLang="en-US" dirty="0">
                <a:solidFill>
                  <a:srgbClr val="0432FF"/>
                </a:solidFill>
              </a:rPr>
              <a:t> </a:t>
            </a:r>
            <a:r>
              <a:rPr kumimoji="1" lang="en-US" altLang="zh-CN" dirty="0">
                <a:solidFill>
                  <a:srgbClr val="0432FF"/>
                </a:solidFill>
              </a:rPr>
              <a:t>done</a:t>
            </a:r>
            <a:r>
              <a:rPr kumimoji="1" lang="zh-CN" altLang="en-US" dirty="0">
                <a:solidFill>
                  <a:srgbClr val="0432FF"/>
                </a:solidFill>
              </a:rPr>
              <a:t> </a:t>
            </a:r>
            <a:r>
              <a:rPr kumimoji="1" lang="en-US" altLang="zh-CN" dirty="0">
                <a:solidFill>
                  <a:srgbClr val="0432FF"/>
                </a:solidFill>
              </a:rPr>
              <a:t>by</a:t>
            </a:r>
            <a:r>
              <a:rPr kumimoji="1" lang="zh-CN" altLang="en-US" dirty="0">
                <a:solidFill>
                  <a:srgbClr val="0432FF"/>
                </a:solidFill>
              </a:rPr>
              <a:t> </a:t>
            </a:r>
            <a:r>
              <a:rPr kumimoji="1" lang="en-US" altLang="zh-CN" dirty="0">
                <a:solidFill>
                  <a:srgbClr val="0432FF"/>
                </a:solidFill>
              </a:rPr>
              <a:t>the</a:t>
            </a:r>
            <a:r>
              <a:rPr kumimoji="1" lang="zh-CN" altLang="en-US" dirty="0">
                <a:solidFill>
                  <a:srgbClr val="0432FF"/>
                </a:solidFill>
              </a:rPr>
              <a:t> </a:t>
            </a:r>
            <a:r>
              <a:rPr kumimoji="1" lang="en-US" altLang="zh-CN" dirty="0">
                <a:solidFill>
                  <a:srgbClr val="0432FF"/>
                </a:solidFill>
              </a:rPr>
              <a:t>kernel</a:t>
            </a:r>
            <a:endParaRPr kumimoji="1" lang="en-US" altLang="zh-CN" dirty="0"/>
          </a:p>
          <a:p>
            <a:pPr lvl="2"/>
            <a:r>
              <a:rPr kumimoji="1" lang="en-US" altLang="zh-CN" dirty="0"/>
              <a:t>Aka.,</a:t>
            </a:r>
            <a:r>
              <a:rPr kumimoji="1" lang="zh-CN" altLang="en-US" dirty="0"/>
              <a:t> </a:t>
            </a:r>
            <a:r>
              <a:rPr kumimoji="1" lang="en-US" altLang="zh-CN" i="1" dirty="0"/>
              <a:t>complete</a:t>
            </a:r>
            <a:r>
              <a:rPr kumimoji="1" lang="zh-CN" altLang="en-US" i="1" dirty="0"/>
              <a:t> </a:t>
            </a:r>
            <a:r>
              <a:rPr kumimoji="1" lang="en-US" altLang="zh-CN" i="1" dirty="0"/>
              <a:t>mediation(</a:t>
            </a:r>
            <a:r>
              <a:rPr kumimoji="1" lang="zh-CN" altLang="en-US" i="1" dirty="0"/>
              <a:t>完全中介</a:t>
            </a:r>
            <a:r>
              <a:rPr kumimoji="1" lang="en-US" altLang="zh-CN" i="1" dirty="0"/>
              <a:t>)</a:t>
            </a:r>
            <a:endParaRPr kumimoji="1" lang="en-US" altLang="zh-CN" i="1"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文本框 4"/>
          <p:cNvSpPr txBox="1"/>
          <p:nvPr/>
        </p:nvSpPr>
        <p:spPr>
          <a:xfrm>
            <a:off x="899160" y="4657725"/>
            <a:ext cx="5605780" cy="368300"/>
          </a:xfrm>
          <a:prstGeom prst="rect">
            <a:avLst/>
          </a:prstGeom>
          <a:noFill/>
        </p:spPr>
        <p:txBody>
          <a:bodyPr wrap="none" rtlCol="0">
            <a:spAutoFit/>
          </a:bodyPr>
          <a:p>
            <a:r>
              <a:rPr lang="zh-CN" altLang="en-US"/>
              <a:t>指的是任何对于文件的操作都不能绕过</a:t>
            </a:r>
            <a:r>
              <a:rPr lang="en-US" altLang="zh-CN"/>
              <a:t>kernel</a:t>
            </a:r>
            <a:r>
              <a:rPr lang="zh-CN" altLang="en-US"/>
              <a:t>去执行。</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File Cursor</a:t>
            </a:r>
            <a:endParaRPr kumimoji="1" lang="zh-CN" altLang="en-US" dirty="0"/>
          </a:p>
        </p:txBody>
      </p:sp>
      <p:sp>
        <p:nvSpPr>
          <p:cNvPr id="3" name="内容占位符 2"/>
          <p:cNvSpPr>
            <a:spLocks noGrp="1"/>
          </p:cNvSpPr>
          <p:nvPr>
            <p:ph idx="1"/>
          </p:nvPr>
        </p:nvSpPr>
        <p:spPr>
          <a:xfrm>
            <a:off x="457200" y="1129308"/>
            <a:ext cx="8229600" cy="4167654"/>
          </a:xfrm>
        </p:spPr>
        <p:txBody>
          <a:bodyPr/>
          <a:lstStyle/>
          <a:p>
            <a:r>
              <a:rPr lang="en-US" altLang="zh-CN" dirty="0"/>
              <a:t>File cursor</a:t>
            </a:r>
            <a:endParaRPr lang="en-US" altLang="zh-CN" dirty="0"/>
          </a:p>
          <a:p>
            <a:pPr lvl="1"/>
            <a:r>
              <a:rPr lang="en-US" altLang="zh-CN" dirty="0"/>
              <a:t>Keep track of </a:t>
            </a:r>
            <a:r>
              <a:rPr lang="en-US" altLang="zh-CN" dirty="0">
                <a:solidFill>
                  <a:srgbClr val="0432FF"/>
                </a:solidFill>
              </a:rPr>
              <a:t>operation position</a:t>
            </a:r>
            <a:r>
              <a:rPr lang="en-US" altLang="zh-CN" dirty="0"/>
              <a:t> within a file</a:t>
            </a:r>
            <a:endParaRPr lang="en-US" altLang="zh-CN" dirty="0"/>
          </a:p>
          <a:p>
            <a:pPr lvl="1"/>
            <a:r>
              <a:rPr lang="en-US" altLang="zh-CN" dirty="0"/>
              <a:t>Can be changed by</a:t>
            </a:r>
            <a:r>
              <a:rPr lang="zh-CN" altLang="en-US" dirty="0"/>
              <a:t> </a:t>
            </a:r>
            <a:r>
              <a:rPr lang="en-US" altLang="zh-CN" dirty="0"/>
              <a:t>the </a:t>
            </a:r>
            <a:r>
              <a:rPr lang="en-US" altLang="zh-CN" b="1" dirty="0">
                <a:latin typeface="Courier New" panose="02070309020205020404" pitchFamily="49" charset="0"/>
                <a:cs typeface="Courier New" panose="02070309020205020404" pitchFamily="49" charset="0"/>
              </a:rPr>
              <a:t>SEEK</a:t>
            </a:r>
            <a:r>
              <a:rPr lang="en-US" altLang="zh-CN" dirty="0"/>
              <a:t> operation</a:t>
            </a:r>
            <a:endParaRPr lang="en-US" altLang="zh-CN" dirty="0"/>
          </a:p>
          <a:p>
            <a:r>
              <a:rPr lang="en-US" altLang="zh-CN" dirty="0">
                <a:solidFill>
                  <a:schemeClr val="accent1"/>
                </a:solidFill>
              </a:rPr>
              <a:t>Case-1: Sharing file cursor</a:t>
            </a:r>
            <a:endParaRPr lang="en-US" altLang="zh-CN" dirty="0">
              <a:solidFill>
                <a:schemeClr val="accent1"/>
              </a:solidFill>
            </a:endParaRPr>
          </a:p>
          <a:p>
            <a:pPr lvl="1"/>
            <a:r>
              <a:rPr lang="en-US" altLang="zh-CN" dirty="0">
                <a:solidFill>
                  <a:srgbClr val="0432FF"/>
                </a:solidFill>
              </a:rPr>
              <a:t>Parent passes its </a:t>
            </a:r>
            <a:r>
              <a:rPr lang="en-US" altLang="zh-CN" dirty="0" err="1">
                <a:solidFill>
                  <a:srgbClr val="0432FF"/>
                </a:solidFill>
              </a:rPr>
              <a:t>fd</a:t>
            </a:r>
            <a:r>
              <a:rPr lang="en-US" altLang="zh-CN" dirty="0">
                <a:solidFill>
                  <a:srgbClr val="0432FF"/>
                </a:solidFill>
              </a:rPr>
              <a:t> to its child</a:t>
            </a:r>
            <a:endParaRPr lang="en-US" altLang="zh-CN" dirty="0">
              <a:solidFill>
                <a:srgbClr val="0432FF"/>
              </a:solidFill>
            </a:endParaRPr>
          </a:p>
          <a:p>
            <a:pPr lvl="2"/>
            <a:r>
              <a:rPr lang="en-US" altLang="zh-CN" dirty="0"/>
              <a:t>In UNIX, a</a:t>
            </a:r>
            <a:r>
              <a:rPr lang="zh-CN" altLang="en-US" dirty="0"/>
              <a:t> </a:t>
            </a:r>
            <a:r>
              <a:rPr lang="en-US" altLang="zh-CN" dirty="0"/>
              <a:t>child process</a:t>
            </a:r>
            <a:r>
              <a:rPr lang="zh-CN" altLang="en-US" dirty="0"/>
              <a:t> </a:t>
            </a:r>
            <a:r>
              <a:rPr lang="en-US" altLang="zh-CN" dirty="0"/>
              <a:t>inherits all open </a:t>
            </a:r>
            <a:r>
              <a:rPr lang="en-US" altLang="zh-CN" dirty="0" err="1"/>
              <a:t>fds</a:t>
            </a:r>
            <a:r>
              <a:rPr lang="en-US" altLang="zh-CN" dirty="0"/>
              <a:t> from its parent</a:t>
            </a:r>
            <a:endParaRPr lang="en-US" altLang="zh-CN" dirty="0"/>
          </a:p>
          <a:p>
            <a:pPr lvl="1"/>
            <a:r>
              <a:rPr lang="en-US" altLang="zh-CN" dirty="0"/>
              <a:t>Allow </a:t>
            </a:r>
            <a:r>
              <a:rPr lang="en-US" altLang="zh-CN" dirty="0">
                <a:solidFill>
                  <a:srgbClr val="0432FF"/>
                </a:solidFill>
              </a:rPr>
              <a:t>both</a:t>
            </a:r>
            <a:r>
              <a:rPr lang="zh-CN" altLang="en-US" dirty="0">
                <a:solidFill>
                  <a:srgbClr val="0432FF"/>
                </a:solidFill>
              </a:rPr>
              <a:t> </a:t>
            </a:r>
            <a:r>
              <a:rPr lang="en-US" altLang="zh-CN" dirty="0">
                <a:solidFill>
                  <a:srgbClr val="0432FF"/>
                </a:solidFill>
              </a:rPr>
              <a:t>parent and child</a:t>
            </a:r>
            <a:r>
              <a:rPr lang="en-US" altLang="zh-CN" dirty="0"/>
              <a:t> to share one</a:t>
            </a:r>
            <a:r>
              <a:rPr lang="zh-CN" altLang="en-US" dirty="0"/>
              <a:t> </a:t>
            </a:r>
            <a:r>
              <a:rPr lang="en-US" altLang="zh-CN" dirty="0"/>
              <a:t>output file</a:t>
            </a:r>
            <a:endParaRPr lang="en-US" altLang="zh-CN" dirty="0"/>
          </a:p>
          <a:p>
            <a:r>
              <a:rPr lang="en-US" altLang="zh-CN" dirty="0">
                <a:solidFill>
                  <a:schemeClr val="accent1"/>
                </a:solidFill>
              </a:rPr>
              <a:t>Case-2: Not sharing file cursor</a:t>
            </a:r>
            <a:endParaRPr lang="en-US" altLang="zh-CN" dirty="0">
              <a:solidFill>
                <a:schemeClr val="accent1"/>
              </a:solidFill>
            </a:endParaRPr>
          </a:p>
          <a:p>
            <a:pPr lvl="1"/>
            <a:r>
              <a:rPr lang="en-US" altLang="zh-CN" dirty="0"/>
              <a:t>Two processes open </a:t>
            </a:r>
            <a:r>
              <a:rPr lang="en-US" altLang="zh-CN" dirty="0">
                <a:solidFill>
                  <a:srgbClr val="0432FF"/>
                </a:solidFill>
              </a:rPr>
              <a:t>the same file</a:t>
            </a:r>
            <a:endParaRPr lang="en-US" altLang="zh-CN" dirty="0">
              <a:solidFill>
                <a:srgbClr val="0432FF"/>
              </a:solidFill>
            </a:endParaRPr>
          </a:p>
          <a:p>
            <a:endParaRPr kumimoji="1" lang="en-US" altLang="zh-CN" dirty="0">
              <a:solidFill>
                <a:srgbClr val="0432FF"/>
              </a:solidFill>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矩形 4"/>
          <p:cNvSpPr/>
          <p:nvPr/>
        </p:nvSpPr>
        <p:spPr>
          <a:xfrm>
            <a:off x="6156176" y="625252"/>
            <a:ext cx="2376264" cy="1558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Arial" panose="020B0604020202020204" pitchFamily="34" charset="0"/>
            </a:endParaRPr>
          </a:p>
        </p:txBody>
      </p:sp>
      <p:sp>
        <p:nvSpPr>
          <p:cNvPr id="6" name="上箭头 5"/>
          <p:cNvSpPr/>
          <p:nvPr/>
        </p:nvSpPr>
        <p:spPr>
          <a:xfrm>
            <a:off x="6660232" y="913284"/>
            <a:ext cx="251048" cy="3482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Arial" panose="020B0604020202020204" pitchFamily="34" charset="0"/>
            </a:endParaRPr>
          </a:p>
        </p:txBody>
      </p:sp>
      <p:cxnSp>
        <p:nvCxnSpPr>
          <p:cNvPr id="7" name="直线连接符 6"/>
          <p:cNvCxnSpPr>
            <a:endCxn id="6" idx="0"/>
          </p:cNvCxnSpPr>
          <p:nvPr/>
        </p:nvCxnSpPr>
        <p:spPr>
          <a:xfrm>
            <a:off x="6785756" y="481236"/>
            <a:ext cx="0" cy="432048"/>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386832" y="1307976"/>
            <a:ext cx="838691" cy="369332"/>
          </a:xfrm>
          <a:prstGeom prst="rect">
            <a:avLst/>
          </a:prstGeom>
        </p:spPr>
        <p:txBody>
          <a:bodyPr wrap="none">
            <a:spAutoFit/>
          </a:bodyPr>
          <a:lstStyle/>
          <a:p>
            <a:r>
              <a:rPr kumimoji="1" lang="en-US" altLang="zh-CN" dirty="0">
                <a:latin typeface="等线" panose="02010600030101010101" charset="-122"/>
                <a:ea typeface="等线" panose="02010600030101010101" charset="-122"/>
              </a:rPr>
              <a:t>Cursor</a:t>
            </a:r>
            <a:endParaRPr lang="zh-CN" altLang="en-US" dirty="0">
              <a:latin typeface="等线" panose="02010600030101010101" charset="-122"/>
              <a:ea typeface="等线" panose="02010600030101010101"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fd_table</a:t>
            </a:r>
            <a:r>
              <a:rPr kumimoji="1" lang="en-US" altLang="zh-CN" dirty="0"/>
              <a:t> &amp; </a:t>
            </a:r>
            <a:r>
              <a:rPr kumimoji="1" lang="en-US" altLang="zh-CN" dirty="0" err="1"/>
              <a:t>file_table</a:t>
            </a:r>
            <a:endParaRPr kumimoji="1" lang="zh-CN" altLang="en-US" dirty="0"/>
          </a:p>
        </p:txBody>
      </p:sp>
      <p:sp>
        <p:nvSpPr>
          <p:cNvPr id="3" name="内容占位符 2"/>
          <p:cNvSpPr>
            <a:spLocks noGrp="1"/>
          </p:cNvSpPr>
          <p:nvPr>
            <p:ph idx="1"/>
          </p:nvPr>
        </p:nvSpPr>
        <p:spPr/>
        <p:txBody>
          <a:bodyPr/>
          <a:lstStyle/>
          <a:p>
            <a:r>
              <a:rPr lang="en-US" altLang="zh-CN" b="0" dirty="0"/>
              <a:t>One </a:t>
            </a:r>
            <a:r>
              <a:rPr lang="en-US" altLang="zh-CN" dirty="0" err="1">
                <a:solidFill>
                  <a:srgbClr val="BE384B"/>
                </a:solidFill>
              </a:rPr>
              <a:t>file_table</a:t>
            </a:r>
            <a:r>
              <a:rPr lang="en-US" altLang="zh-CN" b="0" dirty="0">
                <a:solidFill>
                  <a:srgbClr val="BE384B"/>
                </a:solidFill>
              </a:rPr>
              <a:t> </a:t>
            </a:r>
            <a:r>
              <a:rPr lang="en-US" altLang="zh-CN" b="0" dirty="0"/>
              <a:t>for the </a:t>
            </a:r>
            <a:r>
              <a:rPr lang="en-US" altLang="zh-CN" b="0" dirty="0">
                <a:solidFill>
                  <a:srgbClr val="0432FF"/>
                </a:solidFill>
              </a:rPr>
              <a:t>whole system</a:t>
            </a:r>
            <a:endParaRPr lang="en-US" altLang="zh-CN" b="0" dirty="0"/>
          </a:p>
          <a:p>
            <a:pPr lvl="1"/>
            <a:r>
              <a:rPr lang="en-US" altLang="zh-CN" dirty="0"/>
              <a:t>Records information for opened files</a:t>
            </a:r>
            <a:endParaRPr lang="en-US" altLang="zh-CN" dirty="0"/>
          </a:p>
          <a:p>
            <a:pPr lvl="1"/>
            <a:r>
              <a:rPr lang="en-US" altLang="zh-CN" dirty="0" err="1"/>
              <a:t>inode</a:t>
            </a:r>
            <a:r>
              <a:rPr lang="en-US" altLang="zh-CN" dirty="0"/>
              <a:t> num, file cursor, </a:t>
            </a:r>
            <a:r>
              <a:rPr lang="en-US" altLang="zh-CN" dirty="0" err="1"/>
              <a:t>ref_count</a:t>
            </a:r>
            <a:r>
              <a:rPr lang="en-US" altLang="zh-CN" dirty="0"/>
              <a:t> of opening processes</a:t>
            </a:r>
            <a:endParaRPr lang="en-US" altLang="zh-CN" dirty="0"/>
          </a:p>
          <a:p>
            <a:pPr lvl="1"/>
            <a:r>
              <a:rPr lang="en-US" altLang="zh-CN" dirty="0"/>
              <a:t>Children can share the cursor with their parent</a:t>
            </a:r>
            <a:endParaRPr lang="en-US" altLang="zh-CN" dirty="0"/>
          </a:p>
          <a:p>
            <a:r>
              <a:rPr lang="en-US" altLang="zh-CN" b="0" dirty="0"/>
              <a:t>One </a:t>
            </a:r>
            <a:r>
              <a:rPr lang="en-US" altLang="zh-CN" dirty="0" err="1">
                <a:solidFill>
                  <a:srgbClr val="BE384B"/>
                </a:solidFill>
              </a:rPr>
              <a:t>fd_table</a:t>
            </a:r>
            <a:r>
              <a:rPr lang="en-US" altLang="zh-CN" dirty="0">
                <a:solidFill>
                  <a:srgbClr val="BE384B"/>
                </a:solidFill>
              </a:rPr>
              <a:t> </a:t>
            </a:r>
            <a:r>
              <a:rPr lang="en-US" altLang="zh-CN" b="0" dirty="0"/>
              <a:t>for </a:t>
            </a:r>
            <a:r>
              <a:rPr lang="en-US" altLang="zh-CN" b="0" dirty="0">
                <a:solidFill>
                  <a:srgbClr val="0432FF"/>
                </a:solidFill>
              </a:rPr>
              <a:t>each process</a:t>
            </a:r>
            <a:endParaRPr lang="en-US" altLang="zh-CN" b="0" dirty="0"/>
          </a:p>
          <a:p>
            <a:pPr lvl="1"/>
            <a:r>
              <a:rPr lang="en-US" altLang="zh-CN" dirty="0"/>
              <a:t>Records mapping of </a:t>
            </a:r>
            <a:r>
              <a:rPr lang="en-US" altLang="zh-CN" b="1" dirty="0" err="1">
                <a:solidFill>
                  <a:srgbClr val="BE384B"/>
                </a:solidFill>
              </a:rPr>
              <a:t>fd</a:t>
            </a:r>
            <a:r>
              <a:rPr lang="en-US" altLang="zh-CN" dirty="0">
                <a:solidFill>
                  <a:srgbClr val="0096FF"/>
                </a:solidFill>
              </a:rPr>
              <a:t> </a:t>
            </a:r>
            <a:r>
              <a:rPr lang="en-US" altLang="zh-CN" dirty="0"/>
              <a:t>to index of the </a:t>
            </a:r>
            <a:r>
              <a:rPr lang="en-US" altLang="zh-CN" b="1" dirty="0" err="1">
                <a:solidFill>
                  <a:srgbClr val="BE384B"/>
                </a:solidFill>
              </a:rPr>
              <a:t>file_table</a:t>
            </a:r>
            <a:r>
              <a:rPr lang="en-US" altLang="zh-CN" b="1" dirty="0">
                <a:solidFill>
                  <a:srgbClr val="BE384B"/>
                </a:solidFill>
              </a:rPr>
              <a:t> </a:t>
            </a:r>
            <a:endParaRPr lang="zh-CN" altLang="en-US" b="1" dirty="0">
              <a:solidFill>
                <a:srgbClr val="BE384B"/>
              </a:solidFill>
            </a:endParaRPr>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文本框 4"/>
          <p:cNvSpPr txBox="1"/>
          <p:nvPr/>
        </p:nvSpPr>
        <p:spPr>
          <a:xfrm>
            <a:off x="205105" y="3623310"/>
            <a:ext cx="8729980" cy="922020"/>
          </a:xfrm>
          <a:prstGeom prst="rect">
            <a:avLst/>
          </a:prstGeom>
          <a:noFill/>
        </p:spPr>
        <p:txBody>
          <a:bodyPr wrap="none" rtlCol="0">
            <a:spAutoFit/>
          </a:bodyPr>
          <a:p>
            <a:r>
              <a:rPr lang="zh-CN" altLang="en-US"/>
              <a:t>要注意</a:t>
            </a:r>
            <a:r>
              <a:rPr lang="en-US" altLang="zh-CN"/>
              <a:t>file_table</a:t>
            </a:r>
            <a:r>
              <a:rPr lang="zh-CN" altLang="en-US"/>
              <a:t>中的</a:t>
            </a:r>
            <a:r>
              <a:rPr lang="en-US" altLang="zh-CN"/>
              <a:t>ref_count</a:t>
            </a:r>
            <a:r>
              <a:rPr lang="zh-CN" altLang="en-US"/>
              <a:t>与</a:t>
            </a:r>
            <a:r>
              <a:rPr lang="en-US" altLang="zh-CN"/>
              <a:t>inode</a:t>
            </a:r>
            <a:r>
              <a:rPr lang="zh-CN" altLang="en-US"/>
              <a:t>中存储的</a:t>
            </a:r>
            <a:r>
              <a:rPr lang="en-US" altLang="zh-CN"/>
              <a:t>ref_count</a:t>
            </a:r>
            <a:r>
              <a:rPr lang="zh-CN" altLang="en-US"/>
              <a:t>的区别。</a:t>
            </a:r>
            <a:r>
              <a:rPr lang="en-US" altLang="zh-CN"/>
              <a:t>inode</a:t>
            </a:r>
            <a:r>
              <a:rPr lang="zh-CN" altLang="en-US"/>
              <a:t>中的</a:t>
            </a:r>
            <a:r>
              <a:rPr lang="en-US" altLang="zh-CN"/>
              <a:t>ref_count</a:t>
            </a:r>
            <a:endParaRPr lang="en-US" altLang="zh-CN"/>
          </a:p>
          <a:p>
            <a:r>
              <a:rPr lang="zh-CN" altLang="en-US"/>
              <a:t>指的是与这个</a:t>
            </a:r>
            <a:r>
              <a:rPr lang="en-US" altLang="zh-CN"/>
              <a:t>inode</a:t>
            </a:r>
            <a:r>
              <a:rPr lang="zh-CN" altLang="en-US"/>
              <a:t>做了</a:t>
            </a:r>
            <a:r>
              <a:rPr lang="en-US" altLang="zh-CN"/>
              <a:t>LINK</a:t>
            </a:r>
            <a:r>
              <a:rPr lang="zh-CN" altLang="en-US"/>
              <a:t>的文件个数，</a:t>
            </a:r>
            <a:r>
              <a:rPr lang="en-US" altLang="zh-CN"/>
              <a:t>file_table</a:t>
            </a:r>
            <a:r>
              <a:rPr lang="zh-CN" altLang="en-US"/>
              <a:t>中的</a:t>
            </a:r>
            <a:r>
              <a:rPr lang="en-US" altLang="zh-CN"/>
              <a:t>ref_count</a:t>
            </a:r>
            <a:r>
              <a:rPr lang="zh-CN" altLang="en-US"/>
              <a:t>指的是一个文件被</a:t>
            </a:r>
            <a:endParaRPr lang="zh-CN" altLang="en-US"/>
          </a:p>
          <a:p>
            <a:r>
              <a:rPr lang="zh-CN" altLang="en-US"/>
              <a:t>不同</a:t>
            </a:r>
            <a:r>
              <a:rPr lang="en-US" altLang="zh-CN"/>
              <a:t>process</a:t>
            </a:r>
            <a:r>
              <a:rPr lang="zh-CN" altLang="en-US"/>
              <a:t>打开的次数。</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normAutofit/>
          </a:bodyPr>
          <a:lstStyle/>
          <a:p>
            <a:r>
              <a:rPr kumimoji="1" lang="en-US" altLang="zh-CN" dirty="0"/>
              <a:t>File Cursor Sharing</a:t>
            </a:r>
            <a:endParaRPr kumimoji="1" lang="zh-CN" altLang="en-US" dirty="0"/>
          </a:p>
        </p:txBody>
      </p:sp>
      <p:sp>
        <p:nvSpPr>
          <p:cNvPr id="55299" name="灯片编号占位符 3"/>
          <p:cNvSpPr>
            <a:spLocks noGrp="1"/>
          </p:cNvSpPr>
          <p:nvPr>
            <p:ph type="sldNum" sz="quarter" idx="12"/>
          </p:nvPr>
        </p:nvSpPr>
        <p:spPr>
          <a:noFill/>
        </p:spPr>
        <p:txBody>
          <a:bodyPr/>
          <a:lstStyle>
            <a:lvl1pPr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1pPr>
            <a:lvl2pPr marL="742950" indent="-28575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2pPr>
            <a:lvl3pPr marL="11430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3pPr>
            <a:lvl4pPr marL="16002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4pPr>
            <a:lvl5pPr marL="20574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9pPr>
          </a:lstStyle>
          <a:p>
            <a:fld id="{F5E93B98-411B-3C4A-9927-5F26303B48AB}" type="slidenum">
              <a:rPr lang="zh-CN" altLang="en-US" sz="1400" b="0">
                <a:latin typeface="等线" panose="02010600030101010101" charset="-122"/>
                <a:ea typeface="等线" panose="02010600030101010101" charset="-122"/>
                <a:cs typeface="等线" panose="02010600030101010101" charset="-122"/>
              </a:rPr>
            </a:fld>
            <a:endParaRPr lang="en-US" altLang="zh-CN" sz="1400" b="0">
              <a:latin typeface="等线" panose="02010600030101010101" charset="-122"/>
              <a:ea typeface="等线" panose="02010600030101010101" charset="-122"/>
              <a:cs typeface="等线" panose="02010600030101010101" charset="-122"/>
            </a:endParaRPr>
          </a:p>
        </p:txBody>
      </p:sp>
      <p:sp>
        <p:nvSpPr>
          <p:cNvPr id="22" name="圆角矩形 21"/>
          <p:cNvSpPr/>
          <p:nvPr/>
        </p:nvSpPr>
        <p:spPr bwMode="auto">
          <a:xfrm>
            <a:off x="2205038" y="1959348"/>
            <a:ext cx="914400" cy="317500"/>
          </a:xfrm>
          <a:prstGeom prst="roundRect">
            <a:avLst>
              <a:gd name="adj" fmla="val 0"/>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r>
              <a:rPr lang="en-US" altLang="zh-CN" sz="1600">
                <a:solidFill>
                  <a:schemeClr val="tx1"/>
                </a:solidFill>
                <a:latin typeface="等线" panose="02010600030101010101" charset="-122"/>
                <a:ea typeface="等线" panose="02010600030101010101" charset="-122"/>
                <a:cs typeface="等线" panose="02010600030101010101" charset="-122"/>
              </a:rPr>
              <a:t>3</a:t>
            </a:r>
            <a:endParaRPr lang="zh-CN" altLang="en-US" sz="1600">
              <a:solidFill>
                <a:schemeClr val="tx1"/>
              </a:solidFill>
              <a:latin typeface="等线" panose="02010600030101010101" charset="-122"/>
              <a:ea typeface="等线" panose="02010600030101010101" charset="-122"/>
              <a:cs typeface="等线" panose="02010600030101010101" charset="-122"/>
            </a:endParaRPr>
          </a:p>
        </p:txBody>
      </p:sp>
      <p:sp>
        <p:nvSpPr>
          <p:cNvPr id="23" name="圆角矩形 22"/>
          <p:cNvSpPr/>
          <p:nvPr/>
        </p:nvSpPr>
        <p:spPr bwMode="auto">
          <a:xfrm>
            <a:off x="3113088" y="1959348"/>
            <a:ext cx="920750" cy="317500"/>
          </a:xfrm>
          <a:prstGeom prst="roundRect">
            <a:avLst>
              <a:gd name="adj" fmla="val 0"/>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r>
              <a:rPr lang="en-US" altLang="zh-CN" sz="1600" dirty="0">
                <a:solidFill>
                  <a:schemeClr val="tx1"/>
                </a:solidFill>
                <a:latin typeface="等线" panose="02010600030101010101" charset="-122"/>
                <a:ea typeface="等线" panose="02010600030101010101" charset="-122"/>
                <a:cs typeface="等线" panose="02010600030101010101" charset="-122"/>
              </a:rPr>
              <a:t>115</a:t>
            </a:r>
            <a:endParaRPr lang="zh-CN" altLang="en-US" sz="1600" dirty="0">
              <a:solidFill>
                <a:schemeClr val="tx1"/>
              </a:solidFill>
              <a:latin typeface="等线" panose="02010600030101010101" charset="-122"/>
              <a:ea typeface="等线" panose="02010600030101010101" charset="-122"/>
              <a:cs typeface="等线" panose="02010600030101010101" charset="-122"/>
            </a:endParaRPr>
          </a:p>
        </p:txBody>
      </p:sp>
      <p:sp>
        <p:nvSpPr>
          <p:cNvPr id="55302" name="TextBox 23"/>
          <p:cNvSpPr txBox="1">
            <a:spLocks noChangeArrowheads="1"/>
          </p:cNvSpPr>
          <p:nvPr/>
        </p:nvSpPr>
        <p:spPr bwMode="auto">
          <a:xfrm>
            <a:off x="3224213" y="1677566"/>
            <a:ext cx="698500" cy="307777"/>
          </a:xfrm>
          <a:prstGeom prst="rect">
            <a:avLst/>
          </a:prstGeom>
          <a:noFill/>
          <a:ln>
            <a:noFill/>
          </a:ln>
        </p:spPr>
        <p:txBody>
          <a:bodyPr>
            <a:spAutoFit/>
          </a:bodyPr>
          <a:lstStyle>
            <a:lvl1pPr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1pPr>
            <a:lvl2pPr marL="742950" indent="-28575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2pPr>
            <a:lvl3pPr marL="11430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3pPr>
            <a:lvl4pPr marL="16002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4pPr>
            <a:lvl5pPr marL="20574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9pPr>
          </a:lstStyle>
          <a:p>
            <a:pPr algn="ctr" eaLnBrk="1" hangingPunct="1"/>
            <a:r>
              <a:rPr lang="en-US" altLang="zh-CN" sz="1400" b="0">
                <a:latin typeface="等线" panose="02010600030101010101" charset="-122"/>
                <a:ea typeface="等线" panose="02010600030101010101" charset="-122"/>
                <a:cs typeface="等线" panose="02010600030101010101" charset="-122"/>
              </a:rPr>
              <a:t>index</a:t>
            </a:r>
            <a:endParaRPr lang="zh-CN" altLang="en-US" sz="1400" b="0">
              <a:latin typeface="等线" panose="02010600030101010101" charset="-122"/>
              <a:ea typeface="等线" panose="02010600030101010101" charset="-122"/>
              <a:cs typeface="等线" panose="02010600030101010101" charset="-122"/>
            </a:endParaRPr>
          </a:p>
        </p:txBody>
      </p:sp>
      <p:sp>
        <p:nvSpPr>
          <p:cNvPr id="55303" name="TextBox 24"/>
          <p:cNvSpPr txBox="1">
            <a:spLocks noChangeArrowheads="1"/>
          </p:cNvSpPr>
          <p:nvPr/>
        </p:nvSpPr>
        <p:spPr bwMode="auto">
          <a:xfrm>
            <a:off x="533400" y="1895848"/>
            <a:ext cx="1563688" cy="400110"/>
          </a:xfrm>
          <a:prstGeom prst="rect">
            <a:avLst/>
          </a:prstGeom>
          <a:noFill/>
          <a:ln>
            <a:noFill/>
          </a:ln>
        </p:spPr>
        <p:txBody>
          <a:bodyPr>
            <a:spAutoFit/>
          </a:bodyPr>
          <a:lstStyle>
            <a:lvl1pPr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1pPr>
            <a:lvl2pPr marL="742950" indent="-28575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2pPr>
            <a:lvl3pPr marL="11430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3pPr>
            <a:lvl4pPr marL="16002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4pPr>
            <a:lvl5pPr marL="20574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9pPr>
          </a:lstStyle>
          <a:p>
            <a:pPr algn="r" eaLnBrk="1" hangingPunct="1"/>
            <a:r>
              <a:rPr lang="en-US" altLang="zh-CN" b="0" dirty="0">
                <a:latin typeface="等线" panose="02010600030101010101" charset="-122"/>
                <a:ea typeface="等线" panose="02010600030101010101" charset="-122"/>
                <a:cs typeface="等线" panose="02010600030101010101" charset="-122"/>
              </a:rPr>
              <a:t>Process A</a:t>
            </a:r>
            <a:endParaRPr lang="zh-CN" altLang="en-US" b="0" dirty="0">
              <a:latin typeface="等线" panose="02010600030101010101" charset="-122"/>
              <a:ea typeface="等线" panose="02010600030101010101" charset="-122"/>
              <a:cs typeface="等线" panose="02010600030101010101" charset="-122"/>
            </a:endParaRPr>
          </a:p>
        </p:txBody>
      </p:sp>
      <p:sp>
        <p:nvSpPr>
          <p:cNvPr id="55304" name="TextBox 25"/>
          <p:cNvSpPr txBox="1">
            <a:spLocks noChangeArrowheads="1"/>
          </p:cNvSpPr>
          <p:nvPr/>
        </p:nvSpPr>
        <p:spPr bwMode="auto">
          <a:xfrm>
            <a:off x="1905000" y="1201316"/>
            <a:ext cx="2438400" cy="400110"/>
          </a:xfrm>
          <a:prstGeom prst="rect">
            <a:avLst/>
          </a:prstGeom>
          <a:noFill/>
          <a:ln>
            <a:noFill/>
          </a:ln>
        </p:spPr>
        <p:txBody>
          <a:bodyPr>
            <a:spAutoFit/>
          </a:bodyPr>
          <a:lstStyle>
            <a:lvl1pPr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1pPr>
            <a:lvl2pPr marL="742950" indent="-28575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2pPr>
            <a:lvl3pPr marL="11430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3pPr>
            <a:lvl4pPr marL="16002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4pPr>
            <a:lvl5pPr marL="20574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9pPr>
          </a:lstStyle>
          <a:p>
            <a:pPr algn="ctr" eaLnBrk="1" hangingPunct="1"/>
            <a:r>
              <a:rPr lang="en-US" altLang="zh-CN" dirty="0" err="1">
                <a:latin typeface="等线" panose="02010600030101010101" charset="-122"/>
                <a:ea typeface="等线" panose="02010600030101010101" charset="-122"/>
                <a:cs typeface="等线" panose="02010600030101010101" charset="-122"/>
              </a:rPr>
              <a:t>fd_table</a:t>
            </a:r>
            <a:endParaRPr lang="zh-CN" altLang="en-US" dirty="0">
              <a:latin typeface="等线" panose="02010600030101010101" charset="-122"/>
              <a:ea typeface="等线" panose="02010600030101010101" charset="-122"/>
              <a:cs typeface="等线" panose="02010600030101010101" charset="-122"/>
            </a:endParaRPr>
          </a:p>
        </p:txBody>
      </p:sp>
      <p:sp>
        <p:nvSpPr>
          <p:cNvPr id="55305" name="TextBox 26"/>
          <p:cNvSpPr txBox="1">
            <a:spLocks noChangeArrowheads="1"/>
          </p:cNvSpPr>
          <p:nvPr/>
        </p:nvSpPr>
        <p:spPr bwMode="auto">
          <a:xfrm>
            <a:off x="2311400" y="1677566"/>
            <a:ext cx="700088" cy="307777"/>
          </a:xfrm>
          <a:prstGeom prst="rect">
            <a:avLst/>
          </a:prstGeom>
          <a:noFill/>
          <a:ln>
            <a:noFill/>
          </a:ln>
        </p:spPr>
        <p:txBody>
          <a:bodyPr>
            <a:spAutoFit/>
          </a:bodyPr>
          <a:lstStyle>
            <a:lvl1pPr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1pPr>
            <a:lvl2pPr marL="742950" indent="-28575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2pPr>
            <a:lvl3pPr marL="11430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3pPr>
            <a:lvl4pPr marL="16002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4pPr>
            <a:lvl5pPr marL="20574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9pPr>
          </a:lstStyle>
          <a:p>
            <a:pPr algn="ctr" eaLnBrk="1" hangingPunct="1"/>
            <a:r>
              <a:rPr lang="en-US" altLang="zh-CN" sz="1400" b="0">
                <a:latin typeface="等线" panose="02010600030101010101" charset="-122"/>
                <a:ea typeface="等线" panose="02010600030101010101" charset="-122"/>
                <a:cs typeface="等线" panose="02010600030101010101" charset="-122"/>
              </a:rPr>
              <a:t>fd</a:t>
            </a:r>
            <a:endParaRPr lang="zh-CN" altLang="en-US" sz="1400" b="0">
              <a:latin typeface="等线" panose="02010600030101010101" charset="-122"/>
              <a:ea typeface="等线" panose="02010600030101010101" charset="-122"/>
              <a:cs typeface="等线" panose="02010600030101010101" charset="-122"/>
            </a:endParaRPr>
          </a:p>
        </p:txBody>
      </p:sp>
      <p:sp>
        <p:nvSpPr>
          <p:cNvPr id="28" name="圆角矩形 27"/>
          <p:cNvSpPr/>
          <p:nvPr/>
        </p:nvSpPr>
        <p:spPr bwMode="auto">
          <a:xfrm>
            <a:off x="2209800" y="2689598"/>
            <a:ext cx="914400" cy="317500"/>
          </a:xfrm>
          <a:prstGeom prst="roundRect">
            <a:avLst>
              <a:gd name="adj" fmla="val 0"/>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r>
              <a:rPr lang="en-US" altLang="zh-CN" sz="1600">
                <a:solidFill>
                  <a:schemeClr val="tx1"/>
                </a:solidFill>
                <a:latin typeface="等线" panose="02010600030101010101" charset="-122"/>
                <a:ea typeface="等线" panose="02010600030101010101" charset="-122"/>
                <a:cs typeface="等线" panose="02010600030101010101" charset="-122"/>
              </a:rPr>
              <a:t>3</a:t>
            </a:r>
            <a:endParaRPr lang="zh-CN" altLang="en-US" sz="1600">
              <a:solidFill>
                <a:schemeClr val="tx1"/>
              </a:solidFill>
              <a:latin typeface="等线" panose="02010600030101010101" charset="-122"/>
              <a:ea typeface="等线" panose="02010600030101010101" charset="-122"/>
              <a:cs typeface="等线" panose="02010600030101010101" charset="-122"/>
            </a:endParaRPr>
          </a:p>
        </p:txBody>
      </p:sp>
      <p:sp>
        <p:nvSpPr>
          <p:cNvPr id="29" name="圆角矩形 28"/>
          <p:cNvSpPr/>
          <p:nvPr/>
        </p:nvSpPr>
        <p:spPr bwMode="auto">
          <a:xfrm>
            <a:off x="3119438" y="2689598"/>
            <a:ext cx="919162" cy="317500"/>
          </a:xfrm>
          <a:prstGeom prst="roundRect">
            <a:avLst>
              <a:gd name="adj" fmla="val 0"/>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r>
              <a:rPr lang="en-US" altLang="zh-CN" sz="1600">
                <a:solidFill>
                  <a:schemeClr val="tx1"/>
                </a:solidFill>
                <a:latin typeface="等线" panose="02010600030101010101" charset="-122"/>
                <a:ea typeface="等线" panose="02010600030101010101" charset="-122"/>
                <a:cs typeface="等线" panose="02010600030101010101" charset="-122"/>
              </a:rPr>
              <a:t>116</a:t>
            </a:r>
            <a:endParaRPr lang="zh-CN" altLang="en-US" sz="1600">
              <a:solidFill>
                <a:schemeClr val="tx1"/>
              </a:solidFill>
              <a:latin typeface="等线" panose="02010600030101010101" charset="-122"/>
              <a:ea typeface="等线" panose="02010600030101010101" charset="-122"/>
              <a:cs typeface="等线" panose="02010600030101010101" charset="-122"/>
            </a:endParaRPr>
          </a:p>
        </p:txBody>
      </p:sp>
      <p:sp>
        <p:nvSpPr>
          <p:cNvPr id="55308" name="TextBox 29"/>
          <p:cNvSpPr txBox="1">
            <a:spLocks noChangeArrowheads="1"/>
          </p:cNvSpPr>
          <p:nvPr/>
        </p:nvSpPr>
        <p:spPr bwMode="auto">
          <a:xfrm>
            <a:off x="3228975" y="2407816"/>
            <a:ext cx="700088" cy="307777"/>
          </a:xfrm>
          <a:prstGeom prst="rect">
            <a:avLst/>
          </a:prstGeom>
          <a:noFill/>
          <a:ln>
            <a:noFill/>
          </a:ln>
        </p:spPr>
        <p:txBody>
          <a:bodyPr>
            <a:spAutoFit/>
          </a:bodyPr>
          <a:lstStyle>
            <a:lvl1pPr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1pPr>
            <a:lvl2pPr marL="742950" indent="-28575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2pPr>
            <a:lvl3pPr marL="11430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3pPr>
            <a:lvl4pPr marL="16002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4pPr>
            <a:lvl5pPr marL="20574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9pPr>
          </a:lstStyle>
          <a:p>
            <a:pPr algn="ctr" eaLnBrk="1" hangingPunct="1"/>
            <a:r>
              <a:rPr lang="en-US" altLang="zh-CN" sz="1400" b="0">
                <a:latin typeface="等线" panose="02010600030101010101" charset="-122"/>
                <a:ea typeface="等线" panose="02010600030101010101" charset="-122"/>
                <a:cs typeface="等线" panose="02010600030101010101" charset="-122"/>
              </a:rPr>
              <a:t>index</a:t>
            </a:r>
            <a:endParaRPr lang="zh-CN" altLang="en-US" sz="1400" b="0">
              <a:latin typeface="等线" panose="02010600030101010101" charset="-122"/>
              <a:ea typeface="等线" panose="02010600030101010101" charset="-122"/>
              <a:cs typeface="等线" panose="02010600030101010101" charset="-122"/>
            </a:endParaRPr>
          </a:p>
        </p:txBody>
      </p:sp>
      <p:sp>
        <p:nvSpPr>
          <p:cNvPr id="55309" name="TextBox 30"/>
          <p:cNvSpPr txBox="1">
            <a:spLocks noChangeArrowheads="1"/>
          </p:cNvSpPr>
          <p:nvPr/>
        </p:nvSpPr>
        <p:spPr bwMode="auto">
          <a:xfrm>
            <a:off x="514100" y="2626098"/>
            <a:ext cx="1563687" cy="400110"/>
          </a:xfrm>
          <a:prstGeom prst="rect">
            <a:avLst/>
          </a:prstGeom>
          <a:noFill/>
          <a:ln>
            <a:noFill/>
          </a:ln>
        </p:spPr>
        <p:txBody>
          <a:bodyPr>
            <a:spAutoFit/>
          </a:bodyPr>
          <a:lstStyle>
            <a:lvl1pPr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1pPr>
            <a:lvl2pPr marL="742950" indent="-28575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2pPr>
            <a:lvl3pPr marL="11430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3pPr>
            <a:lvl4pPr marL="16002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4pPr>
            <a:lvl5pPr marL="20574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9pPr>
          </a:lstStyle>
          <a:p>
            <a:pPr algn="r" eaLnBrk="1" hangingPunct="1"/>
            <a:r>
              <a:rPr lang="en-US" altLang="zh-CN" b="0">
                <a:latin typeface="等线" panose="02010600030101010101" charset="-122"/>
                <a:ea typeface="等线" panose="02010600030101010101" charset="-122"/>
                <a:cs typeface="等线" panose="02010600030101010101" charset="-122"/>
              </a:rPr>
              <a:t>Process B</a:t>
            </a:r>
            <a:endParaRPr lang="zh-CN" altLang="en-US" b="0" dirty="0">
              <a:latin typeface="等线" panose="02010600030101010101" charset="-122"/>
              <a:ea typeface="等线" panose="02010600030101010101" charset="-122"/>
              <a:cs typeface="等线" panose="02010600030101010101" charset="-122"/>
            </a:endParaRPr>
          </a:p>
        </p:txBody>
      </p:sp>
      <p:sp>
        <p:nvSpPr>
          <p:cNvPr id="55310" name="TextBox 31"/>
          <p:cNvSpPr txBox="1">
            <a:spLocks noChangeArrowheads="1"/>
          </p:cNvSpPr>
          <p:nvPr/>
        </p:nvSpPr>
        <p:spPr bwMode="auto">
          <a:xfrm>
            <a:off x="2317750" y="2407816"/>
            <a:ext cx="698500" cy="307777"/>
          </a:xfrm>
          <a:prstGeom prst="rect">
            <a:avLst/>
          </a:prstGeom>
          <a:noFill/>
          <a:ln>
            <a:noFill/>
          </a:ln>
        </p:spPr>
        <p:txBody>
          <a:bodyPr>
            <a:spAutoFit/>
          </a:bodyPr>
          <a:lstStyle>
            <a:lvl1pPr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1pPr>
            <a:lvl2pPr marL="742950" indent="-28575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2pPr>
            <a:lvl3pPr marL="11430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3pPr>
            <a:lvl4pPr marL="16002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4pPr>
            <a:lvl5pPr marL="20574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9pPr>
          </a:lstStyle>
          <a:p>
            <a:pPr algn="ctr" eaLnBrk="1" hangingPunct="1"/>
            <a:r>
              <a:rPr lang="en-US" altLang="zh-CN" sz="1400" b="0">
                <a:latin typeface="等线" panose="02010600030101010101" charset="-122"/>
                <a:ea typeface="等线" panose="02010600030101010101" charset="-122"/>
                <a:cs typeface="等线" panose="02010600030101010101" charset="-122"/>
              </a:rPr>
              <a:t>fd</a:t>
            </a:r>
            <a:endParaRPr lang="zh-CN" altLang="en-US" sz="1400" b="0">
              <a:latin typeface="等线" panose="02010600030101010101" charset="-122"/>
              <a:ea typeface="等线" panose="02010600030101010101" charset="-122"/>
              <a:cs typeface="等线" panose="02010600030101010101" charset="-122"/>
            </a:endParaRPr>
          </a:p>
        </p:txBody>
      </p:sp>
      <p:sp>
        <p:nvSpPr>
          <p:cNvPr id="33" name="圆角矩形 32"/>
          <p:cNvSpPr/>
          <p:nvPr/>
        </p:nvSpPr>
        <p:spPr bwMode="auto">
          <a:xfrm>
            <a:off x="2209800" y="3451598"/>
            <a:ext cx="914400" cy="317500"/>
          </a:xfrm>
          <a:prstGeom prst="roundRect">
            <a:avLst>
              <a:gd name="adj" fmla="val 0"/>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r>
              <a:rPr lang="en-US" altLang="zh-CN" sz="1600">
                <a:solidFill>
                  <a:schemeClr val="tx1"/>
                </a:solidFill>
                <a:latin typeface="等线" panose="02010600030101010101" charset="-122"/>
                <a:ea typeface="等线" panose="02010600030101010101" charset="-122"/>
                <a:cs typeface="等线" panose="02010600030101010101" charset="-122"/>
              </a:rPr>
              <a:t>3</a:t>
            </a:r>
            <a:endParaRPr lang="zh-CN" altLang="en-US" sz="1600">
              <a:solidFill>
                <a:schemeClr val="tx1"/>
              </a:solidFill>
              <a:latin typeface="等线" panose="02010600030101010101" charset="-122"/>
              <a:ea typeface="等线" panose="02010600030101010101" charset="-122"/>
              <a:cs typeface="等线" panose="02010600030101010101" charset="-122"/>
            </a:endParaRPr>
          </a:p>
        </p:txBody>
      </p:sp>
      <p:sp>
        <p:nvSpPr>
          <p:cNvPr id="34" name="圆角矩形 33"/>
          <p:cNvSpPr/>
          <p:nvPr/>
        </p:nvSpPr>
        <p:spPr bwMode="auto">
          <a:xfrm>
            <a:off x="3119438" y="3451598"/>
            <a:ext cx="919162" cy="317500"/>
          </a:xfrm>
          <a:prstGeom prst="roundRect">
            <a:avLst>
              <a:gd name="adj" fmla="val 0"/>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r>
              <a:rPr lang="en-US" altLang="zh-CN" sz="1600">
                <a:solidFill>
                  <a:schemeClr val="tx1"/>
                </a:solidFill>
                <a:latin typeface="等线" panose="02010600030101010101" charset="-122"/>
                <a:ea typeface="等线" panose="02010600030101010101" charset="-122"/>
                <a:cs typeface="等线" panose="02010600030101010101" charset="-122"/>
              </a:rPr>
              <a:t>116</a:t>
            </a:r>
            <a:endParaRPr lang="zh-CN" altLang="en-US" sz="1600">
              <a:solidFill>
                <a:schemeClr val="tx1"/>
              </a:solidFill>
              <a:latin typeface="等线" panose="02010600030101010101" charset="-122"/>
              <a:ea typeface="等线" panose="02010600030101010101" charset="-122"/>
              <a:cs typeface="等线" panose="02010600030101010101" charset="-122"/>
            </a:endParaRPr>
          </a:p>
        </p:txBody>
      </p:sp>
      <p:sp>
        <p:nvSpPr>
          <p:cNvPr id="55313" name="TextBox 34"/>
          <p:cNvSpPr txBox="1">
            <a:spLocks noChangeArrowheads="1"/>
          </p:cNvSpPr>
          <p:nvPr/>
        </p:nvSpPr>
        <p:spPr bwMode="auto">
          <a:xfrm>
            <a:off x="3228975" y="3169816"/>
            <a:ext cx="700088" cy="307777"/>
          </a:xfrm>
          <a:prstGeom prst="rect">
            <a:avLst/>
          </a:prstGeom>
          <a:noFill/>
          <a:ln>
            <a:noFill/>
          </a:ln>
        </p:spPr>
        <p:txBody>
          <a:bodyPr>
            <a:spAutoFit/>
          </a:bodyPr>
          <a:lstStyle>
            <a:lvl1pPr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1pPr>
            <a:lvl2pPr marL="742950" indent="-28575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2pPr>
            <a:lvl3pPr marL="11430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3pPr>
            <a:lvl4pPr marL="16002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4pPr>
            <a:lvl5pPr marL="20574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9pPr>
          </a:lstStyle>
          <a:p>
            <a:pPr algn="ctr" eaLnBrk="1" hangingPunct="1"/>
            <a:r>
              <a:rPr lang="en-US" altLang="zh-CN" sz="1400" b="0">
                <a:latin typeface="等线" panose="02010600030101010101" charset="-122"/>
                <a:ea typeface="等线" panose="02010600030101010101" charset="-122"/>
                <a:cs typeface="等线" panose="02010600030101010101" charset="-122"/>
              </a:rPr>
              <a:t>index</a:t>
            </a:r>
            <a:endParaRPr lang="zh-CN" altLang="en-US" sz="1400" b="0">
              <a:latin typeface="等线" panose="02010600030101010101" charset="-122"/>
              <a:ea typeface="等线" panose="02010600030101010101" charset="-122"/>
              <a:cs typeface="等线" panose="02010600030101010101" charset="-122"/>
            </a:endParaRPr>
          </a:p>
        </p:txBody>
      </p:sp>
      <p:sp>
        <p:nvSpPr>
          <p:cNvPr id="55314" name="TextBox 35"/>
          <p:cNvSpPr txBox="1">
            <a:spLocks noChangeArrowheads="1"/>
          </p:cNvSpPr>
          <p:nvPr/>
        </p:nvSpPr>
        <p:spPr bwMode="auto">
          <a:xfrm>
            <a:off x="304800" y="3388098"/>
            <a:ext cx="1797050" cy="400110"/>
          </a:xfrm>
          <a:prstGeom prst="rect">
            <a:avLst/>
          </a:prstGeom>
          <a:noFill/>
          <a:ln>
            <a:noFill/>
          </a:ln>
        </p:spPr>
        <p:txBody>
          <a:bodyPr>
            <a:spAutoFit/>
          </a:bodyPr>
          <a:lstStyle>
            <a:lvl1pPr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1pPr>
            <a:lvl2pPr marL="742950" indent="-28575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2pPr>
            <a:lvl3pPr marL="11430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3pPr>
            <a:lvl4pPr marL="16002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4pPr>
            <a:lvl5pPr marL="20574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9pPr>
          </a:lstStyle>
          <a:p>
            <a:pPr algn="r" eaLnBrk="1" hangingPunct="1"/>
            <a:r>
              <a:rPr lang="en-US" altLang="zh-CN" b="0" dirty="0">
                <a:latin typeface="等线" panose="02010600030101010101" charset="-122"/>
                <a:ea typeface="等线" panose="02010600030101010101" charset="-122"/>
                <a:cs typeface="等线" panose="02010600030101010101" charset="-122"/>
              </a:rPr>
              <a:t>C is B's child</a:t>
            </a:r>
            <a:endParaRPr lang="zh-CN" altLang="en-US" b="0" dirty="0">
              <a:latin typeface="等线" panose="02010600030101010101" charset="-122"/>
              <a:ea typeface="等线" panose="02010600030101010101" charset="-122"/>
              <a:cs typeface="等线" panose="02010600030101010101" charset="-122"/>
            </a:endParaRPr>
          </a:p>
        </p:txBody>
      </p:sp>
      <p:sp>
        <p:nvSpPr>
          <p:cNvPr id="55315" name="TextBox 36"/>
          <p:cNvSpPr txBox="1">
            <a:spLocks noChangeArrowheads="1"/>
          </p:cNvSpPr>
          <p:nvPr/>
        </p:nvSpPr>
        <p:spPr bwMode="auto">
          <a:xfrm>
            <a:off x="2317750" y="3169816"/>
            <a:ext cx="698500" cy="307777"/>
          </a:xfrm>
          <a:prstGeom prst="rect">
            <a:avLst/>
          </a:prstGeom>
          <a:noFill/>
          <a:ln>
            <a:noFill/>
          </a:ln>
        </p:spPr>
        <p:txBody>
          <a:bodyPr>
            <a:spAutoFit/>
          </a:bodyPr>
          <a:lstStyle>
            <a:lvl1pPr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1pPr>
            <a:lvl2pPr marL="742950" indent="-28575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2pPr>
            <a:lvl3pPr marL="11430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3pPr>
            <a:lvl4pPr marL="16002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4pPr>
            <a:lvl5pPr marL="20574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9pPr>
          </a:lstStyle>
          <a:p>
            <a:pPr algn="ctr" eaLnBrk="1" hangingPunct="1"/>
            <a:r>
              <a:rPr lang="en-US" altLang="zh-CN" sz="1400" b="0">
                <a:latin typeface="等线" panose="02010600030101010101" charset="-122"/>
                <a:ea typeface="等线" panose="02010600030101010101" charset="-122"/>
                <a:cs typeface="等线" panose="02010600030101010101" charset="-122"/>
              </a:rPr>
              <a:t>fd</a:t>
            </a:r>
            <a:endParaRPr lang="zh-CN" altLang="en-US" sz="1400" b="0">
              <a:latin typeface="等线" panose="02010600030101010101" charset="-122"/>
              <a:ea typeface="等线" panose="02010600030101010101" charset="-122"/>
              <a:cs typeface="等线" panose="02010600030101010101" charset="-122"/>
            </a:endParaRPr>
          </a:p>
        </p:txBody>
      </p:sp>
      <p:sp>
        <p:nvSpPr>
          <p:cNvPr id="55316" name="内容占位符 2"/>
          <p:cNvSpPr>
            <a:spLocks noGrp="1"/>
          </p:cNvSpPr>
          <p:nvPr>
            <p:ph idx="1"/>
          </p:nvPr>
        </p:nvSpPr>
        <p:spPr>
          <a:xfrm>
            <a:off x="514100" y="4180525"/>
            <a:ext cx="8305800" cy="1182884"/>
          </a:xfrm>
        </p:spPr>
        <p:txBody>
          <a:bodyPr>
            <a:noAutofit/>
          </a:bodyPr>
          <a:lstStyle/>
          <a:p>
            <a:pPr>
              <a:lnSpc>
                <a:spcPct val="100000"/>
              </a:lnSpc>
            </a:pPr>
            <a:r>
              <a:rPr lang="en-US" altLang="zh-CN" b="0" dirty="0"/>
              <a:t>Process A, B and C all open just one file with </a:t>
            </a:r>
            <a:r>
              <a:rPr lang="en-US" altLang="zh-CN" b="0" dirty="0" err="1"/>
              <a:t>inode</a:t>
            </a:r>
            <a:r>
              <a:rPr lang="en-US" altLang="zh-CN" b="0" dirty="0"/>
              <a:t> number 23</a:t>
            </a:r>
            <a:endParaRPr lang="en-US" altLang="zh-CN" b="0" dirty="0"/>
          </a:p>
          <a:p>
            <a:pPr>
              <a:lnSpc>
                <a:spcPct val="100000"/>
              </a:lnSpc>
            </a:pPr>
            <a:r>
              <a:rPr lang="en-US" altLang="zh-CN" b="0" dirty="0"/>
              <a:t>Process A and B open the same file, not share file cursor</a:t>
            </a:r>
            <a:endParaRPr lang="en-US" altLang="zh-CN" b="0" dirty="0"/>
          </a:p>
          <a:p>
            <a:pPr>
              <a:lnSpc>
                <a:spcPct val="100000"/>
              </a:lnSpc>
            </a:pPr>
            <a:r>
              <a:rPr lang="en-US" altLang="zh-CN" b="0" dirty="0"/>
              <a:t>Process B and C share the file cursor </a:t>
            </a:r>
            <a:endParaRPr lang="zh-CN" altLang="en-US" b="0" dirty="0"/>
          </a:p>
        </p:txBody>
      </p:sp>
      <p:sp>
        <p:nvSpPr>
          <p:cNvPr id="40" name="圆角矩形 4"/>
          <p:cNvSpPr/>
          <p:nvPr/>
        </p:nvSpPr>
        <p:spPr bwMode="auto">
          <a:xfrm>
            <a:off x="5629275" y="1960670"/>
            <a:ext cx="914400" cy="317500"/>
          </a:xfrm>
          <a:prstGeom prst="roundRect">
            <a:avLst>
              <a:gd name="adj" fmla="val 0"/>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r>
              <a:rPr lang="en-US" altLang="zh-CN" sz="1600" dirty="0">
                <a:solidFill>
                  <a:schemeClr val="tx1"/>
                </a:solidFill>
                <a:latin typeface="等线" panose="02010600030101010101" charset="-122"/>
                <a:ea typeface="等线" panose="02010600030101010101" charset="-122"/>
                <a:cs typeface="等线" panose="02010600030101010101" charset="-122"/>
              </a:rPr>
              <a:t>23</a:t>
            </a:r>
            <a:endParaRPr lang="zh-CN" altLang="en-US" sz="1600" dirty="0">
              <a:solidFill>
                <a:schemeClr val="tx1"/>
              </a:solidFill>
              <a:latin typeface="等线" panose="02010600030101010101" charset="-122"/>
              <a:ea typeface="等线" panose="02010600030101010101" charset="-122"/>
              <a:cs typeface="等线" panose="02010600030101010101" charset="-122"/>
            </a:endParaRPr>
          </a:p>
        </p:txBody>
      </p:sp>
      <p:sp>
        <p:nvSpPr>
          <p:cNvPr id="42" name="圆角矩形 5"/>
          <p:cNvSpPr/>
          <p:nvPr/>
        </p:nvSpPr>
        <p:spPr bwMode="auto">
          <a:xfrm>
            <a:off x="6538913" y="1960670"/>
            <a:ext cx="919162" cy="317500"/>
          </a:xfrm>
          <a:prstGeom prst="roundRect">
            <a:avLst>
              <a:gd name="adj" fmla="val 0"/>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r>
              <a:rPr lang="en-US" altLang="zh-CN" sz="1600">
                <a:solidFill>
                  <a:schemeClr val="tx1"/>
                </a:solidFill>
                <a:latin typeface="等线" panose="02010600030101010101" charset="-122"/>
                <a:ea typeface="等线" panose="02010600030101010101" charset="-122"/>
                <a:cs typeface="等线" panose="02010600030101010101" charset="-122"/>
              </a:rPr>
              <a:t>128</a:t>
            </a:r>
            <a:endParaRPr lang="zh-CN" altLang="en-US" sz="1600">
              <a:solidFill>
                <a:schemeClr val="tx1"/>
              </a:solidFill>
              <a:latin typeface="等线" panose="02010600030101010101" charset="-122"/>
              <a:ea typeface="等线" panose="02010600030101010101" charset="-122"/>
              <a:cs typeface="等线" panose="02010600030101010101" charset="-122"/>
            </a:endParaRPr>
          </a:p>
        </p:txBody>
      </p:sp>
      <p:sp>
        <p:nvSpPr>
          <p:cNvPr id="45" name="圆角矩形 6"/>
          <p:cNvSpPr/>
          <p:nvPr/>
        </p:nvSpPr>
        <p:spPr bwMode="auto">
          <a:xfrm>
            <a:off x="5629275" y="2278170"/>
            <a:ext cx="914400" cy="317500"/>
          </a:xfrm>
          <a:prstGeom prst="roundRect">
            <a:avLst>
              <a:gd name="adj" fmla="val 0"/>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r>
              <a:rPr lang="en-US" altLang="zh-CN" sz="1600">
                <a:solidFill>
                  <a:schemeClr val="tx1"/>
                </a:solidFill>
                <a:latin typeface="等线" panose="02010600030101010101" charset="-122"/>
                <a:ea typeface="等线" panose="02010600030101010101" charset="-122"/>
                <a:cs typeface="等线" panose="02010600030101010101" charset="-122"/>
              </a:rPr>
              <a:t>23</a:t>
            </a:r>
            <a:endParaRPr lang="zh-CN" altLang="en-US" sz="1600">
              <a:solidFill>
                <a:schemeClr val="tx1"/>
              </a:solidFill>
              <a:latin typeface="等线" panose="02010600030101010101" charset="-122"/>
              <a:ea typeface="等线" panose="02010600030101010101" charset="-122"/>
              <a:cs typeface="等线" panose="02010600030101010101" charset="-122"/>
            </a:endParaRPr>
          </a:p>
        </p:txBody>
      </p:sp>
      <p:sp>
        <p:nvSpPr>
          <p:cNvPr id="46" name="圆角矩形 7"/>
          <p:cNvSpPr/>
          <p:nvPr/>
        </p:nvSpPr>
        <p:spPr bwMode="auto">
          <a:xfrm>
            <a:off x="6538913" y="2278170"/>
            <a:ext cx="919162" cy="317500"/>
          </a:xfrm>
          <a:prstGeom prst="roundRect">
            <a:avLst>
              <a:gd name="adj" fmla="val 0"/>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r>
              <a:rPr lang="en-US" altLang="zh-CN" sz="1600">
                <a:solidFill>
                  <a:schemeClr val="tx1"/>
                </a:solidFill>
                <a:latin typeface="等线" panose="02010600030101010101" charset="-122"/>
                <a:ea typeface="等线" panose="02010600030101010101" charset="-122"/>
                <a:cs typeface="等线" panose="02010600030101010101" charset="-122"/>
              </a:rPr>
              <a:t>240</a:t>
            </a:r>
            <a:endParaRPr lang="zh-CN" altLang="en-US" sz="1600">
              <a:solidFill>
                <a:schemeClr val="tx1"/>
              </a:solidFill>
              <a:latin typeface="等线" panose="02010600030101010101" charset="-122"/>
              <a:ea typeface="等线" panose="02010600030101010101" charset="-122"/>
              <a:cs typeface="等线" panose="02010600030101010101" charset="-122"/>
            </a:endParaRPr>
          </a:p>
        </p:txBody>
      </p:sp>
      <p:sp>
        <p:nvSpPr>
          <p:cNvPr id="47" name="圆角矩形 8"/>
          <p:cNvSpPr/>
          <p:nvPr/>
        </p:nvSpPr>
        <p:spPr bwMode="auto">
          <a:xfrm>
            <a:off x="5629275" y="3421170"/>
            <a:ext cx="914400" cy="317500"/>
          </a:xfrm>
          <a:prstGeom prst="roundRect">
            <a:avLst>
              <a:gd name="adj" fmla="val 0"/>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endParaRPr lang="zh-CN" altLang="en-US" sz="1600">
              <a:solidFill>
                <a:schemeClr val="tx1"/>
              </a:solidFill>
              <a:latin typeface="等线" panose="02010600030101010101" charset="-122"/>
              <a:ea typeface="等线" panose="02010600030101010101" charset="-122"/>
              <a:cs typeface="等线" panose="02010600030101010101" charset="-122"/>
            </a:endParaRPr>
          </a:p>
        </p:txBody>
      </p:sp>
      <p:sp>
        <p:nvSpPr>
          <p:cNvPr id="48" name="圆角矩形 9"/>
          <p:cNvSpPr/>
          <p:nvPr/>
        </p:nvSpPr>
        <p:spPr bwMode="auto">
          <a:xfrm>
            <a:off x="6538913" y="3421170"/>
            <a:ext cx="919162" cy="317500"/>
          </a:xfrm>
          <a:prstGeom prst="roundRect">
            <a:avLst>
              <a:gd name="adj" fmla="val 0"/>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endParaRPr lang="zh-CN" altLang="en-US" sz="1600">
              <a:solidFill>
                <a:schemeClr val="tx1"/>
              </a:solidFill>
              <a:latin typeface="等线" panose="02010600030101010101" charset="-122"/>
              <a:ea typeface="等线" panose="02010600030101010101" charset="-122"/>
              <a:cs typeface="等线" panose="02010600030101010101" charset="-122"/>
            </a:endParaRPr>
          </a:p>
        </p:txBody>
      </p:sp>
      <p:cxnSp>
        <p:nvCxnSpPr>
          <p:cNvPr id="49" name="直接连接符 11"/>
          <p:cNvCxnSpPr/>
          <p:nvPr/>
        </p:nvCxnSpPr>
        <p:spPr bwMode="auto">
          <a:xfrm>
            <a:off x="8377238" y="2598316"/>
            <a:ext cx="0" cy="850636"/>
          </a:xfrm>
          <a:prstGeom prst="line">
            <a:avLst/>
          </a:prstGeom>
          <a:ln>
            <a:headEnd type="none" w="med" len="med"/>
            <a:tailEnd type="none" w="med" len="med"/>
          </a:ln>
        </p:spPr>
        <p:style>
          <a:lnRef idx="2">
            <a:schemeClr val="dk1"/>
          </a:lnRef>
          <a:fillRef idx="1">
            <a:schemeClr val="lt1"/>
          </a:fillRef>
          <a:effectRef idx="0">
            <a:schemeClr val="dk1"/>
          </a:effectRef>
          <a:fontRef idx="minor">
            <a:schemeClr val="dk1"/>
          </a:fontRef>
        </p:style>
      </p:cxnSp>
      <p:cxnSp>
        <p:nvCxnSpPr>
          <p:cNvPr id="50" name="直接连接符 12"/>
          <p:cNvCxnSpPr/>
          <p:nvPr/>
        </p:nvCxnSpPr>
        <p:spPr bwMode="auto">
          <a:xfrm>
            <a:off x="5629275" y="2598317"/>
            <a:ext cx="0" cy="822854"/>
          </a:xfrm>
          <a:prstGeom prst="line">
            <a:avLst/>
          </a:prstGeom>
          <a:ln>
            <a:headEnd type="none" w="med" len="med"/>
            <a:tailEnd type="none" w="med" len="med"/>
          </a:ln>
        </p:spPr>
        <p:style>
          <a:lnRef idx="2">
            <a:schemeClr val="dk1"/>
          </a:lnRef>
          <a:fillRef idx="1">
            <a:schemeClr val="lt1"/>
          </a:fillRef>
          <a:effectRef idx="0">
            <a:schemeClr val="dk1"/>
          </a:effectRef>
          <a:fontRef idx="minor">
            <a:schemeClr val="dk1"/>
          </a:fontRef>
        </p:style>
      </p:cxnSp>
      <p:sp>
        <p:nvSpPr>
          <p:cNvPr id="55325" name="TextBox 13"/>
          <p:cNvSpPr txBox="1">
            <a:spLocks noChangeArrowheads="1"/>
          </p:cNvSpPr>
          <p:nvPr/>
        </p:nvSpPr>
        <p:spPr bwMode="auto">
          <a:xfrm rot="5400000">
            <a:off x="6881416" y="2821770"/>
            <a:ext cx="448468" cy="369332"/>
          </a:xfrm>
          <a:prstGeom prst="rect">
            <a:avLst/>
          </a:prstGeom>
          <a:noFill/>
          <a:ln>
            <a:noFill/>
          </a:ln>
        </p:spPr>
        <p:txBody>
          <a:bodyPr>
            <a:spAutoFit/>
          </a:bodyPr>
          <a:lstStyle>
            <a:lvl1pPr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1pPr>
            <a:lvl2pPr marL="742950" indent="-28575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2pPr>
            <a:lvl3pPr marL="11430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3pPr>
            <a:lvl4pPr marL="16002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4pPr>
            <a:lvl5pPr marL="20574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9pPr>
          </a:lstStyle>
          <a:p>
            <a:pPr eaLnBrk="1" hangingPunct="1"/>
            <a:r>
              <a:rPr lang="en-US" altLang="zh-CN" sz="1800">
                <a:latin typeface="等线" panose="02010600030101010101" charset="-122"/>
                <a:ea typeface="等线" panose="02010600030101010101" charset="-122"/>
                <a:cs typeface="等线" panose="02010600030101010101" charset="-122"/>
              </a:rPr>
              <a:t>...</a:t>
            </a:r>
            <a:endParaRPr lang="zh-CN" altLang="en-US" sz="1800">
              <a:latin typeface="等线" panose="02010600030101010101" charset="-122"/>
              <a:ea typeface="等线" panose="02010600030101010101" charset="-122"/>
              <a:cs typeface="等线" panose="02010600030101010101" charset="-122"/>
            </a:endParaRPr>
          </a:p>
        </p:txBody>
      </p:sp>
      <p:sp>
        <p:nvSpPr>
          <p:cNvPr id="55326" name="TextBox 14"/>
          <p:cNvSpPr txBox="1">
            <a:spLocks noChangeArrowheads="1"/>
          </p:cNvSpPr>
          <p:nvPr/>
        </p:nvSpPr>
        <p:spPr bwMode="auto">
          <a:xfrm>
            <a:off x="5579144" y="1678890"/>
            <a:ext cx="1081088" cy="307777"/>
          </a:xfrm>
          <a:prstGeom prst="rect">
            <a:avLst/>
          </a:prstGeom>
          <a:noFill/>
          <a:ln>
            <a:noFill/>
          </a:ln>
        </p:spPr>
        <p:txBody>
          <a:bodyPr>
            <a:spAutoFit/>
          </a:bodyPr>
          <a:lstStyle>
            <a:lvl1pPr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1pPr>
            <a:lvl2pPr marL="742950" indent="-28575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2pPr>
            <a:lvl3pPr marL="11430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3pPr>
            <a:lvl4pPr marL="16002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4pPr>
            <a:lvl5pPr marL="20574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9pPr>
          </a:lstStyle>
          <a:p>
            <a:pPr eaLnBrk="1" hangingPunct="1"/>
            <a:r>
              <a:rPr lang="en-US" altLang="zh-CN" sz="1400" b="0">
                <a:latin typeface="等线" panose="02010600030101010101" charset="-122"/>
                <a:ea typeface="等线" panose="02010600030101010101" charset="-122"/>
                <a:cs typeface="等线" panose="02010600030101010101" charset="-122"/>
              </a:rPr>
              <a:t>inode</a:t>
            </a:r>
            <a:r>
              <a:rPr lang="en-US" altLang="zh-CN" sz="1400" b="0" dirty="0">
                <a:latin typeface="等线" panose="02010600030101010101" charset="-122"/>
                <a:ea typeface="等线" panose="02010600030101010101" charset="-122"/>
                <a:cs typeface="等线" panose="02010600030101010101" charset="-122"/>
              </a:rPr>
              <a:t> </a:t>
            </a:r>
            <a:r>
              <a:rPr lang="en-US" altLang="zh-CN" sz="1400" b="0" dirty="0" err="1">
                <a:latin typeface="等线" panose="02010600030101010101" charset="-122"/>
                <a:ea typeface="等线" panose="02010600030101010101" charset="-122"/>
                <a:cs typeface="等线" panose="02010600030101010101" charset="-122"/>
              </a:rPr>
              <a:t>num</a:t>
            </a:r>
            <a:endParaRPr lang="zh-CN" altLang="en-US" sz="1400" b="0" dirty="0">
              <a:latin typeface="等线" panose="02010600030101010101" charset="-122"/>
              <a:ea typeface="等线" panose="02010600030101010101" charset="-122"/>
              <a:cs typeface="等线" panose="02010600030101010101" charset="-122"/>
            </a:endParaRPr>
          </a:p>
        </p:txBody>
      </p:sp>
      <p:sp>
        <p:nvSpPr>
          <p:cNvPr id="55327" name="TextBox 15"/>
          <p:cNvSpPr txBox="1">
            <a:spLocks noChangeArrowheads="1"/>
          </p:cNvSpPr>
          <p:nvPr/>
        </p:nvSpPr>
        <p:spPr bwMode="auto">
          <a:xfrm>
            <a:off x="6530975" y="1678890"/>
            <a:ext cx="1079500" cy="307777"/>
          </a:xfrm>
          <a:prstGeom prst="rect">
            <a:avLst/>
          </a:prstGeom>
          <a:noFill/>
          <a:ln>
            <a:noFill/>
          </a:ln>
        </p:spPr>
        <p:txBody>
          <a:bodyPr>
            <a:spAutoFit/>
          </a:bodyPr>
          <a:lstStyle>
            <a:lvl1pPr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1pPr>
            <a:lvl2pPr marL="742950" indent="-28575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2pPr>
            <a:lvl3pPr marL="11430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3pPr>
            <a:lvl4pPr marL="16002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4pPr>
            <a:lvl5pPr marL="20574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9pPr>
          </a:lstStyle>
          <a:p>
            <a:pPr eaLnBrk="1" hangingPunct="1"/>
            <a:r>
              <a:rPr lang="en-US" altLang="zh-CN" sz="1400" b="0">
                <a:latin typeface="等线" panose="02010600030101010101" charset="-122"/>
                <a:ea typeface="等线" panose="02010600030101010101" charset="-122"/>
                <a:cs typeface="等线" panose="02010600030101010101" charset="-122"/>
              </a:rPr>
              <a:t>file cursor</a:t>
            </a:r>
            <a:endParaRPr lang="zh-CN" altLang="en-US" sz="1400" b="0">
              <a:latin typeface="等线" panose="02010600030101010101" charset="-122"/>
              <a:ea typeface="等线" panose="02010600030101010101" charset="-122"/>
              <a:cs typeface="等线" panose="02010600030101010101" charset="-122"/>
            </a:endParaRPr>
          </a:p>
        </p:txBody>
      </p:sp>
      <p:sp>
        <p:nvSpPr>
          <p:cNvPr id="55328" name="TextBox 16"/>
          <p:cNvSpPr txBox="1">
            <a:spLocks noChangeArrowheads="1"/>
          </p:cNvSpPr>
          <p:nvPr/>
        </p:nvSpPr>
        <p:spPr bwMode="auto">
          <a:xfrm>
            <a:off x="4778375" y="1678890"/>
            <a:ext cx="698500" cy="307777"/>
          </a:xfrm>
          <a:prstGeom prst="rect">
            <a:avLst/>
          </a:prstGeom>
          <a:noFill/>
          <a:ln>
            <a:noFill/>
          </a:ln>
        </p:spPr>
        <p:txBody>
          <a:bodyPr>
            <a:spAutoFit/>
          </a:bodyPr>
          <a:lstStyle>
            <a:lvl1pPr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1pPr>
            <a:lvl2pPr marL="742950" indent="-28575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2pPr>
            <a:lvl3pPr marL="11430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3pPr>
            <a:lvl4pPr marL="16002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4pPr>
            <a:lvl5pPr marL="20574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9pPr>
          </a:lstStyle>
          <a:p>
            <a:pPr algn="ctr" eaLnBrk="1" hangingPunct="1"/>
            <a:r>
              <a:rPr lang="en-US" altLang="zh-CN" sz="1400" b="0">
                <a:latin typeface="等线" panose="02010600030101010101" charset="-122"/>
                <a:ea typeface="等线" panose="02010600030101010101" charset="-122"/>
                <a:cs typeface="等线" panose="02010600030101010101" charset="-122"/>
              </a:rPr>
              <a:t>index</a:t>
            </a:r>
            <a:endParaRPr lang="zh-CN" altLang="en-US" sz="1400" b="0">
              <a:latin typeface="等线" panose="02010600030101010101" charset="-122"/>
              <a:ea typeface="等线" panose="02010600030101010101" charset="-122"/>
              <a:cs typeface="等线" panose="02010600030101010101" charset="-122"/>
            </a:endParaRPr>
          </a:p>
        </p:txBody>
      </p:sp>
      <p:sp>
        <p:nvSpPr>
          <p:cNvPr id="55" name="圆角矩形 17"/>
          <p:cNvSpPr/>
          <p:nvPr/>
        </p:nvSpPr>
        <p:spPr bwMode="auto">
          <a:xfrm>
            <a:off x="4867275" y="1960670"/>
            <a:ext cx="609600" cy="317500"/>
          </a:xfrm>
          <a:prstGeom prst="roundRect">
            <a:avLst>
              <a:gd name="adj" fmla="val 0"/>
            </a:avLst>
          </a:prstGeom>
          <a:no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r>
              <a:rPr lang="en-US" altLang="zh-CN" sz="1600">
                <a:solidFill>
                  <a:schemeClr val="tx1"/>
                </a:solidFill>
                <a:latin typeface="等线" panose="02010600030101010101" charset="-122"/>
                <a:ea typeface="等线" panose="02010600030101010101" charset="-122"/>
                <a:cs typeface="等线" panose="02010600030101010101" charset="-122"/>
              </a:rPr>
              <a:t>115</a:t>
            </a:r>
            <a:endParaRPr lang="zh-CN" altLang="en-US" sz="1600">
              <a:solidFill>
                <a:schemeClr val="tx1"/>
              </a:solidFill>
              <a:latin typeface="等线" panose="02010600030101010101" charset="-122"/>
              <a:ea typeface="等线" panose="02010600030101010101" charset="-122"/>
              <a:cs typeface="等线" panose="02010600030101010101" charset="-122"/>
            </a:endParaRPr>
          </a:p>
        </p:txBody>
      </p:sp>
      <p:sp>
        <p:nvSpPr>
          <p:cNvPr id="56" name="圆角矩形 18"/>
          <p:cNvSpPr/>
          <p:nvPr/>
        </p:nvSpPr>
        <p:spPr bwMode="auto">
          <a:xfrm>
            <a:off x="4867275" y="2274202"/>
            <a:ext cx="609600" cy="317500"/>
          </a:xfrm>
          <a:prstGeom prst="roundRect">
            <a:avLst>
              <a:gd name="adj" fmla="val 0"/>
            </a:avLst>
          </a:prstGeom>
          <a:no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r>
              <a:rPr lang="en-US" altLang="zh-CN" sz="1600">
                <a:solidFill>
                  <a:schemeClr val="tx1"/>
                </a:solidFill>
                <a:latin typeface="等线" panose="02010600030101010101" charset="-122"/>
                <a:ea typeface="等线" panose="02010600030101010101" charset="-122"/>
                <a:cs typeface="等线" panose="02010600030101010101" charset="-122"/>
              </a:rPr>
              <a:t>116</a:t>
            </a:r>
            <a:endParaRPr lang="zh-CN" altLang="en-US" sz="1600">
              <a:solidFill>
                <a:schemeClr val="tx1"/>
              </a:solidFill>
              <a:latin typeface="等线" panose="02010600030101010101" charset="-122"/>
              <a:ea typeface="等线" panose="02010600030101010101" charset="-122"/>
              <a:cs typeface="等线" panose="02010600030101010101" charset="-122"/>
            </a:endParaRPr>
          </a:p>
        </p:txBody>
      </p:sp>
      <p:sp>
        <p:nvSpPr>
          <p:cNvPr id="55331" name="TextBox 20"/>
          <p:cNvSpPr txBox="1">
            <a:spLocks noChangeArrowheads="1"/>
          </p:cNvSpPr>
          <p:nvPr/>
        </p:nvSpPr>
        <p:spPr bwMode="auto">
          <a:xfrm>
            <a:off x="5867400" y="1206608"/>
            <a:ext cx="2438400" cy="400110"/>
          </a:xfrm>
          <a:prstGeom prst="rect">
            <a:avLst/>
          </a:prstGeom>
          <a:noFill/>
          <a:ln>
            <a:noFill/>
          </a:ln>
        </p:spPr>
        <p:txBody>
          <a:bodyPr>
            <a:spAutoFit/>
          </a:bodyPr>
          <a:lstStyle>
            <a:lvl1pPr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1pPr>
            <a:lvl2pPr marL="742950" indent="-28575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2pPr>
            <a:lvl3pPr marL="11430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3pPr>
            <a:lvl4pPr marL="16002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4pPr>
            <a:lvl5pPr marL="20574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9pPr>
          </a:lstStyle>
          <a:p>
            <a:pPr algn="ctr" eaLnBrk="1" hangingPunct="1"/>
            <a:r>
              <a:rPr lang="en-US" altLang="zh-CN" dirty="0" err="1">
                <a:latin typeface="等线" panose="02010600030101010101" charset="-122"/>
                <a:ea typeface="等线" panose="02010600030101010101" charset="-122"/>
                <a:cs typeface="等线" panose="02010600030101010101" charset="-122"/>
              </a:rPr>
              <a:t>file_table</a:t>
            </a:r>
            <a:endParaRPr lang="zh-CN" altLang="en-US" dirty="0">
              <a:latin typeface="等线" panose="02010600030101010101" charset="-122"/>
              <a:ea typeface="等线" panose="02010600030101010101" charset="-122"/>
              <a:cs typeface="等线" panose="02010600030101010101" charset="-122"/>
            </a:endParaRPr>
          </a:p>
        </p:txBody>
      </p:sp>
      <p:sp>
        <p:nvSpPr>
          <p:cNvPr id="58" name="圆角矩形 40"/>
          <p:cNvSpPr/>
          <p:nvPr/>
        </p:nvSpPr>
        <p:spPr bwMode="auto">
          <a:xfrm>
            <a:off x="7458076" y="1960670"/>
            <a:ext cx="919163" cy="317500"/>
          </a:xfrm>
          <a:prstGeom prst="roundRect">
            <a:avLst>
              <a:gd name="adj" fmla="val 0"/>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r>
              <a:rPr lang="en-US" altLang="zh-CN" sz="1600">
                <a:solidFill>
                  <a:schemeClr val="tx1"/>
                </a:solidFill>
                <a:latin typeface="等线" panose="02010600030101010101" charset="-122"/>
                <a:ea typeface="等线" panose="02010600030101010101" charset="-122"/>
                <a:cs typeface="等线" panose="02010600030101010101" charset="-122"/>
              </a:rPr>
              <a:t>1</a:t>
            </a:r>
            <a:endParaRPr lang="zh-CN" altLang="en-US" sz="1600">
              <a:solidFill>
                <a:schemeClr val="tx1"/>
              </a:solidFill>
              <a:latin typeface="等线" panose="02010600030101010101" charset="-122"/>
              <a:ea typeface="等线" panose="02010600030101010101" charset="-122"/>
              <a:cs typeface="等线" panose="02010600030101010101" charset="-122"/>
            </a:endParaRPr>
          </a:p>
        </p:txBody>
      </p:sp>
      <p:sp>
        <p:nvSpPr>
          <p:cNvPr id="55333" name="TextBox 41"/>
          <p:cNvSpPr txBox="1">
            <a:spLocks noChangeArrowheads="1"/>
          </p:cNvSpPr>
          <p:nvPr/>
        </p:nvSpPr>
        <p:spPr bwMode="auto">
          <a:xfrm>
            <a:off x="7377114" y="1678890"/>
            <a:ext cx="1081087" cy="307777"/>
          </a:xfrm>
          <a:prstGeom prst="rect">
            <a:avLst/>
          </a:prstGeom>
          <a:noFill/>
          <a:ln>
            <a:noFill/>
          </a:ln>
        </p:spPr>
        <p:txBody>
          <a:bodyPr>
            <a:spAutoFit/>
          </a:bodyPr>
          <a:lstStyle>
            <a:lvl1pPr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1pPr>
            <a:lvl2pPr marL="742950" indent="-28575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2pPr>
            <a:lvl3pPr marL="11430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3pPr>
            <a:lvl4pPr marL="16002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4pPr>
            <a:lvl5pPr marL="20574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9pPr>
          </a:lstStyle>
          <a:p>
            <a:pPr algn="ctr" eaLnBrk="1" hangingPunct="1"/>
            <a:r>
              <a:rPr lang="en-US" altLang="zh-CN" sz="1400" b="0">
                <a:latin typeface="等线" panose="02010600030101010101" charset="-122"/>
                <a:ea typeface="等线" panose="02010600030101010101" charset="-122"/>
                <a:cs typeface="等线" panose="02010600030101010101" charset="-122"/>
              </a:rPr>
              <a:t>refcnt</a:t>
            </a:r>
            <a:endParaRPr lang="zh-CN" altLang="en-US" sz="1400" b="0">
              <a:latin typeface="等线" panose="02010600030101010101" charset="-122"/>
              <a:ea typeface="等线" panose="02010600030101010101" charset="-122"/>
              <a:cs typeface="等线" panose="02010600030101010101" charset="-122"/>
            </a:endParaRPr>
          </a:p>
        </p:txBody>
      </p:sp>
      <p:sp>
        <p:nvSpPr>
          <p:cNvPr id="60" name="圆角矩形 42"/>
          <p:cNvSpPr/>
          <p:nvPr/>
        </p:nvSpPr>
        <p:spPr bwMode="auto">
          <a:xfrm>
            <a:off x="7458076" y="2276848"/>
            <a:ext cx="919163" cy="317500"/>
          </a:xfrm>
          <a:prstGeom prst="roundRect">
            <a:avLst>
              <a:gd name="adj" fmla="val 0"/>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r>
              <a:rPr lang="en-US" altLang="zh-CN" sz="1600">
                <a:solidFill>
                  <a:schemeClr val="tx1"/>
                </a:solidFill>
                <a:latin typeface="等线" panose="02010600030101010101" charset="-122"/>
                <a:ea typeface="等线" panose="02010600030101010101" charset="-122"/>
                <a:cs typeface="等线" panose="02010600030101010101" charset="-122"/>
              </a:rPr>
              <a:t>2</a:t>
            </a:r>
            <a:endParaRPr lang="zh-CN" altLang="en-US" sz="1600">
              <a:solidFill>
                <a:schemeClr val="tx1"/>
              </a:solidFill>
              <a:latin typeface="等线" panose="02010600030101010101" charset="-122"/>
              <a:ea typeface="等线" panose="02010600030101010101" charset="-122"/>
              <a:cs typeface="等线" panose="02010600030101010101" charset="-122"/>
            </a:endParaRPr>
          </a:p>
        </p:txBody>
      </p:sp>
      <p:sp>
        <p:nvSpPr>
          <p:cNvPr id="61" name="圆角矩形 43"/>
          <p:cNvSpPr/>
          <p:nvPr/>
        </p:nvSpPr>
        <p:spPr bwMode="auto">
          <a:xfrm>
            <a:off x="7458076" y="3421170"/>
            <a:ext cx="919163" cy="317500"/>
          </a:xfrm>
          <a:prstGeom prst="roundRect">
            <a:avLst>
              <a:gd name="adj" fmla="val 0"/>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endParaRPr lang="zh-CN" altLang="en-US" sz="1600">
              <a:solidFill>
                <a:schemeClr val="tx1"/>
              </a:solidFill>
              <a:latin typeface="等线" panose="02010600030101010101" charset="-122"/>
              <a:ea typeface="等线" panose="02010600030101010101" charset="-122"/>
              <a:cs typeface="等线" panose="02010600030101010101" charset="-122"/>
            </a:endParaRPr>
          </a:p>
        </p:txBody>
      </p:sp>
      <p:cxnSp>
        <p:nvCxnSpPr>
          <p:cNvPr id="55336" name="Elbow Connector 2"/>
          <p:cNvCxnSpPr>
            <a:cxnSpLocks noChangeShapeType="1"/>
            <a:stCxn id="23" idx="3"/>
            <a:endCxn id="55" idx="1"/>
          </p:cNvCxnSpPr>
          <p:nvPr/>
        </p:nvCxnSpPr>
        <p:spPr bwMode="auto">
          <a:xfrm>
            <a:off x="4033839" y="2118098"/>
            <a:ext cx="833437" cy="1323"/>
          </a:xfrm>
          <a:prstGeom prst="bentConnector3">
            <a:avLst>
              <a:gd name="adj1" fmla="val 50000"/>
            </a:avLst>
          </a:prstGeom>
          <a:noFill/>
          <a:ln w="9525">
            <a:solidFill>
              <a:schemeClr val="tx1"/>
            </a:solidFill>
            <a:round/>
            <a:tailEnd type="arrow" w="med" len="med"/>
          </a:ln>
        </p:spPr>
      </p:cxnSp>
      <p:cxnSp>
        <p:nvCxnSpPr>
          <p:cNvPr id="55337" name="Elbow Connector 10"/>
          <p:cNvCxnSpPr>
            <a:cxnSpLocks noChangeShapeType="1"/>
            <a:stCxn id="29" idx="3"/>
            <a:endCxn id="56" idx="1"/>
          </p:cNvCxnSpPr>
          <p:nvPr/>
        </p:nvCxnSpPr>
        <p:spPr bwMode="auto">
          <a:xfrm flipV="1">
            <a:off x="4038601" y="2432952"/>
            <a:ext cx="828675" cy="415396"/>
          </a:xfrm>
          <a:prstGeom prst="bentConnector3">
            <a:avLst>
              <a:gd name="adj1" fmla="val 50000"/>
            </a:avLst>
          </a:prstGeom>
          <a:noFill/>
          <a:ln w="9525">
            <a:solidFill>
              <a:schemeClr val="tx1"/>
            </a:solidFill>
            <a:round/>
            <a:tailEnd type="arrow" w="med" len="med"/>
          </a:ln>
        </p:spPr>
      </p:cxnSp>
      <p:cxnSp>
        <p:nvCxnSpPr>
          <p:cNvPr id="55338" name="Elbow Connector 14"/>
          <p:cNvCxnSpPr>
            <a:cxnSpLocks noChangeShapeType="1"/>
            <a:stCxn id="34" idx="3"/>
            <a:endCxn id="56" idx="1"/>
          </p:cNvCxnSpPr>
          <p:nvPr/>
        </p:nvCxnSpPr>
        <p:spPr bwMode="auto">
          <a:xfrm flipV="1">
            <a:off x="4038601" y="2432952"/>
            <a:ext cx="828675" cy="1177396"/>
          </a:xfrm>
          <a:prstGeom prst="bentConnector3">
            <a:avLst>
              <a:gd name="adj1" fmla="val 50000"/>
            </a:avLst>
          </a:prstGeom>
          <a:noFill/>
          <a:ln w="9525">
            <a:solidFill>
              <a:schemeClr val="tx1"/>
            </a:solidFill>
            <a:round/>
            <a:tailEnd type="arrow" w="med" len="med"/>
          </a:ln>
        </p:spPr>
      </p:cxnSp>
      <p:cxnSp>
        <p:nvCxnSpPr>
          <p:cNvPr id="4" name="直线连接符 3"/>
          <p:cNvCxnSpPr>
            <a:endCxn id="55333" idx="0"/>
          </p:cNvCxnSpPr>
          <p:nvPr/>
        </p:nvCxnSpPr>
        <p:spPr>
          <a:xfrm flipH="1">
            <a:off x="7917658" y="776973"/>
            <a:ext cx="388142" cy="90191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4711752" y="482736"/>
            <a:ext cx="4314001" cy="369332"/>
          </a:xfrm>
          <a:prstGeom prst="rect">
            <a:avLst/>
          </a:prstGeom>
          <a:solidFill>
            <a:schemeClr val="bg1"/>
          </a:solidFill>
        </p:spPr>
        <p:txBody>
          <a:bodyPr wrap="none">
            <a:spAutoFit/>
          </a:bodyPr>
          <a:lstStyle/>
          <a:p>
            <a:r>
              <a:rPr kumimoji="1" lang="en-US" altLang="zh-CN" i="1" dirty="0">
                <a:latin typeface="等线" panose="02010600030101010101" charset="-122"/>
                <a:ea typeface="等线" panose="02010600030101010101" charset="-122"/>
              </a:rPr>
              <a:t>Note: this </a:t>
            </a:r>
            <a:r>
              <a:rPr kumimoji="1" lang="en-US" altLang="zh-CN" i="1" dirty="0" err="1">
                <a:latin typeface="等线" panose="02010600030101010101" charset="-122"/>
                <a:ea typeface="等线" panose="02010600030101010101" charset="-122"/>
              </a:rPr>
              <a:t>refcnt</a:t>
            </a:r>
            <a:r>
              <a:rPr kumimoji="1" lang="en-US" altLang="zh-CN" i="1" dirty="0">
                <a:latin typeface="等线" panose="02010600030101010101" charset="-122"/>
                <a:ea typeface="等线" panose="02010600030101010101" charset="-122"/>
              </a:rPr>
              <a:t> is not the </a:t>
            </a:r>
            <a:r>
              <a:rPr kumimoji="1" lang="en-US" altLang="zh-CN" i="1" dirty="0" err="1">
                <a:latin typeface="等线" panose="02010600030101010101" charset="-122"/>
                <a:ea typeface="等线" panose="02010600030101010101" charset="-122"/>
              </a:rPr>
              <a:t>refcnt</a:t>
            </a:r>
            <a:r>
              <a:rPr kumimoji="1" lang="en-US" altLang="zh-CN" i="1" dirty="0">
                <a:latin typeface="等线" panose="02010600030101010101" charset="-122"/>
                <a:ea typeface="等线" panose="02010600030101010101" charset="-122"/>
              </a:rPr>
              <a:t> of </a:t>
            </a:r>
            <a:r>
              <a:rPr kumimoji="1" lang="en-US" altLang="zh-CN" i="1" dirty="0" err="1">
                <a:latin typeface="等线" panose="02010600030101010101" charset="-122"/>
                <a:ea typeface="等线" panose="02010600030101010101" charset="-122"/>
              </a:rPr>
              <a:t>inode</a:t>
            </a:r>
            <a:r>
              <a:rPr kumimoji="1" lang="en-US" altLang="zh-CN" i="1" dirty="0">
                <a:latin typeface="等线" panose="02010600030101010101" charset="-122"/>
                <a:ea typeface="等线" panose="02010600030101010101" charset="-122"/>
              </a:rPr>
              <a:t>!</a:t>
            </a:r>
            <a:endParaRPr kumimoji="1" lang="zh-CN" altLang="en-US" i="1" dirty="0">
              <a:latin typeface="等线" panose="02010600030101010101" charset="-122"/>
              <a:ea typeface="等线" panose="02010600030101010101" charset="-122"/>
            </a:endParaRPr>
          </a:p>
        </p:txBody>
      </p:sp>
      <p:sp>
        <p:nvSpPr>
          <p:cNvPr id="3" name="文本框 2"/>
          <p:cNvSpPr txBox="1"/>
          <p:nvPr/>
        </p:nvSpPr>
        <p:spPr>
          <a:xfrm>
            <a:off x="74930" y="1019810"/>
            <a:ext cx="2362835" cy="829945"/>
          </a:xfrm>
          <a:prstGeom prst="rect">
            <a:avLst/>
          </a:prstGeom>
          <a:noFill/>
        </p:spPr>
        <p:txBody>
          <a:bodyPr wrap="none" rtlCol="0">
            <a:spAutoFit/>
          </a:bodyPr>
          <a:p>
            <a:r>
              <a:rPr lang="en-US" altLang="zh-CN" sz="1600"/>
              <a:t>fd-table</a:t>
            </a:r>
            <a:r>
              <a:rPr lang="zh-CN" altLang="en-US" sz="1600"/>
              <a:t>与</a:t>
            </a:r>
            <a:r>
              <a:rPr lang="en-US" altLang="zh-CN" sz="1600"/>
              <a:t>file-table</a:t>
            </a:r>
            <a:endParaRPr lang="en-US" altLang="zh-CN" sz="1600"/>
          </a:p>
          <a:p>
            <a:r>
              <a:rPr lang="zh-CN" altLang="en-US" sz="1600"/>
              <a:t>数据只在</a:t>
            </a:r>
            <a:r>
              <a:rPr lang="en-US" altLang="zh-CN" sz="1600"/>
              <a:t>opened</a:t>
            </a:r>
            <a:r>
              <a:rPr lang="zh-CN" altLang="en-US" sz="1600"/>
              <a:t>文件</a:t>
            </a:r>
            <a:endParaRPr lang="zh-CN" altLang="en-US" sz="1600"/>
          </a:p>
          <a:p>
            <a:r>
              <a:rPr lang="zh-CN" altLang="en-US" sz="1600"/>
              <a:t>中存在，且为</a:t>
            </a:r>
            <a:r>
              <a:rPr lang="en-US" altLang="zh-CN" sz="1600">
                <a:solidFill>
                  <a:srgbClr val="0432FF"/>
                </a:solidFill>
              </a:rPr>
              <a:t>in-memory</a:t>
            </a:r>
            <a:endParaRPr lang="en-US" altLang="zh-CN" sz="1600">
              <a:solidFill>
                <a:srgbClr val="0432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normAutofit/>
          </a:bodyPr>
          <a:lstStyle/>
          <a:p>
            <a:r>
              <a:rPr kumimoji="1" lang="en-US" altLang="zh-CN" dirty="0">
                <a:latin typeface="Courier New" panose="02070309020205020404" pitchFamily="49" charset="0"/>
                <a:cs typeface="Courier New" panose="02070309020205020404" pitchFamily="49" charset="0"/>
              </a:rPr>
              <a:t>OPEN</a:t>
            </a:r>
            <a:r>
              <a:rPr kumimoji="1" lang="en-US" altLang="zh-CN" dirty="0"/>
              <a:t> Implementation</a:t>
            </a:r>
            <a:endParaRPr kumimoji="1" lang="zh-CN" altLang="en-US" dirty="0"/>
          </a:p>
        </p:txBody>
      </p:sp>
      <p:sp>
        <p:nvSpPr>
          <p:cNvPr id="56323" name="灯片编号占位符 3"/>
          <p:cNvSpPr>
            <a:spLocks noGrp="1"/>
          </p:cNvSpPr>
          <p:nvPr>
            <p:ph type="sldNum" sz="quarter" idx="12"/>
          </p:nvPr>
        </p:nvSpPr>
        <p:spPr>
          <a:noFill/>
        </p:spPr>
        <p:txBody>
          <a:bodyPr/>
          <a:lstStyle>
            <a:lvl1pPr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1pPr>
            <a:lvl2pPr marL="742950" indent="-28575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2pPr>
            <a:lvl3pPr marL="11430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3pPr>
            <a:lvl4pPr marL="16002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4pPr>
            <a:lvl5pPr marL="20574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9pPr>
          </a:lstStyle>
          <a:p>
            <a:fld id="{FB89B3D5-BFF2-FC43-B7C1-57A5C51D233D}" type="slidenum">
              <a:rPr lang="zh-CN" altLang="en-US" sz="1400" b="0">
                <a:latin typeface="Arial" panose="020B0604020202020204" pitchFamily="34" charset="0"/>
                <a:ea typeface="Adobe 楷体 Std R" charset="0"/>
                <a:cs typeface="Adobe 楷体 Std R" charset="0"/>
              </a:rPr>
            </a:fld>
            <a:endParaRPr lang="en-US" altLang="zh-CN" sz="1400" b="0" dirty="0">
              <a:latin typeface="Arial" panose="020B0604020202020204" pitchFamily="34" charset="0"/>
              <a:ea typeface="Adobe 楷体 Std R" charset="0"/>
              <a:cs typeface="Adobe 楷体 Std R" charset="0"/>
            </a:endParaRPr>
          </a:p>
        </p:txBody>
      </p:sp>
      <p:sp>
        <p:nvSpPr>
          <p:cNvPr id="9" name="文本框 8"/>
          <p:cNvSpPr txBox="1"/>
          <p:nvPr/>
        </p:nvSpPr>
        <p:spPr>
          <a:xfrm>
            <a:off x="82835" y="1101596"/>
            <a:ext cx="9313701" cy="4178067"/>
          </a:xfrm>
          <a:prstGeom prst="rect">
            <a:avLst/>
          </a:prstGeom>
          <a:noFill/>
        </p:spPr>
        <p:txBody>
          <a:bodyPr wrap="square" rtlCol="0">
            <a:spAutoFit/>
          </a:bodyPr>
          <a:lstStyle/>
          <a:p>
            <a:r>
              <a:rPr kumimoji="1" lang="en-US" altLang="zh-CN" sz="1700" b="1" dirty="0"/>
              <a:t>procedure</a:t>
            </a:r>
            <a:r>
              <a:rPr kumimoji="1" lang="en-US" altLang="zh-CN" sz="1700" dirty="0"/>
              <a:t> </a:t>
            </a:r>
            <a:r>
              <a:rPr kumimoji="1" lang="en-US" altLang="zh-CN" sz="1700" dirty="0">
                <a:latin typeface="Courier New" panose="02070309020205020404" pitchFamily="49" charset="0"/>
                <a:cs typeface="Courier New" panose="02070309020205020404" pitchFamily="49" charset="0"/>
              </a:rPr>
              <a:t>OPEN(</a:t>
            </a:r>
            <a:r>
              <a:rPr kumimoji="1" lang="en-US" altLang="zh-CN" sz="1700" b="1" dirty="0">
                <a:latin typeface="Courier New" panose="02070309020205020404" pitchFamily="49" charset="0"/>
                <a:cs typeface="Courier New" panose="02070309020205020404" pitchFamily="49" charset="0"/>
              </a:rPr>
              <a:t>string</a:t>
            </a:r>
            <a:r>
              <a:rPr kumimoji="1" lang="en-US" altLang="zh-CN" sz="1700" dirty="0">
                <a:latin typeface="Courier New" panose="02070309020205020404" pitchFamily="49" charset="0"/>
                <a:cs typeface="Courier New" panose="02070309020205020404" pitchFamily="49" charset="0"/>
              </a:rPr>
              <a:t> filename, </a:t>
            </a:r>
            <a:r>
              <a:rPr kumimoji="1" lang="en-US" altLang="zh-CN" sz="1700" b="1" dirty="0">
                <a:latin typeface="Courier New" panose="02070309020205020404" pitchFamily="49" charset="0"/>
                <a:cs typeface="Courier New" panose="02070309020205020404" pitchFamily="49" charset="0"/>
              </a:rPr>
              <a:t>integer</a:t>
            </a:r>
            <a:r>
              <a:rPr kumimoji="1" lang="en-US" altLang="zh-CN" sz="1700" dirty="0">
                <a:latin typeface="Courier New" panose="02070309020205020404" pitchFamily="49" charset="0"/>
                <a:cs typeface="Courier New" panose="02070309020205020404" pitchFamily="49" charset="0"/>
              </a:rPr>
              <a:t> flags, </a:t>
            </a:r>
            <a:r>
              <a:rPr kumimoji="1" lang="en-US" altLang="zh-CN" sz="1700" b="1" dirty="0">
                <a:latin typeface="Courier New" panose="02070309020205020404" pitchFamily="49" charset="0"/>
                <a:cs typeface="Courier New" panose="02070309020205020404" pitchFamily="49" charset="0"/>
              </a:rPr>
              <a:t>integer</a:t>
            </a:r>
            <a:r>
              <a:rPr kumimoji="1" lang="en-US" altLang="zh-CN" sz="1700" dirty="0">
                <a:latin typeface="Courier New" panose="02070309020205020404" pitchFamily="49" charset="0"/>
                <a:cs typeface="Courier New" panose="02070309020205020404" pitchFamily="49" charset="0"/>
              </a:rPr>
              <a:t> mod)-&gt; </a:t>
            </a:r>
            <a:r>
              <a:rPr kumimoji="1" lang="en-US" altLang="zh-CN" sz="1700" b="1" dirty="0">
                <a:latin typeface="Courier New" panose="02070309020205020404" pitchFamily="49" charset="0"/>
                <a:cs typeface="Courier New" panose="02070309020205020404" pitchFamily="49" charset="0"/>
              </a:rPr>
              <a:t>integer</a:t>
            </a:r>
            <a:endParaRPr kumimoji="1" lang="en-US" altLang="zh-CN" sz="1700" b="1" dirty="0">
              <a:latin typeface="Courier New" panose="02070309020205020404" pitchFamily="49" charset="0"/>
              <a:cs typeface="Courier New" panose="02070309020205020404" pitchFamily="49" charset="0"/>
            </a:endParaRPr>
          </a:p>
          <a:p>
            <a:pPr>
              <a:spcBef>
                <a:spcPts val="300"/>
              </a:spcBef>
              <a:spcAft>
                <a:spcPts val="300"/>
              </a:spcAft>
            </a:pPr>
            <a:r>
              <a:rPr kumimoji="1" lang="en-US" altLang="zh-CN" sz="1400" dirty="0"/>
              <a:t>0</a:t>
            </a:r>
            <a:r>
              <a:rPr kumimoji="1" lang="en-US" altLang="zh-CN" sz="1400" b="1" dirty="0"/>
              <a:t>    </a:t>
            </a:r>
            <a:r>
              <a:rPr kumimoji="1" lang="en-US" altLang="zh-CN" sz="1400" i="1" dirty="0" err="1"/>
              <a:t>inode_number</a:t>
            </a:r>
            <a:r>
              <a:rPr kumimoji="1" lang="en-US" altLang="zh-CN" sz="1400" i="1" dirty="0"/>
              <a:t> </a:t>
            </a:r>
            <a:r>
              <a:rPr kumimoji="1" lang="en-US" altLang="zh-CN" sz="1400" i="1" dirty="0">
                <a:cs typeface="Courier New" panose="02070309020205020404" pitchFamily="49" charset="0"/>
              </a:rPr>
              <a:t>←</a:t>
            </a:r>
            <a:r>
              <a:rPr kumimoji="1" lang="en-US" altLang="zh-CN" sz="1400" dirty="0"/>
              <a:t> </a:t>
            </a:r>
            <a:r>
              <a:rPr kumimoji="1" lang="en-US" altLang="zh-CN" sz="1400" dirty="0">
                <a:latin typeface="Courier New" panose="02070309020205020404" pitchFamily="49" charset="0"/>
                <a:cs typeface="Courier New" panose="02070309020205020404" pitchFamily="49" charset="0"/>
              </a:rPr>
              <a:t>PATH_TO_INODE_NUMBER</a:t>
            </a:r>
            <a:r>
              <a:rPr kumimoji="1" lang="en-US" altLang="zh-CN" sz="1400" dirty="0"/>
              <a:t>(</a:t>
            </a:r>
            <a:r>
              <a:rPr kumimoji="1" lang="en-US" altLang="zh-CN" sz="1400" i="1" dirty="0"/>
              <a:t>filename, wd</a:t>
            </a:r>
            <a:r>
              <a:rPr kumimoji="1" lang="en-US" altLang="zh-CN" sz="1400" dirty="0"/>
              <a:t>)</a:t>
            </a:r>
            <a:endParaRPr kumimoji="1" lang="en-US" altLang="zh-CN" sz="1400" dirty="0"/>
          </a:p>
          <a:p>
            <a:pPr marL="342900" indent="-342900">
              <a:spcBef>
                <a:spcPts val="300"/>
              </a:spcBef>
              <a:spcAft>
                <a:spcPts val="300"/>
              </a:spcAft>
              <a:buAutoNum type="arabicPeriod"/>
            </a:pPr>
            <a:r>
              <a:rPr kumimoji="1" lang="en-US" altLang="zh-CN" sz="1400" b="1" dirty="0"/>
              <a:t>if</a:t>
            </a:r>
            <a:r>
              <a:rPr kumimoji="1" lang="en-US" altLang="zh-CN" sz="1400" dirty="0"/>
              <a:t> </a:t>
            </a:r>
            <a:r>
              <a:rPr kumimoji="1" lang="en-US" altLang="zh-CN" sz="1400" i="1" dirty="0" err="1"/>
              <a:t>inode_number</a:t>
            </a:r>
            <a:r>
              <a:rPr kumimoji="1" lang="en-US" altLang="zh-CN" sz="1400" i="1" dirty="0"/>
              <a:t> = FAILURE </a:t>
            </a:r>
            <a:r>
              <a:rPr kumimoji="1" lang="en-US" altLang="zh-CN" sz="1400" b="1" dirty="0"/>
              <a:t>and</a:t>
            </a:r>
            <a:r>
              <a:rPr kumimoji="1" lang="en-US" altLang="zh-CN" sz="1400" dirty="0"/>
              <a:t> </a:t>
            </a:r>
            <a:r>
              <a:rPr kumimoji="1" lang="en-US" altLang="zh-CN" sz="1400" i="1" dirty="0"/>
              <a:t>flags = O_CREATE </a:t>
            </a:r>
            <a:r>
              <a:rPr kumimoji="1" lang="en-US" altLang="zh-CN" sz="1400" b="1" dirty="0"/>
              <a:t>then</a:t>
            </a:r>
            <a:r>
              <a:rPr kumimoji="1" lang="en-US" altLang="zh-CN" sz="1400" dirty="0"/>
              <a:t>     </a:t>
            </a:r>
            <a:r>
              <a:rPr kumimoji="1" lang="en-US" altLang="zh-CN" sz="1400" dirty="0">
                <a:solidFill>
                  <a:srgbClr val="00B050"/>
                </a:solidFill>
              </a:rPr>
              <a:t>// Create the file? </a:t>
            </a:r>
            <a:endParaRPr kumimoji="1" lang="en-US" altLang="zh-CN" sz="1400" dirty="0">
              <a:solidFill>
                <a:srgbClr val="00B050"/>
              </a:solidFill>
            </a:endParaRPr>
          </a:p>
          <a:p>
            <a:pPr marL="342900" indent="-342900">
              <a:spcBef>
                <a:spcPts val="300"/>
              </a:spcBef>
              <a:spcAft>
                <a:spcPts val="300"/>
              </a:spcAft>
              <a:buFont typeface="+mj-lt"/>
              <a:buAutoNum type="arabicPeriod"/>
            </a:pPr>
            <a:r>
              <a:rPr kumimoji="1" lang="en-US" altLang="zh-CN" sz="1400" dirty="0"/>
              <a:t>   </a:t>
            </a:r>
            <a:r>
              <a:rPr kumimoji="1" lang="en-US" altLang="zh-CN" sz="1400" i="1" dirty="0" err="1"/>
              <a:t>inode_number</a:t>
            </a:r>
            <a:r>
              <a:rPr kumimoji="1" lang="en-US" altLang="zh-CN" sz="1400" i="1" dirty="0"/>
              <a:t> </a:t>
            </a:r>
            <a:r>
              <a:rPr kumimoji="1" lang="en-US" altLang="zh-CN" sz="1400" i="1" dirty="0">
                <a:cs typeface="Courier New" panose="02070309020205020404" pitchFamily="49" charset="0"/>
              </a:rPr>
              <a:t>←</a:t>
            </a:r>
            <a:r>
              <a:rPr kumimoji="1" lang="en-US" altLang="zh-CN" sz="1400" dirty="0"/>
              <a:t> </a:t>
            </a:r>
            <a:r>
              <a:rPr kumimoji="1" lang="en-US" altLang="zh-CN" sz="1400" dirty="0">
                <a:latin typeface="Courier New" panose="02070309020205020404" pitchFamily="49" charset="0"/>
                <a:cs typeface="Courier New" panose="02070309020205020404" pitchFamily="49" charset="0"/>
              </a:rPr>
              <a:t>CREATE</a:t>
            </a:r>
            <a:r>
              <a:rPr kumimoji="1" lang="en-US" altLang="zh-CN" sz="1400" dirty="0"/>
              <a:t>(</a:t>
            </a:r>
            <a:r>
              <a:rPr kumimoji="1" lang="en-US" altLang="zh-CN" sz="1400" i="1" dirty="0"/>
              <a:t>filename, mode</a:t>
            </a:r>
            <a:r>
              <a:rPr kumimoji="1" lang="en-US" altLang="zh-CN" sz="1400" dirty="0"/>
              <a:t>)                           </a:t>
            </a:r>
            <a:r>
              <a:rPr kumimoji="1" lang="en-US" altLang="zh-CN" sz="1400" dirty="0">
                <a:solidFill>
                  <a:srgbClr val="00B050"/>
                </a:solidFill>
              </a:rPr>
              <a:t>// Yes, create it. </a:t>
            </a:r>
            <a:endParaRPr kumimoji="1" lang="en-US" altLang="zh-CN" sz="1400" dirty="0">
              <a:solidFill>
                <a:srgbClr val="00B050"/>
              </a:solidFill>
            </a:endParaRPr>
          </a:p>
          <a:p>
            <a:pPr marL="342900" indent="-342900">
              <a:spcBef>
                <a:spcPts val="300"/>
              </a:spcBef>
              <a:spcAft>
                <a:spcPts val="300"/>
              </a:spcAft>
              <a:buFont typeface="+mj-lt"/>
              <a:buAutoNum type="arabicPeriod"/>
            </a:pPr>
            <a:r>
              <a:rPr kumimoji="1" lang="en-US" altLang="zh-CN" sz="1400" b="1" dirty="0"/>
              <a:t>if</a:t>
            </a:r>
            <a:r>
              <a:rPr kumimoji="1" lang="en-US" altLang="zh-CN" sz="1400" dirty="0"/>
              <a:t> </a:t>
            </a:r>
            <a:r>
              <a:rPr kumimoji="1" lang="en-US" altLang="zh-CN" sz="1400" i="1" dirty="0" err="1"/>
              <a:t>inode_number</a:t>
            </a:r>
            <a:r>
              <a:rPr kumimoji="1" lang="en-US" altLang="zh-CN" sz="1400" i="1" dirty="0"/>
              <a:t> = FAILURE </a:t>
            </a:r>
            <a:r>
              <a:rPr kumimoji="1" lang="en-US" altLang="zh-CN" sz="1400" b="1" dirty="0"/>
              <a:t>then</a:t>
            </a:r>
            <a:r>
              <a:rPr kumimoji="1" lang="en-US" altLang="zh-CN" sz="1400" dirty="0"/>
              <a:t> </a:t>
            </a:r>
            <a:endParaRPr kumimoji="1" lang="en-US" altLang="zh-CN" sz="1400" dirty="0"/>
          </a:p>
          <a:p>
            <a:pPr marL="342900" indent="-342900">
              <a:spcBef>
                <a:spcPts val="300"/>
              </a:spcBef>
              <a:spcAft>
                <a:spcPts val="300"/>
              </a:spcAft>
              <a:buFont typeface="+mj-lt"/>
              <a:buAutoNum type="arabicPeriod"/>
            </a:pPr>
            <a:r>
              <a:rPr kumimoji="1" lang="en-US" altLang="zh-CN" sz="1400" dirty="0"/>
              <a:t>   </a:t>
            </a:r>
            <a:r>
              <a:rPr kumimoji="1" lang="en-US" altLang="zh-CN" sz="1400" b="1" dirty="0"/>
              <a:t>return</a:t>
            </a:r>
            <a:r>
              <a:rPr kumimoji="1" lang="en-US" altLang="zh-CN" sz="1400" dirty="0"/>
              <a:t> </a:t>
            </a:r>
            <a:r>
              <a:rPr kumimoji="1" lang="en-US" altLang="zh-CN" sz="1400" i="1" dirty="0"/>
              <a:t>FAILURE</a:t>
            </a:r>
            <a:r>
              <a:rPr kumimoji="1" lang="en-US" altLang="zh-CN" sz="1400" dirty="0"/>
              <a:t> </a:t>
            </a:r>
            <a:endParaRPr kumimoji="1" lang="en-US" altLang="zh-CN" sz="1400" dirty="0"/>
          </a:p>
          <a:p>
            <a:pPr marL="342900" indent="-342900">
              <a:spcBef>
                <a:spcPts val="300"/>
              </a:spcBef>
              <a:spcAft>
                <a:spcPts val="300"/>
              </a:spcAft>
              <a:buFont typeface="+mj-lt"/>
              <a:buAutoNum type="arabicPeriod"/>
            </a:pPr>
            <a:r>
              <a:rPr kumimoji="1" lang="en-US" altLang="zh-CN" sz="1400" i="1" dirty="0" err="1"/>
              <a:t>inode</a:t>
            </a:r>
            <a:r>
              <a:rPr kumimoji="1" lang="en-US" altLang="zh-CN" sz="1400" dirty="0"/>
              <a:t> </a:t>
            </a:r>
            <a:r>
              <a:rPr kumimoji="1" lang="en-US" altLang="zh-CN" sz="1400" i="1" dirty="0">
                <a:cs typeface="Courier New" panose="02070309020205020404" pitchFamily="49" charset="0"/>
              </a:rPr>
              <a:t>←</a:t>
            </a:r>
            <a:r>
              <a:rPr kumimoji="1" lang="en-US" altLang="zh-CN" sz="1400" dirty="0"/>
              <a:t> </a:t>
            </a:r>
            <a:r>
              <a:rPr kumimoji="1" lang="en-US" altLang="zh-CN" sz="1400" dirty="0">
                <a:latin typeface="Courier New" panose="02070309020205020404" pitchFamily="49" charset="0"/>
                <a:cs typeface="Courier New" panose="02070309020205020404" pitchFamily="49" charset="0"/>
              </a:rPr>
              <a:t>INODE_NUMBER_TO_INODE</a:t>
            </a:r>
            <a:r>
              <a:rPr kumimoji="1" lang="en-US" altLang="zh-CN" sz="1400" dirty="0"/>
              <a:t>(</a:t>
            </a:r>
            <a:r>
              <a:rPr kumimoji="1" lang="en-US" altLang="zh-CN" sz="1400" i="1" dirty="0" err="1"/>
              <a:t>inode_number</a:t>
            </a:r>
            <a:r>
              <a:rPr kumimoji="1" lang="en-US" altLang="zh-CN" sz="1400" dirty="0"/>
              <a:t>)</a:t>
            </a:r>
            <a:endParaRPr kumimoji="1" lang="en-US" altLang="zh-CN" sz="1400" dirty="0"/>
          </a:p>
          <a:p>
            <a:pPr marL="342900" indent="-342900">
              <a:spcBef>
                <a:spcPts val="300"/>
              </a:spcBef>
              <a:spcAft>
                <a:spcPts val="300"/>
              </a:spcAft>
              <a:buFont typeface="+mj-lt"/>
              <a:buAutoNum type="arabicPeriod"/>
            </a:pPr>
            <a:r>
              <a:rPr kumimoji="1" lang="en-US" altLang="zh-CN" sz="1400" b="1" dirty="0"/>
              <a:t>if</a:t>
            </a:r>
            <a:r>
              <a:rPr kumimoji="1" lang="en-US" altLang="zh-CN" sz="1400" dirty="0"/>
              <a:t> </a:t>
            </a:r>
            <a:r>
              <a:rPr kumimoji="1" lang="en-US" altLang="zh-CN" sz="1400" dirty="0">
                <a:latin typeface="Courier New" panose="02070309020205020404" pitchFamily="49" charset="0"/>
                <a:cs typeface="Courier New" panose="02070309020205020404" pitchFamily="49" charset="0"/>
              </a:rPr>
              <a:t>PERMITTED</a:t>
            </a:r>
            <a:r>
              <a:rPr kumimoji="1" lang="en-US" altLang="zh-CN" sz="1400" dirty="0"/>
              <a:t>(</a:t>
            </a:r>
            <a:r>
              <a:rPr kumimoji="1" lang="en-US" altLang="zh-CN" sz="1400" i="1" dirty="0" err="1"/>
              <a:t>inode</a:t>
            </a:r>
            <a:r>
              <a:rPr kumimoji="1" lang="en-US" altLang="zh-CN" sz="1400" i="1" dirty="0"/>
              <a:t>, flags</a:t>
            </a:r>
            <a:r>
              <a:rPr kumimoji="1" lang="en-US" altLang="zh-CN" sz="1400" dirty="0"/>
              <a:t>) </a:t>
            </a:r>
            <a:r>
              <a:rPr kumimoji="1" lang="en-US" altLang="zh-CN" sz="1400" b="1" dirty="0"/>
              <a:t>then</a:t>
            </a:r>
            <a:r>
              <a:rPr kumimoji="1" lang="en-US" altLang="zh-CN" sz="1400" dirty="0"/>
              <a:t>                                             </a:t>
            </a:r>
            <a:r>
              <a:rPr kumimoji="1" lang="en-US" altLang="zh-CN" sz="1400" dirty="0">
                <a:solidFill>
                  <a:srgbClr val="00B050"/>
                </a:solidFill>
              </a:rPr>
              <a:t>// Does this user have the required permissions?</a:t>
            </a:r>
            <a:endParaRPr kumimoji="1" lang="en-US" altLang="zh-CN" sz="1400" dirty="0">
              <a:solidFill>
                <a:srgbClr val="00B050"/>
              </a:solidFill>
            </a:endParaRPr>
          </a:p>
          <a:p>
            <a:pPr marL="342900" indent="-342900">
              <a:spcBef>
                <a:spcPts val="300"/>
              </a:spcBef>
              <a:spcAft>
                <a:spcPts val="300"/>
              </a:spcAft>
              <a:buFont typeface="+mj-lt"/>
              <a:buAutoNum type="arabicPeriod"/>
            </a:pPr>
            <a:r>
              <a:rPr kumimoji="1" lang="en-US" altLang="zh-CN" sz="1400" dirty="0"/>
              <a:t>    </a:t>
            </a:r>
            <a:r>
              <a:rPr kumimoji="1" lang="en-US" altLang="zh-CN" sz="1400" i="1" dirty="0" err="1"/>
              <a:t>file_index</a:t>
            </a:r>
            <a:r>
              <a:rPr kumimoji="1" lang="en-US" altLang="zh-CN" sz="1400" i="1" dirty="0"/>
              <a:t> </a:t>
            </a:r>
            <a:r>
              <a:rPr kumimoji="1" lang="en-US" altLang="zh-CN" sz="1400" i="1" dirty="0">
                <a:cs typeface="Courier New" panose="02070309020205020404" pitchFamily="49" charset="0"/>
              </a:rPr>
              <a:t>←</a:t>
            </a:r>
            <a:r>
              <a:rPr kumimoji="1" lang="en-US" altLang="zh-CN" sz="1400" dirty="0"/>
              <a:t> </a:t>
            </a:r>
            <a:r>
              <a:rPr kumimoji="1" lang="en-US" altLang="zh-CN" sz="1400" dirty="0">
                <a:latin typeface="Courier New" panose="02070309020205020404" pitchFamily="49" charset="0"/>
                <a:cs typeface="Courier New" panose="02070309020205020404" pitchFamily="49" charset="0"/>
              </a:rPr>
              <a:t>INSERT</a:t>
            </a:r>
            <a:r>
              <a:rPr kumimoji="1" lang="en-US" altLang="zh-CN" sz="1400" dirty="0"/>
              <a:t>(</a:t>
            </a:r>
            <a:r>
              <a:rPr kumimoji="1" lang="en-US" altLang="zh-CN" sz="1400" i="1" dirty="0" err="1"/>
              <a:t>file_table</a:t>
            </a:r>
            <a:r>
              <a:rPr kumimoji="1" lang="en-US" altLang="zh-CN" sz="1400" i="1" dirty="0"/>
              <a:t>, </a:t>
            </a:r>
            <a:r>
              <a:rPr kumimoji="1" lang="en-US" altLang="zh-CN" sz="1400" i="1" dirty="0" err="1"/>
              <a:t>inode_number</a:t>
            </a:r>
            <a:r>
              <a:rPr kumimoji="1" lang="en-US" altLang="zh-CN" sz="1400" dirty="0"/>
              <a:t>)</a:t>
            </a:r>
            <a:endParaRPr kumimoji="1" lang="en-US" altLang="zh-CN" sz="1400" dirty="0"/>
          </a:p>
          <a:p>
            <a:pPr marL="342900" indent="-342900">
              <a:spcBef>
                <a:spcPts val="300"/>
              </a:spcBef>
              <a:spcAft>
                <a:spcPts val="300"/>
              </a:spcAft>
              <a:buFont typeface="+mj-lt"/>
              <a:buAutoNum type="arabicPeriod"/>
            </a:pPr>
            <a:r>
              <a:rPr kumimoji="1" lang="en-US" altLang="zh-CN" sz="1400" dirty="0"/>
              <a:t>    </a:t>
            </a:r>
            <a:r>
              <a:rPr kumimoji="1" lang="en-US" altLang="zh-CN" sz="1400" i="1" dirty="0" err="1"/>
              <a:t>fd</a:t>
            </a:r>
            <a:r>
              <a:rPr kumimoji="1" lang="en-US" altLang="zh-CN" sz="1400" dirty="0"/>
              <a:t> &lt;- </a:t>
            </a:r>
            <a:r>
              <a:rPr kumimoji="1" lang="en-US" altLang="zh-CN" sz="1400" dirty="0">
                <a:latin typeface="Courier New" panose="02070309020205020404" pitchFamily="49" charset="0"/>
                <a:cs typeface="Courier New" panose="02070309020205020404" pitchFamily="49" charset="0"/>
              </a:rPr>
              <a:t>FIND_UNUSED_ENTRY</a:t>
            </a:r>
            <a:r>
              <a:rPr kumimoji="1" lang="en-US" altLang="zh-CN" sz="1400" dirty="0"/>
              <a:t>(</a:t>
            </a:r>
            <a:r>
              <a:rPr kumimoji="1" lang="en-US" altLang="zh-CN" sz="1400" i="1" dirty="0" err="1"/>
              <a:t>fd_table</a:t>
            </a:r>
            <a:r>
              <a:rPr kumimoji="1" lang="en-US" altLang="zh-CN" sz="1400" dirty="0"/>
              <a:t>)                                 </a:t>
            </a:r>
            <a:r>
              <a:rPr kumimoji="1" lang="en-US" altLang="zh-CN" sz="1400" dirty="0">
                <a:solidFill>
                  <a:srgbClr val="00B050"/>
                </a:solidFill>
              </a:rPr>
              <a:t>// Find entry in file descriptor table</a:t>
            </a:r>
            <a:endParaRPr kumimoji="1" lang="en-US" altLang="zh-CN" sz="1400" dirty="0">
              <a:solidFill>
                <a:srgbClr val="00B050"/>
              </a:solidFill>
            </a:endParaRPr>
          </a:p>
          <a:p>
            <a:pPr marL="342900" indent="-342900">
              <a:spcBef>
                <a:spcPts val="300"/>
              </a:spcBef>
              <a:spcAft>
                <a:spcPts val="300"/>
              </a:spcAft>
              <a:buFont typeface="+mj-lt"/>
              <a:buAutoNum type="arabicPeriod"/>
            </a:pPr>
            <a:r>
              <a:rPr kumimoji="1" lang="en-US" altLang="zh-CN" sz="1400" dirty="0"/>
              <a:t>    </a:t>
            </a:r>
            <a:r>
              <a:rPr kumimoji="1" lang="en-US" altLang="zh-CN" sz="1400" i="1" dirty="0" err="1"/>
              <a:t>fd_table</a:t>
            </a:r>
            <a:r>
              <a:rPr kumimoji="1" lang="en-US" altLang="zh-CN" sz="1400" i="1" dirty="0"/>
              <a:t>[</a:t>
            </a:r>
            <a:r>
              <a:rPr kumimoji="1" lang="en-US" altLang="zh-CN" sz="1400" i="1" dirty="0" err="1"/>
              <a:t>fd</a:t>
            </a:r>
            <a:r>
              <a:rPr kumimoji="1" lang="en-US" altLang="zh-CN" sz="1400" i="1" dirty="0"/>
              <a:t>] </a:t>
            </a:r>
            <a:r>
              <a:rPr kumimoji="1" lang="en-US" altLang="zh-CN" sz="1400" i="1" dirty="0">
                <a:cs typeface="Courier New" panose="02070309020205020404" pitchFamily="49" charset="0"/>
              </a:rPr>
              <a:t>←</a:t>
            </a:r>
            <a:r>
              <a:rPr kumimoji="1" lang="en-US" altLang="zh-CN" sz="1400" i="1" dirty="0"/>
              <a:t> </a:t>
            </a:r>
            <a:r>
              <a:rPr kumimoji="1" lang="en-US" altLang="zh-CN" sz="1400" i="1" dirty="0" err="1"/>
              <a:t>file_index</a:t>
            </a:r>
            <a:r>
              <a:rPr kumimoji="1" lang="en-US" altLang="zh-CN" sz="1400" i="1" dirty="0"/>
              <a:t>                                                       </a:t>
            </a:r>
            <a:r>
              <a:rPr kumimoji="1" lang="en-US" altLang="zh-CN" sz="1400" dirty="0">
                <a:solidFill>
                  <a:srgbClr val="00B050"/>
                </a:solidFill>
              </a:rPr>
              <a:t>// Record file index for file descriptor </a:t>
            </a:r>
            <a:endParaRPr kumimoji="1" lang="en-US" altLang="zh-CN" sz="1400" dirty="0">
              <a:solidFill>
                <a:srgbClr val="00B050"/>
              </a:solidFill>
            </a:endParaRPr>
          </a:p>
          <a:p>
            <a:pPr marL="342900" indent="-342900">
              <a:spcBef>
                <a:spcPts val="300"/>
              </a:spcBef>
              <a:spcAft>
                <a:spcPts val="300"/>
              </a:spcAft>
              <a:buFont typeface="+mj-lt"/>
              <a:buAutoNum type="arabicPeriod"/>
            </a:pPr>
            <a:r>
              <a:rPr kumimoji="1" lang="en-US" altLang="zh-CN" sz="1400" dirty="0"/>
              <a:t>    </a:t>
            </a:r>
            <a:r>
              <a:rPr kumimoji="1" lang="en-US" altLang="zh-CN" sz="1400" b="1" dirty="0"/>
              <a:t>return</a:t>
            </a:r>
            <a:r>
              <a:rPr kumimoji="1" lang="en-US" altLang="zh-CN" sz="1400" dirty="0"/>
              <a:t> </a:t>
            </a:r>
            <a:r>
              <a:rPr kumimoji="1" lang="en-US" altLang="zh-CN" sz="1400" i="1" dirty="0" err="1"/>
              <a:t>fd</a:t>
            </a:r>
            <a:r>
              <a:rPr kumimoji="1" lang="en-US" altLang="zh-CN" sz="1400" dirty="0"/>
              <a:t>                                                                               </a:t>
            </a:r>
            <a:r>
              <a:rPr kumimoji="1" lang="en-US" altLang="zh-CN" sz="1400" dirty="0">
                <a:solidFill>
                  <a:srgbClr val="00B050"/>
                </a:solidFill>
              </a:rPr>
              <a:t>// Return </a:t>
            </a:r>
            <a:r>
              <a:rPr kumimoji="1" lang="en-US" altLang="zh-CN" sz="1400" dirty="0" err="1">
                <a:solidFill>
                  <a:srgbClr val="00B050"/>
                </a:solidFill>
              </a:rPr>
              <a:t>fd</a:t>
            </a:r>
            <a:endParaRPr kumimoji="1" lang="en-US" altLang="zh-CN" sz="1400" dirty="0">
              <a:solidFill>
                <a:srgbClr val="00B050"/>
              </a:solidFill>
            </a:endParaRPr>
          </a:p>
          <a:p>
            <a:pPr marL="342900" indent="-342900">
              <a:spcBef>
                <a:spcPts val="300"/>
              </a:spcBef>
              <a:spcAft>
                <a:spcPts val="300"/>
              </a:spcAft>
              <a:buFont typeface="+mj-lt"/>
              <a:buAutoNum type="arabicPeriod"/>
            </a:pPr>
            <a:r>
              <a:rPr kumimoji="1" lang="en-US" altLang="zh-CN" sz="1400" dirty="0"/>
              <a:t> </a:t>
            </a:r>
            <a:r>
              <a:rPr kumimoji="1" lang="en-US" altLang="zh-CN" sz="1400" b="1" dirty="0"/>
              <a:t>else return </a:t>
            </a:r>
            <a:r>
              <a:rPr kumimoji="1" lang="en-US" altLang="zh-CN" sz="1400" i="1" dirty="0"/>
              <a:t>FAILURE</a:t>
            </a:r>
            <a:r>
              <a:rPr kumimoji="1" lang="en-US" altLang="zh-CN" sz="1400" dirty="0"/>
              <a:t>                                                              </a:t>
            </a:r>
            <a:r>
              <a:rPr kumimoji="1" lang="en-US" altLang="zh-CN" sz="1400" dirty="0">
                <a:solidFill>
                  <a:srgbClr val="00B050"/>
                </a:solidFill>
              </a:rPr>
              <a:t>// No, return a failure </a:t>
            </a:r>
            <a:endParaRPr kumimoji="1" lang="en-US" altLang="zh-CN" sz="1400" dirty="0">
              <a:solidFill>
                <a:srgbClr val="00B050"/>
              </a:solidFill>
            </a:endParaRPr>
          </a:p>
          <a:p>
            <a:pPr>
              <a:spcBef>
                <a:spcPts val="300"/>
              </a:spcBef>
              <a:spcAft>
                <a:spcPts val="300"/>
              </a:spcAft>
            </a:pPr>
            <a:r>
              <a:rPr kumimoji="1" lang="en-US" altLang="zh-CN" b="1" i="1" dirty="0"/>
              <a:t>   </a:t>
            </a:r>
            <a:endParaRPr kumimoji="1" lang="zh-CN" altLang="en-US" i="1" dirty="0"/>
          </a:p>
        </p:txBody>
      </p:sp>
      <p:sp>
        <p:nvSpPr>
          <p:cNvPr id="3" name="矩形 2"/>
          <p:cNvSpPr/>
          <p:nvPr/>
        </p:nvSpPr>
        <p:spPr>
          <a:xfrm>
            <a:off x="82835" y="1417340"/>
            <a:ext cx="5209245" cy="288032"/>
          </a:xfrm>
          <a:prstGeom prst="rect">
            <a:avLst/>
          </a:prstGeom>
          <a:noFill/>
          <a:ln w="25400">
            <a:solidFill>
              <a:srgbClr val="BE384B"/>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p:nvSpPr>
        <p:spPr>
          <a:xfrm>
            <a:off x="82834" y="2845815"/>
            <a:ext cx="5209245" cy="288032"/>
          </a:xfrm>
          <a:prstGeom prst="rect">
            <a:avLst/>
          </a:prstGeom>
          <a:noFill/>
          <a:ln w="25400">
            <a:solidFill>
              <a:srgbClr val="BE384B"/>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611560" y="3433564"/>
            <a:ext cx="851004" cy="288032"/>
          </a:xfrm>
          <a:prstGeom prst="rect">
            <a:avLst/>
          </a:prstGeom>
          <a:noFill/>
          <a:ln w="25400">
            <a:solidFill>
              <a:srgbClr val="BE384B"/>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611561" y="3721596"/>
            <a:ext cx="288031" cy="288032"/>
          </a:xfrm>
          <a:prstGeom prst="rect">
            <a:avLst/>
          </a:prstGeom>
          <a:noFill/>
          <a:ln w="25400">
            <a:solidFill>
              <a:srgbClr val="BE384B"/>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Courier New" panose="02070309020205020404" pitchFamily="49" charset="0"/>
                <a:cs typeface="Courier New" panose="02070309020205020404" pitchFamily="49" charset="0"/>
              </a:rPr>
              <a:t>READ</a:t>
            </a:r>
            <a:r>
              <a:rPr kumimoji="1" lang="en-US" altLang="zh-CN" dirty="0"/>
              <a:t> Implementation</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6" name="文本框 5"/>
          <p:cNvSpPr txBox="1"/>
          <p:nvPr/>
        </p:nvSpPr>
        <p:spPr>
          <a:xfrm>
            <a:off x="323528" y="982935"/>
            <a:ext cx="9313701" cy="4178067"/>
          </a:xfrm>
          <a:prstGeom prst="rect">
            <a:avLst/>
          </a:prstGeom>
          <a:noFill/>
        </p:spPr>
        <p:txBody>
          <a:bodyPr wrap="square" rtlCol="0">
            <a:spAutoFit/>
          </a:bodyPr>
          <a:lstStyle/>
          <a:p>
            <a:r>
              <a:rPr kumimoji="1" lang="en-US" altLang="zh-CN" sz="1700" b="1" dirty="0"/>
              <a:t>procedure</a:t>
            </a:r>
            <a:r>
              <a:rPr kumimoji="1" lang="en-US" altLang="zh-CN" sz="1700" dirty="0"/>
              <a:t> </a:t>
            </a:r>
            <a:r>
              <a:rPr kumimoji="1" lang="en-US" altLang="zh-CN" sz="1700" dirty="0">
                <a:latin typeface="Courier New" panose="02070309020205020404" pitchFamily="49" charset="0"/>
                <a:cs typeface="Courier New" panose="02070309020205020404" pitchFamily="49" charset="0"/>
              </a:rPr>
              <a:t>READ(</a:t>
            </a:r>
            <a:r>
              <a:rPr kumimoji="1" lang="en-US" altLang="zh-CN" sz="1700" b="1" dirty="0">
                <a:latin typeface="Courier New" panose="02070309020205020404" pitchFamily="49" charset="0"/>
                <a:cs typeface="Courier New" panose="02070309020205020404" pitchFamily="49" charset="0"/>
              </a:rPr>
              <a:t>integer</a:t>
            </a:r>
            <a:r>
              <a:rPr kumimoji="1" lang="en-US" altLang="zh-CN" sz="1700" dirty="0">
                <a:latin typeface="Courier New" panose="02070309020205020404" pitchFamily="49" charset="0"/>
                <a:cs typeface="Courier New" panose="02070309020205020404" pitchFamily="49" charset="0"/>
              </a:rPr>
              <a:t> </a:t>
            </a:r>
            <a:r>
              <a:rPr kumimoji="1" lang="en-US" altLang="zh-CN" sz="1700" dirty="0" err="1">
                <a:latin typeface="Courier New" panose="02070309020205020404" pitchFamily="49" charset="0"/>
                <a:cs typeface="Courier New" panose="02070309020205020404" pitchFamily="49" charset="0"/>
              </a:rPr>
              <a:t>fd</a:t>
            </a:r>
            <a:r>
              <a:rPr kumimoji="1" lang="en-US" altLang="zh-CN" sz="1700" dirty="0">
                <a:latin typeface="Courier New" panose="02070309020205020404" pitchFamily="49" charset="0"/>
                <a:cs typeface="Courier New" panose="02070309020205020404" pitchFamily="49" charset="0"/>
              </a:rPr>
              <a:t>, </a:t>
            </a:r>
            <a:r>
              <a:rPr kumimoji="1" lang="en-US" altLang="zh-CN" sz="1700" b="1" dirty="0">
                <a:latin typeface="Courier New" panose="02070309020205020404" pitchFamily="49" charset="0"/>
                <a:cs typeface="Courier New" panose="02070309020205020404" pitchFamily="49" charset="0"/>
              </a:rPr>
              <a:t>character[] &amp;</a:t>
            </a:r>
            <a:r>
              <a:rPr kumimoji="1" lang="en-US" altLang="zh-CN" sz="1700" dirty="0" err="1">
                <a:latin typeface="Courier New" panose="02070309020205020404" pitchFamily="49" charset="0"/>
                <a:cs typeface="Courier New" panose="02070309020205020404" pitchFamily="49" charset="0"/>
              </a:rPr>
              <a:t>buf</a:t>
            </a:r>
            <a:r>
              <a:rPr kumimoji="1" lang="en-US" altLang="zh-CN" sz="1700" dirty="0">
                <a:latin typeface="Courier New" panose="02070309020205020404" pitchFamily="49" charset="0"/>
                <a:cs typeface="Courier New" panose="02070309020205020404" pitchFamily="49" charset="0"/>
              </a:rPr>
              <a:t>, </a:t>
            </a:r>
            <a:r>
              <a:rPr kumimoji="1" lang="en-US" altLang="zh-CN" sz="1700" b="1" dirty="0">
                <a:latin typeface="Courier New" panose="02070309020205020404" pitchFamily="49" charset="0"/>
                <a:cs typeface="Courier New" panose="02070309020205020404" pitchFamily="49" charset="0"/>
              </a:rPr>
              <a:t>integer </a:t>
            </a:r>
            <a:r>
              <a:rPr kumimoji="1" lang="en-US" altLang="zh-CN" sz="1700" dirty="0">
                <a:latin typeface="Courier New" panose="02070309020205020404" pitchFamily="49" charset="0"/>
                <a:cs typeface="Courier New" panose="02070309020205020404" pitchFamily="49" charset="0"/>
              </a:rPr>
              <a:t>n)-&gt; </a:t>
            </a:r>
            <a:r>
              <a:rPr kumimoji="1" lang="en-US" altLang="zh-CN" sz="1700" b="1" dirty="0">
                <a:latin typeface="Courier New" panose="02070309020205020404" pitchFamily="49" charset="0"/>
                <a:cs typeface="Courier New" panose="02070309020205020404" pitchFamily="49" charset="0"/>
              </a:rPr>
              <a:t>integer</a:t>
            </a:r>
            <a:endParaRPr kumimoji="1" lang="en-US" altLang="zh-CN" sz="1700" b="1" dirty="0">
              <a:latin typeface="Courier New" panose="02070309020205020404" pitchFamily="49" charset="0"/>
              <a:cs typeface="Courier New" panose="02070309020205020404" pitchFamily="49" charset="0"/>
            </a:endParaRPr>
          </a:p>
          <a:p>
            <a:pPr>
              <a:spcBef>
                <a:spcPts val="300"/>
              </a:spcBef>
              <a:spcAft>
                <a:spcPts val="300"/>
              </a:spcAft>
            </a:pPr>
            <a:r>
              <a:rPr kumimoji="1" lang="en-US" altLang="zh-CN" sz="1400" dirty="0">
                <a:cs typeface="Courier New" panose="02070309020205020404" pitchFamily="49" charset="0"/>
              </a:rPr>
              <a:t>0</a:t>
            </a:r>
            <a:r>
              <a:rPr kumimoji="1" lang="en-US" altLang="zh-CN" sz="1400" b="1" dirty="0">
                <a:solidFill>
                  <a:srgbClr val="00B050"/>
                </a:solidFill>
                <a:latin typeface="Courier New" panose="02070309020205020404" pitchFamily="49" charset="0"/>
                <a:cs typeface="Courier New" panose="02070309020205020404" pitchFamily="49" charset="0"/>
              </a:rPr>
              <a:t>   </a:t>
            </a:r>
            <a:r>
              <a:rPr kumimoji="1" lang="en-US" altLang="zh-CN" sz="1400" i="1" dirty="0" err="1">
                <a:cs typeface="Courier New" panose="02070309020205020404" pitchFamily="49" charset="0"/>
              </a:rPr>
              <a:t>file_index</a:t>
            </a:r>
            <a:r>
              <a:rPr kumimoji="1" lang="en-US" altLang="zh-CN" sz="1400" i="1" dirty="0">
                <a:cs typeface="Courier New" panose="02070309020205020404" pitchFamily="49" charset="0"/>
              </a:rPr>
              <a:t> ← </a:t>
            </a:r>
            <a:r>
              <a:rPr kumimoji="1" lang="en-US" altLang="zh-CN" sz="1400" i="1" dirty="0" err="1">
                <a:cs typeface="Courier New" panose="02070309020205020404" pitchFamily="49" charset="0"/>
              </a:rPr>
              <a:t>fd_table</a:t>
            </a:r>
            <a:r>
              <a:rPr kumimoji="1" lang="en-US" altLang="zh-CN" sz="1400" i="1" dirty="0">
                <a:cs typeface="Courier New" panose="02070309020205020404" pitchFamily="49" charset="0"/>
              </a:rPr>
              <a:t>[</a:t>
            </a:r>
            <a:r>
              <a:rPr kumimoji="1" lang="en-US" altLang="zh-CN" sz="1400" i="1" dirty="0" err="1">
                <a:cs typeface="Courier New" panose="02070309020205020404" pitchFamily="49" charset="0"/>
              </a:rPr>
              <a:t>fd</a:t>
            </a:r>
            <a:r>
              <a:rPr kumimoji="1" lang="en-US" altLang="zh-CN" sz="1400" i="1" dirty="0">
                <a:cs typeface="Courier New" panose="02070309020205020404" pitchFamily="49" charset="0"/>
              </a:rPr>
              <a:t>]</a:t>
            </a:r>
            <a:endParaRPr kumimoji="1" lang="en-US" altLang="zh-CN" sz="1400" i="1" dirty="0">
              <a:cs typeface="Courier New" panose="02070309020205020404" pitchFamily="49" charset="0"/>
            </a:endParaRPr>
          </a:p>
          <a:p>
            <a:pPr marL="342900" indent="-342900">
              <a:spcBef>
                <a:spcPts val="300"/>
              </a:spcBef>
              <a:spcAft>
                <a:spcPts val="300"/>
              </a:spcAft>
              <a:buAutoNum type="arabicPlain"/>
            </a:pPr>
            <a:r>
              <a:rPr kumimoji="1" lang="en-US" altLang="zh-CN" sz="1400" i="1" dirty="0">
                <a:cs typeface="Courier New" panose="02070309020205020404" pitchFamily="49" charset="0"/>
              </a:rPr>
              <a:t> cursor ← </a:t>
            </a:r>
            <a:r>
              <a:rPr kumimoji="1" lang="en-US" altLang="zh-CN" sz="1400" i="1" dirty="0" err="1">
                <a:cs typeface="Courier New" panose="02070309020205020404" pitchFamily="49" charset="0"/>
              </a:rPr>
              <a:t>file_table</a:t>
            </a:r>
            <a:r>
              <a:rPr kumimoji="1" lang="en-US" altLang="zh-CN" sz="1400" i="1" dirty="0">
                <a:cs typeface="Courier New" panose="02070309020205020404" pitchFamily="49" charset="0"/>
              </a:rPr>
              <a:t>[</a:t>
            </a:r>
            <a:r>
              <a:rPr kumimoji="1" lang="en-US" altLang="zh-CN" sz="1400" i="1" dirty="0" err="1">
                <a:cs typeface="Courier New" panose="02070309020205020404" pitchFamily="49" charset="0"/>
              </a:rPr>
              <a:t>file_index</a:t>
            </a:r>
            <a:r>
              <a:rPr kumimoji="1" lang="en-US" altLang="zh-CN" sz="1400" i="1" dirty="0">
                <a:cs typeface="Courier New" panose="02070309020205020404" pitchFamily="49" charset="0"/>
              </a:rPr>
              <a:t>].cursor </a:t>
            </a:r>
            <a:endParaRPr kumimoji="1" lang="en-US" altLang="zh-CN" sz="1400" i="1" dirty="0">
              <a:cs typeface="Courier New" panose="02070309020205020404" pitchFamily="49" charset="0"/>
            </a:endParaRPr>
          </a:p>
          <a:p>
            <a:pPr marL="342900" indent="-342900">
              <a:spcBef>
                <a:spcPts val="300"/>
              </a:spcBef>
              <a:spcAft>
                <a:spcPts val="300"/>
              </a:spcAft>
              <a:buAutoNum type="arabicPlain"/>
            </a:pPr>
            <a:r>
              <a:rPr kumimoji="1" lang="en-US" altLang="zh-CN" sz="1400" i="1" dirty="0">
                <a:cs typeface="Courier New" panose="02070309020205020404" pitchFamily="49" charset="0"/>
              </a:rPr>
              <a:t> </a:t>
            </a:r>
            <a:r>
              <a:rPr kumimoji="1" lang="en-US" altLang="zh-CN" sz="1400" i="1" dirty="0" err="1">
                <a:cs typeface="Courier New" panose="02070309020205020404" pitchFamily="49" charset="0"/>
              </a:rPr>
              <a:t>inod</a:t>
            </a:r>
            <a:r>
              <a:rPr kumimoji="1" lang="en-US" altLang="zh-CN" sz="1400" dirty="0" err="1">
                <a:cs typeface="Courier New" panose="02070309020205020404" pitchFamily="49" charset="0"/>
              </a:rPr>
              <a:t>e</a:t>
            </a:r>
            <a:r>
              <a:rPr kumimoji="1" lang="en-US" altLang="zh-CN" sz="1400" dirty="0">
                <a:cs typeface="Courier New" panose="02070309020205020404" pitchFamily="49" charset="0"/>
              </a:rPr>
              <a:t> </a:t>
            </a:r>
            <a:r>
              <a:rPr kumimoji="1" lang="en-US" altLang="zh-CN" sz="1400" i="1" dirty="0">
                <a:cs typeface="Courier New" panose="02070309020205020404" pitchFamily="49" charset="0"/>
              </a:rPr>
              <a:t>←</a:t>
            </a:r>
            <a:r>
              <a:rPr kumimoji="1" lang="en-US" altLang="zh-CN" sz="1400" dirty="0">
                <a:cs typeface="Courier New" panose="02070309020205020404" pitchFamily="49" charset="0"/>
              </a:rPr>
              <a:t> </a:t>
            </a:r>
            <a:r>
              <a:rPr kumimoji="1" lang="en-US" altLang="zh-CN" sz="1400" dirty="0">
                <a:latin typeface="Courier New" panose="02070309020205020404" pitchFamily="49" charset="0"/>
                <a:cs typeface="Courier New" panose="02070309020205020404" pitchFamily="49" charset="0"/>
              </a:rPr>
              <a:t>INODE_NUMBER_TO_INODE</a:t>
            </a:r>
            <a:r>
              <a:rPr kumimoji="1" lang="en-US" altLang="zh-CN" sz="1400" dirty="0">
                <a:cs typeface="Courier New" panose="02070309020205020404" pitchFamily="49" charset="0"/>
              </a:rPr>
              <a:t>(</a:t>
            </a:r>
            <a:r>
              <a:rPr kumimoji="1" lang="en-US" altLang="zh-CN" sz="1400" i="1" dirty="0" err="1">
                <a:cs typeface="Courier New" panose="02070309020205020404" pitchFamily="49" charset="0"/>
              </a:rPr>
              <a:t>file_table</a:t>
            </a:r>
            <a:r>
              <a:rPr kumimoji="1" lang="en-US" altLang="zh-CN" sz="1400" i="1" dirty="0">
                <a:cs typeface="Courier New" panose="02070309020205020404" pitchFamily="49" charset="0"/>
              </a:rPr>
              <a:t>[</a:t>
            </a:r>
            <a:r>
              <a:rPr kumimoji="1" lang="en-US" altLang="zh-CN" sz="1400" i="1" dirty="0" err="1">
                <a:cs typeface="Courier New" panose="02070309020205020404" pitchFamily="49" charset="0"/>
              </a:rPr>
              <a:t>file_index</a:t>
            </a:r>
            <a:r>
              <a:rPr kumimoji="1" lang="en-US" altLang="zh-CN" sz="1400" i="1" dirty="0">
                <a:cs typeface="Courier New" panose="02070309020205020404" pitchFamily="49" charset="0"/>
              </a:rPr>
              <a:t>].</a:t>
            </a:r>
            <a:r>
              <a:rPr kumimoji="1" lang="en-US" altLang="zh-CN" sz="1400" i="1" dirty="0" err="1">
                <a:cs typeface="Courier New" panose="02070309020205020404" pitchFamily="49" charset="0"/>
              </a:rPr>
              <a:t>inode_number</a:t>
            </a:r>
            <a:r>
              <a:rPr kumimoji="1" lang="en-US" altLang="zh-CN" sz="1400" dirty="0">
                <a:cs typeface="Courier New" panose="02070309020205020404" pitchFamily="49" charset="0"/>
              </a:rPr>
              <a:t>)</a:t>
            </a:r>
            <a:endParaRPr kumimoji="1" lang="en-US" altLang="zh-CN" sz="1400" dirty="0">
              <a:cs typeface="Courier New" panose="02070309020205020404" pitchFamily="49" charset="0"/>
            </a:endParaRPr>
          </a:p>
          <a:p>
            <a:pPr marL="342900" indent="-342900">
              <a:spcBef>
                <a:spcPts val="300"/>
              </a:spcBef>
              <a:spcAft>
                <a:spcPts val="300"/>
              </a:spcAft>
              <a:buAutoNum type="arabicPlain"/>
            </a:pPr>
            <a:r>
              <a:rPr kumimoji="1" lang="en-US" altLang="zh-CN" sz="1400" dirty="0">
                <a:cs typeface="Courier New" panose="02070309020205020404" pitchFamily="49" charset="0"/>
              </a:rPr>
              <a:t> m </a:t>
            </a:r>
            <a:r>
              <a:rPr kumimoji="1" lang="en-US" altLang="zh-CN" sz="1400" i="1" dirty="0">
                <a:cs typeface="Courier New" panose="02070309020205020404" pitchFamily="49" charset="0"/>
              </a:rPr>
              <a:t>←</a:t>
            </a:r>
            <a:r>
              <a:rPr kumimoji="1" lang="en-US" altLang="zh-CN" sz="1400" dirty="0">
                <a:cs typeface="Courier New" panose="02070309020205020404" pitchFamily="49" charset="0"/>
              </a:rPr>
              <a:t> </a:t>
            </a:r>
            <a:r>
              <a:rPr kumimoji="1" lang="en-US" altLang="zh-CN" sz="1400" dirty="0">
                <a:solidFill>
                  <a:srgbClr val="0432FF"/>
                </a:solidFill>
                <a:latin typeface="Courier New" panose="02070309020205020404" pitchFamily="49" charset="0"/>
                <a:cs typeface="Courier New" panose="02070309020205020404" pitchFamily="49" charset="0"/>
              </a:rPr>
              <a:t>MINIMUM</a:t>
            </a:r>
            <a:r>
              <a:rPr kumimoji="1" lang="en-US" altLang="zh-CN" sz="1400" dirty="0">
                <a:cs typeface="Courier New" panose="02070309020205020404" pitchFamily="49" charset="0"/>
              </a:rPr>
              <a:t>(</a:t>
            </a:r>
            <a:r>
              <a:rPr kumimoji="1" lang="en-US" altLang="zh-CN" sz="1400" i="1" dirty="0" err="1">
                <a:cs typeface="Courier New" panose="02070309020205020404" pitchFamily="49" charset="0"/>
              </a:rPr>
              <a:t>inode.size</a:t>
            </a:r>
            <a:r>
              <a:rPr kumimoji="1" lang="en-US" altLang="zh-CN" sz="1400" i="1" dirty="0">
                <a:cs typeface="Courier New" panose="02070309020205020404" pitchFamily="49" charset="0"/>
              </a:rPr>
              <a:t> – cursor, n</a:t>
            </a:r>
            <a:r>
              <a:rPr kumimoji="1" lang="en-US" altLang="zh-CN" sz="1400" dirty="0">
                <a:cs typeface="Courier New" panose="02070309020205020404" pitchFamily="49" charset="0"/>
              </a:rPr>
              <a:t>) </a:t>
            </a:r>
            <a:endParaRPr kumimoji="1" lang="en-US" altLang="zh-CN" sz="1400" dirty="0">
              <a:cs typeface="Courier New" panose="02070309020205020404" pitchFamily="49" charset="0"/>
            </a:endParaRPr>
          </a:p>
          <a:p>
            <a:pPr marL="342900" indent="-342900">
              <a:spcBef>
                <a:spcPts val="300"/>
              </a:spcBef>
              <a:spcAft>
                <a:spcPts val="300"/>
              </a:spcAft>
              <a:buAutoNum type="arabicPlain"/>
            </a:pPr>
            <a:r>
              <a:rPr kumimoji="1" lang="en-US" altLang="zh-CN" sz="1400" dirty="0">
                <a:solidFill>
                  <a:srgbClr val="0432FF"/>
                </a:solidFill>
                <a:cs typeface="Courier New" panose="02070309020205020404" pitchFamily="49" charset="0"/>
              </a:rPr>
              <a:t> </a:t>
            </a:r>
            <a:r>
              <a:rPr kumimoji="1" lang="en-US" altLang="zh-CN" sz="1400" i="1" dirty="0" err="1">
                <a:solidFill>
                  <a:srgbClr val="0432FF"/>
                </a:solidFill>
                <a:cs typeface="Courier New" panose="02070309020205020404" pitchFamily="49" charset="0"/>
              </a:rPr>
              <a:t>atime</a:t>
            </a:r>
            <a:r>
              <a:rPr kumimoji="1" lang="en-US" altLang="zh-CN" sz="1400" dirty="0">
                <a:solidFill>
                  <a:srgbClr val="0432FF"/>
                </a:solidFill>
                <a:cs typeface="Courier New" panose="02070309020205020404" pitchFamily="49" charset="0"/>
              </a:rPr>
              <a:t> </a:t>
            </a:r>
            <a:r>
              <a:rPr kumimoji="1" lang="en-US" altLang="zh-CN" sz="1400" b="1" dirty="0">
                <a:solidFill>
                  <a:srgbClr val="0432FF"/>
                </a:solidFill>
                <a:cs typeface="Courier New" panose="02070309020205020404" pitchFamily="49" charset="0"/>
              </a:rPr>
              <a:t>of</a:t>
            </a:r>
            <a:r>
              <a:rPr kumimoji="1" lang="en-US" altLang="zh-CN" sz="1400" dirty="0">
                <a:solidFill>
                  <a:srgbClr val="0432FF"/>
                </a:solidFill>
                <a:cs typeface="Courier New" panose="02070309020205020404" pitchFamily="49" charset="0"/>
              </a:rPr>
              <a:t> </a:t>
            </a:r>
            <a:r>
              <a:rPr kumimoji="1" lang="en-US" altLang="zh-CN" sz="1400" i="1" dirty="0" err="1">
                <a:solidFill>
                  <a:srgbClr val="0432FF"/>
                </a:solidFill>
                <a:cs typeface="Courier New" panose="02070309020205020404" pitchFamily="49" charset="0"/>
              </a:rPr>
              <a:t>inode</a:t>
            </a:r>
            <a:r>
              <a:rPr kumimoji="1" lang="en-US" altLang="zh-CN" sz="1400" dirty="0">
                <a:solidFill>
                  <a:srgbClr val="0432FF"/>
                </a:solidFill>
                <a:cs typeface="Courier New" panose="02070309020205020404" pitchFamily="49" charset="0"/>
              </a:rPr>
              <a:t> </a:t>
            </a:r>
            <a:r>
              <a:rPr kumimoji="1" lang="en-US" altLang="zh-CN" sz="1400" i="1" dirty="0">
                <a:solidFill>
                  <a:srgbClr val="0432FF"/>
                </a:solidFill>
                <a:cs typeface="Courier New" panose="02070309020205020404" pitchFamily="49" charset="0"/>
              </a:rPr>
              <a:t>←</a:t>
            </a:r>
            <a:r>
              <a:rPr kumimoji="1" lang="en-US" altLang="zh-CN" sz="1400" dirty="0">
                <a:solidFill>
                  <a:srgbClr val="0432FF"/>
                </a:solidFill>
                <a:cs typeface="Courier New" panose="02070309020205020404" pitchFamily="49" charset="0"/>
              </a:rPr>
              <a:t> </a:t>
            </a:r>
            <a:r>
              <a:rPr kumimoji="1" lang="en-US" altLang="zh-CN" sz="1400" dirty="0">
                <a:solidFill>
                  <a:srgbClr val="0432FF"/>
                </a:solidFill>
                <a:latin typeface="Courier New" panose="02070309020205020404" pitchFamily="49" charset="0"/>
                <a:cs typeface="Courier New" panose="02070309020205020404" pitchFamily="49" charset="0"/>
              </a:rPr>
              <a:t>now()</a:t>
            </a:r>
            <a:endParaRPr kumimoji="1" lang="en-US" altLang="zh-CN" sz="1400" dirty="0">
              <a:latin typeface="Courier New" panose="02070309020205020404" pitchFamily="49" charset="0"/>
              <a:cs typeface="Courier New" panose="02070309020205020404" pitchFamily="49" charset="0"/>
            </a:endParaRPr>
          </a:p>
          <a:p>
            <a:pPr marL="342900" indent="-342900">
              <a:spcBef>
                <a:spcPts val="300"/>
              </a:spcBef>
              <a:spcAft>
                <a:spcPts val="300"/>
              </a:spcAft>
              <a:buAutoNum type="arabicPlain"/>
            </a:pPr>
            <a:r>
              <a:rPr kumimoji="1" lang="en-US" altLang="zh-CN" sz="1400" dirty="0">
                <a:cs typeface="Courier New" panose="02070309020205020404" pitchFamily="49" charset="0"/>
              </a:rPr>
              <a:t> </a:t>
            </a:r>
            <a:r>
              <a:rPr kumimoji="1" lang="en-US" altLang="zh-CN" sz="1400" b="1" dirty="0">
                <a:cs typeface="Courier New" panose="02070309020205020404" pitchFamily="49" charset="0"/>
              </a:rPr>
              <a:t>if</a:t>
            </a:r>
            <a:r>
              <a:rPr kumimoji="1" lang="en-US" altLang="zh-CN" sz="1400" dirty="0">
                <a:cs typeface="Courier New" panose="02070309020205020404" pitchFamily="49" charset="0"/>
              </a:rPr>
              <a:t> </a:t>
            </a:r>
            <a:r>
              <a:rPr kumimoji="1" lang="en-US" altLang="zh-CN" sz="1400" i="1" dirty="0">
                <a:cs typeface="Courier New" panose="02070309020205020404" pitchFamily="49" charset="0"/>
              </a:rPr>
              <a:t>m = 0 </a:t>
            </a:r>
            <a:r>
              <a:rPr kumimoji="1" lang="en-US" altLang="zh-CN" sz="1400" b="1" dirty="0">
                <a:cs typeface="Courier New" panose="02070309020205020404" pitchFamily="49" charset="0"/>
              </a:rPr>
              <a:t>then return </a:t>
            </a:r>
            <a:r>
              <a:rPr kumimoji="1" lang="en-US" altLang="zh-CN" sz="1400" i="1" dirty="0">
                <a:cs typeface="Courier New" panose="02070309020205020404" pitchFamily="49" charset="0"/>
              </a:rPr>
              <a:t>END_OF_FILE</a:t>
            </a:r>
            <a:endParaRPr kumimoji="1" lang="en-US" altLang="zh-CN" sz="1400" i="1" dirty="0">
              <a:cs typeface="Courier New" panose="02070309020205020404" pitchFamily="49" charset="0"/>
            </a:endParaRPr>
          </a:p>
          <a:p>
            <a:pPr marL="342900" indent="-342900">
              <a:spcBef>
                <a:spcPts val="300"/>
              </a:spcBef>
              <a:spcAft>
                <a:spcPts val="300"/>
              </a:spcAft>
              <a:buAutoNum type="arabicPlain"/>
            </a:pPr>
            <a:r>
              <a:rPr kumimoji="1" lang="en-US" altLang="zh-CN" sz="1400" dirty="0">
                <a:cs typeface="Courier New" panose="02070309020205020404" pitchFamily="49" charset="0"/>
              </a:rPr>
              <a:t> </a:t>
            </a:r>
            <a:r>
              <a:rPr kumimoji="1" lang="en-US" altLang="zh-CN" sz="1400" b="1" dirty="0">
                <a:cs typeface="Courier New" panose="02070309020205020404" pitchFamily="49" charset="0"/>
              </a:rPr>
              <a:t>for</a:t>
            </a:r>
            <a:r>
              <a:rPr kumimoji="1" lang="en-US" altLang="zh-CN" sz="1400" i="1" dirty="0">
                <a:cs typeface="Courier New" panose="02070309020205020404" pitchFamily="49" charset="0"/>
              </a:rPr>
              <a:t> </a:t>
            </a:r>
            <a:r>
              <a:rPr kumimoji="1" lang="en-US" altLang="zh-CN" sz="1400" i="1" dirty="0" err="1">
                <a:cs typeface="Courier New" panose="02070309020205020404" pitchFamily="49" charset="0"/>
              </a:rPr>
              <a:t>i</a:t>
            </a:r>
            <a:r>
              <a:rPr kumimoji="1" lang="en-US" altLang="zh-CN" sz="1400" i="1" dirty="0">
                <a:cs typeface="Courier New" panose="02070309020205020404" pitchFamily="49" charset="0"/>
              </a:rPr>
              <a:t> </a:t>
            </a:r>
            <a:r>
              <a:rPr kumimoji="1" lang="en-US" altLang="zh-CN" sz="1400" b="1" dirty="0">
                <a:cs typeface="Courier New" panose="02070309020205020404" pitchFamily="49" charset="0"/>
              </a:rPr>
              <a:t>from</a:t>
            </a:r>
            <a:r>
              <a:rPr kumimoji="1" lang="en-US" altLang="zh-CN" sz="1400" dirty="0">
                <a:cs typeface="Courier New" panose="02070309020205020404" pitchFamily="49" charset="0"/>
              </a:rPr>
              <a:t> </a:t>
            </a:r>
            <a:r>
              <a:rPr kumimoji="1" lang="en-US" altLang="zh-CN" sz="1400" i="1" dirty="0">
                <a:cs typeface="Courier New" panose="02070309020205020404" pitchFamily="49" charset="0"/>
              </a:rPr>
              <a:t>0</a:t>
            </a:r>
            <a:r>
              <a:rPr kumimoji="1" lang="en-US" altLang="zh-CN" sz="1400" dirty="0">
                <a:cs typeface="Courier New" panose="02070309020205020404" pitchFamily="49" charset="0"/>
              </a:rPr>
              <a:t> </a:t>
            </a:r>
            <a:r>
              <a:rPr kumimoji="1" lang="en-US" altLang="zh-CN" sz="1400" b="1" dirty="0">
                <a:cs typeface="Courier New" panose="02070309020205020404" pitchFamily="49" charset="0"/>
              </a:rPr>
              <a:t>to</a:t>
            </a:r>
            <a:r>
              <a:rPr kumimoji="1" lang="en-US" altLang="zh-CN" sz="1400" dirty="0">
                <a:cs typeface="Courier New" panose="02070309020205020404" pitchFamily="49" charset="0"/>
              </a:rPr>
              <a:t> </a:t>
            </a:r>
            <a:r>
              <a:rPr kumimoji="1" lang="en-US" altLang="zh-CN" sz="1400" i="1" dirty="0">
                <a:cs typeface="Courier New" panose="02070309020205020404" pitchFamily="49" charset="0"/>
              </a:rPr>
              <a:t>m – 1 </a:t>
            </a:r>
            <a:r>
              <a:rPr kumimoji="1" lang="en-US" altLang="zh-CN" sz="1400" b="1" dirty="0">
                <a:cs typeface="Courier New" panose="02070309020205020404" pitchFamily="49" charset="0"/>
              </a:rPr>
              <a:t>do</a:t>
            </a:r>
            <a:r>
              <a:rPr kumimoji="1" lang="en-US" altLang="zh-CN" sz="1400" dirty="0">
                <a:cs typeface="Courier New" panose="02070309020205020404" pitchFamily="49" charset="0"/>
              </a:rPr>
              <a:t> </a:t>
            </a:r>
            <a:endParaRPr kumimoji="1" lang="en-US" altLang="zh-CN" sz="1400" dirty="0">
              <a:cs typeface="Courier New" panose="02070309020205020404" pitchFamily="49" charset="0"/>
            </a:endParaRPr>
          </a:p>
          <a:p>
            <a:pPr marL="342900" indent="-342900">
              <a:spcBef>
                <a:spcPts val="300"/>
              </a:spcBef>
              <a:spcAft>
                <a:spcPts val="300"/>
              </a:spcAft>
              <a:buAutoNum type="arabicPlain"/>
            </a:pPr>
            <a:r>
              <a:rPr kumimoji="1" lang="en-US" altLang="zh-CN" sz="1400" dirty="0">
                <a:cs typeface="Courier New" panose="02070309020205020404" pitchFamily="49" charset="0"/>
              </a:rPr>
              <a:t>      </a:t>
            </a:r>
            <a:r>
              <a:rPr kumimoji="1" lang="en-US" altLang="zh-CN" sz="1400" i="1" dirty="0">
                <a:cs typeface="Courier New" panose="02070309020205020404" pitchFamily="49" charset="0"/>
              </a:rPr>
              <a:t>b</a:t>
            </a:r>
            <a:r>
              <a:rPr kumimoji="1" lang="en-US" altLang="zh-CN" sz="1400" dirty="0">
                <a:cs typeface="Courier New" panose="02070309020205020404" pitchFamily="49" charset="0"/>
              </a:rPr>
              <a:t> </a:t>
            </a:r>
            <a:r>
              <a:rPr kumimoji="1" lang="en-US" altLang="zh-CN" sz="1400" i="1" dirty="0">
                <a:cs typeface="Courier New" panose="02070309020205020404" pitchFamily="49" charset="0"/>
              </a:rPr>
              <a:t>←</a:t>
            </a:r>
            <a:r>
              <a:rPr kumimoji="1" lang="en-US" altLang="zh-CN" sz="1400" dirty="0">
                <a:cs typeface="Courier New" panose="02070309020205020404" pitchFamily="49" charset="0"/>
              </a:rPr>
              <a:t> </a:t>
            </a:r>
            <a:r>
              <a:rPr kumimoji="1" lang="en-US" altLang="zh-CN" sz="1400" dirty="0">
                <a:latin typeface="Courier New" panose="02070309020205020404" pitchFamily="49" charset="0"/>
                <a:cs typeface="Courier New" panose="02070309020205020404" pitchFamily="49" charset="0"/>
              </a:rPr>
              <a:t>INODE_NUMBER_TO_BLOCK</a:t>
            </a:r>
            <a:r>
              <a:rPr kumimoji="1" lang="en-US" altLang="zh-CN" sz="1400" dirty="0">
                <a:cs typeface="Courier New" panose="02070309020205020404" pitchFamily="49" charset="0"/>
              </a:rPr>
              <a:t>(</a:t>
            </a:r>
            <a:r>
              <a:rPr kumimoji="1" lang="en-US" altLang="zh-CN" sz="1400" i="1" dirty="0">
                <a:cs typeface="Courier New" panose="02070309020205020404" pitchFamily="49" charset="0"/>
              </a:rPr>
              <a:t>cursor +</a:t>
            </a:r>
            <a:r>
              <a:rPr kumimoji="1" lang="zh-CN" altLang="en-US" sz="1400" i="1" dirty="0">
                <a:cs typeface="Courier New" panose="02070309020205020404" pitchFamily="49" charset="0"/>
              </a:rPr>
              <a:t> </a:t>
            </a:r>
            <a:r>
              <a:rPr kumimoji="1" lang="en-US" altLang="zh-CN" sz="1400" i="1" dirty="0" err="1">
                <a:cs typeface="Courier New" panose="02070309020205020404" pitchFamily="49" charset="0"/>
              </a:rPr>
              <a:t>i</a:t>
            </a:r>
            <a:r>
              <a:rPr kumimoji="1" lang="en-US" altLang="zh-CN" sz="1400" i="1" dirty="0">
                <a:cs typeface="Courier New" panose="02070309020205020404" pitchFamily="49" charset="0"/>
              </a:rPr>
              <a:t>,</a:t>
            </a:r>
            <a:r>
              <a:rPr kumimoji="1" lang="zh-CN" altLang="en-US" sz="1400" i="1" dirty="0">
                <a:cs typeface="Courier New" panose="02070309020205020404" pitchFamily="49" charset="0"/>
              </a:rPr>
              <a:t> </a:t>
            </a:r>
            <a:r>
              <a:rPr kumimoji="1" lang="en-US" altLang="zh-CN" sz="1400" i="1" dirty="0" err="1">
                <a:cs typeface="Courier New" panose="02070309020205020404" pitchFamily="49" charset="0"/>
              </a:rPr>
              <a:t>inode_number</a:t>
            </a:r>
            <a:r>
              <a:rPr kumimoji="1" lang="en-US" altLang="zh-CN" sz="1400" dirty="0">
                <a:cs typeface="Courier New" panose="02070309020205020404" pitchFamily="49" charset="0"/>
              </a:rPr>
              <a:t>)</a:t>
            </a:r>
            <a:endParaRPr kumimoji="1" lang="en-US" altLang="zh-CN" sz="1400" dirty="0">
              <a:cs typeface="Courier New" panose="02070309020205020404" pitchFamily="49" charset="0"/>
            </a:endParaRPr>
          </a:p>
          <a:p>
            <a:pPr marL="342900" indent="-342900">
              <a:spcBef>
                <a:spcPts val="300"/>
              </a:spcBef>
              <a:spcAft>
                <a:spcPts val="300"/>
              </a:spcAft>
              <a:buAutoNum type="arabicPlain"/>
            </a:pPr>
            <a:r>
              <a:rPr kumimoji="1" lang="en-US" altLang="zh-CN" sz="1400" dirty="0">
                <a:cs typeface="Courier New" panose="02070309020205020404" pitchFamily="49" charset="0"/>
              </a:rPr>
              <a:t>      </a:t>
            </a:r>
            <a:r>
              <a:rPr kumimoji="1" lang="en-US" altLang="zh-CN" sz="1400" dirty="0">
                <a:latin typeface="Courier New" panose="02070309020205020404" pitchFamily="49" charset="0"/>
                <a:cs typeface="Courier New" panose="02070309020205020404" pitchFamily="49" charset="0"/>
              </a:rPr>
              <a:t>COPY</a:t>
            </a:r>
            <a:r>
              <a:rPr kumimoji="1" lang="en-US" altLang="zh-CN" sz="1400" dirty="0">
                <a:cs typeface="Courier New" panose="02070309020205020404" pitchFamily="49" charset="0"/>
              </a:rPr>
              <a:t>(</a:t>
            </a:r>
            <a:r>
              <a:rPr kumimoji="1" lang="en-US" altLang="zh-CN" sz="1400" i="1" dirty="0">
                <a:cs typeface="Courier New" panose="02070309020205020404" pitchFamily="49" charset="0"/>
              </a:rPr>
              <a:t>b, </a:t>
            </a:r>
            <a:r>
              <a:rPr kumimoji="1" lang="en-US" altLang="zh-CN" sz="1400" i="1" dirty="0" err="1">
                <a:cs typeface="Courier New" panose="02070309020205020404" pitchFamily="49" charset="0"/>
              </a:rPr>
              <a:t>buf</a:t>
            </a:r>
            <a:r>
              <a:rPr kumimoji="1" lang="en-US" altLang="zh-CN" sz="1400" i="1" dirty="0">
                <a:cs typeface="Courier New" panose="02070309020205020404" pitchFamily="49" charset="0"/>
              </a:rPr>
              <a:t>, </a:t>
            </a:r>
            <a:r>
              <a:rPr kumimoji="1" lang="en-US" altLang="zh-CN" sz="1400" dirty="0">
                <a:latin typeface="Courier New" panose="02070309020205020404" pitchFamily="49" charset="0"/>
                <a:cs typeface="Courier New" panose="02070309020205020404" pitchFamily="49" charset="0"/>
              </a:rPr>
              <a:t>MINIMUM</a:t>
            </a:r>
            <a:r>
              <a:rPr kumimoji="1" lang="en-US" altLang="zh-CN" sz="1400" dirty="0">
                <a:cs typeface="Courier New" panose="02070309020205020404" pitchFamily="49" charset="0"/>
              </a:rPr>
              <a:t>(</a:t>
            </a:r>
            <a:r>
              <a:rPr kumimoji="1" lang="en-US" altLang="zh-CN" sz="1400" i="1" dirty="0">
                <a:cs typeface="Courier New" panose="02070309020205020404" pitchFamily="49" charset="0"/>
              </a:rPr>
              <a:t>m-</a:t>
            </a:r>
            <a:r>
              <a:rPr kumimoji="1" lang="en-US" altLang="zh-CN" sz="1400" i="1" dirty="0" err="1">
                <a:cs typeface="Courier New" panose="02070309020205020404" pitchFamily="49" charset="0"/>
              </a:rPr>
              <a:t>i</a:t>
            </a:r>
            <a:r>
              <a:rPr kumimoji="1" lang="en-US" altLang="zh-CN" sz="1400" i="1" dirty="0">
                <a:cs typeface="Courier New" panose="02070309020205020404" pitchFamily="49" charset="0"/>
              </a:rPr>
              <a:t>, BLOCKSIZE</a:t>
            </a:r>
            <a:r>
              <a:rPr kumimoji="1" lang="en-US" altLang="zh-CN" sz="1400" dirty="0">
                <a:cs typeface="Courier New" panose="02070309020205020404" pitchFamily="49" charset="0"/>
              </a:rPr>
              <a:t>)</a:t>
            </a:r>
            <a:endParaRPr kumimoji="1" lang="en-US" altLang="zh-CN" sz="1400" dirty="0">
              <a:cs typeface="Courier New" panose="02070309020205020404" pitchFamily="49" charset="0"/>
            </a:endParaRPr>
          </a:p>
          <a:p>
            <a:pPr marL="342900" indent="-342900">
              <a:spcBef>
                <a:spcPts val="300"/>
              </a:spcBef>
              <a:spcAft>
                <a:spcPts val="300"/>
              </a:spcAft>
              <a:buAutoNum type="arabicPlain"/>
            </a:pPr>
            <a:r>
              <a:rPr kumimoji="1" lang="en-US" altLang="zh-CN" sz="1400" dirty="0">
                <a:cs typeface="Courier New" panose="02070309020205020404" pitchFamily="49" charset="0"/>
              </a:rPr>
              <a:t>      </a:t>
            </a:r>
            <a:r>
              <a:rPr kumimoji="1" lang="en-US" altLang="zh-CN" sz="1400" i="1" dirty="0" err="1">
                <a:cs typeface="Courier New" panose="02070309020205020404" pitchFamily="49" charset="0"/>
              </a:rPr>
              <a:t>i</a:t>
            </a:r>
            <a:r>
              <a:rPr kumimoji="1" lang="en-US" altLang="zh-CN" sz="1400" dirty="0">
                <a:cs typeface="Courier New" panose="02070309020205020404" pitchFamily="49" charset="0"/>
              </a:rPr>
              <a:t> </a:t>
            </a:r>
            <a:r>
              <a:rPr kumimoji="1" lang="en-US" altLang="zh-CN" sz="1400" i="1" dirty="0">
                <a:cs typeface="Courier New" panose="02070309020205020404" pitchFamily="49" charset="0"/>
              </a:rPr>
              <a:t>←</a:t>
            </a:r>
            <a:r>
              <a:rPr kumimoji="1" lang="en-US" altLang="zh-CN" sz="1400" dirty="0">
                <a:cs typeface="Courier New" panose="02070309020205020404" pitchFamily="49" charset="0"/>
              </a:rPr>
              <a:t> </a:t>
            </a:r>
            <a:r>
              <a:rPr kumimoji="1" lang="en-US" altLang="zh-CN" sz="1400" i="1" dirty="0" err="1">
                <a:cs typeface="Courier New" panose="02070309020205020404" pitchFamily="49" charset="0"/>
              </a:rPr>
              <a:t>i</a:t>
            </a:r>
            <a:r>
              <a:rPr kumimoji="1" lang="en-US" altLang="zh-CN" sz="1400" dirty="0">
                <a:cs typeface="Courier New" panose="02070309020205020404" pitchFamily="49" charset="0"/>
              </a:rPr>
              <a:t> </a:t>
            </a:r>
            <a:r>
              <a:rPr kumimoji="1" lang="en-US" altLang="zh-CN" sz="1400" b="1" dirty="0">
                <a:cs typeface="Courier New" panose="02070309020205020404" pitchFamily="49" charset="0"/>
              </a:rPr>
              <a:t>+</a:t>
            </a:r>
            <a:r>
              <a:rPr kumimoji="1" lang="en-US" altLang="zh-CN" sz="1400" dirty="0">
                <a:cs typeface="Courier New" panose="02070309020205020404" pitchFamily="49" charset="0"/>
              </a:rPr>
              <a:t> </a:t>
            </a:r>
            <a:r>
              <a:rPr kumimoji="1" lang="en-US" altLang="zh-CN" sz="1400" dirty="0">
                <a:latin typeface="Courier New" panose="02070309020205020404" pitchFamily="49" charset="0"/>
                <a:cs typeface="Courier New" panose="02070309020205020404" pitchFamily="49" charset="0"/>
              </a:rPr>
              <a:t>MINIMUM</a:t>
            </a:r>
            <a:r>
              <a:rPr kumimoji="1" lang="en-US" altLang="zh-CN" sz="1400" dirty="0">
                <a:cs typeface="Courier New" panose="02070309020205020404" pitchFamily="49" charset="0"/>
              </a:rPr>
              <a:t>(</a:t>
            </a:r>
            <a:r>
              <a:rPr kumimoji="1" lang="en-US" altLang="zh-CN" sz="1400" i="1" dirty="0">
                <a:cs typeface="Courier New" panose="02070309020205020404" pitchFamily="49" charset="0"/>
              </a:rPr>
              <a:t>m – </a:t>
            </a:r>
            <a:r>
              <a:rPr kumimoji="1" lang="en-US" altLang="zh-CN" sz="1400" i="1" dirty="0" err="1">
                <a:cs typeface="Courier New" panose="02070309020205020404" pitchFamily="49" charset="0"/>
              </a:rPr>
              <a:t>i</a:t>
            </a:r>
            <a:r>
              <a:rPr kumimoji="1" lang="en-US" altLang="zh-CN" sz="1400" i="1" dirty="0">
                <a:cs typeface="Courier New" panose="02070309020205020404" pitchFamily="49" charset="0"/>
              </a:rPr>
              <a:t>, BLOCKSIZE</a:t>
            </a:r>
            <a:r>
              <a:rPr kumimoji="1" lang="en-US" altLang="zh-CN" sz="1400" dirty="0">
                <a:cs typeface="Courier New" panose="02070309020205020404" pitchFamily="49" charset="0"/>
              </a:rPr>
              <a:t>)</a:t>
            </a:r>
            <a:endParaRPr kumimoji="1" lang="en-US" altLang="zh-CN" sz="1400" dirty="0">
              <a:cs typeface="Courier New" panose="02070309020205020404" pitchFamily="49" charset="0"/>
            </a:endParaRPr>
          </a:p>
          <a:p>
            <a:pPr marL="342900" indent="-342900">
              <a:spcBef>
                <a:spcPts val="300"/>
              </a:spcBef>
              <a:spcAft>
                <a:spcPts val="300"/>
              </a:spcAft>
              <a:buAutoNum type="arabicPlain"/>
            </a:pPr>
            <a:r>
              <a:rPr kumimoji="1" lang="en-US" altLang="zh-CN" sz="1400" i="1" dirty="0">
                <a:cs typeface="Courier New" panose="02070309020205020404" pitchFamily="49" charset="0"/>
              </a:rPr>
              <a:t>  </a:t>
            </a:r>
            <a:r>
              <a:rPr kumimoji="1" lang="en-US" altLang="zh-CN" sz="1400" i="1" dirty="0" err="1">
                <a:cs typeface="Courier New" panose="02070309020205020404" pitchFamily="49" charset="0"/>
              </a:rPr>
              <a:t>file_table</a:t>
            </a:r>
            <a:r>
              <a:rPr kumimoji="1" lang="en-US" altLang="zh-CN" sz="1400" i="1" dirty="0">
                <a:cs typeface="Courier New" panose="02070309020205020404" pitchFamily="49" charset="0"/>
              </a:rPr>
              <a:t>[</a:t>
            </a:r>
            <a:r>
              <a:rPr kumimoji="1" lang="en-US" altLang="zh-CN" sz="1400" i="1" dirty="0" err="1">
                <a:cs typeface="Courier New" panose="02070309020205020404" pitchFamily="49" charset="0"/>
              </a:rPr>
              <a:t>file_index</a:t>
            </a:r>
            <a:r>
              <a:rPr kumimoji="1" lang="en-US" altLang="zh-CN" sz="1400" i="1" dirty="0">
                <a:cs typeface="Courier New" panose="02070309020205020404" pitchFamily="49" charset="0"/>
              </a:rPr>
              <a:t>].cursor ← cursor + m</a:t>
            </a:r>
            <a:endParaRPr kumimoji="1" lang="en-US" altLang="zh-CN" sz="1400" i="1" dirty="0">
              <a:cs typeface="Courier New" panose="02070309020205020404" pitchFamily="49" charset="0"/>
            </a:endParaRPr>
          </a:p>
          <a:p>
            <a:pPr marL="342900" indent="-342900">
              <a:spcBef>
                <a:spcPts val="300"/>
              </a:spcBef>
              <a:spcAft>
                <a:spcPts val="300"/>
              </a:spcAft>
              <a:buAutoNum type="arabicPlain"/>
            </a:pPr>
            <a:r>
              <a:rPr kumimoji="1" lang="en-US" altLang="zh-CN" sz="1400" dirty="0">
                <a:cs typeface="Courier New" panose="02070309020205020404" pitchFamily="49" charset="0"/>
              </a:rPr>
              <a:t>  </a:t>
            </a:r>
            <a:r>
              <a:rPr kumimoji="1" lang="en-US" altLang="zh-CN" sz="1400" b="1" dirty="0">
                <a:cs typeface="Courier New" panose="02070309020205020404" pitchFamily="49" charset="0"/>
              </a:rPr>
              <a:t>return</a:t>
            </a:r>
            <a:r>
              <a:rPr kumimoji="1" lang="en-US" altLang="zh-CN" sz="1400" dirty="0">
                <a:cs typeface="Courier New" panose="02070309020205020404" pitchFamily="49" charset="0"/>
              </a:rPr>
              <a:t> </a:t>
            </a:r>
            <a:r>
              <a:rPr kumimoji="1" lang="en-US" altLang="zh-CN" sz="1400" i="1" dirty="0">
                <a:cs typeface="Courier New" panose="02070309020205020404" pitchFamily="49" charset="0"/>
              </a:rPr>
              <a:t>m</a:t>
            </a:r>
            <a:endParaRPr kumimoji="1" lang="en-US" altLang="zh-CN" sz="1400" i="1" dirty="0"/>
          </a:p>
          <a:p>
            <a:pPr>
              <a:spcBef>
                <a:spcPts val="300"/>
              </a:spcBef>
              <a:spcAft>
                <a:spcPts val="300"/>
              </a:spcAft>
            </a:pPr>
            <a:r>
              <a:rPr kumimoji="1" lang="en-US" altLang="zh-CN" b="1" i="1" dirty="0"/>
              <a:t>   </a:t>
            </a:r>
            <a:endParaRPr kumimoji="1" lang="zh-CN" altLang="en-US" i="1" dirty="0"/>
          </a:p>
        </p:txBody>
      </p:sp>
      <p:sp>
        <p:nvSpPr>
          <p:cNvPr id="3" name="文本框 2"/>
          <p:cNvSpPr txBox="1"/>
          <p:nvPr/>
        </p:nvSpPr>
        <p:spPr>
          <a:xfrm>
            <a:off x="4727575" y="2388235"/>
            <a:ext cx="3927475" cy="583565"/>
          </a:xfrm>
          <a:prstGeom prst="rect">
            <a:avLst/>
          </a:prstGeom>
          <a:noFill/>
        </p:spPr>
        <p:txBody>
          <a:bodyPr wrap="square" rtlCol="0">
            <a:spAutoFit/>
          </a:bodyPr>
          <a:p>
            <a:r>
              <a:rPr lang="zh-CN" altLang="en-US" sz="1600"/>
              <a:t>对于这里的</a:t>
            </a:r>
            <a:r>
              <a:rPr lang="en-US" altLang="zh-CN" sz="1600"/>
              <a:t>inode</a:t>
            </a:r>
            <a:r>
              <a:rPr lang="zh-CN" altLang="en-US" sz="1600"/>
              <a:t>文件系统，</a:t>
            </a:r>
            <a:r>
              <a:rPr lang="en-US" altLang="zh-CN" sz="1600"/>
              <a:t>size</a:t>
            </a:r>
            <a:r>
              <a:rPr lang="zh-CN" altLang="en-US" sz="1600"/>
              <a:t>剩余大小</a:t>
            </a:r>
            <a:endParaRPr lang="zh-CN" altLang="en-US" sz="1600"/>
          </a:p>
          <a:p>
            <a:r>
              <a:rPr lang="zh-CN" altLang="en-US" sz="1600"/>
              <a:t>是判断文件是否全部读完的依据。</a:t>
            </a:r>
            <a:endParaRPr lang="zh-CN" altLang="en-US"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Disk Layout of a Simple File System</a:t>
            </a:r>
            <a:endParaRPr lang="zh-CN" altLang="en-US" dirty="0"/>
          </a:p>
        </p:txBody>
      </p:sp>
      <p:pic>
        <p:nvPicPr>
          <p:cNvPr id="5" name="图片 4"/>
          <p:cNvPicPr>
            <a:picLocks noChangeAspect="1"/>
          </p:cNvPicPr>
          <p:nvPr/>
        </p:nvPicPr>
        <p:blipFill>
          <a:blip r:embed="rId1"/>
          <a:stretch>
            <a:fillRect/>
          </a:stretch>
        </p:blipFill>
        <p:spPr>
          <a:xfrm>
            <a:off x="794273" y="1217108"/>
            <a:ext cx="7239000" cy="1600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228866"/>
            <a:ext cx="8630919" cy="900442"/>
          </a:xfrm>
        </p:spPr>
        <p:txBody>
          <a:bodyPr/>
          <a:lstStyle/>
          <a:p>
            <a:r>
              <a:rPr kumimoji="1" lang="en-US" altLang="zh-CN" dirty="0"/>
              <a:t>Review:</a:t>
            </a:r>
            <a:r>
              <a:rPr kumimoji="1" lang="zh-CN" altLang="en-US" dirty="0"/>
              <a:t> </a:t>
            </a:r>
            <a:r>
              <a:rPr kumimoji="1" lang="en-US" altLang="zh-CN" dirty="0"/>
              <a:t>Large-scale websites on</a:t>
            </a:r>
            <a:r>
              <a:rPr kumimoji="1" lang="zh-CN" altLang="en-US" dirty="0"/>
              <a:t> </a:t>
            </a:r>
            <a:r>
              <a:rPr kumimoji="1" lang="en-US" altLang="zh-CN" dirty="0"/>
              <a:t>distributed systems </a:t>
            </a:r>
            <a:endParaRPr kumimoji="1" lang="zh-CN" altLang="en-US" b="0" dirty="0"/>
          </a:p>
        </p:txBody>
      </p:sp>
      <p:sp>
        <p:nvSpPr>
          <p:cNvPr id="3" name="内容占位符 2"/>
          <p:cNvSpPr>
            <a:spLocks noGrp="1"/>
          </p:cNvSpPr>
          <p:nvPr>
            <p:ph idx="1"/>
          </p:nvPr>
        </p:nvSpPr>
        <p:spPr>
          <a:xfrm>
            <a:off x="457200" y="1129308"/>
            <a:ext cx="4549022" cy="1498280"/>
          </a:xfrm>
        </p:spPr>
        <p:txBody>
          <a:bodyPr>
            <a:normAutofit/>
          </a:bodyPr>
          <a:lstStyle/>
          <a:p>
            <a:r>
              <a:rPr kumimoji="1" lang="en-US" altLang="zh-CN" b="0" dirty="0"/>
              <a:t>While distributed systems are built from components on a </a:t>
            </a:r>
            <a:r>
              <a:rPr kumimoji="1" lang="en-US" altLang="zh-CN" dirty="0">
                <a:solidFill>
                  <a:srgbClr val="C00000"/>
                </a:solidFill>
              </a:rPr>
              <a:t>single</a:t>
            </a:r>
            <a:r>
              <a:rPr kumimoji="1" lang="en-US" altLang="zh-CN" b="0" dirty="0"/>
              <a:t> node</a:t>
            </a:r>
            <a:endParaRPr kumimoji="1" lang="en-US" altLang="zh-CN" b="0" dirty="0"/>
          </a:p>
          <a:p>
            <a:pPr lvl="1"/>
            <a:r>
              <a:rPr kumimoji="1" lang="en-US" altLang="zh-CN" b="1" dirty="0">
                <a:solidFill>
                  <a:srgbClr val="C00000"/>
                </a:solidFill>
              </a:rPr>
              <a:t>File system</a:t>
            </a:r>
            <a:r>
              <a:rPr kumimoji="1" lang="en-US" altLang="zh-CN" dirty="0"/>
              <a:t> runtimes, etc. </a:t>
            </a:r>
            <a:endParaRPr kumimoji="1" lang="en-US" altLang="zh-CN" dirty="0"/>
          </a:p>
        </p:txBody>
      </p:sp>
      <p:grpSp>
        <p:nvGrpSpPr>
          <p:cNvPr id="31" name="组合 30"/>
          <p:cNvGrpSpPr/>
          <p:nvPr/>
        </p:nvGrpSpPr>
        <p:grpSpPr>
          <a:xfrm>
            <a:off x="5818303" y="4272758"/>
            <a:ext cx="3038209" cy="1240753"/>
            <a:chOff x="5004048" y="4297660"/>
            <a:chExt cx="3038209" cy="1240753"/>
          </a:xfrm>
        </p:grpSpPr>
        <p:grpSp>
          <p:nvGrpSpPr>
            <p:cNvPr id="12" name="组合 11"/>
            <p:cNvGrpSpPr/>
            <p:nvPr/>
          </p:nvGrpSpPr>
          <p:grpSpPr>
            <a:xfrm>
              <a:off x="5004048" y="4297660"/>
              <a:ext cx="905319" cy="801616"/>
              <a:chOff x="5914584" y="4712265"/>
              <a:chExt cx="905319" cy="801616"/>
            </a:xfrm>
          </p:grpSpPr>
          <p:grpSp>
            <p:nvGrpSpPr>
              <p:cNvPr id="11" name="组合 10"/>
              <p:cNvGrpSpPr/>
              <p:nvPr/>
            </p:nvGrpSpPr>
            <p:grpSpPr>
              <a:xfrm>
                <a:off x="5914584" y="4712265"/>
                <a:ext cx="901209" cy="801616"/>
                <a:chOff x="5914584" y="4712265"/>
                <a:chExt cx="901209" cy="801616"/>
              </a:xfrm>
            </p:grpSpPr>
            <p:sp>
              <p:nvSpPr>
                <p:cNvPr id="6" name="矩形 5"/>
                <p:cNvSpPr/>
                <p:nvPr/>
              </p:nvSpPr>
              <p:spPr>
                <a:xfrm>
                  <a:off x="6060281" y="4888681"/>
                  <a:ext cx="609817" cy="625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 name="矩形 8"/>
                <p:cNvSpPr/>
                <p:nvPr/>
              </p:nvSpPr>
              <p:spPr>
                <a:xfrm>
                  <a:off x="5914584" y="4712265"/>
                  <a:ext cx="901209" cy="276999"/>
                </a:xfrm>
                <a:prstGeom prst="rect">
                  <a:avLst/>
                </a:prstGeom>
                <a:solidFill>
                  <a:schemeClr val="bg1"/>
                </a:solidFill>
              </p:spPr>
              <p:txBody>
                <a:bodyPr wrap="none">
                  <a:spAutoFit/>
                </a:bodyPr>
                <a:lstStyle/>
                <a:p>
                  <a:r>
                    <a:rPr kumimoji="1" lang="en-US" altLang="zh-CN" sz="1200" dirty="0">
                      <a:solidFill>
                        <a:srgbClr val="000000"/>
                      </a:solidFill>
                    </a:rPr>
                    <a:t>File server</a:t>
                  </a:r>
                  <a:endParaRPr lang="zh-CN" altLang="en-US" sz="1200" dirty="0"/>
                </a:p>
              </p:txBody>
            </p:sp>
          </p:grpSp>
          <p:grpSp>
            <p:nvGrpSpPr>
              <p:cNvPr id="10" name="组合 9"/>
              <p:cNvGrpSpPr/>
              <p:nvPr/>
            </p:nvGrpSpPr>
            <p:grpSpPr>
              <a:xfrm>
                <a:off x="5914584" y="4989264"/>
                <a:ext cx="905319" cy="494965"/>
                <a:chOff x="4881156" y="4586631"/>
                <a:chExt cx="905319" cy="494965"/>
              </a:xfrm>
            </p:grpSpPr>
            <p:sp>
              <p:nvSpPr>
                <p:cNvPr id="7" name="一个圆顶角并剪去另一个顶角的矩形 6"/>
                <p:cNvSpPr/>
                <p:nvPr/>
              </p:nvSpPr>
              <p:spPr>
                <a:xfrm>
                  <a:off x="5087522" y="4586631"/>
                  <a:ext cx="492589" cy="461665"/>
                </a:xfrm>
                <a:prstGeom prst="snip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4881156" y="4619931"/>
                  <a:ext cx="905319" cy="461665"/>
                </a:xfrm>
                <a:prstGeom prst="rect">
                  <a:avLst/>
                </a:prstGeom>
                <a:noFill/>
              </p:spPr>
              <p:txBody>
                <a:bodyPr wrap="square">
                  <a:spAutoFit/>
                </a:bodyPr>
                <a:lstStyle/>
                <a:p>
                  <a:pPr algn="ctr"/>
                  <a:r>
                    <a:rPr kumimoji="1" lang="en-US" altLang="zh-CN" sz="1200" b="1" dirty="0"/>
                    <a:t>File:</a:t>
                  </a:r>
                  <a:endParaRPr kumimoji="1" lang="en-US" altLang="zh-CN" sz="1200" b="1" dirty="0"/>
                </a:p>
                <a:p>
                  <a:pPr algn="ctr"/>
                  <a:r>
                    <a:rPr kumimoji="1" lang="en-US" altLang="zh-CN" sz="1200" dirty="0"/>
                    <a:t>image</a:t>
                  </a:r>
                  <a:endParaRPr kumimoji="1" lang="zh-CN" altLang="en-US" sz="1200" dirty="0"/>
                </a:p>
              </p:txBody>
            </p:sp>
          </p:grpSp>
        </p:grpSp>
        <p:grpSp>
          <p:nvGrpSpPr>
            <p:cNvPr id="13" name="组合 12"/>
            <p:cNvGrpSpPr/>
            <p:nvPr/>
          </p:nvGrpSpPr>
          <p:grpSpPr>
            <a:xfrm>
              <a:off x="5835606" y="4297660"/>
              <a:ext cx="905319" cy="801616"/>
              <a:chOff x="5914584" y="4712265"/>
              <a:chExt cx="905319" cy="801616"/>
            </a:xfrm>
          </p:grpSpPr>
          <p:grpSp>
            <p:nvGrpSpPr>
              <p:cNvPr id="14" name="组合 13"/>
              <p:cNvGrpSpPr/>
              <p:nvPr/>
            </p:nvGrpSpPr>
            <p:grpSpPr>
              <a:xfrm>
                <a:off x="5914584" y="4712265"/>
                <a:ext cx="901209" cy="801616"/>
                <a:chOff x="5914584" y="4712265"/>
                <a:chExt cx="901209" cy="801616"/>
              </a:xfrm>
            </p:grpSpPr>
            <p:sp>
              <p:nvSpPr>
                <p:cNvPr id="18" name="矩形 17"/>
                <p:cNvSpPr/>
                <p:nvPr/>
              </p:nvSpPr>
              <p:spPr>
                <a:xfrm>
                  <a:off x="6060281" y="4888681"/>
                  <a:ext cx="609817" cy="625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9" name="矩形 18"/>
                <p:cNvSpPr/>
                <p:nvPr/>
              </p:nvSpPr>
              <p:spPr>
                <a:xfrm>
                  <a:off x="5914584" y="4712265"/>
                  <a:ext cx="901209" cy="276999"/>
                </a:xfrm>
                <a:prstGeom prst="rect">
                  <a:avLst/>
                </a:prstGeom>
                <a:solidFill>
                  <a:schemeClr val="bg1"/>
                </a:solidFill>
              </p:spPr>
              <p:txBody>
                <a:bodyPr wrap="none">
                  <a:spAutoFit/>
                </a:bodyPr>
                <a:lstStyle/>
                <a:p>
                  <a:r>
                    <a:rPr kumimoji="1" lang="en-US" altLang="zh-CN" sz="1200" dirty="0">
                      <a:solidFill>
                        <a:srgbClr val="000000"/>
                      </a:solidFill>
                    </a:rPr>
                    <a:t>File server</a:t>
                  </a:r>
                  <a:endParaRPr lang="zh-CN" altLang="en-US" sz="1200" dirty="0"/>
                </a:p>
              </p:txBody>
            </p:sp>
          </p:grpSp>
          <p:grpSp>
            <p:nvGrpSpPr>
              <p:cNvPr id="15" name="组合 14"/>
              <p:cNvGrpSpPr/>
              <p:nvPr/>
            </p:nvGrpSpPr>
            <p:grpSpPr>
              <a:xfrm>
                <a:off x="5914584" y="4989264"/>
                <a:ext cx="905319" cy="494965"/>
                <a:chOff x="4881156" y="4586631"/>
                <a:chExt cx="905319" cy="494965"/>
              </a:xfrm>
            </p:grpSpPr>
            <p:sp>
              <p:nvSpPr>
                <p:cNvPr id="16" name="一个圆顶角并剪去另一个顶角的矩形 15"/>
                <p:cNvSpPr/>
                <p:nvPr/>
              </p:nvSpPr>
              <p:spPr>
                <a:xfrm>
                  <a:off x="5087522" y="4586631"/>
                  <a:ext cx="492589" cy="461665"/>
                </a:xfrm>
                <a:prstGeom prst="snip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4881156" y="4619931"/>
                  <a:ext cx="905319" cy="461665"/>
                </a:xfrm>
                <a:prstGeom prst="rect">
                  <a:avLst/>
                </a:prstGeom>
                <a:noFill/>
              </p:spPr>
              <p:txBody>
                <a:bodyPr wrap="square">
                  <a:spAutoFit/>
                </a:bodyPr>
                <a:lstStyle/>
                <a:p>
                  <a:pPr algn="ctr"/>
                  <a:r>
                    <a:rPr kumimoji="1" lang="en-US" altLang="zh-CN" sz="1200" b="1" dirty="0"/>
                    <a:t>File:</a:t>
                  </a:r>
                  <a:endParaRPr kumimoji="1" lang="en-US" altLang="zh-CN" sz="1200" b="1" dirty="0"/>
                </a:p>
                <a:p>
                  <a:pPr algn="ctr"/>
                  <a:r>
                    <a:rPr kumimoji="1" lang="en-US" altLang="zh-CN" sz="1200" dirty="0"/>
                    <a:t>image</a:t>
                  </a:r>
                  <a:endParaRPr kumimoji="1" lang="zh-CN" altLang="en-US" sz="1200" dirty="0"/>
                </a:p>
              </p:txBody>
            </p:sp>
          </p:grpSp>
        </p:grpSp>
        <p:grpSp>
          <p:nvGrpSpPr>
            <p:cNvPr id="20" name="组合 19"/>
            <p:cNvGrpSpPr/>
            <p:nvPr/>
          </p:nvGrpSpPr>
          <p:grpSpPr>
            <a:xfrm>
              <a:off x="7136938" y="4297660"/>
              <a:ext cx="905319" cy="801616"/>
              <a:chOff x="5914584" y="4712265"/>
              <a:chExt cx="905319" cy="801616"/>
            </a:xfrm>
          </p:grpSpPr>
          <p:grpSp>
            <p:nvGrpSpPr>
              <p:cNvPr id="21" name="组合 20"/>
              <p:cNvGrpSpPr/>
              <p:nvPr/>
            </p:nvGrpSpPr>
            <p:grpSpPr>
              <a:xfrm>
                <a:off x="5914584" y="4712265"/>
                <a:ext cx="901209" cy="801616"/>
                <a:chOff x="5914584" y="4712265"/>
                <a:chExt cx="901209" cy="801616"/>
              </a:xfrm>
            </p:grpSpPr>
            <p:sp>
              <p:nvSpPr>
                <p:cNvPr id="25" name="矩形 24"/>
                <p:cNvSpPr/>
                <p:nvPr/>
              </p:nvSpPr>
              <p:spPr>
                <a:xfrm>
                  <a:off x="6060281" y="4888681"/>
                  <a:ext cx="609817" cy="625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6" name="矩形 25"/>
                <p:cNvSpPr/>
                <p:nvPr/>
              </p:nvSpPr>
              <p:spPr>
                <a:xfrm>
                  <a:off x="5914584" y="4712265"/>
                  <a:ext cx="901209" cy="276999"/>
                </a:xfrm>
                <a:prstGeom prst="rect">
                  <a:avLst/>
                </a:prstGeom>
                <a:solidFill>
                  <a:schemeClr val="bg1"/>
                </a:solidFill>
              </p:spPr>
              <p:txBody>
                <a:bodyPr wrap="none">
                  <a:spAutoFit/>
                </a:bodyPr>
                <a:lstStyle/>
                <a:p>
                  <a:r>
                    <a:rPr kumimoji="1" lang="en-US" altLang="zh-CN" sz="1200" dirty="0">
                      <a:solidFill>
                        <a:srgbClr val="000000"/>
                      </a:solidFill>
                    </a:rPr>
                    <a:t>File server</a:t>
                  </a:r>
                  <a:endParaRPr lang="zh-CN" altLang="en-US" sz="1200" dirty="0"/>
                </a:p>
              </p:txBody>
            </p:sp>
          </p:grpSp>
          <p:grpSp>
            <p:nvGrpSpPr>
              <p:cNvPr id="22" name="组合 21"/>
              <p:cNvGrpSpPr/>
              <p:nvPr/>
            </p:nvGrpSpPr>
            <p:grpSpPr>
              <a:xfrm>
                <a:off x="5914584" y="4989264"/>
                <a:ext cx="905319" cy="494965"/>
                <a:chOff x="4881156" y="4586631"/>
                <a:chExt cx="905319" cy="494965"/>
              </a:xfrm>
            </p:grpSpPr>
            <p:sp>
              <p:nvSpPr>
                <p:cNvPr id="23" name="一个圆顶角并剪去另一个顶角的矩形 22"/>
                <p:cNvSpPr/>
                <p:nvPr/>
              </p:nvSpPr>
              <p:spPr>
                <a:xfrm>
                  <a:off x="5087522" y="4586631"/>
                  <a:ext cx="492589" cy="461665"/>
                </a:xfrm>
                <a:prstGeom prst="snip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4881156" y="4619931"/>
                  <a:ext cx="905319" cy="461665"/>
                </a:xfrm>
                <a:prstGeom prst="rect">
                  <a:avLst/>
                </a:prstGeom>
                <a:noFill/>
              </p:spPr>
              <p:txBody>
                <a:bodyPr wrap="square">
                  <a:spAutoFit/>
                </a:bodyPr>
                <a:lstStyle/>
                <a:p>
                  <a:pPr algn="ctr"/>
                  <a:r>
                    <a:rPr kumimoji="1" lang="en-US" altLang="zh-CN" sz="1200" b="1" dirty="0"/>
                    <a:t>File:</a:t>
                  </a:r>
                  <a:endParaRPr kumimoji="1" lang="en-US" altLang="zh-CN" sz="1200" b="1" dirty="0"/>
                </a:p>
                <a:p>
                  <a:pPr algn="ctr"/>
                  <a:r>
                    <a:rPr kumimoji="1" lang="en-US" altLang="zh-CN" sz="1200" dirty="0"/>
                    <a:t>image</a:t>
                  </a:r>
                  <a:endParaRPr kumimoji="1" lang="zh-CN" altLang="en-US" sz="1200" dirty="0"/>
                </a:p>
              </p:txBody>
            </p:sp>
          </p:grpSp>
        </p:grpSp>
        <p:sp>
          <p:nvSpPr>
            <p:cNvPr id="27" name="矩形 26"/>
            <p:cNvSpPr/>
            <p:nvPr/>
          </p:nvSpPr>
          <p:spPr>
            <a:xfrm>
              <a:off x="6680258" y="4546994"/>
              <a:ext cx="492443" cy="461665"/>
            </a:xfrm>
            <a:prstGeom prst="rect">
              <a:avLst/>
            </a:prstGeom>
            <a:noFill/>
          </p:spPr>
          <p:txBody>
            <a:bodyPr wrap="none">
              <a:spAutoFit/>
            </a:bodyPr>
            <a:lstStyle/>
            <a:p>
              <a:r>
                <a:rPr kumimoji="1" lang="en-US" altLang="zh-CN" sz="2400" dirty="0">
                  <a:solidFill>
                    <a:srgbClr val="000000"/>
                  </a:solidFill>
                </a:rPr>
                <a:t>…</a:t>
              </a:r>
              <a:endParaRPr lang="zh-CN" altLang="en-US" sz="2400" dirty="0"/>
            </a:p>
          </p:txBody>
        </p:sp>
        <p:cxnSp>
          <p:nvCxnSpPr>
            <p:cNvPr id="29" name="直线连接符 28"/>
            <p:cNvCxnSpPr/>
            <p:nvPr/>
          </p:nvCxnSpPr>
          <p:spPr>
            <a:xfrm>
              <a:off x="5090360" y="5161756"/>
              <a:ext cx="28884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5495307" y="5199859"/>
              <a:ext cx="2191626" cy="338554"/>
            </a:xfrm>
            <a:prstGeom prst="rect">
              <a:avLst/>
            </a:prstGeom>
            <a:noFill/>
          </p:spPr>
          <p:txBody>
            <a:bodyPr wrap="none">
              <a:spAutoFit/>
            </a:bodyPr>
            <a:lstStyle/>
            <a:p>
              <a:r>
                <a:rPr kumimoji="1" lang="en-US" altLang="zh-CN" sz="1600" dirty="0">
                  <a:solidFill>
                    <a:srgbClr val="000000"/>
                  </a:solidFill>
                </a:rPr>
                <a:t>Distributed file system</a:t>
              </a:r>
              <a:endParaRPr lang="zh-CN" altLang="en-US" sz="1600" dirty="0"/>
            </a:p>
          </p:txBody>
        </p:sp>
      </p:grpSp>
      <p:grpSp>
        <p:nvGrpSpPr>
          <p:cNvPr id="49" name="组合 48"/>
          <p:cNvGrpSpPr/>
          <p:nvPr/>
        </p:nvGrpSpPr>
        <p:grpSpPr>
          <a:xfrm>
            <a:off x="5758122" y="2568458"/>
            <a:ext cx="3098390" cy="1384372"/>
            <a:chOff x="5645427" y="2766408"/>
            <a:chExt cx="3098390" cy="1384372"/>
          </a:xfrm>
        </p:grpSpPr>
        <p:grpSp>
          <p:nvGrpSpPr>
            <p:cNvPr id="33" name="组合 32"/>
            <p:cNvGrpSpPr/>
            <p:nvPr/>
          </p:nvGrpSpPr>
          <p:grpSpPr>
            <a:xfrm>
              <a:off x="5645427" y="2766408"/>
              <a:ext cx="1309974" cy="899967"/>
              <a:chOff x="6831174" y="4263832"/>
              <a:chExt cx="1309974" cy="899967"/>
            </a:xfrm>
          </p:grpSpPr>
          <p:sp>
            <p:nvSpPr>
              <p:cNvPr id="34" name="矩形 33"/>
              <p:cNvSpPr/>
              <p:nvPr/>
            </p:nvSpPr>
            <p:spPr>
              <a:xfrm>
                <a:off x="6848261" y="4495975"/>
                <a:ext cx="1212919" cy="667824"/>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5" name="矩形 34"/>
              <p:cNvSpPr/>
              <p:nvPr/>
            </p:nvSpPr>
            <p:spPr>
              <a:xfrm>
                <a:off x="6831174" y="4263832"/>
                <a:ext cx="1309974" cy="276999"/>
              </a:xfrm>
              <a:prstGeom prst="rect">
                <a:avLst/>
              </a:prstGeom>
              <a:solidFill>
                <a:schemeClr val="bg1"/>
              </a:solidFill>
            </p:spPr>
            <p:txBody>
              <a:bodyPr wrap="none">
                <a:spAutoFit/>
              </a:bodyPr>
              <a:lstStyle/>
              <a:p>
                <a:r>
                  <a:rPr kumimoji="1" lang="en-US" altLang="zh-CN" sz="1200" dirty="0">
                    <a:solidFill>
                      <a:srgbClr val="000000"/>
                    </a:solidFill>
                  </a:rPr>
                  <a:t>Database server</a:t>
                </a:r>
                <a:endParaRPr lang="zh-CN" altLang="en-US" sz="1200" dirty="0"/>
              </a:p>
            </p:txBody>
          </p:sp>
          <p:grpSp>
            <p:nvGrpSpPr>
              <p:cNvPr id="36" name="组合 35"/>
              <p:cNvGrpSpPr/>
              <p:nvPr/>
            </p:nvGrpSpPr>
            <p:grpSpPr>
              <a:xfrm>
                <a:off x="6951983" y="4538944"/>
                <a:ext cx="1080001" cy="584154"/>
                <a:chOff x="6642225" y="3964214"/>
                <a:chExt cx="816191" cy="584154"/>
              </a:xfrm>
            </p:grpSpPr>
            <p:sp>
              <p:nvSpPr>
                <p:cNvPr id="37" name="磁盘 36"/>
                <p:cNvSpPr/>
                <p:nvPr/>
              </p:nvSpPr>
              <p:spPr>
                <a:xfrm>
                  <a:off x="6642225" y="3964214"/>
                  <a:ext cx="816191" cy="584154"/>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200" dirty="0">
                    <a:solidFill>
                      <a:schemeClr val="tx1"/>
                    </a:solidFill>
                  </a:endParaRPr>
                </a:p>
              </p:txBody>
            </p:sp>
            <p:sp>
              <p:nvSpPr>
                <p:cNvPr id="38" name="矩形 37"/>
                <p:cNvSpPr/>
                <p:nvPr/>
              </p:nvSpPr>
              <p:spPr>
                <a:xfrm>
                  <a:off x="6679366" y="4033238"/>
                  <a:ext cx="733109" cy="461665"/>
                </a:xfrm>
                <a:prstGeom prst="rect">
                  <a:avLst/>
                </a:prstGeom>
                <a:solidFill>
                  <a:schemeClr val="bg1"/>
                </a:solidFill>
              </p:spPr>
              <p:txBody>
                <a:bodyPr wrap="square">
                  <a:spAutoFit/>
                </a:bodyPr>
                <a:lstStyle/>
                <a:p>
                  <a:pPr algn="ctr"/>
                  <a:r>
                    <a:rPr kumimoji="1" lang="en-US" altLang="zh-CN" sz="1200" b="1" dirty="0"/>
                    <a:t>Database</a:t>
                  </a:r>
                  <a:endParaRPr kumimoji="1" lang="en-US" altLang="zh-CN" sz="1200" b="1" dirty="0"/>
                </a:p>
                <a:p>
                  <a:pPr algn="ctr"/>
                  <a:r>
                    <a:rPr kumimoji="1" lang="en-US" altLang="zh-CN" sz="1200" dirty="0"/>
                    <a:t>user, price</a:t>
                  </a:r>
                  <a:endParaRPr kumimoji="1" lang="zh-CN" altLang="en-US" sz="1200" dirty="0"/>
                </a:p>
              </p:txBody>
            </p:sp>
          </p:grpSp>
        </p:grpSp>
        <p:grpSp>
          <p:nvGrpSpPr>
            <p:cNvPr id="39" name="组合 38"/>
            <p:cNvGrpSpPr/>
            <p:nvPr/>
          </p:nvGrpSpPr>
          <p:grpSpPr>
            <a:xfrm>
              <a:off x="7433843" y="2770148"/>
              <a:ext cx="1309974" cy="899967"/>
              <a:chOff x="6831174" y="4263832"/>
              <a:chExt cx="1309974" cy="899967"/>
            </a:xfrm>
          </p:grpSpPr>
          <p:sp>
            <p:nvSpPr>
              <p:cNvPr id="40" name="矩形 39"/>
              <p:cNvSpPr/>
              <p:nvPr/>
            </p:nvSpPr>
            <p:spPr>
              <a:xfrm>
                <a:off x="6848261" y="4495975"/>
                <a:ext cx="1212919" cy="667824"/>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41" name="矩形 40"/>
              <p:cNvSpPr/>
              <p:nvPr/>
            </p:nvSpPr>
            <p:spPr>
              <a:xfrm>
                <a:off x="6831174" y="4263832"/>
                <a:ext cx="1309974" cy="276999"/>
              </a:xfrm>
              <a:prstGeom prst="rect">
                <a:avLst/>
              </a:prstGeom>
              <a:solidFill>
                <a:schemeClr val="bg1"/>
              </a:solidFill>
            </p:spPr>
            <p:txBody>
              <a:bodyPr wrap="none">
                <a:spAutoFit/>
              </a:bodyPr>
              <a:lstStyle/>
              <a:p>
                <a:r>
                  <a:rPr kumimoji="1" lang="en-US" altLang="zh-CN" sz="1200" dirty="0">
                    <a:solidFill>
                      <a:srgbClr val="000000"/>
                    </a:solidFill>
                  </a:rPr>
                  <a:t>Database server</a:t>
                </a:r>
                <a:endParaRPr lang="zh-CN" altLang="en-US" sz="1200" dirty="0"/>
              </a:p>
            </p:txBody>
          </p:sp>
          <p:grpSp>
            <p:nvGrpSpPr>
              <p:cNvPr id="42" name="组合 41"/>
              <p:cNvGrpSpPr/>
              <p:nvPr/>
            </p:nvGrpSpPr>
            <p:grpSpPr>
              <a:xfrm>
                <a:off x="6951983" y="4538944"/>
                <a:ext cx="1080001" cy="584154"/>
                <a:chOff x="6642225" y="3964214"/>
                <a:chExt cx="816191" cy="584154"/>
              </a:xfrm>
            </p:grpSpPr>
            <p:sp>
              <p:nvSpPr>
                <p:cNvPr id="43" name="磁盘 42"/>
                <p:cNvSpPr/>
                <p:nvPr/>
              </p:nvSpPr>
              <p:spPr>
                <a:xfrm>
                  <a:off x="6642225" y="3964214"/>
                  <a:ext cx="816191" cy="584154"/>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200" dirty="0">
                    <a:solidFill>
                      <a:schemeClr val="tx1"/>
                    </a:solidFill>
                  </a:endParaRPr>
                </a:p>
              </p:txBody>
            </p:sp>
            <p:sp>
              <p:nvSpPr>
                <p:cNvPr id="44" name="矩形 43"/>
                <p:cNvSpPr/>
                <p:nvPr/>
              </p:nvSpPr>
              <p:spPr>
                <a:xfrm>
                  <a:off x="6679366" y="4033238"/>
                  <a:ext cx="733109" cy="461665"/>
                </a:xfrm>
                <a:prstGeom prst="rect">
                  <a:avLst/>
                </a:prstGeom>
                <a:solidFill>
                  <a:schemeClr val="bg1"/>
                </a:solidFill>
              </p:spPr>
              <p:txBody>
                <a:bodyPr wrap="square">
                  <a:spAutoFit/>
                </a:bodyPr>
                <a:lstStyle/>
                <a:p>
                  <a:pPr algn="ctr"/>
                  <a:r>
                    <a:rPr kumimoji="1" lang="en-US" altLang="zh-CN" sz="1200" b="1" dirty="0"/>
                    <a:t>Database</a:t>
                  </a:r>
                  <a:endParaRPr kumimoji="1" lang="en-US" altLang="zh-CN" sz="1200" b="1" dirty="0"/>
                </a:p>
                <a:p>
                  <a:pPr algn="ctr"/>
                  <a:r>
                    <a:rPr kumimoji="1" lang="en-US" altLang="zh-CN" sz="1200" dirty="0"/>
                    <a:t>user, price</a:t>
                  </a:r>
                  <a:endParaRPr kumimoji="1" lang="zh-CN" altLang="en-US" sz="1200" dirty="0"/>
                </a:p>
              </p:txBody>
            </p:sp>
          </p:grpSp>
        </p:grpSp>
        <p:cxnSp>
          <p:nvCxnSpPr>
            <p:cNvPr id="45" name="直线连接符 44"/>
            <p:cNvCxnSpPr/>
            <p:nvPr/>
          </p:nvCxnSpPr>
          <p:spPr>
            <a:xfrm>
              <a:off x="5645427" y="3793604"/>
              <a:ext cx="30813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6897697" y="3066734"/>
              <a:ext cx="492443" cy="461665"/>
            </a:xfrm>
            <a:prstGeom prst="rect">
              <a:avLst/>
            </a:prstGeom>
            <a:noFill/>
          </p:spPr>
          <p:txBody>
            <a:bodyPr wrap="none">
              <a:spAutoFit/>
            </a:bodyPr>
            <a:lstStyle/>
            <a:p>
              <a:r>
                <a:rPr kumimoji="1" lang="en-US" altLang="zh-CN" sz="2400" dirty="0">
                  <a:solidFill>
                    <a:srgbClr val="000000"/>
                  </a:solidFill>
                </a:rPr>
                <a:t>…</a:t>
              </a:r>
              <a:endParaRPr lang="zh-CN" altLang="en-US" sz="2400" dirty="0"/>
            </a:p>
          </p:txBody>
        </p:sp>
        <p:sp>
          <p:nvSpPr>
            <p:cNvPr id="48" name="矩形 47"/>
            <p:cNvSpPr/>
            <p:nvPr/>
          </p:nvSpPr>
          <p:spPr>
            <a:xfrm>
              <a:off x="6151448" y="3812226"/>
              <a:ext cx="2064989" cy="338554"/>
            </a:xfrm>
            <a:prstGeom prst="rect">
              <a:avLst/>
            </a:prstGeom>
            <a:noFill/>
          </p:spPr>
          <p:txBody>
            <a:bodyPr wrap="none">
              <a:spAutoFit/>
            </a:bodyPr>
            <a:lstStyle/>
            <a:p>
              <a:r>
                <a:rPr kumimoji="1" lang="en-US" altLang="zh-CN" sz="1600" dirty="0">
                  <a:solidFill>
                    <a:srgbClr val="000000"/>
                  </a:solidFill>
                </a:rPr>
                <a:t>Distributed database</a:t>
              </a:r>
              <a:endParaRPr lang="zh-CN" altLang="en-US" sz="1600" dirty="0"/>
            </a:p>
          </p:txBody>
        </p:sp>
      </p:grpSp>
      <p:grpSp>
        <p:nvGrpSpPr>
          <p:cNvPr id="67" name="组合 66"/>
          <p:cNvGrpSpPr/>
          <p:nvPr/>
        </p:nvGrpSpPr>
        <p:grpSpPr>
          <a:xfrm>
            <a:off x="5383207" y="1199766"/>
            <a:ext cx="3704912" cy="1076455"/>
            <a:chOff x="5248883" y="1420516"/>
            <a:chExt cx="3704912" cy="1076455"/>
          </a:xfrm>
        </p:grpSpPr>
        <p:grpSp>
          <p:nvGrpSpPr>
            <p:cNvPr id="63" name="组合 62"/>
            <p:cNvGrpSpPr/>
            <p:nvPr/>
          </p:nvGrpSpPr>
          <p:grpSpPr>
            <a:xfrm>
              <a:off x="5248883" y="1420516"/>
              <a:ext cx="3704912" cy="608773"/>
              <a:chOff x="5248883" y="1420516"/>
              <a:chExt cx="3704912" cy="608773"/>
            </a:xfrm>
          </p:grpSpPr>
          <p:grpSp>
            <p:nvGrpSpPr>
              <p:cNvPr id="50" name="组合 49"/>
              <p:cNvGrpSpPr/>
              <p:nvPr/>
            </p:nvGrpSpPr>
            <p:grpSpPr>
              <a:xfrm>
                <a:off x="5248883" y="1424862"/>
                <a:ext cx="1215397" cy="604427"/>
                <a:chOff x="4705349" y="3308267"/>
                <a:chExt cx="1215397" cy="604427"/>
              </a:xfrm>
            </p:grpSpPr>
            <p:sp>
              <p:nvSpPr>
                <p:cNvPr id="51" name="梯形 50"/>
                <p:cNvSpPr/>
                <p:nvPr/>
              </p:nvSpPr>
              <p:spPr>
                <a:xfrm>
                  <a:off x="4857850" y="3506191"/>
                  <a:ext cx="910397" cy="406503"/>
                </a:xfrm>
                <a:prstGeom prst="trapezoid">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矩形 51"/>
                <p:cNvSpPr/>
                <p:nvPr/>
              </p:nvSpPr>
              <p:spPr>
                <a:xfrm>
                  <a:off x="4896935" y="3566708"/>
                  <a:ext cx="792204" cy="276999"/>
                </a:xfrm>
                <a:prstGeom prst="rect">
                  <a:avLst/>
                </a:prstGeom>
              </p:spPr>
              <p:txBody>
                <a:bodyPr wrap="none">
                  <a:spAutoFit/>
                </a:bodyPr>
                <a:lstStyle/>
                <a:p>
                  <a:pPr algn="ctr"/>
                  <a:r>
                    <a:rPr kumimoji="1" lang="en-US" altLang="zh-CN" sz="1200" b="1" dirty="0"/>
                    <a:t>Caching</a:t>
                  </a:r>
                  <a:endParaRPr kumimoji="1" lang="en-US" altLang="zh-CN" sz="1200" b="1" dirty="0"/>
                </a:p>
              </p:txBody>
            </p:sp>
            <p:sp>
              <p:nvSpPr>
                <p:cNvPr id="53" name="矩形 52"/>
                <p:cNvSpPr/>
                <p:nvPr/>
              </p:nvSpPr>
              <p:spPr>
                <a:xfrm>
                  <a:off x="4705349" y="3308267"/>
                  <a:ext cx="1215397" cy="276999"/>
                </a:xfrm>
                <a:prstGeom prst="rect">
                  <a:avLst/>
                </a:prstGeom>
                <a:solidFill>
                  <a:schemeClr val="bg1"/>
                </a:solidFill>
              </p:spPr>
              <p:txBody>
                <a:bodyPr wrap="none">
                  <a:spAutoFit/>
                </a:bodyPr>
                <a:lstStyle/>
                <a:p>
                  <a:r>
                    <a:rPr kumimoji="1" lang="en-US" altLang="zh-CN" sz="1200" dirty="0">
                      <a:solidFill>
                        <a:srgbClr val="000000"/>
                      </a:solidFill>
                    </a:rPr>
                    <a:t>Caching server</a:t>
                  </a:r>
                  <a:endParaRPr lang="zh-CN" altLang="en-US" sz="1200" dirty="0"/>
                </a:p>
              </p:txBody>
            </p:sp>
          </p:grpSp>
          <p:grpSp>
            <p:nvGrpSpPr>
              <p:cNvPr id="54" name="组合 53"/>
              <p:cNvGrpSpPr/>
              <p:nvPr/>
            </p:nvGrpSpPr>
            <p:grpSpPr>
              <a:xfrm>
                <a:off x="6350866" y="1424862"/>
                <a:ext cx="1215397" cy="604427"/>
                <a:chOff x="4705349" y="3308267"/>
                <a:chExt cx="1215397" cy="604427"/>
              </a:xfrm>
            </p:grpSpPr>
            <p:sp>
              <p:nvSpPr>
                <p:cNvPr id="55" name="梯形 54"/>
                <p:cNvSpPr/>
                <p:nvPr/>
              </p:nvSpPr>
              <p:spPr>
                <a:xfrm>
                  <a:off x="4857850" y="3506191"/>
                  <a:ext cx="910397" cy="406503"/>
                </a:xfrm>
                <a:prstGeom prst="trapezoid">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矩形 55"/>
                <p:cNvSpPr/>
                <p:nvPr/>
              </p:nvSpPr>
              <p:spPr>
                <a:xfrm>
                  <a:off x="4896935" y="3566708"/>
                  <a:ext cx="792204" cy="276999"/>
                </a:xfrm>
                <a:prstGeom prst="rect">
                  <a:avLst/>
                </a:prstGeom>
              </p:spPr>
              <p:txBody>
                <a:bodyPr wrap="none">
                  <a:spAutoFit/>
                </a:bodyPr>
                <a:lstStyle/>
                <a:p>
                  <a:pPr algn="ctr"/>
                  <a:r>
                    <a:rPr kumimoji="1" lang="en-US" altLang="zh-CN" sz="1200" b="1" dirty="0"/>
                    <a:t>Caching</a:t>
                  </a:r>
                  <a:endParaRPr kumimoji="1" lang="en-US" altLang="zh-CN" sz="1200" b="1" dirty="0"/>
                </a:p>
              </p:txBody>
            </p:sp>
            <p:sp>
              <p:nvSpPr>
                <p:cNvPr id="57" name="矩形 56"/>
                <p:cNvSpPr/>
                <p:nvPr/>
              </p:nvSpPr>
              <p:spPr>
                <a:xfrm>
                  <a:off x="4705349" y="3308267"/>
                  <a:ext cx="1215397" cy="276999"/>
                </a:xfrm>
                <a:prstGeom prst="rect">
                  <a:avLst/>
                </a:prstGeom>
                <a:solidFill>
                  <a:schemeClr val="bg1"/>
                </a:solidFill>
              </p:spPr>
              <p:txBody>
                <a:bodyPr wrap="none">
                  <a:spAutoFit/>
                </a:bodyPr>
                <a:lstStyle/>
                <a:p>
                  <a:r>
                    <a:rPr kumimoji="1" lang="en-US" altLang="zh-CN" sz="1200" dirty="0">
                      <a:solidFill>
                        <a:srgbClr val="000000"/>
                      </a:solidFill>
                    </a:rPr>
                    <a:t>Caching server</a:t>
                  </a:r>
                  <a:endParaRPr lang="zh-CN" altLang="en-US" sz="1200" dirty="0"/>
                </a:p>
              </p:txBody>
            </p:sp>
          </p:grpSp>
          <p:grpSp>
            <p:nvGrpSpPr>
              <p:cNvPr id="58" name="组合 57"/>
              <p:cNvGrpSpPr/>
              <p:nvPr/>
            </p:nvGrpSpPr>
            <p:grpSpPr>
              <a:xfrm>
                <a:off x="7738398" y="1420516"/>
                <a:ext cx="1215397" cy="604427"/>
                <a:chOff x="4705349" y="3308267"/>
                <a:chExt cx="1215397" cy="604427"/>
              </a:xfrm>
            </p:grpSpPr>
            <p:sp>
              <p:nvSpPr>
                <p:cNvPr id="59" name="梯形 58"/>
                <p:cNvSpPr/>
                <p:nvPr/>
              </p:nvSpPr>
              <p:spPr>
                <a:xfrm>
                  <a:off x="4857850" y="3506191"/>
                  <a:ext cx="910397" cy="406503"/>
                </a:xfrm>
                <a:prstGeom prst="trapezoid">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矩形 59"/>
                <p:cNvSpPr/>
                <p:nvPr/>
              </p:nvSpPr>
              <p:spPr>
                <a:xfrm>
                  <a:off x="4896935" y="3566708"/>
                  <a:ext cx="792204" cy="276999"/>
                </a:xfrm>
                <a:prstGeom prst="rect">
                  <a:avLst/>
                </a:prstGeom>
              </p:spPr>
              <p:txBody>
                <a:bodyPr wrap="none">
                  <a:spAutoFit/>
                </a:bodyPr>
                <a:lstStyle/>
                <a:p>
                  <a:pPr algn="ctr"/>
                  <a:r>
                    <a:rPr kumimoji="1" lang="en-US" altLang="zh-CN" sz="1200" b="1" dirty="0"/>
                    <a:t>Caching</a:t>
                  </a:r>
                  <a:endParaRPr kumimoji="1" lang="en-US" altLang="zh-CN" sz="1200" b="1" dirty="0"/>
                </a:p>
              </p:txBody>
            </p:sp>
            <p:sp>
              <p:nvSpPr>
                <p:cNvPr id="61" name="矩形 60"/>
                <p:cNvSpPr/>
                <p:nvPr/>
              </p:nvSpPr>
              <p:spPr>
                <a:xfrm>
                  <a:off x="4705349" y="3308267"/>
                  <a:ext cx="1215397" cy="276999"/>
                </a:xfrm>
                <a:prstGeom prst="rect">
                  <a:avLst/>
                </a:prstGeom>
                <a:solidFill>
                  <a:schemeClr val="bg1"/>
                </a:solidFill>
              </p:spPr>
              <p:txBody>
                <a:bodyPr wrap="none">
                  <a:spAutoFit/>
                </a:bodyPr>
                <a:lstStyle/>
                <a:p>
                  <a:r>
                    <a:rPr kumimoji="1" lang="en-US" altLang="zh-CN" sz="1200" dirty="0">
                      <a:solidFill>
                        <a:srgbClr val="000000"/>
                      </a:solidFill>
                    </a:rPr>
                    <a:t>Caching server</a:t>
                  </a:r>
                  <a:endParaRPr lang="zh-CN" altLang="en-US" sz="1200" dirty="0"/>
                </a:p>
              </p:txBody>
            </p:sp>
          </p:grpSp>
          <p:sp>
            <p:nvSpPr>
              <p:cNvPr id="62" name="矩形 61"/>
              <p:cNvSpPr/>
              <p:nvPr/>
            </p:nvSpPr>
            <p:spPr>
              <a:xfrm>
                <a:off x="7415910" y="1502122"/>
                <a:ext cx="492443" cy="461665"/>
              </a:xfrm>
              <a:prstGeom prst="rect">
                <a:avLst/>
              </a:prstGeom>
              <a:noFill/>
            </p:spPr>
            <p:txBody>
              <a:bodyPr wrap="none">
                <a:spAutoFit/>
              </a:bodyPr>
              <a:lstStyle/>
              <a:p>
                <a:r>
                  <a:rPr kumimoji="1" lang="en-US" altLang="zh-CN" sz="2400" dirty="0">
                    <a:solidFill>
                      <a:srgbClr val="000000"/>
                    </a:solidFill>
                  </a:rPr>
                  <a:t>…</a:t>
                </a:r>
                <a:endParaRPr lang="zh-CN" altLang="en-US" sz="2400" dirty="0"/>
              </a:p>
            </p:txBody>
          </p:sp>
        </p:grpSp>
        <p:cxnSp>
          <p:nvCxnSpPr>
            <p:cNvPr id="64" name="直线连接符 63"/>
            <p:cNvCxnSpPr/>
            <p:nvPr/>
          </p:nvCxnSpPr>
          <p:spPr>
            <a:xfrm>
              <a:off x="5308749" y="2137420"/>
              <a:ext cx="36450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6027005" y="2158417"/>
              <a:ext cx="1927131" cy="338554"/>
            </a:xfrm>
            <a:prstGeom prst="rect">
              <a:avLst/>
            </a:prstGeom>
            <a:noFill/>
          </p:spPr>
          <p:txBody>
            <a:bodyPr wrap="none">
              <a:spAutoFit/>
            </a:bodyPr>
            <a:lstStyle/>
            <a:p>
              <a:r>
                <a:rPr kumimoji="1" lang="en-US" altLang="zh-CN" sz="1600" dirty="0">
                  <a:solidFill>
                    <a:srgbClr val="000000"/>
                  </a:solidFill>
                </a:rPr>
                <a:t>Distributed caching</a:t>
              </a:r>
              <a:endParaRPr lang="zh-CN" altLang="en-US" sz="1600" dirty="0"/>
            </a:p>
          </p:txBody>
        </p:sp>
      </p:grpSp>
      <p:grpSp>
        <p:nvGrpSpPr>
          <p:cNvPr id="94" name="组合 93"/>
          <p:cNvGrpSpPr/>
          <p:nvPr/>
        </p:nvGrpSpPr>
        <p:grpSpPr>
          <a:xfrm>
            <a:off x="2236116" y="3199271"/>
            <a:ext cx="768261" cy="2146974"/>
            <a:chOff x="3096000" y="3119298"/>
            <a:chExt cx="768261" cy="2146974"/>
          </a:xfrm>
        </p:grpSpPr>
        <p:sp>
          <p:nvSpPr>
            <p:cNvPr id="68" name="矩形 67"/>
            <p:cNvSpPr/>
            <p:nvPr/>
          </p:nvSpPr>
          <p:spPr>
            <a:xfrm>
              <a:off x="3096000" y="3119298"/>
              <a:ext cx="725111" cy="2146974"/>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69" name="组合 68"/>
            <p:cNvGrpSpPr/>
            <p:nvPr/>
          </p:nvGrpSpPr>
          <p:grpSpPr>
            <a:xfrm rot="5400000">
              <a:off x="2988299" y="3437380"/>
              <a:ext cx="690955" cy="180000"/>
              <a:chOff x="4884739" y="2696400"/>
              <a:chExt cx="690955" cy="180000"/>
            </a:xfrm>
          </p:grpSpPr>
          <p:sp>
            <p:nvSpPr>
              <p:cNvPr id="70" name="矩形 69"/>
              <p:cNvSpPr/>
              <p:nvPr/>
            </p:nvSpPr>
            <p:spPr>
              <a:xfrm>
                <a:off x="4884739"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矩形 70"/>
              <p:cNvSpPr/>
              <p:nvPr/>
            </p:nvSpPr>
            <p:spPr>
              <a:xfrm>
                <a:off x="5135696"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矩形 71"/>
              <p:cNvSpPr/>
              <p:nvPr/>
            </p:nvSpPr>
            <p:spPr>
              <a:xfrm>
                <a:off x="5395694"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73" name="组合 72"/>
            <p:cNvGrpSpPr/>
            <p:nvPr/>
          </p:nvGrpSpPr>
          <p:grpSpPr>
            <a:xfrm rot="5400000">
              <a:off x="3219367" y="3437381"/>
              <a:ext cx="690955" cy="180000"/>
              <a:chOff x="4884739" y="2696400"/>
              <a:chExt cx="690955" cy="180000"/>
            </a:xfrm>
          </p:grpSpPr>
          <p:sp>
            <p:nvSpPr>
              <p:cNvPr id="74" name="矩形 73"/>
              <p:cNvSpPr/>
              <p:nvPr/>
            </p:nvSpPr>
            <p:spPr>
              <a:xfrm>
                <a:off x="4884739"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5" name="矩形 74"/>
              <p:cNvSpPr/>
              <p:nvPr/>
            </p:nvSpPr>
            <p:spPr>
              <a:xfrm>
                <a:off x="5135696"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6" name="矩形 75"/>
              <p:cNvSpPr/>
              <p:nvPr/>
            </p:nvSpPr>
            <p:spPr>
              <a:xfrm>
                <a:off x="5395694"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85" name="组合 84"/>
            <p:cNvGrpSpPr/>
            <p:nvPr/>
          </p:nvGrpSpPr>
          <p:grpSpPr>
            <a:xfrm rot="5400000">
              <a:off x="2988299" y="4762203"/>
              <a:ext cx="690955" cy="180000"/>
              <a:chOff x="4884739" y="2696400"/>
              <a:chExt cx="690955" cy="180000"/>
            </a:xfrm>
          </p:grpSpPr>
          <p:sp>
            <p:nvSpPr>
              <p:cNvPr id="86" name="矩形 85"/>
              <p:cNvSpPr/>
              <p:nvPr/>
            </p:nvSpPr>
            <p:spPr>
              <a:xfrm>
                <a:off x="4884739"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矩形 86"/>
              <p:cNvSpPr/>
              <p:nvPr/>
            </p:nvSpPr>
            <p:spPr>
              <a:xfrm>
                <a:off x="5135696"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矩形 87"/>
              <p:cNvSpPr/>
              <p:nvPr/>
            </p:nvSpPr>
            <p:spPr>
              <a:xfrm>
                <a:off x="5395694"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89" name="组合 88"/>
            <p:cNvGrpSpPr/>
            <p:nvPr/>
          </p:nvGrpSpPr>
          <p:grpSpPr>
            <a:xfrm rot="5400000">
              <a:off x="3219367" y="4762204"/>
              <a:ext cx="690955" cy="180000"/>
              <a:chOff x="4884739" y="2696400"/>
              <a:chExt cx="690955" cy="180000"/>
            </a:xfrm>
          </p:grpSpPr>
          <p:sp>
            <p:nvSpPr>
              <p:cNvPr id="90" name="矩形 89"/>
              <p:cNvSpPr/>
              <p:nvPr/>
            </p:nvSpPr>
            <p:spPr>
              <a:xfrm>
                <a:off x="4884739"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1" name="矩形 90"/>
              <p:cNvSpPr/>
              <p:nvPr/>
            </p:nvSpPr>
            <p:spPr>
              <a:xfrm>
                <a:off x="5135696"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2" name="矩形 91"/>
              <p:cNvSpPr/>
              <p:nvPr/>
            </p:nvSpPr>
            <p:spPr>
              <a:xfrm>
                <a:off x="5395694"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93" name="矩形 92"/>
            <p:cNvSpPr/>
            <p:nvPr/>
          </p:nvSpPr>
          <p:spPr>
            <a:xfrm>
              <a:off x="3126559" y="4015893"/>
              <a:ext cx="737702" cy="461665"/>
            </a:xfrm>
            <a:prstGeom prst="rect">
              <a:avLst/>
            </a:prstGeom>
            <a:noFill/>
          </p:spPr>
          <p:txBody>
            <a:bodyPr wrap="none">
              <a:spAutoFit/>
            </a:bodyPr>
            <a:lstStyle/>
            <a:p>
              <a:r>
                <a:rPr kumimoji="1" lang="en-US" altLang="zh-CN" sz="1200" dirty="0">
                  <a:solidFill>
                    <a:srgbClr val="000000"/>
                  </a:solidFill>
                </a:rPr>
                <a:t>Load</a:t>
              </a:r>
              <a:endParaRPr kumimoji="1" lang="en-US" altLang="zh-CN" sz="1200" dirty="0">
                <a:solidFill>
                  <a:srgbClr val="000000"/>
                </a:solidFill>
              </a:endParaRPr>
            </a:p>
            <a:p>
              <a:r>
                <a:rPr kumimoji="1" lang="en-US" altLang="zh-CN" sz="1200" dirty="0">
                  <a:solidFill>
                    <a:srgbClr val="000000"/>
                  </a:solidFill>
                </a:rPr>
                <a:t>Balance</a:t>
              </a:r>
              <a:endParaRPr lang="zh-CN" altLang="en-US" sz="1200" dirty="0"/>
            </a:p>
          </p:txBody>
        </p:sp>
      </p:grpSp>
      <p:grpSp>
        <p:nvGrpSpPr>
          <p:cNvPr id="95" name="组合 94"/>
          <p:cNvGrpSpPr/>
          <p:nvPr/>
        </p:nvGrpSpPr>
        <p:grpSpPr>
          <a:xfrm>
            <a:off x="3302994" y="2814021"/>
            <a:ext cx="1703228" cy="1049410"/>
            <a:chOff x="5882155" y="4329138"/>
            <a:chExt cx="1703228" cy="1049410"/>
          </a:xfrm>
        </p:grpSpPr>
        <p:sp>
          <p:nvSpPr>
            <p:cNvPr id="96" name="矩形 95"/>
            <p:cNvSpPr/>
            <p:nvPr/>
          </p:nvSpPr>
          <p:spPr>
            <a:xfrm>
              <a:off x="5882155" y="4329138"/>
              <a:ext cx="1703228" cy="90044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p>
          </p:txBody>
        </p:sp>
        <p:sp>
          <p:nvSpPr>
            <p:cNvPr id="97" name="圆角矩形 96"/>
            <p:cNvSpPr/>
            <p:nvPr/>
          </p:nvSpPr>
          <p:spPr>
            <a:xfrm>
              <a:off x="5919232" y="4422093"/>
              <a:ext cx="1564153" cy="643256"/>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chemeClr val="tx1"/>
                  </a:solidFill>
                </a:rPr>
                <a:t>Application #1</a:t>
              </a:r>
              <a:endParaRPr kumimoji="1" lang="en-US" altLang="zh-CN" sz="1200" b="1" dirty="0">
                <a:solidFill>
                  <a:schemeClr val="tx1"/>
                </a:solidFill>
              </a:endParaRPr>
            </a:p>
            <a:p>
              <a:pPr algn="ctr"/>
              <a:r>
                <a:rPr kumimoji="1" lang="en-US" altLang="zh-CN" sz="1200" dirty="0">
                  <a:solidFill>
                    <a:schemeClr val="tx1"/>
                  </a:solidFill>
                </a:rPr>
                <a:t>generate the page</a:t>
              </a:r>
              <a:endParaRPr kumimoji="1" lang="en-US" altLang="zh-CN" sz="1200" dirty="0">
                <a:solidFill>
                  <a:schemeClr val="tx1"/>
                </a:solidFill>
              </a:endParaRPr>
            </a:p>
          </p:txBody>
        </p:sp>
        <p:sp>
          <p:nvSpPr>
            <p:cNvPr id="98" name="矩形 97"/>
            <p:cNvSpPr/>
            <p:nvPr/>
          </p:nvSpPr>
          <p:spPr>
            <a:xfrm>
              <a:off x="5999834" y="5101549"/>
              <a:ext cx="1402948" cy="276999"/>
            </a:xfrm>
            <a:prstGeom prst="rect">
              <a:avLst/>
            </a:prstGeom>
            <a:solidFill>
              <a:schemeClr val="bg1"/>
            </a:solidFill>
          </p:spPr>
          <p:txBody>
            <a:bodyPr wrap="none">
              <a:spAutoFit/>
            </a:bodyPr>
            <a:lstStyle/>
            <a:p>
              <a:r>
                <a:rPr kumimoji="1" lang="en-US" altLang="zh-CN" sz="1200" dirty="0">
                  <a:solidFill>
                    <a:srgbClr val="000000"/>
                  </a:solidFill>
                </a:rPr>
                <a:t>Application server</a:t>
              </a:r>
              <a:endParaRPr lang="zh-CN" altLang="en-US" sz="1200" dirty="0"/>
            </a:p>
          </p:txBody>
        </p:sp>
      </p:grpSp>
      <p:grpSp>
        <p:nvGrpSpPr>
          <p:cNvPr id="110" name="组合 109"/>
          <p:cNvGrpSpPr/>
          <p:nvPr/>
        </p:nvGrpSpPr>
        <p:grpSpPr>
          <a:xfrm>
            <a:off x="3270533" y="4048243"/>
            <a:ext cx="1703228" cy="1049410"/>
            <a:chOff x="5882155" y="4329138"/>
            <a:chExt cx="1703228" cy="1049410"/>
          </a:xfrm>
        </p:grpSpPr>
        <p:sp>
          <p:nvSpPr>
            <p:cNvPr id="111" name="矩形 110"/>
            <p:cNvSpPr/>
            <p:nvPr/>
          </p:nvSpPr>
          <p:spPr>
            <a:xfrm>
              <a:off x="5882155" y="4329138"/>
              <a:ext cx="1703228" cy="90044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p>
          </p:txBody>
        </p:sp>
        <p:sp>
          <p:nvSpPr>
            <p:cNvPr id="112" name="圆角矩形 111"/>
            <p:cNvSpPr/>
            <p:nvPr/>
          </p:nvSpPr>
          <p:spPr>
            <a:xfrm>
              <a:off x="5919232" y="4422093"/>
              <a:ext cx="1564153" cy="643256"/>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chemeClr val="tx1"/>
                  </a:solidFill>
                </a:rPr>
                <a:t>Application #2</a:t>
              </a:r>
              <a:endParaRPr kumimoji="1" lang="en-US" altLang="zh-CN" sz="1200" b="1" dirty="0">
                <a:solidFill>
                  <a:schemeClr val="tx1"/>
                </a:solidFill>
              </a:endParaRPr>
            </a:p>
            <a:p>
              <a:pPr algn="ctr"/>
              <a:r>
                <a:rPr kumimoji="1" lang="en-US" altLang="zh-CN" sz="1200" dirty="0">
                  <a:solidFill>
                    <a:schemeClr val="tx1"/>
                  </a:solidFill>
                </a:rPr>
                <a:t>add the order</a:t>
              </a:r>
              <a:endParaRPr kumimoji="1" lang="en-US" altLang="zh-CN" sz="1200" dirty="0">
                <a:solidFill>
                  <a:schemeClr val="tx1"/>
                </a:solidFill>
              </a:endParaRPr>
            </a:p>
          </p:txBody>
        </p:sp>
        <p:sp>
          <p:nvSpPr>
            <p:cNvPr id="113" name="矩形 112"/>
            <p:cNvSpPr/>
            <p:nvPr/>
          </p:nvSpPr>
          <p:spPr>
            <a:xfrm>
              <a:off x="5999834" y="5101549"/>
              <a:ext cx="1402948" cy="276999"/>
            </a:xfrm>
            <a:prstGeom prst="rect">
              <a:avLst/>
            </a:prstGeom>
            <a:solidFill>
              <a:schemeClr val="bg1"/>
            </a:solidFill>
          </p:spPr>
          <p:txBody>
            <a:bodyPr wrap="none">
              <a:spAutoFit/>
            </a:bodyPr>
            <a:lstStyle/>
            <a:p>
              <a:r>
                <a:rPr kumimoji="1" lang="en-US" altLang="zh-CN" sz="1200" dirty="0">
                  <a:solidFill>
                    <a:srgbClr val="000000"/>
                  </a:solidFill>
                </a:rPr>
                <a:t>Application server</a:t>
              </a:r>
              <a:endParaRPr lang="zh-CN" altLang="en-US" sz="1200" dirty="0"/>
            </a:p>
          </p:txBody>
        </p:sp>
      </p:grpSp>
      <p:sp>
        <p:nvSpPr>
          <p:cNvPr id="116" name="矩形 115"/>
          <p:cNvSpPr/>
          <p:nvPr/>
        </p:nvSpPr>
        <p:spPr>
          <a:xfrm rot="5400000">
            <a:off x="3984226" y="5112000"/>
            <a:ext cx="492443" cy="461665"/>
          </a:xfrm>
          <a:prstGeom prst="rect">
            <a:avLst/>
          </a:prstGeom>
          <a:noFill/>
        </p:spPr>
        <p:txBody>
          <a:bodyPr wrap="none">
            <a:spAutoFit/>
          </a:bodyPr>
          <a:lstStyle/>
          <a:p>
            <a:r>
              <a:rPr kumimoji="1" lang="en-US" altLang="zh-CN" sz="2400" dirty="0">
                <a:solidFill>
                  <a:srgbClr val="000000"/>
                </a:solidFill>
              </a:rPr>
              <a:t>…</a:t>
            </a:r>
            <a:endParaRPr lang="zh-CN" altLang="en-US" sz="2400" dirty="0"/>
          </a:p>
        </p:txBody>
      </p:sp>
      <p:cxnSp>
        <p:nvCxnSpPr>
          <p:cNvPr id="32" name="直线连接符 31"/>
          <p:cNvCxnSpPr/>
          <p:nvPr/>
        </p:nvCxnSpPr>
        <p:spPr>
          <a:xfrm>
            <a:off x="1979712" y="2706957"/>
            <a:ext cx="0" cy="358645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线连接符 76"/>
          <p:cNvCxnSpPr/>
          <p:nvPr/>
        </p:nvCxnSpPr>
        <p:spPr>
          <a:xfrm>
            <a:off x="1979712" y="2706957"/>
            <a:ext cx="324036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线连接符 78"/>
          <p:cNvCxnSpPr/>
          <p:nvPr/>
        </p:nvCxnSpPr>
        <p:spPr>
          <a:xfrm flipV="1">
            <a:off x="5220072" y="1129308"/>
            <a:ext cx="0" cy="157764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线连接符 80"/>
          <p:cNvCxnSpPr/>
          <p:nvPr/>
        </p:nvCxnSpPr>
        <p:spPr>
          <a:xfrm>
            <a:off x="5220072" y="1129308"/>
            <a:ext cx="439248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1" name="组合 100"/>
          <p:cNvGrpSpPr/>
          <p:nvPr/>
        </p:nvGrpSpPr>
        <p:grpSpPr>
          <a:xfrm rot="16200000">
            <a:off x="703673" y="3881347"/>
            <a:ext cx="1548280" cy="638043"/>
            <a:chOff x="6020855" y="1361203"/>
            <a:chExt cx="1548280" cy="638043"/>
          </a:xfrm>
        </p:grpSpPr>
        <p:sp>
          <p:nvSpPr>
            <p:cNvPr id="102" name="云形 101"/>
            <p:cNvSpPr/>
            <p:nvPr/>
          </p:nvSpPr>
          <p:spPr>
            <a:xfrm>
              <a:off x="6020855" y="1361203"/>
              <a:ext cx="1548280" cy="638043"/>
            </a:xfrm>
            <a:prstGeom prst="cloud">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矩形 102"/>
            <p:cNvSpPr/>
            <p:nvPr/>
          </p:nvSpPr>
          <p:spPr>
            <a:xfrm>
              <a:off x="6311529" y="1443038"/>
              <a:ext cx="966931" cy="369332"/>
            </a:xfrm>
            <a:prstGeom prst="rect">
              <a:avLst/>
            </a:prstGeom>
            <a:solidFill>
              <a:schemeClr val="bg1"/>
            </a:solidFill>
          </p:spPr>
          <p:txBody>
            <a:bodyPr wrap="none">
              <a:spAutoFit/>
            </a:bodyPr>
            <a:lstStyle/>
            <a:p>
              <a:r>
                <a:rPr kumimoji="1" lang="en-US" altLang="zh-CN" dirty="0">
                  <a:solidFill>
                    <a:srgbClr val="000000"/>
                  </a:solidFill>
                </a:rPr>
                <a:t>Internet</a:t>
              </a:r>
              <a:endParaRPr lang="zh-CN" altLang="en-US" dirty="0"/>
            </a:p>
          </p:txBody>
        </p:sp>
      </p:grpSp>
      <p:grpSp>
        <p:nvGrpSpPr>
          <p:cNvPr id="83" name="组合 82"/>
          <p:cNvGrpSpPr/>
          <p:nvPr/>
        </p:nvGrpSpPr>
        <p:grpSpPr>
          <a:xfrm>
            <a:off x="1911161" y="3550232"/>
            <a:ext cx="252000" cy="517828"/>
            <a:chOff x="1735514" y="3550232"/>
            <a:chExt cx="420567" cy="517828"/>
          </a:xfrm>
        </p:grpSpPr>
        <p:cxnSp>
          <p:nvCxnSpPr>
            <p:cNvPr id="104" name="直线箭头连接符 103"/>
            <p:cNvCxnSpPr/>
            <p:nvPr/>
          </p:nvCxnSpPr>
          <p:spPr>
            <a:xfrm>
              <a:off x="1735514" y="3550232"/>
              <a:ext cx="42056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06" name="直线箭头连接符 105"/>
            <p:cNvCxnSpPr/>
            <p:nvPr/>
          </p:nvCxnSpPr>
          <p:spPr>
            <a:xfrm>
              <a:off x="1735514" y="3720585"/>
              <a:ext cx="42056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07" name="直线箭头连接符 106"/>
            <p:cNvCxnSpPr/>
            <p:nvPr/>
          </p:nvCxnSpPr>
          <p:spPr>
            <a:xfrm>
              <a:off x="1735514" y="3897707"/>
              <a:ext cx="42056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08" name="直线箭头连接符 107"/>
            <p:cNvCxnSpPr/>
            <p:nvPr/>
          </p:nvCxnSpPr>
          <p:spPr>
            <a:xfrm>
              <a:off x="1735514" y="4068060"/>
              <a:ext cx="42056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115" name="组合 114"/>
          <p:cNvGrpSpPr/>
          <p:nvPr/>
        </p:nvGrpSpPr>
        <p:grpSpPr>
          <a:xfrm>
            <a:off x="1907704" y="4263806"/>
            <a:ext cx="252000" cy="517828"/>
            <a:chOff x="1735514" y="3550232"/>
            <a:chExt cx="420567" cy="517828"/>
          </a:xfrm>
        </p:grpSpPr>
        <p:cxnSp>
          <p:nvCxnSpPr>
            <p:cNvPr id="117" name="直线箭头连接符 116"/>
            <p:cNvCxnSpPr/>
            <p:nvPr/>
          </p:nvCxnSpPr>
          <p:spPr>
            <a:xfrm>
              <a:off x="1735514" y="3550232"/>
              <a:ext cx="42056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8" name="直线箭头连接符 117"/>
            <p:cNvCxnSpPr/>
            <p:nvPr/>
          </p:nvCxnSpPr>
          <p:spPr>
            <a:xfrm>
              <a:off x="1735514" y="3720585"/>
              <a:ext cx="42056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9" name="直线箭头连接符 118"/>
            <p:cNvCxnSpPr/>
            <p:nvPr/>
          </p:nvCxnSpPr>
          <p:spPr>
            <a:xfrm>
              <a:off x="1735514" y="3897707"/>
              <a:ext cx="42056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20" name="直线箭头连接符 119"/>
            <p:cNvCxnSpPr/>
            <p:nvPr/>
          </p:nvCxnSpPr>
          <p:spPr>
            <a:xfrm>
              <a:off x="1735514" y="4068060"/>
              <a:ext cx="42056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sp>
        <p:nvSpPr>
          <p:cNvPr id="99" name="任意形状 98"/>
          <p:cNvSpPr/>
          <p:nvPr/>
        </p:nvSpPr>
        <p:spPr>
          <a:xfrm>
            <a:off x="2675106" y="2972121"/>
            <a:ext cx="680937" cy="425574"/>
          </a:xfrm>
          <a:custGeom>
            <a:avLst/>
            <a:gdLst>
              <a:gd name="connsiteX0" fmla="*/ 0 w 680937"/>
              <a:gd name="connsiteY0" fmla="*/ 403377 h 425574"/>
              <a:gd name="connsiteX1" fmla="*/ 447473 w 680937"/>
              <a:gd name="connsiteY1" fmla="*/ 383922 h 425574"/>
              <a:gd name="connsiteX2" fmla="*/ 379379 w 680937"/>
              <a:gd name="connsiteY2" fmla="*/ 23998 h 425574"/>
              <a:gd name="connsiteX3" fmla="*/ 680937 w 680937"/>
              <a:gd name="connsiteY3" fmla="*/ 62909 h 425574"/>
            </a:gdLst>
            <a:ahLst/>
            <a:cxnLst>
              <a:cxn ang="0">
                <a:pos x="connsiteX0" y="connsiteY0"/>
              </a:cxn>
              <a:cxn ang="0">
                <a:pos x="connsiteX1" y="connsiteY1"/>
              </a:cxn>
              <a:cxn ang="0">
                <a:pos x="connsiteX2" y="connsiteY2"/>
              </a:cxn>
              <a:cxn ang="0">
                <a:pos x="connsiteX3" y="connsiteY3"/>
              </a:cxn>
            </a:cxnLst>
            <a:rect l="l" t="t" r="r" b="b"/>
            <a:pathLst>
              <a:path w="680937" h="425574">
                <a:moveTo>
                  <a:pt x="0" y="403377"/>
                </a:moveTo>
                <a:cubicBezTo>
                  <a:pt x="192121" y="425264"/>
                  <a:pt x="384243" y="447152"/>
                  <a:pt x="447473" y="383922"/>
                </a:cubicBezTo>
                <a:cubicBezTo>
                  <a:pt x="510703" y="320692"/>
                  <a:pt x="340468" y="77500"/>
                  <a:pt x="379379" y="23998"/>
                </a:cubicBezTo>
                <a:cubicBezTo>
                  <a:pt x="418290" y="-29504"/>
                  <a:pt x="549613" y="16702"/>
                  <a:pt x="680937" y="62909"/>
                </a:cubicBezTo>
              </a:path>
            </a:pathLst>
          </a:cu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任意形状 99"/>
          <p:cNvSpPr/>
          <p:nvPr/>
        </p:nvSpPr>
        <p:spPr>
          <a:xfrm>
            <a:off x="2733472" y="3533078"/>
            <a:ext cx="671209" cy="1017912"/>
          </a:xfrm>
          <a:custGeom>
            <a:avLst/>
            <a:gdLst>
              <a:gd name="connsiteX0" fmla="*/ 0 w 671209"/>
              <a:gd name="connsiteY0" fmla="*/ 75884 h 1017912"/>
              <a:gd name="connsiteX1" fmla="*/ 291830 w 671209"/>
              <a:gd name="connsiteY1" fmla="*/ 85611 h 1017912"/>
              <a:gd name="connsiteX2" fmla="*/ 340468 w 671209"/>
              <a:gd name="connsiteY2" fmla="*/ 941645 h 1017912"/>
              <a:gd name="connsiteX3" fmla="*/ 671209 w 671209"/>
              <a:gd name="connsiteY3" fmla="*/ 922190 h 1017912"/>
            </a:gdLst>
            <a:ahLst/>
            <a:cxnLst>
              <a:cxn ang="0">
                <a:pos x="connsiteX0" y="connsiteY0"/>
              </a:cxn>
              <a:cxn ang="0">
                <a:pos x="connsiteX1" y="connsiteY1"/>
              </a:cxn>
              <a:cxn ang="0">
                <a:pos x="connsiteX2" y="connsiteY2"/>
              </a:cxn>
              <a:cxn ang="0">
                <a:pos x="connsiteX3" y="connsiteY3"/>
              </a:cxn>
            </a:cxnLst>
            <a:rect l="l" t="t" r="r" b="b"/>
            <a:pathLst>
              <a:path w="671209" h="1017912">
                <a:moveTo>
                  <a:pt x="0" y="75884"/>
                </a:moveTo>
                <a:cubicBezTo>
                  <a:pt x="117542" y="8601"/>
                  <a:pt x="235085" y="-58682"/>
                  <a:pt x="291830" y="85611"/>
                </a:cubicBezTo>
                <a:cubicBezTo>
                  <a:pt x="348575" y="229904"/>
                  <a:pt x="277238" y="802215"/>
                  <a:pt x="340468" y="941645"/>
                </a:cubicBezTo>
                <a:cubicBezTo>
                  <a:pt x="403698" y="1081075"/>
                  <a:pt x="537453" y="1001632"/>
                  <a:pt x="671209" y="922190"/>
                </a:cubicBezTo>
              </a:path>
            </a:pathLst>
          </a:cu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5" name="任意形状 104"/>
          <p:cNvSpPr/>
          <p:nvPr/>
        </p:nvSpPr>
        <p:spPr>
          <a:xfrm>
            <a:off x="2743200" y="4928179"/>
            <a:ext cx="1215957" cy="488037"/>
          </a:xfrm>
          <a:custGeom>
            <a:avLst/>
            <a:gdLst>
              <a:gd name="connsiteX0" fmla="*/ 0 w 1215957"/>
              <a:gd name="connsiteY0" fmla="*/ 3744 h 488037"/>
              <a:gd name="connsiteX1" fmla="*/ 379379 w 1215957"/>
              <a:gd name="connsiteY1" fmla="*/ 62110 h 488037"/>
              <a:gd name="connsiteX2" fmla="*/ 680936 w 1215957"/>
              <a:gd name="connsiteY2" fmla="*/ 431761 h 488037"/>
              <a:gd name="connsiteX3" fmla="*/ 1215957 w 1215957"/>
              <a:gd name="connsiteY3" fmla="*/ 480400 h 488037"/>
            </a:gdLst>
            <a:ahLst/>
            <a:cxnLst>
              <a:cxn ang="0">
                <a:pos x="connsiteX0" y="connsiteY0"/>
              </a:cxn>
              <a:cxn ang="0">
                <a:pos x="connsiteX1" y="connsiteY1"/>
              </a:cxn>
              <a:cxn ang="0">
                <a:pos x="connsiteX2" y="connsiteY2"/>
              </a:cxn>
              <a:cxn ang="0">
                <a:pos x="connsiteX3" y="connsiteY3"/>
              </a:cxn>
            </a:cxnLst>
            <a:rect l="l" t="t" r="r" b="b"/>
            <a:pathLst>
              <a:path w="1215957" h="488037">
                <a:moveTo>
                  <a:pt x="0" y="3744"/>
                </a:moveTo>
                <a:cubicBezTo>
                  <a:pt x="132945" y="-2741"/>
                  <a:pt x="265890" y="-9226"/>
                  <a:pt x="379379" y="62110"/>
                </a:cubicBezTo>
                <a:cubicBezTo>
                  <a:pt x="492868" y="133446"/>
                  <a:pt x="541506" y="362046"/>
                  <a:pt x="680936" y="431761"/>
                </a:cubicBezTo>
                <a:cubicBezTo>
                  <a:pt x="820366" y="501476"/>
                  <a:pt x="1018161" y="490938"/>
                  <a:pt x="1215957" y="480400"/>
                </a:cubicBezTo>
              </a:path>
            </a:pathLst>
          </a:cu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1" name="任意形状 120"/>
          <p:cNvSpPr/>
          <p:nvPr/>
        </p:nvSpPr>
        <p:spPr>
          <a:xfrm>
            <a:off x="4864086" y="2014176"/>
            <a:ext cx="1283795" cy="1189054"/>
          </a:xfrm>
          <a:custGeom>
            <a:avLst/>
            <a:gdLst>
              <a:gd name="connsiteX0" fmla="*/ 9471 w 1283795"/>
              <a:gd name="connsiteY0" fmla="*/ 1118130 h 1189054"/>
              <a:gd name="connsiteX1" fmla="*/ 67837 w 1283795"/>
              <a:gd name="connsiteY1" fmla="*/ 1127858 h 1189054"/>
              <a:gd name="connsiteX2" fmla="*/ 515310 w 1283795"/>
              <a:gd name="connsiteY2" fmla="*/ 1108403 h 1189054"/>
              <a:gd name="connsiteX3" fmla="*/ 641769 w 1283795"/>
              <a:gd name="connsiteY3" fmla="*/ 106454 h 1189054"/>
              <a:gd name="connsiteX4" fmla="*/ 1283795 w 1283795"/>
              <a:gd name="connsiteY4" fmla="*/ 77271 h 1189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3795" h="1189054">
                <a:moveTo>
                  <a:pt x="9471" y="1118130"/>
                </a:moveTo>
                <a:cubicBezTo>
                  <a:pt x="-3499" y="1123804"/>
                  <a:pt x="-16469" y="1129479"/>
                  <a:pt x="67837" y="1127858"/>
                </a:cubicBezTo>
                <a:cubicBezTo>
                  <a:pt x="152143" y="1126237"/>
                  <a:pt x="419655" y="1278637"/>
                  <a:pt x="515310" y="1108403"/>
                </a:cubicBezTo>
                <a:cubicBezTo>
                  <a:pt x="610965" y="938169"/>
                  <a:pt x="513688" y="278309"/>
                  <a:pt x="641769" y="106454"/>
                </a:cubicBezTo>
                <a:cubicBezTo>
                  <a:pt x="769850" y="-65401"/>
                  <a:pt x="1026822" y="5935"/>
                  <a:pt x="1283795" y="77271"/>
                </a:cubicBezTo>
              </a:path>
            </a:pathLst>
          </a:cu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2" name="任意形状 121"/>
          <p:cNvSpPr/>
          <p:nvPr/>
        </p:nvSpPr>
        <p:spPr>
          <a:xfrm>
            <a:off x="4902740" y="4349164"/>
            <a:ext cx="1420239" cy="942683"/>
          </a:xfrm>
          <a:custGeom>
            <a:avLst/>
            <a:gdLst>
              <a:gd name="connsiteX0" fmla="*/ 0 w 1420239"/>
              <a:gd name="connsiteY0" fmla="*/ 47738 h 942683"/>
              <a:gd name="connsiteX1" fmla="*/ 593388 w 1420239"/>
              <a:gd name="connsiteY1" fmla="*/ 47738 h 942683"/>
              <a:gd name="connsiteX2" fmla="*/ 680937 w 1420239"/>
              <a:gd name="connsiteY2" fmla="*/ 543849 h 942683"/>
              <a:gd name="connsiteX3" fmla="*/ 1420239 w 1420239"/>
              <a:gd name="connsiteY3" fmla="*/ 942683 h 942683"/>
            </a:gdLst>
            <a:ahLst/>
            <a:cxnLst>
              <a:cxn ang="0">
                <a:pos x="connsiteX0" y="connsiteY0"/>
              </a:cxn>
              <a:cxn ang="0">
                <a:pos x="connsiteX1" y="connsiteY1"/>
              </a:cxn>
              <a:cxn ang="0">
                <a:pos x="connsiteX2" y="connsiteY2"/>
              </a:cxn>
              <a:cxn ang="0">
                <a:pos x="connsiteX3" y="connsiteY3"/>
              </a:cxn>
            </a:cxnLst>
            <a:rect l="l" t="t" r="r" b="b"/>
            <a:pathLst>
              <a:path w="1420239" h="942683">
                <a:moveTo>
                  <a:pt x="0" y="47738"/>
                </a:moveTo>
                <a:cubicBezTo>
                  <a:pt x="239949" y="6395"/>
                  <a:pt x="479899" y="-34947"/>
                  <a:pt x="593388" y="47738"/>
                </a:cubicBezTo>
                <a:cubicBezTo>
                  <a:pt x="706877" y="130423"/>
                  <a:pt x="543129" y="394692"/>
                  <a:pt x="680937" y="543849"/>
                </a:cubicBezTo>
                <a:cubicBezTo>
                  <a:pt x="818745" y="693006"/>
                  <a:pt x="1119492" y="817844"/>
                  <a:pt x="1420239" y="942683"/>
                </a:cubicBezTo>
              </a:path>
            </a:pathLst>
          </a:cu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3" name="任意形状 122"/>
          <p:cNvSpPr/>
          <p:nvPr/>
        </p:nvSpPr>
        <p:spPr>
          <a:xfrm>
            <a:off x="4931923" y="3381875"/>
            <a:ext cx="1313234" cy="460911"/>
          </a:xfrm>
          <a:custGeom>
            <a:avLst/>
            <a:gdLst>
              <a:gd name="connsiteX0" fmla="*/ 0 w 1313234"/>
              <a:gd name="connsiteY0" fmla="*/ 51989 h 460911"/>
              <a:gd name="connsiteX1" fmla="*/ 437745 w 1313234"/>
              <a:gd name="connsiteY1" fmla="*/ 32534 h 460911"/>
              <a:gd name="connsiteX2" fmla="*/ 428017 w 1313234"/>
              <a:gd name="connsiteY2" fmla="*/ 431368 h 460911"/>
              <a:gd name="connsiteX3" fmla="*/ 1313234 w 1313234"/>
              <a:gd name="connsiteY3" fmla="*/ 431368 h 460911"/>
              <a:gd name="connsiteX4" fmla="*/ 1313234 w 1313234"/>
              <a:gd name="connsiteY4" fmla="*/ 431368 h 46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234" h="460911">
                <a:moveTo>
                  <a:pt x="0" y="51989"/>
                </a:moveTo>
                <a:cubicBezTo>
                  <a:pt x="183204" y="10646"/>
                  <a:pt x="366409" y="-30696"/>
                  <a:pt x="437745" y="32534"/>
                </a:cubicBezTo>
                <a:cubicBezTo>
                  <a:pt x="509081" y="95764"/>
                  <a:pt x="282102" y="364896"/>
                  <a:pt x="428017" y="431368"/>
                </a:cubicBezTo>
                <a:cubicBezTo>
                  <a:pt x="573932" y="497840"/>
                  <a:pt x="1313234" y="431368"/>
                  <a:pt x="1313234" y="431368"/>
                </a:cubicBezTo>
                <a:lnTo>
                  <a:pt x="1313234" y="431368"/>
                </a:lnTo>
              </a:path>
            </a:pathLst>
          </a:cu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25" name="图片 124"/>
          <p:cNvPicPr>
            <a:picLocks noChangeAspect="1"/>
          </p:cNvPicPr>
          <p:nvPr/>
        </p:nvPicPr>
        <p:blipFill>
          <a:blip r:embed="rId1"/>
          <a:stretch>
            <a:fillRect/>
          </a:stretch>
        </p:blipFill>
        <p:spPr>
          <a:xfrm>
            <a:off x="357945" y="3397695"/>
            <a:ext cx="329286" cy="329286"/>
          </a:xfrm>
          <a:prstGeom prst="rect">
            <a:avLst/>
          </a:prstGeom>
        </p:spPr>
      </p:pic>
      <p:pic>
        <p:nvPicPr>
          <p:cNvPr id="126" name="图片 125"/>
          <p:cNvPicPr>
            <a:picLocks noChangeAspect="1"/>
          </p:cNvPicPr>
          <p:nvPr/>
        </p:nvPicPr>
        <p:blipFill>
          <a:blip r:embed="rId2"/>
          <a:stretch>
            <a:fillRect/>
          </a:stretch>
        </p:blipFill>
        <p:spPr>
          <a:xfrm>
            <a:off x="267280" y="3955145"/>
            <a:ext cx="536836" cy="536836"/>
          </a:xfrm>
          <a:prstGeom prst="rect">
            <a:avLst/>
          </a:prstGeom>
        </p:spPr>
      </p:pic>
      <p:pic>
        <p:nvPicPr>
          <p:cNvPr id="127" name="图片 126"/>
          <p:cNvPicPr>
            <a:picLocks noChangeAspect="1"/>
          </p:cNvPicPr>
          <p:nvPr/>
        </p:nvPicPr>
        <p:blipFill>
          <a:blip r:embed="rId3"/>
          <a:stretch>
            <a:fillRect/>
          </a:stretch>
        </p:blipFill>
        <p:spPr>
          <a:xfrm>
            <a:off x="320547" y="4549038"/>
            <a:ext cx="425471" cy="425471"/>
          </a:xfrm>
          <a:prstGeom prst="rect">
            <a:avLst/>
          </a:prstGeom>
        </p:spPr>
      </p:pic>
      <p:sp>
        <p:nvSpPr>
          <p:cNvPr id="128" name="矩形 127"/>
          <p:cNvSpPr/>
          <p:nvPr/>
        </p:nvSpPr>
        <p:spPr>
          <a:xfrm rot="5400000">
            <a:off x="381976" y="5112000"/>
            <a:ext cx="492443" cy="461665"/>
          </a:xfrm>
          <a:prstGeom prst="rect">
            <a:avLst/>
          </a:prstGeom>
          <a:noFill/>
        </p:spPr>
        <p:txBody>
          <a:bodyPr wrap="none">
            <a:spAutoFit/>
          </a:bodyPr>
          <a:lstStyle/>
          <a:p>
            <a:r>
              <a:rPr kumimoji="1" lang="en-US" altLang="zh-CN" sz="2400" dirty="0">
                <a:solidFill>
                  <a:srgbClr val="000000"/>
                </a:solidFill>
              </a:rPr>
              <a:t>…</a:t>
            </a:r>
            <a:endParaRPr lang="zh-CN" altLang="en-US" sz="2400" dirty="0"/>
          </a:p>
        </p:txBody>
      </p:sp>
      <p:cxnSp>
        <p:nvCxnSpPr>
          <p:cNvPr id="135" name="直线箭头连接符 134"/>
          <p:cNvCxnSpPr/>
          <p:nvPr/>
        </p:nvCxnSpPr>
        <p:spPr>
          <a:xfrm>
            <a:off x="769034" y="3667368"/>
            <a:ext cx="255810" cy="329391"/>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6" name="直线箭头连接符 135"/>
          <p:cNvCxnSpPr/>
          <p:nvPr/>
        </p:nvCxnSpPr>
        <p:spPr>
          <a:xfrm>
            <a:off x="804116" y="4272758"/>
            <a:ext cx="2520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8" name="直线箭头连接符 137"/>
          <p:cNvCxnSpPr/>
          <p:nvPr/>
        </p:nvCxnSpPr>
        <p:spPr>
          <a:xfrm flipV="1">
            <a:off x="795533" y="4557531"/>
            <a:ext cx="260583" cy="233055"/>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3" name="直线箭头连接符 142"/>
          <p:cNvCxnSpPr/>
          <p:nvPr/>
        </p:nvCxnSpPr>
        <p:spPr>
          <a:xfrm flipV="1">
            <a:off x="794988" y="4948686"/>
            <a:ext cx="281447" cy="510674"/>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45" name="矩形 144"/>
          <p:cNvSpPr/>
          <p:nvPr/>
        </p:nvSpPr>
        <p:spPr>
          <a:xfrm>
            <a:off x="113717" y="2910714"/>
            <a:ext cx="825867" cy="369332"/>
          </a:xfrm>
          <a:prstGeom prst="rect">
            <a:avLst/>
          </a:prstGeom>
        </p:spPr>
        <p:txBody>
          <a:bodyPr wrap="none">
            <a:spAutoFit/>
          </a:bodyPr>
          <a:lstStyle/>
          <a:p>
            <a:r>
              <a:rPr kumimoji="1" lang="en-US" altLang="zh-CN" b="1" dirty="0"/>
              <a:t>Users</a:t>
            </a:r>
            <a:endParaRPr lang="zh-CN" altLang="en-US" dirty="0"/>
          </a:p>
        </p:txBody>
      </p:sp>
      <p:grpSp>
        <p:nvGrpSpPr>
          <p:cNvPr id="146" name="组合 145"/>
          <p:cNvGrpSpPr/>
          <p:nvPr/>
        </p:nvGrpSpPr>
        <p:grpSpPr>
          <a:xfrm>
            <a:off x="1031305" y="2691437"/>
            <a:ext cx="845234" cy="489970"/>
            <a:chOff x="6020855" y="1361204"/>
            <a:chExt cx="845234" cy="489970"/>
          </a:xfrm>
        </p:grpSpPr>
        <p:sp>
          <p:nvSpPr>
            <p:cNvPr id="147" name="云形 146"/>
            <p:cNvSpPr/>
            <p:nvPr/>
          </p:nvSpPr>
          <p:spPr>
            <a:xfrm>
              <a:off x="6020855" y="1361204"/>
              <a:ext cx="845234" cy="489970"/>
            </a:xfrm>
            <a:prstGeom prst="cloud">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8" name="矩形 147"/>
            <p:cNvSpPr/>
            <p:nvPr/>
          </p:nvSpPr>
          <p:spPr>
            <a:xfrm>
              <a:off x="6110928" y="1413481"/>
              <a:ext cx="684803" cy="369332"/>
            </a:xfrm>
            <a:prstGeom prst="rect">
              <a:avLst/>
            </a:prstGeom>
            <a:noFill/>
          </p:spPr>
          <p:txBody>
            <a:bodyPr wrap="none">
              <a:spAutoFit/>
            </a:bodyPr>
            <a:lstStyle/>
            <a:p>
              <a:r>
                <a:rPr kumimoji="1" lang="en-US" altLang="zh-CN" dirty="0">
                  <a:solidFill>
                    <a:srgbClr val="000000"/>
                  </a:solidFill>
                </a:rPr>
                <a:t>CDN</a:t>
              </a:r>
              <a:endParaRPr lang="zh-CN" altLang="en-US" dirty="0"/>
            </a:p>
          </p:txBody>
        </p:sp>
      </p:grpSp>
      <p:cxnSp>
        <p:nvCxnSpPr>
          <p:cNvPr id="149" name="直线箭头连接符 148"/>
          <p:cNvCxnSpPr/>
          <p:nvPr/>
        </p:nvCxnSpPr>
        <p:spPr>
          <a:xfrm flipV="1">
            <a:off x="1337719" y="3186000"/>
            <a:ext cx="0" cy="2304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51" name="直线箭头连接符 150"/>
          <p:cNvCxnSpPr/>
          <p:nvPr/>
        </p:nvCxnSpPr>
        <p:spPr>
          <a:xfrm flipV="1">
            <a:off x="1477813" y="3203164"/>
            <a:ext cx="0" cy="180000"/>
          </a:xfrm>
          <a:prstGeom prst="straightConnector1">
            <a:avLst/>
          </a:prstGeom>
          <a:ln w="25400">
            <a:solidFill>
              <a:schemeClr val="tx1"/>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29" name="组合 128"/>
          <p:cNvGrpSpPr/>
          <p:nvPr/>
        </p:nvGrpSpPr>
        <p:grpSpPr>
          <a:xfrm>
            <a:off x="4492257" y="5204142"/>
            <a:ext cx="1322740" cy="293267"/>
            <a:chOff x="4833436" y="4356643"/>
            <a:chExt cx="1322740" cy="293267"/>
          </a:xfrm>
        </p:grpSpPr>
        <p:sp>
          <p:nvSpPr>
            <p:cNvPr id="130" name="圆柱体 129"/>
            <p:cNvSpPr/>
            <p:nvPr/>
          </p:nvSpPr>
          <p:spPr>
            <a:xfrm rot="5400000">
              <a:off x="5375673" y="3869407"/>
              <a:ext cx="276998" cy="1284008"/>
            </a:xfrm>
            <a:prstGeom prst="can">
              <a:avLst/>
            </a:prstGeom>
            <a:solidFill>
              <a:schemeClr val="bg1"/>
            </a:solidFill>
            <a:ln w="12700">
              <a:solidFill>
                <a:schemeClr val="tx1"/>
              </a:solidFill>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1" name="矩形 130"/>
            <p:cNvSpPr/>
            <p:nvPr/>
          </p:nvSpPr>
          <p:spPr>
            <a:xfrm>
              <a:off x="4833436" y="4356643"/>
              <a:ext cx="1284008" cy="276999"/>
            </a:xfrm>
            <a:prstGeom prst="rect">
              <a:avLst/>
            </a:prstGeom>
            <a:noFill/>
          </p:spPr>
          <p:txBody>
            <a:bodyPr wrap="square">
              <a:spAutoFit/>
            </a:bodyPr>
            <a:lstStyle/>
            <a:p>
              <a:pPr algn="ctr"/>
              <a:r>
                <a:rPr kumimoji="1" lang="en-US" altLang="zh-CN" sz="1200" dirty="0">
                  <a:solidFill>
                    <a:srgbClr val="000000"/>
                  </a:solidFill>
                </a:rPr>
                <a:t>Message queue</a:t>
              </a:r>
              <a:endParaRPr lang="zh-CN" altLang="en-US" sz="1200" dirty="0"/>
            </a:p>
          </p:txBody>
        </p:sp>
      </p:grpSp>
      <p:sp>
        <p:nvSpPr>
          <p:cNvPr id="4" name="任意形状 3"/>
          <p:cNvSpPr/>
          <p:nvPr/>
        </p:nvSpPr>
        <p:spPr>
          <a:xfrm>
            <a:off x="4994031" y="4797083"/>
            <a:ext cx="342313" cy="365760"/>
          </a:xfrm>
          <a:custGeom>
            <a:avLst/>
            <a:gdLst>
              <a:gd name="connsiteX0" fmla="*/ 0 w 342313"/>
              <a:gd name="connsiteY0" fmla="*/ 0 h 365760"/>
              <a:gd name="connsiteX1" fmla="*/ 295421 w 342313"/>
              <a:gd name="connsiteY1" fmla="*/ 70339 h 365760"/>
              <a:gd name="connsiteX2" fmla="*/ 337624 w 342313"/>
              <a:gd name="connsiteY2" fmla="*/ 365760 h 365760"/>
            </a:gdLst>
            <a:ahLst/>
            <a:cxnLst>
              <a:cxn ang="0">
                <a:pos x="connsiteX0" y="connsiteY0"/>
              </a:cxn>
              <a:cxn ang="0">
                <a:pos x="connsiteX1" y="connsiteY1"/>
              </a:cxn>
              <a:cxn ang="0">
                <a:pos x="connsiteX2" y="connsiteY2"/>
              </a:cxn>
            </a:cxnLst>
            <a:rect l="l" t="t" r="r" b="b"/>
            <a:pathLst>
              <a:path w="342313" h="365760">
                <a:moveTo>
                  <a:pt x="0" y="0"/>
                </a:moveTo>
                <a:cubicBezTo>
                  <a:pt x="119575" y="4689"/>
                  <a:pt x="239150" y="9379"/>
                  <a:pt x="295421" y="70339"/>
                </a:cubicBezTo>
                <a:cubicBezTo>
                  <a:pt x="351692" y="131299"/>
                  <a:pt x="344658" y="248529"/>
                  <a:pt x="337624" y="365760"/>
                </a:cubicBezTo>
              </a:path>
            </a:pathLst>
          </a:cu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At the Head of a Disk Partition</a:t>
            </a:r>
            <a:endParaRPr lang="zh-CN" altLang="en-US" dirty="0"/>
          </a:p>
        </p:txBody>
      </p:sp>
      <p:sp>
        <p:nvSpPr>
          <p:cNvPr id="3" name="内容占位符 2"/>
          <p:cNvSpPr>
            <a:spLocks noGrp="1"/>
          </p:cNvSpPr>
          <p:nvPr>
            <p:ph idx="1"/>
          </p:nvPr>
        </p:nvSpPr>
        <p:spPr>
          <a:xfrm>
            <a:off x="457200" y="2857500"/>
            <a:ext cx="8229600" cy="2736303"/>
          </a:xfrm>
        </p:spPr>
        <p:txBody>
          <a:bodyPr>
            <a:normAutofit fontScale="77500" lnSpcReduction="20000"/>
          </a:bodyPr>
          <a:lstStyle/>
          <a:p>
            <a:r>
              <a:rPr lang="en-US" altLang="zh-CN" sz="2100" dirty="0"/>
              <a:t>i: </a:t>
            </a:r>
            <a:r>
              <a:rPr lang="en-US" altLang="zh-CN" sz="2100" dirty="0" err="1"/>
              <a:t>inode</a:t>
            </a:r>
            <a:r>
              <a:rPr lang="en-US" altLang="zh-CN" sz="2100" dirty="0"/>
              <a:t> free block bitmap</a:t>
            </a:r>
            <a:endParaRPr lang="en-US" altLang="zh-CN" sz="2100" dirty="0"/>
          </a:p>
          <a:p>
            <a:r>
              <a:rPr lang="en-US" altLang="zh-CN" sz="2100" dirty="0"/>
              <a:t>d: data free block bitmap</a:t>
            </a:r>
            <a:endParaRPr lang="en-US" altLang="zh-CN" sz="2100" dirty="0"/>
          </a:p>
          <a:p>
            <a:r>
              <a:rPr lang="en-US" altLang="zh-CN" sz="2100" dirty="0">
                <a:solidFill>
                  <a:srgbClr val="BE384B"/>
                </a:solidFill>
              </a:rPr>
              <a:t>S: super-block</a:t>
            </a:r>
            <a:endParaRPr lang="en-US" altLang="zh-CN" sz="2100" dirty="0">
              <a:solidFill>
                <a:srgbClr val="BE384B"/>
              </a:solidFill>
            </a:endParaRPr>
          </a:p>
          <a:p>
            <a:pPr lvl="1"/>
            <a:r>
              <a:rPr lang="en-US" altLang="zh-CN" sz="2100" dirty="0"/>
              <a:t>How many </a:t>
            </a:r>
            <a:r>
              <a:rPr lang="en-US" altLang="zh-CN" sz="2100" dirty="0" err="1"/>
              <a:t>inodes</a:t>
            </a:r>
            <a:r>
              <a:rPr lang="en-US" altLang="zh-CN" sz="2100" dirty="0"/>
              <a:t>: 80</a:t>
            </a:r>
            <a:endParaRPr lang="en-US" altLang="zh-CN" sz="2100" dirty="0"/>
          </a:p>
          <a:p>
            <a:pPr lvl="1"/>
            <a:r>
              <a:rPr lang="en-US" altLang="zh-CN" sz="2100" dirty="0"/>
              <a:t>How many data blocks: 56</a:t>
            </a:r>
            <a:endParaRPr lang="en-US" altLang="zh-CN" sz="2100" dirty="0"/>
          </a:p>
          <a:p>
            <a:pPr lvl="1"/>
            <a:r>
              <a:rPr lang="en-US" altLang="zh-CN" sz="2100" dirty="0"/>
              <a:t>Where the </a:t>
            </a:r>
            <a:r>
              <a:rPr lang="en-US" altLang="zh-CN" sz="2100" dirty="0" err="1"/>
              <a:t>inode</a:t>
            </a:r>
            <a:r>
              <a:rPr lang="en-US" altLang="zh-CN" sz="2100" dirty="0"/>
              <a:t> table begins: block 3</a:t>
            </a:r>
            <a:endParaRPr lang="en-US" altLang="zh-CN" sz="2100" dirty="0"/>
          </a:p>
          <a:p>
            <a:pPr lvl="1"/>
            <a:r>
              <a:rPr lang="en-US" altLang="zh-CN" sz="2100" dirty="0"/>
              <a:t>…</a:t>
            </a:r>
            <a:endParaRPr lang="en-US" altLang="zh-CN" sz="2100" dirty="0"/>
          </a:p>
          <a:p>
            <a:pPr lvl="1"/>
            <a:r>
              <a:rPr lang="en-US" altLang="zh-CN" sz="2100" dirty="0"/>
              <a:t>A</a:t>
            </a:r>
            <a:r>
              <a:rPr lang="zh-CN" altLang="en-US" sz="2100" dirty="0"/>
              <a:t> </a:t>
            </a:r>
            <a:r>
              <a:rPr lang="en-US" altLang="zh-CN" sz="2100" dirty="0"/>
              <a:t>magic number to identify the file system type</a:t>
            </a:r>
            <a:endParaRPr lang="en-US" altLang="zh-CN" sz="2100" dirty="0"/>
          </a:p>
          <a:p>
            <a:endParaRPr lang="zh-CN" altLang="en-US" dirty="0"/>
          </a:p>
        </p:txBody>
      </p:sp>
      <p:pic>
        <p:nvPicPr>
          <p:cNvPr id="4" name="图片 3"/>
          <p:cNvPicPr>
            <a:picLocks noChangeAspect="1"/>
          </p:cNvPicPr>
          <p:nvPr/>
        </p:nvPicPr>
        <p:blipFill>
          <a:blip r:embed="rId1"/>
          <a:stretch>
            <a:fillRect/>
          </a:stretch>
        </p:blipFill>
        <p:spPr>
          <a:xfrm>
            <a:off x="769938" y="1190625"/>
            <a:ext cx="7315200" cy="1666875"/>
          </a:xfrm>
          <a:prstGeom prst="rect">
            <a:avLst/>
          </a:prstGeom>
        </p:spPr>
      </p:pic>
      <p:sp>
        <p:nvSpPr>
          <p:cNvPr id="5" name="矩形 4"/>
          <p:cNvSpPr/>
          <p:nvPr/>
        </p:nvSpPr>
        <p:spPr>
          <a:xfrm>
            <a:off x="1165954" y="1561356"/>
            <a:ext cx="216024"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bg1"/>
                </a:solidFill>
                <a:latin typeface="Arial" panose="020B0604020202020204" pitchFamily="34" charset="0"/>
              </a:rPr>
              <a:t>i</a:t>
            </a:r>
            <a:endParaRPr lang="zh-CN" altLang="en-US" sz="1600" dirty="0">
              <a:solidFill>
                <a:schemeClr val="bg1"/>
              </a:solidFill>
              <a:latin typeface="Arial" panose="020B0604020202020204" pitchFamily="34" charset="0"/>
            </a:endParaRPr>
          </a:p>
        </p:txBody>
      </p:sp>
      <p:sp>
        <p:nvSpPr>
          <p:cNvPr id="6" name="矩形 5"/>
          <p:cNvSpPr/>
          <p:nvPr/>
        </p:nvSpPr>
        <p:spPr>
          <a:xfrm>
            <a:off x="1381978" y="1561356"/>
            <a:ext cx="216024"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Arial" panose="020B0604020202020204" pitchFamily="34" charset="0"/>
              </a:rPr>
              <a:t>d</a:t>
            </a:r>
            <a:endParaRPr lang="zh-CN" altLang="en-US" sz="1600" dirty="0">
              <a:solidFill>
                <a:schemeClr val="bg1"/>
              </a:solidFill>
              <a:latin typeface="Arial" panose="020B0604020202020204" pitchFamily="34" charset="0"/>
            </a:endParaRPr>
          </a:p>
        </p:txBody>
      </p:sp>
      <p:sp>
        <p:nvSpPr>
          <p:cNvPr id="7" name="矩形 6"/>
          <p:cNvSpPr/>
          <p:nvPr/>
        </p:nvSpPr>
        <p:spPr>
          <a:xfrm>
            <a:off x="949930" y="1561356"/>
            <a:ext cx="216024" cy="216024"/>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C00000"/>
                </a:solidFill>
                <a:latin typeface="Arial" panose="020B0604020202020204" pitchFamily="34" charset="0"/>
              </a:rPr>
              <a:t>S</a:t>
            </a:r>
            <a:endParaRPr lang="zh-CN" altLang="en-US" sz="1600" dirty="0">
              <a:solidFill>
                <a:srgbClr val="C00000"/>
              </a:solidFill>
              <a:latin typeface="Arial" panose="020B0604020202020204" pitchFamily="34" charset="0"/>
            </a:endParaRPr>
          </a:p>
        </p:txBody>
      </p:sp>
      <p:sp>
        <p:nvSpPr>
          <p:cNvPr id="8" name="矩形 7"/>
          <p:cNvSpPr/>
          <p:nvPr/>
        </p:nvSpPr>
        <p:spPr>
          <a:xfrm>
            <a:off x="5242386" y="4010497"/>
            <a:ext cx="3249608" cy="646331"/>
          </a:xfrm>
          <a:prstGeom prst="rect">
            <a:avLst/>
          </a:prstGeom>
          <a:ln>
            <a:solidFill>
              <a:schemeClr val="accent1"/>
            </a:solidFill>
          </a:ln>
        </p:spPr>
        <p:txBody>
          <a:bodyPr wrap="none">
            <a:spAutoFit/>
          </a:bodyPr>
          <a:lstStyle/>
          <a:p>
            <a:pPr algn="ctr"/>
            <a:r>
              <a:rPr lang="en-US" altLang="zh-CN" dirty="0">
                <a:solidFill>
                  <a:srgbClr val="BE384B"/>
                </a:solidFill>
                <a:cs typeface="等线" panose="02010600030101010101" charset="-122"/>
              </a:rPr>
              <a:t>The super-block is used when</a:t>
            </a:r>
            <a:endParaRPr lang="en-US" altLang="zh-CN" dirty="0">
              <a:solidFill>
                <a:srgbClr val="BE384B"/>
              </a:solidFill>
              <a:cs typeface="等线" panose="02010600030101010101" charset="-122"/>
            </a:endParaRPr>
          </a:p>
          <a:p>
            <a:pPr algn="ctr"/>
            <a:r>
              <a:rPr lang="en-US" altLang="zh-CN" dirty="0">
                <a:solidFill>
                  <a:srgbClr val="BE384B"/>
                </a:solidFill>
                <a:cs typeface="等线" panose="02010600030101010101" charset="-122"/>
              </a:rPr>
              <a:t>the file system is mounted</a:t>
            </a:r>
            <a:endParaRPr lang="zh-CN" altLang="en-US" dirty="0">
              <a:solidFill>
                <a:srgbClr val="BE384B"/>
              </a:solidFill>
              <a:cs typeface="等线" panose="0201060003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Questions</a:t>
            </a:r>
            <a:endParaRPr kumimoji="1" lang="zh-CN" altLang="en-US" dirty="0"/>
          </a:p>
        </p:txBody>
      </p:sp>
      <p:sp>
        <p:nvSpPr>
          <p:cNvPr id="3" name="内容占位符 2"/>
          <p:cNvSpPr>
            <a:spLocks noGrp="1"/>
          </p:cNvSpPr>
          <p:nvPr>
            <p:ph idx="1"/>
          </p:nvPr>
        </p:nvSpPr>
        <p:spPr/>
        <p:txBody>
          <a:bodyPr/>
          <a:lstStyle/>
          <a:p>
            <a:r>
              <a:rPr kumimoji="1" lang="en-US" altLang="zh-CN" b="0" dirty="0"/>
              <a:t>How many read and write in a </a:t>
            </a:r>
            <a:r>
              <a:rPr kumimoji="1" lang="en-US" altLang="zh-CN" b="0" dirty="0">
                <a:latin typeface="Courier New" panose="02070309020205020404" pitchFamily="49" charset="0"/>
                <a:cs typeface="Courier New" panose="02070309020205020404" pitchFamily="49" charset="0"/>
              </a:rPr>
              <a:t>OPEN</a:t>
            </a:r>
            <a:r>
              <a:rPr kumimoji="1" lang="en-US" altLang="zh-CN" b="0" dirty="0"/>
              <a:t>?</a:t>
            </a:r>
            <a:endParaRPr kumimoji="1" lang="en-US" altLang="zh-CN" b="0" dirty="0"/>
          </a:p>
          <a:p>
            <a:r>
              <a:rPr kumimoji="1" lang="en-US" altLang="zh-CN" b="0" dirty="0"/>
              <a:t>How many read and write in a </a:t>
            </a:r>
            <a:r>
              <a:rPr kumimoji="1" lang="en-US" altLang="zh-CN" b="0" dirty="0">
                <a:latin typeface="Courier New" panose="02070309020205020404" pitchFamily="49" charset="0"/>
                <a:cs typeface="Courier New" panose="02070309020205020404" pitchFamily="49" charset="0"/>
              </a:rPr>
              <a:t>READ</a:t>
            </a:r>
            <a:r>
              <a:rPr kumimoji="1" lang="en-US" altLang="zh-CN" b="0" dirty="0"/>
              <a:t>?</a:t>
            </a:r>
            <a:endParaRPr kumimoji="1" lang="en-US" altLang="zh-CN" b="0" dirty="0"/>
          </a:p>
          <a:p>
            <a:r>
              <a:rPr kumimoji="1" lang="en-US" altLang="zh-CN" b="0" dirty="0"/>
              <a:t>How many read and write in a </a:t>
            </a:r>
            <a:r>
              <a:rPr kumimoji="1" lang="en-US" altLang="zh-CN" b="0" dirty="0">
                <a:solidFill>
                  <a:srgbClr val="0432FF"/>
                </a:solidFill>
                <a:latin typeface="Courier New" panose="02070309020205020404" pitchFamily="49" charset="0"/>
                <a:cs typeface="Courier New" panose="02070309020205020404" pitchFamily="49" charset="0"/>
              </a:rPr>
              <a:t>CREATION</a:t>
            </a:r>
            <a:r>
              <a:rPr kumimoji="1" lang="en-US" altLang="zh-CN" b="0" dirty="0"/>
              <a:t>?</a:t>
            </a:r>
            <a:endParaRPr kumimoji="1" lang="zh-CN" altLang="en-US" b="0" dirty="0"/>
          </a:p>
          <a:p>
            <a:endParaRPr kumimoji="1" lang="zh-CN" altLang="en-US" dirty="0"/>
          </a:p>
        </p:txBody>
      </p:sp>
      <p:sp>
        <p:nvSpPr>
          <p:cNvPr id="4" name="文本框 3"/>
          <p:cNvSpPr txBox="1"/>
          <p:nvPr/>
        </p:nvSpPr>
        <p:spPr>
          <a:xfrm>
            <a:off x="303530" y="2486660"/>
            <a:ext cx="8808720" cy="1322070"/>
          </a:xfrm>
          <a:prstGeom prst="rect">
            <a:avLst/>
          </a:prstGeom>
          <a:noFill/>
        </p:spPr>
        <p:txBody>
          <a:bodyPr wrap="square" rtlCol="0">
            <a:spAutoFit/>
          </a:bodyPr>
          <a:p>
            <a:r>
              <a:rPr lang="zh-CN" altLang="en-US" sz="1600"/>
              <a:t>对于第</a:t>
            </a:r>
            <a:r>
              <a:rPr lang="en-US" altLang="zh-CN" sz="1600"/>
              <a:t>23</a:t>
            </a:r>
            <a:r>
              <a:rPr lang="zh-CN" altLang="en-US" sz="1600"/>
              <a:t>页</a:t>
            </a:r>
            <a:r>
              <a:rPr lang="en-US" altLang="zh-CN" sz="1600"/>
              <a:t>PPT</a:t>
            </a:r>
            <a:r>
              <a:rPr lang="zh-CN" altLang="en-US" sz="1600"/>
              <a:t>的</a:t>
            </a:r>
            <a:r>
              <a:rPr lang="en-US" altLang="zh-CN" sz="1600"/>
              <a:t>Note</a:t>
            </a:r>
            <a:r>
              <a:rPr lang="zh-CN" altLang="en-US" sz="1600"/>
              <a:t>：为何要在对于</a:t>
            </a:r>
            <a:r>
              <a:rPr lang="en-US" altLang="zh-CN" sz="1600"/>
              <a:t>bar</a:t>
            </a:r>
            <a:r>
              <a:rPr lang="zh-CN" altLang="en-US" sz="1600"/>
              <a:t>的</a:t>
            </a:r>
            <a:r>
              <a:rPr lang="en-US" altLang="zh-CN" sz="1600"/>
              <a:t>write</a:t>
            </a:r>
            <a:r>
              <a:rPr lang="zh-CN" altLang="en-US" sz="1600"/>
              <a:t>之前做一次</a:t>
            </a:r>
            <a:r>
              <a:rPr lang="en-US" altLang="zh-CN" sz="1600"/>
              <a:t>read</a:t>
            </a:r>
            <a:r>
              <a:rPr lang="zh-CN" altLang="en-US" sz="1600"/>
              <a:t>？</a:t>
            </a:r>
            <a:endParaRPr lang="zh-CN" altLang="en-US" sz="1600"/>
          </a:p>
          <a:p>
            <a:r>
              <a:rPr lang="zh-CN" altLang="en-US" sz="1600"/>
              <a:t>因为对于</a:t>
            </a:r>
            <a:r>
              <a:rPr lang="en-US" altLang="zh-CN" sz="1600"/>
              <a:t>bar</a:t>
            </a:r>
            <a:r>
              <a:rPr lang="zh-CN" altLang="en-US" sz="1600"/>
              <a:t>的</a:t>
            </a:r>
            <a:r>
              <a:rPr lang="en-US" altLang="zh-CN" sz="1600"/>
              <a:t>write</a:t>
            </a:r>
            <a:r>
              <a:rPr lang="zh-CN" altLang="en-US" sz="1600"/>
              <a:t>是最终需要写到磁盘上面的，而</a:t>
            </a:r>
            <a:r>
              <a:rPr lang="en-US" altLang="zh-CN" sz="1600"/>
              <a:t>inode</a:t>
            </a:r>
            <a:r>
              <a:rPr lang="zh-CN" altLang="en-US" sz="1600"/>
              <a:t>与一个</a:t>
            </a:r>
            <a:r>
              <a:rPr lang="en-US" altLang="zh-CN" sz="1600"/>
              <a:t>FS block</a:t>
            </a:r>
            <a:r>
              <a:rPr lang="zh-CN" altLang="en-US" sz="1600"/>
              <a:t>的大小比例一般为</a:t>
            </a:r>
            <a:endParaRPr lang="zh-CN" altLang="en-US" sz="1600"/>
          </a:p>
          <a:p>
            <a:r>
              <a:rPr lang="en-US" altLang="zh-CN" sz="1600"/>
              <a:t>1:4</a:t>
            </a:r>
            <a:r>
              <a:rPr lang="zh-CN" altLang="en-US" sz="1600"/>
              <a:t>，即一个</a:t>
            </a:r>
            <a:r>
              <a:rPr lang="en-US" altLang="zh-CN" sz="1600"/>
              <a:t>inode</a:t>
            </a:r>
            <a:r>
              <a:rPr lang="zh-CN" altLang="en-US" sz="1600"/>
              <a:t>为</a:t>
            </a:r>
            <a:r>
              <a:rPr lang="en-US" altLang="zh-CN" sz="1600"/>
              <a:t>1k</a:t>
            </a:r>
            <a:r>
              <a:rPr lang="zh-CN" altLang="en-US" sz="1600"/>
              <a:t>左右大小，而文件系统为了防止出现对于已有数据的覆盖情况，需要</a:t>
            </a:r>
            <a:endParaRPr lang="zh-CN" altLang="en-US" sz="1600"/>
          </a:p>
          <a:p>
            <a:r>
              <a:rPr lang="zh-CN" altLang="en-US" sz="1600"/>
              <a:t>先将目标的</a:t>
            </a:r>
            <a:r>
              <a:rPr lang="en-US" altLang="zh-CN" sz="1600"/>
              <a:t>block</a:t>
            </a:r>
            <a:r>
              <a:rPr lang="zh-CN" altLang="en-US" sz="1600"/>
              <a:t>读取上来</a:t>
            </a:r>
            <a:r>
              <a:rPr lang="en-US" altLang="zh-CN" sz="1600"/>
              <a:t>(</a:t>
            </a:r>
            <a:r>
              <a:rPr lang="zh-CN" altLang="en-US" sz="1600"/>
              <a:t>注意</a:t>
            </a:r>
            <a:r>
              <a:rPr lang="en-US" altLang="zh-CN" sz="1600"/>
              <a:t>block</a:t>
            </a:r>
            <a:r>
              <a:rPr lang="zh-CN" altLang="en-US" sz="1600"/>
              <a:t>是文件系统从</a:t>
            </a:r>
            <a:r>
              <a:rPr lang="en-US" altLang="zh-CN" sz="1600"/>
              <a:t>disk</a:t>
            </a:r>
            <a:r>
              <a:rPr lang="zh-CN" altLang="en-US" sz="1600"/>
              <a:t>读取内容的最小单位</a:t>
            </a:r>
            <a:r>
              <a:rPr lang="en-US" altLang="zh-CN" sz="1600"/>
              <a:t>)</a:t>
            </a:r>
            <a:r>
              <a:rPr lang="zh-CN" altLang="en-US" sz="1600"/>
              <a:t>，将对应</a:t>
            </a:r>
            <a:r>
              <a:rPr lang="en-US" altLang="zh-CN" sz="1600"/>
              <a:t>inode</a:t>
            </a:r>
            <a:endParaRPr lang="en-US" altLang="zh-CN" sz="1600"/>
          </a:p>
          <a:p>
            <a:r>
              <a:rPr lang="zh-CN" altLang="en-US" sz="1600"/>
              <a:t>内容修改之后再写回。</a:t>
            </a:r>
            <a:endParaRPr lang="zh-CN" altLang="en-US" sz="1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File Open &amp; Read Timeline</a:t>
            </a:r>
            <a:endParaRPr lang="zh-CN" altLang="en-US" dirty="0"/>
          </a:p>
        </p:txBody>
      </p:sp>
      <p:pic>
        <p:nvPicPr>
          <p:cNvPr id="4" name="图片 3"/>
          <p:cNvPicPr>
            <a:picLocks noChangeAspect="1"/>
          </p:cNvPicPr>
          <p:nvPr/>
        </p:nvPicPr>
        <p:blipFill>
          <a:blip r:embed="rId1"/>
          <a:stretch>
            <a:fillRect/>
          </a:stretch>
        </p:blipFill>
        <p:spPr>
          <a:xfrm>
            <a:off x="755576" y="1482398"/>
            <a:ext cx="7410450" cy="3657600"/>
          </a:xfrm>
          <a:prstGeom prst="rect">
            <a:avLst/>
          </a:prstGeom>
        </p:spPr>
      </p:pic>
      <p:sp>
        <p:nvSpPr>
          <p:cNvPr id="5" name="矩形 4"/>
          <p:cNvSpPr/>
          <p:nvPr/>
        </p:nvSpPr>
        <p:spPr>
          <a:xfrm>
            <a:off x="2286000" y="1113066"/>
            <a:ext cx="4572000" cy="369332"/>
          </a:xfrm>
          <a:prstGeom prst="rect">
            <a:avLst/>
          </a:prstGeom>
        </p:spPr>
        <p:txBody>
          <a:bodyPr>
            <a:spAutoFit/>
          </a:bodyPr>
          <a:lstStyle/>
          <a:p>
            <a:pPr algn="ctr"/>
            <a:r>
              <a:rPr lang="en-US" altLang="zh-CN" b="1" dirty="0">
                <a:solidFill>
                  <a:srgbClr val="BE384B"/>
                </a:solidFill>
                <a:latin typeface="Courier"/>
              </a:rPr>
              <a:t>open("/foo/bar", O_RDONLY)</a:t>
            </a:r>
            <a:endParaRPr lang="zh-CN" altLang="en-US" dirty="0">
              <a:solidFill>
                <a:srgbClr val="BE384B"/>
              </a:solidFill>
              <a:latin typeface="Arial" panose="020B0604020202020204" pitchFamily="34" charset="0"/>
            </a:endParaRPr>
          </a:p>
        </p:txBody>
      </p:sp>
      <p:cxnSp>
        <p:nvCxnSpPr>
          <p:cNvPr id="7" name="直接箭头连接符 6"/>
          <p:cNvCxnSpPr/>
          <p:nvPr/>
        </p:nvCxnSpPr>
        <p:spPr>
          <a:xfrm>
            <a:off x="3740721" y="2187670"/>
            <a:ext cx="1152128"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a:off x="4316785" y="2403694"/>
            <a:ext cx="576064" cy="224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4316785" y="2635772"/>
            <a:ext cx="1080120" cy="208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4820841" y="2859200"/>
            <a:ext cx="576064" cy="189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4964857" y="3264711"/>
            <a:ext cx="1080120" cy="260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4964857" y="3525256"/>
            <a:ext cx="1080120"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4964857" y="3880128"/>
            <a:ext cx="1728192" cy="260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a:off x="4964857" y="4140673"/>
            <a:ext cx="1728192"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4964857" y="4540561"/>
            <a:ext cx="2376264" cy="260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a:off x="4964857" y="4801106"/>
            <a:ext cx="2376264"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11560" y="5175214"/>
            <a:ext cx="7848872" cy="369332"/>
          </a:xfrm>
          <a:prstGeom prst="rect">
            <a:avLst/>
          </a:prstGeom>
          <a:noFill/>
        </p:spPr>
        <p:txBody>
          <a:bodyPr wrap="square" rtlCol="0">
            <a:spAutoFit/>
          </a:bodyPr>
          <a:lstStyle/>
          <a:p>
            <a:r>
              <a:rPr lang="en-US" altLang="zh-CN" dirty="0">
                <a:solidFill>
                  <a:srgbClr val="BE384B"/>
                </a:solidFill>
                <a:ea typeface="等线" panose="02010600030101010101" charset="-122"/>
              </a:rPr>
              <a:t>Why "write" on bar </a:t>
            </a:r>
            <a:r>
              <a:rPr lang="en-US" altLang="zh-CN" dirty="0" err="1">
                <a:solidFill>
                  <a:srgbClr val="BE384B"/>
                </a:solidFill>
                <a:ea typeface="等线" panose="02010600030101010101" charset="-122"/>
              </a:rPr>
              <a:t>inode</a:t>
            </a:r>
            <a:r>
              <a:rPr lang="en-US" altLang="zh-CN" dirty="0">
                <a:solidFill>
                  <a:srgbClr val="BE384B"/>
                </a:solidFill>
                <a:ea typeface="等线" panose="02010600030101010101" charset="-122"/>
              </a:rPr>
              <a:t> in a read operation? Why no "write" on foo </a:t>
            </a:r>
            <a:r>
              <a:rPr lang="en-US" altLang="zh-CN" dirty="0" err="1">
                <a:solidFill>
                  <a:srgbClr val="BE384B"/>
                </a:solidFill>
                <a:ea typeface="等线" panose="02010600030101010101" charset="-122"/>
              </a:rPr>
              <a:t>inodes</a:t>
            </a:r>
            <a:r>
              <a:rPr lang="en-US" altLang="zh-CN" dirty="0">
                <a:solidFill>
                  <a:srgbClr val="BE384B"/>
                </a:solidFill>
                <a:ea typeface="等线" panose="02010600030101010101" charset="-122"/>
              </a:rPr>
              <a:t>?</a:t>
            </a:r>
            <a:endParaRPr lang="zh-CN" altLang="en-US" dirty="0">
              <a:solidFill>
                <a:srgbClr val="BE384B"/>
              </a:solidFill>
              <a:ea typeface="等线" panose="02010600030101010101" charset="-122"/>
            </a:endParaRPr>
          </a:p>
        </p:txBody>
      </p:sp>
      <p:sp>
        <p:nvSpPr>
          <p:cNvPr id="6" name="文本框 5"/>
          <p:cNvSpPr txBox="1"/>
          <p:nvPr/>
        </p:nvSpPr>
        <p:spPr>
          <a:xfrm>
            <a:off x="4501515" y="40005"/>
            <a:ext cx="4291965" cy="1168400"/>
          </a:xfrm>
          <a:prstGeom prst="rect">
            <a:avLst/>
          </a:prstGeom>
          <a:noFill/>
        </p:spPr>
        <p:txBody>
          <a:bodyPr wrap="none" rtlCol="0">
            <a:spAutoFit/>
          </a:bodyPr>
          <a:p>
            <a:r>
              <a:rPr lang="zh-CN" altLang="en-US" sz="1400"/>
              <a:t>下方问题解答：在</a:t>
            </a:r>
            <a:r>
              <a:rPr lang="en-US" altLang="zh-CN" sz="1400"/>
              <a:t>bar inode</a:t>
            </a:r>
            <a:r>
              <a:rPr lang="zh-CN" altLang="en-US" sz="1400"/>
              <a:t>的</a:t>
            </a:r>
            <a:r>
              <a:rPr lang="en-US" altLang="zh-CN" sz="1400"/>
              <a:t>read</a:t>
            </a:r>
            <a:r>
              <a:rPr lang="zh-CN" altLang="en-US" sz="1400"/>
              <a:t>之后进行的</a:t>
            </a:r>
            <a:r>
              <a:rPr lang="en-US" altLang="zh-CN" sz="1400"/>
              <a:t>write</a:t>
            </a:r>
            <a:endParaRPr lang="en-US" altLang="zh-CN" sz="1400"/>
          </a:p>
          <a:p>
            <a:r>
              <a:rPr lang="zh-CN" altLang="en-US" sz="1400"/>
              <a:t>实际上是修改的是对应</a:t>
            </a:r>
            <a:r>
              <a:rPr lang="en-US" altLang="zh-CN" sz="1400"/>
              <a:t>inode</a:t>
            </a:r>
            <a:r>
              <a:rPr lang="zh-CN" altLang="en-US" sz="1400"/>
              <a:t>的</a:t>
            </a:r>
            <a:r>
              <a:rPr lang="en-US" altLang="zh-CN" sz="1400"/>
              <a:t>access time(atime)</a:t>
            </a:r>
            <a:r>
              <a:rPr lang="zh-CN" altLang="en-US" sz="1400"/>
              <a:t>，</a:t>
            </a:r>
            <a:endParaRPr lang="zh-CN" altLang="en-US" sz="1400"/>
          </a:p>
          <a:p>
            <a:r>
              <a:rPr lang="zh-CN" altLang="en-US" sz="1400"/>
              <a:t>即使这个</a:t>
            </a:r>
            <a:r>
              <a:rPr lang="en-US" altLang="zh-CN" sz="1400"/>
              <a:t>bar</a:t>
            </a:r>
            <a:r>
              <a:rPr lang="zh-CN" altLang="en-US" sz="1400"/>
              <a:t>文件权限为</a:t>
            </a:r>
            <a:r>
              <a:rPr lang="en-US" altLang="zh-CN" sz="1400"/>
              <a:t>”</a:t>
            </a:r>
            <a:r>
              <a:rPr lang="zh-CN" altLang="en-US" sz="1400"/>
              <a:t>只读</a:t>
            </a:r>
            <a:r>
              <a:rPr lang="en-US" altLang="zh-CN" sz="1400"/>
              <a:t>”</a:t>
            </a:r>
            <a:r>
              <a:rPr lang="zh-CN" altLang="en-US" sz="1400"/>
              <a:t>，上述操作也会进行。</a:t>
            </a:r>
            <a:endParaRPr lang="zh-CN" altLang="en-US" sz="1400"/>
          </a:p>
          <a:p>
            <a:r>
              <a:rPr lang="zh-CN" altLang="en-US" sz="1400"/>
              <a:t>而为何对于</a:t>
            </a:r>
            <a:r>
              <a:rPr lang="en-US" altLang="zh-CN" sz="1400"/>
              <a:t>foo inode</a:t>
            </a:r>
            <a:r>
              <a:rPr lang="zh-CN" altLang="en-US" sz="1400"/>
              <a:t>的访问不需要</a:t>
            </a:r>
            <a:r>
              <a:rPr lang="en-US" altLang="zh-CN" sz="1400"/>
              <a:t>write?</a:t>
            </a:r>
            <a:r>
              <a:rPr lang="zh-CN" altLang="en-US" sz="1400"/>
              <a:t>因为对于</a:t>
            </a:r>
            <a:endParaRPr lang="zh-CN" altLang="en-US" sz="1400"/>
          </a:p>
          <a:p>
            <a:r>
              <a:rPr lang="zh-CN" altLang="en-US" sz="1400"/>
              <a:t>目录的访问不需要记录</a:t>
            </a:r>
            <a:r>
              <a:rPr lang="en-US" altLang="zh-CN" sz="1400"/>
              <a:t>access time</a:t>
            </a:r>
            <a:r>
              <a:rPr lang="zh-CN" altLang="en-US" sz="1400"/>
              <a:t>。</a:t>
            </a:r>
            <a:endParaRPr lang="zh-CN" altLang="en-US" sz="1400"/>
          </a:p>
        </p:txBody>
      </p:sp>
      <p:sp>
        <p:nvSpPr>
          <p:cNvPr id="9" name="文本框 8"/>
          <p:cNvSpPr txBox="1"/>
          <p:nvPr/>
        </p:nvSpPr>
        <p:spPr>
          <a:xfrm>
            <a:off x="149225" y="802640"/>
            <a:ext cx="3906520" cy="521970"/>
          </a:xfrm>
          <a:prstGeom prst="rect">
            <a:avLst/>
          </a:prstGeom>
          <a:noFill/>
        </p:spPr>
        <p:txBody>
          <a:bodyPr wrap="none" rtlCol="0">
            <a:spAutoFit/>
          </a:bodyPr>
          <a:p>
            <a:r>
              <a:rPr lang="zh-CN" altLang="en-US" sz="1400"/>
              <a:t>注意：</a:t>
            </a:r>
            <a:r>
              <a:rPr lang="en-US" altLang="zh-CN" sz="1400"/>
              <a:t>”/”</a:t>
            </a:r>
            <a:r>
              <a:rPr lang="zh-CN" altLang="en-US" sz="1400"/>
              <a:t>并不根目录本身，只是一个分隔符号，</a:t>
            </a:r>
            <a:endParaRPr lang="zh-CN" altLang="en-US" sz="1400"/>
          </a:p>
          <a:p>
            <a:r>
              <a:rPr lang="en-US" altLang="zh-CN" sz="1400"/>
              <a:t>“root”</a:t>
            </a:r>
            <a:r>
              <a:rPr lang="zh-CN" altLang="en-US" sz="1400"/>
              <a:t>目录本身名称是一个空串</a:t>
            </a:r>
            <a:r>
              <a:rPr lang="en-US" altLang="zh-CN" sz="1400"/>
              <a:t>!</a:t>
            </a:r>
            <a:endParaRPr lang="en-US" altLang="zh-CN" sz="1400"/>
          </a:p>
        </p:txBody>
      </p:sp>
      <p:sp>
        <p:nvSpPr>
          <p:cNvPr id="10" name="文本框 9"/>
          <p:cNvSpPr txBox="1"/>
          <p:nvPr/>
        </p:nvSpPr>
        <p:spPr>
          <a:xfrm>
            <a:off x="5890260" y="2909570"/>
            <a:ext cx="2654300" cy="275590"/>
          </a:xfrm>
          <a:prstGeom prst="rect">
            <a:avLst/>
          </a:prstGeom>
          <a:noFill/>
        </p:spPr>
        <p:txBody>
          <a:bodyPr wrap="square" rtlCol="0">
            <a:spAutoFit/>
          </a:bodyPr>
          <a:p>
            <a:r>
              <a:rPr lang="zh-CN" altLang="en-US" sz="1200"/>
              <a:t>到第五行为之</a:t>
            </a:r>
            <a:r>
              <a:rPr lang="en-US" altLang="zh-CN" sz="1200"/>
              <a:t>bar</a:t>
            </a:r>
            <a:r>
              <a:rPr lang="zh-CN" altLang="en-US" sz="1200"/>
              <a:t>文件成功打开了</a:t>
            </a:r>
            <a:endParaRPr lang="zh-CN" altLang="en-US"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File Creation Timeline</a:t>
            </a:r>
            <a:endParaRPr lang="zh-CN" altLang="en-US" dirty="0"/>
          </a:p>
        </p:txBody>
      </p:sp>
      <p:pic>
        <p:nvPicPr>
          <p:cNvPr id="4" name="图片 3"/>
          <p:cNvPicPr>
            <a:picLocks noChangeAspect="1"/>
          </p:cNvPicPr>
          <p:nvPr/>
        </p:nvPicPr>
        <p:blipFill>
          <a:blip r:embed="rId1"/>
          <a:stretch>
            <a:fillRect/>
          </a:stretch>
        </p:blipFill>
        <p:spPr>
          <a:xfrm>
            <a:off x="1780520" y="1129308"/>
            <a:ext cx="5582959" cy="4423695"/>
          </a:xfrm>
          <a:prstGeom prst="rect">
            <a:avLst/>
          </a:prstGeom>
        </p:spPr>
      </p:pic>
      <p:sp>
        <p:nvSpPr>
          <p:cNvPr id="3" name="文本框 2"/>
          <p:cNvSpPr txBox="1"/>
          <p:nvPr/>
        </p:nvSpPr>
        <p:spPr>
          <a:xfrm>
            <a:off x="79375" y="1077595"/>
            <a:ext cx="1696085" cy="1568450"/>
          </a:xfrm>
          <a:prstGeom prst="rect">
            <a:avLst/>
          </a:prstGeom>
          <a:noFill/>
        </p:spPr>
        <p:txBody>
          <a:bodyPr wrap="none" rtlCol="0">
            <a:spAutoFit/>
          </a:bodyPr>
          <a:p>
            <a:r>
              <a:rPr lang="en-US" altLang="zh-CN" sz="1600"/>
              <a:t>inode bitmap</a:t>
            </a:r>
            <a:endParaRPr lang="en-US" altLang="zh-CN" sz="1600"/>
          </a:p>
          <a:p>
            <a:r>
              <a:rPr lang="zh-CN" altLang="en-US" sz="1600"/>
              <a:t>处的</a:t>
            </a:r>
            <a:r>
              <a:rPr lang="en-US" altLang="zh-CN" sz="1600"/>
              <a:t>read/write</a:t>
            </a:r>
            <a:endParaRPr lang="en-US" altLang="zh-CN" sz="1600"/>
          </a:p>
          <a:p>
            <a:r>
              <a:rPr lang="zh-CN" altLang="en-US" sz="1600"/>
              <a:t>是在查找一个</a:t>
            </a:r>
            <a:endParaRPr lang="zh-CN" altLang="en-US" sz="1600"/>
          </a:p>
          <a:p>
            <a:r>
              <a:rPr lang="zh-CN" altLang="en-US" sz="1600"/>
              <a:t>未被使用的</a:t>
            </a:r>
            <a:r>
              <a:rPr lang="en-US" altLang="zh-CN" sz="1600"/>
              <a:t>inode</a:t>
            </a:r>
            <a:endParaRPr lang="en-US" altLang="zh-CN" sz="1600"/>
          </a:p>
          <a:p>
            <a:r>
              <a:rPr lang="zh-CN" altLang="en-US" sz="1600"/>
              <a:t>的</a:t>
            </a:r>
            <a:r>
              <a:rPr lang="en-US" altLang="zh-CN" sz="1600"/>
              <a:t>number</a:t>
            </a:r>
            <a:r>
              <a:rPr lang="zh-CN" altLang="en-US" sz="1600"/>
              <a:t>。</a:t>
            </a:r>
            <a:endParaRPr lang="en-US" altLang="zh-CN" sz="1600"/>
          </a:p>
          <a:p>
            <a:endParaRPr lang="en-US" altLang="zh-CN" sz="1600"/>
          </a:p>
        </p:txBody>
      </p:sp>
      <p:sp>
        <p:nvSpPr>
          <p:cNvPr id="5" name="文本框 4"/>
          <p:cNvSpPr txBox="1"/>
          <p:nvPr/>
        </p:nvSpPr>
        <p:spPr>
          <a:xfrm>
            <a:off x="138430" y="3050540"/>
            <a:ext cx="1662430" cy="1568450"/>
          </a:xfrm>
          <a:prstGeom prst="rect">
            <a:avLst/>
          </a:prstGeom>
          <a:noFill/>
        </p:spPr>
        <p:txBody>
          <a:bodyPr wrap="square" rtlCol="0">
            <a:spAutoFit/>
          </a:bodyPr>
          <a:p>
            <a:r>
              <a:rPr lang="en-US" altLang="zh-CN" sz="1600"/>
              <a:t>write()</a:t>
            </a:r>
            <a:r>
              <a:rPr lang="zh-CN" altLang="en-US" sz="1600"/>
              <a:t>的时候对于</a:t>
            </a:r>
            <a:r>
              <a:rPr lang="en-US" altLang="zh-CN" sz="1600"/>
              <a:t>data-bitmap</a:t>
            </a:r>
            <a:r>
              <a:rPr lang="zh-CN" altLang="en-US" sz="1600"/>
              <a:t>的</a:t>
            </a:r>
            <a:r>
              <a:rPr lang="en-US" altLang="zh-CN" sz="1600"/>
              <a:t>read</a:t>
            </a:r>
            <a:r>
              <a:rPr lang="zh-CN" altLang="en-US" sz="1600"/>
              <a:t>与</a:t>
            </a:r>
            <a:r>
              <a:rPr lang="en-US" altLang="zh-CN" sz="1600"/>
              <a:t>write</a:t>
            </a:r>
            <a:r>
              <a:rPr lang="zh-CN" altLang="en-US" sz="1600"/>
              <a:t>是要在</a:t>
            </a:r>
            <a:r>
              <a:rPr lang="en-US" altLang="zh-CN" sz="1600"/>
              <a:t>block</a:t>
            </a:r>
            <a:r>
              <a:rPr lang="zh-CN" altLang="en-US" sz="1600"/>
              <a:t>装不下的时候去寻找新的</a:t>
            </a:r>
            <a:r>
              <a:rPr lang="en-US" altLang="zh-CN" sz="1600"/>
              <a:t>block</a:t>
            </a:r>
            <a:endParaRPr lang="en-US" altLang="zh-CN" sz="16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Courier New" panose="02070309020205020404" pitchFamily="49" charset="0"/>
                <a:cs typeface="Courier New" panose="02070309020205020404" pitchFamily="49" charset="0"/>
              </a:rPr>
              <a:t>WRITE, APPEND</a:t>
            </a:r>
            <a:r>
              <a:rPr kumimoji="1" lang="en-US" altLang="zh-CN" dirty="0"/>
              <a:t> &amp; </a:t>
            </a:r>
            <a:r>
              <a:rPr kumimoji="1" lang="en-US" altLang="zh-CN" dirty="0">
                <a:latin typeface="Courier New" panose="02070309020205020404" pitchFamily="49" charset="0"/>
                <a:cs typeface="Courier New" panose="02070309020205020404" pitchFamily="49" charset="0"/>
              </a:rPr>
              <a:t>CLOSE</a:t>
            </a:r>
            <a:endParaRPr kumimoji="1" lang="zh-CN" altLang="en-US" dirty="0">
              <a:latin typeface="Courier New" panose="02070309020205020404" pitchFamily="49" charset="0"/>
              <a:cs typeface="Courier New" panose="02070309020205020404" pitchFamily="49" charset="0"/>
            </a:endParaRPr>
          </a:p>
        </p:txBody>
      </p:sp>
      <p:sp>
        <p:nvSpPr>
          <p:cNvPr id="3" name="内容占位符 2"/>
          <p:cNvSpPr>
            <a:spLocks noGrp="1"/>
          </p:cNvSpPr>
          <p:nvPr>
            <p:ph idx="1"/>
          </p:nvPr>
        </p:nvSpPr>
        <p:spPr>
          <a:xfrm>
            <a:off x="457200" y="1129308"/>
            <a:ext cx="8507288" cy="4356826"/>
          </a:xfrm>
        </p:spPr>
        <p:txBody>
          <a:bodyPr>
            <a:normAutofit/>
          </a:bodyPr>
          <a:lstStyle/>
          <a:p>
            <a:r>
              <a:rPr kumimoji="1" lang="en-GB" altLang="zh-CN" b="0" dirty="0">
                <a:latin typeface="Courier New" panose="02070309020205020404" pitchFamily="49" charset="0"/>
                <a:cs typeface="Courier New" panose="02070309020205020404" pitchFamily="49" charset="0"/>
              </a:rPr>
              <a:t>WRITE</a:t>
            </a:r>
            <a:r>
              <a:rPr kumimoji="1" lang="en-GB" altLang="zh-CN" b="0" dirty="0"/>
              <a:t> is </a:t>
            </a:r>
            <a:r>
              <a:rPr kumimoji="1" lang="en-GB" altLang="zh-CN" dirty="0">
                <a:solidFill>
                  <a:srgbClr val="C00000"/>
                </a:solidFill>
              </a:rPr>
              <a:t>similar to </a:t>
            </a:r>
            <a:r>
              <a:rPr kumimoji="1" lang="en-GB" altLang="zh-CN" b="0" dirty="0">
                <a:latin typeface="Courier New" panose="02070309020205020404" pitchFamily="49" charset="0"/>
                <a:cs typeface="Courier New" panose="02070309020205020404" pitchFamily="49" charset="0"/>
              </a:rPr>
              <a:t>READ</a:t>
            </a:r>
            <a:endParaRPr kumimoji="1" lang="en-GB" altLang="zh-CN" b="0" dirty="0">
              <a:latin typeface="Courier New" panose="02070309020205020404" pitchFamily="49" charset="0"/>
              <a:cs typeface="Courier New" panose="02070309020205020404" pitchFamily="49" charset="0"/>
            </a:endParaRPr>
          </a:p>
          <a:p>
            <a:pPr lvl="1"/>
            <a:r>
              <a:rPr kumimoji="1" lang="en-GB" altLang="zh-CN" dirty="0"/>
              <a:t>Allocate new block if necessary</a:t>
            </a:r>
            <a:endParaRPr kumimoji="1" lang="en-GB" altLang="zh-CN" dirty="0"/>
          </a:p>
          <a:p>
            <a:pPr lvl="1"/>
            <a:r>
              <a:rPr kumimoji="1" lang="en-GB" altLang="zh-CN" dirty="0"/>
              <a:t>Update </a:t>
            </a:r>
            <a:r>
              <a:rPr kumimoji="1" lang="en-GB" altLang="zh-CN" dirty="0" err="1"/>
              <a:t>inode's</a:t>
            </a:r>
            <a:r>
              <a:rPr kumimoji="1" lang="en-GB" altLang="zh-CN" dirty="0"/>
              <a:t> size and </a:t>
            </a:r>
            <a:r>
              <a:rPr kumimoji="1" lang="en-GB" altLang="zh-CN" dirty="0" err="1"/>
              <a:t>mtime</a:t>
            </a:r>
            <a:endParaRPr kumimoji="1" lang="en-GB" altLang="zh-CN" dirty="0"/>
          </a:p>
          <a:p>
            <a:r>
              <a:rPr kumimoji="1" lang="en-GB" altLang="zh-CN" b="0" dirty="0">
                <a:latin typeface="Courier New" panose="02070309020205020404" pitchFamily="49" charset="0"/>
                <a:cs typeface="Courier New" panose="02070309020205020404" pitchFamily="49" charset="0"/>
              </a:rPr>
              <a:t>APPEND</a:t>
            </a:r>
            <a:endParaRPr kumimoji="1" lang="en-GB" altLang="zh-CN" b="0" dirty="0">
              <a:latin typeface="Courier New" panose="02070309020205020404" pitchFamily="49" charset="0"/>
              <a:cs typeface="Courier New" panose="02070309020205020404" pitchFamily="49" charset="0"/>
            </a:endParaRPr>
          </a:p>
          <a:p>
            <a:pPr lvl="1"/>
            <a:r>
              <a:rPr kumimoji="1" lang="en-GB" altLang="zh-CN" b="0" dirty="0">
                <a:cs typeface="Courier New" panose="02070309020205020404" pitchFamily="49" charset="0"/>
              </a:rPr>
              <a:t>Similar to write, </a:t>
            </a:r>
            <a:r>
              <a:rPr kumimoji="1" lang="en-GB" altLang="zh-CN" b="0" dirty="0">
                <a:solidFill>
                  <a:srgbClr val="0432FF"/>
                </a:solidFill>
                <a:cs typeface="Courier New" panose="02070309020205020404" pitchFamily="49" charset="0"/>
              </a:rPr>
              <a:t>directly write to the end of the file</a:t>
            </a:r>
            <a:endParaRPr kumimoji="1" lang="en-GB" altLang="zh-CN" b="0" dirty="0">
              <a:cs typeface="Courier New" panose="02070309020205020404" pitchFamily="49" charset="0"/>
            </a:endParaRPr>
          </a:p>
          <a:p>
            <a:r>
              <a:rPr kumimoji="1" lang="en-GB" altLang="zh-CN" b="0" dirty="0">
                <a:latin typeface="Courier New" panose="02070309020205020404" pitchFamily="49" charset="0"/>
                <a:cs typeface="Courier New" panose="02070309020205020404" pitchFamily="49" charset="0"/>
              </a:rPr>
              <a:t>CLOSE</a:t>
            </a:r>
            <a:endParaRPr kumimoji="1" lang="en-GB" altLang="zh-CN" b="0" dirty="0">
              <a:latin typeface="Courier New" panose="02070309020205020404" pitchFamily="49" charset="0"/>
              <a:cs typeface="Courier New" panose="02070309020205020404" pitchFamily="49" charset="0"/>
            </a:endParaRPr>
          </a:p>
          <a:p>
            <a:pPr lvl="1"/>
            <a:r>
              <a:rPr kumimoji="1" lang="en-GB" altLang="zh-CN" dirty="0"/>
              <a:t>Free the entry in the </a:t>
            </a:r>
            <a:r>
              <a:rPr kumimoji="1" lang="en-GB" altLang="zh-CN" dirty="0" err="1"/>
              <a:t>fd_table</a:t>
            </a:r>
            <a:r>
              <a:rPr kumimoji="1" lang="en-GB" altLang="zh-CN" dirty="0"/>
              <a:t> </a:t>
            </a:r>
            <a:endParaRPr kumimoji="1" lang="en-GB" altLang="zh-CN" dirty="0"/>
          </a:p>
          <a:p>
            <a:pPr lvl="1"/>
            <a:r>
              <a:rPr kumimoji="1" lang="en-GB" altLang="zh-CN" dirty="0"/>
              <a:t>Decrease the reference counter in file table</a:t>
            </a:r>
            <a:endParaRPr kumimoji="1" lang="en-GB" altLang="zh-CN" dirty="0"/>
          </a:p>
          <a:p>
            <a:pPr lvl="1"/>
            <a:r>
              <a:rPr kumimoji="1" lang="en-GB" altLang="zh-CN" dirty="0"/>
              <a:t>Free the entry in file table if counter is 0</a:t>
            </a:r>
            <a:endParaRPr kumimoji="1" lang="en-GB" altLang="zh-CN" dirty="0"/>
          </a:p>
          <a:p>
            <a:r>
              <a:rPr kumimoji="1" lang="en-GB" altLang="zh-CN" dirty="0">
                <a:solidFill>
                  <a:srgbClr val="BE384B"/>
                </a:solidFill>
              </a:rPr>
              <a:t>Failures in the middle may cause inconsistency!</a:t>
            </a:r>
            <a:r>
              <a:rPr kumimoji="1" lang="zh-CN" altLang="en-US" dirty="0">
                <a:solidFill>
                  <a:srgbClr val="BE384B"/>
                </a:solidFill>
              </a:rPr>
              <a:t>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文本框 4"/>
          <p:cNvSpPr txBox="1"/>
          <p:nvPr/>
        </p:nvSpPr>
        <p:spPr>
          <a:xfrm>
            <a:off x="4772025" y="1426210"/>
            <a:ext cx="3662680" cy="645160"/>
          </a:xfrm>
          <a:prstGeom prst="rect">
            <a:avLst/>
          </a:prstGeom>
          <a:noFill/>
        </p:spPr>
        <p:txBody>
          <a:bodyPr wrap="none" rtlCol="0">
            <a:spAutoFit/>
          </a:bodyPr>
          <a:p>
            <a:r>
              <a:rPr lang="zh-CN" altLang="en-US"/>
              <a:t>但是</a:t>
            </a:r>
            <a:r>
              <a:rPr lang="en-US" altLang="zh-CN"/>
              <a:t>WRITE</a:t>
            </a:r>
            <a:r>
              <a:rPr lang="zh-CN" altLang="en-US"/>
              <a:t>操作修改之后记得要把</a:t>
            </a:r>
            <a:endParaRPr lang="zh-CN" altLang="en-US"/>
          </a:p>
          <a:p>
            <a:r>
              <a:rPr lang="zh-CN" altLang="en-US"/>
              <a:t>新的相关信息写回</a:t>
            </a:r>
            <a:r>
              <a:rPr lang="en-US" altLang="zh-CN"/>
              <a:t>inode</a:t>
            </a:r>
            <a:r>
              <a:rPr lang="zh-CN" altLang="en-US"/>
              <a:t>。</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normAutofit/>
          </a:bodyPr>
          <a:lstStyle/>
          <a:p>
            <a:r>
              <a:rPr kumimoji="1" lang="en-US" altLang="zh-CN" dirty="0"/>
              <a:t>Questions</a:t>
            </a:r>
            <a:endParaRPr kumimoji="1" lang="en-US" altLang="zh-CN" dirty="0"/>
          </a:p>
        </p:txBody>
      </p:sp>
      <p:sp>
        <p:nvSpPr>
          <p:cNvPr id="59395" name="Content Placeholder 2"/>
          <p:cNvSpPr>
            <a:spLocks noGrp="1"/>
          </p:cNvSpPr>
          <p:nvPr>
            <p:ph idx="1"/>
          </p:nvPr>
        </p:nvSpPr>
        <p:spPr/>
        <p:txBody>
          <a:bodyPr/>
          <a:lstStyle/>
          <a:p>
            <a:r>
              <a:rPr lang="en-US" altLang="zh-CN" b="0" dirty="0"/>
              <a:t>When writing, which </a:t>
            </a:r>
            <a:r>
              <a:rPr lang="en-US" altLang="zh-CN" dirty="0">
                <a:solidFill>
                  <a:srgbClr val="C00000"/>
                </a:solidFill>
              </a:rPr>
              <a:t>order</a:t>
            </a:r>
            <a:r>
              <a:rPr lang="en-US" altLang="zh-CN" b="0" dirty="0"/>
              <a:t> is preferred?</a:t>
            </a:r>
            <a:endParaRPr lang="en-US" altLang="zh-CN" b="0" dirty="0"/>
          </a:p>
          <a:p>
            <a:pPr lvl="1"/>
            <a:r>
              <a:rPr lang="en-US" altLang="zh-CN" dirty="0"/>
              <a:t>Update</a:t>
            </a:r>
            <a:r>
              <a:rPr lang="zh-CN" altLang="en-US" dirty="0"/>
              <a:t> </a:t>
            </a:r>
            <a:r>
              <a:rPr lang="en-US" altLang="zh-CN" dirty="0"/>
              <a:t>block</a:t>
            </a:r>
            <a:r>
              <a:rPr lang="zh-CN" altLang="en-US" dirty="0"/>
              <a:t> </a:t>
            </a:r>
            <a:r>
              <a:rPr lang="en-US" altLang="zh-CN" dirty="0"/>
              <a:t>bitmap, write new data, update </a:t>
            </a:r>
            <a:r>
              <a:rPr lang="en-US" altLang="zh-CN" dirty="0" err="1"/>
              <a:t>inode</a:t>
            </a:r>
            <a:r>
              <a:rPr lang="zh-CN" altLang="en-US" dirty="0"/>
              <a:t> </a:t>
            </a:r>
            <a:r>
              <a:rPr lang="en-US" altLang="zh-CN" dirty="0"/>
              <a:t>(size</a:t>
            </a:r>
            <a:r>
              <a:rPr lang="zh-CN" altLang="en-US" dirty="0"/>
              <a:t> </a:t>
            </a:r>
            <a:r>
              <a:rPr lang="en-US" altLang="zh-CN" dirty="0"/>
              <a:t>and</a:t>
            </a:r>
            <a:r>
              <a:rPr lang="zh-CN" altLang="en-US" dirty="0"/>
              <a:t> </a:t>
            </a:r>
            <a:r>
              <a:rPr lang="en-US" altLang="zh-CN" dirty="0"/>
              <a:t>pointer)</a:t>
            </a:r>
            <a:endParaRPr lang="en-US" altLang="zh-CN" dirty="0"/>
          </a:p>
          <a:p>
            <a:pPr lvl="1"/>
            <a:r>
              <a:rPr lang="en-US" altLang="zh-CN" dirty="0"/>
              <a:t>Update</a:t>
            </a:r>
            <a:r>
              <a:rPr lang="zh-CN" altLang="en-US" dirty="0"/>
              <a:t> </a:t>
            </a:r>
            <a:r>
              <a:rPr lang="en-US" altLang="zh-CN" dirty="0"/>
              <a:t>block</a:t>
            </a:r>
            <a:r>
              <a:rPr lang="zh-CN" altLang="en-US" dirty="0"/>
              <a:t> </a:t>
            </a:r>
            <a:r>
              <a:rPr lang="en-US" altLang="zh-CN" dirty="0"/>
              <a:t>bitmap, update </a:t>
            </a:r>
            <a:r>
              <a:rPr lang="en-US" altLang="zh-CN" dirty="0" err="1"/>
              <a:t>inode</a:t>
            </a:r>
            <a:r>
              <a:rPr lang="zh-CN" altLang="en-US" dirty="0"/>
              <a:t> </a:t>
            </a:r>
            <a:r>
              <a:rPr lang="en-US" altLang="zh-CN" dirty="0"/>
              <a:t>(size</a:t>
            </a:r>
            <a:r>
              <a:rPr lang="zh-CN" altLang="en-US" dirty="0"/>
              <a:t> </a:t>
            </a:r>
            <a:r>
              <a:rPr lang="en-US" altLang="zh-CN" dirty="0"/>
              <a:t>and</a:t>
            </a:r>
            <a:r>
              <a:rPr lang="zh-CN" altLang="en-US" dirty="0"/>
              <a:t> </a:t>
            </a:r>
            <a:r>
              <a:rPr lang="en-US" altLang="zh-CN" dirty="0"/>
              <a:t>pointer), write new data</a:t>
            </a:r>
            <a:endParaRPr lang="en-US" altLang="zh-CN" dirty="0"/>
          </a:p>
          <a:p>
            <a:pPr lvl="1"/>
            <a:r>
              <a:rPr lang="en-US" altLang="zh-CN" dirty="0"/>
              <a:t>Update </a:t>
            </a:r>
            <a:r>
              <a:rPr lang="en-US" altLang="zh-CN" dirty="0" err="1"/>
              <a:t>inode</a:t>
            </a:r>
            <a:r>
              <a:rPr lang="zh-CN" altLang="en-US" dirty="0"/>
              <a:t> </a:t>
            </a:r>
            <a:r>
              <a:rPr lang="en-US" altLang="zh-CN" dirty="0"/>
              <a:t>(size</a:t>
            </a:r>
            <a:r>
              <a:rPr lang="zh-CN" altLang="en-US" dirty="0"/>
              <a:t> </a:t>
            </a:r>
            <a:r>
              <a:rPr lang="en-US" altLang="zh-CN" dirty="0"/>
              <a:t>and</a:t>
            </a:r>
            <a:r>
              <a:rPr lang="zh-CN" altLang="en-US" dirty="0"/>
              <a:t> </a:t>
            </a:r>
            <a:r>
              <a:rPr lang="en-US" altLang="zh-CN" dirty="0"/>
              <a:t>pointer), update</a:t>
            </a:r>
            <a:r>
              <a:rPr lang="zh-CN" altLang="en-US" dirty="0"/>
              <a:t> </a:t>
            </a:r>
            <a:r>
              <a:rPr lang="en-US" altLang="zh-CN" dirty="0"/>
              <a:t>block</a:t>
            </a:r>
            <a:r>
              <a:rPr lang="zh-CN" altLang="en-US" dirty="0"/>
              <a:t> </a:t>
            </a:r>
            <a:r>
              <a:rPr lang="en-US" altLang="zh-CN" dirty="0"/>
              <a:t>bitmap, write new data</a:t>
            </a:r>
            <a:endParaRPr lang="en-US" altLang="zh-CN" dirty="0"/>
          </a:p>
        </p:txBody>
      </p:sp>
      <p:sp>
        <p:nvSpPr>
          <p:cNvPr id="59396" name="Slide Number Placeholder 3"/>
          <p:cNvSpPr>
            <a:spLocks noGrp="1"/>
          </p:cNvSpPr>
          <p:nvPr>
            <p:ph type="sldNum" sz="quarter" idx="12"/>
          </p:nvPr>
        </p:nvSpPr>
        <p:spPr>
          <a:noFill/>
        </p:spPr>
        <p:txBody>
          <a:bodyPr/>
          <a:lstStyle>
            <a:lvl1pPr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1pPr>
            <a:lvl2pPr marL="742950" indent="-28575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2pPr>
            <a:lvl3pPr marL="11430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3pPr>
            <a:lvl4pPr marL="16002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4pPr>
            <a:lvl5pPr marL="20574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9pPr>
          </a:lstStyle>
          <a:p>
            <a:fld id="{EB67103F-EF9F-5347-9B08-486C40E2829A}" type="slidenum">
              <a:rPr lang="zh-CN" altLang="en-US" sz="1400" b="0">
                <a:latin typeface="Arial" panose="020B0604020202020204" pitchFamily="34" charset="0"/>
                <a:ea typeface="Adobe 楷体 Std R" charset="0"/>
                <a:cs typeface="Adobe 楷体 Std R" charset="0"/>
              </a:rPr>
            </a:fld>
            <a:endParaRPr lang="en-US" altLang="zh-CN" sz="1400" b="0" dirty="0">
              <a:latin typeface="Arial" panose="020B0604020202020204" pitchFamily="34" charset="0"/>
              <a:ea typeface="Adobe 楷体 Std R" charset="0"/>
              <a:cs typeface="Adobe 楷体 Std R" charset="0"/>
            </a:endParaRPr>
          </a:p>
        </p:txBody>
      </p:sp>
      <p:sp>
        <p:nvSpPr>
          <p:cNvPr id="2" name="文本框 1"/>
          <p:cNvSpPr txBox="1"/>
          <p:nvPr/>
        </p:nvSpPr>
        <p:spPr>
          <a:xfrm>
            <a:off x="2949575" y="587375"/>
            <a:ext cx="1325880" cy="368300"/>
          </a:xfrm>
          <a:prstGeom prst="rect">
            <a:avLst/>
          </a:prstGeom>
          <a:noFill/>
        </p:spPr>
        <p:txBody>
          <a:bodyPr wrap="none" rtlCol="0">
            <a:spAutoFit/>
          </a:bodyPr>
          <a:p>
            <a:r>
              <a:rPr lang="zh-CN" altLang="en-US"/>
              <a:t>选择</a:t>
            </a:r>
            <a:r>
              <a:rPr lang="zh-CN" altLang="en-US">
                <a:solidFill>
                  <a:srgbClr val="0432FF"/>
                </a:solidFill>
              </a:rPr>
              <a:t>第一项</a:t>
            </a:r>
            <a:endParaRPr lang="zh-CN" altLang="en-US">
              <a:solidFill>
                <a:srgbClr val="0432FF"/>
              </a:solidFill>
            </a:endParaRPr>
          </a:p>
        </p:txBody>
      </p:sp>
      <p:sp>
        <p:nvSpPr>
          <p:cNvPr id="3" name="文本框 2"/>
          <p:cNvSpPr txBox="1"/>
          <p:nvPr/>
        </p:nvSpPr>
        <p:spPr>
          <a:xfrm>
            <a:off x="179705" y="2719705"/>
            <a:ext cx="8449310" cy="3046095"/>
          </a:xfrm>
          <a:prstGeom prst="rect">
            <a:avLst/>
          </a:prstGeom>
          <a:noFill/>
        </p:spPr>
        <p:txBody>
          <a:bodyPr wrap="square" rtlCol="0">
            <a:spAutoFit/>
          </a:bodyPr>
          <a:p>
            <a:r>
              <a:rPr lang="zh-CN" altLang="en-US" sz="1600"/>
              <a:t>为何最后才能</a:t>
            </a:r>
            <a:r>
              <a:rPr lang="en-US" altLang="zh-CN" sz="1600"/>
              <a:t>update inode</a:t>
            </a:r>
            <a:r>
              <a:rPr lang="zh-CN" altLang="en-US" sz="1600"/>
              <a:t>：因为前面的</a:t>
            </a:r>
            <a:r>
              <a:rPr lang="en-US" altLang="zh-CN" sz="1600"/>
              <a:t>PPT</a:t>
            </a:r>
            <a:r>
              <a:rPr lang="zh-CN" altLang="en-US" sz="1600"/>
              <a:t>提到，文件的整体读取时读取的字节数</a:t>
            </a:r>
            <a:endParaRPr lang="zh-CN" altLang="en-US" sz="1600"/>
          </a:p>
          <a:p>
            <a:r>
              <a:rPr lang="zh-CN" altLang="en-US" sz="1600"/>
              <a:t>是取决于此时的</a:t>
            </a:r>
            <a:r>
              <a:rPr lang="en-US" altLang="zh-CN" sz="1600"/>
              <a:t>size</a:t>
            </a:r>
            <a:r>
              <a:rPr lang="zh-CN" altLang="en-US" sz="1600"/>
              <a:t>的数值。</a:t>
            </a:r>
            <a:r>
              <a:rPr lang="en-US" altLang="zh-CN" sz="1600"/>
              <a:t>(</a:t>
            </a:r>
            <a:r>
              <a:rPr lang="zh-CN" altLang="en-US" sz="1600"/>
              <a:t>即使是部分读取，也会受到</a:t>
            </a:r>
            <a:r>
              <a:rPr lang="en-US" altLang="zh-CN" sz="1600"/>
              <a:t>size</a:t>
            </a:r>
            <a:r>
              <a:rPr lang="zh-CN" altLang="en-US" sz="1600"/>
              <a:t>影响</a:t>
            </a:r>
            <a:r>
              <a:rPr lang="en-US" altLang="zh-CN" sz="1600"/>
              <a:t>)</a:t>
            </a:r>
            <a:r>
              <a:rPr lang="zh-CN" altLang="en-US" sz="1600"/>
              <a:t>其实对于正常情况而言，上述三个过程顺序不会对结果产生影响。但是关键问题是发生</a:t>
            </a:r>
            <a:r>
              <a:rPr lang="en-US" altLang="zh-CN" sz="1600"/>
              <a:t>crash</a:t>
            </a:r>
            <a:r>
              <a:rPr lang="zh-CN" altLang="en-US" sz="1600"/>
              <a:t>时。如，在</a:t>
            </a:r>
            <a:r>
              <a:rPr lang="en-US" altLang="zh-CN" sz="1600"/>
              <a:t>write new data</a:t>
            </a:r>
            <a:r>
              <a:rPr lang="zh-CN" altLang="en-US" sz="1600"/>
              <a:t>之后，</a:t>
            </a:r>
            <a:r>
              <a:rPr lang="en-US" altLang="zh-CN" sz="1600"/>
              <a:t>update</a:t>
            </a:r>
            <a:r>
              <a:rPr lang="zh-CN" altLang="en-US" sz="1600"/>
              <a:t>之前发生了</a:t>
            </a:r>
            <a:r>
              <a:rPr lang="en-US" altLang="zh-CN" sz="1600"/>
              <a:t>crash</a:t>
            </a:r>
            <a:r>
              <a:rPr lang="zh-CN" altLang="en-US" sz="1600"/>
              <a:t>，如果是先</a:t>
            </a:r>
            <a:r>
              <a:rPr lang="en-US" altLang="zh-CN" sz="1600"/>
              <a:t>crash</a:t>
            </a:r>
            <a:r>
              <a:rPr lang="zh-CN" altLang="en-US" sz="1600"/>
              <a:t>，在</a:t>
            </a:r>
            <a:r>
              <a:rPr lang="en-US" altLang="zh-CN" sz="1600"/>
              <a:t>update(</a:t>
            </a:r>
            <a:r>
              <a:rPr lang="zh-CN" altLang="en-US" sz="1600"/>
              <a:t>但是不会发生了</a:t>
            </a:r>
            <a:r>
              <a:rPr lang="en-US" altLang="zh-CN" sz="1600"/>
              <a:t>)</a:t>
            </a:r>
            <a:r>
              <a:rPr lang="zh-CN" altLang="en-US" sz="1600"/>
              <a:t>，那么在重启之后在读取这个文件不会由于</a:t>
            </a:r>
            <a:r>
              <a:rPr lang="en-US" altLang="zh-CN" sz="1600"/>
              <a:t>size</a:t>
            </a:r>
            <a:r>
              <a:rPr lang="zh-CN" altLang="en-US" sz="1600"/>
              <a:t>变大了但是对应的数据内容范围没有变化而出现读取错误内容的问题。因为并不能保证新分配的空间之前没有被使用过。所以如果顺序出错，可能会错误的读取到一些文件已经被删除但是对应的</a:t>
            </a:r>
            <a:r>
              <a:rPr lang="en-US" altLang="zh-CN" sz="1600"/>
              <a:t>inode</a:t>
            </a:r>
            <a:r>
              <a:rPr lang="zh-CN" altLang="en-US" sz="1600"/>
              <a:t>未被清空的一些不该被读取的数据。</a:t>
            </a:r>
            <a:endParaRPr lang="zh-CN" altLang="en-US" sz="1600"/>
          </a:p>
          <a:p>
            <a:r>
              <a:rPr lang="zh-CN" altLang="en-US" sz="1600"/>
              <a:t>但是先进行</a:t>
            </a:r>
            <a:r>
              <a:rPr lang="en-US" altLang="zh-CN" sz="1600"/>
              <a:t>block</a:t>
            </a:r>
            <a:r>
              <a:rPr lang="zh-CN" altLang="en-US" sz="1600"/>
              <a:t>的分配也是有问题的。如果在分配</a:t>
            </a:r>
            <a:r>
              <a:rPr lang="en-US" altLang="zh-CN" sz="1600"/>
              <a:t>block</a:t>
            </a:r>
            <a:r>
              <a:rPr lang="zh-CN" altLang="en-US" sz="1600"/>
              <a:t>之后</a:t>
            </a:r>
            <a:r>
              <a:rPr lang="en-US" altLang="zh-CN" sz="1600"/>
              <a:t>write</a:t>
            </a:r>
            <a:r>
              <a:rPr lang="zh-CN" altLang="en-US" sz="1600"/>
              <a:t>之前发生</a:t>
            </a:r>
            <a:r>
              <a:rPr lang="en-US" altLang="zh-CN" sz="1600"/>
              <a:t>crash</a:t>
            </a:r>
            <a:r>
              <a:rPr lang="zh-CN" altLang="en-US" sz="1600"/>
              <a:t>，则会出现</a:t>
            </a:r>
            <a:endParaRPr lang="zh-CN" altLang="en-US" sz="1600"/>
          </a:p>
          <a:p>
            <a:r>
              <a:rPr lang="en-US" altLang="zh-CN" sz="1600"/>
              <a:t>disk</a:t>
            </a:r>
            <a:r>
              <a:rPr lang="zh-CN" altLang="en-US" sz="1600"/>
              <a:t>上空间被浪费的情况，因为刚被分配的</a:t>
            </a:r>
            <a:r>
              <a:rPr lang="en-US" altLang="zh-CN" sz="1600"/>
              <a:t>block</a:t>
            </a:r>
            <a:r>
              <a:rPr lang="zh-CN" altLang="en-US" sz="1600"/>
              <a:t>还未被</a:t>
            </a:r>
            <a:r>
              <a:rPr lang="en-US" altLang="zh-CN" sz="1600"/>
              <a:t>inode</a:t>
            </a:r>
            <a:r>
              <a:rPr lang="zh-CN" altLang="en-US" sz="1600"/>
              <a:t>存储就</a:t>
            </a:r>
            <a:r>
              <a:rPr lang="en-US" altLang="zh-CN" sz="1600"/>
              <a:t>crash</a:t>
            </a:r>
            <a:r>
              <a:rPr lang="zh-CN" altLang="en-US" sz="1600"/>
              <a:t>了，对于这个文件本身，他再看不到这个</a:t>
            </a:r>
            <a:r>
              <a:rPr lang="en-US" altLang="zh-CN" sz="1600"/>
              <a:t>block</a:t>
            </a:r>
            <a:r>
              <a:rPr lang="zh-CN" altLang="en-US" sz="1600"/>
              <a:t>的内容，对于其他文件，想用这个</a:t>
            </a:r>
            <a:r>
              <a:rPr lang="en-US" altLang="zh-CN" sz="1600"/>
              <a:t>block</a:t>
            </a:r>
            <a:r>
              <a:rPr lang="zh-CN" altLang="en-US" sz="1600"/>
              <a:t>却发现已经</a:t>
            </a:r>
            <a:r>
              <a:rPr lang="en-US" altLang="zh-CN" sz="1600"/>
              <a:t>bitmap</a:t>
            </a:r>
            <a:r>
              <a:rPr lang="zh-CN" altLang="en-US" sz="1600"/>
              <a:t>值为</a:t>
            </a:r>
            <a:r>
              <a:rPr lang="en-US" altLang="zh-CN" sz="1600"/>
              <a:t>1</a:t>
            </a:r>
            <a:r>
              <a:rPr lang="zh-CN" altLang="en-US" sz="1600"/>
              <a:t>，也不能使用了，所以就浪费了。</a:t>
            </a:r>
            <a:endParaRPr lang="zh-CN" altLang="en-US" sz="1600"/>
          </a:p>
          <a:p>
            <a:endParaRPr lang="zh-CN" altLang="en-US" sz="16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Courier New" panose="02070309020205020404" pitchFamily="49" charset="0"/>
                <a:cs typeface="Courier New" panose="02070309020205020404" pitchFamily="49" charset="0"/>
              </a:rPr>
              <a:t>SYNC</a:t>
            </a:r>
            <a:endParaRPr kumimoji="1" lang="zh-CN" altLang="en-US" dirty="0">
              <a:latin typeface="Courier New" panose="02070309020205020404" pitchFamily="49" charset="0"/>
              <a:cs typeface="Courier New" panose="02070309020205020404" pitchFamily="49" charset="0"/>
            </a:endParaRPr>
          </a:p>
        </p:txBody>
      </p:sp>
      <p:sp>
        <p:nvSpPr>
          <p:cNvPr id="3" name="内容占位符 2"/>
          <p:cNvSpPr>
            <a:spLocks noGrp="1"/>
          </p:cNvSpPr>
          <p:nvPr>
            <p:ph idx="1"/>
          </p:nvPr>
        </p:nvSpPr>
        <p:spPr/>
        <p:txBody>
          <a:bodyPr/>
          <a:lstStyle/>
          <a:p>
            <a:r>
              <a:rPr kumimoji="1" lang="en-GB" altLang="zh-CN" dirty="0"/>
              <a:t>Block cache</a:t>
            </a:r>
            <a:endParaRPr kumimoji="1" lang="en-GB" altLang="zh-CN" dirty="0"/>
          </a:p>
          <a:p>
            <a:pPr lvl="1"/>
            <a:r>
              <a:rPr kumimoji="1" lang="en-GB" altLang="zh-CN" dirty="0"/>
              <a:t>Cache of recently used disk blocks</a:t>
            </a:r>
            <a:endParaRPr kumimoji="1" lang="en-GB" altLang="zh-CN" dirty="0"/>
          </a:p>
          <a:p>
            <a:pPr lvl="1"/>
            <a:r>
              <a:rPr kumimoji="1" lang="en-GB" altLang="zh-CN" dirty="0"/>
              <a:t>Read from disk if cache miss</a:t>
            </a:r>
            <a:endParaRPr kumimoji="1" lang="en-GB" altLang="zh-CN" dirty="0"/>
          </a:p>
          <a:p>
            <a:pPr lvl="1"/>
            <a:r>
              <a:rPr kumimoji="1" lang="en-GB" altLang="zh-CN" dirty="0"/>
              <a:t>Delay the writes for batching</a:t>
            </a:r>
            <a:endParaRPr kumimoji="1" lang="en-GB" altLang="zh-CN" dirty="0"/>
          </a:p>
          <a:p>
            <a:pPr lvl="1"/>
            <a:r>
              <a:rPr kumimoji="1" lang="en-GB" altLang="zh-CN" dirty="0"/>
              <a:t>Improve performance</a:t>
            </a:r>
            <a:endParaRPr kumimoji="1" lang="en-GB" altLang="zh-CN" dirty="0"/>
          </a:p>
          <a:p>
            <a:pPr lvl="1"/>
            <a:r>
              <a:rPr kumimoji="1" lang="en-GB" altLang="zh-CN" b="1" dirty="0">
                <a:solidFill>
                  <a:srgbClr val="BE384B"/>
                </a:solidFill>
              </a:rPr>
              <a:t>Problem</a:t>
            </a:r>
            <a:r>
              <a:rPr kumimoji="1" lang="en-GB" altLang="zh-CN" dirty="0"/>
              <a:t>: may cause </a:t>
            </a:r>
            <a:r>
              <a:rPr kumimoji="1" lang="en-GB" altLang="zh-CN" b="1" dirty="0">
                <a:solidFill>
                  <a:srgbClr val="BE384B"/>
                </a:solidFill>
              </a:rPr>
              <a:t>inconsistency</a:t>
            </a:r>
            <a:r>
              <a:rPr kumimoji="1" lang="en-GB" altLang="zh-CN" dirty="0"/>
              <a:t> if fail before write</a:t>
            </a:r>
            <a:endParaRPr kumimoji="1" lang="en-GB" altLang="zh-CN" dirty="0"/>
          </a:p>
          <a:p>
            <a:r>
              <a:rPr kumimoji="1" lang="en-GB" altLang="zh-CN" dirty="0">
                <a:solidFill>
                  <a:srgbClr val="0432FF"/>
                </a:solidFill>
                <a:latin typeface="Courier New" panose="02070309020205020404" pitchFamily="49" charset="0"/>
                <a:cs typeface="Courier New" panose="02070309020205020404" pitchFamily="49" charset="0"/>
              </a:rPr>
              <a:t>SYNC</a:t>
            </a:r>
            <a:endParaRPr kumimoji="1" lang="en-GB" altLang="zh-CN" dirty="0">
              <a:latin typeface="Courier New" panose="02070309020205020404" pitchFamily="49" charset="0"/>
              <a:cs typeface="Courier New" panose="02070309020205020404" pitchFamily="49" charset="0"/>
            </a:endParaRPr>
          </a:p>
          <a:p>
            <a:pPr lvl="1"/>
            <a:r>
              <a:rPr kumimoji="1" lang="en-GB" altLang="zh-CN" dirty="0">
                <a:solidFill>
                  <a:srgbClr val="0432FF"/>
                </a:solidFill>
              </a:rPr>
              <a:t>Ensure all changes to a file have been written to the storage device</a:t>
            </a:r>
            <a:endParaRPr kumimoji="1" lang="en-GB" altLang="zh-CN"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Courier New" panose="02070309020205020404" pitchFamily="49" charset="0"/>
                <a:cs typeface="Courier New" panose="02070309020205020404" pitchFamily="49" charset="0"/>
              </a:rPr>
              <a:t>Delete</a:t>
            </a:r>
            <a:r>
              <a:rPr kumimoji="1" lang="en-US" altLang="zh-CN" dirty="0"/>
              <a:t> after </a:t>
            </a:r>
            <a:r>
              <a:rPr kumimoji="1" lang="en-US" altLang="zh-CN" dirty="0">
                <a:latin typeface="Courier New" panose="02070309020205020404" pitchFamily="49" charset="0"/>
                <a:cs typeface="Courier New" panose="02070309020205020404" pitchFamily="49" charset="0"/>
              </a:rPr>
              <a:t>OPEN</a:t>
            </a:r>
            <a:r>
              <a:rPr kumimoji="1" lang="en-US" altLang="zh-CN" dirty="0"/>
              <a:t> but before </a:t>
            </a:r>
            <a:r>
              <a:rPr kumimoji="1" lang="en-US" altLang="zh-CN" dirty="0">
                <a:latin typeface="Courier New" panose="02070309020205020404" pitchFamily="49" charset="0"/>
                <a:cs typeface="Courier New" panose="02070309020205020404" pitchFamily="49" charset="0"/>
              </a:rPr>
              <a:t>CLOSE</a:t>
            </a:r>
            <a:endParaRPr kumimoji="1" lang="zh-CN" altLang="en-US" dirty="0">
              <a:latin typeface="Courier New" panose="02070309020205020404" pitchFamily="49" charset="0"/>
              <a:cs typeface="Courier New" panose="02070309020205020404" pitchFamily="49" charset="0"/>
            </a:endParaRPr>
          </a:p>
        </p:txBody>
      </p:sp>
      <p:sp>
        <p:nvSpPr>
          <p:cNvPr id="3" name="内容占位符 2"/>
          <p:cNvSpPr>
            <a:spLocks noGrp="1"/>
          </p:cNvSpPr>
          <p:nvPr>
            <p:ph idx="1"/>
          </p:nvPr>
        </p:nvSpPr>
        <p:spPr/>
        <p:txBody>
          <a:bodyPr/>
          <a:lstStyle/>
          <a:p>
            <a:r>
              <a:rPr kumimoji="1" lang="en-GB" altLang="zh-CN" b="0" dirty="0"/>
              <a:t>One process has </a:t>
            </a:r>
            <a:r>
              <a:rPr kumimoji="1" lang="en-GB" altLang="zh-CN" b="0" dirty="0" err="1">
                <a:latin typeface="Courier New" panose="02070309020205020404" pitchFamily="49" charset="0"/>
                <a:cs typeface="Courier New" panose="02070309020205020404" pitchFamily="49" charset="0"/>
              </a:rPr>
              <a:t>OPEN</a:t>
            </a:r>
            <a:r>
              <a:rPr kumimoji="1" lang="en-GB" altLang="zh-CN" b="0" dirty="0" err="1"/>
              <a:t>ed</a:t>
            </a:r>
            <a:r>
              <a:rPr kumimoji="1" lang="en-GB" altLang="zh-CN" b="0" dirty="0"/>
              <a:t> a file</a:t>
            </a:r>
            <a:endParaRPr kumimoji="1" lang="en-GB" altLang="zh-CN" b="0" dirty="0"/>
          </a:p>
          <a:p>
            <a:r>
              <a:rPr kumimoji="1" lang="en-GB" altLang="zh-CN" b="0" dirty="0"/>
              <a:t>Another process </a:t>
            </a:r>
            <a:r>
              <a:rPr kumimoji="1" lang="en-GB" altLang="zh-CN" b="0" dirty="0">
                <a:latin typeface="Courier New" panose="02070309020205020404" pitchFamily="49" charset="0"/>
                <a:cs typeface="Courier New" panose="02070309020205020404" pitchFamily="49" charset="0"/>
              </a:rPr>
              <a:t>delete</a:t>
            </a:r>
            <a:r>
              <a:rPr kumimoji="1" lang="en-GB" altLang="zh-CN" b="0" dirty="0"/>
              <a:t> the </a:t>
            </a:r>
            <a:r>
              <a:rPr kumimoji="1" lang="en-US" altLang="en-GB" b="0" dirty="0">
                <a:solidFill>
                  <a:srgbClr val="0432FF"/>
                </a:solidFill>
              </a:rPr>
              <a:t>same</a:t>
            </a:r>
            <a:r>
              <a:rPr kumimoji="1" lang="en-US" altLang="en-GB" b="0" dirty="0"/>
              <a:t> </a:t>
            </a:r>
            <a:r>
              <a:rPr kumimoji="1" lang="en-GB" altLang="zh-CN" b="0" dirty="0"/>
              <a:t>file</a:t>
            </a:r>
            <a:endParaRPr kumimoji="1" lang="en-GB" altLang="zh-CN" b="0" dirty="0"/>
          </a:p>
          <a:p>
            <a:pPr lvl="1"/>
            <a:r>
              <a:rPr kumimoji="1" lang="en-US" altLang="zh-CN" dirty="0"/>
              <a:t>B</a:t>
            </a:r>
            <a:r>
              <a:rPr kumimoji="1" lang="en-GB" altLang="zh-CN" dirty="0"/>
              <a:t>y removing the last name pointing to the file</a:t>
            </a:r>
            <a:endParaRPr kumimoji="1" lang="en-GB" altLang="zh-CN" dirty="0"/>
          </a:p>
          <a:p>
            <a:pPr lvl="1"/>
            <a:r>
              <a:rPr kumimoji="1" lang="en-US" altLang="zh-CN" dirty="0"/>
              <a:t>The</a:t>
            </a:r>
            <a:r>
              <a:rPr kumimoji="1" lang="zh-CN" altLang="en-US" dirty="0"/>
              <a:t> </a:t>
            </a:r>
            <a:r>
              <a:rPr kumimoji="1" lang="en-GB" altLang="zh-CN" dirty="0"/>
              <a:t>reference counter is now 0</a:t>
            </a:r>
            <a:endParaRPr kumimoji="1" lang="en-GB" altLang="zh-CN" dirty="0"/>
          </a:p>
          <a:p>
            <a:r>
              <a:rPr kumimoji="1" lang="en-GB" altLang="zh-CN" b="0" dirty="0"/>
              <a:t>The </a:t>
            </a:r>
            <a:r>
              <a:rPr kumimoji="1" lang="en-GB" altLang="zh-CN" b="0" dirty="0" err="1">
                <a:solidFill>
                  <a:srgbClr val="0432FF"/>
                </a:solidFill>
              </a:rPr>
              <a:t>inode</a:t>
            </a:r>
            <a:r>
              <a:rPr kumimoji="1" lang="en-GB" altLang="zh-CN" b="0" dirty="0">
                <a:solidFill>
                  <a:srgbClr val="0432FF"/>
                </a:solidFill>
              </a:rPr>
              <a:t> is </a:t>
            </a:r>
            <a:r>
              <a:rPr kumimoji="1" lang="en-GB" altLang="zh-CN" dirty="0">
                <a:solidFill>
                  <a:srgbClr val="0432FF"/>
                </a:solidFill>
              </a:rPr>
              <a:t>not freed</a:t>
            </a:r>
            <a:r>
              <a:rPr kumimoji="1" lang="en-GB" altLang="zh-CN" dirty="0">
                <a:solidFill>
                  <a:srgbClr val="C00000"/>
                </a:solidFill>
              </a:rPr>
              <a:t> </a:t>
            </a:r>
            <a:r>
              <a:rPr kumimoji="1" lang="en-GB" altLang="zh-CN" b="0" dirty="0"/>
              <a:t>until the first process calls </a:t>
            </a:r>
            <a:r>
              <a:rPr kumimoji="1" lang="en-GB" altLang="zh-CN" b="0" dirty="0">
                <a:latin typeface="Courier New" panose="02070309020205020404" pitchFamily="49" charset="0"/>
                <a:cs typeface="Courier New" panose="02070309020205020404" pitchFamily="49" charset="0"/>
              </a:rPr>
              <a:t>CLOSE</a:t>
            </a:r>
            <a:endParaRPr kumimoji="1" lang="en-GB" altLang="zh-CN" b="0" dirty="0">
              <a:latin typeface="Courier New" panose="02070309020205020404" pitchFamily="49" charset="0"/>
              <a:cs typeface="Courier New" panose="02070309020205020404" pitchFamily="49" charset="0"/>
            </a:endParaRPr>
          </a:p>
          <a:p>
            <a:pPr lvl="1"/>
            <a:r>
              <a:rPr kumimoji="1" lang="en-GB" altLang="zh-CN" dirty="0"/>
              <a:t>On Windows, it may forbid to delete an opened file</a:t>
            </a:r>
            <a:endParaRPr kumimoji="1" lang="en-GB" altLang="zh-CN" dirty="0"/>
          </a:p>
          <a:p>
            <a:endParaRPr kumimoji="1" lang="en-GB" altLang="zh-CN"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文本框 4"/>
          <p:cNvSpPr txBox="1"/>
          <p:nvPr/>
        </p:nvSpPr>
        <p:spPr>
          <a:xfrm>
            <a:off x="170815" y="3815080"/>
            <a:ext cx="7942580" cy="1198880"/>
          </a:xfrm>
          <a:prstGeom prst="rect">
            <a:avLst/>
          </a:prstGeom>
          <a:noFill/>
        </p:spPr>
        <p:txBody>
          <a:bodyPr wrap="none" rtlCol="0">
            <a:spAutoFit/>
          </a:bodyPr>
          <a:p>
            <a:r>
              <a:rPr lang="zh-CN" altLang="en-US"/>
              <a:t>具体逻辑是，在一个进程</a:t>
            </a:r>
            <a:r>
              <a:rPr lang="en-US" altLang="zh-CN"/>
              <a:t>open</a:t>
            </a:r>
            <a:r>
              <a:rPr lang="zh-CN" altLang="en-US"/>
              <a:t>一个文件但是该文件同时被另外进程</a:t>
            </a:r>
            <a:r>
              <a:rPr lang="en-US" altLang="zh-CN"/>
              <a:t>delete</a:t>
            </a:r>
            <a:r>
              <a:rPr lang="zh-CN" altLang="en-US"/>
              <a:t>时，</a:t>
            </a:r>
            <a:endParaRPr lang="zh-CN" altLang="en-US"/>
          </a:p>
          <a:p>
            <a:r>
              <a:rPr lang="zh-CN" altLang="en-US"/>
              <a:t>在目录下已经找不到这个文件了，但是对应的</a:t>
            </a:r>
            <a:r>
              <a:rPr lang="en-US" altLang="zh-CN"/>
              <a:t>inode</a:t>
            </a:r>
            <a:r>
              <a:rPr lang="zh-CN" altLang="en-US"/>
              <a:t>未被删除，因为虽然此时</a:t>
            </a:r>
            <a:endParaRPr lang="zh-CN" altLang="en-US"/>
          </a:p>
          <a:p>
            <a:r>
              <a:rPr lang="zh-CN" altLang="en-US"/>
              <a:t>此文件</a:t>
            </a:r>
            <a:r>
              <a:rPr lang="en-US" altLang="zh-CN"/>
              <a:t>ref_count</a:t>
            </a:r>
            <a:r>
              <a:rPr lang="zh-CN" altLang="en-US"/>
              <a:t>为</a:t>
            </a:r>
            <a:r>
              <a:rPr lang="en-US" altLang="zh-CN"/>
              <a:t>0</a:t>
            </a:r>
            <a:r>
              <a:rPr lang="zh-CN" altLang="en-US"/>
              <a:t>，但是</a:t>
            </a:r>
            <a:r>
              <a:rPr lang="en-US" altLang="zh-CN"/>
              <a:t>open</a:t>
            </a:r>
            <a:r>
              <a:rPr lang="zh-CN" altLang="en-US"/>
              <a:t>的那个进程在未关闭时，这部分资源是未释放</a:t>
            </a:r>
            <a:endParaRPr lang="zh-CN" altLang="en-US"/>
          </a:p>
          <a:p>
            <a:r>
              <a:rPr lang="zh-CN" altLang="en-US"/>
              <a:t>的，所以</a:t>
            </a:r>
            <a:r>
              <a:rPr lang="en-US" altLang="zh-CN"/>
              <a:t>inode</a:t>
            </a:r>
            <a:r>
              <a:rPr lang="zh-CN" altLang="en-US"/>
              <a:t>不会被删除。</a:t>
            </a:r>
            <a:r>
              <a:rPr lang="en-US" altLang="zh-CN"/>
              <a:t>(</a:t>
            </a:r>
            <a:r>
              <a:rPr lang="zh-CN" altLang="en-US"/>
              <a:t>在</a:t>
            </a:r>
            <a:r>
              <a:rPr lang="en-US" altLang="zh-CN"/>
              <a:t>UNIX</a:t>
            </a:r>
            <a:r>
              <a:rPr lang="zh-CN" altLang="en-US"/>
              <a:t>下，并且前提是需要时</a:t>
            </a:r>
            <a:r>
              <a:rPr lang="en-US" altLang="zh-CN"/>
              <a:t>stateful</a:t>
            </a:r>
            <a:r>
              <a:rPr lang="zh-CN" altLang="en-US"/>
              <a:t>的</a:t>
            </a:r>
            <a:r>
              <a:rPr lang="en-US" altLang="zh-CN"/>
              <a:t>)</a:t>
            </a:r>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等线" panose="02010600030101010101" charset="-122"/>
              </a:rPr>
              <a:t>Review:</a:t>
            </a:r>
            <a:r>
              <a:rPr lang="zh-CN" altLang="en-US" dirty="0">
                <a:ea typeface="等线" panose="02010600030101010101" charset="-122"/>
              </a:rPr>
              <a:t> </a:t>
            </a:r>
            <a:r>
              <a:rPr lang="en-US" altLang="zh-CN" dirty="0">
                <a:ea typeface="等线" panose="02010600030101010101" charset="-122"/>
              </a:rPr>
              <a:t>Renaming</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14" name="文本框 13"/>
          <p:cNvSpPr txBox="1"/>
          <p:nvPr/>
        </p:nvSpPr>
        <p:spPr>
          <a:xfrm>
            <a:off x="457200" y="1213717"/>
            <a:ext cx="3836588" cy="984885"/>
          </a:xfrm>
          <a:prstGeom prst="rect">
            <a:avLst/>
          </a:prstGeom>
          <a:noFill/>
        </p:spPr>
        <p:txBody>
          <a:bodyPr wrap="square" rtlCol="0">
            <a:spAutoFit/>
          </a:bodyPr>
          <a:lstStyle/>
          <a:p>
            <a:pPr>
              <a:spcAft>
                <a:spcPts val="600"/>
              </a:spcAft>
            </a:pPr>
            <a:r>
              <a:rPr kumimoji="1" lang="en-US" altLang="zh-CN" sz="1600" dirty="0">
                <a:latin typeface="Courier New" panose="02070309020205020404" pitchFamily="49" charset="0"/>
                <a:cs typeface="Courier New" panose="02070309020205020404" pitchFamily="49" charset="0"/>
              </a:rPr>
              <a:t>1 UNLINK(</a:t>
            </a:r>
            <a:r>
              <a:rPr kumimoji="1" lang="en-US" altLang="zh-CN" sz="1600" dirty="0" err="1">
                <a:latin typeface="Courier New" panose="02070309020205020404" pitchFamily="49" charset="0"/>
                <a:cs typeface="Courier New" panose="02070309020205020404" pitchFamily="49" charset="0"/>
              </a:rPr>
              <a:t>to_name</a:t>
            </a:r>
            <a:r>
              <a:rPr kumimoji="1" lang="en-US" altLang="zh-CN" sz="1600" dirty="0">
                <a:latin typeface="Courier New" panose="02070309020205020404" pitchFamily="49" charset="0"/>
                <a:cs typeface="Courier New" panose="02070309020205020404" pitchFamily="49" charset="0"/>
              </a:rPr>
              <a:t>) </a:t>
            </a:r>
            <a:endParaRPr kumimoji="1" lang="en-US" altLang="zh-CN" sz="1600" dirty="0">
              <a:latin typeface="Courier New" panose="02070309020205020404" pitchFamily="49" charset="0"/>
              <a:cs typeface="Courier New" panose="02070309020205020404" pitchFamily="49" charset="0"/>
            </a:endParaRPr>
          </a:p>
          <a:p>
            <a:pPr>
              <a:spcAft>
                <a:spcPts val="600"/>
              </a:spcAft>
            </a:pPr>
            <a:r>
              <a:rPr kumimoji="1" lang="en-US" altLang="zh-CN" sz="1600" dirty="0">
                <a:latin typeface="Courier New" panose="02070309020205020404" pitchFamily="49" charset="0"/>
                <a:cs typeface="Courier New" panose="02070309020205020404" pitchFamily="49" charset="0"/>
              </a:rPr>
              <a:t>2 LINK(</a:t>
            </a:r>
            <a:r>
              <a:rPr kumimoji="1" lang="en-US" altLang="zh-CN" sz="1600" dirty="0" err="1">
                <a:latin typeface="Courier New" panose="02070309020205020404" pitchFamily="49" charset="0"/>
                <a:cs typeface="Courier New" panose="02070309020205020404" pitchFamily="49" charset="0"/>
              </a:rPr>
              <a:t>from_name</a:t>
            </a:r>
            <a:r>
              <a:rPr kumimoji="1" lang="en-US" altLang="zh-CN" sz="1600" dirty="0">
                <a:latin typeface="Courier New" panose="02070309020205020404" pitchFamily="49" charset="0"/>
                <a:cs typeface="Courier New" panose="02070309020205020404" pitchFamily="49" charset="0"/>
              </a:rPr>
              <a:t>, </a:t>
            </a:r>
            <a:r>
              <a:rPr kumimoji="1" lang="en-US" altLang="zh-CN" sz="1600" dirty="0" err="1">
                <a:latin typeface="Courier New" panose="02070309020205020404" pitchFamily="49" charset="0"/>
                <a:cs typeface="Courier New" panose="02070309020205020404" pitchFamily="49" charset="0"/>
              </a:rPr>
              <a:t>to_name</a:t>
            </a:r>
            <a:r>
              <a:rPr kumimoji="1" lang="en-US" altLang="zh-CN" sz="1600" dirty="0">
                <a:latin typeface="Courier New" panose="02070309020205020404" pitchFamily="49" charset="0"/>
                <a:cs typeface="Courier New" panose="02070309020205020404" pitchFamily="49" charset="0"/>
              </a:rPr>
              <a:t>)</a:t>
            </a:r>
            <a:endParaRPr kumimoji="1" lang="en-US" altLang="zh-CN" sz="1600" dirty="0">
              <a:latin typeface="Courier New" panose="02070309020205020404" pitchFamily="49" charset="0"/>
              <a:cs typeface="Courier New" panose="02070309020205020404" pitchFamily="49" charset="0"/>
            </a:endParaRPr>
          </a:p>
          <a:p>
            <a:pPr>
              <a:spcAft>
                <a:spcPts val="600"/>
              </a:spcAft>
            </a:pPr>
            <a:r>
              <a:rPr kumimoji="1" lang="en-US" altLang="zh-CN" sz="1600" dirty="0">
                <a:latin typeface="Courier New" panose="02070309020205020404" pitchFamily="49" charset="0"/>
                <a:cs typeface="Courier New" panose="02070309020205020404" pitchFamily="49" charset="0"/>
              </a:rPr>
              <a:t>3 UNLINK(</a:t>
            </a:r>
            <a:r>
              <a:rPr kumimoji="1" lang="en-US" altLang="zh-CN" sz="1600" dirty="0" err="1">
                <a:latin typeface="Courier New" panose="02070309020205020404" pitchFamily="49" charset="0"/>
                <a:cs typeface="Courier New" panose="02070309020205020404" pitchFamily="49" charset="0"/>
              </a:rPr>
              <a:t>from_name</a:t>
            </a:r>
            <a:r>
              <a:rPr kumimoji="1" lang="en-US" altLang="zh-CN" sz="1600" dirty="0">
                <a:latin typeface="Courier New" panose="02070309020205020404" pitchFamily="49" charset="0"/>
                <a:cs typeface="Courier New" panose="02070309020205020404" pitchFamily="49" charset="0"/>
              </a:rPr>
              <a:t>)</a:t>
            </a:r>
            <a:endParaRPr kumimoji="1" lang="zh-CN" altLang="en-US" sz="1600" dirty="0">
              <a:latin typeface="Courier New" panose="02070309020205020404" pitchFamily="49" charset="0"/>
              <a:cs typeface="Courier New" panose="02070309020205020404" pitchFamily="49" charset="0"/>
            </a:endParaRPr>
          </a:p>
        </p:txBody>
      </p:sp>
      <p:sp>
        <p:nvSpPr>
          <p:cNvPr id="16" name="内容占位符 2"/>
          <p:cNvSpPr>
            <a:spLocks noGrp="1"/>
          </p:cNvSpPr>
          <p:nvPr>
            <p:ph idx="1"/>
          </p:nvPr>
        </p:nvSpPr>
        <p:spPr>
          <a:xfrm>
            <a:off x="457200" y="2454110"/>
            <a:ext cx="8229600" cy="2124578"/>
          </a:xfrm>
        </p:spPr>
        <p:txBody>
          <a:bodyPr>
            <a:normAutofit/>
          </a:bodyPr>
          <a:lstStyle/>
          <a:p>
            <a:r>
              <a:rPr kumimoji="1" lang="en-US" altLang="zh-CN" dirty="0">
                <a:solidFill>
                  <a:srgbClr val="C00000"/>
                </a:solidFill>
              </a:rPr>
              <a:t>Text edit </a:t>
            </a:r>
            <a:r>
              <a:rPr kumimoji="1" lang="en-US" altLang="zh-CN" b="0" dirty="0"/>
              <a:t>usually save editing file in a </a:t>
            </a:r>
            <a:r>
              <a:rPr kumimoji="1" lang="en-US" altLang="zh-CN" dirty="0">
                <a:solidFill>
                  <a:srgbClr val="C00000"/>
                </a:solidFill>
              </a:rPr>
              <a:t>temp</a:t>
            </a:r>
            <a:r>
              <a:rPr kumimoji="1" lang="en-US" altLang="zh-CN" b="0" dirty="0"/>
              <a:t> file</a:t>
            </a:r>
            <a:endParaRPr kumimoji="1" lang="en-US" altLang="zh-CN" b="0" dirty="0"/>
          </a:p>
          <a:p>
            <a:pPr lvl="1"/>
            <a:r>
              <a:rPr kumimoji="1" lang="en-US" altLang="zh-CN" dirty="0"/>
              <a:t>Edit in </a:t>
            </a:r>
            <a:r>
              <a:rPr kumimoji="1" lang="en-US" altLang="zh-CN" dirty="0">
                <a:latin typeface="Courier New" panose="02070309020205020404" pitchFamily="49" charset="0"/>
                <a:cs typeface="Courier New" panose="02070309020205020404" pitchFamily="49" charset="0"/>
              </a:rPr>
              <a:t>.</a:t>
            </a:r>
            <a:r>
              <a:rPr kumimoji="1" lang="en-US" altLang="zh-CN" dirty="0" err="1">
                <a:latin typeface="Courier New" panose="02070309020205020404" pitchFamily="49" charset="0"/>
                <a:cs typeface="Courier New" panose="02070309020205020404" pitchFamily="49" charset="0"/>
              </a:rPr>
              <a:t>a.txt.swp</a:t>
            </a:r>
            <a:r>
              <a:rPr kumimoji="1" lang="en-US" altLang="zh-CN" dirty="0"/>
              <a:t>, then rename </a:t>
            </a:r>
            <a:r>
              <a:rPr kumimoji="1" lang="en-US" altLang="zh-CN" dirty="0">
                <a:latin typeface="Courier New" panose="02070309020205020404" pitchFamily="49" charset="0"/>
                <a:cs typeface="Courier New" panose="02070309020205020404" pitchFamily="49" charset="0"/>
              </a:rPr>
              <a:t>.</a:t>
            </a:r>
            <a:r>
              <a:rPr kumimoji="1" lang="en-US" altLang="zh-CN" dirty="0" err="1">
                <a:latin typeface="Courier New" panose="02070309020205020404" pitchFamily="49" charset="0"/>
                <a:cs typeface="Courier New" panose="02070309020205020404" pitchFamily="49" charset="0"/>
              </a:rPr>
              <a:t>a.txt.swp</a:t>
            </a:r>
            <a:r>
              <a:rPr kumimoji="1" lang="en-US" altLang="zh-CN" dirty="0">
                <a:latin typeface="Courier New" panose="02070309020205020404" pitchFamily="49" charset="0"/>
                <a:cs typeface="Courier New" panose="02070309020205020404" pitchFamily="49" charset="0"/>
              </a:rPr>
              <a:t> </a:t>
            </a:r>
            <a:r>
              <a:rPr kumimoji="1" lang="en-US" altLang="zh-CN" dirty="0"/>
              <a:t>to </a:t>
            </a:r>
            <a:r>
              <a:rPr kumimoji="1" lang="en-US" altLang="zh-CN" dirty="0" err="1">
                <a:latin typeface="Courier New" panose="02070309020205020404" pitchFamily="49" charset="0"/>
                <a:cs typeface="Courier New" panose="02070309020205020404" pitchFamily="49" charset="0"/>
              </a:rPr>
              <a:t>a.txt</a:t>
            </a:r>
            <a:endParaRPr kumimoji="1" lang="en-US" altLang="zh-CN" dirty="0">
              <a:latin typeface="Courier New" panose="02070309020205020404" pitchFamily="49" charset="0"/>
              <a:cs typeface="Courier New" panose="02070309020205020404" pitchFamily="49" charset="0"/>
            </a:endParaRPr>
          </a:p>
          <a:p>
            <a:r>
              <a:rPr kumimoji="1" lang="en-US" altLang="zh-CN" b="0" dirty="0"/>
              <a:t>What if the computer </a:t>
            </a:r>
            <a:r>
              <a:rPr kumimoji="1" lang="en-US" altLang="zh-CN" dirty="0">
                <a:solidFill>
                  <a:srgbClr val="C00000"/>
                </a:solidFill>
              </a:rPr>
              <a:t>fails between 1 &amp; 2</a:t>
            </a:r>
            <a:r>
              <a:rPr kumimoji="1" lang="en-US" altLang="zh-CN" b="0" dirty="0"/>
              <a:t>?</a:t>
            </a:r>
            <a:endParaRPr kumimoji="1" lang="en-US" altLang="zh-CN" b="0" dirty="0"/>
          </a:p>
          <a:p>
            <a:pPr lvl="1"/>
            <a:r>
              <a:rPr kumimoji="1" lang="en-US" altLang="zh-CN" dirty="0"/>
              <a:t>The file </a:t>
            </a:r>
            <a:r>
              <a:rPr kumimoji="1" lang="en-US" altLang="zh-CN" dirty="0" err="1">
                <a:latin typeface="Courier New" panose="02070309020205020404" pitchFamily="49" charset="0"/>
                <a:cs typeface="Courier New" panose="02070309020205020404" pitchFamily="49" charset="0"/>
              </a:rPr>
              <a:t>to_name</a:t>
            </a:r>
            <a:r>
              <a:rPr kumimoji="1" lang="en-US" altLang="zh-CN" dirty="0">
                <a:latin typeface="Courier New" panose="02070309020205020404" pitchFamily="49" charset="0"/>
                <a:cs typeface="Courier New" panose="02070309020205020404" pitchFamily="49" charset="0"/>
              </a:rPr>
              <a:t> </a:t>
            </a:r>
            <a:r>
              <a:rPr kumimoji="1" lang="en-US" altLang="zh-CN" dirty="0"/>
              <a:t>will be lost, which will surprise the user</a:t>
            </a:r>
            <a:endParaRPr kumimoji="1" lang="en-US" altLang="zh-CN" dirty="0"/>
          </a:p>
          <a:p>
            <a:pPr lvl="1"/>
            <a:r>
              <a:rPr kumimoji="1" lang="en-US" altLang="zh-CN" dirty="0"/>
              <a:t>Need </a:t>
            </a:r>
            <a:r>
              <a:rPr kumimoji="1" lang="en-US" altLang="zh-CN" b="1" dirty="0">
                <a:solidFill>
                  <a:srgbClr val="C00000"/>
                </a:solidFill>
              </a:rPr>
              <a:t>atomic</a:t>
            </a:r>
            <a:r>
              <a:rPr kumimoji="1" lang="en-US" altLang="zh-CN" dirty="0"/>
              <a:t> action (in later lectures)</a:t>
            </a:r>
            <a:endParaRPr kumimoji="1" lang="en-US" altLang="zh-CN" dirty="0"/>
          </a:p>
          <a:p>
            <a:endParaRPr kumimoji="1" lang="zh-CN" altLang="en-US" dirty="0"/>
          </a:p>
        </p:txBody>
      </p:sp>
      <p:sp>
        <p:nvSpPr>
          <p:cNvPr id="15" name="文本框 14"/>
          <p:cNvSpPr txBox="1"/>
          <p:nvPr/>
        </p:nvSpPr>
        <p:spPr>
          <a:xfrm>
            <a:off x="3635896" y="1305310"/>
            <a:ext cx="936104" cy="584775"/>
          </a:xfrm>
          <a:prstGeom prst="rect">
            <a:avLst/>
          </a:prstGeom>
          <a:noFill/>
        </p:spPr>
        <p:txBody>
          <a:bodyPr wrap="square">
            <a:spAutoFit/>
          </a:bodyPr>
          <a:lstStyle/>
          <a:p>
            <a:pPr algn="ctr"/>
            <a:r>
              <a:rPr lang="en-US" altLang="zh-CN" sz="3200" dirty="0">
                <a:ea typeface="等线" panose="02010600030101010101" charset="-122"/>
              </a:rPr>
              <a:t>❌</a:t>
            </a:r>
            <a:endParaRPr lang="zh-CN" altLang="en-US" sz="3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等线" panose="02010600030101010101" charset="-122"/>
              </a:rPr>
              <a:t>Review:</a:t>
            </a:r>
            <a:r>
              <a:rPr lang="zh-CN" altLang="en-US" dirty="0">
                <a:ea typeface="等线" panose="02010600030101010101" charset="-122"/>
              </a:rPr>
              <a:t> </a:t>
            </a:r>
            <a:r>
              <a:rPr lang="en-US" altLang="zh-CN" dirty="0">
                <a:ea typeface="等线" panose="02010600030101010101" charset="-122"/>
              </a:rPr>
              <a:t>Renaming</a:t>
            </a:r>
            <a:endParaRPr kumimoji="1" lang="zh-CN" altLang="en-US" dirty="0"/>
          </a:p>
        </p:txBody>
      </p:sp>
      <p:sp>
        <p:nvSpPr>
          <p:cNvPr id="3" name="内容占位符 2"/>
          <p:cNvSpPr>
            <a:spLocks noGrp="1"/>
          </p:cNvSpPr>
          <p:nvPr>
            <p:ph idx="1"/>
          </p:nvPr>
        </p:nvSpPr>
        <p:spPr>
          <a:xfrm>
            <a:off x="457200" y="2161133"/>
            <a:ext cx="8686800" cy="3276706"/>
          </a:xfrm>
        </p:spPr>
        <p:txBody>
          <a:bodyPr/>
          <a:lstStyle/>
          <a:p>
            <a:r>
              <a:rPr kumimoji="1" lang="en-US" altLang="zh-CN" b="0" dirty="0"/>
              <a:t>Weaker specification without atomic actions</a:t>
            </a:r>
            <a:endParaRPr kumimoji="1" lang="en-US" altLang="zh-CN" b="0" dirty="0"/>
          </a:p>
          <a:p>
            <a:pPr lvl="1"/>
            <a:r>
              <a:rPr kumimoji="1" lang="en-US" altLang="zh-CN" dirty="0"/>
              <a:t>1. Changes the </a:t>
            </a:r>
            <a:r>
              <a:rPr kumimoji="1" lang="en-US" altLang="zh-CN" dirty="0" err="1"/>
              <a:t>inode</a:t>
            </a:r>
            <a:r>
              <a:rPr kumimoji="1" lang="en-US" altLang="zh-CN" dirty="0"/>
              <a:t> # for </a:t>
            </a:r>
            <a:r>
              <a:rPr kumimoji="1" lang="en-US" altLang="zh-CN" dirty="0" err="1">
                <a:latin typeface="Courier New" panose="02070309020205020404" pitchFamily="49" charset="0"/>
                <a:cs typeface="Courier New" panose="02070309020205020404" pitchFamily="49" charset="0"/>
              </a:rPr>
              <a:t>to_name</a:t>
            </a:r>
            <a:r>
              <a:rPr kumimoji="1" lang="en-US" altLang="zh-CN" dirty="0"/>
              <a:t> to the </a:t>
            </a:r>
            <a:r>
              <a:rPr kumimoji="1" lang="en-US" altLang="zh-CN" dirty="0" err="1"/>
              <a:t>inode</a:t>
            </a:r>
            <a:r>
              <a:rPr kumimoji="1" lang="en-US" altLang="zh-CN" dirty="0"/>
              <a:t> # of </a:t>
            </a:r>
            <a:r>
              <a:rPr kumimoji="1" lang="en-US" altLang="zh-CN" dirty="0" err="1">
                <a:latin typeface="Courier New" panose="02070309020205020404" pitchFamily="49" charset="0"/>
                <a:cs typeface="Courier New" panose="02070309020205020404" pitchFamily="49" charset="0"/>
              </a:rPr>
              <a:t>from_name</a:t>
            </a:r>
            <a:endParaRPr kumimoji="1" lang="en-US" altLang="zh-CN" dirty="0">
              <a:latin typeface="Courier New" panose="02070309020205020404" pitchFamily="49" charset="0"/>
              <a:cs typeface="Courier New" panose="02070309020205020404" pitchFamily="49" charset="0"/>
            </a:endParaRPr>
          </a:p>
          <a:p>
            <a:pPr lvl="1"/>
            <a:r>
              <a:rPr kumimoji="1" lang="en-US" altLang="zh-CN" dirty="0"/>
              <a:t>2. Removes the directory entry for </a:t>
            </a:r>
            <a:r>
              <a:rPr kumimoji="1" lang="en-US" altLang="zh-CN" dirty="0" err="1">
                <a:latin typeface="Courier New" panose="02070309020205020404" pitchFamily="49" charset="0"/>
                <a:cs typeface="Courier New" panose="02070309020205020404" pitchFamily="49" charset="0"/>
              </a:rPr>
              <a:t>from_name</a:t>
            </a:r>
            <a:endParaRPr kumimoji="1" lang="en-US" altLang="zh-CN" dirty="0">
              <a:latin typeface="Courier New" panose="02070309020205020404" pitchFamily="49" charset="0"/>
              <a:cs typeface="Courier New" panose="02070309020205020404" pitchFamily="49" charset="0"/>
            </a:endParaRPr>
          </a:p>
          <a:p>
            <a:r>
              <a:rPr lang="en-US" altLang="zh-CN" b="0" dirty="0">
                <a:ea typeface="等线" panose="02010600030101010101" charset="-122"/>
              </a:rPr>
              <a:t>If fails between 1 &amp; 2</a:t>
            </a:r>
            <a:endParaRPr lang="en-US" altLang="zh-CN" b="0" dirty="0">
              <a:ea typeface="等线" panose="02010600030101010101" charset="-122"/>
            </a:endParaRPr>
          </a:p>
          <a:p>
            <a:pPr lvl="1"/>
            <a:r>
              <a:rPr lang="en-US" altLang="zh-CN" sz="1600" dirty="0">
                <a:ea typeface="等线" panose="02010600030101010101" charset="-122"/>
              </a:rPr>
              <a:t>Must increase reference count of </a:t>
            </a:r>
            <a:r>
              <a:rPr lang="en-US" altLang="zh-CN" sz="1600" dirty="0" err="1">
                <a:solidFill>
                  <a:srgbClr val="C00000"/>
                </a:solidFill>
                <a:latin typeface="Courier New" panose="02070309020205020404" pitchFamily="49" charset="0"/>
                <a:ea typeface="等线" panose="02010600030101010101" charset="-122"/>
                <a:cs typeface="Courier New" panose="02070309020205020404" pitchFamily="49" charset="0"/>
              </a:rPr>
              <a:t>from_name</a:t>
            </a:r>
            <a:r>
              <a:rPr lang="en-US" altLang="zh-CN" sz="1600" dirty="0" err="1">
                <a:ea typeface="等线" panose="02010600030101010101" charset="-122"/>
              </a:rPr>
              <a:t>'s</a:t>
            </a:r>
            <a:r>
              <a:rPr lang="en-US" altLang="zh-CN" sz="1600" dirty="0">
                <a:ea typeface="等线" panose="02010600030101010101" charset="-122"/>
              </a:rPr>
              <a:t> </a:t>
            </a:r>
            <a:r>
              <a:rPr lang="en-US" altLang="zh-CN" sz="1600" dirty="0" err="1">
                <a:ea typeface="等线" panose="02010600030101010101" charset="-122"/>
              </a:rPr>
              <a:t>inode</a:t>
            </a:r>
            <a:r>
              <a:rPr lang="en-US" altLang="zh-CN" sz="1600" dirty="0">
                <a:ea typeface="等线" panose="02010600030101010101" charset="-122"/>
              </a:rPr>
              <a:t> </a:t>
            </a:r>
            <a:r>
              <a:rPr lang="en-US" altLang="zh-CN" sz="1600" dirty="0">
                <a:solidFill>
                  <a:srgbClr val="0432FF"/>
                </a:solidFill>
                <a:ea typeface="等线" panose="02010600030101010101" charset="-122"/>
              </a:rPr>
              <a:t>on recovery</a:t>
            </a:r>
            <a:endParaRPr lang="en-US" altLang="zh-CN" sz="1600" dirty="0">
              <a:solidFill>
                <a:srgbClr val="0432FF"/>
              </a:solidFill>
              <a:ea typeface="等线" panose="02010600030101010101" charset="-122"/>
            </a:endParaRPr>
          </a:p>
          <a:p>
            <a:r>
              <a:rPr lang="en-US" altLang="zh-CN" b="0" dirty="0">
                <a:ea typeface="等线" panose="02010600030101010101" charset="-122"/>
              </a:rPr>
              <a:t>If </a:t>
            </a:r>
            <a:r>
              <a:rPr lang="en-US" altLang="zh-CN" b="0" dirty="0" err="1">
                <a:solidFill>
                  <a:srgbClr val="C00000"/>
                </a:solidFill>
                <a:latin typeface="Courier New" panose="02070309020205020404" pitchFamily="49" charset="0"/>
                <a:ea typeface="等线" panose="02010600030101010101" charset="-122"/>
                <a:cs typeface="Courier New" panose="02070309020205020404" pitchFamily="49" charset="0"/>
              </a:rPr>
              <a:t>to_name</a:t>
            </a:r>
            <a:r>
              <a:rPr lang="en-US" altLang="zh-CN" b="0" dirty="0">
                <a:solidFill>
                  <a:srgbClr val="C00000"/>
                </a:solidFill>
                <a:latin typeface="Courier New" panose="02070309020205020404" pitchFamily="49" charset="0"/>
                <a:ea typeface="等线" panose="02010600030101010101" charset="-122"/>
                <a:cs typeface="Courier New" panose="02070309020205020404" pitchFamily="49" charset="0"/>
              </a:rPr>
              <a:t> </a:t>
            </a:r>
            <a:r>
              <a:rPr lang="en-US" altLang="zh-CN" b="0" dirty="0">
                <a:ea typeface="等线" panose="02010600030101010101" charset="-122"/>
              </a:rPr>
              <a:t>already exists</a:t>
            </a:r>
            <a:endParaRPr lang="en-US" altLang="zh-CN" b="0" dirty="0">
              <a:ea typeface="等线" panose="02010600030101010101" charset="-122"/>
            </a:endParaRPr>
          </a:p>
          <a:p>
            <a:pPr lvl="1"/>
            <a:r>
              <a:rPr lang="en-US" altLang="zh-CN" sz="1600" dirty="0">
                <a:ea typeface="等线" panose="02010600030101010101" charset="-122"/>
              </a:rPr>
              <a:t>The</a:t>
            </a:r>
            <a:r>
              <a:rPr lang="zh-CN" altLang="en-US" sz="1600" dirty="0">
                <a:ea typeface="等线" panose="02010600030101010101" charset="-122"/>
              </a:rPr>
              <a:t> </a:t>
            </a:r>
            <a:r>
              <a:rPr kumimoji="1" lang="en-US" altLang="zh-CN" sz="1600" dirty="0" err="1">
                <a:latin typeface="Courier New" panose="02070309020205020404" pitchFamily="49" charset="0"/>
                <a:cs typeface="Courier New" panose="02070309020205020404" pitchFamily="49" charset="0"/>
              </a:rPr>
              <a:t>to_name</a:t>
            </a:r>
            <a:r>
              <a:rPr lang="en-US" altLang="zh-CN" sz="1600" dirty="0">
                <a:ea typeface="等线" panose="02010600030101010101" charset="-122"/>
              </a:rPr>
              <a:t> file</a:t>
            </a:r>
            <a:r>
              <a:rPr lang="zh-CN" altLang="en-US" sz="1600" dirty="0">
                <a:ea typeface="等线" panose="02010600030101010101" charset="-122"/>
              </a:rPr>
              <a:t> </a:t>
            </a:r>
            <a:r>
              <a:rPr lang="en-US" altLang="zh-CN" sz="1600" dirty="0">
                <a:ea typeface="等线" panose="02010600030101010101" charset="-122"/>
              </a:rPr>
              <a:t>will always exist, even if the</a:t>
            </a:r>
            <a:r>
              <a:rPr lang="zh-CN" altLang="en-US" sz="1600" dirty="0">
                <a:ea typeface="等线" panose="02010600030101010101" charset="-122"/>
              </a:rPr>
              <a:t> </a:t>
            </a:r>
            <a:r>
              <a:rPr lang="en-US" altLang="zh-CN" sz="1600" dirty="0">
                <a:ea typeface="等线" panose="02010600030101010101" charset="-122"/>
              </a:rPr>
              <a:t>machine fails between 1 &amp; 2</a:t>
            </a:r>
            <a:endParaRPr lang="en-US" altLang="zh-CN" sz="1600" dirty="0">
              <a:ea typeface="等线" panose="02010600030101010101" charset="-122"/>
            </a:endParaRPr>
          </a:p>
          <a:p>
            <a:pPr lvl="1"/>
            <a:r>
              <a:rPr lang="en-US" altLang="zh-CN" sz="1600" dirty="0">
                <a:ea typeface="等线" panose="02010600030101010101" charset="-122"/>
              </a:rPr>
              <a:t>Need</a:t>
            </a:r>
            <a:r>
              <a:rPr lang="zh-CN" altLang="en-US" sz="1600" dirty="0">
                <a:ea typeface="等线" panose="02010600030101010101" charset="-122"/>
              </a:rPr>
              <a:t> </a:t>
            </a:r>
            <a:r>
              <a:rPr lang="en-US" altLang="zh-CN" sz="1600" dirty="0">
                <a:ea typeface="等线" panose="02010600030101010101" charset="-122"/>
              </a:rPr>
              <a:t>to</a:t>
            </a:r>
            <a:r>
              <a:rPr lang="zh-CN" altLang="en-US" sz="1600" dirty="0">
                <a:ea typeface="等线" panose="02010600030101010101" charset="-122"/>
              </a:rPr>
              <a:t> </a:t>
            </a:r>
            <a:r>
              <a:rPr lang="en-US" altLang="zh-CN" sz="1600" dirty="0">
                <a:ea typeface="等线" panose="02010600030101010101" charset="-122"/>
              </a:rPr>
              <a:t>revoke</a:t>
            </a:r>
            <a:r>
              <a:rPr lang="zh-CN" altLang="en-US" sz="1600" dirty="0">
                <a:ea typeface="等线" panose="02010600030101010101" charset="-122"/>
              </a:rPr>
              <a:t> </a:t>
            </a:r>
            <a:r>
              <a:rPr lang="en-US" altLang="zh-CN" sz="1600" dirty="0">
                <a:ea typeface="等线" panose="02010600030101010101" charset="-122"/>
              </a:rPr>
              <a:t>the</a:t>
            </a:r>
            <a:r>
              <a:rPr lang="zh-CN" altLang="en-US" sz="1600" dirty="0">
                <a:ea typeface="等线" panose="02010600030101010101" charset="-122"/>
              </a:rPr>
              <a:t> </a:t>
            </a:r>
            <a:r>
              <a:rPr lang="en-US" altLang="zh-CN" sz="1600" dirty="0">
                <a:ea typeface="等线" panose="02010600030101010101" charset="-122"/>
              </a:rPr>
              <a:t>resource</a:t>
            </a:r>
            <a:r>
              <a:rPr lang="zh-CN" altLang="en-US" sz="1600" dirty="0">
                <a:ea typeface="等线" panose="02010600030101010101" charset="-122"/>
              </a:rPr>
              <a:t> </a:t>
            </a:r>
            <a:r>
              <a:rPr lang="en-US" altLang="zh-CN" sz="1600" dirty="0">
                <a:ea typeface="等线" panose="02010600030101010101" charset="-122"/>
              </a:rPr>
              <a:t>on</a:t>
            </a:r>
            <a:r>
              <a:rPr lang="zh-CN" altLang="en-US" sz="1600" dirty="0">
                <a:ea typeface="等线" panose="02010600030101010101" charset="-122"/>
              </a:rPr>
              <a:t> </a:t>
            </a:r>
            <a:r>
              <a:rPr lang="en-US" altLang="zh-CN" sz="1600" dirty="0">
                <a:ea typeface="等线" panose="02010600030101010101" charset="-122"/>
              </a:rPr>
              <a:t>recovery</a:t>
            </a:r>
            <a:endParaRPr lang="zh-CN" altLang="zh-CN" sz="1600" dirty="0">
              <a:ea typeface="等线" panose="02010600030101010101" charset="-122"/>
            </a:endParaRPr>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11" name="文本框 10"/>
          <p:cNvSpPr txBox="1"/>
          <p:nvPr/>
        </p:nvSpPr>
        <p:spPr>
          <a:xfrm>
            <a:off x="457200" y="1213717"/>
            <a:ext cx="3836588" cy="661720"/>
          </a:xfrm>
          <a:prstGeom prst="rect">
            <a:avLst/>
          </a:prstGeom>
          <a:noFill/>
        </p:spPr>
        <p:txBody>
          <a:bodyPr wrap="square" rtlCol="0">
            <a:spAutoFit/>
          </a:bodyPr>
          <a:lstStyle/>
          <a:p>
            <a:pPr>
              <a:spcAft>
                <a:spcPts val="600"/>
              </a:spcAft>
            </a:pPr>
            <a:r>
              <a:rPr kumimoji="1" lang="en-US" altLang="zh-CN" sz="1600" dirty="0">
                <a:latin typeface="Courier New" panose="02070309020205020404" pitchFamily="49" charset="0"/>
                <a:cs typeface="Courier New" panose="02070309020205020404" pitchFamily="49" charset="0"/>
              </a:rPr>
              <a:t>1 LINK(</a:t>
            </a:r>
            <a:r>
              <a:rPr kumimoji="1" lang="en-US" altLang="zh-CN" sz="1600" dirty="0" err="1">
                <a:latin typeface="Courier New" panose="02070309020205020404" pitchFamily="49" charset="0"/>
                <a:cs typeface="Courier New" panose="02070309020205020404" pitchFamily="49" charset="0"/>
              </a:rPr>
              <a:t>from_name</a:t>
            </a:r>
            <a:r>
              <a:rPr kumimoji="1" lang="en-US" altLang="zh-CN" sz="1600" dirty="0">
                <a:latin typeface="Courier New" panose="02070309020205020404" pitchFamily="49" charset="0"/>
                <a:cs typeface="Courier New" panose="02070309020205020404" pitchFamily="49" charset="0"/>
              </a:rPr>
              <a:t>, </a:t>
            </a:r>
            <a:r>
              <a:rPr kumimoji="1" lang="en-US" altLang="zh-CN" sz="1600" dirty="0" err="1">
                <a:latin typeface="Courier New" panose="02070309020205020404" pitchFamily="49" charset="0"/>
                <a:cs typeface="Courier New" panose="02070309020205020404" pitchFamily="49" charset="0"/>
              </a:rPr>
              <a:t>to_name</a:t>
            </a:r>
            <a:r>
              <a:rPr kumimoji="1" lang="en-US" altLang="zh-CN" sz="1600" dirty="0">
                <a:latin typeface="Courier New" panose="02070309020205020404" pitchFamily="49" charset="0"/>
                <a:cs typeface="Courier New" panose="02070309020205020404" pitchFamily="49" charset="0"/>
              </a:rPr>
              <a:t>)</a:t>
            </a:r>
            <a:endParaRPr kumimoji="1" lang="en-US" altLang="zh-CN" sz="1600" dirty="0">
              <a:latin typeface="Courier New" panose="02070309020205020404" pitchFamily="49" charset="0"/>
              <a:cs typeface="Courier New" panose="02070309020205020404" pitchFamily="49" charset="0"/>
            </a:endParaRPr>
          </a:p>
          <a:p>
            <a:pPr>
              <a:spcAft>
                <a:spcPts val="600"/>
              </a:spcAft>
            </a:pPr>
            <a:r>
              <a:rPr kumimoji="1" lang="en-US" altLang="zh-CN" sz="1600" dirty="0">
                <a:latin typeface="Courier New" panose="02070309020205020404" pitchFamily="49" charset="0"/>
                <a:cs typeface="Courier New" panose="02070309020205020404" pitchFamily="49" charset="0"/>
              </a:rPr>
              <a:t>2 UNLINK(</a:t>
            </a:r>
            <a:r>
              <a:rPr kumimoji="1" lang="en-US" altLang="zh-CN" sz="1600" dirty="0" err="1">
                <a:latin typeface="Courier New" panose="02070309020205020404" pitchFamily="49" charset="0"/>
                <a:cs typeface="Courier New" panose="02070309020205020404" pitchFamily="49" charset="0"/>
              </a:rPr>
              <a:t>from_name</a:t>
            </a:r>
            <a:r>
              <a:rPr kumimoji="1" lang="en-US" altLang="zh-CN" sz="1600" dirty="0">
                <a:latin typeface="Courier New" panose="02070309020205020404" pitchFamily="49" charset="0"/>
                <a:cs typeface="Courier New" panose="02070309020205020404" pitchFamily="49" charset="0"/>
              </a:rPr>
              <a:t>)</a:t>
            </a:r>
            <a:endParaRPr kumimoji="1" lang="zh-CN" altLang="en-US" sz="1600" dirty="0">
              <a:latin typeface="Courier New" panose="02070309020205020404" pitchFamily="49" charset="0"/>
              <a:cs typeface="Courier New" panose="02070309020205020404"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228866"/>
            <a:ext cx="8630919" cy="900442"/>
          </a:xfrm>
        </p:spPr>
        <p:txBody>
          <a:bodyPr/>
          <a:lstStyle/>
          <a:p>
            <a:r>
              <a:rPr kumimoji="1" lang="en-US" altLang="zh-CN" dirty="0"/>
              <a:t>Review:</a:t>
            </a:r>
            <a:r>
              <a:rPr kumimoji="1" lang="zh-CN" altLang="en-US" dirty="0"/>
              <a:t> </a:t>
            </a:r>
            <a:r>
              <a:rPr kumimoji="1" lang="en-US" altLang="zh-CN" dirty="0"/>
              <a:t>Large-scale websites on</a:t>
            </a:r>
            <a:r>
              <a:rPr kumimoji="1" lang="zh-CN" altLang="en-US" dirty="0"/>
              <a:t> </a:t>
            </a:r>
            <a:r>
              <a:rPr kumimoji="1" lang="en-US" altLang="zh-CN" dirty="0"/>
              <a:t>distributed systems </a:t>
            </a:r>
            <a:endParaRPr kumimoji="1" lang="zh-CN" altLang="en-US" b="0" dirty="0"/>
          </a:p>
        </p:txBody>
      </p:sp>
      <p:grpSp>
        <p:nvGrpSpPr>
          <p:cNvPr id="31" name="组合 30"/>
          <p:cNvGrpSpPr/>
          <p:nvPr/>
        </p:nvGrpSpPr>
        <p:grpSpPr>
          <a:xfrm>
            <a:off x="5818303" y="4272758"/>
            <a:ext cx="3038209" cy="1240753"/>
            <a:chOff x="5004048" y="4297660"/>
            <a:chExt cx="3038209" cy="1240753"/>
          </a:xfrm>
        </p:grpSpPr>
        <p:grpSp>
          <p:nvGrpSpPr>
            <p:cNvPr id="12" name="组合 11"/>
            <p:cNvGrpSpPr/>
            <p:nvPr/>
          </p:nvGrpSpPr>
          <p:grpSpPr>
            <a:xfrm>
              <a:off x="5004048" y="4297660"/>
              <a:ext cx="905319" cy="801616"/>
              <a:chOff x="5914584" y="4712265"/>
              <a:chExt cx="905319" cy="801616"/>
            </a:xfrm>
          </p:grpSpPr>
          <p:grpSp>
            <p:nvGrpSpPr>
              <p:cNvPr id="11" name="组合 10"/>
              <p:cNvGrpSpPr/>
              <p:nvPr/>
            </p:nvGrpSpPr>
            <p:grpSpPr>
              <a:xfrm>
                <a:off x="5914584" y="4712265"/>
                <a:ext cx="901209" cy="801616"/>
                <a:chOff x="5914584" y="4712265"/>
                <a:chExt cx="901209" cy="801616"/>
              </a:xfrm>
            </p:grpSpPr>
            <p:sp>
              <p:nvSpPr>
                <p:cNvPr id="6" name="矩形 5"/>
                <p:cNvSpPr/>
                <p:nvPr/>
              </p:nvSpPr>
              <p:spPr>
                <a:xfrm>
                  <a:off x="6060281" y="4888681"/>
                  <a:ext cx="609817" cy="625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accent6"/>
                    </a:solidFill>
                  </a:endParaRPr>
                </a:p>
              </p:txBody>
            </p:sp>
            <p:sp>
              <p:nvSpPr>
                <p:cNvPr id="9" name="矩形 8"/>
                <p:cNvSpPr/>
                <p:nvPr/>
              </p:nvSpPr>
              <p:spPr>
                <a:xfrm>
                  <a:off x="5914584" y="4712265"/>
                  <a:ext cx="901209" cy="276999"/>
                </a:xfrm>
                <a:prstGeom prst="rect">
                  <a:avLst/>
                </a:prstGeom>
                <a:solidFill>
                  <a:schemeClr val="bg1"/>
                </a:solidFill>
              </p:spPr>
              <p:txBody>
                <a:bodyPr wrap="none">
                  <a:spAutoFit/>
                </a:bodyPr>
                <a:lstStyle/>
                <a:p>
                  <a:r>
                    <a:rPr kumimoji="1" lang="en-US" altLang="zh-CN" sz="1200" dirty="0">
                      <a:solidFill>
                        <a:schemeClr val="accent6"/>
                      </a:solidFill>
                    </a:rPr>
                    <a:t>File server</a:t>
                  </a:r>
                  <a:endParaRPr lang="zh-CN" altLang="en-US" sz="1200" dirty="0">
                    <a:solidFill>
                      <a:schemeClr val="accent6"/>
                    </a:solidFill>
                  </a:endParaRPr>
                </a:p>
              </p:txBody>
            </p:sp>
          </p:grpSp>
          <p:grpSp>
            <p:nvGrpSpPr>
              <p:cNvPr id="10" name="组合 9"/>
              <p:cNvGrpSpPr/>
              <p:nvPr/>
            </p:nvGrpSpPr>
            <p:grpSpPr>
              <a:xfrm>
                <a:off x="5914584" y="4989264"/>
                <a:ext cx="905319" cy="494965"/>
                <a:chOff x="4881156" y="4586631"/>
                <a:chExt cx="905319" cy="494965"/>
              </a:xfrm>
            </p:grpSpPr>
            <p:sp>
              <p:nvSpPr>
                <p:cNvPr id="7" name="一个圆顶角并剪去另一个顶角的矩形 6"/>
                <p:cNvSpPr/>
                <p:nvPr/>
              </p:nvSpPr>
              <p:spPr>
                <a:xfrm>
                  <a:off x="5087522" y="4586631"/>
                  <a:ext cx="492589" cy="461665"/>
                </a:xfrm>
                <a:prstGeom prst="snip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6"/>
                    </a:solidFill>
                  </a:endParaRPr>
                </a:p>
              </p:txBody>
            </p:sp>
            <p:sp>
              <p:nvSpPr>
                <p:cNvPr id="8" name="矩形 7"/>
                <p:cNvSpPr/>
                <p:nvPr/>
              </p:nvSpPr>
              <p:spPr>
                <a:xfrm>
                  <a:off x="4881156" y="4619931"/>
                  <a:ext cx="905319" cy="461665"/>
                </a:xfrm>
                <a:prstGeom prst="rect">
                  <a:avLst/>
                </a:prstGeom>
                <a:noFill/>
              </p:spPr>
              <p:txBody>
                <a:bodyPr wrap="square">
                  <a:spAutoFit/>
                </a:bodyPr>
                <a:lstStyle/>
                <a:p>
                  <a:pPr algn="ctr"/>
                  <a:r>
                    <a:rPr kumimoji="1" lang="en-US" altLang="zh-CN" sz="1200" b="1" dirty="0"/>
                    <a:t>File:</a:t>
                  </a:r>
                  <a:endParaRPr kumimoji="1" lang="en-US" altLang="zh-CN" sz="1200" b="1" dirty="0"/>
                </a:p>
                <a:p>
                  <a:pPr algn="ctr"/>
                  <a:r>
                    <a:rPr kumimoji="1" lang="en-US" altLang="zh-CN" sz="1200" dirty="0"/>
                    <a:t>image</a:t>
                  </a:r>
                  <a:endParaRPr kumimoji="1" lang="zh-CN" altLang="en-US" sz="1200" dirty="0"/>
                </a:p>
              </p:txBody>
            </p:sp>
          </p:grpSp>
        </p:grpSp>
        <p:grpSp>
          <p:nvGrpSpPr>
            <p:cNvPr id="13" name="组合 12"/>
            <p:cNvGrpSpPr/>
            <p:nvPr/>
          </p:nvGrpSpPr>
          <p:grpSpPr>
            <a:xfrm>
              <a:off x="5835606" y="4297660"/>
              <a:ext cx="905319" cy="801616"/>
              <a:chOff x="5914584" y="4712265"/>
              <a:chExt cx="905319" cy="801616"/>
            </a:xfrm>
          </p:grpSpPr>
          <p:grpSp>
            <p:nvGrpSpPr>
              <p:cNvPr id="14" name="组合 13"/>
              <p:cNvGrpSpPr/>
              <p:nvPr/>
            </p:nvGrpSpPr>
            <p:grpSpPr>
              <a:xfrm>
                <a:off x="5914584" y="4712265"/>
                <a:ext cx="901209" cy="801616"/>
                <a:chOff x="5914584" y="4712265"/>
                <a:chExt cx="901209" cy="801616"/>
              </a:xfrm>
            </p:grpSpPr>
            <p:sp>
              <p:nvSpPr>
                <p:cNvPr id="18" name="矩形 17"/>
                <p:cNvSpPr/>
                <p:nvPr/>
              </p:nvSpPr>
              <p:spPr>
                <a:xfrm>
                  <a:off x="6060281" y="4888681"/>
                  <a:ext cx="609817" cy="625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accent6"/>
                    </a:solidFill>
                  </a:endParaRPr>
                </a:p>
              </p:txBody>
            </p:sp>
            <p:sp>
              <p:nvSpPr>
                <p:cNvPr id="19" name="矩形 18"/>
                <p:cNvSpPr/>
                <p:nvPr/>
              </p:nvSpPr>
              <p:spPr>
                <a:xfrm>
                  <a:off x="5914584" y="4712265"/>
                  <a:ext cx="901209" cy="276999"/>
                </a:xfrm>
                <a:prstGeom prst="rect">
                  <a:avLst/>
                </a:prstGeom>
                <a:solidFill>
                  <a:schemeClr val="bg1"/>
                </a:solidFill>
              </p:spPr>
              <p:txBody>
                <a:bodyPr wrap="none">
                  <a:spAutoFit/>
                </a:bodyPr>
                <a:lstStyle/>
                <a:p>
                  <a:r>
                    <a:rPr kumimoji="1" lang="en-US" altLang="zh-CN" sz="1200" dirty="0">
                      <a:solidFill>
                        <a:schemeClr val="accent6"/>
                      </a:solidFill>
                    </a:rPr>
                    <a:t>File server</a:t>
                  </a:r>
                  <a:endParaRPr lang="zh-CN" altLang="en-US" sz="1200" dirty="0">
                    <a:solidFill>
                      <a:schemeClr val="accent6"/>
                    </a:solidFill>
                  </a:endParaRPr>
                </a:p>
              </p:txBody>
            </p:sp>
          </p:grpSp>
          <p:grpSp>
            <p:nvGrpSpPr>
              <p:cNvPr id="15" name="组合 14"/>
              <p:cNvGrpSpPr/>
              <p:nvPr/>
            </p:nvGrpSpPr>
            <p:grpSpPr>
              <a:xfrm>
                <a:off x="5914584" y="4989264"/>
                <a:ext cx="905319" cy="494965"/>
                <a:chOff x="4881156" y="4586631"/>
                <a:chExt cx="905319" cy="494965"/>
              </a:xfrm>
            </p:grpSpPr>
            <p:sp>
              <p:nvSpPr>
                <p:cNvPr id="16" name="一个圆顶角并剪去另一个顶角的矩形 15"/>
                <p:cNvSpPr/>
                <p:nvPr/>
              </p:nvSpPr>
              <p:spPr>
                <a:xfrm>
                  <a:off x="5087522" y="4586631"/>
                  <a:ext cx="492589" cy="461665"/>
                </a:xfrm>
                <a:prstGeom prst="snip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6"/>
                    </a:solidFill>
                  </a:endParaRPr>
                </a:p>
              </p:txBody>
            </p:sp>
            <p:sp>
              <p:nvSpPr>
                <p:cNvPr id="17" name="矩形 16"/>
                <p:cNvSpPr/>
                <p:nvPr/>
              </p:nvSpPr>
              <p:spPr>
                <a:xfrm>
                  <a:off x="4881156" y="4619931"/>
                  <a:ext cx="905319" cy="461665"/>
                </a:xfrm>
                <a:prstGeom prst="rect">
                  <a:avLst/>
                </a:prstGeom>
                <a:noFill/>
              </p:spPr>
              <p:txBody>
                <a:bodyPr wrap="square">
                  <a:spAutoFit/>
                </a:bodyPr>
                <a:lstStyle/>
                <a:p>
                  <a:pPr algn="ctr"/>
                  <a:r>
                    <a:rPr kumimoji="1" lang="en-US" altLang="zh-CN" sz="1200" b="1" dirty="0">
                      <a:solidFill>
                        <a:schemeClr val="accent6"/>
                      </a:solidFill>
                    </a:rPr>
                    <a:t>File:</a:t>
                  </a:r>
                  <a:endParaRPr kumimoji="1" lang="en-US" altLang="zh-CN" sz="1200" b="1" dirty="0">
                    <a:solidFill>
                      <a:schemeClr val="accent6"/>
                    </a:solidFill>
                  </a:endParaRPr>
                </a:p>
                <a:p>
                  <a:pPr algn="ctr"/>
                  <a:r>
                    <a:rPr kumimoji="1" lang="en-US" altLang="zh-CN" sz="1200" dirty="0">
                      <a:solidFill>
                        <a:schemeClr val="accent6"/>
                      </a:solidFill>
                    </a:rPr>
                    <a:t>image</a:t>
                  </a:r>
                  <a:endParaRPr kumimoji="1" lang="zh-CN" altLang="en-US" sz="1200" dirty="0">
                    <a:solidFill>
                      <a:schemeClr val="accent6"/>
                    </a:solidFill>
                  </a:endParaRPr>
                </a:p>
              </p:txBody>
            </p:sp>
          </p:grpSp>
        </p:grpSp>
        <p:grpSp>
          <p:nvGrpSpPr>
            <p:cNvPr id="20" name="组合 19"/>
            <p:cNvGrpSpPr/>
            <p:nvPr/>
          </p:nvGrpSpPr>
          <p:grpSpPr>
            <a:xfrm>
              <a:off x="7136938" y="4297660"/>
              <a:ext cx="905319" cy="801616"/>
              <a:chOff x="5914584" y="4712265"/>
              <a:chExt cx="905319" cy="801616"/>
            </a:xfrm>
          </p:grpSpPr>
          <p:grpSp>
            <p:nvGrpSpPr>
              <p:cNvPr id="21" name="组合 20"/>
              <p:cNvGrpSpPr/>
              <p:nvPr/>
            </p:nvGrpSpPr>
            <p:grpSpPr>
              <a:xfrm>
                <a:off x="5914584" y="4712265"/>
                <a:ext cx="901209" cy="801616"/>
                <a:chOff x="5914584" y="4712265"/>
                <a:chExt cx="901209" cy="801616"/>
              </a:xfrm>
            </p:grpSpPr>
            <p:sp>
              <p:nvSpPr>
                <p:cNvPr id="25" name="矩形 24"/>
                <p:cNvSpPr/>
                <p:nvPr/>
              </p:nvSpPr>
              <p:spPr>
                <a:xfrm>
                  <a:off x="6060281" y="4888681"/>
                  <a:ext cx="609817" cy="625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accent6"/>
                    </a:solidFill>
                  </a:endParaRPr>
                </a:p>
              </p:txBody>
            </p:sp>
            <p:sp>
              <p:nvSpPr>
                <p:cNvPr id="26" name="矩形 25"/>
                <p:cNvSpPr/>
                <p:nvPr/>
              </p:nvSpPr>
              <p:spPr>
                <a:xfrm>
                  <a:off x="5914584" y="4712265"/>
                  <a:ext cx="901209" cy="276999"/>
                </a:xfrm>
                <a:prstGeom prst="rect">
                  <a:avLst/>
                </a:prstGeom>
                <a:solidFill>
                  <a:schemeClr val="bg1"/>
                </a:solidFill>
              </p:spPr>
              <p:txBody>
                <a:bodyPr wrap="none">
                  <a:spAutoFit/>
                </a:bodyPr>
                <a:lstStyle/>
                <a:p>
                  <a:r>
                    <a:rPr kumimoji="1" lang="en-US" altLang="zh-CN" sz="1200" dirty="0">
                      <a:solidFill>
                        <a:schemeClr val="accent6"/>
                      </a:solidFill>
                    </a:rPr>
                    <a:t>File server</a:t>
                  </a:r>
                  <a:endParaRPr lang="zh-CN" altLang="en-US" sz="1200" dirty="0">
                    <a:solidFill>
                      <a:schemeClr val="accent6"/>
                    </a:solidFill>
                  </a:endParaRPr>
                </a:p>
              </p:txBody>
            </p:sp>
          </p:grpSp>
          <p:grpSp>
            <p:nvGrpSpPr>
              <p:cNvPr id="22" name="组合 21"/>
              <p:cNvGrpSpPr/>
              <p:nvPr/>
            </p:nvGrpSpPr>
            <p:grpSpPr>
              <a:xfrm>
                <a:off x="5914584" y="4989264"/>
                <a:ext cx="905319" cy="494965"/>
                <a:chOff x="4881156" y="4586631"/>
                <a:chExt cx="905319" cy="494965"/>
              </a:xfrm>
            </p:grpSpPr>
            <p:sp>
              <p:nvSpPr>
                <p:cNvPr id="23" name="一个圆顶角并剪去另一个顶角的矩形 22"/>
                <p:cNvSpPr/>
                <p:nvPr/>
              </p:nvSpPr>
              <p:spPr>
                <a:xfrm>
                  <a:off x="5087522" y="4586631"/>
                  <a:ext cx="492589" cy="461665"/>
                </a:xfrm>
                <a:prstGeom prst="snip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6"/>
                    </a:solidFill>
                  </a:endParaRPr>
                </a:p>
              </p:txBody>
            </p:sp>
            <p:sp>
              <p:nvSpPr>
                <p:cNvPr id="24" name="矩形 23"/>
                <p:cNvSpPr/>
                <p:nvPr/>
              </p:nvSpPr>
              <p:spPr>
                <a:xfrm>
                  <a:off x="4881156" y="4619931"/>
                  <a:ext cx="905319" cy="461665"/>
                </a:xfrm>
                <a:prstGeom prst="rect">
                  <a:avLst/>
                </a:prstGeom>
                <a:noFill/>
              </p:spPr>
              <p:txBody>
                <a:bodyPr wrap="square">
                  <a:spAutoFit/>
                </a:bodyPr>
                <a:lstStyle/>
                <a:p>
                  <a:pPr algn="ctr"/>
                  <a:r>
                    <a:rPr kumimoji="1" lang="en-US" altLang="zh-CN" sz="1200" b="1" dirty="0">
                      <a:solidFill>
                        <a:schemeClr val="accent6"/>
                      </a:solidFill>
                    </a:rPr>
                    <a:t>File:</a:t>
                  </a:r>
                  <a:endParaRPr kumimoji="1" lang="en-US" altLang="zh-CN" sz="1200" b="1" dirty="0">
                    <a:solidFill>
                      <a:schemeClr val="accent6"/>
                    </a:solidFill>
                  </a:endParaRPr>
                </a:p>
                <a:p>
                  <a:pPr algn="ctr"/>
                  <a:r>
                    <a:rPr kumimoji="1" lang="en-US" altLang="zh-CN" sz="1200" dirty="0">
                      <a:solidFill>
                        <a:schemeClr val="accent6"/>
                      </a:solidFill>
                    </a:rPr>
                    <a:t>image</a:t>
                  </a:r>
                  <a:endParaRPr kumimoji="1" lang="zh-CN" altLang="en-US" sz="1200" dirty="0">
                    <a:solidFill>
                      <a:schemeClr val="accent6"/>
                    </a:solidFill>
                  </a:endParaRPr>
                </a:p>
              </p:txBody>
            </p:sp>
          </p:grpSp>
        </p:grpSp>
        <p:sp>
          <p:nvSpPr>
            <p:cNvPr id="27" name="矩形 26"/>
            <p:cNvSpPr/>
            <p:nvPr/>
          </p:nvSpPr>
          <p:spPr>
            <a:xfrm>
              <a:off x="6680258" y="4546994"/>
              <a:ext cx="492443" cy="461665"/>
            </a:xfrm>
            <a:prstGeom prst="rect">
              <a:avLst/>
            </a:prstGeom>
            <a:noFill/>
          </p:spPr>
          <p:txBody>
            <a:bodyPr wrap="none">
              <a:spAutoFit/>
            </a:bodyPr>
            <a:lstStyle/>
            <a:p>
              <a:r>
                <a:rPr kumimoji="1" lang="en-US" altLang="zh-CN" sz="2400" dirty="0">
                  <a:solidFill>
                    <a:schemeClr val="accent6"/>
                  </a:solidFill>
                </a:rPr>
                <a:t>…</a:t>
              </a:r>
              <a:endParaRPr lang="zh-CN" altLang="en-US" sz="2400" dirty="0">
                <a:solidFill>
                  <a:schemeClr val="accent6"/>
                </a:solidFill>
              </a:endParaRPr>
            </a:p>
          </p:txBody>
        </p:sp>
        <p:cxnSp>
          <p:nvCxnSpPr>
            <p:cNvPr id="29" name="直线连接符 28"/>
            <p:cNvCxnSpPr/>
            <p:nvPr/>
          </p:nvCxnSpPr>
          <p:spPr>
            <a:xfrm>
              <a:off x="5090360" y="5161756"/>
              <a:ext cx="28884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5495307" y="5199859"/>
              <a:ext cx="2191626" cy="338554"/>
            </a:xfrm>
            <a:prstGeom prst="rect">
              <a:avLst/>
            </a:prstGeom>
            <a:noFill/>
          </p:spPr>
          <p:txBody>
            <a:bodyPr wrap="none">
              <a:spAutoFit/>
            </a:bodyPr>
            <a:lstStyle/>
            <a:p>
              <a:r>
                <a:rPr kumimoji="1" lang="en-US" altLang="zh-CN" sz="1600" dirty="0">
                  <a:solidFill>
                    <a:schemeClr val="accent6"/>
                  </a:solidFill>
                </a:rPr>
                <a:t>Distributed file system</a:t>
              </a:r>
              <a:endParaRPr lang="zh-CN" altLang="en-US" sz="1600" dirty="0">
                <a:solidFill>
                  <a:schemeClr val="accent6"/>
                </a:solidFill>
              </a:endParaRPr>
            </a:p>
          </p:txBody>
        </p:sp>
      </p:grpSp>
      <p:grpSp>
        <p:nvGrpSpPr>
          <p:cNvPr id="49" name="组合 48"/>
          <p:cNvGrpSpPr/>
          <p:nvPr/>
        </p:nvGrpSpPr>
        <p:grpSpPr>
          <a:xfrm>
            <a:off x="5758122" y="2568458"/>
            <a:ext cx="3098390" cy="1384372"/>
            <a:chOff x="5645427" y="2766408"/>
            <a:chExt cx="3098390" cy="1384372"/>
          </a:xfrm>
        </p:grpSpPr>
        <p:grpSp>
          <p:nvGrpSpPr>
            <p:cNvPr id="33" name="组合 32"/>
            <p:cNvGrpSpPr/>
            <p:nvPr/>
          </p:nvGrpSpPr>
          <p:grpSpPr>
            <a:xfrm>
              <a:off x="5645427" y="2766408"/>
              <a:ext cx="1309974" cy="899967"/>
              <a:chOff x="6831174" y="4263832"/>
              <a:chExt cx="1309974" cy="899967"/>
            </a:xfrm>
          </p:grpSpPr>
          <p:sp>
            <p:nvSpPr>
              <p:cNvPr id="34" name="矩形 33"/>
              <p:cNvSpPr/>
              <p:nvPr/>
            </p:nvSpPr>
            <p:spPr>
              <a:xfrm>
                <a:off x="6848261" y="4495975"/>
                <a:ext cx="1212919" cy="667824"/>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accent6"/>
                  </a:solidFill>
                </a:endParaRPr>
              </a:p>
            </p:txBody>
          </p:sp>
          <p:sp>
            <p:nvSpPr>
              <p:cNvPr id="35" name="矩形 34"/>
              <p:cNvSpPr/>
              <p:nvPr/>
            </p:nvSpPr>
            <p:spPr>
              <a:xfrm>
                <a:off x="6831174" y="4263832"/>
                <a:ext cx="1309974" cy="276999"/>
              </a:xfrm>
              <a:prstGeom prst="rect">
                <a:avLst/>
              </a:prstGeom>
              <a:solidFill>
                <a:schemeClr val="bg1"/>
              </a:solidFill>
            </p:spPr>
            <p:txBody>
              <a:bodyPr wrap="none">
                <a:spAutoFit/>
              </a:bodyPr>
              <a:lstStyle/>
              <a:p>
                <a:r>
                  <a:rPr kumimoji="1" lang="en-US" altLang="zh-CN" sz="1200" dirty="0">
                    <a:solidFill>
                      <a:schemeClr val="accent6"/>
                    </a:solidFill>
                  </a:rPr>
                  <a:t>Database server</a:t>
                </a:r>
                <a:endParaRPr lang="zh-CN" altLang="en-US" sz="1200" dirty="0">
                  <a:solidFill>
                    <a:schemeClr val="accent6"/>
                  </a:solidFill>
                </a:endParaRPr>
              </a:p>
            </p:txBody>
          </p:sp>
          <p:grpSp>
            <p:nvGrpSpPr>
              <p:cNvPr id="36" name="组合 35"/>
              <p:cNvGrpSpPr/>
              <p:nvPr/>
            </p:nvGrpSpPr>
            <p:grpSpPr>
              <a:xfrm>
                <a:off x="6951983" y="4538944"/>
                <a:ext cx="1080001" cy="584154"/>
                <a:chOff x="6642225" y="3964214"/>
                <a:chExt cx="816191" cy="584154"/>
              </a:xfrm>
            </p:grpSpPr>
            <p:sp>
              <p:nvSpPr>
                <p:cNvPr id="37" name="磁盘 36"/>
                <p:cNvSpPr/>
                <p:nvPr/>
              </p:nvSpPr>
              <p:spPr>
                <a:xfrm>
                  <a:off x="6642225" y="3964214"/>
                  <a:ext cx="816191" cy="584154"/>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200" dirty="0">
                    <a:solidFill>
                      <a:schemeClr val="accent6"/>
                    </a:solidFill>
                  </a:endParaRPr>
                </a:p>
              </p:txBody>
            </p:sp>
            <p:sp>
              <p:nvSpPr>
                <p:cNvPr id="38" name="矩形 37"/>
                <p:cNvSpPr/>
                <p:nvPr/>
              </p:nvSpPr>
              <p:spPr>
                <a:xfrm>
                  <a:off x="6679366" y="4033238"/>
                  <a:ext cx="733109" cy="461665"/>
                </a:xfrm>
                <a:prstGeom prst="rect">
                  <a:avLst/>
                </a:prstGeom>
                <a:solidFill>
                  <a:schemeClr val="bg1"/>
                </a:solidFill>
              </p:spPr>
              <p:txBody>
                <a:bodyPr wrap="square">
                  <a:spAutoFit/>
                </a:bodyPr>
                <a:lstStyle/>
                <a:p>
                  <a:pPr algn="ctr"/>
                  <a:r>
                    <a:rPr kumimoji="1" lang="en-US" altLang="zh-CN" sz="1200" b="1" dirty="0">
                      <a:solidFill>
                        <a:schemeClr val="accent6"/>
                      </a:solidFill>
                    </a:rPr>
                    <a:t>Database</a:t>
                  </a:r>
                  <a:endParaRPr kumimoji="1" lang="en-US" altLang="zh-CN" sz="1200" b="1" dirty="0">
                    <a:solidFill>
                      <a:schemeClr val="accent6"/>
                    </a:solidFill>
                  </a:endParaRPr>
                </a:p>
                <a:p>
                  <a:pPr algn="ctr"/>
                  <a:r>
                    <a:rPr kumimoji="1" lang="en-US" altLang="zh-CN" sz="1200" dirty="0">
                      <a:solidFill>
                        <a:schemeClr val="accent6"/>
                      </a:solidFill>
                    </a:rPr>
                    <a:t>user, price</a:t>
                  </a:r>
                  <a:endParaRPr kumimoji="1" lang="zh-CN" altLang="en-US" sz="1200" dirty="0">
                    <a:solidFill>
                      <a:schemeClr val="accent6"/>
                    </a:solidFill>
                  </a:endParaRPr>
                </a:p>
              </p:txBody>
            </p:sp>
          </p:grpSp>
        </p:grpSp>
        <p:grpSp>
          <p:nvGrpSpPr>
            <p:cNvPr id="39" name="组合 38"/>
            <p:cNvGrpSpPr/>
            <p:nvPr/>
          </p:nvGrpSpPr>
          <p:grpSpPr>
            <a:xfrm>
              <a:off x="7433843" y="2770148"/>
              <a:ext cx="1309974" cy="899967"/>
              <a:chOff x="6831174" y="4263832"/>
              <a:chExt cx="1309974" cy="899967"/>
            </a:xfrm>
          </p:grpSpPr>
          <p:sp>
            <p:nvSpPr>
              <p:cNvPr id="40" name="矩形 39"/>
              <p:cNvSpPr/>
              <p:nvPr/>
            </p:nvSpPr>
            <p:spPr>
              <a:xfrm>
                <a:off x="6848261" y="4495975"/>
                <a:ext cx="1212919" cy="667824"/>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accent6"/>
                  </a:solidFill>
                </a:endParaRPr>
              </a:p>
            </p:txBody>
          </p:sp>
          <p:sp>
            <p:nvSpPr>
              <p:cNvPr id="41" name="矩形 40"/>
              <p:cNvSpPr/>
              <p:nvPr/>
            </p:nvSpPr>
            <p:spPr>
              <a:xfrm>
                <a:off x="6831174" y="4263832"/>
                <a:ext cx="1309974" cy="276999"/>
              </a:xfrm>
              <a:prstGeom prst="rect">
                <a:avLst/>
              </a:prstGeom>
              <a:solidFill>
                <a:schemeClr val="bg1"/>
              </a:solidFill>
            </p:spPr>
            <p:txBody>
              <a:bodyPr wrap="none">
                <a:spAutoFit/>
              </a:bodyPr>
              <a:lstStyle/>
              <a:p>
                <a:r>
                  <a:rPr kumimoji="1" lang="en-US" altLang="zh-CN" sz="1200" dirty="0">
                    <a:solidFill>
                      <a:schemeClr val="accent6"/>
                    </a:solidFill>
                  </a:rPr>
                  <a:t>Database server</a:t>
                </a:r>
                <a:endParaRPr lang="zh-CN" altLang="en-US" sz="1200" dirty="0">
                  <a:solidFill>
                    <a:schemeClr val="accent6"/>
                  </a:solidFill>
                </a:endParaRPr>
              </a:p>
            </p:txBody>
          </p:sp>
          <p:grpSp>
            <p:nvGrpSpPr>
              <p:cNvPr id="42" name="组合 41"/>
              <p:cNvGrpSpPr/>
              <p:nvPr/>
            </p:nvGrpSpPr>
            <p:grpSpPr>
              <a:xfrm>
                <a:off x="6951983" y="4538944"/>
                <a:ext cx="1080001" cy="584154"/>
                <a:chOff x="6642225" y="3964214"/>
                <a:chExt cx="816191" cy="584154"/>
              </a:xfrm>
            </p:grpSpPr>
            <p:sp>
              <p:nvSpPr>
                <p:cNvPr id="43" name="磁盘 42"/>
                <p:cNvSpPr/>
                <p:nvPr/>
              </p:nvSpPr>
              <p:spPr>
                <a:xfrm>
                  <a:off x="6642225" y="3964214"/>
                  <a:ext cx="816191" cy="584154"/>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200" dirty="0">
                    <a:solidFill>
                      <a:schemeClr val="accent6"/>
                    </a:solidFill>
                  </a:endParaRPr>
                </a:p>
              </p:txBody>
            </p:sp>
            <p:sp>
              <p:nvSpPr>
                <p:cNvPr id="44" name="矩形 43"/>
                <p:cNvSpPr/>
                <p:nvPr/>
              </p:nvSpPr>
              <p:spPr>
                <a:xfrm>
                  <a:off x="6679366" y="4033238"/>
                  <a:ext cx="733109" cy="461665"/>
                </a:xfrm>
                <a:prstGeom prst="rect">
                  <a:avLst/>
                </a:prstGeom>
                <a:solidFill>
                  <a:schemeClr val="bg1"/>
                </a:solidFill>
              </p:spPr>
              <p:txBody>
                <a:bodyPr wrap="square">
                  <a:spAutoFit/>
                </a:bodyPr>
                <a:lstStyle/>
                <a:p>
                  <a:pPr algn="ctr"/>
                  <a:r>
                    <a:rPr kumimoji="1" lang="en-US" altLang="zh-CN" sz="1200" b="1" dirty="0">
                      <a:solidFill>
                        <a:schemeClr val="accent6"/>
                      </a:solidFill>
                    </a:rPr>
                    <a:t>Database</a:t>
                  </a:r>
                  <a:endParaRPr kumimoji="1" lang="en-US" altLang="zh-CN" sz="1200" b="1" dirty="0">
                    <a:solidFill>
                      <a:schemeClr val="accent6"/>
                    </a:solidFill>
                  </a:endParaRPr>
                </a:p>
                <a:p>
                  <a:pPr algn="ctr"/>
                  <a:r>
                    <a:rPr kumimoji="1" lang="en-US" altLang="zh-CN" sz="1200" dirty="0">
                      <a:solidFill>
                        <a:schemeClr val="accent6"/>
                      </a:solidFill>
                    </a:rPr>
                    <a:t>user, price</a:t>
                  </a:r>
                  <a:endParaRPr kumimoji="1" lang="zh-CN" altLang="en-US" sz="1200" dirty="0">
                    <a:solidFill>
                      <a:schemeClr val="accent6"/>
                    </a:solidFill>
                  </a:endParaRPr>
                </a:p>
              </p:txBody>
            </p:sp>
          </p:grpSp>
        </p:grpSp>
        <p:cxnSp>
          <p:nvCxnSpPr>
            <p:cNvPr id="45" name="直线连接符 44"/>
            <p:cNvCxnSpPr/>
            <p:nvPr/>
          </p:nvCxnSpPr>
          <p:spPr>
            <a:xfrm>
              <a:off x="5645427" y="3793604"/>
              <a:ext cx="30813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6897697" y="3066734"/>
              <a:ext cx="492443" cy="461665"/>
            </a:xfrm>
            <a:prstGeom prst="rect">
              <a:avLst/>
            </a:prstGeom>
            <a:noFill/>
          </p:spPr>
          <p:txBody>
            <a:bodyPr wrap="none">
              <a:spAutoFit/>
            </a:bodyPr>
            <a:lstStyle/>
            <a:p>
              <a:r>
                <a:rPr kumimoji="1" lang="en-US" altLang="zh-CN" sz="2400" dirty="0">
                  <a:solidFill>
                    <a:schemeClr val="accent6"/>
                  </a:solidFill>
                </a:rPr>
                <a:t>…</a:t>
              </a:r>
              <a:endParaRPr lang="zh-CN" altLang="en-US" sz="2400" dirty="0">
                <a:solidFill>
                  <a:schemeClr val="accent6"/>
                </a:solidFill>
              </a:endParaRPr>
            </a:p>
          </p:txBody>
        </p:sp>
        <p:sp>
          <p:nvSpPr>
            <p:cNvPr id="48" name="矩形 47"/>
            <p:cNvSpPr/>
            <p:nvPr/>
          </p:nvSpPr>
          <p:spPr>
            <a:xfrm>
              <a:off x="6151448" y="3812226"/>
              <a:ext cx="2064989" cy="338554"/>
            </a:xfrm>
            <a:prstGeom prst="rect">
              <a:avLst/>
            </a:prstGeom>
            <a:noFill/>
          </p:spPr>
          <p:txBody>
            <a:bodyPr wrap="none">
              <a:spAutoFit/>
            </a:bodyPr>
            <a:lstStyle/>
            <a:p>
              <a:r>
                <a:rPr kumimoji="1" lang="en-US" altLang="zh-CN" sz="1600" dirty="0">
                  <a:solidFill>
                    <a:schemeClr val="accent6"/>
                  </a:solidFill>
                </a:rPr>
                <a:t>Distributed database</a:t>
              </a:r>
              <a:endParaRPr lang="zh-CN" altLang="en-US" sz="1600" dirty="0">
                <a:solidFill>
                  <a:schemeClr val="accent6"/>
                </a:solidFill>
              </a:endParaRPr>
            </a:p>
          </p:txBody>
        </p:sp>
      </p:grpSp>
      <p:grpSp>
        <p:nvGrpSpPr>
          <p:cNvPr id="67" name="组合 66"/>
          <p:cNvGrpSpPr/>
          <p:nvPr/>
        </p:nvGrpSpPr>
        <p:grpSpPr>
          <a:xfrm>
            <a:off x="5383207" y="1199766"/>
            <a:ext cx="3704912" cy="1076455"/>
            <a:chOff x="5248883" y="1420516"/>
            <a:chExt cx="3704912" cy="1076455"/>
          </a:xfrm>
        </p:grpSpPr>
        <p:grpSp>
          <p:nvGrpSpPr>
            <p:cNvPr id="63" name="组合 62"/>
            <p:cNvGrpSpPr/>
            <p:nvPr/>
          </p:nvGrpSpPr>
          <p:grpSpPr>
            <a:xfrm>
              <a:off x="5248883" y="1420516"/>
              <a:ext cx="3704912" cy="608773"/>
              <a:chOff x="5248883" y="1420516"/>
              <a:chExt cx="3704912" cy="608773"/>
            </a:xfrm>
          </p:grpSpPr>
          <p:grpSp>
            <p:nvGrpSpPr>
              <p:cNvPr id="50" name="组合 49"/>
              <p:cNvGrpSpPr/>
              <p:nvPr/>
            </p:nvGrpSpPr>
            <p:grpSpPr>
              <a:xfrm>
                <a:off x="5248883" y="1424862"/>
                <a:ext cx="1215397" cy="604427"/>
                <a:chOff x="4705349" y="3308267"/>
                <a:chExt cx="1215397" cy="604427"/>
              </a:xfrm>
            </p:grpSpPr>
            <p:sp>
              <p:nvSpPr>
                <p:cNvPr id="51" name="梯形 50"/>
                <p:cNvSpPr/>
                <p:nvPr/>
              </p:nvSpPr>
              <p:spPr>
                <a:xfrm>
                  <a:off x="4857850" y="3506191"/>
                  <a:ext cx="910397" cy="406503"/>
                </a:xfrm>
                <a:prstGeom prst="trapezoid">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6"/>
                    </a:solidFill>
                  </a:endParaRPr>
                </a:p>
              </p:txBody>
            </p:sp>
            <p:sp>
              <p:nvSpPr>
                <p:cNvPr id="52" name="矩形 51"/>
                <p:cNvSpPr/>
                <p:nvPr/>
              </p:nvSpPr>
              <p:spPr>
                <a:xfrm>
                  <a:off x="4896935" y="3566708"/>
                  <a:ext cx="792204" cy="276999"/>
                </a:xfrm>
                <a:prstGeom prst="rect">
                  <a:avLst/>
                </a:prstGeom>
              </p:spPr>
              <p:txBody>
                <a:bodyPr wrap="none">
                  <a:spAutoFit/>
                </a:bodyPr>
                <a:lstStyle/>
                <a:p>
                  <a:pPr algn="ctr"/>
                  <a:r>
                    <a:rPr kumimoji="1" lang="en-US" altLang="zh-CN" sz="1200" b="1" dirty="0">
                      <a:solidFill>
                        <a:schemeClr val="accent6"/>
                      </a:solidFill>
                    </a:rPr>
                    <a:t>Caching</a:t>
                  </a:r>
                  <a:endParaRPr kumimoji="1" lang="en-US" altLang="zh-CN" sz="1200" b="1" dirty="0">
                    <a:solidFill>
                      <a:schemeClr val="accent6"/>
                    </a:solidFill>
                  </a:endParaRPr>
                </a:p>
              </p:txBody>
            </p:sp>
            <p:sp>
              <p:nvSpPr>
                <p:cNvPr id="53" name="矩形 52"/>
                <p:cNvSpPr/>
                <p:nvPr/>
              </p:nvSpPr>
              <p:spPr>
                <a:xfrm>
                  <a:off x="4705349" y="3308267"/>
                  <a:ext cx="1215397" cy="276999"/>
                </a:xfrm>
                <a:prstGeom prst="rect">
                  <a:avLst/>
                </a:prstGeom>
                <a:solidFill>
                  <a:schemeClr val="bg1"/>
                </a:solidFill>
              </p:spPr>
              <p:txBody>
                <a:bodyPr wrap="none">
                  <a:spAutoFit/>
                </a:bodyPr>
                <a:lstStyle/>
                <a:p>
                  <a:r>
                    <a:rPr kumimoji="1" lang="en-US" altLang="zh-CN" sz="1200" dirty="0">
                      <a:solidFill>
                        <a:schemeClr val="accent6"/>
                      </a:solidFill>
                    </a:rPr>
                    <a:t>Caching server</a:t>
                  </a:r>
                  <a:endParaRPr lang="zh-CN" altLang="en-US" sz="1200" dirty="0">
                    <a:solidFill>
                      <a:schemeClr val="accent6"/>
                    </a:solidFill>
                  </a:endParaRPr>
                </a:p>
              </p:txBody>
            </p:sp>
          </p:grpSp>
          <p:grpSp>
            <p:nvGrpSpPr>
              <p:cNvPr id="54" name="组合 53"/>
              <p:cNvGrpSpPr/>
              <p:nvPr/>
            </p:nvGrpSpPr>
            <p:grpSpPr>
              <a:xfrm>
                <a:off x="6350866" y="1424862"/>
                <a:ext cx="1215397" cy="604427"/>
                <a:chOff x="4705349" y="3308267"/>
                <a:chExt cx="1215397" cy="604427"/>
              </a:xfrm>
            </p:grpSpPr>
            <p:sp>
              <p:nvSpPr>
                <p:cNvPr id="55" name="梯形 54"/>
                <p:cNvSpPr/>
                <p:nvPr/>
              </p:nvSpPr>
              <p:spPr>
                <a:xfrm>
                  <a:off x="4857850" y="3506191"/>
                  <a:ext cx="910397" cy="406503"/>
                </a:xfrm>
                <a:prstGeom prst="trapezoid">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6"/>
                    </a:solidFill>
                  </a:endParaRPr>
                </a:p>
              </p:txBody>
            </p:sp>
            <p:sp>
              <p:nvSpPr>
                <p:cNvPr id="56" name="矩形 55"/>
                <p:cNvSpPr/>
                <p:nvPr/>
              </p:nvSpPr>
              <p:spPr>
                <a:xfrm>
                  <a:off x="4896935" y="3566708"/>
                  <a:ext cx="792204" cy="276999"/>
                </a:xfrm>
                <a:prstGeom prst="rect">
                  <a:avLst/>
                </a:prstGeom>
              </p:spPr>
              <p:txBody>
                <a:bodyPr wrap="none">
                  <a:spAutoFit/>
                </a:bodyPr>
                <a:lstStyle/>
                <a:p>
                  <a:pPr algn="ctr"/>
                  <a:r>
                    <a:rPr kumimoji="1" lang="en-US" altLang="zh-CN" sz="1200" b="1" dirty="0">
                      <a:solidFill>
                        <a:schemeClr val="accent6"/>
                      </a:solidFill>
                    </a:rPr>
                    <a:t>Caching</a:t>
                  </a:r>
                  <a:endParaRPr kumimoji="1" lang="en-US" altLang="zh-CN" sz="1200" b="1" dirty="0">
                    <a:solidFill>
                      <a:schemeClr val="accent6"/>
                    </a:solidFill>
                  </a:endParaRPr>
                </a:p>
              </p:txBody>
            </p:sp>
            <p:sp>
              <p:nvSpPr>
                <p:cNvPr id="57" name="矩形 56"/>
                <p:cNvSpPr/>
                <p:nvPr/>
              </p:nvSpPr>
              <p:spPr>
                <a:xfrm>
                  <a:off x="4705349" y="3308267"/>
                  <a:ext cx="1215397" cy="276999"/>
                </a:xfrm>
                <a:prstGeom prst="rect">
                  <a:avLst/>
                </a:prstGeom>
                <a:solidFill>
                  <a:schemeClr val="bg1"/>
                </a:solidFill>
              </p:spPr>
              <p:txBody>
                <a:bodyPr wrap="none">
                  <a:spAutoFit/>
                </a:bodyPr>
                <a:lstStyle/>
                <a:p>
                  <a:r>
                    <a:rPr kumimoji="1" lang="en-US" altLang="zh-CN" sz="1200" dirty="0">
                      <a:solidFill>
                        <a:schemeClr val="accent6"/>
                      </a:solidFill>
                    </a:rPr>
                    <a:t>Caching server</a:t>
                  </a:r>
                  <a:endParaRPr lang="zh-CN" altLang="en-US" sz="1200" dirty="0">
                    <a:solidFill>
                      <a:schemeClr val="accent6"/>
                    </a:solidFill>
                  </a:endParaRPr>
                </a:p>
              </p:txBody>
            </p:sp>
          </p:grpSp>
          <p:grpSp>
            <p:nvGrpSpPr>
              <p:cNvPr id="58" name="组合 57"/>
              <p:cNvGrpSpPr/>
              <p:nvPr/>
            </p:nvGrpSpPr>
            <p:grpSpPr>
              <a:xfrm>
                <a:off x="7738398" y="1420516"/>
                <a:ext cx="1215397" cy="604427"/>
                <a:chOff x="4705349" y="3308267"/>
                <a:chExt cx="1215397" cy="604427"/>
              </a:xfrm>
            </p:grpSpPr>
            <p:sp>
              <p:nvSpPr>
                <p:cNvPr id="59" name="梯形 58"/>
                <p:cNvSpPr/>
                <p:nvPr/>
              </p:nvSpPr>
              <p:spPr>
                <a:xfrm>
                  <a:off x="4857850" y="3506191"/>
                  <a:ext cx="910397" cy="406503"/>
                </a:xfrm>
                <a:prstGeom prst="trapezoid">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6"/>
                    </a:solidFill>
                  </a:endParaRPr>
                </a:p>
              </p:txBody>
            </p:sp>
            <p:sp>
              <p:nvSpPr>
                <p:cNvPr id="60" name="矩形 59"/>
                <p:cNvSpPr/>
                <p:nvPr/>
              </p:nvSpPr>
              <p:spPr>
                <a:xfrm>
                  <a:off x="4896935" y="3566708"/>
                  <a:ext cx="792204" cy="276999"/>
                </a:xfrm>
                <a:prstGeom prst="rect">
                  <a:avLst/>
                </a:prstGeom>
              </p:spPr>
              <p:txBody>
                <a:bodyPr wrap="none">
                  <a:spAutoFit/>
                </a:bodyPr>
                <a:lstStyle/>
                <a:p>
                  <a:pPr algn="ctr"/>
                  <a:r>
                    <a:rPr kumimoji="1" lang="en-US" altLang="zh-CN" sz="1200" b="1" dirty="0">
                      <a:solidFill>
                        <a:schemeClr val="accent6"/>
                      </a:solidFill>
                    </a:rPr>
                    <a:t>Caching</a:t>
                  </a:r>
                  <a:endParaRPr kumimoji="1" lang="en-US" altLang="zh-CN" sz="1200" b="1" dirty="0">
                    <a:solidFill>
                      <a:schemeClr val="accent6"/>
                    </a:solidFill>
                  </a:endParaRPr>
                </a:p>
              </p:txBody>
            </p:sp>
            <p:sp>
              <p:nvSpPr>
                <p:cNvPr id="61" name="矩形 60"/>
                <p:cNvSpPr/>
                <p:nvPr/>
              </p:nvSpPr>
              <p:spPr>
                <a:xfrm>
                  <a:off x="4705349" y="3308267"/>
                  <a:ext cx="1215397" cy="276999"/>
                </a:xfrm>
                <a:prstGeom prst="rect">
                  <a:avLst/>
                </a:prstGeom>
                <a:solidFill>
                  <a:schemeClr val="bg1"/>
                </a:solidFill>
              </p:spPr>
              <p:txBody>
                <a:bodyPr wrap="none">
                  <a:spAutoFit/>
                </a:bodyPr>
                <a:lstStyle/>
                <a:p>
                  <a:r>
                    <a:rPr kumimoji="1" lang="en-US" altLang="zh-CN" sz="1200" dirty="0">
                      <a:solidFill>
                        <a:schemeClr val="accent6"/>
                      </a:solidFill>
                    </a:rPr>
                    <a:t>Caching server</a:t>
                  </a:r>
                  <a:endParaRPr lang="zh-CN" altLang="en-US" sz="1200" dirty="0">
                    <a:solidFill>
                      <a:schemeClr val="accent6"/>
                    </a:solidFill>
                  </a:endParaRPr>
                </a:p>
              </p:txBody>
            </p:sp>
          </p:grpSp>
          <p:sp>
            <p:nvSpPr>
              <p:cNvPr id="62" name="矩形 61"/>
              <p:cNvSpPr/>
              <p:nvPr/>
            </p:nvSpPr>
            <p:spPr>
              <a:xfrm>
                <a:off x="7415910" y="1502122"/>
                <a:ext cx="492443" cy="461665"/>
              </a:xfrm>
              <a:prstGeom prst="rect">
                <a:avLst/>
              </a:prstGeom>
              <a:noFill/>
            </p:spPr>
            <p:txBody>
              <a:bodyPr wrap="none">
                <a:spAutoFit/>
              </a:bodyPr>
              <a:lstStyle/>
              <a:p>
                <a:r>
                  <a:rPr kumimoji="1" lang="en-US" altLang="zh-CN" sz="2400" dirty="0">
                    <a:solidFill>
                      <a:schemeClr val="accent6"/>
                    </a:solidFill>
                  </a:rPr>
                  <a:t>…</a:t>
                </a:r>
                <a:endParaRPr lang="zh-CN" altLang="en-US" sz="2400" dirty="0">
                  <a:solidFill>
                    <a:schemeClr val="accent6"/>
                  </a:solidFill>
                </a:endParaRPr>
              </a:p>
            </p:txBody>
          </p:sp>
        </p:grpSp>
        <p:cxnSp>
          <p:nvCxnSpPr>
            <p:cNvPr id="64" name="直线连接符 63"/>
            <p:cNvCxnSpPr/>
            <p:nvPr/>
          </p:nvCxnSpPr>
          <p:spPr>
            <a:xfrm>
              <a:off x="5308749" y="2137420"/>
              <a:ext cx="36450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6027005" y="2158417"/>
              <a:ext cx="1927131" cy="338554"/>
            </a:xfrm>
            <a:prstGeom prst="rect">
              <a:avLst/>
            </a:prstGeom>
            <a:noFill/>
          </p:spPr>
          <p:txBody>
            <a:bodyPr wrap="none">
              <a:spAutoFit/>
            </a:bodyPr>
            <a:lstStyle/>
            <a:p>
              <a:r>
                <a:rPr kumimoji="1" lang="en-US" altLang="zh-CN" sz="1600" dirty="0">
                  <a:solidFill>
                    <a:schemeClr val="accent6"/>
                  </a:solidFill>
                </a:rPr>
                <a:t>Distributed caching</a:t>
              </a:r>
              <a:endParaRPr lang="zh-CN" altLang="en-US" sz="1600" dirty="0">
                <a:solidFill>
                  <a:schemeClr val="accent6"/>
                </a:solidFill>
              </a:endParaRPr>
            </a:p>
          </p:txBody>
        </p:sp>
      </p:grpSp>
      <p:grpSp>
        <p:nvGrpSpPr>
          <p:cNvPr id="94" name="组合 93"/>
          <p:cNvGrpSpPr/>
          <p:nvPr/>
        </p:nvGrpSpPr>
        <p:grpSpPr>
          <a:xfrm>
            <a:off x="2236116" y="3199271"/>
            <a:ext cx="768261" cy="2146974"/>
            <a:chOff x="3096000" y="3119298"/>
            <a:chExt cx="768261" cy="2146974"/>
          </a:xfrm>
        </p:grpSpPr>
        <p:sp>
          <p:nvSpPr>
            <p:cNvPr id="68" name="矩形 67"/>
            <p:cNvSpPr/>
            <p:nvPr/>
          </p:nvSpPr>
          <p:spPr>
            <a:xfrm>
              <a:off x="3096000" y="3119298"/>
              <a:ext cx="725111" cy="2146974"/>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69" name="组合 68"/>
            <p:cNvGrpSpPr/>
            <p:nvPr/>
          </p:nvGrpSpPr>
          <p:grpSpPr>
            <a:xfrm rot="5400000">
              <a:off x="2988299" y="3437380"/>
              <a:ext cx="690955" cy="180000"/>
              <a:chOff x="4884739" y="2696400"/>
              <a:chExt cx="690955" cy="180000"/>
            </a:xfrm>
          </p:grpSpPr>
          <p:sp>
            <p:nvSpPr>
              <p:cNvPr id="70" name="矩形 69"/>
              <p:cNvSpPr/>
              <p:nvPr/>
            </p:nvSpPr>
            <p:spPr>
              <a:xfrm>
                <a:off x="4884739"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矩形 70"/>
              <p:cNvSpPr/>
              <p:nvPr/>
            </p:nvSpPr>
            <p:spPr>
              <a:xfrm>
                <a:off x="5135696"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矩形 71"/>
              <p:cNvSpPr/>
              <p:nvPr/>
            </p:nvSpPr>
            <p:spPr>
              <a:xfrm>
                <a:off x="5395694"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73" name="组合 72"/>
            <p:cNvGrpSpPr/>
            <p:nvPr/>
          </p:nvGrpSpPr>
          <p:grpSpPr>
            <a:xfrm rot="5400000">
              <a:off x="3219367" y="3437381"/>
              <a:ext cx="690955" cy="180000"/>
              <a:chOff x="4884739" y="2696400"/>
              <a:chExt cx="690955" cy="180000"/>
            </a:xfrm>
          </p:grpSpPr>
          <p:sp>
            <p:nvSpPr>
              <p:cNvPr id="74" name="矩形 73"/>
              <p:cNvSpPr/>
              <p:nvPr/>
            </p:nvSpPr>
            <p:spPr>
              <a:xfrm>
                <a:off x="4884739"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5" name="矩形 74"/>
              <p:cNvSpPr/>
              <p:nvPr/>
            </p:nvSpPr>
            <p:spPr>
              <a:xfrm>
                <a:off x="5135696"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6" name="矩形 75"/>
              <p:cNvSpPr/>
              <p:nvPr/>
            </p:nvSpPr>
            <p:spPr>
              <a:xfrm>
                <a:off x="5395694"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85" name="组合 84"/>
            <p:cNvGrpSpPr/>
            <p:nvPr/>
          </p:nvGrpSpPr>
          <p:grpSpPr>
            <a:xfrm rot="5400000">
              <a:off x="2988299" y="4762203"/>
              <a:ext cx="690955" cy="180000"/>
              <a:chOff x="4884739" y="2696400"/>
              <a:chExt cx="690955" cy="180000"/>
            </a:xfrm>
          </p:grpSpPr>
          <p:sp>
            <p:nvSpPr>
              <p:cNvPr id="86" name="矩形 85"/>
              <p:cNvSpPr/>
              <p:nvPr/>
            </p:nvSpPr>
            <p:spPr>
              <a:xfrm>
                <a:off x="4884739"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矩形 86"/>
              <p:cNvSpPr/>
              <p:nvPr/>
            </p:nvSpPr>
            <p:spPr>
              <a:xfrm>
                <a:off x="5135696"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矩形 87"/>
              <p:cNvSpPr/>
              <p:nvPr/>
            </p:nvSpPr>
            <p:spPr>
              <a:xfrm>
                <a:off x="5395694"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89" name="组合 88"/>
            <p:cNvGrpSpPr/>
            <p:nvPr/>
          </p:nvGrpSpPr>
          <p:grpSpPr>
            <a:xfrm rot="5400000">
              <a:off x="3219367" y="4762204"/>
              <a:ext cx="690955" cy="180000"/>
              <a:chOff x="4884739" y="2696400"/>
              <a:chExt cx="690955" cy="180000"/>
            </a:xfrm>
          </p:grpSpPr>
          <p:sp>
            <p:nvSpPr>
              <p:cNvPr id="90" name="矩形 89"/>
              <p:cNvSpPr/>
              <p:nvPr/>
            </p:nvSpPr>
            <p:spPr>
              <a:xfrm>
                <a:off x="4884739"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1" name="矩形 90"/>
              <p:cNvSpPr/>
              <p:nvPr/>
            </p:nvSpPr>
            <p:spPr>
              <a:xfrm>
                <a:off x="5135696"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2" name="矩形 91"/>
              <p:cNvSpPr/>
              <p:nvPr/>
            </p:nvSpPr>
            <p:spPr>
              <a:xfrm>
                <a:off x="5395694"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93" name="矩形 92"/>
            <p:cNvSpPr/>
            <p:nvPr/>
          </p:nvSpPr>
          <p:spPr>
            <a:xfrm>
              <a:off x="3126559" y="4015893"/>
              <a:ext cx="737702" cy="461665"/>
            </a:xfrm>
            <a:prstGeom prst="rect">
              <a:avLst/>
            </a:prstGeom>
            <a:noFill/>
          </p:spPr>
          <p:txBody>
            <a:bodyPr wrap="none">
              <a:spAutoFit/>
            </a:bodyPr>
            <a:lstStyle/>
            <a:p>
              <a:r>
                <a:rPr kumimoji="1" lang="en-US" altLang="zh-CN" sz="1200" dirty="0">
                  <a:solidFill>
                    <a:srgbClr val="000000"/>
                  </a:solidFill>
                </a:rPr>
                <a:t>Load</a:t>
              </a:r>
              <a:endParaRPr kumimoji="1" lang="en-US" altLang="zh-CN" sz="1200" dirty="0">
                <a:solidFill>
                  <a:srgbClr val="000000"/>
                </a:solidFill>
              </a:endParaRPr>
            </a:p>
            <a:p>
              <a:r>
                <a:rPr kumimoji="1" lang="en-US" altLang="zh-CN" sz="1200" dirty="0">
                  <a:solidFill>
                    <a:srgbClr val="000000"/>
                  </a:solidFill>
                </a:rPr>
                <a:t>Balance</a:t>
              </a:r>
              <a:endParaRPr lang="zh-CN" altLang="en-US" sz="1200" dirty="0"/>
            </a:p>
          </p:txBody>
        </p:sp>
      </p:grpSp>
      <p:grpSp>
        <p:nvGrpSpPr>
          <p:cNvPr id="95" name="组合 94"/>
          <p:cNvGrpSpPr/>
          <p:nvPr/>
        </p:nvGrpSpPr>
        <p:grpSpPr>
          <a:xfrm>
            <a:off x="3302994" y="2814021"/>
            <a:ext cx="1703228" cy="1049410"/>
            <a:chOff x="5882155" y="4329138"/>
            <a:chExt cx="1703228" cy="1049410"/>
          </a:xfrm>
        </p:grpSpPr>
        <p:sp>
          <p:nvSpPr>
            <p:cNvPr id="96" name="矩形 95"/>
            <p:cNvSpPr/>
            <p:nvPr/>
          </p:nvSpPr>
          <p:spPr>
            <a:xfrm>
              <a:off x="5882155" y="4329138"/>
              <a:ext cx="1703228" cy="90044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solidFill>
                  <a:schemeClr val="accent6"/>
                </a:solidFill>
              </a:endParaRPr>
            </a:p>
          </p:txBody>
        </p:sp>
        <p:sp>
          <p:nvSpPr>
            <p:cNvPr id="97" name="圆角矩形 96"/>
            <p:cNvSpPr/>
            <p:nvPr/>
          </p:nvSpPr>
          <p:spPr>
            <a:xfrm>
              <a:off x="5919232" y="4422093"/>
              <a:ext cx="1564153" cy="643256"/>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chemeClr val="accent6"/>
                  </a:solidFill>
                </a:rPr>
                <a:t>Application #1</a:t>
              </a:r>
              <a:endParaRPr kumimoji="1" lang="en-US" altLang="zh-CN" sz="1200" b="1" dirty="0">
                <a:solidFill>
                  <a:schemeClr val="accent6"/>
                </a:solidFill>
              </a:endParaRPr>
            </a:p>
            <a:p>
              <a:pPr algn="ctr"/>
              <a:r>
                <a:rPr kumimoji="1" lang="en-US" altLang="zh-CN" sz="1200" dirty="0">
                  <a:solidFill>
                    <a:schemeClr val="accent6"/>
                  </a:solidFill>
                </a:rPr>
                <a:t>generate the page</a:t>
              </a:r>
              <a:endParaRPr kumimoji="1" lang="en-US" altLang="zh-CN" sz="1200" dirty="0">
                <a:solidFill>
                  <a:schemeClr val="accent6"/>
                </a:solidFill>
              </a:endParaRPr>
            </a:p>
          </p:txBody>
        </p:sp>
        <p:sp>
          <p:nvSpPr>
            <p:cNvPr id="98" name="矩形 97"/>
            <p:cNvSpPr/>
            <p:nvPr/>
          </p:nvSpPr>
          <p:spPr>
            <a:xfrm>
              <a:off x="5999834" y="5101549"/>
              <a:ext cx="1402948" cy="276999"/>
            </a:xfrm>
            <a:prstGeom prst="rect">
              <a:avLst/>
            </a:prstGeom>
            <a:solidFill>
              <a:schemeClr val="bg1"/>
            </a:solidFill>
          </p:spPr>
          <p:txBody>
            <a:bodyPr wrap="none">
              <a:spAutoFit/>
            </a:bodyPr>
            <a:lstStyle/>
            <a:p>
              <a:r>
                <a:rPr kumimoji="1" lang="en-US" altLang="zh-CN" sz="1200" dirty="0">
                  <a:solidFill>
                    <a:schemeClr val="accent6"/>
                  </a:solidFill>
                </a:rPr>
                <a:t>Application server</a:t>
              </a:r>
              <a:endParaRPr lang="zh-CN" altLang="en-US" sz="1200" dirty="0">
                <a:solidFill>
                  <a:schemeClr val="accent6"/>
                </a:solidFill>
              </a:endParaRPr>
            </a:p>
          </p:txBody>
        </p:sp>
      </p:grpSp>
      <p:grpSp>
        <p:nvGrpSpPr>
          <p:cNvPr id="110" name="组合 109"/>
          <p:cNvGrpSpPr/>
          <p:nvPr/>
        </p:nvGrpSpPr>
        <p:grpSpPr>
          <a:xfrm>
            <a:off x="3270533" y="4048243"/>
            <a:ext cx="1703228" cy="1049410"/>
            <a:chOff x="5882155" y="4329138"/>
            <a:chExt cx="1703228" cy="1049410"/>
          </a:xfrm>
        </p:grpSpPr>
        <p:sp>
          <p:nvSpPr>
            <p:cNvPr id="111" name="矩形 110"/>
            <p:cNvSpPr/>
            <p:nvPr/>
          </p:nvSpPr>
          <p:spPr>
            <a:xfrm>
              <a:off x="5882155" y="4329138"/>
              <a:ext cx="1703228" cy="90044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solidFill>
                  <a:schemeClr val="accent6"/>
                </a:solidFill>
              </a:endParaRPr>
            </a:p>
          </p:txBody>
        </p:sp>
        <p:sp>
          <p:nvSpPr>
            <p:cNvPr id="112" name="圆角矩形 111"/>
            <p:cNvSpPr/>
            <p:nvPr/>
          </p:nvSpPr>
          <p:spPr>
            <a:xfrm>
              <a:off x="5919232" y="4422093"/>
              <a:ext cx="1564153" cy="643256"/>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chemeClr val="accent6"/>
                  </a:solidFill>
                </a:rPr>
                <a:t>Application #2</a:t>
              </a:r>
              <a:endParaRPr kumimoji="1" lang="en-US" altLang="zh-CN" sz="1200" b="1" dirty="0">
                <a:solidFill>
                  <a:schemeClr val="accent6"/>
                </a:solidFill>
              </a:endParaRPr>
            </a:p>
            <a:p>
              <a:pPr algn="ctr"/>
              <a:r>
                <a:rPr kumimoji="1" lang="en-US" altLang="zh-CN" sz="1200" dirty="0">
                  <a:solidFill>
                    <a:schemeClr val="accent6"/>
                  </a:solidFill>
                </a:rPr>
                <a:t>add the order</a:t>
              </a:r>
              <a:endParaRPr kumimoji="1" lang="en-US" altLang="zh-CN" sz="1200" dirty="0">
                <a:solidFill>
                  <a:schemeClr val="accent6"/>
                </a:solidFill>
              </a:endParaRPr>
            </a:p>
          </p:txBody>
        </p:sp>
        <p:sp>
          <p:nvSpPr>
            <p:cNvPr id="113" name="矩形 112"/>
            <p:cNvSpPr/>
            <p:nvPr/>
          </p:nvSpPr>
          <p:spPr>
            <a:xfrm>
              <a:off x="5999834" y="5101549"/>
              <a:ext cx="1402948" cy="276999"/>
            </a:xfrm>
            <a:prstGeom prst="rect">
              <a:avLst/>
            </a:prstGeom>
            <a:solidFill>
              <a:schemeClr val="bg1"/>
            </a:solidFill>
          </p:spPr>
          <p:txBody>
            <a:bodyPr wrap="none">
              <a:spAutoFit/>
            </a:bodyPr>
            <a:lstStyle/>
            <a:p>
              <a:r>
                <a:rPr kumimoji="1" lang="en-US" altLang="zh-CN" sz="1200" dirty="0">
                  <a:solidFill>
                    <a:schemeClr val="accent6"/>
                  </a:solidFill>
                </a:rPr>
                <a:t>Application server</a:t>
              </a:r>
              <a:endParaRPr lang="zh-CN" altLang="en-US" sz="1200" dirty="0">
                <a:solidFill>
                  <a:schemeClr val="accent6"/>
                </a:solidFill>
              </a:endParaRPr>
            </a:p>
          </p:txBody>
        </p:sp>
      </p:grpSp>
      <p:sp>
        <p:nvSpPr>
          <p:cNvPr id="116" name="矩形 115"/>
          <p:cNvSpPr/>
          <p:nvPr/>
        </p:nvSpPr>
        <p:spPr>
          <a:xfrm rot="5400000">
            <a:off x="3984226" y="5112000"/>
            <a:ext cx="492443" cy="461665"/>
          </a:xfrm>
          <a:prstGeom prst="rect">
            <a:avLst/>
          </a:prstGeom>
          <a:noFill/>
        </p:spPr>
        <p:txBody>
          <a:bodyPr wrap="none">
            <a:spAutoFit/>
          </a:bodyPr>
          <a:lstStyle/>
          <a:p>
            <a:r>
              <a:rPr kumimoji="1" lang="en-US" altLang="zh-CN" sz="2400" dirty="0">
                <a:solidFill>
                  <a:schemeClr val="accent6"/>
                </a:solidFill>
              </a:rPr>
              <a:t>…</a:t>
            </a:r>
            <a:endParaRPr lang="zh-CN" altLang="en-US" sz="2400" dirty="0">
              <a:solidFill>
                <a:schemeClr val="accent6"/>
              </a:solidFill>
            </a:endParaRPr>
          </a:p>
        </p:txBody>
      </p:sp>
      <p:cxnSp>
        <p:nvCxnSpPr>
          <p:cNvPr id="32" name="直线连接符 31"/>
          <p:cNvCxnSpPr/>
          <p:nvPr/>
        </p:nvCxnSpPr>
        <p:spPr>
          <a:xfrm>
            <a:off x="1979712" y="2706957"/>
            <a:ext cx="0" cy="358645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线连接符 76"/>
          <p:cNvCxnSpPr/>
          <p:nvPr/>
        </p:nvCxnSpPr>
        <p:spPr>
          <a:xfrm>
            <a:off x="1979712" y="2706957"/>
            <a:ext cx="324036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线连接符 78"/>
          <p:cNvCxnSpPr/>
          <p:nvPr/>
        </p:nvCxnSpPr>
        <p:spPr>
          <a:xfrm flipV="1">
            <a:off x="5220072" y="1129308"/>
            <a:ext cx="0" cy="157764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线连接符 80"/>
          <p:cNvCxnSpPr/>
          <p:nvPr/>
        </p:nvCxnSpPr>
        <p:spPr>
          <a:xfrm>
            <a:off x="5220072" y="1129308"/>
            <a:ext cx="439248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1" name="组合 100"/>
          <p:cNvGrpSpPr/>
          <p:nvPr/>
        </p:nvGrpSpPr>
        <p:grpSpPr>
          <a:xfrm rot="16200000">
            <a:off x="703673" y="3881347"/>
            <a:ext cx="1548280" cy="638043"/>
            <a:chOff x="6020855" y="1361203"/>
            <a:chExt cx="1548280" cy="638043"/>
          </a:xfrm>
        </p:grpSpPr>
        <p:sp>
          <p:nvSpPr>
            <p:cNvPr id="102" name="云形 101"/>
            <p:cNvSpPr/>
            <p:nvPr/>
          </p:nvSpPr>
          <p:spPr>
            <a:xfrm>
              <a:off x="6020855" y="1361203"/>
              <a:ext cx="1548280" cy="638043"/>
            </a:xfrm>
            <a:prstGeom prst="cloud">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矩形 102"/>
            <p:cNvSpPr/>
            <p:nvPr/>
          </p:nvSpPr>
          <p:spPr>
            <a:xfrm>
              <a:off x="6311529" y="1443038"/>
              <a:ext cx="966931" cy="369332"/>
            </a:xfrm>
            <a:prstGeom prst="rect">
              <a:avLst/>
            </a:prstGeom>
            <a:solidFill>
              <a:schemeClr val="bg1"/>
            </a:solidFill>
          </p:spPr>
          <p:txBody>
            <a:bodyPr wrap="none">
              <a:spAutoFit/>
            </a:bodyPr>
            <a:lstStyle/>
            <a:p>
              <a:r>
                <a:rPr kumimoji="1" lang="en-US" altLang="zh-CN" dirty="0">
                  <a:solidFill>
                    <a:srgbClr val="000000"/>
                  </a:solidFill>
                </a:rPr>
                <a:t>Internet</a:t>
              </a:r>
              <a:endParaRPr lang="zh-CN" altLang="en-US" dirty="0"/>
            </a:p>
          </p:txBody>
        </p:sp>
      </p:grpSp>
      <p:grpSp>
        <p:nvGrpSpPr>
          <p:cNvPr id="83" name="组合 82"/>
          <p:cNvGrpSpPr/>
          <p:nvPr/>
        </p:nvGrpSpPr>
        <p:grpSpPr>
          <a:xfrm>
            <a:off x="1911161" y="3550232"/>
            <a:ext cx="252000" cy="517828"/>
            <a:chOff x="1735514" y="3550232"/>
            <a:chExt cx="420567" cy="517828"/>
          </a:xfrm>
        </p:grpSpPr>
        <p:cxnSp>
          <p:nvCxnSpPr>
            <p:cNvPr id="104" name="直线箭头连接符 103"/>
            <p:cNvCxnSpPr/>
            <p:nvPr/>
          </p:nvCxnSpPr>
          <p:spPr>
            <a:xfrm>
              <a:off x="1735514" y="3550232"/>
              <a:ext cx="42056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06" name="直线箭头连接符 105"/>
            <p:cNvCxnSpPr/>
            <p:nvPr/>
          </p:nvCxnSpPr>
          <p:spPr>
            <a:xfrm>
              <a:off x="1735514" y="3720585"/>
              <a:ext cx="42056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07" name="直线箭头连接符 106"/>
            <p:cNvCxnSpPr/>
            <p:nvPr/>
          </p:nvCxnSpPr>
          <p:spPr>
            <a:xfrm>
              <a:off x="1735514" y="3897707"/>
              <a:ext cx="42056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08" name="直线箭头连接符 107"/>
            <p:cNvCxnSpPr/>
            <p:nvPr/>
          </p:nvCxnSpPr>
          <p:spPr>
            <a:xfrm>
              <a:off x="1735514" y="4068060"/>
              <a:ext cx="42056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115" name="组合 114"/>
          <p:cNvGrpSpPr/>
          <p:nvPr/>
        </p:nvGrpSpPr>
        <p:grpSpPr>
          <a:xfrm>
            <a:off x="1907704" y="4263806"/>
            <a:ext cx="252000" cy="517828"/>
            <a:chOff x="1735514" y="3550232"/>
            <a:chExt cx="420567" cy="517828"/>
          </a:xfrm>
        </p:grpSpPr>
        <p:cxnSp>
          <p:nvCxnSpPr>
            <p:cNvPr id="117" name="直线箭头连接符 116"/>
            <p:cNvCxnSpPr/>
            <p:nvPr/>
          </p:nvCxnSpPr>
          <p:spPr>
            <a:xfrm>
              <a:off x="1735514" y="3550232"/>
              <a:ext cx="42056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8" name="直线箭头连接符 117"/>
            <p:cNvCxnSpPr/>
            <p:nvPr/>
          </p:nvCxnSpPr>
          <p:spPr>
            <a:xfrm>
              <a:off x="1735514" y="3720585"/>
              <a:ext cx="42056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9" name="直线箭头连接符 118"/>
            <p:cNvCxnSpPr/>
            <p:nvPr/>
          </p:nvCxnSpPr>
          <p:spPr>
            <a:xfrm>
              <a:off x="1735514" y="3897707"/>
              <a:ext cx="42056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20" name="直线箭头连接符 119"/>
            <p:cNvCxnSpPr/>
            <p:nvPr/>
          </p:nvCxnSpPr>
          <p:spPr>
            <a:xfrm>
              <a:off x="1735514" y="4068060"/>
              <a:ext cx="42056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sp>
        <p:nvSpPr>
          <p:cNvPr id="99" name="任意形状 98"/>
          <p:cNvSpPr/>
          <p:nvPr/>
        </p:nvSpPr>
        <p:spPr>
          <a:xfrm>
            <a:off x="2675106" y="2972121"/>
            <a:ext cx="680937" cy="425574"/>
          </a:xfrm>
          <a:custGeom>
            <a:avLst/>
            <a:gdLst>
              <a:gd name="connsiteX0" fmla="*/ 0 w 680937"/>
              <a:gd name="connsiteY0" fmla="*/ 403377 h 425574"/>
              <a:gd name="connsiteX1" fmla="*/ 447473 w 680937"/>
              <a:gd name="connsiteY1" fmla="*/ 383922 h 425574"/>
              <a:gd name="connsiteX2" fmla="*/ 379379 w 680937"/>
              <a:gd name="connsiteY2" fmla="*/ 23998 h 425574"/>
              <a:gd name="connsiteX3" fmla="*/ 680937 w 680937"/>
              <a:gd name="connsiteY3" fmla="*/ 62909 h 425574"/>
            </a:gdLst>
            <a:ahLst/>
            <a:cxnLst>
              <a:cxn ang="0">
                <a:pos x="connsiteX0" y="connsiteY0"/>
              </a:cxn>
              <a:cxn ang="0">
                <a:pos x="connsiteX1" y="connsiteY1"/>
              </a:cxn>
              <a:cxn ang="0">
                <a:pos x="connsiteX2" y="connsiteY2"/>
              </a:cxn>
              <a:cxn ang="0">
                <a:pos x="connsiteX3" y="connsiteY3"/>
              </a:cxn>
            </a:cxnLst>
            <a:rect l="l" t="t" r="r" b="b"/>
            <a:pathLst>
              <a:path w="680937" h="425574">
                <a:moveTo>
                  <a:pt x="0" y="403377"/>
                </a:moveTo>
                <a:cubicBezTo>
                  <a:pt x="192121" y="425264"/>
                  <a:pt x="384243" y="447152"/>
                  <a:pt x="447473" y="383922"/>
                </a:cubicBezTo>
                <a:cubicBezTo>
                  <a:pt x="510703" y="320692"/>
                  <a:pt x="340468" y="77500"/>
                  <a:pt x="379379" y="23998"/>
                </a:cubicBezTo>
                <a:cubicBezTo>
                  <a:pt x="418290" y="-29504"/>
                  <a:pt x="549613" y="16702"/>
                  <a:pt x="680937" y="62909"/>
                </a:cubicBezTo>
              </a:path>
            </a:pathLst>
          </a:cu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6"/>
              </a:solidFill>
            </a:endParaRPr>
          </a:p>
        </p:txBody>
      </p:sp>
      <p:sp>
        <p:nvSpPr>
          <p:cNvPr id="100" name="任意形状 99"/>
          <p:cNvSpPr/>
          <p:nvPr/>
        </p:nvSpPr>
        <p:spPr>
          <a:xfrm>
            <a:off x="2733472" y="3533078"/>
            <a:ext cx="671209" cy="1017912"/>
          </a:xfrm>
          <a:custGeom>
            <a:avLst/>
            <a:gdLst>
              <a:gd name="connsiteX0" fmla="*/ 0 w 671209"/>
              <a:gd name="connsiteY0" fmla="*/ 75884 h 1017912"/>
              <a:gd name="connsiteX1" fmla="*/ 291830 w 671209"/>
              <a:gd name="connsiteY1" fmla="*/ 85611 h 1017912"/>
              <a:gd name="connsiteX2" fmla="*/ 340468 w 671209"/>
              <a:gd name="connsiteY2" fmla="*/ 941645 h 1017912"/>
              <a:gd name="connsiteX3" fmla="*/ 671209 w 671209"/>
              <a:gd name="connsiteY3" fmla="*/ 922190 h 1017912"/>
            </a:gdLst>
            <a:ahLst/>
            <a:cxnLst>
              <a:cxn ang="0">
                <a:pos x="connsiteX0" y="connsiteY0"/>
              </a:cxn>
              <a:cxn ang="0">
                <a:pos x="connsiteX1" y="connsiteY1"/>
              </a:cxn>
              <a:cxn ang="0">
                <a:pos x="connsiteX2" y="connsiteY2"/>
              </a:cxn>
              <a:cxn ang="0">
                <a:pos x="connsiteX3" y="connsiteY3"/>
              </a:cxn>
            </a:cxnLst>
            <a:rect l="l" t="t" r="r" b="b"/>
            <a:pathLst>
              <a:path w="671209" h="1017912">
                <a:moveTo>
                  <a:pt x="0" y="75884"/>
                </a:moveTo>
                <a:cubicBezTo>
                  <a:pt x="117542" y="8601"/>
                  <a:pt x="235085" y="-58682"/>
                  <a:pt x="291830" y="85611"/>
                </a:cubicBezTo>
                <a:cubicBezTo>
                  <a:pt x="348575" y="229904"/>
                  <a:pt x="277238" y="802215"/>
                  <a:pt x="340468" y="941645"/>
                </a:cubicBezTo>
                <a:cubicBezTo>
                  <a:pt x="403698" y="1081075"/>
                  <a:pt x="537453" y="1001632"/>
                  <a:pt x="671209" y="922190"/>
                </a:cubicBezTo>
              </a:path>
            </a:pathLst>
          </a:cu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6"/>
              </a:solidFill>
            </a:endParaRPr>
          </a:p>
        </p:txBody>
      </p:sp>
      <p:sp>
        <p:nvSpPr>
          <p:cNvPr id="105" name="任意形状 104"/>
          <p:cNvSpPr/>
          <p:nvPr/>
        </p:nvSpPr>
        <p:spPr>
          <a:xfrm>
            <a:off x="2743200" y="4928179"/>
            <a:ext cx="1215957" cy="488037"/>
          </a:xfrm>
          <a:custGeom>
            <a:avLst/>
            <a:gdLst>
              <a:gd name="connsiteX0" fmla="*/ 0 w 1215957"/>
              <a:gd name="connsiteY0" fmla="*/ 3744 h 488037"/>
              <a:gd name="connsiteX1" fmla="*/ 379379 w 1215957"/>
              <a:gd name="connsiteY1" fmla="*/ 62110 h 488037"/>
              <a:gd name="connsiteX2" fmla="*/ 680936 w 1215957"/>
              <a:gd name="connsiteY2" fmla="*/ 431761 h 488037"/>
              <a:gd name="connsiteX3" fmla="*/ 1215957 w 1215957"/>
              <a:gd name="connsiteY3" fmla="*/ 480400 h 488037"/>
            </a:gdLst>
            <a:ahLst/>
            <a:cxnLst>
              <a:cxn ang="0">
                <a:pos x="connsiteX0" y="connsiteY0"/>
              </a:cxn>
              <a:cxn ang="0">
                <a:pos x="connsiteX1" y="connsiteY1"/>
              </a:cxn>
              <a:cxn ang="0">
                <a:pos x="connsiteX2" y="connsiteY2"/>
              </a:cxn>
              <a:cxn ang="0">
                <a:pos x="connsiteX3" y="connsiteY3"/>
              </a:cxn>
            </a:cxnLst>
            <a:rect l="l" t="t" r="r" b="b"/>
            <a:pathLst>
              <a:path w="1215957" h="488037">
                <a:moveTo>
                  <a:pt x="0" y="3744"/>
                </a:moveTo>
                <a:cubicBezTo>
                  <a:pt x="132945" y="-2741"/>
                  <a:pt x="265890" y="-9226"/>
                  <a:pt x="379379" y="62110"/>
                </a:cubicBezTo>
                <a:cubicBezTo>
                  <a:pt x="492868" y="133446"/>
                  <a:pt x="541506" y="362046"/>
                  <a:pt x="680936" y="431761"/>
                </a:cubicBezTo>
                <a:cubicBezTo>
                  <a:pt x="820366" y="501476"/>
                  <a:pt x="1018161" y="490938"/>
                  <a:pt x="1215957" y="480400"/>
                </a:cubicBezTo>
              </a:path>
            </a:pathLst>
          </a:cu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6"/>
              </a:solidFill>
            </a:endParaRPr>
          </a:p>
        </p:txBody>
      </p:sp>
      <p:sp>
        <p:nvSpPr>
          <p:cNvPr id="121" name="任意形状 120"/>
          <p:cNvSpPr/>
          <p:nvPr/>
        </p:nvSpPr>
        <p:spPr>
          <a:xfrm>
            <a:off x="4864086" y="2014176"/>
            <a:ext cx="1283795" cy="1189054"/>
          </a:xfrm>
          <a:custGeom>
            <a:avLst/>
            <a:gdLst>
              <a:gd name="connsiteX0" fmla="*/ 9471 w 1283795"/>
              <a:gd name="connsiteY0" fmla="*/ 1118130 h 1189054"/>
              <a:gd name="connsiteX1" fmla="*/ 67837 w 1283795"/>
              <a:gd name="connsiteY1" fmla="*/ 1127858 h 1189054"/>
              <a:gd name="connsiteX2" fmla="*/ 515310 w 1283795"/>
              <a:gd name="connsiteY2" fmla="*/ 1108403 h 1189054"/>
              <a:gd name="connsiteX3" fmla="*/ 641769 w 1283795"/>
              <a:gd name="connsiteY3" fmla="*/ 106454 h 1189054"/>
              <a:gd name="connsiteX4" fmla="*/ 1283795 w 1283795"/>
              <a:gd name="connsiteY4" fmla="*/ 77271 h 1189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3795" h="1189054">
                <a:moveTo>
                  <a:pt x="9471" y="1118130"/>
                </a:moveTo>
                <a:cubicBezTo>
                  <a:pt x="-3499" y="1123804"/>
                  <a:pt x="-16469" y="1129479"/>
                  <a:pt x="67837" y="1127858"/>
                </a:cubicBezTo>
                <a:cubicBezTo>
                  <a:pt x="152143" y="1126237"/>
                  <a:pt x="419655" y="1278637"/>
                  <a:pt x="515310" y="1108403"/>
                </a:cubicBezTo>
                <a:cubicBezTo>
                  <a:pt x="610965" y="938169"/>
                  <a:pt x="513688" y="278309"/>
                  <a:pt x="641769" y="106454"/>
                </a:cubicBezTo>
                <a:cubicBezTo>
                  <a:pt x="769850" y="-65401"/>
                  <a:pt x="1026822" y="5935"/>
                  <a:pt x="1283795" y="77271"/>
                </a:cubicBezTo>
              </a:path>
            </a:pathLst>
          </a:custGeom>
          <a:noFill/>
          <a:ln w="25400">
            <a:solidFill>
              <a:schemeClr val="accent6"/>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6"/>
              </a:solidFill>
            </a:endParaRPr>
          </a:p>
        </p:txBody>
      </p:sp>
      <p:sp>
        <p:nvSpPr>
          <p:cNvPr id="122" name="任意形状 121"/>
          <p:cNvSpPr/>
          <p:nvPr/>
        </p:nvSpPr>
        <p:spPr>
          <a:xfrm>
            <a:off x="4902740" y="4349164"/>
            <a:ext cx="1420239" cy="942683"/>
          </a:xfrm>
          <a:custGeom>
            <a:avLst/>
            <a:gdLst>
              <a:gd name="connsiteX0" fmla="*/ 0 w 1420239"/>
              <a:gd name="connsiteY0" fmla="*/ 47738 h 942683"/>
              <a:gd name="connsiteX1" fmla="*/ 593388 w 1420239"/>
              <a:gd name="connsiteY1" fmla="*/ 47738 h 942683"/>
              <a:gd name="connsiteX2" fmla="*/ 680937 w 1420239"/>
              <a:gd name="connsiteY2" fmla="*/ 543849 h 942683"/>
              <a:gd name="connsiteX3" fmla="*/ 1420239 w 1420239"/>
              <a:gd name="connsiteY3" fmla="*/ 942683 h 942683"/>
            </a:gdLst>
            <a:ahLst/>
            <a:cxnLst>
              <a:cxn ang="0">
                <a:pos x="connsiteX0" y="connsiteY0"/>
              </a:cxn>
              <a:cxn ang="0">
                <a:pos x="connsiteX1" y="connsiteY1"/>
              </a:cxn>
              <a:cxn ang="0">
                <a:pos x="connsiteX2" y="connsiteY2"/>
              </a:cxn>
              <a:cxn ang="0">
                <a:pos x="connsiteX3" y="connsiteY3"/>
              </a:cxn>
            </a:cxnLst>
            <a:rect l="l" t="t" r="r" b="b"/>
            <a:pathLst>
              <a:path w="1420239" h="942683">
                <a:moveTo>
                  <a:pt x="0" y="47738"/>
                </a:moveTo>
                <a:cubicBezTo>
                  <a:pt x="239949" y="6395"/>
                  <a:pt x="479899" y="-34947"/>
                  <a:pt x="593388" y="47738"/>
                </a:cubicBezTo>
                <a:cubicBezTo>
                  <a:pt x="706877" y="130423"/>
                  <a:pt x="543129" y="394692"/>
                  <a:pt x="680937" y="543849"/>
                </a:cubicBezTo>
                <a:cubicBezTo>
                  <a:pt x="818745" y="693006"/>
                  <a:pt x="1119492" y="817844"/>
                  <a:pt x="1420239" y="942683"/>
                </a:cubicBezTo>
              </a:path>
            </a:pathLst>
          </a:custGeom>
          <a:noFill/>
          <a:ln w="25400">
            <a:solidFill>
              <a:schemeClr val="accent6"/>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6"/>
              </a:solidFill>
            </a:endParaRPr>
          </a:p>
        </p:txBody>
      </p:sp>
      <p:sp>
        <p:nvSpPr>
          <p:cNvPr id="123" name="任意形状 122"/>
          <p:cNvSpPr/>
          <p:nvPr/>
        </p:nvSpPr>
        <p:spPr>
          <a:xfrm>
            <a:off x="4931923" y="3381875"/>
            <a:ext cx="1313234" cy="460911"/>
          </a:xfrm>
          <a:custGeom>
            <a:avLst/>
            <a:gdLst>
              <a:gd name="connsiteX0" fmla="*/ 0 w 1313234"/>
              <a:gd name="connsiteY0" fmla="*/ 51989 h 460911"/>
              <a:gd name="connsiteX1" fmla="*/ 437745 w 1313234"/>
              <a:gd name="connsiteY1" fmla="*/ 32534 h 460911"/>
              <a:gd name="connsiteX2" fmla="*/ 428017 w 1313234"/>
              <a:gd name="connsiteY2" fmla="*/ 431368 h 460911"/>
              <a:gd name="connsiteX3" fmla="*/ 1313234 w 1313234"/>
              <a:gd name="connsiteY3" fmla="*/ 431368 h 460911"/>
              <a:gd name="connsiteX4" fmla="*/ 1313234 w 1313234"/>
              <a:gd name="connsiteY4" fmla="*/ 431368 h 46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234" h="460911">
                <a:moveTo>
                  <a:pt x="0" y="51989"/>
                </a:moveTo>
                <a:cubicBezTo>
                  <a:pt x="183204" y="10646"/>
                  <a:pt x="366409" y="-30696"/>
                  <a:pt x="437745" y="32534"/>
                </a:cubicBezTo>
                <a:cubicBezTo>
                  <a:pt x="509081" y="95764"/>
                  <a:pt x="282102" y="364896"/>
                  <a:pt x="428017" y="431368"/>
                </a:cubicBezTo>
                <a:cubicBezTo>
                  <a:pt x="573932" y="497840"/>
                  <a:pt x="1313234" y="431368"/>
                  <a:pt x="1313234" y="431368"/>
                </a:cubicBezTo>
                <a:lnTo>
                  <a:pt x="1313234" y="431368"/>
                </a:lnTo>
              </a:path>
            </a:pathLst>
          </a:custGeom>
          <a:noFill/>
          <a:ln w="25400">
            <a:solidFill>
              <a:schemeClr val="accent6"/>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6"/>
              </a:solidFill>
            </a:endParaRPr>
          </a:p>
        </p:txBody>
      </p:sp>
      <p:pic>
        <p:nvPicPr>
          <p:cNvPr id="125" name="图片 124"/>
          <p:cNvPicPr>
            <a:picLocks noChangeAspect="1"/>
          </p:cNvPicPr>
          <p:nvPr/>
        </p:nvPicPr>
        <p:blipFill>
          <a:blip r:embed="rId1"/>
          <a:stretch>
            <a:fillRect/>
          </a:stretch>
        </p:blipFill>
        <p:spPr>
          <a:xfrm>
            <a:off x="357945" y="3397695"/>
            <a:ext cx="329286" cy="329286"/>
          </a:xfrm>
          <a:prstGeom prst="rect">
            <a:avLst/>
          </a:prstGeom>
        </p:spPr>
      </p:pic>
      <p:pic>
        <p:nvPicPr>
          <p:cNvPr id="126" name="图片 125"/>
          <p:cNvPicPr>
            <a:picLocks noChangeAspect="1"/>
          </p:cNvPicPr>
          <p:nvPr/>
        </p:nvPicPr>
        <p:blipFill>
          <a:blip r:embed="rId2"/>
          <a:stretch>
            <a:fillRect/>
          </a:stretch>
        </p:blipFill>
        <p:spPr>
          <a:xfrm>
            <a:off x="267280" y="3955145"/>
            <a:ext cx="536836" cy="536836"/>
          </a:xfrm>
          <a:prstGeom prst="rect">
            <a:avLst/>
          </a:prstGeom>
        </p:spPr>
      </p:pic>
      <p:pic>
        <p:nvPicPr>
          <p:cNvPr id="127" name="图片 126"/>
          <p:cNvPicPr>
            <a:picLocks noChangeAspect="1"/>
          </p:cNvPicPr>
          <p:nvPr/>
        </p:nvPicPr>
        <p:blipFill>
          <a:blip r:embed="rId3"/>
          <a:stretch>
            <a:fillRect/>
          </a:stretch>
        </p:blipFill>
        <p:spPr>
          <a:xfrm>
            <a:off x="320547" y="4549038"/>
            <a:ext cx="425471" cy="425471"/>
          </a:xfrm>
          <a:prstGeom prst="rect">
            <a:avLst/>
          </a:prstGeom>
        </p:spPr>
      </p:pic>
      <p:sp>
        <p:nvSpPr>
          <p:cNvPr id="128" name="矩形 127"/>
          <p:cNvSpPr/>
          <p:nvPr/>
        </p:nvSpPr>
        <p:spPr>
          <a:xfrm rot="5400000">
            <a:off x="381976" y="5112000"/>
            <a:ext cx="492443" cy="461665"/>
          </a:xfrm>
          <a:prstGeom prst="rect">
            <a:avLst/>
          </a:prstGeom>
          <a:noFill/>
        </p:spPr>
        <p:txBody>
          <a:bodyPr wrap="none">
            <a:spAutoFit/>
          </a:bodyPr>
          <a:lstStyle/>
          <a:p>
            <a:r>
              <a:rPr kumimoji="1" lang="en-US" altLang="zh-CN" sz="2400" dirty="0">
                <a:solidFill>
                  <a:srgbClr val="000000"/>
                </a:solidFill>
              </a:rPr>
              <a:t>…</a:t>
            </a:r>
            <a:endParaRPr lang="zh-CN" altLang="en-US" sz="2400" dirty="0"/>
          </a:p>
        </p:txBody>
      </p:sp>
      <p:cxnSp>
        <p:nvCxnSpPr>
          <p:cNvPr id="135" name="直线箭头连接符 134"/>
          <p:cNvCxnSpPr/>
          <p:nvPr/>
        </p:nvCxnSpPr>
        <p:spPr>
          <a:xfrm>
            <a:off x="769034" y="3667368"/>
            <a:ext cx="255810" cy="329391"/>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6" name="直线箭头连接符 135"/>
          <p:cNvCxnSpPr/>
          <p:nvPr/>
        </p:nvCxnSpPr>
        <p:spPr>
          <a:xfrm>
            <a:off x="804116" y="4272758"/>
            <a:ext cx="2520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8" name="直线箭头连接符 137"/>
          <p:cNvCxnSpPr/>
          <p:nvPr/>
        </p:nvCxnSpPr>
        <p:spPr>
          <a:xfrm flipV="1">
            <a:off x="795533" y="4557531"/>
            <a:ext cx="260583" cy="233055"/>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3" name="直线箭头连接符 142"/>
          <p:cNvCxnSpPr/>
          <p:nvPr/>
        </p:nvCxnSpPr>
        <p:spPr>
          <a:xfrm flipV="1">
            <a:off x="794988" y="4948686"/>
            <a:ext cx="281447" cy="510674"/>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45" name="矩形 144"/>
          <p:cNvSpPr/>
          <p:nvPr/>
        </p:nvSpPr>
        <p:spPr>
          <a:xfrm>
            <a:off x="113717" y="2910714"/>
            <a:ext cx="825867" cy="369332"/>
          </a:xfrm>
          <a:prstGeom prst="rect">
            <a:avLst/>
          </a:prstGeom>
        </p:spPr>
        <p:txBody>
          <a:bodyPr wrap="none">
            <a:spAutoFit/>
          </a:bodyPr>
          <a:lstStyle/>
          <a:p>
            <a:r>
              <a:rPr kumimoji="1" lang="en-US" altLang="zh-CN" b="1" dirty="0"/>
              <a:t>Users</a:t>
            </a:r>
            <a:endParaRPr lang="zh-CN" altLang="en-US" dirty="0"/>
          </a:p>
        </p:txBody>
      </p:sp>
      <p:grpSp>
        <p:nvGrpSpPr>
          <p:cNvPr id="146" name="组合 145"/>
          <p:cNvGrpSpPr/>
          <p:nvPr/>
        </p:nvGrpSpPr>
        <p:grpSpPr>
          <a:xfrm>
            <a:off x="1031305" y="2691437"/>
            <a:ext cx="845234" cy="489970"/>
            <a:chOff x="6020855" y="1361204"/>
            <a:chExt cx="845234" cy="489970"/>
          </a:xfrm>
        </p:grpSpPr>
        <p:sp>
          <p:nvSpPr>
            <p:cNvPr id="147" name="云形 146"/>
            <p:cNvSpPr/>
            <p:nvPr/>
          </p:nvSpPr>
          <p:spPr>
            <a:xfrm>
              <a:off x="6020855" y="1361204"/>
              <a:ext cx="845234" cy="489970"/>
            </a:xfrm>
            <a:prstGeom prst="cloud">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8" name="矩形 147"/>
            <p:cNvSpPr/>
            <p:nvPr/>
          </p:nvSpPr>
          <p:spPr>
            <a:xfrm>
              <a:off x="6110928" y="1413481"/>
              <a:ext cx="684803" cy="369332"/>
            </a:xfrm>
            <a:prstGeom prst="rect">
              <a:avLst/>
            </a:prstGeom>
            <a:noFill/>
          </p:spPr>
          <p:txBody>
            <a:bodyPr wrap="none">
              <a:spAutoFit/>
            </a:bodyPr>
            <a:lstStyle/>
            <a:p>
              <a:r>
                <a:rPr kumimoji="1" lang="en-US" altLang="zh-CN" dirty="0">
                  <a:solidFill>
                    <a:srgbClr val="000000"/>
                  </a:solidFill>
                </a:rPr>
                <a:t>CDN</a:t>
              </a:r>
              <a:endParaRPr lang="zh-CN" altLang="en-US" dirty="0"/>
            </a:p>
          </p:txBody>
        </p:sp>
      </p:grpSp>
      <p:cxnSp>
        <p:nvCxnSpPr>
          <p:cNvPr id="149" name="直线箭头连接符 148"/>
          <p:cNvCxnSpPr/>
          <p:nvPr/>
        </p:nvCxnSpPr>
        <p:spPr>
          <a:xfrm flipV="1">
            <a:off x="1337719" y="3186000"/>
            <a:ext cx="0" cy="2304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51" name="直线箭头连接符 150"/>
          <p:cNvCxnSpPr/>
          <p:nvPr/>
        </p:nvCxnSpPr>
        <p:spPr>
          <a:xfrm flipV="1">
            <a:off x="1477813" y="3203164"/>
            <a:ext cx="0" cy="180000"/>
          </a:xfrm>
          <a:prstGeom prst="straightConnector1">
            <a:avLst/>
          </a:prstGeom>
          <a:ln w="25400">
            <a:solidFill>
              <a:schemeClr val="tx1"/>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29" name="组合 128"/>
          <p:cNvGrpSpPr/>
          <p:nvPr/>
        </p:nvGrpSpPr>
        <p:grpSpPr>
          <a:xfrm>
            <a:off x="4492257" y="5204142"/>
            <a:ext cx="1322740" cy="293267"/>
            <a:chOff x="4833436" y="4356643"/>
            <a:chExt cx="1322740" cy="293267"/>
          </a:xfrm>
        </p:grpSpPr>
        <p:sp>
          <p:nvSpPr>
            <p:cNvPr id="130" name="圆柱体 129"/>
            <p:cNvSpPr/>
            <p:nvPr/>
          </p:nvSpPr>
          <p:spPr>
            <a:xfrm rot="5400000">
              <a:off x="5375673" y="3869407"/>
              <a:ext cx="276998" cy="1284008"/>
            </a:xfrm>
            <a:prstGeom prst="can">
              <a:avLst/>
            </a:prstGeom>
            <a:solidFill>
              <a:schemeClr val="bg1"/>
            </a:solidFill>
            <a:ln w="12700">
              <a:solidFill>
                <a:schemeClr val="tx1"/>
              </a:solidFill>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6"/>
                </a:solidFill>
              </a:endParaRPr>
            </a:p>
          </p:txBody>
        </p:sp>
        <p:sp>
          <p:nvSpPr>
            <p:cNvPr id="131" name="矩形 130"/>
            <p:cNvSpPr/>
            <p:nvPr/>
          </p:nvSpPr>
          <p:spPr>
            <a:xfrm>
              <a:off x="4833436" y="4356643"/>
              <a:ext cx="1284008" cy="276999"/>
            </a:xfrm>
            <a:prstGeom prst="rect">
              <a:avLst/>
            </a:prstGeom>
            <a:noFill/>
          </p:spPr>
          <p:txBody>
            <a:bodyPr wrap="square">
              <a:spAutoFit/>
            </a:bodyPr>
            <a:lstStyle/>
            <a:p>
              <a:pPr algn="ctr"/>
              <a:r>
                <a:rPr kumimoji="1" lang="en-US" altLang="zh-CN" sz="1200" dirty="0">
                  <a:solidFill>
                    <a:schemeClr val="accent6"/>
                  </a:solidFill>
                </a:rPr>
                <a:t>Message queue</a:t>
              </a:r>
              <a:endParaRPr lang="zh-CN" altLang="en-US" sz="1200" dirty="0">
                <a:solidFill>
                  <a:schemeClr val="accent6"/>
                </a:solidFill>
              </a:endParaRPr>
            </a:p>
          </p:txBody>
        </p:sp>
      </p:grpSp>
      <p:sp>
        <p:nvSpPr>
          <p:cNvPr id="4" name="任意形状 3"/>
          <p:cNvSpPr/>
          <p:nvPr/>
        </p:nvSpPr>
        <p:spPr>
          <a:xfrm>
            <a:off x="4994031" y="4797083"/>
            <a:ext cx="342313" cy="365760"/>
          </a:xfrm>
          <a:custGeom>
            <a:avLst/>
            <a:gdLst>
              <a:gd name="connsiteX0" fmla="*/ 0 w 342313"/>
              <a:gd name="connsiteY0" fmla="*/ 0 h 365760"/>
              <a:gd name="connsiteX1" fmla="*/ 295421 w 342313"/>
              <a:gd name="connsiteY1" fmla="*/ 70339 h 365760"/>
              <a:gd name="connsiteX2" fmla="*/ 337624 w 342313"/>
              <a:gd name="connsiteY2" fmla="*/ 365760 h 365760"/>
            </a:gdLst>
            <a:ahLst/>
            <a:cxnLst>
              <a:cxn ang="0">
                <a:pos x="connsiteX0" y="connsiteY0"/>
              </a:cxn>
              <a:cxn ang="0">
                <a:pos x="connsiteX1" y="connsiteY1"/>
              </a:cxn>
              <a:cxn ang="0">
                <a:pos x="connsiteX2" y="connsiteY2"/>
              </a:cxn>
            </a:cxnLst>
            <a:rect l="l" t="t" r="r" b="b"/>
            <a:pathLst>
              <a:path w="342313" h="365760">
                <a:moveTo>
                  <a:pt x="0" y="0"/>
                </a:moveTo>
                <a:cubicBezTo>
                  <a:pt x="119575" y="4689"/>
                  <a:pt x="239150" y="9379"/>
                  <a:pt x="295421" y="70339"/>
                </a:cubicBezTo>
                <a:cubicBezTo>
                  <a:pt x="351692" y="131299"/>
                  <a:pt x="344658" y="248529"/>
                  <a:pt x="337624" y="365760"/>
                </a:cubicBezTo>
              </a:path>
            </a:pathLst>
          </a:custGeom>
          <a:noFill/>
          <a:ln w="25400">
            <a:solidFill>
              <a:schemeClr val="accent6"/>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6"/>
              </a:solidFill>
            </a:endParaRPr>
          </a:p>
        </p:txBody>
      </p:sp>
      <p:sp>
        <p:nvSpPr>
          <p:cNvPr id="5" name="椭圆 4"/>
          <p:cNvSpPr/>
          <p:nvPr/>
        </p:nvSpPr>
        <p:spPr>
          <a:xfrm>
            <a:off x="5868502" y="4382802"/>
            <a:ext cx="797845" cy="741671"/>
          </a:xfrm>
          <a:prstGeom prst="ellipse">
            <a:avLst/>
          </a:prstGeom>
          <a:noFill/>
          <a:ln w="25400">
            <a:solidFill>
              <a:srgbClr val="C00000"/>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2" name="内容占位符 2"/>
          <p:cNvSpPr>
            <a:spLocks noGrp="1"/>
          </p:cNvSpPr>
          <p:nvPr>
            <p:ph idx="1"/>
          </p:nvPr>
        </p:nvSpPr>
        <p:spPr>
          <a:xfrm>
            <a:off x="457200" y="1129308"/>
            <a:ext cx="4549022" cy="1498280"/>
          </a:xfrm>
        </p:spPr>
        <p:txBody>
          <a:bodyPr>
            <a:normAutofit/>
          </a:bodyPr>
          <a:lstStyle/>
          <a:p>
            <a:r>
              <a:rPr kumimoji="1" lang="en-US" altLang="zh-CN" b="0" dirty="0"/>
              <a:t>While distributed systems are built from components on a </a:t>
            </a:r>
            <a:r>
              <a:rPr kumimoji="1" lang="en-US" altLang="zh-CN" dirty="0">
                <a:solidFill>
                  <a:srgbClr val="C00000"/>
                </a:solidFill>
              </a:rPr>
              <a:t>single</a:t>
            </a:r>
            <a:r>
              <a:rPr kumimoji="1" lang="en-US" altLang="zh-CN" b="0" dirty="0"/>
              <a:t> node</a:t>
            </a:r>
            <a:endParaRPr kumimoji="1" lang="en-US" altLang="zh-CN" b="0" dirty="0"/>
          </a:p>
          <a:p>
            <a:pPr lvl="1"/>
            <a:r>
              <a:rPr kumimoji="1" lang="en-US" altLang="zh-CN" b="1" dirty="0">
                <a:solidFill>
                  <a:srgbClr val="C00000"/>
                </a:solidFill>
              </a:rPr>
              <a:t>File system</a:t>
            </a:r>
            <a:r>
              <a:rPr kumimoji="1" lang="en-US" altLang="zh-CN" dirty="0"/>
              <a:t> runtimes, etc. </a:t>
            </a:r>
            <a:endParaRPr kumimoji="1"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Rename</a:t>
            </a:r>
            <a:r>
              <a:rPr kumimoji="1" lang="zh-CN" altLang="en-US" dirty="0"/>
              <a:t> </a:t>
            </a:r>
            <a:r>
              <a:rPr kumimoji="1" lang="en-US" altLang="zh-CN" dirty="0"/>
              <a:t>between</a:t>
            </a:r>
            <a:r>
              <a:rPr kumimoji="1" lang="zh-CN" altLang="en-US" dirty="0"/>
              <a:t> </a:t>
            </a:r>
            <a:r>
              <a:rPr kumimoji="1" lang="en-US" altLang="zh-CN" dirty="0"/>
              <a:t>different</a:t>
            </a:r>
            <a:r>
              <a:rPr kumimoji="1" lang="zh-CN" altLang="en-US" dirty="0"/>
              <a:t> </a:t>
            </a:r>
            <a:r>
              <a:rPr kumimoji="1" lang="en-US" altLang="zh-CN" dirty="0"/>
              <a:t>directories</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矩形 4"/>
          <p:cNvSpPr/>
          <p:nvPr/>
        </p:nvSpPr>
        <p:spPr>
          <a:xfrm>
            <a:off x="457412" y="1273324"/>
            <a:ext cx="8229600" cy="3046988"/>
          </a:xfrm>
          <a:prstGeom prst="rect">
            <a:avLst/>
          </a:prstGeom>
        </p:spPr>
        <p:txBody>
          <a:bodyPr wrap="square">
            <a:spAutoFit/>
          </a:bodyPr>
          <a:lstStyle/>
          <a:p>
            <a:r>
              <a:rPr lang="en-US" altLang="zh-CN" sz="1600" b="1" dirty="0">
                <a:solidFill>
                  <a:schemeClr val="accent3"/>
                </a:solidFill>
                <a:latin typeface="Courier" charset="0"/>
                <a:ea typeface="Courier" charset="0"/>
                <a:cs typeface="Courier" charset="0"/>
              </a:rPr>
              <a:t>$</a:t>
            </a:r>
            <a:r>
              <a:rPr lang="fi-FI" altLang="zh-CN" sz="1600" b="1" dirty="0">
                <a:solidFill>
                  <a:schemeClr val="accent3"/>
                </a:solidFill>
                <a:latin typeface="Courier" charset="0"/>
                <a:ea typeface="Courier" charset="0"/>
                <a:cs typeface="Courier" charset="0"/>
              </a:rPr>
              <a:t> </a:t>
            </a:r>
            <a:r>
              <a:rPr lang="fi-FI" altLang="zh-CN" sz="1600" b="1" dirty="0" err="1">
                <a:solidFill>
                  <a:schemeClr val="accent3"/>
                </a:solidFill>
                <a:latin typeface="Courier" charset="0"/>
                <a:ea typeface="Courier" charset="0"/>
                <a:cs typeface="Courier" charset="0"/>
              </a:rPr>
              <a:t>ls</a:t>
            </a:r>
            <a:r>
              <a:rPr lang="fi-FI" altLang="zh-CN" sz="1600" b="1" dirty="0">
                <a:solidFill>
                  <a:schemeClr val="accent3"/>
                </a:solidFill>
                <a:latin typeface="Courier" charset="0"/>
                <a:ea typeface="Courier" charset="0"/>
                <a:cs typeface="Courier" charset="0"/>
              </a:rPr>
              <a:t> </a:t>
            </a:r>
            <a:r>
              <a:rPr lang="en-US" altLang="zh-CN" sz="1600" b="1" dirty="0">
                <a:solidFill>
                  <a:schemeClr val="accent3"/>
                </a:solidFill>
                <a:latin typeface="Courier" charset="0"/>
                <a:ea typeface="Courier" charset="0"/>
                <a:cs typeface="Courier" charset="0"/>
              </a:rPr>
              <a:t>-il</a:t>
            </a:r>
            <a:r>
              <a:rPr lang="zh-CN" altLang="en-US" sz="1600" b="1" dirty="0">
                <a:solidFill>
                  <a:schemeClr val="accent3"/>
                </a:solidFill>
                <a:latin typeface="Courier" charset="0"/>
                <a:ea typeface="Courier" charset="0"/>
                <a:cs typeface="Courier" charset="0"/>
              </a:rPr>
              <a:t> </a:t>
            </a:r>
            <a:r>
              <a:rPr lang="fi-FI" altLang="zh-CN" sz="1600" b="1" dirty="0">
                <a:solidFill>
                  <a:schemeClr val="accent3"/>
                </a:solidFill>
                <a:latin typeface="Courier" charset="0"/>
                <a:ea typeface="Courier" charset="0"/>
                <a:cs typeface="Courier" charset="0"/>
              </a:rPr>
              <a:t>dir1</a:t>
            </a:r>
            <a:endParaRPr lang="fi-FI" altLang="zh-CN" sz="1600" b="1" dirty="0">
              <a:solidFill>
                <a:schemeClr val="accent3"/>
              </a:solidFill>
              <a:latin typeface="Courier" charset="0"/>
              <a:ea typeface="Courier" charset="0"/>
              <a:cs typeface="Courier" charset="0"/>
            </a:endParaRPr>
          </a:p>
          <a:p>
            <a:r>
              <a:rPr lang="fi-FI" altLang="zh-CN" sz="1600" dirty="0">
                <a:highlight>
                  <a:srgbClr val="FFFF00"/>
                </a:highlight>
                <a:latin typeface="Courier" charset="0"/>
                <a:ea typeface="Courier" charset="0"/>
                <a:cs typeface="Courier" charset="0"/>
              </a:rPr>
              <a:t>40978804</a:t>
            </a:r>
            <a:r>
              <a:rPr lang="fi-FI" altLang="zh-CN" sz="1600" dirty="0">
                <a:latin typeface="Courier" charset="0"/>
                <a:ea typeface="Courier" charset="0"/>
                <a:cs typeface="Courier" charset="0"/>
              </a:rPr>
              <a:t> -</a:t>
            </a:r>
            <a:r>
              <a:rPr lang="fi-FI" altLang="zh-CN" sz="1600" dirty="0" err="1">
                <a:latin typeface="Courier" charset="0"/>
                <a:ea typeface="Courier" charset="0"/>
                <a:cs typeface="Courier" charset="0"/>
              </a:rPr>
              <a:t>rw</a:t>
            </a:r>
            <a:r>
              <a:rPr lang="fi-FI" altLang="zh-CN" sz="1600" dirty="0">
                <a:latin typeface="Courier" charset="0"/>
                <a:ea typeface="Courier" charset="0"/>
                <a:cs typeface="Courier" charset="0"/>
              </a:rPr>
              <a:t>-r--r--  1 </a:t>
            </a:r>
            <a:r>
              <a:rPr lang="fi-FI" altLang="zh-CN" sz="1600" dirty="0" err="1">
                <a:latin typeface="Courier" charset="0"/>
                <a:ea typeface="Courier" charset="0"/>
                <a:cs typeface="Courier" charset="0"/>
              </a:rPr>
              <a:t>xiayubin</a:t>
            </a:r>
            <a:r>
              <a:rPr lang="fi-FI" altLang="zh-CN" sz="1600" dirty="0">
                <a:latin typeface="Courier" charset="0"/>
                <a:ea typeface="Courier" charset="0"/>
                <a:cs typeface="Courier" charset="0"/>
              </a:rPr>
              <a:t>  </a:t>
            </a:r>
            <a:r>
              <a:rPr lang="fi-FI" altLang="zh-CN" sz="1600" dirty="0" err="1">
                <a:latin typeface="Courier" charset="0"/>
                <a:ea typeface="Courier" charset="0"/>
                <a:cs typeface="Courier" charset="0"/>
              </a:rPr>
              <a:t>wheel</a:t>
            </a:r>
            <a:r>
              <a:rPr lang="fi-FI" altLang="zh-CN" sz="1600" dirty="0">
                <a:latin typeface="Courier" charset="0"/>
                <a:ea typeface="Courier" charset="0"/>
                <a:cs typeface="Courier" charset="0"/>
              </a:rPr>
              <a:t>  6  9 26 08:50 </a:t>
            </a:r>
            <a:r>
              <a:rPr lang="fi-FI" altLang="zh-CN" sz="1600" dirty="0" err="1">
                <a:latin typeface="Courier" charset="0"/>
                <a:ea typeface="Courier" charset="0"/>
                <a:cs typeface="Courier" charset="0"/>
              </a:rPr>
              <a:t>from.txt</a:t>
            </a:r>
            <a:endParaRPr lang="fi-FI" altLang="zh-CN" sz="1600" dirty="0">
              <a:latin typeface="Courier" charset="0"/>
              <a:ea typeface="Courier" charset="0"/>
              <a:cs typeface="Courier" charset="0"/>
            </a:endParaRPr>
          </a:p>
          <a:p>
            <a:endParaRPr lang="en-US" altLang="zh-CN" sz="1600" dirty="0">
              <a:latin typeface="Courier" charset="0"/>
              <a:ea typeface="Courier" charset="0"/>
              <a:cs typeface="Courier" charset="0"/>
            </a:endParaRPr>
          </a:p>
          <a:p>
            <a:r>
              <a:rPr lang="en-US" altLang="zh-CN" sz="1600" b="1" dirty="0">
                <a:solidFill>
                  <a:schemeClr val="accent3"/>
                </a:solidFill>
                <a:latin typeface="Courier" charset="0"/>
                <a:ea typeface="Courier" charset="0"/>
                <a:cs typeface="Courier" charset="0"/>
              </a:rPr>
              <a:t>$</a:t>
            </a:r>
            <a:r>
              <a:rPr lang="fi-FI" altLang="zh-CN" sz="1600" b="1" dirty="0">
                <a:solidFill>
                  <a:schemeClr val="accent3"/>
                </a:solidFill>
                <a:latin typeface="Courier" charset="0"/>
                <a:ea typeface="Courier" charset="0"/>
                <a:cs typeface="Courier" charset="0"/>
              </a:rPr>
              <a:t> </a:t>
            </a:r>
            <a:r>
              <a:rPr lang="fi-FI" altLang="zh-CN" sz="1600" b="1" dirty="0" err="1">
                <a:solidFill>
                  <a:schemeClr val="accent3"/>
                </a:solidFill>
                <a:latin typeface="Courier" charset="0"/>
                <a:ea typeface="Courier" charset="0"/>
                <a:cs typeface="Courier" charset="0"/>
              </a:rPr>
              <a:t>ls</a:t>
            </a:r>
            <a:r>
              <a:rPr lang="fi-FI" altLang="zh-CN" sz="1600" b="1" dirty="0">
                <a:solidFill>
                  <a:schemeClr val="accent3"/>
                </a:solidFill>
                <a:latin typeface="Courier" charset="0"/>
                <a:ea typeface="Courier" charset="0"/>
                <a:cs typeface="Courier" charset="0"/>
              </a:rPr>
              <a:t> </a:t>
            </a:r>
            <a:r>
              <a:rPr lang="en-US" altLang="zh-CN" sz="1600" b="1" dirty="0">
                <a:solidFill>
                  <a:schemeClr val="accent3"/>
                </a:solidFill>
                <a:latin typeface="Courier" charset="0"/>
                <a:ea typeface="Courier" charset="0"/>
                <a:cs typeface="Courier" charset="0"/>
              </a:rPr>
              <a:t>-il</a:t>
            </a:r>
            <a:r>
              <a:rPr lang="zh-CN" altLang="en-US" sz="1600" b="1" dirty="0">
                <a:solidFill>
                  <a:schemeClr val="accent3"/>
                </a:solidFill>
                <a:latin typeface="Courier" charset="0"/>
                <a:ea typeface="Courier" charset="0"/>
                <a:cs typeface="Courier" charset="0"/>
              </a:rPr>
              <a:t> </a:t>
            </a:r>
            <a:r>
              <a:rPr lang="fi-FI" altLang="zh-CN" sz="1600" b="1" dirty="0">
                <a:solidFill>
                  <a:schemeClr val="accent3"/>
                </a:solidFill>
                <a:latin typeface="Courier" charset="0"/>
                <a:ea typeface="Courier" charset="0"/>
                <a:cs typeface="Courier" charset="0"/>
              </a:rPr>
              <a:t>dir2</a:t>
            </a:r>
            <a:endParaRPr lang="fi-FI" altLang="zh-CN" sz="1600" b="1" dirty="0">
              <a:solidFill>
                <a:schemeClr val="accent3"/>
              </a:solidFill>
              <a:latin typeface="Courier" charset="0"/>
              <a:ea typeface="Courier" charset="0"/>
              <a:cs typeface="Courier" charset="0"/>
            </a:endParaRPr>
          </a:p>
          <a:p>
            <a:r>
              <a:rPr lang="fi-FI" altLang="zh-CN" sz="1600" dirty="0">
                <a:latin typeface="Courier" charset="0"/>
                <a:ea typeface="Courier" charset="0"/>
                <a:cs typeface="Courier" charset="0"/>
              </a:rPr>
              <a:t>40978827 -</a:t>
            </a:r>
            <a:r>
              <a:rPr lang="fi-FI" altLang="zh-CN" sz="1600" dirty="0" err="1">
                <a:latin typeface="Courier" charset="0"/>
                <a:ea typeface="Courier" charset="0"/>
                <a:cs typeface="Courier" charset="0"/>
              </a:rPr>
              <a:t>rw</a:t>
            </a:r>
            <a:r>
              <a:rPr lang="fi-FI" altLang="zh-CN" sz="1600" dirty="0">
                <a:latin typeface="Courier" charset="0"/>
                <a:ea typeface="Courier" charset="0"/>
                <a:cs typeface="Courier" charset="0"/>
              </a:rPr>
              <a:t>-r--r--  1 </a:t>
            </a:r>
            <a:r>
              <a:rPr lang="fi-FI" altLang="zh-CN" sz="1600" dirty="0" err="1">
                <a:latin typeface="Courier" charset="0"/>
                <a:ea typeface="Courier" charset="0"/>
                <a:cs typeface="Courier" charset="0"/>
              </a:rPr>
              <a:t>xiayubin</a:t>
            </a:r>
            <a:r>
              <a:rPr lang="fi-FI" altLang="zh-CN" sz="1600" dirty="0">
                <a:latin typeface="Courier" charset="0"/>
                <a:ea typeface="Courier" charset="0"/>
                <a:cs typeface="Courier" charset="0"/>
              </a:rPr>
              <a:t>  </a:t>
            </a:r>
            <a:r>
              <a:rPr lang="fi-FI" altLang="zh-CN" sz="1600" dirty="0" err="1">
                <a:latin typeface="Courier" charset="0"/>
                <a:ea typeface="Courier" charset="0"/>
                <a:cs typeface="Courier" charset="0"/>
              </a:rPr>
              <a:t>wheel</a:t>
            </a:r>
            <a:r>
              <a:rPr lang="fi-FI" altLang="zh-CN" sz="1600" dirty="0">
                <a:latin typeface="Courier" charset="0"/>
                <a:ea typeface="Courier" charset="0"/>
                <a:cs typeface="Courier" charset="0"/>
              </a:rPr>
              <a:t>  7  9 26 08:51 </a:t>
            </a:r>
            <a:r>
              <a:rPr lang="fi-FI" altLang="zh-CN" sz="1600" dirty="0" err="1">
                <a:latin typeface="Courier" charset="0"/>
                <a:ea typeface="Courier" charset="0"/>
                <a:cs typeface="Courier" charset="0"/>
              </a:rPr>
              <a:t>to.txt</a:t>
            </a:r>
            <a:endParaRPr lang="fi-FI" altLang="zh-CN" sz="1600" dirty="0">
              <a:latin typeface="Courier" charset="0"/>
              <a:ea typeface="Courier" charset="0"/>
              <a:cs typeface="Courier" charset="0"/>
            </a:endParaRPr>
          </a:p>
          <a:p>
            <a:endParaRPr lang="en-US" altLang="zh-CN" sz="1600" dirty="0">
              <a:latin typeface="Courier" charset="0"/>
              <a:ea typeface="Courier" charset="0"/>
              <a:cs typeface="Courier" charset="0"/>
            </a:endParaRPr>
          </a:p>
          <a:p>
            <a:r>
              <a:rPr lang="en-US" altLang="zh-CN" sz="1600" b="1" dirty="0">
                <a:solidFill>
                  <a:schemeClr val="accent3"/>
                </a:solidFill>
                <a:latin typeface="Courier" charset="0"/>
                <a:ea typeface="Courier" charset="0"/>
                <a:cs typeface="Courier" charset="0"/>
              </a:rPr>
              <a:t>$</a:t>
            </a:r>
            <a:r>
              <a:rPr lang="fi-FI" altLang="zh-CN" sz="1600" b="1" dirty="0">
                <a:solidFill>
                  <a:schemeClr val="accent3"/>
                </a:solidFill>
                <a:latin typeface="Courier" charset="0"/>
                <a:ea typeface="Courier" charset="0"/>
                <a:cs typeface="Courier" charset="0"/>
              </a:rPr>
              <a:t> mv dir1/</a:t>
            </a:r>
            <a:r>
              <a:rPr lang="fi-FI" altLang="zh-CN" sz="1600" b="1" dirty="0" err="1">
                <a:solidFill>
                  <a:schemeClr val="accent3"/>
                </a:solidFill>
                <a:latin typeface="Courier" charset="0"/>
                <a:ea typeface="Courier" charset="0"/>
                <a:cs typeface="Courier" charset="0"/>
              </a:rPr>
              <a:t>from.txt</a:t>
            </a:r>
            <a:r>
              <a:rPr lang="fi-FI" altLang="zh-CN" sz="1600" b="1" dirty="0">
                <a:solidFill>
                  <a:schemeClr val="accent3"/>
                </a:solidFill>
                <a:latin typeface="Courier" charset="0"/>
                <a:ea typeface="Courier" charset="0"/>
                <a:cs typeface="Courier" charset="0"/>
              </a:rPr>
              <a:t> dir2/</a:t>
            </a:r>
            <a:r>
              <a:rPr lang="fi-FI" altLang="zh-CN" sz="1600" b="1" dirty="0" err="1">
                <a:solidFill>
                  <a:schemeClr val="accent3"/>
                </a:solidFill>
                <a:latin typeface="Courier" charset="0"/>
                <a:ea typeface="Courier" charset="0"/>
                <a:cs typeface="Courier" charset="0"/>
              </a:rPr>
              <a:t>to.txt</a:t>
            </a:r>
            <a:endParaRPr lang="fi-FI" altLang="zh-CN" sz="1600" b="1" dirty="0">
              <a:solidFill>
                <a:schemeClr val="accent3"/>
              </a:solidFill>
              <a:latin typeface="Courier" charset="0"/>
              <a:ea typeface="Courier" charset="0"/>
              <a:cs typeface="Courier" charset="0"/>
            </a:endParaRPr>
          </a:p>
          <a:p>
            <a:endParaRPr lang="en-US" altLang="zh-CN" sz="1600" dirty="0">
              <a:latin typeface="Courier" charset="0"/>
              <a:ea typeface="Courier" charset="0"/>
              <a:cs typeface="Courier" charset="0"/>
            </a:endParaRPr>
          </a:p>
          <a:p>
            <a:r>
              <a:rPr lang="en-US" altLang="zh-CN" sz="1600" b="1" dirty="0">
                <a:solidFill>
                  <a:schemeClr val="accent3"/>
                </a:solidFill>
                <a:latin typeface="Courier" charset="0"/>
                <a:ea typeface="Courier" charset="0"/>
                <a:cs typeface="Courier" charset="0"/>
              </a:rPr>
              <a:t>$</a:t>
            </a:r>
            <a:r>
              <a:rPr lang="fi-FI" altLang="zh-CN" sz="1600" b="1" dirty="0">
                <a:solidFill>
                  <a:schemeClr val="accent3"/>
                </a:solidFill>
                <a:latin typeface="Courier" charset="0"/>
                <a:ea typeface="Courier" charset="0"/>
                <a:cs typeface="Courier" charset="0"/>
              </a:rPr>
              <a:t> </a:t>
            </a:r>
            <a:r>
              <a:rPr lang="fi-FI" altLang="zh-CN" sz="1600" b="1" dirty="0" err="1">
                <a:solidFill>
                  <a:schemeClr val="accent3"/>
                </a:solidFill>
                <a:latin typeface="Courier" charset="0"/>
                <a:ea typeface="Courier" charset="0"/>
                <a:cs typeface="Courier" charset="0"/>
              </a:rPr>
              <a:t>ls</a:t>
            </a:r>
            <a:r>
              <a:rPr lang="fi-FI" altLang="zh-CN" sz="1600" b="1" dirty="0">
                <a:solidFill>
                  <a:schemeClr val="accent3"/>
                </a:solidFill>
                <a:latin typeface="Courier" charset="0"/>
                <a:ea typeface="Courier" charset="0"/>
                <a:cs typeface="Courier" charset="0"/>
              </a:rPr>
              <a:t> dir1</a:t>
            </a:r>
            <a:endParaRPr lang="fi-FI" altLang="zh-CN" sz="1600" b="1" dirty="0">
              <a:solidFill>
                <a:schemeClr val="accent3"/>
              </a:solidFill>
              <a:latin typeface="Courier" charset="0"/>
              <a:ea typeface="Courier" charset="0"/>
              <a:cs typeface="Courier" charset="0"/>
            </a:endParaRPr>
          </a:p>
          <a:p>
            <a:endParaRPr lang="en-US" altLang="zh-CN" sz="1600" dirty="0">
              <a:latin typeface="Courier" charset="0"/>
              <a:ea typeface="Courier" charset="0"/>
              <a:cs typeface="Courier" charset="0"/>
            </a:endParaRPr>
          </a:p>
          <a:p>
            <a:r>
              <a:rPr lang="en-US" altLang="zh-CN" sz="1600" b="1" dirty="0">
                <a:solidFill>
                  <a:schemeClr val="accent3"/>
                </a:solidFill>
                <a:latin typeface="Courier" charset="0"/>
                <a:ea typeface="Courier" charset="0"/>
                <a:cs typeface="Courier" charset="0"/>
              </a:rPr>
              <a:t>$</a:t>
            </a:r>
            <a:r>
              <a:rPr lang="fi-FI" altLang="zh-CN" sz="1600" b="1" dirty="0">
                <a:solidFill>
                  <a:schemeClr val="accent3"/>
                </a:solidFill>
                <a:latin typeface="Courier" charset="0"/>
                <a:ea typeface="Courier" charset="0"/>
                <a:cs typeface="Courier" charset="0"/>
              </a:rPr>
              <a:t> </a:t>
            </a:r>
            <a:r>
              <a:rPr lang="fi-FI" altLang="zh-CN" sz="1600" b="1" dirty="0" err="1">
                <a:solidFill>
                  <a:schemeClr val="accent3"/>
                </a:solidFill>
                <a:latin typeface="Courier" charset="0"/>
                <a:ea typeface="Courier" charset="0"/>
                <a:cs typeface="Courier" charset="0"/>
              </a:rPr>
              <a:t>ls</a:t>
            </a:r>
            <a:r>
              <a:rPr lang="fi-FI" altLang="zh-CN" sz="1600" b="1" dirty="0">
                <a:solidFill>
                  <a:schemeClr val="accent3"/>
                </a:solidFill>
                <a:latin typeface="Courier" charset="0"/>
                <a:ea typeface="Courier" charset="0"/>
                <a:cs typeface="Courier" charset="0"/>
              </a:rPr>
              <a:t> </a:t>
            </a:r>
            <a:r>
              <a:rPr lang="en-US" altLang="zh-CN" sz="1600" b="1" dirty="0">
                <a:solidFill>
                  <a:schemeClr val="accent3"/>
                </a:solidFill>
                <a:latin typeface="Courier" charset="0"/>
                <a:ea typeface="Courier" charset="0"/>
                <a:cs typeface="Courier" charset="0"/>
              </a:rPr>
              <a:t>-il</a:t>
            </a:r>
            <a:r>
              <a:rPr lang="zh-CN" altLang="en-US" sz="1600" b="1" dirty="0">
                <a:solidFill>
                  <a:schemeClr val="accent3"/>
                </a:solidFill>
                <a:latin typeface="Courier" charset="0"/>
                <a:ea typeface="Courier" charset="0"/>
                <a:cs typeface="Courier" charset="0"/>
              </a:rPr>
              <a:t> </a:t>
            </a:r>
            <a:r>
              <a:rPr lang="fi-FI" altLang="zh-CN" sz="1600" b="1" dirty="0">
                <a:solidFill>
                  <a:schemeClr val="accent3"/>
                </a:solidFill>
                <a:latin typeface="Courier" charset="0"/>
                <a:ea typeface="Courier" charset="0"/>
                <a:cs typeface="Courier" charset="0"/>
              </a:rPr>
              <a:t>dir2</a:t>
            </a:r>
            <a:endParaRPr lang="fi-FI" altLang="zh-CN" sz="1600" b="1" dirty="0">
              <a:solidFill>
                <a:schemeClr val="accent3"/>
              </a:solidFill>
              <a:latin typeface="Courier" charset="0"/>
              <a:ea typeface="Courier" charset="0"/>
              <a:cs typeface="Courier" charset="0"/>
            </a:endParaRPr>
          </a:p>
          <a:p>
            <a:r>
              <a:rPr lang="fi-FI" altLang="zh-CN" sz="1600" dirty="0">
                <a:highlight>
                  <a:srgbClr val="FFFF00"/>
                </a:highlight>
                <a:latin typeface="Courier" charset="0"/>
                <a:ea typeface="Courier" charset="0"/>
                <a:cs typeface="Courier" charset="0"/>
              </a:rPr>
              <a:t>40978804</a:t>
            </a:r>
            <a:r>
              <a:rPr lang="fi-FI" altLang="zh-CN" sz="1600" dirty="0">
                <a:latin typeface="Courier" charset="0"/>
                <a:ea typeface="Courier" charset="0"/>
                <a:cs typeface="Courier" charset="0"/>
              </a:rPr>
              <a:t> -</a:t>
            </a:r>
            <a:r>
              <a:rPr lang="fi-FI" altLang="zh-CN" sz="1600" dirty="0" err="1">
                <a:latin typeface="Courier" charset="0"/>
                <a:ea typeface="Courier" charset="0"/>
                <a:cs typeface="Courier" charset="0"/>
              </a:rPr>
              <a:t>rw</a:t>
            </a:r>
            <a:r>
              <a:rPr lang="fi-FI" altLang="zh-CN" sz="1600" dirty="0">
                <a:latin typeface="Courier" charset="0"/>
                <a:ea typeface="Courier" charset="0"/>
                <a:cs typeface="Courier" charset="0"/>
              </a:rPr>
              <a:t>-r--r--  1 </a:t>
            </a:r>
            <a:r>
              <a:rPr lang="fi-FI" altLang="zh-CN" sz="1600" dirty="0" err="1">
                <a:latin typeface="Courier" charset="0"/>
                <a:ea typeface="Courier" charset="0"/>
                <a:cs typeface="Courier" charset="0"/>
              </a:rPr>
              <a:t>xiayubin</a:t>
            </a:r>
            <a:r>
              <a:rPr lang="fi-FI" altLang="zh-CN" sz="1600" dirty="0">
                <a:latin typeface="Courier" charset="0"/>
                <a:ea typeface="Courier" charset="0"/>
                <a:cs typeface="Courier" charset="0"/>
              </a:rPr>
              <a:t>  </a:t>
            </a:r>
            <a:r>
              <a:rPr lang="fi-FI" altLang="zh-CN" sz="1600" dirty="0" err="1">
                <a:latin typeface="Courier" charset="0"/>
                <a:ea typeface="Courier" charset="0"/>
                <a:cs typeface="Courier" charset="0"/>
              </a:rPr>
              <a:t>wheel</a:t>
            </a:r>
            <a:r>
              <a:rPr lang="fi-FI" altLang="zh-CN" sz="1600" dirty="0">
                <a:latin typeface="Courier" charset="0"/>
                <a:ea typeface="Courier" charset="0"/>
                <a:cs typeface="Courier" charset="0"/>
              </a:rPr>
              <a:t>  6  9 26 08:50 </a:t>
            </a:r>
            <a:r>
              <a:rPr lang="fi-FI" altLang="zh-CN" sz="1600" dirty="0" err="1">
                <a:latin typeface="Courier" charset="0"/>
                <a:ea typeface="Courier" charset="0"/>
                <a:cs typeface="Courier" charset="0"/>
              </a:rPr>
              <a:t>to.txt</a:t>
            </a:r>
            <a:endParaRPr lang="fi-FI" altLang="zh-CN" sz="1600" dirty="0">
              <a:latin typeface="Courier" charset="0"/>
              <a:ea typeface="Courier" charset="0"/>
              <a:cs typeface="Courier" charset="0"/>
            </a:endParaRPr>
          </a:p>
        </p:txBody>
      </p:sp>
      <p:sp>
        <p:nvSpPr>
          <p:cNvPr id="3" name="文本框 2"/>
          <p:cNvSpPr txBox="1"/>
          <p:nvPr/>
        </p:nvSpPr>
        <p:spPr>
          <a:xfrm>
            <a:off x="827584" y="4651700"/>
            <a:ext cx="1728192" cy="369332"/>
          </a:xfrm>
          <a:prstGeom prst="rect">
            <a:avLst/>
          </a:prstGeom>
          <a:noFill/>
        </p:spPr>
        <p:txBody>
          <a:bodyPr wrap="square" rtlCol="0">
            <a:spAutoFit/>
          </a:bodyPr>
          <a:lstStyle/>
          <a:p>
            <a:r>
              <a:rPr kumimoji="1" lang="en-US" altLang="zh-CN" dirty="0" err="1">
                <a:solidFill>
                  <a:schemeClr val="accent1"/>
                </a:solidFill>
              </a:rPr>
              <a:t>inode</a:t>
            </a:r>
            <a:r>
              <a:rPr kumimoji="1" lang="zh-CN" altLang="en-US" dirty="0">
                <a:solidFill>
                  <a:schemeClr val="accent1"/>
                </a:solidFill>
              </a:rPr>
              <a:t> </a:t>
            </a:r>
            <a:r>
              <a:rPr kumimoji="1" lang="en-US" altLang="zh-CN" dirty="0">
                <a:solidFill>
                  <a:schemeClr val="accent1"/>
                </a:solidFill>
              </a:rPr>
              <a:t>number</a:t>
            </a:r>
            <a:endParaRPr kumimoji="1" lang="zh-CN" altLang="en-US" dirty="0">
              <a:solidFill>
                <a:schemeClr val="accent1"/>
              </a:solidFill>
            </a:endParaRPr>
          </a:p>
        </p:txBody>
      </p:sp>
      <p:cxnSp>
        <p:nvCxnSpPr>
          <p:cNvPr id="7" name="直线连接符 6"/>
          <p:cNvCxnSpPr/>
          <p:nvPr/>
        </p:nvCxnSpPr>
        <p:spPr>
          <a:xfrm>
            <a:off x="1115616" y="4320312"/>
            <a:ext cx="216024" cy="3313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等线" panose="02010600030101010101" charset="-122"/>
              </a:rPr>
              <a:t>Renaming</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14" name="文本框 13"/>
          <p:cNvSpPr txBox="1"/>
          <p:nvPr/>
        </p:nvSpPr>
        <p:spPr>
          <a:xfrm>
            <a:off x="457200" y="1213717"/>
            <a:ext cx="3836588" cy="984885"/>
          </a:xfrm>
          <a:prstGeom prst="rect">
            <a:avLst/>
          </a:prstGeom>
          <a:noFill/>
        </p:spPr>
        <p:txBody>
          <a:bodyPr wrap="square" rtlCol="0">
            <a:spAutoFit/>
          </a:bodyPr>
          <a:lstStyle/>
          <a:p>
            <a:pPr>
              <a:spcAft>
                <a:spcPts val="600"/>
              </a:spcAft>
            </a:pPr>
            <a:r>
              <a:rPr kumimoji="1" lang="en-US" altLang="zh-CN" sz="1600" dirty="0">
                <a:latin typeface="Courier New" panose="02070309020205020404" pitchFamily="49" charset="0"/>
                <a:cs typeface="Courier New" panose="02070309020205020404" pitchFamily="49" charset="0"/>
              </a:rPr>
              <a:t>1 UNLINK(</a:t>
            </a:r>
            <a:r>
              <a:rPr kumimoji="1" lang="en-US" altLang="zh-CN" sz="1600" dirty="0" err="1">
                <a:latin typeface="Courier New" panose="02070309020205020404" pitchFamily="49" charset="0"/>
                <a:cs typeface="Courier New" panose="02070309020205020404" pitchFamily="49" charset="0"/>
              </a:rPr>
              <a:t>to.txt</a:t>
            </a:r>
            <a:r>
              <a:rPr kumimoji="1" lang="en-US" altLang="zh-CN" sz="1600" dirty="0">
                <a:latin typeface="Courier New" panose="02070309020205020404" pitchFamily="49" charset="0"/>
                <a:cs typeface="Courier New" panose="02070309020205020404" pitchFamily="49" charset="0"/>
              </a:rPr>
              <a:t>) </a:t>
            </a:r>
            <a:endParaRPr kumimoji="1" lang="en-US" altLang="zh-CN" sz="1600" dirty="0">
              <a:latin typeface="Courier New" panose="02070309020205020404" pitchFamily="49" charset="0"/>
              <a:cs typeface="Courier New" panose="02070309020205020404" pitchFamily="49" charset="0"/>
            </a:endParaRPr>
          </a:p>
          <a:p>
            <a:pPr>
              <a:spcAft>
                <a:spcPts val="600"/>
              </a:spcAft>
            </a:pPr>
            <a:r>
              <a:rPr kumimoji="1" lang="en-US" altLang="zh-CN" sz="1600" dirty="0">
                <a:latin typeface="Courier New" panose="02070309020205020404" pitchFamily="49" charset="0"/>
                <a:cs typeface="Courier New" panose="02070309020205020404" pitchFamily="49" charset="0"/>
              </a:rPr>
              <a:t>2 LINK(</a:t>
            </a:r>
            <a:r>
              <a:rPr kumimoji="1" lang="en-US" altLang="zh-CN" sz="1600" dirty="0" err="1">
                <a:latin typeface="Courier New" panose="02070309020205020404" pitchFamily="49" charset="0"/>
                <a:cs typeface="Courier New" panose="02070309020205020404" pitchFamily="49" charset="0"/>
              </a:rPr>
              <a:t>from.txt</a:t>
            </a:r>
            <a:r>
              <a:rPr kumimoji="1" lang="en-US" altLang="zh-CN" sz="1600" dirty="0">
                <a:latin typeface="Courier New" panose="02070309020205020404" pitchFamily="49" charset="0"/>
                <a:cs typeface="Courier New" panose="02070309020205020404" pitchFamily="49" charset="0"/>
              </a:rPr>
              <a:t>, </a:t>
            </a:r>
            <a:r>
              <a:rPr kumimoji="1" lang="en-US" altLang="zh-CN" sz="1600" dirty="0" err="1">
                <a:latin typeface="Courier New" panose="02070309020205020404" pitchFamily="49" charset="0"/>
                <a:cs typeface="Courier New" panose="02070309020205020404" pitchFamily="49" charset="0"/>
              </a:rPr>
              <a:t>to.txt</a:t>
            </a:r>
            <a:r>
              <a:rPr kumimoji="1" lang="en-US" altLang="zh-CN" sz="1600" dirty="0">
                <a:latin typeface="Courier New" panose="02070309020205020404" pitchFamily="49" charset="0"/>
                <a:cs typeface="Courier New" panose="02070309020205020404" pitchFamily="49" charset="0"/>
              </a:rPr>
              <a:t>)</a:t>
            </a:r>
            <a:endParaRPr kumimoji="1" lang="en-US" altLang="zh-CN" sz="1600" dirty="0">
              <a:latin typeface="Courier New" panose="02070309020205020404" pitchFamily="49" charset="0"/>
              <a:cs typeface="Courier New" panose="02070309020205020404" pitchFamily="49" charset="0"/>
            </a:endParaRPr>
          </a:p>
          <a:p>
            <a:pPr>
              <a:spcAft>
                <a:spcPts val="600"/>
              </a:spcAft>
            </a:pPr>
            <a:r>
              <a:rPr kumimoji="1" lang="en-US" altLang="zh-CN" sz="1600" dirty="0">
                <a:latin typeface="Courier New" panose="02070309020205020404" pitchFamily="49" charset="0"/>
                <a:cs typeface="Courier New" panose="02070309020205020404" pitchFamily="49" charset="0"/>
              </a:rPr>
              <a:t>3 UNLINK(</a:t>
            </a:r>
            <a:r>
              <a:rPr kumimoji="1" lang="en-US" altLang="zh-CN" sz="1600" dirty="0" err="1">
                <a:latin typeface="Courier New" panose="02070309020205020404" pitchFamily="49" charset="0"/>
                <a:cs typeface="Courier New" panose="02070309020205020404" pitchFamily="49" charset="0"/>
              </a:rPr>
              <a:t>from.txt</a:t>
            </a:r>
            <a:r>
              <a:rPr kumimoji="1" lang="en-US" altLang="zh-CN" sz="1600" dirty="0">
                <a:latin typeface="Courier New" panose="02070309020205020404" pitchFamily="49" charset="0"/>
                <a:cs typeface="Courier New" panose="02070309020205020404" pitchFamily="49" charset="0"/>
              </a:rPr>
              <a:t>)</a:t>
            </a:r>
            <a:endParaRPr kumimoji="1" lang="zh-CN" altLang="en-US" sz="1600" dirty="0">
              <a:latin typeface="Courier New" panose="02070309020205020404" pitchFamily="49" charset="0"/>
              <a:cs typeface="Courier New" panose="02070309020205020404" pitchFamily="49" charset="0"/>
            </a:endParaRPr>
          </a:p>
        </p:txBody>
      </p:sp>
      <p:sp>
        <p:nvSpPr>
          <p:cNvPr id="16" name="内容占位符 2"/>
          <p:cNvSpPr>
            <a:spLocks noGrp="1"/>
          </p:cNvSpPr>
          <p:nvPr>
            <p:ph idx="1"/>
          </p:nvPr>
        </p:nvSpPr>
        <p:spPr>
          <a:xfrm>
            <a:off x="457200" y="2454110"/>
            <a:ext cx="3836588" cy="2124578"/>
          </a:xfrm>
        </p:spPr>
        <p:txBody>
          <a:bodyPr>
            <a:normAutofit/>
          </a:bodyPr>
          <a:lstStyle/>
          <a:p>
            <a:r>
              <a:rPr kumimoji="1" lang="en-US" altLang="zh-CN" sz="1600" b="0" dirty="0"/>
              <a:t>If</a:t>
            </a:r>
            <a:r>
              <a:rPr kumimoji="1" lang="zh-CN" altLang="en-US" sz="1600" b="0" dirty="0"/>
              <a:t> </a:t>
            </a:r>
            <a:r>
              <a:rPr kumimoji="1" lang="en-US" altLang="zh-CN" sz="1600" b="0" dirty="0" err="1">
                <a:solidFill>
                  <a:schemeClr val="accent1"/>
                </a:solidFill>
                <a:latin typeface="Courier New" panose="02070309020205020404" pitchFamily="49" charset="0"/>
                <a:cs typeface="Courier New" panose="02070309020205020404" pitchFamily="49" charset="0"/>
              </a:rPr>
              <a:t>to.txt</a:t>
            </a:r>
            <a:r>
              <a:rPr kumimoji="1" lang="zh-CN" altLang="en-US" sz="1600" b="0" dirty="0"/>
              <a:t> </a:t>
            </a:r>
            <a:r>
              <a:rPr kumimoji="1" lang="en-US" altLang="zh-CN" sz="1600" b="0" dirty="0"/>
              <a:t>exists</a:t>
            </a:r>
            <a:r>
              <a:rPr kumimoji="1" lang="zh-CN" altLang="en-US" sz="1600" b="0" dirty="0"/>
              <a:t> </a:t>
            </a:r>
            <a:r>
              <a:rPr kumimoji="1" lang="en-US" altLang="zh-CN" sz="1600" b="0" dirty="0"/>
              <a:t>and </a:t>
            </a:r>
            <a:r>
              <a:rPr kumimoji="1" lang="en-US" altLang="zh-CN" sz="1600" b="0" dirty="0">
                <a:solidFill>
                  <a:srgbClr val="C00000"/>
                </a:solidFill>
              </a:rPr>
              <a:t>fails between 1 &amp; 2</a:t>
            </a:r>
            <a:endParaRPr kumimoji="1" lang="en-US" altLang="zh-CN" sz="1600" b="0" dirty="0"/>
          </a:p>
          <a:p>
            <a:pPr lvl="1"/>
            <a:r>
              <a:rPr kumimoji="1" lang="en-US" altLang="zh-CN" sz="1600" dirty="0"/>
              <a:t>The file </a:t>
            </a:r>
            <a:r>
              <a:rPr kumimoji="1" lang="en-US" altLang="zh-CN" sz="1600" dirty="0" err="1">
                <a:solidFill>
                  <a:schemeClr val="accent1"/>
                </a:solidFill>
                <a:latin typeface="Courier New" panose="02070309020205020404" pitchFamily="49" charset="0"/>
                <a:cs typeface="Courier New" panose="02070309020205020404" pitchFamily="49" charset="0"/>
              </a:rPr>
              <a:t>to.txt</a:t>
            </a:r>
            <a:r>
              <a:rPr kumimoji="1" lang="en-US" altLang="zh-CN" sz="1600" dirty="0">
                <a:latin typeface="Courier New" panose="02070309020205020404" pitchFamily="49" charset="0"/>
                <a:cs typeface="Courier New" panose="02070309020205020404" pitchFamily="49" charset="0"/>
              </a:rPr>
              <a:t> </a:t>
            </a:r>
            <a:r>
              <a:rPr kumimoji="1" lang="en-US" altLang="zh-CN" sz="1600" dirty="0"/>
              <a:t>will be lost,</a:t>
            </a:r>
            <a:endParaRPr kumimoji="1" lang="en-US" altLang="zh-CN" sz="1600" dirty="0"/>
          </a:p>
          <a:p>
            <a:pPr lvl="1"/>
            <a:r>
              <a:rPr kumimoji="1" lang="en-US" altLang="zh-CN" sz="1600" dirty="0"/>
              <a:t>which will surprise the user</a:t>
            </a:r>
            <a:endParaRPr kumimoji="1" lang="en-US" altLang="zh-CN" sz="1600" dirty="0"/>
          </a:p>
        </p:txBody>
      </p:sp>
      <p:sp>
        <p:nvSpPr>
          <p:cNvPr id="15" name="内容占位符 2"/>
          <p:cNvSpPr txBox="1"/>
          <p:nvPr/>
        </p:nvSpPr>
        <p:spPr>
          <a:xfrm>
            <a:off x="4623320" y="2454110"/>
            <a:ext cx="4269160" cy="3032024"/>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200"/>
              </a:spcBef>
              <a:buFontTx/>
              <a:buNone/>
              <a:defRPr sz="1800" b="1" i="0" kern="1200">
                <a:solidFill>
                  <a:schemeClr val="tx1">
                    <a:lumMod val="75000"/>
                    <a:lumOff val="25000"/>
                  </a:schemeClr>
                </a:solidFill>
                <a:latin typeface="+mn-lt"/>
                <a:ea typeface="+mn-ea"/>
                <a:cs typeface="PingFang SC Bold" panose="020B0400000000000000" pitchFamily="34" charset="-122"/>
              </a:defRPr>
            </a:lvl1pPr>
            <a:lvl2pPr marL="360045" indent="-28575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2pPr>
            <a:lvl3pPr marL="11430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3pPr>
            <a:lvl4pPr marL="16002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4pPr>
            <a:lvl5pPr marL="20574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1600" b="0" dirty="0">
                <a:ea typeface="等线" panose="02010600030101010101" charset="-122"/>
              </a:rPr>
              <a:t>If </a:t>
            </a:r>
            <a:r>
              <a:rPr lang="en-US" altLang="zh-CN" sz="1600" b="0" dirty="0" err="1">
                <a:solidFill>
                  <a:srgbClr val="C00000"/>
                </a:solidFill>
                <a:latin typeface="Courier New" panose="02070309020205020404" pitchFamily="49" charset="0"/>
                <a:ea typeface="等线" panose="02010600030101010101" charset="-122"/>
                <a:cs typeface="Courier New" panose="02070309020205020404" pitchFamily="49" charset="0"/>
              </a:rPr>
              <a:t>to.txt</a:t>
            </a:r>
            <a:r>
              <a:rPr lang="zh-CN" altLang="en-US" sz="1600" b="0" dirty="0">
                <a:ea typeface="等线" panose="02010600030101010101" charset="-122"/>
              </a:rPr>
              <a:t> </a:t>
            </a:r>
            <a:r>
              <a:rPr lang="en-US" altLang="zh-CN" sz="1600" b="0" dirty="0">
                <a:ea typeface="等线" panose="02010600030101010101" charset="-122"/>
              </a:rPr>
              <a:t>exists</a:t>
            </a:r>
            <a:r>
              <a:rPr lang="zh-CN" altLang="en-US" sz="1600" b="0" dirty="0">
                <a:ea typeface="等线" panose="02010600030101010101" charset="-122"/>
              </a:rPr>
              <a:t> </a:t>
            </a:r>
            <a:r>
              <a:rPr lang="en-US" altLang="zh-CN" sz="1600" b="0" dirty="0">
                <a:ea typeface="等线" panose="02010600030101010101" charset="-122"/>
              </a:rPr>
              <a:t>and</a:t>
            </a:r>
            <a:r>
              <a:rPr lang="zh-CN" altLang="en-US" sz="1600" b="0" dirty="0">
                <a:ea typeface="等线" panose="02010600030101010101" charset="-122"/>
              </a:rPr>
              <a:t> </a:t>
            </a:r>
            <a:r>
              <a:rPr lang="en-US" altLang="zh-CN" sz="1600" b="0" dirty="0">
                <a:solidFill>
                  <a:schemeClr val="accent1"/>
                </a:solidFill>
                <a:ea typeface="等线" panose="02010600030101010101" charset="-122"/>
              </a:rPr>
              <a:t>fails between 1 &amp; 2</a:t>
            </a:r>
            <a:endParaRPr lang="en-US" altLang="zh-CN" sz="1600" b="0" dirty="0">
              <a:solidFill>
                <a:schemeClr val="accent1"/>
              </a:solidFill>
              <a:ea typeface="等线" panose="02010600030101010101" charset="-122"/>
            </a:endParaRPr>
          </a:p>
          <a:p>
            <a:pPr lvl="1"/>
            <a:r>
              <a:rPr lang="en-US" altLang="zh-CN" sz="1400" dirty="0">
                <a:ea typeface="等线" panose="02010600030101010101" charset="-122"/>
              </a:rPr>
              <a:t>It will always exist even if the</a:t>
            </a:r>
            <a:r>
              <a:rPr lang="zh-CN" altLang="en-US" sz="1400" dirty="0">
                <a:ea typeface="等线" panose="02010600030101010101" charset="-122"/>
              </a:rPr>
              <a:t> </a:t>
            </a:r>
            <a:r>
              <a:rPr lang="en-US" altLang="zh-CN" sz="1400" dirty="0">
                <a:ea typeface="等线" panose="02010600030101010101" charset="-122"/>
              </a:rPr>
              <a:t>machine fails between 1 &amp; 2</a:t>
            </a:r>
            <a:endParaRPr lang="en-US" altLang="zh-CN" sz="1400" dirty="0">
              <a:ea typeface="等线" panose="02010600030101010101" charset="-122"/>
            </a:endParaRPr>
          </a:p>
          <a:p>
            <a:pPr lvl="1"/>
            <a:r>
              <a:rPr lang="en-US" altLang="zh-CN" sz="1400" dirty="0">
                <a:ea typeface="等线" panose="02010600030101010101" charset="-122"/>
              </a:rPr>
              <a:t>Must increase reference count of </a:t>
            </a:r>
            <a:r>
              <a:rPr lang="en-US" altLang="zh-CN" sz="1400" dirty="0" err="1">
                <a:solidFill>
                  <a:srgbClr val="C00000"/>
                </a:solidFill>
                <a:latin typeface="Courier New" panose="02070309020205020404" pitchFamily="49" charset="0"/>
                <a:ea typeface="等线" panose="02010600030101010101" charset="-122"/>
                <a:cs typeface="Courier New" panose="02070309020205020404" pitchFamily="49" charset="0"/>
              </a:rPr>
              <a:t>from.txt</a:t>
            </a:r>
            <a:r>
              <a:rPr lang="en-US" altLang="zh-CN" sz="1400" dirty="0" err="1">
                <a:ea typeface="等线" panose="02010600030101010101" charset="-122"/>
              </a:rPr>
              <a:t>'s</a:t>
            </a:r>
            <a:r>
              <a:rPr lang="en-US" altLang="zh-CN" sz="1400" dirty="0">
                <a:ea typeface="等线" panose="02010600030101010101" charset="-122"/>
              </a:rPr>
              <a:t> </a:t>
            </a:r>
            <a:r>
              <a:rPr lang="en-US" altLang="zh-CN" sz="1400" dirty="0" err="1">
                <a:ea typeface="等线" panose="02010600030101010101" charset="-122"/>
              </a:rPr>
              <a:t>inode</a:t>
            </a:r>
            <a:r>
              <a:rPr lang="en-US" altLang="zh-CN" sz="1400" dirty="0">
                <a:ea typeface="等线" panose="02010600030101010101" charset="-122"/>
              </a:rPr>
              <a:t> </a:t>
            </a:r>
            <a:r>
              <a:rPr lang="en-US" altLang="zh-CN" sz="1400" dirty="0">
                <a:solidFill>
                  <a:srgbClr val="0432FF"/>
                </a:solidFill>
                <a:ea typeface="等线" panose="02010600030101010101" charset="-122"/>
              </a:rPr>
              <a:t>on recovery</a:t>
            </a:r>
            <a:endParaRPr lang="zh-CN" altLang="zh-CN" sz="1400" dirty="0">
              <a:solidFill>
                <a:srgbClr val="0432FF"/>
              </a:solidFill>
              <a:ea typeface="等线" panose="02010600030101010101" charset="-122"/>
            </a:endParaRPr>
          </a:p>
          <a:p>
            <a:endParaRPr kumimoji="1" lang="zh-CN" altLang="zh-CN" sz="1400" dirty="0">
              <a:solidFill>
                <a:srgbClr val="0432FF"/>
              </a:solidFill>
              <a:ea typeface="等线" panose="02010600030101010101" charset="-122"/>
            </a:endParaRPr>
          </a:p>
        </p:txBody>
      </p:sp>
      <p:sp>
        <p:nvSpPr>
          <p:cNvPr id="17" name="文本框 16"/>
          <p:cNvSpPr txBox="1"/>
          <p:nvPr/>
        </p:nvSpPr>
        <p:spPr>
          <a:xfrm>
            <a:off x="4623320" y="1213717"/>
            <a:ext cx="3836588" cy="661720"/>
          </a:xfrm>
          <a:prstGeom prst="rect">
            <a:avLst/>
          </a:prstGeom>
          <a:noFill/>
        </p:spPr>
        <p:txBody>
          <a:bodyPr wrap="square" rtlCol="0">
            <a:spAutoFit/>
          </a:bodyPr>
          <a:lstStyle/>
          <a:p>
            <a:pPr>
              <a:spcAft>
                <a:spcPts val="600"/>
              </a:spcAft>
            </a:pPr>
            <a:r>
              <a:rPr kumimoji="1" lang="en-US" altLang="zh-CN" sz="1600" dirty="0">
                <a:latin typeface="Courier New" panose="02070309020205020404" pitchFamily="49" charset="0"/>
                <a:cs typeface="Courier New" panose="02070309020205020404" pitchFamily="49" charset="0"/>
              </a:rPr>
              <a:t>1 LINK(</a:t>
            </a:r>
            <a:r>
              <a:rPr kumimoji="1" lang="en-US" altLang="zh-CN" sz="1600" dirty="0" err="1">
                <a:latin typeface="Courier New" panose="02070309020205020404" pitchFamily="49" charset="0"/>
                <a:cs typeface="Courier New" panose="02070309020205020404" pitchFamily="49" charset="0"/>
              </a:rPr>
              <a:t>from.txt</a:t>
            </a:r>
            <a:r>
              <a:rPr kumimoji="1" lang="en-US" altLang="zh-CN" sz="1600" dirty="0">
                <a:latin typeface="Courier New" panose="02070309020205020404" pitchFamily="49" charset="0"/>
                <a:cs typeface="Courier New" panose="02070309020205020404" pitchFamily="49" charset="0"/>
              </a:rPr>
              <a:t>, </a:t>
            </a:r>
            <a:r>
              <a:rPr kumimoji="1" lang="en-US" altLang="zh-CN" sz="1600" dirty="0" err="1">
                <a:latin typeface="Courier New" panose="02070309020205020404" pitchFamily="49" charset="0"/>
                <a:cs typeface="Courier New" panose="02070309020205020404" pitchFamily="49" charset="0"/>
              </a:rPr>
              <a:t>to.txt</a:t>
            </a:r>
            <a:r>
              <a:rPr kumimoji="1" lang="en-US" altLang="zh-CN" sz="1600" dirty="0">
                <a:latin typeface="Courier New" panose="02070309020205020404" pitchFamily="49" charset="0"/>
                <a:cs typeface="Courier New" panose="02070309020205020404" pitchFamily="49" charset="0"/>
              </a:rPr>
              <a:t>)</a:t>
            </a:r>
            <a:endParaRPr kumimoji="1" lang="en-US" altLang="zh-CN" sz="1600" dirty="0">
              <a:latin typeface="Courier New" panose="02070309020205020404" pitchFamily="49" charset="0"/>
              <a:cs typeface="Courier New" panose="02070309020205020404" pitchFamily="49" charset="0"/>
            </a:endParaRPr>
          </a:p>
          <a:p>
            <a:pPr>
              <a:spcAft>
                <a:spcPts val="600"/>
              </a:spcAft>
            </a:pPr>
            <a:r>
              <a:rPr kumimoji="1" lang="en-US" altLang="zh-CN" sz="1600" dirty="0">
                <a:latin typeface="Courier New" panose="02070309020205020404" pitchFamily="49" charset="0"/>
                <a:cs typeface="Courier New" panose="02070309020205020404" pitchFamily="49" charset="0"/>
              </a:rPr>
              <a:t>2 UNLINK(</a:t>
            </a:r>
            <a:r>
              <a:rPr kumimoji="1" lang="en-US" altLang="zh-CN" sz="1600" dirty="0" err="1">
                <a:latin typeface="Courier New" panose="02070309020205020404" pitchFamily="49" charset="0"/>
                <a:cs typeface="Courier New" panose="02070309020205020404" pitchFamily="49" charset="0"/>
              </a:rPr>
              <a:t>from.txt</a:t>
            </a:r>
            <a:r>
              <a:rPr kumimoji="1" lang="en-US" altLang="zh-CN" sz="1600" dirty="0">
                <a:latin typeface="Courier New" panose="02070309020205020404" pitchFamily="49" charset="0"/>
                <a:cs typeface="Courier New" panose="02070309020205020404" pitchFamily="49" charset="0"/>
              </a:rPr>
              <a:t>)</a:t>
            </a:r>
            <a:endParaRPr kumimoji="1" lang="zh-CN" altLang="en-US" sz="1600" dirty="0">
              <a:latin typeface="Courier New" panose="02070309020205020404" pitchFamily="49" charset="0"/>
              <a:cs typeface="Courier New" panose="02070309020205020404" pitchFamily="49" charset="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spcBef>
                <a:spcPts val="0"/>
              </a:spcBef>
            </a:pPr>
            <a:r>
              <a:rPr lang="en-US" altLang="zh-CN" sz="3600" b="0" kern="0" cap="none" dirty="0">
                <a:solidFill>
                  <a:srgbClr val="C00000"/>
                </a:solidFill>
                <a:latin typeface="Arial" panose="020B0604020202020204"/>
                <a:cs typeface="+mn-cs"/>
              </a:rPr>
              <a:t>Other file</a:t>
            </a:r>
            <a:r>
              <a:rPr lang="zh-CN" altLang="en-US" sz="3600" b="0" kern="0" cap="none" dirty="0">
                <a:solidFill>
                  <a:srgbClr val="C00000"/>
                </a:solidFill>
                <a:latin typeface="Arial" panose="020B0604020202020204"/>
                <a:cs typeface="+mn-cs"/>
              </a:rPr>
              <a:t> </a:t>
            </a:r>
            <a:r>
              <a:rPr lang="en-US" altLang="zh-CN" sz="3600" b="0" kern="0" cap="none" dirty="0">
                <a:solidFill>
                  <a:srgbClr val="C00000"/>
                </a:solidFill>
                <a:latin typeface="Arial" panose="020B0604020202020204"/>
                <a:cs typeface="+mn-cs"/>
              </a:rPr>
              <a:t>systems</a:t>
            </a:r>
            <a:r>
              <a:rPr lang="zh-CN" altLang="en-US" sz="3600" b="0" kern="0" cap="none" dirty="0">
                <a:solidFill>
                  <a:srgbClr val="C00000"/>
                </a:solidFill>
                <a:latin typeface="Arial" panose="020B0604020202020204"/>
                <a:cs typeface="+mn-cs"/>
              </a:rPr>
              <a:t> </a:t>
            </a:r>
            <a:r>
              <a:rPr lang="en-US" altLang="zh-CN" sz="3600" b="0" kern="0" cap="none" dirty="0">
                <a:solidFill>
                  <a:srgbClr val="C00000"/>
                </a:solidFill>
                <a:latin typeface="Arial" panose="020B0604020202020204"/>
                <a:cs typeface="+mn-cs"/>
              </a:rPr>
              <a:t>(not</a:t>
            </a:r>
            <a:r>
              <a:rPr lang="zh-CN" altLang="en-US" sz="3600" b="0" kern="0" cap="none" dirty="0">
                <a:solidFill>
                  <a:srgbClr val="C00000"/>
                </a:solidFill>
                <a:latin typeface="Arial" panose="020B0604020202020204"/>
                <a:cs typeface="+mn-cs"/>
              </a:rPr>
              <a:t> </a:t>
            </a:r>
            <a:r>
              <a:rPr lang="en-US" altLang="zh-CN" sz="3600" b="0" kern="0" cap="none" dirty="0" err="1">
                <a:solidFill>
                  <a:srgbClr val="C00000"/>
                </a:solidFill>
                <a:latin typeface="Arial" panose="020B0604020202020204"/>
                <a:cs typeface="+mn-cs"/>
              </a:rPr>
              <a:t>inode</a:t>
            </a:r>
            <a:r>
              <a:rPr lang="en-US" altLang="zh-CN" sz="3600" b="0" kern="0" cap="none" dirty="0">
                <a:solidFill>
                  <a:srgbClr val="C00000"/>
                </a:solidFill>
                <a:latin typeface="Arial" panose="020B0604020202020204"/>
                <a:cs typeface="+mn-cs"/>
              </a:rPr>
              <a:t>)</a:t>
            </a:r>
            <a:endParaRPr lang="en-US" altLang="zh-CN" sz="3600" b="0" kern="0" cap="none" dirty="0">
              <a:solidFill>
                <a:srgbClr val="C00000"/>
              </a:solidFill>
              <a:latin typeface="Arial" panose="020B0604020202020204"/>
              <a:cs typeface="+mn-cs"/>
            </a:endParaRPr>
          </a:p>
        </p:txBody>
      </p:sp>
      <p:sp>
        <p:nvSpPr>
          <p:cNvPr id="4" name="文本占位符 3"/>
          <p:cNvSpPr>
            <a:spLocks noGrp="1"/>
          </p:cNvSpPr>
          <p:nvPr>
            <p:ph type="body" idx="1"/>
          </p:nvPr>
        </p:nvSpPr>
        <p:spPr/>
        <p:txBody>
          <a:bodyPr/>
          <a:lstStyle/>
          <a:p>
            <a:endParaRPr lang="zh-CN" altLang="en-US"/>
          </a:p>
        </p:txBody>
      </p:sp>
      <p:sp>
        <p:nvSpPr>
          <p:cNvPr id="6" name="矩形 5"/>
          <p:cNvSpPr/>
          <p:nvPr/>
        </p:nvSpPr>
        <p:spPr>
          <a:xfrm>
            <a:off x="-396552" y="228866"/>
            <a:ext cx="1728192" cy="1476506"/>
          </a:xfrm>
          <a:prstGeom prst="rect">
            <a:avLst/>
          </a:prstGeom>
          <a:solidFill>
            <a:schemeClr val="bg1"/>
          </a:solidFill>
          <a:ln w="12700">
            <a:no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等线" panose="02010600030101010101" charset="-122"/>
              </a:rPr>
              <a:t>Other</a:t>
            </a:r>
            <a:r>
              <a:rPr lang="zh-CN" altLang="en-US" dirty="0">
                <a:ea typeface="等线" panose="02010600030101010101" charset="-122"/>
              </a:rPr>
              <a:t> </a:t>
            </a:r>
            <a:r>
              <a:rPr lang="en-US" altLang="zh-CN" dirty="0">
                <a:ea typeface="等线" panose="02010600030101010101" charset="-122"/>
              </a:rPr>
              <a:t>Choices instead</a:t>
            </a:r>
            <a:r>
              <a:rPr lang="zh-CN" altLang="en-US" dirty="0">
                <a:ea typeface="等线" panose="02010600030101010101" charset="-122"/>
              </a:rPr>
              <a:t> </a:t>
            </a:r>
            <a:r>
              <a:rPr lang="en-US" altLang="zh-CN" dirty="0">
                <a:ea typeface="等线" panose="02010600030101010101" charset="-122"/>
              </a:rPr>
              <a:t>of</a:t>
            </a:r>
            <a:r>
              <a:rPr lang="zh-CN" altLang="en-US" dirty="0">
                <a:ea typeface="等线" panose="02010600030101010101" charset="-122"/>
              </a:rPr>
              <a:t> </a:t>
            </a:r>
            <a:r>
              <a:rPr lang="en-US" altLang="zh-CN" dirty="0" err="1">
                <a:ea typeface="等线" panose="02010600030101010101" charset="-122"/>
              </a:rPr>
              <a:t>inode</a:t>
            </a:r>
            <a:endParaRPr kumimoji="1" lang="zh-CN" altLang="en-US" dirty="0"/>
          </a:p>
        </p:txBody>
      </p:sp>
      <p:sp>
        <p:nvSpPr>
          <p:cNvPr id="3" name="内容占位符 2"/>
          <p:cNvSpPr>
            <a:spLocks noGrp="1"/>
          </p:cNvSpPr>
          <p:nvPr>
            <p:ph idx="1"/>
          </p:nvPr>
        </p:nvSpPr>
        <p:spPr>
          <a:xfrm>
            <a:off x="457200" y="1129308"/>
            <a:ext cx="4762872" cy="2016224"/>
          </a:xfrm>
        </p:spPr>
        <p:txBody>
          <a:bodyPr>
            <a:normAutofit/>
          </a:bodyPr>
          <a:lstStyle/>
          <a:p>
            <a:r>
              <a:rPr kumimoji="1" lang="en-GB" altLang="zh-CN" dirty="0">
                <a:solidFill>
                  <a:srgbClr val="BE384B"/>
                </a:solidFill>
              </a:rPr>
              <a:t>Method-1</a:t>
            </a:r>
            <a:r>
              <a:rPr kumimoji="1" lang="en-GB" altLang="zh-CN" b="0" dirty="0"/>
              <a:t>: use continue blocks</a:t>
            </a:r>
            <a:endParaRPr kumimoji="1" lang="en-GB" altLang="zh-CN" b="0" dirty="0"/>
          </a:p>
          <a:p>
            <a:pPr lvl="1"/>
            <a:r>
              <a:rPr kumimoji="1" lang="en-GB" altLang="zh-CN" dirty="0"/>
              <a:t>Re-allocate if the file expands</a:t>
            </a:r>
            <a:endParaRPr kumimoji="1" lang="en-GB" altLang="zh-CN" dirty="0"/>
          </a:p>
          <a:p>
            <a:pPr lvl="1"/>
            <a:r>
              <a:rPr kumimoji="1" lang="en-GB" altLang="zh-CN" dirty="0"/>
              <a:t>E.g., data in memory</a:t>
            </a:r>
            <a:endParaRPr kumimoji="1" lang="en-GB" altLang="zh-CN" dirty="0"/>
          </a:p>
          <a:p>
            <a:pPr lvl="1"/>
            <a:r>
              <a:rPr kumimoji="1" lang="en-GB" altLang="zh-CN" dirty="0"/>
              <a:t>Why not?</a:t>
            </a:r>
            <a:endParaRPr kumimoji="1" lang="en-GB" altLang="zh-CN"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矩形 4"/>
          <p:cNvSpPr/>
          <p:nvPr/>
        </p:nvSpPr>
        <p:spPr>
          <a:xfrm>
            <a:off x="4694619" y="1084894"/>
            <a:ext cx="4572000" cy="1945341"/>
          </a:xfrm>
          <a:prstGeom prst="rect">
            <a:avLst/>
          </a:prstGeom>
        </p:spPr>
        <p:txBody>
          <a:bodyPr>
            <a:spAutoFit/>
          </a:bodyPr>
          <a:lstStyle/>
          <a:p>
            <a:pPr lvl="0">
              <a:lnSpc>
                <a:spcPct val="120000"/>
              </a:lnSpc>
              <a:spcBef>
                <a:spcPts val="1200"/>
              </a:spcBef>
            </a:pPr>
            <a:r>
              <a:rPr kumimoji="1" lang="en-GB" altLang="zh-CN" b="1" dirty="0">
                <a:solidFill>
                  <a:srgbClr val="BE384B"/>
                </a:solidFill>
              </a:rPr>
              <a:t>Method-2</a:t>
            </a:r>
            <a:r>
              <a:rPr kumimoji="1" lang="en-GB" altLang="zh-CN" dirty="0">
                <a:solidFill>
                  <a:srgbClr val="000000">
                    <a:lumMod val="75000"/>
                    <a:lumOff val="25000"/>
                  </a:srgbClr>
                </a:solidFill>
              </a:rPr>
              <a:t>: use a linked list</a:t>
            </a:r>
            <a:endParaRPr kumimoji="1" lang="en-GB" altLang="zh-CN" dirty="0">
              <a:solidFill>
                <a:srgbClr val="000000">
                  <a:lumMod val="75000"/>
                  <a:lumOff val="25000"/>
                </a:srgbClr>
              </a:solidFill>
            </a:endParaRPr>
          </a:p>
          <a:p>
            <a:pPr marL="360045" lvl="1" indent="-285750">
              <a:lnSpc>
                <a:spcPct val="120000"/>
              </a:lnSpc>
              <a:spcBef>
                <a:spcPct val="20000"/>
              </a:spcBef>
              <a:buFont typeface="Arial" panose="020B0604020202020204" pitchFamily="34" charset="0"/>
              <a:buChar char="–"/>
            </a:pPr>
            <a:r>
              <a:rPr kumimoji="1" lang="en-GB" altLang="zh-CN" dirty="0">
                <a:solidFill>
                  <a:srgbClr val="000000">
                    <a:lumMod val="75000"/>
                    <a:lumOff val="25000"/>
                  </a:srgbClr>
                </a:solidFill>
              </a:rPr>
              <a:t>Each block links to its next block</a:t>
            </a:r>
            <a:endParaRPr kumimoji="1" lang="en-GB" altLang="zh-CN" dirty="0">
              <a:solidFill>
                <a:srgbClr val="000000">
                  <a:lumMod val="75000"/>
                  <a:lumOff val="25000"/>
                </a:srgbClr>
              </a:solidFill>
            </a:endParaRPr>
          </a:p>
          <a:p>
            <a:pPr marL="360045" lvl="1" indent="-285750">
              <a:lnSpc>
                <a:spcPct val="120000"/>
              </a:lnSpc>
              <a:spcBef>
                <a:spcPct val="20000"/>
              </a:spcBef>
              <a:buFont typeface="Arial" panose="020B0604020202020204" pitchFamily="34" charset="0"/>
              <a:buChar char="–"/>
            </a:pPr>
            <a:r>
              <a:rPr kumimoji="1" lang="en-GB" altLang="zh-CN" dirty="0">
                <a:solidFill>
                  <a:srgbClr val="000000">
                    <a:lumMod val="75000"/>
                    <a:lumOff val="25000"/>
                  </a:srgbClr>
                </a:solidFill>
              </a:rPr>
              <a:t>Use special one as EOF (End of File)</a:t>
            </a:r>
            <a:endParaRPr kumimoji="1" lang="en-GB" altLang="zh-CN" dirty="0">
              <a:solidFill>
                <a:srgbClr val="000000">
                  <a:lumMod val="75000"/>
                  <a:lumOff val="25000"/>
                </a:srgbClr>
              </a:solidFill>
            </a:endParaRPr>
          </a:p>
          <a:p>
            <a:pPr marL="360045" lvl="1" indent="-285750">
              <a:lnSpc>
                <a:spcPct val="120000"/>
              </a:lnSpc>
              <a:spcBef>
                <a:spcPct val="20000"/>
              </a:spcBef>
              <a:buFont typeface="Arial" panose="020B0604020202020204" pitchFamily="34" charset="0"/>
              <a:buChar char="–"/>
            </a:pPr>
            <a:r>
              <a:rPr kumimoji="1" lang="en-GB" altLang="zh-CN" dirty="0">
                <a:solidFill>
                  <a:srgbClr val="000000">
                    <a:lumMod val="75000"/>
                    <a:lumOff val="25000"/>
                  </a:srgbClr>
                </a:solidFill>
              </a:rPr>
              <a:t>E.g., FAT32</a:t>
            </a:r>
            <a:endParaRPr kumimoji="1" lang="en-GB" altLang="zh-CN" dirty="0">
              <a:solidFill>
                <a:srgbClr val="000000">
                  <a:lumMod val="75000"/>
                  <a:lumOff val="25000"/>
                </a:srgbClr>
              </a:solidFill>
            </a:endParaRPr>
          </a:p>
          <a:p>
            <a:pPr marL="360045" lvl="1" indent="-285750">
              <a:lnSpc>
                <a:spcPct val="120000"/>
              </a:lnSpc>
              <a:spcBef>
                <a:spcPct val="20000"/>
              </a:spcBef>
              <a:buFont typeface="Arial" panose="020B0604020202020204" pitchFamily="34" charset="0"/>
              <a:buChar char="–"/>
            </a:pPr>
            <a:r>
              <a:rPr kumimoji="1" lang="en-GB" altLang="zh-CN" dirty="0">
                <a:solidFill>
                  <a:srgbClr val="000000">
                    <a:lumMod val="75000"/>
                    <a:lumOff val="25000"/>
                  </a:srgbClr>
                </a:solidFill>
              </a:rPr>
              <a:t>Why not?</a:t>
            </a:r>
            <a:endParaRPr kumimoji="1" lang="zh-CN" altLang="en-US" dirty="0">
              <a:solidFill>
                <a:srgbClr val="000000">
                  <a:lumMod val="75000"/>
                  <a:lumOff val="25000"/>
                </a:srgbClr>
              </a:solidFill>
            </a:endParaRPr>
          </a:p>
        </p:txBody>
      </p:sp>
      <p:sp>
        <p:nvSpPr>
          <p:cNvPr id="6" name="内容占位符 2"/>
          <p:cNvSpPr txBox="1"/>
          <p:nvPr/>
        </p:nvSpPr>
        <p:spPr>
          <a:xfrm>
            <a:off x="457200" y="3304892"/>
            <a:ext cx="4762872" cy="2016224"/>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200"/>
              </a:spcBef>
              <a:buFontTx/>
              <a:buNone/>
              <a:defRPr sz="1800" b="1" i="0" kern="1200">
                <a:solidFill>
                  <a:schemeClr val="tx1">
                    <a:lumMod val="75000"/>
                    <a:lumOff val="25000"/>
                  </a:schemeClr>
                </a:solidFill>
                <a:latin typeface="+mn-lt"/>
                <a:ea typeface="+mn-ea"/>
                <a:cs typeface="PingFang SC Bold" panose="020B0400000000000000" pitchFamily="34" charset="-122"/>
              </a:defRPr>
            </a:lvl1pPr>
            <a:lvl2pPr marL="360045" indent="-28575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2pPr>
            <a:lvl3pPr marL="11430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3pPr>
            <a:lvl4pPr marL="16002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4pPr>
            <a:lvl5pPr marL="20574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kumimoji="1" lang="en-GB" altLang="zh-CN" dirty="0">
                <a:solidFill>
                  <a:srgbClr val="BE384B"/>
                </a:solidFill>
              </a:rPr>
              <a:t>How to integrate different FS?</a:t>
            </a:r>
            <a:endParaRPr kumimoji="1" lang="en-GB" altLang="zh-CN" dirty="0">
              <a:solidFill>
                <a:srgbClr val="BE384B"/>
              </a:solidFill>
            </a:endParaRPr>
          </a:p>
          <a:p>
            <a:pPr lvl="1"/>
            <a:r>
              <a:rPr kumimoji="1" lang="en-GB" altLang="zh-CN" dirty="0" err="1">
                <a:solidFill>
                  <a:schemeClr val="tx1"/>
                </a:solidFill>
              </a:rPr>
              <a:t>vnode</a:t>
            </a:r>
            <a:r>
              <a:rPr kumimoji="1" lang="en-GB" altLang="zh-CN" dirty="0">
                <a:solidFill>
                  <a:schemeClr val="tx1"/>
                </a:solidFill>
              </a:rPr>
              <a:t> (will discuss later)</a:t>
            </a:r>
            <a:endParaRPr kumimoji="1" lang="en-GB" altLang="zh-CN" dirty="0">
              <a:solidFill>
                <a:schemeClr val="tx1"/>
              </a:solidFill>
            </a:endParaRPr>
          </a:p>
          <a:p>
            <a:pPr lvl="1"/>
            <a:r>
              <a:rPr kumimoji="1" lang="en-GB" altLang="zh-CN" dirty="0">
                <a:solidFill>
                  <a:schemeClr val="tx1"/>
                </a:solidFill>
              </a:rPr>
              <a:t>Interface is similar with </a:t>
            </a:r>
            <a:r>
              <a:rPr kumimoji="1" lang="en-GB" altLang="zh-CN" dirty="0" err="1">
                <a:solidFill>
                  <a:schemeClr val="tx1"/>
                </a:solidFill>
              </a:rPr>
              <a:t>inode</a:t>
            </a:r>
            <a:endParaRPr kumimoji="1" lang="en-GB" altLang="zh-CN" dirty="0">
              <a:solidFill>
                <a:schemeClr val="tx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 name="Rectangle 47"/>
          <p:cNvSpPr/>
          <p:nvPr/>
        </p:nvSpPr>
        <p:spPr>
          <a:xfrm>
            <a:off x="6279115" y="1648129"/>
            <a:ext cx="371853" cy="258878"/>
          </a:xfrm>
          <a:prstGeom prst="rect">
            <a:avLst/>
          </a:prstGeom>
          <a:pattFill prst="pct10">
            <a:fgClr>
              <a:schemeClr val="tx1"/>
            </a:fgClr>
            <a:bgClr>
              <a:prstClr val="white"/>
            </a:bgClr>
          </a:patt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5" dirty="0">
              <a:latin typeface="Arial" panose="020B0604020202020204" pitchFamily="34" charset="0"/>
              <a:ea typeface="Gill Sans" charset="0"/>
              <a:cs typeface="Arial" panose="020B0604020202020204" pitchFamily="34" charset="0"/>
            </a:endParaRPr>
          </a:p>
        </p:txBody>
      </p:sp>
      <p:sp>
        <p:nvSpPr>
          <p:cNvPr id="5" name="Rectangle 4"/>
          <p:cNvSpPr/>
          <p:nvPr/>
        </p:nvSpPr>
        <p:spPr>
          <a:xfrm>
            <a:off x="6279409" y="1911810"/>
            <a:ext cx="371853" cy="267621"/>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5" dirty="0">
              <a:latin typeface="Arial" panose="020B0604020202020204" pitchFamily="34" charset="0"/>
              <a:ea typeface="Gill Sans" charset="0"/>
              <a:cs typeface="Arial" panose="020B0604020202020204" pitchFamily="34" charset="0"/>
            </a:endParaRPr>
          </a:p>
        </p:txBody>
      </p:sp>
      <p:grpSp>
        <p:nvGrpSpPr>
          <p:cNvPr id="6" name="Group 5"/>
          <p:cNvGrpSpPr/>
          <p:nvPr/>
        </p:nvGrpSpPr>
        <p:grpSpPr>
          <a:xfrm>
            <a:off x="7200356" y="1900667"/>
            <a:ext cx="1364736" cy="308594"/>
            <a:chOff x="5374103" y="3569368"/>
            <a:chExt cx="1393004" cy="370313"/>
          </a:xfrm>
          <a:solidFill>
            <a:srgbClr val="BCFFBC"/>
          </a:solidFill>
        </p:grpSpPr>
        <p:sp>
          <p:nvSpPr>
            <p:cNvPr id="7" name="Rectangle 6"/>
            <p:cNvSpPr/>
            <p:nvPr/>
          </p:nvSpPr>
          <p:spPr>
            <a:xfrm>
              <a:off x="5374105" y="3569368"/>
              <a:ext cx="1390316" cy="321145"/>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5" dirty="0">
                <a:latin typeface="Arial" panose="020B0604020202020204" pitchFamily="34" charset="0"/>
                <a:ea typeface="Gill Sans" charset="0"/>
                <a:cs typeface="Arial" panose="020B0604020202020204" pitchFamily="34" charset="0"/>
              </a:endParaRPr>
            </a:p>
          </p:txBody>
        </p:sp>
        <p:sp>
          <p:nvSpPr>
            <p:cNvPr id="8" name="TextBox 7"/>
            <p:cNvSpPr txBox="1"/>
            <p:nvPr/>
          </p:nvSpPr>
          <p:spPr>
            <a:xfrm>
              <a:off x="5374103" y="3582736"/>
              <a:ext cx="1393004" cy="356945"/>
            </a:xfrm>
            <a:prstGeom prst="rect">
              <a:avLst/>
            </a:prstGeom>
            <a:grpFill/>
          </p:spPr>
          <p:txBody>
            <a:bodyPr wrap="square" rtlCol="0">
              <a:spAutoFit/>
            </a:bodyPr>
            <a:lstStyle/>
            <a:p>
              <a:r>
                <a:rPr lang="en-US" sz="1335" dirty="0">
                  <a:latin typeface="Arial" panose="020B0604020202020204" pitchFamily="34" charset="0"/>
                  <a:ea typeface="Gill Sans" charset="0"/>
                  <a:cs typeface="Arial" panose="020B0604020202020204" pitchFamily="34" charset="0"/>
                </a:rPr>
                <a:t>File 31, Block 0</a:t>
              </a:r>
              <a:endParaRPr lang="en-US" sz="1335" dirty="0">
                <a:latin typeface="Arial" panose="020B0604020202020204" pitchFamily="34" charset="0"/>
                <a:ea typeface="Gill Sans" charset="0"/>
                <a:cs typeface="Arial" panose="020B0604020202020204" pitchFamily="34" charset="0"/>
              </a:endParaRPr>
            </a:p>
          </p:txBody>
        </p:sp>
      </p:grpSp>
      <p:grpSp>
        <p:nvGrpSpPr>
          <p:cNvPr id="9" name="Group 8"/>
          <p:cNvGrpSpPr/>
          <p:nvPr/>
        </p:nvGrpSpPr>
        <p:grpSpPr>
          <a:xfrm>
            <a:off x="7200359" y="2168288"/>
            <a:ext cx="1362103" cy="308594"/>
            <a:chOff x="5374105" y="3569368"/>
            <a:chExt cx="1390316" cy="370313"/>
          </a:xfrm>
          <a:solidFill>
            <a:srgbClr val="BCFFBC"/>
          </a:solidFill>
        </p:grpSpPr>
        <p:sp>
          <p:nvSpPr>
            <p:cNvPr id="10" name="Rectangle 9"/>
            <p:cNvSpPr/>
            <p:nvPr/>
          </p:nvSpPr>
          <p:spPr>
            <a:xfrm>
              <a:off x="5374105" y="3569368"/>
              <a:ext cx="1390316" cy="321145"/>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5" dirty="0">
                <a:latin typeface="Arial" panose="020B0604020202020204" pitchFamily="34" charset="0"/>
                <a:ea typeface="Gill Sans" charset="0"/>
                <a:cs typeface="Arial" panose="020B0604020202020204" pitchFamily="34" charset="0"/>
              </a:endParaRPr>
            </a:p>
          </p:txBody>
        </p:sp>
        <p:sp>
          <p:nvSpPr>
            <p:cNvPr id="11" name="TextBox 10"/>
            <p:cNvSpPr txBox="1"/>
            <p:nvPr/>
          </p:nvSpPr>
          <p:spPr>
            <a:xfrm>
              <a:off x="5381952" y="3582736"/>
              <a:ext cx="1378878" cy="356945"/>
            </a:xfrm>
            <a:prstGeom prst="rect">
              <a:avLst/>
            </a:prstGeom>
            <a:grpFill/>
          </p:spPr>
          <p:txBody>
            <a:bodyPr wrap="square" rtlCol="0">
              <a:spAutoFit/>
            </a:bodyPr>
            <a:lstStyle/>
            <a:p>
              <a:r>
                <a:rPr lang="en-US" sz="1335" dirty="0">
                  <a:latin typeface="Arial" panose="020B0604020202020204" pitchFamily="34" charset="0"/>
                  <a:ea typeface="Gill Sans" charset="0"/>
                  <a:cs typeface="Arial" panose="020B0604020202020204" pitchFamily="34" charset="0"/>
                </a:rPr>
                <a:t>File 31, Block 1</a:t>
              </a:r>
              <a:endParaRPr lang="en-US" sz="1335" dirty="0">
                <a:latin typeface="Arial" panose="020B0604020202020204" pitchFamily="34" charset="0"/>
                <a:ea typeface="Gill Sans" charset="0"/>
                <a:cs typeface="Arial" panose="020B0604020202020204" pitchFamily="34" charset="0"/>
              </a:endParaRPr>
            </a:p>
          </p:txBody>
        </p:sp>
      </p:grpSp>
      <p:sp>
        <p:nvSpPr>
          <p:cNvPr id="12" name="Rectangle 11"/>
          <p:cNvSpPr/>
          <p:nvPr/>
        </p:nvSpPr>
        <p:spPr>
          <a:xfrm>
            <a:off x="7200359" y="2435912"/>
            <a:ext cx="1362103" cy="267621"/>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5" dirty="0">
              <a:latin typeface="Arial" panose="020B0604020202020204" pitchFamily="34" charset="0"/>
              <a:ea typeface="Gill Sans" charset="0"/>
              <a:cs typeface="Arial" panose="020B0604020202020204" pitchFamily="34" charset="0"/>
            </a:endParaRPr>
          </a:p>
        </p:txBody>
      </p:sp>
      <p:sp>
        <p:nvSpPr>
          <p:cNvPr id="13" name="Rectangle 12"/>
          <p:cNvSpPr/>
          <p:nvPr/>
        </p:nvSpPr>
        <p:spPr>
          <a:xfrm>
            <a:off x="7200359" y="2703533"/>
            <a:ext cx="1362103" cy="26762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5" dirty="0">
              <a:latin typeface="Arial" panose="020B0604020202020204" pitchFamily="34" charset="0"/>
              <a:ea typeface="Gill Sans" charset="0"/>
              <a:cs typeface="Arial" panose="020B0604020202020204" pitchFamily="34" charset="0"/>
            </a:endParaRPr>
          </a:p>
        </p:txBody>
      </p:sp>
      <p:sp>
        <p:nvSpPr>
          <p:cNvPr id="14" name="Rectangle 13"/>
          <p:cNvSpPr/>
          <p:nvPr/>
        </p:nvSpPr>
        <p:spPr>
          <a:xfrm>
            <a:off x="7200359" y="2971154"/>
            <a:ext cx="1362103" cy="26762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5" dirty="0">
              <a:latin typeface="Arial" panose="020B0604020202020204" pitchFamily="34" charset="0"/>
              <a:ea typeface="Gill Sans" charset="0"/>
              <a:cs typeface="Arial" panose="020B0604020202020204" pitchFamily="34" charset="0"/>
            </a:endParaRPr>
          </a:p>
        </p:txBody>
      </p:sp>
      <p:sp>
        <p:nvSpPr>
          <p:cNvPr id="15" name="Rectangle 14"/>
          <p:cNvSpPr/>
          <p:nvPr/>
        </p:nvSpPr>
        <p:spPr>
          <a:xfrm>
            <a:off x="7196840" y="3506395"/>
            <a:ext cx="1362103" cy="26762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5" dirty="0">
              <a:latin typeface="Arial" panose="020B0604020202020204" pitchFamily="34" charset="0"/>
              <a:ea typeface="Gill Sans" charset="0"/>
              <a:cs typeface="Arial" panose="020B0604020202020204" pitchFamily="34" charset="0"/>
            </a:endParaRPr>
          </a:p>
        </p:txBody>
      </p:sp>
      <p:sp>
        <p:nvSpPr>
          <p:cNvPr id="16" name="Rectangle 15"/>
          <p:cNvSpPr/>
          <p:nvPr/>
        </p:nvSpPr>
        <p:spPr>
          <a:xfrm>
            <a:off x="7197726" y="3774016"/>
            <a:ext cx="1362103" cy="26762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5" dirty="0">
              <a:latin typeface="Arial" panose="020B0604020202020204" pitchFamily="34" charset="0"/>
              <a:ea typeface="Gill Sans" charset="0"/>
              <a:cs typeface="Arial" panose="020B0604020202020204" pitchFamily="34" charset="0"/>
            </a:endParaRPr>
          </a:p>
        </p:txBody>
      </p:sp>
      <p:grpSp>
        <p:nvGrpSpPr>
          <p:cNvPr id="17" name="Group 16"/>
          <p:cNvGrpSpPr/>
          <p:nvPr/>
        </p:nvGrpSpPr>
        <p:grpSpPr>
          <a:xfrm>
            <a:off x="7197728" y="4041634"/>
            <a:ext cx="1367366" cy="308594"/>
            <a:chOff x="5374105" y="3569368"/>
            <a:chExt cx="1395688" cy="370313"/>
          </a:xfrm>
          <a:solidFill>
            <a:srgbClr val="BCFFBC"/>
          </a:solidFill>
        </p:grpSpPr>
        <p:sp>
          <p:nvSpPr>
            <p:cNvPr id="18" name="Rectangle 17"/>
            <p:cNvSpPr/>
            <p:nvPr/>
          </p:nvSpPr>
          <p:spPr>
            <a:xfrm>
              <a:off x="5374105" y="3569368"/>
              <a:ext cx="1390316" cy="321145"/>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5" dirty="0">
                <a:latin typeface="Arial" panose="020B0604020202020204" pitchFamily="34" charset="0"/>
                <a:ea typeface="Gill Sans" charset="0"/>
                <a:cs typeface="Arial" panose="020B0604020202020204" pitchFamily="34" charset="0"/>
              </a:endParaRPr>
            </a:p>
          </p:txBody>
        </p:sp>
        <p:sp>
          <p:nvSpPr>
            <p:cNvPr id="19" name="TextBox 18"/>
            <p:cNvSpPr txBox="1"/>
            <p:nvPr/>
          </p:nvSpPr>
          <p:spPr>
            <a:xfrm>
              <a:off x="5384637" y="3582736"/>
              <a:ext cx="1385156" cy="356945"/>
            </a:xfrm>
            <a:prstGeom prst="rect">
              <a:avLst/>
            </a:prstGeom>
            <a:grpFill/>
          </p:spPr>
          <p:txBody>
            <a:bodyPr wrap="square" rtlCol="0">
              <a:spAutoFit/>
            </a:bodyPr>
            <a:lstStyle/>
            <a:p>
              <a:r>
                <a:rPr lang="en-US" sz="1335" dirty="0">
                  <a:latin typeface="Arial" panose="020B0604020202020204" pitchFamily="34" charset="0"/>
                  <a:ea typeface="Gill Sans" charset="0"/>
                  <a:cs typeface="Arial" panose="020B0604020202020204" pitchFamily="34" charset="0"/>
                </a:rPr>
                <a:t>File 31, Block 2</a:t>
              </a:r>
              <a:endParaRPr lang="en-US" sz="1335" dirty="0">
                <a:latin typeface="Arial" panose="020B0604020202020204" pitchFamily="34" charset="0"/>
                <a:ea typeface="Gill Sans" charset="0"/>
                <a:cs typeface="Arial" panose="020B0604020202020204" pitchFamily="34" charset="0"/>
              </a:endParaRPr>
            </a:p>
          </p:txBody>
        </p:sp>
      </p:grpSp>
      <p:sp>
        <p:nvSpPr>
          <p:cNvPr id="20" name="Rectangle 19"/>
          <p:cNvSpPr/>
          <p:nvPr/>
        </p:nvSpPr>
        <p:spPr>
          <a:xfrm>
            <a:off x="7197726" y="4309258"/>
            <a:ext cx="1362103" cy="26762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5" dirty="0">
              <a:latin typeface="Arial" panose="020B0604020202020204" pitchFamily="34" charset="0"/>
              <a:ea typeface="Gill Sans" charset="0"/>
              <a:cs typeface="Arial" panose="020B0604020202020204" pitchFamily="34" charset="0"/>
            </a:endParaRPr>
          </a:p>
        </p:txBody>
      </p:sp>
      <p:sp>
        <p:nvSpPr>
          <p:cNvPr id="21" name="TextBox 20"/>
          <p:cNvSpPr txBox="1"/>
          <p:nvPr/>
        </p:nvSpPr>
        <p:spPr>
          <a:xfrm>
            <a:off x="7256057" y="1046956"/>
            <a:ext cx="1309923" cy="323165"/>
          </a:xfrm>
          <a:prstGeom prst="rect">
            <a:avLst/>
          </a:prstGeom>
          <a:noFill/>
        </p:spPr>
        <p:txBody>
          <a:bodyPr wrap="square" rtlCol="0">
            <a:spAutoFit/>
          </a:bodyPr>
          <a:lstStyle/>
          <a:p>
            <a:r>
              <a:rPr lang="en-US" sz="1500" dirty="0">
                <a:latin typeface="Arial" panose="020B0604020202020204" pitchFamily="34" charset="0"/>
                <a:ea typeface="Gill Sans" charset="0"/>
                <a:cs typeface="Arial" panose="020B0604020202020204" pitchFamily="34" charset="0"/>
              </a:rPr>
              <a:t>Disk Blocks</a:t>
            </a:r>
            <a:endParaRPr lang="en-US" sz="1500" dirty="0">
              <a:latin typeface="Arial" panose="020B0604020202020204" pitchFamily="34" charset="0"/>
              <a:ea typeface="Gill Sans" charset="0"/>
              <a:cs typeface="Arial" panose="020B0604020202020204" pitchFamily="34" charset="0"/>
            </a:endParaRPr>
          </a:p>
        </p:txBody>
      </p:sp>
      <p:sp>
        <p:nvSpPr>
          <p:cNvPr id="22" name="Rectangle 21"/>
          <p:cNvSpPr/>
          <p:nvPr/>
        </p:nvSpPr>
        <p:spPr>
          <a:xfrm>
            <a:off x="7200359" y="1365428"/>
            <a:ext cx="1362103" cy="35875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5" dirty="0">
              <a:latin typeface="Arial" panose="020B0604020202020204" pitchFamily="34" charset="0"/>
              <a:ea typeface="Gill Sans" charset="0"/>
              <a:cs typeface="Arial" panose="020B0604020202020204" pitchFamily="34" charset="0"/>
            </a:endParaRPr>
          </a:p>
        </p:txBody>
      </p:sp>
      <p:sp>
        <p:nvSpPr>
          <p:cNvPr id="23" name="Rectangle 22"/>
          <p:cNvSpPr/>
          <p:nvPr/>
        </p:nvSpPr>
        <p:spPr>
          <a:xfrm>
            <a:off x="6279409" y="1366312"/>
            <a:ext cx="371853" cy="358668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5" dirty="0">
              <a:latin typeface="Arial" panose="020B0604020202020204" pitchFamily="34" charset="0"/>
              <a:ea typeface="Gill Sans" charset="0"/>
              <a:cs typeface="Arial" panose="020B0604020202020204" pitchFamily="34" charset="0"/>
            </a:endParaRPr>
          </a:p>
        </p:txBody>
      </p:sp>
      <p:sp>
        <p:nvSpPr>
          <p:cNvPr id="24" name="TextBox 23"/>
          <p:cNvSpPr txBox="1"/>
          <p:nvPr/>
        </p:nvSpPr>
        <p:spPr>
          <a:xfrm>
            <a:off x="6228184" y="1046956"/>
            <a:ext cx="522002" cy="323165"/>
          </a:xfrm>
          <a:prstGeom prst="rect">
            <a:avLst/>
          </a:prstGeom>
          <a:noFill/>
        </p:spPr>
        <p:txBody>
          <a:bodyPr wrap="none" rtlCol="0">
            <a:spAutoFit/>
          </a:bodyPr>
          <a:lstStyle/>
          <a:p>
            <a:r>
              <a:rPr lang="en-US" sz="1500" dirty="0">
                <a:latin typeface="Arial" panose="020B0604020202020204" pitchFamily="34" charset="0"/>
                <a:ea typeface="Gill Sans" charset="0"/>
                <a:cs typeface="Arial" panose="020B0604020202020204" pitchFamily="34" charset="0"/>
              </a:rPr>
              <a:t>FAT</a:t>
            </a:r>
            <a:endParaRPr lang="en-US" sz="1500" dirty="0">
              <a:latin typeface="Arial" panose="020B0604020202020204" pitchFamily="34" charset="0"/>
              <a:ea typeface="Gill Sans" charset="0"/>
              <a:cs typeface="Arial" panose="020B0604020202020204" pitchFamily="34" charset="0"/>
            </a:endParaRPr>
          </a:p>
        </p:txBody>
      </p:sp>
      <p:sp>
        <p:nvSpPr>
          <p:cNvPr id="25" name="Rectangle 24"/>
          <p:cNvSpPr/>
          <p:nvPr/>
        </p:nvSpPr>
        <p:spPr>
          <a:xfrm>
            <a:off x="6666539" y="4645223"/>
            <a:ext cx="702035" cy="348878"/>
          </a:xfrm>
          <a:prstGeom prst="rect">
            <a:avLst/>
          </a:prstGeom>
        </p:spPr>
        <p:txBody>
          <a:bodyPr wrap="square">
            <a:spAutoFit/>
          </a:bodyPr>
          <a:lstStyle/>
          <a:p>
            <a:r>
              <a:rPr lang="en-US" sz="1665" dirty="0">
                <a:latin typeface="Arial" panose="020B0604020202020204" pitchFamily="34" charset="0"/>
                <a:ea typeface="Gill Sans" charset="0"/>
                <a:cs typeface="Arial" panose="020B0604020202020204" pitchFamily="34" charset="0"/>
              </a:rPr>
              <a:t>N-1:</a:t>
            </a:r>
            <a:endParaRPr lang="en-US" sz="1665" dirty="0">
              <a:latin typeface="Arial" panose="020B0604020202020204" pitchFamily="34" charset="0"/>
              <a:ea typeface="Gill Sans" charset="0"/>
              <a:cs typeface="Arial" panose="020B0604020202020204" pitchFamily="34" charset="0"/>
            </a:endParaRPr>
          </a:p>
        </p:txBody>
      </p:sp>
      <p:sp>
        <p:nvSpPr>
          <p:cNvPr id="26" name="Rectangle 25"/>
          <p:cNvSpPr/>
          <p:nvPr/>
        </p:nvSpPr>
        <p:spPr>
          <a:xfrm>
            <a:off x="6851849" y="1307452"/>
            <a:ext cx="417303" cy="348878"/>
          </a:xfrm>
          <a:prstGeom prst="rect">
            <a:avLst/>
          </a:prstGeom>
        </p:spPr>
        <p:txBody>
          <a:bodyPr wrap="square">
            <a:spAutoFit/>
          </a:bodyPr>
          <a:lstStyle/>
          <a:p>
            <a:r>
              <a:rPr lang="en-US" sz="1665" dirty="0">
                <a:latin typeface="Arial" panose="020B0604020202020204" pitchFamily="34" charset="0"/>
                <a:ea typeface="Gill Sans" charset="0"/>
                <a:cs typeface="Arial" panose="020B0604020202020204" pitchFamily="34" charset="0"/>
              </a:rPr>
              <a:t>0:</a:t>
            </a:r>
            <a:endParaRPr lang="en-US" sz="1665" dirty="0">
              <a:latin typeface="Arial" panose="020B0604020202020204" pitchFamily="34" charset="0"/>
              <a:ea typeface="Gill Sans" charset="0"/>
              <a:cs typeface="Arial" panose="020B0604020202020204" pitchFamily="34" charset="0"/>
            </a:endParaRPr>
          </a:p>
        </p:txBody>
      </p:sp>
      <p:sp>
        <p:nvSpPr>
          <p:cNvPr id="27" name="Rectangle 26"/>
          <p:cNvSpPr/>
          <p:nvPr/>
        </p:nvSpPr>
        <p:spPr>
          <a:xfrm>
            <a:off x="5940152" y="1307452"/>
            <a:ext cx="362600" cy="348878"/>
          </a:xfrm>
          <a:prstGeom prst="rect">
            <a:avLst/>
          </a:prstGeom>
        </p:spPr>
        <p:txBody>
          <a:bodyPr wrap="none">
            <a:spAutoFit/>
          </a:bodyPr>
          <a:lstStyle/>
          <a:p>
            <a:r>
              <a:rPr lang="en-US" sz="1665" dirty="0">
                <a:latin typeface="Arial" panose="020B0604020202020204" pitchFamily="34" charset="0"/>
                <a:ea typeface="Gill Sans" charset="0"/>
                <a:cs typeface="Arial" panose="020B0604020202020204" pitchFamily="34" charset="0"/>
              </a:rPr>
              <a:t>0:</a:t>
            </a:r>
            <a:endParaRPr lang="en-US" sz="1665" dirty="0">
              <a:latin typeface="Arial" panose="020B0604020202020204" pitchFamily="34" charset="0"/>
              <a:ea typeface="Gill Sans" charset="0"/>
              <a:cs typeface="Arial" panose="020B0604020202020204" pitchFamily="34" charset="0"/>
            </a:endParaRPr>
          </a:p>
        </p:txBody>
      </p:sp>
      <p:sp>
        <p:nvSpPr>
          <p:cNvPr id="28" name="Rectangle 27"/>
          <p:cNvSpPr/>
          <p:nvPr/>
        </p:nvSpPr>
        <p:spPr>
          <a:xfrm>
            <a:off x="5724128" y="4645223"/>
            <a:ext cx="587020" cy="348878"/>
          </a:xfrm>
          <a:prstGeom prst="rect">
            <a:avLst/>
          </a:prstGeom>
        </p:spPr>
        <p:txBody>
          <a:bodyPr wrap="none">
            <a:spAutoFit/>
          </a:bodyPr>
          <a:lstStyle/>
          <a:p>
            <a:r>
              <a:rPr lang="en-US" sz="1665" dirty="0">
                <a:latin typeface="Arial" panose="020B0604020202020204" pitchFamily="34" charset="0"/>
                <a:ea typeface="Gill Sans" charset="0"/>
                <a:cs typeface="Arial" panose="020B0604020202020204" pitchFamily="34" charset="0"/>
              </a:rPr>
              <a:t>N-1:</a:t>
            </a:r>
            <a:endParaRPr lang="en-US" sz="1665" dirty="0">
              <a:latin typeface="Arial" panose="020B0604020202020204" pitchFamily="34" charset="0"/>
              <a:ea typeface="Gill Sans" charset="0"/>
              <a:cs typeface="Arial" panose="020B0604020202020204" pitchFamily="34" charset="0"/>
            </a:endParaRPr>
          </a:p>
        </p:txBody>
      </p:sp>
      <p:grpSp>
        <p:nvGrpSpPr>
          <p:cNvPr id="29" name="Group 28"/>
          <p:cNvGrpSpPr/>
          <p:nvPr/>
        </p:nvGrpSpPr>
        <p:grpSpPr>
          <a:xfrm>
            <a:off x="4606833" y="1406970"/>
            <a:ext cx="1742534" cy="838806"/>
            <a:chOff x="3348408" y="1975617"/>
            <a:chExt cx="2091040" cy="1006567"/>
          </a:xfrm>
        </p:grpSpPr>
        <p:sp>
          <p:nvSpPr>
            <p:cNvPr id="30" name="Rectangle 29"/>
            <p:cNvSpPr/>
            <p:nvPr/>
          </p:nvSpPr>
          <p:spPr>
            <a:xfrm>
              <a:off x="4861982" y="2563530"/>
              <a:ext cx="577466" cy="418654"/>
            </a:xfrm>
            <a:prstGeom prst="rect">
              <a:avLst/>
            </a:prstGeom>
          </p:spPr>
          <p:txBody>
            <a:bodyPr wrap="none">
              <a:spAutoFit/>
            </a:bodyPr>
            <a:lstStyle/>
            <a:p>
              <a:r>
                <a:rPr lang="en-US" sz="1665" dirty="0">
                  <a:latin typeface="Arial" panose="020B0604020202020204" pitchFamily="34" charset="0"/>
                  <a:ea typeface="Gill Sans" charset="0"/>
                  <a:cs typeface="Arial" panose="020B0604020202020204" pitchFamily="34" charset="0"/>
                </a:rPr>
                <a:t>31:</a:t>
              </a:r>
              <a:endParaRPr lang="en-US" sz="1665" dirty="0">
                <a:latin typeface="Arial" panose="020B0604020202020204" pitchFamily="34" charset="0"/>
                <a:ea typeface="Gill Sans" charset="0"/>
                <a:cs typeface="Arial" panose="020B0604020202020204" pitchFamily="34" charset="0"/>
              </a:endParaRPr>
            </a:p>
          </p:txBody>
        </p:sp>
        <p:sp>
          <p:nvSpPr>
            <p:cNvPr id="31" name="TextBox 30"/>
            <p:cNvSpPr txBox="1"/>
            <p:nvPr/>
          </p:nvSpPr>
          <p:spPr>
            <a:xfrm>
              <a:off x="3348408" y="1975617"/>
              <a:ext cx="1489254" cy="418654"/>
            </a:xfrm>
            <a:prstGeom prst="rect">
              <a:avLst/>
            </a:prstGeom>
            <a:noFill/>
          </p:spPr>
          <p:txBody>
            <a:bodyPr wrap="none" rtlCol="0">
              <a:spAutoFit/>
            </a:bodyPr>
            <a:lstStyle/>
            <a:p>
              <a:r>
                <a:rPr lang="en-US" sz="1665" dirty="0">
                  <a:solidFill>
                    <a:srgbClr val="3366FF"/>
                  </a:solidFill>
                  <a:latin typeface="Arial" panose="020B0604020202020204" pitchFamily="34" charset="0"/>
                  <a:ea typeface="Gill Sans" charset="0"/>
                  <a:cs typeface="Arial" panose="020B0604020202020204" pitchFamily="34" charset="0"/>
                </a:rPr>
                <a:t>file number</a:t>
              </a:r>
              <a:endParaRPr lang="en-US" sz="1665" dirty="0">
                <a:solidFill>
                  <a:srgbClr val="3366FF"/>
                </a:solidFill>
                <a:latin typeface="Arial" panose="020B0604020202020204" pitchFamily="34" charset="0"/>
                <a:ea typeface="Gill Sans" charset="0"/>
                <a:cs typeface="Arial" panose="020B0604020202020204" pitchFamily="34" charset="0"/>
              </a:endParaRPr>
            </a:p>
          </p:txBody>
        </p:sp>
        <p:cxnSp>
          <p:nvCxnSpPr>
            <p:cNvPr id="32" name="Straight Arrow Connector 31"/>
            <p:cNvCxnSpPr/>
            <p:nvPr/>
          </p:nvCxnSpPr>
          <p:spPr>
            <a:xfrm>
              <a:off x="4491789" y="2325884"/>
              <a:ext cx="420369" cy="4413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6279409" y="1967389"/>
            <a:ext cx="508993" cy="480043"/>
            <a:chOff x="5351525" y="2687055"/>
            <a:chExt cx="610791" cy="576051"/>
          </a:xfrm>
        </p:grpSpPr>
        <p:sp>
          <p:nvSpPr>
            <p:cNvPr id="34" name="Rectangle 33"/>
            <p:cNvSpPr/>
            <p:nvPr/>
          </p:nvSpPr>
          <p:spPr>
            <a:xfrm>
              <a:off x="5351525" y="2941961"/>
              <a:ext cx="446224" cy="321145"/>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5" dirty="0">
                <a:latin typeface="Arial" panose="020B0604020202020204" pitchFamily="34" charset="0"/>
                <a:ea typeface="Gill Sans" charset="0"/>
                <a:cs typeface="Arial" panose="020B0604020202020204" pitchFamily="34" charset="0"/>
              </a:endParaRPr>
            </a:p>
          </p:txBody>
        </p:sp>
        <p:sp>
          <p:nvSpPr>
            <p:cNvPr id="35" name="Freeform 34"/>
            <p:cNvSpPr/>
            <p:nvPr/>
          </p:nvSpPr>
          <p:spPr>
            <a:xfrm>
              <a:off x="5654842" y="2687055"/>
              <a:ext cx="307474" cy="347579"/>
            </a:xfrm>
            <a:custGeom>
              <a:avLst/>
              <a:gdLst>
                <a:gd name="connsiteX0" fmla="*/ 0 w 307474"/>
                <a:gd name="connsiteY0" fmla="*/ 0 h 347579"/>
                <a:gd name="connsiteX1" fmla="*/ 307474 w 307474"/>
                <a:gd name="connsiteY1" fmla="*/ 0 h 347579"/>
                <a:gd name="connsiteX2" fmla="*/ 307474 w 307474"/>
                <a:gd name="connsiteY2" fmla="*/ 347579 h 347579"/>
                <a:gd name="connsiteX3" fmla="*/ 173790 w 307474"/>
                <a:gd name="connsiteY3" fmla="*/ 334210 h 347579"/>
              </a:gdLst>
              <a:ahLst/>
              <a:cxnLst>
                <a:cxn ang="0">
                  <a:pos x="connsiteX0" y="connsiteY0"/>
                </a:cxn>
                <a:cxn ang="0">
                  <a:pos x="connsiteX1" y="connsiteY1"/>
                </a:cxn>
                <a:cxn ang="0">
                  <a:pos x="connsiteX2" y="connsiteY2"/>
                </a:cxn>
                <a:cxn ang="0">
                  <a:pos x="connsiteX3" y="connsiteY3"/>
                </a:cxn>
              </a:cxnLst>
              <a:rect l="l" t="t" r="r" b="b"/>
              <a:pathLst>
                <a:path w="307474" h="347579">
                  <a:moveTo>
                    <a:pt x="0" y="0"/>
                  </a:moveTo>
                  <a:lnTo>
                    <a:pt x="307474" y="0"/>
                  </a:lnTo>
                  <a:lnTo>
                    <a:pt x="307474" y="347579"/>
                  </a:lnTo>
                  <a:lnTo>
                    <a:pt x="173790" y="334210"/>
                  </a:lnTo>
                </a:path>
              </a:pathLst>
            </a:custGeom>
            <a:ln>
              <a:headEnd type="ova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65" dirty="0">
                <a:latin typeface="Arial" panose="020B0604020202020204" pitchFamily="34" charset="0"/>
                <a:ea typeface="Gill Sans" charset="0"/>
                <a:cs typeface="Arial" panose="020B0604020202020204" pitchFamily="34" charset="0"/>
              </a:endParaRPr>
            </a:p>
          </p:txBody>
        </p:sp>
      </p:grpSp>
      <p:grpSp>
        <p:nvGrpSpPr>
          <p:cNvPr id="36" name="Group 35"/>
          <p:cNvGrpSpPr/>
          <p:nvPr/>
        </p:nvGrpSpPr>
        <p:grpSpPr>
          <a:xfrm>
            <a:off x="6272603" y="2346159"/>
            <a:ext cx="560359" cy="1974239"/>
            <a:chOff x="5343358" y="3141579"/>
            <a:chExt cx="672431" cy="2369087"/>
          </a:xfrm>
        </p:grpSpPr>
        <p:sp>
          <p:nvSpPr>
            <p:cNvPr id="37" name="Rectangle 36"/>
            <p:cNvSpPr/>
            <p:nvPr/>
          </p:nvSpPr>
          <p:spPr>
            <a:xfrm>
              <a:off x="5343358" y="5189521"/>
              <a:ext cx="446224" cy="321145"/>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5" dirty="0">
                <a:latin typeface="Arial" panose="020B0604020202020204" pitchFamily="34" charset="0"/>
                <a:ea typeface="Gill Sans" charset="0"/>
                <a:cs typeface="Arial" panose="020B0604020202020204" pitchFamily="34" charset="0"/>
              </a:endParaRPr>
            </a:p>
          </p:txBody>
        </p:sp>
        <p:sp>
          <p:nvSpPr>
            <p:cNvPr id="38" name="Freeform 37"/>
            <p:cNvSpPr/>
            <p:nvPr/>
          </p:nvSpPr>
          <p:spPr>
            <a:xfrm>
              <a:off x="5694947" y="3141579"/>
              <a:ext cx="320842" cy="2179053"/>
            </a:xfrm>
            <a:custGeom>
              <a:avLst/>
              <a:gdLst>
                <a:gd name="connsiteX0" fmla="*/ 0 w 320842"/>
                <a:gd name="connsiteY0" fmla="*/ 0 h 2179053"/>
                <a:gd name="connsiteX1" fmla="*/ 320842 w 320842"/>
                <a:gd name="connsiteY1" fmla="*/ 0 h 2179053"/>
                <a:gd name="connsiteX2" fmla="*/ 307474 w 320842"/>
                <a:gd name="connsiteY2" fmla="*/ 2179053 h 2179053"/>
                <a:gd name="connsiteX3" fmla="*/ 133685 w 320842"/>
                <a:gd name="connsiteY3" fmla="*/ 2179053 h 2179053"/>
              </a:gdLst>
              <a:ahLst/>
              <a:cxnLst>
                <a:cxn ang="0">
                  <a:pos x="connsiteX0" y="connsiteY0"/>
                </a:cxn>
                <a:cxn ang="0">
                  <a:pos x="connsiteX1" y="connsiteY1"/>
                </a:cxn>
                <a:cxn ang="0">
                  <a:pos x="connsiteX2" y="connsiteY2"/>
                </a:cxn>
                <a:cxn ang="0">
                  <a:pos x="connsiteX3" y="connsiteY3"/>
                </a:cxn>
              </a:cxnLst>
              <a:rect l="l" t="t" r="r" b="b"/>
              <a:pathLst>
                <a:path w="320842" h="2179053">
                  <a:moveTo>
                    <a:pt x="0" y="0"/>
                  </a:moveTo>
                  <a:lnTo>
                    <a:pt x="320842" y="0"/>
                  </a:lnTo>
                  <a:lnTo>
                    <a:pt x="307474" y="2179053"/>
                  </a:lnTo>
                  <a:lnTo>
                    <a:pt x="133685" y="2179053"/>
                  </a:lnTo>
                </a:path>
              </a:pathLst>
            </a:custGeom>
            <a:ln>
              <a:headEnd type="ova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65" dirty="0">
                <a:latin typeface="Arial" panose="020B0604020202020204" pitchFamily="34" charset="0"/>
                <a:ea typeface="Gill Sans" charset="0"/>
                <a:cs typeface="Arial" panose="020B0604020202020204" pitchFamily="34" charset="0"/>
              </a:endParaRPr>
            </a:p>
          </p:txBody>
        </p:sp>
      </p:grpSp>
      <p:sp>
        <p:nvSpPr>
          <p:cNvPr id="41" name="Can 40"/>
          <p:cNvSpPr/>
          <p:nvPr/>
        </p:nvSpPr>
        <p:spPr>
          <a:xfrm>
            <a:off x="7970872" y="4499883"/>
            <a:ext cx="705584" cy="961118"/>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5" dirty="0">
              <a:latin typeface="Arial" panose="020B0604020202020204" pitchFamily="34" charset="0"/>
              <a:ea typeface="Gill Sans" charset="0"/>
              <a:cs typeface="Arial" panose="020B0604020202020204" pitchFamily="34" charset="0"/>
            </a:endParaRPr>
          </a:p>
        </p:txBody>
      </p:sp>
      <p:grpSp>
        <p:nvGrpSpPr>
          <p:cNvPr id="49" name="Group 48"/>
          <p:cNvGrpSpPr/>
          <p:nvPr/>
        </p:nvGrpSpPr>
        <p:grpSpPr>
          <a:xfrm>
            <a:off x="5349704" y="3262685"/>
            <a:ext cx="1301265" cy="604098"/>
            <a:chOff x="4235879" y="4214685"/>
            <a:chExt cx="1561518" cy="724917"/>
          </a:xfrm>
        </p:grpSpPr>
        <p:sp>
          <p:nvSpPr>
            <p:cNvPr id="50" name="Rectangle 49"/>
            <p:cNvSpPr/>
            <p:nvPr/>
          </p:nvSpPr>
          <p:spPr>
            <a:xfrm>
              <a:off x="5351173" y="4214685"/>
              <a:ext cx="446224" cy="321145"/>
            </a:xfrm>
            <a:prstGeom prst="rect">
              <a:avLst/>
            </a:prstGeom>
            <a:pattFill prst="pct10">
              <a:fgClr>
                <a:schemeClr val="tx1"/>
              </a:fgClr>
              <a:bgClr>
                <a:prstClr val="white"/>
              </a:bgClr>
            </a:patt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5" dirty="0">
                <a:latin typeface="Arial" panose="020B0604020202020204" pitchFamily="34" charset="0"/>
                <a:ea typeface="Gill Sans" charset="0"/>
                <a:cs typeface="Arial" panose="020B0604020202020204" pitchFamily="34" charset="0"/>
              </a:endParaRPr>
            </a:p>
          </p:txBody>
        </p:sp>
        <p:sp>
          <p:nvSpPr>
            <p:cNvPr id="52" name="TextBox 51"/>
            <p:cNvSpPr txBox="1"/>
            <p:nvPr/>
          </p:nvSpPr>
          <p:spPr>
            <a:xfrm>
              <a:off x="4235879" y="4520949"/>
              <a:ext cx="662105" cy="418653"/>
            </a:xfrm>
            <a:prstGeom prst="rect">
              <a:avLst/>
            </a:prstGeom>
            <a:noFill/>
          </p:spPr>
          <p:txBody>
            <a:bodyPr wrap="none" rtlCol="0">
              <a:spAutoFit/>
            </a:bodyPr>
            <a:lstStyle/>
            <a:p>
              <a:r>
                <a:rPr lang="en-US" sz="1665" dirty="0">
                  <a:latin typeface="Arial" panose="020B0604020202020204" pitchFamily="34" charset="0"/>
                  <a:ea typeface="Gill Sans" charset="0"/>
                  <a:cs typeface="Arial" panose="020B0604020202020204" pitchFamily="34" charset="0"/>
                </a:rPr>
                <a:t>free</a:t>
              </a:r>
              <a:endParaRPr lang="en-US" sz="1665" dirty="0">
                <a:latin typeface="Arial" panose="020B0604020202020204" pitchFamily="34" charset="0"/>
                <a:ea typeface="Gill Sans" charset="0"/>
                <a:cs typeface="Arial" panose="020B0604020202020204" pitchFamily="34" charset="0"/>
              </a:endParaRPr>
            </a:p>
          </p:txBody>
        </p:sp>
        <p:cxnSp>
          <p:nvCxnSpPr>
            <p:cNvPr id="51" name="Straight Arrow Connector 50"/>
            <p:cNvCxnSpPr/>
            <p:nvPr/>
          </p:nvCxnSpPr>
          <p:spPr>
            <a:xfrm flipV="1">
              <a:off x="4809477" y="4358105"/>
              <a:ext cx="542048" cy="3743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53" name="Freeform 52"/>
          <p:cNvSpPr/>
          <p:nvPr/>
        </p:nvSpPr>
        <p:spPr>
          <a:xfrm>
            <a:off x="6512008" y="3342101"/>
            <a:ext cx="256228" cy="289649"/>
          </a:xfrm>
          <a:custGeom>
            <a:avLst/>
            <a:gdLst>
              <a:gd name="connsiteX0" fmla="*/ 0 w 307474"/>
              <a:gd name="connsiteY0" fmla="*/ 0 h 347579"/>
              <a:gd name="connsiteX1" fmla="*/ 307474 w 307474"/>
              <a:gd name="connsiteY1" fmla="*/ 0 h 347579"/>
              <a:gd name="connsiteX2" fmla="*/ 307474 w 307474"/>
              <a:gd name="connsiteY2" fmla="*/ 347579 h 347579"/>
              <a:gd name="connsiteX3" fmla="*/ 173790 w 307474"/>
              <a:gd name="connsiteY3" fmla="*/ 334210 h 347579"/>
            </a:gdLst>
            <a:ahLst/>
            <a:cxnLst>
              <a:cxn ang="0">
                <a:pos x="connsiteX0" y="connsiteY0"/>
              </a:cxn>
              <a:cxn ang="0">
                <a:pos x="connsiteX1" y="connsiteY1"/>
              </a:cxn>
              <a:cxn ang="0">
                <a:pos x="connsiteX2" y="connsiteY2"/>
              </a:cxn>
              <a:cxn ang="0">
                <a:pos x="connsiteX3" y="connsiteY3"/>
              </a:cxn>
            </a:cxnLst>
            <a:rect l="l" t="t" r="r" b="b"/>
            <a:pathLst>
              <a:path w="307474" h="347579">
                <a:moveTo>
                  <a:pt x="0" y="0"/>
                </a:moveTo>
                <a:lnTo>
                  <a:pt x="307474" y="0"/>
                </a:lnTo>
                <a:lnTo>
                  <a:pt x="307474" y="347579"/>
                </a:lnTo>
                <a:lnTo>
                  <a:pt x="173790" y="334210"/>
                </a:lnTo>
              </a:path>
            </a:pathLst>
          </a:custGeom>
          <a:ln>
            <a:solidFill>
              <a:schemeClr val="tx1">
                <a:lumMod val="50000"/>
                <a:lumOff val="50000"/>
              </a:schemeClr>
            </a:solidFill>
            <a:headEnd type="oval"/>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65" dirty="0">
              <a:latin typeface="Arial" panose="020B0604020202020204" pitchFamily="34" charset="0"/>
              <a:ea typeface="Gill Sans" charset="0"/>
              <a:cs typeface="Arial" panose="020B0604020202020204" pitchFamily="34" charset="0"/>
            </a:endParaRPr>
          </a:p>
        </p:txBody>
      </p:sp>
      <p:sp>
        <p:nvSpPr>
          <p:cNvPr id="55" name="Rectangle 54"/>
          <p:cNvSpPr/>
          <p:nvPr/>
        </p:nvSpPr>
        <p:spPr>
          <a:xfrm>
            <a:off x="6279409" y="3530685"/>
            <a:ext cx="371853" cy="267621"/>
          </a:xfrm>
          <a:prstGeom prst="rect">
            <a:avLst/>
          </a:prstGeom>
          <a:pattFill prst="pct10">
            <a:fgClr>
              <a:schemeClr val="tx1"/>
            </a:fgClr>
            <a:bgClr>
              <a:prstClr val="white"/>
            </a:bgClr>
          </a:patt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5" dirty="0">
              <a:latin typeface="Arial" panose="020B0604020202020204" pitchFamily="34" charset="0"/>
              <a:ea typeface="Gill Sans" charset="0"/>
              <a:cs typeface="Arial" panose="020B0604020202020204" pitchFamily="34" charset="0"/>
            </a:endParaRPr>
          </a:p>
        </p:txBody>
      </p:sp>
      <p:sp>
        <p:nvSpPr>
          <p:cNvPr id="56" name="Freeform 55"/>
          <p:cNvSpPr/>
          <p:nvPr/>
        </p:nvSpPr>
        <p:spPr>
          <a:xfrm>
            <a:off x="6543312" y="2613933"/>
            <a:ext cx="467895" cy="1080198"/>
          </a:xfrm>
          <a:custGeom>
            <a:avLst/>
            <a:gdLst>
              <a:gd name="connsiteX0" fmla="*/ 0 w 561474"/>
              <a:gd name="connsiteY0" fmla="*/ 1350210 h 1350210"/>
              <a:gd name="connsiteX1" fmla="*/ 548106 w 561474"/>
              <a:gd name="connsiteY1" fmla="*/ 1350210 h 1350210"/>
              <a:gd name="connsiteX2" fmla="*/ 561474 w 561474"/>
              <a:gd name="connsiteY2" fmla="*/ 0 h 1350210"/>
              <a:gd name="connsiteX3" fmla="*/ 133684 w 561474"/>
              <a:gd name="connsiteY3" fmla="*/ 0 h 1350210"/>
            </a:gdLst>
            <a:ahLst/>
            <a:cxnLst>
              <a:cxn ang="0">
                <a:pos x="connsiteX0" y="connsiteY0"/>
              </a:cxn>
              <a:cxn ang="0">
                <a:pos x="connsiteX1" y="connsiteY1"/>
              </a:cxn>
              <a:cxn ang="0">
                <a:pos x="connsiteX2" y="connsiteY2"/>
              </a:cxn>
              <a:cxn ang="0">
                <a:pos x="connsiteX3" y="connsiteY3"/>
              </a:cxn>
            </a:cxnLst>
            <a:rect l="l" t="t" r="r" b="b"/>
            <a:pathLst>
              <a:path w="561474" h="1350210">
                <a:moveTo>
                  <a:pt x="0" y="1350210"/>
                </a:moveTo>
                <a:lnTo>
                  <a:pt x="548106" y="1350210"/>
                </a:lnTo>
                <a:lnTo>
                  <a:pt x="561474" y="0"/>
                </a:lnTo>
                <a:lnTo>
                  <a:pt x="133684" y="0"/>
                </a:lnTo>
              </a:path>
            </a:pathLst>
          </a:custGeom>
          <a:ln>
            <a:solidFill>
              <a:schemeClr val="tx1">
                <a:lumMod val="50000"/>
                <a:lumOff val="50000"/>
              </a:schemeClr>
            </a:solidFill>
            <a:headEnd type="diamon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65" dirty="0">
              <a:latin typeface="Arial" panose="020B0604020202020204" pitchFamily="34" charset="0"/>
              <a:ea typeface="Gill Sans" charset="0"/>
              <a:cs typeface="Arial" panose="020B0604020202020204" pitchFamily="34" charset="0"/>
            </a:endParaRPr>
          </a:p>
        </p:txBody>
      </p:sp>
      <p:sp>
        <p:nvSpPr>
          <p:cNvPr id="58" name="Rectangle 57"/>
          <p:cNvSpPr/>
          <p:nvPr/>
        </p:nvSpPr>
        <p:spPr>
          <a:xfrm>
            <a:off x="6280236" y="2443340"/>
            <a:ext cx="371853" cy="267621"/>
          </a:xfrm>
          <a:prstGeom prst="rect">
            <a:avLst/>
          </a:prstGeom>
          <a:pattFill prst="pct10">
            <a:fgClr>
              <a:schemeClr val="tx1"/>
            </a:fgClr>
            <a:bgClr>
              <a:prstClr val="white"/>
            </a:bgClr>
          </a:patt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5" dirty="0">
              <a:latin typeface="Arial" panose="020B0604020202020204" pitchFamily="34" charset="0"/>
              <a:ea typeface="Gill Sans" charset="0"/>
              <a:cs typeface="Arial" panose="020B0604020202020204" pitchFamily="34" charset="0"/>
            </a:endParaRPr>
          </a:p>
        </p:txBody>
      </p:sp>
      <p:sp>
        <p:nvSpPr>
          <p:cNvPr id="59" name="Freeform 58"/>
          <p:cNvSpPr/>
          <p:nvPr/>
        </p:nvSpPr>
        <p:spPr>
          <a:xfrm>
            <a:off x="6569764" y="1763713"/>
            <a:ext cx="467895" cy="761099"/>
          </a:xfrm>
          <a:custGeom>
            <a:avLst/>
            <a:gdLst>
              <a:gd name="connsiteX0" fmla="*/ 0 w 561474"/>
              <a:gd name="connsiteY0" fmla="*/ 1350210 h 1350210"/>
              <a:gd name="connsiteX1" fmla="*/ 548106 w 561474"/>
              <a:gd name="connsiteY1" fmla="*/ 1350210 h 1350210"/>
              <a:gd name="connsiteX2" fmla="*/ 561474 w 561474"/>
              <a:gd name="connsiteY2" fmla="*/ 0 h 1350210"/>
              <a:gd name="connsiteX3" fmla="*/ 133684 w 561474"/>
              <a:gd name="connsiteY3" fmla="*/ 0 h 1350210"/>
            </a:gdLst>
            <a:ahLst/>
            <a:cxnLst>
              <a:cxn ang="0">
                <a:pos x="connsiteX0" y="connsiteY0"/>
              </a:cxn>
              <a:cxn ang="0">
                <a:pos x="connsiteX1" y="connsiteY1"/>
              </a:cxn>
              <a:cxn ang="0">
                <a:pos x="connsiteX2" y="connsiteY2"/>
              </a:cxn>
              <a:cxn ang="0">
                <a:pos x="connsiteX3" y="connsiteY3"/>
              </a:cxn>
            </a:cxnLst>
            <a:rect l="l" t="t" r="r" b="b"/>
            <a:pathLst>
              <a:path w="561474" h="1350210">
                <a:moveTo>
                  <a:pt x="0" y="1350210"/>
                </a:moveTo>
                <a:lnTo>
                  <a:pt x="548106" y="1350210"/>
                </a:lnTo>
                <a:lnTo>
                  <a:pt x="561474" y="0"/>
                </a:lnTo>
                <a:lnTo>
                  <a:pt x="133684" y="0"/>
                </a:lnTo>
              </a:path>
            </a:pathLst>
          </a:custGeom>
          <a:ln>
            <a:solidFill>
              <a:schemeClr val="tx1">
                <a:lumMod val="50000"/>
                <a:lumOff val="50000"/>
              </a:schemeClr>
            </a:solidFill>
            <a:headEnd type="diamon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65" dirty="0">
              <a:latin typeface="Arial" panose="020B0604020202020204" pitchFamily="34" charset="0"/>
              <a:ea typeface="Gill Sans" charset="0"/>
              <a:cs typeface="Arial" panose="020B0604020202020204" pitchFamily="34" charset="0"/>
            </a:endParaRPr>
          </a:p>
        </p:txBody>
      </p:sp>
      <p:sp>
        <p:nvSpPr>
          <p:cNvPr id="60" name="Rectangle 59"/>
          <p:cNvSpPr/>
          <p:nvPr/>
        </p:nvSpPr>
        <p:spPr>
          <a:xfrm>
            <a:off x="4358455" y="4401721"/>
            <a:ext cx="1381723" cy="107199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5" dirty="0">
              <a:latin typeface="Arial" panose="020B0604020202020204" pitchFamily="34" charset="0"/>
              <a:ea typeface="Gill Sans" charset="0"/>
              <a:cs typeface="Arial" panose="020B0604020202020204" pitchFamily="34" charset="0"/>
            </a:endParaRPr>
          </a:p>
        </p:txBody>
      </p:sp>
      <p:sp>
        <p:nvSpPr>
          <p:cNvPr id="61" name="TextBox 60"/>
          <p:cNvSpPr txBox="1"/>
          <p:nvPr/>
        </p:nvSpPr>
        <p:spPr>
          <a:xfrm>
            <a:off x="4555734" y="5169450"/>
            <a:ext cx="955711" cy="348878"/>
          </a:xfrm>
          <a:prstGeom prst="rect">
            <a:avLst/>
          </a:prstGeom>
          <a:noFill/>
        </p:spPr>
        <p:txBody>
          <a:bodyPr wrap="none" rtlCol="0">
            <a:spAutoFit/>
          </a:bodyPr>
          <a:lstStyle/>
          <a:p>
            <a:r>
              <a:rPr lang="en-US" sz="1665" dirty="0">
                <a:latin typeface="Arial" panose="020B0604020202020204" pitchFamily="34" charset="0"/>
                <a:ea typeface="Gill Sans" charset="0"/>
                <a:cs typeface="Arial" panose="020B0604020202020204" pitchFamily="34" charset="0"/>
              </a:rPr>
              <a:t>memory</a:t>
            </a:r>
            <a:endParaRPr lang="en-US" sz="1665" dirty="0">
              <a:latin typeface="Arial" panose="020B0604020202020204" pitchFamily="34" charset="0"/>
              <a:ea typeface="Gill Sans" charset="0"/>
              <a:cs typeface="Arial" panose="020B0604020202020204" pitchFamily="34" charset="0"/>
            </a:endParaRPr>
          </a:p>
        </p:txBody>
      </p:sp>
      <p:sp>
        <p:nvSpPr>
          <p:cNvPr id="62" name="Title 1"/>
          <p:cNvSpPr>
            <a:spLocks noGrp="1"/>
          </p:cNvSpPr>
          <p:nvPr>
            <p:ph type="title"/>
          </p:nvPr>
        </p:nvSpPr>
        <p:spPr/>
        <p:txBody>
          <a:bodyPr/>
          <a:lstStyle/>
          <a:p>
            <a:r>
              <a:rPr kumimoji="1" lang="en-US" altLang="zh-CN" dirty="0"/>
              <a:t>FAT</a:t>
            </a:r>
            <a:r>
              <a:rPr kumimoji="1" lang="zh-CN" altLang="en-US" dirty="0"/>
              <a:t> </a:t>
            </a:r>
            <a:r>
              <a:rPr kumimoji="1" lang="en-US" altLang="zh-CN" dirty="0"/>
              <a:t>(</a:t>
            </a:r>
            <a:r>
              <a:rPr kumimoji="1" lang="en-US" altLang="zh-CN" dirty="0">
                <a:solidFill>
                  <a:srgbClr val="0432FF"/>
                </a:solidFill>
              </a:rPr>
              <a:t>File</a:t>
            </a:r>
            <a:r>
              <a:rPr kumimoji="1" lang="zh-CN" altLang="en-US" dirty="0">
                <a:solidFill>
                  <a:srgbClr val="0432FF"/>
                </a:solidFill>
              </a:rPr>
              <a:t> </a:t>
            </a:r>
            <a:r>
              <a:rPr kumimoji="1" lang="en-US" altLang="zh-CN" dirty="0">
                <a:solidFill>
                  <a:srgbClr val="0432FF"/>
                </a:solidFill>
              </a:rPr>
              <a:t>Allocation</a:t>
            </a:r>
            <a:r>
              <a:rPr kumimoji="1" lang="zh-CN" altLang="en-US" dirty="0">
                <a:solidFill>
                  <a:srgbClr val="0432FF"/>
                </a:solidFill>
              </a:rPr>
              <a:t> </a:t>
            </a:r>
            <a:r>
              <a:rPr kumimoji="1" lang="en-US" altLang="zh-CN" dirty="0">
                <a:solidFill>
                  <a:srgbClr val="0432FF"/>
                </a:solidFill>
              </a:rPr>
              <a:t>Table</a:t>
            </a:r>
            <a:r>
              <a:rPr kumimoji="1" lang="en-US" altLang="zh-CN" dirty="0"/>
              <a:t>)</a:t>
            </a:r>
            <a:r>
              <a:rPr kumimoji="1" lang="zh-CN" altLang="en-US" dirty="0"/>
              <a:t> </a:t>
            </a:r>
            <a:r>
              <a:rPr kumimoji="1" lang="en-US" altLang="zh-CN" dirty="0"/>
              <a:t>File</a:t>
            </a:r>
            <a:r>
              <a:rPr kumimoji="1" lang="zh-CN" altLang="en-US" dirty="0"/>
              <a:t> </a:t>
            </a:r>
            <a:r>
              <a:rPr kumimoji="1" lang="en-US" altLang="zh-CN" dirty="0"/>
              <a:t>System</a:t>
            </a:r>
            <a:endParaRPr lang="en-US" dirty="0"/>
          </a:p>
        </p:txBody>
      </p:sp>
      <p:sp>
        <p:nvSpPr>
          <p:cNvPr id="54" name="Content Placeholder 2"/>
          <p:cNvSpPr>
            <a:spLocks noGrp="1"/>
          </p:cNvSpPr>
          <p:nvPr>
            <p:ph idx="1"/>
          </p:nvPr>
        </p:nvSpPr>
        <p:spPr>
          <a:xfrm>
            <a:off x="531816" y="1129308"/>
            <a:ext cx="4508914" cy="4395192"/>
          </a:xfrm>
        </p:spPr>
        <p:txBody>
          <a:bodyPr>
            <a:normAutofit/>
          </a:bodyPr>
          <a:lstStyle/>
          <a:p>
            <a:pPr>
              <a:spcAft>
                <a:spcPts val="600"/>
              </a:spcAft>
            </a:pPr>
            <a:r>
              <a:rPr lang="en-US" sz="1800" b="0" dirty="0"/>
              <a:t>File is </a:t>
            </a:r>
            <a:r>
              <a:rPr lang="en-US" altLang="zh-CN" sz="1800" b="0" dirty="0"/>
              <a:t>a</a:t>
            </a:r>
            <a:r>
              <a:rPr lang="zh-CN" altLang="en-US" sz="1800" b="0" dirty="0"/>
              <a:t> </a:t>
            </a:r>
            <a:r>
              <a:rPr lang="en-US" sz="1800" b="0" dirty="0"/>
              <a:t>collection of disk blocks</a:t>
            </a:r>
            <a:endParaRPr lang="en-US" sz="900" b="0" dirty="0"/>
          </a:p>
          <a:p>
            <a:pPr>
              <a:spcAft>
                <a:spcPts val="600"/>
              </a:spcAft>
            </a:pPr>
            <a:r>
              <a:rPr lang="en-US" sz="1800" b="0" dirty="0"/>
              <a:t>FAT is </a:t>
            </a:r>
            <a:r>
              <a:rPr lang="en-US" altLang="zh-CN" sz="1800" dirty="0">
                <a:solidFill>
                  <a:srgbClr val="BE384B"/>
                </a:solidFill>
              </a:rPr>
              <a:t>a</a:t>
            </a:r>
            <a:r>
              <a:rPr lang="zh-CN" altLang="en-US" sz="1800" dirty="0">
                <a:solidFill>
                  <a:srgbClr val="BE384B"/>
                </a:solidFill>
              </a:rPr>
              <a:t> </a:t>
            </a:r>
            <a:r>
              <a:rPr lang="en-US" sz="1800" dirty="0">
                <a:solidFill>
                  <a:srgbClr val="BE384B"/>
                </a:solidFill>
              </a:rPr>
              <a:t>linked list </a:t>
            </a:r>
            <a:r>
              <a:rPr lang="en-US" sz="1800" b="0" dirty="0"/>
              <a:t>1-1 with blocks</a:t>
            </a:r>
            <a:endParaRPr lang="en-US" sz="900" b="0" dirty="0"/>
          </a:p>
          <a:p>
            <a:pPr>
              <a:spcAft>
                <a:spcPts val="600"/>
              </a:spcAft>
            </a:pPr>
            <a:r>
              <a:rPr lang="en-US" sz="1800" b="0" dirty="0"/>
              <a:t>File </a:t>
            </a:r>
            <a:r>
              <a:rPr lang="en-US" sz="1800" b="0" i="1" dirty="0"/>
              <a:t>Number</a:t>
            </a:r>
            <a:r>
              <a:rPr lang="en-US" sz="1800" b="0" dirty="0"/>
              <a:t> is index of root </a:t>
            </a:r>
            <a:br>
              <a:rPr lang="en-US" sz="1800" b="0" dirty="0"/>
            </a:br>
            <a:r>
              <a:rPr lang="en-US" sz="1800" b="0" dirty="0"/>
              <a:t>of block list for the file</a:t>
            </a:r>
            <a:endParaRPr lang="en-US" sz="900" b="0" dirty="0"/>
          </a:p>
          <a:p>
            <a:pPr>
              <a:spcAft>
                <a:spcPts val="600"/>
              </a:spcAft>
            </a:pPr>
            <a:r>
              <a:rPr lang="en-US" sz="1800" b="0" dirty="0"/>
              <a:t>File offset (o = &lt; B, x &gt; )</a:t>
            </a:r>
            <a:endParaRPr lang="en-US" sz="900" b="0" dirty="0"/>
          </a:p>
          <a:p>
            <a:pPr>
              <a:spcAft>
                <a:spcPts val="600"/>
              </a:spcAft>
            </a:pPr>
            <a:r>
              <a:rPr lang="en-US" sz="1800" b="0" dirty="0"/>
              <a:t>Follow list to get block #</a:t>
            </a:r>
            <a:endParaRPr lang="en-US" sz="900" b="0" dirty="0"/>
          </a:p>
          <a:p>
            <a:pPr>
              <a:spcAft>
                <a:spcPts val="600"/>
              </a:spcAft>
            </a:pPr>
            <a:r>
              <a:rPr lang="en-US" sz="1800" b="0" dirty="0"/>
              <a:t>Unused blocks </a:t>
            </a:r>
            <a:r>
              <a:rPr lang="en-US" sz="1800" b="0" dirty="0">
                <a:sym typeface="Wingdings" panose="05000000000000000000"/>
              </a:rPr>
              <a:t> </a:t>
            </a:r>
            <a:r>
              <a:rPr lang="en-US" sz="1800" b="0" dirty="0">
                <a:solidFill>
                  <a:srgbClr val="0432FF"/>
                </a:solidFill>
                <a:sym typeface="Wingdings" panose="05000000000000000000"/>
              </a:rPr>
              <a:t>FAT free list</a:t>
            </a:r>
            <a:endParaRPr lang="en-US" sz="1800" b="0" dirty="0">
              <a:solidFill>
                <a:srgbClr val="0432FF"/>
              </a:solidFill>
              <a:sym typeface="Wingdings" panose="0500000000000000000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wipe(up)">
                                      <p:cBhvr>
                                        <p:cTn id="11" dur="250"/>
                                        <p:tgtEl>
                                          <p:spTgt spid="53"/>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wipe(down)">
                                      <p:cBhvr>
                                        <p:cTn id="19" dur="250"/>
                                        <p:tgtEl>
                                          <p:spTgt spid="56"/>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wipe(down)">
                                      <p:cBhvr>
                                        <p:cTn id="27" dur="250"/>
                                        <p:tgtEl>
                                          <p:spTgt spid="59"/>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3" grpId="0" animBg="1"/>
      <p:bldP spid="55" grpId="0" animBg="1"/>
      <p:bldP spid="56" grpId="0" animBg="1"/>
      <p:bldP spid="58" grpId="0" animBg="1"/>
      <p:bldP spid="59"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 name="Rectangle 47"/>
          <p:cNvSpPr/>
          <p:nvPr/>
        </p:nvSpPr>
        <p:spPr>
          <a:xfrm>
            <a:off x="6279115" y="1648129"/>
            <a:ext cx="371853" cy="258878"/>
          </a:xfrm>
          <a:prstGeom prst="rect">
            <a:avLst/>
          </a:prstGeom>
          <a:pattFill prst="pct10">
            <a:fgClr>
              <a:schemeClr val="tx1"/>
            </a:fgClr>
            <a:bgClr>
              <a:prstClr val="white"/>
            </a:bgClr>
          </a:patt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5" dirty="0">
              <a:latin typeface="Arial" panose="020B0604020202020204" pitchFamily="34" charset="0"/>
              <a:ea typeface="Gill Sans" charset="0"/>
              <a:cs typeface="Arial" panose="020B0604020202020204" pitchFamily="34" charset="0"/>
            </a:endParaRPr>
          </a:p>
        </p:txBody>
      </p:sp>
      <p:sp>
        <p:nvSpPr>
          <p:cNvPr id="55" name="Rectangle 54"/>
          <p:cNvSpPr/>
          <p:nvPr/>
        </p:nvSpPr>
        <p:spPr>
          <a:xfrm>
            <a:off x="6279409" y="3530685"/>
            <a:ext cx="371853" cy="267621"/>
          </a:xfrm>
          <a:prstGeom prst="rect">
            <a:avLst/>
          </a:prstGeom>
          <a:pattFill prst="pct10">
            <a:fgClr>
              <a:schemeClr val="tx1"/>
            </a:fgClr>
            <a:bgClr>
              <a:prstClr val="white"/>
            </a:bgClr>
          </a:patt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5" dirty="0">
              <a:latin typeface="Arial" panose="020B0604020202020204" pitchFamily="34" charset="0"/>
              <a:ea typeface="Gill Sans" charset="0"/>
              <a:cs typeface="Arial" panose="020B0604020202020204" pitchFamily="34" charset="0"/>
            </a:endParaRPr>
          </a:p>
        </p:txBody>
      </p:sp>
      <p:sp>
        <p:nvSpPr>
          <p:cNvPr id="3" name="Content Placeholder 2"/>
          <p:cNvSpPr>
            <a:spLocks noGrp="1"/>
          </p:cNvSpPr>
          <p:nvPr>
            <p:ph idx="1"/>
          </p:nvPr>
        </p:nvSpPr>
        <p:spPr>
          <a:xfrm>
            <a:off x="531816" y="1129308"/>
            <a:ext cx="4508914" cy="4395192"/>
          </a:xfrm>
        </p:spPr>
        <p:txBody>
          <a:bodyPr>
            <a:normAutofit/>
          </a:bodyPr>
          <a:lstStyle/>
          <a:p>
            <a:r>
              <a:rPr lang="en-US" altLang="zh-CN" sz="1800" b="0" dirty="0"/>
              <a:t>File is a</a:t>
            </a:r>
            <a:r>
              <a:rPr lang="zh-CN" altLang="en-US" sz="1800" b="0" dirty="0"/>
              <a:t> </a:t>
            </a:r>
            <a:r>
              <a:rPr lang="en-US" altLang="zh-CN" sz="1800" b="0" dirty="0"/>
              <a:t>collection of disk blocks</a:t>
            </a:r>
            <a:endParaRPr lang="en-US" altLang="zh-CN" sz="900" b="0" dirty="0"/>
          </a:p>
          <a:p>
            <a:r>
              <a:rPr lang="en-US" altLang="zh-CN" sz="1800" b="0" dirty="0"/>
              <a:t>FAT is </a:t>
            </a:r>
            <a:r>
              <a:rPr lang="en-US" altLang="zh-CN" sz="1800" dirty="0">
                <a:solidFill>
                  <a:srgbClr val="BE384B"/>
                </a:solidFill>
              </a:rPr>
              <a:t>a</a:t>
            </a:r>
            <a:r>
              <a:rPr lang="zh-CN" altLang="en-US" sz="1800" dirty="0">
                <a:solidFill>
                  <a:srgbClr val="BE384B"/>
                </a:solidFill>
              </a:rPr>
              <a:t> </a:t>
            </a:r>
            <a:r>
              <a:rPr lang="en-US" altLang="zh-CN" sz="1800" dirty="0">
                <a:solidFill>
                  <a:srgbClr val="BE384B"/>
                </a:solidFill>
              </a:rPr>
              <a:t>linked list </a:t>
            </a:r>
            <a:r>
              <a:rPr lang="en-US" altLang="zh-CN" sz="1800" b="0" dirty="0"/>
              <a:t>1-1 with blocks</a:t>
            </a:r>
            <a:endParaRPr lang="en-US" altLang="zh-CN" sz="900" b="0" dirty="0"/>
          </a:p>
          <a:p>
            <a:r>
              <a:rPr lang="en-US" altLang="zh-CN" sz="1800" b="0" dirty="0"/>
              <a:t>File </a:t>
            </a:r>
            <a:r>
              <a:rPr lang="en-US" altLang="zh-CN" sz="1800" b="0" i="1" dirty="0"/>
              <a:t>Number</a:t>
            </a:r>
            <a:r>
              <a:rPr lang="en-US" altLang="zh-CN" sz="1800" b="0" dirty="0"/>
              <a:t> is index of root </a:t>
            </a:r>
            <a:br>
              <a:rPr lang="en-US" altLang="zh-CN" sz="1800" b="0" dirty="0"/>
            </a:br>
            <a:r>
              <a:rPr lang="en-US" altLang="zh-CN" sz="1800" b="0" dirty="0"/>
              <a:t>of block list for the file</a:t>
            </a:r>
            <a:endParaRPr lang="en-US" altLang="zh-CN" sz="900" b="0" dirty="0"/>
          </a:p>
          <a:p>
            <a:r>
              <a:rPr lang="en-US" sz="1800" b="0" dirty="0"/>
              <a:t>File offset (o = &lt; B, x &gt; )</a:t>
            </a:r>
            <a:endParaRPr lang="en-US" sz="900" b="0" dirty="0"/>
          </a:p>
          <a:p>
            <a:r>
              <a:rPr lang="en-US" sz="1800" b="0" dirty="0"/>
              <a:t>Follow list to get block #</a:t>
            </a:r>
            <a:endParaRPr lang="en-US" sz="900" b="0" dirty="0"/>
          </a:p>
          <a:p>
            <a:r>
              <a:rPr lang="en-US" sz="1800" b="0" dirty="0"/>
              <a:t>Unused blocks </a:t>
            </a:r>
            <a:r>
              <a:rPr lang="en-US" sz="1800" b="0" dirty="0">
                <a:sym typeface="Wingdings" panose="05000000000000000000"/>
              </a:rPr>
              <a:t> FAT free list</a:t>
            </a:r>
            <a:endParaRPr lang="en-US" sz="1800" b="0" dirty="0">
              <a:sym typeface="Wingdings" panose="05000000000000000000"/>
            </a:endParaRPr>
          </a:p>
          <a:p>
            <a:r>
              <a:rPr lang="en-US" sz="1800" b="0" dirty="0">
                <a:highlight>
                  <a:srgbClr val="FFFF00"/>
                </a:highlight>
                <a:sym typeface="Wingdings" panose="05000000000000000000"/>
              </a:rPr>
              <a:t>Ex: </a:t>
            </a:r>
            <a:r>
              <a:rPr lang="en-US" sz="1800" b="0" dirty="0" err="1">
                <a:highlight>
                  <a:srgbClr val="FFFF00"/>
                </a:highlight>
                <a:sym typeface="Wingdings" panose="05000000000000000000"/>
              </a:rPr>
              <a:t>file_write</a:t>
            </a:r>
            <a:r>
              <a:rPr lang="en-US" sz="1800" b="0" dirty="0">
                <a:highlight>
                  <a:srgbClr val="FFFF00"/>
                </a:highlight>
                <a:sym typeface="Wingdings" panose="05000000000000000000"/>
              </a:rPr>
              <a:t>(31, &lt; 3, y &gt;)</a:t>
            </a:r>
            <a:endParaRPr lang="en-US" sz="1800" b="0" dirty="0">
              <a:highlight>
                <a:srgbClr val="FFFF00"/>
              </a:highlight>
              <a:sym typeface="Wingdings" panose="05000000000000000000"/>
            </a:endParaRPr>
          </a:p>
          <a:p>
            <a:pPr lvl="1"/>
            <a:r>
              <a:rPr lang="en-US" sz="1600" dirty="0">
                <a:highlight>
                  <a:srgbClr val="FFFF00"/>
                </a:highlight>
                <a:sym typeface="Wingdings" panose="05000000000000000000"/>
              </a:rPr>
              <a:t>Grab blocks from free list</a:t>
            </a:r>
            <a:endParaRPr lang="en-US" sz="1600" dirty="0">
              <a:highlight>
                <a:srgbClr val="FFFF00"/>
              </a:highlight>
              <a:sym typeface="Wingdings" panose="05000000000000000000"/>
            </a:endParaRPr>
          </a:p>
          <a:p>
            <a:pPr lvl="1"/>
            <a:r>
              <a:rPr lang="en-US" sz="1600" dirty="0">
                <a:highlight>
                  <a:srgbClr val="FFFF00"/>
                </a:highlight>
                <a:sym typeface="Wingdings" panose="05000000000000000000"/>
              </a:rPr>
              <a:t>Linking them into fil</a:t>
            </a:r>
            <a:r>
              <a:rPr lang="en-US" altLang="zh-CN" sz="1600" dirty="0">
                <a:highlight>
                  <a:srgbClr val="FFFF00"/>
                </a:highlight>
                <a:sym typeface="Wingdings" panose="05000000000000000000"/>
              </a:rPr>
              <a:t>e</a:t>
            </a:r>
            <a:endParaRPr lang="en-US" sz="1800" dirty="0">
              <a:highlight>
                <a:srgbClr val="FFFF00"/>
              </a:highlight>
            </a:endParaRPr>
          </a:p>
          <a:p>
            <a:endParaRPr lang="en-US" sz="1800" dirty="0"/>
          </a:p>
        </p:txBody>
      </p:sp>
      <p:sp>
        <p:nvSpPr>
          <p:cNvPr id="5" name="Rectangle 4"/>
          <p:cNvSpPr/>
          <p:nvPr/>
        </p:nvSpPr>
        <p:spPr>
          <a:xfrm>
            <a:off x="6279409" y="1911810"/>
            <a:ext cx="371853" cy="267621"/>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5" dirty="0">
              <a:latin typeface="Arial" panose="020B0604020202020204" pitchFamily="34" charset="0"/>
              <a:ea typeface="Gill Sans" charset="0"/>
              <a:cs typeface="Arial" panose="020B0604020202020204" pitchFamily="34" charset="0"/>
            </a:endParaRPr>
          </a:p>
        </p:txBody>
      </p:sp>
      <p:grpSp>
        <p:nvGrpSpPr>
          <p:cNvPr id="6" name="Group 5"/>
          <p:cNvGrpSpPr/>
          <p:nvPr/>
        </p:nvGrpSpPr>
        <p:grpSpPr>
          <a:xfrm>
            <a:off x="7200356" y="1900667"/>
            <a:ext cx="1364736" cy="308594"/>
            <a:chOff x="5374103" y="3569368"/>
            <a:chExt cx="1393004" cy="370313"/>
          </a:xfrm>
          <a:solidFill>
            <a:srgbClr val="BCFFBC"/>
          </a:solidFill>
        </p:grpSpPr>
        <p:sp>
          <p:nvSpPr>
            <p:cNvPr id="7" name="Rectangle 6"/>
            <p:cNvSpPr/>
            <p:nvPr/>
          </p:nvSpPr>
          <p:spPr>
            <a:xfrm>
              <a:off x="5374105" y="3569368"/>
              <a:ext cx="1390316" cy="321145"/>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5" dirty="0">
                <a:latin typeface="Arial" panose="020B0604020202020204" pitchFamily="34" charset="0"/>
                <a:ea typeface="Gill Sans" charset="0"/>
                <a:cs typeface="Arial" panose="020B0604020202020204" pitchFamily="34" charset="0"/>
              </a:endParaRPr>
            </a:p>
          </p:txBody>
        </p:sp>
        <p:sp>
          <p:nvSpPr>
            <p:cNvPr id="8" name="TextBox 7"/>
            <p:cNvSpPr txBox="1"/>
            <p:nvPr/>
          </p:nvSpPr>
          <p:spPr>
            <a:xfrm>
              <a:off x="5374103" y="3582736"/>
              <a:ext cx="1393004" cy="356945"/>
            </a:xfrm>
            <a:prstGeom prst="rect">
              <a:avLst/>
            </a:prstGeom>
            <a:grpFill/>
          </p:spPr>
          <p:txBody>
            <a:bodyPr wrap="square" rtlCol="0">
              <a:spAutoFit/>
            </a:bodyPr>
            <a:lstStyle/>
            <a:p>
              <a:r>
                <a:rPr lang="en-US" sz="1335" dirty="0">
                  <a:latin typeface="Arial" panose="020B0604020202020204" pitchFamily="34" charset="0"/>
                  <a:ea typeface="Gill Sans" charset="0"/>
                  <a:cs typeface="Arial" panose="020B0604020202020204" pitchFamily="34" charset="0"/>
                </a:rPr>
                <a:t>File 31, Block 0</a:t>
              </a:r>
              <a:endParaRPr lang="en-US" sz="1335" dirty="0">
                <a:latin typeface="Arial" panose="020B0604020202020204" pitchFamily="34" charset="0"/>
                <a:ea typeface="Gill Sans" charset="0"/>
                <a:cs typeface="Arial" panose="020B0604020202020204" pitchFamily="34" charset="0"/>
              </a:endParaRPr>
            </a:p>
          </p:txBody>
        </p:sp>
      </p:grpSp>
      <p:grpSp>
        <p:nvGrpSpPr>
          <p:cNvPr id="9" name="Group 8"/>
          <p:cNvGrpSpPr/>
          <p:nvPr/>
        </p:nvGrpSpPr>
        <p:grpSpPr>
          <a:xfrm>
            <a:off x="7200359" y="2168288"/>
            <a:ext cx="1362103" cy="308594"/>
            <a:chOff x="5374105" y="3569368"/>
            <a:chExt cx="1390316" cy="370313"/>
          </a:xfrm>
          <a:solidFill>
            <a:srgbClr val="BCFFBC"/>
          </a:solidFill>
        </p:grpSpPr>
        <p:sp>
          <p:nvSpPr>
            <p:cNvPr id="10" name="Rectangle 9"/>
            <p:cNvSpPr/>
            <p:nvPr/>
          </p:nvSpPr>
          <p:spPr>
            <a:xfrm>
              <a:off x="5374105" y="3569368"/>
              <a:ext cx="1390316" cy="321145"/>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5" dirty="0">
                <a:latin typeface="Arial" panose="020B0604020202020204" pitchFamily="34" charset="0"/>
                <a:ea typeface="Gill Sans" charset="0"/>
                <a:cs typeface="Arial" panose="020B0604020202020204" pitchFamily="34" charset="0"/>
              </a:endParaRPr>
            </a:p>
          </p:txBody>
        </p:sp>
        <p:sp>
          <p:nvSpPr>
            <p:cNvPr id="11" name="TextBox 10"/>
            <p:cNvSpPr txBox="1"/>
            <p:nvPr/>
          </p:nvSpPr>
          <p:spPr>
            <a:xfrm>
              <a:off x="5381952" y="3582736"/>
              <a:ext cx="1378878" cy="356945"/>
            </a:xfrm>
            <a:prstGeom prst="rect">
              <a:avLst/>
            </a:prstGeom>
            <a:grpFill/>
          </p:spPr>
          <p:txBody>
            <a:bodyPr wrap="square" rtlCol="0">
              <a:spAutoFit/>
            </a:bodyPr>
            <a:lstStyle/>
            <a:p>
              <a:r>
                <a:rPr lang="en-US" sz="1335" dirty="0">
                  <a:latin typeface="Arial" panose="020B0604020202020204" pitchFamily="34" charset="0"/>
                  <a:ea typeface="Gill Sans" charset="0"/>
                  <a:cs typeface="Arial" panose="020B0604020202020204" pitchFamily="34" charset="0"/>
                </a:rPr>
                <a:t>File 31, Block 1</a:t>
              </a:r>
              <a:endParaRPr lang="en-US" sz="1335" dirty="0">
                <a:latin typeface="Arial" panose="020B0604020202020204" pitchFamily="34" charset="0"/>
                <a:ea typeface="Gill Sans" charset="0"/>
                <a:cs typeface="Arial" panose="020B0604020202020204" pitchFamily="34" charset="0"/>
              </a:endParaRPr>
            </a:p>
          </p:txBody>
        </p:sp>
      </p:grpSp>
      <p:sp>
        <p:nvSpPr>
          <p:cNvPr id="12" name="Rectangle 11"/>
          <p:cNvSpPr/>
          <p:nvPr/>
        </p:nvSpPr>
        <p:spPr>
          <a:xfrm>
            <a:off x="7200359" y="2435912"/>
            <a:ext cx="1362103" cy="267621"/>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5" dirty="0">
              <a:latin typeface="Arial" panose="020B0604020202020204" pitchFamily="34" charset="0"/>
              <a:ea typeface="Gill Sans" charset="0"/>
              <a:cs typeface="Arial" panose="020B0604020202020204" pitchFamily="34" charset="0"/>
            </a:endParaRPr>
          </a:p>
        </p:txBody>
      </p:sp>
      <p:sp>
        <p:nvSpPr>
          <p:cNvPr id="13" name="Rectangle 12"/>
          <p:cNvSpPr/>
          <p:nvPr/>
        </p:nvSpPr>
        <p:spPr>
          <a:xfrm>
            <a:off x="7200359" y="2703533"/>
            <a:ext cx="1362103" cy="26762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5" dirty="0">
              <a:latin typeface="Arial" panose="020B0604020202020204" pitchFamily="34" charset="0"/>
              <a:ea typeface="Gill Sans" charset="0"/>
              <a:cs typeface="Arial" panose="020B0604020202020204" pitchFamily="34" charset="0"/>
            </a:endParaRPr>
          </a:p>
        </p:txBody>
      </p:sp>
      <p:sp>
        <p:nvSpPr>
          <p:cNvPr id="14" name="Rectangle 13"/>
          <p:cNvSpPr/>
          <p:nvPr/>
        </p:nvSpPr>
        <p:spPr>
          <a:xfrm>
            <a:off x="7200359" y="2971154"/>
            <a:ext cx="1362103" cy="26762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5" dirty="0">
              <a:latin typeface="Arial" panose="020B0604020202020204" pitchFamily="34" charset="0"/>
              <a:ea typeface="Gill Sans" charset="0"/>
              <a:cs typeface="Arial" panose="020B0604020202020204" pitchFamily="34" charset="0"/>
            </a:endParaRPr>
          </a:p>
        </p:txBody>
      </p:sp>
      <p:sp>
        <p:nvSpPr>
          <p:cNvPr id="15" name="Rectangle 14"/>
          <p:cNvSpPr/>
          <p:nvPr/>
        </p:nvSpPr>
        <p:spPr>
          <a:xfrm>
            <a:off x="7196840" y="3506395"/>
            <a:ext cx="1362103" cy="26762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5" dirty="0">
              <a:latin typeface="Arial" panose="020B0604020202020204" pitchFamily="34" charset="0"/>
              <a:ea typeface="Gill Sans" charset="0"/>
              <a:cs typeface="Arial" panose="020B0604020202020204" pitchFamily="34" charset="0"/>
            </a:endParaRPr>
          </a:p>
        </p:txBody>
      </p:sp>
      <p:sp>
        <p:nvSpPr>
          <p:cNvPr id="16" name="Rectangle 15"/>
          <p:cNvSpPr/>
          <p:nvPr/>
        </p:nvSpPr>
        <p:spPr>
          <a:xfrm>
            <a:off x="7197726" y="3774016"/>
            <a:ext cx="1362103" cy="26762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5" dirty="0">
              <a:latin typeface="Arial" panose="020B0604020202020204" pitchFamily="34" charset="0"/>
              <a:ea typeface="Gill Sans" charset="0"/>
              <a:cs typeface="Arial" panose="020B0604020202020204" pitchFamily="34" charset="0"/>
            </a:endParaRPr>
          </a:p>
        </p:txBody>
      </p:sp>
      <p:grpSp>
        <p:nvGrpSpPr>
          <p:cNvPr id="17" name="Group 16"/>
          <p:cNvGrpSpPr/>
          <p:nvPr/>
        </p:nvGrpSpPr>
        <p:grpSpPr>
          <a:xfrm>
            <a:off x="7197728" y="4041634"/>
            <a:ext cx="1367366" cy="308594"/>
            <a:chOff x="5374105" y="3569368"/>
            <a:chExt cx="1395688" cy="370313"/>
          </a:xfrm>
          <a:solidFill>
            <a:srgbClr val="BCFFBC"/>
          </a:solidFill>
        </p:grpSpPr>
        <p:sp>
          <p:nvSpPr>
            <p:cNvPr id="18" name="Rectangle 17"/>
            <p:cNvSpPr/>
            <p:nvPr/>
          </p:nvSpPr>
          <p:spPr>
            <a:xfrm>
              <a:off x="5374105" y="3569368"/>
              <a:ext cx="1390316" cy="321145"/>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5" dirty="0">
                <a:latin typeface="Arial" panose="020B0604020202020204" pitchFamily="34" charset="0"/>
                <a:ea typeface="Gill Sans" charset="0"/>
                <a:cs typeface="Arial" panose="020B0604020202020204" pitchFamily="34" charset="0"/>
              </a:endParaRPr>
            </a:p>
          </p:txBody>
        </p:sp>
        <p:sp>
          <p:nvSpPr>
            <p:cNvPr id="19" name="TextBox 18"/>
            <p:cNvSpPr txBox="1"/>
            <p:nvPr/>
          </p:nvSpPr>
          <p:spPr>
            <a:xfrm>
              <a:off x="5384637" y="3582736"/>
              <a:ext cx="1385156" cy="356945"/>
            </a:xfrm>
            <a:prstGeom prst="rect">
              <a:avLst/>
            </a:prstGeom>
            <a:grpFill/>
          </p:spPr>
          <p:txBody>
            <a:bodyPr wrap="square" rtlCol="0">
              <a:spAutoFit/>
            </a:bodyPr>
            <a:lstStyle/>
            <a:p>
              <a:r>
                <a:rPr lang="en-US" sz="1335" dirty="0">
                  <a:latin typeface="Arial" panose="020B0604020202020204" pitchFamily="34" charset="0"/>
                  <a:ea typeface="Gill Sans" charset="0"/>
                  <a:cs typeface="Arial" panose="020B0604020202020204" pitchFamily="34" charset="0"/>
                </a:rPr>
                <a:t>File 31, Block 2</a:t>
              </a:r>
              <a:endParaRPr lang="en-US" sz="1335" dirty="0">
                <a:latin typeface="Arial" panose="020B0604020202020204" pitchFamily="34" charset="0"/>
                <a:ea typeface="Gill Sans" charset="0"/>
                <a:cs typeface="Arial" panose="020B0604020202020204" pitchFamily="34" charset="0"/>
              </a:endParaRPr>
            </a:p>
          </p:txBody>
        </p:sp>
      </p:grpSp>
      <p:sp>
        <p:nvSpPr>
          <p:cNvPr id="20" name="Rectangle 19"/>
          <p:cNvSpPr/>
          <p:nvPr/>
        </p:nvSpPr>
        <p:spPr>
          <a:xfrm>
            <a:off x="7197726" y="4309258"/>
            <a:ext cx="1362103" cy="26762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5" dirty="0">
              <a:latin typeface="Arial" panose="020B0604020202020204" pitchFamily="34" charset="0"/>
              <a:ea typeface="Gill Sans" charset="0"/>
              <a:cs typeface="Arial" panose="020B0604020202020204" pitchFamily="34" charset="0"/>
            </a:endParaRPr>
          </a:p>
        </p:txBody>
      </p:sp>
      <p:sp>
        <p:nvSpPr>
          <p:cNvPr id="21" name="TextBox 20"/>
          <p:cNvSpPr txBox="1"/>
          <p:nvPr/>
        </p:nvSpPr>
        <p:spPr>
          <a:xfrm>
            <a:off x="7256057" y="1046956"/>
            <a:ext cx="1302885" cy="323165"/>
          </a:xfrm>
          <a:prstGeom prst="rect">
            <a:avLst/>
          </a:prstGeom>
          <a:noFill/>
        </p:spPr>
        <p:txBody>
          <a:bodyPr wrap="square" rtlCol="0">
            <a:spAutoFit/>
          </a:bodyPr>
          <a:lstStyle/>
          <a:p>
            <a:r>
              <a:rPr lang="en-US" sz="1500" dirty="0">
                <a:latin typeface="Arial" panose="020B0604020202020204" pitchFamily="34" charset="0"/>
                <a:ea typeface="Gill Sans" charset="0"/>
                <a:cs typeface="Arial" panose="020B0604020202020204" pitchFamily="34" charset="0"/>
              </a:rPr>
              <a:t>Disk Blocks</a:t>
            </a:r>
            <a:endParaRPr lang="en-US" sz="1500" dirty="0">
              <a:latin typeface="Arial" panose="020B0604020202020204" pitchFamily="34" charset="0"/>
              <a:ea typeface="Gill Sans" charset="0"/>
              <a:cs typeface="Arial" panose="020B0604020202020204" pitchFamily="34" charset="0"/>
            </a:endParaRPr>
          </a:p>
        </p:txBody>
      </p:sp>
      <p:sp>
        <p:nvSpPr>
          <p:cNvPr id="22" name="Rectangle 21"/>
          <p:cNvSpPr/>
          <p:nvPr/>
        </p:nvSpPr>
        <p:spPr>
          <a:xfrm>
            <a:off x="7200359" y="1365428"/>
            <a:ext cx="1362103" cy="35875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5" dirty="0">
              <a:latin typeface="Arial" panose="020B0604020202020204" pitchFamily="34" charset="0"/>
              <a:ea typeface="Gill Sans" charset="0"/>
              <a:cs typeface="Arial" panose="020B0604020202020204" pitchFamily="34" charset="0"/>
            </a:endParaRPr>
          </a:p>
        </p:txBody>
      </p:sp>
      <p:sp>
        <p:nvSpPr>
          <p:cNvPr id="23" name="Rectangle 22"/>
          <p:cNvSpPr/>
          <p:nvPr/>
        </p:nvSpPr>
        <p:spPr>
          <a:xfrm>
            <a:off x="6279409" y="1366312"/>
            <a:ext cx="371853" cy="358668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5" dirty="0">
              <a:latin typeface="Arial" panose="020B0604020202020204" pitchFamily="34" charset="0"/>
              <a:ea typeface="Gill Sans" charset="0"/>
              <a:cs typeface="Arial" panose="020B0604020202020204" pitchFamily="34" charset="0"/>
            </a:endParaRPr>
          </a:p>
        </p:txBody>
      </p:sp>
      <p:sp>
        <p:nvSpPr>
          <p:cNvPr id="24" name="TextBox 23"/>
          <p:cNvSpPr txBox="1"/>
          <p:nvPr/>
        </p:nvSpPr>
        <p:spPr>
          <a:xfrm>
            <a:off x="6228184" y="1046956"/>
            <a:ext cx="522002" cy="323165"/>
          </a:xfrm>
          <a:prstGeom prst="rect">
            <a:avLst/>
          </a:prstGeom>
          <a:noFill/>
        </p:spPr>
        <p:txBody>
          <a:bodyPr wrap="none" rtlCol="0">
            <a:spAutoFit/>
          </a:bodyPr>
          <a:lstStyle/>
          <a:p>
            <a:r>
              <a:rPr lang="en-US" sz="1500" dirty="0">
                <a:latin typeface="Arial" panose="020B0604020202020204" pitchFamily="34" charset="0"/>
                <a:ea typeface="Gill Sans" charset="0"/>
                <a:cs typeface="Arial" panose="020B0604020202020204" pitchFamily="34" charset="0"/>
              </a:rPr>
              <a:t>FAT</a:t>
            </a:r>
            <a:endParaRPr lang="en-US" sz="1500" dirty="0">
              <a:latin typeface="Arial" panose="020B0604020202020204" pitchFamily="34" charset="0"/>
              <a:ea typeface="Gill Sans" charset="0"/>
              <a:cs typeface="Arial" panose="020B0604020202020204" pitchFamily="34" charset="0"/>
            </a:endParaRPr>
          </a:p>
        </p:txBody>
      </p:sp>
      <p:sp>
        <p:nvSpPr>
          <p:cNvPr id="25" name="Rectangle 24"/>
          <p:cNvSpPr/>
          <p:nvPr/>
        </p:nvSpPr>
        <p:spPr>
          <a:xfrm>
            <a:off x="6666539" y="4645223"/>
            <a:ext cx="702035" cy="348878"/>
          </a:xfrm>
          <a:prstGeom prst="rect">
            <a:avLst/>
          </a:prstGeom>
        </p:spPr>
        <p:txBody>
          <a:bodyPr wrap="square">
            <a:spAutoFit/>
          </a:bodyPr>
          <a:lstStyle/>
          <a:p>
            <a:r>
              <a:rPr lang="en-US" sz="1665" dirty="0">
                <a:latin typeface="Arial" panose="020B0604020202020204" pitchFamily="34" charset="0"/>
                <a:ea typeface="Gill Sans" charset="0"/>
                <a:cs typeface="Arial" panose="020B0604020202020204" pitchFamily="34" charset="0"/>
              </a:rPr>
              <a:t>N-1:</a:t>
            </a:r>
            <a:endParaRPr lang="en-US" sz="1665" dirty="0">
              <a:latin typeface="Arial" panose="020B0604020202020204" pitchFamily="34" charset="0"/>
              <a:ea typeface="Gill Sans" charset="0"/>
              <a:cs typeface="Arial" panose="020B0604020202020204" pitchFamily="34" charset="0"/>
            </a:endParaRPr>
          </a:p>
        </p:txBody>
      </p:sp>
      <p:sp>
        <p:nvSpPr>
          <p:cNvPr id="26" name="Rectangle 25"/>
          <p:cNvSpPr/>
          <p:nvPr/>
        </p:nvSpPr>
        <p:spPr>
          <a:xfrm>
            <a:off x="6872353" y="1307452"/>
            <a:ext cx="396799" cy="348878"/>
          </a:xfrm>
          <a:prstGeom prst="rect">
            <a:avLst/>
          </a:prstGeom>
        </p:spPr>
        <p:txBody>
          <a:bodyPr wrap="square">
            <a:spAutoFit/>
          </a:bodyPr>
          <a:lstStyle/>
          <a:p>
            <a:r>
              <a:rPr lang="en-US" sz="1665" dirty="0">
                <a:latin typeface="Arial" panose="020B0604020202020204" pitchFamily="34" charset="0"/>
                <a:ea typeface="Gill Sans" charset="0"/>
                <a:cs typeface="Arial" panose="020B0604020202020204" pitchFamily="34" charset="0"/>
              </a:rPr>
              <a:t>0:</a:t>
            </a:r>
            <a:endParaRPr lang="en-US" sz="1665" dirty="0">
              <a:latin typeface="Arial" panose="020B0604020202020204" pitchFamily="34" charset="0"/>
              <a:ea typeface="Gill Sans" charset="0"/>
              <a:cs typeface="Arial" panose="020B0604020202020204" pitchFamily="34" charset="0"/>
            </a:endParaRPr>
          </a:p>
        </p:txBody>
      </p:sp>
      <p:sp>
        <p:nvSpPr>
          <p:cNvPr id="27" name="Rectangle 26"/>
          <p:cNvSpPr/>
          <p:nvPr/>
        </p:nvSpPr>
        <p:spPr>
          <a:xfrm>
            <a:off x="5940152" y="1307452"/>
            <a:ext cx="362600" cy="348878"/>
          </a:xfrm>
          <a:prstGeom prst="rect">
            <a:avLst/>
          </a:prstGeom>
        </p:spPr>
        <p:txBody>
          <a:bodyPr wrap="none">
            <a:spAutoFit/>
          </a:bodyPr>
          <a:lstStyle/>
          <a:p>
            <a:r>
              <a:rPr lang="en-US" sz="1665" dirty="0">
                <a:latin typeface="Arial" panose="020B0604020202020204" pitchFamily="34" charset="0"/>
                <a:ea typeface="Gill Sans" charset="0"/>
                <a:cs typeface="Arial" panose="020B0604020202020204" pitchFamily="34" charset="0"/>
              </a:rPr>
              <a:t>0:</a:t>
            </a:r>
            <a:endParaRPr lang="en-US" sz="1665" dirty="0">
              <a:latin typeface="Arial" panose="020B0604020202020204" pitchFamily="34" charset="0"/>
              <a:ea typeface="Gill Sans" charset="0"/>
              <a:cs typeface="Arial" panose="020B0604020202020204" pitchFamily="34" charset="0"/>
            </a:endParaRPr>
          </a:p>
        </p:txBody>
      </p:sp>
      <p:sp>
        <p:nvSpPr>
          <p:cNvPr id="28" name="Rectangle 27"/>
          <p:cNvSpPr/>
          <p:nvPr/>
        </p:nvSpPr>
        <p:spPr>
          <a:xfrm>
            <a:off x="5720624" y="4645223"/>
            <a:ext cx="587020" cy="348878"/>
          </a:xfrm>
          <a:prstGeom prst="rect">
            <a:avLst/>
          </a:prstGeom>
        </p:spPr>
        <p:txBody>
          <a:bodyPr wrap="none">
            <a:spAutoFit/>
          </a:bodyPr>
          <a:lstStyle/>
          <a:p>
            <a:r>
              <a:rPr lang="en-US" sz="1665" dirty="0">
                <a:latin typeface="Arial" panose="020B0604020202020204" pitchFamily="34" charset="0"/>
                <a:ea typeface="Gill Sans" charset="0"/>
                <a:cs typeface="Arial" panose="020B0604020202020204" pitchFamily="34" charset="0"/>
              </a:rPr>
              <a:t>N-1:</a:t>
            </a:r>
            <a:endParaRPr lang="en-US" sz="1665" dirty="0">
              <a:latin typeface="Arial" panose="020B0604020202020204" pitchFamily="34" charset="0"/>
              <a:ea typeface="Gill Sans" charset="0"/>
              <a:cs typeface="Arial" panose="020B0604020202020204" pitchFamily="34" charset="0"/>
            </a:endParaRPr>
          </a:p>
        </p:txBody>
      </p:sp>
      <p:grpSp>
        <p:nvGrpSpPr>
          <p:cNvPr id="29" name="Group 28"/>
          <p:cNvGrpSpPr/>
          <p:nvPr/>
        </p:nvGrpSpPr>
        <p:grpSpPr>
          <a:xfrm>
            <a:off x="4572000" y="1406970"/>
            <a:ext cx="1784347" cy="838806"/>
            <a:chOff x="3348408" y="1975617"/>
            <a:chExt cx="2141216" cy="1006567"/>
          </a:xfrm>
        </p:grpSpPr>
        <p:sp>
          <p:nvSpPr>
            <p:cNvPr id="30" name="Rectangle 29"/>
            <p:cNvSpPr/>
            <p:nvPr/>
          </p:nvSpPr>
          <p:spPr>
            <a:xfrm>
              <a:off x="4912158" y="2563531"/>
              <a:ext cx="577466" cy="418653"/>
            </a:xfrm>
            <a:prstGeom prst="rect">
              <a:avLst/>
            </a:prstGeom>
          </p:spPr>
          <p:txBody>
            <a:bodyPr wrap="none">
              <a:spAutoFit/>
            </a:bodyPr>
            <a:lstStyle/>
            <a:p>
              <a:r>
                <a:rPr lang="en-US" sz="1665" dirty="0">
                  <a:latin typeface="Arial" panose="020B0604020202020204" pitchFamily="34" charset="0"/>
                  <a:ea typeface="Gill Sans" charset="0"/>
                  <a:cs typeface="Arial" panose="020B0604020202020204" pitchFamily="34" charset="0"/>
                </a:rPr>
                <a:t>31:</a:t>
              </a:r>
              <a:endParaRPr lang="en-US" sz="1665" dirty="0">
                <a:latin typeface="Arial" panose="020B0604020202020204" pitchFamily="34" charset="0"/>
                <a:ea typeface="Gill Sans" charset="0"/>
                <a:cs typeface="Arial" panose="020B0604020202020204" pitchFamily="34" charset="0"/>
              </a:endParaRPr>
            </a:p>
          </p:txBody>
        </p:sp>
        <p:sp>
          <p:nvSpPr>
            <p:cNvPr id="31" name="TextBox 30"/>
            <p:cNvSpPr txBox="1"/>
            <p:nvPr/>
          </p:nvSpPr>
          <p:spPr>
            <a:xfrm>
              <a:off x="3348408" y="1975617"/>
              <a:ext cx="1489254" cy="418654"/>
            </a:xfrm>
            <a:prstGeom prst="rect">
              <a:avLst/>
            </a:prstGeom>
            <a:noFill/>
          </p:spPr>
          <p:txBody>
            <a:bodyPr wrap="none" rtlCol="0">
              <a:spAutoFit/>
            </a:bodyPr>
            <a:lstStyle/>
            <a:p>
              <a:r>
                <a:rPr lang="en-US" sz="1665" dirty="0">
                  <a:solidFill>
                    <a:srgbClr val="3366FF"/>
                  </a:solidFill>
                  <a:latin typeface="Arial" panose="020B0604020202020204" pitchFamily="34" charset="0"/>
                  <a:ea typeface="Gill Sans" charset="0"/>
                  <a:cs typeface="Arial" panose="020B0604020202020204" pitchFamily="34" charset="0"/>
                </a:rPr>
                <a:t>file number</a:t>
              </a:r>
              <a:endParaRPr lang="en-US" sz="1665" dirty="0">
                <a:solidFill>
                  <a:srgbClr val="3366FF"/>
                </a:solidFill>
                <a:latin typeface="Arial" panose="020B0604020202020204" pitchFamily="34" charset="0"/>
                <a:ea typeface="Gill Sans" charset="0"/>
                <a:cs typeface="Arial" panose="020B0604020202020204" pitchFamily="34" charset="0"/>
              </a:endParaRPr>
            </a:p>
          </p:txBody>
        </p:sp>
        <p:cxnSp>
          <p:nvCxnSpPr>
            <p:cNvPr id="32" name="Straight Arrow Connector 31"/>
            <p:cNvCxnSpPr/>
            <p:nvPr/>
          </p:nvCxnSpPr>
          <p:spPr>
            <a:xfrm>
              <a:off x="4491789" y="2325884"/>
              <a:ext cx="420369" cy="4413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6279409" y="1967389"/>
            <a:ext cx="508993" cy="480043"/>
            <a:chOff x="5351525" y="2687055"/>
            <a:chExt cx="610791" cy="576051"/>
          </a:xfrm>
        </p:grpSpPr>
        <p:sp>
          <p:nvSpPr>
            <p:cNvPr id="34" name="Rectangle 33"/>
            <p:cNvSpPr/>
            <p:nvPr/>
          </p:nvSpPr>
          <p:spPr>
            <a:xfrm>
              <a:off x="5351525" y="2941961"/>
              <a:ext cx="446224" cy="321145"/>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5" dirty="0">
                <a:latin typeface="Arial" panose="020B0604020202020204" pitchFamily="34" charset="0"/>
                <a:ea typeface="Gill Sans" charset="0"/>
                <a:cs typeface="Arial" panose="020B0604020202020204" pitchFamily="34" charset="0"/>
              </a:endParaRPr>
            </a:p>
          </p:txBody>
        </p:sp>
        <p:sp>
          <p:nvSpPr>
            <p:cNvPr id="35" name="Freeform 34"/>
            <p:cNvSpPr/>
            <p:nvPr/>
          </p:nvSpPr>
          <p:spPr>
            <a:xfrm>
              <a:off x="5654842" y="2687055"/>
              <a:ext cx="307474" cy="347579"/>
            </a:xfrm>
            <a:custGeom>
              <a:avLst/>
              <a:gdLst>
                <a:gd name="connsiteX0" fmla="*/ 0 w 307474"/>
                <a:gd name="connsiteY0" fmla="*/ 0 h 347579"/>
                <a:gd name="connsiteX1" fmla="*/ 307474 w 307474"/>
                <a:gd name="connsiteY1" fmla="*/ 0 h 347579"/>
                <a:gd name="connsiteX2" fmla="*/ 307474 w 307474"/>
                <a:gd name="connsiteY2" fmla="*/ 347579 h 347579"/>
                <a:gd name="connsiteX3" fmla="*/ 173790 w 307474"/>
                <a:gd name="connsiteY3" fmla="*/ 334210 h 347579"/>
              </a:gdLst>
              <a:ahLst/>
              <a:cxnLst>
                <a:cxn ang="0">
                  <a:pos x="connsiteX0" y="connsiteY0"/>
                </a:cxn>
                <a:cxn ang="0">
                  <a:pos x="connsiteX1" y="connsiteY1"/>
                </a:cxn>
                <a:cxn ang="0">
                  <a:pos x="connsiteX2" y="connsiteY2"/>
                </a:cxn>
                <a:cxn ang="0">
                  <a:pos x="connsiteX3" y="connsiteY3"/>
                </a:cxn>
              </a:cxnLst>
              <a:rect l="l" t="t" r="r" b="b"/>
              <a:pathLst>
                <a:path w="307474" h="347579">
                  <a:moveTo>
                    <a:pt x="0" y="0"/>
                  </a:moveTo>
                  <a:lnTo>
                    <a:pt x="307474" y="0"/>
                  </a:lnTo>
                  <a:lnTo>
                    <a:pt x="307474" y="347579"/>
                  </a:lnTo>
                  <a:lnTo>
                    <a:pt x="173790" y="334210"/>
                  </a:lnTo>
                </a:path>
              </a:pathLst>
            </a:custGeom>
            <a:ln>
              <a:headEnd type="ova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65" dirty="0">
                <a:latin typeface="Arial" panose="020B0604020202020204" pitchFamily="34" charset="0"/>
                <a:ea typeface="Gill Sans" charset="0"/>
                <a:cs typeface="Arial" panose="020B0604020202020204" pitchFamily="34" charset="0"/>
              </a:endParaRPr>
            </a:p>
          </p:txBody>
        </p:sp>
      </p:grpSp>
      <p:grpSp>
        <p:nvGrpSpPr>
          <p:cNvPr id="36" name="Group 35"/>
          <p:cNvGrpSpPr/>
          <p:nvPr/>
        </p:nvGrpSpPr>
        <p:grpSpPr>
          <a:xfrm>
            <a:off x="6272603" y="2346159"/>
            <a:ext cx="560359" cy="1974239"/>
            <a:chOff x="5343358" y="3141579"/>
            <a:chExt cx="672431" cy="2369087"/>
          </a:xfrm>
        </p:grpSpPr>
        <p:sp>
          <p:nvSpPr>
            <p:cNvPr id="37" name="Rectangle 36"/>
            <p:cNvSpPr/>
            <p:nvPr/>
          </p:nvSpPr>
          <p:spPr>
            <a:xfrm>
              <a:off x="5343358" y="5189521"/>
              <a:ext cx="446224" cy="321145"/>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5" dirty="0">
                <a:latin typeface="Arial" panose="020B0604020202020204" pitchFamily="34" charset="0"/>
                <a:ea typeface="Gill Sans" charset="0"/>
                <a:cs typeface="Arial" panose="020B0604020202020204" pitchFamily="34" charset="0"/>
              </a:endParaRPr>
            </a:p>
          </p:txBody>
        </p:sp>
        <p:sp>
          <p:nvSpPr>
            <p:cNvPr id="38" name="Freeform 37"/>
            <p:cNvSpPr/>
            <p:nvPr/>
          </p:nvSpPr>
          <p:spPr>
            <a:xfrm>
              <a:off x="5694947" y="3141579"/>
              <a:ext cx="320842" cy="2179053"/>
            </a:xfrm>
            <a:custGeom>
              <a:avLst/>
              <a:gdLst>
                <a:gd name="connsiteX0" fmla="*/ 0 w 320842"/>
                <a:gd name="connsiteY0" fmla="*/ 0 h 2179053"/>
                <a:gd name="connsiteX1" fmla="*/ 320842 w 320842"/>
                <a:gd name="connsiteY1" fmla="*/ 0 h 2179053"/>
                <a:gd name="connsiteX2" fmla="*/ 307474 w 320842"/>
                <a:gd name="connsiteY2" fmla="*/ 2179053 h 2179053"/>
                <a:gd name="connsiteX3" fmla="*/ 133685 w 320842"/>
                <a:gd name="connsiteY3" fmla="*/ 2179053 h 2179053"/>
              </a:gdLst>
              <a:ahLst/>
              <a:cxnLst>
                <a:cxn ang="0">
                  <a:pos x="connsiteX0" y="connsiteY0"/>
                </a:cxn>
                <a:cxn ang="0">
                  <a:pos x="connsiteX1" y="connsiteY1"/>
                </a:cxn>
                <a:cxn ang="0">
                  <a:pos x="connsiteX2" y="connsiteY2"/>
                </a:cxn>
                <a:cxn ang="0">
                  <a:pos x="connsiteX3" y="connsiteY3"/>
                </a:cxn>
              </a:cxnLst>
              <a:rect l="l" t="t" r="r" b="b"/>
              <a:pathLst>
                <a:path w="320842" h="2179053">
                  <a:moveTo>
                    <a:pt x="0" y="0"/>
                  </a:moveTo>
                  <a:lnTo>
                    <a:pt x="320842" y="0"/>
                  </a:lnTo>
                  <a:lnTo>
                    <a:pt x="307474" y="2179053"/>
                  </a:lnTo>
                  <a:lnTo>
                    <a:pt x="133685" y="2179053"/>
                  </a:lnTo>
                </a:path>
              </a:pathLst>
            </a:custGeom>
            <a:ln>
              <a:headEnd type="ova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65" dirty="0">
                <a:latin typeface="Arial" panose="020B0604020202020204" pitchFamily="34" charset="0"/>
                <a:ea typeface="Gill Sans" charset="0"/>
                <a:cs typeface="Arial" panose="020B0604020202020204" pitchFamily="34" charset="0"/>
              </a:endParaRPr>
            </a:p>
          </p:txBody>
        </p:sp>
      </p:grpSp>
      <p:sp>
        <p:nvSpPr>
          <p:cNvPr id="41" name="Can 40"/>
          <p:cNvSpPr/>
          <p:nvPr/>
        </p:nvSpPr>
        <p:spPr>
          <a:xfrm>
            <a:off x="7970872" y="4499883"/>
            <a:ext cx="705584" cy="961118"/>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5" dirty="0">
              <a:latin typeface="Arial" panose="020B0604020202020204" pitchFamily="34" charset="0"/>
              <a:ea typeface="Gill Sans" charset="0"/>
              <a:cs typeface="Arial" panose="020B0604020202020204" pitchFamily="34" charset="0"/>
            </a:endParaRPr>
          </a:p>
        </p:txBody>
      </p:sp>
      <p:sp>
        <p:nvSpPr>
          <p:cNvPr id="50" name="Rectangle 49"/>
          <p:cNvSpPr/>
          <p:nvPr/>
        </p:nvSpPr>
        <p:spPr>
          <a:xfrm>
            <a:off x="6279115" y="3262685"/>
            <a:ext cx="371853" cy="267621"/>
          </a:xfrm>
          <a:prstGeom prst="rect">
            <a:avLst/>
          </a:prstGeom>
          <a:pattFill prst="pct10">
            <a:fgClr>
              <a:schemeClr val="tx1"/>
            </a:fgClr>
            <a:bgClr>
              <a:prstClr val="white"/>
            </a:bgClr>
          </a:patt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5" dirty="0">
              <a:latin typeface="Arial" panose="020B0604020202020204" pitchFamily="34" charset="0"/>
              <a:ea typeface="Gill Sans" charset="0"/>
              <a:cs typeface="Arial" panose="020B0604020202020204" pitchFamily="34" charset="0"/>
            </a:endParaRPr>
          </a:p>
        </p:txBody>
      </p:sp>
      <p:sp>
        <p:nvSpPr>
          <p:cNvPr id="52" name="TextBox 51"/>
          <p:cNvSpPr txBox="1"/>
          <p:nvPr/>
        </p:nvSpPr>
        <p:spPr>
          <a:xfrm>
            <a:off x="5349704" y="3517904"/>
            <a:ext cx="551754" cy="348878"/>
          </a:xfrm>
          <a:prstGeom prst="rect">
            <a:avLst/>
          </a:prstGeom>
          <a:noFill/>
        </p:spPr>
        <p:txBody>
          <a:bodyPr wrap="none" rtlCol="0">
            <a:spAutoFit/>
          </a:bodyPr>
          <a:lstStyle/>
          <a:p>
            <a:r>
              <a:rPr lang="en-US" sz="1665" dirty="0">
                <a:latin typeface="Arial" panose="020B0604020202020204" pitchFamily="34" charset="0"/>
                <a:ea typeface="Gill Sans" charset="0"/>
                <a:cs typeface="Arial" panose="020B0604020202020204" pitchFamily="34" charset="0"/>
              </a:rPr>
              <a:t>free</a:t>
            </a:r>
            <a:endParaRPr lang="en-US" sz="1665" dirty="0">
              <a:latin typeface="Arial" panose="020B0604020202020204" pitchFamily="34" charset="0"/>
              <a:ea typeface="Gill Sans" charset="0"/>
              <a:cs typeface="Arial" panose="020B0604020202020204" pitchFamily="34" charset="0"/>
            </a:endParaRPr>
          </a:p>
        </p:txBody>
      </p:sp>
      <p:cxnSp>
        <p:nvCxnSpPr>
          <p:cNvPr id="51" name="Straight Arrow Connector 50"/>
          <p:cNvCxnSpPr/>
          <p:nvPr/>
        </p:nvCxnSpPr>
        <p:spPr>
          <a:xfrm flipV="1">
            <a:off x="5827702" y="3382201"/>
            <a:ext cx="451707" cy="3119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3" name="Freeform 52"/>
          <p:cNvSpPr/>
          <p:nvPr/>
        </p:nvSpPr>
        <p:spPr>
          <a:xfrm>
            <a:off x="6512008" y="3342101"/>
            <a:ext cx="256228" cy="289649"/>
          </a:xfrm>
          <a:custGeom>
            <a:avLst/>
            <a:gdLst>
              <a:gd name="connsiteX0" fmla="*/ 0 w 307474"/>
              <a:gd name="connsiteY0" fmla="*/ 0 h 347579"/>
              <a:gd name="connsiteX1" fmla="*/ 307474 w 307474"/>
              <a:gd name="connsiteY1" fmla="*/ 0 h 347579"/>
              <a:gd name="connsiteX2" fmla="*/ 307474 w 307474"/>
              <a:gd name="connsiteY2" fmla="*/ 347579 h 347579"/>
              <a:gd name="connsiteX3" fmla="*/ 173790 w 307474"/>
              <a:gd name="connsiteY3" fmla="*/ 334210 h 347579"/>
            </a:gdLst>
            <a:ahLst/>
            <a:cxnLst>
              <a:cxn ang="0">
                <a:pos x="connsiteX0" y="connsiteY0"/>
              </a:cxn>
              <a:cxn ang="0">
                <a:pos x="connsiteX1" y="connsiteY1"/>
              </a:cxn>
              <a:cxn ang="0">
                <a:pos x="connsiteX2" y="connsiteY2"/>
              </a:cxn>
              <a:cxn ang="0">
                <a:pos x="connsiteX3" y="connsiteY3"/>
              </a:cxn>
            </a:cxnLst>
            <a:rect l="l" t="t" r="r" b="b"/>
            <a:pathLst>
              <a:path w="307474" h="347579">
                <a:moveTo>
                  <a:pt x="0" y="0"/>
                </a:moveTo>
                <a:lnTo>
                  <a:pt x="307474" y="0"/>
                </a:lnTo>
                <a:lnTo>
                  <a:pt x="307474" y="347579"/>
                </a:lnTo>
                <a:lnTo>
                  <a:pt x="173790" y="334210"/>
                </a:lnTo>
              </a:path>
            </a:pathLst>
          </a:custGeom>
          <a:ln>
            <a:solidFill>
              <a:schemeClr val="tx1">
                <a:lumMod val="50000"/>
                <a:lumOff val="50000"/>
              </a:schemeClr>
            </a:solidFill>
            <a:headEnd type="oval"/>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65" dirty="0">
              <a:latin typeface="Arial" panose="020B0604020202020204" pitchFamily="34" charset="0"/>
              <a:ea typeface="Gill Sans" charset="0"/>
              <a:cs typeface="Arial" panose="020B0604020202020204" pitchFamily="34" charset="0"/>
            </a:endParaRPr>
          </a:p>
        </p:txBody>
      </p:sp>
      <p:sp>
        <p:nvSpPr>
          <p:cNvPr id="58" name="Rectangle 57"/>
          <p:cNvSpPr/>
          <p:nvPr/>
        </p:nvSpPr>
        <p:spPr>
          <a:xfrm>
            <a:off x="6280236" y="2443340"/>
            <a:ext cx="371853" cy="267621"/>
          </a:xfrm>
          <a:prstGeom prst="rect">
            <a:avLst/>
          </a:prstGeom>
          <a:pattFill prst="pct10">
            <a:fgClr>
              <a:schemeClr val="tx1"/>
            </a:fgClr>
            <a:bgClr>
              <a:prstClr val="white"/>
            </a:bgClr>
          </a:patt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5" dirty="0">
              <a:latin typeface="Arial" panose="020B0604020202020204" pitchFamily="34" charset="0"/>
              <a:ea typeface="Gill Sans" charset="0"/>
              <a:cs typeface="Arial" panose="020B0604020202020204" pitchFamily="34" charset="0"/>
            </a:endParaRPr>
          </a:p>
        </p:txBody>
      </p:sp>
      <p:sp>
        <p:nvSpPr>
          <p:cNvPr id="59" name="Freeform 58"/>
          <p:cNvSpPr/>
          <p:nvPr/>
        </p:nvSpPr>
        <p:spPr>
          <a:xfrm>
            <a:off x="6569764" y="1763713"/>
            <a:ext cx="467895" cy="761099"/>
          </a:xfrm>
          <a:custGeom>
            <a:avLst/>
            <a:gdLst>
              <a:gd name="connsiteX0" fmla="*/ 0 w 561474"/>
              <a:gd name="connsiteY0" fmla="*/ 1350210 h 1350210"/>
              <a:gd name="connsiteX1" fmla="*/ 548106 w 561474"/>
              <a:gd name="connsiteY1" fmla="*/ 1350210 h 1350210"/>
              <a:gd name="connsiteX2" fmla="*/ 561474 w 561474"/>
              <a:gd name="connsiteY2" fmla="*/ 0 h 1350210"/>
              <a:gd name="connsiteX3" fmla="*/ 133684 w 561474"/>
              <a:gd name="connsiteY3" fmla="*/ 0 h 1350210"/>
            </a:gdLst>
            <a:ahLst/>
            <a:cxnLst>
              <a:cxn ang="0">
                <a:pos x="connsiteX0" y="connsiteY0"/>
              </a:cxn>
              <a:cxn ang="0">
                <a:pos x="connsiteX1" y="connsiteY1"/>
              </a:cxn>
              <a:cxn ang="0">
                <a:pos x="connsiteX2" y="connsiteY2"/>
              </a:cxn>
              <a:cxn ang="0">
                <a:pos x="connsiteX3" y="connsiteY3"/>
              </a:cxn>
            </a:cxnLst>
            <a:rect l="l" t="t" r="r" b="b"/>
            <a:pathLst>
              <a:path w="561474" h="1350210">
                <a:moveTo>
                  <a:pt x="0" y="1350210"/>
                </a:moveTo>
                <a:lnTo>
                  <a:pt x="548106" y="1350210"/>
                </a:lnTo>
                <a:lnTo>
                  <a:pt x="561474" y="0"/>
                </a:lnTo>
                <a:lnTo>
                  <a:pt x="133684" y="0"/>
                </a:lnTo>
              </a:path>
            </a:pathLst>
          </a:custGeom>
          <a:ln>
            <a:solidFill>
              <a:schemeClr val="tx1">
                <a:lumMod val="50000"/>
                <a:lumOff val="50000"/>
              </a:schemeClr>
            </a:solidFill>
            <a:headEnd type="diamon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65" dirty="0">
              <a:latin typeface="Arial" panose="020B0604020202020204" pitchFamily="34" charset="0"/>
              <a:ea typeface="Gill Sans" charset="0"/>
              <a:cs typeface="Arial" panose="020B0604020202020204" pitchFamily="34" charset="0"/>
            </a:endParaRPr>
          </a:p>
        </p:txBody>
      </p:sp>
      <p:sp>
        <p:nvSpPr>
          <p:cNvPr id="60" name="Rectangle 59"/>
          <p:cNvSpPr/>
          <p:nvPr/>
        </p:nvSpPr>
        <p:spPr>
          <a:xfrm>
            <a:off x="4358455" y="4401721"/>
            <a:ext cx="1381723" cy="107199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5" dirty="0">
              <a:latin typeface="Arial" panose="020B0604020202020204" pitchFamily="34" charset="0"/>
              <a:ea typeface="Gill Sans" charset="0"/>
              <a:cs typeface="Arial" panose="020B0604020202020204" pitchFamily="34" charset="0"/>
            </a:endParaRPr>
          </a:p>
        </p:txBody>
      </p:sp>
      <p:sp>
        <p:nvSpPr>
          <p:cNvPr id="61" name="TextBox 60"/>
          <p:cNvSpPr txBox="1"/>
          <p:nvPr/>
        </p:nvSpPr>
        <p:spPr>
          <a:xfrm>
            <a:off x="4555734" y="5169450"/>
            <a:ext cx="955711" cy="348878"/>
          </a:xfrm>
          <a:prstGeom prst="rect">
            <a:avLst/>
          </a:prstGeom>
          <a:noFill/>
        </p:spPr>
        <p:txBody>
          <a:bodyPr wrap="none" rtlCol="0">
            <a:spAutoFit/>
          </a:bodyPr>
          <a:lstStyle/>
          <a:p>
            <a:r>
              <a:rPr lang="en-US" sz="1665" dirty="0">
                <a:latin typeface="Arial" panose="020B0604020202020204" pitchFamily="34" charset="0"/>
                <a:ea typeface="Gill Sans" charset="0"/>
                <a:cs typeface="Arial" panose="020B0604020202020204" pitchFamily="34" charset="0"/>
              </a:rPr>
              <a:t>memory</a:t>
            </a:r>
            <a:endParaRPr lang="en-US" sz="1665" dirty="0">
              <a:latin typeface="Arial" panose="020B0604020202020204" pitchFamily="34" charset="0"/>
              <a:ea typeface="Gill Sans" charset="0"/>
              <a:cs typeface="Arial" panose="020B0604020202020204" pitchFamily="34" charset="0"/>
            </a:endParaRPr>
          </a:p>
        </p:txBody>
      </p:sp>
      <p:sp>
        <p:nvSpPr>
          <p:cNvPr id="62" name="Title 1"/>
          <p:cNvSpPr>
            <a:spLocks noGrp="1"/>
          </p:cNvSpPr>
          <p:nvPr>
            <p:ph type="title"/>
          </p:nvPr>
        </p:nvSpPr>
        <p:spPr/>
        <p:txBody>
          <a:bodyPr/>
          <a:lstStyle/>
          <a:p>
            <a:r>
              <a:rPr lang="en-US" dirty="0"/>
              <a:t>FAT Properties</a:t>
            </a:r>
            <a:endParaRPr lang="en-US" dirty="0"/>
          </a:p>
        </p:txBody>
      </p:sp>
      <p:cxnSp>
        <p:nvCxnSpPr>
          <p:cNvPr id="54" name="Straight Arrow Connector 53"/>
          <p:cNvCxnSpPr>
            <a:endCxn id="55" idx="1"/>
          </p:cNvCxnSpPr>
          <p:nvPr/>
        </p:nvCxnSpPr>
        <p:spPr>
          <a:xfrm flipV="1">
            <a:off x="5827702" y="3664495"/>
            <a:ext cx="451707" cy="296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flipV="1">
            <a:off x="6580956" y="3454471"/>
            <a:ext cx="323027" cy="800028"/>
          </a:xfrm>
          <a:custGeom>
            <a:avLst/>
            <a:gdLst>
              <a:gd name="connsiteX0" fmla="*/ 0 w 320842"/>
              <a:gd name="connsiteY0" fmla="*/ 0 h 2179053"/>
              <a:gd name="connsiteX1" fmla="*/ 320842 w 320842"/>
              <a:gd name="connsiteY1" fmla="*/ 0 h 2179053"/>
              <a:gd name="connsiteX2" fmla="*/ 307474 w 320842"/>
              <a:gd name="connsiteY2" fmla="*/ 2179053 h 2179053"/>
              <a:gd name="connsiteX3" fmla="*/ 133685 w 320842"/>
              <a:gd name="connsiteY3" fmla="*/ 2179053 h 2179053"/>
              <a:gd name="connsiteX0-1" fmla="*/ 0 w 334958"/>
              <a:gd name="connsiteY0-2" fmla="*/ 0 h 2179053"/>
              <a:gd name="connsiteX1-3" fmla="*/ 320842 w 334958"/>
              <a:gd name="connsiteY1-4" fmla="*/ 0 h 2179053"/>
              <a:gd name="connsiteX2-5" fmla="*/ 334958 w 334958"/>
              <a:gd name="connsiteY2-6" fmla="*/ 2179053 h 2179053"/>
              <a:gd name="connsiteX3-7" fmla="*/ 133685 w 334958"/>
              <a:gd name="connsiteY3-8" fmla="*/ 2179053 h 2179053"/>
              <a:gd name="connsiteX0-9" fmla="*/ 0 w 334958"/>
              <a:gd name="connsiteY0-10" fmla="*/ 0 h 2197251"/>
              <a:gd name="connsiteX1-11" fmla="*/ 320842 w 334958"/>
              <a:gd name="connsiteY1-12" fmla="*/ 0 h 2197251"/>
              <a:gd name="connsiteX2-13" fmla="*/ 334958 w 334958"/>
              <a:gd name="connsiteY2-14" fmla="*/ 2179053 h 2197251"/>
              <a:gd name="connsiteX3-15" fmla="*/ 85590 w 334958"/>
              <a:gd name="connsiteY3-16" fmla="*/ 2197251 h 2197251"/>
            </a:gdLst>
            <a:ahLst/>
            <a:cxnLst>
              <a:cxn ang="0">
                <a:pos x="connsiteX0-1" y="connsiteY0-2"/>
              </a:cxn>
              <a:cxn ang="0">
                <a:pos x="connsiteX1-3" y="connsiteY1-4"/>
              </a:cxn>
              <a:cxn ang="0">
                <a:pos x="connsiteX2-5" y="connsiteY2-6"/>
              </a:cxn>
              <a:cxn ang="0">
                <a:pos x="connsiteX3-7" y="connsiteY3-8"/>
              </a:cxn>
            </a:cxnLst>
            <a:rect l="l" t="t" r="r" b="b"/>
            <a:pathLst>
              <a:path w="334958" h="2197251">
                <a:moveTo>
                  <a:pt x="0" y="0"/>
                </a:moveTo>
                <a:lnTo>
                  <a:pt x="320842" y="0"/>
                </a:lnTo>
                <a:cubicBezTo>
                  <a:pt x="325547" y="726351"/>
                  <a:pt x="330253" y="1452702"/>
                  <a:pt x="334958" y="2179053"/>
                </a:cubicBezTo>
                <a:lnTo>
                  <a:pt x="85590" y="2197251"/>
                </a:lnTo>
              </a:path>
            </a:pathLst>
          </a:custGeom>
          <a:ln>
            <a:headEnd type="ova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65" dirty="0">
              <a:latin typeface="Arial" panose="020B0604020202020204" pitchFamily="34" charset="0"/>
              <a:ea typeface="Gill Sans" charset="0"/>
              <a:cs typeface="Arial" panose="020B0604020202020204" pitchFamily="34" charset="0"/>
            </a:endParaRPr>
          </a:p>
        </p:txBody>
      </p:sp>
      <p:sp>
        <p:nvSpPr>
          <p:cNvPr id="63" name="Rectangle 62"/>
          <p:cNvSpPr/>
          <p:nvPr/>
        </p:nvSpPr>
        <p:spPr>
          <a:xfrm>
            <a:off x="6272603" y="3256110"/>
            <a:ext cx="371853" cy="267621"/>
          </a:xfrm>
          <a:prstGeom prst="rect">
            <a:avLst/>
          </a:prstGeom>
          <a:solidFill>
            <a:srgbClr val="72FF7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5" dirty="0">
              <a:latin typeface="Arial" panose="020B0604020202020204" pitchFamily="34" charset="0"/>
              <a:ea typeface="Gill Sans" charset="0"/>
              <a:cs typeface="Arial" panose="020B0604020202020204" pitchFamily="34" charset="0"/>
            </a:endParaRPr>
          </a:p>
        </p:txBody>
      </p:sp>
      <p:grpSp>
        <p:nvGrpSpPr>
          <p:cNvPr id="66" name="Group 65"/>
          <p:cNvGrpSpPr/>
          <p:nvPr/>
        </p:nvGrpSpPr>
        <p:grpSpPr>
          <a:xfrm>
            <a:off x="7197726" y="3238772"/>
            <a:ext cx="1367366" cy="308594"/>
            <a:chOff x="5374105" y="3569368"/>
            <a:chExt cx="1395688" cy="370313"/>
          </a:xfrm>
          <a:solidFill>
            <a:srgbClr val="BCFFBC"/>
          </a:solidFill>
        </p:grpSpPr>
        <p:sp>
          <p:nvSpPr>
            <p:cNvPr id="67" name="Rectangle 66"/>
            <p:cNvSpPr/>
            <p:nvPr/>
          </p:nvSpPr>
          <p:spPr>
            <a:xfrm>
              <a:off x="5374105" y="3569368"/>
              <a:ext cx="1390316" cy="321145"/>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5" dirty="0">
                <a:latin typeface="Arial" panose="020B0604020202020204" pitchFamily="34" charset="0"/>
                <a:ea typeface="Gill Sans" charset="0"/>
                <a:cs typeface="Arial" panose="020B0604020202020204" pitchFamily="34" charset="0"/>
              </a:endParaRPr>
            </a:p>
          </p:txBody>
        </p:sp>
        <p:sp>
          <p:nvSpPr>
            <p:cNvPr id="68" name="TextBox 67"/>
            <p:cNvSpPr txBox="1"/>
            <p:nvPr/>
          </p:nvSpPr>
          <p:spPr>
            <a:xfrm>
              <a:off x="5384637" y="3582736"/>
              <a:ext cx="1385156" cy="356945"/>
            </a:xfrm>
            <a:prstGeom prst="rect">
              <a:avLst/>
            </a:prstGeom>
            <a:grpFill/>
          </p:spPr>
          <p:txBody>
            <a:bodyPr wrap="square" rtlCol="0">
              <a:spAutoFit/>
            </a:bodyPr>
            <a:lstStyle/>
            <a:p>
              <a:r>
                <a:rPr lang="en-US" sz="1335" dirty="0">
                  <a:latin typeface="Arial" panose="020B0604020202020204" pitchFamily="34" charset="0"/>
                  <a:ea typeface="Gill Sans" charset="0"/>
                  <a:cs typeface="Arial" panose="020B0604020202020204" pitchFamily="34" charset="0"/>
                </a:rPr>
                <a:t>File 31, Block 3</a:t>
              </a:r>
              <a:endParaRPr lang="en-US" sz="1335" dirty="0">
                <a:latin typeface="Arial" panose="020B0604020202020204" pitchFamily="34" charset="0"/>
                <a:ea typeface="Gill Sans" charset="0"/>
                <a:cs typeface="Arial" panose="020B0604020202020204" pitchFamily="34" charset="0"/>
              </a:endParaRPr>
            </a:p>
          </p:txBody>
        </p:sp>
      </p:grpSp>
      <p:sp>
        <p:nvSpPr>
          <p:cNvPr id="56" name="Freeform 55"/>
          <p:cNvSpPr/>
          <p:nvPr/>
        </p:nvSpPr>
        <p:spPr>
          <a:xfrm>
            <a:off x="6543312" y="2613933"/>
            <a:ext cx="467895" cy="1080198"/>
          </a:xfrm>
          <a:custGeom>
            <a:avLst/>
            <a:gdLst>
              <a:gd name="connsiteX0" fmla="*/ 0 w 561474"/>
              <a:gd name="connsiteY0" fmla="*/ 1350210 h 1350210"/>
              <a:gd name="connsiteX1" fmla="*/ 548106 w 561474"/>
              <a:gd name="connsiteY1" fmla="*/ 1350210 h 1350210"/>
              <a:gd name="connsiteX2" fmla="*/ 561474 w 561474"/>
              <a:gd name="connsiteY2" fmla="*/ 0 h 1350210"/>
              <a:gd name="connsiteX3" fmla="*/ 133684 w 561474"/>
              <a:gd name="connsiteY3" fmla="*/ 0 h 1350210"/>
            </a:gdLst>
            <a:ahLst/>
            <a:cxnLst>
              <a:cxn ang="0">
                <a:pos x="connsiteX0" y="connsiteY0"/>
              </a:cxn>
              <a:cxn ang="0">
                <a:pos x="connsiteX1" y="connsiteY1"/>
              </a:cxn>
              <a:cxn ang="0">
                <a:pos x="connsiteX2" y="connsiteY2"/>
              </a:cxn>
              <a:cxn ang="0">
                <a:pos x="connsiteX3" y="connsiteY3"/>
              </a:cxn>
            </a:cxnLst>
            <a:rect l="l" t="t" r="r" b="b"/>
            <a:pathLst>
              <a:path w="561474" h="1350210">
                <a:moveTo>
                  <a:pt x="0" y="1350210"/>
                </a:moveTo>
                <a:lnTo>
                  <a:pt x="548106" y="1350210"/>
                </a:lnTo>
                <a:lnTo>
                  <a:pt x="561474" y="0"/>
                </a:lnTo>
                <a:lnTo>
                  <a:pt x="133684" y="0"/>
                </a:lnTo>
              </a:path>
            </a:pathLst>
          </a:custGeom>
          <a:ln>
            <a:solidFill>
              <a:schemeClr val="tx1">
                <a:lumMod val="50000"/>
                <a:lumOff val="50000"/>
              </a:schemeClr>
            </a:solidFill>
            <a:headEnd type="diamond"/>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65" dirty="0">
              <a:latin typeface="Arial" panose="020B0604020202020204" pitchFamily="34" charset="0"/>
              <a:ea typeface="Gill Sans"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1"/>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wipe(down)">
                                      <p:cBhvr>
                                        <p:cTn id="15" dur="250"/>
                                        <p:tgtEl>
                                          <p:spTgt spid="57"/>
                                        </p:tgtEl>
                                      </p:cBhvr>
                                    </p:animEffect>
                                  </p:childTnLst>
                                </p:cTn>
                              </p:par>
                            </p:childTnLst>
                          </p:cTn>
                        </p:par>
                        <p:par>
                          <p:cTn id="16" fill="hold">
                            <p:stCondLst>
                              <p:cond delay="500"/>
                            </p:stCondLst>
                            <p:childTnLst>
                              <p:par>
                                <p:cTn id="17" presetID="14" presetClass="entr" presetSubtype="10" fill="hold" grpId="0" nodeType="after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randombar(horizontal)">
                                      <p:cBhvr>
                                        <p:cTn id="19" dur="500"/>
                                        <p:tgtEl>
                                          <p:spTgt spid="63"/>
                                        </p:tgtEl>
                                      </p:cBhvr>
                                    </p:animEffect>
                                  </p:childTnLst>
                                </p:cTn>
                              </p:par>
                              <p:par>
                                <p:cTn id="20" presetID="14" presetClass="entr" presetSubtype="10" fill="hold" nodeType="with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randombar(horizontal)">
                                      <p:cBhvr>
                                        <p:cTn id="22" dur="500"/>
                                        <p:tgtEl>
                                          <p:spTgt spid="66"/>
                                        </p:tgtEl>
                                      </p:cBhvr>
                                    </p:animEffec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7" grpId="0" animBg="1"/>
      <p:bldP spid="6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FAT</a:t>
            </a:r>
            <a:r>
              <a:rPr kumimoji="1" lang="zh-CN" altLang="en-US" dirty="0"/>
              <a:t> </a:t>
            </a:r>
            <a:r>
              <a:rPr kumimoji="1" lang="en-US" altLang="zh-CN" dirty="0"/>
              <a:t>File</a:t>
            </a:r>
            <a:r>
              <a:rPr kumimoji="1" lang="zh-CN" altLang="en-US" dirty="0"/>
              <a:t> </a:t>
            </a:r>
            <a:r>
              <a:rPr kumimoji="1" lang="en-US" altLang="zh-CN" dirty="0"/>
              <a:t>System</a:t>
            </a:r>
            <a:endParaRPr kumimoji="1" lang="zh-CN" altLang="en-US" dirty="0"/>
          </a:p>
        </p:txBody>
      </p:sp>
      <p:sp>
        <p:nvSpPr>
          <p:cNvPr id="3" name="内容占位符 2"/>
          <p:cNvSpPr>
            <a:spLocks noGrp="1"/>
          </p:cNvSpPr>
          <p:nvPr>
            <p:ph idx="1"/>
          </p:nvPr>
        </p:nvSpPr>
        <p:spPr/>
        <p:txBody>
          <a:bodyPr/>
          <a:lstStyle/>
          <a:p>
            <a:r>
              <a:rPr kumimoji="1" lang="en-GB" altLang="zh-CN" dirty="0"/>
              <a:t>File allocation table (FAT)</a:t>
            </a:r>
            <a:endParaRPr kumimoji="1" lang="en-GB" altLang="zh-CN" dirty="0"/>
          </a:p>
          <a:p>
            <a:pPr lvl="1"/>
            <a:r>
              <a:rPr kumimoji="1" lang="en-GB" altLang="zh-CN" dirty="0"/>
              <a:t>Organize files as linked lists</a:t>
            </a:r>
            <a:endParaRPr kumimoji="1" lang="en-GB" altLang="zh-CN" dirty="0"/>
          </a:p>
          <a:p>
            <a:r>
              <a:rPr kumimoji="1" lang="en-GB" altLang="zh-CN" dirty="0">
                <a:solidFill>
                  <a:srgbClr val="0432FF"/>
                </a:solidFill>
              </a:rPr>
              <a:t>No </a:t>
            </a:r>
            <a:r>
              <a:rPr kumimoji="1" lang="en-GB" altLang="zh-CN" dirty="0" err="1">
                <a:solidFill>
                  <a:srgbClr val="0432FF"/>
                </a:solidFill>
              </a:rPr>
              <a:t>inode</a:t>
            </a:r>
            <a:endParaRPr kumimoji="1" lang="en-GB" altLang="zh-CN" dirty="0"/>
          </a:p>
          <a:p>
            <a:pPr lvl="1"/>
            <a:r>
              <a:rPr kumimoji="1" lang="en-GB" altLang="zh-CN" dirty="0"/>
              <a:t>File metadata: name &amp; size</a:t>
            </a:r>
            <a:endParaRPr kumimoji="1" lang="en-GB" altLang="zh-CN" dirty="0"/>
          </a:p>
          <a:p>
            <a:pPr lvl="1"/>
            <a:r>
              <a:rPr kumimoji="1" lang="en-GB" altLang="zh-CN" dirty="0"/>
              <a:t>Metadata are saved in </a:t>
            </a:r>
            <a:r>
              <a:rPr kumimoji="1" lang="en-GB" altLang="zh-CN" dirty="0" err="1"/>
              <a:t>dirs</a:t>
            </a:r>
            <a:endParaRPr kumimoji="1" lang="en-GB" altLang="zh-CN"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4860032" y="1333501"/>
            <a:ext cx="4104814" cy="3684239"/>
          </a:xfrm>
          <a:prstGeom prst="rect">
            <a:avLst/>
          </a:prstGeom>
        </p:spPr>
      </p:pic>
      <p:sp>
        <p:nvSpPr>
          <p:cNvPr id="6" name="文本框 5"/>
          <p:cNvSpPr txBox="1"/>
          <p:nvPr/>
        </p:nvSpPr>
        <p:spPr>
          <a:xfrm>
            <a:off x="4010025" y="588010"/>
            <a:ext cx="3230880" cy="645160"/>
          </a:xfrm>
          <a:prstGeom prst="rect">
            <a:avLst/>
          </a:prstGeom>
          <a:noFill/>
        </p:spPr>
        <p:txBody>
          <a:bodyPr wrap="none" rtlCol="0">
            <a:spAutoFit/>
          </a:bodyPr>
          <a:p>
            <a:r>
              <a:rPr lang="en-US" altLang="zh-CN"/>
              <a:t>FAT#2</a:t>
            </a:r>
            <a:r>
              <a:rPr lang="zh-CN" altLang="en-US"/>
              <a:t>做备份</a:t>
            </a:r>
            <a:endParaRPr lang="zh-CN" altLang="en-US"/>
          </a:p>
          <a:p>
            <a:r>
              <a:rPr lang="en-US" altLang="zh-CN"/>
              <a:t>Boot Sector</a:t>
            </a:r>
            <a:r>
              <a:rPr lang="zh-CN" altLang="en-US"/>
              <a:t>类似于</a:t>
            </a:r>
            <a:r>
              <a:rPr lang="en-US" altLang="zh-CN"/>
              <a:t>super block</a:t>
            </a:r>
            <a:endParaRPr lang="en-US" altLang="zh-CN"/>
          </a:p>
        </p:txBody>
      </p:sp>
      <p:sp>
        <p:nvSpPr>
          <p:cNvPr id="7" name="文本框 6"/>
          <p:cNvSpPr txBox="1"/>
          <p:nvPr/>
        </p:nvSpPr>
        <p:spPr>
          <a:xfrm>
            <a:off x="567690" y="3333115"/>
            <a:ext cx="4297680" cy="922020"/>
          </a:xfrm>
          <a:prstGeom prst="rect">
            <a:avLst/>
          </a:prstGeom>
          <a:noFill/>
        </p:spPr>
        <p:txBody>
          <a:bodyPr wrap="none" rtlCol="0">
            <a:spAutoFit/>
          </a:bodyPr>
          <a:p>
            <a:r>
              <a:rPr lang="zh-CN" altLang="en-US"/>
              <a:t>实现简单，但是</a:t>
            </a:r>
            <a:r>
              <a:rPr lang="en-US" altLang="zh-CN"/>
              <a:t>block</a:t>
            </a:r>
            <a:r>
              <a:rPr lang="zh-CN" altLang="en-US"/>
              <a:t>使用链表传输，</a:t>
            </a:r>
            <a:endParaRPr lang="zh-CN" altLang="en-US"/>
          </a:p>
          <a:p>
            <a:r>
              <a:rPr lang="zh-CN" altLang="en-US"/>
              <a:t>遍历慢，插入还要先查找，慢，更适用于</a:t>
            </a:r>
            <a:endParaRPr lang="zh-CN" altLang="en-US"/>
          </a:p>
          <a:p>
            <a:r>
              <a:rPr lang="zh-CN" altLang="en-US"/>
              <a:t>文件的传输。如图片和整块连续数据等。</a:t>
            </a: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about the Directory</a:t>
            </a:r>
            <a:r>
              <a:rPr lang="zh-CN" altLang="en-US" dirty="0"/>
              <a:t> </a:t>
            </a:r>
            <a:r>
              <a:rPr lang="en-US" altLang="zh-CN" dirty="0"/>
              <a:t>in</a:t>
            </a:r>
            <a:r>
              <a:rPr lang="zh-CN" altLang="en-US" dirty="0"/>
              <a:t> </a:t>
            </a:r>
            <a:r>
              <a:rPr lang="en-US" altLang="zh-CN" dirty="0"/>
              <a:t>FAT?</a:t>
            </a:r>
            <a:endParaRPr kumimoji="1" lang="zh-CN" altLang="en-US" dirty="0"/>
          </a:p>
        </p:txBody>
      </p:sp>
      <p:sp>
        <p:nvSpPr>
          <p:cNvPr id="3" name="内容占位符 2"/>
          <p:cNvSpPr>
            <a:spLocks noGrp="1"/>
          </p:cNvSpPr>
          <p:nvPr>
            <p:ph idx="1"/>
          </p:nvPr>
        </p:nvSpPr>
        <p:spPr>
          <a:xfrm>
            <a:off x="457200" y="2713484"/>
            <a:ext cx="8229600" cy="2772650"/>
          </a:xfrm>
        </p:spPr>
        <p:txBody>
          <a:bodyPr>
            <a:normAutofit/>
          </a:bodyPr>
          <a:lstStyle/>
          <a:p>
            <a:r>
              <a:rPr kumimoji="1" lang="en-GB" altLang="zh-CN" dirty="0">
                <a:solidFill>
                  <a:srgbClr val="BE384B"/>
                </a:solidFill>
              </a:rPr>
              <a:t>Directory</a:t>
            </a:r>
            <a:r>
              <a:rPr kumimoji="1" lang="en-GB" altLang="zh-CN" dirty="0"/>
              <a:t>: </a:t>
            </a:r>
            <a:r>
              <a:rPr kumimoji="1" lang="en-GB" altLang="zh-CN" b="0" dirty="0"/>
              <a:t>essentially a file containing</a:t>
            </a:r>
            <a:r>
              <a:rPr kumimoji="1" lang="zh-CN" altLang="en-US" b="0" dirty="0"/>
              <a:t> </a:t>
            </a:r>
            <a:r>
              <a:rPr kumimoji="1" lang="en-GB" altLang="zh-CN" b="0" dirty="0">
                <a:solidFill>
                  <a:srgbClr val="BE384B"/>
                </a:solidFill>
              </a:rPr>
              <a:t>&lt;</a:t>
            </a:r>
            <a:r>
              <a:rPr kumimoji="1" lang="en-GB" altLang="zh-CN" b="0" dirty="0" err="1">
                <a:solidFill>
                  <a:srgbClr val="BE384B"/>
                </a:solidFill>
              </a:rPr>
              <a:t>file_name</a:t>
            </a:r>
            <a:r>
              <a:rPr kumimoji="1" lang="en-GB" altLang="zh-CN" b="0" dirty="0">
                <a:solidFill>
                  <a:srgbClr val="BE384B"/>
                </a:solidFill>
              </a:rPr>
              <a:t>: </a:t>
            </a:r>
            <a:r>
              <a:rPr kumimoji="1" lang="en-GB" altLang="zh-CN" b="0" dirty="0" err="1">
                <a:solidFill>
                  <a:srgbClr val="BE384B"/>
                </a:solidFill>
              </a:rPr>
              <a:t>file_number</a:t>
            </a:r>
            <a:r>
              <a:rPr kumimoji="1" lang="en-GB" altLang="zh-CN" b="0" dirty="0">
                <a:solidFill>
                  <a:srgbClr val="BE384B"/>
                </a:solidFill>
              </a:rPr>
              <a:t>&gt; mappings</a:t>
            </a:r>
            <a:endParaRPr kumimoji="1" lang="en-GB" altLang="zh-CN" b="0" dirty="0">
              <a:solidFill>
                <a:srgbClr val="BE384B"/>
              </a:solidFill>
            </a:endParaRPr>
          </a:p>
          <a:p>
            <a:pPr lvl="1"/>
            <a:r>
              <a:rPr kumimoji="1" lang="en-GB" altLang="zh-CN" dirty="0"/>
              <a:t>Free space for new entries</a:t>
            </a:r>
            <a:endParaRPr kumimoji="1" lang="en-GB" altLang="zh-CN" dirty="0"/>
          </a:p>
          <a:p>
            <a:pPr lvl="1"/>
            <a:r>
              <a:rPr kumimoji="1" lang="en-GB" altLang="zh-CN" dirty="0"/>
              <a:t>File attributes (metadata) are kept in directory</a:t>
            </a:r>
            <a:endParaRPr kumimoji="1" lang="en-GB" altLang="zh-CN" dirty="0"/>
          </a:p>
          <a:p>
            <a:pPr lvl="1"/>
            <a:r>
              <a:rPr kumimoji="1" lang="en-GB" altLang="zh-CN" dirty="0"/>
              <a:t>Each directory</a:t>
            </a:r>
            <a:r>
              <a:rPr kumimoji="1" lang="zh-CN" altLang="en-US" dirty="0"/>
              <a:t> </a:t>
            </a:r>
            <a:r>
              <a:rPr kumimoji="1" lang="en-US" altLang="zh-CN" dirty="0"/>
              <a:t>is</a:t>
            </a:r>
            <a:r>
              <a:rPr kumimoji="1" lang="en-GB" altLang="zh-CN" dirty="0"/>
              <a:t> a linked list of entries</a:t>
            </a:r>
            <a:endParaRPr kumimoji="1" lang="en-GB" altLang="zh-CN" dirty="0"/>
          </a:p>
          <a:p>
            <a:r>
              <a:rPr kumimoji="1" lang="en-GB" altLang="zh-CN" dirty="0">
                <a:solidFill>
                  <a:srgbClr val="BE384B"/>
                </a:solidFill>
              </a:rPr>
              <a:t>Q</a:t>
            </a:r>
            <a:r>
              <a:rPr kumimoji="1" lang="en-US" altLang="zh-CN" dirty="0" err="1">
                <a:solidFill>
                  <a:srgbClr val="BE384B"/>
                </a:solidFill>
              </a:rPr>
              <a:t>uestion</a:t>
            </a:r>
            <a:r>
              <a:rPr kumimoji="1" lang="en-GB" altLang="zh-CN" dirty="0">
                <a:solidFill>
                  <a:srgbClr val="BE384B"/>
                </a:solidFill>
              </a:rPr>
              <a:t>: </a:t>
            </a:r>
            <a:r>
              <a:rPr kumimoji="1" lang="en-GB" altLang="zh-CN" b="0" dirty="0"/>
              <a:t>Where to find root directory ( "/" )?</a:t>
            </a:r>
            <a:endParaRPr kumimoji="1" lang="en-GB" altLang="zh-CN" b="0" dirty="0"/>
          </a:p>
          <a:p>
            <a:pPr lvl="1"/>
            <a:r>
              <a:rPr kumimoji="1" lang="en-GB" altLang="zh-CN" dirty="0"/>
              <a:t>Root </a:t>
            </a:r>
            <a:r>
              <a:rPr kumimoji="1" lang="en-GB" altLang="zh-CN" dirty="0" err="1"/>
              <a:t>dir</a:t>
            </a:r>
            <a:r>
              <a:rPr kumimoji="1" lang="en-GB" altLang="zh-CN" dirty="0"/>
              <a:t> at sector 0</a:t>
            </a:r>
            <a:endParaRPr kumimoji="1" lang="en-GB" altLang="zh-CN"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5" name="Picture 6" descr="Screen Shot 2014-10-21 at 1.03.13 PM.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33718" y="913284"/>
            <a:ext cx="7037917" cy="1608667"/>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t>Question</a:t>
            </a:r>
            <a:r>
              <a:rPr kumimoji="1" lang="en-US" altLang="zh-CN" dirty="0"/>
              <a:t>: </a:t>
            </a:r>
            <a:r>
              <a:rPr kumimoji="1" lang="en-US" altLang="zh-CN" dirty="0" err="1"/>
              <a:t>inode</a:t>
            </a:r>
            <a:r>
              <a:rPr kumimoji="1" lang="en-US" altLang="zh-CN" dirty="0"/>
              <a:t> vs. FAT</a:t>
            </a:r>
            <a:endParaRPr kumimoji="1" lang="zh-CN" altLang="en-US" dirty="0"/>
          </a:p>
        </p:txBody>
      </p:sp>
      <p:sp>
        <p:nvSpPr>
          <p:cNvPr id="3" name="内容占位符 2"/>
          <p:cNvSpPr>
            <a:spLocks noGrp="1"/>
          </p:cNvSpPr>
          <p:nvPr>
            <p:ph idx="1"/>
          </p:nvPr>
        </p:nvSpPr>
        <p:spPr/>
        <p:txBody>
          <a:bodyPr/>
          <a:lstStyle/>
          <a:p>
            <a:r>
              <a:rPr kumimoji="1" lang="en-GB" altLang="zh-CN" b="0" dirty="0"/>
              <a:t>What are the differences between </a:t>
            </a:r>
            <a:r>
              <a:rPr kumimoji="1" lang="en-GB" altLang="zh-CN" b="0" dirty="0" err="1"/>
              <a:t>inode</a:t>
            </a:r>
            <a:r>
              <a:rPr kumimoji="1" lang="en-GB" altLang="zh-CN" b="0" dirty="0"/>
              <a:t> and FAT?</a:t>
            </a:r>
            <a:endParaRPr kumimoji="1" lang="en-GB" altLang="zh-CN" b="0" dirty="0"/>
          </a:p>
          <a:p>
            <a:r>
              <a:rPr kumimoji="1" lang="en-GB" altLang="zh-CN" b="0" dirty="0"/>
              <a:t>Support hard link? Soft link?</a:t>
            </a:r>
            <a:endParaRPr kumimoji="1" lang="en-GB" altLang="zh-CN" b="0"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67360" y="193941"/>
            <a:ext cx="8229600" cy="900442"/>
          </a:xfrm>
        </p:spPr>
        <p:txBody>
          <a:bodyPr>
            <a:noAutofit/>
          </a:bodyPr>
          <a:lstStyle/>
          <a:p>
            <a:r>
              <a:rPr lang="en-US" altLang="zh-CN" dirty="0"/>
              <a:t>Review: The Naming Layers of the UNIX FS (version 6)</a:t>
            </a:r>
            <a:endParaRPr lang="zh-CN" dirty="0"/>
          </a:p>
        </p:txBody>
      </p:sp>
      <p:sp>
        <p:nvSpPr>
          <p:cNvPr id="8195" name="Slide Number Placeholder 3"/>
          <p:cNvSpPr>
            <a:spLocks noGrp="1"/>
          </p:cNvSpPr>
          <p:nvPr>
            <p:ph type="sldNum" sz="quarter" idx="12"/>
          </p:nvPr>
        </p:nvSpPr>
        <p:spPr>
          <a:noFill/>
        </p:spPr>
        <p:txBody>
          <a:bodyPr/>
          <a:lstStyle>
            <a:lvl1pPr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1pPr>
            <a:lvl2pPr marL="742950" indent="-28575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2pPr>
            <a:lvl3pPr marL="11430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3pPr>
            <a:lvl4pPr marL="16002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4pPr>
            <a:lvl5pPr marL="2057400" indent="-228600" eaLnBrk="0" hangingPunct="0">
              <a:defRPr sz="2000" b="1">
                <a:solidFill>
                  <a:schemeClr val="tx1"/>
                </a:solidFill>
                <a:latin typeface="Comic Sans MS" panose="030F070203030202020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cs typeface="宋体" panose="02010600030101010101" pitchFamily="2" charset="-122"/>
              </a:defRPr>
            </a:lvl9pPr>
          </a:lstStyle>
          <a:p>
            <a:fld id="{246070DB-D0BF-3243-8608-E626275AB0A5}" type="slidenum">
              <a:rPr lang="zh-CN" altLang="en-US" sz="1400" b="0">
                <a:latin typeface="Arial" panose="020B0604020202020204" pitchFamily="34" charset="0"/>
                <a:ea typeface="Adobe 楷体 Std R" charset="0"/>
                <a:cs typeface="Adobe 楷体 Std R" charset="0"/>
              </a:rPr>
            </a:fld>
            <a:endParaRPr lang="en-US" altLang="zh-CN" sz="1400" b="0" dirty="0">
              <a:latin typeface="Arial" panose="020B0604020202020204" pitchFamily="34" charset="0"/>
              <a:ea typeface="Adobe 楷体 Std R" charset="0"/>
              <a:cs typeface="Adobe 楷体 Std R" charset="0"/>
            </a:endParaRPr>
          </a:p>
        </p:txBody>
      </p:sp>
      <p:pic>
        <p:nvPicPr>
          <p:cNvPr id="8196"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55576" y="1345332"/>
            <a:ext cx="7340550" cy="419680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2594"/>
            <a:ext cx="8229600" cy="900442"/>
          </a:xfrm>
        </p:spPr>
        <p:txBody>
          <a:bodyPr/>
          <a:lstStyle/>
          <a:p>
            <a:r>
              <a:rPr lang="en-US" altLang="zh-CN" dirty="0"/>
              <a:t>Review:</a:t>
            </a:r>
            <a:r>
              <a:rPr lang="zh-CN" altLang="en-US" dirty="0"/>
              <a:t> </a:t>
            </a:r>
            <a:r>
              <a:rPr lang="en-US" altLang="zh-CN" dirty="0"/>
              <a:t>Two Types of Links (Synonyms)</a:t>
            </a:r>
            <a:endParaRPr kumimoji="1" lang="zh-CN" altLang="en-US" dirty="0"/>
          </a:p>
        </p:txBody>
      </p:sp>
      <p:pic>
        <p:nvPicPr>
          <p:cNvPr id="5" name="图片 4"/>
          <p:cNvPicPr>
            <a:picLocks noChangeAspect="1"/>
          </p:cNvPicPr>
          <p:nvPr/>
        </p:nvPicPr>
        <p:blipFill>
          <a:blip r:embed="rId1"/>
          <a:stretch>
            <a:fillRect/>
          </a:stretch>
        </p:blipFill>
        <p:spPr>
          <a:xfrm>
            <a:off x="1187495" y="1592724"/>
            <a:ext cx="6045200" cy="2921000"/>
          </a:xfrm>
          <a:prstGeom prst="rect">
            <a:avLst/>
          </a:prstGeom>
        </p:spPr>
      </p:pic>
      <p:sp>
        <p:nvSpPr>
          <p:cNvPr id="6" name="文本框 5"/>
          <p:cNvSpPr txBox="1"/>
          <p:nvPr/>
        </p:nvSpPr>
        <p:spPr>
          <a:xfrm>
            <a:off x="4067944" y="4513684"/>
            <a:ext cx="2304256" cy="369332"/>
          </a:xfrm>
          <a:prstGeom prst="rect">
            <a:avLst/>
          </a:prstGeom>
          <a:noFill/>
        </p:spPr>
        <p:txBody>
          <a:bodyPr wrap="square" rtlCol="0">
            <a:spAutoFit/>
          </a:bodyPr>
          <a:lstStyle/>
          <a:p>
            <a:pPr algn="ctr"/>
            <a:r>
              <a:rPr kumimoji="1" lang="en-US" altLang="zh-CN" b="1" dirty="0">
                <a:solidFill>
                  <a:schemeClr val="tx1">
                    <a:lumMod val="75000"/>
                    <a:lumOff val="25000"/>
                  </a:schemeClr>
                </a:solidFill>
                <a:latin typeface="等线" panose="02010600030101010101" charset="-122"/>
                <a:ea typeface="等线" panose="02010600030101010101" charset="-122"/>
                <a:cs typeface="等线" panose="02010600030101010101" charset="-122"/>
              </a:rPr>
              <a:t>By</a:t>
            </a:r>
            <a:r>
              <a:rPr kumimoji="1" lang="zh-CN" altLang="en-US" b="1" dirty="0">
                <a:solidFill>
                  <a:schemeClr val="tx1">
                    <a:lumMod val="75000"/>
                    <a:lumOff val="25000"/>
                  </a:schemeClr>
                </a:solidFill>
                <a:latin typeface="等线" panose="02010600030101010101" charset="-122"/>
                <a:ea typeface="等线" panose="02010600030101010101" charset="-122"/>
                <a:cs typeface="等线" panose="02010600030101010101" charset="-122"/>
              </a:rPr>
              <a:t> </a:t>
            </a:r>
            <a:r>
              <a:rPr kumimoji="1" lang="en-US" altLang="zh-CN" b="1" dirty="0">
                <a:solidFill>
                  <a:schemeClr val="tx1">
                    <a:lumMod val="75000"/>
                    <a:lumOff val="25000"/>
                  </a:schemeClr>
                </a:solidFill>
                <a:latin typeface="等线" panose="02010600030101010101" charset="-122"/>
                <a:ea typeface="等线" panose="02010600030101010101" charset="-122"/>
                <a:cs typeface="等线" panose="02010600030101010101" charset="-122"/>
              </a:rPr>
              <a:t>file</a:t>
            </a:r>
            <a:r>
              <a:rPr kumimoji="1" lang="zh-CN" altLang="en-US" b="1" dirty="0">
                <a:solidFill>
                  <a:schemeClr val="tx1">
                    <a:lumMod val="75000"/>
                    <a:lumOff val="25000"/>
                  </a:schemeClr>
                </a:solidFill>
                <a:latin typeface="等线" panose="02010600030101010101" charset="-122"/>
                <a:ea typeface="等线" panose="02010600030101010101" charset="-122"/>
                <a:cs typeface="等线" panose="02010600030101010101" charset="-122"/>
              </a:rPr>
              <a:t> </a:t>
            </a:r>
            <a:r>
              <a:rPr kumimoji="1" lang="en-US" altLang="zh-CN" b="1" dirty="0">
                <a:solidFill>
                  <a:schemeClr val="tx1">
                    <a:lumMod val="75000"/>
                    <a:lumOff val="25000"/>
                  </a:schemeClr>
                </a:solidFill>
                <a:latin typeface="等线" panose="02010600030101010101" charset="-122"/>
                <a:ea typeface="等线" panose="02010600030101010101" charset="-122"/>
                <a:cs typeface="等线" panose="02010600030101010101" charset="-122"/>
              </a:rPr>
              <a:t>name</a:t>
            </a:r>
            <a:endParaRPr kumimoji="1" lang="zh-CN" altLang="en-US" b="1" dirty="0">
              <a:solidFill>
                <a:schemeClr val="tx1">
                  <a:lumMod val="75000"/>
                  <a:lumOff val="25000"/>
                </a:schemeClr>
              </a:solidFill>
              <a:latin typeface="等线" panose="02010600030101010101" charset="-122"/>
              <a:ea typeface="等线" panose="02010600030101010101" charset="-122"/>
              <a:cs typeface="等线" panose="02010600030101010101" charset="-122"/>
            </a:endParaRPr>
          </a:p>
        </p:txBody>
      </p:sp>
      <p:sp>
        <p:nvSpPr>
          <p:cNvPr id="7" name="文本框 6"/>
          <p:cNvSpPr txBox="1"/>
          <p:nvPr/>
        </p:nvSpPr>
        <p:spPr>
          <a:xfrm>
            <a:off x="899592" y="2281436"/>
            <a:ext cx="2304256" cy="369332"/>
          </a:xfrm>
          <a:prstGeom prst="rect">
            <a:avLst/>
          </a:prstGeom>
          <a:noFill/>
        </p:spPr>
        <p:txBody>
          <a:bodyPr wrap="square" rtlCol="0">
            <a:spAutoFit/>
          </a:bodyPr>
          <a:lstStyle/>
          <a:p>
            <a:pPr algn="ctr"/>
            <a:r>
              <a:rPr kumimoji="1" lang="en-US" altLang="zh-CN" b="1" dirty="0">
                <a:solidFill>
                  <a:schemeClr val="tx1">
                    <a:lumMod val="75000"/>
                    <a:lumOff val="25000"/>
                  </a:schemeClr>
                </a:solidFill>
                <a:latin typeface="等线" panose="02010600030101010101" charset="-122"/>
                <a:ea typeface="等线" panose="02010600030101010101" charset="-122"/>
                <a:cs typeface="等线" panose="02010600030101010101" charset="-122"/>
              </a:rPr>
              <a:t>By</a:t>
            </a:r>
            <a:r>
              <a:rPr kumimoji="1" lang="zh-CN" altLang="en-US" b="1" dirty="0">
                <a:solidFill>
                  <a:schemeClr val="tx1">
                    <a:lumMod val="75000"/>
                    <a:lumOff val="25000"/>
                  </a:schemeClr>
                </a:solidFill>
                <a:latin typeface="等线" panose="02010600030101010101" charset="-122"/>
                <a:ea typeface="等线" panose="02010600030101010101" charset="-122"/>
                <a:cs typeface="等线" panose="02010600030101010101" charset="-122"/>
              </a:rPr>
              <a:t> </a:t>
            </a:r>
            <a:r>
              <a:rPr kumimoji="1" lang="en-US" altLang="zh-CN" b="1" dirty="0" err="1">
                <a:solidFill>
                  <a:schemeClr val="tx1">
                    <a:lumMod val="75000"/>
                    <a:lumOff val="25000"/>
                  </a:schemeClr>
                </a:solidFill>
                <a:latin typeface="等线" panose="02010600030101010101" charset="-122"/>
                <a:ea typeface="等线" panose="02010600030101010101" charset="-122"/>
                <a:cs typeface="等线" panose="02010600030101010101" charset="-122"/>
              </a:rPr>
              <a:t>inode</a:t>
            </a:r>
            <a:r>
              <a:rPr kumimoji="1" lang="zh-CN" altLang="en-US" b="1" dirty="0">
                <a:solidFill>
                  <a:schemeClr val="tx1">
                    <a:lumMod val="75000"/>
                    <a:lumOff val="25000"/>
                  </a:schemeClr>
                </a:solidFill>
                <a:latin typeface="等线" panose="02010600030101010101" charset="-122"/>
                <a:ea typeface="等线" panose="02010600030101010101" charset="-122"/>
                <a:cs typeface="等线" panose="02010600030101010101" charset="-122"/>
              </a:rPr>
              <a:t> </a:t>
            </a:r>
            <a:r>
              <a:rPr kumimoji="1" lang="en-US" altLang="zh-CN" b="1" dirty="0">
                <a:solidFill>
                  <a:schemeClr val="tx1">
                    <a:lumMod val="75000"/>
                    <a:lumOff val="25000"/>
                  </a:schemeClr>
                </a:solidFill>
                <a:latin typeface="等线" panose="02010600030101010101" charset="-122"/>
                <a:ea typeface="等线" panose="02010600030101010101" charset="-122"/>
                <a:cs typeface="等线" panose="02010600030101010101" charset="-122"/>
              </a:rPr>
              <a:t>number</a:t>
            </a:r>
            <a:endParaRPr kumimoji="1" lang="zh-CN" altLang="en-US" b="1" dirty="0">
              <a:solidFill>
                <a:schemeClr val="tx1">
                  <a:lumMod val="75000"/>
                  <a:lumOff val="25000"/>
                </a:schemeClr>
              </a:solidFill>
              <a:latin typeface="等线" panose="02010600030101010101" charset="-122"/>
              <a:ea typeface="等线" panose="02010600030101010101" charset="-122"/>
              <a:cs typeface="等线" panose="02010600030101010101" charset="-122"/>
            </a:endParaRPr>
          </a:p>
        </p:txBody>
      </p:sp>
      <p:sp>
        <p:nvSpPr>
          <p:cNvPr id="8" name="文本框 7"/>
          <p:cNvSpPr txBox="1"/>
          <p:nvPr/>
        </p:nvSpPr>
        <p:spPr>
          <a:xfrm>
            <a:off x="3851920" y="2650768"/>
            <a:ext cx="2304256" cy="369332"/>
          </a:xfrm>
          <a:prstGeom prst="rect">
            <a:avLst/>
          </a:prstGeom>
          <a:noFill/>
        </p:spPr>
        <p:txBody>
          <a:bodyPr wrap="square" rtlCol="0">
            <a:spAutoFit/>
          </a:bodyPr>
          <a:lstStyle/>
          <a:p>
            <a:pPr algn="ctr"/>
            <a:r>
              <a:rPr kumimoji="1" lang="en-US" altLang="zh-CN" b="1" dirty="0">
                <a:solidFill>
                  <a:schemeClr val="tx1">
                    <a:lumMod val="75000"/>
                    <a:lumOff val="25000"/>
                  </a:schemeClr>
                </a:solidFill>
                <a:latin typeface="等线" panose="02010600030101010101" charset="-122"/>
                <a:ea typeface="等线" panose="02010600030101010101" charset="-122"/>
                <a:cs typeface="等线" panose="02010600030101010101" charset="-122"/>
              </a:rPr>
              <a:t>By</a:t>
            </a:r>
            <a:r>
              <a:rPr kumimoji="1" lang="zh-CN" altLang="en-US" b="1" dirty="0">
                <a:solidFill>
                  <a:schemeClr val="tx1">
                    <a:lumMod val="75000"/>
                    <a:lumOff val="25000"/>
                  </a:schemeClr>
                </a:solidFill>
                <a:latin typeface="等线" panose="02010600030101010101" charset="-122"/>
                <a:ea typeface="等线" panose="02010600030101010101" charset="-122"/>
                <a:cs typeface="等线" panose="02010600030101010101" charset="-122"/>
              </a:rPr>
              <a:t> </a:t>
            </a:r>
            <a:r>
              <a:rPr kumimoji="1" lang="en-US" altLang="zh-CN" b="1" dirty="0" err="1">
                <a:solidFill>
                  <a:schemeClr val="tx1">
                    <a:lumMod val="75000"/>
                    <a:lumOff val="25000"/>
                  </a:schemeClr>
                </a:solidFill>
                <a:latin typeface="等线" panose="02010600030101010101" charset="-122"/>
                <a:ea typeface="等线" panose="02010600030101010101" charset="-122"/>
                <a:cs typeface="等线" panose="02010600030101010101" charset="-122"/>
              </a:rPr>
              <a:t>inode</a:t>
            </a:r>
            <a:r>
              <a:rPr kumimoji="1" lang="zh-CN" altLang="en-US" b="1" dirty="0">
                <a:solidFill>
                  <a:schemeClr val="tx1">
                    <a:lumMod val="75000"/>
                    <a:lumOff val="25000"/>
                  </a:schemeClr>
                </a:solidFill>
                <a:latin typeface="等线" panose="02010600030101010101" charset="-122"/>
                <a:ea typeface="等线" panose="02010600030101010101" charset="-122"/>
                <a:cs typeface="等线" panose="02010600030101010101" charset="-122"/>
              </a:rPr>
              <a:t> </a:t>
            </a:r>
            <a:r>
              <a:rPr kumimoji="1" lang="en-US" altLang="zh-CN" b="1" dirty="0">
                <a:solidFill>
                  <a:schemeClr val="tx1">
                    <a:lumMod val="75000"/>
                    <a:lumOff val="25000"/>
                  </a:schemeClr>
                </a:solidFill>
                <a:latin typeface="等线" panose="02010600030101010101" charset="-122"/>
                <a:ea typeface="等线" panose="02010600030101010101" charset="-122"/>
                <a:cs typeface="等线" panose="02010600030101010101" charset="-122"/>
              </a:rPr>
              <a:t>number</a:t>
            </a:r>
            <a:endParaRPr kumimoji="1" lang="zh-CN" altLang="en-US" b="1" dirty="0">
              <a:solidFill>
                <a:schemeClr val="tx1">
                  <a:lumMod val="75000"/>
                  <a:lumOff val="25000"/>
                </a:schemeClr>
              </a:solidFill>
              <a:latin typeface="等线" panose="02010600030101010101" charset="-122"/>
              <a:ea typeface="等线" panose="02010600030101010101" charset="-122"/>
              <a:cs typeface="等线" panose="02010600030101010101" charset="-122"/>
            </a:endParaRPr>
          </a:p>
        </p:txBody>
      </p:sp>
      <p:sp>
        <p:nvSpPr>
          <p:cNvPr id="3" name="文本框 2"/>
          <p:cNvSpPr txBox="1"/>
          <p:nvPr/>
        </p:nvSpPr>
        <p:spPr>
          <a:xfrm>
            <a:off x="251460" y="625475"/>
            <a:ext cx="8519160" cy="1322070"/>
          </a:xfrm>
          <a:prstGeom prst="rect">
            <a:avLst/>
          </a:prstGeom>
          <a:noFill/>
        </p:spPr>
        <p:txBody>
          <a:bodyPr wrap="square" rtlCol="0">
            <a:spAutoFit/>
          </a:bodyPr>
          <a:p>
            <a:r>
              <a:rPr lang="zh-CN" altLang="en-US" sz="1600">
                <a:sym typeface="+mn-ea"/>
              </a:rPr>
              <a:t>这里补充为何需要一个</a:t>
            </a:r>
            <a:r>
              <a:rPr lang="en-US" altLang="zh-CN" sz="1600">
                <a:sym typeface="+mn-ea"/>
              </a:rPr>
              <a:t>fileNameLayer</a:t>
            </a:r>
            <a:r>
              <a:rPr lang="zh-CN" altLang="en-US" sz="1600">
                <a:sym typeface="+mn-ea"/>
              </a:rPr>
              <a:t>：若没有单独的</a:t>
            </a:r>
            <a:r>
              <a:rPr lang="en-US" altLang="zh-CN" sz="1600">
                <a:sym typeface="+mn-ea"/>
              </a:rPr>
              <a:t>fileNameLayer</a:t>
            </a:r>
            <a:r>
              <a:rPr lang="zh-CN" altLang="en-US" sz="1600">
                <a:sym typeface="+mn-ea"/>
              </a:rPr>
              <a:t>，那就会直接使用</a:t>
            </a:r>
            <a:r>
              <a:rPr lang="en-US" altLang="zh-CN" sz="1600">
                <a:sym typeface="+mn-ea"/>
              </a:rPr>
              <a:t>inodeNum</a:t>
            </a:r>
            <a:r>
              <a:rPr lang="zh-CN" altLang="en-US" sz="1600">
                <a:sym typeface="+mn-ea"/>
              </a:rPr>
              <a:t>作为文件名的声明，但是这样会将文件名这个标识符与对应</a:t>
            </a:r>
            <a:r>
              <a:rPr lang="en-US" altLang="zh-CN" sz="1600">
                <a:sym typeface="+mn-ea"/>
              </a:rPr>
              <a:t>inode</a:t>
            </a:r>
            <a:r>
              <a:rPr lang="zh-CN" altLang="en-US" sz="1600">
                <a:sym typeface="+mn-ea"/>
              </a:rPr>
              <a:t>在磁盘上的位置绑定，这就会导致，当</a:t>
            </a:r>
            <a:r>
              <a:rPr lang="en-US" altLang="zh-CN" sz="1600">
                <a:sym typeface="+mn-ea"/>
              </a:rPr>
              <a:t>inode</a:t>
            </a:r>
            <a:r>
              <a:rPr lang="zh-CN" altLang="en-US" sz="1600">
                <a:sym typeface="+mn-ea"/>
              </a:rPr>
              <a:t>位置修改，比如更换文件系统等，文件可能需要重新命名。这样对于用户而言是不好的。而加了一个</a:t>
            </a:r>
            <a:r>
              <a:rPr lang="en-US" altLang="zh-CN" sz="1600">
                <a:sym typeface="+mn-ea"/>
              </a:rPr>
              <a:t>nameLayer</a:t>
            </a:r>
            <a:r>
              <a:rPr lang="zh-CN" altLang="en-US" sz="1600">
                <a:sym typeface="+mn-ea"/>
              </a:rPr>
              <a:t>之后，则会将文件标识符自身放在单独一层，使其与</a:t>
            </a:r>
            <a:r>
              <a:rPr lang="en-US" altLang="zh-CN" sz="1600">
                <a:sym typeface="+mn-ea"/>
              </a:rPr>
              <a:t>inodeNum</a:t>
            </a:r>
            <a:r>
              <a:rPr lang="zh-CN" altLang="en-US" sz="1600">
                <a:sym typeface="+mn-ea"/>
              </a:rPr>
              <a:t>解耦</a:t>
            </a:r>
            <a:endParaRPr lang="zh-CN" altLang="en-US" sz="1600"/>
          </a:p>
        </p:txBody>
      </p:sp>
      <p:sp>
        <p:nvSpPr>
          <p:cNvPr id="4" name="文本框 3"/>
          <p:cNvSpPr txBox="1"/>
          <p:nvPr/>
        </p:nvSpPr>
        <p:spPr>
          <a:xfrm>
            <a:off x="35560" y="4146550"/>
            <a:ext cx="4879975" cy="1568450"/>
          </a:xfrm>
          <a:prstGeom prst="rect">
            <a:avLst/>
          </a:prstGeom>
          <a:noFill/>
        </p:spPr>
        <p:txBody>
          <a:bodyPr wrap="none" rtlCol="0">
            <a:spAutoFit/>
          </a:bodyPr>
          <a:p>
            <a:r>
              <a:rPr lang="zh-CN" altLang="en-US" sz="1600"/>
              <a:t>通过此图可以知道，做了</a:t>
            </a:r>
            <a:r>
              <a:rPr lang="en-US" altLang="zh-CN" sz="1600"/>
              <a:t>hard link</a:t>
            </a:r>
            <a:r>
              <a:rPr lang="zh-CN" altLang="en-US" sz="1600"/>
              <a:t>的文件</a:t>
            </a:r>
            <a:endParaRPr lang="zh-CN" altLang="en-US" sz="1600"/>
          </a:p>
          <a:p>
            <a:r>
              <a:rPr lang="zh-CN" altLang="en-US" sz="1600"/>
              <a:t>是直接映射到</a:t>
            </a:r>
            <a:r>
              <a:rPr lang="en-US" altLang="zh-CN" sz="1600"/>
              <a:t>inode</a:t>
            </a:r>
            <a:r>
              <a:rPr lang="zh-CN" altLang="en-US" sz="1600"/>
              <a:t>的，所以其存储的内容就</a:t>
            </a:r>
            <a:endParaRPr lang="zh-CN" altLang="en-US" sz="1600"/>
          </a:p>
          <a:p>
            <a:r>
              <a:rPr lang="zh-CN" altLang="en-US" sz="1600"/>
              <a:t>应该是</a:t>
            </a:r>
            <a:r>
              <a:rPr lang="en-US" altLang="zh-CN" sz="1600"/>
              <a:t>inode</a:t>
            </a:r>
            <a:r>
              <a:rPr lang="zh-CN" altLang="en-US" sz="1600"/>
              <a:t>中的实际文件内容。做了</a:t>
            </a:r>
            <a:r>
              <a:rPr lang="en-US" altLang="zh-CN" sz="1600"/>
              <a:t>symbolic link</a:t>
            </a:r>
            <a:r>
              <a:rPr lang="zh-CN" altLang="en-US" sz="1600"/>
              <a:t>的</a:t>
            </a:r>
            <a:endParaRPr lang="zh-CN" altLang="en-US" sz="1600"/>
          </a:p>
          <a:p>
            <a:r>
              <a:rPr lang="zh-CN" altLang="en-US" sz="1600"/>
              <a:t>文件其是映射到另外一个文件名上面的，所以其对应</a:t>
            </a:r>
            <a:endParaRPr lang="zh-CN" altLang="en-US" sz="1600"/>
          </a:p>
          <a:p>
            <a:r>
              <a:rPr lang="zh-CN" altLang="en-US" sz="1600"/>
              <a:t>文件内存储的应该是被其映射到的那个文件的路径。</a:t>
            </a:r>
            <a:endParaRPr lang="zh-CN" altLang="en-US" sz="1600"/>
          </a:p>
          <a:p>
            <a:r>
              <a:rPr lang="zh-CN" altLang="en-US" sz="1600"/>
              <a:t>所以文件显示的内容就是对于</a:t>
            </a:r>
            <a:r>
              <a:rPr lang="en-US" altLang="zh-CN" sz="1600"/>
              <a:t>“</a:t>
            </a:r>
            <a:r>
              <a:rPr lang="zh-CN" altLang="en-US" sz="1600"/>
              <a:t>映射</a:t>
            </a:r>
            <a:r>
              <a:rPr lang="en-US" altLang="zh-CN" sz="1600"/>
              <a:t>”</a:t>
            </a:r>
            <a:r>
              <a:rPr lang="zh-CN" altLang="en-US" sz="1600"/>
              <a:t>的反应</a:t>
            </a:r>
            <a:endParaRPr lang="zh-CN" altLang="en-US"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Summary of File System's</a:t>
            </a:r>
            <a:r>
              <a:rPr kumimoji="1" lang="zh-CN" altLang="en-US" dirty="0"/>
              <a:t> </a:t>
            </a:r>
            <a:r>
              <a:rPr kumimoji="1" lang="en-US" altLang="zh-CN" dirty="0"/>
              <a:t>7</a:t>
            </a:r>
            <a:r>
              <a:rPr kumimoji="1" lang="zh-CN" altLang="en-US" dirty="0"/>
              <a:t> </a:t>
            </a:r>
            <a:r>
              <a:rPr kumimoji="1" lang="en-US" altLang="zh-CN" dirty="0"/>
              <a:t>Layers</a:t>
            </a:r>
            <a:endParaRPr kumimoji="1" lang="zh-CN" altLang="en-US" dirty="0"/>
          </a:p>
        </p:txBody>
      </p:sp>
      <p:sp>
        <p:nvSpPr>
          <p:cNvPr id="3" name="内容占位符 2"/>
          <p:cNvSpPr>
            <a:spLocks noGrp="1"/>
          </p:cNvSpPr>
          <p:nvPr>
            <p:ph idx="1"/>
          </p:nvPr>
        </p:nvSpPr>
        <p:spPr>
          <a:xfrm>
            <a:off x="457200" y="1345332"/>
            <a:ext cx="8229600" cy="3951630"/>
          </a:xfrm>
        </p:spPr>
        <p:txBody>
          <a:bodyPr>
            <a:normAutofit/>
          </a:bodyPr>
          <a:lstStyle/>
          <a:p>
            <a:r>
              <a:rPr kumimoji="1" lang="en-GB" altLang="zh-CN" dirty="0">
                <a:solidFill>
                  <a:schemeClr val="accent1"/>
                </a:solidFill>
              </a:rPr>
              <a:t>File name is </a:t>
            </a:r>
            <a:r>
              <a:rPr kumimoji="1" lang="en-GB" altLang="zh-CN" dirty="0">
                <a:solidFill>
                  <a:schemeClr val="accent1"/>
                </a:solidFill>
                <a:highlight>
                  <a:srgbClr val="FFFF00"/>
                </a:highlight>
              </a:rPr>
              <a:t>not</a:t>
            </a:r>
            <a:r>
              <a:rPr kumimoji="1" lang="en-GB" altLang="zh-CN" dirty="0">
                <a:solidFill>
                  <a:schemeClr val="accent1"/>
                </a:solidFill>
              </a:rPr>
              <a:t> part of a file</a:t>
            </a:r>
            <a:endParaRPr kumimoji="1" lang="en-GB" altLang="zh-CN" dirty="0">
              <a:solidFill>
                <a:schemeClr val="accent1"/>
              </a:solidFill>
            </a:endParaRPr>
          </a:p>
          <a:p>
            <a:pPr lvl="1"/>
            <a:r>
              <a:rPr kumimoji="1" lang="en-GB" altLang="zh-CN" dirty="0"/>
              <a:t>Name is </a:t>
            </a:r>
            <a:r>
              <a:rPr kumimoji="1" lang="en-GB" altLang="zh-CN" b="1" dirty="0">
                <a:solidFill>
                  <a:srgbClr val="BE384B"/>
                </a:solidFill>
              </a:rPr>
              <a:t>not</a:t>
            </a:r>
            <a:r>
              <a:rPr kumimoji="1" lang="en-GB" altLang="zh-CN" dirty="0"/>
              <a:t> a part of an </a:t>
            </a:r>
            <a:r>
              <a:rPr kumimoji="1" lang="en-GB" altLang="zh-CN" dirty="0" err="1"/>
              <a:t>inode</a:t>
            </a:r>
            <a:endParaRPr kumimoji="1" lang="en-GB" altLang="zh-CN" dirty="0"/>
          </a:p>
          <a:p>
            <a:pPr lvl="1"/>
            <a:r>
              <a:rPr kumimoji="1" lang="en-GB" altLang="zh-CN" dirty="0">
                <a:solidFill>
                  <a:srgbClr val="FF0000"/>
                </a:solidFill>
              </a:rPr>
              <a:t>Name is </a:t>
            </a:r>
            <a:r>
              <a:rPr kumimoji="1" lang="en-GB" altLang="zh-CN" u="sng" dirty="0">
                <a:solidFill>
                  <a:srgbClr val="FF0000"/>
                </a:solidFill>
              </a:rPr>
              <a:t>data of a directory</a:t>
            </a:r>
            <a:r>
              <a:rPr kumimoji="1" lang="en-GB" altLang="zh-CN" dirty="0">
                <a:solidFill>
                  <a:srgbClr val="FF0000"/>
                </a:solidFill>
              </a:rPr>
              <a:t>, and </a:t>
            </a:r>
            <a:r>
              <a:rPr kumimoji="1" lang="en-GB" altLang="zh-CN" u="sng" dirty="0">
                <a:solidFill>
                  <a:srgbClr val="FF0000"/>
                </a:solidFill>
              </a:rPr>
              <a:t>metadata of a file system</a:t>
            </a:r>
            <a:endParaRPr kumimoji="1" lang="en-GB" altLang="zh-CN" u="sng" dirty="0"/>
          </a:p>
          <a:p>
            <a:pPr lvl="1"/>
            <a:r>
              <a:rPr kumimoji="1" lang="en-US" altLang="zh-CN" dirty="0"/>
              <a:t>One</a:t>
            </a:r>
            <a:r>
              <a:rPr kumimoji="1" lang="en-GB" altLang="zh-CN" dirty="0"/>
              <a:t> </a:t>
            </a:r>
            <a:r>
              <a:rPr kumimoji="1" lang="en-GB" altLang="zh-CN" dirty="0" err="1"/>
              <a:t>inode</a:t>
            </a:r>
            <a:r>
              <a:rPr kumimoji="1" lang="en-GB" altLang="zh-CN" dirty="0"/>
              <a:t> can have several names (hard links)</a:t>
            </a:r>
            <a:endParaRPr kumimoji="1" lang="en-GB" altLang="zh-CN" dirty="0"/>
          </a:p>
          <a:p>
            <a:r>
              <a:rPr kumimoji="1" lang="en-GB" altLang="zh-CN" dirty="0">
                <a:solidFill>
                  <a:srgbClr val="BE384B"/>
                </a:solidFill>
              </a:rPr>
              <a:t>Hard links are equal</a:t>
            </a:r>
            <a:endParaRPr kumimoji="1" lang="en-GB" altLang="zh-CN" dirty="0">
              <a:solidFill>
                <a:srgbClr val="BE384B"/>
              </a:solidFill>
            </a:endParaRPr>
          </a:p>
          <a:p>
            <a:pPr lvl="1"/>
            <a:r>
              <a:rPr kumimoji="1" lang="en-GB" altLang="zh-CN" dirty="0"/>
              <a:t>If a file has two names, both are links (instead of "a link and a name")</a:t>
            </a:r>
            <a:endParaRPr kumimoji="1" lang="en-GB" altLang="zh-CN" dirty="0"/>
          </a:p>
          <a:p>
            <a:r>
              <a:rPr kumimoji="1" lang="en-GB" altLang="zh-CN" dirty="0">
                <a:solidFill>
                  <a:schemeClr val="accent1"/>
                </a:solidFill>
              </a:rPr>
              <a:t>Directory size is small</a:t>
            </a:r>
            <a:endParaRPr kumimoji="1" lang="en-GB" altLang="zh-CN" dirty="0">
              <a:solidFill>
                <a:schemeClr val="accent1"/>
              </a:solidFill>
            </a:endParaRPr>
          </a:p>
          <a:p>
            <a:pPr lvl="1"/>
            <a:r>
              <a:rPr kumimoji="1" lang="en-GB" altLang="zh-CN" dirty="0"/>
              <a:t>Only mapping from name to </a:t>
            </a:r>
            <a:r>
              <a:rPr kumimoji="1" lang="en-GB" altLang="zh-CN" dirty="0" err="1"/>
              <a:t>inode</a:t>
            </a:r>
            <a:r>
              <a:rPr kumimoji="1" lang="en-GB" altLang="zh-CN" dirty="0"/>
              <a:t> number</a:t>
            </a:r>
            <a:endParaRPr kumimoji="1" lang="en-GB" altLang="zh-CN" dirty="0"/>
          </a:p>
          <a:p>
            <a:pPr lvl="1"/>
            <a:r>
              <a:rPr kumimoji="1" lang="en-GB" altLang="zh-CN" dirty="0"/>
              <a:t>The term "folder" is somewhat misleading</a:t>
            </a:r>
            <a:endParaRPr kumimoji="1" lang="en-GB" altLang="zh-CN"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文本框 4"/>
          <p:cNvSpPr txBox="1"/>
          <p:nvPr/>
        </p:nvSpPr>
        <p:spPr>
          <a:xfrm>
            <a:off x="4211955" y="1417320"/>
            <a:ext cx="4733290" cy="583565"/>
          </a:xfrm>
          <a:prstGeom prst="rect">
            <a:avLst/>
          </a:prstGeom>
          <a:noFill/>
        </p:spPr>
        <p:txBody>
          <a:bodyPr wrap="none" rtlCol="0">
            <a:spAutoFit/>
          </a:bodyPr>
          <a:p>
            <a:pPr algn="l"/>
            <a:r>
              <a:rPr lang="zh-CN" altLang="en-US" sz="1600">
                <a:sym typeface="+mn-ea"/>
              </a:rPr>
              <a:t>而</a:t>
            </a:r>
            <a:r>
              <a:rPr lang="en-US" altLang="zh-CN" sz="1600">
                <a:sym typeface="+mn-ea"/>
              </a:rPr>
              <a:t>fileName</a:t>
            </a:r>
            <a:r>
              <a:rPr lang="zh-CN" altLang="en-US" sz="1600">
                <a:sym typeface="+mn-ea"/>
              </a:rPr>
              <a:t>不是文件的元数据，因为他不是</a:t>
            </a:r>
            <a:r>
              <a:rPr lang="en-US" altLang="zh-CN" sz="1600">
                <a:sym typeface="+mn-ea"/>
              </a:rPr>
              <a:t>inode</a:t>
            </a:r>
            <a:r>
              <a:rPr lang="zh-CN" altLang="en-US" sz="1600">
                <a:sym typeface="+mn-ea"/>
              </a:rPr>
              <a:t>的</a:t>
            </a:r>
            <a:endParaRPr lang="zh-CN" altLang="en-US" sz="1600"/>
          </a:p>
          <a:p>
            <a:pPr algn="l"/>
            <a:r>
              <a:rPr lang="zh-CN" altLang="en-US" sz="1600">
                <a:sym typeface="+mn-ea"/>
              </a:rPr>
              <a:t>一部分。</a:t>
            </a:r>
            <a:endParaRPr lang="zh-CN" altLang="en-US" sz="1600"/>
          </a:p>
        </p:txBody>
      </p:sp>
      <p:sp>
        <p:nvSpPr>
          <p:cNvPr id="6" name="文本框 5"/>
          <p:cNvSpPr txBox="1"/>
          <p:nvPr/>
        </p:nvSpPr>
        <p:spPr>
          <a:xfrm>
            <a:off x="2826385" y="3101340"/>
            <a:ext cx="3999865" cy="337185"/>
          </a:xfrm>
          <a:prstGeom prst="rect">
            <a:avLst/>
          </a:prstGeom>
          <a:noFill/>
        </p:spPr>
        <p:txBody>
          <a:bodyPr wrap="none" rtlCol="0">
            <a:spAutoFit/>
          </a:bodyPr>
          <a:p>
            <a:r>
              <a:rPr lang="zh-CN" altLang="en-US" sz="1600"/>
              <a:t>这里的</a:t>
            </a:r>
            <a:r>
              <a:rPr lang="en-US" altLang="zh-CN" sz="1600"/>
              <a:t>equal</a:t>
            </a:r>
            <a:r>
              <a:rPr lang="zh-CN" altLang="en-US" sz="1600"/>
              <a:t>是在说</a:t>
            </a:r>
            <a:r>
              <a:rPr lang="en-US" altLang="zh-CN" sz="1600"/>
              <a:t>hard-links</a:t>
            </a:r>
            <a:r>
              <a:rPr lang="zh-CN" altLang="en-US" sz="1600"/>
              <a:t>是不分先后的</a:t>
            </a:r>
            <a:endParaRPr lang="zh-CN" altLang="en-US" sz="1600"/>
          </a:p>
        </p:txBody>
      </p:sp>
      <p:sp>
        <p:nvSpPr>
          <p:cNvPr id="7" name="文本框 6"/>
          <p:cNvSpPr txBox="1"/>
          <p:nvPr/>
        </p:nvSpPr>
        <p:spPr>
          <a:xfrm>
            <a:off x="299720" y="206375"/>
            <a:ext cx="6083935" cy="306705"/>
          </a:xfrm>
          <a:prstGeom prst="rect">
            <a:avLst/>
          </a:prstGeom>
          <a:noFill/>
        </p:spPr>
        <p:txBody>
          <a:bodyPr wrap="none" rtlCol="0">
            <a:spAutoFit/>
          </a:bodyPr>
          <a:p>
            <a:r>
              <a:rPr lang="en-US" altLang="zh-CN" sz="1400"/>
              <a:t>Name is data of a dir:</a:t>
            </a:r>
            <a:r>
              <a:rPr lang="zh-CN" altLang="en-US" sz="1400"/>
              <a:t>目录中存储的是一系列的文件名与</a:t>
            </a:r>
            <a:r>
              <a:rPr lang="en-US" altLang="zh-CN" sz="1400"/>
              <a:t>inode num</a:t>
            </a:r>
            <a:r>
              <a:rPr lang="zh-CN" altLang="en-US" sz="1400"/>
              <a:t>的键值对</a:t>
            </a:r>
            <a:endParaRPr lang="zh-CN" alt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spcBef>
                <a:spcPts val="0"/>
              </a:spcBef>
            </a:pPr>
            <a:r>
              <a:rPr lang="en-US" altLang="zh-CN" sz="3600" b="0" kern="0" cap="none" dirty="0">
                <a:solidFill>
                  <a:srgbClr val="C00000"/>
                </a:solidFill>
                <a:latin typeface="Arial" panose="020B0604020202020204"/>
                <a:cs typeface="+mn-cs"/>
              </a:rPr>
              <a:t>Implementing the</a:t>
            </a:r>
            <a:r>
              <a:rPr lang="zh-CN" altLang="en-US" sz="3600" b="0" kern="0" cap="none" dirty="0">
                <a:solidFill>
                  <a:srgbClr val="C00000"/>
                </a:solidFill>
                <a:latin typeface="Arial" panose="020B0604020202020204"/>
                <a:cs typeface="+mn-cs"/>
              </a:rPr>
              <a:t> </a:t>
            </a:r>
            <a:r>
              <a:rPr lang="en-US" altLang="zh-CN" sz="3600" b="0" kern="0" cap="none" dirty="0">
                <a:solidFill>
                  <a:srgbClr val="C00000"/>
                </a:solidFill>
                <a:latin typeface="Arial" panose="020B0604020202020204"/>
                <a:cs typeface="+mn-cs"/>
              </a:rPr>
              <a:t>file system API</a:t>
            </a:r>
            <a:endParaRPr lang="en-US" altLang="zh-CN" sz="3600" b="0" kern="0" cap="none" dirty="0">
              <a:solidFill>
                <a:srgbClr val="C00000"/>
              </a:solidFill>
              <a:latin typeface="Arial" panose="020B0604020202020204"/>
              <a:cs typeface="+mn-cs"/>
            </a:endParaRPr>
          </a:p>
        </p:txBody>
      </p:sp>
      <p:sp>
        <p:nvSpPr>
          <p:cNvPr id="4" name="文本占位符 3"/>
          <p:cNvSpPr>
            <a:spLocks noGrp="1"/>
          </p:cNvSpPr>
          <p:nvPr>
            <p:ph type="body" idx="1"/>
          </p:nvPr>
        </p:nvSpPr>
        <p:spPr/>
        <p:txBody>
          <a:bodyPr/>
          <a:lstStyle/>
          <a:p>
            <a:endParaRPr lang="zh-CN" altLang="en-US"/>
          </a:p>
        </p:txBody>
      </p:sp>
      <p:sp>
        <p:nvSpPr>
          <p:cNvPr id="6" name="矩形 5"/>
          <p:cNvSpPr/>
          <p:nvPr/>
        </p:nvSpPr>
        <p:spPr>
          <a:xfrm>
            <a:off x="-396552" y="228866"/>
            <a:ext cx="1728192" cy="1476506"/>
          </a:xfrm>
          <a:prstGeom prst="rect">
            <a:avLst/>
          </a:prstGeom>
          <a:solidFill>
            <a:schemeClr val="bg1"/>
          </a:solidFill>
          <a:ln w="12700">
            <a:no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Implementing the File System API</a:t>
            </a:r>
            <a:endParaRPr kumimoji="1" lang="zh-CN" altLang="en-US" dirty="0"/>
          </a:p>
        </p:txBody>
      </p:sp>
      <p:sp>
        <p:nvSpPr>
          <p:cNvPr id="3" name="内容占位符 2"/>
          <p:cNvSpPr>
            <a:spLocks noGrp="1"/>
          </p:cNvSpPr>
          <p:nvPr>
            <p:ph idx="1"/>
          </p:nvPr>
        </p:nvSpPr>
        <p:spPr>
          <a:xfrm>
            <a:off x="457200" y="1129308"/>
            <a:ext cx="8229600" cy="4167654"/>
          </a:xfrm>
        </p:spPr>
        <p:txBody>
          <a:bodyPr>
            <a:normAutofit/>
          </a:bodyPr>
          <a:lstStyle/>
          <a:p>
            <a:r>
              <a:rPr lang="en-US" altLang="zh-CN" dirty="0"/>
              <a:t>API</a:t>
            </a:r>
            <a:endParaRPr lang="en-US" altLang="zh-CN" dirty="0"/>
          </a:p>
          <a:p>
            <a:pPr lvl="1"/>
            <a:r>
              <a:rPr lang="en-US" altLang="zh-CN" dirty="0">
                <a:latin typeface="Courier New" panose="02070309020205020404" pitchFamily="49" charset="0"/>
                <a:cs typeface="Courier New" panose="02070309020205020404" pitchFamily="49" charset="0"/>
              </a:rPr>
              <a:t>CHDIR, MKDIR</a:t>
            </a:r>
            <a:endParaRPr lang="en-US" altLang="zh-CN" dirty="0">
              <a:latin typeface="Courier New" panose="02070309020205020404" pitchFamily="49" charset="0"/>
              <a:cs typeface="Courier New" panose="02070309020205020404" pitchFamily="49" charset="0"/>
            </a:endParaRPr>
          </a:p>
          <a:p>
            <a:pPr lvl="1"/>
            <a:r>
              <a:rPr lang="en-US" altLang="zh-CN" dirty="0">
                <a:latin typeface="Courier New" panose="02070309020205020404" pitchFamily="49" charset="0"/>
                <a:cs typeface="Courier New" panose="02070309020205020404" pitchFamily="49" charset="0"/>
              </a:rPr>
              <a:t>CREAT, LINK, UNLINK, RENAME</a:t>
            </a:r>
            <a:endParaRPr lang="en-US" altLang="zh-CN" dirty="0">
              <a:latin typeface="Courier New" panose="02070309020205020404" pitchFamily="49" charset="0"/>
              <a:cs typeface="Courier New" panose="02070309020205020404" pitchFamily="49" charset="0"/>
            </a:endParaRPr>
          </a:p>
          <a:p>
            <a:pPr lvl="1"/>
            <a:r>
              <a:rPr lang="en-US" altLang="zh-CN" dirty="0">
                <a:latin typeface="Courier New" panose="02070309020205020404" pitchFamily="49" charset="0"/>
                <a:cs typeface="Courier New" panose="02070309020205020404" pitchFamily="49" charset="0"/>
              </a:rPr>
              <a:t>SYMLINK</a:t>
            </a:r>
            <a:endParaRPr lang="en-US" altLang="zh-CN" dirty="0">
              <a:latin typeface="Courier New" panose="02070309020205020404" pitchFamily="49" charset="0"/>
              <a:cs typeface="Courier New" panose="02070309020205020404" pitchFamily="49" charset="0"/>
            </a:endParaRPr>
          </a:p>
          <a:p>
            <a:pPr lvl="1"/>
            <a:r>
              <a:rPr lang="en-US" altLang="zh-CN" dirty="0">
                <a:latin typeface="Courier New" panose="02070309020205020404" pitchFamily="49" charset="0"/>
                <a:cs typeface="Courier New" panose="02070309020205020404" pitchFamily="49" charset="0"/>
              </a:rPr>
              <a:t>MOUNT, UNMOUNT</a:t>
            </a:r>
            <a:endParaRPr lang="en-US" altLang="zh-CN" dirty="0">
              <a:latin typeface="Courier New" panose="02070309020205020404" pitchFamily="49" charset="0"/>
              <a:cs typeface="Courier New" panose="02070309020205020404" pitchFamily="49" charset="0"/>
            </a:endParaRPr>
          </a:p>
          <a:p>
            <a:pPr lvl="1"/>
            <a:r>
              <a:rPr lang="en-US" altLang="zh-CN" dirty="0">
                <a:latin typeface="Courier New" panose="02070309020205020404" pitchFamily="49" charset="0"/>
                <a:cs typeface="Courier New" panose="02070309020205020404" pitchFamily="49" charset="0"/>
              </a:rPr>
              <a:t>OPEN, READ, WRITE, APPEND, CLOSE</a:t>
            </a:r>
            <a:endParaRPr lang="en-US" altLang="zh-CN" dirty="0">
              <a:latin typeface="Courier New" panose="02070309020205020404" pitchFamily="49" charset="0"/>
              <a:cs typeface="Courier New" panose="02070309020205020404" pitchFamily="49" charset="0"/>
            </a:endParaRPr>
          </a:p>
          <a:p>
            <a:pPr lvl="1"/>
            <a:r>
              <a:rPr lang="en-US" altLang="zh-CN" dirty="0">
                <a:latin typeface="Courier New" panose="02070309020205020404" pitchFamily="49" charset="0"/>
                <a:cs typeface="Courier New" panose="02070309020205020404" pitchFamily="49" charset="0"/>
              </a:rPr>
              <a:t>SYNC</a:t>
            </a:r>
            <a:endParaRPr lang="en-US" altLang="zh-CN" dirty="0">
              <a:latin typeface="Courier New" panose="02070309020205020404" pitchFamily="49" charset="0"/>
              <a:cs typeface="Courier New" panose="02070309020205020404" pitchFamily="49" charset="0"/>
            </a:endParaRPr>
          </a:p>
          <a:p>
            <a:r>
              <a:rPr lang="en-US" altLang="zh-CN" dirty="0"/>
              <a:t>Implemented as </a:t>
            </a:r>
            <a:r>
              <a:rPr lang="en-US" altLang="zh-CN" dirty="0">
                <a:solidFill>
                  <a:srgbClr val="BE384B"/>
                </a:solidFill>
              </a:rPr>
              <a:t>system calls </a:t>
            </a:r>
            <a:r>
              <a:rPr lang="en-US" altLang="zh-CN" dirty="0"/>
              <a:t>to user applications</a:t>
            </a:r>
            <a:endParaRPr lang="en-US" altLang="zh-CN" dirty="0"/>
          </a:p>
          <a:p>
            <a:pPr lvl="1"/>
            <a:r>
              <a:rPr lang="en-US" altLang="zh-CN" dirty="0"/>
              <a:t>Kernel has many sets of function pointers implementing the API</a:t>
            </a:r>
            <a:endParaRPr lang="en-US" altLang="zh-CN" dirty="0"/>
          </a:p>
          <a:p>
            <a:pPr lvl="1"/>
            <a:r>
              <a:rPr lang="en-US" altLang="zh-CN" dirty="0"/>
              <a:t>Each set is specific to a FS (chose at mount point)</a:t>
            </a:r>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GB" altLang="zh-CN" dirty="0"/>
              <a:t>Sidebar: </a:t>
            </a:r>
            <a:r>
              <a:rPr kumimoji="1" lang="en-GB" altLang="zh-CN" dirty="0">
                <a:latin typeface="Courier New" panose="02070309020205020404" pitchFamily="49" charset="0"/>
                <a:cs typeface="Courier New" panose="02070309020205020404" pitchFamily="49" charset="0"/>
              </a:rPr>
              <a:t>open() </a:t>
            </a:r>
            <a:r>
              <a:rPr kumimoji="1" lang="en-GB" altLang="zh-CN" dirty="0"/>
              <a:t>vs. </a:t>
            </a:r>
            <a:r>
              <a:rPr kumimoji="1" lang="en-GB" altLang="zh-CN" dirty="0" err="1">
                <a:latin typeface="Courier New" panose="02070309020205020404" pitchFamily="49" charset="0"/>
                <a:cs typeface="Courier New" panose="02070309020205020404" pitchFamily="49" charset="0"/>
              </a:rPr>
              <a:t>fopen</a:t>
            </a:r>
            <a:r>
              <a:rPr kumimoji="1" lang="en-GB" altLang="zh-CN" dirty="0">
                <a:latin typeface="Courier New" panose="02070309020205020404" pitchFamily="49" charset="0"/>
                <a:cs typeface="Courier New" panose="02070309020205020404" pitchFamily="49" charset="0"/>
              </a:rPr>
              <a:t>()</a:t>
            </a:r>
            <a:endParaRPr kumimoji="1" lang="zh-CN" altLang="en-US" dirty="0">
              <a:latin typeface="Courier New" panose="02070309020205020404" pitchFamily="49" charset="0"/>
              <a:cs typeface="Courier New" panose="02070309020205020404" pitchFamily="49" charset="0"/>
            </a:endParaRPr>
          </a:p>
        </p:txBody>
      </p:sp>
      <p:sp>
        <p:nvSpPr>
          <p:cNvPr id="3" name="内容占位符 2"/>
          <p:cNvSpPr>
            <a:spLocks noGrp="1"/>
          </p:cNvSpPr>
          <p:nvPr>
            <p:ph idx="1"/>
          </p:nvPr>
        </p:nvSpPr>
        <p:spPr/>
        <p:txBody>
          <a:bodyPr/>
          <a:lstStyle/>
          <a:p>
            <a:r>
              <a:rPr kumimoji="1" lang="en-US" altLang="zh-CN" dirty="0"/>
              <a:t>Difference between </a:t>
            </a:r>
            <a:r>
              <a:rPr kumimoji="1" lang="en-US" altLang="zh-CN" dirty="0">
                <a:latin typeface="Courier New" panose="02070309020205020404" pitchFamily="49" charset="0"/>
                <a:cs typeface="Courier New" panose="02070309020205020404" pitchFamily="49" charset="0"/>
              </a:rPr>
              <a:t>open() </a:t>
            </a:r>
            <a:r>
              <a:rPr kumimoji="1" lang="en-US" altLang="zh-CN" dirty="0"/>
              <a:t>and </a:t>
            </a:r>
            <a:r>
              <a:rPr kumimoji="1" lang="en-US" altLang="zh-CN" dirty="0" err="1">
                <a:latin typeface="Courier New" panose="02070309020205020404" pitchFamily="49" charset="0"/>
                <a:cs typeface="Courier New" panose="02070309020205020404" pitchFamily="49" charset="0"/>
              </a:rPr>
              <a:t>fopen</a:t>
            </a:r>
            <a:r>
              <a:rPr kumimoji="1" lang="en-US" altLang="zh-CN" dirty="0">
                <a:latin typeface="Courier New" panose="02070309020205020404" pitchFamily="49" charset="0"/>
                <a:cs typeface="Courier New" panose="02070309020205020404" pitchFamily="49" charset="0"/>
              </a:rPr>
              <a:t>()</a:t>
            </a:r>
            <a:r>
              <a:rPr kumimoji="1" lang="en-US" altLang="zh-CN" dirty="0"/>
              <a:t>?</a:t>
            </a:r>
            <a:endParaRPr kumimoji="1" lang="en-US" altLang="zh-CN" dirty="0"/>
          </a:p>
          <a:p>
            <a:pPr lvl="1"/>
            <a:r>
              <a:rPr kumimoji="1" lang="en-US" altLang="zh-CN" dirty="0">
                <a:latin typeface="Courier New" panose="02070309020205020404" pitchFamily="49" charset="0"/>
                <a:cs typeface="Courier New" panose="02070309020205020404" pitchFamily="49" charset="0"/>
              </a:rPr>
              <a:t>open()</a:t>
            </a:r>
            <a:r>
              <a:rPr kumimoji="1" lang="zh-CN" altLang="en-US" dirty="0">
                <a:latin typeface="Courier New" panose="02070309020205020404" pitchFamily="49" charset="0"/>
                <a:cs typeface="Courier New" panose="02070309020205020404" pitchFamily="49" charset="0"/>
              </a:rPr>
              <a:t> </a:t>
            </a:r>
            <a:r>
              <a:rPr kumimoji="1" lang="en-US" altLang="zh-CN" dirty="0"/>
              <a:t>returns</a:t>
            </a:r>
            <a:r>
              <a:rPr kumimoji="1" lang="zh-CN" altLang="en-US" dirty="0"/>
              <a:t> </a:t>
            </a:r>
            <a:r>
              <a:rPr kumimoji="1" lang="en-US" altLang="zh-CN" dirty="0"/>
              <a:t>an</a:t>
            </a:r>
            <a:r>
              <a:rPr kumimoji="1" lang="zh-CN" altLang="en-US" dirty="0"/>
              <a:t> </a:t>
            </a:r>
            <a:r>
              <a:rPr kumimoji="1" lang="en-US" altLang="zh-CN" dirty="0" err="1">
                <a:latin typeface="Consolas" panose="020B0609020204030204" pitchFamily="49" charset="0"/>
                <a:cs typeface="Consolas" panose="020B0609020204030204" pitchFamily="49" charset="0"/>
              </a:rPr>
              <a:t>fd</a:t>
            </a:r>
            <a:r>
              <a:rPr kumimoji="1" lang="en-US" altLang="zh-CN" dirty="0"/>
              <a:t>;</a:t>
            </a:r>
            <a:r>
              <a:rPr kumimoji="1" lang="zh-CN" altLang="en-US" dirty="0"/>
              <a:t> </a:t>
            </a:r>
            <a:r>
              <a:rPr kumimoji="1" lang="en-US" altLang="zh-CN" dirty="0" err="1">
                <a:latin typeface="Courier New" panose="02070309020205020404" pitchFamily="49" charset="0"/>
                <a:cs typeface="Courier New" panose="02070309020205020404" pitchFamily="49" charset="0"/>
              </a:rPr>
              <a:t>fopen</a:t>
            </a:r>
            <a:r>
              <a:rPr kumimoji="1" lang="en-US" altLang="zh-CN" dirty="0">
                <a:latin typeface="Courier New" panose="02070309020205020404" pitchFamily="49" charset="0"/>
                <a:cs typeface="Courier New" panose="02070309020205020404" pitchFamily="49" charset="0"/>
              </a:rPr>
              <a:t>()</a:t>
            </a:r>
            <a:r>
              <a:rPr kumimoji="1" lang="zh-CN" altLang="en-US" dirty="0">
                <a:latin typeface="Courier New" panose="02070309020205020404" pitchFamily="49" charset="0"/>
                <a:cs typeface="Courier New" panose="02070309020205020404" pitchFamily="49" charset="0"/>
              </a:rPr>
              <a:t> </a:t>
            </a:r>
            <a:r>
              <a:rPr kumimoji="1" lang="en-US" altLang="zh-CN" dirty="0"/>
              <a:t>return</a:t>
            </a:r>
            <a:r>
              <a:rPr kumimoji="1" lang="zh-CN" altLang="en-US" dirty="0"/>
              <a:t> </a:t>
            </a:r>
            <a:r>
              <a:rPr kumimoji="1" lang="en-US" altLang="zh-CN" dirty="0"/>
              <a:t>a</a:t>
            </a:r>
            <a:r>
              <a:rPr kumimoji="1" lang="zh-CN" altLang="en-US" dirty="0"/>
              <a:t> </a:t>
            </a:r>
            <a:r>
              <a:rPr kumimoji="1" lang="en-US" altLang="zh-CN" dirty="0">
                <a:latin typeface="Consolas" panose="020B0609020204030204" pitchFamily="49" charset="0"/>
                <a:cs typeface="Consolas" panose="020B0609020204030204" pitchFamily="49" charset="0"/>
              </a:rPr>
              <a:t>FILE*</a:t>
            </a:r>
            <a:endParaRPr kumimoji="1" lang="en-US" altLang="zh-CN" dirty="0">
              <a:latin typeface="Consolas" panose="020B0609020204030204" pitchFamily="49" charset="0"/>
              <a:cs typeface="Consolas" panose="020B0609020204030204" pitchFamily="49" charset="0"/>
            </a:endParaRPr>
          </a:p>
          <a:p>
            <a:pPr lvl="1"/>
            <a:r>
              <a:rPr kumimoji="1" lang="en-US" altLang="zh-CN" dirty="0">
                <a:latin typeface="Courier New" panose="02070309020205020404" pitchFamily="49" charset="0"/>
                <a:cs typeface="Courier New" panose="02070309020205020404" pitchFamily="49" charset="0"/>
              </a:rPr>
              <a:t>open()</a:t>
            </a:r>
            <a:r>
              <a:rPr kumimoji="1" lang="zh-CN" altLang="en-US" dirty="0">
                <a:latin typeface="Consolas" panose="020B0609020204030204" pitchFamily="49" charset="0"/>
                <a:cs typeface="Consolas" panose="020B0609020204030204" pitchFamily="49" charset="0"/>
              </a:rPr>
              <a:t> </a:t>
            </a:r>
            <a:r>
              <a:rPr kumimoji="1" lang="en-US" altLang="zh-CN" dirty="0"/>
              <a:t>is</a:t>
            </a:r>
            <a:r>
              <a:rPr kumimoji="1" lang="zh-CN" altLang="en-US" dirty="0"/>
              <a:t> </a:t>
            </a:r>
            <a:r>
              <a:rPr kumimoji="1" lang="en-US" altLang="zh-CN" dirty="0"/>
              <a:t>a</a:t>
            </a:r>
            <a:r>
              <a:rPr kumimoji="1" lang="zh-CN" altLang="en-US" dirty="0"/>
              <a:t> </a:t>
            </a:r>
            <a:r>
              <a:rPr kumimoji="1" lang="en-US" altLang="zh-CN" dirty="0">
                <a:solidFill>
                  <a:srgbClr val="FF0000"/>
                </a:solidFill>
              </a:rPr>
              <a:t>system</a:t>
            </a:r>
            <a:r>
              <a:rPr kumimoji="1" lang="zh-CN" altLang="en-US" dirty="0">
                <a:solidFill>
                  <a:srgbClr val="FF0000"/>
                </a:solidFill>
              </a:rPr>
              <a:t> </a:t>
            </a:r>
            <a:r>
              <a:rPr kumimoji="1" lang="en-US" altLang="zh-CN" dirty="0">
                <a:solidFill>
                  <a:srgbClr val="FF0000"/>
                </a:solidFill>
              </a:rPr>
              <a:t>call</a:t>
            </a:r>
            <a:r>
              <a:rPr kumimoji="1" lang="zh-CN" altLang="en-US" dirty="0"/>
              <a:t> </a:t>
            </a:r>
            <a:r>
              <a:rPr kumimoji="1" lang="en-US" altLang="zh-CN" dirty="0"/>
              <a:t>of</a:t>
            </a:r>
            <a:r>
              <a:rPr kumimoji="1" lang="zh-CN" altLang="en-US" dirty="0"/>
              <a:t> </a:t>
            </a:r>
            <a:r>
              <a:rPr kumimoji="1" lang="en-US" altLang="zh-CN" dirty="0"/>
              <a:t>OS;</a:t>
            </a:r>
            <a:r>
              <a:rPr kumimoji="1" lang="zh-CN" altLang="en-US" dirty="0"/>
              <a:t> </a:t>
            </a:r>
            <a:r>
              <a:rPr kumimoji="1" lang="en-US" altLang="zh-CN" dirty="0" err="1">
                <a:latin typeface="Courier New" panose="02070309020205020404" pitchFamily="49" charset="0"/>
                <a:cs typeface="Courier New" panose="02070309020205020404" pitchFamily="49" charset="0"/>
              </a:rPr>
              <a:t>fopen</a:t>
            </a:r>
            <a:r>
              <a:rPr kumimoji="1" lang="en-US" altLang="zh-CN" dirty="0">
                <a:latin typeface="Courier New" panose="02070309020205020404" pitchFamily="49" charset="0"/>
                <a:cs typeface="Courier New" panose="02070309020205020404" pitchFamily="49" charset="0"/>
              </a:rPr>
              <a:t>()</a:t>
            </a:r>
            <a:r>
              <a:rPr kumimoji="1" lang="zh-CN" altLang="en-US" dirty="0">
                <a:latin typeface="Courier New" panose="02070309020205020404" pitchFamily="49" charset="0"/>
                <a:cs typeface="Courier New" panose="02070309020205020404" pitchFamily="49" charset="0"/>
              </a:rPr>
              <a:t> </a:t>
            </a:r>
            <a:r>
              <a:rPr kumimoji="1" lang="en-US" altLang="zh-CN" dirty="0">
                <a:solidFill>
                  <a:srgbClr val="FF0000"/>
                </a:solidFill>
              </a:rPr>
              <a:t>is</a:t>
            </a:r>
            <a:r>
              <a:rPr kumimoji="1" lang="zh-CN" altLang="en-US" dirty="0">
                <a:solidFill>
                  <a:srgbClr val="FF0000"/>
                </a:solidFill>
              </a:rPr>
              <a:t> </a:t>
            </a:r>
            <a:r>
              <a:rPr kumimoji="1" lang="en-US" altLang="zh-CN" dirty="0">
                <a:solidFill>
                  <a:srgbClr val="FF0000"/>
                </a:solidFill>
              </a:rPr>
              <a:t>an</a:t>
            </a:r>
            <a:r>
              <a:rPr kumimoji="1" lang="zh-CN" altLang="en-US" dirty="0">
                <a:solidFill>
                  <a:srgbClr val="FF0000"/>
                </a:solidFill>
              </a:rPr>
              <a:t> </a:t>
            </a:r>
            <a:r>
              <a:rPr kumimoji="1" lang="en-US" altLang="zh-CN" dirty="0">
                <a:solidFill>
                  <a:srgbClr val="FF0000"/>
                </a:solidFill>
              </a:rPr>
              <a:t>API</a:t>
            </a:r>
            <a:r>
              <a:rPr kumimoji="1" lang="zh-CN" altLang="en-US" dirty="0"/>
              <a:t> </a:t>
            </a:r>
            <a:r>
              <a:rPr kumimoji="1" lang="en-US" altLang="zh-CN" dirty="0"/>
              <a:t>of</a:t>
            </a:r>
            <a:r>
              <a:rPr kumimoji="1" lang="zh-CN" altLang="en-US" dirty="0"/>
              <a:t> </a:t>
            </a:r>
            <a:r>
              <a:rPr kumimoji="1" lang="en-US" altLang="zh-CN" dirty="0" err="1">
                <a:latin typeface="Courier New" panose="02070309020205020404" pitchFamily="49" charset="0"/>
                <a:cs typeface="Courier New" panose="02070309020205020404" pitchFamily="49" charset="0"/>
              </a:rPr>
              <a:t>libc(</a:t>
            </a:r>
            <a:r>
              <a:rPr kumimoji="1" lang="zh-CN" altLang="en-US" dirty="0" err="1">
                <a:latin typeface="Courier New" panose="02070309020205020404" pitchFamily="49" charset="0"/>
                <a:cs typeface="Courier New" panose="02070309020205020404" pitchFamily="49" charset="0"/>
              </a:rPr>
              <a:t>被封装过</a:t>
            </a:r>
            <a:r>
              <a:rPr kumimoji="1" lang="en-US" altLang="zh-CN" dirty="0" err="1">
                <a:latin typeface="Courier New" panose="02070309020205020404" pitchFamily="49" charset="0"/>
                <a:cs typeface="Courier New" panose="02070309020205020404" pitchFamily="49" charset="0"/>
              </a:rPr>
              <a:t>)</a:t>
            </a:r>
            <a:endParaRPr kumimoji="1" lang="en-US" altLang="zh-CN" dirty="0">
              <a:latin typeface="Courier New" panose="02070309020205020404" pitchFamily="49" charset="0"/>
              <a:cs typeface="Courier New" panose="02070309020205020404" pitchFamily="49" charset="0"/>
            </a:endParaRPr>
          </a:p>
          <a:p>
            <a:r>
              <a:rPr kumimoji="1" lang="en-US" altLang="zh-CN" dirty="0"/>
              <a:t>Questions</a:t>
            </a:r>
            <a:endParaRPr kumimoji="1" lang="en-US" altLang="zh-CN" dirty="0"/>
          </a:p>
          <a:p>
            <a:pPr lvl="1"/>
            <a:r>
              <a:rPr kumimoji="1" lang="en-US" altLang="zh-CN" dirty="0"/>
              <a:t>Which</a:t>
            </a:r>
            <a:r>
              <a:rPr kumimoji="1" lang="zh-CN" altLang="en-US" dirty="0"/>
              <a:t> </a:t>
            </a:r>
            <a:r>
              <a:rPr kumimoji="1" lang="en-US" altLang="zh-CN" dirty="0"/>
              <a:t>one</a:t>
            </a:r>
            <a:r>
              <a:rPr kumimoji="1" lang="zh-CN" altLang="en-US" dirty="0"/>
              <a:t> </a:t>
            </a:r>
            <a:r>
              <a:rPr kumimoji="1" lang="en-US" altLang="zh-CN" dirty="0"/>
              <a:t>can</a:t>
            </a:r>
            <a:r>
              <a:rPr kumimoji="1" lang="zh-CN" altLang="en-US" dirty="0"/>
              <a:t> </a:t>
            </a:r>
            <a:r>
              <a:rPr kumimoji="1" lang="en-US" altLang="zh-CN" dirty="0"/>
              <a:t>be</a:t>
            </a:r>
            <a:r>
              <a:rPr kumimoji="1" lang="zh-CN" altLang="en-US" dirty="0"/>
              <a:t> </a:t>
            </a:r>
            <a:r>
              <a:rPr kumimoji="1" lang="en-US" altLang="zh-CN" dirty="0"/>
              <a:t>used</a:t>
            </a:r>
            <a:r>
              <a:rPr kumimoji="1" lang="zh-CN" altLang="en-US" dirty="0"/>
              <a:t> </a:t>
            </a:r>
            <a:r>
              <a:rPr kumimoji="1" lang="en-US" altLang="zh-CN" dirty="0"/>
              <a:t>on</a:t>
            </a:r>
            <a:r>
              <a:rPr kumimoji="1" lang="zh-CN" altLang="en-US" dirty="0"/>
              <a:t> </a:t>
            </a:r>
            <a:r>
              <a:rPr kumimoji="1" lang="en-US" altLang="zh-CN" dirty="0"/>
              <a:t>both</a:t>
            </a:r>
            <a:r>
              <a:rPr kumimoji="1" lang="zh-CN" altLang="en-US" dirty="0"/>
              <a:t> </a:t>
            </a:r>
            <a:r>
              <a:rPr kumimoji="1" lang="en-US" altLang="zh-CN" dirty="0"/>
              <a:t>Windows</a:t>
            </a:r>
            <a:r>
              <a:rPr kumimoji="1" lang="zh-CN" altLang="en-US" dirty="0"/>
              <a:t> </a:t>
            </a:r>
            <a:r>
              <a:rPr kumimoji="1" lang="en-US" altLang="zh-CN" dirty="0"/>
              <a:t>and</a:t>
            </a:r>
            <a:r>
              <a:rPr kumimoji="1" lang="zh-CN" altLang="en-US" dirty="0"/>
              <a:t> </a:t>
            </a:r>
            <a:r>
              <a:rPr kumimoji="1" lang="en-US" altLang="zh-CN" dirty="0"/>
              <a:t>Linux?</a:t>
            </a:r>
            <a:endParaRPr kumimoji="1" lang="en-US" altLang="zh-CN" dirty="0"/>
          </a:p>
          <a:p>
            <a:pPr lvl="1"/>
            <a:r>
              <a:rPr kumimoji="1" lang="en-US" altLang="zh-CN" dirty="0"/>
              <a:t>Which</a:t>
            </a:r>
            <a:r>
              <a:rPr kumimoji="1" lang="zh-CN" altLang="en-US" dirty="0"/>
              <a:t> </a:t>
            </a:r>
            <a:r>
              <a:rPr kumimoji="1" lang="en-US" altLang="zh-CN" dirty="0"/>
              <a:t>one</a:t>
            </a:r>
            <a:r>
              <a:rPr kumimoji="1" lang="zh-CN" altLang="en-US" dirty="0"/>
              <a:t> </a:t>
            </a:r>
            <a:r>
              <a:rPr kumimoji="1" lang="en-US" altLang="zh-CN" dirty="0"/>
              <a:t>has</a:t>
            </a:r>
            <a:r>
              <a:rPr kumimoji="1" lang="zh-CN" altLang="en-US" dirty="0"/>
              <a:t> </a:t>
            </a:r>
            <a:r>
              <a:rPr kumimoji="1" lang="en-US" altLang="zh-CN" dirty="0"/>
              <a:t>better</a:t>
            </a:r>
            <a:r>
              <a:rPr kumimoji="1" lang="zh-CN" altLang="en-US" dirty="0"/>
              <a:t> </a:t>
            </a:r>
            <a:r>
              <a:rPr kumimoji="1" lang="en-US" altLang="zh-CN" dirty="0"/>
              <a:t>performance?</a:t>
            </a:r>
            <a:endParaRPr kumimoji="1" lang="en-US" altLang="zh-CN" dirty="0"/>
          </a:p>
          <a:p>
            <a:pPr lvl="2"/>
            <a:r>
              <a:rPr kumimoji="1" lang="en-GB" altLang="zh-CN" dirty="0" err="1">
                <a:solidFill>
                  <a:srgbClr val="FF0000"/>
                </a:solidFill>
                <a:latin typeface="Courier New" panose="02070309020205020404" pitchFamily="49" charset="0"/>
                <a:cs typeface="Courier New" panose="02070309020205020404" pitchFamily="49" charset="0"/>
              </a:rPr>
              <a:t>fopen</a:t>
            </a:r>
            <a:r>
              <a:rPr kumimoji="1" lang="en-US" altLang="zh-CN" dirty="0">
                <a:solidFill>
                  <a:srgbClr val="FF0000"/>
                </a:solidFill>
                <a:latin typeface="Courier New" panose="02070309020205020404" pitchFamily="49" charset="0"/>
                <a:cs typeface="Courier New" panose="02070309020205020404" pitchFamily="49" charset="0"/>
              </a:rPr>
              <a:t>()</a:t>
            </a:r>
            <a:r>
              <a:rPr kumimoji="1" lang="en-GB" altLang="zh-CN" dirty="0">
                <a:solidFill>
                  <a:srgbClr val="FF0000"/>
                </a:solidFill>
                <a:latin typeface="Courier New" panose="02070309020205020404" pitchFamily="49" charset="0"/>
                <a:cs typeface="Courier New" panose="02070309020205020404" pitchFamily="49" charset="0"/>
              </a:rPr>
              <a:t> </a:t>
            </a:r>
            <a:r>
              <a:rPr kumimoji="1" lang="en-GB" altLang="zh-CN" dirty="0">
                <a:solidFill>
                  <a:srgbClr val="FF0000"/>
                </a:solidFill>
              </a:rPr>
              <a:t>provides you with buffering I</a:t>
            </a:r>
            <a:r>
              <a:rPr kumimoji="1" lang="en-US" altLang="zh-CN" dirty="0">
                <a:solidFill>
                  <a:srgbClr val="FF0000"/>
                </a:solidFill>
              </a:rPr>
              <a:t>/</a:t>
            </a:r>
            <a:r>
              <a:rPr kumimoji="1" lang="en-GB" altLang="zh-CN" dirty="0">
                <a:solidFill>
                  <a:srgbClr val="FF0000"/>
                </a:solidFill>
              </a:rPr>
              <a:t>O</a:t>
            </a:r>
            <a:r>
              <a:rPr kumimoji="1" lang="en-GB" altLang="zh-CN" dirty="0"/>
              <a:t> that may turn out </a:t>
            </a:r>
            <a:br>
              <a:rPr kumimoji="1" lang="en-GB" altLang="zh-CN" dirty="0"/>
            </a:br>
            <a:r>
              <a:rPr kumimoji="1" lang="en-GB" altLang="zh-CN" dirty="0"/>
              <a:t>to be a lot faster than what you're doing with </a:t>
            </a:r>
            <a:r>
              <a:rPr kumimoji="1" lang="en-GB" altLang="zh-CN" dirty="0">
                <a:latin typeface="Courier New" panose="02070309020205020404" pitchFamily="49" charset="0"/>
                <a:cs typeface="Courier New" panose="02070309020205020404" pitchFamily="49" charset="0"/>
              </a:rPr>
              <a:t>open</a:t>
            </a:r>
            <a:r>
              <a:rPr kumimoji="1" lang="en-US" altLang="zh-CN" dirty="0">
                <a:latin typeface="Courier New" panose="02070309020205020404" pitchFamily="49" charset="0"/>
                <a:cs typeface="Courier New" panose="02070309020205020404" pitchFamily="49" charset="0"/>
              </a:rPr>
              <a:t>()</a:t>
            </a:r>
            <a:endParaRPr kumimoji="1" lang="en-GB" altLang="zh-CN" dirty="0">
              <a:latin typeface="Courier New" panose="02070309020205020404" pitchFamily="49" charset="0"/>
              <a:cs typeface="Courier New" panose="02070309020205020404" pitchFamily="49" charset="0"/>
            </a:endParaRPr>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tags/tag1.xml><?xml version="1.0" encoding="utf-8"?>
<p:tagLst xmlns:p="http://schemas.openxmlformats.org/presentationml/2006/main">
  <p:tag name="KSO_WPP_MARK_KEY" val="229e46fb-0cba-4f46-b421-6c76dd1639b6"/>
  <p:tag name="COMMONDATA" val="eyJoZGlkIjoiMmI2Y2RmNTUyOTczOGJhOTliNTg4NWMyMmQ4YTkzNjMifQ=="/>
</p:tagLst>
</file>

<file path=ppt/theme/theme1.xml><?xml version="1.0" encoding="utf-8"?>
<a:theme xmlns:a="http://schemas.openxmlformats.org/drawingml/2006/main" name="1_Office 主题​​">
  <a:themeElements>
    <a:clrScheme name="Office">
      <a:dk1>
        <a:srgbClr val="000000"/>
      </a:dk1>
      <a:lt1>
        <a:srgbClr val="FFFFFF"/>
      </a:lt1>
      <a:dk2>
        <a:srgbClr val="778495"/>
      </a:dk2>
      <a:lt2>
        <a:srgbClr val="F0F0F0"/>
      </a:lt2>
      <a:accent1>
        <a:srgbClr val="BE384B"/>
      </a:accent1>
      <a:accent2>
        <a:srgbClr val="6A868F"/>
      </a:accent2>
      <a:accent3>
        <a:srgbClr val="32788E"/>
      </a:accent3>
      <a:accent4>
        <a:srgbClr val="D6C88B"/>
      </a:accent4>
      <a:accent5>
        <a:srgbClr val="D66E49"/>
      </a:accent5>
      <a:accent6>
        <a:srgbClr val="BFBFBF"/>
      </a:accent6>
      <a:hlink>
        <a:srgbClr val="BE384B"/>
      </a:hlink>
      <a:folHlink>
        <a:srgbClr val="BFBFBF"/>
      </a:folHlink>
    </a:clrScheme>
    <a:fontScheme name="2obzv3wc">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5400">
          <a:solidFill>
            <a:schemeClr val="tx1"/>
          </a:solidFill>
          <a:tailEnd type="arrow" w="lg" len="lg"/>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SJTU-Red</Template>
  <TotalTime>0</TotalTime>
  <Words>13216</Words>
  <Application>WPS 演示</Application>
  <PresentationFormat>全屏显示(16:10)</PresentationFormat>
  <Paragraphs>806</Paragraphs>
  <Slides>38</Slides>
  <Notes>16</Notes>
  <HiddenSlides>1</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38</vt:i4>
      </vt:variant>
    </vt:vector>
  </HeadingPairs>
  <TitlesOfParts>
    <vt:vector size="59" baseType="lpstr">
      <vt:lpstr>Arial</vt:lpstr>
      <vt:lpstr>宋体</vt:lpstr>
      <vt:lpstr>Wingdings</vt:lpstr>
      <vt:lpstr>等线</vt:lpstr>
      <vt:lpstr>微软雅黑 Light</vt:lpstr>
      <vt:lpstr>PingFang SC Bold</vt:lpstr>
      <vt:lpstr>PingFang SC</vt:lpstr>
      <vt:lpstr>微软雅黑</vt:lpstr>
      <vt:lpstr>Calibri</vt:lpstr>
      <vt:lpstr>Comic Sans MS</vt:lpstr>
      <vt:lpstr>Adobe 楷体 Std R</vt:lpstr>
      <vt:lpstr>Arial</vt:lpstr>
      <vt:lpstr>Courier New</vt:lpstr>
      <vt:lpstr>Consolas</vt:lpstr>
      <vt:lpstr>Arial Unicode MS</vt:lpstr>
      <vt:lpstr>Courier</vt:lpstr>
      <vt:lpstr>Courier</vt:lpstr>
      <vt:lpstr>Gill Sans</vt:lpstr>
      <vt:lpstr>Segoe Print</vt:lpstr>
      <vt:lpstr>Wingdings</vt:lpstr>
      <vt:lpstr>1_Office 主题​​</vt:lpstr>
      <vt:lpstr>File System API and Disk I/O</vt:lpstr>
      <vt:lpstr>Review: Large-scale websites on distributed systems </vt:lpstr>
      <vt:lpstr>Review: Large-scale websites on distributed systems </vt:lpstr>
      <vt:lpstr>Review: The Naming Layers of the UNIX FS (version 6)</vt:lpstr>
      <vt:lpstr>Review: Two Types of Links (Synonyms)</vt:lpstr>
      <vt:lpstr>Summary of File System's 7 Layers</vt:lpstr>
      <vt:lpstr>Implementing the file system API</vt:lpstr>
      <vt:lpstr>Implementing the File System API</vt:lpstr>
      <vt:lpstr>Sidebar: open() vs. fopen()</vt:lpstr>
      <vt:lpstr>File Meta-data -- inode</vt:lpstr>
      <vt:lpstr>OPEN a File</vt:lpstr>
      <vt:lpstr>File Descriptor</vt:lpstr>
      <vt:lpstr>Why File Descriptor?</vt:lpstr>
      <vt:lpstr>File Cursor</vt:lpstr>
      <vt:lpstr>fd_table &amp; file_table</vt:lpstr>
      <vt:lpstr>File Cursor Sharing</vt:lpstr>
      <vt:lpstr>OPEN Implementation</vt:lpstr>
      <vt:lpstr>READ Implementation</vt:lpstr>
      <vt:lpstr>Disk Layout of a Simple File System</vt:lpstr>
      <vt:lpstr>At the Head of a Disk Partition</vt:lpstr>
      <vt:lpstr>Questions</vt:lpstr>
      <vt:lpstr>File Open &amp; Read Timeline</vt:lpstr>
      <vt:lpstr>File Creation Timeline</vt:lpstr>
      <vt:lpstr>WRITE, APPEND &amp; CLOSE</vt:lpstr>
      <vt:lpstr>Questions</vt:lpstr>
      <vt:lpstr>SYNC</vt:lpstr>
      <vt:lpstr>Delete after OPEN but before CLOSE</vt:lpstr>
      <vt:lpstr>Review: Renaming</vt:lpstr>
      <vt:lpstr>Review: Renaming</vt:lpstr>
      <vt:lpstr>Rename between different directories</vt:lpstr>
      <vt:lpstr>Renaming</vt:lpstr>
      <vt:lpstr>Other file systems (not inode)</vt:lpstr>
      <vt:lpstr>Other Choices instead of inode</vt:lpstr>
      <vt:lpstr>FAT (File Allocation Table) File System</vt:lpstr>
      <vt:lpstr>FAT Properties</vt:lpstr>
      <vt:lpstr>FAT File System</vt:lpstr>
      <vt:lpstr>What about the Directory in FAT?</vt:lpstr>
      <vt:lpstr>Question: inode vs. FAT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虚拟机隔离与安全</dc:title>
  <dc:creator>Xia Yubin</dc:creator>
  <cp:lastModifiedBy>李昱翰</cp:lastModifiedBy>
  <cp:revision>1588</cp:revision>
  <cp:lastPrinted>2020-03-02T13:38:00Z</cp:lastPrinted>
  <dcterms:created xsi:type="dcterms:W3CDTF">2017-11-24T09:35:00Z</dcterms:created>
  <dcterms:modified xsi:type="dcterms:W3CDTF">2022-11-12T08:42:42Z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2042061CA3F744E68730091CC75F13CD</vt:lpwstr>
  </property>
  <property fmtid="{D5CDD505-2E9C-101B-9397-08002B2CF9AE}" pid="3" name="KSOProductBuildVer">
    <vt:lpwstr>2052-11.1.0.12763</vt:lpwstr>
  </property>
</Properties>
</file>