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2241" r:id="rId3"/>
    <p:sldId id="2268" r:id="rId5"/>
    <p:sldId id="2417" r:id="rId6"/>
    <p:sldId id="2415" r:id="rId7"/>
    <p:sldId id="2438" r:id="rId8"/>
    <p:sldId id="2418" r:id="rId9"/>
    <p:sldId id="2419" r:id="rId10"/>
    <p:sldId id="2421" r:id="rId11"/>
    <p:sldId id="2423" r:id="rId12"/>
    <p:sldId id="2420" r:id="rId13"/>
    <p:sldId id="2424" r:id="rId14"/>
    <p:sldId id="2425" r:id="rId15"/>
    <p:sldId id="2426" r:id="rId16"/>
    <p:sldId id="2427" r:id="rId17"/>
    <p:sldId id="2430" r:id="rId18"/>
    <p:sldId id="2431" r:id="rId19"/>
    <p:sldId id="2428" r:id="rId20"/>
    <p:sldId id="2432" r:id="rId21"/>
    <p:sldId id="2433" r:id="rId22"/>
    <p:sldId id="2434" r:id="rId23"/>
    <p:sldId id="2472" r:id="rId24"/>
    <p:sldId id="2451" r:id="rId25"/>
    <p:sldId id="2450" r:id="rId26"/>
    <p:sldId id="2453" r:id="rId27"/>
    <p:sldId id="2456" r:id="rId28"/>
    <p:sldId id="2454" r:id="rId29"/>
    <p:sldId id="2457" r:id="rId30"/>
    <p:sldId id="2458" r:id="rId31"/>
    <p:sldId id="2459" r:id="rId32"/>
    <p:sldId id="2463" r:id="rId33"/>
    <p:sldId id="2460" r:id="rId34"/>
    <p:sldId id="2464" r:id="rId35"/>
    <p:sldId id="2465" r:id="rId36"/>
    <p:sldId id="2466" r:id="rId37"/>
    <p:sldId id="2467" r:id="rId38"/>
    <p:sldId id="2512" r:id="rId39"/>
    <p:sldId id="2468" r:id="rId40"/>
    <p:sldId id="2469" r:id="rId41"/>
    <p:sldId id="2437" r:id="rId42"/>
    <p:sldId id="2444" r:id="rId43"/>
    <p:sldId id="2436" r:id="rId44"/>
    <p:sldId id="2485" r:id="rId45"/>
    <p:sldId id="2439" r:id="rId46"/>
    <p:sldId id="2481" r:id="rId47"/>
    <p:sldId id="2482" r:id="rId48"/>
    <p:sldId id="2483" r:id="rId49"/>
    <p:sldId id="2480" r:id="rId50"/>
    <p:sldId id="2440" r:id="rId51"/>
    <p:sldId id="2441" r:id="rId52"/>
    <p:sldId id="2442" r:id="rId53"/>
    <p:sldId id="2473" r:id="rId54"/>
    <p:sldId id="2474" r:id="rId55"/>
    <p:sldId id="2475" r:id="rId56"/>
    <p:sldId id="2476" r:id="rId57"/>
    <p:sldId id="2477" r:id="rId58"/>
    <p:sldId id="2471" r:id="rId59"/>
    <p:sldId id="2484" r:id="rId60"/>
    <p:sldId id="2478" r:id="rId61"/>
    <p:sldId id="2479" r:id="rId62"/>
    <p:sldId id="2445" r:id="rId63"/>
    <p:sldId id="2446" r:id="rId64"/>
  </p:sldIdLst>
  <p:sldSz cx="9144000" cy="5715000" type="screen16x1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BE384B"/>
    <a:srgbClr val="E2EAF7"/>
    <a:srgbClr val="FF5F00"/>
    <a:srgbClr val="FF7E79"/>
    <a:srgbClr val="F6F9D6"/>
    <a:srgbClr val="B0FFD3"/>
    <a:srgbClr val="00FDFF"/>
    <a:srgbClr val="FFFC00"/>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0" autoAdjust="0"/>
    <p:restoredTop sz="79361" autoAdjust="0"/>
  </p:normalViewPr>
  <p:slideViewPr>
    <p:cSldViewPr>
      <p:cViewPr varScale="1">
        <p:scale>
          <a:sx n="118" d="100"/>
          <a:sy n="118" d="100"/>
        </p:scale>
        <p:origin x="1880" y="192"/>
      </p:cViewPr>
      <p:guideLst>
        <p:guide orient="horz" pos="2480"/>
        <p:guide pos="2925"/>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800" dirty="0"/>
              <a:t>Int64 remove the </a:t>
            </a:r>
            <a:r>
              <a:rPr kumimoji="1" lang="en-US" altLang="zh-CN" sz="1800" b="0" dirty="0"/>
              <a:t>ambiguity of JSON formats</a:t>
            </a:r>
            <a:endParaRPr kumimoji="1" lang="zh-CN" altLang="en-US" sz="180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If</a:t>
            </a:r>
            <a:r>
              <a:rPr kumimoji="1" lang="zh-CN" altLang="en-US" dirty="0"/>
              <a:t> </a:t>
            </a:r>
            <a:r>
              <a:rPr kumimoji="1" lang="en-US" altLang="zh-CN" dirty="0"/>
              <a:t>it's</a:t>
            </a:r>
            <a:r>
              <a:rPr kumimoji="1" lang="zh-CN" altLang="en-US" dirty="0"/>
              <a:t> </a:t>
            </a:r>
            <a:r>
              <a:rPr kumimoji="1" lang="en-US" altLang="zh-CN" dirty="0"/>
              <a:t>vote,</a:t>
            </a:r>
            <a:r>
              <a:rPr kumimoji="1" lang="zh-CN" altLang="en-US" dirty="0"/>
              <a:t> </a:t>
            </a:r>
            <a:r>
              <a:rPr kumimoji="1" lang="en-US" altLang="zh-CN" dirty="0"/>
              <a:t>then</a:t>
            </a:r>
            <a:r>
              <a:rPr kumimoji="1" lang="zh-CN" altLang="en-US" dirty="0"/>
              <a:t> </a:t>
            </a:r>
            <a:r>
              <a:rPr kumimoji="1" lang="en-US" altLang="zh-CN" dirty="0"/>
              <a:t>the</a:t>
            </a:r>
            <a:r>
              <a:rPr kumimoji="1" lang="zh-CN" altLang="en-US" dirty="0"/>
              <a:t> </a:t>
            </a:r>
            <a:r>
              <a:rPr kumimoji="1" lang="en-US" altLang="zh-CN" dirty="0"/>
              <a:t>application</a:t>
            </a:r>
            <a:r>
              <a:rPr kumimoji="1" lang="zh-CN" altLang="en-US" dirty="0"/>
              <a:t> </a:t>
            </a:r>
            <a:r>
              <a:rPr kumimoji="1" lang="en-US" altLang="zh-CN" dirty="0"/>
              <a:t>needs</a:t>
            </a:r>
            <a:r>
              <a:rPr kumimoji="1" lang="zh-CN" altLang="en-US" dirty="0"/>
              <a:t> </a:t>
            </a:r>
            <a:r>
              <a:rPr kumimoji="1" lang="en-US" altLang="zh-CN" dirty="0"/>
              <a:t>to</a:t>
            </a:r>
            <a:r>
              <a:rPr kumimoji="1" lang="zh-CN" altLang="en-US" dirty="0"/>
              <a:t> </a:t>
            </a:r>
            <a:r>
              <a:rPr kumimoji="1" lang="en-US" altLang="zh-CN" dirty="0"/>
              <a:t>consider</a:t>
            </a:r>
            <a:r>
              <a:rPr kumimoji="1" lang="zh-CN" altLang="en-US" dirty="0"/>
              <a:t> </a:t>
            </a:r>
            <a:r>
              <a:rPr kumimoji="1" lang="en-US" altLang="zh-CN" dirty="0"/>
              <a:t>by</a:t>
            </a:r>
            <a:r>
              <a:rPr kumimoji="1" lang="zh-CN" altLang="en-US" dirty="0"/>
              <a:t> </a:t>
            </a:r>
            <a:r>
              <a:rPr kumimoji="1" lang="en-US" altLang="zh-CN" dirty="0"/>
              <a:t>itself:</a:t>
            </a:r>
            <a:r>
              <a:rPr kumimoji="1" lang="zh-CN" altLang="en-US" dirty="0"/>
              <a:t> </a:t>
            </a:r>
            <a:r>
              <a:rPr kumimoji="1" lang="en-US" altLang="zh-CN" dirty="0"/>
              <a:t>e.g.,</a:t>
            </a:r>
            <a:r>
              <a:rPr kumimoji="1" lang="zh-CN" altLang="en-US" dirty="0"/>
              <a:t> </a:t>
            </a:r>
            <a:r>
              <a:rPr kumimoji="1" lang="en-US" altLang="zh-CN" dirty="0"/>
              <a:t>it</a:t>
            </a:r>
            <a:r>
              <a:rPr kumimoji="1" lang="zh-CN" altLang="en-US" dirty="0"/>
              <a:t> </a:t>
            </a:r>
            <a:r>
              <a:rPr kumimoji="1" lang="en-US" altLang="zh-CN" dirty="0"/>
              <a:t>can</a:t>
            </a:r>
            <a:r>
              <a:rPr kumimoji="1" lang="zh-CN" altLang="en-US" dirty="0"/>
              <a:t> </a:t>
            </a:r>
            <a:r>
              <a:rPr kumimoji="1" lang="en-US" altLang="zh-CN" dirty="0"/>
              <a:t>count</a:t>
            </a:r>
            <a:r>
              <a:rPr kumimoji="1" lang="zh-CN" altLang="en-US" dirty="0"/>
              <a:t> </a:t>
            </a:r>
            <a:r>
              <a:rPr kumimoji="1" lang="en-US" altLang="zh-CN" dirty="0"/>
              <a:t>the</a:t>
            </a:r>
            <a:r>
              <a:rPr kumimoji="1" lang="zh-CN" altLang="en-US" dirty="0"/>
              <a:t> </a:t>
            </a:r>
            <a:r>
              <a:rPr kumimoji="1" lang="en-US" altLang="zh-CN" dirty="0"/>
              <a:t>user</a:t>
            </a:r>
            <a:r>
              <a:rPr kumimoji="1" lang="zh-CN" altLang="en-US" dirty="0"/>
              <a:t> </a:t>
            </a:r>
            <a:r>
              <a:rPr kumimoji="1" lang="en-US" altLang="zh-CN" dirty="0"/>
              <a:t>name</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using</a:t>
            </a:r>
            <a:r>
              <a:rPr kumimoji="1" lang="zh-CN" altLang="en-US" dirty="0"/>
              <a:t> </a:t>
            </a:r>
            <a:r>
              <a:rPr kumimoji="1" lang="en-US" altLang="zh-CN" dirty="0"/>
              <a:t>just</a:t>
            </a:r>
            <a:r>
              <a:rPr kumimoji="1" lang="zh-CN" altLang="en-US" dirty="0"/>
              <a:t> </a:t>
            </a:r>
            <a:r>
              <a:rPr kumimoji="1" lang="en-US" altLang="zh-CN" dirty="0"/>
              <a:t>a</a:t>
            </a:r>
            <a:r>
              <a:rPr kumimoji="1" lang="zh-CN" altLang="en-US" dirty="0"/>
              <a:t> </a:t>
            </a:r>
            <a:r>
              <a:rPr kumimoji="1" lang="en-US" altLang="zh-CN" dirty="0"/>
              <a:t>counter.</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例子：手机</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mn-lt"/>
                <a:ea typeface="+mn-ea"/>
                <a:cs typeface="PingFang SC Bold" panose="020B0400000000000000"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mn-lt"/>
                <a:ea typeface="+mn-ea"/>
                <a:cs typeface="PingFang SC Bold" panose="020B0400000000000000" pitchFamily="34" charset="-122"/>
              </a:defRPr>
            </a:lvl1pPr>
            <a:lvl2pPr marL="360045">
              <a:lnSpc>
                <a:spcPct val="120000"/>
              </a:lnSpc>
              <a:defRPr sz="1800" b="0" i="0">
                <a:latin typeface="+mn-lt"/>
                <a:ea typeface="+mn-ea"/>
                <a:cs typeface="PingFang SC" panose="020B0400000000000000" pitchFamily="34" charset="-122"/>
              </a:defRPr>
            </a:lvl2pPr>
            <a:lvl3pPr marL="763905" indent="-224155">
              <a:lnSpc>
                <a:spcPct val="120000"/>
              </a:lnSpc>
              <a:defRPr sz="1800" b="0" i="0">
                <a:latin typeface="+mn-lt"/>
                <a:ea typeface="+mn-ea"/>
                <a:cs typeface="PingFang SC" panose="020B0400000000000000" pitchFamily="34" charset="-122"/>
              </a:defRPr>
            </a:lvl3pPr>
            <a:lvl4pPr>
              <a:lnSpc>
                <a:spcPct val="120000"/>
              </a:lnSpc>
              <a:defRPr sz="1800" b="0" i="0">
                <a:latin typeface="+mn-lt"/>
                <a:ea typeface="+mn-ea"/>
                <a:cs typeface="PingFang SC" panose="020B0400000000000000" pitchFamily="34" charset="-122"/>
              </a:defRPr>
            </a:lvl4pPr>
            <a:lvl5pPr>
              <a:lnSpc>
                <a:spcPct val="120000"/>
              </a:lnSpc>
              <a:defRPr sz="1800" b="0" i="0">
                <a:latin typeface="+mn-lt"/>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12.tiff"/><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9.tif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9.tif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tiff"/></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tif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tif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image" Target="../media/image12.tiff"/><Relationship Id="rId2" Type="http://schemas.openxmlformats.org/officeDocument/2006/relationships/image" Target="../media/image9.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57238" y="1690127"/>
            <a:ext cx="7772400" cy="1225021"/>
          </a:xfrm>
        </p:spPr>
        <p:txBody>
          <a:bodyPr>
            <a:noAutofit/>
          </a:bodyPr>
          <a:lstStyle/>
          <a:p>
            <a:pPr>
              <a:lnSpc>
                <a:spcPct val="110000"/>
              </a:lnSpc>
            </a:pPr>
            <a:r>
              <a:rPr kumimoji="1" lang="en-US" altLang="zh-CN" sz="3600" dirty="0">
                <a:latin typeface="+mn-lt"/>
              </a:rPr>
              <a:t>Remote Procedure Call</a:t>
            </a:r>
            <a:endParaRPr kumimoji="1" lang="zh-CN" altLang="en-US" sz="360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
        <p:nvSpPr>
          <p:cNvPr id="10" name="副标题 5"/>
          <p:cNvSpPr txBox="1"/>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lt"/>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lt"/>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lt"/>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r>
              <a:rPr kumimoji="1" lang="en-US" altLang="zh-CN" sz="1800" dirty="0">
                <a:solidFill>
                  <a:schemeClr val="tx1">
                    <a:lumMod val="75000"/>
                    <a:lumOff val="25000"/>
                  </a:schemeClr>
                </a:solidFill>
                <a:latin typeface="+mj-lt"/>
              </a:rPr>
              <a:t>Credits: 	Rong </a:t>
            </a:r>
            <a:r>
              <a:rPr kumimoji="1" lang="en-US" altLang="zh-CN" sz="1800" dirty="0" err="1">
                <a:solidFill>
                  <a:schemeClr val="tx1">
                    <a:lumMod val="75000"/>
                    <a:lumOff val="25000"/>
                  </a:schemeClr>
                </a:solidFill>
                <a:latin typeface="+mj-lt"/>
              </a:rPr>
              <a:t>Chen@IPADS</a:t>
            </a:r>
            <a:endParaRPr kumimoji="1" lang="en-US" altLang="zh-CN" sz="1800" dirty="0">
              <a:solidFill>
                <a:schemeClr val="tx1">
                  <a:lumMod val="75000"/>
                  <a:lumOff val="25000"/>
                </a:schemeClr>
              </a:solidFill>
              <a:latin typeface="+mj-lt"/>
            </a:endParaRPr>
          </a:p>
          <a:p>
            <a:pPr algn="l">
              <a:lnSpc>
                <a:spcPct val="150000"/>
              </a:lnSpc>
              <a:spcBef>
                <a:spcPts val="0"/>
              </a:spcBef>
            </a:pPr>
            <a:endParaRPr kumimoji="1" lang="en-US" altLang="zh-CN" sz="1800" dirty="0">
              <a:solidFill>
                <a:schemeClr val="tx1">
                  <a:lumMod val="75000"/>
                  <a:lumOff val="25000"/>
                </a:schemeClr>
              </a:solidFill>
              <a:latin typeface="+mj-lt"/>
            </a:endParaRPr>
          </a:p>
          <a:p>
            <a:pPr algn="l">
              <a:lnSpc>
                <a:spcPct val="150000"/>
              </a:lnSpc>
              <a:spcBef>
                <a:spcPts val="0"/>
              </a:spcBef>
            </a:pPr>
            <a:r>
              <a:rPr kumimoji="1" lang="en-US" altLang="zh-CN" sz="1800" dirty="0">
                <a:solidFill>
                  <a:schemeClr val="tx1">
                    <a:lumMod val="75000"/>
                    <a:lumOff val="25000"/>
                  </a:schemeClr>
                </a:solidFill>
                <a:latin typeface="+mj-lt"/>
              </a:rPr>
              <a:t> </a:t>
            </a: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432FF"/>
                </a:solidFill>
              </a:rPr>
              <a:t>Handwritten</a:t>
            </a:r>
            <a:r>
              <a:rPr lang="en-US" altLang="zh-CN" dirty="0"/>
              <a:t> code: client</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9650" y="1129308"/>
            <a:ext cx="7992888" cy="1135063"/>
          </a:xfrm>
          <a:prstGeom prst="rect">
            <a:avLst/>
          </a:prstGeom>
          <a:noFill/>
          <a:ln>
            <a:noFill/>
          </a:ln>
        </p:spPr>
      </p:pic>
      <p:sp>
        <p:nvSpPr>
          <p:cNvPr id="6" name="矩形 5"/>
          <p:cNvSpPr/>
          <p:nvPr/>
        </p:nvSpPr>
        <p:spPr>
          <a:xfrm>
            <a:off x="4283968" y="814056"/>
            <a:ext cx="4536504" cy="1683404"/>
          </a:xfrm>
          <a:prstGeom prst="rect">
            <a:avLst/>
          </a:prstGeom>
          <a:solidFill>
            <a:schemeClr val="bg1"/>
          </a:solidFill>
          <a:ln w="254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2"/>
          <a:stretch>
            <a:fillRect/>
          </a:stretch>
        </p:blipFill>
        <p:spPr>
          <a:xfrm>
            <a:off x="457200" y="2873717"/>
            <a:ext cx="8064896" cy="2482919"/>
          </a:xfrm>
          <a:prstGeom prst="rect">
            <a:avLst/>
          </a:prstGeom>
        </p:spPr>
      </p:pic>
      <p:sp>
        <p:nvSpPr>
          <p:cNvPr id="8" name="下箭头 7"/>
          <p:cNvSpPr/>
          <p:nvPr/>
        </p:nvSpPr>
        <p:spPr>
          <a:xfrm>
            <a:off x="1907704" y="2341198"/>
            <a:ext cx="432048" cy="471514"/>
          </a:xfrm>
          <a:prstGeom prst="downArrow">
            <a:avLst/>
          </a:pr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602833" y="1100554"/>
            <a:ext cx="736099" cy="369332"/>
          </a:xfrm>
          <a:prstGeom prst="rect">
            <a:avLst/>
          </a:prstGeom>
        </p:spPr>
        <p:txBody>
          <a:bodyPr wrap="none">
            <a:spAutoFit/>
          </a:bodyPr>
          <a:lstStyle/>
          <a:p>
            <a:r>
              <a:rPr lang="en-US" altLang="zh-CN" dirty="0"/>
              <a:t>Local</a:t>
            </a:r>
            <a:endParaRPr lang="zh-CN" altLang="en-US" dirty="0"/>
          </a:p>
        </p:txBody>
      </p:sp>
      <p:sp>
        <p:nvSpPr>
          <p:cNvPr id="10" name="矩形 9"/>
          <p:cNvSpPr/>
          <p:nvPr/>
        </p:nvSpPr>
        <p:spPr>
          <a:xfrm>
            <a:off x="7876674" y="2792256"/>
            <a:ext cx="671979" cy="369332"/>
          </a:xfrm>
          <a:prstGeom prst="rect">
            <a:avLst/>
          </a:prstGeom>
        </p:spPr>
        <p:txBody>
          <a:bodyPr wrap="none">
            <a:spAutoFit/>
          </a:bodyPr>
          <a:lstStyle/>
          <a:p>
            <a:r>
              <a:rPr lang="en-US" altLang="zh-CN" dirty="0"/>
              <a:t>RPC</a:t>
            </a:r>
            <a:endParaRPr lang="zh-CN" altLang="en-US" dirty="0"/>
          </a:p>
        </p:txBody>
      </p:sp>
      <p:pic>
        <p:nvPicPr>
          <p:cNvPr id="11" name="内容占位符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370" y="791450"/>
            <a:ext cx="1270000" cy="1066800"/>
          </a:xfrm>
          <a:prstGeom prst="rect">
            <a:avLst/>
          </a:prstGeom>
        </p:spPr>
      </p:pic>
      <p:sp>
        <p:nvSpPr>
          <p:cNvPr id="12" name="矩形 11"/>
          <p:cNvSpPr/>
          <p:nvPr/>
        </p:nvSpPr>
        <p:spPr>
          <a:xfrm>
            <a:off x="6255717" y="767911"/>
            <a:ext cx="1620957" cy="369332"/>
          </a:xfrm>
          <a:prstGeom prst="rect">
            <a:avLst/>
          </a:prstGeom>
        </p:spPr>
        <p:txBody>
          <a:bodyPr wrap="none">
            <a:spAutoFit/>
          </a:bodyPr>
          <a:lstStyle/>
          <a:p>
            <a:r>
              <a:rPr lang="en-US" altLang="zh-CN" dirty="0"/>
              <a:t>Call(</a:t>
            </a:r>
            <a:r>
              <a:rPr lang="en-US" altLang="zh-CN" dirty="0" err="1"/>
              <a:t>get_time</a:t>
            </a:r>
            <a:r>
              <a:rPr lang="en-US" altLang="zh-CN" dirty="0"/>
              <a:t>)</a:t>
            </a:r>
            <a:endParaRPr lang="zh-CN" altLang="en-US" dirty="0"/>
          </a:p>
        </p:txBody>
      </p:sp>
      <p:sp>
        <p:nvSpPr>
          <p:cNvPr id="13" name="矩形 12"/>
          <p:cNvSpPr/>
          <p:nvPr/>
        </p:nvSpPr>
        <p:spPr>
          <a:xfrm>
            <a:off x="6252316" y="1594865"/>
            <a:ext cx="774571" cy="369332"/>
          </a:xfrm>
          <a:prstGeom prst="rect">
            <a:avLst/>
          </a:prstGeom>
        </p:spPr>
        <p:txBody>
          <a:bodyPr wrap="none">
            <a:spAutoFit/>
          </a:bodyPr>
          <a:lstStyle/>
          <a:p>
            <a:r>
              <a:rPr kumimoji="1" lang="en-US" altLang="zh-CN" dirty="0" err="1"/>
              <a:t>func</a:t>
            </a:r>
            <a:r>
              <a:rPr kumimoji="1" lang="en-US" altLang="zh-CN" dirty="0"/>
              <a:t>()</a:t>
            </a:r>
            <a:endParaRPr lang="zh-CN" altLang="en-US" dirty="0"/>
          </a:p>
        </p:txBody>
      </p:sp>
      <p:sp>
        <p:nvSpPr>
          <p:cNvPr id="14" name="矩形 13"/>
          <p:cNvSpPr/>
          <p:nvPr/>
        </p:nvSpPr>
        <p:spPr>
          <a:xfrm>
            <a:off x="5043788" y="1904282"/>
            <a:ext cx="774571" cy="369332"/>
          </a:xfrm>
          <a:prstGeom prst="rect">
            <a:avLst/>
          </a:prstGeom>
        </p:spPr>
        <p:txBody>
          <a:bodyPr wrap="none">
            <a:spAutoFit/>
          </a:bodyPr>
          <a:lstStyle/>
          <a:p>
            <a:r>
              <a:rPr kumimoji="1" lang="en-US" altLang="zh-CN" dirty="0"/>
              <a:t>Client</a:t>
            </a:r>
            <a:endParaRPr lang="zh-CN" altLang="en-US" dirty="0"/>
          </a:p>
        </p:txBody>
      </p:sp>
      <p:sp>
        <p:nvSpPr>
          <p:cNvPr id="15" name="矩形 14"/>
          <p:cNvSpPr/>
          <p:nvPr/>
        </p:nvSpPr>
        <p:spPr>
          <a:xfrm>
            <a:off x="6216408" y="1964197"/>
            <a:ext cx="1620957" cy="369332"/>
          </a:xfrm>
          <a:prstGeom prst="rect">
            <a:avLst/>
          </a:prstGeom>
        </p:spPr>
        <p:txBody>
          <a:bodyPr wrap="none">
            <a:spAutoFit/>
          </a:bodyPr>
          <a:lstStyle/>
          <a:p>
            <a:r>
              <a:rPr lang="en-US" altLang="zh-CN" dirty="0"/>
              <a:t>Call(</a:t>
            </a:r>
            <a:r>
              <a:rPr lang="en-US" altLang="zh-CN" dirty="0" err="1"/>
              <a:t>get_time</a:t>
            </a:r>
            <a:r>
              <a:rPr lang="en-US" altLang="zh-CN" dirty="0"/>
              <a:t>)</a:t>
            </a:r>
            <a:endParaRPr lang="zh-CN" altLang="en-US" dirty="0"/>
          </a:p>
        </p:txBody>
      </p:sp>
      <p:sp>
        <p:nvSpPr>
          <p:cNvPr id="16" name="圆角矩形 15"/>
          <p:cNvSpPr/>
          <p:nvPr/>
        </p:nvSpPr>
        <p:spPr>
          <a:xfrm>
            <a:off x="6252316" y="679087"/>
            <a:ext cx="1624358" cy="539521"/>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7" name="圆角矩形 16"/>
          <p:cNvSpPr/>
          <p:nvPr/>
        </p:nvSpPr>
        <p:spPr>
          <a:xfrm>
            <a:off x="6254816" y="1984729"/>
            <a:ext cx="1624358" cy="430262"/>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3" name="文本框 2"/>
          <p:cNvSpPr txBox="1"/>
          <p:nvPr/>
        </p:nvSpPr>
        <p:spPr>
          <a:xfrm>
            <a:off x="2051685" y="2569845"/>
            <a:ext cx="5944235" cy="953135"/>
          </a:xfrm>
          <a:prstGeom prst="rect">
            <a:avLst/>
          </a:prstGeom>
          <a:noFill/>
        </p:spPr>
        <p:txBody>
          <a:bodyPr wrap="none" rtlCol="0">
            <a:spAutoFit/>
          </a:bodyPr>
          <a:p>
            <a:r>
              <a:rPr lang="en-US" altLang="zh-CN" sz="1400"/>
              <a:t>“Get Time”:</a:t>
            </a:r>
            <a:r>
              <a:rPr lang="zh-CN" altLang="en-US" sz="1400"/>
              <a:t>一个字段名</a:t>
            </a:r>
            <a:r>
              <a:rPr lang="en-US" altLang="zh-CN" sz="1400"/>
              <a:t>,convert2External:</a:t>
            </a:r>
            <a:r>
              <a:rPr lang="zh-CN" altLang="en-US" sz="1400"/>
              <a:t>将本地数据转化为网络传输格式</a:t>
            </a:r>
            <a:endParaRPr lang="zh-CN" altLang="en-US" sz="1400"/>
          </a:p>
          <a:p>
            <a:r>
              <a:rPr lang="en-US" altLang="zh-CN" sz="1400"/>
              <a:t>(</a:t>
            </a:r>
            <a:r>
              <a:rPr lang="zh-CN" altLang="en-US" sz="1400"/>
              <a:t>如</a:t>
            </a:r>
            <a:r>
              <a:rPr lang="en-US" altLang="zh-CN" sz="1400"/>
              <a:t>Bytes),convert2Internal</a:t>
            </a:r>
            <a:r>
              <a:rPr lang="zh-CN" altLang="en-US" sz="1400"/>
              <a:t>函数将</a:t>
            </a:r>
            <a:r>
              <a:rPr lang="en-US" altLang="zh-CN" sz="1400"/>
              <a:t>server</a:t>
            </a:r>
            <a:r>
              <a:rPr lang="zh-CN" altLang="en-US" sz="1400"/>
              <a:t>传输过来的数据转化为本地格式，</a:t>
            </a:r>
            <a:endParaRPr lang="zh-CN" altLang="en-US" sz="1400"/>
          </a:p>
          <a:p>
            <a:r>
              <a:rPr lang="en-US" altLang="zh-CN" sz="1400"/>
              <a:t>	       </a:t>
            </a:r>
            <a:r>
              <a:rPr lang="zh-CN" altLang="en-US" sz="1400"/>
              <a:t>因为</a:t>
            </a:r>
            <a:r>
              <a:rPr lang="en-US" altLang="zh-CN" sz="1400"/>
              <a:t>client</a:t>
            </a:r>
            <a:r>
              <a:rPr lang="zh-CN" altLang="en-US" sz="1400"/>
              <a:t>与</a:t>
            </a:r>
            <a:r>
              <a:rPr lang="en-US" altLang="zh-CN" sz="1400"/>
              <a:t>server</a:t>
            </a:r>
            <a:r>
              <a:rPr lang="zh-CN" altLang="en-US" sz="1400"/>
              <a:t>使用的语言以及数据格式可能不同，</a:t>
            </a:r>
            <a:endParaRPr lang="zh-CN" altLang="en-US" sz="1400"/>
          </a:p>
          <a:p>
            <a:r>
              <a:rPr lang="en-US" altLang="zh-CN" sz="1400"/>
              <a:t>	        </a:t>
            </a:r>
            <a:r>
              <a:rPr lang="zh-CN" altLang="en-US" sz="1400"/>
              <a:t>所以需要转换，一般以字节码形式传输</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Handwritten code: server</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57200" y="2648460"/>
            <a:ext cx="8136904" cy="2577079"/>
          </a:xfrm>
          <a:prstGeom prst="rect">
            <a:avLst/>
          </a:prstGeom>
        </p:spPr>
      </p:pic>
      <p:pic>
        <p:nvPicPr>
          <p:cNvPr id="6" name="图片 5"/>
          <p:cNvPicPr>
            <a:picLocks noChangeAspect="1"/>
          </p:cNvPicPr>
          <p:nvPr/>
        </p:nvPicPr>
        <p:blipFill>
          <a:blip r:embed="rId2"/>
          <a:stretch>
            <a:fillRect/>
          </a:stretch>
        </p:blipFill>
        <p:spPr>
          <a:xfrm>
            <a:off x="6209014" y="609015"/>
            <a:ext cx="792088" cy="1317887"/>
          </a:xfrm>
          <a:prstGeom prst="rect">
            <a:avLst/>
          </a:prstGeom>
        </p:spPr>
      </p:pic>
      <p:sp>
        <p:nvSpPr>
          <p:cNvPr id="7" name="矩形 6"/>
          <p:cNvSpPr/>
          <p:nvPr/>
        </p:nvSpPr>
        <p:spPr>
          <a:xfrm>
            <a:off x="4972968" y="1180725"/>
            <a:ext cx="1338828" cy="369332"/>
          </a:xfrm>
          <a:prstGeom prst="rect">
            <a:avLst/>
          </a:prstGeom>
        </p:spPr>
        <p:txBody>
          <a:bodyPr wrap="none">
            <a:spAutoFit/>
          </a:bodyPr>
          <a:lstStyle/>
          <a:p>
            <a:r>
              <a:rPr kumimoji="1" lang="en-US" altLang="zh-CN" dirty="0"/>
              <a:t>GET_TIME</a:t>
            </a:r>
            <a:endParaRPr lang="zh-CN" altLang="en-US" dirty="0"/>
          </a:p>
        </p:txBody>
      </p:sp>
      <p:pic>
        <p:nvPicPr>
          <p:cNvPr id="8" name="内容占位符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549" y="791274"/>
            <a:ext cx="660734" cy="555017"/>
          </a:xfrm>
          <a:prstGeom prst="rect">
            <a:avLst/>
          </a:prstGeom>
        </p:spPr>
      </p:pic>
      <p:sp>
        <p:nvSpPr>
          <p:cNvPr id="9" name="矩形 8"/>
          <p:cNvSpPr/>
          <p:nvPr/>
        </p:nvSpPr>
        <p:spPr>
          <a:xfrm>
            <a:off x="4154391" y="1380196"/>
            <a:ext cx="774571" cy="369332"/>
          </a:xfrm>
          <a:prstGeom prst="rect">
            <a:avLst/>
          </a:prstGeom>
        </p:spPr>
        <p:txBody>
          <a:bodyPr wrap="none">
            <a:spAutoFit/>
          </a:bodyPr>
          <a:lstStyle/>
          <a:p>
            <a:r>
              <a:rPr kumimoji="1" lang="en-US" altLang="zh-CN" dirty="0"/>
              <a:t>Client</a:t>
            </a:r>
            <a:endParaRPr lang="zh-CN" altLang="en-US" dirty="0"/>
          </a:p>
        </p:txBody>
      </p:sp>
      <p:sp>
        <p:nvSpPr>
          <p:cNvPr id="10" name="矩形 9"/>
          <p:cNvSpPr/>
          <p:nvPr/>
        </p:nvSpPr>
        <p:spPr>
          <a:xfrm>
            <a:off x="6166476" y="1901669"/>
            <a:ext cx="864339" cy="369332"/>
          </a:xfrm>
          <a:prstGeom prst="rect">
            <a:avLst/>
          </a:prstGeom>
        </p:spPr>
        <p:txBody>
          <a:bodyPr wrap="none">
            <a:spAutoFit/>
          </a:bodyPr>
          <a:lstStyle/>
          <a:p>
            <a:r>
              <a:rPr kumimoji="1" lang="en-US" altLang="zh-CN" dirty="0"/>
              <a:t>Server</a:t>
            </a:r>
            <a:endParaRPr lang="zh-CN" altLang="en-US" dirty="0"/>
          </a:p>
        </p:txBody>
      </p:sp>
      <p:cxnSp>
        <p:nvCxnSpPr>
          <p:cNvPr id="11" name="直线箭头连接符 10"/>
          <p:cNvCxnSpPr/>
          <p:nvPr/>
        </p:nvCxnSpPr>
        <p:spPr>
          <a:xfrm>
            <a:off x="4971616" y="801489"/>
            <a:ext cx="1152128" cy="365377"/>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flipH="1">
            <a:off x="5116825" y="1550057"/>
            <a:ext cx="1049651" cy="179917"/>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856165" y="1171865"/>
            <a:ext cx="1873270" cy="369332"/>
          </a:xfrm>
          <a:prstGeom prst="rect">
            <a:avLst/>
          </a:prstGeom>
        </p:spPr>
        <p:txBody>
          <a:bodyPr wrap="none">
            <a:spAutoFit/>
          </a:bodyPr>
          <a:lstStyle/>
          <a:p>
            <a:r>
              <a:rPr kumimoji="1" lang="en-US" altLang="zh-CN" dirty="0"/>
              <a:t>TIME_SERVICE</a:t>
            </a:r>
            <a:endParaRPr lang="zh-CN" altLang="en-US" dirty="0"/>
          </a:p>
        </p:txBody>
      </p:sp>
      <p:sp>
        <p:nvSpPr>
          <p:cNvPr id="19" name="椭圆 18"/>
          <p:cNvSpPr/>
          <p:nvPr/>
        </p:nvSpPr>
        <p:spPr>
          <a:xfrm>
            <a:off x="7596336" y="1608972"/>
            <a:ext cx="264368" cy="281112"/>
          </a:xfrm>
          <a:prstGeom prst="ellipse">
            <a:avLst/>
          </a:pr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p:nvSpPr>
        <p:spPr>
          <a:xfrm>
            <a:off x="7613743" y="1728316"/>
            <a:ext cx="254348" cy="167332"/>
          </a:xfrm>
          <a:custGeom>
            <a:avLst/>
            <a:gdLst>
              <a:gd name="connsiteX0" fmla="*/ 231112 w 233734"/>
              <a:gd name="connsiteY0" fmla="*/ 0 h 194040"/>
              <a:gd name="connsiteX1" fmla="*/ 200967 w 233734"/>
              <a:gd name="connsiteY1" fmla="*/ 190919 h 194040"/>
              <a:gd name="connsiteX2" fmla="*/ 0 w 233734"/>
              <a:gd name="connsiteY2" fmla="*/ 100484 h 194040"/>
              <a:gd name="connsiteX0-1" fmla="*/ 231112 w 231344"/>
              <a:gd name="connsiteY0-2" fmla="*/ 0 h 167332"/>
              <a:gd name="connsiteX1-3" fmla="*/ 143457 w 231344"/>
              <a:gd name="connsiteY1-4" fmla="*/ 162164 h 167332"/>
              <a:gd name="connsiteX2-5" fmla="*/ 0 w 231344"/>
              <a:gd name="connsiteY2-6" fmla="*/ 100484 h 167332"/>
              <a:gd name="connsiteX0-7" fmla="*/ 254116 w 254348"/>
              <a:gd name="connsiteY0-8" fmla="*/ 0 h 167332"/>
              <a:gd name="connsiteX1-9" fmla="*/ 166461 w 254348"/>
              <a:gd name="connsiteY1-10" fmla="*/ 162164 h 167332"/>
              <a:gd name="connsiteX2-11" fmla="*/ 0 w 254348"/>
              <a:gd name="connsiteY2-12" fmla="*/ 100484 h 167332"/>
            </a:gdLst>
            <a:ahLst/>
            <a:cxnLst>
              <a:cxn ang="0">
                <a:pos x="connsiteX0-1" y="connsiteY0-2"/>
              </a:cxn>
              <a:cxn ang="0">
                <a:pos x="connsiteX1-3" y="connsiteY1-4"/>
              </a:cxn>
              <a:cxn ang="0">
                <a:pos x="connsiteX2-5" y="connsiteY2-6"/>
              </a:cxn>
            </a:cxnLst>
            <a:rect l="l" t="t" r="r" b="b"/>
            <a:pathLst>
              <a:path w="254348" h="167332">
                <a:moveTo>
                  <a:pt x="254116" y="0"/>
                </a:moveTo>
                <a:cubicBezTo>
                  <a:pt x="258303" y="87086"/>
                  <a:pt x="204980" y="145417"/>
                  <a:pt x="166461" y="162164"/>
                </a:cubicBezTo>
                <a:cubicBezTo>
                  <a:pt x="127942" y="178911"/>
                  <a:pt x="81224" y="154075"/>
                  <a:pt x="0" y="100484"/>
                </a:cubicBezTo>
              </a:path>
            </a:pathLst>
          </a:custGeom>
          <a:noFill/>
          <a:ln w="190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rot="18902901">
            <a:off x="7556204" y="1770638"/>
            <a:ext cx="112419" cy="45719"/>
          </a:xfrm>
          <a:prstGeom prst="rect">
            <a:avLst/>
          </a:prstGeom>
          <a:solidFill>
            <a:schemeClr val="bg1"/>
          </a:solidFill>
          <a:ln w="254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 simplifies the implementation of remote calls</a:t>
            </a:r>
            <a:endParaRPr kumimoji="1" lang="zh-CN" altLang="en-US" dirty="0"/>
          </a:p>
        </p:txBody>
      </p:sp>
      <p:sp>
        <p:nvSpPr>
          <p:cNvPr id="3" name="内容占位符 2"/>
          <p:cNvSpPr>
            <a:spLocks noGrp="1"/>
          </p:cNvSpPr>
          <p:nvPr>
            <p:ph idx="1"/>
          </p:nvPr>
        </p:nvSpPr>
        <p:spPr>
          <a:xfrm>
            <a:off x="457200" y="1129308"/>
            <a:ext cx="3382376" cy="3771636"/>
          </a:xfrm>
        </p:spPr>
        <p:txBody>
          <a:bodyPr/>
          <a:lstStyle/>
          <a:p>
            <a:r>
              <a:rPr kumimoji="1" lang="en-US" altLang="zh-CN" b="0" dirty="0"/>
              <a:t>Abstracts away the common parts with </a:t>
            </a:r>
            <a:r>
              <a:rPr kumimoji="1" lang="en-US" altLang="zh-CN" b="0" dirty="0">
                <a:highlight>
                  <a:srgbClr val="FFFF00"/>
                </a:highlight>
              </a:rPr>
              <a:t>stub</a:t>
            </a:r>
            <a:endParaRPr kumimoji="1" lang="en-US" altLang="zh-CN" b="0" dirty="0">
              <a:highlight>
                <a:srgbClr val="FFFF00"/>
              </a:highlight>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57200" y="2721108"/>
            <a:ext cx="8136904" cy="2577079"/>
          </a:xfrm>
          <a:prstGeom prst="rect">
            <a:avLst/>
          </a:prstGeom>
        </p:spPr>
      </p:pic>
      <p:pic>
        <p:nvPicPr>
          <p:cNvPr id="6" name="图片 5"/>
          <p:cNvPicPr>
            <a:picLocks noChangeAspect="1"/>
          </p:cNvPicPr>
          <p:nvPr/>
        </p:nvPicPr>
        <p:blipFill>
          <a:blip r:embed="rId2"/>
          <a:stretch>
            <a:fillRect/>
          </a:stretch>
        </p:blipFill>
        <p:spPr>
          <a:xfrm>
            <a:off x="3982817" y="985292"/>
            <a:ext cx="5149979" cy="1585511"/>
          </a:xfrm>
          <a:prstGeom prst="rect">
            <a:avLst/>
          </a:prstGeom>
        </p:spPr>
      </p:pic>
      <p:sp>
        <p:nvSpPr>
          <p:cNvPr id="7" name="圆角矩形 6"/>
          <p:cNvSpPr/>
          <p:nvPr/>
        </p:nvSpPr>
        <p:spPr>
          <a:xfrm>
            <a:off x="4643438" y="1323545"/>
            <a:ext cx="4489358" cy="496491"/>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8" name="圆角矩形 7"/>
          <p:cNvSpPr/>
          <p:nvPr/>
        </p:nvSpPr>
        <p:spPr>
          <a:xfrm>
            <a:off x="4643804" y="1970342"/>
            <a:ext cx="4392692" cy="447720"/>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9" name="圆角矩形 8"/>
          <p:cNvSpPr/>
          <p:nvPr/>
        </p:nvSpPr>
        <p:spPr>
          <a:xfrm>
            <a:off x="1403648" y="3031973"/>
            <a:ext cx="7283152" cy="1130629"/>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0" name="圆角矩形 9"/>
          <p:cNvSpPr/>
          <p:nvPr/>
        </p:nvSpPr>
        <p:spPr>
          <a:xfrm>
            <a:off x="1357300" y="4355505"/>
            <a:ext cx="7283152" cy="941457"/>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1" name="矩形 10"/>
          <p:cNvSpPr/>
          <p:nvPr/>
        </p:nvSpPr>
        <p:spPr>
          <a:xfrm>
            <a:off x="1617889" y="2012939"/>
            <a:ext cx="1402948" cy="646331"/>
          </a:xfrm>
          <a:prstGeom prst="rect">
            <a:avLst/>
          </a:prstGeom>
        </p:spPr>
        <p:txBody>
          <a:bodyPr wrap="none">
            <a:spAutoFit/>
          </a:bodyPr>
          <a:lstStyle/>
          <a:p>
            <a:r>
              <a:rPr kumimoji="1" lang="en-US" altLang="zh-CN" dirty="0">
                <a:solidFill>
                  <a:srgbClr val="C00000"/>
                </a:solidFill>
              </a:rPr>
              <a:t>Provided in </a:t>
            </a:r>
            <a:endParaRPr kumimoji="1" lang="en-US" altLang="zh-CN" dirty="0">
              <a:solidFill>
                <a:srgbClr val="C00000"/>
              </a:solidFill>
            </a:endParaRPr>
          </a:p>
          <a:p>
            <a:r>
              <a:rPr kumimoji="1" lang="en-US" altLang="zh-CN" dirty="0">
                <a:solidFill>
                  <a:srgbClr val="C00000"/>
                </a:solidFill>
              </a:rPr>
              <a:t>RPC’s stub</a:t>
            </a:r>
            <a:endParaRPr lang="zh-CN" altLang="en-US" dirty="0">
              <a:solidFill>
                <a:srgbClr val="C00000"/>
              </a:solidFill>
            </a:endParaRPr>
          </a:p>
        </p:txBody>
      </p:sp>
      <p:cxnSp>
        <p:nvCxnSpPr>
          <p:cNvPr id="13" name="直线箭头连接符 12"/>
          <p:cNvCxnSpPr>
            <a:stCxn id="11" idx="3"/>
          </p:cNvCxnSpPr>
          <p:nvPr/>
        </p:nvCxnSpPr>
        <p:spPr>
          <a:xfrm flipV="1">
            <a:off x="3020837" y="1588807"/>
            <a:ext cx="1575718" cy="74729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11" idx="3"/>
            <a:endCxn id="8" idx="1"/>
          </p:cNvCxnSpPr>
          <p:nvPr/>
        </p:nvCxnSpPr>
        <p:spPr>
          <a:xfrm flipV="1">
            <a:off x="3020837" y="2194202"/>
            <a:ext cx="1622967" cy="14190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11" idx="3"/>
          </p:cNvCxnSpPr>
          <p:nvPr/>
        </p:nvCxnSpPr>
        <p:spPr>
          <a:xfrm>
            <a:off x="3020837" y="2336105"/>
            <a:ext cx="1647156" cy="57497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1" idx="3"/>
          </p:cNvCxnSpPr>
          <p:nvPr/>
        </p:nvCxnSpPr>
        <p:spPr>
          <a:xfrm>
            <a:off x="3020837" y="2336105"/>
            <a:ext cx="1503914" cy="1941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RPC: a complete calling process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6599" y="1417340"/>
            <a:ext cx="7310801" cy="3600400"/>
          </a:xfrm>
          <a:prstGeom prst="rect">
            <a:avLst/>
          </a:prstGeom>
          <a:noFill/>
          <a:ln>
            <a:noFill/>
          </a:ln>
        </p:spPr>
      </p:pic>
      <p:sp>
        <p:nvSpPr>
          <p:cNvPr id="3" name="文本框 2"/>
          <p:cNvSpPr txBox="1"/>
          <p:nvPr/>
        </p:nvSpPr>
        <p:spPr>
          <a:xfrm>
            <a:off x="5330190" y="140335"/>
            <a:ext cx="3705225" cy="1322070"/>
          </a:xfrm>
          <a:prstGeom prst="rect">
            <a:avLst/>
          </a:prstGeom>
          <a:noFill/>
        </p:spPr>
        <p:txBody>
          <a:bodyPr wrap="none" rtlCol="0">
            <a:spAutoFit/>
          </a:bodyPr>
          <a:p>
            <a:r>
              <a:rPr lang="en-US" altLang="zh-CN" sz="1600"/>
              <a:t>stub</a:t>
            </a:r>
            <a:r>
              <a:rPr lang="zh-CN" altLang="en-US" sz="1600"/>
              <a:t>：将</a:t>
            </a:r>
            <a:r>
              <a:rPr lang="en-US" altLang="zh-CN" sz="1600"/>
              <a:t>c/S</a:t>
            </a:r>
            <a:r>
              <a:rPr lang="zh-CN" altLang="en-US" sz="1600"/>
              <a:t>之间的通信部分给屏蔽掉，</a:t>
            </a:r>
            <a:endParaRPr lang="zh-CN" altLang="en-US" sz="1600"/>
          </a:p>
          <a:p>
            <a:r>
              <a:rPr lang="zh-CN" altLang="en-US" sz="1600"/>
              <a:t>使得对于上层程序而言只是相当于调用</a:t>
            </a:r>
            <a:endParaRPr lang="zh-CN" altLang="en-US" sz="1600"/>
          </a:p>
          <a:p>
            <a:r>
              <a:rPr lang="zh-CN" altLang="en-US" sz="1600"/>
              <a:t>了一个本地的函数，而与</a:t>
            </a:r>
            <a:r>
              <a:rPr lang="en-US" altLang="zh-CN" sz="1600"/>
              <a:t>server</a:t>
            </a:r>
            <a:r>
              <a:rPr lang="zh-CN" altLang="en-US" sz="1600"/>
              <a:t>的通信</a:t>
            </a:r>
            <a:endParaRPr lang="zh-CN" altLang="en-US" sz="1600"/>
          </a:p>
          <a:p>
            <a:r>
              <a:rPr lang="zh-CN" altLang="en-US" sz="1600"/>
              <a:t>有</a:t>
            </a:r>
            <a:r>
              <a:rPr lang="en-US" altLang="zh-CN" sz="1600"/>
              <a:t>stub</a:t>
            </a:r>
            <a:r>
              <a:rPr lang="zh-CN" altLang="en-US" sz="1600"/>
              <a:t>来完成。从而理论上实现了</a:t>
            </a:r>
            <a:endParaRPr lang="zh-CN" altLang="en-US" sz="1600"/>
          </a:p>
          <a:p>
            <a:r>
              <a:rPr lang="en-US" altLang="zh-CN" sz="1600"/>
              <a:t>“</a:t>
            </a:r>
            <a:r>
              <a:rPr lang="zh-CN" altLang="en-US" sz="1600"/>
              <a:t>面向单机编程，面向分布式运行</a:t>
            </a:r>
            <a:r>
              <a:rPr lang="en-US" altLang="zh-CN" sz="1600"/>
              <a:t>”</a:t>
            </a:r>
            <a:r>
              <a:rPr lang="zh-CN" altLang="en-US" sz="1600"/>
              <a:t>。</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a:t>
            </a:r>
            <a:r>
              <a:rPr kumimoji="1" lang="zh-CN" altLang="en-US" dirty="0"/>
              <a:t> </a:t>
            </a:r>
            <a:r>
              <a:rPr kumimoji="1" lang="en-US" altLang="zh-CN" dirty="0"/>
              <a:t>stub</a:t>
            </a:r>
            <a:endParaRPr kumimoji="1" lang="zh-CN" altLang="en-US" dirty="0"/>
          </a:p>
        </p:txBody>
      </p:sp>
      <p:sp>
        <p:nvSpPr>
          <p:cNvPr id="3" name="内容占位符 2"/>
          <p:cNvSpPr>
            <a:spLocks noGrp="1"/>
          </p:cNvSpPr>
          <p:nvPr>
            <p:ph idx="1"/>
          </p:nvPr>
        </p:nvSpPr>
        <p:spPr>
          <a:xfrm>
            <a:off x="457200" y="1129307"/>
            <a:ext cx="8229600" cy="4471925"/>
          </a:xfrm>
        </p:spPr>
        <p:txBody>
          <a:bodyPr>
            <a:normAutofit/>
          </a:bodyPr>
          <a:lstStyle/>
          <a:p>
            <a:r>
              <a:rPr kumimoji="1" lang="en-US" altLang="zh-CN" dirty="0"/>
              <a:t>Client stub </a:t>
            </a:r>
            <a:endParaRPr kumimoji="1" lang="en-US" altLang="zh-CN" dirty="0"/>
          </a:p>
          <a:p>
            <a:pPr lvl="1"/>
            <a:r>
              <a:rPr lang="en-US" altLang="zh-CN" dirty="0">
                <a:ea typeface="MS PGothic" panose="020B0600070205080204" charset="-128"/>
              </a:rPr>
              <a:t>Put the arguments into a request</a:t>
            </a:r>
            <a:endParaRPr lang="en-US" altLang="zh-CN" dirty="0">
              <a:ea typeface="MS PGothic" panose="020B0600070205080204" charset="-128"/>
            </a:endParaRPr>
          </a:p>
          <a:p>
            <a:pPr lvl="1"/>
            <a:r>
              <a:rPr lang="en-US" altLang="zh-CN" dirty="0">
                <a:ea typeface="MS PGothic" panose="020B0600070205080204" charset="-128"/>
              </a:rPr>
              <a:t>Send the request to the</a:t>
            </a:r>
            <a:r>
              <a:rPr lang="zh-CN" altLang="en-US" dirty="0">
                <a:ea typeface="MS PGothic" panose="020B0600070205080204" charset="-128"/>
              </a:rPr>
              <a:t> </a:t>
            </a:r>
            <a:r>
              <a:rPr lang="en-US" altLang="zh-CN" dirty="0">
                <a:ea typeface="MS PGothic" panose="020B0600070205080204" charset="-128"/>
              </a:rPr>
              <a:t>server</a:t>
            </a:r>
            <a:endParaRPr lang="en-US" altLang="zh-CN" dirty="0">
              <a:ea typeface="MS PGothic" panose="020B0600070205080204" charset="-128"/>
            </a:endParaRPr>
          </a:p>
          <a:p>
            <a:pPr lvl="1"/>
            <a:r>
              <a:rPr lang="en-US" altLang="zh-CN" dirty="0">
                <a:solidFill>
                  <a:srgbClr val="FF0000"/>
                </a:solidFill>
                <a:ea typeface="MS PGothic" panose="020B0600070205080204" charset="-128"/>
              </a:rPr>
              <a:t>Wait for a response</a:t>
            </a:r>
            <a:endParaRPr lang="en-US" altLang="zh-CN" dirty="0">
              <a:ea typeface="MS PGothic" panose="020B0600070205080204" charset="-128"/>
            </a:endParaRPr>
          </a:p>
          <a:p>
            <a:r>
              <a:rPr kumimoji="1" lang="en-US" altLang="zh-CN" dirty="0"/>
              <a:t>Service stub</a:t>
            </a:r>
            <a:endParaRPr kumimoji="1" lang="en-US" altLang="zh-CN" dirty="0"/>
          </a:p>
          <a:p>
            <a:pPr lvl="1"/>
            <a:r>
              <a:rPr kumimoji="1" lang="en-US" altLang="zh-CN" dirty="0">
                <a:solidFill>
                  <a:srgbClr val="FF0000"/>
                </a:solidFill>
              </a:rPr>
              <a:t>Wait for a message</a:t>
            </a:r>
            <a:endParaRPr kumimoji="1" lang="en-US" altLang="zh-CN" dirty="0"/>
          </a:p>
          <a:p>
            <a:pPr lvl="1"/>
            <a:r>
              <a:rPr kumimoji="1" lang="en-US" altLang="zh-CN" dirty="0"/>
              <a:t>Get the parameters from the request</a:t>
            </a:r>
            <a:endParaRPr kumimoji="1" lang="en-US" altLang="zh-CN" dirty="0"/>
          </a:p>
          <a:p>
            <a:pPr lvl="1"/>
            <a:r>
              <a:rPr kumimoji="1" lang="en-US" altLang="zh-CN" dirty="0"/>
              <a:t>Call a</a:t>
            </a:r>
            <a:r>
              <a:rPr kumimoji="1" lang="zh-CN" altLang="en-US" dirty="0"/>
              <a:t> </a:t>
            </a:r>
            <a:r>
              <a:rPr kumimoji="1" lang="en-US" altLang="zh-CN" dirty="0"/>
              <a:t>procedure according</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parameters</a:t>
            </a:r>
            <a:r>
              <a:rPr kumimoji="1" lang="zh-CN" altLang="en-US" dirty="0"/>
              <a:t> </a:t>
            </a:r>
            <a:r>
              <a:rPr kumimoji="1" lang="en-US" altLang="zh-CN" dirty="0"/>
              <a:t>(e.g. GET_TIME)</a:t>
            </a:r>
            <a:endParaRPr kumimoji="1" lang="en-US" altLang="zh-CN" dirty="0"/>
          </a:p>
          <a:p>
            <a:pPr lvl="1"/>
            <a:r>
              <a:rPr kumimoji="1" lang="en-US" altLang="zh-CN" dirty="0"/>
              <a:t>Put the result into a response</a:t>
            </a:r>
            <a:endParaRPr kumimoji="1" lang="en-US" altLang="zh-CN" dirty="0"/>
          </a:p>
          <a:p>
            <a:pPr lvl="1"/>
            <a:r>
              <a:rPr kumimoji="1" lang="en-US" altLang="zh-CN" dirty="0"/>
              <a:t>Send the response to the client</a:t>
            </a:r>
            <a:endParaRPr kumimoji="1" lang="en-US" altLang="zh-CN" dirty="0"/>
          </a:p>
          <a:p>
            <a:pPr lvl="1"/>
            <a:endParaRPr kumimoji="1" lang="en-US" altLang="zh-CN" dirty="0"/>
          </a:p>
          <a:p>
            <a:pPr lvl="1"/>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5584199" y="1291086"/>
            <a:ext cx="3165939" cy="1200329"/>
          </a:xfrm>
          <a:prstGeom prst="rect">
            <a:avLst/>
          </a:prstGeom>
          <a:ln>
            <a:solidFill>
              <a:schemeClr val="accent1"/>
            </a:solidFill>
          </a:ln>
        </p:spPr>
        <p:txBody>
          <a:bodyPr wrap="square">
            <a:spAutoFit/>
          </a:bodyPr>
          <a:lstStyle/>
          <a:p>
            <a:r>
              <a:rPr lang="en-US" altLang="zh-CN" b="1" i="1" dirty="0">
                <a:latin typeface="Arial" panose="020B0604020202020204" pitchFamily="34" charset="0"/>
                <a:ea typeface="等线" panose="02010600030101010101" charset="-122"/>
                <a:cs typeface="Arial" panose="020B0604020202020204" pitchFamily="34" charset="0"/>
              </a:rPr>
              <a:t>Stub</a:t>
            </a:r>
            <a:r>
              <a:rPr lang="en-US" altLang="zh-CN" i="1" dirty="0">
                <a:latin typeface="Arial" panose="020B0604020202020204" pitchFamily="34" charset="0"/>
                <a:ea typeface="等线" panose="02010600030101010101" charset="-122"/>
                <a:cs typeface="Arial" panose="020B0604020202020204" pitchFamily="34" charset="0"/>
              </a:rPr>
              <a:t>: </a:t>
            </a:r>
            <a:r>
              <a:rPr lang="en-US" altLang="zh-CN" i="1" dirty="0">
                <a:solidFill>
                  <a:srgbClr val="FF0000"/>
                </a:solidFill>
                <a:latin typeface="Arial" panose="020B0604020202020204" pitchFamily="34" charset="0"/>
                <a:ea typeface="等线" panose="02010600030101010101" charset="-122"/>
                <a:cs typeface="Arial" panose="020B0604020202020204" pitchFamily="34" charset="0"/>
              </a:rPr>
              <a:t>hide communication details</a:t>
            </a:r>
            <a:r>
              <a:rPr lang="en-US" altLang="zh-CN" i="1" dirty="0">
                <a:latin typeface="Arial" panose="020B0604020202020204" pitchFamily="34" charset="0"/>
                <a:ea typeface="等线" panose="02010600030101010101" charset="-122"/>
                <a:cs typeface="Arial" panose="020B0604020202020204" pitchFamily="34" charset="0"/>
              </a:rPr>
              <a:t> from </a:t>
            </a:r>
            <a:r>
              <a:rPr lang="en-US" altLang="zh-CN" i="1" dirty="0">
                <a:solidFill>
                  <a:srgbClr val="FF0000"/>
                </a:solidFill>
                <a:latin typeface="Arial" panose="020B0604020202020204" pitchFamily="34" charset="0"/>
                <a:ea typeface="等线" panose="02010600030101010101" charset="-122"/>
                <a:cs typeface="Arial" panose="020B0604020202020204" pitchFamily="34" charset="0"/>
              </a:rPr>
              <a:t>up-level</a:t>
            </a:r>
            <a:r>
              <a:rPr lang="en-US" altLang="zh-CN" i="1" dirty="0">
                <a:latin typeface="Arial" panose="020B0604020202020204" pitchFamily="34" charset="0"/>
                <a:ea typeface="等线" panose="02010600030101010101" charset="-122"/>
                <a:cs typeface="Arial" panose="020B0604020202020204" pitchFamily="34" charset="0"/>
              </a:rPr>
              <a:t> code, so that up-level code does not change.</a:t>
            </a:r>
            <a:endParaRPr lang="en-US" altLang="zh-CN" i="1" dirty="0">
              <a:latin typeface="Arial" panose="020B0604020202020204" pitchFamily="34" charset="0"/>
              <a:ea typeface="等线" panose="02010600030101010101"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Client Program using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57200" y="1194805"/>
            <a:ext cx="4005898" cy="1606594"/>
          </a:xfrm>
          <a:prstGeom prst="rect">
            <a:avLst/>
          </a:prstGeom>
          <a:noFill/>
          <a:ln>
            <a:solidFill>
              <a:schemeClr val="tx1">
                <a:lumMod val="50000"/>
                <a:lumOff val="50000"/>
              </a:schemeClr>
            </a:solidFill>
          </a:ln>
        </p:spPr>
        <p:txBody>
          <a:bodyPr wrap="square" rtlCol="0">
            <a:spAutoFit/>
          </a:bodyPr>
          <a:lstStyle/>
          <a:p>
            <a:pPr>
              <a:lnSpc>
                <a:spcPct val="120000"/>
              </a:lnSpc>
            </a:pPr>
            <a:r>
              <a:rPr lang="en-US" altLang="zh-CN" sz="1600" dirty="0">
                <a:latin typeface="Consolas" panose="020B0609020204030204" pitchFamily="49" charset="0"/>
              </a:rPr>
              <a:t>procedure </a:t>
            </a:r>
            <a:r>
              <a:rPr lang="en-US" altLang="zh-CN" sz="1600" b="1" dirty="0">
                <a:latin typeface="Consolas" panose="020B0609020204030204" pitchFamily="49" charset="0"/>
              </a:rPr>
              <a:t>MEASURE</a:t>
            </a:r>
            <a:r>
              <a:rPr lang="en-US" altLang="zh-CN" sz="1600" dirty="0">
                <a:latin typeface="Consolas" panose="020B0609020204030204" pitchFamily="49" charset="0"/>
              </a:rPr>
              <a:t> (</a:t>
            </a:r>
            <a:r>
              <a:rPr lang="en-US" altLang="zh-CN" sz="1600" dirty="0" err="1">
                <a:latin typeface="Consolas" panose="020B0609020204030204" pitchFamily="49" charset="0"/>
              </a:rPr>
              <a:t>func</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i="1" dirty="0">
                <a:latin typeface="Consolas" panose="020B0609020204030204" pitchFamily="49" charset="0"/>
              </a:rPr>
              <a:t>start</a:t>
            </a:r>
            <a:r>
              <a:rPr lang="en-US" altLang="zh-CN" sz="1600" dirty="0">
                <a:latin typeface="Consolas" panose="020B0609020204030204" pitchFamily="49" charset="0"/>
              </a:rPr>
              <a:t> &lt;- </a:t>
            </a:r>
            <a:r>
              <a:rPr lang="en-US" altLang="zh-CN" sz="1600" b="1" dirty="0">
                <a:latin typeface="Consolas" panose="020B0609020204030204" pitchFamily="49" charset="0"/>
              </a:rPr>
              <a:t>GET_TIME</a:t>
            </a:r>
            <a:r>
              <a:rPr lang="en-US" altLang="zh-CN" sz="1600" dirty="0">
                <a:latin typeface="Consolas" panose="020B0609020204030204" pitchFamily="49" charset="0"/>
              </a:rPr>
              <a:t>(SECONDS)</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dirty="0" err="1">
                <a:latin typeface="Consolas" panose="020B0609020204030204" pitchFamily="49" charset="0"/>
              </a:rPr>
              <a:t>func</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i="1" dirty="0">
                <a:latin typeface="Consolas" panose="020B0609020204030204" pitchFamily="49" charset="0"/>
              </a:rPr>
              <a:t>end</a:t>
            </a:r>
            <a:r>
              <a:rPr lang="en-US" altLang="zh-CN" sz="1600" dirty="0">
                <a:latin typeface="Consolas" panose="020B0609020204030204" pitchFamily="49" charset="0"/>
              </a:rPr>
              <a:t> &lt;- </a:t>
            </a:r>
            <a:r>
              <a:rPr lang="en-US" altLang="zh-CN" sz="1600" b="1" dirty="0">
                <a:latin typeface="Consolas" panose="020B0609020204030204" pitchFamily="49" charset="0"/>
              </a:rPr>
              <a:t>GET_TIME</a:t>
            </a:r>
            <a:r>
              <a:rPr lang="en-US" altLang="zh-CN" sz="1600" dirty="0">
                <a:latin typeface="Consolas" panose="020B0609020204030204" pitchFamily="49" charset="0"/>
              </a:rPr>
              <a:t>(SECONDS)</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return</a:t>
            </a:r>
            <a:r>
              <a:rPr lang="en-US" altLang="zh-CN" sz="1600" dirty="0">
                <a:latin typeface="Consolas" panose="020B0609020204030204" pitchFamily="49" charset="0"/>
              </a:rPr>
              <a:t> </a:t>
            </a:r>
            <a:r>
              <a:rPr lang="en-US" altLang="zh-CN" sz="1600" i="1" dirty="0">
                <a:latin typeface="Consolas" panose="020B0609020204030204" pitchFamily="49" charset="0"/>
              </a:rPr>
              <a:t>end</a:t>
            </a:r>
            <a:r>
              <a:rPr lang="en-US" altLang="zh-CN" sz="1600" dirty="0">
                <a:latin typeface="Consolas" panose="020B0609020204030204" pitchFamily="49" charset="0"/>
              </a:rPr>
              <a:t> - </a:t>
            </a:r>
            <a:r>
              <a:rPr lang="en-US" altLang="zh-CN" sz="1600" i="1" dirty="0">
                <a:latin typeface="Consolas" panose="020B0609020204030204" pitchFamily="49" charset="0"/>
              </a:rPr>
              <a:t>start</a:t>
            </a:r>
            <a:endParaRPr lang="zh-CN" altLang="en-US" sz="1600" i="1" dirty="0">
              <a:latin typeface="Consolas" panose="020B0609020204030204" pitchFamily="49" charset="0"/>
            </a:endParaRPr>
          </a:p>
        </p:txBody>
      </p:sp>
      <p:sp>
        <p:nvSpPr>
          <p:cNvPr id="6" name="文本框 5"/>
          <p:cNvSpPr txBox="1"/>
          <p:nvPr/>
        </p:nvSpPr>
        <p:spPr>
          <a:xfrm>
            <a:off x="457200" y="3076451"/>
            <a:ext cx="8094148" cy="2160591"/>
          </a:xfrm>
          <a:prstGeom prst="rect">
            <a:avLst/>
          </a:prstGeom>
          <a:noFill/>
          <a:ln>
            <a:solidFill>
              <a:schemeClr val="tx1">
                <a:lumMod val="50000"/>
                <a:lumOff val="50000"/>
              </a:schemeClr>
            </a:solidFill>
          </a:ln>
        </p:spPr>
        <p:txBody>
          <a:bodyPr wrap="square" rtlCol="0">
            <a:spAutoFit/>
          </a:bodyPr>
          <a:lstStyle/>
          <a:p>
            <a:pPr>
              <a:lnSpc>
                <a:spcPct val="120000"/>
              </a:lnSpc>
            </a:pPr>
            <a:r>
              <a:rPr lang="en-US" altLang="zh-CN" sz="1600" dirty="0">
                <a:latin typeface="Consolas" panose="020B0609020204030204" pitchFamily="49" charset="0"/>
              </a:rPr>
              <a:t>procedure </a:t>
            </a:r>
            <a:r>
              <a:rPr lang="en-US" altLang="zh-CN" sz="1600" b="1" dirty="0">
                <a:solidFill>
                  <a:srgbClr val="0096FF"/>
                </a:solidFill>
                <a:latin typeface="Consolas" panose="020B0609020204030204" pitchFamily="49" charset="0"/>
              </a:rPr>
              <a:t>GET_TIME</a:t>
            </a:r>
            <a:r>
              <a:rPr lang="en-US" altLang="zh-CN" sz="1600" dirty="0">
                <a:latin typeface="Consolas" panose="020B0609020204030204" pitchFamily="49" charset="0"/>
              </a:rPr>
              <a:t> (</a:t>
            </a:r>
            <a:r>
              <a:rPr lang="en-US" altLang="zh-CN" sz="1600" i="1" dirty="0">
                <a:latin typeface="Consolas" panose="020B0609020204030204" pitchFamily="49" charset="0"/>
              </a:rPr>
              <a:t>units</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SEND_MESSAGE</a:t>
            </a:r>
            <a:r>
              <a:rPr lang="en-US" altLang="zh-CN" sz="1600" dirty="0">
                <a:latin typeface="Consolas" panose="020B0609020204030204" pitchFamily="49" charset="0"/>
              </a:rPr>
              <a:t>(</a:t>
            </a:r>
            <a:r>
              <a:rPr lang="en-US" altLang="zh-CN" sz="1600" dirty="0" err="1">
                <a:latin typeface="Consolas" panose="020B0609020204030204" pitchFamily="49" charset="0"/>
              </a:rPr>
              <a:t>ServerName</a:t>
            </a:r>
            <a:r>
              <a:rPr lang="en-US" altLang="zh-CN" sz="1600" dirty="0">
                <a:latin typeface="Consolas" panose="020B0609020204030204" pitchFamily="49" charset="0"/>
              </a:rPr>
              <a:t>, {"Get time", </a:t>
            </a:r>
            <a:r>
              <a:rPr lang="en-US" altLang="zh-CN" sz="1600" b="1" dirty="0">
                <a:latin typeface="Consolas" panose="020B0609020204030204" pitchFamily="49" charset="0"/>
              </a:rPr>
              <a:t>CONVERT2EXTERNAL</a:t>
            </a:r>
            <a:r>
              <a:rPr lang="en-US" altLang="zh-CN" sz="1600" dirty="0">
                <a:latin typeface="Consolas" panose="020B0609020204030204" pitchFamily="49" charset="0"/>
              </a:rPr>
              <a:t>(</a:t>
            </a:r>
            <a:r>
              <a:rPr lang="en-US" altLang="zh-CN" sz="1600" i="1" dirty="0">
                <a:latin typeface="Consolas" panose="020B0609020204030204" pitchFamily="49" charset="0"/>
              </a:rPr>
              <a:t>units</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i="1" dirty="0">
                <a:latin typeface="Consolas" panose="020B0609020204030204" pitchFamily="49" charset="0"/>
              </a:rPr>
              <a:t>response</a:t>
            </a:r>
            <a:r>
              <a:rPr lang="en-US" altLang="zh-CN" sz="1600" dirty="0">
                <a:latin typeface="Consolas" panose="020B0609020204030204" pitchFamily="49" charset="0"/>
              </a:rPr>
              <a:t> &lt;- </a:t>
            </a:r>
            <a:r>
              <a:rPr lang="en-US" altLang="zh-CN" sz="1600" b="1" dirty="0">
                <a:latin typeface="Consolas" panose="020B0609020204030204" pitchFamily="49" charset="0"/>
              </a:rPr>
              <a:t>RECEIVE_MESSAGE</a:t>
            </a:r>
            <a:r>
              <a:rPr lang="en-US" altLang="zh-CN" sz="1600" dirty="0">
                <a:latin typeface="Consolas" panose="020B0609020204030204" pitchFamily="49" charset="0"/>
              </a:rPr>
              <a:t>(</a:t>
            </a:r>
            <a:r>
              <a:rPr lang="en-US" altLang="zh-CN" sz="1600" dirty="0" err="1">
                <a:latin typeface="Consolas" panose="020B0609020204030204" pitchFamily="49" charset="0"/>
              </a:rPr>
              <a:t>ClientName</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if</a:t>
            </a:r>
            <a:r>
              <a:rPr lang="en-US" altLang="zh-CN" sz="1600" dirty="0">
                <a:latin typeface="Consolas" panose="020B0609020204030204" pitchFamily="49" charset="0"/>
              </a:rPr>
              <a:t> </a:t>
            </a:r>
            <a:r>
              <a:rPr lang="en-US" altLang="zh-CN" sz="1600" b="1" dirty="0">
                <a:latin typeface="Consolas" panose="020B0609020204030204" pitchFamily="49" charset="0"/>
              </a:rPr>
              <a:t>GET_RETCODE</a:t>
            </a:r>
            <a:r>
              <a:rPr lang="en-US" altLang="zh-CN" sz="1600" dirty="0">
                <a:latin typeface="Consolas" panose="020B0609020204030204" pitchFamily="49" charset="0"/>
              </a:rPr>
              <a:t>(</a:t>
            </a:r>
            <a:r>
              <a:rPr lang="en-US" altLang="zh-CN" sz="1600" i="1" dirty="0">
                <a:latin typeface="Consolas" panose="020B0609020204030204" pitchFamily="49" charset="0"/>
              </a:rPr>
              <a:t>response</a:t>
            </a:r>
            <a:r>
              <a:rPr lang="en-US" altLang="zh-CN" sz="1600" dirty="0">
                <a:latin typeface="Consolas" panose="020B0609020204030204" pitchFamily="49" charset="0"/>
              </a:rPr>
              <a:t>) != "OK"</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HANDLE_ERROR</a:t>
            </a:r>
            <a:r>
              <a:rPr lang="en-US" altLang="zh-CN" sz="1600" dirty="0">
                <a:latin typeface="Consolas" panose="020B0609020204030204" pitchFamily="49" charset="0"/>
              </a:rPr>
              <a:t>(</a:t>
            </a:r>
            <a:r>
              <a:rPr lang="en-US" altLang="zh-CN" sz="1600" i="1" dirty="0">
                <a:latin typeface="Consolas" panose="020B0609020204030204" pitchFamily="49" charset="0"/>
              </a:rPr>
              <a:t>response</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else</a:t>
            </a:r>
            <a:endParaRPr lang="en-US" altLang="zh-CN" sz="1600" b="1" dirty="0">
              <a:latin typeface="Consolas" panose="020B0609020204030204" pitchFamily="49" charset="0"/>
            </a:endParaRPr>
          </a:p>
          <a:p>
            <a:pPr>
              <a:lnSpc>
                <a:spcPct val="120000"/>
              </a:lnSpc>
            </a:pPr>
            <a:r>
              <a:rPr lang="en-US" altLang="zh-CN" sz="1600" dirty="0">
                <a:latin typeface="Consolas" panose="020B0609020204030204" pitchFamily="49" charset="0"/>
              </a:rPr>
              <a:t>        </a:t>
            </a:r>
            <a:r>
              <a:rPr lang="en-US" altLang="zh-CN" sz="1600" b="1" dirty="0">
                <a:latin typeface="Consolas" panose="020B0609020204030204" pitchFamily="49" charset="0"/>
              </a:rPr>
              <a:t>return</a:t>
            </a:r>
            <a:r>
              <a:rPr lang="en-US" altLang="zh-CN" sz="1600" dirty="0">
                <a:latin typeface="Consolas" panose="020B0609020204030204" pitchFamily="49" charset="0"/>
              </a:rPr>
              <a:t> </a:t>
            </a:r>
            <a:r>
              <a:rPr lang="en-US" altLang="zh-CN" sz="1600" b="1" dirty="0">
                <a:latin typeface="Consolas" panose="020B0609020204030204" pitchFamily="49" charset="0"/>
              </a:rPr>
              <a:t>CONVERT2INTERNAL</a:t>
            </a:r>
            <a:r>
              <a:rPr lang="en-US" altLang="zh-CN" sz="1600" dirty="0">
                <a:latin typeface="Consolas" panose="020B0609020204030204" pitchFamily="49" charset="0"/>
              </a:rPr>
              <a:t>(</a:t>
            </a:r>
            <a:r>
              <a:rPr lang="en-US" altLang="zh-CN" sz="1600" b="1" dirty="0">
                <a:latin typeface="Consolas" panose="020B0609020204030204" pitchFamily="49" charset="0"/>
              </a:rPr>
              <a:t>GET_ARGUMENT</a:t>
            </a:r>
            <a:r>
              <a:rPr lang="en-US" altLang="zh-CN" sz="1600" dirty="0">
                <a:latin typeface="Consolas" panose="020B0609020204030204" pitchFamily="49" charset="0"/>
              </a:rPr>
              <a:t>(</a:t>
            </a:r>
            <a:r>
              <a:rPr lang="en-US" altLang="zh-CN" sz="1600" i="1" dirty="0">
                <a:latin typeface="Consolas" panose="020B0609020204030204" pitchFamily="49" charset="0"/>
              </a:rPr>
              <a:t>response</a:t>
            </a:r>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4794503" y="1404360"/>
            <a:ext cx="4070345" cy="646331"/>
          </a:xfrm>
          <a:prstGeom prst="rect">
            <a:avLst/>
          </a:prstGeom>
          <a:noFill/>
        </p:spPr>
        <p:txBody>
          <a:bodyPr wrap="none" rtlCol="0">
            <a:spAutoFit/>
          </a:bodyPr>
          <a:lstStyle/>
          <a:p>
            <a:r>
              <a:rPr lang="en-US" altLang="zh-CN" dirty="0">
                <a:solidFill>
                  <a:schemeClr val="tx1">
                    <a:lumMod val="85000"/>
                    <a:lumOff val="15000"/>
                  </a:schemeClr>
                </a:solidFill>
                <a:latin typeface="Arial" panose="020B0604020202020204" pitchFamily="34" charset="0"/>
                <a:ea typeface="等线" panose="02010600030101010101" charset="-122"/>
                <a:cs typeface="Arial" panose="020B0604020202020204" pitchFamily="34" charset="0"/>
              </a:rPr>
              <a:t>Note: code is </a:t>
            </a:r>
            <a:r>
              <a:rPr lang="en-US" altLang="zh-CN" dirty="0">
                <a:solidFill>
                  <a:srgbClr val="FF0000"/>
                </a:solidFill>
                <a:latin typeface="Arial" panose="020B0604020202020204" pitchFamily="34" charset="0"/>
                <a:ea typeface="等线" panose="02010600030101010101" charset="-122"/>
                <a:cs typeface="Arial" panose="020B0604020202020204" pitchFamily="34" charset="0"/>
              </a:rPr>
              <a:t>not changed comparing</a:t>
            </a:r>
            <a:r>
              <a:rPr lang="zh-CN" altLang="en-US" dirty="0">
                <a:solidFill>
                  <a:srgbClr val="FF0000"/>
                </a:solidFill>
                <a:latin typeface="Arial" panose="020B0604020202020204" pitchFamily="34" charset="0"/>
                <a:ea typeface="等线" panose="02010600030101010101" charset="-122"/>
                <a:cs typeface="Arial" panose="020B0604020202020204" pitchFamily="34" charset="0"/>
              </a:rPr>
              <a:t> </a:t>
            </a:r>
            <a:endParaRPr lang="en-US" altLang="zh-CN" dirty="0">
              <a:solidFill>
                <a:srgbClr val="FF0000"/>
              </a:solidFill>
              <a:latin typeface="Arial" panose="020B0604020202020204" pitchFamily="34" charset="0"/>
              <a:ea typeface="等线" panose="02010600030101010101" charset="-122"/>
              <a:cs typeface="Arial" panose="020B0604020202020204" pitchFamily="34" charset="0"/>
            </a:endParaRPr>
          </a:p>
          <a:p>
            <a:r>
              <a:rPr lang="en-US" altLang="zh-CN" dirty="0">
                <a:solidFill>
                  <a:srgbClr val="FF0000"/>
                </a:solidFill>
                <a:latin typeface="Arial" panose="020B0604020202020204" pitchFamily="34" charset="0"/>
                <a:ea typeface="等线" panose="02010600030101010101" charset="-122"/>
                <a:cs typeface="Arial" panose="020B0604020202020204" pitchFamily="34" charset="0"/>
              </a:rPr>
              <a:t>with the</a:t>
            </a:r>
            <a:r>
              <a:rPr lang="zh-CN" altLang="en-US" dirty="0">
                <a:solidFill>
                  <a:srgbClr val="FF0000"/>
                </a:solidFill>
                <a:latin typeface="Arial" panose="020B0604020202020204" pitchFamily="34" charset="0"/>
                <a:ea typeface="等线" panose="02010600030101010101" charset="-122"/>
                <a:cs typeface="Arial" panose="020B0604020202020204" pitchFamily="34" charset="0"/>
              </a:rPr>
              <a:t> </a:t>
            </a:r>
            <a:r>
              <a:rPr lang="en-US" altLang="zh-CN" dirty="0">
                <a:solidFill>
                  <a:srgbClr val="FF0000"/>
                </a:solidFill>
                <a:latin typeface="Arial" panose="020B0604020202020204" pitchFamily="34" charset="0"/>
                <a:ea typeface="等线" panose="02010600030101010101" charset="-122"/>
                <a:cs typeface="Arial" panose="020B0604020202020204" pitchFamily="34" charset="0"/>
              </a:rPr>
              <a:t>single-machine case</a:t>
            </a:r>
            <a:endParaRPr lang="en-US" altLang="zh-CN" dirty="0">
              <a:solidFill>
                <a:srgbClr val="FF0000"/>
              </a:solidFill>
              <a:latin typeface="Arial" panose="020B0604020202020204" pitchFamily="34" charset="0"/>
              <a:ea typeface="等线" panose="02010600030101010101" charset="-122"/>
              <a:cs typeface="Arial" panose="020B0604020202020204" pitchFamily="34" charset="0"/>
            </a:endParaRPr>
          </a:p>
        </p:txBody>
      </p:sp>
      <p:cxnSp>
        <p:nvCxnSpPr>
          <p:cNvPr id="8" name="直接箭头连接符 11"/>
          <p:cNvCxnSpPr/>
          <p:nvPr/>
        </p:nvCxnSpPr>
        <p:spPr>
          <a:xfrm flipH="1">
            <a:off x="4499993" y="1604415"/>
            <a:ext cx="288031"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96136" y="2301106"/>
            <a:ext cx="2836354" cy="369332"/>
          </a:xfrm>
          <a:prstGeom prst="rect">
            <a:avLst/>
          </a:prstGeom>
          <a:noFill/>
        </p:spPr>
        <p:txBody>
          <a:bodyPr wrap="none" rtlCol="0">
            <a:spAutoFit/>
          </a:bodyPr>
          <a:lstStyle/>
          <a:p>
            <a:r>
              <a:rPr lang="en-US" altLang="zh-CN" dirty="0">
                <a:solidFill>
                  <a:schemeClr val="tx1">
                    <a:lumMod val="85000"/>
                    <a:lumOff val="15000"/>
                  </a:schemeClr>
                </a:solidFill>
                <a:latin typeface="+mn-ea"/>
                <a:cs typeface="Arial" panose="020B0604020202020204" pitchFamily="34" charset="0"/>
              </a:rPr>
              <a:t>This is</a:t>
            </a:r>
            <a:r>
              <a:rPr lang="zh-CN" altLang="en-US" dirty="0">
                <a:solidFill>
                  <a:schemeClr val="tx1">
                    <a:lumMod val="85000"/>
                    <a:lumOff val="15000"/>
                  </a:schemeClr>
                </a:solidFill>
                <a:latin typeface="+mn-ea"/>
                <a:cs typeface="Arial" panose="020B0604020202020204" pitchFamily="34" charset="0"/>
              </a:rPr>
              <a:t> </a:t>
            </a:r>
            <a:r>
              <a:rPr lang="en-US" altLang="zh-CN" dirty="0">
                <a:solidFill>
                  <a:schemeClr val="tx1">
                    <a:lumMod val="85000"/>
                    <a:lumOff val="15000"/>
                  </a:schemeClr>
                </a:solidFill>
                <a:latin typeface="+mn-ea"/>
                <a:cs typeface="Arial" panose="020B0604020202020204" pitchFamily="34" charset="0"/>
              </a:rPr>
              <a:t>the </a:t>
            </a:r>
            <a:r>
              <a:rPr lang="en-US" altLang="zh-CN" b="1" dirty="0">
                <a:solidFill>
                  <a:srgbClr val="C00000"/>
                </a:solidFill>
                <a:latin typeface="+mn-ea"/>
                <a:cs typeface="Arial" panose="020B0604020202020204" pitchFamily="34" charset="0"/>
              </a:rPr>
              <a:t>stub</a:t>
            </a:r>
            <a:r>
              <a:rPr lang="en-US" altLang="zh-CN" dirty="0">
                <a:solidFill>
                  <a:schemeClr val="tx1">
                    <a:lumMod val="85000"/>
                    <a:lumOff val="15000"/>
                  </a:schemeClr>
                </a:solidFill>
                <a:latin typeface="+mn-ea"/>
                <a:cs typeface="Arial" panose="020B0604020202020204" pitchFamily="34" charset="0"/>
              </a:rPr>
              <a:t> of client</a:t>
            </a:r>
            <a:endParaRPr lang="en-US" altLang="zh-CN" dirty="0">
              <a:solidFill>
                <a:schemeClr val="tx1">
                  <a:lumMod val="85000"/>
                  <a:lumOff val="15000"/>
                </a:schemeClr>
              </a:solidFill>
              <a:latin typeface="+mn-ea"/>
              <a:cs typeface="Arial" panose="020B0604020202020204" pitchFamily="34" charset="0"/>
            </a:endParaRPr>
          </a:p>
        </p:txBody>
      </p:sp>
      <p:cxnSp>
        <p:nvCxnSpPr>
          <p:cNvPr id="10" name="直接箭头连接符 10"/>
          <p:cNvCxnSpPr>
            <a:stCxn id="9" idx="2"/>
          </p:cNvCxnSpPr>
          <p:nvPr/>
        </p:nvCxnSpPr>
        <p:spPr>
          <a:xfrm>
            <a:off x="7214313" y="2670438"/>
            <a:ext cx="0" cy="406013"/>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Server Program using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323528" y="1128675"/>
            <a:ext cx="4653970" cy="1077218"/>
          </a:xfrm>
          <a:prstGeom prst="rect">
            <a:avLst/>
          </a:prstGeom>
          <a:noFill/>
          <a:ln>
            <a:solidFill>
              <a:schemeClr val="tx1">
                <a:lumMod val="50000"/>
                <a:lumOff val="50000"/>
              </a:schemeClr>
            </a:solidFill>
          </a:ln>
        </p:spPr>
        <p:txBody>
          <a:bodyPr wrap="square" rtlCol="0">
            <a:spAutoFit/>
          </a:bodyPr>
          <a:lstStyle/>
          <a:p>
            <a:r>
              <a:rPr lang="en-US" altLang="zh-CN" sz="1600" dirty="0">
                <a:latin typeface="Consolas" panose="020B0609020204030204" pitchFamily="49" charset="0"/>
              </a:rPr>
              <a:t>procedure </a:t>
            </a:r>
            <a:r>
              <a:rPr lang="en-US" altLang="zh-CN" sz="1600" b="1" dirty="0">
                <a:solidFill>
                  <a:srgbClr val="0096FF"/>
                </a:solidFill>
                <a:latin typeface="Consolas" panose="020B0609020204030204" pitchFamily="49" charset="0"/>
              </a:rPr>
              <a:t>GET_TIME</a:t>
            </a:r>
            <a:r>
              <a:rPr lang="en-US" altLang="zh-CN" sz="1600" dirty="0">
                <a:latin typeface="Consolas" panose="020B0609020204030204" pitchFamily="49" charset="0"/>
              </a:rPr>
              <a:t> (</a:t>
            </a:r>
            <a:r>
              <a:rPr lang="en-US" altLang="zh-CN" sz="1600" i="1" dirty="0">
                <a:latin typeface="Consolas" panose="020B0609020204030204" pitchFamily="49" charset="0"/>
              </a:rPr>
              <a:t>units</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a:latin typeface="Consolas" panose="020B0609020204030204" pitchFamily="49" charset="0"/>
              </a:rPr>
              <a:t>time</a:t>
            </a:r>
            <a:r>
              <a:rPr lang="en-US" altLang="zh-CN" sz="1600" dirty="0">
                <a:latin typeface="Consolas" panose="020B0609020204030204" pitchFamily="49" charset="0"/>
              </a:rPr>
              <a:t> &lt;- CLOCK</a:t>
            </a:r>
            <a:endParaRPr lang="en-US" altLang="zh-CN" sz="1600" dirty="0">
              <a:latin typeface="Consolas" panose="020B0609020204030204" pitchFamily="49" charset="0"/>
            </a:endParaRPr>
          </a:p>
          <a:p>
            <a:r>
              <a:rPr lang="en-US" altLang="zh-CN" sz="1600" i="1" dirty="0">
                <a:latin typeface="Consolas" panose="020B0609020204030204" pitchFamily="49" charset="0"/>
              </a:rPr>
              <a:t>    time</a:t>
            </a:r>
            <a:r>
              <a:rPr lang="en-US" altLang="zh-CN" sz="1600" dirty="0">
                <a:latin typeface="Consolas" panose="020B0609020204030204" pitchFamily="49" charset="0"/>
              </a:rPr>
              <a:t> &lt;- CONVERT_TO_UNITS(time, units)</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b="1" dirty="0">
                <a:latin typeface="Consolas" panose="020B0609020204030204" pitchFamily="49" charset="0"/>
              </a:rPr>
              <a:t>return</a:t>
            </a:r>
            <a:r>
              <a:rPr lang="en-US" altLang="zh-CN" sz="1600" dirty="0">
                <a:latin typeface="Consolas" panose="020B0609020204030204" pitchFamily="49" charset="0"/>
              </a:rPr>
              <a:t> </a:t>
            </a:r>
            <a:r>
              <a:rPr lang="en-US" altLang="zh-CN" sz="1600" i="1" dirty="0">
                <a:latin typeface="Consolas" panose="020B0609020204030204" pitchFamily="49" charset="0"/>
              </a:rPr>
              <a:t>time</a:t>
            </a:r>
            <a:endParaRPr lang="zh-CN" altLang="en-US" sz="1600" i="1" dirty="0">
              <a:latin typeface="Consolas" panose="020B0609020204030204" pitchFamily="49" charset="0"/>
            </a:endParaRPr>
          </a:p>
        </p:txBody>
      </p:sp>
      <p:sp>
        <p:nvSpPr>
          <p:cNvPr id="6" name="文本框 5"/>
          <p:cNvSpPr txBox="1"/>
          <p:nvPr/>
        </p:nvSpPr>
        <p:spPr>
          <a:xfrm>
            <a:off x="323528" y="2475195"/>
            <a:ext cx="8577898" cy="2800767"/>
          </a:xfrm>
          <a:prstGeom prst="rect">
            <a:avLst/>
          </a:prstGeom>
          <a:noFill/>
          <a:ln>
            <a:solidFill>
              <a:schemeClr val="tx1">
                <a:lumMod val="50000"/>
                <a:lumOff val="50000"/>
              </a:schemeClr>
            </a:solidFill>
          </a:ln>
        </p:spPr>
        <p:txBody>
          <a:bodyPr wrap="square" rtlCol="0">
            <a:spAutoFit/>
          </a:bodyPr>
          <a:lstStyle/>
          <a:p>
            <a:r>
              <a:rPr lang="en-US" altLang="zh-CN" sz="1600" dirty="0">
                <a:latin typeface="Consolas" panose="020B0609020204030204" pitchFamily="49" charset="0"/>
              </a:rPr>
              <a:t>procedure </a:t>
            </a:r>
            <a:r>
              <a:rPr lang="en-US" altLang="zh-CN" sz="1600" b="1" dirty="0">
                <a:latin typeface="Consolas" panose="020B0609020204030204" pitchFamily="49" charset="0"/>
              </a:rPr>
              <a:t>TIME_SERVICE</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b="1" dirty="0">
                <a:latin typeface="Consolas" panose="020B0609020204030204" pitchFamily="49" charset="0"/>
              </a:rPr>
              <a:t>do</a:t>
            </a:r>
            <a:r>
              <a:rPr lang="en-US" altLang="zh-CN" sz="1600" dirty="0">
                <a:latin typeface="Consolas" panose="020B0609020204030204" pitchFamily="49" charset="0"/>
              </a:rPr>
              <a:t> </a:t>
            </a:r>
            <a:r>
              <a:rPr lang="en-US" altLang="zh-CN" sz="1600" b="1" dirty="0">
                <a:latin typeface="Consolas" panose="020B0609020204030204" pitchFamily="49" charset="0"/>
              </a:rPr>
              <a:t>forever</a:t>
            </a:r>
            <a:endParaRPr lang="en-US" altLang="zh-CN" sz="1600" b="1" dirty="0">
              <a:latin typeface="Consolas" panose="020B0609020204030204" pitchFamily="49" charset="0"/>
            </a:endParaRPr>
          </a:p>
          <a:p>
            <a:r>
              <a:rPr lang="en-US" altLang="zh-CN" sz="1600" dirty="0">
                <a:latin typeface="Consolas" panose="020B0609020204030204" pitchFamily="49" charset="0"/>
              </a:rPr>
              <a:t>        </a:t>
            </a:r>
            <a:r>
              <a:rPr lang="en-US" altLang="zh-CN" sz="1600" i="1" dirty="0">
                <a:latin typeface="Consolas" panose="020B0609020204030204" pitchFamily="49" charset="0"/>
              </a:rPr>
              <a:t>request</a:t>
            </a:r>
            <a:r>
              <a:rPr lang="en-US" altLang="zh-CN" sz="1600" dirty="0">
                <a:latin typeface="Consolas" panose="020B0609020204030204" pitchFamily="49" charset="0"/>
              </a:rPr>
              <a:t> &lt;- </a:t>
            </a:r>
            <a:r>
              <a:rPr lang="en-US" altLang="zh-CN" sz="1600" b="1" dirty="0">
                <a:latin typeface="Consolas" panose="020B0609020204030204" pitchFamily="49" charset="0"/>
              </a:rPr>
              <a:t>RECEIVE_MESSAGE</a:t>
            </a:r>
            <a:r>
              <a:rPr lang="en-US" altLang="zh-CN" sz="1600" dirty="0">
                <a:latin typeface="Consolas" panose="020B0609020204030204" pitchFamily="49" charset="0"/>
              </a:rPr>
              <a:t>(</a:t>
            </a:r>
            <a:r>
              <a:rPr lang="en-US" altLang="zh-CN" sz="1600" dirty="0" err="1">
                <a:latin typeface="Consolas" panose="020B0609020204030204" pitchFamily="49" charset="0"/>
              </a:rPr>
              <a:t>ServerName</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a:latin typeface="Consolas" panose="020B0609020204030204" pitchFamily="49" charset="0"/>
              </a:rPr>
              <a:t>opcode</a:t>
            </a:r>
            <a:r>
              <a:rPr lang="en-US" altLang="zh-CN" sz="1600" dirty="0">
                <a:latin typeface="Consolas" panose="020B0609020204030204" pitchFamily="49" charset="0"/>
              </a:rPr>
              <a:t> &lt;- </a:t>
            </a:r>
            <a:r>
              <a:rPr lang="en-US" altLang="zh-CN" sz="1600" b="1" dirty="0">
                <a:latin typeface="Consolas" panose="020B0609020204030204" pitchFamily="49" charset="0"/>
              </a:rPr>
              <a:t>GET_OPCODE</a:t>
            </a:r>
            <a:r>
              <a:rPr lang="en-US" altLang="zh-CN" sz="1600" dirty="0">
                <a:latin typeface="Consolas" panose="020B0609020204030204" pitchFamily="49" charset="0"/>
              </a:rPr>
              <a:t>(</a:t>
            </a:r>
            <a:r>
              <a:rPr lang="en-US" altLang="zh-CN" sz="1600" i="1" dirty="0">
                <a:latin typeface="Consolas" panose="020B0609020204030204" pitchFamily="49" charset="0"/>
              </a:rPr>
              <a:t>request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err="1">
                <a:latin typeface="Consolas" panose="020B0609020204030204" pitchFamily="49" charset="0"/>
              </a:rPr>
              <a:t>arg</a:t>
            </a:r>
            <a:r>
              <a:rPr lang="en-US" altLang="zh-CN" sz="1600" dirty="0">
                <a:latin typeface="Consolas" panose="020B0609020204030204" pitchFamily="49" charset="0"/>
              </a:rPr>
              <a:t> &lt;- </a:t>
            </a:r>
            <a:r>
              <a:rPr lang="en-US" altLang="zh-CN" sz="1600" b="1" dirty="0">
                <a:latin typeface="Consolas" panose="020B0609020204030204" pitchFamily="49" charset="0"/>
              </a:rPr>
              <a:t>CONVERT2INTERNAL</a:t>
            </a:r>
            <a:r>
              <a:rPr lang="en-US" altLang="zh-CN" sz="1600" dirty="0">
                <a:latin typeface="Consolas" panose="020B0609020204030204" pitchFamily="49" charset="0"/>
              </a:rPr>
              <a:t>(</a:t>
            </a:r>
            <a:r>
              <a:rPr lang="en-US" altLang="zh-CN" sz="1600" b="1" dirty="0">
                <a:latin typeface="Consolas" panose="020B0609020204030204" pitchFamily="49" charset="0"/>
              </a:rPr>
              <a:t>GET_ARGUMENT</a:t>
            </a:r>
            <a:r>
              <a:rPr lang="en-US" altLang="zh-CN" sz="1600" dirty="0">
                <a:latin typeface="Consolas" panose="020B0609020204030204" pitchFamily="49" charset="0"/>
              </a:rPr>
              <a:t>(</a:t>
            </a:r>
            <a:r>
              <a:rPr lang="en-US" altLang="zh-CN" sz="1600" i="1" dirty="0">
                <a:latin typeface="Consolas" panose="020B0609020204030204" pitchFamily="49" charset="0"/>
              </a:rPr>
              <a:t>request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if </a:t>
            </a:r>
            <a:r>
              <a:rPr lang="en-US" altLang="zh-CN" sz="1600" i="1" dirty="0">
                <a:latin typeface="Consolas" panose="020B0609020204030204" pitchFamily="49" charset="0"/>
              </a:rPr>
              <a:t>opcode</a:t>
            </a:r>
            <a:r>
              <a:rPr lang="en-US" altLang="zh-CN" sz="1600" dirty="0">
                <a:latin typeface="Consolas" panose="020B0609020204030204" pitchFamily="49" charset="0"/>
              </a:rPr>
              <a:t> = "Get time" and (</a:t>
            </a:r>
            <a:r>
              <a:rPr lang="en-US" altLang="zh-CN" sz="1600" i="1" dirty="0" err="1">
                <a:latin typeface="Consolas" panose="020B0609020204030204" pitchFamily="49" charset="0"/>
              </a:rPr>
              <a:t>arg</a:t>
            </a:r>
            <a:r>
              <a:rPr lang="en-US" altLang="zh-CN" sz="1600" dirty="0">
                <a:latin typeface="Consolas" panose="020B0609020204030204" pitchFamily="49" charset="0"/>
              </a:rPr>
              <a:t> = SECONDS or </a:t>
            </a:r>
            <a:r>
              <a:rPr lang="en-US" altLang="zh-CN" sz="1600" i="1" dirty="0" err="1">
                <a:latin typeface="Consolas" panose="020B0609020204030204" pitchFamily="49" charset="0"/>
              </a:rPr>
              <a:t>arg</a:t>
            </a:r>
            <a:r>
              <a:rPr lang="en-US" altLang="zh-CN" sz="1600" dirty="0">
                <a:latin typeface="Consolas" panose="020B0609020204030204" pitchFamily="49" charset="0"/>
              </a:rPr>
              <a:t> = MINUTES) then</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err="1">
                <a:latin typeface="Consolas" panose="020B0609020204030204" pitchFamily="49" charset="0"/>
              </a:rPr>
              <a:t>retval</a:t>
            </a:r>
            <a:r>
              <a:rPr lang="en-US" altLang="zh-CN" sz="1600" dirty="0">
                <a:latin typeface="Consolas" panose="020B0609020204030204" pitchFamily="49" charset="0"/>
              </a:rPr>
              <a:t> &lt;- </a:t>
            </a:r>
            <a:r>
              <a:rPr lang="en-US" altLang="zh-CN" sz="1600" b="1" dirty="0">
                <a:solidFill>
                  <a:srgbClr val="0096FF"/>
                </a:solidFill>
                <a:latin typeface="Consolas" panose="020B0609020204030204" pitchFamily="49" charset="0"/>
              </a:rPr>
              <a:t>GET_TIME</a:t>
            </a:r>
            <a:r>
              <a:rPr lang="en-US" altLang="zh-CN" sz="1600" dirty="0">
                <a:latin typeface="Consolas" panose="020B0609020204030204" pitchFamily="49" charset="0"/>
              </a:rPr>
              <a:t>(</a:t>
            </a:r>
            <a:r>
              <a:rPr lang="en-US" altLang="zh-CN" sz="1600" i="1" dirty="0" err="1">
                <a:latin typeface="Consolas" panose="020B0609020204030204" pitchFamily="49" charset="0"/>
              </a:rPr>
              <a:t>arg</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a:latin typeface="Consolas" panose="020B0609020204030204" pitchFamily="49" charset="0"/>
              </a:rPr>
              <a:t>response</a:t>
            </a:r>
            <a:r>
              <a:rPr lang="en-US" altLang="zh-CN" sz="1600" dirty="0">
                <a:latin typeface="Consolas" panose="020B0609020204030204" pitchFamily="49" charset="0"/>
              </a:rPr>
              <a:t> &lt;- {"OK", </a:t>
            </a:r>
            <a:r>
              <a:rPr lang="en-US" altLang="zh-CN" sz="1600" b="1" dirty="0">
                <a:latin typeface="Consolas" panose="020B0609020204030204" pitchFamily="49" charset="0"/>
              </a:rPr>
              <a:t>CONVERT2EXTERNAL</a:t>
            </a:r>
            <a:r>
              <a:rPr lang="en-US" altLang="zh-CN" sz="1600" dirty="0">
                <a:latin typeface="Consolas" panose="020B0609020204030204" pitchFamily="49" charset="0"/>
              </a:rPr>
              <a:t>(</a:t>
            </a:r>
            <a:r>
              <a:rPr lang="en-US" altLang="zh-CN" sz="1600" i="1" dirty="0" err="1">
                <a:latin typeface="Consolas" panose="020B0609020204030204" pitchFamily="49" charset="0"/>
              </a:rPr>
              <a:t>retval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else</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i="1" dirty="0">
                <a:latin typeface="Consolas" panose="020B0609020204030204" pitchFamily="49" charset="0"/>
              </a:rPr>
              <a:t>response</a:t>
            </a:r>
            <a:r>
              <a:rPr lang="en-US" altLang="zh-CN" sz="1600" dirty="0">
                <a:latin typeface="Consolas" panose="020B0609020204030204" pitchFamily="49" charset="0"/>
              </a:rPr>
              <a:t> &lt;- {"Bad request"}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b="1" dirty="0">
                <a:latin typeface="Consolas" panose="020B0609020204030204" pitchFamily="49" charset="0"/>
              </a:rPr>
              <a:t>SEND_MESSAGE</a:t>
            </a:r>
            <a:r>
              <a:rPr lang="en-US" altLang="zh-CN" sz="1600" dirty="0">
                <a:latin typeface="Consolas" panose="020B0609020204030204" pitchFamily="49" charset="0"/>
              </a:rPr>
              <a:t>(</a:t>
            </a:r>
            <a:r>
              <a:rPr lang="en-US" altLang="zh-CN" sz="1600" dirty="0" err="1">
                <a:latin typeface="Consolas" panose="020B0609020204030204" pitchFamily="49" charset="0"/>
              </a:rPr>
              <a:t>ClientName</a:t>
            </a:r>
            <a:r>
              <a:rPr lang="en-US" altLang="zh-CN" sz="1600" dirty="0">
                <a:latin typeface="Consolas" panose="020B0609020204030204" pitchFamily="49" charset="0"/>
              </a:rPr>
              <a:t>, </a:t>
            </a:r>
            <a:r>
              <a:rPr lang="en-US" altLang="zh-CN" sz="1600" i="1" dirty="0">
                <a:latin typeface="Consolas" panose="020B0609020204030204" pitchFamily="49" charset="0"/>
              </a:rPr>
              <a:t>response</a:t>
            </a:r>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5354821" y="1171985"/>
            <a:ext cx="3288080" cy="369332"/>
          </a:xfrm>
          <a:prstGeom prst="rect">
            <a:avLst/>
          </a:prstGeom>
          <a:noFill/>
        </p:spPr>
        <p:txBody>
          <a:bodyPr wrap="none" rtlCol="0">
            <a:spAutoFit/>
          </a:bodyPr>
          <a:lstStyle/>
          <a:p>
            <a:r>
              <a:rPr lang="en-US" altLang="zh-CN" dirty="0">
                <a:solidFill>
                  <a:schemeClr val="tx1">
                    <a:lumMod val="85000"/>
                    <a:lumOff val="15000"/>
                  </a:schemeClr>
                </a:solidFill>
                <a:cs typeface="Arial" panose="020B0604020202020204" pitchFamily="34" charset="0"/>
              </a:rPr>
              <a:t>Note: this code is not changed</a:t>
            </a:r>
            <a:endParaRPr lang="en-US" altLang="zh-CN" dirty="0">
              <a:solidFill>
                <a:schemeClr val="tx1">
                  <a:lumMod val="85000"/>
                  <a:lumOff val="15000"/>
                </a:schemeClr>
              </a:solidFill>
              <a:cs typeface="Arial" panose="020B0604020202020204" pitchFamily="34" charset="0"/>
            </a:endParaRPr>
          </a:p>
        </p:txBody>
      </p:sp>
      <p:cxnSp>
        <p:nvCxnSpPr>
          <p:cNvPr id="8" name="直接箭头连接符 11"/>
          <p:cNvCxnSpPr/>
          <p:nvPr/>
        </p:nvCxnSpPr>
        <p:spPr>
          <a:xfrm flipH="1">
            <a:off x="5035172" y="1372040"/>
            <a:ext cx="288031"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52120" y="1860993"/>
            <a:ext cx="2749471" cy="369332"/>
          </a:xfrm>
          <a:prstGeom prst="rect">
            <a:avLst/>
          </a:prstGeom>
          <a:noFill/>
        </p:spPr>
        <p:txBody>
          <a:bodyPr wrap="none" rtlCol="0">
            <a:spAutoFit/>
          </a:bodyPr>
          <a:lstStyle/>
          <a:p>
            <a:r>
              <a:rPr lang="en-US" altLang="zh-CN" dirty="0">
                <a:solidFill>
                  <a:schemeClr val="tx1">
                    <a:lumMod val="85000"/>
                    <a:lumOff val="15000"/>
                  </a:schemeClr>
                </a:solidFill>
                <a:cs typeface="Arial" panose="020B0604020202020204" pitchFamily="34" charset="0"/>
              </a:rPr>
              <a:t>This is</a:t>
            </a:r>
            <a:r>
              <a:rPr lang="zh-CN" altLang="en-US" dirty="0">
                <a:solidFill>
                  <a:schemeClr val="tx1">
                    <a:lumMod val="85000"/>
                    <a:lumOff val="15000"/>
                  </a:schemeClr>
                </a:solidFill>
                <a:cs typeface="Arial" panose="020B0604020202020204" pitchFamily="34" charset="0"/>
              </a:rPr>
              <a:t> </a:t>
            </a:r>
            <a:r>
              <a:rPr lang="en-US" altLang="zh-CN" dirty="0">
                <a:solidFill>
                  <a:schemeClr val="tx1">
                    <a:lumMod val="85000"/>
                    <a:lumOff val="15000"/>
                  </a:schemeClr>
                </a:solidFill>
                <a:cs typeface="Arial" panose="020B0604020202020204" pitchFamily="34" charset="0"/>
              </a:rPr>
              <a:t>the </a:t>
            </a:r>
            <a:r>
              <a:rPr lang="en-US" altLang="zh-CN" b="1" dirty="0">
                <a:solidFill>
                  <a:srgbClr val="C00000"/>
                </a:solidFill>
                <a:cs typeface="Arial" panose="020B0604020202020204" pitchFamily="34" charset="0"/>
              </a:rPr>
              <a:t>stub</a:t>
            </a:r>
            <a:r>
              <a:rPr lang="en-US" altLang="zh-CN" dirty="0">
                <a:solidFill>
                  <a:schemeClr val="tx1">
                    <a:lumMod val="85000"/>
                    <a:lumOff val="15000"/>
                  </a:schemeClr>
                </a:solidFill>
                <a:cs typeface="Arial" panose="020B0604020202020204" pitchFamily="34" charset="0"/>
              </a:rPr>
              <a:t> of server</a:t>
            </a:r>
            <a:endParaRPr lang="en-US" altLang="zh-CN" dirty="0">
              <a:solidFill>
                <a:schemeClr val="tx1">
                  <a:lumMod val="85000"/>
                  <a:lumOff val="15000"/>
                </a:schemeClr>
              </a:solidFill>
              <a:cs typeface="Arial" panose="020B0604020202020204" pitchFamily="34" charset="0"/>
            </a:endParaRPr>
          </a:p>
        </p:txBody>
      </p:sp>
      <p:cxnSp>
        <p:nvCxnSpPr>
          <p:cNvPr id="10" name="直接箭头连接符 10"/>
          <p:cNvCxnSpPr>
            <a:stCxn id="9" idx="2"/>
          </p:cNvCxnSpPr>
          <p:nvPr/>
        </p:nvCxnSpPr>
        <p:spPr>
          <a:xfrm>
            <a:off x="7026856" y="2230325"/>
            <a:ext cx="0" cy="24487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 what is inside a </a:t>
            </a:r>
            <a:r>
              <a:rPr kumimoji="1" lang="en-US" altLang="zh-CN" dirty="0">
                <a:solidFill>
                  <a:srgbClr val="0096FF"/>
                </a:solidFill>
              </a:rPr>
              <a:t>message</a:t>
            </a: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6" name="文本框 5"/>
          <p:cNvSpPr txBox="1"/>
          <p:nvPr/>
        </p:nvSpPr>
        <p:spPr>
          <a:xfrm>
            <a:off x="457199" y="3073524"/>
            <a:ext cx="8229601" cy="2462213"/>
          </a:xfrm>
          <a:prstGeom prst="rect">
            <a:avLst/>
          </a:prstGeom>
          <a:noFill/>
          <a:ln>
            <a:solidFill>
              <a:schemeClr val="tx1">
                <a:lumMod val="50000"/>
                <a:lumOff val="50000"/>
              </a:schemeClr>
            </a:solidFill>
          </a:ln>
        </p:spPr>
        <p:txBody>
          <a:bodyPr wrap="square" rtlCol="0">
            <a:spAutoFit/>
          </a:bodyPr>
          <a:lstStyle/>
          <a:p>
            <a:r>
              <a:rPr lang="en-US" altLang="zh-CN" sz="1400" dirty="0">
                <a:solidFill>
                  <a:schemeClr val="accent6"/>
                </a:solidFill>
                <a:latin typeface="Consolas" panose="020B0609020204030204" pitchFamily="49" charset="0"/>
              </a:rPr>
              <a:t>procedure </a:t>
            </a:r>
            <a:r>
              <a:rPr lang="en-US" altLang="zh-CN" sz="1400" b="1" dirty="0">
                <a:solidFill>
                  <a:schemeClr val="accent6"/>
                </a:solidFill>
                <a:latin typeface="Consolas" panose="020B0609020204030204" pitchFamily="49" charset="0"/>
              </a:rPr>
              <a:t>TIME_SERVICE</a:t>
            </a:r>
            <a:r>
              <a:rPr lang="en-US" altLang="zh-CN" sz="1400" dirty="0">
                <a:solidFill>
                  <a:schemeClr val="accent6"/>
                </a:solidFill>
                <a:latin typeface="Consolas" panose="020B0609020204030204" pitchFamily="49" charset="0"/>
              </a:rPr>
              <a:t> ()</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do</a:t>
            </a: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forever</a:t>
            </a:r>
            <a:endParaRPr lang="en-US" altLang="zh-CN" sz="1400" b="1"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request</a:t>
            </a:r>
            <a:r>
              <a:rPr lang="en-US" altLang="zh-CN" sz="1400" dirty="0">
                <a:solidFill>
                  <a:schemeClr val="accent6"/>
                </a:solidFill>
                <a:latin typeface="Consolas" panose="020B0609020204030204" pitchFamily="49" charset="0"/>
              </a:rPr>
              <a:t> &lt;- </a:t>
            </a:r>
            <a:r>
              <a:rPr lang="en-US" altLang="zh-CN" sz="1400" b="1" dirty="0">
                <a:latin typeface="Consolas" panose="020B0609020204030204" pitchFamily="49" charset="0"/>
              </a:rPr>
              <a:t>RECEIVE_MESSAGE</a:t>
            </a:r>
            <a:r>
              <a:rPr lang="en-US" altLang="zh-CN" sz="1400" dirty="0">
                <a:solidFill>
                  <a:schemeClr val="accent6"/>
                </a:solidFill>
                <a:latin typeface="Consolas" panose="020B0609020204030204" pitchFamily="49" charset="0"/>
              </a:rPr>
              <a:t>(</a:t>
            </a:r>
            <a:r>
              <a:rPr lang="en-US" altLang="zh-CN" sz="1400" dirty="0" err="1">
                <a:solidFill>
                  <a:schemeClr val="accent6"/>
                </a:solidFill>
                <a:latin typeface="Consolas" panose="020B0609020204030204" pitchFamily="49" charset="0"/>
              </a:rPr>
              <a:t>ServerName</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opcode</a:t>
            </a:r>
            <a:r>
              <a:rPr lang="en-US" altLang="zh-CN" sz="1400" dirty="0">
                <a:solidFill>
                  <a:schemeClr val="accent6"/>
                </a:solidFill>
                <a:latin typeface="Consolas" panose="020B0609020204030204" pitchFamily="49" charset="0"/>
              </a:rPr>
              <a:t> &lt;- </a:t>
            </a:r>
            <a:r>
              <a:rPr lang="en-US" altLang="zh-CN" sz="1400" b="1" dirty="0">
                <a:solidFill>
                  <a:schemeClr val="accent6"/>
                </a:solidFill>
                <a:latin typeface="Consolas" panose="020B0609020204030204" pitchFamily="49" charset="0"/>
              </a:rPr>
              <a:t>GET_OPCODE</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request</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err="1">
                <a:solidFill>
                  <a:schemeClr val="accent6"/>
                </a:solidFill>
                <a:latin typeface="Consolas" panose="020B0609020204030204" pitchFamily="49" charset="0"/>
              </a:rPr>
              <a:t>arg</a:t>
            </a:r>
            <a:r>
              <a:rPr lang="en-US" altLang="zh-CN" sz="1400" dirty="0">
                <a:solidFill>
                  <a:schemeClr val="accent6"/>
                </a:solidFill>
                <a:latin typeface="Consolas" panose="020B0609020204030204" pitchFamily="49" charset="0"/>
              </a:rPr>
              <a:t> &lt;- </a:t>
            </a:r>
            <a:r>
              <a:rPr lang="en-US" altLang="zh-CN" sz="1400" b="1" dirty="0">
                <a:solidFill>
                  <a:schemeClr val="accent6"/>
                </a:solidFill>
                <a:latin typeface="Consolas" panose="020B0609020204030204" pitchFamily="49" charset="0"/>
              </a:rPr>
              <a:t>CONVERT2INTERNAL</a:t>
            </a:r>
            <a:r>
              <a:rPr lang="en-US" altLang="zh-CN" sz="1400" dirty="0">
                <a:solidFill>
                  <a:schemeClr val="accent6"/>
                </a:solidFill>
                <a:latin typeface="Consolas" panose="020B0609020204030204" pitchFamily="49" charset="0"/>
              </a:rPr>
              <a:t>(</a:t>
            </a:r>
            <a:r>
              <a:rPr lang="en-US" altLang="zh-CN" sz="1400" b="1" dirty="0">
                <a:solidFill>
                  <a:schemeClr val="accent6"/>
                </a:solidFill>
                <a:latin typeface="Consolas" panose="020B0609020204030204" pitchFamily="49" charset="0"/>
              </a:rPr>
              <a:t>GET_ARGUMENT</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request</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if </a:t>
            </a:r>
            <a:r>
              <a:rPr lang="en-US" altLang="zh-CN" sz="1400" i="1" dirty="0">
                <a:solidFill>
                  <a:schemeClr val="accent6"/>
                </a:solidFill>
                <a:latin typeface="Consolas" panose="020B0609020204030204" pitchFamily="49" charset="0"/>
              </a:rPr>
              <a:t>opcode</a:t>
            </a:r>
            <a:r>
              <a:rPr lang="en-US" altLang="zh-CN" sz="1400" dirty="0">
                <a:solidFill>
                  <a:schemeClr val="accent6"/>
                </a:solidFill>
                <a:latin typeface="Consolas" panose="020B0609020204030204" pitchFamily="49" charset="0"/>
              </a:rPr>
              <a:t> = "Get time" and (</a:t>
            </a:r>
            <a:r>
              <a:rPr lang="en-US" altLang="zh-CN" sz="1400" i="1" dirty="0" err="1">
                <a:solidFill>
                  <a:schemeClr val="accent6"/>
                </a:solidFill>
                <a:latin typeface="Consolas" panose="020B0609020204030204" pitchFamily="49" charset="0"/>
              </a:rPr>
              <a:t>arg</a:t>
            </a:r>
            <a:r>
              <a:rPr lang="en-US" altLang="zh-CN" sz="1400" dirty="0">
                <a:solidFill>
                  <a:schemeClr val="accent6"/>
                </a:solidFill>
                <a:latin typeface="Consolas" panose="020B0609020204030204" pitchFamily="49" charset="0"/>
              </a:rPr>
              <a:t> = SECONDS or </a:t>
            </a:r>
            <a:r>
              <a:rPr lang="en-US" altLang="zh-CN" sz="1400" i="1" dirty="0" err="1">
                <a:solidFill>
                  <a:schemeClr val="accent6"/>
                </a:solidFill>
                <a:latin typeface="Consolas" panose="020B0609020204030204" pitchFamily="49" charset="0"/>
              </a:rPr>
              <a:t>arg</a:t>
            </a:r>
            <a:r>
              <a:rPr lang="en-US" altLang="zh-CN" sz="1400" dirty="0">
                <a:solidFill>
                  <a:schemeClr val="accent6"/>
                </a:solidFill>
                <a:latin typeface="Consolas" panose="020B0609020204030204" pitchFamily="49" charset="0"/>
              </a:rPr>
              <a:t> = MINUTES) then</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err="1">
                <a:solidFill>
                  <a:schemeClr val="accent6"/>
                </a:solidFill>
                <a:latin typeface="Consolas" panose="020B0609020204030204" pitchFamily="49" charset="0"/>
              </a:rPr>
              <a:t>retval</a:t>
            </a:r>
            <a:r>
              <a:rPr lang="en-US" altLang="zh-CN" sz="1400" dirty="0">
                <a:solidFill>
                  <a:schemeClr val="accent6"/>
                </a:solidFill>
                <a:latin typeface="Consolas" panose="020B0609020204030204" pitchFamily="49" charset="0"/>
              </a:rPr>
              <a:t> &lt;- </a:t>
            </a:r>
            <a:r>
              <a:rPr lang="en-US" altLang="zh-CN" sz="1400" b="1" dirty="0">
                <a:solidFill>
                  <a:schemeClr val="accent6"/>
                </a:solidFill>
                <a:latin typeface="Consolas" panose="020B0609020204030204" pitchFamily="49" charset="0"/>
              </a:rPr>
              <a:t>GET_TIME</a:t>
            </a:r>
            <a:r>
              <a:rPr lang="en-US" altLang="zh-CN" sz="1400" dirty="0">
                <a:solidFill>
                  <a:schemeClr val="accent6"/>
                </a:solidFill>
                <a:latin typeface="Consolas" panose="020B0609020204030204" pitchFamily="49" charset="0"/>
              </a:rPr>
              <a:t>(</a:t>
            </a:r>
            <a:r>
              <a:rPr lang="en-US" altLang="zh-CN" sz="1400" i="1" dirty="0" err="1">
                <a:solidFill>
                  <a:schemeClr val="accent6"/>
                </a:solidFill>
                <a:latin typeface="Consolas" panose="020B0609020204030204" pitchFamily="49" charset="0"/>
              </a:rPr>
              <a:t>arg</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 &lt;- {"OK", </a:t>
            </a:r>
            <a:r>
              <a:rPr lang="en-US" altLang="zh-CN" sz="1400" b="1" dirty="0">
                <a:solidFill>
                  <a:schemeClr val="accent6"/>
                </a:solidFill>
                <a:latin typeface="Consolas" panose="020B0609020204030204" pitchFamily="49" charset="0"/>
              </a:rPr>
              <a:t>CONVERT2EXTERNAL</a:t>
            </a:r>
            <a:r>
              <a:rPr lang="en-US" altLang="zh-CN" sz="1400" dirty="0">
                <a:solidFill>
                  <a:schemeClr val="accent6"/>
                </a:solidFill>
                <a:latin typeface="Consolas" panose="020B0609020204030204" pitchFamily="49" charset="0"/>
              </a:rPr>
              <a:t>(</a:t>
            </a:r>
            <a:r>
              <a:rPr lang="en-US" altLang="zh-CN" sz="1400" i="1" dirty="0" err="1">
                <a:solidFill>
                  <a:schemeClr val="accent6"/>
                </a:solidFill>
                <a:latin typeface="Consolas" panose="020B0609020204030204" pitchFamily="49" charset="0"/>
              </a:rPr>
              <a:t>retval</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else</a:t>
            </a:r>
            <a:endParaRPr lang="en-US" altLang="zh-CN" sz="1400" dirty="0">
              <a:solidFill>
                <a:schemeClr val="accent6"/>
              </a:solidFill>
              <a:latin typeface="Consolas" panose="020B0609020204030204" pitchFamily="49" charset="0"/>
            </a:endParaRPr>
          </a:p>
          <a:p>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 &lt;- {"Bad request"}</a:t>
            </a:r>
            <a:endParaRPr lang="en-US" altLang="zh-CN" sz="1400" dirty="0">
              <a:solidFill>
                <a:schemeClr val="accent6"/>
              </a:solidFill>
              <a:latin typeface="Consolas" panose="020B0609020204030204" pitchFamily="49" charset="0"/>
            </a:endParaRPr>
          </a:p>
          <a:p>
            <a:r>
              <a:rPr lang="en-US" altLang="zh-CN" sz="1400" dirty="0">
                <a:latin typeface="Consolas" panose="020B0609020204030204" pitchFamily="49" charset="0"/>
              </a:rPr>
              <a:t>        </a:t>
            </a:r>
            <a:r>
              <a:rPr lang="en-US" altLang="zh-CN" sz="1400" b="1" dirty="0">
                <a:latin typeface="Consolas" panose="020B0609020204030204" pitchFamily="49" charset="0"/>
              </a:rPr>
              <a:t>SEND_MESSAGE</a:t>
            </a:r>
            <a:r>
              <a:rPr lang="en-US" altLang="zh-CN" sz="1400" dirty="0">
                <a:solidFill>
                  <a:schemeClr val="accent6"/>
                </a:solidFill>
                <a:latin typeface="Consolas" panose="020B0609020204030204" pitchFamily="49" charset="0"/>
              </a:rPr>
              <a:t>(</a:t>
            </a:r>
            <a:r>
              <a:rPr lang="en-US" altLang="zh-CN" sz="1400" dirty="0" err="1">
                <a:solidFill>
                  <a:schemeClr val="accent6"/>
                </a:solidFill>
                <a:latin typeface="Consolas" panose="020B0609020204030204" pitchFamily="49" charset="0"/>
              </a:rPr>
              <a:t>ClientName</a:t>
            </a:r>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p:txBody>
      </p:sp>
      <p:sp>
        <p:nvSpPr>
          <p:cNvPr id="7" name="文本框 6"/>
          <p:cNvSpPr txBox="1"/>
          <p:nvPr/>
        </p:nvSpPr>
        <p:spPr>
          <a:xfrm>
            <a:off x="457200" y="1057300"/>
            <a:ext cx="8229600" cy="1917897"/>
          </a:xfrm>
          <a:prstGeom prst="rect">
            <a:avLst/>
          </a:prstGeom>
          <a:noFill/>
          <a:ln>
            <a:solidFill>
              <a:schemeClr val="tx1">
                <a:lumMod val="50000"/>
                <a:lumOff val="50000"/>
              </a:schemeClr>
            </a:solidFill>
          </a:ln>
        </p:spPr>
        <p:txBody>
          <a:bodyPr wrap="square" rtlCol="0">
            <a:spAutoFit/>
          </a:bodyPr>
          <a:lstStyle/>
          <a:p>
            <a:pPr>
              <a:lnSpc>
                <a:spcPct val="120000"/>
              </a:lnSpc>
            </a:pPr>
            <a:r>
              <a:rPr lang="en-US" altLang="zh-CN" sz="1400" dirty="0">
                <a:solidFill>
                  <a:schemeClr val="accent6"/>
                </a:solidFill>
                <a:latin typeface="Consolas" panose="020B0609020204030204" pitchFamily="49" charset="0"/>
              </a:rPr>
              <a:t>procedure </a:t>
            </a:r>
            <a:r>
              <a:rPr lang="en-US" altLang="zh-CN" sz="1400" b="1" dirty="0">
                <a:solidFill>
                  <a:schemeClr val="accent6"/>
                </a:solidFill>
                <a:latin typeface="Consolas" panose="020B0609020204030204" pitchFamily="49" charset="0"/>
              </a:rPr>
              <a:t>GET_TIME</a:t>
            </a:r>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units</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b="1" dirty="0">
                <a:latin typeface="Consolas" panose="020B0609020204030204" pitchFamily="49" charset="0"/>
              </a:rPr>
              <a:t>SEND_MESSAGE</a:t>
            </a:r>
            <a:r>
              <a:rPr lang="en-US" altLang="zh-CN" sz="1400" dirty="0">
                <a:solidFill>
                  <a:schemeClr val="accent6"/>
                </a:solidFill>
                <a:latin typeface="Consolas" panose="020B0609020204030204" pitchFamily="49" charset="0"/>
              </a:rPr>
              <a:t>(</a:t>
            </a:r>
            <a:r>
              <a:rPr lang="en-US" altLang="zh-CN" sz="1400" dirty="0" err="1">
                <a:solidFill>
                  <a:schemeClr val="accent6"/>
                </a:solidFill>
                <a:latin typeface="Consolas" panose="020B0609020204030204" pitchFamily="49" charset="0"/>
              </a:rPr>
              <a:t>ServerName</a:t>
            </a:r>
            <a:r>
              <a:rPr lang="en-US" altLang="zh-CN" sz="1400" dirty="0">
                <a:solidFill>
                  <a:schemeClr val="accent6"/>
                </a:solidFill>
                <a:latin typeface="Consolas" panose="020B0609020204030204" pitchFamily="49" charset="0"/>
              </a:rPr>
              <a:t>, {"Get time", </a:t>
            </a:r>
            <a:r>
              <a:rPr lang="en-US" altLang="zh-CN" sz="1400" b="1" dirty="0">
                <a:solidFill>
                  <a:schemeClr val="accent6"/>
                </a:solidFill>
                <a:latin typeface="Consolas" panose="020B0609020204030204" pitchFamily="49" charset="0"/>
              </a:rPr>
              <a:t>CONVERT2EXTERNAL</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units</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 &lt;- </a:t>
            </a:r>
            <a:r>
              <a:rPr lang="en-US" altLang="zh-CN" sz="1400" b="1" dirty="0">
                <a:latin typeface="Consolas" panose="020B0609020204030204" pitchFamily="49" charset="0"/>
              </a:rPr>
              <a:t>RECEIVE_MESSAGE</a:t>
            </a:r>
            <a:r>
              <a:rPr lang="en-US" altLang="zh-CN" sz="1400" dirty="0">
                <a:solidFill>
                  <a:schemeClr val="accent6"/>
                </a:solidFill>
                <a:latin typeface="Consolas" panose="020B0609020204030204" pitchFamily="49" charset="0"/>
              </a:rPr>
              <a:t>(</a:t>
            </a:r>
            <a:r>
              <a:rPr lang="en-US" altLang="zh-CN" sz="1400" dirty="0" err="1">
                <a:solidFill>
                  <a:schemeClr val="accent6"/>
                </a:solidFill>
                <a:latin typeface="Consolas" panose="020B0609020204030204" pitchFamily="49" charset="0"/>
              </a:rPr>
              <a:t>ClientName</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if</a:t>
            </a: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GET_RETCODE</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 != "OK"</a:t>
            </a:r>
            <a:endParaRPr lang="en-US" altLang="zh-CN" sz="1400"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HANDLE_ERROR</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else</a:t>
            </a:r>
            <a:endParaRPr lang="en-US" altLang="zh-CN" sz="1400" b="1" dirty="0">
              <a:solidFill>
                <a:schemeClr val="accent6"/>
              </a:solidFill>
              <a:latin typeface="Consolas" panose="020B0609020204030204" pitchFamily="49" charset="0"/>
            </a:endParaRPr>
          </a:p>
          <a:p>
            <a:pPr>
              <a:lnSpc>
                <a:spcPct val="120000"/>
              </a:lnSpc>
            </a:pP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return</a:t>
            </a:r>
            <a:r>
              <a:rPr lang="en-US" altLang="zh-CN" sz="1400" dirty="0">
                <a:solidFill>
                  <a:schemeClr val="accent6"/>
                </a:solidFill>
                <a:latin typeface="Consolas" panose="020B0609020204030204" pitchFamily="49" charset="0"/>
              </a:rPr>
              <a:t> </a:t>
            </a:r>
            <a:r>
              <a:rPr lang="en-US" altLang="zh-CN" sz="1400" b="1" dirty="0">
                <a:solidFill>
                  <a:schemeClr val="accent6"/>
                </a:solidFill>
                <a:latin typeface="Consolas" panose="020B0609020204030204" pitchFamily="49" charset="0"/>
              </a:rPr>
              <a:t>CONVERT2INTERNAL</a:t>
            </a:r>
            <a:r>
              <a:rPr lang="en-US" altLang="zh-CN" sz="1400" dirty="0">
                <a:solidFill>
                  <a:schemeClr val="accent6"/>
                </a:solidFill>
                <a:latin typeface="Consolas" panose="020B0609020204030204" pitchFamily="49" charset="0"/>
              </a:rPr>
              <a:t>(</a:t>
            </a:r>
            <a:r>
              <a:rPr lang="en-US" altLang="zh-CN" sz="1400" b="1" dirty="0">
                <a:solidFill>
                  <a:schemeClr val="accent6"/>
                </a:solidFill>
                <a:latin typeface="Consolas" panose="020B0609020204030204" pitchFamily="49" charset="0"/>
              </a:rPr>
              <a:t>GET_ARGUMENT</a:t>
            </a:r>
            <a:r>
              <a:rPr lang="en-US" altLang="zh-CN" sz="1400" dirty="0">
                <a:solidFill>
                  <a:schemeClr val="accent6"/>
                </a:solidFill>
                <a:latin typeface="Consolas" panose="020B0609020204030204" pitchFamily="49" charset="0"/>
              </a:rPr>
              <a:t>(</a:t>
            </a:r>
            <a:r>
              <a:rPr lang="en-US" altLang="zh-CN" sz="1400" i="1" dirty="0">
                <a:solidFill>
                  <a:schemeClr val="accent6"/>
                </a:solidFill>
                <a:latin typeface="Consolas" panose="020B0609020204030204" pitchFamily="49" charset="0"/>
              </a:rPr>
              <a:t>response</a:t>
            </a:r>
            <a:r>
              <a:rPr lang="en-US" altLang="zh-CN" sz="1400" dirty="0">
                <a:solidFill>
                  <a:schemeClr val="accent6"/>
                </a:solidFill>
                <a:latin typeface="Consolas" panose="020B0609020204030204" pitchFamily="49" charset="0"/>
              </a:rPr>
              <a:t>))</a:t>
            </a:r>
            <a:endParaRPr lang="en-US" altLang="zh-CN" sz="1400" dirty="0">
              <a:solidFill>
                <a:schemeClr val="accent6"/>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 what is inside a </a:t>
            </a:r>
            <a:r>
              <a:rPr kumimoji="1" lang="en-US" altLang="zh-CN" dirty="0">
                <a:solidFill>
                  <a:srgbClr val="0096FF"/>
                </a:solidFill>
              </a:rPr>
              <a:t>message</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en-US" altLang="zh-CN" b="0" dirty="0">
                <a:solidFill>
                  <a:srgbClr val="FF0000"/>
                </a:solidFill>
              </a:rPr>
              <a:t>A message may contain: </a:t>
            </a:r>
            <a:endParaRPr kumimoji="1" lang="en-US" altLang="zh-CN" b="0" dirty="0">
              <a:solidFill>
                <a:srgbClr val="FF0000"/>
              </a:solidFill>
            </a:endParaRPr>
          </a:p>
          <a:p>
            <a:pPr lvl="1"/>
            <a:r>
              <a:rPr kumimoji="1" lang="en-US" altLang="zh-CN" dirty="0">
                <a:solidFill>
                  <a:srgbClr val="FF0000"/>
                </a:solidFill>
              </a:rPr>
              <a:t>Service ID (e.g., function ID)</a:t>
            </a:r>
            <a:endParaRPr kumimoji="1" lang="en-US" altLang="zh-CN" dirty="0">
              <a:solidFill>
                <a:srgbClr val="FF0000"/>
              </a:solidFill>
            </a:endParaRPr>
          </a:p>
          <a:p>
            <a:pPr lvl="1"/>
            <a:r>
              <a:rPr kumimoji="1" lang="en-US" altLang="zh-CN" dirty="0">
                <a:solidFill>
                  <a:srgbClr val="FF0000"/>
                </a:solidFill>
              </a:rPr>
              <a:t>Service parameter (e.g., function parameter)</a:t>
            </a:r>
            <a:endParaRPr kumimoji="1" lang="en-US" altLang="zh-CN" dirty="0">
              <a:solidFill>
                <a:srgbClr val="FF0000"/>
              </a:solidFill>
            </a:endParaRPr>
          </a:p>
          <a:p>
            <a:pPr lvl="1"/>
            <a:r>
              <a:rPr kumimoji="1" lang="en-US" altLang="zh-CN" dirty="0">
                <a:solidFill>
                  <a:srgbClr val="FF0000"/>
                </a:solidFill>
              </a:rPr>
              <a:t>Using marshal(</a:t>
            </a:r>
            <a:r>
              <a:rPr kumimoji="1" lang="zh-CN" altLang="en-US" dirty="0">
                <a:solidFill>
                  <a:srgbClr val="FF0000"/>
                </a:solidFill>
              </a:rPr>
              <a:t>序列化，即将要发送的数据转化为网络传输格式</a:t>
            </a:r>
            <a:r>
              <a:rPr kumimoji="1" lang="en-US" altLang="zh-CN" dirty="0">
                <a:solidFill>
                  <a:srgbClr val="FF0000"/>
                </a:solidFill>
              </a:rPr>
              <a:t>) </a:t>
            </a:r>
            <a:endParaRPr kumimoji="1" lang="en-US" altLang="zh-CN" dirty="0">
              <a:solidFill>
                <a:srgbClr val="FF0000"/>
              </a:solidFill>
            </a:endParaRPr>
          </a:p>
          <a:p>
            <a:pPr lvl="1"/>
            <a:r>
              <a:rPr kumimoji="1" lang="en-US" altLang="zh-CN" dirty="0" err="1">
                <a:solidFill>
                  <a:srgbClr val="FF0000"/>
                </a:solidFill>
              </a:rPr>
              <a:t>unmarshal(</a:t>
            </a:r>
            <a:r>
              <a:rPr kumimoji="1" lang="zh-CN" altLang="en-US" dirty="0" err="1">
                <a:solidFill>
                  <a:srgbClr val="FF0000"/>
                </a:solidFill>
              </a:rPr>
              <a:t>反序列化，即作用类似于解码</a:t>
            </a:r>
            <a:r>
              <a:rPr kumimoji="1" lang="en-US" altLang="zh-CN" dirty="0" err="1">
                <a:solidFill>
                  <a:srgbClr val="FF0000"/>
                </a:solidFill>
              </a:rPr>
              <a:t>)</a:t>
            </a:r>
            <a:endParaRPr kumimoji="1" lang="en-US" altLang="zh-CN" dirty="0" err="1">
              <a:solidFill>
                <a:srgbClr val="FF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 request message</a:t>
            </a:r>
            <a:endParaRPr kumimoji="1" lang="zh-CN" altLang="en-US" dirty="0"/>
          </a:p>
        </p:txBody>
      </p:sp>
      <p:sp>
        <p:nvSpPr>
          <p:cNvPr id="3" name="内容占位符 2"/>
          <p:cNvSpPr>
            <a:spLocks noGrp="1"/>
          </p:cNvSpPr>
          <p:nvPr>
            <p:ph idx="1"/>
          </p:nvPr>
        </p:nvSpPr>
        <p:spPr>
          <a:xfrm>
            <a:off x="457200" y="1129308"/>
            <a:ext cx="4114800" cy="3771636"/>
          </a:xfrm>
        </p:spPr>
        <p:txBody>
          <a:bodyPr>
            <a:normAutofit/>
          </a:bodyPr>
          <a:lstStyle/>
          <a:p>
            <a:r>
              <a:rPr kumimoji="1" lang="en-US" altLang="zh-CN" dirty="0"/>
              <a:t>RPC</a:t>
            </a:r>
            <a:r>
              <a:rPr kumimoji="1" lang="zh-CN" altLang="en-US" dirty="0"/>
              <a:t> </a:t>
            </a:r>
            <a:r>
              <a:rPr kumimoji="1" lang="en-US" altLang="zh-CN" dirty="0"/>
              <a:t>request:</a:t>
            </a:r>
            <a:endParaRPr kumimoji="1" lang="en-US" altLang="zh-CN" dirty="0"/>
          </a:p>
          <a:p>
            <a:pPr lvl="1"/>
            <a:r>
              <a:rPr kumimoji="1" lang="en-US" altLang="zh-CN" b="1" dirty="0" err="1">
                <a:solidFill>
                  <a:srgbClr val="C00000"/>
                </a:solidFill>
              </a:rPr>
              <a:t>Xid</a:t>
            </a:r>
            <a:endParaRPr kumimoji="1" lang="en-US" altLang="zh-CN" b="1" dirty="0">
              <a:solidFill>
                <a:srgbClr val="C00000"/>
              </a:solidFill>
            </a:endParaRPr>
          </a:p>
          <a:p>
            <a:pPr lvl="1"/>
            <a:r>
              <a:rPr kumimoji="1" lang="en-US" altLang="zh-CN" dirty="0"/>
              <a:t>call/reply</a:t>
            </a:r>
            <a:endParaRPr kumimoji="1" lang="en-US" altLang="zh-CN" dirty="0"/>
          </a:p>
          <a:p>
            <a:pPr lvl="1"/>
            <a:r>
              <a:rPr kumimoji="1" lang="en-US" altLang="zh-CN" dirty="0" err="1"/>
              <a:t>rpc</a:t>
            </a:r>
            <a:r>
              <a:rPr kumimoji="1" lang="en-US" altLang="zh-CN" dirty="0"/>
              <a:t> version</a:t>
            </a:r>
            <a:endParaRPr kumimoji="1" lang="en-US" altLang="zh-CN" dirty="0"/>
          </a:p>
          <a:p>
            <a:pPr lvl="1"/>
            <a:r>
              <a:rPr kumimoji="1" lang="en-US" altLang="zh-CN" b="1" dirty="0">
                <a:solidFill>
                  <a:srgbClr val="C00000"/>
                </a:solidFill>
              </a:rPr>
              <a:t>program #</a:t>
            </a:r>
            <a:endParaRPr kumimoji="1" lang="en-US" altLang="zh-CN" b="1" dirty="0">
              <a:solidFill>
                <a:srgbClr val="C00000"/>
              </a:solidFill>
            </a:endParaRPr>
          </a:p>
          <a:p>
            <a:pPr lvl="1"/>
            <a:r>
              <a:rPr kumimoji="1" lang="en-US" altLang="zh-CN" dirty="0"/>
              <a:t>program version</a:t>
            </a:r>
            <a:endParaRPr kumimoji="1" lang="en-US" altLang="zh-CN" dirty="0"/>
          </a:p>
          <a:p>
            <a:pPr lvl="1"/>
            <a:r>
              <a:rPr kumimoji="1" lang="en-US" altLang="zh-CN" b="1" dirty="0">
                <a:solidFill>
                  <a:srgbClr val="C00000"/>
                </a:solidFill>
              </a:rPr>
              <a:t>procedure #</a:t>
            </a:r>
            <a:endParaRPr kumimoji="1" lang="en-US" altLang="zh-CN" b="1" dirty="0">
              <a:solidFill>
                <a:srgbClr val="C00000"/>
              </a:solidFill>
            </a:endParaRPr>
          </a:p>
          <a:p>
            <a:pPr lvl="1"/>
            <a:r>
              <a:rPr kumimoji="1" lang="en-US" altLang="zh-CN" dirty="0"/>
              <a:t>auth stuff</a:t>
            </a:r>
            <a:endParaRPr kumimoji="1" lang="en-US" altLang="zh-CN" dirty="0"/>
          </a:p>
          <a:p>
            <a:pPr lvl="1"/>
            <a:r>
              <a:rPr kumimoji="1" lang="en-US" altLang="zh-CN" dirty="0"/>
              <a:t>arguments</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2411190" y="1491631"/>
            <a:ext cx="5401170" cy="1066959"/>
          </a:xfrm>
          <a:prstGeom prst="rect">
            <a:avLst/>
          </a:prstGeom>
          <a:noFill/>
        </p:spPr>
        <p:txBody>
          <a:bodyPr wrap="square" rtlCol="0">
            <a:spAutoFit/>
          </a:bodyPr>
          <a:lstStyle/>
          <a:p>
            <a:pPr>
              <a:spcAft>
                <a:spcPts val="200"/>
              </a:spcAft>
            </a:pPr>
            <a:r>
              <a:rPr kumimoji="1" lang="en-US" altLang="zh-CN" sz="2000" dirty="0">
                <a:solidFill>
                  <a:srgbClr val="FF0000"/>
                </a:solidFill>
                <a:latin typeface="Arial" panose="020B0604020202020204" pitchFamily="34" charset="0"/>
                <a:ea typeface="等线" panose="02010600030101010101" charset="-122"/>
                <a:cs typeface="Arial" panose="020B0604020202020204" pitchFamily="34" charset="0"/>
              </a:rPr>
              <a:t>X is short for "transaction"</a:t>
            </a:r>
            <a:endParaRPr kumimoji="1" lang="en-US" altLang="zh-CN" sz="2000" dirty="0">
              <a:solidFill>
                <a:srgbClr val="FF0000"/>
              </a:solidFill>
              <a:latin typeface="Arial" panose="020B0604020202020204" pitchFamily="34" charset="0"/>
              <a:ea typeface="等线" panose="02010600030101010101" charset="-122"/>
              <a:cs typeface="Arial" panose="020B0604020202020204" pitchFamily="34" charset="0"/>
            </a:endParaRPr>
          </a:p>
          <a:p>
            <a:pPr>
              <a:spcAft>
                <a:spcPts val="200"/>
              </a:spcAft>
            </a:pPr>
            <a:r>
              <a:rPr kumimoji="1" lang="en-US" altLang="zh-CN" sz="2000" dirty="0">
                <a:latin typeface="Arial" panose="020B0604020202020204" pitchFamily="34" charset="0"/>
                <a:ea typeface="等线" panose="02010600030101010101" charset="-122"/>
                <a:cs typeface="Arial" panose="020B0604020202020204" pitchFamily="34" charset="0"/>
              </a:rPr>
              <a:t>Client reply dispatch uses </a:t>
            </a:r>
            <a:r>
              <a:rPr kumimoji="1" lang="en-US" altLang="zh-CN" sz="2000" dirty="0" err="1">
                <a:latin typeface="Arial" panose="020B0604020202020204" pitchFamily="34" charset="0"/>
                <a:ea typeface="等线" panose="02010600030101010101" charset="-122"/>
                <a:cs typeface="Arial" panose="020B0604020202020204" pitchFamily="34" charset="0"/>
              </a:rPr>
              <a:t>xid</a:t>
            </a:r>
            <a:endParaRPr kumimoji="1" lang="en-US" altLang="zh-CN" sz="2000" dirty="0">
              <a:latin typeface="Arial" panose="020B0604020202020204" pitchFamily="34" charset="0"/>
              <a:ea typeface="等线" panose="02010600030101010101" charset="-122"/>
              <a:cs typeface="Arial" panose="020B0604020202020204" pitchFamily="34" charset="0"/>
            </a:endParaRPr>
          </a:p>
          <a:p>
            <a:pPr>
              <a:spcAft>
                <a:spcPts val="200"/>
              </a:spcAft>
            </a:pPr>
            <a:r>
              <a:rPr kumimoji="1" lang="en-US" altLang="zh-CN" sz="2000" dirty="0">
                <a:solidFill>
                  <a:srgbClr val="FF0000"/>
                </a:solidFill>
                <a:latin typeface="Arial" panose="020B0604020202020204" pitchFamily="34" charset="0"/>
                <a:ea typeface="等线" panose="02010600030101010101" charset="-122"/>
                <a:cs typeface="Arial" panose="020B0604020202020204" pitchFamily="34" charset="0"/>
              </a:rPr>
              <a:t>Client remembers the </a:t>
            </a:r>
            <a:r>
              <a:rPr kumimoji="1" lang="en-US" altLang="zh-CN" sz="2000" dirty="0" err="1">
                <a:solidFill>
                  <a:srgbClr val="FF0000"/>
                </a:solidFill>
                <a:latin typeface="Arial" panose="020B0604020202020204" pitchFamily="34" charset="0"/>
                <a:ea typeface="等线" panose="02010600030101010101" charset="-122"/>
                <a:cs typeface="Arial" panose="020B0604020202020204" pitchFamily="34" charset="0"/>
              </a:rPr>
              <a:t>xid</a:t>
            </a:r>
            <a:r>
              <a:rPr kumimoji="1" lang="en-US" altLang="zh-CN" sz="2000" dirty="0">
                <a:solidFill>
                  <a:srgbClr val="FF0000"/>
                </a:solidFill>
                <a:latin typeface="Arial" panose="020B0604020202020204" pitchFamily="34" charset="0"/>
                <a:ea typeface="等线" panose="02010600030101010101" charset="-122"/>
                <a:cs typeface="Arial" panose="020B0604020202020204" pitchFamily="34" charset="0"/>
              </a:rPr>
              <a:t> of each call</a:t>
            </a:r>
            <a:endParaRPr kumimoji="1" lang="en-US" altLang="zh-CN" sz="2000" dirty="0">
              <a:solidFill>
                <a:srgbClr val="FF0000"/>
              </a:solidFill>
              <a:latin typeface="Arial" panose="020B0604020202020204" pitchFamily="34" charset="0"/>
              <a:ea typeface="等线" panose="02010600030101010101" charset="-122"/>
              <a:cs typeface="Arial" panose="020B0604020202020204" pitchFamily="34" charset="0"/>
            </a:endParaRPr>
          </a:p>
        </p:txBody>
      </p:sp>
      <p:cxnSp>
        <p:nvCxnSpPr>
          <p:cNvPr id="6" name="直线箭头连接符 5"/>
          <p:cNvCxnSpPr/>
          <p:nvPr/>
        </p:nvCxnSpPr>
        <p:spPr>
          <a:xfrm>
            <a:off x="1691110" y="1719657"/>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文本框 6"/>
          <p:cNvSpPr txBox="1"/>
          <p:nvPr/>
        </p:nvSpPr>
        <p:spPr>
          <a:xfrm>
            <a:off x="3491880" y="3003865"/>
            <a:ext cx="4464496" cy="400110"/>
          </a:xfrm>
          <a:prstGeom prst="rect">
            <a:avLst/>
          </a:prstGeom>
          <a:noFill/>
        </p:spPr>
        <p:txBody>
          <a:bodyPr wrap="square" rtlCol="0">
            <a:spAutoFit/>
          </a:bodyPr>
          <a:lstStyle/>
          <a:p>
            <a:r>
              <a:rPr kumimoji="1" lang="en-US" altLang="zh-CN" sz="2000" dirty="0">
                <a:latin typeface="Arial" panose="020B0604020202020204" pitchFamily="34" charset="0"/>
                <a:ea typeface="等线" panose="02010600030101010101" charset="-122"/>
                <a:cs typeface="Arial" panose="020B0604020202020204" pitchFamily="34" charset="0"/>
              </a:rPr>
              <a:t>Server dispatch uses prog#, proc#</a:t>
            </a:r>
            <a:endParaRPr kumimoji="1" lang="en-US" altLang="zh-CN" sz="2000" dirty="0">
              <a:latin typeface="Arial" panose="020B0604020202020204" pitchFamily="34" charset="0"/>
              <a:ea typeface="等线" panose="02010600030101010101" charset="-122"/>
              <a:cs typeface="Arial" panose="020B0604020202020204" pitchFamily="34" charset="0"/>
            </a:endParaRPr>
          </a:p>
        </p:txBody>
      </p:sp>
      <p:cxnSp>
        <p:nvCxnSpPr>
          <p:cNvPr id="8" name="直线箭头连接符 7"/>
          <p:cNvCxnSpPr/>
          <p:nvPr/>
        </p:nvCxnSpPr>
        <p:spPr>
          <a:xfrm>
            <a:off x="2771800" y="2899919"/>
            <a:ext cx="648072" cy="30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p:nvPr/>
        </p:nvCxnSpPr>
        <p:spPr>
          <a:xfrm flipV="1">
            <a:off x="2771800" y="3319966"/>
            <a:ext cx="648072" cy="30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6358255" y="1316990"/>
            <a:ext cx="2096135" cy="368300"/>
          </a:xfrm>
          <a:prstGeom prst="rect">
            <a:avLst/>
          </a:prstGeom>
          <a:noFill/>
        </p:spPr>
        <p:txBody>
          <a:bodyPr wrap="square" rtlCol="0">
            <a:spAutoFit/>
          </a:bodyPr>
          <a:p>
            <a:r>
              <a:rPr lang="en-US" altLang="zh-CN"/>
              <a:t>stateless</a:t>
            </a:r>
            <a:r>
              <a:rPr lang="zh-CN" altLang="en-US"/>
              <a:t>？</a:t>
            </a:r>
            <a:endParaRPr lang="zh-CN" altLang="en-US"/>
          </a:p>
        </p:txBody>
      </p:sp>
      <p:sp>
        <p:nvSpPr>
          <p:cNvPr id="11" name="文本框 10"/>
          <p:cNvSpPr txBox="1"/>
          <p:nvPr/>
        </p:nvSpPr>
        <p:spPr>
          <a:xfrm>
            <a:off x="2555875" y="3740150"/>
            <a:ext cx="6398260" cy="1076325"/>
          </a:xfrm>
          <a:prstGeom prst="rect">
            <a:avLst/>
          </a:prstGeom>
          <a:noFill/>
        </p:spPr>
        <p:txBody>
          <a:bodyPr wrap="square" rtlCol="0">
            <a:spAutoFit/>
          </a:bodyPr>
          <a:p>
            <a:r>
              <a:rPr lang="en-US" altLang="zh-CN" sz="1600"/>
              <a:t>rpc version</a:t>
            </a:r>
            <a:r>
              <a:rPr lang="zh-CN" altLang="en-US" sz="1600"/>
              <a:t>在</a:t>
            </a:r>
            <a:r>
              <a:rPr lang="en-US" altLang="zh-CN" sz="1600"/>
              <a:t>client</a:t>
            </a:r>
            <a:r>
              <a:rPr lang="zh-CN" altLang="en-US" sz="1600"/>
              <a:t>端与</a:t>
            </a:r>
            <a:r>
              <a:rPr lang="en-US" altLang="zh-CN" sz="1600"/>
              <a:t>server</a:t>
            </a:r>
            <a:r>
              <a:rPr lang="zh-CN" altLang="en-US" sz="1600"/>
              <a:t>端需要统一，不然可能会出现实现上</a:t>
            </a:r>
            <a:endParaRPr lang="zh-CN" altLang="en-US" sz="1600"/>
          </a:p>
          <a:p>
            <a:r>
              <a:rPr lang="zh-CN" altLang="en-US" sz="1600"/>
              <a:t>两端不一致的问题</a:t>
            </a:r>
            <a:r>
              <a:rPr lang="en-US" altLang="zh-CN" sz="1600"/>
              <a:t>(</a:t>
            </a:r>
            <a:r>
              <a:rPr lang="zh-CN" altLang="en-US" sz="1600"/>
              <a:t>如序列化反序列化等</a:t>
            </a:r>
            <a:r>
              <a:rPr lang="en-US" altLang="zh-CN" sz="1600"/>
              <a:t>)</a:t>
            </a:r>
            <a:r>
              <a:rPr lang="zh-CN" altLang="en-US" sz="1600"/>
              <a:t>而出问题。</a:t>
            </a:r>
            <a:endParaRPr lang="zh-CN" altLang="en-US" sz="1600"/>
          </a:p>
          <a:p>
            <a:r>
              <a:rPr lang="zh-CN" altLang="en-US" sz="1600"/>
              <a:t>在通过</a:t>
            </a:r>
            <a:r>
              <a:rPr lang="en-US" altLang="zh-CN" sz="1600"/>
              <a:t>request</a:t>
            </a:r>
            <a:r>
              <a:rPr lang="zh-CN" altLang="en-US" sz="1600"/>
              <a:t>传递参数时，正常的数值有意义，而</a:t>
            </a:r>
            <a:r>
              <a:rPr lang="en-US" altLang="zh-CN" sz="1600"/>
              <a:t>pointer</a:t>
            </a:r>
            <a:r>
              <a:rPr lang="zh-CN" altLang="en-US" sz="1600"/>
              <a:t>没有意义，</a:t>
            </a:r>
            <a:endParaRPr lang="zh-CN" altLang="en-US" sz="1600"/>
          </a:p>
          <a:p>
            <a:r>
              <a:rPr lang="zh-CN" altLang="en-US" sz="1600"/>
              <a:t>因为</a:t>
            </a:r>
            <a:r>
              <a:rPr lang="en-US" altLang="zh-CN" sz="1600"/>
              <a:t>client</a:t>
            </a:r>
            <a:r>
              <a:rPr lang="zh-CN" altLang="en-US" sz="1600"/>
              <a:t>与</a:t>
            </a:r>
            <a:r>
              <a:rPr lang="en-US" altLang="zh-CN" sz="1600"/>
              <a:t>server</a:t>
            </a:r>
            <a:r>
              <a:rPr lang="zh-CN" altLang="en-US" sz="1600"/>
              <a:t>一般具有不同的</a:t>
            </a:r>
            <a:r>
              <a:rPr lang="en-US" altLang="zh-CN" sz="1600"/>
              <a:t>address space</a:t>
            </a:r>
            <a:r>
              <a:rPr lang="zh-CN" altLang="en-US" sz="1600"/>
              <a:t>。</a:t>
            </a:r>
            <a:r>
              <a:rPr lang="en-US" altLang="zh-CN" sz="1600"/>
              <a:t>(23</a:t>
            </a:r>
            <a:r>
              <a:rPr lang="zh-CN" altLang="en-US" sz="1600"/>
              <a:t>页</a:t>
            </a:r>
            <a:r>
              <a:rPr lang="en-US" altLang="zh-CN" sz="1600"/>
              <a:t>PPT)</a:t>
            </a:r>
            <a:endParaRPr lang="en-US" altLang="zh-CN"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0" dirty="0"/>
              <a:t>Distributed system that support large-scale websites</a:t>
            </a:r>
            <a:endParaRPr kumimoji="1" lang="zh-CN" altLang="en-US" b="0" dirty="0"/>
          </a:p>
        </p:txBody>
      </p:sp>
      <p:sp>
        <p:nvSpPr>
          <p:cNvPr id="3" name="内容占位符 2"/>
          <p:cNvSpPr>
            <a:spLocks noGrp="1"/>
          </p:cNvSpPr>
          <p:nvPr>
            <p:ph idx="1"/>
          </p:nvPr>
        </p:nvSpPr>
        <p:spPr>
          <a:xfrm>
            <a:off x="457200" y="1129308"/>
            <a:ext cx="4549022" cy="1498280"/>
          </a:xfrm>
        </p:spPr>
        <p:txBody>
          <a:bodyPr>
            <a:normAutofit/>
          </a:bodyPr>
          <a:lstStyle/>
          <a:p>
            <a:r>
              <a:rPr kumimoji="1" lang="en-US" altLang="zh-CN" b="0" dirty="0"/>
              <a:t>Large-scale websites are composed of different distributed systems</a:t>
            </a:r>
            <a:endParaRPr kumimoji="1" lang="en-US" altLang="zh-CN" b="0" dirty="0"/>
          </a:p>
          <a:p>
            <a:pPr lvl="1"/>
            <a:r>
              <a:rPr kumimoji="1" lang="en-US" altLang="zh-CN" dirty="0"/>
              <a:t>Request processing, data storage</a:t>
            </a:r>
            <a:endParaRPr kumimoji="1" lang="en-US" altLang="zh-CN"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rgbClr val="000000"/>
                      </a:solidFill>
                    </a:rPr>
                    <a:t>File server</a:t>
                  </a:r>
                  <a:endParaRPr lang="zh-CN" altLang="en-US" sz="1200" dirty="0"/>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dirty="0">
                  <a:solidFill>
                    <a:srgbClr val="000000"/>
                  </a:solidFill>
                </a:rPr>
                <a:t>Distributed file system</a:t>
              </a:r>
              <a:endParaRPr lang="zh-CN" altLang="en-US" sz="1600" dirty="0"/>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rgbClr val="000000"/>
                    </a:solidFill>
                  </a:rPr>
                  <a:t>Database server</a:t>
                </a:r>
                <a:endParaRPr lang="zh-CN" altLang="en-US" sz="1200" dirty="0"/>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tx1"/>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t>Database</a:t>
                  </a:r>
                  <a:endParaRPr kumimoji="1" lang="en-US" altLang="zh-CN" sz="1200" b="1" dirty="0"/>
                </a:p>
                <a:p>
                  <a:pPr algn="ctr"/>
                  <a:r>
                    <a:rPr kumimoji="1" lang="en-US" altLang="zh-CN" sz="1200" dirty="0"/>
                    <a:t>user, price</a:t>
                  </a:r>
                  <a:endParaRPr kumimoji="1" lang="zh-CN" altLang="en-US" sz="1200" dirty="0"/>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dirty="0">
                  <a:solidFill>
                    <a:srgbClr val="000000"/>
                  </a:solidFill>
                </a:rPr>
                <a:t>Distributed database</a:t>
              </a:r>
              <a:endParaRPr lang="zh-CN" altLang="en-US" sz="1600" dirty="0"/>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dirty="0"/>
                    <a:t>Caching</a:t>
                  </a:r>
                  <a:endParaRPr kumimoji="1" lang="en-US" altLang="zh-CN" sz="1200" b="1" dirty="0"/>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rgbClr val="000000"/>
                      </a:solidFill>
                    </a:rPr>
                    <a:t>Caching server</a:t>
                  </a:r>
                  <a:endParaRPr lang="zh-CN" altLang="en-US" sz="1200" dirty="0"/>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dirty="0">
                  <a:solidFill>
                    <a:srgbClr val="000000"/>
                  </a:solidFill>
                </a:rPr>
                <a:t>Distributed caching</a:t>
              </a:r>
              <a:endParaRPr lang="zh-CN" altLang="en-US" sz="1600" dirty="0"/>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dirty="0">
                  <a:solidFill>
                    <a:srgbClr val="000000"/>
                  </a:solidFill>
                </a:rPr>
                <a:t>Load</a:t>
              </a:r>
              <a:endParaRPr kumimoji="1" lang="en-US" altLang="zh-CN" sz="1200" dirty="0">
                <a:solidFill>
                  <a:srgbClr val="000000"/>
                </a:solidFill>
              </a:endParaRPr>
            </a:p>
            <a:p>
              <a:r>
                <a:rPr kumimoji="1" lang="en-US" altLang="zh-CN" sz="1200" dirty="0">
                  <a:solidFill>
                    <a:srgbClr val="000000"/>
                  </a:solidFill>
                </a:rPr>
                <a:t>Balance</a:t>
              </a:r>
              <a:endParaRPr lang="zh-CN" altLang="en-US" sz="1200" dirty="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#1</a:t>
              </a:r>
              <a:endParaRPr kumimoji="1" lang="en-US" altLang="zh-CN" sz="1200" b="1" dirty="0">
                <a:solidFill>
                  <a:schemeClr val="tx1"/>
                </a:solidFill>
              </a:endParaRPr>
            </a:p>
            <a:p>
              <a:pPr algn="ctr"/>
              <a:r>
                <a:rPr kumimoji="1" lang="en-US" altLang="zh-CN" sz="1200" dirty="0">
                  <a:solidFill>
                    <a:schemeClr val="tx1"/>
                  </a:solidFill>
                </a:rPr>
                <a:t>generate the page</a:t>
              </a:r>
              <a:endParaRPr kumimoji="1" lang="en-US" altLang="zh-CN" sz="1200" dirty="0">
                <a:solidFill>
                  <a:schemeClr val="tx1"/>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Application #2</a:t>
              </a:r>
              <a:endParaRPr kumimoji="1" lang="en-US" altLang="zh-CN" sz="1200" b="1" dirty="0">
                <a:solidFill>
                  <a:schemeClr val="tx1"/>
                </a:solidFill>
              </a:endParaRPr>
            </a:p>
            <a:p>
              <a:pPr algn="ctr"/>
              <a:r>
                <a:rPr kumimoji="1" lang="en-US" altLang="zh-CN" sz="1200" dirty="0">
                  <a:solidFill>
                    <a:schemeClr val="tx1"/>
                  </a:solidFill>
                </a:rPr>
                <a:t>add the order</a:t>
              </a:r>
              <a:endParaRPr kumimoji="1" lang="en-US" altLang="zh-CN" sz="1200" dirty="0">
                <a:solidFill>
                  <a:schemeClr val="tx1"/>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rgbClr val="000000"/>
                  </a:solidFill>
                </a:rPr>
                <a:t>Application server</a:t>
              </a:r>
              <a:endParaRPr lang="zh-CN" altLang="en-US" sz="1200" dirty="0"/>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dirty="0">
                  <a:solidFill>
                    <a:srgbClr val="000000"/>
                  </a:solidFill>
                </a:rPr>
                <a:t>Internet</a:t>
              </a:r>
              <a:endParaRPr lang="zh-CN" altLang="en-US" dirty="0"/>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5" name="图片 124"/>
          <p:cNvPicPr>
            <a:picLocks noChangeAspect="1"/>
          </p:cNvPicPr>
          <p:nvPr/>
        </p:nvPicPr>
        <p:blipFill>
          <a:blip r:embed="rId1"/>
          <a:stretch>
            <a:fillRect/>
          </a:stretch>
        </p:blipFill>
        <p:spPr>
          <a:xfrm>
            <a:off x="357945" y="3397695"/>
            <a:ext cx="329286" cy="329286"/>
          </a:xfrm>
          <a:prstGeom prst="rect">
            <a:avLst/>
          </a:prstGeom>
        </p:spPr>
      </p:pic>
      <p:pic>
        <p:nvPicPr>
          <p:cNvPr id="126" name="图片 125"/>
          <p:cNvPicPr>
            <a:picLocks noChangeAspect="1"/>
          </p:cNvPicPr>
          <p:nvPr/>
        </p:nvPicPr>
        <p:blipFill>
          <a:blip r:embed="rId2"/>
          <a:stretch>
            <a:fillRect/>
          </a:stretch>
        </p:blipFill>
        <p:spPr>
          <a:xfrm>
            <a:off x="267280" y="3955145"/>
            <a:ext cx="536836" cy="536836"/>
          </a:xfrm>
          <a:prstGeom prst="rect">
            <a:avLst/>
          </a:prstGeom>
        </p:spPr>
      </p:pic>
      <p:pic>
        <p:nvPicPr>
          <p:cNvPr id="127" name="图片 126"/>
          <p:cNvPicPr>
            <a:picLocks noChangeAspect="1"/>
          </p:cNvPicPr>
          <p:nvPr/>
        </p:nvPicPr>
        <p:blipFill>
          <a:blip r:embed="rId3"/>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dirty="0"/>
              <a:t>Users</a:t>
            </a:r>
            <a:endParaRPr lang="zh-CN" altLang="en-US" dirty="0"/>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dirty="0">
                  <a:solidFill>
                    <a:srgbClr val="000000"/>
                  </a:solidFill>
                </a:rPr>
                <a:t>CDN</a:t>
              </a:r>
              <a:endParaRPr lang="zh-CN" altLang="en-US" dirty="0"/>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dirty="0">
                  <a:solidFill>
                    <a:srgbClr val="000000"/>
                  </a:solidFill>
                </a:rPr>
                <a:t>Message queue</a:t>
              </a:r>
              <a:endParaRPr lang="zh-CN" altLang="en-US" sz="1200" dirty="0"/>
            </a:p>
          </p:txBody>
        </p:sp>
      </p:grpSp>
      <p:sp>
        <p:nvSpPr>
          <p:cNvPr id="4" name="任意形状 3"/>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 reply message</a:t>
            </a:r>
            <a:endParaRPr kumimoji="1" lang="zh-CN" altLang="en-US" dirty="0"/>
          </a:p>
        </p:txBody>
      </p:sp>
      <p:sp>
        <p:nvSpPr>
          <p:cNvPr id="3" name="内容占位符 2"/>
          <p:cNvSpPr>
            <a:spLocks noGrp="1"/>
          </p:cNvSpPr>
          <p:nvPr>
            <p:ph idx="1"/>
          </p:nvPr>
        </p:nvSpPr>
        <p:spPr>
          <a:xfrm>
            <a:off x="457200" y="1129308"/>
            <a:ext cx="8229600" cy="4585692"/>
          </a:xfrm>
        </p:spPr>
        <p:txBody>
          <a:bodyPr>
            <a:normAutofit/>
          </a:bodyPr>
          <a:lstStyle/>
          <a:p>
            <a:r>
              <a:rPr kumimoji="1" lang="en-US" altLang="zh-CN" dirty="0"/>
              <a:t>RPC</a:t>
            </a:r>
            <a:r>
              <a:rPr kumimoji="1" lang="zh-CN" altLang="en-US" dirty="0"/>
              <a:t> </a:t>
            </a:r>
            <a:r>
              <a:rPr kumimoji="1" lang="en-US" altLang="zh-CN" dirty="0">
                <a:solidFill>
                  <a:srgbClr val="FF0000"/>
                </a:solidFill>
              </a:rPr>
              <a:t>reply</a:t>
            </a:r>
            <a:r>
              <a:rPr kumimoji="1" lang="en-US" altLang="zh-CN" dirty="0"/>
              <a:t>:</a:t>
            </a:r>
            <a:endParaRPr kumimoji="1" lang="en-US" altLang="zh-CN" dirty="0"/>
          </a:p>
          <a:p>
            <a:pPr lvl="1"/>
            <a:r>
              <a:rPr kumimoji="1" lang="en-US" altLang="zh-CN" b="1" dirty="0" err="1">
                <a:solidFill>
                  <a:srgbClr val="C00000"/>
                </a:solidFill>
              </a:rPr>
              <a:t>Xid</a:t>
            </a:r>
            <a:endParaRPr kumimoji="1" lang="en-US" altLang="zh-CN" b="1" dirty="0">
              <a:solidFill>
                <a:srgbClr val="C00000"/>
              </a:solidFill>
            </a:endParaRPr>
          </a:p>
          <a:p>
            <a:pPr lvl="1"/>
            <a:r>
              <a:rPr kumimoji="1" lang="en-US" altLang="zh-CN" dirty="0"/>
              <a:t>call/reply</a:t>
            </a:r>
            <a:endParaRPr kumimoji="1" lang="en-US" altLang="zh-CN" dirty="0"/>
          </a:p>
          <a:p>
            <a:pPr lvl="1"/>
            <a:r>
              <a:rPr kumimoji="1" lang="en-US" altLang="zh-CN" b="1" dirty="0">
                <a:solidFill>
                  <a:srgbClr val="C00000"/>
                </a:solidFill>
              </a:rPr>
              <a:t>accepted</a:t>
            </a:r>
            <a:r>
              <a:rPr kumimoji="1" lang="en-US" altLang="zh-CN" dirty="0"/>
              <a:t>? (Yes,</a:t>
            </a:r>
            <a:r>
              <a:rPr kumimoji="1" lang="zh-CN" altLang="en-US" dirty="0"/>
              <a:t> </a:t>
            </a:r>
            <a:r>
              <a:rPr kumimoji="1" lang="en-US" altLang="zh-CN" dirty="0"/>
              <a:t>or</a:t>
            </a:r>
            <a:r>
              <a:rPr kumimoji="1" lang="zh-CN" altLang="en-US" dirty="0"/>
              <a:t> </a:t>
            </a:r>
            <a:r>
              <a:rPr kumimoji="1" lang="en-US" altLang="zh-CN" dirty="0"/>
              <a:t>No</a:t>
            </a:r>
            <a:r>
              <a:rPr kumimoji="1" lang="zh-CN" altLang="en-US" dirty="0"/>
              <a:t> </a:t>
            </a:r>
            <a:r>
              <a:rPr kumimoji="1" lang="en-US" altLang="zh-CN" dirty="0"/>
              <a:t>due</a:t>
            </a:r>
            <a:r>
              <a:rPr kumimoji="1" lang="zh-CN" altLang="en-US" dirty="0"/>
              <a:t> </a:t>
            </a:r>
            <a:r>
              <a:rPr kumimoji="1" lang="en-US" altLang="zh-CN" dirty="0"/>
              <a:t>to</a:t>
            </a:r>
            <a:r>
              <a:rPr kumimoji="1" lang="zh-CN" altLang="en-US" dirty="0"/>
              <a:t> </a:t>
            </a:r>
            <a:r>
              <a:rPr kumimoji="1" lang="en-US" altLang="zh-CN" dirty="0"/>
              <a:t>bad RPC version, auth failure,</a:t>
            </a:r>
            <a:r>
              <a:rPr kumimoji="1" lang="zh-CN" altLang="en-US" dirty="0"/>
              <a:t> </a:t>
            </a:r>
            <a:r>
              <a:rPr kumimoji="1" lang="en-US" altLang="zh-CN" dirty="0"/>
              <a:t>etc.)</a:t>
            </a:r>
            <a:endParaRPr kumimoji="1" lang="en-US" altLang="zh-CN" dirty="0"/>
          </a:p>
          <a:p>
            <a:pPr lvl="1"/>
            <a:r>
              <a:rPr kumimoji="1" lang="en-US" altLang="zh-CN" dirty="0"/>
              <a:t>auth stuff</a:t>
            </a:r>
            <a:endParaRPr kumimoji="1" lang="en-US" altLang="zh-CN" dirty="0"/>
          </a:p>
          <a:p>
            <a:pPr lvl="1"/>
            <a:r>
              <a:rPr kumimoji="1" lang="en-US" altLang="zh-CN" b="1" dirty="0">
                <a:solidFill>
                  <a:srgbClr val="C00000"/>
                </a:solidFill>
              </a:rPr>
              <a:t>success</a:t>
            </a:r>
            <a:r>
              <a:rPr kumimoji="1" lang="en-US" altLang="zh-CN" dirty="0"/>
              <a:t>? (Yes,</a:t>
            </a:r>
            <a:r>
              <a:rPr kumimoji="1" lang="zh-CN" altLang="en-US" dirty="0"/>
              <a:t> </a:t>
            </a:r>
            <a:r>
              <a:rPr kumimoji="1" lang="en-US" altLang="zh-CN" dirty="0"/>
              <a:t>or</a:t>
            </a:r>
            <a:r>
              <a:rPr kumimoji="1" lang="zh-CN" altLang="en-US" dirty="0"/>
              <a:t> </a:t>
            </a:r>
            <a:r>
              <a:rPr kumimoji="1" lang="en-US" altLang="zh-CN" dirty="0"/>
              <a:t>No</a:t>
            </a:r>
            <a:r>
              <a:rPr kumimoji="1" lang="zh-CN" altLang="en-US" dirty="0"/>
              <a:t> </a:t>
            </a:r>
            <a:r>
              <a:rPr kumimoji="1" lang="en-US" altLang="zh-CN" dirty="0"/>
              <a:t>due</a:t>
            </a:r>
            <a:r>
              <a:rPr kumimoji="1" lang="zh-CN" altLang="en-US" dirty="0"/>
              <a:t> </a:t>
            </a:r>
            <a:r>
              <a:rPr kumimoji="1" lang="en-US" altLang="zh-CN" dirty="0"/>
              <a:t>to bad prog/proc #,</a:t>
            </a:r>
            <a:r>
              <a:rPr kumimoji="1" lang="zh-CN" altLang="en-US" dirty="0"/>
              <a:t> </a:t>
            </a:r>
            <a:r>
              <a:rPr kumimoji="1" lang="en-US" altLang="zh-CN" dirty="0"/>
              <a:t>etc.)</a:t>
            </a:r>
            <a:endParaRPr kumimoji="1" lang="en-US" altLang="zh-CN" dirty="0"/>
          </a:p>
          <a:p>
            <a:pPr lvl="1"/>
            <a:r>
              <a:rPr kumimoji="1" lang="en-US" altLang="zh-CN" b="1" dirty="0">
                <a:solidFill>
                  <a:srgbClr val="C00000"/>
                </a:solidFill>
              </a:rPr>
              <a:t>results</a:t>
            </a:r>
            <a:endParaRPr kumimoji="1" lang="en-US" altLang="zh-CN" b="1" dirty="0">
              <a:solidFill>
                <a:srgbClr val="C00000"/>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2833370" y="944880"/>
            <a:ext cx="5853430" cy="1322070"/>
          </a:xfrm>
          <a:prstGeom prst="rect">
            <a:avLst/>
          </a:prstGeom>
          <a:noFill/>
        </p:spPr>
        <p:txBody>
          <a:bodyPr wrap="square" rtlCol="0">
            <a:spAutoFit/>
          </a:bodyPr>
          <a:p>
            <a:r>
              <a:rPr lang="en-US" altLang="zh-CN" sz="1600"/>
              <a:t>accepted</a:t>
            </a:r>
            <a:r>
              <a:rPr lang="zh-CN" altLang="en-US" sz="1600"/>
              <a:t>是在做用户权限认证与</a:t>
            </a:r>
            <a:r>
              <a:rPr lang="en-US" altLang="zh-CN" sz="1600"/>
              <a:t>rpc version</a:t>
            </a:r>
            <a:r>
              <a:rPr lang="zh-CN" altLang="en-US" sz="1600"/>
              <a:t>比对之类的操作，即是在确保这个</a:t>
            </a:r>
            <a:r>
              <a:rPr lang="en-US" altLang="zh-CN" sz="1600"/>
              <a:t>request</a:t>
            </a:r>
            <a:r>
              <a:rPr lang="zh-CN" altLang="en-US" sz="1600"/>
              <a:t>至少可以被当前</a:t>
            </a:r>
            <a:r>
              <a:rPr lang="en-US" altLang="zh-CN" sz="1600"/>
              <a:t>server</a:t>
            </a:r>
            <a:r>
              <a:rPr lang="zh-CN" altLang="en-US" sz="1600"/>
              <a:t>接收；</a:t>
            </a:r>
            <a:endParaRPr lang="zh-CN" altLang="en-US" sz="1600"/>
          </a:p>
          <a:p>
            <a:r>
              <a:rPr lang="en-US" altLang="zh-CN" sz="1600"/>
              <a:t>success</a:t>
            </a:r>
            <a:r>
              <a:rPr lang="zh-CN" altLang="en-US" sz="1600"/>
              <a:t>是发生在</a:t>
            </a:r>
            <a:r>
              <a:rPr lang="en-US" altLang="zh-CN" sz="1600"/>
              <a:t>accepted</a:t>
            </a:r>
            <a:r>
              <a:rPr lang="zh-CN" altLang="en-US" sz="1600"/>
              <a:t>之后的，是</a:t>
            </a:r>
            <a:r>
              <a:rPr lang="en-US" altLang="zh-CN" sz="1600"/>
              <a:t>server</a:t>
            </a:r>
            <a:r>
              <a:rPr lang="zh-CN" altLang="en-US" sz="1600"/>
              <a:t>接受之后是否处理成功，但是要注意，即使处理成功，</a:t>
            </a:r>
            <a:r>
              <a:rPr lang="en-US" altLang="zh-CN" sz="1600"/>
              <a:t>client</a:t>
            </a:r>
            <a:r>
              <a:rPr lang="zh-CN" altLang="en-US" sz="1600"/>
              <a:t>也不一定就会收到对应的</a:t>
            </a:r>
            <a:r>
              <a:rPr lang="en-US" altLang="zh-CN" sz="1600"/>
              <a:t>response</a:t>
            </a:r>
            <a:endParaRPr lang="en-US" altLang="zh-CN"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Binding: </a:t>
            </a:r>
            <a:r>
              <a:rPr kumimoji="1" lang="en-US" altLang="zh-CN" dirty="0">
                <a:solidFill>
                  <a:srgbClr val="0432FF"/>
                </a:solidFill>
              </a:rPr>
              <a:t>find the server</a:t>
            </a:r>
            <a:endParaRPr kumimoji="1" lang="en-US" altLang="zh-CN" dirty="0">
              <a:solidFill>
                <a:srgbClr val="0432FF"/>
              </a:solidFill>
            </a:endParaRPr>
          </a:p>
        </p:txBody>
      </p:sp>
      <p:sp>
        <p:nvSpPr>
          <p:cNvPr id="3" name="内容占位符 2"/>
          <p:cNvSpPr>
            <a:spLocks noGrp="1"/>
          </p:cNvSpPr>
          <p:nvPr>
            <p:ph idx="1"/>
          </p:nvPr>
        </p:nvSpPr>
        <p:spPr/>
        <p:txBody>
          <a:bodyPr/>
          <a:lstStyle/>
          <a:p>
            <a:r>
              <a:rPr kumimoji="1" lang="en-US" altLang="zh-CN" b="0" dirty="0"/>
              <a:t>Can implement with other network name services </a:t>
            </a:r>
            <a:endParaRPr kumimoji="1" lang="en-US" altLang="zh-CN" b="0" dirty="0"/>
          </a:p>
          <a:p>
            <a:pPr lvl="1"/>
            <a:r>
              <a:rPr kumimoji="1" lang="en-US" altLang="zh-CN" dirty="0"/>
              <a:t>E.g., </a:t>
            </a:r>
            <a:r>
              <a:rPr kumimoji="1" lang="en-US" altLang="zh-CN" u="sng" dirty="0"/>
              <a:t>192.168.10.233:8888</a:t>
            </a:r>
            <a:r>
              <a:rPr kumimoji="1" lang="en-US" altLang="zh-CN" dirty="0"/>
              <a:t> + function ID</a:t>
            </a:r>
            <a:endParaRPr kumimoji="1" lang="en-US" altLang="zh-CN" dirty="0"/>
          </a:p>
          <a:p>
            <a:r>
              <a:rPr kumimoji="1" lang="en-US" altLang="zh-CN" dirty="0"/>
              <a:t>Example: </a:t>
            </a:r>
            <a:r>
              <a:rPr kumimoji="1" lang="en-US" altLang="zh-CN" dirty="0" err="1"/>
              <a:t>gRPC</a:t>
            </a:r>
            <a:r>
              <a:rPr kumimoji="1" lang="en-US" altLang="zh-CN" dirty="0"/>
              <a:t> </a:t>
            </a:r>
            <a:endParaRPr kumimoji="1" lang="en-US" altLang="zh-CN"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Rectangle 13"/>
          <p:cNvSpPr/>
          <p:nvPr/>
        </p:nvSpPr>
        <p:spPr>
          <a:xfrm>
            <a:off x="995233" y="2641654"/>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err="1">
                <a:latin typeface="微软雅黑" panose="020B0503020204020204" charset="-122"/>
                <a:ea typeface="微软雅黑" panose="020B0503020204020204" charset="-122"/>
              </a:rPr>
              <a:t>gRPC</a:t>
            </a:r>
            <a:r>
              <a:rPr lang="en-US" altLang="zh-CN" sz="2000" dirty="0">
                <a:latin typeface="微软雅黑" panose="020B0503020204020204" charset="-122"/>
                <a:ea typeface="微软雅黑" panose="020B0503020204020204" charset="-122"/>
              </a:rPr>
              <a:t> client</a:t>
            </a:r>
            <a:endParaRPr lang="en-US" altLang="zh-CN" sz="2000" dirty="0">
              <a:latin typeface="微软雅黑" panose="020B0503020204020204" charset="-122"/>
              <a:ea typeface="微软雅黑" panose="020B0503020204020204" charset="-122"/>
            </a:endParaRPr>
          </a:p>
        </p:txBody>
      </p:sp>
      <p:sp>
        <p:nvSpPr>
          <p:cNvPr id="13" name="矩形 12"/>
          <p:cNvSpPr/>
          <p:nvPr/>
        </p:nvSpPr>
        <p:spPr>
          <a:xfrm>
            <a:off x="491177" y="3095228"/>
            <a:ext cx="5760640" cy="645160"/>
          </a:xfrm>
          <a:prstGeom prst="rect">
            <a:avLst/>
          </a:prstGeom>
        </p:spPr>
        <p:txBody>
          <a:bodyPr wrap="square">
            <a:spAutoFit/>
          </a:bodyPr>
          <a:lstStyle/>
          <a:p>
            <a:r>
              <a:rPr lang="en-US" altLang="zh-CN" dirty="0" err="1">
                <a:solidFill>
                  <a:srgbClr val="1A1A1A"/>
                </a:solidFill>
                <a:latin typeface="微软雅黑" panose="020B0503020204020204" charset="-122"/>
                <a:ea typeface="微软雅黑" panose="020B0503020204020204" charset="-122"/>
              </a:rPr>
              <a:t>grpc</a:t>
            </a:r>
            <a:r>
              <a:rPr lang="en-US" altLang="zh-CN" dirty="0">
                <a:solidFill>
                  <a:srgbClr val="434343"/>
                </a:solidFill>
                <a:latin typeface="微软雅黑" panose="020B0503020204020204" charset="-122"/>
                <a:ea typeface="微软雅黑" panose="020B0503020204020204" charset="-122"/>
              </a:rPr>
              <a:t>::</a:t>
            </a:r>
            <a:r>
              <a:rPr lang="en-US" altLang="zh-CN" dirty="0" err="1">
                <a:solidFill>
                  <a:srgbClr val="1A1A1A"/>
                </a:solidFill>
                <a:latin typeface="微软雅黑" panose="020B0503020204020204" charset="-122"/>
                <a:ea typeface="微软雅黑" panose="020B0503020204020204" charset="-122"/>
              </a:rPr>
              <a:t>CreateChannel</a:t>
            </a:r>
            <a:r>
              <a:rPr lang="en-US" altLang="zh-CN" dirty="0">
                <a:solidFill>
                  <a:srgbClr val="1A1A1A"/>
                </a:solidFill>
                <a:latin typeface="微软雅黑" panose="020B0503020204020204" charset="-122"/>
                <a:ea typeface="微软雅黑" panose="020B0503020204020204" charset="-122"/>
              </a:rPr>
              <a:t>(</a:t>
            </a:r>
            <a:r>
              <a:rPr lang="en-US" altLang="zh-CN" dirty="0">
                <a:solidFill>
                  <a:srgbClr val="BE1F04"/>
                </a:solidFill>
                <a:latin typeface="微软雅黑" panose="020B0503020204020204" charset="-122"/>
                <a:ea typeface="微软雅黑" panose="020B0503020204020204" charset="-122"/>
              </a:rPr>
              <a:t>"localhost:50051"</a:t>
            </a:r>
            <a:r>
              <a:rPr lang="en-US" altLang="zh-CN" dirty="0">
                <a:solidFill>
                  <a:srgbClr val="1A1A1A"/>
                </a:solidFill>
                <a:latin typeface="微软雅黑" panose="020B0503020204020204" charset="-122"/>
                <a:ea typeface="微软雅黑" panose="020B0503020204020204" charset="-122"/>
              </a:rPr>
              <a:t>,</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a:t>
            </a:r>
            <a:r>
              <a:rPr lang="en-US" altLang="zh-CN" dirty="0" err="1">
                <a:solidFill>
                  <a:srgbClr val="1A1A1A"/>
                </a:solidFill>
                <a:latin typeface="微软雅黑" panose="020B0503020204020204" charset="-122"/>
                <a:ea typeface="微软雅黑" panose="020B0503020204020204" charset="-122"/>
              </a:rPr>
              <a:t>grpc</a:t>
            </a:r>
            <a:r>
              <a:rPr lang="en-US" altLang="zh-CN" dirty="0">
                <a:solidFill>
                  <a:srgbClr val="434343"/>
                </a:solidFill>
                <a:latin typeface="微软雅黑" panose="020B0503020204020204" charset="-122"/>
                <a:ea typeface="微软雅黑" panose="020B0503020204020204" charset="-122"/>
              </a:rPr>
              <a:t>::</a:t>
            </a:r>
            <a:r>
              <a:rPr lang="en-US" altLang="zh-CN" dirty="0" err="1">
                <a:solidFill>
                  <a:srgbClr val="1A1A1A"/>
                </a:solidFill>
                <a:latin typeface="微软雅黑" panose="020B0503020204020204" charset="-122"/>
                <a:ea typeface="微软雅黑" panose="020B0503020204020204" charset="-122"/>
              </a:rPr>
              <a:t>InsecureChannelCredentials</a:t>
            </a:r>
            <a:r>
              <a:rPr lang="en-US" altLang="zh-CN" dirty="0">
                <a:solidFill>
                  <a:srgbClr val="1A1A1A"/>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14" name="Rectangle 13"/>
          <p:cNvSpPr/>
          <p:nvPr/>
        </p:nvSpPr>
        <p:spPr>
          <a:xfrm>
            <a:off x="995233" y="4159563"/>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err="1">
                <a:latin typeface="微软雅黑" panose="020B0503020204020204" charset="-122"/>
                <a:ea typeface="微软雅黑" panose="020B0503020204020204" charset="-122"/>
              </a:rPr>
              <a:t>gRPC</a:t>
            </a:r>
            <a:r>
              <a:rPr lang="en-US" altLang="zh-CN" sz="2000" dirty="0">
                <a:latin typeface="微软雅黑" panose="020B0503020204020204" charset="-122"/>
                <a:ea typeface="微软雅黑" panose="020B0503020204020204" charset="-122"/>
              </a:rPr>
              <a:t> server</a:t>
            </a:r>
            <a:endParaRPr lang="en-US" altLang="zh-CN" sz="2000" dirty="0">
              <a:latin typeface="微软雅黑" panose="020B0503020204020204" charset="-122"/>
              <a:ea typeface="微软雅黑" panose="020B0503020204020204" charset="-122"/>
            </a:endParaRPr>
          </a:p>
        </p:txBody>
      </p:sp>
      <p:sp>
        <p:nvSpPr>
          <p:cNvPr id="15" name="矩形 14"/>
          <p:cNvSpPr/>
          <p:nvPr/>
        </p:nvSpPr>
        <p:spPr>
          <a:xfrm>
            <a:off x="1907704" y="4646304"/>
            <a:ext cx="8064896" cy="922020"/>
          </a:xfrm>
          <a:prstGeom prst="rect">
            <a:avLst/>
          </a:prstGeom>
        </p:spPr>
        <p:txBody>
          <a:bodyPr wrap="square">
            <a:spAutoFit/>
          </a:bodyPr>
          <a:lstStyle/>
          <a:p>
            <a:r>
              <a:rPr lang="en-US" altLang="zh-CN" dirty="0">
                <a:solidFill>
                  <a:srgbClr val="1A1A1A"/>
                </a:solidFill>
                <a:latin typeface="Menlo-Regular" panose="020B0609030804020204" pitchFamily="49" charset="0"/>
              </a:rPr>
              <a:t> </a:t>
            </a:r>
            <a:r>
              <a:rPr lang="en-US" altLang="zh-CN" dirty="0">
                <a:solidFill>
                  <a:srgbClr val="1A1A1A"/>
                </a:solidFill>
                <a:latin typeface="微软雅黑" panose="020B0503020204020204" charset="-122"/>
                <a:ea typeface="微软雅黑" panose="020B0503020204020204" charset="-122"/>
              </a:rPr>
              <a:t>std</a:t>
            </a:r>
            <a:r>
              <a:rPr lang="en-US" altLang="zh-CN" dirty="0">
                <a:solidFill>
                  <a:srgbClr val="434343"/>
                </a:solidFill>
                <a:latin typeface="微软雅黑" panose="020B0503020204020204" charset="-122"/>
                <a:ea typeface="微软雅黑" panose="020B0503020204020204" charset="-122"/>
              </a:rPr>
              <a:t>::</a:t>
            </a:r>
            <a:r>
              <a:rPr lang="en-US" altLang="zh-CN" dirty="0" err="1">
                <a:solidFill>
                  <a:srgbClr val="1A1A1A"/>
                </a:solidFill>
                <a:latin typeface="微软雅黑" panose="020B0503020204020204" charset="-122"/>
                <a:ea typeface="微软雅黑" panose="020B0503020204020204" charset="-122"/>
              </a:rPr>
              <a:t>stringserver_address</a:t>
            </a:r>
            <a:r>
              <a:rPr lang="en-US" altLang="zh-CN" dirty="0">
                <a:solidFill>
                  <a:srgbClr val="1A1A1A"/>
                </a:solidFill>
                <a:latin typeface="微软雅黑" panose="020B0503020204020204" charset="-122"/>
                <a:ea typeface="微软雅黑" panose="020B0503020204020204" charset="-122"/>
              </a:rPr>
              <a:t>(</a:t>
            </a:r>
            <a:r>
              <a:rPr lang="en-US" altLang="zh-CN" dirty="0">
                <a:solidFill>
                  <a:srgbClr val="BE1F04"/>
                </a:solidFill>
                <a:latin typeface="微软雅黑" panose="020B0503020204020204" charset="-122"/>
                <a:ea typeface="微软雅黑" panose="020B0503020204020204" charset="-122"/>
              </a:rPr>
              <a:t>"0.0.0.0:50051"</a:t>
            </a:r>
            <a:r>
              <a:rPr lang="en-US" altLang="zh-CN" dirty="0">
                <a:solidFill>
                  <a:srgbClr val="1A1A1A"/>
                </a:solidFill>
                <a:latin typeface="微软雅黑" panose="020B0503020204020204" charset="-122"/>
                <a:ea typeface="微软雅黑" panose="020B0503020204020204" charset="-122"/>
              </a:rPr>
              <a:t>);</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 </a:t>
            </a:r>
            <a:r>
              <a:rPr lang="en-US" altLang="zh-CN" dirty="0" err="1">
                <a:solidFill>
                  <a:srgbClr val="1A1A1A"/>
                </a:solidFill>
                <a:latin typeface="微软雅黑" panose="020B0503020204020204" charset="-122"/>
                <a:ea typeface="微软雅黑" panose="020B0503020204020204" charset="-122"/>
              </a:rPr>
              <a:t>AddListeningPort</a:t>
            </a:r>
            <a:r>
              <a:rPr lang="en-US" altLang="zh-CN" dirty="0">
                <a:solidFill>
                  <a:srgbClr val="1A1A1A"/>
                </a:solidFill>
                <a:latin typeface="微软雅黑" panose="020B0503020204020204" charset="-122"/>
                <a:ea typeface="微软雅黑" panose="020B0503020204020204" charset="-122"/>
              </a:rPr>
              <a:t>(</a:t>
            </a:r>
            <a:r>
              <a:rPr lang="en-US" altLang="zh-CN" dirty="0" err="1">
                <a:solidFill>
                  <a:srgbClr val="1A1A1A"/>
                </a:solidFill>
                <a:latin typeface="微软雅黑" panose="020B0503020204020204" charset="-122"/>
                <a:ea typeface="微软雅黑" panose="020B0503020204020204" charset="-122"/>
              </a:rPr>
              <a:t>server_address</a:t>
            </a:r>
            <a:r>
              <a:rPr lang="en-US" altLang="zh-CN" dirty="0">
                <a:solidFill>
                  <a:srgbClr val="1A1A1A"/>
                </a:solidFill>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p:txBody>
      </p:sp>
      <p:sp>
        <p:nvSpPr>
          <p:cNvPr id="16" name="任意形状 15"/>
          <p:cNvSpPr/>
          <p:nvPr/>
        </p:nvSpPr>
        <p:spPr>
          <a:xfrm>
            <a:off x="5633545" y="3162939"/>
            <a:ext cx="1315840" cy="1493144"/>
          </a:xfrm>
          <a:custGeom>
            <a:avLst/>
            <a:gdLst>
              <a:gd name="connsiteX0" fmla="*/ 0 w 1315840"/>
              <a:gd name="connsiteY0" fmla="*/ 147820 h 1493144"/>
              <a:gd name="connsiteX1" fmla="*/ 620110 w 1315840"/>
              <a:gd name="connsiteY1" fmla="*/ 675 h 1493144"/>
              <a:gd name="connsiteX2" fmla="*/ 1093076 w 1315840"/>
              <a:gd name="connsiteY2" fmla="*/ 200371 h 1493144"/>
              <a:gd name="connsiteX3" fmla="*/ 1303283 w 1315840"/>
              <a:gd name="connsiteY3" fmla="*/ 704868 h 1493144"/>
              <a:gd name="connsiteX4" fmla="*/ 746234 w 1315840"/>
              <a:gd name="connsiteY4" fmla="*/ 988647 h 1493144"/>
              <a:gd name="connsiteX5" fmla="*/ 651641 w 1315840"/>
              <a:gd name="connsiteY5" fmla="*/ 1493144 h 149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840" h="1493144">
                <a:moveTo>
                  <a:pt x="0" y="147820"/>
                </a:moveTo>
                <a:cubicBezTo>
                  <a:pt x="218965" y="69868"/>
                  <a:pt x="437931" y="-8084"/>
                  <a:pt x="620110" y="675"/>
                </a:cubicBezTo>
                <a:cubicBezTo>
                  <a:pt x="802289" y="9433"/>
                  <a:pt x="979214" y="83006"/>
                  <a:pt x="1093076" y="200371"/>
                </a:cubicBezTo>
                <a:cubicBezTo>
                  <a:pt x="1206938" y="317736"/>
                  <a:pt x="1361090" y="573489"/>
                  <a:pt x="1303283" y="704868"/>
                </a:cubicBezTo>
                <a:cubicBezTo>
                  <a:pt x="1245476" y="836247"/>
                  <a:pt x="854841" y="857268"/>
                  <a:pt x="746234" y="988647"/>
                </a:cubicBezTo>
                <a:cubicBezTo>
                  <a:pt x="637627" y="1120026"/>
                  <a:pt x="644634" y="1306585"/>
                  <a:pt x="651641" y="1493144"/>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6425404" y="3567668"/>
            <a:ext cx="1018227" cy="369332"/>
          </a:xfrm>
          <a:prstGeom prst="rect">
            <a:avLst/>
          </a:prstGeom>
          <a:solidFill>
            <a:schemeClr val="bg1"/>
          </a:solidFill>
        </p:spPr>
        <p:txBody>
          <a:bodyPr wrap="none">
            <a:spAutoFit/>
          </a:bodyPr>
          <a:lstStyle/>
          <a:p>
            <a:r>
              <a:rPr kumimoji="1" lang="en-US" altLang="zh-CN" b="1" dirty="0">
                <a:solidFill>
                  <a:srgbClr val="BE384B"/>
                </a:solidFill>
              </a:rPr>
              <a:t>binding</a:t>
            </a:r>
            <a:endParaRPr lang="zh-CN" altLang="en-US" b="1" dirty="0">
              <a:solidFill>
                <a:srgbClr val="BE384B"/>
              </a:solidFill>
            </a:endParaRPr>
          </a:p>
        </p:txBody>
      </p:sp>
      <p:sp>
        <p:nvSpPr>
          <p:cNvPr id="5" name="文本框 4"/>
          <p:cNvSpPr txBox="1"/>
          <p:nvPr/>
        </p:nvSpPr>
        <p:spPr>
          <a:xfrm>
            <a:off x="5799455" y="528955"/>
            <a:ext cx="2859405" cy="1568450"/>
          </a:xfrm>
          <a:prstGeom prst="rect">
            <a:avLst/>
          </a:prstGeom>
          <a:noFill/>
        </p:spPr>
        <p:txBody>
          <a:bodyPr wrap="none" rtlCol="0">
            <a:spAutoFit/>
          </a:bodyPr>
          <a:p>
            <a:r>
              <a:rPr lang="en-US" altLang="zh-CN" sz="1600"/>
              <a:t>binding</a:t>
            </a:r>
            <a:r>
              <a:rPr lang="zh-CN" altLang="en-US" sz="1600"/>
              <a:t>的作用是为</a:t>
            </a:r>
            <a:r>
              <a:rPr lang="en-US" altLang="zh-CN" sz="1600"/>
              <a:t>client</a:t>
            </a:r>
            <a:endParaRPr lang="en-US" altLang="zh-CN" sz="1600"/>
          </a:p>
          <a:p>
            <a:r>
              <a:rPr lang="zh-CN" altLang="en-US" sz="1600"/>
              <a:t>找到一个合适的用于接受</a:t>
            </a:r>
            <a:endParaRPr lang="zh-CN" altLang="en-US" sz="1600"/>
          </a:p>
          <a:p>
            <a:r>
              <a:rPr lang="en-US" altLang="zh-CN" sz="1600"/>
              <a:t>request</a:t>
            </a:r>
            <a:r>
              <a:rPr lang="zh-CN" altLang="en-US" sz="1600"/>
              <a:t>的</a:t>
            </a:r>
            <a:r>
              <a:rPr lang="en-US" altLang="zh-CN" sz="1600"/>
              <a:t>server</a:t>
            </a:r>
            <a:r>
              <a:rPr lang="zh-CN" altLang="en-US" sz="1600"/>
              <a:t>，其主要是</a:t>
            </a:r>
            <a:endParaRPr lang="zh-CN" altLang="en-US" sz="1600"/>
          </a:p>
          <a:p>
            <a:r>
              <a:rPr lang="zh-CN" altLang="en-US" sz="1600"/>
              <a:t>创建一个连接</a:t>
            </a:r>
            <a:r>
              <a:rPr lang="en-US" altLang="zh-CN" sz="1600"/>
              <a:t>client</a:t>
            </a:r>
            <a:r>
              <a:rPr lang="zh-CN" altLang="en-US" sz="1600"/>
              <a:t>与</a:t>
            </a:r>
            <a:r>
              <a:rPr lang="en-US" altLang="zh-CN" sz="1600"/>
              <a:t>server</a:t>
            </a:r>
            <a:endParaRPr lang="en-US" altLang="zh-CN" sz="1600"/>
          </a:p>
          <a:p>
            <a:r>
              <a:rPr lang="zh-CN" altLang="en-US" sz="1600"/>
              <a:t>的</a:t>
            </a:r>
            <a:r>
              <a:rPr lang="en-US" altLang="zh-CN" sz="1600"/>
              <a:t>“channel”</a:t>
            </a:r>
            <a:r>
              <a:rPr lang="zh-CN" altLang="en-US" sz="1600"/>
              <a:t>，即两者共同监听</a:t>
            </a:r>
            <a:endParaRPr lang="zh-CN" altLang="en-US" sz="1600"/>
          </a:p>
          <a:p>
            <a:r>
              <a:rPr lang="zh-CN" altLang="en-US" sz="1600"/>
              <a:t>同一个端口从而进行通信</a:t>
            </a:r>
            <a:r>
              <a:rPr lang="en-US" altLang="zh-CN" sz="1600"/>
              <a:t>.</a:t>
            </a:r>
            <a:endParaRPr lang="en-US" altLang="zh-CN"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89584" y="2621230"/>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kumimoji="0" lang="en-US" altLang="zh-CN" kern="0" dirty="0">
                <a:solidFill>
                  <a:srgbClr val="C00000"/>
                </a:solidFill>
                <a:ea typeface="+mn-ea"/>
              </a:rPr>
              <a:t>How to pass the data between </a:t>
            </a:r>
            <a:endParaRPr kumimoji="0" lang="en-US" altLang="zh-CN" kern="0" dirty="0">
              <a:solidFill>
                <a:srgbClr val="C00000"/>
              </a:solidFill>
              <a:ea typeface="+mn-ea"/>
            </a:endParaRPr>
          </a:p>
          <a:p>
            <a:pPr algn="ctr"/>
            <a:r>
              <a:rPr lang="en-US" altLang="zh-CN" b="0" kern="0" dirty="0">
                <a:solidFill>
                  <a:srgbClr val="C00000"/>
                </a:solidFill>
                <a:ea typeface="+mn-ea"/>
              </a:rPr>
              <a:t>client &amp; server? </a:t>
            </a:r>
            <a:endParaRPr lang="en-US" altLang="zh-CN" b="0" kern="0" dirty="0">
              <a:solidFill>
                <a:srgbClr val="C00000"/>
              </a:solidFill>
              <a:ea typeface="+mn-ea"/>
            </a:endParaRPr>
          </a:p>
          <a:p>
            <a:pPr algn="ctr"/>
            <a:endParaRPr lang="en-US" altLang="zh-CN" b="0" i="1" kern="0" dirty="0">
              <a:solidFill>
                <a:srgbClr val="C00000"/>
              </a:solidFill>
              <a:ea typeface="+mn-ea"/>
            </a:endParaRPr>
          </a:p>
          <a:p>
            <a:pPr algn="ct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Parameter passing </a:t>
            </a:r>
            <a:endParaRPr kumimoji="1" lang="zh-CN" altLang="en-US" dirty="0"/>
          </a:p>
        </p:txBody>
      </p:sp>
      <p:sp>
        <p:nvSpPr>
          <p:cNvPr id="3" name="内容占位符 2"/>
          <p:cNvSpPr>
            <a:spLocks noGrp="1"/>
          </p:cNvSpPr>
          <p:nvPr>
            <p:ph idx="1"/>
          </p:nvPr>
        </p:nvSpPr>
        <p:spPr>
          <a:xfrm>
            <a:off x="457200" y="1129308"/>
            <a:ext cx="8229600" cy="4167654"/>
          </a:xfrm>
        </p:spPr>
        <p:txBody>
          <a:bodyPr>
            <a:normAutofit/>
          </a:bodyPr>
          <a:lstStyle/>
          <a:p>
            <a:r>
              <a:rPr kumimoji="1" lang="en-US" altLang="zh-CN" b="0" dirty="0"/>
              <a:t>Pass by </a:t>
            </a:r>
            <a:r>
              <a:rPr kumimoji="1" lang="en-US" altLang="zh-CN" dirty="0">
                <a:solidFill>
                  <a:srgbClr val="C00000"/>
                </a:solidFill>
              </a:rPr>
              <a:t>value</a:t>
            </a:r>
            <a:r>
              <a:rPr kumimoji="1" lang="en-US" altLang="zh-CN" b="0" dirty="0">
                <a:solidFill>
                  <a:schemeClr val="tx1"/>
                </a:solidFill>
              </a:rPr>
              <a:t>?</a:t>
            </a:r>
            <a:endParaRPr kumimoji="1" lang="en-US" altLang="zh-CN" b="0" dirty="0">
              <a:solidFill>
                <a:schemeClr val="tx1"/>
              </a:solidFill>
            </a:endParaRPr>
          </a:p>
          <a:p>
            <a:pPr lvl="1"/>
            <a:r>
              <a:rPr kumimoji="1" lang="en-US" altLang="zh-CN" dirty="0"/>
              <a:t>Easy: just copy data to network message </a:t>
            </a:r>
            <a:endParaRPr kumimoji="1" lang="en-US" altLang="zh-CN" dirty="0"/>
          </a:p>
          <a:p>
            <a:r>
              <a:rPr kumimoji="1" lang="en-US" altLang="zh-CN" b="0" dirty="0"/>
              <a:t>Pass by </a:t>
            </a:r>
            <a:r>
              <a:rPr kumimoji="1" lang="en-US" altLang="zh-CN" dirty="0">
                <a:solidFill>
                  <a:srgbClr val="C00000"/>
                </a:solidFill>
              </a:rPr>
              <a:t>reference</a:t>
            </a:r>
            <a:r>
              <a:rPr kumimoji="1" lang="en-US" altLang="zh-CN" b="0" dirty="0">
                <a:solidFill>
                  <a:srgbClr val="000000"/>
                </a:solidFill>
              </a:rPr>
              <a:t>?</a:t>
            </a:r>
            <a:endParaRPr kumimoji="1" lang="en-US" altLang="zh-CN" dirty="0">
              <a:solidFill>
                <a:srgbClr val="C00000"/>
              </a:solidFill>
            </a:endParaRPr>
          </a:p>
          <a:p>
            <a:pPr lvl="1"/>
            <a:r>
              <a:rPr lang="en-US" altLang="zh-CN" dirty="0">
                <a:solidFill>
                  <a:srgbClr val="FF0000"/>
                </a:solidFill>
              </a:rPr>
              <a:t>Makes no sense</a:t>
            </a:r>
            <a:r>
              <a:rPr lang="en-US" altLang="zh-CN" dirty="0"/>
              <a:t> without </a:t>
            </a:r>
            <a:r>
              <a:rPr lang="en-US" altLang="zh-CN" dirty="0">
                <a:solidFill>
                  <a:srgbClr val="FF0000"/>
                </a:solidFill>
              </a:rPr>
              <a:t>shared memory</a:t>
            </a:r>
            <a:r>
              <a:rPr lang="en-US" altLang="zh-CN" dirty="0"/>
              <a:t> </a:t>
            </a:r>
            <a:endParaRPr lang="en-US" altLang="zh-CN" dirty="0"/>
          </a:p>
          <a:p>
            <a:endParaRPr kumimoji="1" lang="en-US" altLang="zh-CN" b="0" dirty="0"/>
          </a:p>
          <a:p>
            <a:r>
              <a:rPr kumimoji="1" lang="en-US" altLang="zh-CN" b="0" dirty="0"/>
              <a:t>Process</a:t>
            </a:r>
            <a:endParaRPr kumimoji="1" lang="en-US" altLang="zh-CN" b="0" dirty="0"/>
          </a:p>
          <a:p>
            <a:pPr lvl="1"/>
            <a:r>
              <a:rPr kumimoji="1" lang="en-US" altLang="zh-CN" dirty="0"/>
              <a:t>Client</a:t>
            </a:r>
            <a:r>
              <a:rPr kumimoji="1" lang="zh-CN" altLang="en-US" dirty="0"/>
              <a:t> </a:t>
            </a:r>
            <a:r>
              <a:rPr kumimoji="1" lang="en-US" altLang="zh-CN" dirty="0"/>
              <a:t>converts</a:t>
            </a:r>
            <a:r>
              <a:rPr kumimoji="1" lang="zh-CN" altLang="en-US" dirty="0"/>
              <a:t> </a:t>
            </a:r>
            <a:r>
              <a:rPr kumimoji="1" lang="en-US" altLang="zh-CN" dirty="0"/>
              <a:t>data</a:t>
            </a:r>
            <a:r>
              <a:rPr kumimoji="1" lang="zh-CN" altLang="en-US" dirty="0"/>
              <a:t> </a:t>
            </a:r>
            <a:r>
              <a:rPr kumimoji="1" lang="en-US" altLang="zh-CN" dirty="0"/>
              <a:t>structure into </a:t>
            </a:r>
            <a:r>
              <a:rPr kumimoji="1" lang="en-US" altLang="zh-CN" b="1" dirty="0" err="1">
                <a:solidFill>
                  <a:srgbClr val="C00000"/>
                </a:solidFill>
              </a:rPr>
              <a:t>pointerless</a:t>
            </a:r>
            <a:r>
              <a:rPr kumimoji="1" lang="en-US" altLang="zh-CN" dirty="0"/>
              <a:t> representation </a:t>
            </a:r>
            <a:endParaRPr kumimoji="1" lang="en-US" altLang="zh-CN" dirty="0"/>
          </a:p>
          <a:p>
            <a:pPr lvl="1"/>
            <a:r>
              <a:rPr kumimoji="1" lang="en-US" altLang="zh-CN" dirty="0"/>
              <a:t>Client</a:t>
            </a:r>
            <a:r>
              <a:rPr kumimoji="1" lang="zh-CN" altLang="en-US" dirty="0"/>
              <a:t> </a:t>
            </a:r>
            <a:r>
              <a:rPr kumimoji="1" lang="en-US" altLang="zh-CN" dirty="0"/>
              <a:t>transmits</a:t>
            </a:r>
            <a:r>
              <a:rPr kumimoji="1" lang="zh-CN" altLang="en-US" dirty="0"/>
              <a:t> </a:t>
            </a:r>
            <a:r>
              <a:rPr kumimoji="1" lang="en-US" altLang="zh-CN" dirty="0"/>
              <a:t>data</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server</a:t>
            </a:r>
            <a:endParaRPr kumimoji="1" lang="en-US" altLang="zh-CN" dirty="0"/>
          </a:p>
          <a:p>
            <a:pPr lvl="1"/>
            <a:r>
              <a:rPr kumimoji="1" lang="en-US" altLang="zh-CN" dirty="0"/>
              <a:t>Server</a:t>
            </a:r>
            <a:r>
              <a:rPr kumimoji="1" lang="zh-CN" altLang="en-US" dirty="0"/>
              <a:t> </a:t>
            </a:r>
            <a:r>
              <a:rPr kumimoji="1" lang="en-US" altLang="zh-CN" dirty="0"/>
              <a:t>reconstructs structure with local pointers</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1067435" y="2694305"/>
            <a:ext cx="1808480" cy="337185"/>
          </a:xfrm>
          <a:prstGeom prst="rect">
            <a:avLst/>
          </a:prstGeom>
          <a:noFill/>
        </p:spPr>
        <p:txBody>
          <a:bodyPr wrap="none" rtlCol="0">
            <a:spAutoFit/>
          </a:bodyPr>
          <a:p>
            <a:r>
              <a:rPr lang="zh-CN" altLang="en-US" sz="1600"/>
              <a:t>因为地址空间不同</a:t>
            </a:r>
            <a:endParaRPr lang="zh-CN"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507288" cy="900442"/>
          </a:xfrm>
        </p:spPr>
        <p:txBody>
          <a:bodyPr/>
          <a:lstStyle/>
          <a:p>
            <a:r>
              <a:rPr kumimoji="1" lang="en-US" altLang="zh-CN" dirty="0"/>
              <a:t>Parameter passing is challenging</a:t>
            </a:r>
            <a:endParaRPr kumimoji="1" lang="zh-CN" altLang="en-US" dirty="0"/>
          </a:p>
        </p:txBody>
      </p:sp>
      <p:sp>
        <p:nvSpPr>
          <p:cNvPr id="3" name="内容占位符 2"/>
          <p:cNvSpPr>
            <a:spLocks noGrp="1"/>
          </p:cNvSpPr>
          <p:nvPr>
            <p:ph idx="1"/>
          </p:nvPr>
        </p:nvSpPr>
        <p:spPr/>
        <p:txBody>
          <a:bodyPr/>
          <a:lstStyle/>
          <a:p>
            <a:r>
              <a:rPr kumimoji="1" lang="en-US" altLang="zh-CN" b="0" dirty="0"/>
              <a:t>Distributed systems have</a:t>
            </a:r>
            <a:r>
              <a:rPr kumimoji="1" lang="zh-CN" altLang="en-US" b="0" dirty="0"/>
              <a:t> </a:t>
            </a:r>
            <a:r>
              <a:rPr kumimoji="1" lang="en-US" altLang="zh-CN" b="0" dirty="0"/>
              <a:t>the </a:t>
            </a:r>
            <a:r>
              <a:rPr kumimoji="1" lang="en-US" altLang="zh-CN" dirty="0">
                <a:solidFill>
                  <a:srgbClr val="C00000"/>
                </a:solidFill>
              </a:rPr>
              <a:t>incompatibility</a:t>
            </a:r>
            <a:r>
              <a:rPr kumimoji="1" lang="en-US" altLang="zh-CN" b="0" dirty="0"/>
              <a:t> problem,</a:t>
            </a:r>
            <a:endParaRPr kumimoji="1" lang="en-US" altLang="zh-CN" b="0" dirty="0"/>
          </a:p>
          <a:p>
            <a:pPr lvl="1"/>
            <a:r>
              <a:rPr kumimoji="1" lang="en-US" altLang="zh-CN" dirty="0"/>
              <a:t>which</a:t>
            </a:r>
            <a:r>
              <a:rPr kumimoji="1" lang="zh-CN" altLang="en-US" dirty="0"/>
              <a:t> </a:t>
            </a:r>
            <a:r>
              <a:rPr kumimoji="1" lang="en-US" altLang="zh-CN" dirty="0">
                <a:solidFill>
                  <a:srgbClr val="FF0000"/>
                </a:solidFill>
              </a:rPr>
              <a:t>does not exist on a single machine</a:t>
            </a:r>
            <a:endParaRPr kumimoji="1" lang="en-US" altLang="zh-CN" dirty="0"/>
          </a:p>
          <a:p>
            <a:r>
              <a:rPr kumimoji="1" lang="en-US" altLang="zh-CN" b="0" dirty="0"/>
              <a:t>For example, remote machine may have </a:t>
            </a:r>
            <a:r>
              <a:rPr kumimoji="1" lang="en-US" altLang="zh-CN" dirty="0">
                <a:solidFill>
                  <a:srgbClr val="C00000"/>
                </a:solidFill>
              </a:rPr>
              <a:t>different:</a:t>
            </a:r>
            <a:r>
              <a:rPr kumimoji="1" lang="en-US" altLang="zh-CN" b="0" dirty="0"/>
              <a:t> </a:t>
            </a:r>
            <a:endParaRPr kumimoji="1" lang="en-US" altLang="zh-CN" b="0" dirty="0"/>
          </a:p>
          <a:p>
            <a:pPr lvl="1"/>
            <a:r>
              <a:rPr kumimoji="1" lang="en-US" altLang="zh-CN" dirty="0"/>
              <a:t>byte ordering,</a:t>
            </a:r>
            <a:r>
              <a:rPr kumimoji="1" lang="zh-CN" altLang="en-US" dirty="0"/>
              <a:t> </a:t>
            </a:r>
            <a:r>
              <a:rPr kumimoji="1" lang="en-US" altLang="zh-CN" dirty="0"/>
              <a:t>(little/big)</a:t>
            </a:r>
            <a:endParaRPr kumimoji="1" lang="en-US" altLang="zh-CN" dirty="0"/>
          </a:p>
          <a:p>
            <a:pPr lvl="1"/>
            <a:r>
              <a:rPr lang="en-US" altLang="zh-CN" dirty="0"/>
              <a:t>sizes of integers and other types,(64</a:t>
            </a:r>
            <a:r>
              <a:rPr lang="zh-CN" altLang="en-US" dirty="0"/>
              <a:t>位</a:t>
            </a:r>
            <a:r>
              <a:rPr lang="en-US" altLang="zh-CN" dirty="0"/>
              <a:t>/32</a:t>
            </a:r>
            <a:r>
              <a:rPr lang="zh-CN" altLang="en-US" dirty="0"/>
              <a:t>位</a:t>
            </a:r>
            <a:r>
              <a:rPr lang="en-US" altLang="zh-CN" dirty="0"/>
              <a:t>)</a:t>
            </a:r>
            <a:endParaRPr lang="en-US" altLang="zh-CN" dirty="0"/>
          </a:p>
          <a:p>
            <a:pPr lvl="1"/>
            <a:r>
              <a:rPr lang="en-US" altLang="zh-CN" dirty="0"/>
              <a:t>floating point representations,</a:t>
            </a:r>
            <a:endParaRPr lang="en-US" altLang="zh-CN" dirty="0"/>
          </a:p>
          <a:p>
            <a:pPr lvl="1"/>
            <a:r>
              <a:rPr lang="en-US" altLang="zh-CN" dirty="0"/>
              <a:t>character sets, </a:t>
            </a:r>
            <a:endParaRPr lang="en-US" altLang="zh-CN" dirty="0"/>
          </a:p>
          <a:p>
            <a:pPr lvl="1"/>
            <a:r>
              <a:rPr lang="en-US" altLang="zh-CN" dirty="0"/>
              <a:t>alignment requirements </a:t>
            </a:r>
            <a:endParaRPr lang="en-US" altLang="zh-CN" dirty="0"/>
          </a:p>
          <a:p>
            <a:pPr lvl="1"/>
            <a:r>
              <a:rPr lang="en-US" altLang="zh-CN" dirty="0"/>
              <a:t>etc.</a:t>
            </a:r>
            <a:endParaRPr lang="en-US" altLang="zh-CN" dirty="0"/>
          </a:p>
          <a:p>
            <a:pPr lvl="1"/>
            <a:endParaRPr kumimoji="1" lang="en-US"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组合 4"/>
          <p:cNvGrpSpPr/>
          <p:nvPr/>
        </p:nvGrpSpPr>
        <p:grpSpPr>
          <a:xfrm>
            <a:off x="6595470" y="2438561"/>
            <a:ext cx="2023241" cy="822905"/>
            <a:chOff x="5940152" y="463063"/>
            <a:chExt cx="2023241" cy="822905"/>
          </a:xfrm>
        </p:grpSpPr>
        <p:grpSp>
          <p:nvGrpSpPr>
            <p:cNvPr id="6" name="组合 5"/>
            <p:cNvGrpSpPr/>
            <p:nvPr/>
          </p:nvGrpSpPr>
          <p:grpSpPr>
            <a:xfrm>
              <a:off x="5940152" y="463063"/>
              <a:ext cx="504056" cy="432048"/>
              <a:chOff x="5004048" y="625252"/>
              <a:chExt cx="504056" cy="432048"/>
            </a:xfrm>
          </p:grpSpPr>
          <p:sp>
            <p:nvSpPr>
              <p:cNvPr id="20" name="矩形 19"/>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5035503" y="656610"/>
                <a:ext cx="441146" cy="369332"/>
              </a:xfrm>
              <a:prstGeom prst="rect">
                <a:avLst/>
              </a:prstGeom>
              <a:noFill/>
            </p:spPr>
            <p:txBody>
              <a:bodyPr wrap="none" rtlCol="0">
                <a:spAutoFit/>
              </a:bodyPr>
              <a:lstStyle/>
              <a:p>
                <a:r>
                  <a:rPr kumimoji="1" lang="en-US" altLang="zh-CN" dirty="0"/>
                  <a:t>89</a:t>
                </a:r>
                <a:endParaRPr kumimoji="1" lang="zh-CN" altLang="en-US" dirty="0"/>
              </a:p>
            </p:txBody>
          </p:sp>
        </p:grpSp>
        <p:grpSp>
          <p:nvGrpSpPr>
            <p:cNvPr id="7" name="组合 6"/>
            <p:cNvGrpSpPr/>
            <p:nvPr/>
          </p:nvGrpSpPr>
          <p:grpSpPr>
            <a:xfrm>
              <a:off x="6444208" y="463063"/>
              <a:ext cx="523898" cy="432048"/>
              <a:chOff x="5004048" y="625252"/>
              <a:chExt cx="523898" cy="432048"/>
            </a:xfrm>
          </p:grpSpPr>
          <p:sp>
            <p:nvSpPr>
              <p:cNvPr id="18" name="矩形 17"/>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035503" y="656610"/>
                <a:ext cx="492443" cy="369332"/>
              </a:xfrm>
              <a:prstGeom prst="rect">
                <a:avLst/>
              </a:prstGeom>
              <a:noFill/>
            </p:spPr>
            <p:txBody>
              <a:bodyPr wrap="none" rtlCol="0">
                <a:spAutoFit/>
              </a:bodyPr>
              <a:lstStyle/>
              <a:p>
                <a:r>
                  <a:rPr kumimoji="1" lang="en-US" altLang="zh-CN" dirty="0"/>
                  <a:t>AB</a:t>
                </a:r>
                <a:endParaRPr kumimoji="1" lang="zh-CN" altLang="en-US" dirty="0"/>
              </a:p>
            </p:txBody>
          </p:sp>
        </p:grpSp>
        <p:grpSp>
          <p:nvGrpSpPr>
            <p:cNvPr id="8" name="组合 7"/>
            <p:cNvGrpSpPr/>
            <p:nvPr/>
          </p:nvGrpSpPr>
          <p:grpSpPr>
            <a:xfrm>
              <a:off x="6953897" y="463063"/>
              <a:ext cx="549546" cy="432048"/>
              <a:chOff x="5004048" y="625252"/>
              <a:chExt cx="549546" cy="432048"/>
            </a:xfrm>
          </p:grpSpPr>
          <p:sp>
            <p:nvSpPr>
              <p:cNvPr id="16" name="矩形 15"/>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035503" y="656610"/>
                <a:ext cx="518091" cy="369332"/>
              </a:xfrm>
              <a:prstGeom prst="rect">
                <a:avLst/>
              </a:prstGeom>
              <a:noFill/>
            </p:spPr>
            <p:txBody>
              <a:bodyPr wrap="none" rtlCol="0">
                <a:spAutoFit/>
              </a:bodyPr>
              <a:lstStyle/>
              <a:p>
                <a:r>
                  <a:rPr kumimoji="1" lang="en-US" altLang="zh-CN" dirty="0"/>
                  <a:t>CD</a:t>
                </a:r>
                <a:endParaRPr kumimoji="1" lang="zh-CN" altLang="en-US" dirty="0"/>
              </a:p>
            </p:txBody>
          </p:sp>
        </p:grpSp>
        <p:grpSp>
          <p:nvGrpSpPr>
            <p:cNvPr id="9" name="组合 8"/>
            <p:cNvGrpSpPr/>
            <p:nvPr/>
          </p:nvGrpSpPr>
          <p:grpSpPr>
            <a:xfrm>
              <a:off x="7452320" y="463063"/>
              <a:ext cx="511073" cy="432048"/>
              <a:chOff x="5004048" y="625252"/>
              <a:chExt cx="511073" cy="432048"/>
            </a:xfrm>
          </p:grpSpPr>
          <p:sp>
            <p:nvSpPr>
              <p:cNvPr id="14" name="矩形 13"/>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5035503" y="656610"/>
                <a:ext cx="479618" cy="369332"/>
              </a:xfrm>
              <a:prstGeom prst="rect">
                <a:avLst/>
              </a:prstGeom>
              <a:noFill/>
            </p:spPr>
            <p:txBody>
              <a:bodyPr wrap="none" rtlCol="0">
                <a:spAutoFit/>
              </a:bodyPr>
              <a:lstStyle/>
              <a:p>
                <a:r>
                  <a:rPr kumimoji="1" lang="en-US" altLang="zh-CN" dirty="0"/>
                  <a:t>EF</a:t>
                </a:r>
                <a:endParaRPr kumimoji="1" lang="zh-CN" altLang="en-US" dirty="0"/>
              </a:p>
            </p:txBody>
          </p:sp>
        </p:grpSp>
        <p:sp>
          <p:nvSpPr>
            <p:cNvPr id="10" name="文本框 9"/>
            <p:cNvSpPr txBox="1"/>
            <p:nvPr/>
          </p:nvSpPr>
          <p:spPr>
            <a:xfrm>
              <a:off x="6035727" y="907011"/>
              <a:ext cx="312906" cy="369332"/>
            </a:xfrm>
            <a:prstGeom prst="rect">
              <a:avLst/>
            </a:prstGeom>
            <a:noFill/>
          </p:spPr>
          <p:txBody>
            <a:bodyPr wrap="none" rtlCol="0">
              <a:spAutoFit/>
            </a:bodyPr>
            <a:lstStyle/>
            <a:p>
              <a:r>
                <a:rPr kumimoji="1" lang="en-US" altLang="zh-CN" dirty="0"/>
                <a:t>0</a:t>
              </a:r>
              <a:endParaRPr kumimoji="1" lang="zh-CN" altLang="en-US" dirty="0"/>
            </a:p>
          </p:txBody>
        </p:sp>
        <p:sp>
          <p:nvSpPr>
            <p:cNvPr id="11" name="文本框 10"/>
            <p:cNvSpPr txBox="1"/>
            <p:nvPr/>
          </p:nvSpPr>
          <p:spPr>
            <a:xfrm>
              <a:off x="6565431" y="907011"/>
              <a:ext cx="312906" cy="369332"/>
            </a:xfrm>
            <a:prstGeom prst="rect">
              <a:avLst/>
            </a:prstGeom>
            <a:noFill/>
          </p:spPr>
          <p:txBody>
            <a:bodyPr wrap="none" rtlCol="0">
              <a:spAutoFit/>
            </a:bodyPr>
            <a:lstStyle/>
            <a:p>
              <a:r>
                <a:rPr kumimoji="1" lang="en-US" altLang="zh-CN" dirty="0"/>
                <a:t>1</a:t>
              </a:r>
              <a:endParaRPr kumimoji="1" lang="zh-CN" altLang="en-US" dirty="0"/>
            </a:p>
          </p:txBody>
        </p:sp>
        <p:sp>
          <p:nvSpPr>
            <p:cNvPr id="12" name="文本框 11"/>
            <p:cNvSpPr txBox="1"/>
            <p:nvPr/>
          </p:nvSpPr>
          <p:spPr>
            <a:xfrm>
              <a:off x="7087944" y="916636"/>
              <a:ext cx="312906" cy="369332"/>
            </a:xfrm>
            <a:prstGeom prst="rect">
              <a:avLst/>
            </a:prstGeom>
            <a:noFill/>
          </p:spPr>
          <p:txBody>
            <a:bodyPr wrap="none" rtlCol="0">
              <a:spAutoFit/>
            </a:bodyPr>
            <a:lstStyle/>
            <a:p>
              <a:r>
                <a:rPr kumimoji="1" lang="en-US" altLang="zh-CN" dirty="0"/>
                <a:t>2</a:t>
              </a:r>
              <a:endParaRPr kumimoji="1" lang="zh-CN" altLang="en-US" dirty="0"/>
            </a:p>
          </p:txBody>
        </p:sp>
        <p:sp>
          <p:nvSpPr>
            <p:cNvPr id="13" name="文本框 12"/>
            <p:cNvSpPr txBox="1"/>
            <p:nvPr/>
          </p:nvSpPr>
          <p:spPr>
            <a:xfrm>
              <a:off x="7567131" y="912725"/>
              <a:ext cx="312906" cy="369332"/>
            </a:xfrm>
            <a:prstGeom prst="rect">
              <a:avLst/>
            </a:prstGeom>
            <a:noFill/>
          </p:spPr>
          <p:txBody>
            <a:bodyPr wrap="none" rtlCol="0">
              <a:spAutoFit/>
            </a:bodyPr>
            <a:lstStyle/>
            <a:p>
              <a:r>
                <a:rPr kumimoji="1" lang="en-US" altLang="zh-CN" dirty="0"/>
                <a:t>3</a:t>
              </a:r>
              <a:endParaRPr kumimoji="1" lang="zh-CN" altLang="en-US" dirty="0"/>
            </a:p>
          </p:txBody>
        </p:sp>
      </p:grpSp>
      <p:sp>
        <p:nvSpPr>
          <p:cNvPr id="22" name="文本框 21"/>
          <p:cNvSpPr txBox="1"/>
          <p:nvPr/>
        </p:nvSpPr>
        <p:spPr>
          <a:xfrm>
            <a:off x="6012160" y="2106137"/>
            <a:ext cx="3074881" cy="323165"/>
          </a:xfrm>
          <a:prstGeom prst="rect">
            <a:avLst/>
          </a:prstGeom>
          <a:noFill/>
        </p:spPr>
        <p:txBody>
          <a:bodyPr wrap="none" rtlCol="0">
            <a:spAutoFit/>
          </a:bodyPr>
          <a:lstStyle/>
          <a:p>
            <a:r>
              <a:rPr kumimoji="1" lang="en-US" altLang="zh-CN" sz="1500" dirty="0"/>
              <a:t>Big endian, e.g., Power processor</a:t>
            </a:r>
            <a:endParaRPr kumimoji="1" lang="zh-CN" altLang="en-US" sz="1500" dirty="0"/>
          </a:p>
        </p:txBody>
      </p:sp>
      <p:grpSp>
        <p:nvGrpSpPr>
          <p:cNvPr id="23" name="组合 22"/>
          <p:cNvGrpSpPr/>
          <p:nvPr/>
        </p:nvGrpSpPr>
        <p:grpSpPr>
          <a:xfrm>
            <a:off x="6595470" y="3822906"/>
            <a:ext cx="2016224" cy="822905"/>
            <a:chOff x="5940152" y="463063"/>
            <a:chExt cx="2016224" cy="822905"/>
          </a:xfrm>
        </p:grpSpPr>
        <p:grpSp>
          <p:nvGrpSpPr>
            <p:cNvPr id="24" name="组合 23"/>
            <p:cNvGrpSpPr/>
            <p:nvPr/>
          </p:nvGrpSpPr>
          <p:grpSpPr>
            <a:xfrm>
              <a:off x="5940152" y="463063"/>
              <a:ext cx="511073" cy="432048"/>
              <a:chOff x="5004048" y="625252"/>
              <a:chExt cx="511073" cy="432048"/>
            </a:xfrm>
          </p:grpSpPr>
          <p:sp>
            <p:nvSpPr>
              <p:cNvPr id="38" name="矩形 37"/>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8"/>
              <p:cNvSpPr txBox="1"/>
              <p:nvPr/>
            </p:nvSpPr>
            <p:spPr>
              <a:xfrm>
                <a:off x="5035503" y="656610"/>
                <a:ext cx="479618" cy="369332"/>
              </a:xfrm>
              <a:prstGeom prst="rect">
                <a:avLst/>
              </a:prstGeom>
              <a:noFill/>
            </p:spPr>
            <p:txBody>
              <a:bodyPr wrap="none" rtlCol="0">
                <a:spAutoFit/>
              </a:bodyPr>
              <a:lstStyle/>
              <a:p>
                <a:r>
                  <a:rPr kumimoji="1" lang="en-US" altLang="zh-CN" dirty="0"/>
                  <a:t>EF</a:t>
                </a:r>
                <a:endParaRPr kumimoji="1" lang="zh-CN" altLang="en-US" dirty="0"/>
              </a:p>
            </p:txBody>
          </p:sp>
        </p:grpSp>
        <p:grpSp>
          <p:nvGrpSpPr>
            <p:cNvPr id="25" name="组合 24"/>
            <p:cNvGrpSpPr/>
            <p:nvPr/>
          </p:nvGrpSpPr>
          <p:grpSpPr>
            <a:xfrm>
              <a:off x="6444208" y="463063"/>
              <a:ext cx="549546" cy="432048"/>
              <a:chOff x="5004048" y="625252"/>
              <a:chExt cx="549546" cy="432048"/>
            </a:xfrm>
          </p:grpSpPr>
          <p:sp>
            <p:nvSpPr>
              <p:cNvPr id="36" name="矩形 35"/>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p:cNvSpPr txBox="1"/>
              <p:nvPr/>
            </p:nvSpPr>
            <p:spPr>
              <a:xfrm>
                <a:off x="5035503" y="656610"/>
                <a:ext cx="518091" cy="369332"/>
              </a:xfrm>
              <a:prstGeom prst="rect">
                <a:avLst/>
              </a:prstGeom>
              <a:noFill/>
            </p:spPr>
            <p:txBody>
              <a:bodyPr wrap="none" rtlCol="0">
                <a:spAutoFit/>
              </a:bodyPr>
              <a:lstStyle/>
              <a:p>
                <a:r>
                  <a:rPr kumimoji="1" lang="en-US" altLang="zh-CN" dirty="0"/>
                  <a:t>CD</a:t>
                </a:r>
                <a:endParaRPr kumimoji="1" lang="zh-CN" altLang="en-US" dirty="0"/>
              </a:p>
            </p:txBody>
          </p:sp>
        </p:grpSp>
        <p:grpSp>
          <p:nvGrpSpPr>
            <p:cNvPr id="26" name="组合 25"/>
            <p:cNvGrpSpPr/>
            <p:nvPr/>
          </p:nvGrpSpPr>
          <p:grpSpPr>
            <a:xfrm>
              <a:off x="6953897" y="463063"/>
              <a:ext cx="523898" cy="432048"/>
              <a:chOff x="5004048" y="625252"/>
              <a:chExt cx="523898" cy="432048"/>
            </a:xfrm>
          </p:grpSpPr>
          <p:sp>
            <p:nvSpPr>
              <p:cNvPr id="34" name="矩形 33"/>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5035503" y="656610"/>
                <a:ext cx="492443" cy="369332"/>
              </a:xfrm>
              <a:prstGeom prst="rect">
                <a:avLst/>
              </a:prstGeom>
              <a:noFill/>
            </p:spPr>
            <p:txBody>
              <a:bodyPr wrap="none" rtlCol="0">
                <a:spAutoFit/>
              </a:bodyPr>
              <a:lstStyle/>
              <a:p>
                <a:r>
                  <a:rPr kumimoji="1" lang="en-US" altLang="zh-CN" dirty="0"/>
                  <a:t>AB</a:t>
                </a:r>
                <a:endParaRPr kumimoji="1" lang="zh-CN" altLang="en-US" dirty="0"/>
              </a:p>
            </p:txBody>
          </p:sp>
        </p:grpSp>
        <p:grpSp>
          <p:nvGrpSpPr>
            <p:cNvPr id="27" name="组合 26"/>
            <p:cNvGrpSpPr/>
            <p:nvPr/>
          </p:nvGrpSpPr>
          <p:grpSpPr>
            <a:xfrm>
              <a:off x="7452320" y="463063"/>
              <a:ext cx="504056" cy="432048"/>
              <a:chOff x="5004048" y="625252"/>
              <a:chExt cx="504056" cy="432048"/>
            </a:xfrm>
          </p:grpSpPr>
          <p:sp>
            <p:nvSpPr>
              <p:cNvPr id="32" name="矩形 31"/>
              <p:cNvSpPr/>
              <p:nvPr/>
            </p:nvSpPr>
            <p:spPr>
              <a:xfrm>
                <a:off x="5004048" y="625252"/>
                <a:ext cx="504056" cy="4320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p:cNvSpPr txBox="1"/>
              <p:nvPr/>
            </p:nvSpPr>
            <p:spPr>
              <a:xfrm>
                <a:off x="5035503" y="656610"/>
                <a:ext cx="441146" cy="369332"/>
              </a:xfrm>
              <a:prstGeom prst="rect">
                <a:avLst/>
              </a:prstGeom>
              <a:noFill/>
            </p:spPr>
            <p:txBody>
              <a:bodyPr wrap="none" rtlCol="0">
                <a:spAutoFit/>
              </a:bodyPr>
              <a:lstStyle/>
              <a:p>
                <a:r>
                  <a:rPr kumimoji="1" lang="en-US" altLang="zh-CN" dirty="0"/>
                  <a:t>89</a:t>
                </a:r>
                <a:endParaRPr kumimoji="1" lang="zh-CN" altLang="en-US" dirty="0"/>
              </a:p>
            </p:txBody>
          </p:sp>
        </p:grpSp>
        <p:sp>
          <p:nvSpPr>
            <p:cNvPr id="28" name="文本框 27"/>
            <p:cNvSpPr txBox="1"/>
            <p:nvPr/>
          </p:nvSpPr>
          <p:spPr>
            <a:xfrm>
              <a:off x="6035727" y="907011"/>
              <a:ext cx="312906" cy="369332"/>
            </a:xfrm>
            <a:prstGeom prst="rect">
              <a:avLst/>
            </a:prstGeom>
            <a:noFill/>
          </p:spPr>
          <p:txBody>
            <a:bodyPr wrap="none" rtlCol="0">
              <a:spAutoFit/>
            </a:bodyPr>
            <a:lstStyle/>
            <a:p>
              <a:r>
                <a:rPr kumimoji="1" lang="en-US" altLang="zh-CN" dirty="0"/>
                <a:t>0</a:t>
              </a:r>
              <a:endParaRPr kumimoji="1" lang="zh-CN" altLang="en-US" dirty="0"/>
            </a:p>
          </p:txBody>
        </p:sp>
        <p:sp>
          <p:nvSpPr>
            <p:cNvPr id="29" name="文本框 28"/>
            <p:cNvSpPr txBox="1"/>
            <p:nvPr/>
          </p:nvSpPr>
          <p:spPr>
            <a:xfrm>
              <a:off x="6565431" y="907011"/>
              <a:ext cx="312906" cy="369332"/>
            </a:xfrm>
            <a:prstGeom prst="rect">
              <a:avLst/>
            </a:prstGeom>
            <a:noFill/>
          </p:spPr>
          <p:txBody>
            <a:bodyPr wrap="none" rtlCol="0">
              <a:spAutoFit/>
            </a:bodyPr>
            <a:lstStyle/>
            <a:p>
              <a:r>
                <a:rPr kumimoji="1" lang="en-US" altLang="zh-CN" dirty="0"/>
                <a:t>1</a:t>
              </a:r>
              <a:endParaRPr kumimoji="1" lang="zh-CN" altLang="en-US" dirty="0"/>
            </a:p>
          </p:txBody>
        </p:sp>
        <p:sp>
          <p:nvSpPr>
            <p:cNvPr id="30" name="文本框 29"/>
            <p:cNvSpPr txBox="1"/>
            <p:nvPr/>
          </p:nvSpPr>
          <p:spPr>
            <a:xfrm>
              <a:off x="7087944" y="916636"/>
              <a:ext cx="312906" cy="369332"/>
            </a:xfrm>
            <a:prstGeom prst="rect">
              <a:avLst/>
            </a:prstGeom>
            <a:noFill/>
          </p:spPr>
          <p:txBody>
            <a:bodyPr wrap="none" rtlCol="0">
              <a:spAutoFit/>
            </a:bodyPr>
            <a:lstStyle/>
            <a:p>
              <a:r>
                <a:rPr kumimoji="1" lang="en-US" altLang="zh-CN" dirty="0"/>
                <a:t>2</a:t>
              </a:r>
              <a:endParaRPr kumimoji="1" lang="zh-CN" altLang="en-US" dirty="0"/>
            </a:p>
          </p:txBody>
        </p:sp>
        <p:sp>
          <p:nvSpPr>
            <p:cNvPr id="31" name="文本框 30"/>
            <p:cNvSpPr txBox="1"/>
            <p:nvPr/>
          </p:nvSpPr>
          <p:spPr>
            <a:xfrm>
              <a:off x="7567131" y="912725"/>
              <a:ext cx="312906" cy="369332"/>
            </a:xfrm>
            <a:prstGeom prst="rect">
              <a:avLst/>
            </a:prstGeom>
            <a:noFill/>
          </p:spPr>
          <p:txBody>
            <a:bodyPr wrap="none" rtlCol="0">
              <a:spAutoFit/>
            </a:bodyPr>
            <a:lstStyle/>
            <a:p>
              <a:r>
                <a:rPr kumimoji="1" lang="en-US" altLang="zh-CN" dirty="0"/>
                <a:t>3</a:t>
              </a:r>
              <a:endParaRPr kumimoji="1" lang="zh-CN" altLang="en-US" dirty="0"/>
            </a:p>
          </p:txBody>
        </p:sp>
      </p:grpSp>
      <p:sp>
        <p:nvSpPr>
          <p:cNvPr id="40" name="文本框 39"/>
          <p:cNvSpPr txBox="1"/>
          <p:nvPr/>
        </p:nvSpPr>
        <p:spPr>
          <a:xfrm>
            <a:off x="6511439" y="3468383"/>
            <a:ext cx="2100255" cy="323165"/>
          </a:xfrm>
          <a:prstGeom prst="rect">
            <a:avLst/>
          </a:prstGeom>
          <a:noFill/>
        </p:spPr>
        <p:txBody>
          <a:bodyPr wrap="none" rtlCol="0">
            <a:spAutoFit/>
          </a:bodyPr>
          <a:lstStyle/>
          <a:p>
            <a:r>
              <a:rPr kumimoji="1" lang="en-US" altLang="zh-CN" sz="1500" dirty="0"/>
              <a:t>Little endian, e.g., X86</a:t>
            </a:r>
            <a:endParaRPr kumimoji="1" lang="zh-CN" altLang="en-US" sz="1500" dirty="0"/>
          </a:p>
        </p:txBody>
      </p:sp>
      <p:sp>
        <p:nvSpPr>
          <p:cNvPr id="41" name="文本框 40"/>
          <p:cNvSpPr txBox="1"/>
          <p:nvPr/>
        </p:nvSpPr>
        <p:spPr>
          <a:xfrm>
            <a:off x="6534754" y="1402119"/>
            <a:ext cx="2124299" cy="323165"/>
          </a:xfrm>
          <a:prstGeom prst="rect">
            <a:avLst/>
          </a:prstGeom>
          <a:noFill/>
        </p:spPr>
        <p:txBody>
          <a:bodyPr wrap="none" rtlCol="0">
            <a:spAutoFit/>
          </a:bodyPr>
          <a:lstStyle/>
          <a:p>
            <a:r>
              <a:rPr kumimoji="1" lang="en-US" altLang="zh-CN" sz="1500" u="sng" dirty="0">
                <a:solidFill>
                  <a:srgbClr val="BE384B"/>
                </a:solidFill>
              </a:rPr>
              <a:t>Represent 0x89abcdef</a:t>
            </a:r>
            <a:endParaRPr kumimoji="1" lang="zh-CN" altLang="en-US" sz="1500" u="sng" dirty="0">
              <a:solidFill>
                <a:srgbClr val="BE384B"/>
              </a:solidFill>
            </a:endParaRPr>
          </a:p>
        </p:txBody>
      </p:sp>
      <p:sp>
        <p:nvSpPr>
          <p:cNvPr id="42" name="下箭头 41"/>
          <p:cNvSpPr/>
          <p:nvPr/>
        </p:nvSpPr>
        <p:spPr>
          <a:xfrm>
            <a:off x="7389315" y="1746809"/>
            <a:ext cx="464111" cy="299505"/>
          </a:xfrm>
          <a:prstGeom prst="downArrow">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Parameter passing is more challenging</a:t>
            </a:r>
            <a:endParaRPr kumimoji="1" lang="zh-CN" altLang="en-US" dirty="0"/>
          </a:p>
        </p:txBody>
      </p:sp>
      <p:sp>
        <p:nvSpPr>
          <p:cNvPr id="3" name="内容占位符 2"/>
          <p:cNvSpPr>
            <a:spLocks noGrp="1"/>
          </p:cNvSpPr>
          <p:nvPr>
            <p:ph idx="1"/>
          </p:nvPr>
        </p:nvSpPr>
        <p:spPr/>
        <p:txBody>
          <a:bodyPr>
            <a:normAutofit lnSpcReduction="20000"/>
          </a:bodyPr>
          <a:lstStyle/>
          <a:p>
            <a:r>
              <a:rPr kumimoji="1" lang="en-US" altLang="zh-CN" b="0" dirty="0"/>
              <a:t>Application</a:t>
            </a:r>
            <a:r>
              <a:rPr kumimoji="1" lang="zh-CN" altLang="en-US" b="0" dirty="0"/>
              <a:t> </a:t>
            </a:r>
            <a:r>
              <a:rPr kumimoji="1" lang="en-US" altLang="zh-CN" b="0" dirty="0"/>
              <a:t>is changing over time </a:t>
            </a:r>
            <a:endParaRPr kumimoji="1" lang="en-US" altLang="zh-CN" b="0" dirty="0"/>
          </a:p>
          <a:p>
            <a:pPr lvl="1"/>
            <a:r>
              <a:rPr kumimoji="1" lang="en-US" altLang="zh-CN" dirty="0"/>
              <a:t>What would happen if a server </a:t>
            </a:r>
            <a:r>
              <a:rPr kumimoji="1" lang="en-US" altLang="zh-CN" b="1" dirty="0">
                <a:solidFill>
                  <a:srgbClr val="C00000"/>
                </a:solidFill>
              </a:rPr>
              <a:t>upgrades</a:t>
            </a:r>
            <a:r>
              <a:rPr kumimoji="1" lang="en-US" altLang="zh-CN" dirty="0"/>
              <a:t> while the client is intact? </a:t>
            </a:r>
            <a:endParaRPr kumimoji="1" lang="en-US" altLang="zh-CN" dirty="0"/>
          </a:p>
          <a:p>
            <a:pPr lvl="1"/>
            <a:r>
              <a:rPr kumimoji="1" lang="en-US" altLang="zh-CN" dirty="0"/>
              <a:t>E.g., server upgrades and adds a priority field to its message, what would happen if the client does not change? </a:t>
            </a:r>
            <a:endParaRPr kumimoji="1" lang="en-US" altLang="zh-CN" dirty="0"/>
          </a:p>
          <a:p>
            <a:r>
              <a:rPr kumimoji="1" lang="en-US" altLang="zh-CN" dirty="0">
                <a:solidFill>
                  <a:srgbClr val="C00000"/>
                </a:solidFill>
              </a:rPr>
              <a:t>Evolvability</a:t>
            </a:r>
            <a:r>
              <a:rPr kumimoji="1" lang="en-US" altLang="zh-CN" b="0" dirty="0"/>
              <a:t>: we should built systems that are easy to </a:t>
            </a:r>
            <a:r>
              <a:rPr kumimoji="1" lang="en-US" altLang="zh-CN" b="0" dirty="0">
                <a:solidFill>
                  <a:srgbClr val="FF0000"/>
                </a:solidFill>
              </a:rPr>
              <a:t>adapt to changes</a:t>
            </a:r>
            <a:r>
              <a:rPr kumimoji="1" lang="en-US" altLang="zh-CN" b="0" dirty="0"/>
              <a:t>!</a:t>
            </a:r>
            <a:endParaRPr kumimoji="1" lang="en-US" altLang="zh-CN" b="0" dirty="0"/>
          </a:p>
          <a:p>
            <a:pPr lvl="1"/>
            <a:r>
              <a:rPr kumimoji="1" lang="en-US" altLang="zh-CN" b="1" dirty="0">
                <a:solidFill>
                  <a:srgbClr val="C00000"/>
                </a:solidFill>
              </a:rPr>
              <a:t>Backward compatibility</a:t>
            </a:r>
            <a:r>
              <a:rPr kumimoji="1" lang="en-US" altLang="zh-CN" dirty="0"/>
              <a:t>:(</a:t>
            </a:r>
            <a:r>
              <a:rPr kumimoji="1" lang="zh-CN" altLang="en-US" dirty="0"/>
              <a:t>向后兼容</a:t>
            </a:r>
            <a:r>
              <a:rPr kumimoji="1" lang="en-US" altLang="zh-CN" dirty="0"/>
              <a:t>) newer code can read data that was written by older code</a:t>
            </a:r>
            <a:endParaRPr kumimoji="1" lang="en-US" altLang="zh-CN" dirty="0"/>
          </a:p>
          <a:p>
            <a:pPr lvl="1"/>
            <a:r>
              <a:rPr kumimoji="1" lang="en-US" altLang="zh-CN" b="1" dirty="0">
                <a:solidFill>
                  <a:srgbClr val="C00000"/>
                </a:solidFill>
              </a:rPr>
              <a:t>Forward compatibility</a:t>
            </a:r>
            <a:r>
              <a:rPr kumimoji="1" lang="en-US" altLang="zh-CN" dirty="0"/>
              <a:t>:(</a:t>
            </a:r>
            <a:r>
              <a:rPr kumimoji="1" lang="zh-CN" altLang="en-US" dirty="0"/>
              <a:t>向前兼容</a:t>
            </a:r>
            <a:r>
              <a:rPr kumimoji="1" lang="en-US" altLang="zh-CN" dirty="0"/>
              <a:t>) older code can read that was written by newer code(</a:t>
            </a:r>
            <a:r>
              <a:rPr kumimoji="1" lang="zh-CN" altLang="en-US" dirty="0"/>
              <a:t>需要老版本和新版本都对传输数据的具体格式作出约束</a:t>
            </a:r>
            <a:r>
              <a:rPr kumimoji="1" lang="en-US" altLang="zh-CN" dirty="0"/>
              <a:t>(</a:t>
            </a:r>
            <a:r>
              <a:rPr kumimoji="1" lang="zh-CN" altLang="en-US" dirty="0"/>
              <a:t>如数据类型，约束数据长度等</a:t>
            </a:r>
            <a:r>
              <a:rPr kumimoji="1" lang="en-US" altLang="zh-CN" dirty="0"/>
              <a:t>)</a:t>
            </a:r>
            <a:r>
              <a:rPr kumimoji="1" lang="zh-CN" altLang="en-US" dirty="0"/>
              <a:t>，来减少传递的二义性</a:t>
            </a:r>
            <a:r>
              <a:rPr kumimoji="1" lang="en-US" altLang="zh-CN" dirty="0"/>
              <a:t>)</a:t>
            </a:r>
            <a:endParaRPr kumimoji="1" lang="en-US" altLang="zh-CN" b="0"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Representing data: encoding </a:t>
            </a:r>
            <a:endParaRPr kumimoji="1" lang="zh-CN" altLang="en-US" dirty="0"/>
          </a:p>
        </p:txBody>
      </p:sp>
      <p:sp>
        <p:nvSpPr>
          <p:cNvPr id="3" name="内容占位符 2"/>
          <p:cNvSpPr>
            <a:spLocks noGrp="1"/>
          </p:cNvSpPr>
          <p:nvPr>
            <p:ph idx="1"/>
          </p:nvPr>
        </p:nvSpPr>
        <p:spPr/>
        <p:txBody>
          <a:bodyPr/>
          <a:lstStyle/>
          <a:p>
            <a:r>
              <a:rPr kumimoji="1" lang="en-US" altLang="zh-CN" b="0" dirty="0"/>
              <a:t>Need standard </a:t>
            </a:r>
            <a:r>
              <a:rPr kumimoji="1" lang="en-US" altLang="zh-CN" dirty="0">
                <a:solidFill>
                  <a:srgbClr val="C00000"/>
                </a:solidFill>
              </a:rPr>
              <a:t>encoding</a:t>
            </a:r>
            <a:r>
              <a:rPr kumimoji="1" lang="en-US" altLang="zh-CN" b="0" dirty="0"/>
              <a:t> to enable communication between heterogeneous systems &amp; different versions of software</a:t>
            </a:r>
            <a:endParaRPr kumimoji="1" lang="en-US" altLang="zh-CN" b="0" dirty="0"/>
          </a:p>
          <a:p>
            <a:pPr lvl="1"/>
            <a:r>
              <a:rPr lang="en-US" altLang="zh-CN" dirty="0"/>
              <a:t>Sun’s RPC uses XDR (</a:t>
            </a:r>
            <a:r>
              <a:rPr lang="en-US" altLang="zh-CN" dirty="0" err="1"/>
              <a:t>eXternal</a:t>
            </a:r>
            <a:r>
              <a:rPr lang="en-US" altLang="zh-CN" dirty="0"/>
              <a:t> Data Representation) </a:t>
            </a:r>
            <a:endParaRPr lang="en-US" altLang="zh-CN" dirty="0"/>
          </a:p>
          <a:p>
            <a:pPr lvl="1"/>
            <a:r>
              <a:rPr lang="en-US" altLang="zh-CN" dirty="0"/>
              <a:t>ASN.1 (ISO Abstract Syntax Notation) </a:t>
            </a:r>
            <a:endParaRPr lang="en-US" altLang="zh-CN" dirty="0"/>
          </a:p>
          <a:p>
            <a:pPr lvl="1"/>
            <a:r>
              <a:rPr lang="en-US" altLang="zh-CN" dirty="0">
                <a:solidFill>
                  <a:srgbClr val="FF0000"/>
                </a:solidFill>
              </a:rPr>
              <a:t>JSON(string)</a:t>
            </a:r>
            <a:endParaRPr lang="en-US" altLang="zh-CN" dirty="0"/>
          </a:p>
          <a:p>
            <a:pPr lvl="1"/>
            <a:r>
              <a:rPr lang="en-US" altLang="zh-CN" dirty="0"/>
              <a:t>Google </a:t>
            </a:r>
            <a:r>
              <a:rPr lang="en-US" altLang="zh-CN" dirty="0">
                <a:solidFill>
                  <a:srgbClr val="FF0000"/>
                </a:solidFill>
              </a:rPr>
              <a:t>Protocol Buffers (binary byte buffer)</a:t>
            </a:r>
            <a:endParaRPr lang="en-US" altLang="zh-CN" dirty="0">
              <a:solidFill>
                <a:srgbClr val="FF0000"/>
              </a:solidFill>
            </a:endParaRPr>
          </a:p>
          <a:p>
            <a:pPr lvl="1"/>
            <a:r>
              <a:rPr lang="en-US" altLang="zh-CN" dirty="0"/>
              <a:t>W3C </a:t>
            </a:r>
            <a:r>
              <a:rPr lang="en-US" altLang="zh-CN" dirty="0">
                <a:solidFill>
                  <a:srgbClr val="FF0000"/>
                </a:solidFill>
              </a:rPr>
              <a:t>XML</a:t>
            </a:r>
            <a:r>
              <a:rPr lang="en-US" altLang="zh-CN" dirty="0"/>
              <a:t> (string)Schema Language </a:t>
            </a:r>
            <a:endParaRPr lang="en-US" altLang="zh-CN" dirty="0"/>
          </a:p>
          <a:p>
            <a:pPr marL="74295" lvl="1" indent="0">
              <a:buNone/>
            </a:pP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026" name="Picture 2" descr="Mac, Linux, Windows 安裝Protocol Buffer (protobuf) compiler 方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6480" y="4090858"/>
            <a:ext cx="3050530" cy="11387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 Logo - Bysp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892" y="4276293"/>
            <a:ext cx="1944216" cy="7678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46314"/>
            <a:ext cx="2448272" cy="546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0432FF"/>
                </a:solidFill>
              </a:rPr>
              <a:t>Why not</a:t>
            </a:r>
            <a:r>
              <a:rPr kumimoji="1" lang="en-US" altLang="zh-CN" dirty="0"/>
              <a:t> using</a:t>
            </a:r>
            <a:r>
              <a:rPr kumimoji="1" lang="zh-CN" altLang="en-US" dirty="0"/>
              <a:t> </a:t>
            </a:r>
            <a:r>
              <a:rPr kumimoji="1" lang="en-US" altLang="zh-CN" dirty="0"/>
              <a:t>language-specific formats? </a:t>
            </a:r>
            <a:endParaRPr kumimoji="1" lang="zh-CN" altLang="en-US" dirty="0"/>
          </a:p>
        </p:txBody>
      </p:sp>
      <p:sp>
        <p:nvSpPr>
          <p:cNvPr id="3" name="内容占位符 2"/>
          <p:cNvSpPr>
            <a:spLocks noGrp="1"/>
          </p:cNvSpPr>
          <p:nvPr>
            <p:ph idx="1"/>
          </p:nvPr>
        </p:nvSpPr>
        <p:spPr/>
        <p:txBody>
          <a:bodyPr/>
          <a:lstStyle/>
          <a:p>
            <a:r>
              <a:rPr kumimoji="1" lang="en-US" altLang="zh-CN" b="0" dirty="0"/>
              <a:t>Many languages have </a:t>
            </a:r>
            <a:r>
              <a:rPr kumimoji="1" lang="en-US" altLang="zh-CN" dirty="0">
                <a:solidFill>
                  <a:srgbClr val="C00000"/>
                </a:solidFill>
              </a:rPr>
              <a:t>built-in support </a:t>
            </a:r>
            <a:r>
              <a:rPr kumimoji="1" lang="en-US" altLang="zh-CN" b="0" dirty="0"/>
              <a:t>for encoding in-memory objects</a:t>
            </a:r>
            <a:endParaRPr kumimoji="1" lang="en-US" altLang="zh-CN" b="0" dirty="0"/>
          </a:p>
          <a:p>
            <a:pPr lvl="1"/>
            <a:r>
              <a:rPr kumimoji="1" lang="en-US" altLang="zh-CN" dirty="0"/>
              <a:t>Java’s </a:t>
            </a:r>
            <a:r>
              <a:rPr kumimoji="1" lang="en-US" altLang="zh-CN" dirty="0" err="1">
                <a:latin typeface="Courier New" panose="02070309020205020404" charset="0"/>
                <a:cs typeface="Courier New" panose="02070309020205020404" charset="0"/>
              </a:rPr>
              <a:t>java.io.Serializable</a:t>
            </a:r>
            <a:r>
              <a:rPr kumimoji="1" lang="en-US" altLang="zh-CN" dirty="0">
                <a:latin typeface="Courier New" panose="02070309020205020404" charset="0"/>
                <a:cs typeface="Courier New" panose="02070309020205020404" charset="0"/>
              </a:rPr>
              <a:t> </a:t>
            </a:r>
            <a:endParaRPr kumimoji="1" lang="en-US" altLang="zh-CN" dirty="0">
              <a:latin typeface="Courier New" panose="02070309020205020404" charset="0"/>
              <a:cs typeface="Courier New" panose="02070309020205020404" charset="0"/>
            </a:endParaRPr>
          </a:p>
          <a:p>
            <a:pPr lvl="1"/>
            <a:r>
              <a:rPr kumimoji="1" lang="en-US" altLang="zh-CN" dirty="0">
                <a:cs typeface="Courier New" panose="02070309020205020404" charset="0"/>
              </a:rPr>
              <a:t>Python’s </a:t>
            </a:r>
            <a:r>
              <a:rPr kumimoji="1" lang="en-US" altLang="zh-CN" dirty="0">
                <a:latin typeface="Courier New" panose="02070309020205020404" charset="0"/>
                <a:cs typeface="Courier New" panose="02070309020205020404" charset="0"/>
              </a:rPr>
              <a:t>pickle</a:t>
            </a:r>
            <a:endParaRPr kumimoji="1" lang="en-US" altLang="zh-CN" dirty="0">
              <a:latin typeface="Courier New" panose="02070309020205020404" charset="0"/>
              <a:cs typeface="Courier New" panose="02070309020205020404" charset="0"/>
            </a:endParaRPr>
          </a:p>
          <a:p>
            <a:endParaRPr kumimoji="1" lang="en-US" altLang="zh-CN" dirty="0">
              <a:solidFill>
                <a:srgbClr val="C00000"/>
              </a:solidFill>
              <a:cs typeface="Courier New" panose="02070309020205020404" charset="0"/>
            </a:endParaRPr>
          </a:p>
          <a:p>
            <a:r>
              <a:rPr kumimoji="1" lang="en-US" altLang="zh-CN" dirty="0">
                <a:solidFill>
                  <a:srgbClr val="C00000"/>
                </a:solidFill>
                <a:cs typeface="Courier New" panose="02070309020205020404" charset="0"/>
              </a:rPr>
              <a:t>Drawbacks</a:t>
            </a:r>
            <a:r>
              <a:rPr kumimoji="1" lang="en-US" altLang="zh-CN" b="0" dirty="0">
                <a:cs typeface="Courier New" panose="02070309020205020404" charset="0"/>
              </a:rPr>
              <a:t>:</a:t>
            </a:r>
            <a:endParaRPr kumimoji="1" lang="en-US" altLang="zh-CN" b="0" dirty="0">
              <a:cs typeface="Courier New" panose="02070309020205020404" charset="0"/>
            </a:endParaRPr>
          </a:p>
          <a:p>
            <a:pPr lvl="1"/>
            <a:r>
              <a:rPr kumimoji="1" lang="en-US" altLang="zh-CN" dirty="0">
                <a:cs typeface="Courier New" panose="02070309020205020404" charset="0"/>
              </a:rPr>
              <a:t>The encoding is </a:t>
            </a:r>
            <a:r>
              <a:rPr kumimoji="1" lang="en-US" altLang="zh-CN" dirty="0">
                <a:solidFill>
                  <a:srgbClr val="FF0000"/>
                </a:solidFill>
                <a:cs typeface="Courier New" panose="02070309020205020404" charset="0"/>
              </a:rPr>
              <a:t>tied to a particular programming language</a:t>
            </a:r>
            <a:endParaRPr kumimoji="1" lang="en-US" altLang="zh-CN" dirty="0">
              <a:cs typeface="Courier New" panose="02070309020205020404" charset="0"/>
            </a:endParaRPr>
          </a:p>
          <a:p>
            <a:pPr lvl="2"/>
            <a:r>
              <a:rPr kumimoji="1" lang="en-US" altLang="zh-CN" dirty="0">
                <a:cs typeface="Courier New" panose="02070309020205020404" charset="0"/>
              </a:rPr>
              <a:t>E.g., it’s challenging to use a Java client to call a C++ server </a:t>
            </a:r>
            <a:endParaRPr kumimoji="1" lang="en-US" altLang="zh-CN" dirty="0">
              <a:cs typeface="Courier New" panose="02070309020205020404" charset="0"/>
            </a:endParaRPr>
          </a:p>
          <a:p>
            <a:pPr lvl="1"/>
            <a:r>
              <a:rPr kumimoji="1" lang="en-US" altLang="zh-CN" b="0" dirty="0">
                <a:cs typeface="Courier New" panose="02070309020205020404" charset="0"/>
              </a:rPr>
              <a:t>No versioning -&gt; </a:t>
            </a:r>
            <a:r>
              <a:rPr kumimoji="1" lang="en-US" altLang="zh-CN" b="0" dirty="0">
                <a:solidFill>
                  <a:srgbClr val="FF0000"/>
                </a:solidFill>
                <a:cs typeface="Courier New" panose="02070309020205020404" charset="0"/>
              </a:rPr>
              <a:t>no forward and </a:t>
            </a:r>
            <a:r>
              <a:rPr kumimoji="1" lang="en-US" altLang="zh-CN" dirty="0">
                <a:solidFill>
                  <a:srgbClr val="FF0000"/>
                </a:solidFill>
                <a:cs typeface="Courier New" panose="02070309020205020404" charset="0"/>
              </a:rPr>
              <a:t>backward compatibility</a:t>
            </a:r>
            <a:r>
              <a:rPr kumimoji="1" lang="en-US" altLang="zh-CN" dirty="0">
                <a:cs typeface="Courier New" panose="02070309020205020404" charset="0"/>
              </a:rPr>
              <a:t> </a:t>
            </a:r>
            <a:endParaRPr kumimoji="1" lang="en-US" altLang="zh-CN" b="0" dirty="0">
              <a:cs typeface="Courier New" panose="02070309020205020404" charset="0"/>
            </a:endParaRPr>
          </a:p>
          <a:p>
            <a:endParaRPr kumimoji="1" lang="zh-CN" altLang="en-US" b="0" dirty="0">
              <a:latin typeface="Courier New" panose="02070309020205020404" charset="0"/>
              <a:cs typeface="Courier New" panose="02070309020205020404"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2050" name="Picture 2" descr="Java logo vector in (EPS, AI, CDR) free downlo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8064" y="1633364"/>
            <a:ext cx="1076785" cy="10767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on in production engineering - Facebook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855181"/>
            <a:ext cx="854968" cy="854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Standardized encoding: JSON, XML &amp; etc.</a:t>
            </a:r>
            <a:endParaRPr kumimoji="1" lang="zh-CN" altLang="en-US" dirty="0"/>
          </a:p>
        </p:txBody>
      </p:sp>
      <p:sp>
        <p:nvSpPr>
          <p:cNvPr id="3" name="内容占位符 2"/>
          <p:cNvSpPr>
            <a:spLocks noGrp="1"/>
          </p:cNvSpPr>
          <p:nvPr>
            <p:ph idx="1"/>
          </p:nvPr>
        </p:nvSpPr>
        <p:spPr/>
        <p:txBody>
          <a:bodyPr/>
          <a:lstStyle/>
          <a:p>
            <a:r>
              <a:rPr kumimoji="1" lang="en-US" altLang="zh-CN" b="0" dirty="0">
                <a:solidFill>
                  <a:srgbClr val="FF0000"/>
                </a:solidFill>
              </a:rPr>
              <a:t>Independent to a specific</a:t>
            </a:r>
            <a:r>
              <a:rPr kumimoji="1" lang="en-US" altLang="zh-CN" b="0" dirty="0"/>
              <a:t> programming language </a:t>
            </a:r>
            <a:endParaRPr kumimoji="1" lang="en-US" altLang="zh-CN" b="0" dirty="0"/>
          </a:p>
          <a:p>
            <a:r>
              <a:rPr kumimoji="1" lang="en-US" altLang="zh-CN" dirty="0">
                <a:solidFill>
                  <a:srgbClr val="C00000"/>
                </a:solidFill>
              </a:rPr>
              <a:t>Textual formats: </a:t>
            </a:r>
            <a:endParaRPr kumimoji="1" lang="en-US" altLang="zh-CN" dirty="0">
              <a:solidFill>
                <a:srgbClr val="C00000"/>
              </a:solidFill>
            </a:endParaRPr>
          </a:p>
          <a:p>
            <a:pPr lvl="1"/>
            <a:r>
              <a:rPr kumimoji="1" lang="en-US" altLang="zh-CN" dirty="0"/>
              <a:t>J</a:t>
            </a:r>
            <a:r>
              <a:rPr kumimoji="1" lang="en-US" altLang="zh-CN" b="0" dirty="0"/>
              <a:t>SON</a:t>
            </a:r>
            <a:endParaRPr kumimoji="1" lang="en-US" altLang="zh-CN" b="0" dirty="0"/>
          </a:p>
          <a:p>
            <a:pPr lvl="1"/>
            <a:r>
              <a:rPr kumimoji="1" lang="en-US" altLang="zh-CN" b="0" dirty="0"/>
              <a:t>XML</a:t>
            </a:r>
            <a:endParaRPr kumimoji="1" lang="en-US" altLang="zh-CN" b="0" dirty="0"/>
          </a:p>
          <a:p>
            <a:pPr lvl="1"/>
            <a:r>
              <a:rPr kumimoji="1" lang="en-US" altLang="zh-CN" b="0" dirty="0"/>
              <a:t>CSV</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内容占位符 2"/>
          <p:cNvSpPr txBox="1"/>
          <p:nvPr/>
        </p:nvSpPr>
        <p:spPr>
          <a:xfrm>
            <a:off x="2699792" y="2135057"/>
            <a:ext cx="3096344" cy="280831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sz="1400" dirty="0"/>
              <a:t>Logic</a:t>
            </a:r>
            <a:r>
              <a:rPr kumimoji="1" lang="zh-CN" altLang="en-US" sz="1400" dirty="0"/>
              <a:t> </a:t>
            </a:r>
            <a:r>
              <a:rPr kumimoji="1" lang="en-US" altLang="zh-CN" sz="1400" dirty="0"/>
              <a:t>client request format </a:t>
            </a:r>
            <a:endParaRPr kumimoji="1" lang="en-US" altLang="zh-CN" sz="1400" dirty="0"/>
          </a:p>
          <a:p>
            <a:pPr lvl="1"/>
            <a:r>
              <a:rPr kumimoji="1" lang="en-US" altLang="zh-CN" sz="1400" dirty="0" err="1">
                <a:solidFill>
                  <a:schemeClr val="tx1"/>
                </a:solidFill>
              </a:rPr>
              <a:t>Xid</a:t>
            </a:r>
            <a:endParaRPr kumimoji="1" lang="en-US" altLang="zh-CN" sz="1400" dirty="0">
              <a:solidFill>
                <a:schemeClr val="tx1"/>
              </a:solidFill>
            </a:endParaRPr>
          </a:p>
          <a:p>
            <a:pPr lvl="1"/>
            <a:r>
              <a:rPr kumimoji="1" lang="en-US" altLang="zh-CN" sz="1400" dirty="0">
                <a:solidFill>
                  <a:schemeClr val="tx1"/>
                </a:solidFill>
              </a:rPr>
              <a:t>call/reply</a:t>
            </a:r>
            <a:endParaRPr kumimoji="1" lang="en-US" altLang="zh-CN" sz="1400" dirty="0">
              <a:solidFill>
                <a:schemeClr val="tx1"/>
              </a:solidFill>
            </a:endParaRPr>
          </a:p>
          <a:p>
            <a:pPr lvl="1"/>
            <a:r>
              <a:rPr kumimoji="1" lang="en-US" altLang="zh-CN" sz="1400" dirty="0" err="1">
                <a:solidFill>
                  <a:schemeClr val="tx1"/>
                </a:solidFill>
              </a:rPr>
              <a:t>rpc</a:t>
            </a:r>
            <a:r>
              <a:rPr kumimoji="1" lang="en-US" altLang="zh-CN" sz="1400" dirty="0">
                <a:solidFill>
                  <a:schemeClr val="tx1"/>
                </a:solidFill>
              </a:rPr>
              <a:t> version</a:t>
            </a:r>
            <a:endParaRPr kumimoji="1" lang="en-US" altLang="zh-CN" sz="1400" dirty="0">
              <a:solidFill>
                <a:schemeClr val="tx1"/>
              </a:solidFill>
            </a:endParaRPr>
          </a:p>
          <a:p>
            <a:pPr lvl="1"/>
            <a:r>
              <a:rPr kumimoji="1" lang="en-US" altLang="zh-CN" sz="1400" dirty="0">
                <a:solidFill>
                  <a:schemeClr val="tx1"/>
                </a:solidFill>
              </a:rPr>
              <a:t>program #</a:t>
            </a:r>
            <a:endParaRPr kumimoji="1" lang="en-US" altLang="zh-CN" sz="1400" dirty="0">
              <a:solidFill>
                <a:schemeClr val="tx1"/>
              </a:solidFill>
            </a:endParaRPr>
          </a:p>
          <a:p>
            <a:pPr lvl="1"/>
            <a:r>
              <a:rPr kumimoji="1" lang="en-US" altLang="zh-CN" sz="1400" dirty="0">
                <a:solidFill>
                  <a:schemeClr val="tx1"/>
                </a:solidFill>
              </a:rPr>
              <a:t>program version</a:t>
            </a:r>
            <a:endParaRPr kumimoji="1" lang="en-US" altLang="zh-CN" sz="1400" dirty="0">
              <a:solidFill>
                <a:schemeClr val="tx1"/>
              </a:solidFill>
            </a:endParaRPr>
          </a:p>
          <a:p>
            <a:pPr lvl="1"/>
            <a:r>
              <a:rPr kumimoji="1" lang="en-US" altLang="zh-CN" sz="1400" dirty="0">
                <a:solidFill>
                  <a:schemeClr val="tx1"/>
                </a:solidFill>
              </a:rPr>
              <a:t>procedure #</a:t>
            </a:r>
            <a:endParaRPr kumimoji="1" lang="en-US" altLang="zh-CN" sz="1400" dirty="0">
              <a:solidFill>
                <a:schemeClr val="tx1"/>
              </a:solidFill>
            </a:endParaRPr>
          </a:p>
          <a:p>
            <a:pPr lvl="1"/>
            <a:r>
              <a:rPr kumimoji="1" lang="en-US" altLang="zh-CN" sz="1400" dirty="0">
                <a:solidFill>
                  <a:schemeClr val="tx1"/>
                </a:solidFill>
              </a:rPr>
              <a:t>auth stuff</a:t>
            </a:r>
            <a:endParaRPr kumimoji="1" lang="en-US" altLang="zh-CN" sz="1400" dirty="0">
              <a:solidFill>
                <a:schemeClr val="tx1"/>
              </a:solidFill>
            </a:endParaRPr>
          </a:p>
          <a:p>
            <a:pPr lvl="1"/>
            <a:r>
              <a:rPr kumimoji="1" lang="en-US" altLang="zh-CN" sz="1400" dirty="0">
                <a:solidFill>
                  <a:schemeClr val="tx1"/>
                </a:solidFill>
              </a:rPr>
              <a:t>arguments</a:t>
            </a:r>
            <a:endParaRPr kumimoji="1" lang="en-US" altLang="zh-CN" sz="1400" dirty="0">
              <a:solidFill>
                <a:schemeClr val="tx1"/>
              </a:solidFill>
            </a:endParaRPr>
          </a:p>
          <a:p>
            <a:endParaRPr kumimoji="1" lang="zh-CN" altLang="en-US" sz="1400" b="0" dirty="0"/>
          </a:p>
        </p:txBody>
      </p:sp>
      <p:sp>
        <p:nvSpPr>
          <p:cNvPr id="6" name="内容占位符 2"/>
          <p:cNvSpPr txBox="1"/>
          <p:nvPr/>
        </p:nvSpPr>
        <p:spPr>
          <a:xfrm>
            <a:off x="5873380" y="2135057"/>
            <a:ext cx="3096344" cy="280831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sz="1400" dirty="0"/>
              <a:t>JSON</a:t>
            </a:r>
            <a:r>
              <a:rPr kumimoji="1" lang="zh-CN" altLang="en-US" sz="1400" dirty="0"/>
              <a:t> </a:t>
            </a:r>
            <a:r>
              <a:rPr kumimoji="1" lang="en-US" altLang="zh-CN" sz="1400" dirty="0"/>
              <a:t>representation</a:t>
            </a:r>
            <a:endParaRPr kumimoji="1" lang="en-US" altLang="zh-CN" sz="1400" dirty="0"/>
          </a:p>
          <a:p>
            <a:r>
              <a:rPr kumimoji="1" lang="en-US" altLang="zh-CN" sz="1400" b="0" dirty="0">
                <a:latin typeface="Courier New" panose="02070309020205020404" charset="0"/>
                <a:cs typeface="Courier New" panose="02070309020205020404" charset="0"/>
              </a:rPr>
              <a:t>{ “</a:t>
            </a:r>
            <a:r>
              <a:rPr kumimoji="1" lang="en-US" altLang="zh-CN" sz="1400" b="0" dirty="0" err="1">
                <a:latin typeface="Courier New" panose="02070309020205020404" charset="0"/>
                <a:cs typeface="Courier New" panose="02070309020205020404" charset="0"/>
              </a:rPr>
              <a:t>xid</a:t>
            </a:r>
            <a:r>
              <a:rPr kumimoji="1" lang="en-US" altLang="zh-CN" sz="1400" b="0" dirty="0">
                <a:latin typeface="Courier New" panose="02070309020205020404" charset="0"/>
                <a:cs typeface="Courier New" panose="02070309020205020404" charset="0"/>
              </a:rPr>
              <a:t>” : 12, ”call”: true,</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  “</a:t>
            </a:r>
            <a:r>
              <a:rPr kumimoji="1" lang="en-US" altLang="zh-CN" sz="1400" b="0" dirty="0" err="1">
                <a:latin typeface="Courier New" panose="02070309020205020404" charset="0"/>
                <a:cs typeface="Courier New" panose="02070309020205020404" charset="0"/>
              </a:rPr>
              <a:t>rpc_version</a:t>
            </a:r>
            <a:r>
              <a:rPr kumimoji="1" lang="en-US" altLang="zh-CN" sz="1400" b="0" dirty="0">
                <a:latin typeface="Courier New" panose="02070309020205020404" charset="0"/>
                <a:cs typeface="Courier New" panose="02070309020205020404" charset="0"/>
              </a:rPr>
              <a:t>”: 73, </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  ...</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a:t>
            </a:r>
            <a:endParaRPr kumimoji="1" lang="zh-CN" altLang="en-US" sz="1400" b="0" dirty="0">
              <a:latin typeface="Courier New" panose="02070309020205020404" charset="0"/>
              <a:cs typeface="Courier New" panose="020703090202050204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Standardized encoding: JSON, XML &amp; etc.</a:t>
            </a:r>
            <a:endParaRPr kumimoji="1" lang="zh-CN" altLang="en-US" dirty="0"/>
          </a:p>
        </p:txBody>
      </p:sp>
      <p:sp>
        <p:nvSpPr>
          <p:cNvPr id="3" name="内容占位符 2"/>
          <p:cNvSpPr>
            <a:spLocks noGrp="1"/>
          </p:cNvSpPr>
          <p:nvPr>
            <p:ph idx="1"/>
          </p:nvPr>
        </p:nvSpPr>
        <p:spPr/>
        <p:txBody>
          <a:bodyPr/>
          <a:lstStyle/>
          <a:p>
            <a:r>
              <a:rPr kumimoji="1" lang="en-US" altLang="zh-CN" b="0" dirty="0"/>
              <a:t>Independent to a specific programming language </a:t>
            </a:r>
            <a:endParaRPr kumimoji="1" lang="en-US" altLang="zh-CN" b="0" dirty="0"/>
          </a:p>
          <a:p>
            <a:r>
              <a:rPr kumimoji="1" lang="en-US" altLang="zh-CN" dirty="0">
                <a:solidFill>
                  <a:srgbClr val="C00000"/>
                </a:solidFill>
              </a:rPr>
              <a:t>Textual formats: </a:t>
            </a:r>
            <a:endParaRPr kumimoji="1" lang="en-US" altLang="zh-CN" dirty="0">
              <a:solidFill>
                <a:srgbClr val="C00000"/>
              </a:solidFill>
            </a:endParaRPr>
          </a:p>
          <a:p>
            <a:pPr lvl="1"/>
            <a:r>
              <a:rPr kumimoji="1" lang="en-US" altLang="zh-CN" dirty="0"/>
              <a:t>J</a:t>
            </a:r>
            <a:r>
              <a:rPr kumimoji="1" lang="en-US" altLang="zh-CN" b="0" dirty="0"/>
              <a:t>SON</a:t>
            </a:r>
            <a:endParaRPr kumimoji="1" lang="en-US" altLang="zh-CN" b="0" dirty="0"/>
          </a:p>
          <a:p>
            <a:pPr lvl="1"/>
            <a:r>
              <a:rPr kumimoji="1" lang="en-US" altLang="zh-CN" b="0" dirty="0"/>
              <a:t>XML</a:t>
            </a:r>
            <a:endParaRPr kumimoji="1" lang="en-US" altLang="zh-CN" b="0" dirty="0"/>
          </a:p>
          <a:p>
            <a:pPr lvl="1"/>
            <a:r>
              <a:rPr kumimoji="1" lang="en-US" altLang="zh-CN" b="0" dirty="0"/>
              <a:t>CSV</a:t>
            </a:r>
            <a:endParaRPr kumimoji="1" lang="en-US" altLang="zh-CN" b="0" dirty="0"/>
          </a:p>
          <a:p>
            <a:r>
              <a:rPr kumimoji="1" lang="en-US" altLang="zh-CN" dirty="0"/>
              <a:t>Benefits</a:t>
            </a:r>
            <a:r>
              <a:rPr kumimoji="1" lang="en-US" altLang="zh-CN" b="0" dirty="0"/>
              <a:t>:</a:t>
            </a:r>
            <a:endParaRPr kumimoji="1" lang="en-US" altLang="zh-CN" b="0" dirty="0"/>
          </a:p>
          <a:p>
            <a:pPr lvl="1"/>
            <a:r>
              <a:rPr kumimoji="1" lang="en-US" altLang="zh-CN" b="0" dirty="0"/>
              <a:t>Human-readable: easy to debug</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8866"/>
            <a:ext cx="8630919" cy="900442"/>
          </a:xfrm>
        </p:spPr>
        <p:txBody>
          <a:bodyPr/>
          <a:lstStyle/>
          <a:p>
            <a:r>
              <a:rPr kumimoji="1" lang="en-US" altLang="zh-CN" b="0" dirty="0"/>
              <a:t>Example: extend a single-node filesystem to a distributed one</a:t>
            </a:r>
            <a:endParaRPr kumimoji="1" lang="zh-CN" altLang="en-US" b="0"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dirty="0"/>
                    <a:t>File:</a:t>
                  </a:r>
                  <a:endParaRPr kumimoji="1" lang="en-US" altLang="zh-CN" sz="1200" b="1" dirty="0"/>
                </a:p>
                <a:p>
                  <a:pPr algn="ctr"/>
                  <a:r>
                    <a:rPr kumimoji="1" lang="en-US" altLang="zh-CN" sz="1200" dirty="0"/>
                    <a:t>image</a:t>
                  </a:r>
                  <a:endParaRPr kumimoji="1" lang="zh-CN" altLang="en-US" sz="1200" dirty="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dirty="0">
                      <a:solidFill>
                        <a:schemeClr val="accent6"/>
                      </a:solidFill>
                    </a:rPr>
                    <a:t>File:</a:t>
                  </a:r>
                  <a:endParaRPr kumimoji="1" lang="en-US" altLang="zh-CN" sz="1200" b="1" dirty="0">
                    <a:solidFill>
                      <a:schemeClr val="accent6"/>
                    </a:solidFill>
                  </a:endParaRPr>
                </a:p>
                <a:p>
                  <a:pPr algn="ctr"/>
                  <a:r>
                    <a:rPr kumimoji="1" lang="en-US" altLang="zh-CN" sz="1200" dirty="0">
                      <a:solidFill>
                        <a:schemeClr val="accent6"/>
                      </a:solidFill>
                    </a:rPr>
                    <a:t>image</a:t>
                  </a:r>
                  <a:endParaRPr kumimoji="1" lang="zh-CN" altLang="en-US" sz="1200" dirty="0">
                    <a:solidFill>
                      <a:schemeClr val="accent6"/>
                    </a:solidFill>
                  </a:endParaRPr>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dirty="0">
                      <a:solidFill>
                        <a:schemeClr val="accent6"/>
                      </a:solidFill>
                    </a:rPr>
                    <a:t>File server</a:t>
                  </a:r>
                  <a:endParaRPr lang="zh-CN" altLang="en-US" sz="1200" dirty="0">
                    <a:solidFill>
                      <a:schemeClr val="accent6"/>
                    </a:solidFill>
                  </a:endParaRPr>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dirty="0">
                      <a:solidFill>
                        <a:schemeClr val="accent6"/>
                      </a:solidFill>
                    </a:rPr>
                    <a:t>File:</a:t>
                  </a:r>
                  <a:endParaRPr kumimoji="1" lang="en-US" altLang="zh-CN" sz="1200" b="1" dirty="0">
                    <a:solidFill>
                      <a:schemeClr val="accent6"/>
                    </a:solidFill>
                  </a:endParaRPr>
                </a:p>
                <a:p>
                  <a:pPr algn="ctr"/>
                  <a:r>
                    <a:rPr kumimoji="1" lang="en-US" altLang="zh-CN" sz="1200" dirty="0">
                      <a:solidFill>
                        <a:schemeClr val="accent6"/>
                      </a:solidFill>
                    </a:rPr>
                    <a:t>image</a:t>
                  </a:r>
                  <a:endParaRPr kumimoji="1" lang="zh-CN" altLang="en-US" sz="1200" dirty="0">
                    <a:solidFill>
                      <a:schemeClr val="accent6"/>
                    </a:solidFill>
                  </a:endParaRPr>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dirty="0">
                  <a:solidFill>
                    <a:schemeClr val="accent6"/>
                  </a:solidFill>
                </a:rPr>
                <a:t>Distributed file system</a:t>
              </a:r>
              <a:endParaRPr lang="zh-CN" altLang="en-US" sz="1600" dirty="0">
                <a:solidFill>
                  <a:schemeClr val="accent6"/>
                </a:solidFill>
              </a:endParaRPr>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chemeClr val="accent6"/>
                    </a:solidFill>
                  </a:rPr>
                  <a:t>Database server</a:t>
                </a:r>
                <a:endParaRPr lang="zh-CN" altLang="en-US" sz="1200" dirty="0">
                  <a:solidFill>
                    <a:schemeClr val="accent6"/>
                  </a:solidFill>
                </a:endParaRPr>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accent6"/>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solidFill>
                        <a:schemeClr val="accent6"/>
                      </a:solidFill>
                    </a:rPr>
                    <a:t>Database</a:t>
                  </a:r>
                  <a:endParaRPr kumimoji="1" lang="en-US" altLang="zh-CN" sz="1200" b="1" dirty="0">
                    <a:solidFill>
                      <a:schemeClr val="accent6"/>
                    </a:solidFill>
                  </a:endParaRPr>
                </a:p>
                <a:p>
                  <a:pPr algn="ctr"/>
                  <a:r>
                    <a:rPr kumimoji="1" lang="en-US" altLang="zh-CN" sz="1200" dirty="0">
                      <a:solidFill>
                        <a:schemeClr val="accent6"/>
                      </a:solidFill>
                    </a:rPr>
                    <a:t>user, price</a:t>
                  </a:r>
                  <a:endParaRPr kumimoji="1" lang="zh-CN" altLang="en-US" sz="1200" dirty="0">
                    <a:solidFill>
                      <a:schemeClr val="accent6"/>
                    </a:solidFill>
                  </a:endParaRPr>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solidFill>
                </a:endParaRPr>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dirty="0">
                    <a:solidFill>
                      <a:schemeClr val="accent6"/>
                    </a:solidFill>
                  </a:rPr>
                  <a:t>Database server</a:t>
                </a:r>
                <a:endParaRPr lang="zh-CN" altLang="en-US" sz="1200" dirty="0">
                  <a:solidFill>
                    <a:schemeClr val="accent6"/>
                  </a:solidFill>
                </a:endParaRPr>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dirty="0">
                    <a:solidFill>
                      <a:schemeClr val="accent6"/>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dirty="0">
                      <a:solidFill>
                        <a:schemeClr val="accent6"/>
                      </a:solidFill>
                    </a:rPr>
                    <a:t>Database</a:t>
                  </a:r>
                  <a:endParaRPr kumimoji="1" lang="en-US" altLang="zh-CN" sz="1200" b="1" dirty="0">
                    <a:solidFill>
                      <a:schemeClr val="accent6"/>
                    </a:solidFill>
                  </a:endParaRPr>
                </a:p>
                <a:p>
                  <a:pPr algn="ctr"/>
                  <a:r>
                    <a:rPr kumimoji="1" lang="en-US" altLang="zh-CN" sz="1200" dirty="0">
                      <a:solidFill>
                        <a:schemeClr val="accent6"/>
                      </a:solidFill>
                    </a:rPr>
                    <a:t>user, price</a:t>
                  </a:r>
                  <a:endParaRPr kumimoji="1" lang="zh-CN" altLang="en-US" sz="1200" dirty="0">
                    <a:solidFill>
                      <a:schemeClr val="accent6"/>
                    </a:solidFill>
                  </a:endParaRPr>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dirty="0">
                  <a:solidFill>
                    <a:schemeClr val="accent6"/>
                  </a:solidFill>
                </a:rPr>
                <a:t>Distributed database</a:t>
              </a:r>
              <a:endParaRPr lang="zh-CN" altLang="en-US" sz="1600" dirty="0">
                <a:solidFill>
                  <a:schemeClr val="accent6"/>
                </a:solidFill>
              </a:endParaRPr>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dirty="0">
                      <a:solidFill>
                        <a:schemeClr val="accent6"/>
                      </a:solidFill>
                    </a:rPr>
                    <a:t>Caching</a:t>
                  </a:r>
                  <a:endParaRPr kumimoji="1" lang="en-US" altLang="zh-CN" sz="1200" b="1" dirty="0">
                    <a:solidFill>
                      <a:schemeClr val="accent6"/>
                    </a:solidFill>
                  </a:endParaRPr>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dirty="0">
                      <a:solidFill>
                        <a:schemeClr val="accent6"/>
                      </a:solidFill>
                    </a:rPr>
                    <a:t>Caching server</a:t>
                  </a:r>
                  <a:endParaRPr lang="zh-CN" altLang="en-US" sz="1200" dirty="0">
                    <a:solidFill>
                      <a:schemeClr val="accent6"/>
                    </a:solidFill>
                  </a:endParaRPr>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dirty="0">
                  <a:solidFill>
                    <a:schemeClr val="accent6"/>
                  </a:solidFill>
                </a:rPr>
                <a:t>Distributed caching</a:t>
              </a:r>
              <a:endParaRPr lang="zh-CN" altLang="en-US" sz="1600" dirty="0">
                <a:solidFill>
                  <a:schemeClr val="accent6"/>
                </a:solidFill>
              </a:endParaRPr>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dirty="0">
                  <a:solidFill>
                    <a:srgbClr val="000000"/>
                  </a:solidFill>
                </a:rPr>
                <a:t>Load</a:t>
              </a:r>
              <a:endParaRPr kumimoji="1" lang="en-US" altLang="zh-CN" sz="1200" dirty="0">
                <a:solidFill>
                  <a:srgbClr val="000000"/>
                </a:solidFill>
              </a:endParaRPr>
            </a:p>
            <a:p>
              <a:r>
                <a:rPr kumimoji="1" lang="en-US" altLang="zh-CN" sz="1200" dirty="0">
                  <a:solidFill>
                    <a:srgbClr val="000000"/>
                  </a:solidFill>
                </a:rPr>
                <a:t>Balance</a:t>
              </a:r>
              <a:endParaRPr lang="zh-CN" altLang="en-US" sz="1200" dirty="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accent6"/>
                </a:solidFill>
              </a:endParaRPr>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accent6"/>
                  </a:solidFill>
                </a:rPr>
                <a:t>Application #1</a:t>
              </a:r>
              <a:endParaRPr kumimoji="1" lang="en-US" altLang="zh-CN" sz="1200" b="1" dirty="0">
                <a:solidFill>
                  <a:schemeClr val="accent6"/>
                </a:solidFill>
              </a:endParaRPr>
            </a:p>
            <a:p>
              <a:pPr algn="ctr"/>
              <a:r>
                <a:rPr kumimoji="1" lang="en-US" altLang="zh-CN" sz="1200" dirty="0">
                  <a:solidFill>
                    <a:schemeClr val="accent6"/>
                  </a:solidFill>
                </a:rPr>
                <a:t>generate the page</a:t>
              </a:r>
              <a:endParaRPr kumimoji="1" lang="en-US" altLang="zh-CN" sz="1200" dirty="0">
                <a:solidFill>
                  <a:schemeClr val="accent6"/>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chemeClr val="accent6"/>
                  </a:solidFill>
                </a:rPr>
                <a:t>Application server</a:t>
              </a:r>
              <a:endParaRPr lang="zh-CN" altLang="en-US" sz="1200" dirty="0">
                <a:solidFill>
                  <a:schemeClr val="accent6"/>
                </a:solidFill>
              </a:endParaRPr>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accent6"/>
                </a:solidFill>
              </a:endParaRPr>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accent6"/>
                  </a:solidFill>
                </a:rPr>
                <a:t>Application #2</a:t>
              </a:r>
              <a:endParaRPr kumimoji="1" lang="en-US" altLang="zh-CN" sz="1200" b="1" dirty="0">
                <a:solidFill>
                  <a:schemeClr val="accent6"/>
                </a:solidFill>
              </a:endParaRPr>
            </a:p>
            <a:p>
              <a:pPr algn="ctr"/>
              <a:r>
                <a:rPr kumimoji="1" lang="en-US" altLang="zh-CN" sz="1200" dirty="0">
                  <a:solidFill>
                    <a:schemeClr val="accent6"/>
                  </a:solidFill>
                </a:rPr>
                <a:t>add the order</a:t>
              </a:r>
              <a:endParaRPr kumimoji="1" lang="en-US" altLang="zh-CN" sz="1200" dirty="0">
                <a:solidFill>
                  <a:schemeClr val="accent6"/>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dirty="0">
                  <a:solidFill>
                    <a:schemeClr val="accent6"/>
                  </a:solidFill>
                </a:rPr>
                <a:t>Application server</a:t>
              </a:r>
              <a:endParaRPr lang="zh-CN" altLang="en-US" sz="1200" dirty="0">
                <a:solidFill>
                  <a:schemeClr val="accent6"/>
                </a:solidFill>
              </a:endParaRPr>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dirty="0">
                <a:solidFill>
                  <a:schemeClr val="accent6"/>
                </a:solidFill>
              </a:rPr>
              <a:t>…</a:t>
            </a:r>
            <a:endParaRPr lang="zh-CN" altLang="en-US" sz="2400" dirty="0">
              <a:solidFill>
                <a:schemeClr val="accent6"/>
              </a:solidFill>
            </a:endParaRPr>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dirty="0">
                  <a:solidFill>
                    <a:srgbClr val="000000"/>
                  </a:solidFill>
                </a:rPr>
                <a:t>Internet</a:t>
              </a:r>
              <a:endParaRPr lang="zh-CN" altLang="en-US" dirty="0"/>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pic>
        <p:nvPicPr>
          <p:cNvPr id="125" name="图片 124"/>
          <p:cNvPicPr>
            <a:picLocks noChangeAspect="1"/>
          </p:cNvPicPr>
          <p:nvPr/>
        </p:nvPicPr>
        <p:blipFill>
          <a:blip r:embed="rId1"/>
          <a:stretch>
            <a:fillRect/>
          </a:stretch>
        </p:blipFill>
        <p:spPr>
          <a:xfrm>
            <a:off x="357945" y="3397695"/>
            <a:ext cx="329286" cy="329286"/>
          </a:xfrm>
          <a:prstGeom prst="rect">
            <a:avLst/>
          </a:prstGeom>
        </p:spPr>
      </p:pic>
      <p:pic>
        <p:nvPicPr>
          <p:cNvPr id="126" name="图片 125"/>
          <p:cNvPicPr>
            <a:picLocks noChangeAspect="1"/>
          </p:cNvPicPr>
          <p:nvPr/>
        </p:nvPicPr>
        <p:blipFill>
          <a:blip r:embed="rId2"/>
          <a:stretch>
            <a:fillRect/>
          </a:stretch>
        </p:blipFill>
        <p:spPr>
          <a:xfrm>
            <a:off x="267280" y="3955145"/>
            <a:ext cx="536836" cy="536836"/>
          </a:xfrm>
          <a:prstGeom prst="rect">
            <a:avLst/>
          </a:prstGeom>
        </p:spPr>
      </p:pic>
      <p:pic>
        <p:nvPicPr>
          <p:cNvPr id="127" name="图片 126"/>
          <p:cNvPicPr>
            <a:picLocks noChangeAspect="1"/>
          </p:cNvPicPr>
          <p:nvPr/>
        </p:nvPicPr>
        <p:blipFill>
          <a:blip r:embed="rId3"/>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dirty="0">
                <a:solidFill>
                  <a:srgbClr val="000000"/>
                </a:solidFill>
              </a:rPr>
              <a:t>…</a:t>
            </a:r>
            <a:endParaRPr lang="zh-CN" altLang="en-US" sz="2400" dirty="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dirty="0"/>
              <a:t>Users</a:t>
            </a:r>
            <a:endParaRPr lang="zh-CN" altLang="en-US" dirty="0"/>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dirty="0">
                  <a:solidFill>
                    <a:srgbClr val="000000"/>
                  </a:solidFill>
                </a:rPr>
                <a:t>CDN</a:t>
              </a:r>
              <a:endParaRPr lang="zh-CN" altLang="en-US" dirty="0"/>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dirty="0">
                  <a:solidFill>
                    <a:schemeClr val="accent6"/>
                  </a:solidFill>
                </a:rPr>
                <a:t>Message queue</a:t>
              </a:r>
              <a:endParaRPr lang="zh-CN" altLang="en-US" sz="1200" dirty="0">
                <a:solidFill>
                  <a:schemeClr val="accent6"/>
                </a:solidFill>
              </a:endParaRPr>
            </a:p>
          </p:txBody>
        </p:sp>
      </p:grpSp>
      <p:sp>
        <p:nvSpPr>
          <p:cNvPr id="4" name="任意形状 3"/>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6"/>
              </a:solidFill>
            </a:endParaRPr>
          </a:p>
        </p:txBody>
      </p:sp>
      <p:sp>
        <p:nvSpPr>
          <p:cNvPr id="5" name="椭圆 4"/>
          <p:cNvSpPr/>
          <p:nvPr/>
        </p:nvSpPr>
        <p:spPr>
          <a:xfrm>
            <a:off x="5868502" y="4382802"/>
            <a:ext cx="797845" cy="741671"/>
          </a:xfrm>
          <a:prstGeom prst="ellipse">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内容占位符 2"/>
          <p:cNvSpPr txBox="1"/>
          <p:nvPr/>
        </p:nvSpPr>
        <p:spPr>
          <a:xfrm>
            <a:off x="457200" y="1129308"/>
            <a:ext cx="4549022" cy="149828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t>Large-scale websites are composed of different distributed systems</a:t>
            </a:r>
            <a:endParaRPr kumimoji="1" lang="en-US" altLang="zh-CN" b="0" dirty="0"/>
          </a:p>
          <a:p>
            <a:pPr lvl="1"/>
            <a:r>
              <a:rPr kumimoji="1" lang="en-US" altLang="zh-CN" dirty="0"/>
              <a:t>Request processing, data storage</a:t>
            </a:r>
            <a:endParaRPr kumimoji="1" lang="en-US" altLang="zh-CN" dirty="0"/>
          </a:p>
          <a:p>
            <a:pPr lvl="1"/>
            <a:r>
              <a:rPr kumimoji="1" lang="en-US" altLang="zh-CN" b="1" dirty="0"/>
              <a:t>How each system communicates</a:t>
            </a:r>
            <a:r>
              <a:rPr kumimoji="1" lang="en-US" altLang="zh-CN" dirty="0"/>
              <a:t>? </a:t>
            </a:r>
            <a:endParaRPr kumimoji="1" lang="en-US" altLang="zh-CN" dirty="0"/>
          </a:p>
        </p:txBody>
      </p:sp>
      <p:sp>
        <p:nvSpPr>
          <p:cNvPr id="3" name="文本框 2"/>
          <p:cNvSpPr txBox="1"/>
          <p:nvPr/>
        </p:nvSpPr>
        <p:spPr>
          <a:xfrm>
            <a:off x="1207135" y="180975"/>
            <a:ext cx="3840480" cy="368300"/>
          </a:xfrm>
          <a:prstGeom prst="rect">
            <a:avLst/>
          </a:prstGeom>
          <a:noFill/>
        </p:spPr>
        <p:txBody>
          <a:bodyPr wrap="none" rtlCol="0">
            <a:spAutoFit/>
          </a:bodyPr>
          <a:p>
            <a:r>
              <a:rPr lang="en-US" altLang="zh-CN"/>
              <a:t>File System</a:t>
            </a:r>
            <a:r>
              <a:rPr lang="zh-CN" altLang="en-US"/>
              <a:t>更加适合于管理单机</a:t>
            </a:r>
            <a:r>
              <a:rPr lang="en-US" altLang="zh-CN"/>
              <a:t>disk</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Standardized encoding: JSON, XML &amp; </a:t>
            </a:r>
            <a:r>
              <a:rPr kumimoji="1" lang="en-US" altLang="zh-CN" dirty="0" err="1"/>
              <a:t>etc</a:t>
            </a:r>
            <a:endParaRPr kumimoji="1" lang="zh-CN" altLang="en-US" dirty="0"/>
          </a:p>
        </p:txBody>
      </p:sp>
      <p:sp>
        <p:nvSpPr>
          <p:cNvPr id="3" name="内容占位符 2"/>
          <p:cNvSpPr>
            <a:spLocks noGrp="1"/>
          </p:cNvSpPr>
          <p:nvPr>
            <p:ph idx="1"/>
          </p:nvPr>
        </p:nvSpPr>
        <p:spPr>
          <a:xfrm>
            <a:off x="457200" y="1129307"/>
            <a:ext cx="8229600" cy="4471925"/>
          </a:xfrm>
        </p:spPr>
        <p:txBody>
          <a:bodyPr/>
          <a:lstStyle/>
          <a:p>
            <a:r>
              <a:rPr kumimoji="1" lang="en-US" altLang="zh-CN" b="0" dirty="0"/>
              <a:t>Independent to a specific programming language </a:t>
            </a:r>
            <a:endParaRPr kumimoji="1" lang="en-US" altLang="zh-CN" b="0" dirty="0"/>
          </a:p>
          <a:p>
            <a:r>
              <a:rPr kumimoji="1" lang="en-US" altLang="zh-CN" dirty="0">
                <a:solidFill>
                  <a:srgbClr val="C00000"/>
                </a:solidFill>
              </a:rPr>
              <a:t>Textual formats: </a:t>
            </a:r>
            <a:endParaRPr kumimoji="1" lang="en-US" altLang="zh-CN" dirty="0">
              <a:solidFill>
                <a:srgbClr val="C00000"/>
              </a:solidFill>
            </a:endParaRPr>
          </a:p>
          <a:p>
            <a:pPr lvl="1"/>
            <a:r>
              <a:rPr kumimoji="1" lang="en-US" altLang="zh-CN" dirty="0"/>
              <a:t>J</a:t>
            </a:r>
            <a:r>
              <a:rPr kumimoji="1" lang="en-US" altLang="zh-CN" b="0" dirty="0"/>
              <a:t>SON</a:t>
            </a:r>
            <a:endParaRPr kumimoji="1" lang="en-US" altLang="zh-CN" b="0" dirty="0"/>
          </a:p>
          <a:p>
            <a:pPr lvl="1"/>
            <a:r>
              <a:rPr kumimoji="1" lang="en-US" altLang="zh-CN" b="0" dirty="0"/>
              <a:t>XML</a:t>
            </a:r>
            <a:endParaRPr kumimoji="1" lang="en-US" altLang="zh-CN" b="0" dirty="0"/>
          </a:p>
          <a:p>
            <a:pPr lvl="1"/>
            <a:r>
              <a:rPr kumimoji="1" lang="en-US" altLang="zh-CN" b="0" dirty="0"/>
              <a:t>CSV</a:t>
            </a:r>
            <a:endParaRPr kumimoji="1" lang="en-US" altLang="zh-CN" b="0" dirty="0"/>
          </a:p>
          <a:p>
            <a:r>
              <a:rPr kumimoji="1" lang="en-US" altLang="zh-CN" dirty="0"/>
              <a:t>Drawbacks</a:t>
            </a:r>
            <a:r>
              <a:rPr kumimoji="1" lang="en-US" altLang="zh-CN" b="0" dirty="0"/>
              <a:t>:</a:t>
            </a:r>
            <a:endParaRPr kumimoji="1" lang="en-US" altLang="zh-CN" b="0" dirty="0"/>
          </a:p>
          <a:p>
            <a:pPr marL="417195" lvl="1" indent="-342900">
              <a:buAutoNum type="arabicPeriod"/>
            </a:pPr>
            <a:r>
              <a:rPr kumimoji="1" lang="en-US" altLang="zh-CN" b="0" dirty="0">
                <a:solidFill>
                  <a:srgbClr val="FF0000"/>
                </a:solidFill>
              </a:rPr>
              <a:t>Ambiguity around encoding of numbers(</a:t>
            </a:r>
            <a:r>
              <a:rPr kumimoji="1" lang="zh-CN" altLang="en-US" b="0" dirty="0">
                <a:solidFill>
                  <a:srgbClr val="FF0000"/>
                </a:solidFill>
              </a:rPr>
              <a:t>即一个字符串形式的数字在传递之后无法确定具体的数据类型以及长度</a:t>
            </a:r>
            <a:r>
              <a:rPr kumimoji="1" lang="en-US" altLang="zh-CN" b="0" dirty="0">
                <a:solidFill>
                  <a:srgbClr val="FF0000"/>
                </a:solidFill>
              </a:rPr>
              <a:t>)</a:t>
            </a:r>
            <a:r>
              <a:rPr kumimoji="1" lang="en-US" altLang="zh-CN" b="0" dirty="0"/>
              <a:t>  </a:t>
            </a:r>
            <a:endParaRPr kumimoji="1" lang="en-US" altLang="zh-CN" b="0" dirty="0"/>
          </a:p>
          <a:p>
            <a:pPr marL="417195" lvl="1" indent="-342900">
              <a:buAutoNum type="arabicPeriod"/>
            </a:pPr>
            <a:r>
              <a:rPr kumimoji="1" lang="en-US" altLang="zh-CN" b="0" dirty="0"/>
              <a:t>How to support </a:t>
            </a:r>
            <a:r>
              <a:rPr kumimoji="1" lang="en-US" altLang="zh-CN" b="1" dirty="0">
                <a:solidFill>
                  <a:srgbClr val="C00000"/>
                </a:solidFill>
              </a:rPr>
              <a:t>binary strings</a:t>
            </a:r>
            <a:r>
              <a:rPr kumimoji="1" lang="en-US" altLang="zh-CN" b="0" dirty="0"/>
              <a:t>? </a:t>
            </a:r>
            <a:endParaRPr kumimoji="1" lang="en-US" altLang="zh-CN" b="0" dirty="0"/>
          </a:p>
          <a:p>
            <a:pPr marL="821055" lvl="2" indent="-342900"/>
            <a:r>
              <a:rPr kumimoji="1" lang="en-US" altLang="zh-CN" b="0" dirty="0"/>
              <a:t>Programmers have to </a:t>
            </a:r>
            <a:r>
              <a:rPr kumimoji="1" lang="en-US" altLang="zh-CN" b="1" dirty="0">
                <a:solidFill>
                  <a:srgbClr val="C00000"/>
                </a:solidFill>
              </a:rPr>
              <a:t>re-encode</a:t>
            </a:r>
            <a:r>
              <a:rPr kumimoji="1" lang="en-US" altLang="zh-CN" b="0" dirty="0"/>
              <a:t> the string as </a:t>
            </a:r>
            <a:r>
              <a:rPr kumimoji="1" lang="en-US" altLang="zh-CN" b="0" dirty="0">
                <a:solidFill>
                  <a:srgbClr val="FF0000"/>
                </a:solidFill>
              </a:rPr>
              <a:t>Base64</a:t>
            </a:r>
            <a:r>
              <a:rPr kumimoji="1" lang="en-US" altLang="zh-CN" b="0" dirty="0"/>
              <a:t>, etc</a:t>
            </a:r>
            <a:r>
              <a:rPr kumimoji="1" lang="en-US" altLang="zh-CN" dirty="0"/>
              <a:t>.</a:t>
            </a:r>
            <a:endParaRPr kumimoji="1" lang="en-US" altLang="zh-CN" b="0" dirty="0"/>
          </a:p>
          <a:p>
            <a:pPr marL="74295" lvl="1" indent="0">
              <a:buNone/>
            </a:pPr>
            <a:r>
              <a:rPr kumimoji="1" lang="en-US" altLang="zh-CN" dirty="0"/>
              <a:t>3.  </a:t>
            </a:r>
            <a:r>
              <a:rPr kumimoji="1" lang="en-US" altLang="zh-CN" b="1" dirty="0">
                <a:solidFill>
                  <a:srgbClr val="C00000"/>
                </a:solidFill>
              </a:rPr>
              <a:t>Verbose</a:t>
            </a:r>
            <a:r>
              <a:rPr kumimoji="1" lang="en-US" altLang="zh-CN" dirty="0"/>
              <a:t>: use more bytes to store the data. E.g., &lt;xx&gt; &lt;/xx&gt; in XML </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内容占位符 2"/>
          <p:cNvSpPr txBox="1"/>
          <p:nvPr/>
        </p:nvSpPr>
        <p:spPr>
          <a:xfrm>
            <a:off x="5868144" y="2065918"/>
            <a:ext cx="3096344" cy="280831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sz="1400" dirty="0"/>
              <a:t>JSON</a:t>
            </a:r>
            <a:r>
              <a:rPr kumimoji="1" lang="zh-CN" altLang="en-US" sz="1400" dirty="0"/>
              <a:t> </a:t>
            </a:r>
            <a:r>
              <a:rPr kumimoji="1" lang="en-US" altLang="zh-CN" sz="1400" dirty="0"/>
              <a:t>representation</a:t>
            </a:r>
            <a:endParaRPr kumimoji="1" lang="en-US" altLang="zh-CN" sz="1400" dirty="0"/>
          </a:p>
          <a:p>
            <a:r>
              <a:rPr kumimoji="1" lang="en-US" altLang="zh-CN" sz="1400" b="0" dirty="0">
                <a:latin typeface="Courier New" panose="02070309020205020404" charset="0"/>
                <a:cs typeface="Courier New" panose="02070309020205020404" charset="0"/>
              </a:rPr>
              <a:t>{ “</a:t>
            </a:r>
            <a:r>
              <a:rPr kumimoji="1" lang="en-US" altLang="zh-CN" sz="1400" b="0" dirty="0" err="1">
                <a:latin typeface="Courier New" panose="02070309020205020404" charset="0"/>
                <a:cs typeface="Courier New" panose="02070309020205020404" charset="0"/>
              </a:rPr>
              <a:t>xid</a:t>
            </a:r>
            <a:r>
              <a:rPr kumimoji="1" lang="en-US" altLang="zh-CN" sz="1400" b="0" dirty="0">
                <a:latin typeface="Courier New" panose="02070309020205020404" charset="0"/>
                <a:cs typeface="Courier New" panose="02070309020205020404" charset="0"/>
              </a:rPr>
              <a:t>” : </a:t>
            </a:r>
            <a:r>
              <a:rPr kumimoji="1" lang="en-US" altLang="zh-CN" sz="1400" dirty="0">
                <a:solidFill>
                  <a:srgbClr val="C00000"/>
                </a:solidFill>
                <a:latin typeface="Courier New" panose="02070309020205020404" charset="0"/>
                <a:cs typeface="Courier New" panose="02070309020205020404" charset="0"/>
              </a:rPr>
              <a:t>12</a:t>
            </a:r>
            <a:r>
              <a:rPr kumimoji="1" lang="en-US" altLang="zh-CN" sz="1400" b="0" dirty="0">
                <a:latin typeface="Courier New" panose="02070309020205020404" charset="0"/>
                <a:cs typeface="Courier New" panose="02070309020205020404" charset="0"/>
              </a:rPr>
              <a:t>, ”call”: true,</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  “</a:t>
            </a:r>
            <a:r>
              <a:rPr kumimoji="1" lang="en-US" altLang="zh-CN" sz="1400" b="0" dirty="0" err="1">
                <a:latin typeface="Courier New" panose="02070309020205020404" charset="0"/>
                <a:cs typeface="Courier New" panose="02070309020205020404" charset="0"/>
              </a:rPr>
              <a:t>rpc_version</a:t>
            </a:r>
            <a:r>
              <a:rPr kumimoji="1" lang="en-US" altLang="zh-CN" sz="1400" b="0" dirty="0">
                <a:latin typeface="Courier New" panose="02070309020205020404" charset="0"/>
                <a:cs typeface="Courier New" panose="02070309020205020404" charset="0"/>
              </a:rPr>
              <a:t>”: 73, </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  ...</a:t>
            </a:r>
            <a:endParaRPr kumimoji="1" lang="en-US" altLang="zh-CN" sz="1400" b="0" dirty="0">
              <a:latin typeface="Courier New" panose="02070309020205020404" charset="0"/>
              <a:cs typeface="Courier New" panose="02070309020205020404" charset="0"/>
            </a:endParaRPr>
          </a:p>
          <a:p>
            <a:r>
              <a:rPr kumimoji="1" lang="en-US" altLang="zh-CN" sz="1400" b="0" dirty="0">
                <a:latin typeface="Courier New" panose="02070309020205020404" charset="0"/>
                <a:cs typeface="Courier New" panose="02070309020205020404" charset="0"/>
              </a:rPr>
              <a:t>}</a:t>
            </a:r>
            <a:endParaRPr kumimoji="1" lang="zh-CN" altLang="en-US" sz="1400" b="0" dirty="0">
              <a:latin typeface="Courier New" panose="02070309020205020404" charset="0"/>
              <a:cs typeface="Courier New" panose="02070309020205020404" charset="0"/>
            </a:endParaRPr>
          </a:p>
        </p:txBody>
      </p:sp>
      <p:sp>
        <p:nvSpPr>
          <p:cNvPr id="6" name="圆角矩形标注 5"/>
          <p:cNvSpPr/>
          <p:nvPr/>
        </p:nvSpPr>
        <p:spPr>
          <a:xfrm>
            <a:off x="6299810" y="1045365"/>
            <a:ext cx="2232248" cy="869251"/>
          </a:xfrm>
          <a:prstGeom prst="wedgeRoundRectCallout">
            <a:avLst>
              <a:gd name="adj1" fmla="val -17239"/>
              <a:gd name="adj2" fmla="val 79877"/>
              <a:gd name="adj3" fmla="val 16667"/>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a:off x="6444063" y="1129485"/>
            <a:ext cx="1970411" cy="784830"/>
          </a:xfrm>
          <a:prstGeom prst="rect">
            <a:avLst/>
          </a:prstGeom>
        </p:spPr>
        <p:txBody>
          <a:bodyPr wrap="none">
            <a:spAutoFit/>
          </a:bodyPr>
          <a:lstStyle/>
          <a:p>
            <a:r>
              <a:rPr kumimoji="1" lang="en-US" altLang="zh-CN" sz="1500" dirty="0"/>
              <a:t>How may bytes </a:t>
            </a:r>
            <a:endParaRPr kumimoji="1" lang="en-US" altLang="zh-CN" sz="1500" dirty="0"/>
          </a:p>
          <a:p>
            <a:r>
              <a:rPr kumimoji="1" lang="en-US" altLang="zh-CN" sz="1500" dirty="0"/>
              <a:t>should I use to store </a:t>
            </a:r>
            <a:endParaRPr kumimoji="1" lang="en-US" altLang="zh-CN" sz="1500" dirty="0"/>
          </a:p>
          <a:p>
            <a:r>
              <a:rPr kumimoji="1" lang="en-US" altLang="zh-CN" sz="1500" dirty="0"/>
              <a:t>the number? </a:t>
            </a:r>
            <a:endParaRPr kumimoji="1" lang="en-US" altLang="zh-CN" sz="1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Binary formats</a:t>
            </a:r>
            <a:endParaRPr kumimoji="1" lang="zh-CN" altLang="en-US" dirty="0"/>
          </a:p>
        </p:txBody>
      </p:sp>
      <p:sp>
        <p:nvSpPr>
          <p:cNvPr id="3" name="内容占位符 2"/>
          <p:cNvSpPr>
            <a:spLocks noGrp="1"/>
          </p:cNvSpPr>
          <p:nvPr>
            <p:ph idx="1"/>
          </p:nvPr>
        </p:nvSpPr>
        <p:spPr/>
        <p:txBody>
          <a:bodyPr/>
          <a:lstStyle/>
          <a:p>
            <a:r>
              <a:rPr kumimoji="1" lang="en-US" altLang="zh-CN" b="0" dirty="0"/>
              <a:t>Encode the data using </a:t>
            </a:r>
            <a:r>
              <a:rPr kumimoji="1" lang="en-US" altLang="zh-CN" dirty="0">
                <a:solidFill>
                  <a:srgbClr val="C00000"/>
                </a:solidFill>
              </a:rPr>
              <a:t>binary encoding</a:t>
            </a:r>
            <a:endParaRPr kumimoji="1" lang="en-US" altLang="zh-CN" dirty="0">
              <a:solidFill>
                <a:srgbClr val="C00000"/>
              </a:solidFill>
            </a:endParaRPr>
          </a:p>
          <a:p>
            <a:pPr lvl="1"/>
            <a:r>
              <a:rPr kumimoji="1" lang="en-US" altLang="zh-CN" b="1" dirty="0"/>
              <a:t>Pros</a:t>
            </a:r>
            <a:r>
              <a:rPr kumimoji="1" lang="en-US" altLang="zh-CN" dirty="0"/>
              <a:t>: </a:t>
            </a:r>
            <a:r>
              <a:rPr kumimoji="1" lang="en-US" altLang="zh-CN" b="0" dirty="0"/>
              <a:t>more compact</a:t>
            </a:r>
            <a:r>
              <a:rPr kumimoji="1" lang="en-US" altLang="zh-CN" dirty="0"/>
              <a:t>,</a:t>
            </a:r>
            <a:r>
              <a:rPr kumimoji="1" lang="zh-CN" altLang="en-US" dirty="0"/>
              <a:t> </a:t>
            </a:r>
            <a:r>
              <a:rPr kumimoji="1" lang="en-US" altLang="zh-CN" dirty="0"/>
              <a:t>more</a:t>
            </a:r>
            <a:r>
              <a:rPr kumimoji="1" lang="zh-CN" altLang="en-US" dirty="0"/>
              <a:t> </a:t>
            </a:r>
            <a:r>
              <a:rPr kumimoji="1" lang="en-US" altLang="zh-CN" dirty="0"/>
              <a:t>accurate,</a:t>
            </a:r>
            <a:r>
              <a:rPr kumimoji="1" lang="en-US" altLang="zh-CN" b="0" dirty="0"/>
              <a:t> faster to parse</a:t>
            </a:r>
            <a:r>
              <a:rPr kumimoji="1" lang="zh-CN" altLang="en-US" dirty="0"/>
              <a:t> </a:t>
            </a:r>
            <a:r>
              <a:rPr kumimoji="1" lang="en-US" altLang="zh-CN" dirty="0"/>
              <a:t>and</a:t>
            </a:r>
            <a:r>
              <a:rPr kumimoji="1" lang="zh-CN" altLang="en-US" dirty="0"/>
              <a:t> </a:t>
            </a:r>
            <a:r>
              <a:rPr kumimoji="1" lang="en-US" altLang="zh-CN" b="0" dirty="0"/>
              <a:t>store </a:t>
            </a:r>
            <a:endParaRPr kumimoji="1" lang="en-US" altLang="zh-CN" b="0" dirty="0"/>
          </a:p>
          <a:p>
            <a:pPr lvl="1"/>
            <a:r>
              <a:rPr kumimoji="1" lang="en-US" altLang="zh-CN" b="1" dirty="0"/>
              <a:t>Cons</a:t>
            </a:r>
            <a:r>
              <a:rPr kumimoji="1" lang="en-US" altLang="zh-CN" b="0" dirty="0"/>
              <a:t>: </a:t>
            </a:r>
            <a:r>
              <a:rPr kumimoji="1" lang="en-US" altLang="zh-CN" b="0" dirty="0">
                <a:solidFill>
                  <a:srgbClr val="FF0000"/>
                </a:solidFill>
              </a:rPr>
              <a:t>less human-</a:t>
            </a:r>
            <a:r>
              <a:rPr kumimoji="1" lang="en-US" altLang="zh-CN" b="0" dirty="0" err="1">
                <a:solidFill>
                  <a:srgbClr val="FF0000"/>
                </a:solidFill>
              </a:rPr>
              <a:t>readablity</a:t>
            </a:r>
            <a:endParaRPr kumimoji="1" lang="en-US" altLang="zh-CN" b="0" dirty="0"/>
          </a:p>
          <a:p>
            <a:pPr lvl="2"/>
            <a:r>
              <a:rPr kumimoji="1" lang="en-US" altLang="zh-CN" b="0" dirty="0"/>
              <a:t>Not a problem when the data is only used </a:t>
            </a:r>
            <a:r>
              <a:rPr kumimoji="1" lang="en-US" altLang="zh-CN" b="0" dirty="0">
                <a:solidFill>
                  <a:srgbClr val="FF0000"/>
                </a:solidFill>
              </a:rPr>
              <a:t>internally</a:t>
            </a:r>
            <a:endParaRPr kumimoji="1" lang="en-US" altLang="zh-CN" dirty="0">
              <a:solidFill>
                <a:srgbClr val="FF0000"/>
              </a:solidFill>
            </a:endParaRPr>
          </a:p>
          <a:p>
            <a:pPr lvl="2"/>
            <a:r>
              <a:rPr kumimoji="1" lang="en-US" altLang="zh-CN" b="0" dirty="0"/>
              <a:t>E.g., RPC message metadata </a:t>
            </a:r>
            <a:endParaRPr kumimoji="1" lang="en-US" altLang="zh-CN" b="0" dirty="0"/>
          </a:p>
          <a:p>
            <a:pPr lvl="2"/>
            <a:endParaRPr kumimoji="1" lang="en-US" altLang="zh-CN" b="0" dirty="0"/>
          </a:p>
          <a:p>
            <a:r>
              <a:rPr kumimoji="1" lang="en-US" altLang="zh-CN" b="0" dirty="0"/>
              <a:t>Typical example: </a:t>
            </a:r>
            <a:r>
              <a:rPr lang="en-US" altLang="zh-CN" dirty="0"/>
              <a:t>Thrift &amp; Protocol Buffers </a:t>
            </a:r>
            <a:endParaRPr lang="en-US" altLang="zh-CN"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906978" y="3937873"/>
            <a:ext cx="4572000" cy="922020"/>
          </a:xfrm>
          <a:prstGeom prst="rect">
            <a:avLst/>
          </a:prstGeom>
        </p:spPr>
        <p:txBody>
          <a:bodyPr>
            <a:spAutoFit/>
          </a:bodyPr>
          <a:lstStyle/>
          <a:p>
            <a:r>
              <a:rPr lang="en-US" altLang="zh-CN" dirty="0">
                <a:latin typeface="UbuntuMono"/>
              </a:rPr>
              <a:t>{ </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userName</a:t>
            </a:r>
            <a:r>
              <a:rPr lang="en-US" altLang="zh-CN" dirty="0">
                <a:solidFill>
                  <a:srgbClr val="CC3300"/>
                </a:solidFill>
                <a:latin typeface="微软雅黑" panose="020B0503020204020204" charset="-122"/>
                <a:ea typeface="微软雅黑" panose="020B0503020204020204" charset="-122"/>
              </a:rPr>
              <a:t>"</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"Martin"</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favoriteNumber</a:t>
            </a:r>
            <a:r>
              <a:rPr lang="en-US" altLang="zh-CN" dirty="0">
                <a:solidFill>
                  <a:srgbClr val="CC3300"/>
                </a:solidFill>
                <a:latin typeface="微软雅黑" panose="020B0503020204020204" charset="-122"/>
                <a:ea typeface="微软雅黑" panose="020B0503020204020204" charset="-122"/>
              </a:rPr>
              <a:t>"</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1337</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"interests"</a:t>
            </a:r>
            <a:r>
              <a:rPr lang="en-US" altLang="zh-CN" dirty="0">
                <a:solidFill>
                  <a:srgbClr val="545454"/>
                </a:solidFill>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a:t>
            </a:r>
            <a:r>
              <a:rPr lang="en-US" altLang="zh-CN" dirty="0">
                <a:solidFill>
                  <a:srgbClr val="CC3300"/>
                </a:solidFill>
                <a:latin typeface="微软雅黑" panose="020B0503020204020204" charset="-122"/>
                <a:ea typeface="微软雅黑" panose="020B0503020204020204" charset="-122"/>
              </a:rPr>
              <a:t>"daydreaming"</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"hacking"</a:t>
            </a:r>
            <a:r>
              <a:rPr lang="en-US" altLang="zh-CN" dirty="0">
                <a:latin typeface="微软雅黑" panose="020B0503020204020204" charset="-122"/>
                <a:ea typeface="微软雅黑" panose="020B0503020204020204" charset="-122"/>
              </a:rPr>
              <a:t>]</a:t>
            </a:r>
            <a:r>
              <a:rPr lang="en-US" altLang="zh-CN" dirty="0">
                <a:latin typeface="UbuntuMono"/>
              </a:rPr>
              <a:t> } </a:t>
            </a:r>
            <a:endParaRPr lang="en-US" altLang="zh-CN" dirty="0"/>
          </a:p>
        </p:txBody>
      </p:sp>
      <p:sp>
        <p:nvSpPr>
          <p:cNvPr id="6" name="矩形 5"/>
          <p:cNvSpPr/>
          <p:nvPr/>
        </p:nvSpPr>
        <p:spPr>
          <a:xfrm>
            <a:off x="906734" y="4689587"/>
            <a:ext cx="5545108" cy="369332"/>
          </a:xfrm>
          <a:prstGeom prst="rect">
            <a:avLst/>
          </a:prstGeom>
        </p:spPr>
        <p:txBody>
          <a:bodyPr wrap="none">
            <a:spAutoFit/>
          </a:bodyPr>
          <a:lstStyle/>
          <a:p>
            <a:r>
              <a:rPr kumimoji="1" lang="en-US" altLang="zh-CN" dirty="0"/>
              <a:t>JSON</a:t>
            </a:r>
            <a:r>
              <a:rPr kumimoji="1" lang="zh-CN" altLang="en-US" dirty="0"/>
              <a:t> </a:t>
            </a:r>
            <a:r>
              <a:rPr kumimoji="1" lang="en-US" altLang="zh-CN" dirty="0"/>
              <a:t>representation</a:t>
            </a:r>
            <a:r>
              <a:rPr kumimoji="1" lang="zh-CN" altLang="en-US" dirty="0"/>
              <a:t> </a:t>
            </a:r>
            <a:r>
              <a:rPr kumimoji="1" lang="en-US" altLang="zh-CN" dirty="0"/>
              <a:t>takes 81B in total (w/o spaces)</a:t>
            </a:r>
            <a:endParaRPr kumimoji="1" lang="en-US" altLang="zh-CN" dirty="0"/>
          </a:p>
        </p:txBody>
      </p:sp>
      <p:sp>
        <p:nvSpPr>
          <p:cNvPr id="7" name="矩形 6"/>
          <p:cNvSpPr/>
          <p:nvPr/>
        </p:nvSpPr>
        <p:spPr>
          <a:xfrm>
            <a:off x="899592" y="5080456"/>
            <a:ext cx="5198859" cy="369332"/>
          </a:xfrm>
          <a:prstGeom prst="rect">
            <a:avLst/>
          </a:prstGeom>
        </p:spPr>
        <p:txBody>
          <a:bodyPr wrap="none">
            <a:spAutoFit/>
          </a:bodyPr>
          <a:lstStyle/>
          <a:p>
            <a:r>
              <a:rPr kumimoji="1" lang="en-US" altLang="zh-CN" dirty="0"/>
              <a:t>Binary formats can reduce it to </a:t>
            </a:r>
            <a:r>
              <a:rPr kumimoji="1" lang="en-US" altLang="zh-CN" b="1" dirty="0">
                <a:solidFill>
                  <a:srgbClr val="C00000"/>
                </a:solidFill>
              </a:rPr>
              <a:t>34B or even less</a:t>
            </a:r>
            <a:endParaRPr kumimoji="1" lang="en-US" altLang="zh-CN" b="1" dirty="0">
              <a:solidFill>
                <a:srgbClr val="C00000"/>
              </a:solidFill>
            </a:endParaRPr>
          </a:p>
        </p:txBody>
      </p:sp>
      <p:sp>
        <p:nvSpPr>
          <p:cNvPr id="9" name="文本框 8"/>
          <p:cNvSpPr txBox="1"/>
          <p:nvPr/>
        </p:nvSpPr>
        <p:spPr>
          <a:xfrm>
            <a:off x="5747222" y="3594852"/>
            <a:ext cx="3024336" cy="698717"/>
          </a:xfrm>
          <a:prstGeom prst="rect">
            <a:avLst/>
          </a:prstGeom>
          <a:solidFill>
            <a:schemeClr val="accent1">
              <a:lumMod val="20000"/>
              <a:lumOff val="80000"/>
            </a:schemeClr>
          </a:solidFill>
        </p:spPr>
        <p:txBody>
          <a:bodyPr wrap="square">
            <a:spAutoFit/>
          </a:bodyPr>
          <a:lstStyle/>
          <a:p>
            <a:pPr>
              <a:lnSpc>
                <a:spcPct val="150000"/>
              </a:lnSpc>
            </a:pPr>
            <a:r>
              <a:rPr lang="en-US" altLang="zh-CN" sz="1400" dirty="0"/>
              <a:t>Thrift,</a:t>
            </a:r>
            <a:r>
              <a:rPr lang="zh-CN" altLang="en-US" sz="1400" dirty="0"/>
              <a:t> </a:t>
            </a:r>
            <a:r>
              <a:rPr lang="en-US" altLang="zh-CN" sz="1400" dirty="0"/>
              <a:t>by</a:t>
            </a:r>
            <a:r>
              <a:rPr lang="zh-CN" altLang="en-US" sz="1400" dirty="0"/>
              <a:t> </a:t>
            </a:r>
            <a:r>
              <a:rPr lang="en-US" altLang="zh-CN" sz="1400" dirty="0"/>
              <a:t>Facebook,</a:t>
            </a:r>
            <a:r>
              <a:rPr lang="zh-CN" altLang="en-US" sz="1400" dirty="0"/>
              <a:t> </a:t>
            </a:r>
            <a:r>
              <a:rPr lang="en-US" altLang="zh-CN" sz="1400" dirty="0"/>
              <a:t>now</a:t>
            </a:r>
            <a:r>
              <a:rPr lang="zh-CN" altLang="en-US" sz="1400" dirty="0"/>
              <a:t> </a:t>
            </a:r>
            <a:r>
              <a:rPr lang="en-US" altLang="zh-CN" sz="1400" dirty="0"/>
              <a:t>in</a:t>
            </a:r>
            <a:r>
              <a:rPr lang="zh-CN" altLang="en-US" sz="1400" dirty="0"/>
              <a:t> </a:t>
            </a:r>
            <a:r>
              <a:rPr lang="en-US" altLang="zh-CN" sz="1400" dirty="0"/>
              <a:t>Apache</a:t>
            </a:r>
            <a:endParaRPr lang="en-US" altLang="zh-CN" sz="1400" dirty="0"/>
          </a:p>
          <a:p>
            <a:pPr>
              <a:lnSpc>
                <a:spcPct val="150000"/>
              </a:lnSpc>
            </a:pPr>
            <a:r>
              <a:rPr lang="en-US" altLang="zh-CN" sz="1400" dirty="0"/>
              <a:t>Protocol</a:t>
            </a:r>
            <a:r>
              <a:rPr lang="zh-CN" altLang="en-US" sz="1400" dirty="0"/>
              <a:t> </a:t>
            </a:r>
            <a:r>
              <a:rPr lang="en-US" altLang="zh-CN" sz="1400" dirty="0"/>
              <a:t>Buffers,</a:t>
            </a:r>
            <a:r>
              <a:rPr lang="zh-CN" altLang="en-US" sz="1400" dirty="0"/>
              <a:t> </a:t>
            </a:r>
            <a:r>
              <a:rPr lang="en-US" altLang="zh-CN" sz="1400" dirty="0"/>
              <a:t>by</a:t>
            </a:r>
            <a:r>
              <a:rPr lang="zh-CN" altLang="en-US" sz="1400" dirty="0"/>
              <a:t> </a:t>
            </a:r>
            <a:r>
              <a:rPr lang="en-US" altLang="zh-CN" sz="1400" dirty="0"/>
              <a:t>Google</a:t>
            </a:r>
            <a:endParaRPr lang="zh-CN" alt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formats: schema(</a:t>
            </a:r>
            <a:r>
              <a:rPr lang="zh-CN" altLang="en-US" dirty="0"/>
              <a:t>即提供一个二进制编码的格式规范</a:t>
            </a:r>
            <a:r>
              <a:rPr lang="en-US" altLang="zh-CN" dirty="0"/>
              <a:t>) </a:t>
            </a:r>
            <a:endParaRPr kumimoji="1" lang="zh-CN" altLang="en-US" dirty="0"/>
          </a:p>
        </p:txBody>
      </p:sp>
      <p:sp>
        <p:nvSpPr>
          <p:cNvPr id="3" name="内容占位符 2"/>
          <p:cNvSpPr>
            <a:spLocks noGrp="1"/>
          </p:cNvSpPr>
          <p:nvPr>
            <p:ph idx="1"/>
          </p:nvPr>
        </p:nvSpPr>
        <p:spPr>
          <a:xfrm>
            <a:off x="457200" y="1129307"/>
            <a:ext cx="8229600" cy="1104023"/>
          </a:xfrm>
        </p:spPr>
        <p:txBody>
          <a:bodyPr/>
          <a:lstStyle/>
          <a:p>
            <a:r>
              <a:rPr kumimoji="1" lang="en-US" altLang="zh-CN" b="0" dirty="0"/>
              <a:t>Both Thrift and Protocol Buffers require a </a:t>
            </a:r>
            <a:r>
              <a:rPr kumimoji="1" lang="en-US" altLang="zh-CN" dirty="0">
                <a:solidFill>
                  <a:srgbClr val="C00000"/>
                </a:solidFill>
              </a:rPr>
              <a:t>schema</a:t>
            </a:r>
            <a:r>
              <a:rPr kumimoji="1" lang="en-US" altLang="zh-CN" b="0" dirty="0"/>
              <a:t> for any data that is encoded</a:t>
            </a:r>
            <a:endParaRPr kumimoji="1" lang="en-US" altLang="zh-CN" b="0" dirty="0"/>
          </a:p>
          <a:p>
            <a:pPr lvl="1"/>
            <a:r>
              <a:rPr kumimoji="1" lang="en-US" altLang="zh-CN" b="1" dirty="0">
                <a:solidFill>
                  <a:srgbClr val="C00000"/>
                </a:solidFill>
              </a:rPr>
              <a:t>Benefits</a:t>
            </a:r>
            <a:r>
              <a:rPr kumimoji="1" lang="en-US" altLang="zh-CN" dirty="0"/>
              <a:t>: no need to encode things such as </a:t>
            </a:r>
            <a:r>
              <a:rPr kumimoji="1" lang="en-US" altLang="zh-CN" dirty="0" err="1">
                <a:solidFill>
                  <a:srgbClr val="C00000"/>
                </a:solidFill>
              </a:rPr>
              <a:t>userName</a:t>
            </a:r>
            <a:r>
              <a:rPr kumimoji="1" lang="en-US" altLang="zh-CN" dirty="0"/>
              <a:t> in the encoded data</a:t>
            </a:r>
            <a:endParaRPr kumimoji="1" lang="en-US"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1619568" y="4153967"/>
            <a:ext cx="4572000" cy="922020"/>
          </a:xfrm>
          <a:prstGeom prst="rect">
            <a:avLst/>
          </a:prstGeom>
        </p:spPr>
        <p:txBody>
          <a:bodyPr>
            <a:spAutoFit/>
          </a:bodyPr>
          <a:lstStyle/>
          <a:p>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userName</a:t>
            </a:r>
            <a:r>
              <a:rPr lang="en-US" altLang="zh-CN" dirty="0">
                <a:solidFill>
                  <a:srgbClr val="CC3300"/>
                </a:solidFill>
                <a:latin typeface="微软雅黑" panose="020B0503020204020204" charset="-122"/>
                <a:ea typeface="微软雅黑" panose="020B0503020204020204" charset="-122"/>
              </a:rPr>
              <a:t>"</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"Martin"</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favoriteNumber</a:t>
            </a:r>
            <a:r>
              <a:rPr lang="en-US" altLang="zh-CN" dirty="0">
                <a:solidFill>
                  <a:srgbClr val="CC3300"/>
                </a:solidFill>
                <a:latin typeface="微软雅黑" panose="020B0503020204020204" charset="-122"/>
                <a:ea typeface="微软雅黑" panose="020B0503020204020204" charset="-122"/>
              </a:rPr>
              <a:t>"</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1337</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"interests"</a:t>
            </a:r>
            <a:r>
              <a:rPr lang="en-US" altLang="zh-CN" dirty="0">
                <a:solidFill>
                  <a:srgbClr val="545454"/>
                </a:solidFill>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a:t>
            </a:r>
            <a:r>
              <a:rPr lang="en-US" altLang="zh-CN" dirty="0">
                <a:solidFill>
                  <a:srgbClr val="CC3300"/>
                </a:solidFill>
                <a:latin typeface="微软雅黑" panose="020B0503020204020204" charset="-122"/>
                <a:ea typeface="微软雅黑" panose="020B0503020204020204" charset="-122"/>
              </a:rPr>
              <a:t>"daydreaming"</a:t>
            </a:r>
            <a:r>
              <a:rPr lang="en-US" altLang="zh-CN" dirty="0">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"hacking"</a:t>
            </a:r>
            <a:r>
              <a:rPr lang="en-US" altLang="zh-CN" dirty="0">
                <a:latin typeface="微软雅黑" panose="020B0503020204020204" charset="-122"/>
                <a:ea typeface="微软雅黑" panose="020B0503020204020204" charset="-122"/>
              </a:rPr>
              <a:t>] } </a:t>
            </a:r>
            <a:endParaRPr lang="en-US" altLang="zh-CN" dirty="0">
              <a:latin typeface="微软雅黑" panose="020B0503020204020204" charset="-122"/>
              <a:ea typeface="微软雅黑" panose="020B0503020204020204" charset="-122"/>
            </a:endParaRPr>
          </a:p>
        </p:txBody>
      </p:sp>
      <p:sp>
        <p:nvSpPr>
          <p:cNvPr id="6" name="矩形 5"/>
          <p:cNvSpPr/>
          <p:nvPr/>
        </p:nvSpPr>
        <p:spPr>
          <a:xfrm>
            <a:off x="2051150" y="4939998"/>
            <a:ext cx="5545108" cy="369332"/>
          </a:xfrm>
          <a:prstGeom prst="rect">
            <a:avLst/>
          </a:prstGeom>
        </p:spPr>
        <p:txBody>
          <a:bodyPr wrap="none">
            <a:spAutoFit/>
          </a:bodyPr>
          <a:lstStyle/>
          <a:p>
            <a:r>
              <a:rPr kumimoji="1" lang="en-US" altLang="zh-CN" dirty="0"/>
              <a:t>JSON</a:t>
            </a:r>
            <a:r>
              <a:rPr kumimoji="1" lang="zh-CN" altLang="en-US" dirty="0"/>
              <a:t> </a:t>
            </a:r>
            <a:r>
              <a:rPr kumimoji="1" lang="en-US" altLang="zh-CN" dirty="0"/>
              <a:t>representation</a:t>
            </a:r>
            <a:r>
              <a:rPr kumimoji="1" lang="zh-CN" altLang="en-US" dirty="0"/>
              <a:t> </a:t>
            </a:r>
            <a:r>
              <a:rPr kumimoji="1" lang="en-US" altLang="zh-CN" dirty="0"/>
              <a:t>takes 81B in total (w/o spaces)</a:t>
            </a:r>
            <a:endParaRPr kumimoji="1" lang="en-US" altLang="zh-CN" dirty="0"/>
          </a:p>
        </p:txBody>
      </p:sp>
      <p:sp>
        <p:nvSpPr>
          <p:cNvPr id="7" name="矩形 6"/>
          <p:cNvSpPr/>
          <p:nvPr/>
        </p:nvSpPr>
        <p:spPr>
          <a:xfrm>
            <a:off x="439851" y="2547091"/>
            <a:ext cx="4572000" cy="1476375"/>
          </a:xfrm>
          <a:prstGeom prst="rect">
            <a:avLst/>
          </a:prstGeom>
        </p:spPr>
        <p:txBody>
          <a:bodyPr>
            <a:spAutoFit/>
          </a:bodyPr>
          <a:lstStyle/>
          <a:p>
            <a:r>
              <a:rPr lang="en-US" altLang="zh-CN" b="1" dirty="0">
                <a:solidFill>
                  <a:srgbClr val="006699"/>
                </a:solidFill>
                <a:latin typeface="微软雅黑" panose="020B0503020204020204" charset="-122"/>
                <a:ea typeface="微软雅黑" panose="020B0503020204020204" charset="-122"/>
              </a:rPr>
              <a:t>struct </a:t>
            </a:r>
            <a:r>
              <a:rPr lang="en-US" altLang="zh-CN" dirty="0">
                <a:solidFill>
                  <a:srgbClr val="000087"/>
                </a:solidFill>
                <a:latin typeface="微软雅黑" panose="020B0503020204020204" charset="-122"/>
                <a:ea typeface="微软雅黑" panose="020B0503020204020204" charset="-122"/>
              </a:rPr>
              <a:t>Person </a:t>
            </a:r>
            <a:r>
              <a:rPr lang="en-US" altLang="zh-CN" dirty="0">
                <a:latin typeface="微软雅黑" panose="020B0503020204020204" charset="-122"/>
                <a:ea typeface="微软雅黑" panose="020B0503020204020204" charset="-122"/>
              </a:rPr>
              <a:t>{</a:t>
            </a:r>
            <a:br>
              <a:rPr lang="en-US" altLang="zh-CN" dirty="0">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1</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000087"/>
                </a:solidFill>
                <a:latin typeface="微软雅黑" panose="020B0503020204020204" charset="-122"/>
                <a:ea typeface="微软雅黑" panose="020B0503020204020204" charset="-122"/>
              </a:rPr>
              <a:t>required string </a:t>
            </a:r>
            <a:r>
              <a:rPr lang="en-US" altLang="zh-CN" dirty="0" err="1">
                <a:solidFill>
                  <a:srgbClr val="000087"/>
                </a:solidFill>
                <a:latin typeface="微软雅黑" panose="020B0503020204020204" charset="-122"/>
                <a:ea typeface="微软雅黑" panose="020B0503020204020204" charset="-122"/>
              </a:rPr>
              <a:t>userName</a:t>
            </a:r>
            <a:r>
              <a:rPr lang="en-US" altLang="zh-CN" dirty="0">
                <a:latin typeface="微软雅黑" panose="020B0503020204020204" charset="-122"/>
                <a:ea typeface="微软雅黑" panose="020B0503020204020204" charset="-122"/>
              </a:rPr>
              <a:t>,</a:t>
            </a:r>
            <a:br>
              <a:rPr lang="en-US" altLang="zh-CN" dirty="0">
                <a:latin typeface="微软雅黑" panose="020B0503020204020204" charset="-122"/>
                <a:ea typeface="微软雅黑" panose="020B0503020204020204" charset="-122"/>
              </a:rPr>
            </a:br>
            <a:r>
              <a:rPr lang="zh-CN" altLang="en-US" dirty="0">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2</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000087"/>
                </a:solidFill>
                <a:latin typeface="微软雅黑" panose="020B0503020204020204" charset="-122"/>
                <a:ea typeface="微软雅黑" panose="020B0503020204020204" charset="-122"/>
              </a:rPr>
              <a:t>optional i64 </a:t>
            </a:r>
            <a:r>
              <a:rPr lang="en-US" altLang="zh-CN" dirty="0" err="1">
                <a:solidFill>
                  <a:srgbClr val="000087"/>
                </a:solidFill>
                <a:latin typeface="微软雅黑" panose="020B0503020204020204" charset="-122"/>
                <a:ea typeface="微软雅黑" panose="020B0503020204020204" charset="-122"/>
              </a:rPr>
              <a:t>favoriteNumber</a:t>
            </a:r>
            <a:r>
              <a:rPr lang="en-US" altLang="zh-CN" dirty="0">
                <a:latin typeface="微软雅黑" panose="020B0503020204020204" charset="-122"/>
                <a:ea typeface="微软雅黑" panose="020B0503020204020204" charset="-122"/>
              </a:rPr>
              <a:t>, </a:t>
            </a:r>
            <a:endParaRPr lang="en-US" altLang="zh-CN" dirty="0">
              <a:latin typeface="微软雅黑" panose="020B0503020204020204" charset="-122"/>
              <a:ea typeface="微软雅黑" panose="020B0503020204020204" charset="-122"/>
            </a:endParaRPr>
          </a:p>
          <a:p>
            <a:r>
              <a:rPr lang="zh-CN" altLang="en-US" dirty="0">
                <a:solidFill>
                  <a:srgbClr val="FF6600"/>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3</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000087"/>
                </a:solidFill>
                <a:latin typeface="微软雅黑" panose="020B0503020204020204" charset="-122"/>
                <a:ea typeface="微软雅黑" panose="020B0503020204020204" charset="-122"/>
              </a:rPr>
              <a:t>optional list</a:t>
            </a:r>
            <a:r>
              <a:rPr lang="en-US" altLang="zh-CN" dirty="0">
                <a:solidFill>
                  <a:srgbClr val="545454"/>
                </a:solidFill>
                <a:latin typeface="微软雅黑" panose="020B0503020204020204" charset="-122"/>
                <a:ea typeface="微软雅黑" panose="020B0503020204020204" charset="-122"/>
              </a:rPr>
              <a:t>&lt;</a:t>
            </a:r>
            <a:r>
              <a:rPr lang="en-US" altLang="zh-CN" dirty="0">
                <a:solidFill>
                  <a:srgbClr val="000087"/>
                </a:solidFill>
                <a:latin typeface="微软雅黑" panose="020B0503020204020204" charset="-122"/>
                <a:ea typeface="微软雅黑" panose="020B0503020204020204" charset="-122"/>
              </a:rPr>
              <a:t>string</a:t>
            </a:r>
            <a:r>
              <a:rPr lang="en-US" altLang="zh-CN" dirty="0">
                <a:solidFill>
                  <a:srgbClr val="545454"/>
                </a:solidFill>
                <a:latin typeface="微软雅黑" panose="020B0503020204020204" charset="-122"/>
                <a:ea typeface="微软雅黑" panose="020B0503020204020204" charset="-122"/>
              </a:rPr>
              <a:t>&gt; </a:t>
            </a:r>
            <a:r>
              <a:rPr lang="en-US" altLang="zh-CN" dirty="0">
                <a:solidFill>
                  <a:srgbClr val="000087"/>
                </a:solidFill>
                <a:latin typeface="微软雅黑" panose="020B0503020204020204" charset="-122"/>
                <a:ea typeface="微软雅黑" panose="020B0503020204020204" charset="-122"/>
              </a:rPr>
              <a:t>interests </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endParaRPr lang="en-US" altLang="zh-CN" dirty="0">
              <a:latin typeface="微软雅黑" panose="020B0503020204020204" charset="-122"/>
              <a:ea typeface="微软雅黑" panose="020B0503020204020204" charset="-122"/>
            </a:endParaRPr>
          </a:p>
        </p:txBody>
      </p:sp>
      <p:sp>
        <p:nvSpPr>
          <p:cNvPr id="8" name="矩形 7"/>
          <p:cNvSpPr/>
          <p:nvPr/>
        </p:nvSpPr>
        <p:spPr>
          <a:xfrm>
            <a:off x="4715898" y="2569987"/>
            <a:ext cx="4572000" cy="1476375"/>
          </a:xfrm>
          <a:prstGeom prst="rect">
            <a:avLst/>
          </a:prstGeom>
        </p:spPr>
        <p:txBody>
          <a:bodyPr>
            <a:spAutoFit/>
          </a:bodyPr>
          <a:lstStyle/>
          <a:p>
            <a:r>
              <a:rPr lang="en-US" altLang="zh-CN" dirty="0">
                <a:solidFill>
                  <a:srgbClr val="000087"/>
                </a:solidFill>
                <a:latin typeface="微软雅黑" panose="020B0503020204020204" charset="-122"/>
                <a:ea typeface="微软雅黑" panose="020B0503020204020204" charset="-122"/>
              </a:rPr>
              <a:t>message Person </a:t>
            </a:r>
            <a:r>
              <a:rPr lang="en-US" altLang="zh-CN" dirty="0">
                <a:latin typeface="微软雅黑" panose="020B0503020204020204" charset="-122"/>
                <a:ea typeface="微软雅黑" panose="020B0503020204020204" charset="-122"/>
              </a:rPr>
              <a:t>{  </a:t>
            </a:r>
            <a:endParaRPr lang="en-US" altLang="zh-CN" dirty="0">
              <a:latin typeface="微软雅黑" panose="020B0503020204020204" charset="-122"/>
              <a:ea typeface="微软雅黑" panose="020B0503020204020204" charset="-122"/>
            </a:endParaRPr>
          </a:p>
          <a:p>
            <a:r>
              <a:rPr lang="en-US" altLang="zh-CN" dirty="0">
                <a:solidFill>
                  <a:srgbClr val="000087"/>
                </a:solidFill>
                <a:latin typeface="微软雅黑" panose="020B0503020204020204" charset="-122"/>
                <a:ea typeface="微软雅黑" panose="020B0503020204020204" charset="-122"/>
              </a:rPr>
              <a:t>    required string </a:t>
            </a:r>
            <a:r>
              <a:rPr lang="en-US" altLang="zh-CN" dirty="0" err="1">
                <a:solidFill>
                  <a:srgbClr val="000087"/>
                </a:solidFill>
                <a:latin typeface="微软雅黑" panose="020B0503020204020204" charset="-122"/>
                <a:ea typeface="微软雅黑" panose="020B0503020204020204" charset="-122"/>
              </a:rPr>
              <a:t>user_name</a:t>
            </a:r>
            <a:r>
              <a:rPr lang="en-US" altLang="zh-CN" dirty="0">
                <a:solidFill>
                  <a:srgbClr val="000087"/>
                </a:solidFill>
                <a:latin typeface="微软雅黑" panose="020B0503020204020204" charset="-122"/>
                <a:ea typeface="微软雅黑" panose="020B0503020204020204" charset="-122"/>
              </a:rPr>
              <a:t> </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 </a:t>
            </a:r>
            <a:endParaRPr lang="en-US" altLang="zh-CN" dirty="0">
              <a:latin typeface="微软雅黑" panose="020B0503020204020204" charset="-122"/>
              <a:ea typeface="微软雅黑" panose="020B0503020204020204" charset="-122"/>
            </a:endParaRPr>
          </a:p>
          <a:p>
            <a:r>
              <a:rPr lang="en-US" altLang="zh-CN" dirty="0">
                <a:solidFill>
                  <a:srgbClr val="000087"/>
                </a:solidFill>
                <a:latin typeface="微软雅黑" panose="020B0503020204020204" charset="-122"/>
                <a:ea typeface="微软雅黑" panose="020B0503020204020204" charset="-122"/>
              </a:rPr>
              <a:t>    optional int64 </a:t>
            </a:r>
            <a:r>
              <a:rPr lang="en-US" altLang="zh-CN" dirty="0" err="1">
                <a:solidFill>
                  <a:srgbClr val="000087"/>
                </a:solidFill>
                <a:latin typeface="微软雅黑" panose="020B0503020204020204" charset="-122"/>
                <a:ea typeface="微软雅黑" panose="020B0503020204020204" charset="-122"/>
              </a:rPr>
              <a:t>favorite_number</a:t>
            </a:r>
            <a:r>
              <a:rPr lang="en-US" altLang="zh-CN" dirty="0">
                <a:solidFill>
                  <a:srgbClr val="000087"/>
                </a:solidFill>
                <a:latin typeface="微软雅黑" panose="020B0503020204020204" charset="-122"/>
                <a:ea typeface="微软雅黑" panose="020B0503020204020204" charset="-122"/>
              </a:rPr>
              <a:t> </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2</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r>
              <a:rPr lang="en-US" altLang="zh-CN" dirty="0">
                <a:solidFill>
                  <a:srgbClr val="000087"/>
                </a:solidFill>
                <a:latin typeface="微软雅黑" panose="020B0503020204020204" charset="-122"/>
                <a:ea typeface="微软雅黑" panose="020B0503020204020204" charset="-122"/>
              </a:rPr>
              <a:t>repeated string interests </a:t>
            </a:r>
            <a:r>
              <a:rPr lang="en-US" altLang="zh-CN" dirty="0">
                <a:solidFill>
                  <a:srgbClr val="545454"/>
                </a:solidFill>
                <a:latin typeface="微软雅黑" panose="020B0503020204020204" charset="-122"/>
                <a:ea typeface="微软雅黑" panose="020B0503020204020204" charset="-122"/>
              </a:rPr>
              <a:t>= </a:t>
            </a:r>
            <a:r>
              <a:rPr lang="en-US" altLang="zh-CN" dirty="0">
                <a:solidFill>
                  <a:srgbClr val="FF6600"/>
                </a:solidFill>
                <a:latin typeface="微软雅黑" panose="020B0503020204020204" charset="-122"/>
                <a:ea typeface="微软雅黑" panose="020B0503020204020204" charset="-122"/>
              </a:rPr>
              <a:t>3</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r>
              <a:rPr lang="en-US" altLang="zh-CN" dirty="0">
                <a:latin typeface="UbuntuMono"/>
              </a:rPr>
              <a:t> </a:t>
            </a:r>
            <a:endParaRPr lang="en-US" altLang="zh-CN" dirty="0"/>
          </a:p>
        </p:txBody>
      </p:sp>
      <p:sp>
        <p:nvSpPr>
          <p:cNvPr id="9" name="矩形 8"/>
          <p:cNvSpPr/>
          <p:nvPr/>
        </p:nvSpPr>
        <p:spPr>
          <a:xfrm>
            <a:off x="457472" y="2258003"/>
            <a:ext cx="4301177" cy="646331"/>
          </a:xfrm>
          <a:prstGeom prst="rect">
            <a:avLst/>
          </a:prstGeom>
        </p:spPr>
        <p:txBody>
          <a:bodyPr wrap="none">
            <a:spAutoFit/>
          </a:bodyPr>
          <a:lstStyle/>
          <a:p>
            <a:r>
              <a:rPr kumimoji="1" lang="en-US" altLang="zh-CN" dirty="0"/>
              <a:t>Thrift</a:t>
            </a:r>
            <a:r>
              <a:rPr kumimoji="1" lang="en-US" altLang="zh-CN" dirty="0">
                <a:solidFill>
                  <a:srgbClr val="FF0000"/>
                </a:solidFill>
              </a:rPr>
              <a:t> interface definition language (IDL) </a:t>
            </a:r>
            <a:endParaRPr kumimoji="1" lang="en-US" altLang="zh-CN" dirty="0"/>
          </a:p>
          <a:p>
            <a:endParaRPr lang="zh-CN" altLang="en-US" dirty="0"/>
          </a:p>
        </p:txBody>
      </p:sp>
      <p:sp>
        <p:nvSpPr>
          <p:cNvPr id="10" name="矩形 9"/>
          <p:cNvSpPr/>
          <p:nvPr/>
        </p:nvSpPr>
        <p:spPr>
          <a:xfrm>
            <a:off x="5154584" y="2242550"/>
            <a:ext cx="2245166" cy="369332"/>
          </a:xfrm>
          <a:prstGeom prst="rect">
            <a:avLst/>
          </a:prstGeom>
        </p:spPr>
        <p:txBody>
          <a:bodyPr wrap="none">
            <a:spAutoFit/>
          </a:bodyPr>
          <a:lstStyle/>
          <a:p>
            <a:r>
              <a:rPr kumimoji="1" lang="en-US" altLang="zh-CN" dirty="0"/>
              <a:t>Protocol Buffers IDL</a:t>
            </a:r>
            <a:endParaRPr lang="zh-CN" altLang="en-US" dirty="0"/>
          </a:p>
        </p:txBody>
      </p:sp>
      <p:sp>
        <p:nvSpPr>
          <p:cNvPr id="11" name="文本框 10"/>
          <p:cNvSpPr txBox="1"/>
          <p:nvPr/>
        </p:nvSpPr>
        <p:spPr>
          <a:xfrm>
            <a:off x="189865" y="4004945"/>
            <a:ext cx="1704340" cy="1383665"/>
          </a:xfrm>
          <a:prstGeom prst="rect">
            <a:avLst/>
          </a:prstGeom>
          <a:noFill/>
        </p:spPr>
        <p:txBody>
          <a:bodyPr wrap="none" rtlCol="0">
            <a:spAutoFit/>
          </a:bodyPr>
          <a:p>
            <a:r>
              <a:rPr lang="zh-CN" altLang="en-US" sz="1400"/>
              <a:t>对于使用了</a:t>
            </a:r>
            <a:r>
              <a:rPr lang="en-US" altLang="zh-CN" sz="1400"/>
              <a:t>schema</a:t>
            </a:r>
            <a:endParaRPr lang="en-US" altLang="zh-CN" sz="1400"/>
          </a:p>
          <a:p>
            <a:r>
              <a:rPr lang="zh-CN" altLang="en-US" sz="1400"/>
              <a:t>的二进制数组存储</a:t>
            </a:r>
            <a:endParaRPr lang="zh-CN" altLang="en-US" sz="1400"/>
          </a:p>
          <a:p>
            <a:r>
              <a:rPr lang="zh-CN" altLang="en-US" sz="1400"/>
              <a:t>格式，在存储具体</a:t>
            </a:r>
            <a:endParaRPr lang="zh-CN" altLang="en-US" sz="1400"/>
          </a:p>
          <a:p>
            <a:r>
              <a:rPr lang="zh-CN" altLang="en-US" sz="1400"/>
              <a:t>的数据时，</a:t>
            </a:r>
            <a:r>
              <a:rPr lang="zh-CN" altLang="en-US" sz="1400">
                <a:solidFill>
                  <a:srgbClr val="0432FF"/>
                </a:solidFill>
              </a:rPr>
              <a:t>不需要</a:t>
            </a:r>
            <a:endParaRPr lang="zh-CN" altLang="en-US" sz="1400"/>
          </a:p>
          <a:p>
            <a:r>
              <a:rPr lang="zh-CN" altLang="en-US" sz="1400"/>
              <a:t>再额外存储字段</a:t>
            </a:r>
            <a:endParaRPr lang="zh-CN" altLang="en-US" sz="1400"/>
          </a:p>
          <a:p>
            <a:r>
              <a:rPr lang="zh-CN" altLang="en-US" sz="1400"/>
              <a:t>名称</a:t>
            </a:r>
            <a:r>
              <a:rPr lang="en-US" altLang="zh-CN" sz="1400"/>
              <a:t>(</a:t>
            </a:r>
            <a:r>
              <a:rPr lang="zh-CN" altLang="en-US" sz="1400"/>
              <a:t>如</a:t>
            </a:r>
            <a:r>
              <a:rPr lang="en-US" altLang="zh-CN" sz="1400"/>
              <a:t>userName).</a:t>
            </a:r>
            <a:endParaRPr lang="en-US" altLang="zh-CN" sz="1400"/>
          </a:p>
        </p:txBody>
      </p:sp>
      <p:sp>
        <p:nvSpPr>
          <p:cNvPr id="12" name="文本框 11"/>
          <p:cNvSpPr txBox="1"/>
          <p:nvPr/>
        </p:nvSpPr>
        <p:spPr>
          <a:xfrm>
            <a:off x="1558290" y="736600"/>
            <a:ext cx="5580380" cy="337185"/>
          </a:xfrm>
          <a:prstGeom prst="rect">
            <a:avLst/>
          </a:prstGeom>
          <a:noFill/>
        </p:spPr>
        <p:txBody>
          <a:bodyPr wrap="none" rtlCol="0">
            <a:spAutoFit/>
          </a:bodyPr>
          <a:p>
            <a:r>
              <a:rPr lang="zh-CN" altLang="en-US" sz="1600"/>
              <a:t>为了保持</a:t>
            </a:r>
            <a:r>
              <a:rPr lang="en-US" altLang="zh-CN" sz="1600"/>
              <a:t>client</a:t>
            </a:r>
            <a:r>
              <a:rPr lang="zh-CN" altLang="en-US" sz="1600"/>
              <a:t>与</a:t>
            </a:r>
            <a:r>
              <a:rPr lang="en-US" altLang="zh-CN" sz="1600"/>
              <a:t>server</a:t>
            </a:r>
            <a:r>
              <a:rPr lang="zh-CN" altLang="en-US" sz="1600"/>
              <a:t>的一致性，其</a:t>
            </a:r>
            <a:r>
              <a:rPr lang="en-US" altLang="zh-CN" sz="1600"/>
              <a:t>stub</a:t>
            </a:r>
            <a:r>
              <a:rPr lang="zh-CN" altLang="en-US" sz="1600"/>
              <a:t>应使用相同的</a:t>
            </a:r>
            <a:r>
              <a:rPr lang="en-US" altLang="zh-CN" sz="1600"/>
              <a:t>IDL</a:t>
            </a:r>
            <a:r>
              <a:rPr lang="zh-CN" altLang="en-US" sz="1600"/>
              <a:t>。</a:t>
            </a:r>
            <a:endParaRPr lang="zh-CN"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a:t>
            </a:r>
            <a:r>
              <a:rPr kumimoji="1" lang="zh-CN" altLang="en-US" dirty="0"/>
              <a:t> </a:t>
            </a:r>
            <a:r>
              <a:rPr lang="en-US" altLang="zh-CN" dirty="0" err="1"/>
              <a:t>BinaryProtocol</a:t>
            </a:r>
            <a:r>
              <a:rPr lang="en-US" altLang="zh-CN" dirty="0"/>
              <a:t> </a:t>
            </a:r>
            <a:r>
              <a:rPr kumimoji="1" lang="en-US" altLang="zh-CN" dirty="0"/>
              <a:t>of </a:t>
            </a:r>
            <a:r>
              <a:rPr lang="en-US" altLang="zh-CN" dirty="0"/>
              <a:t>Thrift </a:t>
            </a:r>
            <a:r>
              <a:rPr kumimoji="1" lang="en-US" altLang="zh-CN" dirty="0"/>
              <a:t> </a:t>
            </a:r>
            <a:endParaRPr kumimoji="1" lang="zh-CN" altLang="en-US" dirty="0"/>
          </a:p>
        </p:txBody>
      </p:sp>
      <p:pic>
        <p:nvPicPr>
          <p:cNvPr id="6" name="内容占位符 5" descr="表格&#10;&#10;描述已自动生成"/>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31840" y="913284"/>
            <a:ext cx="5842992" cy="4264957"/>
          </a:xfrm>
        </p:spPr>
      </p:pic>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内容占位符 2"/>
          <p:cNvSpPr txBox="1"/>
          <p:nvPr/>
        </p:nvSpPr>
        <p:spPr>
          <a:xfrm>
            <a:off x="457200" y="1129307"/>
            <a:ext cx="3034680" cy="4471926"/>
          </a:xfrm>
          <a:prstGeom prst="rect">
            <a:avLst/>
          </a:prstGeom>
        </p:spPr>
        <p:txBody>
          <a:bodyPr vert="horz" lIns="91440" tIns="45720" rIns="91440" bIns="45720" rtlCol="0">
            <a:normAutofit fontScale="75000"/>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t>Each field has: </a:t>
            </a:r>
            <a:endParaRPr kumimoji="1" lang="en-US" altLang="zh-CN" dirty="0"/>
          </a:p>
          <a:p>
            <a:pPr lvl="1"/>
            <a:r>
              <a:rPr kumimoji="1" lang="en-US" altLang="zh-CN" dirty="0"/>
              <a:t>Type annotation (1B)(</a:t>
            </a:r>
            <a:r>
              <a:rPr kumimoji="1" lang="zh-CN" altLang="en-US" dirty="0"/>
              <a:t>类型声明，应该统一规定</a:t>
            </a:r>
            <a:r>
              <a:rPr kumimoji="1" lang="en-US" altLang="zh-CN" dirty="0"/>
              <a:t>)</a:t>
            </a:r>
            <a:endParaRPr kumimoji="1" lang="en-US" altLang="zh-CN" dirty="0"/>
          </a:p>
          <a:p>
            <a:pPr lvl="1"/>
            <a:r>
              <a:rPr kumimoji="1" lang="en-US" altLang="zh-CN" dirty="0"/>
              <a:t>Type field (1B)(</a:t>
            </a:r>
            <a:r>
              <a:rPr kumimoji="1" lang="zh-CN" altLang="en-US" dirty="0"/>
              <a:t>即</a:t>
            </a:r>
            <a:r>
              <a:rPr kumimoji="1" lang="en-US" altLang="zh-CN" dirty="0"/>
              <a:t>schema</a:t>
            </a:r>
            <a:r>
              <a:rPr kumimoji="1" lang="zh-CN" altLang="en-US" dirty="0"/>
              <a:t>中</a:t>
            </a:r>
            <a:endParaRPr kumimoji="1" lang="zh-CN" altLang="en-US" dirty="0"/>
          </a:p>
          <a:p>
            <a:pPr lvl="1"/>
            <a:r>
              <a:rPr kumimoji="1" lang="zh-CN" altLang="en-US" dirty="0"/>
              <a:t>提供的字段名对应编号</a:t>
            </a:r>
            <a:r>
              <a:rPr kumimoji="1" lang="en-US" altLang="zh-CN" dirty="0"/>
              <a:t>)</a:t>
            </a:r>
            <a:endParaRPr kumimoji="1" lang="en-US" altLang="zh-CN" dirty="0"/>
          </a:p>
          <a:p>
            <a:pPr lvl="1"/>
            <a:r>
              <a:rPr lang="en-US" altLang="zh-CN" dirty="0"/>
              <a:t>A length indication (</a:t>
            </a:r>
            <a:r>
              <a:rPr lang="en-US" altLang="zh-CN" dirty="0">
                <a:solidFill>
                  <a:srgbClr val="0432FF"/>
                </a:solidFill>
              </a:rPr>
              <a:t>optional</a:t>
            </a:r>
            <a:r>
              <a:rPr lang="en-US" altLang="zh-CN" dirty="0"/>
              <a:t>, required for string, list, etc.)  </a:t>
            </a:r>
            <a:endParaRPr lang="en-US" altLang="zh-CN" dirty="0"/>
          </a:p>
          <a:p>
            <a:pPr lvl="1"/>
            <a:r>
              <a:rPr kumimoji="1" lang="en-US" altLang="zh-CN" dirty="0"/>
              <a:t>Data (</a:t>
            </a:r>
            <a:r>
              <a:rPr kumimoji="1" lang="en-US" altLang="zh-CN" dirty="0">
                <a:solidFill>
                  <a:srgbClr val="0432FF"/>
                </a:solidFill>
              </a:rPr>
              <a:t>like json</a:t>
            </a:r>
            <a:r>
              <a:rPr kumimoji="1" lang="en-US" altLang="zh-CN" dirty="0"/>
              <a:t>) </a:t>
            </a:r>
            <a:endParaRPr kumimoji="1" lang="en-US" altLang="zh-CN" dirty="0"/>
          </a:p>
          <a:p>
            <a:r>
              <a:rPr kumimoji="1" lang="en-US" altLang="zh-CN" b="0" dirty="0"/>
              <a:t>For each type, the protocol assumes an internal encoding</a:t>
            </a:r>
            <a:endParaRPr kumimoji="1" lang="en-US" altLang="zh-CN" b="0" dirty="0"/>
          </a:p>
          <a:p>
            <a:pPr lvl="1"/>
            <a:r>
              <a:rPr kumimoji="1" lang="en-US" altLang="zh-CN" dirty="0"/>
              <a:t>E.g., little endian </a:t>
            </a:r>
            <a:endParaRPr kumimoji="1" lang="en-US" altLang="zh-CN" dirty="0"/>
          </a:p>
          <a:p>
            <a:r>
              <a:rPr kumimoji="1" lang="en-US" altLang="zh-CN" dirty="0"/>
              <a:t>Total </a:t>
            </a:r>
            <a:r>
              <a:rPr kumimoji="1" lang="en-US" altLang="zh-CN" dirty="0">
                <a:solidFill>
                  <a:schemeClr val="accent1"/>
                </a:solidFill>
              </a:rPr>
              <a:t>59B</a:t>
            </a:r>
            <a:endParaRPr kumimoji="1" lang="en-US" altLang="zh-CN" dirty="0">
              <a:solidFill>
                <a:schemeClr val="accent1"/>
              </a:solidFill>
            </a:endParaRPr>
          </a:p>
          <a:p>
            <a:pPr lvl="1"/>
            <a:r>
              <a:rPr kumimoji="1" lang="en-US" altLang="zh-CN" dirty="0">
                <a:solidFill>
                  <a:srgbClr val="0432FF"/>
                </a:solidFill>
              </a:rPr>
              <a:t>no field names</a:t>
            </a:r>
            <a:r>
              <a:rPr kumimoji="1" lang="en-US" altLang="zh-CN" dirty="0"/>
              <a:t> (</a:t>
            </a:r>
            <a:r>
              <a:rPr kumimoji="1" lang="en-US" altLang="zh-CN" dirty="0" err="1"/>
              <a:t>userName</a:t>
            </a:r>
            <a:r>
              <a:rPr kumimoji="1" lang="en-US" altLang="zh-CN" dirty="0"/>
              <a:t>, </a:t>
            </a:r>
            <a:r>
              <a:rPr kumimoji="1" lang="en-US" altLang="zh-CN" dirty="0" err="1"/>
              <a:t>favoriteNumber</a:t>
            </a:r>
            <a:r>
              <a:rPr kumimoji="1" lang="en-US" altLang="zh-CN" dirty="0"/>
              <a:t>, interests) </a:t>
            </a:r>
            <a:endParaRPr kumimoji="1" lang="en-US" altLang="zh-CN" dirty="0"/>
          </a:p>
          <a:p>
            <a:pPr lvl="1"/>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Being more compact: Thrift </a:t>
            </a:r>
            <a:r>
              <a:rPr kumimoji="1" lang="en-US" altLang="zh-CN" dirty="0" err="1"/>
              <a:t>CompactProtocol</a:t>
            </a:r>
            <a:r>
              <a:rPr kumimoji="1" lang="en-US" altLang="zh-CN" dirty="0"/>
              <a:t> </a:t>
            </a:r>
            <a:endParaRPr kumimoji="1" lang="zh-CN" altLang="en-US" dirty="0"/>
          </a:p>
        </p:txBody>
      </p:sp>
      <p:sp>
        <p:nvSpPr>
          <p:cNvPr id="3" name="内容占位符 2"/>
          <p:cNvSpPr>
            <a:spLocks noGrp="1"/>
          </p:cNvSpPr>
          <p:nvPr>
            <p:ph idx="1"/>
          </p:nvPr>
        </p:nvSpPr>
        <p:spPr>
          <a:xfrm>
            <a:off x="457200" y="1129308"/>
            <a:ext cx="2818656" cy="4356826"/>
          </a:xfrm>
        </p:spPr>
        <p:txBody>
          <a:bodyPr>
            <a:normAutofit/>
          </a:bodyPr>
          <a:lstStyle/>
          <a:p>
            <a:r>
              <a:rPr kumimoji="1" lang="en-US" altLang="zh-CN" b="0" dirty="0"/>
              <a:t>Techniques</a:t>
            </a:r>
            <a:r>
              <a:rPr kumimoji="1" lang="en-US" altLang="zh-CN" dirty="0"/>
              <a:t>: </a:t>
            </a:r>
            <a:endParaRPr kumimoji="1" lang="en-US" altLang="zh-CN" dirty="0"/>
          </a:p>
          <a:p>
            <a:pPr marL="417195" lvl="1" indent="-342900">
              <a:buFont typeface="+mj-ea"/>
              <a:buAutoNum type="circleNumDbPlain"/>
            </a:pPr>
            <a:r>
              <a:rPr kumimoji="1" lang="en-US" altLang="zh-CN" dirty="0">
                <a:solidFill>
                  <a:srgbClr val="0432FF"/>
                </a:solidFill>
              </a:rPr>
              <a:t>Packing</a:t>
            </a:r>
            <a:r>
              <a:rPr kumimoji="1" lang="en-US" altLang="zh-CN" dirty="0"/>
              <a:t> field type &amp; field tag in 1B(</a:t>
            </a:r>
            <a:r>
              <a:rPr kumimoji="1" lang="zh-CN" altLang="en-US" dirty="0"/>
              <a:t>类似于</a:t>
            </a:r>
            <a:r>
              <a:rPr kumimoji="1" lang="en-US" altLang="zh-CN" dirty="0"/>
              <a:t>Y86</a:t>
            </a:r>
            <a:r>
              <a:rPr kumimoji="1" lang="zh-CN" altLang="en-US" dirty="0"/>
              <a:t>中对于指令类型的处理。</a:t>
            </a:r>
            <a:r>
              <a:rPr kumimoji="1" lang="en-US" altLang="zh-CN" dirty="0"/>
              <a:t>)</a:t>
            </a:r>
            <a:endParaRPr kumimoji="1" lang="en-US" altLang="zh-CN" dirty="0"/>
          </a:p>
          <a:p>
            <a:pPr marL="417195" lvl="1" indent="-342900">
              <a:buFont typeface="+mj-ea"/>
              <a:buAutoNum type="circleNumDbPlain"/>
            </a:pPr>
            <a:r>
              <a:rPr kumimoji="1" lang="en-US" altLang="zh-CN" dirty="0"/>
              <a:t>Variable-length integer:</a:t>
            </a:r>
            <a:r>
              <a:rPr kumimoji="1" lang="zh-CN" altLang="en-US" dirty="0"/>
              <a:t> </a:t>
            </a:r>
            <a:r>
              <a:rPr kumimoji="1" lang="en-US" altLang="zh-CN" i="1" dirty="0">
                <a:solidFill>
                  <a:srgbClr val="0432FF"/>
                </a:solidFill>
              </a:rPr>
              <a:t>top-bit</a:t>
            </a:r>
            <a:r>
              <a:rPr kumimoji="1" lang="en-US" altLang="zh-CN" i="1" dirty="0"/>
              <a:t> of each byte indicates whether </a:t>
            </a:r>
            <a:r>
              <a:rPr kumimoji="1" lang="en-US" altLang="zh-CN" i="1" dirty="0">
                <a:solidFill>
                  <a:srgbClr val="0432FF"/>
                </a:solidFill>
              </a:rPr>
              <a:t>there are more bytes(</a:t>
            </a:r>
            <a:r>
              <a:rPr kumimoji="1" lang="zh-CN" altLang="en-US" dirty="0">
                <a:solidFill>
                  <a:srgbClr val="0432FF"/>
                </a:solidFill>
                <a:latin typeface="微软雅黑" panose="020B0503020204020204" charset="-122"/>
                <a:ea typeface="微软雅黑" panose="020B0503020204020204" charset="-122"/>
                <a:cs typeface="微软雅黑" panose="020B0503020204020204" charset="-122"/>
              </a:rPr>
              <a:t>用于声明当前</a:t>
            </a:r>
            <a:r>
              <a:rPr kumimoji="1" lang="en-US" altLang="zh-CN" dirty="0">
                <a:solidFill>
                  <a:srgbClr val="0432FF"/>
                </a:solidFill>
                <a:latin typeface="微软雅黑" panose="020B0503020204020204" charset="-122"/>
                <a:ea typeface="微软雅黑" panose="020B0503020204020204" charset="-122"/>
                <a:cs typeface="微软雅黑" panose="020B0503020204020204" charset="-122"/>
              </a:rPr>
              <a:t>byte</a:t>
            </a:r>
            <a:r>
              <a:rPr kumimoji="1" lang="zh-CN" altLang="en-US" dirty="0">
                <a:solidFill>
                  <a:srgbClr val="0432FF"/>
                </a:solidFill>
                <a:latin typeface="微软雅黑" panose="020B0503020204020204" charset="-122"/>
                <a:ea typeface="微软雅黑" panose="020B0503020204020204" charset="-122"/>
                <a:cs typeface="微软雅黑" panose="020B0503020204020204" charset="-122"/>
              </a:rPr>
              <a:t>后面是否还有额外的</a:t>
            </a:r>
            <a:r>
              <a:rPr kumimoji="1" lang="en-US" altLang="zh-CN" dirty="0">
                <a:solidFill>
                  <a:srgbClr val="0432FF"/>
                </a:solidFill>
                <a:latin typeface="微软雅黑" panose="020B0503020204020204" charset="-122"/>
                <a:ea typeface="微软雅黑" panose="020B0503020204020204" charset="-122"/>
                <a:cs typeface="微软雅黑" panose="020B0503020204020204" charset="-122"/>
              </a:rPr>
              <a:t>byte</a:t>
            </a:r>
            <a:r>
              <a:rPr kumimoji="1" lang="en-US" altLang="zh-CN" i="1" dirty="0">
                <a:solidFill>
                  <a:srgbClr val="0432FF"/>
                </a:solidFill>
              </a:rPr>
              <a:t>)</a:t>
            </a:r>
            <a:endParaRPr kumimoji="1" lang="en-US" altLang="zh-CN" i="1"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内容占位符 5" descr="表格&#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1840" y="913284"/>
            <a:ext cx="5842992" cy="4264957"/>
          </a:xfrm>
          <a:prstGeom prst="rect">
            <a:avLst/>
          </a:prstGeom>
        </p:spPr>
      </p:pic>
      <p:sp>
        <p:nvSpPr>
          <p:cNvPr id="6" name="圆角矩形 5"/>
          <p:cNvSpPr/>
          <p:nvPr/>
        </p:nvSpPr>
        <p:spPr>
          <a:xfrm>
            <a:off x="3347864" y="2785492"/>
            <a:ext cx="1440160" cy="432048"/>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7" name="圆角矩形 6"/>
          <p:cNvSpPr/>
          <p:nvPr/>
        </p:nvSpPr>
        <p:spPr>
          <a:xfrm>
            <a:off x="4862895" y="2785492"/>
            <a:ext cx="1216413" cy="432048"/>
          </a:xfrm>
          <a:prstGeom prst="round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grpSp>
        <p:nvGrpSpPr>
          <p:cNvPr id="10" name="组合 9"/>
          <p:cNvGrpSpPr/>
          <p:nvPr/>
        </p:nvGrpSpPr>
        <p:grpSpPr>
          <a:xfrm>
            <a:off x="3923341" y="2440936"/>
            <a:ext cx="292068" cy="323165"/>
            <a:chOff x="7270282" y="409492"/>
            <a:chExt cx="292068" cy="323165"/>
          </a:xfrm>
        </p:grpSpPr>
        <p:sp>
          <p:nvSpPr>
            <p:cNvPr id="8" name="椭圆 7"/>
            <p:cNvSpPr/>
            <p:nvPr/>
          </p:nvSpPr>
          <p:spPr>
            <a:xfrm>
              <a:off x="7308304" y="463063"/>
              <a:ext cx="216024" cy="216024"/>
            </a:xfrm>
            <a:prstGeom prst="ellipse">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文本框 8"/>
            <p:cNvSpPr txBox="1"/>
            <p:nvPr/>
          </p:nvSpPr>
          <p:spPr>
            <a:xfrm>
              <a:off x="7270282" y="409492"/>
              <a:ext cx="292068" cy="323165"/>
            </a:xfrm>
            <a:prstGeom prst="rect">
              <a:avLst/>
            </a:prstGeom>
            <a:noFill/>
          </p:spPr>
          <p:txBody>
            <a:bodyPr wrap="none" rtlCol="0">
              <a:spAutoFit/>
            </a:bodyPr>
            <a:lstStyle/>
            <a:p>
              <a:r>
                <a:rPr kumimoji="1" lang="en-US" altLang="zh-CN" sz="1500" dirty="0">
                  <a:solidFill>
                    <a:srgbClr val="C00000"/>
                  </a:solidFill>
                </a:rPr>
                <a:t>1</a:t>
              </a:r>
              <a:endParaRPr kumimoji="1" lang="zh-CN" altLang="en-US" sz="1500" dirty="0">
                <a:solidFill>
                  <a:srgbClr val="C00000"/>
                </a:solidFill>
              </a:endParaRPr>
            </a:p>
          </p:txBody>
        </p:sp>
      </p:grpSp>
      <p:grpSp>
        <p:nvGrpSpPr>
          <p:cNvPr id="11" name="组合 10"/>
          <p:cNvGrpSpPr/>
          <p:nvPr/>
        </p:nvGrpSpPr>
        <p:grpSpPr>
          <a:xfrm>
            <a:off x="5217465" y="2440935"/>
            <a:ext cx="292068" cy="323165"/>
            <a:chOff x="7270282" y="409492"/>
            <a:chExt cx="292068" cy="323165"/>
          </a:xfrm>
        </p:grpSpPr>
        <p:sp>
          <p:nvSpPr>
            <p:cNvPr id="12" name="椭圆 11"/>
            <p:cNvSpPr/>
            <p:nvPr/>
          </p:nvSpPr>
          <p:spPr>
            <a:xfrm>
              <a:off x="7308304" y="463063"/>
              <a:ext cx="216024" cy="216024"/>
            </a:xfrm>
            <a:prstGeom prst="ellipse">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文本框 12"/>
            <p:cNvSpPr txBox="1"/>
            <p:nvPr/>
          </p:nvSpPr>
          <p:spPr>
            <a:xfrm>
              <a:off x="7270282" y="409492"/>
              <a:ext cx="292068" cy="323165"/>
            </a:xfrm>
            <a:prstGeom prst="rect">
              <a:avLst/>
            </a:prstGeom>
            <a:noFill/>
          </p:spPr>
          <p:txBody>
            <a:bodyPr wrap="none" rtlCol="0">
              <a:spAutoFit/>
            </a:bodyPr>
            <a:lstStyle/>
            <a:p>
              <a:r>
                <a:rPr kumimoji="1" lang="en-US" altLang="zh-CN" sz="1500" dirty="0">
                  <a:solidFill>
                    <a:srgbClr val="C00000"/>
                  </a:solidFill>
                </a:rPr>
                <a:t>2</a:t>
              </a:r>
              <a:endParaRPr kumimoji="1" lang="zh-CN" altLang="en-US" sz="1500" dirty="0">
                <a:solidFill>
                  <a:srgbClr val="C00000"/>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Being more compact: Thrift </a:t>
            </a:r>
            <a:r>
              <a:rPr kumimoji="1" lang="en-US" altLang="zh-CN" dirty="0" err="1"/>
              <a:t>CompactProtocol</a:t>
            </a:r>
            <a:r>
              <a:rPr kumimoji="1" lang="en-US" altLang="zh-CN" dirty="0"/>
              <a:t> </a:t>
            </a:r>
            <a:endParaRPr kumimoji="1" lang="zh-CN" altLang="en-US" dirty="0"/>
          </a:p>
        </p:txBody>
      </p:sp>
      <p:pic>
        <p:nvPicPr>
          <p:cNvPr id="6" name="内容占位符 5" descr="图示&#10;&#10;描述已自动生成"/>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98955" y="1057300"/>
            <a:ext cx="6056880" cy="4113793"/>
          </a:xfrm>
        </p:spPr>
      </p:pic>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内容占位符 2"/>
          <p:cNvSpPr txBox="1"/>
          <p:nvPr/>
        </p:nvSpPr>
        <p:spPr>
          <a:xfrm>
            <a:off x="457200" y="1129308"/>
            <a:ext cx="2818656" cy="435682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t>Techniques</a:t>
            </a:r>
            <a:r>
              <a:rPr kumimoji="1" lang="en-US" altLang="zh-CN" dirty="0"/>
              <a:t>: </a:t>
            </a:r>
            <a:endParaRPr kumimoji="1" lang="en-US" altLang="zh-CN" dirty="0"/>
          </a:p>
          <a:p>
            <a:pPr marL="417195" lvl="1" indent="-342900">
              <a:buFont typeface="+mj-ea"/>
              <a:buAutoNum type="circleNumDbPlain"/>
            </a:pPr>
            <a:r>
              <a:rPr kumimoji="1" lang="en-US" altLang="zh-CN" dirty="0"/>
              <a:t>Packing field type &amp; field tag in 1B</a:t>
            </a:r>
            <a:endParaRPr kumimoji="1" lang="en-US" altLang="zh-CN" dirty="0"/>
          </a:p>
          <a:p>
            <a:pPr marL="417195" lvl="1" indent="-342900">
              <a:buFont typeface="+mj-ea"/>
              <a:buAutoNum type="circleNumDbPlain"/>
            </a:pPr>
            <a:r>
              <a:rPr kumimoji="1" lang="en-US" altLang="zh-CN" dirty="0"/>
              <a:t>Variable-length integer:</a:t>
            </a:r>
            <a:r>
              <a:rPr kumimoji="1" lang="zh-CN" altLang="en-US" dirty="0"/>
              <a:t> </a:t>
            </a:r>
            <a:r>
              <a:rPr kumimoji="1" lang="en-US" altLang="zh-CN" i="1" dirty="0"/>
              <a:t>top-bit of each byte indicates whether there are more bytes</a:t>
            </a:r>
            <a:br>
              <a:rPr kumimoji="1" lang="en-US" altLang="zh-CN" i="1" dirty="0"/>
            </a:br>
            <a:r>
              <a:rPr kumimoji="1" lang="en-US" altLang="zh-CN" b="0" dirty="0">
                <a:solidFill>
                  <a:schemeClr val="accent3"/>
                </a:solidFill>
              </a:rPr>
              <a:t>1337:</a:t>
            </a:r>
            <a:r>
              <a:rPr kumimoji="1" lang="zh-CN" altLang="en-US" b="0" dirty="0">
                <a:solidFill>
                  <a:schemeClr val="accent3"/>
                </a:solidFill>
              </a:rPr>
              <a:t> </a:t>
            </a:r>
            <a:r>
              <a:rPr kumimoji="1" lang="en-US" altLang="zh-CN" b="0" dirty="0">
                <a:solidFill>
                  <a:schemeClr val="accent3"/>
                </a:solidFill>
              </a:rPr>
              <a:t>from</a:t>
            </a:r>
            <a:r>
              <a:rPr kumimoji="1" lang="zh-CN" altLang="en-US" b="0" dirty="0">
                <a:solidFill>
                  <a:schemeClr val="accent3"/>
                </a:solidFill>
              </a:rPr>
              <a:t> </a:t>
            </a:r>
            <a:r>
              <a:rPr kumimoji="1" lang="en-US" altLang="zh-CN" dirty="0">
                <a:solidFill>
                  <a:srgbClr val="C00000"/>
                </a:solidFill>
              </a:rPr>
              <a:t>8B</a:t>
            </a:r>
            <a:r>
              <a:rPr kumimoji="1" lang="zh-CN" altLang="en-US" b="0" dirty="0">
                <a:solidFill>
                  <a:schemeClr val="accent3"/>
                </a:solidFill>
              </a:rPr>
              <a:t> </a:t>
            </a:r>
            <a:r>
              <a:rPr kumimoji="1" lang="en-US" altLang="zh-CN" b="0" dirty="0">
                <a:solidFill>
                  <a:schemeClr val="accent3"/>
                </a:solidFill>
              </a:rPr>
              <a:t>to</a:t>
            </a:r>
            <a:r>
              <a:rPr kumimoji="1" lang="zh-CN" altLang="en-US" b="0" dirty="0">
                <a:solidFill>
                  <a:schemeClr val="accent3"/>
                </a:solidFill>
              </a:rPr>
              <a:t> </a:t>
            </a:r>
            <a:r>
              <a:rPr kumimoji="1" lang="en-US" altLang="zh-CN" b="0" dirty="0">
                <a:solidFill>
                  <a:srgbClr val="C00000"/>
                </a:solidFill>
              </a:rPr>
              <a:t>2</a:t>
            </a:r>
            <a:r>
              <a:rPr kumimoji="1" lang="en-US" altLang="zh-CN" dirty="0">
                <a:solidFill>
                  <a:srgbClr val="C00000"/>
                </a:solidFill>
              </a:rPr>
              <a:t>B</a:t>
            </a:r>
            <a:endParaRPr kumimoji="1" lang="en-US" altLang="zh-CN" dirty="0">
              <a:solidFill>
                <a:schemeClr val="accent3"/>
              </a:solidFill>
            </a:endParaRPr>
          </a:p>
          <a:p>
            <a:pPr lvl="0" indent="-1543050"/>
            <a:r>
              <a:rPr kumimoji="1" lang="en-US" altLang="zh-CN" b="0" dirty="0">
                <a:solidFill>
                  <a:srgbClr val="000000">
                    <a:lumMod val="75000"/>
                    <a:lumOff val="25000"/>
                  </a:srgbClr>
                </a:solidFill>
              </a:rPr>
              <a:t>Now only consumes </a:t>
            </a:r>
            <a:r>
              <a:rPr kumimoji="1" lang="en-US" altLang="zh-CN" dirty="0">
                <a:solidFill>
                  <a:srgbClr val="C00000"/>
                </a:solidFill>
              </a:rPr>
              <a:t>34B</a:t>
            </a:r>
            <a:endParaRPr kumimoji="1" lang="zh-CN" altLang="en-US" dirty="0">
              <a:solidFill>
                <a:srgbClr val="C00000"/>
              </a:solidFill>
            </a:endParaRPr>
          </a:p>
          <a:p>
            <a:pPr marL="0" lvl="2" indent="-400050"/>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解释</a:t>
            </a:r>
            <a:endParaRPr lang="zh-CN" altLang="en-US"/>
          </a:p>
        </p:txBody>
      </p:sp>
      <p:sp>
        <p:nvSpPr>
          <p:cNvPr id="4" name="内容占位符 3"/>
          <p:cNvSpPr>
            <a:spLocks noGrp="1"/>
          </p:cNvSpPr>
          <p:nvPr>
            <p:ph idx="1"/>
          </p:nvPr>
        </p:nvSpPr>
        <p:spPr/>
        <p:txBody>
          <a:bodyPr/>
          <a:p>
            <a:r>
              <a:rPr lang="zh-CN" altLang="en-US" sz="1600" b="0"/>
              <a:t>对于上一页</a:t>
            </a:r>
            <a:r>
              <a:rPr lang="en-US" altLang="zh-CN" sz="1600" b="0"/>
              <a:t>PPT</a:t>
            </a:r>
            <a:r>
              <a:rPr lang="zh-CN" altLang="en-US" sz="1600" b="0"/>
              <a:t>中的</a:t>
            </a:r>
            <a:r>
              <a:rPr lang="en-US" altLang="zh-CN" sz="1600" b="0"/>
              <a:t>1337</a:t>
            </a:r>
            <a:r>
              <a:rPr lang="zh-CN" altLang="en-US" sz="1600" b="0"/>
              <a:t>的例子，其对应的第一个</a:t>
            </a:r>
            <a:r>
              <a:rPr lang="en-US" altLang="zh-CN" sz="1600" b="0"/>
              <a:t>byte</a:t>
            </a:r>
            <a:r>
              <a:rPr lang="zh-CN" altLang="en-US" sz="1600" b="0"/>
              <a:t>由</a:t>
            </a:r>
            <a:r>
              <a:rPr lang="en-US" altLang="zh-CN" sz="1600" b="0"/>
              <a:t>top-bit(1 bit</a:t>
            </a:r>
            <a:r>
              <a:rPr lang="zh-CN" altLang="en-US" sz="1600" b="0"/>
              <a:t>，声明后面还没有额外的</a:t>
            </a:r>
            <a:r>
              <a:rPr lang="en-US" altLang="zh-CN" sz="1600" b="0"/>
              <a:t>byte)</a:t>
            </a:r>
            <a:r>
              <a:rPr lang="zh-CN" altLang="en-US" sz="1600" b="0"/>
              <a:t>，数据</a:t>
            </a:r>
            <a:r>
              <a:rPr lang="en-US" altLang="zh-CN" sz="1600" b="0"/>
              <a:t>(6-bit),</a:t>
            </a:r>
            <a:r>
              <a:rPr lang="zh-CN" altLang="en-US" sz="1600" b="0"/>
              <a:t>符号位</a:t>
            </a:r>
            <a:r>
              <a:rPr lang="en-US" altLang="zh-CN" sz="1600" b="0"/>
              <a:t>(sign-bit, 1-bit,</a:t>
            </a:r>
            <a:r>
              <a:rPr lang="zh-CN" altLang="en-US" sz="1600" b="0"/>
              <a:t>用于声明正负</a:t>
            </a:r>
            <a:r>
              <a:rPr lang="en-US" altLang="zh-CN" sz="1600" b="0"/>
              <a:t>).</a:t>
            </a:r>
            <a:r>
              <a:rPr lang="zh-CN" altLang="en-US" sz="1600" b="0"/>
              <a:t>而对于后续的</a:t>
            </a:r>
            <a:r>
              <a:rPr lang="en-US" altLang="zh-CN" sz="1600" b="0"/>
              <a:t>byte</a:t>
            </a:r>
            <a:r>
              <a:rPr lang="zh-CN" altLang="en-US" sz="1600" b="0"/>
              <a:t>，不用再额外声明类型了，所以只有</a:t>
            </a:r>
            <a:r>
              <a:rPr lang="en-US" altLang="zh-CN" sz="1600" b="0"/>
              <a:t>top-bit</a:t>
            </a:r>
            <a:r>
              <a:rPr lang="zh-CN" altLang="en-US" sz="1600" b="0"/>
              <a:t>和数据</a:t>
            </a:r>
            <a:r>
              <a:rPr lang="en-US" altLang="zh-CN" sz="1600" b="0"/>
              <a:t>(7-bits)</a:t>
            </a:r>
            <a:r>
              <a:rPr lang="zh-CN" altLang="en-US" sz="1600" b="0"/>
              <a:t>。</a:t>
            </a:r>
            <a:endParaRPr lang="zh-CN" altLang="en-US" sz="1600" b="0"/>
          </a:p>
          <a:p>
            <a:r>
              <a:rPr lang="zh-CN" altLang="en-US" sz="1600" b="0"/>
              <a:t>这种存储方式，比较适用于长度远小于类型上限的数据。但是对于那些很长的数据由于需要额外的存储</a:t>
            </a:r>
            <a:r>
              <a:rPr lang="en-US" altLang="zh-CN" sz="1600" b="0"/>
              <a:t>top-bit</a:t>
            </a:r>
            <a:r>
              <a:rPr lang="zh-CN" altLang="en-US" sz="1600" b="0"/>
              <a:t>等额外信息，所以可能会浪费更多空间。</a:t>
            </a:r>
            <a:endParaRPr lang="zh-CN" altLang="en-US" sz="1600" b="0"/>
          </a:p>
          <a:p>
            <a:r>
              <a:rPr lang="zh-CN" altLang="en-US" sz="1600" b="0"/>
              <a:t>虽然从</a:t>
            </a:r>
            <a:r>
              <a:rPr lang="en-US" altLang="zh-CN" sz="1600" b="0"/>
              <a:t>8B--2B</a:t>
            </a:r>
            <a:r>
              <a:rPr lang="zh-CN" altLang="en-US" sz="1600" b="0"/>
              <a:t>，但是在</a:t>
            </a:r>
            <a:r>
              <a:rPr lang="en-US" altLang="zh-CN" sz="1600" b="0"/>
              <a:t>server</a:t>
            </a:r>
            <a:r>
              <a:rPr lang="zh-CN" altLang="en-US" sz="1600" b="0"/>
              <a:t>端解析的时候仍然要根据类型给他对应的空间。</a:t>
            </a:r>
            <a:endParaRPr lang="zh-CN" altLang="en-US" sz="1600" b="0"/>
          </a:p>
          <a:p>
            <a:r>
              <a:rPr lang="zh-CN" altLang="en-US" sz="1600" b="0"/>
              <a:t>对于</a:t>
            </a:r>
            <a:r>
              <a:rPr lang="en-US" altLang="zh-CN" sz="1600" b="0"/>
              <a:t>length</a:t>
            </a:r>
            <a:r>
              <a:rPr lang="zh-CN" altLang="en-US" sz="1600" b="0"/>
              <a:t>这种肯定大于</a:t>
            </a:r>
            <a:r>
              <a:rPr lang="en-US" altLang="zh-CN" sz="1600" b="0"/>
              <a:t>0</a:t>
            </a:r>
            <a:r>
              <a:rPr lang="zh-CN" altLang="en-US" sz="1600" b="0"/>
              <a:t>的数字，可以直接省去</a:t>
            </a:r>
            <a:r>
              <a:rPr lang="en-US" altLang="zh-CN" sz="1600" b="0"/>
              <a:t>sign-bit</a:t>
            </a:r>
            <a:r>
              <a:rPr lang="zh-CN" altLang="en-US" sz="1600" b="0"/>
              <a:t>，即每个</a:t>
            </a:r>
            <a:r>
              <a:rPr lang="en-US" altLang="zh-CN" sz="1600" b="0"/>
              <a:t>byte</a:t>
            </a:r>
            <a:r>
              <a:rPr lang="zh-CN" altLang="en-US" sz="1600" b="0"/>
              <a:t>都能存储</a:t>
            </a:r>
            <a:r>
              <a:rPr lang="en-US" altLang="zh-CN" sz="1600" b="0"/>
              <a:t>7-bit</a:t>
            </a:r>
            <a:r>
              <a:rPr lang="zh-CN" altLang="en-US" sz="1600" b="0"/>
              <a:t>数据。</a:t>
            </a:r>
            <a:endParaRPr lang="zh-CN" altLang="en-US" sz="1600" b="0"/>
          </a:p>
        </p:txBody>
      </p:sp>
      <p:sp>
        <p:nvSpPr>
          <p:cNvPr id="2" name="灯片编号占位符 1"/>
          <p:cNvSpPr>
            <a:spLocks noGrp="1"/>
          </p:cNvSpPr>
          <p:nvPr>
            <p:ph type="sldNum" sz="quarter" idx="12"/>
          </p:nvPr>
        </p:nvSpPr>
        <p:spPr/>
        <p:txBody>
          <a:bodyPr/>
          <a:p>
            <a:fld id="{ADE361C3-C043-4A6E-BDCE-8DA1E7D90A3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Schema simplifies supporting compatibility </a:t>
            </a:r>
            <a:endParaRPr kumimoji="1" lang="zh-CN" altLang="en-US" dirty="0"/>
          </a:p>
        </p:txBody>
      </p:sp>
      <p:sp>
        <p:nvSpPr>
          <p:cNvPr id="3" name="内容占位符 2"/>
          <p:cNvSpPr>
            <a:spLocks noGrp="1"/>
          </p:cNvSpPr>
          <p:nvPr>
            <p:ph idx="1"/>
          </p:nvPr>
        </p:nvSpPr>
        <p:spPr>
          <a:xfrm>
            <a:off x="457200" y="1129308"/>
            <a:ext cx="4762872" cy="3771636"/>
          </a:xfrm>
        </p:spPr>
        <p:txBody>
          <a:bodyPr/>
          <a:lstStyle/>
          <a:p>
            <a:r>
              <a:rPr kumimoji="1" lang="en-US" altLang="zh-CN" b="0" dirty="0"/>
              <a:t>Key observation: we only need to </a:t>
            </a:r>
            <a:r>
              <a:rPr kumimoji="1" lang="en-US" altLang="zh-CN" b="0" dirty="0">
                <a:solidFill>
                  <a:srgbClr val="0432FF"/>
                </a:solidFill>
              </a:rPr>
              <a:t>keep the </a:t>
            </a:r>
            <a:r>
              <a:rPr kumimoji="1" lang="en-US" altLang="zh-CN" b="0" u="sng" dirty="0">
                <a:solidFill>
                  <a:srgbClr val="0432FF"/>
                </a:solidFill>
              </a:rPr>
              <a:t>field tags</a:t>
            </a:r>
            <a:r>
              <a:rPr kumimoji="1" lang="en-US" altLang="zh-CN" b="0" dirty="0">
                <a:solidFill>
                  <a:srgbClr val="0432FF"/>
                </a:solidFill>
              </a:rPr>
              <a:t> &amp; </a:t>
            </a:r>
            <a:r>
              <a:rPr kumimoji="1" lang="en-US" altLang="zh-CN" b="0" u="sng" dirty="0">
                <a:solidFill>
                  <a:srgbClr val="0432FF"/>
                </a:solidFill>
              </a:rPr>
              <a:t>field type</a:t>
            </a:r>
            <a:r>
              <a:rPr kumimoji="1" lang="en-US" altLang="zh-CN" b="0" dirty="0">
                <a:solidFill>
                  <a:srgbClr val="0432FF"/>
                </a:solidFill>
              </a:rPr>
              <a:t> compatible</a:t>
            </a:r>
            <a:r>
              <a:rPr kumimoji="1" lang="en-US" altLang="zh-CN" b="0" dirty="0"/>
              <a:t> </a:t>
            </a:r>
            <a:endParaRPr kumimoji="1" lang="en-US" altLang="zh-CN" b="0" dirty="0"/>
          </a:p>
          <a:p>
            <a:r>
              <a:rPr kumimoji="1" lang="en-US" altLang="zh-CN" dirty="0">
                <a:solidFill>
                  <a:srgbClr val="C00000"/>
                </a:solidFill>
              </a:rPr>
              <a:t>Forward compatible</a:t>
            </a:r>
            <a:r>
              <a:rPr kumimoji="1" lang="en-US" altLang="zh-CN" b="0" dirty="0"/>
              <a:t>: if new schema preserves the presentation of old schema, then new code can trivially decode the data encoded with old schema</a:t>
            </a:r>
            <a:endParaRPr kumimoji="1" lang="en-US" altLang="zh-CN" b="0" dirty="0"/>
          </a:p>
          <a:p>
            <a:r>
              <a:rPr kumimoji="1" lang="en-US" altLang="zh-CN" dirty="0">
                <a:solidFill>
                  <a:srgbClr val="C00000"/>
                </a:solidFill>
              </a:rPr>
              <a:t>Backward compatible</a:t>
            </a:r>
            <a:r>
              <a:rPr kumimoji="1" lang="en-US" altLang="zh-CN" b="0" dirty="0">
                <a:solidFill>
                  <a:schemeClr val="tx1"/>
                </a:solidFill>
              </a:rPr>
              <a:t>: old code can simply </a:t>
            </a:r>
            <a:r>
              <a:rPr kumimoji="1" lang="en-US" altLang="zh-CN" dirty="0">
                <a:solidFill>
                  <a:srgbClr val="0432FF"/>
                </a:solidFill>
              </a:rPr>
              <a:t>skip</a:t>
            </a:r>
            <a:r>
              <a:rPr kumimoji="1" lang="en-US" altLang="zh-CN" b="0" dirty="0">
                <a:solidFill>
                  <a:schemeClr val="tx1"/>
                </a:solidFill>
              </a:rPr>
              <a:t> fields with </a:t>
            </a:r>
            <a:r>
              <a:rPr kumimoji="1" lang="en-US" altLang="zh-CN" dirty="0">
                <a:solidFill>
                  <a:srgbClr val="0432FF"/>
                </a:solidFill>
              </a:rPr>
              <a:t>unknown field tag</a:t>
            </a:r>
            <a:endParaRPr kumimoji="1" lang="en-US" altLang="zh-CN"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8" name="图片 7"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0112" y="1417340"/>
            <a:ext cx="2448272" cy="2708442"/>
          </a:xfrm>
          <a:prstGeom prst="rect">
            <a:avLst/>
          </a:prstGeom>
        </p:spPr>
      </p:pic>
      <p:sp>
        <p:nvSpPr>
          <p:cNvPr id="5" name="文本框 4"/>
          <p:cNvSpPr txBox="1"/>
          <p:nvPr/>
        </p:nvSpPr>
        <p:spPr>
          <a:xfrm>
            <a:off x="502285" y="4203700"/>
            <a:ext cx="6494780" cy="645160"/>
          </a:xfrm>
          <a:prstGeom prst="rect">
            <a:avLst/>
          </a:prstGeom>
          <a:noFill/>
        </p:spPr>
        <p:txBody>
          <a:bodyPr wrap="none" rtlCol="0">
            <a:spAutoFit/>
          </a:bodyPr>
          <a:p>
            <a:r>
              <a:rPr lang="zh-CN" altLang="en-US"/>
              <a:t>只需要满足</a:t>
            </a:r>
            <a:r>
              <a:rPr lang="en-US" altLang="zh-CN"/>
              <a:t>filed tag</a:t>
            </a:r>
            <a:r>
              <a:rPr lang="zh-CN" altLang="en-US"/>
              <a:t>和</a:t>
            </a:r>
            <a:r>
              <a:rPr lang="en-US" altLang="zh-CN"/>
              <a:t>field type</a:t>
            </a:r>
            <a:r>
              <a:rPr lang="zh-CN" altLang="en-US"/>
              <a:t>能够在</a:t>
            </a:r>
            <a:r>
              <a:rPr lang="en-US" altLang="zh-CN"/>
              <a:t>client</a:t>
            </a:r>
            <a:r>
              <a:rPr lang="zh-CN" altLang="en-US"/>
              <a:t>端与</a:t>
            </a:r>
            <a:r>
              <a:rPr lang="en-US" altLang="zh-CN"/>
              <a:t>server</a:t>
            </a:r>
            <a:r>
              <a:rPr lang="zh-CN" altLang="en-US"/>
              <a:t>端兼容，</a:t>
            </a:r>
            <a:endParaRPr lang="zh-CN" altLang="en-US"/>
          </a:p>
          <a:p>
            <a:r>
              <a:rPr lang="zh-CN" altLang="en-US"/>
              <a:t>就可以认为</a:t>
            </a:r>
            <a:r>
              <a:rPr lang="en-US" altLang="zh-CN"/>
              <a:t>CS</a:t>
            </a:r>
            <a:r>
              <a:rPr lang="zh-CN" altLang="en-US"/>
              <a:t>是兼容的。</a:t>
            </a:r>
            <a:r>
              <a:rPr lang="en-US" altLang="zh-CN"/>
              <a:t>(</a:t>
            </a:r>
            <a:r>
              <a:rPr lang="zh-CN" altLang="en-US"/>
              <a:t>使用相同的</a:t>
            </a:r>
            <a:r>
              <a:rPr lang="en-US" altLang="zh-CN"/>
              <a:t>IDL</a:t>
            </a:r>
            <a:r>
              <a:rPr lang="zh-CN" altLang="en-US"/>
              <a:t>的情况下</a:t>
            </a:r>
            <a:r>
              <a:rPr lang="en-US" altLang="zh-CN"/>
              <a:t>)</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Short summary of </a:t>
            </a:r>
            <a:r>
              <a:rPr kumimoji="1" lang="en-US" altLang="zh-CN" b="1" dirty="0"/>
              <a:t>p</a:t>
            </a:r>
            <a:r>
              <a:rPr lang="en-US" altLang="zh-CN" b="1" dirty="0"/>
              <a:t>arameter passing </a:t>
            </a:r>
            <a:r>
              <a:rPr kumimoji="1" lang="en-US" altLang="zh-CN" dirty="0"/>
              <a:t>in RPC</a:t>
            </a:r>
            <a:endParaRPr kumimoji="1" lang="zh-CN" altLang="en-US" dirty="0"/>
          </a:p>
        </p:txBody>
      </p:sp>
      <p:sp>
        <p:nvSpPr>
          <p:cNvPr id="3" name="内容占位符 2"/>
          <p:cNvSpPr>
            <a:spLocks noGrp="1"/>
          </p:cNvSpPr>
          <p:nvPr>
            <p:ph idx="1"/>
          </p:nvPr>
        </p:nvSpPr>
        <p:spPr/>
        <p:txBody>
          <a:bodyPr/>
          <a:lstStyle/>
          <a:p>
            <a:r>
              <a:rPr kumimoji="1" lang="en-US" altLang="zh-CN" b="0" dirty="0"/>
              <a:t>Passing</a:t>
            </a:r>
            <a:r>
              <a:rPr kumimoji="1" lang="zh-CN" altLang="en-US" b="0" dirty="0"/>
              <a:t> </a:t>
            </a:r>
            <a:r>
              <a:rPr kumimoji="1" lang="en-US" altLang="zh-CN" b="0" dirty="0"/>
              <a:t>data using RPC is non-trivial, should ensure </a:t>
            </a:r>
            <a:endParaRPr kumimoji="1" lang="en-US" altLang="zh-CN" b="0" dirty="0"/>
          </a:p>
          <a:p>
            <a:pPr lvl="1"/>
            <a:r>
              <a:rPr kumimoji="1" lang="en-US" altLang="zh-CN" dirty="0"/>
              <a:t>Correctness</a:t>
            </a:r>
            <a:endParaRPr kumimoji="1" lang="en-US" altLang="zh-CN" dirty="0"/>
          </a:p>
          <a:p>
            <a:pPr lvl="1"/>
            <a:r>
              <a:rPr kumimoji="1" lang="en-US" altLang="zh-CN" b="0" dirty="0"/>
              <a:t>Compact</a:t>
            </a:r>
            <a:endParaRPr kumimoji="1" lang="en-US" altLang="zh-CN" b="0" dirty="0"/>
          </a:p>
          <a:p>
            <a:pPr lvl="1"/>
            <a:r>
              <a:rPr kumimoji="1" lang="en-US" altLang="zh-CN" dirty="0"/>
              <a:t>Evolvable </a:t>
            </a:r>
            <a:endParaRPr kumimoji="1" lang="en-US" altLang="zh-CN" dirty="0"/>
          </a:p>
          <a:p>
            <a:r>
              <a:rPr kumimoji="1" lang="en-US" altLang="zh-CN" dirty="0"/>
              <a:t>Encoding/decode</a:t>
            </a:r>
            <a:endParaRPr kumimoji="1" lang="en-US" altLang="zh-CN" dirty="0"/>
          </a:p>
          <a:p>
            <a:pPr lvl="1"/>
            <a:r>
              <a:rPr kumimoji="1" lang="en-US" altLang="zh-CN" dirty="0"/>
              <a:t>Convert an object into </a:t>
            </a:r>
            <a:r>
              <a:rPr kumimoji="1" lang="en-US" altLang="zh-CN" b="1" dirty="0">
                <a:solidFill>
                  <a:srgbClr val="C00000"/>
                </a:solidFill>
              </a:rPr>
              <a:t>an array of bytes</a:t>
            </a:r>
            <a:r>
              <a:rPr kumimoji="1" lang="en-US" altLang="zh-CN" dirty="0">
                <a:solidFill>
                  <a:srgbClr val="C00000"/>
                </a:solidFill>
              </a:rPr>
              <a:t> </a:t>
            </a:r>
            <a:r>
              <a:rPr kumimoji="1" lang="en-US" altLang="zh-CN" dirty="0">
                <a:solidFill>
                  <a:srgbClr val="0432FF"/>
                </a:solidFill>
              </a:rPr>
              <a:t>with enough annotation</a:t>
            </a:r>
            <a:r>
              <a:rPr kumimoji="1" lang="en-US" altLang="zh-CN" dirty="0"/>
              <a:t> so that the decode procedure can convert it back into an object</a:t>
            </a:r>
            <a:endParaRPr kumimoji="1" lang="en-US" altLang="zh-CN" dirty="0"/>
          </a:p>
          <a:p>
            <a:pPr lvl="1"/>
            <a:r>
              <a:rPr kumimoji="1" lang="en-US" altLang="zh-CN" dirty="0"/>
              <a:t>Also known as </a:t>
            </a:r>
            <a:r>
              <a:rPr kumimoji="1" lang="en-US" altLang="zh-CN" b="1" dirty="0">
                <a:solidFill>
                  <a:srgbClr val="C00000"/>
                </a:solidFill>
              </a:rPr>
              <a:t>marshal / </a:t>
            </a:r>
            <a:r>
              <a:rPr kumimoji="1" lang="en-US" altLang="zh-CN" b="1" dirty="0" err="1">
                <a:solidFill>
                  <a:srgbClr val="C00000"/>
                </a:solidFill>
              </a:rPr>
              <a:t>unmarshal</a:t>
            </a:r>
            <a:r>
              <a:rPr kumimoji="1" lang="en-US" altLang="zh-CN" b="1" dirty="0">
                <a:solidFill>
                  <a:srgbClr val="C00000"/>
                </a:solidFill>
              </a:rPr>
              <a:t> </a:t>
            </a:r>
            <a:r>
              <a:rPr kumimoji="1" lang="en-US" altLang="zh-CN" dirty="0">
                <a:solidFill>
                  <a:schemeClr val="tx1"/>
                </a:solidFill>
              </a:rPr>
              <a:t>in RPC</a:t>
            </a:r>
            <a:endParaRPr kumimoji="1" lang="en-US" altLang="zh-CN" dirty="0">
              <a:solidFill>
                <a:schemeClr val="tx1"/>
              </a:solidFill>
            </a:endParaRPr>
          </a:p>
          <a:p>
            <a:pPr lvl="1"/>
            <a:r>
              <a:rPr kumimoji="1" lang="en-US" altLang="zh-CN" dirty="0">
                <a:solidFill>
                  <a:schemeClr val="tx1"/>
                </a:solidFill>
              </a:rPr>
              <a:t>With other names, e.g., </a:t>
            </a:r>
            <a:r>
              <a:rPr kumimoji="1" lang="en-US" altLang="zh-CN" b="1" dirty="0">
                <a:solidFill>
                  <a:srgbClr val="C00000"/>
                </a:solidFill>
              </a:rPr>
              <a:t>serialize</a:t>
            </a:r>
            <a:r>
              <a:rPr kumimoji="1" lang="zh-CN" altLang="en-US" b="1" dirty="0">
                <a:solidFill>
                  <a:srgbClr val="C00000"/>
                </a:solidFill>
              </a:rPr>
              <a:t> </a:t>
            </a:r>
            <a:r>
              <a:rPr kumimoji="1" lang="en-US" altLang="zh-CN" b="1" dirty="0">
                <a:solidFill>
                  <a:srgbClr val="C00000"/>
                </a:solidFill>
              </a:rPr>
              <a:t>/</a:t>
            </a:r>
            <a:r>
              <a:rPr kumimoji="1" lang="zh-CN" altLang="en-US" b="1" dirty="0">
                <a:solidFill>
                  <a:srgbClr val="C00000"/>
                </a:solidFill>
              </a:rPr>
              <a:t> </a:t>
            </a:r>
            <a:r>
              <a:rPr kumimoji="1" lang="en-US" altLang="zh-CN" b="1" dirty="0" err="1">
                <a:solidFill>
                  <a:srgbClr val="C00000"/>
                </a:solidFill>
              </a:rPr>
              <a:t>unserialize</a:t>
            </a:r>
            <a:endParaRPr kumimoji="1" lang="en-US" altLang="zh-CN" dirty="0">
              <a:solidFill>
                <a:schemeClr val="tx1"/>
              </a:solidFill>
            </a:endParaRPr>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Automatic stub generation</a:t>
            </a:r>
            <a:endParaRPr kumimoji="1" lang="zh-CN" altLang="en-US" dirty="0"/>
          </a:p>
        </p:txBody>
      </p:sp>
      <p:sp>
        <p:nvSpPr>
          <p:cNvPr id="3" name="内容占位符 2"/>
          <p:cNvSpPr>
            <a:spLocks noGrp="1"/>
          </p:cNvSpPr>
          <p:nvPr>
            <p:ph idx="1"/>
          </p:nvPr>
        </p:nvSpPr>
        <p:spPr/>
        <p:txBody>
          <a:bodyPr>
            <a:normAutofit/>
          </a:bodyPr>
          <a:lstStyle/>
          <a:p>
            <a:r>
              <a:rPr kumimoji="1" lang="en-US" altLang="zh-CN" b="0" dirty="0"/>
              <a:t>Generate stubs from an </a:t>
            </a:r>
            <a:r>
              <a:rPr kumimoji="1" lang="en-US" altLang="zh-CN" dirty="0">
                <a:solidFill>
                  <a:srgbClr val="C00000"/>
                </a:solidFill>
              </a:rPr>
              <a:t>interface specification</a:t>
            </a:r>
            <a:endParaRPr kumimoji="1" lang="en-US" altLang="zh-CN" dirty="0">
              <a:solidFill>
                <a:srgbClr val="C00000"/>
              </a:solidFill>
            </a:endParaRPr>
          </a:p>
          <a:p>
            <a:pPr lvl="1"/>
            <a:r>
              <a:rPr kumimoji="1" lang="en-US" altLang="zh-CN" b="0" dirty="0"/>
              <a:t>Tool to look at argument and return types</a:t>
            </a:r>
            <a:endParaRPr kumimoji="1" lang="en-US" altLang="zh-CN" b="0" dirty="0"/>
          </a:p>
          <a:p>
            <a:pPr lvl="1"/>
            <a:r>
              <a:rPr kumimoji="1" lang="en-US" altLang="zh-CN" b="0" dirty="0"/>
              <a:t>Generate</a:t>
            </a:r>
            <a:r>
              <a:rPr kumimoji="1" lang="zh-CN" altLang="en-US" b="0" dirty="0"/>
              <a:t> </a:t>
            </a:r>
            <a:r>
              <a:rPr kumimoji="1" lang="en-US" altLang="zh-CN" b="0" dirty="0"/>
              <a:t>the </a:t>
            </a:r>
            <a:r>
              <a:rPr kumimoji="1" lang="en-US" altLang="zh-CN" b="1" dirty="0">
                <a:solidFill>
                  <a:srgbClr val="C00000"/>
                </a:solidFill>
              </a:rPr>
              <a:t>marshal</a:t>
            </a:r>
            <a:r>
              <a:rPr kumimoji="1" lang="en-US" altLang="zh-CN" b="0" dirty="0"/>
              <a:t> and </a:t>
            </a:r>
            <a:r>
              <a:rPr kumimoji="1" lang="en-US" altLang="zh-CN" b="1" dirty="0" err="1">
                <a:solidFill>
                  <a:srgbClr val="C00000"/>
                </a:solidFill>
              </a:rPr>
              <a:t>unmarshal</a:t>
            </a:r>
            <a:r>
              <a:rPr kumimoji="1" lang="en-US" altLang="zh-CN" b="0" dirty="0"/>
              <a:t> code</a:t>
            </a:r>
            <a:endParaRPr kumimoji="1" lang="en-US" altLang="zh-CN" b="0" dirty="0"/>
          </a:p>
          <a:p>
            <a:pPr lvl="1"/>
            <a:r>
              <a:rPr kumimoji="1" lang="en-US" altLang="zh-CN" b="0" dirty="0"/>
              <a:t>Generate stub procedures</a:t>
            </a:r>
            <a:endParaRPr kumimoji="1" lang="en-US" altLang="zh-CN" b="0" dirty="0"/>
          </a:p>
          <a:p>
            <a:r>
              <a:rPr kumimoji="1" lang="en-US" altLang="zh-CN" b="0" dirty="0"/>
              <a:t>Benefits:</a:t>
            </a:r>
            <a:endParaRPr kumimoji="1" lang="en-US" altLang="zh-CN" b="0" dirty="0"/>
          </a:p>
          <a:p>
            <a:pPr lvl="1"/>
            <a:r>
              <a:rPr kumimoji="1" lang="en-US" altLang="zh-CN" dirty="0"/>
              <a:t>Saves programming (thus less error)</a:t>
            </a:r>
            <a:endParaRPr kumimoji="1" lang="en-US" altLang="zh-CN" dirty="0"/>
          </a:p>
          <a:p>
            <a:pPr lvl="1"/>
            <a:r>
              <a:rPr kumimoji="1" lang="en-US" altLang="zh-CN" dirty="0"/>
              <a:t>Ensures agreement on argument types</a:t>
            </a:r>
            <a:endParaRPr kumimoji="1" lang="en-US" altLang="zh-CN" dirty="0"/>
          </a:p>
          <a:p>
            <a:pPr lvl="2"/>
            <a:r>
              <a:rPr kumimoji="1" lang="en-US" altLang="zh-CN" dirty="0"/>
              <a:t>E.g., consistent function ID</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89584" y="2621230"/>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kumimoji="0" lang="en-US" altLang="zh-CN" kern="0" dirty="0">
                <a:solidFill>
                  <a:srgbClr val="C00000"/>
                </a:solidFill>
                <a:ea typeface="+mn-ea"/>
              </a:rPr>
              <a:t>Remote Procedure Call (RPC)</a:t>
            </a:r>
            <a:endParaRPr kumimoji="0" lang="en-US" altLang="zh-CN" kern="0" dirty="0">
              <a:solidFill>
                <a:srgbClr val="C00000"/>
              </a:solidFill>
              <a:ea typeface="+mn-ea"/>
            </a:endParaRPr>
          </a:p>
          <a:p>
            <a:pPr algn="ctr"/>
            <a:r>
              <a:rPr lang="en-US" altLang="zh-CN" b="0" i="1" kern="0" dirty="0">
                <a:solidFill>
                  <a:srgbClr val="C00000"/>
                </a:solidFill>
                <a:ea typeface="+mn-ea"/>
              </a:rPr>
              <a:t>“Remote procedure calls (RPC) appear to be a useful paradigm.” </a:t>
            </a:r>
            <a:endParaRPr lang="en-US" altLang="zh-CN" b="0" i="1" kern="0" dirty="0">
              <a:solidFill>
                <a:srgbClr val="C00000"/>
              </a:solidFill>
              <a:ea typeface="+mn-ea"/>
            </a:endParaRPr>
          </a:p>
          <a:p>
            <a:pPr algn="ctr"/>
            <a:r>
              <a:rPr lang="en-US" altLang="zh-CN" b="0" i="1" kern="0" dirty="0">
                <a:solidFill>
                  <a:srgbClr val="C00000"/>
                </a:solidFill>
                <a:ea typeface="+mn-ea"/>
              </a:rPr>
              <a:t>— </a:t>
            </a:r>
            <a:r>
              <a:rPr lang="en-US" altLang="zh-CN" b="0" i="1" kern="0" dirty="0" err="1">
                <a:solidFill>
                  <a:srgbClr val="C00000"/>
                </a:solidFill>
                <a:ea typeface="+mn-ea"/>
              </a:rPr>
              <a:t>Birrel</a:t>
            </a:r>
            <a:r>
              <a:rPr lang="en-US" altLang="zh-CN" b="0" i="1" kern="0" dirty="0">
                <a:solidFill>
                  <a:srgbClr val="C00000"/>
                </a:solidFill>
                <a:ea typeface="+mn-ea"/>
              </a:rPr>
              <a:t> &amp; Nelson, 1984 </a:t>
            </a:r>
            <a:endParaRPr lang="en-US" altLang="zh-CN" b="0" i="1" kern="0" dirty="0">
              <a:solidFill>
                <a:srgbClr val="C00000"/>
              </a:solidFill>
              <a:ea typeface="+mn-ea"/>
            </a:endParaRPr>
          </a:p>
          <a:p>
            <a:pPr algn="ctr"/>
            <a:endParaRPr lang="en-US" altLang="zh-CN" b="0" i="1" kern="0" dirty="0">
              <a:solidFill>
                <a:srgbClr val="C00000"/>
              </a:solidFill>
              <a:ea typeface="+mn-ea"/>
            </a:endParaRPr>
          </a:p>
          <a:p>
            <a:pPr algn="ct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846708" y="4675182"/>
            <a:ext cx="7307708" cy="922020"/>
          </a:xfrm>
          <a:prstGeom prst="rect">
            <a:avLst/>
          </a:prstGeom>
        </p:spPr>
        <p:txBody>
          <a:bodyPr wrap="square">
            <a:spAutoFit/>
          </a:bodyPr>
          <a:lstStyle/>
          <a:p>
            <a:pPr algn="ctr"/>
            <a:r>
              <a:rPr lang="en-US" altLang="zh-CN" dirty="0">
                <a:latin typeface="微软雅黑" panose="020B0503020204020204" charset="-122"/>
                <a:ea typeface="微软雅黑" panose="020B0503020204020204" charset="-122"/>
              </a:rPr>
              <a:t>Andrew </a:t>
            </a:r>
            <a:r>
              <a:rPr lang="en-US" altLang="zh-CN" dirty="0" err="1">
                <a:latin typeface="微软雅黑" panose="020B0503020204020204" charset="-122"/>
                <a:ea typeface="微软雅黑" panose="020B0503020204020204" charset="-122"/>
              </a:rPr>
              <a:t>Birrell</a:t>
            </a:r>
            <a:r>
              <a:rPr lang="en-US" altLang="zh-CN" dirty="0">
                <a:latin typeface="微软雅黑" panose="020B0503020204020204" charset="-122"/>
                <a:ea typeface="微软雅黑" panose="020B0503020204020204" charset="-122"/>
              </a:rPr>
              <a:t>, Bruce Nelson, “</a:t>
            </a:r>
            <a:r>
              <a:rPr lang="en-US" altLang="zh-CN" b="1" i="1" dirty="0">
                <a:latin typeface="微软雅黑" panose="020B0503020204020204" charset="-122"/>
                <a:ea typeface="微软雅黑" panose="020B0503020204020204" charset="-122"/>
              </a:rPr>
              <a:t>Implementing Remote Procedure Calls</a:t>
            </a:r>
            <a:r>
              <a:rPr lang="en-US" altLang="zh-CN" b="1"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 ACM Transactions on Computer Systems (TOCS), 2(1), </a:t>
            </a:r>
            <a:r>
              <a:rPr lang="en-US" altLang="zh-CN" b="1" dirty="0">
                <a:latin typeface="微软雅黑" panose="020B0503020204020204" charset="-122"/>
                <a:ea typeface="微软雅黑" panose="020B0503020204020204" charset="-122"/>
              </a:rPr>
              <a:t>1984 </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Transport protocol of RPC</a:t>
            </a:r>
            <a:endParaRPr kumimoji="1" lang="zh-CN" altLang="en-US" dirty="0"/>
          </a:p>
        </p:txBody>
      </p:sp>
      <p:sp>
        <p:nvSpPr>
          <p:cNvPr id="3" name="内容占位符 2"/>
          <p:cNvSpPr>
            <a:spLocks noGrp="1"/>
          </p:cNvSpPr>
          <p:nvPr>
            <p:ph idx="1"/>
          </p:nvPr>
        </p:nvSpPr>
        <p:spPr/>
        <p:txBody>
          <a:bodyPr/>
          <a:lstStyle/>
          <a:p>
            <a:r>
              <a:rPr kumimoji="1" lang="en-US" altLang="zh-CN" b="0" dirty="0"/>
              <a:t>Stubs also include </a:t>
            </a:r>
            <a:r>
              <a:rPr kumimoji="1" lang="en-US" altLang="zh-CN" b="0" dirty="0">
                <a:solidFill>
                  <a:srgbClr val="FF0000"/>
                </a:solidFill>
              </a:rPr>
              <a:t>implementations of sending/receiving messages</a:t>
            </a:r>
            <a:endParaRPr kumimoji="1" lang="en-US" altLang="zh-CN" b="0" dirty="0"/>
          </a:p>
          <a:p>
            <a:pPr lvl="1"/>
            <a:r>
              <a:rPr kumimoji="1" lang="en-US" altLang="zh-CN" b="1" dirty="0">
                <a:solidFill>
                  <a:srgbClr val="C00000"/>
                </a:solidFill>
              </a:rPr>
              <a:t>TCP</a:t>
            </a:r>
            <a:r>
              <a:rPr kumimoji="1" lang="en-US" altLang="zh-CN" dirty="0"/>
              <a:t> or </a:t>
            </a:r>
            <a:r>
              <a:rPr kumimoji="1" lang="en-US" altLang="zh-CN" b="1" dirty="0">
                <a:solidFill>
                  <a:srgbClr val="C00000"/>
                </a:solidFill>
              </a:rPr>
              <a:t>UDP</a:t>
            </a:r>
            <a:r>
              <a:rPr kumimoji="1" lang="en-US" altLang="zh-CN" dirty="0"/>
              <a:t>, which one to use? </a:t>
            </a:r>
            <a:endParaRPr kumimoji="1" lang="en-US" altLang="zh-CN" dirty="0"/>
          </a:p>
          <a:p>
            <a:pPr lvl="1"/>
            <a:r>
              <a:rPr kumimoji="1" lang="en-US" altLang="zh-CN" b="0" dirty="0"/>
              <a:t>What about </a:t>
            </a:r>
            <a:r>
              <a:rPr kumimoji="1" lang="en-US" altLang="zh-CN" dirty="0"/>
              <a:t>new networking features, e.g., RDMA(remote direct memory access)? </a:t>
            </a:r>
            <a:endParaRPr kumimoji="1" lang="en-US" altLang="zh-CN" dirty="0"/>
          </a:p>
          <a:p>
            <a:r>
              <a:rPr kumimoji="1" lang="en-US" altLang="zh-CN" b="0" dirty="0">
                <a:solidFill>
                  <a:srgbClr val="FF0000"/>
                </a:solidFill>
              </a:rPr>
              <a:t>Hide</a:t>
            </a:r>
            <a:r>
              <a:rPr kumimoji="1" lang="en-US" altLang="zh-CN" b="0" dirty="0"/>
              <a:t> the transport protocol from the user </a:t>
            </a:r>
            <a:endParaRPr kumimoji="1" lang="en-US" altLang="zh-CN" b="0" dirty="0"/>
          </a:p>
          <a:p>
            <a:pPr lvl="1"/>
            <a:r>
              <a:rPr kumimoji="1" lang="en-US" altLang="zh-CN" b="1" dirty="0"/>
              <a:t>Benefits</a:t>
            </a:r>
            <a:r>
              <a:rPr kumimoji="1" lang="en-US" altLang="zh-CN" dirty="0"/>
              <a:t>: e.g., transparent migrate to a more advanced network </a:t>
            </a:r>
            <a:endParaRPr kumimoji="1" lang="en-US" altLang="zh-CN" dirty="0"/>
          </a:p>
          <a:p>
            <a:r>
              <a:rPr kumimoji="1" lang="en-US" altLang="zh-CN" b="0" dirty="0"/>
              <a:t>Most support several </a:t>
            </a:r>
            <a:endParaRPr kumimoji="1" lang="en-US" altLang="zh-CN" b="0" dirty="0"/>
          </a:p>
          <a:p>
            <a:pPr lvl="1"/>
            <a:r>
              <a:rPr kumimoji="1" lang="en-US" altLang="zh-CN" b="0" dirty="0"/>
              <a:t>Allow programmer (or end user) to choose at runtime </a:t>
            </a:r>
            <a:endParaRPr kumimoji="1" lang="en-US" altLang="zh-CN" b="0"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Short summary: program distributed systems w/ RPC</a:t>
            </a:r>
            <a:endParaRPr kumimoji="1" lang="zh-CN" altLang="en-US" dirty="0"/>
          </a:p>
        </p:txBody>
      </p:sp>
      <p:sp>
        <p:nvSpPr>
          <p:cNvPr id="3" name="内容占位符 2"/>
          <p:cNvSpPr>
            <a:spLocks noGrp="1"/>
          </p:cNvSpPr>
          <p:nvPr>
            <p:ph idx="1"/>
          </p:nvPr>
        </p:nvSpPr>
        <p:spPr/>
        <p:txBody>
          <a:bodyPr/>
          <a:lstStyle/>
          <a:p>
            <a:r>
              <a:rPr kumimoji="1" lang="en-US" altLang="zh-CN" b="0" dirty="0"/>
              <a:t>RPC simplifies programming w/ an interface similar to local function call </a:t>
            </a:r>
            <a:endParaRPr kumimoji="1" lang="en-US" altLang="zh-CN" b="0" dirty="0"/>
          </a:p>
          <a:p>
            <a:r>
              <a:rPr kumimoji="1" lang="en-US" altLang="zh-CN" b="0" dirty="0"/>
              <a:t>RPC uses stubs to avoid handling argument </a:t>
            </a:r>
            <a:r>
              <a:rPr kumimoji="1" lang="en-US" altLang="zh-CN" dirty="0">
                <a:solidFill>
                  <a:srgbClr val="C00000"/>
                </a:solidFill>
              </a:rPr>
              <a:t>encoding/decoding </a:t>
            </a:r>
            <a:r>
              <a:rPr kumimoji="1" lang="en-US" altLang="zh-CN" b="0" dirty="0"/>
              <a:t>and send/receiving messages, etc.</a:t>
            </a:r>
            <a:endParaRPr kumimoji="1" lang="en-US" altLang="zh-CN" b="0" dirty="0"/>
          </a:p>
          <a:p>
            <a:pPr lvl="1"/>
            <a:r>
              <a:rPr kumimoji="1" lang="en-US" altLang="zh-CN" dirty="0"/>
              <a:t>Ensure correctness &amp; efficiency </a:t>
            </a:r>
            <a:endParaRPr kumimoji="1" lang="en-US" altLang="zh-CN" dirty="0"/>
          </a:p>
          <a:p>
            <a:r>
              <a:rPr kumimoji="1" lang="en-US" altLang="zh-CN" dirty="0">
                <a:solidFill>
                  <a:srgbClr val="C00000"/>
                </a:solidFill>
              </a:rPr>
              <a:t>Remain challenges</a:t>
            </a:r>
            <a:r>
              <a:rPr kumimoji="1" lang="en-US" altLang="zh-CN" b="0" dirty="0"/>
              <a:t> of RPC</a:t>
            </a:r>
            <a:r>
              <a:rPr kumimoji="1" lang="zh-CN" altLang="en-US" b="0" dirty="0"/>
              <a:t>：</a:t>
            </a:r>
            <a:endParaRPr kumimoji="1" lang="en-US" altLang="zh-CN" b="0" dirty="0"/>
          </a:p>
          <a:p>
            <a:pPr lvl="1"/>
            <a:r>
              <a:rPr kumimoji="1" lang="en-US" altLang="zh-CN" dirty="0">
                <a:solidFill>
                  <a:srgbClr val="FF0000"/>
                </a:solidFill>
              </a:rPr>
              <a:t>How to handle failure</a:t>
            </a:r>
            <a:r>
              <a:rPr kumimoji="1" lang="en-US" altLang="zh-CN" dirty="0"/>
              <a:t>? 	</a:t>
            </a:r>
            <a:endParaRPr kumimoji="1" lang="en-US" altLang="zh-CN" dirty="0"/>
          </a:p>
          <a:p>
            <a:pPr lvl="2"/>
            <a:r>
              <a:rPr kumimoji="1" lang="en-US" altLang="zh-CN" dirty="0"/>
              <a:t>As we have mentioned, failure is common especially in large-scale distributed systems!</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89584" y="2621230"/>
            <a:ext cx="7307708" cy="102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kumimoji="0" lang="en-US" altLang="zh-CN" kern="0" dirty="0">
                <a:solidFill>
                  <a:srgbClr val="C00000"/>
                </a:solidFill>
                <a:ea typeface="+mn-ea"/>
              </a:rPr>
              <a:t>When</a:t>
            </a:r>
            <a:r>
              <a:rPr kumimoji="0" lang="zh-CN" altLang="en-US" kern="0" dirty="0">
                <a:solidFill>
                  <a:srgbClr val="C00000"/>
                </a:solidFill>
                <a:ea typeface="+mn-ea"/>
              </a:rPr>
              <a:t> </a:t>
            </a:r>
            <a:r>
              <a:rPr kumimoji="0" lang="en-US" altLang="zh-CN" kern="0" dirty="0">
                <a:solidFill>
                  <a:srgbClr val="C00000"/>
                </a:solidFill>
                <a:ea typeface="+mn-ea"/>
              </a:rPr>
              <a:t>RPC</a:t>
            </a:r>
            <a:r>
              <a:rPr kumimoji="0" lang="zh-CN" altLang="en-US" kern="0" dirty="0">
                <a:solidFill>
                  <a:srgbClr val="C00000"/>
                </a:solidFill>
                <a:ea typeface="+mn-ea"/>
              </a:rPr>
              <a:t> </a:t>
            </a:r>
            <a:r>
              <a:rPr kumimoji="0" lang="en-US" altLang="zh-CN" kern="0" dirty="0">
                <a:solidFill>
                  <a:srgbClr val="C00000"/>
                </a:solidFill>
                <a:ea typeface="+mn-ea"/>
              </a:rPr>
              <a:t>meets</a:t>
            </a:r>
            <a:r>
              <a:rPr kumimoji="0" lang="zh-CN" altLang="en-US" kern="0" dirty="0">
                <a:solidFill>
                  <a:srgbClr val="C00000"/>
                </a:solidFill>
                <a:ea typeface="+mn-ea"/>
              </a:rPr>
              <a:t> </a:t>
            </a:r>
            <a:r>
              <a:rPr kumimoji="0" lang="en-US" altLang="zh-CN" kern="0" dirty="0">
                <a:solidFill>
                  <a:srgbClr val="C00000"/>
                </a:solidFill>
                <a:ea typeface="+mn-ea"/>
              </a:rPr>
              <a:t>failure</a:t>
            </a: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RPC meets failures</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C00000"/>
                </a:solidFill>
              </a:rPr>
              <a:t>Local</a:t>
            </a:r>
            <a:r>
              <a:rPr kumimoji="1" lang="en-US" altLang="zh-CN" b="0" dirty="0"/>
              <a:t> procedure calls </a:t>
            </a:r>
            <a:r>
              <a:rPr kumimoji="1" lang="en-US" altLang="zh-CN" dirty="0">
                <a:solidFill>
                  <a:srgbClr val="C00000"/>
                </a:solidFill>
              </a:rPr>
              <a:t>do not fail</a:t>
            </a:r>
            <a:r>
              <a:rPr kumimoji="1" lang="en-US" altLang="zh-CN" b="0" dirty="0">
                <a:solidFill>
                  <a:schemeClr val="tx1"/>
                </a:solidFill>
              </a:rPr>
              <a:t> (most</a:t>
            </a:r>
            <a:r>
              <a:rPr kumimoji="1" lang="zh-CN" altLang="en-US" b="0" dirty="0">
                <a:solidFill>
                  <a:schemeClr val="tx1"/>
                </a:solidFill>
              </a:rPr>
              <a:t> </a:t>
            </a:r>
            <a:r>
              <a:rPr kumimoji="1" lang="en-US" altLang="zh-CN" b="0" dirty="0">
                <a:solidFill>
                  <a:schemeClr val="tx1"/>
                </a:solidFill>
              </a:rPr>
              <a:t>of</a:t>
            </a:r>
            <a:r>
              <a:rPr kumimoji="1" lang="zh-CN" altLang="en-US" b="0" dirty="0">
                <a:solidFill>
                  <a:schemeClr val="tx1"/>
                </a:solidFill>
              </a:rPr>
              <a:t> </a:t>
            </a:r>
            <a:r>
              <a:rPr kumimoji="1" lang="en-US" altLang="zh-CN" b="0" dirty="0">
                <a:solidFill>
                  <a:schemeClr val="tx1"/>
                </a:solidFill>
              </a:rPr>
              <a:t>the</a:t>
            </a:r>
            <a:r>
              <a:rPr kumimoji="1" lang="zh-CN" altLang="en-US" b="0" dirty="0">
                <a:solidFill>
                  <a:schemeClr val="tx1"/>
                </a:solidFill>
              </a:rPr>
              <a:t> </a:t>
            </a:r>
            <a:r>
              <a:rPr kumimoji="1" lang="en-US" altLang="zh-CN" b="0" dirty="0">
                <a:solidFill>
                  <a:schemeClr val="tx1"/>
                </a:solidFill>
              </a:rPr>
              <a:t>time)</a:t>
            </a:r>
            <a:endParaRPr kumimoji="1" lang="en-US" altLang="zh-CN" b="0" dirty="0">
              <a:solidFill>
                <a:schemeClr val="tx1"/>
              </a:solidFill>
            </a:endParaRPr>
          </a:p>
          <a:p>
            <a:pPr lvl="1"/>
            <a:r>
              <a:rPr kumimoji="1" lang="en-US" altLang="zh-CN" dirty="0"/>
              <a:t>If that</a:t>
            </a:r>
            <a:r>
              <a:rPr kumimoji="1" lang="zh-CN" altLang="en-US" dirty="0"/>
              <a:t> </a:t>
            </a:r>
            <a:r>
              <a:rPr kumimoji="1" lang="en-US" altLang="zh-CN" dirty="0"/>
              <a:t>happens, the</a:t>
            </a:r>
            <a:r>
              <a:rPr kumimoji="1" lang="zh-CN" altLang="en-US" dirty="0"/>
              <a:t> </a:t>
            </a:r>
            <a:r>
              <a:rPr kumimoji="1" lang="en-US" altLang="zh-CN" dirty="0"/>
              <a:t>entire process usually</a:t>
            </a:r>
            <a:r>
              <a:rPr kumimoji="1" lang="zh-CN" altLang="en-US" dirty="0"/>
              <a:t> </a:t>
            </a:r>
            <a:r>
              <a:rPr kumimoji="1" lang="en-US" altLang="zh-CN" dirty="0"/>
              <a:t>dies </a:t>
            </a:r>
            <a:endParaRPr kumimoji="1" lang="en-US" altLang="zh-CN" dirty="0"/>
          </a:p>
          <a:p>
            <a:r>
              <a:rPr kumimoji="1" lang="en-US" altLang="zh-CN" b="0" dirty="0"/>
              <a:t>RPC may meet </a:t>
            </a:r>
            <a:r>
              <a:rPr kumimoji="1" lang="en-US" altLang="zh-CN" dirty="0">
                <a:solidFill>
                  <a:srgbClr val="C00000"/>
                </a:solidFill>
              </a:rPr>
              <a:t>many different</a:t>
            </a:r>
            <a:r>
              <a:rPr kumimoji="1" lang="zh-CN" altLang="en-US" dirty="0">
                <a:solidFill>
                  <a:srgbClr val="C00000"/>
                </a:solidFill>
              </a:rPr>
              <a:t> </a:t>
            </a:r>
            <a:r>
              <a:rPr kumimoji="1" lang="en-US" altLang="zh-CN" dirty="0">
                <a:solidFill>
                  <a:srgbClr val="C00000"/>
                </a:solidFill>
              </a:rPr>
              <a:t>failures</a:t>
            </a:r>
            <a:endParaRPr kumimoji="1" lang="en-US" altLang="zh-CN" dirty="0">
              <a:solidFill>
                <a:srgbClr val="C00000"/>
              </a:solidFill>
            </a:endParaRPr>
          </a:p>
          <a:p>
            <a:pPr lvl="1"/>
            <a:r>
              <a:rPr kumimoji="1" lang="en-US" altLang="zh-CN" dirty="0">
                <a:solidFill>
                  <a:srgbClr val="0432FF"/>
                </a:solidFill>
              </a:rPr>
              <a:t>Parameter error</a:t>
            </a:r>
            <a:r>
              <a:rPr kumimoji="1" lang="zh-CN" altLang="en-US" dirty="0">
                <a:solidFill>
                  <a:srgbClr val="0432FF"/>
                </a:solidFill>
              </a:rPr>
              <a:t> </a:t>
            </a:r>
            <a:r>
              <a:rPr kumimoji="1" lang="en-US" altLang="zh-CN" dirty="0">
                <a:solidFill>
                  <a:srgbClr val="0432FF"/>
                </a:solidFill>
              </a:rPr>
              <a:t>-&gt; just return </a:t>
            </a:r>
            <a:endParaRPr kumimoji="1" lang="en-US" altLang="zh-CN" dirty="0">
              <a:solidFill>
                <a:srgbClr val="0432FF"/>
              </a:solidFill>
            </a:endParaRPr>
          </a:p>
          <a:p>
            <a:pPr lvl="1"/>
            <a:r>
              <a:rPr kumimoji="1" lang="en-US" altLang="zh-CN" dirty="0">
                <a:solidFill>
                  <a:srgbClr val="0432FF"/>
                </a:solidFill>
              </a:rPr>
              <a:t>Server crash</a:t>
            </a:r>
            <a:r>
              <a:rPr kumimoji="1" lang="zh-CN" altLang="en-US" b="0" dirty="0">
                <a:solidFill>
                  <a:srgbClr val="0432FF"/>
                </a:solidFill>
              </a:rPr>
              <a:t> </a:t>
            </a:r>
            <a:r>
              <a:rPr kumimoji="1" lang="en-US" altLang="zh-CN" b="0" dirty="0">
                <a:solidFill>
                  <a:srgbClr val="0432FF"/>
                </a:solidFill>
              </a:rPr>
              <a:t>-&gt; how the client copes with it?</a:t>
            </a:r>
            <a:endParaRPr kumimoji="1" lang="en-US" altLang="zh-CN" b="0"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RPC meets failures</a:t>
            </a:r>
            <a:endParaRPr kumimoji="1" lang="zh-CN" altLang="en-US" dirty="0"/>
          </a:p>
        </p:txBody>
      </p:sp>
      <p:sp>
        <p:nvSpPr>
          <p:cNvPr id="3" name="内容占位符 2"/>
          <p:cNvSpPr>
            <a:spLocks noGrp="1"/>
          </p:cNvSpPr>
          <p:nvPr>
            <p:ph idx="1"/>
          </p:nvPr>
        </p:nvSpPr>
        <p:spPr/>
        <p:txBody>
          <a:bodyPr/>
          <a:lstStyle/>
          <a:p>
            <a:r>
              <a:rPr kumimoji="1" lang="en-US" altLang="zh-CN" b="0" dirty="0"/>
              <a:t>RPC could</a:t>
            </a:r>
            <a:r>
              <a:rPr kumimoji="1" lang="zh-CN" altLang="en-US" b="0" dirty="0"/>
              <a:t> </a:t>
            </a:r>
            <a:r>
              <a:rPr kumimoji="1" lang="en-US" altLang="zh-CN" b="0" dirty="0"/>
              <a:t>fail in a </a:t>
            </a:r>
            <a:r>
              <a:rPr kumimoji="1" lang="en-US" altLang="zh-CN" dirty="0">
                <a:solidFill>
                  <a:srgbClr val="BE384B"/>
                </a:solidFill>
              </a:rPr>
              <a:t>partial failure </a:t>
            </a:r>
            <a:r>
              <a:rPr kumimoji="1" lang="en-US" altLang="zh-CN" b="0" dirty="0"/>
              <a:t>way</a:t>
            </a:r>
            <a:endParaRPr kumimoji="1" lang="en-US" altLang="zh-CN" b="0" dirty="0"/>
          </a:p>
          <a:p>
            <a:pPr lvl="1"/>
            <a:r>
              <a:rPr kumimoji="1" lang="en-US" altLang="zh-CN" dirty="0"/>
              <a:t>Like what we have presented in lecture 02</a:t>
            </a:r>
            <a:endParaRPr kumimoji="1" lang="en-US" altLang="zh-CN" dirty="0"/>
          </a:p>
          <a:p>
            <a:r>
              <a:rPr kumimoji="1" lang="en-US" altLang="zh-CN" b="0" dirty="0"/>
              <a:t>A client uses RPC to call a function at a service</a:t>
            </a:r>
            <a:r>
              <a:rPr kumimoji="1" lang="zh-CN" altLang="en-US" b="0" dirty="0"/>
              <a:t> </a:t>
            </a:r>
            <a:r>
              <a:rPr kumimoji="1" lang="en-US" altLang="zh-CN" b="0" dirty="0"/>
              <a:t>through the network </a:t>
            </a:r>
            <a:endParaRPr kumimoji="1" lang="en-US" altLang="zh-CN" b="0" dirty="0"/>
          </a:p>
          <a:p>
            <a:pPr lvl="1"/>
            <a:r>
              <a:rPr kumimoji="1" lang="en-US" altLang="zh-CN" b="0" dirty="0"/>
              <a:t>The client </a:t>
            </a:r>
            <a:r>
              <a:rPr kumimoji="1" lang="en-US" altLang="zh-CN" b="0" dirty="0">
                <a:solidFill>
                  <a:srgbClr val="0432FF"/>
                </a:solidFill>
              </a:rPr>
              <a:t>does not get any</a:t>
            </a:r>
            <a:r>
              <a:rPr kumimoji="1" lang="zh-CN" altLang="en-US" b="0" dirty="0">
                <a:solidFill>
                  <a:srgbClr val="0432FF"/>
                </a:solidFill>
              </a:rPr>
              <a:t> </a:t>
            </a:r>
            <a:r>
              <a:rPr kumimoji="1" lang="en-US" altLang="zh-CN" b="0" dirty="0">
                <a:solidFill>
                  <a:srgbClr val="0432FF"/>
                </a:solidFill>
              </a:rPr>
              <a:t>reply</a:t>
            </a:r>
            <a:endParaRPr kumimoji="1" lang="en-US" altLang="zh-CN" b="0" dirty="0"/>
          </a:p>
          <a:p>
            <a:pPr lvl="1"/>
            <a:r>
              <a:rPr kumimoji="1" lang="en-US" altLang="zh-CN" dirty="0"/>
              <a:t>What could possibly happen?</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cstate="screen"/>
          <a:stretch>
            <a:fillRect/>
          </a:stretch>
        </p:blipFill>
        <p:spPr>
          <a:xfrm>
            <a:off x="421851" y="3404510"/>
            <a:ext cx="6264696" cy="2044587"/>
          </a:xfrm>
          <a:prstGeom prst="rect">
            <a:avLst/>
          </a:prstGeom>
        </p:spPr>
      </p:pic>
      <p:sp>
        <p:nvSpPr>
          <p:cNvPr id="6" name="矩形 5"/>
          <p:cNvSpPr/>
          <p:nvPr/>
        </p:nvSpPr>
        <p:spPr>
          <a:xfrm>
            <a:off x="2843808" y="3404510"/>
            <a:ext cx="3842739" cy="2837366"/>
          </a:xfrm>
          <a:prstGeom prst="rect">
            <a:avLst/>
          </a:prstGeom>
          <a:solidFill>
            <a:schemeClr val="bg1"/>
          </a:solidFill>
          <a:ln w="12700">
            <a:solidFill>
              <a:schemeClr val="bg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RPC meets failures</a:t>
            </a:r>
            <a:endParaRPr kumimoji="1" lang="zh-CN" altLang="en-US" dirty="0"/>
          </a:p>
        </p:txBody>
      </p:sp>
      <p:sp>
        <p:nvSpPr>
          <p:cNvPr id="3" name="内容占位符 2"/>
          <p:cNvSpPr>
            <a:spLocks noGrp="1"/>
          </p:cNvSpPr>
          <p:nvPr>
            <p:ph idx="1"/>
          </p:nvPr>
        </p:nvSpPr>
        <p:spPr/>
        <p:txBody>
          <a:bodyPr/>
          <a:lstStyle/>
          <a:p>
            <a:r>
              <a:rPr kumimoji="1" lang="en-US" altLang="zh-CN" b="0" dirty="0">
                <a:highlight>
                  <a:srgbClr val="FFFF00"/>
                </a:highlight>
              </a:rPr>
              <a:t>A user sends </a:t>
            </a:r>
            <a:r>
              <a:rPr kumimoji="1" lang="en-US" altLang="zh-CN" dirty="0">
                <a:solidFill>
                  <a:srgbClr val="BE384B"/>
                </a:solidFill>
                <a:highlight>
                  <a:srgbClr val="FFFF00"/>
                </a:highlight>
              </a:rPr>
              <a:t>an RPC </a:t>
            </a:r>
            <a:r>
              <a:rPr kumimoji="1" lang="en-US" altLang="zh-CN" b="0" dirty="0">
                <a:highlight>
                  <a:srgbClr val="FFFF00"/>
                </a:highlight>
              </a:rPr>
              <a:t>but </a:t>
            </a:r>
            <a:r>
              <a:rPr kumimoji="1" lang="en-US" altLang="zh-CN" dirty="0">
                <a:highlight>
                  <a:srgbClr val="FFFF00"/>
                </a:highlight>
              </a:rPr>
              <a:t>the server does not reply</a:t>
            </a:r>
            <a:r>
              <a:rPr kumimoji="1" lang="en-US" altLang="zh-CN" b="0" dirty="0">
                <a:highlight>
                  <a:srgbClr val="FFFF00"/>
                </a:highlight>
              </a:rPr>
              <a:t>,</a:t>
            </a:r>
            <a:r>
              <a:rPr kumimoji="1" lang="zh-CN" altLang="en-US" b="0" dirty="0">
                <a:highlight>
                  <a:srgbClr val="FFFF00"/>
                </a:highlight>
              </a:rPr>
              <a:t> </a:t>
            </a:r>
            <a:r>
              <a:rPr kumimoji="1" lang="en-US" altLang="zh-CN" b="0" dirty="0">
                <a:highlight>
                  <a:srgbClr val="FFFF00"/>
                </a:highlight>
              </a:rPr>
              <a:t>possible</a:t>
            </a:r>
            <a:r>
              <a:rPr kumimoji="1" lang="zh-CN" altLang="en-US" b="0" dirty="0">
                <a:highlight>
                  <a:srgbClr val="FFFF00"/>
                </a:highlight>
              </a:rPr>
              <a:t> </a:t>
            </a:r>
            <a:r>
              <a:rPr kumimoji="1" lang="en-US" altLang="zh-CN" b="0" dirty="0">
                <a:highlight>
                  <a:srgbClr val="FFFF00"/>
                </a:highlight>
              </a:rPr>
              <a:t>reasons:</a:t>
            </a:r>
            <a:endParaRPr kumimoji="1" lang="en-US" altLang="zh-CN" b="0" dirty="0">
              <a:highlight>
                <a:srgbClr val="FFFF00"/>
              </a:highlight>
            </a:endParaRPr>
          </a:p>
          <a:p>
            <a:r>
              <a:rPr kumimoji="1" lang="en-US" altLang="zh-CN" b="0" dirty="0"/>
              <a:t>1. </a:t>
            </a:r>
            <a:r>
              <a:rPr kumimoji="1" lang="en-US" altLang="zh-CN" b="0" dirty="0">
                <a:solidFill>
                  <a:srgbClr val="0432FF"/>
                </a:solidFill>
              </a:rPr>
              <a:t>Request may have been </a:t>
            </a:r>
            <a:r>
              <a:rPr kumimoji="1" lang="en-US" altLang="zh-CN" dirty="0">
                <a:solidFill>
                  <a:srgbClr val="0432FF"/>
                </a:solidFill>
              </a:rPr>
              <a:t>lost</a:t>
            </a:r>
            <a:r>
              <a:rPr kumimoji="1" lang="en-US" altLang="zh-CN" b="0" dirty="0"/>
              <a:t> (e.g., someone unplugged a network cable). </a:t>
            </a:r>
            <a:endParaRPr kumimoji="1" lang="en-US" altLang="zh-CN" b="0" dirty="0"/>
          </a:p>
          <a:p>
            <a:r>
              <a:rPr kumimoji="1" lang="en-US" altLang="zh-CN" b="0" dirty="0"/>
              <a:t>2. Request may be </a:t>
            </a:r>
            <a:r>
              <a:rPr kumimoji="1" lang="en-US" altLang="zh-CN" b="0" dirty="0">
                <a:solidFill>
                  <a:srgbClr val="0432FF"/>
                </a:solidFill>
              </a:rPr>
              <a:t>waiting in a queue</a:t>
            </a:r>
            <a:r>
              <a:rPr kumimoji="1" lang="en-US" altLang="zh-CN" b="0" dirty="0"/>
              <a:t> and will be </a:t>
            </a:r>
            <a:r>
              <a:rPr kumimoji="1" lang="en-US" altLang="zh-CN" b="0" dirty="0">
                <a:solidFill>
                  <a:srgbClr val="0432FF"/>
                </a:solidFill>
              </a:rPr>
              <a:t>delivered </a:t>
            </a:r>
            <a:r>
              <a:rPr kumimoji="1" lang="en-US" altLang="zh-CN" dirty="0">
                <a:solidFill>
                  <a:srgbClr val="0432FF"/>
                </a:solidFill>
              </a:rPr>
              <a:t>later</a:t>
            </a:r>
            <a:r>
              <a:rPr kumimoji="1" lang="en-US" altLang="zh-CN" b="0" dirty="0"/>
              <a:t> (e.g., the network or the recipient is overloaded). </a:t>
            </a:r>
            <a:endParaRPr kumimoji="1" lang="en-US" altLang="zh-CN" b="0" dirty="0"/>
          </a:p>
          <a:p>
            <a:r>
              <a:rPr kumimoji="1" lang="en-US" altLang="zh-CN" b="0" dirty="0"/>
              <a:t>3. The </a:t>
            </a:r>
            <a:r>
              <a:rPr kumimoji="1" lang="en-US" altLang="zh-CN" b="0" dirty="0">
                <a:solidFill>
                  <a:srgbClr val="0432FF"/>
                </a:solidFill>
              </a:rPr>
              <a:t>remote node may have </a:t>
            </a:r>
            <a:r>
              <a:rPr kumimoji="1" lang="en-US" altLang="zh-CN" dirty="0">
                <a:solidFill>
                  <a:srgbClr val="0432FF"/>
                </a:solidFill>
              </a:rPr>
              <a:t>failed</a:t>
            </a:r>
            <a:r>
              <a:rPr kumimoji="1" lang="en-US" altLang="zh-CN" b="0" dirty="0"/>
              <a:t> (e.g., it crashed or it was powered down). </a:t>
            </a:r>
            <a:endParaRPr kumimoji="1" lang="en-US"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cstate="screen"/>
          <a:stretch>
            <a:fillRect/>
          </a:stretch>
        </p:blipFill>
        <p:spPr>
          <a:xfrm>
            <a:off x="1388493" y="3565903"/>
            <a:ext cx="6264696" cy="204458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RPC meets failures</a:t>
            </a:r>
            <a:endParaRPr kumimoji="1" lang="zh-CN" altLang="en-US" dirty="0"/>
          </a:p>
        </p:txBody>
      </p:sp>
      <p:sp>
        <p:nvSpPr>
          <p:cNvPr id="3" name="内容占位符 2"/>
          <p:cNvSpPr>
            <a:spLocks noGrp="1"/>
          </p:cNvSpPr>
          <p:nvPr>
            <p:ph idx="1"/>
          </p:nvPr>
        </p:nvSpPr>
        <p:spPr/>
        <p:txBody>
          <a:bodyPr/>
          <a:lstStyle/>
          <a:p>
            <a:r>
              <a:rPr kumimoji="1" lang="en-US" altLang="zh-CN" b="0" dirty="0">
                <a:highlight>
                  <a:srgbClr val="FFFF00"/>
                </a:highlight>
              </a:rPr>
              <a:t>A user sends </a:t>
            </a:r>
            <a:r>
              <a:rPr kumimoji="1" lang="en-US" altLang="zh-CN" dirty="0">
                <a:solidFill>
                  <a:srgbClr val="BE384B"/>
                </a:solidFill>
                <a:highlight>
                  <a:srgbClr val="FFFF00"/>
                </a:highlight>
              </a:rPr>
              <a:t>an RPC </a:t>
            </a:r>
            <a:r>
              <a:rPr kumimoji="1" lang="en-US" altLang="zh-CN" b="0" dirty="0">
                <a:highlight>
                  <a:srgbClr val="FFFF00"/>
                </a:highlight>
              </a:rPr>
              <a:t>but </a:t>
            </a:r>
            <a:r>
              <a:rPr kumimoji="1" lang="en-US" altLang="zh-CN" dirty="0">
                <a:highlight>
                  <a:srgbClr val="FFFF00"/>
                </a:highlight>
              </a:rPr>
              <a:t>the server does not reply</a:t>
            </a:r>
            <a:r>
              <a:rPr kumimoji="1" lang="en-US" altLang="zh-CN" b="0" dirty="0">
                <a:highlight>
                  <a:srgbClr val="FFFF00"/>
                </a:highlight>
              </a:rPr>
              <a:t>,</a:t>
            </a:r>
            <a:r>
              <a:rPr kumimoji="1" lang="zh-CN" altLang="en-US" b="0" dirty="0">
                <a:highlight>
                  <a:srgbClr val="FFFF00"/>
                </a:highlight>
              </a:rPr>
              <a:t> </a:t>
            </a:r>
            <a:r>
              <a:rPr kumimoji="1" lang="en-US" altLang="zh-CN" b="0" dirty="0">
                <a:highlight>
                  <a:srgbClr val="FFFF00"/>
                </a:highlight>
              </a:rPr>
              <a:t>possible</a:t>
            </a:r>
            <a:r>
              <a:rPr kumimoji="1" lang="zh-CN" altLang="en-US" b="0" dirty="0">
                <a:highlight>
                  <a:srgbClr val="FFFF00"/>
                </a:highlight>
              </a:rPr>
              <a:t> </a:t>
            </a:r>
            <a:r>
              <a:rPr kumimoji="1" lang="en-US" altLang="zh-CN" b="0" dirty="0">
                <a:highlight>
                  <a:srgbClr val="FFFF00"/>
                </a:highlight>
              </a:rPr>
              <a:t>reasons:</a:t>
            </a:r>
            <a:endParaRPr kumimoji="1" lang="en-US" altLang="zh-CN" b="0" dirty="0">
              <a:highlight>
                <a:srgbClr val="FFFF00"/>
              </a:highlight>
            </a:endParaRPr>
          </a:p>
          <a:p>
            <a:r>
              <a:rPr kumimoji="1" lang="en-US" altLang="zh-CN" b="0" dirty="0"/>
              <a:t>4.</a:t>
            </a:r>
            <a:r>
              <a:rPr kumimoji="1" lang="zh-CN" altLang="en-US" b="0" dirty="0"/>
              <a:t> </a:t>
            </a:r>
            <a:r>
              <a:rPr kumimoji="1" lang="en-GB" altLang="zh-CN" b="0" dirty="0"/>
              <a:t>The remote node may </a:t>
            </a:r>
            <a:r>
              <a:rPr kumimoji="1" lang="en-GB" altLang="zh-CN" dirty="0">
                <a:solidFill>
                  <a:srgbClr val="0432FF"/>
                </a:solidFill>
              </a:rPr>
              <a:t>have temporarily stopped </a:t>
            </a:r>
            <a:r>
              <a:rPr kumimoji="1" lang="en-GB" altLang="zh-CN" b="0" dirty="0">
                <a:solidFill>
                  <a:srgbClr val="0432FF"/>
                </a:solidFill>
              </a:rPr>
              <a:t>responding</a:t>
            </a:r>
            <a:r>
              <a:rPr kumimoji="1" lang="en-GB" altLang="zh-CN" b="0" dirty="0"/>
              <a:t> (e.g., it is experiencing a long </a:t>
            </a:r>
            <a:r>
              <a:rPr kumimoji="1" lang="en-GB" altLang="zh-CN" dirty="0">
                <a:solidFill>
                  <a:srgbClr val="BE384B"/>
                </a:solidFill>
              </a:rPr>
              <a:t>garbage collection pause</a:t>
            </a:r>
            <a:r>
              <a:rPr kumimoji="1" lang="en-GB" altLang="zh-CN" b="0" dirty="0"/>
              <a:t>) </a:t>
            </a:r>
            <a:endParaRPr kumimoji="1" lang="en-GB" altLang="zh-CN" b="0" dirty="0"/>
          </a:p>
          <a:p>
            <a:r>
              <a:rPr kumimoji="1" lang="en-GB" altLang="zh-CN" b="0" dirty="0"/>
              <a:t>5. The remote node may </a:t>
            </a:r>
            <a:r>
              <a:rPr kumimoji="1" lang="en-GB" altLang="zh-CN" dirty="0">
                <a:solidFill>
                  <a:srgbClr val="BE384B"/>
                </a:solidFill>
              </a:rPr>
              <a:t>have </a:t>
            </a:r>
            <a:r>
              <a:rPr kumimoji="1" lang="en-US" altLang="zh-CN" dirty="0">
                <a:solidFill>
                  <a:srgbClr val="BE384B"/>
                </a:solidFill>
              </a:rPr>
              <a:t>executed</a:t>
            </a:r>
            <a:r>
              <a:rPr kumimoji="1" lang="en-GB" altLang="zh-CN" dirty="0">
                <a:solidFill>
                  <a:srgbClr val="BE384B"/>
                </a:solidFill>
              </a:rPr>
              <a:t> the function</a:t>
            </a:r>
            <a:r>
              <a:rPr kumimoji="1" lang="en-GB" altLang="zh-CN" b="0" dirty="0"/>
              <a:t>, </a:t>
            </a:r>
            <a:r>
              <a:rPr kumimoji="1" lang="en-GB" altLang="zh-CN" b="0" dirty="0">
                <a:solidFill>
                  <a:srgbClr val="0432FF"/>
                </a:solidFill>
              </a:rPr>
              <a:t>but the </a:t>
            </a:r>
            <a:r>
              <a:rPr kumimoji="1" lang="en-GB" altLang="zh-CN" dirty="0">
                <a:solidFill>
                  <a:srgbClr val="0432FF"/>
                </a:solidFill>
              </a:rPr>
              <a:t>response</a:t>
            </a:r>
            <a:r>
              <a:rPr kumimoji="1" lang="en-GB" altLang="zh-CN" b="0" dirty="0">
                <a:solidFill>
                  <a:srgbClr val="0432FF"/>
                </a:solidFill>
              </a:rPr>
              <a:t> has been </a:t>
            </a:r>
            <a:r>
              <a:rPr kumimoji="1" lang="en-GB" altLang="zh-CN" dirty="0">
                <a:solidFill>
                  <a:srgbClr val="0432FF"/>
                </a:solidFill>
              </a:rPr>
              <a:t>lost</a:t>
            </a:r>
            <a:r>
              <a:rPr kumimoji="1" lang="en-GB" altLang="zh-CN" b="0" dirty="0">
                <a:solidFill>
                  <a:srgbClr val="0432FF"/>
                </a:solidFill>
              </a:rPr>
              <a:t> on the network</a:t>
            </a:r>
            <a:r>
              <a:rPr kumimoji="1" lang="en-GB" altLang="zh-CN" b="0" dirty="0"/>
              <a:t> (e.g., a network switch has been misconfigured). </a:t>
            </a:r>
            <a:endParaRPr kumimoji="1" lang="en-GB" altLang="zh-CN" b="0" dirty="0"/>
          </a:p>
          <a:p>
            <a:r>
              <a:rPr kumimoji="1" lang="en-GB" altLang="zh-CN" b="0" dirty="0"/>
              <a:t>6. The remote node may </a:t>
            </a:r>
            <a:r>
              <a:rPr kumimoji="1" lang="en-GB" altLang="zh-CN" dirty="0">
                <a:solidFill>
                  <a:srgbClr val="0432FF"/>
                </a:solidFill>
              </a:rPr>
              <a:t>have </a:t>
            </a:r>
            <a:r>
              <a:rPr kumimoji="1" lang="en-US" altLang="zh-CN" dirty="0">
                <a:solidFill>
                  <a:srgbClr val="0432FF"/>
                </a:solidFill>
              </a:rPr>
              <a:t>executed</a:t>
            </a:r>
            <a:r>
              <a:rPr kumimoji="1" lang="en-GB" altLang="zh-CN" dirty="0">
                <a:solidFill>
                  <a:srgbClr val="0432FF"/>
                </a:solidFill>
              </a:rPr>
              <a:t> the function</a:t>
            </a:r>
            <a:r>
              <a:rPr kumimoji="1" lang="en-GB" altLang="zh-CN" b="0" dirty="0">
                <a:solidFill>
                  <a:srgbClr val="0432FF"/>
                </a:solidFill>
              </a:rPr>
              <a:t>, but the response has been </a:t>
            </a:r>
            <a:r>
              <a:rPr kumimoji="1" lang="en-GB" altLang="zh-CN" dirty="0">
                <a:solidFill>
                  <a:srgbClr val="0432FF"/>
                </a:solidFill>
              </a:rPr>
              <a:t>delayed</a:t>
            </a:r>
            <a:r>
              <a:rPr kumimoji="1" lang="en-GB" altLang="zh-CN" b="0" dirty="0">
                <a:solidFill>
                  <a:srgbClr val="0432FF"/>
                </a:solidFill>
              </a:rPr>
              <a:t> and will be delivered later</a:t>
            </a:r>
            <a:r>
              <a:rPr kumimoji="1" lang="en-GB" altLang="zh-CN" b="0" dirty="0"/>
              <a:t> (e.g., the network or your own machine is </a:t>
            </a:r>
            <a:r>
              <a:rPr kumimoji="1" lang="en-GB" altLang="zh-CN" b="0" dirty="0">
                <a:solidFill>
                  <a:srgbClr val="0432FF"/>
                </a:solidFill>
              </a:rPr>
              <a:t>overloaded</a:t>
            </a:r>
            <a:r>
              <a:rPr kumimoji="1" lang="en-GB" altLang="zh-CN" b="0" dirty="0"/>
              <a:t>). </a:t>
            </a:r>
            <a:endParaRPr kumimoji="1" lang="en-GB"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cstate="screen"/>
          <a:stretch>
            <a:fillRect/>
          </a:stretch>
        </p:blipFill>
        <p:spPr>
          <a:xfrm>
            <a:off x="3419872" y="4148775"/>
            <a:ext cx="4392488" cy="143356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a:t>
            </a:r>
            <a:r>
              <a:rPr kumimoji="1" lang="zh-CN" altLang="en-US" dirty="0"/>
              <a:t> </a:t>
            </a:r>
            <a:r>
              <a:rPr kumimoji="1" lang="en-US" altLang="zh-CN" dirty="0"/>
              <a:t>!=</a:t>
            </a:r>
            <a:r>
              <a:rPr kumimoji="1" lang="zh-CN" altLang="en-US" dirty="0"/>
              <a:t> </a:t>
            </a:r>
            <a:r>
              <a:rPr kumimoji="1" lang="en-US" altLang="zh-CN" dirty="0"/>
              <a:t>PC</a:t>
            </a:r>
            <a:endParaRPr kumimoji="1" lang="zh-CN" altLang="en-US" dirty="0"/>
          </a:p>
        </p:txBody>
      </p:sp>
      <p:sp>
        <p:nvSpPr>
          <p:cNvPr id="3" name="内容占位符 2"/>
          <p:cNvSpPr>
            <a:spLocks noGrp="1"/>
          </p:cNvSpPr>
          <p:nvPr>
            <p:ph idx="1"/>
          </p:nvPr>
        </p:nvSpPr>
        <p:spPr/>
        <p:txBody>
          <a:bodyPr/>
          <a:lstStyle/>
          <a:p>
            <a:r>
              <a:rPr kumimoji="1" lang="en-US" altLang="zh-CN" b="0" dirty="0">
                <a:solidFill>
                  <a:schemeClr val="tx1"/>
                </a:solidFill>
              </a:rPr>
              <a:t>The</a:t>
            </a:r>
            <a:r>
              <a:rPr kumimoji="1" lang="zh-CN" altLang="en-US" b="0" dirty="0">
                <a:solidFill>
                  <a:schemeClr val="tx1"/>
                </a:solidFill>
              </a:rPr>
              <a:t> </a:t>
            </a:r>
            <a:r>
              <a:rPr kumimoji="1" lang="en-US" altLang="zh-CN" dirty="0">
                <a:solidFill>
                  <a:srgbClr val="C00000"/>
                </a:solidFill>
              </a:rPr>
              <a:t>transparency</a:t>
            </a:r>
            <a:r>
              <a:rPr kumimoji="1" lang="en-US" altLang="zh-CN" b="0" dirty="0"/>
              <a:t> of</a:t>
            </a:r>
            <a:r>
              <a:rPr kumimoji="1" lang="zh-CN" altLang="en-US" b="0" dirty="0"/>
              <a:t> </a:t>
            </a:r>
            <a:r>
              <a:rPr kumimoji="1" lang="en-US" altLang="zh-CN" b="0" dirty="0"/>
              <a:t>RPC</a:t>
            </a:r>
            <a:r>
              <a:rPr kumimoji="1" lang="zh-CN" altLang="en-US" b="0" dirty="0"/>
              <a:t> </a:t>
            </a:r>
            <a:r>
              <a:rPr kumimoji="1" lang="en-US" altLang="zh-CN" b="0" dirty="0"/>
              <a:t>breaks here:</a:t>
            </a:r>
            <a:endParaRPr kumimoji="1" lang="en-US" altLang="zh-CN" b="0" dirty="0"/>
          </a:p>
          <a:p>
            <a:pPr lvl="1"/>
            <a:r>
              <a:rPr lang="en-US" altLang="zh-CN" dirty="0"/>
              <a:t>Applications should be prepared to deal with RPC failure </a:t>
            </a:r>
            <a:endParaRPr lang="en-US" altLang="zh-CN" dirty="0"/>
          </a:p>
          <a:p>
            <a:pPr lvl="1"/>
            <a:r>
              <a:rPr lang="en-US" altLang="zh-CN" dirty="0"/>
              <a:t>E.g., </a:t>
            </a:r>
            <a:r>
              <a:rPr lang="en-US" altLang="zh-CN" dirty="0" err="1"/>
              <a:t>gRPC</a:t>
            </a:r>
            <a:r>
              <a:rPr lang="en-US" altLang="zh-CN" dirty="0"/>
              <a:t> will return a </a:t>
            </a:r>
            <a:r>
              <a:rPr lang="en-US" altLang="zh-CN" dirty="0">
                <a:solidFill>
                  <a:srgbClr val="0432FF"/>
                </a:solidFill>
              </a:rPr>
              <a:t>status for application to check</a:t>
            </a:r>
            <a:endParaRPr lang="en-US" altLang="zh-CN" dirty="0"/>
          </a:p>
          <a:p>
            <a:pPr lvl="1"/>
            <a:endParaRPr lang="en-US" altLang="zh-CN" dirty="0"/>
          </a:p>
          <a:p>
            <a:pPr lvl="1"/>
            <a:endParaRPr kumimoji="1" lang="en-US" altLang="zh-CN" b="0"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6" name="图片 5" descr="文本&#10;&#10;低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9756" y="2713484"/>
            <a:ext cx="6564488" cy="2270327"/>
          </a:xfrm>
          <a:prstGeom prst="rect">
            <a:avLst/>
          </a:prstGeom>
        </p:spPr>
      </p:pic>
      <p:sp>
        <p:nvSpPr>
          <p:cNvPr id="8" name="矩形 7"/>
          <p:cNvSpPr/>
          <p:nvPr/>
        </p:nvSpPr>
        <p:spPr>
          <a:xfrm>
            <a:off x="1640535" y="3122088"/>
            <a:ext cx="1305405" cy="246949"/>
          </a:xfrm>
          <a:prstGeom prst="rect">
            <a:avLst/>
          </a:prstGeom>
          <a:noFill/>
          <a:ln>
            <a:tailEnd type="arrow"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RPC meets failures</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C00000"/>
                </a:solidFill>
              </a:rPr>
              <a:t>Semantics</a:t>
            </a:r>
            <a:r>
              <a:rPr kumimoji="1" lang="en-US" altLang="zh-CN" b="0" dirty="0"/>
              <a:t> of remote procedure calls </a:t>
            </a:r>
            <a:endParaRPr kumimoji="1" lang="en-US" altLang="zh-CN" b="0" dirty="0"/>
          </a:p>
          <a:p>
            <a:pPr lvl="1"/>
            <a:r>
              <a:rPr kumimoji="1" lang="en-US" altLang="zh-CN" dirty="0">
                <a:solidFill>
                  <a:srgbClr val="0432FF"/>
                </a:solidFill>
              </a:rPr>
              <a:t>Local</a:t>
            </a:r>
            <a:r>
              <a:rPr kumimoji="1" lang="en-US" altLang="zh-CN" dirty="0"/>
              <a:t> procedure call: </a:t>
            </a:r>
            <a:r>
              <a:rPr kumimoji="1" lang="en-US" altLang="zh-CN" b="1" dirty="0">
                <a:solidFill>
                  <a:srgbClr val="BE384B"/>
                </a:solidFill>
              </a:rPr>
              <a:t>Exactly</a:t>
            </a:r>
            <a:r>
              <a:rPr kumimoji="1" lang="zh-CN" altLang="en-US" b="1" dirty="0">
                <a:solidFill>
                  <a:srgbClr val="BE384B"/>
                </a:solidFill>
              </a:rPr>
              <a:t> </a:t>
            </a:r>
            <a:r>
              <a:rPr kumimoji="1" lang="en-US" altLang="zh-CN" b="1" dirty="0">
                <a:solidFill>
                  <a:srgbClr val="BE384B"/>
                </a:solidFill>
              </a:rPr>
              <a:t>once(</a:t>
            </a:r>
            <a:r>
              <a:rPr kumimoji="1" lang="zh-CN" altLang="en-US" b="1" dirty="0">
                <a:solidFill>
                  <a:srgbClr val="BE384B"/>
                </a:solidFill>
              </a:rPr>
              <a:t>即只发一次，无论成功与否</a:t>
            </a:r>
            <a:r>
              <a:rPr kumimoji="1" lang="en-US" altLang="zh-CN" b="1" dirty="0">
                <a:solidFill>
                  <a:srgbClr val="BE384B"/>
                </a:solidFill>
              </a:rPr>
              <a:t>)</a:t>
            </a:r>
            <a:endParaRPr kumimoji="1" lang="en-US" altLang="zh-CN" b="1" dirty="0">
              <a:solidFill>
                <a:srgbClr val="BE384B"/>
              </a:solidFill>
            </a:endParaRPr>
          </a:p>
          <a:p>
            <a:r>
              <a:rPr lang="en-US" altLang="zh-CN" b="0" dirty="0"/>
              <a:t>A remote procedure call may be called:</a:t>
            </a:r>
            <a:endParaRPr lang="en-US" altLang="zh-CN" b="0" dirty="0"/>
          </a:p>
          <a:p>
            <a:pPr lvl="1"/>
            <a:r>
              <a:rPr kumimoji="1" lang="en-US" altLang="zh-CN" b="1" dirty="0">
                <a:solidFill>
                  <a:srgbClr val="C00000"/>
                </a:solidFill>
              </a:rPr>
              <a:t>0 time</a:t>
            </a:r>
            <a:r>
              <a:rPr kumimoji="1" lang="en-US" altLang="zh-CN" dirty="0">
                <a:solidFill>
                  <a:schemeClr val="tx1"/>
                </a:solidFill>
              </a:rPr>
              <a:t>: </a:t>
            </a:r>
            <a:r>
              <a:rPr kumimoji="1" lang="en-US" altLang="zh-CN" dirty="0">
                <a:solidFill>
                  <a:srgbClr val="0432FF"/>
                </a:solidFill>
              </a:rPr>
              <a:t>server crashed or serve process died</a:t>
            </a:r>
            <a:r>
              <a:rPr kumimoji="1" lang="en-US" altLang="zh-CN" dirty="0">
                <a:solidFill>
                  <a:schemeClr val="tx1"/>
                </a:solidFill>
              </a:rPr>
              <a:t> before executing server code </a:t>
            </a:r>
            <a:endParaRPr kumimoji="1" lang="en-US" altLang="zh-CN" dirty="0">
              <a:solidFill>
                <a:schemeClr val="tx1"/>
              </a:solidFill>
            </a:endParaRPr>
          </a:p>
          <a:p>
            <a:pPr lvl="1"/>
            <a:r>
              <a:rPr kumimoji="1" lang="en-US" altLang="zh-CN" b="1" dirty="0">
                <a:solidFill>
                  <a:srgbClr val="C00000"/>
                </a:solidFill>
              </a:rPr>
              <a:t>1 time</a:t>
            </a:r>
            <a:r>
              <a:rPr kumimoji="1" lang="en-US" altLang="zh-CN" dirty="0">
                <a:solidFill>
                  <a:schemeClr val="tx1"/>
                </a:solidFill>
              </a:rPr>
              <a:t>: everything worked well, as expected </a:t>
            </a:r>
            <a:endParaRPr kumimoji="1" lang="en-US" altLang="zh-CN" dirty="0">
              <a:solidFill>
                <a:schemeClr val="tx1"/>
              </a:solidFill>
            </a:endParaRPr>
          </a:p>
          <a:p>
            <a:pPr lvl="1"/>
            <a:r>
              <a:rPr kumimoji="1" lang="en-US" altLang="zh-CN" b="1" dirty="0">
                <a:solidFill>
                  <a:srgbClr val="C00000"/>
                </a:solidFill>
              </a:rPr>
              <a:t>1 or more</a:t>
            </a:r>
            <a:r>
              <a:rPr kumimoji="1" lang="en-US" altLang="zh-CN" dirty="0">
                <a:solidFill>
                  <a:schemeClr val="tx1"/>
                </a:solidFill>
              </a:rPr>
              <a:t>: excess </a:t>
            </a:r>
            <a:r>
              <a:rPr kumimoji="1" lang="en-US" altLang="zh-CN" dirty="0">
                <a:solidFill>
                  <a:srgbClr val="0432FF"/>
                </a:solidFill>
              </a:rPr>
              <a:t>latency</a:t>
            </a:r>
            <a:r>
              <a:rPr kumimoji="1" lang="en-US" altLang="zh-CN" dirty="0">
                <a:solidFill>
                  <a:schemeClr val="tx1"/>
                </a:solidFill>
              </a:rPr>
              <a:t> or </a:t>
            </a:r>
            <a:r>
              <a:rPr kumimoji="1" lang="en-US" altLang="zh-CN" dirty="0">
                <a:solidFill>
                  <a:srgbClr val="0432FF"/>
                </a:solidFill>
              </a:rPr>
              <a:t>lost reply</a:t>
            </a:r>
            <a:r>
              <a:rPr kumimoji="1" lang="en-US" altLang="zh-CN" dirty="0">
                <a:solidFill>
                  <a:schemeClr val="tx1"/>
                </a:solidFill>
              </a:rPr>
              <a:t> from server and client </a:t>
            </a:r>
            <a:r>
              <a:rPr kumimoji="1" lang="en-US" altLang="zh-CN" dirty="0">
                <a:solidFill>
                  <a:srgbClr val="0432FF"/>
                </a:solidFill>
              </a:rPr>
              <a:t>retransmission</a:t>
            </a:r>
            <a:r>
              <a:rPr kumimoji="1" lang="en-US" altLang="zh-CN" dirty="0">
                <a:solidFill>
                  <a:schemeClr val="tx1"/>
                </a:solidFill>
              </a:rPr>
              <a:t> </a:t>
            </a:r>
            <a:endParaRPr kumimoji="1" lang="en-US" altLang="zh-CN" dirty="0">
              <a:solidFill>
                <a:schemeClr val="tx1"/>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a:t>
            </a:r>
            <a:r>
              <a:rPr kumimoji="1" lang="zh-CN" altLang="en-US" dirty="0"/>
              <a:t> </a:t>
            </a:r>
            <a:r>
              <a:rPr kumimoji="1" lang="en-US" altLang="zh-CN" dirty="0"/>
              <a:t>semantic</a:t>
            </a:r>
            <a:endParaRPr kumimoji="1" lang="zh-CN" altLang="en-US" dirty="0"/>
          </a:p>
        </p:txBody>
      </p:sp>
      <p:sp>
        <p:nvSpPr>
          <p:cNvPr id="3" name="内容占位符 2"/>
          <p:cNvSpPr>
            <a:spLocks noGrp="1"/>
          </p:cNvSpPr>
          <p:nvPr>
            <p:ph idx="1"/>
          </p:nvPr>
        </p:nvSpPr>
        <p:spPr/>
        <p:txBody>
          <a:bodyPr/>
          <a:lstStyle/>
          <a:p>
            <a:r>
              <a:rPr kumimoji="1" lang="en-US" altLang="zh-CN" b="0" dirty="0"/>
              <a:t>Most RPC systems will offer either: </a:t>
            </a:r>
            <a:endParaRPr kumimoji="1" lang="en-US" altLang="zh-CN" b="0" dirty="0"/>
          </a:p>
          <a:p>
            <a:pPr lvl="1"/>
            <a:r>
              <a:rPr lang="en-GB" altLang="zh-CN" b="1" dirty="0">
                <a:solidFill>
                  <a:srgbClr val="C00000"/>
                </a:solidFill>
              </a:rPr>
              <a:t>At-least-once</a:t>
            </a:r>
            <a:r>
              <a:rPr lang="en-GB" altLang="zh-CN" dirty="0"/>
              <a:t> semantics </a:t>
            </a:r>
            <a:endParaRPr lang="en-GB" altLang="zh-CN" dirty="0"/>
          </a:p>
          <a:p>
            <a:pPr lvl="1"/>
            <a:r>
              <a:rPr lang="en-GB" altLang="zh-CN" b="1" dirty="0">
                <a:solidFill>
                  <a:srgbClr val="C00000"/>
                </a:solidFill>
              </a:rPr>
              <a:t>At-most-once</a:t>
            </a:r>
            <a:r>
              <a:rPr lang="en-GB" altLang="zh-CN" dirty="0"/>
              <a:t> semantics </a:t>
            </a:r>
            <a:endParaRPr lang="en-GB" altLang="zh-CN" dirty="0"/>
          </a:p>
          <a:p>
            <a:r>
              <a:rPr kumimoji="1" lang="en-US" altLang="zh-CN" b="0" dirty="0">
                <a:solidFill>
                  <a:srgbClr val="0432FF"/>
                </a:solidFill>
              </a:rPr>
              <a:t>Simple</a:t>
            </a:r>
            <a:r>
              <a:rPr kumimoji="1" lang="en-US" altLang="zh-CN" b="0" dirty="0"/>
              <a:t> </a:t>
            </a:r>
            <a:r>
              <a:rPr kumimoji="1" lang="en-US" altLang="zh-CN" dirty="0">
                <a:solidFill>
                  <a:srgbClr val="C00000"/>
                </a:solidFill>
              </a:rPr>
              <a:t>retransmission</a:t>
            </a:r>
            <a:r>
              <a:rPr kumimoji="1" lang="en-US" altLang="zh-CN" b="0" dirty="0"/>
              <a:t> leads to "</a:t>
            </a:r>
            <a:r>
              <a:rPr kumimoji="1" lang="en-US" altLang="zh-CN" dirty="0">
                <a:solidFill>
                  <a:srgbClr val="C00000"/>
                </a:solidFill>
              </a:rPr>
              <a:t>at-least-once</a:t>
            </a:r>
            <a:r>
              <a:rPr kumimoji="1" lang="en-US" altLang="zh-CN" b="0" dirty="0"/>
              <a:t>"(</a:t>
            </a:r>
            <a:r>
              <a:rPr kumimoji="1" lang="zh-CN" altLang="en-US" b="0" dirty="0"/>
              <a:t>至少一次，即使转发之后已经成功了还会继续发</a:t>
            </a:r>
            <a:r>
              <a:rPr kumimoji="1" lang="en-US" altLang="zh-CN" b="0" dirty="0"/>
              <a:t>) </a:t>
            </a:r>
            <a:endParaRPr kumimoji="1" lang="en-US" altLang="zh-CN" b="0" dirty="0"/>
          </a:p>
          <a:p>
            <a:r>
              <a:rPr kumimoji="1" lang="en-US" altLang="zh-CN" b="0" dirty="0" err="1">
                <a:solidFill>
                  <a:srgbClr val="0432FF"/>
                </a:solidFill>
              </a:rPr>
              <a:t>Birrell’s</a:t>
            </a:r>
            <a:r>
              <a:rPr kumimoji="1" lang="en-US" altLang="zh-CN" b="0" dirty="0">
                <a:solidFill>
                  <a:srgbClr val="0432FF"/>
                </a:solidFill>
              </a:rPr>
              <a:t> RPC semantics :</a:t>
            </a:r>
            <a:r>
              <a:rPr kumimoji="1" lang="zh-CN" altLang="en-US" b="0" dirty="0">
                <a:solidFill>
                  <a:srgbClr val="0432FF"/>
                </a:solidFill>
              </a:rPr>
              <a:t> </a:t>
            </a:r>
            <a:r>
              <a:rPr kumimoji="1" lang="en-US" altLang="zh-CN" b="0" dirty="0">
                <a:solidFill>
                  <a:srgbClr val="0432FF"/>
                </a:solidFill>
              </a:rPr>
              <a:t> </a:t>
            </a:r>
            <a:endParaRPr kumimoji="1" lang="en-US" altLang="zh-CN" b="0" dirty="0">
              <a:solidFill>
                <a:srgbClr val="0432FF"/>
              </a:solidFill>
            </a:endParaRPr>
          </a:p>
          <a:p>
            <a:pPr lvl="1"/>
            <a:r>
              <a:rPr lang="en-GB" altLang="zh-CN" dirty="0">
                <a:solidFill>
                  <a:srgbClr val="0432FF"/>
                </a:solidFill>
              </a:rPr>
              <a:t>server says </a:t>
            </a:r>
            <a:r>
              <a:rPr lang="en-GB" altLang="zh-CN" b="1" dirty="0">
                <a:solidFill>
                  <a:srgbClr val="0432FF"/>
                </a:solidFill>
              </a:rPr>
              <a:t>OK</a:t>
            </a:r>
            <a:r>
              <a:rPr lang="en-GB" altLang="zh-CN" dirty="0">
                <a:solidFill>
                  <a:srgbClr val="0432FF"/>
                </a:solidFill>
              </a:rPr>
              <a:t>: executed once </a:t>
            </a:r>
            <a:endParaRPr lang="en-GB" altLang="zh-CN" dirty="0">
              <a:solidFill>
                <a:srgbClr val="0432FF"/>
              </a:solidFill>
            </a:endParaRPr>
          </a:p>
          <a:p>
            <a:pPr lvl="1"/>
            <a:r>
              <a:rPr lang="en-GB" altLang="zh-CN" dirty="0">
                <a:solidFill>
                  <a:srgbClr val="0432FF"/>
                </a:solidFill>
              </a:rPr>
              <a:t>server says </a:t>
            </a:r>
            <a:r>
              <a:rPr lang="en-GB" altLang="zh-CN" b="1" dirty="0">
                <a:solidFill>
                  <a:srgbClr val="0432FF"/>
                </a:solidFill>
              </a:rPr>
              <a:t>CRASH</a:t>
            </a:r>
            <a:r>
              <a:rPr lang="en-GB" altLang="zh-CN" dirty="0">
                <a:solidFill>
                  <a:srgbClr val="0432FF"/>
                </a:solidFill>
              </a:rPr>
              <a:t>: zero or one time </a:t>
            </a:r>
            <a:endParaRPr lang="en-GB" altLang="zh-CN" dirty="0"/>
          </a:p>
          <a:p>
            <a:pPr marL="74295" lvl="1" indent="0">
              <a:buNone/>
            </a:pP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13"/>
          <p:cNvSpPr/>
          <p:nvPr/>
        </p:nvSpPr>
        <p:spPr>
          <a:xfrm>
            <a:off x="683568" y="4585692"/>
            <a:ext cx="7632848" cy="68643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much </a:t>
            </a:r>
            <a:r>
              <a:rPr lang="en-US" altLang="zh-CN" sz="2000" b="1" dirty="0">
                <a:solidFill>
                  <a:srgbClr val="C00000"/>
                </a:solidFill>
                <a:latin typeface="微软雅黑" panose="020B0503020204020204" charset="-122"/>
                <a:ea typeface="微软雅黑" panose="020B0503020204020204" charset="-122"/>
              </a:rPr>
              <a:t>easier</a:t>
            </a:r>
            <a:r>
              <a:rPr lang="en-US" altLang="zh-CN" sz="2000" dirty="0">
                <a:latin typeface="微软雅黑" panose="020B0503020204020204" charset="-122"/>
                <a:ea typeface="微软雅黑" panose="020B0503020204020204" charset="-122"/>
              </a:rPr>
              <a:t> than exactly once, more </a:t>
            </a:r>
            <a:r>
              <a:rPr lang="en-US" altLang="zh-CN" sz="2000" b="1" dirty="0">
                <a:solidFill>
                  <a:srgbClr val="C00000"/>
                </a:solidFill>
                <a:latin typeface="微软雅黑" panose="020B0503020204020204" charset="-122"/>
                <a:ea typeface="微软雅黑" panose="020B0503020204020204" charset="-122"/>
              </a:rPr>
              <a:t>useful</a:t>
            </a:r>
            <a:r>
              <a:rPr lang="en-US" altLang="zh-CN" sz="2000" dirty="0">
                <a:latin typeface="微软雅黑" panose="020B0503020204020204" charset="-122"/>
                <a:ea typeface="微软雅黑" panose="020B0503020204020204" charset="-122"/>
              </a:rPr>
              <a:t> than at-least-once</a:t>
            </a:r>
            <a:r>
              <a:rPr lang="en-US" altLang="zh-CN" sz="2000" dirty="0">
                <a:latin typeface="Eras Medium ITC" pitchFamily="34" charset="0"/>
              </a:rPr>
              <a:t> </a:t>
            </a:r>
            <a:endParaRPr lang="en-US" altLang="zh-CN" sz="2000" dirty="0">
              <a:latin typeface="Eras Medium IT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 with the </a:t>
            </a:r>
            <a:r>
              <a:rPr lang="en-US" altLang="zh-CN" dirty="0">
                <a:solidFill>
                  <a:srgbClr val="0432FF"/>
                </a:solidFill>
              </a:rPr>
              <a:t>Sockets API </a:t>
            </a:r>
            <a:endParaRPr lang="en-US" altLang="zh-CN" dirty="0">
              <a:solidFill>
                <a:srgbClr val="0432FF"/>
              </a:solidFill>
            </a:endParaRPr>
          </a:p>
        </p:txBody>
      </p:sp>
      <p:sp>
        <p:nvSpPr>
          <p:cNvPr id="3" name="内容占位符 2"/>
          <p:cNvSpPr>
            <a:spLocks noGrp="1"/>
          </p:cNvSpPr>
          <p:nvPr>
            <p:ph idx="1"/>
          </p:nvPr>
        </p:nvSpPr>
        <p:spPr/>
        <p:txBody>
          <a:bodyPr/>
          <a:lstStyle/>
          <a:p>
            <a:r>
              <a:rPr kumimoji="1" lang="en-US" altLang="zh-CN" b="0" dirty="0"/>
              <a:t>The sockets interface forces a read/write mechanism </a:t>
            </a:r>
            <a:endParaRPr kumimoji="1" lang="en-US" altLang="zh-CN" b="0" dirty="0"/>
          </a:p>
          <a:p>
            <a:pPr lvl="1"/>
            <a:r>
              <a:rPr kumimoji="1" lang="en-US" altLang="zh-CN" b="0" dirty="0"/>
              <a:t>Read(), Write(), </a:t>
            </a:r>
            <a:r>
              <a:rPr kumimoji="1" lang="en-US" altLang="zh-CN" b="0" dirty="0" err="1"/>
              <a:t>sendmsg</a:t>
            </a:r>
            <a:r>
              <a:rPr kumimoji="1" lang="en-US" altLang="zh-CN" dirty="0"/>
              <a:t>(), </a:t>
            </a:r>
            <a:r>
              <a:rPr kumimoji="1" lang="en-US" altLang="zh-CN" dirty="0" err="1"/>
              <a:t>etc</a:t>
            </a:r>
            <a:endParaRPr kumimoji="1" lang="en-US" altLang="zh-CN" b="0" dirty="0"/>
          </a:p>
          <a:p>
            <a:r>
              <a:rPr kumimoji="1" lang="en-US" altLang="zh-CN" b="0" dirty="0"/>
              <a:t>Programming is often easier with a functional interface </a:t>
            </a:r>
            <a:endParaRPr kumimoji="1" lang="en-US" altLang="zh-CN" b="0" dirty="0"/>
          </a:p>
          <a:p>
            <a:pPr lvl="1"/>
            <a:r>
              <a:rPr kumimoji="1" lang="en-US" altLang="zh-CN" dirty="0"/>
              <a:t>To make </a:t>
            </a:r>
            <a:r>
              <a:rPr kumimoji="1" lang="en-US" altLang="zh-CN" b="1" dirty="0">
                <a:solidFill>
                  <a:srgbClr val="C00000"/>
                </a:solidFill>
              </a:rPr>
              <a:t>distributed</a:t>
            </a:r>
            <a:r>
              <a:rPr kumimoji="1" lang="en-US" altLang="zh-CN" dirty="0"/>
              <a:t> computing look more like </a:t>
            </a:r>
            <a:r>
              <a:rPr kumimoji="1" lang="en-US" altLang="zh-CN" b="1" dirty="0">
                <a:solidFill>
                  <a:srgbClr val="C00000"/>
                </a:solidFill>
              </a:rPr>
              <a:t>centralized</a:t>
            </a:r>
            <a:r>
              <a:rPr kumimoji="1" lang="en-US" altLang="zh-CN" dirty="0"/>
              <a:t> computing </a:t>
            </a:r>
            <a:endParaRPr kumimoji="1" lang="en-US" altLang="zh-CN" dirty="0"/>
          </a:p>
          <a:p>
            <a:pPr marL="74295" lvl="1" indent="0">
              <a:buNone/>
            </a:pPr>
            <a:endParaRPr kumimoji="1" lang="en-US" altLang="zh-CN" dirty="0"/>
          </a:p>
          <a:p>
            <a:pPr marL="74295" lvl="1" indent="0">
              <a:buNone/>
            </a:pPr>
            <a:r>
              <a:rPr kumimoji="1" lang="en-US" altLang="zh-CN" b="1" dirty="0"/>
              <a:t>Goal of RPC:</a:t>
            </a:r>
            <a:endParaRPr kumimoji="1" lang="en-US" altLang="zh-CN" b="1" dirty="0"/>
          </a:p>
          <a:p>
            <a:pPr lvl="1"/>
            <a:r>
              <a:rPr kumimoji="1" lang="en-US" altLang="zh-CN" dirty="0"/>
              <a:t>It should appear to the programmer that a </a:t>
            </a:r>
            <a:r>
              <a:rPr kumimoji="1" lang="en-US" altLang="zh-CN" dirty="0">
                <a:solidFill>
                  <a:srgbClr val="FF0000"/>
                </a:solidFill>
              </a:rPr>
              <a:t>normal call</a:t>
            </a:r>
            <a:r>
              <a:rPr kumimoji="1" lang="en-US" altLang="zh-CN" dirty="0"/>
              <a:t> is taking place </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1200150" y="2827020"/>
            <a:ext cx="5383530" cy="368300"/>
          </a:xfrm>
          <a:prstGeom prst="rect">
            <a:avLst/>
          </a:prstGeom>
          <a:noFill/>
        </p:spPr>
        <p:txBody>
          <a:bodyPr wrap="square" rtlCol="0">
            <a:spAutoFit/>
          </a:bodyPr>
          <a:p>
            <a:r>
              <a:rPr lang="zh-CN" altLang="en-US"/>
              <a:t>面向单机编程，面向分布式运行</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a:t>
            </a:r>
            <a:r>
              <a:rPr kumimoji="1" lang="zh-CN" altLang="en-US" dirty="0"/>
              <a:t> </a:t>
            </a:r>
            <a:r>
              <a:rPr kumimoji="1" lang="en-US" altLang="zh-CN" dirty="0"/>
              <a:t>semantic</a:t>
            </a:r>
            <a:endParaRPr kumimoji="1" lang="zh-CN" altLang="en-US" dirty="0"/>
          </a:p>
        </p:txBody>
      </p:sp>
      <p:sp>
        <p:nvSpPr>
          <p:cNvPr id="3" name="内容占位符 2"/>
          <p:cNvSpPr>
            <a:spLocks noGrp="1"/>
          </p:cNvSpPr>
          <p:nvPr>
            <p:ph idx="1"/>
          </p:nvPr>
        </p:nvSpPr>
        <p:spPr/>
        <p:txBody>
          <a:bodyPr/>
          <a:lstStyle/>
          <a:p>
            <a:r>
              <a:rPr kumimoji="1" lang="en-US" altLang="zh-CN" b="0" dirty="0"/>
              <a:t>Understand application: </a:t>
            </a:r>
            <a:endParaRPr kumimoji="1" lang="en-US" altLang="zh-CN" b="0" dirty="0"/>
          </a:p>
          <a:p>
            <a:pPr lvl="1"/>
            <a:r>
              <a:rPr kumimoji="1" lang="en-US" altLang="zh-CN" b="1" dirty="0">
                <a:solidFill>
                  <a:srgbClr val="C00000"/>
                </a:solidFill>
              </a:rPr>
              <a:t>Idempotent</a:t>
            </a:r>
            <a:r>
              <a:rPr kumimoji="1" lang="en-US" altLang="zh-CN" dirty="0"/>
              <a:t>:(</a:t>
            </a:r>
            <a:r>
              <a:rPr kumimoji="1" lang="zh-CN" altLang="en-US" dirty="0"/>
              <a:t>幂等的</a:t>
            </a:r>
            <a:r>
              <a:rPr kumimoji="1" lang="en-US" altLang="zh-CN" dirty="0"/>
              <a:t>) may be run any number of times without harm (e.g.,</a:t>
            </a:r>
            <a:r>
              <a:rPr kumimoji="1" lang="zh-CN" altLang="en-US" dirty="0"/>
              <a:t> </a:t>
            </a:r>
            <a:r>
              <a:rPr kumimoji="1" lang="en-US" altLang="zh-CN" dirty="0" err="1"/>
              <a:t>i</a:t>
            </a:r>
            <a:r>
              <a:rPr kumimoji="1" lang="zh-CN" altLang="en-US" dirty="0"/>
              <a:t> </a:t>
            </a:r>
            <a:r>
              <a:rPr kumimoji="1" lang="en-US" altLang="zh-CN" dirty="0"/>
              <a:t>=</a:t>
            </a:r>
            <a:r>
              <a:rPr kumimoji="1" lang="zh-CN" altLang="en-US" dirty="0"/>
              <a:t> </a:t>
            </a:r>
            <a:r>
              <a:rPr kumimoji="1" lang="en-US" altLang="zh-CN" dirty="0"/>
              <a:t>1)(</a:t>
            </a:r>
            <a:r>
              <a:rPr kumimoji="1" lang="zh-CN" altLang="en-US" dirty="0"/>
              <a:t>即单用户重复执行多次状态相同</a:t>
            </a:r>
            <a:r>
              <a:rPr kumimoji="1" lang="en-US" altLang="zh-CN" dirty="0"/>
              <a:t>)</a:t>
            </a:r>
            <a:endParaRPr kumimoji="1" lang="en-US" altLang="zh-CN" dirty="0"/>
          </a:p>
          <a:p>
            <a:pPr lvl="1"/>
            <a:r>
              <a:rPr kumimoji="1" lang="en-US" altLang="zh-CN" b="1" dirty="0">
                <a:solidFill>
                  <a:srgbClr val="C00000"/>
                </a:solidFill>
              </a:rPr>
              <a:t>Non-idempotent</a:t>
            </a:r>
            <a:r>
              <a:rPr kumimoji="1" lang="en-US" altLang="zh-CN" dirty="0"/>
              <a:t>:(</a:t>
            </a:r>
            <a:r>
              <a:rPr kumimoji="1" lang="zh-CN" altLang="en-US" dirty="0"/>
              <a:t>非幂等的</a:t>
            </a:r>
            <a:r>
              <a:rPr kumimoji="1" lang="en-US" altLang="zh-CN" dirty="0"/>
              <a:t>) those with side-effects (e.g., </a:t>
            </a:r>
            <a:r>
              <a:rPr kumimoji="1" lang="en-US" altLang="zh-CN" dirty="0" err="1"/>
              <a:t>i</a:t>
            </a:r>
            <a:r>
              <a:rPr kumimoji="1" lang="en-US" altLang="zh-CN" dirty="0"/>
              <a:t>++)(</a:t>
            </a:r>
            <a:r>
              <a:rPr kumimoji="1" lang="zh-CN" altLang="en-US" dirty="0"/>
              <a:t>即单用户重复执行多次后状态不同</a:t>
            </a:r>
            <a:r>
              <a:rPr kumimoji="1" lang="en-US" altLang="zh-CN" dirty="0"/>
              <a:t>)</a:t>
            </a:r>
            <a:endParaRPr kumimoji="1" lang="en-US" altLang="zh-CN" dirty="0"/>
          </a:p>
          <a:p>
            <a:pPr indent="-285750"/>
            <a:r>
              <a:rPr kumimoji="1" lang="en-US" altLang="zh-CN" b="0" dirty="0"/>
              <a:t>When </a:t>
            </a:r>
            <a:r>
              <a:rPr kumimoji="1" lang="en-US" altLang="zh-CN" dirty="0">
                <a:solidFill>
                  <a:srgbClr val="C00000"/>
                </a:solidFill>
              </a:rPr>
              <a:t>at-least-once</a:t>
            </a:r>
            <a:r>
              <a:rPr kumimoji="1" lang="en-US" altLang="zh-CN" b="0" dirty="0"/>
              <a:t> is </a:t>
            </a:r>
            <a:r>
              <a:rPr kumimoji="1" lang="en-US" altLang="zh-CN" dirty="0">
                <a:solidFill>
                  <a:srgbClr val="C00000"/>
                </a:solidFill>
              </a:rPr>
              <a:t>OK</a:t>
            </a:r>
            <a:r>
              <a:rPr kumimoji="1" lang="en-US" altLang="zh-CN" b="0" dirty="0"/>
              <a:t>? </a:t>
            </a:r>
            <a:endParaRPr kumimoji="1" lang="en-US" altLang="zh-CN" b="0" dirty="0"/>
          </a:p>
          <a:p>
            <a:pPr lvl="1"/>
            <a:r>
              <a:rPr kumimoji="1" lang="en-US" altLang="zh-CN" dirty="0"/>
              <a:t>if no side effects (e.g., read-only operation) (</a:t>
            </a:r>
            <a:r>
              <a:rPr kumimoji="1" lang="zh-CN" altLang="en-US" dirty="0"/>
              <a:t>只读的情况下</a:t>
            </a:r>
            <a:r>
              <a:rPr kumimoji="1" lang="en-US" altLang="zh-CN" dirty="0"/>
              <a:t>)</a:t>
            </a:r>
            <a:endParaRPr kumimoji="1" lang="en-US" altLang="zh-CN" dirty="0"/>
          </a:p>
          <a:p>
            <a:pPr lvl="1"/>
            <a:r>
              <a:rPr kumimoji="1" lang="en-US" altLang="zh-CN" dirty="0"/>
              <a:t>if app has its own plan for detecting duplication(app </a:t>
            </a:r>
            <a:r>
              <a:rPr kumimoji="1" lang="zh-CN" altLang="en-US" dirty="0"/>
              <a:t>有自己的去重功能</a:t>
            </a:r>
            <a:r>
              <a:rPr kumimoji="1" lang="en-US" altLang="zh-CN" dirty="0"/>
              <a:t>)</a:t>
            </a:r>
            <a:endParaRPr kumimoji="1" lang="en-US" altLang="zh-CN"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495300" y="4320540"/>
            <a:ext cx="8491855" cy="583565"/>
          </a:xfrm>
          <a:prstGeom prst="rect">
            <a:avLst/>
          </a:prstGeom>
          <a:noFill/>
        </p:spPr>
        <p:txBody>
          <a:bodyPr wrap="none" rtlCol="0">
            <a:spAutoFit/>
          </a:bodyPr>
          <a:p>
            <a:r>
              <a:rPr lang="zh-CN" altLang="en-US" sz="1600"/>
              <a:t>还有别的方式：</a:t>
            </a:r>
            <a:r>
              <a:rPr lang="en-US" altLang="zh-CN" sz="1600"/>
              <a:t>client</a:t>
            </a:r>
            <a:r>
              <a:rPr lang="zh-CN" altLang="en-US" sz="1600"/>
              <a:t>记住所有请求的</a:t>
            </a:r>
            <a:r>
              <a:rPr lang="en-US" altLang="zh-CN" sz="1600"/>
              <a:t>xid</a:t>
            </a:r>
            <a:r>
              <a:rPr lang="zh-CN" altLang="en-US" sz="1600"/>
              <a:t>，在新情求发过来的时候判断对应</a:t>
            </a:r>
            <a:r>
              <a:rPr lang="en-US" altLang="zh-CN" sz="1600"/>
              <a:t>xid</a:t>
            </a:r>
            <a:r>
              <a:rPr lang="zh-CN" altLang="en-US" sz="1600"/>
              <a:t>是否已经存在，</a:t>
            </a:r>
            <a:endParaRPr lang="zh-CN" altLang="en-US" sz="1600"/>
          </a:p>
          <a:p>
            <a:r>
              <a:rPr lang="zh-CN" altLang="en-US" sz="1600"/>
              <a:t>若已经存在直接返回而不做额外的处理，若不存在则正常处理。</a:t>
            </a:r>
            <a:endParaRPr lang="zh-CN" altLang="en-US"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Cases</a:t>
            </a:r>
            <a:r>
              <a:rPr kumimoji="1" lang="zh-CN" altLang="en-US" dirty="0"/>
              <a:t> </a:t>
            </a:r>
            <a:r>
              <a:rPr kumimoji="1" lang="en-US" altLang="zh-CN" dirty="0"/>
              <a:t>of idempotence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450502" y="1221140"/>
            <a:ext cx="8568952" cy="1015663"/>
          </a:xfrm>
          <a:prstGeom prst="rect">
            <a:avLst/>
          </a:prstGeom>
        </p:spPr>
        <p:txBody>
          <a:bodyPr wrap="square">
            <a:spAutoFit/>
          </a:bodyPr>
          <a:lstStyle/>
          <a:p>
            <a:r>
              <a:rPr lang="en-US" altLang="zh-CN" sz="2000" i="1" dirty="0"/>
              <a:t>“Idempotence means that multiple invocations of some work are identical to exactly one invocation.”</a:t>
            </a:r>
            <a:endParaRPr lang="en-US" altLang="zh-CN" sz="2000" i="1" dirty="0"/>
          </a:p>
          <a:p>
            <a:r>
              <a:rPr lang="en-US" altLang="zh-CN" sz="2000" dirty="0"/>
              <a:t>						——Pat </a:t>
            </a:r>
            <a:r>
              <a:rPr lang="en-US" altLang="zh-CN" sz="2000" dirty="0" err="1"/>
              <a:t>Helland</a:t>
            </a:r>
            <a:endParaRPr lang="en-US" altLang="zh-CN" sz="2000" dirty="0"/>
          </a:p>
        </p:txBody>
      </p:sp>
      <p:pic>
        <p:nvPicPr>
          <p:cNvPr id="6" name="图片 5"/>
          <p:cNvPicPr>
            <a:picLocks noChangeAspect="1"/>
          </p:cNvPicPr>
          <p:nvPr/>
        </p:nvPicPr>
        <p:blipFill>
          <a:blip r:embed="rId1"/>
          <a:stretch>
            <a:fillRect/>
          </a:stretch>
        </p:blipFill>
        <p:spPr>
          <a:xfrm>
            <a:off x="613049" y="2710138"/>
            <a:ext cx="2052228" cy="2079961"/>
          </a:xfrm>
          <a:prstGeom prst="rect">
            <a:avLst/>
          </a:prstGeom>
        </p:spPr>
      </p:pic>
      <p:pic>
        <p:nvPicPr>
          <p:cNvPr id="7" name="图片 6"/>
          <p:cNvPicPr>
            <a:picLocks noChangeAspect="1"/>
          </p:cNvPicPr>
          <p:nvPr/>
        </p:nvPicPr>
        <p:blipFill>
          <a:blip r:embed="rId2"/>
          <a:stretch>
            <a:fillRect/>
          </a:stretch>
        </p:blipFill>
        <p:spPr>
          <a:xfrm>
            <a:off x="3493369" y="2710138"/>
            <a:ext cx="1800200" cy="2103295"/>
          </a:xfrm>
          <a:prstGeom prst="rect">
            <a:avLst/>
          </a:prstGeom>
        </p:spPr>
      </p:pic>
      <p:pic>
        <p:nvPicPr>
          <p:cNvPr id="8" name="图片 7"/>
          <p:cNvPicPr>
            <a:picLocks noChangeAspect="1"/>
          </p:cNvPicPr>
          <p:nvPr/>
        </p:nvPicPr>
        <p:blipFill>
          <a:blip r:embed="rId3"/>
          <a:stretch>
            <a:fillRect/>
          </a:stretch>
        </p:blipFill>
        <p:spPr>
          <a:xfrm>
            <a:off x="6409693" y="2710138"/>
            <a:ext cx="2420613" cy="2084157"/>
          </a:xfrm>
          <a:prstGeom prst="rect">
            <a:avLst/>
          </a:prstGeom>
        </p:spPr>
      </p:pic>
      <p:sp>
        <p:nvSpPr>
          <p:cNvPr id="9" name="文本框 8"/>
          <p:cNvSpPr txBox="1"/>
          <p:nvPr/>
        </p:nvSpPr>
        <p:spPr>
          <a:xfrm>
            <a:off x="453829" y="4787875"/>
            <a:ext cx="2370667" cy="646331"/>
          </a:xfrm>
          <a:prstGeom prst="rect">
            <a:avLst/>
          </a:prstGeom>
          <a:noFill/>
        </p:spPr>
        <p:txBody>
          <a:bodyPr wrap="square" rtlCol="0">
            <a:spAutoFit/>
          </a:bodyPr>
          <a:lstStyle/>
          <a:p>
            <a:r>
              <a:rPr kumimoji="1" lang="en-US" altLang="zh-CN" dirty="0"/>
              <a:t>Sweeping the floor is idempotent</a:t>
            </a:r>
            <a:endParaRPr kumimoji="1" lang="zh-CN" altLang="en-US" dirty="0"/>
          </a:p>
        </p:txBody>
      </p:sp>
      <p:sp>
        <p:nvSpPr>
          <p:cNvPr id="10" name="文本框 9"/>
          <p:cNvSpPr txBox="1"/>
          <p:nvPr/>
        </p:nvSpPr>
        <p:spPr>
          <a:xfrm>
            <a:off x="3208135" y="4787876"/>
            <a:ext cx="2370667" cy="646331"/>
          </a:xfrm>
          <a:prstGeom prst="rect">
            <a:avLst/>
          </a:prstGeom>
          <a:noFill/>
        </p:spPr>
        <p:txBody>
          <a:bodyPr wrap="square" rtlCol="0">
            <a:spAutoFit/>
          </a:bodyPr>
          <a:lstStyle/>
          <a:p>
            <a:r>
              <a:rPr kumimoji="1" lang="en-US" altLang="zh-CN" dirty="0"/>
              <a:t>Pressing the elevator button is idempotent</a:t>
            </a:r>
            <a:endParaRPr kumimoji="1" lang="zh-CN" altLang="en-US" dirty="0"/>
          </a:p>
        </p:txBody>
      </p:sp>
      <p:sp>
        <p:nvSpPr>
          <p:cNvPr id="11" name="文本框 10"/>
          <p:cNvSpPr txBox="1"/>
          <p:nvPr/>
        </p:nvSpPr>
        <p:spPr>
          <a:xfrm>
            <a:off x="6365269" y="4787874"/>
            <a:ext cx="2509459" cy="646331"/>
          </a:xfrm>
          <a:prstGeom prst="rect">
            <a:avLst/>
          </a:prstGeom>
          <a:noFill/>
        </p:spPr>
        <p:txBody>
          <a:bodyPr wrap="square" rtlCol="0">
            <a:spAutoFit/>
          </a:bodyPr>
          <a:lstStyle/>
          <a:p>
            <a:r>
              <a:rPr kumimoji="1" lang="en-US" altLang="zh-CN" dirty="0"/>
              <a:t>Saving money is non-idempotent</a:t>
            </a:r>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Idempotence in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5220072" y="1490089"/>
            <a:ext cx="5760640" cy="922020"/>
          </a:xfrm>
          <a:prstGeom prst="rect">
            <a:avLst/>
          </a:prstGeom>
        </p:spPr>
        <p:txBody>
          <a:bodyPr wrap="square">
            <a:spAutoFit/>
          </a:bodyPr>
          <a:lstStyle/>
          <a:p>
            <a:r>
              <a:rPr lang="en-US" altLang="zh-CN" dirty="0" err="1">
                <a:solidFill>
                  <a:srgbClr val="1A1A1A"/>
                </a:solidFill>
                <a:latin typeface="微软雅黑" panose="020B0503020204020204" charset="-122"/>
                <a:ea typeface="微软雅黑" panose="020B0503020204020204" charset="-122"/>
              </a:rPr>
              <a:t>ReadTime</a:t>
            </a:r>
            <a:r>
              <a:rPr lang="en-US" altLang="zh-CN" dirty="0">
                <a:solidFill>
                  <a:srgbClr val="1A1A1A"/>
                </a:solidFill>
                <a:latin typeface="微软雅黑" panose="020B0503020204020204" charset="-122"/>
                <a:ea typeface="微软雅黑" panose="020B0503020204020204" charset="-122"/>
              </a:rPr>
              <a:t>() {</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return </a:t>
            </a:r>
            <a:r>
              <a:rPr lang="en-US" altLang="zh-CN" dirty="0" err="1">
                <a:solidFill>
                  <a:srgbClr val="1A1A1A"/>
                </a:solidFill>
                <a:latin typeface="微软雅黑" panose="020B0503020204020204" charset="-122"/>
                <a:ea typeface="微软雅黑" panose="020B0503020204020204" charset="-122"/>
              </a:rPr>
              <a:t>current_time</a:t>
            </a:r>
            <a:r>
              <a:rPr lang="en-US" altLang="zh-CN" dirty="0">
                <a:solidFill>
                  <a:srgbClr val="1A1A1A"/>
                </a:solidFill>
                <a:latin typeface="微软雅黑" panose="020B0503020204020204" charset="-122"/>
                <a:ea typeface="微软雅黑" panose="020B0503020204020204" charset="-122"/>
              </a:rPr>
              <a:t>; </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 name="Rectangle 13"/>
          <p:cNvSpPr/>
          <p:nvPr/>
        </p:nvSpPr>
        <p:spPr>
          <a:xfrm>
            <a:off x="5652120" y="1081457"/>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server</a:t>
            </a:r>
            <a:endParaRPr lang="en-US" altLang="zh-CN" sz="2000" dirty="0">
              <a:latin typeface="微软雅黑" panose="020B0503020204020204" charset="-122"/>
              <a:ea typeface="微软雅黑" panose="020B0503020204020204" charset="-122"/>
            </a:endParaRPr>
          </a:p>
        </p:txBody>
      </p:sp>
      <p:sp>
        <p:nvSpPr>
          <p:cNvPr id="7" name="Rectangle 13"/>
          <p:cNvSpPr/>
          <p:nvPr/>
        </p:nvSpPr>
        <p:spPr>
          <a:xfrm>
            <a:off x="1043608" y="1081457"/>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client</a:t>
            </a:r>
            <a:endParaRPr lang="en-US" altLang="zh-CN" sz="2000" dirty="0">
              <a:latin typeface="微软雅黑" panose="020B0503020204020204" charset="-122"/>
              <a:ea typeface="微软雅黑" panose="020B0503020204020204" charset="-122"/>
            </a:endParaRPr>
          </a:p>
        </p:txBody>
      </p:sp>
      <p:sp>
        <p:nvSpPr>
          <p:cNvPr id="8" name="矩形 7"/>
          <p:cNvSpPr/>
          <p:nvPr/>
        </p:nvSpPr>
        <p:spPr>
          <a:xfrm>
            <a:off x="611560" y="1490089"/>
            <a:ext cx="5760640" cy="368300"/>
          </a:xfrm>
          <a:prstGeom prst="rect">
            <a:avLst/>
          </a:prstGeom>
        </p:spPr>
        <p:txBody>
          <a:bodyPr wrap="square">
            <a:spAutoFit/>
          </a:bodyPr>
          <a:lstStyle/>
          <a:p>
            <a:r>
              <a:rPr lang="en-US" altLang="zh-CN" dirty="0">
                <a:solidFill>
                  <a:srgbClr val="1A1A1A"/>
                </a:solidFill>
                <a:latin typeface="微软雅黑" panose="020B0503020204020204" charset="-122"/>
                <a:ea typeface="微软雅黑" panose="020B0503020204020204" charset="-122"/>
              </a:rPr>
              <a:t>Call(server, “</a:t>
            </a:r>
            <a:r>
              <a:rPr lang="en-US" altLang="zh-CN" dirty="0" err="1">
                <a:solidFill>
                  <a:srgbClr val="1A1A1A"/>
                </a:solidFill>
                <a:latin typeface="微软雅黑" panose="020B0503020204020204" charset="-122"/>
                <a:ea typeface="微软雅黑" panose="020B0503020204020204" charset="-122"/>
              </a:rPr>
              <a:t>ReadTime</a:t>
            </a:r>
            <a:r>
              <a:rPr lang="en-US" altLang="zh-CN" dirty="0">
                <a:solidFill>
                  <a:srgbClr val="1A1A1A"/>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9" name="矩形 8"/>
          <p:cNvSpPr/>
          <p:nvPr/>
        </p:nvSpPr>
        <p:spPr>
          <a:xfrm>
            <a:off x="1187624" y="2857500"/>
            <a:ext cx="469900" cy="368300"/>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C0</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1187624" y="3553839"/>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C1</a:t>
            </a:r>
            <a:endParaRPr kumimoji="1" lang="en-US" altLang="zh-CN" dirty="0">
              <a:latin typeface="微软雅黑" panose="020B0503020204020204" charset="-122"/>
              <a:ea typeface="微软雅黑" panose="020B0503020204020204" charset="-122"/>
            </a:endParaRPr>
          </a:p>
        </p:txBody>
      </p:sp>
      <p:sp>
        <p:nvSpPr>
          <p:cNvPr id="11" name="矩形 10"/>
          <p:cNvSpPr/>
          <p:nvPr/>
        </p:nvSpPr>
        <p:spPr>
          <a:xfrm>
            <a:off x="1164629" y="4222269"/>
            <a:ext cx="864339"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Server</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1187624" y="4927630"/>
            <a:ext cx="689035"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cxnSp>
        <p:nvCxnSpPr>
          <p:cNvPr id="14" name="直线连接符 13"/>
          <p:cNvCxnSpPr>
            <a:stCxn id="12" idx="3"/>
          </p:cNvCxnSpPr>
          <p:nvPr/>
        </p:nvCxnSpPr>
        <p:spPr>
          <a:xfrm>
            <a:off x="1876659" y="5112296"/>
            <a:ext cx="5935701" cy="0"/>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008800" y="440693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008800" y="373850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2008800" y="3012712"/>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195736" y="3012712"/>
            <a:ext cx="576064" cy="1394223"/>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2771800" y="3065999"/>
            <a:ext cx="543940" cy="133127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1622"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sp>
        <p:nvSpPr>
          <p:cNvPr id="24" name="矩形 23"/>
          <p:cNvSpPr/>
          <p:nvPr/>
        </p:nvSpPr>
        <p:spPr>
          <a:xfrm>
            <a:off x="2841702" y="2648213"/>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cxnSp>
        <p:nvCxnSpPr>
          <p:cNvPr id="25" name="直线箭头连接符 24"/>
          <p:cNvCxnSpPr/>
          <p:nvPr/>
        </p:nvCxnSpPr>
        <p:spPr>
          <a:xfrm>
            <a:off x="4211960" y="3738505"/>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4551723" y="4134913"/>
            <a:ext cx="204177" cy="31027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851920"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pic>
        <p:nvPicPr>
          <p:cNvPr id="30" name="图片 29"/>
          <p:cNvPicPr>
            <a:picLocks noChangeAspect="1"/>
          </p:cNvPicPr>
          <p:nvPr/>
        </p:nvPicPr>
        <p:blipFill>
          <a:blip r:embed="rId1"/>
          <a:stretch>
            <a:fillRect/>
          </a:stretch>
        </p:blipFill>
        <p:spPr>
          <a:xfrm>
            <a:off x="4745927" y="3792580"/>
            <a:ext cx="406349" cy="406349"/>
          </a:xfrm>
          <a:prstGeom prst="rect">
            <a:avLst/>
          </a:prstGeom>
        </p:spPr>
      </p:pic>
      <p:sp>
        <p:nvSpPr>
          <p:cNvPr id="32" name="矩形 31"/>
          <p:cNvSpPr/>
          <p:nvPr/>
        </p:nvSpPr>
        <p:spPr>
          <a:xfrm>
            <a:off x="4314947" y="3340491"/>
            <a:ext cx="2276585"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Failure &amp; retry</a:t>
            </a:r>
            <a:endParaRPr lang="en-US" altLang="zh-CN" dirty="0">
              <a:solidFill>
                <a:srgbClr val="1A1A1A"/>
              </a:solidFill>
              <a:latin typeface="微软雅黑" panose="020B0503020204020204" charset="-122"/>
              <a:ea typeface="微软雅黑" panose="020B0503020204020204" charset="-122"/>
            </a:endParaRPr>
          </a:p>
        </p:txBody>
      </p:sp>
      <p:cxnSp>
        <p:nvCxnSpPr>
          <p:cNvPr id="33" name="直线箭头连接符 32"/>
          <p:cNvCxnSpPr/>
          <p:nvPr/>
        </p:nvCxnSpPr>
        <p:spPr>
          <a:xfrm>
            <a:off x="6238444" y="3724096"/>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6578207" y="3746186"/>
            <a:ext cx="496271" cy="6437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006946"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sp>
        <p:nvSpPr>
          <p:cNvPr id="38" name="矩形 37"/>
          <p:cNvSpPr/>
          <p:nvPr/>
        </p:nvSpPr>
        <p:spPr>
          <a:xfrm>
            <a:off x="6732240" y="3340491"/>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Idempotence in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5220072" y="1561844"/>
            <a:ext cx="5760640" cy="923330"/>
          </a:xfrm>
          <a:prstGeom prst="rect">
            <a:avLst/>
          </a:prstGeom>
        </p:spPr>
        <p:txBody>
          <a:bodyPr wrap="square">
            <a:spAutoFit/>
          </a:bodyPr>
          <a:lstStyle/>
          <a:p>
            <a:r>
              <a:rPr lang="en-US" altLang="zh-CN" dirty="0" err="1">
                <a:solidFill>
                  <a:srgbClr val="1A1A1A"/>
                </a:solidFill>
                <a:latin typeface="Menlo-Regular" panose="020B0609030804020204" pitchFamily="49" charset="0"/>
              </a:rPr>
              <a:t>ReadTime</a:t>
            </a:r>
            <a:r>
              <a:rPr lang="en-US" altLang="zh-CN" dirty="0">
                <a:solidFill>
                  <a:srgbClr val="1A1A1A"/>
                </a:solidFill>
                <a:latin typeface="Menlo-Regular" panose="020B0609030804020204" pitchFamily="49" charset="0"/>
              </a:rPr>
              <a:t>() {</a:t>
            </a:r>
            <a:endParaRPr lang="en-US" altLang="zh-CN" dirty="0">
              <a:solidFill>
                <a:srgbClr val="1A1A1A"/>
              </a:solidFill>
              <a:latin typeface="Menlo-Regular" panose="020B0609030804020204" pitchFamily="49" charset="0"/>
            </a:endParaRPr>
          </a:p>
          <a:p>
            <a:r>
              <a:rPr lang="en-US" altLang="zh-CN" dirty="0">
                <a:solidFill>
                  <a:srgbClr val="1A1A1A"/>
                </a:solidFill>
                <a:latin typeface="Menlo-Regular" panose="020B0609030804020204" pitchFamily="49" charset="0"/>
              </a:rPr>
              <a:t>  return </a:t>
            </a:r>
            <a:r>
              <a:rPr lang="en-US" altLang="zh-CN" dirty="0" err="1">
                <a:solidFill>
                  <a:srgbClr val="1A1A1A"/>
                </a:solidFill>
                <a:latin typeface="Menlo-Regular" panose="020B0609030804020204" pitchFamily="49" charset="0"/>
              </a:rPr>
              <a:t>current_time</a:t>
            </a:r>
            <a:r>
              <a:rPr lang="en-US" altLang="zh-CN" dirty="0">
                <a:solidFill>
                  <a:srgbClr val="1A1A1A"/>
                </a:solidFill>
                <a:latin typeface="Menlo-Regular" panose="020B0609030804020204" pitchFamily="49" charset="0"/>
              </a:rPr>
              <a:t>; </a:t>
            </a:r>
            <a:endParaRPr lang="en-US" altLang="zh-CN" dirty="0">
              <a:solidFill>
                <a:srgbClr val="1A1A1A"/>
              </a:solidFill>
              <a:latin typeface="Menlo-Regular" panose="020B0609030804020204" pitchFamily="49" charset="0"/>
            </a:endParaRPr>
          </a:p>
          <a:p>
            <a:r>
              <a:rPr lang="en-US" altLang="zh-CN" dirty="0">
                <a:solidFill>
                  <a:srgbClr val="1A1A1A"/>
                </a:solidFill>
                <a:latin typeface="Menlo-Regular" panose="020B0609030804020204" pitchFamily="49" charset="0"/>
              </a:rPr>
              <a:t>}</a:t>
            </a:r>
            <a:endParaRPr lang="zh-CN" altLang="en-US" dirty="0"/>
          </a:p>
        </p:txBody>
      </p:sp>
      <p:sp>
        <p:nvSpPr>
          <p:cNvPr id="6" name="Rectangle 13"/>
          <p:cNvSpPr/>
          <p:nvPr/>
        </p:nvSpPr>
        <p:spPr>
          <a:xfrm>
            <a:off x="5652120" y="1081457"/>
            <a:ext cx="2160240" cy="3804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Eras Medium ITC" pitchFamily="34" charset="0"/>
              </a:rPr>
              <a:t>RPC server</a:t>
            </a:r>
            <a:endParaRPr lang="en-US" altLang="zh-CN" sz="2000" dirty="0">
              <a:latin typeface="Eras Medium ITC" pitchFamily="34" charset="0"/>
            </a:endParaRPr>
          </a:p>
        </p:txBody>
      </p:sp>
      <p:sp>
        <p:nvSpPr>
          <p:cNvPr id="7" name="Rectangle 13"/>
          <p:cNvSpPr/>
          <p:nvPr/>
        </p:nvSpPr>
        <p:spPr>
          <a:xfrm>
            <a:off x="1043608" y="1081457"/>
            <a:ext cx="2160240" cy="3804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Eras Medium ITC" pitchFamily="34" charset="0"/>
              </a:rPr>
              <a:t>RPC client</a:t>
            </a:r>
            <a:endParaRPr lang="en-US" altLang="zh-CN" sz="2000" dirty="0">
              <a:latin typeface="Eras Medium ITC" pitchFamily="34" charset="0"/>
            </a:endParaRPr>
          </a:p>
        </p:txBody>
      </p:sp>
      <p:sp>
        <p:nvSpPr>
          <p:cNvPr id="8" name="矩形 7"/>
          <p:cNvSpPr/>
          <p:nvPr/>
        </p:nvSpPr>
        <p:spPr>
          <a:xfrm>
            <a:off x="611560" y="1490089"/>
            <a:ext cx="5760640" cy="369332"/>
          </a:xfrm>
          <a:prstGeom prst="rect">
            <a:avLst/>
          </a:prstGeom>
        </p:spPr>
        <p:txBody>
          <a:bodyPr wrap="square">
            <a:spAutoFit/>
          </a:bodyPr>
          <a:lstStyle/>
          <a:p>
            <a:r>
              <a:rPr lang="en-US" altLang="zh-CN" dirty="0">
                <a:solidFill>
                  <a:srgbClr val="1A1A1A"/>
                </a:solidFill>
                <a:latin typeface="Menlo-Regular" panose="020B0609030804020204" pitchFamily="49" charset="0"/>
              </a:rPr>
              <a:t>Call(server, “</a:t>
            </a:r>
            <a:r>
              <a:rPr lang="en-US" altLang="zh-CN" dirty="0" err="1">
                <a:solidFill>
                  <a:srgbClr val="1A1A1A"/>
                </a:solidFill>
                <a:latin typeface="Menlo-Regular" panose="020B0609030804020204" pitchFamily="49" charset="0"/>
              </a:rPr>
              <a:t>ReadTime</a:t>
            </a:r>
            <a:r>
              <a:rPr lang="en-US" altLang="zh-CN" dirty="0">
                <a:solidFill>
                  <a:srgbClr val="1A1A1A"/>
                </a:solidFill>
                <a:latin typeface="Menlo-Regular" panose="020B0609030804020204" pitchFamily="49" charset="0"/>
              </a:rPr>
              <a:t>”);</a:t>
            </a:r>
            <a:endParaRPr lang="zh-CN" altLang="en-US" dirty="0"/>
          </a:p>
        </p:txBody>
      </p:sp>
      <p:sp>
        <p:nvSpPr>
          <p:cNvPr id="9" name="矩形 8"/>
          <p:cNvSpPr/>
          <p:nvPr/>
        </p:nvSpPr>
        <p:spPr>
          <a:xfrm>
            <a:off x="1187624" y="2857500"/>
            <a:ext cx="469900" cy="368300"/>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C0</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1187624" y="3553839"/>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C1</a:t>
            </a:r>
            <a:endParaRPr kumimoji="1" lang="en-US" altLang="zh-CN" dirty="0">
              <a:latin typeface="微软雅黑" panose="020B0503020204020204" charset="-122"/>
              <a:ea typeface="微软雅黑" panose="020B0503020204020204" charset="-122"/>
            </a:endParaRPr>
          </a:p>
        </p:txBody>
      </p:sp>
      <p:sp>
        <p:nvSpPr>
          <p:cNvPr id="11" name="矩形 10"/>
          <p:cNvSpPr/>
          <p:nvPr/>
        </p:nvSpPr>
        <p:spPr>
          <a:xfrm>
            <a:off x="1164629" y="4222269"/>
            <a:ext cx="864339"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Server</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1187624" y="4927630"/>
            <a:ext cx="689035"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cxnSp>
        <p:nvCxnSpPr>
          <p:cNvPr id="14" name="直线连接符 13"/>
          <p:cNvCxnSpPr>
            <a:stCxn id="12" idx="3"/>
          </p:cNvCxnSpPr>
          <p:nvPr/>
        </p:nvCxnSpPr>
        <p:spPr>
          <a:xfrm>
            <a:off x="1876659" y="5112296"/>
            <a:ext cx="5935701" cy="0"/>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008800" y="440693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008800" y="373850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2008800" y="3012712"/>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195736" y="3012712"/>
            <a:ext cx="576064" cy="1394223"/>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2771800" y="3065999"/>
            <a:ext cx="543940" cy="133127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1622"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sp>
        <p:nvSpPr>
          <p:cNvPr id="24" name="矩形 23"/>
          <p:cNvSpPr/>
          <p:nvPr/>
        </p:nvSpPr>
        <p:spPr>
          <a:xfrm>
            <a:off x="2841702" y="2648213"/>
            <a:ext cx="685800" cy="368300"/>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zh-CN" altLang="en-US" dirty="0">
              <a:latin typeface="微软雅黑" panose="020B0503020204020204" charset="-122"/>
              <a:ea typeface="微软雅黑" panose="020B0503020204020204" charset="-122"/>
            </a:endParaRPr>
          </a:p>
        </p:txBody>
      </p:sp>
      <p:cxnSp>
        <p:nvCxnSpPr>
          <p:cNvPr id="25" name="直线箭头连接符 24"/>
          <p:cNvCxnSpPr/>
          <p:nvPr/>
        </p:nvCxnSpPr>
        <p:spPr>
          <a:xfrm>
            <a:off x="4211960" y="3738505"/>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4551723" y="4134913"/>
            <a:ext cx="204177" cy="31027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851920"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pic>
        <p:nvPicPr>
          <p:cNvPr id="30" name="图片 29"/>
          <p:cNvPicPr>
            <a:picLocks noChangeAspect="1"/>
          </p:cNvPicPr>
          <p:nvPr/>
        </p:nvPicPr>
        <p:blipFill>
          <a:blip r:embed="rId1"/>
          <a:stretch>
            <a:fillRect/>
          </a:stretch>
        </p:blipFill>
        <p:spPr>
          <a:xfrm>
            <a:off x="4745927" y="3792580"/>
            <a:ext cx="406349" cy="406349"/>
          </a:xfrm>
          <a:prstGeom prst="rect">
            <a:avLst/>
          </a:prstGeom>
        </p:spPr>
      </p:pic>
      <p:sp>
        <p:nvSpPr>
          <p:cNvPr id="32" name="矩形 31"/>
          <p:cNvSpPr/>
          <p:nvPr/>
        </p:nvSpPr>
        <p:spPr>
          <a:xfrm>
            <a:off x="4314947" y="3340491"/>
            <a:ext cx="2276585"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Failure &amp; retry</a:t>
            </a:r>
            <a:endParaRPr lang="en-US" altLang="zh-CN" dirty="0">
              <a:solidFill>
                <a:srgbClr val="1A1A1A"/>
              </a:solidFill>
              <a:latin typeface="微软雅黑" panose="020B0503020204020204" charset="-122"/>
              <a:ea typeface="微软雅黑" panose="020B0503020204020204" charset="-122"/>
            </a:endParaRPr>
          </a:p>
        </p:txBody>
      </p:sp>
      <p:cxnSp>
        <p:nvCxnSpPr>
          <p:cNvPr id="33" name="直线箭头连接符 32"/>
          <p:cNvCxnSpPr/>
          <p:nvPr/>
        </p:nvCxnSpPr>
        <p:spPr>
          <a:xfrm>
            <a:off x="6238444" y="3724096"/>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6578207" y="3746186"/>
            <a:ext cx="496271" cy="6437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006946" y="4482000"/>
            <a:ext cx="1300356"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ReadTime</a:t>
            </a:r>
            <a:endParaRPr lang="en-US" altLang="zh-CN" dirty="0" err="1">
              <a:solidFill>
                <a:srgbClr val="1A1A1A"/>
              </a:solidFill>
              <a:latin typeface="微软雅黑" panose="020B0503020204020204" charset="-122"/>
              <a:ea typeface="微软雅黑" panose="020B0503020204020204" charset="-122"/>
            </a:endParaRPr>
          </a:p>
        </p:txBody>
      </p:sp>
      <p:sp>
        <p:nvSpPr>
          <p:cNvPr id="38" name="矩形 37"/>
          <p:cNvSpPr/>
          <p:nvPr/>
        </p:nvSpPr>
        <p:spPr>
          <a:xfrm>
            <a:off x="6732240" y="3340491"/>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sp>
        <p:nvSpPr>
          <p:cNvPr id="3" name="矩形 2"/>
          <p:cNvSpPr/>
          <p:nvPr/>
        </p:nvSpPr>
        <p:spPr>
          <a:xfrm>
            <a:off x="611560" y="1050851"/>
            <a:ext cx="8075240" cy="1518905"/>
          </a:xfrm>
          <a:prstGeom prst="rect">
            <a:avLst/>
          </a:prstGeom>
          <a:solidFill>
            <a:schemeClr val="bg1"/>
          </a:solid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526748" y="1334938"/>
            <a:ext cx="4049395" cy="1322070"/>
          </a:xfrm>
          <a:prstGeom prst="rect">
            <a:avLst/>
          </a:prstGeom>
        </p:spPr>
        <p:txBody>
          <a:bodyPr wrap="none">
            <a:spAutoFit/>
          </a:bodyPr>
          <a:lstStyle/>
          <a:p>
            <a:pPr algn="ctr"/>
            <a:r>
              <a:rPr lang="en-US" altLang="zh-CN" sz="2000" dirty="0">
                <a:latin typeface="微软雅黑" panose="020B0503020204020204" charset="-122"/>
                <a:ea typeface="微软雅黑" panose="020B0503020204020204" charset="-122"/>
              </a:rPr>
              <a:t>Expect </a:t>
            </a:r>
            <a:r>
              <a:rPr lang="en-US" altLang="zh-CN" sz="2000" dirty="0" err="1">
                <a:latin typeface="微软雅黑" panose="020B0503020204020204" charset="-122"/>
                <a:ea typeface="微软雅黑" panose="020B0503020204020204" charset="-122"/>
              </a:rPr>
              <a:t>ReadTime</a:t>
            </a:r>
            <a:r>
              <a:rPr lang="en-US" altLang="zh-CN" sz="2000" dirty="0">
                <a:latin typeface="微软雅黑" panose="020B0503020204020204" charset="-122"/>
                <a:ea typeface="微软雅黑" panose="020B0503020204020204" charset="-122"/>
              </a:rPr>
              <a:t> is called </a:t>
            </a:r>
            <a:r>
              <a:rPr lang="en-US" altLang="zh-CN" sz="2000" b="1" dirty="0">
                <a:solidFill>
                  <a:srgbClr val="BE384B"/>
                </a:solidFill>
                <a:latin typeface="微软雅黑" panose="020B0503020204020204" charset="-122"/>
                <a:ea typeface="微软雅黑" panose="020B0503020204020204" charset="-122"/>
              </a:rPr>
              <a:t>twice</a:t>
            </a:r>
            <a:endParaRPr lang="en-US" altLang="zh-CN" sz="2000" b="1" dirty="0">
              <a:solidFill>
                <a:srgbClr val="BE384B"/>
              </a:solidFill>
              <a:latin typeface="微软雅黑" panose="020B0503020204020204" charset="-122"/>
              <a:ea typeface="微软雅黑" panose="020B0503020204020204" charset="-122"/>
            </a:endParaRPr>
          </a:p>
          <a:p>
            <a:pPr algn="ctr"/>
            <a:r>
              <a:rPr lang="en-US" altLang="zh-CN" sz="2000" dirty="0">
                <a:latin typeface="微软雅黑" panose="020B0503020204020204" charset="-122"/>
                <a:ea typeface="微软雅黑" panose="020B0503020204020204" charset="-122"/>
              </a:rPr>
              <a:t>Actually called </a:t>
            </a:r>
            <a:r>
              <a:rPr lang="en-US" altLang="zh-CN" sz="2000" b="1" dirty="0">
                <a:solidFill>
                  <a:srgbClr val="BE384B"/>
                </a:solidFill>
                <a:latin typeface="微软雅黑" panose="020B0503020204020204" charset="-122"/>
                <a:ea typeface="微软雅黑" panose="020B0503020204020204" charset="-122"/>
              </a:rPr>
              <a:t>3 times</a:t>
            </a:r>
            <a:endParaRPr lang="en-US" altLang="zh-CN" sz="2000" b="1" dirty="0">
              <a:solidFill>
                <a:srgbClr val="BE384B"/>
              </a:solidFill>
              <a:latin typeface="微软雅黑" panose="020B0503020204020204" charset="-122"/>
              <a:ea typeface="微软雅黑" panose="020B0503020204020204" charset="-122"/>
            </a:endParaRPr>
          </a:p>
          <a:p>
            <a:pPr algn="ctr"/>
            <a:r>
              <a:rPr lang="en-US" altLang="zh-CN" sz="2000" dirty="0">
                <a:latin typeface="微软雅黑" panose="020B0503020204020204" charset="-122"/>
                <a:ea typeface="微软雅黑" panose="020B0503020204020204" charset="-122"/>
              </a:rPr>
              <a:t>Is it ok? Why?</a:t>
            </a:r>
            <a:endParaRPr lang="en-US" altLang="zh-CN" sz="2000" dirty="0">
              <a:latin typeface="微软雅黑" panose="020B0503020204020204" charset="-122"/>
              <a:ea typeface="微软雅黑" panose="020B0503020204020204" charset="-122"/>
            </a:endParaRPr>
          </a:p>
          <a:p>
            <a:pPr algn="ctr"/>
            <a:r>
              <a:rPr lang="zh-CN" altLang="en-US" sz="2000" dirty="0">
                <a:latin typeface="微软雅黑" panose="020B0503020204020204" charset="-122"/>
                <a:ea typeface="微软雅黑" panose="020B0503020204020204" charset="-122"/>
              </a:rPr>
              <a:t>没问题，因为是幂等操作！</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Idempotence in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矩形 4"/>
          <p:cNvSpPr/>
          <p:nvPr/>
        </p:nvSpPr>
        <p:spPr>
          <a:xfrm>
            <a:off x="5220072" y="1490089"/>
            <a:ext cx="5760640" cy="922020"/>
          </a:xfrm>
          <a:prstGeom prst="rect">
            <a:avLst/>
          </a:prstGeom>
        </p:spPr>
        <p:txBody>
          <a:bodyPr wrap="square">
            <a:spAutoFit/>
          </a:bodyPr>
          <a:lstStyle/>
          <a:p>
            <a:r>
              <a:rPr lang="en-US" altLang="zh-CN" dirty="0">
                <a:solidFill>
                  <a:srgbClr val="1A1A1A"/>
                </a:solidFill>
                <a:latin typeface="微软雅黑" panose="020B0503020204020204" charset="-122"/>
                <a:ea typeface="微软雅黑" panose="020B0503020204020204" charset="-122"/>
              </a:rPr>
              <a:t>Like() {</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counter++;</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 name="Rectangle 13"/>
          <p:cNvSpPr/>
          <p:nvPr/>
        </p:nvSpPr>
        <p:spPr>
          <a:xfrm>
            <a:off x="5652120" y="1081457"/>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server</a:t>
            </a:r>
            <a:endParaRPr lang="en-US" altLang="zh-CN" sz="2000" dirty="0">
              <a:latin typeface="微软雅黑" panose="020B0503020204020204" charset="-122"/>
              <a:ea typeface="微软雅黑" panose="020B0503020204020204" charset="-122"/>
            </a:endParaRPr>
          </a:p>
        </p:txBody>
      </p:sp>
      <p:sp>
        <p:nvSpPr>
          <p:cNvPr id="7" name="Rectangle 13"/>
          <p:cNvSpPr/>
          <p:nvPr/>
        </p:nvSpPr>
        <p:spPr>
          <a:xfrm>
            <a:off x="1043608" y="1081457"/>
            <a:ext cx="2160240" cy="3804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client</a:t>
            </a:r>
            <a:endParaRPr lang="en-US" altLang="zh-CN" sz="2000" dirty="0">
              <a:latin typeface="微软雅黑" panose="020B0503020204020204" charset="-122"/>
              <a:ea typeface="微软雅黑" panose="020B0503020204020204" charset="-122"/>
            </a:endParaRPr>
          </a:p>
        </p:txBody>
      </p:sp>
      <p:sp>
        <p:nvSpPr>
          <p:cNvPr id="8" name="矩形 7"/>
          <p:cNvSpPr/>
          <p:nvPr/>
        </p:nvSpPr>
        <p:spPr>
          <a:xfrm>
            <a:off x="611560" y="1490089"/>
            <a:ext cx="5760640" cy="368300"/>
          </a:xfrm>
          <a:prstGeom prst="rect">
            <a:avLst/>
          </a:prstGeom>
        </p:spPr>
        <p:txBody>
          <a:bodyPr wrap="square">
            <a:spAutoFit/>
          </a:bodyPr>
          <a:lstStyle/>
          <a:p>
            <a:r>
              <a:rPr lang="en-US" altLang="zh-CN" dirty="0">
                <a:solidFill>
                  <a:srgbClr val="1A1A1A"/>
                </a:solidFill>
                <a:latin typeface="微软雅黑" panose="020B0503020204020204" charset="-122"/>
                <a:ea typeface="微软雅黑" panose="020B0503020204020204" charset="-122"/>
              </a:rPr>
              <a:t>Call(server, “Like”);</a:t>
            </a:r>
            <a:endParaRPr lang="en-US" altLang="zh-CN" dirty="0">
              <a:solidFill>
                <a:srgbClr val="1A1A1A"/>
              </a:solidFill>
              <a:latin typeface="微软雅黑" panose="020B0503020204020204" charset="-122"/>
              <a:ea typeface="微软雅黑" panose="020B0503020204020204" charset="-122"/>
            </a:endParaRPr>
          </a:p>
        </p:txBody>
      </p:sp>
      <p:sp>
        <p:nvSpPr>
          <p:cNvPr id="9" name="矩形 8"/>
          <p:cNvSpPr/>
          <p:nvPr/>
        </p:nvSpPr>
        <p:spPr>
          <a:xfrm>
            <a:off x="1187624" y="2857500"/>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C0</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1187624" y="3553839"/>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C1</a:t>
            </a:r>
            <a:endParaRPr kumimoji="1" lang="en-US" altLang="zh-CN" dirty="0">
              <a:latin typeface="微软雅黑" panose="020B0503020204020204" charset="-122"/>
              <a:ea typeface="微软雅黑" panose="020B0503020204020204" charset="-122"/>
            </a:endParaRPr>
          </a:p>
        </p:txBody>
      </p:sp>
      <p:sp>
        <p:nvSpPr>
          <p:cNvPr id="11" name="矩形 10"/>
          <p:cNvSpPr/>
          <p:nvPr/>
        </p:nvSpPr>
        <p:spPr>
          <a:xfrm>
            <a:off x="1164629" y="4222269"/>
            <a:ext cx="864339"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Server</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1187624" y="4927630"/>
            <a:ext cx="689035"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cxnSp>
        <p:nvCxnSpPr>
          <p:cNvPr id="14" name="直线连接符 13"/>
          <p:cNvCxnSpPr>
            <a:stCxn id="12" idx="3"/>
          </p:cNvCxnSpPr>
          <p:nvPr/>
        </p:nvCxnSpPr>
        <p:spPr>
          <a:xfrm>
            <a:off x="1876659" y="5112296"/>
            <a:ext cx="5935701" cy="0"/>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008800" y="440693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008800" y="373850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2008800" y="3012712"/>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195736" y="3012712"/>
            <a:ext cx="576064" cy="1394223"/>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2771800" y="3065999"/>
            <a:ext cx="543940" cy="133127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1622"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24" name="矩形 23"/>
          <p:cNvSpPr/>
          <p:nvPr/>
        </p:nvSpPr>
        <p:spPr>
          <a:xfrm>
            <a:off x="2841702" y="2648213"/>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cxnSp>
        <p:nvCxnSpPr>
          <p:cNvPr id="25" name="直线箭头连接符 24"/>
          <p:cNvCxnSpPr/>
          <p:nvPr/>
        </p:nvCxnSpPr>
        <p:spPr>
          <a:xfrm>
            <a:off x="4211960" y="3738505"/>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4551723" y="4134913"/>
            <a:ext cx="204177" cy="31027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272182" y="4494292"/>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pic>
        <p:nvPicPr>
          <p:cNvPr id="30" name="图片 29"/>
          <p:cNvPicPr>
            <a:picLocks noChangeAspect="1"/>
          </p:cNvPicPr>
          <p:nvPr/>
        </p:nvPicPr>
        <p:blipFill>
          <a:blip r:embed="rId1"/>
          <a:stretch>
            <a:fillRect/>
          </a:stretch>
        </p:blipFill>
        <p:spPr>
          <a:xfrm>
            <a:off x="4745927" y="3792580"/>
            <a:ext cx="406349" cy="406349"/>
          </a:xfrm>
          <a:prstGeom prst="rect">
            <a:avLst/>
          </a:prstGeom>
        </p:spPr>
      </p:pic>
      <p:sp>
        <p:nvSpPr>
          <p:cNvPr id="32" name="矩形 31"/>
          <p:cNvSpPr/>
          <p:nvPr/>
        </p:nvSpPr>
        <p:spPr>
          <a:xfrm>
            <a:off x="4314947" y="3340491"/>
            <a:ext cx="2276585"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Failure &amp; retry</a:t>
            </a:r>
            <a:endParaRPr lang="en-US" altLang="zh-CN" dirty="0">
              <a:solidFill>
                <a:srgbClr val="1A1A1A"/>
              </a:solidFill>
              <a:latin typeface="微软雅黑" panose="020B0503020204020204" charset="-122"/>
              <a:ea typeface="微软雅黑" panose="020B0503020204020204" charset="-122"/>
            </a:endParaRPr>
          </a:p>
        </p:txBody>
      </p:sp>
      <p:cxnSp>
        <p:nvCxnSpPr>
          <p:cNvPr id="33" name="直线箭头连接符 32"/>
          <p:cNvCxnSpPr/>
          <p:nvPr/>
        </p:nvCxnSpPr>
        <p:spPr>
          <a:xfrm>
            <a:off x="6238444" y="3724096"/>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6578207" y="3746186"/>
            <a:ext cx="496271" cy="6437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273241"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38" name="矩形 37"/>
          <p:cNvSpPr/>
          <p:nvPr/>
        </p:nvSpPr>
        <p:spPr>
          <a:xfrm>
            <a:off x="6732240" y="3340491"/>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pic>
        <p:nvPicPr>
          <p:cNvPr id="1028" name="Picture 4" descr="求点赞、被点赞，社交网络用户对点赞又爱又恨- 链闻Chain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263" y="1889412"/>
            <a:ext cx="1010791" cy="53821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2112512" y="470830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counter=1</a:t>
            </a:r>
            <a:endParaRPr lang="en-US" altLang="zh-CN" dirty="0">
              <a:solidFill>
                <a:srgbClr val="1A1A1A"/>
              </a:solidFill>
              <a:latin typeface="微软雅黑" panose="020B0503020204020204" charset="-122"/>
              <a:ea typeface="微软雅黑" panose="020B0503020204020204" charset="-122"/>
            </a:endParaRPr>
          </a:p>
        </p:txBody>
      </p:sp>
      <p:sp>
        <p:nvSpPr>
          <p:cNvPr id="35" name="矩形 34"/>
          <p:cNvSpPr/>
          <p:nvPr/>
        </p:nvSpPr>
        <p:spPr>
          <a:xfrm>
            <a:off x="4135018" y="4717206"/>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counter=2</a:t>
            </a:r>
            <a:endParaRPr lang="en-US" altLang="zh-CN" dirty="0">
              <a:solidFill>
                <a:srgbClr val="1A1A1A"/>
              </a:solidFill>
              <a:latin typeface="微软雅黑" panose="020B0503020204020204" charset="-122"/>
              <a:ea typeface="微软雅黑" panose="020B0503020204020204" charset="-122"/>
            </a:endParaRPr>
          </a:p>
        </p:txBody>
      </p:sp>
      <p:sp>
        <p:nvSpPr>
          <p:cNvPr id="36" name="矩形 35"/>
          <p:cNvSpPr/>
          <p:nvPr/>
        </p:nvSpPr>
        <p:spPr>
          <a:xfrm>
            <a:off x="6034933" y="471053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a:t>
            </a:r>
            <a:r>
              <a:rPr lang="en-US" altLang="zh-CN" b="1" dirty="0">
                <a:solidFill>
                  <a:srgbClr val="BE384B"/>
                </a:solidFill>
                <a:latin typeface="微软雅黑" panose="020B0503020204020204" charset="-122"/>
                <a:ea typeface="微软雅黑" panose="020B0503020204020204" charset="-122"/>
              </a:rPr>
              <a:t>3</a:t>
            </a:r>
            <a:endParaRPr lang="zh-CN" altLang="en-US" b="1" dirty="0">
              <a:solidFill>
                <a:srgbClr val="BE384B"/>
              </a:solidFill>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Idempotence in RPC</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5220072" y="1490089"/>
            <a:ext cx="5760640" cy="923330"/>
          </a:xfrm>
          <a:prstGeom prst="rect">
            <a:avLst/>
          </a:prstGeom>
        </p:spPr>
        <p:txBody>
          <a:bodyPr wrap="square">
            <a:spAutoFit/>
          </a:bodyPr>
          <a:lstStyle/>
          <a:p>
            <a:r>
              <a:rPr lang="en-US" altLang="zh-CN" dirty="0">
                <a:solidFill>
                  <a:srgbClr val="1A1A1A"/>
                </a:solidFill>
                <a:latin typeface="Menlo-Regular" panose="020B0609030804020204" pitchFamily="49" charset="0"/>
              </a:rPr>
              <a:t>Like() {</a:t>
            </a:r>
            <a:endParaRPr lang="en-US" altLang="zh-CN" dirty="0">
              <a:solidFill>
                <a:srgbClr val="1A1A1A"/>
              </a:solidFill>
              <a:latin typeface="Menlo-Regular" panose="020B0609030804020204" pitchFamily="49" charset="0"/>
            </a:endParaRPr>
          </a:p>
          <a:p>
            <a:r>
              <a:rPr lang="en-US" altLang="zh-CN" dirty="0">
                <a:solidFill>
                  <a:srgbClr val="1A1A1A"/>
                </a:solidFill>
                <a:latin typeface="Menlo-Regular" panose="020B0609030804020204" pitchFamily="49" charset="0"/>
              </a:rPr>
              <a:t>  counter++;</a:t>
            </a:r>
            <a:endParaRPr lang="en-US" altLang="zh-CN" dirty="0">
              <a:solidFill>
                <a:srgbClr val="1A1A1A"/>
              </a:solidFill>
              <a:latin typeface="Menlo-Regular" panose="020B0609030804020204" pitchFamily="49" charset="0"/>
            </a:endParaRPr>
          </a:p>
          <a:p>
            <a:r>
              <a:rPr lang="en-US" altLang="zh-CN" dirty="0">
                <a:solidFill>
                  <a:srgbClr val="1A1A1A"/>
                </a:solidFill>
                <a:latin typeface="Menlo-Regular" panose="020B0609030804020204" pitchFamily="49" charset="0"/>
              </a:rPr>
              <a:t>}</a:t>
            </a:r>
            <a:endParaRPr lang="zh-CN" altLang="en-US" dirty="0"/>
          </a:p>
        </p:txBody>
      </p:sp>
      <p:sp>
        <p:nvSpPr>
          <p:cNvPr id="6" name="Rectangle 13"/>
          <p:cNvSpPr/>
          <p:nvPr/>
        </p:nvSpPr>
        <p:spPr>
          <a:xfrm>
            <a:off x="5652120" y="1081457"/>
            <a:ext cx="2160240" cy="3804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Eras Medium ITC" pitchFamily="34" charset="0"/>
              </a:rPr>
              <a:t>RPC server</a:t>
            </a:r>
            <a:endParaRPr lang="en-US" altLang="zh-CN" sz="2000" dirty="0">
              <a:latin typeface="Eras Medium ITC" pitchFamily="34" charset="0"/>
            </a:endParaRPr>
          </a:p>
        </p:txBody>
      </p:sp>
      <p:sp>
        <p:nvSpPr>
          <p:cNvPr id="7" name="Rectangle 13"/>
          <p:cNvSpPr/>
          <p:nvPr/>
        </p:nvSpPr>
        <p:spPr>
          <a:xfrm>
            <a:off x="1043608" y="1081457"/>
            <a:ext cx="2160240" cy="3804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Eras Medium ITC" pitchFamily="34" charset="0"/>
              </a:rPr>
              <a:t>RPC client</a:t>
            </a:r>
            <a:endParaRPr lang="en-US" altLang="zh-CN" sz="2000" dirty="0">
              <a:latin typeface="Eras Medium ITC" pitchFamily="34" charset="0"/>
            </a:endParaRPr>
          </a:p>
        </p:txBody>
      </p:sp>
      <p:sp>
        <p:nvSpPr>
          <p:cNvPr id="8" name="矩形 7"/>
          <p:cNvSpPr/>
          <p:nvPr/>
        </p:nvSpPr>
        <p:spPr>
          <a:xfrm>
            <a:off x="611560" y="1490089"/>
            <a:ext cx="5760640" cy="369332"/>
          </a:xfrm>
          <a:prstGeom prst="rect">
            <a:avLst/>
          </a:prstGeom>
        </p:spPr>
        <p:txBody>
          <a:bodyPr wrap="square">
            <a:spAutoFit/>
          </a:bodyPr>
          <a:lstStyle/>
          <a:p>
            <a:r>
              <a:rPr lang="en-US" altLang="zh-CN" dirty="0">
                <a:solidFill>
                  <a:srgbClr val="1A1A1A"/>
                </a:solidFill>
                <a:latin typeface="Menlo-Regular" panose="020B0609030804020204" pitchFamily="49" charset="0"/>
              </a:rPr>
              <a:t>Call(server, “Like”);</a:t>
            </a:r>
            <a:endParaRPr lang="zh-CN" altLang="en-US" dirty="0"/>
          </a:p>
        </p:txBody>
      </p:sp>
      <p:sp>
        <p:nvSpPr>
          <p:cNvPr id="9" name="矩形 8"/>
          <p:cNvSpPr/>
          <p:nvPr/>
        </p:nvSpPr>
        <p:spPr>
          <a:xfrm>
            <a:off x="1187624" y="2857500"/>
            <a:ext cx="469900" cy="368300"/>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C0</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1187624" y="3553839"/>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C1</a:t>
            </a:r>
            <a:endParaRPr kumimoji="1" lang="en-US" altLang="zh-CN" dirty="0">
              <a:latin typeface="微软雅黑" panose="020B0503020204020204" charset="-122"/>
              <a:ea typeface="微软雅黑" panose="020B0503020204020204" charset="-122"/>
            </a:endParaRPr>
          </a:p>
        </p:txBody>
      </p:sp>
      <p:sp>
        <p:nvSpPr>
          <p:cNvPr id="11" name="矩形 10"/>
          <p:cNvSpPr/>
          <p:nvPr/>
        </p:nvSpPr>
        <p:spPr>
          <a:xfrm>
            <a:off x="1164629" y="4222269"/>
            <a:ext cx="864339"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Server</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1187624" y="4927630"/>
            <a:ext cx="689035"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cxnSp>
        <p:nvCxnSpPr>
          <p:cNvPr id="14" name="直线连接符 13"/>
          <p:cNvCxnSpPr>
            <a:stCxn id="12" idx="3"/>
          </p:cNvCxnSpPr>
          <p:nvPr/>
        </p:nvCxnSpPr>
        <p:spPr>
          <a:xfrm>
            <a:off x="1876659" y="5112296"/>
            <a:ext cx="5935701" cy="0"/>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008800" y="440693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008800" y="373850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2008800" y="3012712"/>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195736" y="3012712"/>
            <a:ext cx="576064" cy="1394223"/>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2771800" y="3065999"/>
            <a:ext cx="543940" cy="133127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1622"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24" name="矩形 23"/>
          <p:cNvSpPr/>
          <p:nvPr/>
        </p:nvSpPr>
        <p:spPr>
          <a:xfrm>
            <a:off x="2841702" y="2648213"/>
            <a:ext cx="685800" cy="368300"/>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cxnSp>
        <p:nvCxnSpPr>
          <p:cNvPr id="25" name="直线箭头连接符 24"/>
          <p:cNvCxnSpPr/>
          <p:nvPr/>
        </p:nvCxnSpPr>
        <p:spPr>
          <a:xfrm>
            <a:off x="4211960" y="3738505"/>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4551723" y="4134913"/>
            <a:ext cx="204177" cy="31027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272182" y="4494292"/>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pic>
        <p:nvPicPr>
          <p:cNvPr id="30" name="图片 29"/>
          <p:cNvPicPr>
            <a:picLocks noChangeAspect="1"/>
          </p:cNvPicPr>
          <p:nvPr/>
        </p:nvPicPr>
        <p:blipFill>
          <a:blip r:embed="rId1"/>
          <a:stretch>
            <a:fillRect/>
          </a:stretch>
        </p:blipFill>
        <p:spPr>
          <a:xfrm>
            <a:off x="4745927" y="3792580"/>
            <a:ext cx="406349" cy="406349"/>
          </a:xfrm>
          <a:prstGeom prst="rect">
            <a:avLst/>
          </a:prstGeom>
        </p:spPr>
      </p:pic>
      <p:sp>
        <p:nvSpPr>
          <p:cNvPr id="32" name="矩形 31"/>
          <p:cNvSpPr/>
          <p:nvPr/>
        </p:nvSpPr>
        <p:spPr>
          <a:xfrm>
            <a:off x="4314947" y="3340491"/>
            <a:ext cx="2276585"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Failure &amp; retry</a:t>
            </a:r>
            <a:endParaRPr lang="en-US" altLang="zh-CN" dirty="0">
              <a:solidFill>
                <a:srgbClr val="1A1A1A"/>
              </a:solidFill>
              <a:latin typeface="微软雅黑" panose="020B0503020204020204" charset="-122"/>
              <a:ea typeface="微软雅黑" panose="020B0503020204020204" charset="-122"/>
            </a:endParaRPr>
          </a:p>
        </p:txBody>
      </p:sp>
      <p:cxnSp>
        <p:nvCxnSpPr>
          <p:cNvPr id="33" name="直线箭头连接符 32"/>
          <p:cNvCxnSpPr/>
          <p:nvPr/>
        </p:nvCxnSpPr>
        <p:spPr>
          <a:xfrm>
            <a:off x="6238444" y="3724096"/>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6578207" y="3746186"/>
            <a:ext cx="496271" cy="6437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273241"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38" name="矩形 37"/>
          <p:cNvSpPr/>
          <p:nvPr/>
        </p:nvSpPr>
        <p:spPr>
          <a:xfrm>
            <a:off x="6732240" y="3340491"/>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pic>
        <p:nvPicPr>
          <p:cNvPr id="1028" name="Picture 4" descr="求点赞、被点赞，社交网络用户对点赞又爱又恨- 链闻Chain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263" y="1889412"/>
            <a:ext cx="1010791" cy="53821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2112512" y="470830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counter=1</a:t>
            </a:r>
            <a:endParaRPr lang="en-US" altLang="zh-CN" dirty="0">
              <a:solidFill>
                <a:srgbClr val="1A1A1A"/>
              </a:solidFill>
              <a:latin typeface="微软雅黑" panose="020B0503020204020204" charset="-122"/>
              <a:ea typeface="微软雅黑" panose="020B0503020204020204" charset="-122"/>
            </a:endParaRPr>
          </a:p>
        </p:txBody>
      </p:sp>
      <p:sp>
        <p:nvSpPr>
          <p:cNvPr id="35" name="矩形 34"/>
          <p:cNvSpPr/>
          <p:nvPr/>
        </p:nvSpPr>
        <p:spPr>
          <a:xfrm>
            <a:off x="4135018" y="4717206"/>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counter=2</a:t>
            </a:r>
            <a:endParaRPr lang="en-US" altLang="zh-CN" dirty="0">
              <a:solidFill>
                <a:srgbClr val="1A1A1A"/>
              </a:solidFill>
              <a:latin typeface="微软雅黑" panose="020B0503020204020204" charset="-122"/>
              <a:ea typeface="微软雅黑" panose="020B0503020204020204" charset="-122"/>
            </a:endParaRPr>
          </a:p>
        </p:txBody>
      </p:sp>
      <p:sp>
        <p:nvSpPr>
          <p:cNvPr id="36" name="矩形 35"/>
          <p:cNvSpPr/>
          <p:nvPr/>
        </p:nvSpPr>
        <p:spPr>
          <a:xfrm>
            <a:off x="6034933" y="471053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a:t>
            </a:r>
            <a:r>
              <a:rPr lang="en-US" altLang="zh-CN" b="1" dirty="0">
                <a:solidFill>
                  <a:srgbClr val="BE384B"/>
                </a:solidFill>
                <a:latin typeface="微软雅黑" panose="020B0503020204020204" charset="-122"/>
                <a:ea typeface="微软雅黑" panose="020B0503020204020204" charset="-122"/>
              </a:rPr>
              <a:t>3</a:t>
            </a:r>
            <a:endParaRPr lang="zh-CN" altLang="en-US" b="1" dirty="0">
              <a:solidFill>
                <a:srgbClr val="BE384B"/>
              </a:solidFill>
              <a:latin typeface="微软雅黑" panose="020B0503020204020204" charset="-122"/>
              <a:ea typeface="微软雅黑" panose="020B0503020204020204" charset="-122"/>
            </a:endParaRPr>
          </a:p>
        </p:txBody>
      </p:sp>
      <p:sp>
        <p:nvSpPr>
          <p:cNvPr id="39" name="矩形 38"/>
          <p:cNvSpPr/>
          <p:nvPr/>
        </p:nvSpPr>
        <p:spPr>
          <a:xfrm>
            <a:off x="611560" y="1050851"/>
            <a:ext cx="8075240" cy="1518905"/>
          </a:xfrm>
          <a:prstGeom prst="rect">
            <a:avLst/>
          </a:prstGeom>
          <a:solidFill>
            <a:schemeClr val="bg1"/>
          </a:solid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1147532" y="1160885"/>
            <a:ext cx="4336415" cy="1322070"/>
          </a:xfrm>
          <a:prstGeom prst="rect">
            <a:avLst/>
          </a:prstGeom>
        </p:spPr>
        <p:txBody>
          <a:bodyPr wrap="none">
            <a:spAutoFit/>
          </a:bodyPr>
          <a:lstStyle/>
          <a:p>
            <a:pPr algn="ctr"/>
            <a:r>
              <a:rPr lang="en-US" altLang="zh-CN" sz="2000" dirty="0">
                <a:latin typeface="微软雅黑" panose="020B0503020204020204" charset="-122"/>
                <a:ea typeface="微软雅黑" panose="020B0503020204020204" charset="-122"/>
              </a:rPr>
              <a:t>Expect Like is called </a:t>
            </a:r>
            <a:r>
              <a:rPr lang="en-US" altLang="zh-CN" sz="2000" b="1" dirty="0">
                <a:solidFill>
                  <a:srgbClr val="BE384B"/>
                </a:solidFill>
                <a:latin typeface="微软雅黑" panose="020B0503020204020204" charset="-122"/>
                <a:ea typeface="微软雅黑" panose="020B0503020204020204" charset="-122"/>
              </a:rPr>
              <a:t>twice</a:t>
            </a:r>
            <a:endParaRPr lang="en-US" altLang="zh-CN" sz="2000" b="1" dirty="0">
              <a:solidFill>
                <a:srgbClr val="BE384B"/>
              </a:solidFill>
              <a:latin typeface="微软雅黑" panose="020B0503020204020204" charset="-122"/>
              <a:ea typeface="微软雅黑" panose="020B0503020204020204" charset="-122"/>
            </a:endParaRPr>
          </a:p>
          <a:p>
            <a:pPr algn="ctr"/>
            <a:r>
              <a:rPr lang="en-US" altLang="zh-CN" sz="2000" dirty="0">
                <a:latin typeface="微软雅黑" panose="020B0503020204020204" charset="-122"/>
                <a:ea typeface="微软雅黑" panose="020B0503020204020204" charset="-122"/>
              </a:rPr>
              <a:t>Actually called </a:t>
            </a:r>
            <a:r>
              <a:rPr lang="en-US" altLang="zh-CN" sz="2000" b="1" dirty="0">
                <a:solidFill>
                  <a:srgbClr val="BE384B"/>
                </a:solidFill>
                <a:latin typeface="微软雅黑" panose="020B0503020204020204" charset="-122"/>
                <a:ea typeface="微软雅黑" panose="020B0503020204020204" charset="-122"/>
              </a:rPr>
              <a:t>3 times</a:t>
            </a:r>
            <a:endParaRPr lang="en-US" altLang="zh-CN" sz="2000" b="1" dirty="0">
              <a:solidFill>
                <a:srgbClr val="BE384B"/>
              </a:solidFill>
              <a:latin typeface="微软雅黑" panose="020B0503020204020204" charset="-122"/>
              <a:ea typeface="微软雅黑" panose="020B0503020204020204" charset="-122"/>
            </a:endParaRPr>
          </a:p>
          <a:p>
            <a:pPr algn="ctr"/>
            <a:r>
              <a:rPr lang="en-US" altLang="zh-CN" sz="2000" dirty="0">
                <a:latin typeface="微软雅黑" panose="020B0503020204020204" charset="-122"/>
                <a:ea typeface="微软雅黑" panose="020B0503020204020204" charset="-122"/>
              </a:rPr>
              <a:t>Is it ok? Why?</a:t>
            </a:r>
            <a:r>
              <a:rPr lang="zh-CN" altLang="en-US" sz="2000" dirty="0">
                <a:latin typeface="微软雅黑" panose="020B0503020204020204" charset="-122"/>
                <a:ea typeface="微软雅黑" panose="020B0503020204020204" charset="-122"/>
              </a:rPr>
              <a:t>不行</a:t>
            </a:r>
            <a:endParaRPr lang="en-US" altLang="zh-CN" sz="2000" dirty="0">
              <a:latin typeface="微软雅黑" panose="020B0503020204020204" charset="-122"/>
              <a:ea typeface="微软雅黑" panose="020B0503020204020204" charset="-122"/>
            </a:endParaRPr>
          </a:p>
          <a:p>
            <a:pPr algn="ctr"/>
            <a:r>
              <a:rPr lang="en-US" altLang="zh-CN" sz="2000" dirty="0">
                <a:latin typeface="微软雅黑" panose="020B0503020204020204" charset="-122"/>
                <a:ea typeface="微软雅黑" panose="020B0503020204020204" charset="-122"/>
              </a:rPr>
              <a:t>What about something like </a:t>
            </a:r>
            <a:r>
              <a:rPr lang="en-US" altLang="zh-CN" sz="2000" b="1" dirty="0">
                <a:solidFill>
                  <a:srgbClr val="BE384B"/>
                </a:solidFill>
                <a:latin typeface="微软雅黑" panose="020B0503020204020204" charset="-122"/>
                <a:ea typeface="微软雅黑" panose="020B0503020204020204" charset="-122"/>
              </a:rPr>
              <a:t>Vote</a:t>
            </a:r>
            <a:r>
              <a:rPr lang="en-US" altLang="zh-CN" sz="2000" dirty="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p:txBody>
      </p:sp>
      <p:pic>
        <p:nvPicPr>
          <p:cNvPr id="2050" name="Picture 2" descr="Message for U.S. Citizens: Voting in 2020 U.S. Elections | U.S. Embassy &amp;  Consulates in Indones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963" y="1231114"/>
            <a:ext cx="1879246" cy="1127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a:t>
            </a:r>
            <a:r>
              <a:rPr kumimoji="1" lang="zh-CN" altLang="en-US" dirty="0"/>
              <a:t> </a:t>
            </a:r>
            <a:r>
              <a:rPr kumimoji="1" lang="en-US" altLang="zh-CN" dirty="0"/>
              <a:t>semantic</a:t>
            </a:r>
            <a:endParaRPr kumimoji="1" lang="zh-CN" altLang="en-US" dirty="0"/>
          </a:p>
        </p:txBody>
      </p:sp>
      <p:sp>
        <p:nvSpPr>
          <p:cNvPr id="3" name="内容占位符 2"/>
          <p:cNvSpPr>
            <a:spLocks noGrp="1"/>
          </p:cNvSpPr>
          <p:nvPr>
            <p:ph idx="1"/>
          </p:nvPr>
        </p:nvSpPr>
        <p:spPr/>
        <p:txBody>
          <a:bodyPr/>
          <a:lstStyle/>
          <a:p>
            <a:r>
              <a:rPr kumimoji="1" lang="en-US" altLang="zh-CN" b="0" dirty="0"/>
              <a:t>Understand application: </a:t>
            </a:r>
            <a:endParaRPr kumimoji="1" lang="en-US" altLang="zh-CN" b="0" dirty="0"/>
          </a:p>
          <a:p>
            <a:pPr lvl="1"/>
            <a:r>
              <a:rPr kumimoji="1" lang="en-US" altLang="zh-CN" b="1" dirty="0">
                <a:solidFill>
                  <a:srgbClr val="C00000"/>
                </a:solidFill>
              </a:rPr>
              <a:t>Idempotent</a:t>
            </a:r>
            <a:r>
              <a:rPr kumimoji="1" lang="en-US" altLang="zh-CN" dirty="0"/>
              <a:t>: may be run any number of times without harm </a:t>
            </a:r>
            <a:endParaRPr kumimoji="1" lang="en-US" altLang="zh-CN" dirty="0"/>
          </a:p>
          <a:p>
            <a:pPr lvl="1"/>
            <a:r>
              <a:rPr kumimoji="1" lang="en-US" altLang="zh-CN" b="1" dirty="0">
                <a:solidFill>
                  <a:srgbClr val="C00000"/>
                </a:solidFill>
              </a:rPr>
              <a:t>Non-idempotent</a:t>
            </a:r>
            <a:r>
              <a:rPr kumimoji="1" lang="en-US" altLang="zh-CN" dirty="0"/>
              <a:t>: those with side-effects (e.g., call </a:t>
            </a:r>
            <a:r>
              <a:rPr kumimoji="1" lang="en-US" altLang="zh-CN" dirty="0" err="1"/>
              <a:t>i</a:t>
            </a:r>
            <a:r>
              <a:rPr kumimoji="1" lang="en-US" altLang="zh-CN" dirty="0"/>
              <a:t>++ at the server)</a:t>
            </a:r>
            <a:endParaRPr kumimoji="1" lang="en-US" altLang="zh-CN" dirty="0"/>
          </a:p>
          <a:p>
            <a:pPr indent="-285750"/>
            <a:r>
              <a:rPr kumimoji="1" lang="en-US" altLang="zh-CN" b="0" dirty="0"/>
              <a:t>When </a:t>
            </a:r>
            <a:r>
              <a:rPr kumimoji="1" lang="en-US" altLang="zh-CN" dirty="0">
                <a:solidFill>
                  <a:srgbClr val="C00000"/>
                </a:solidFill>
              </a:rPr>
              <a:t>at-least-once</a:t>
            </a:r>
            <a:r>
              <a:rPr kumimoji="1" lang="en-US" altLang="zh-CN" b="0" dirty="0"/>
              <a:t> is </a:t>
            </a:r>
            <a:r>
              <a:rPr kumimoji="1" lang="en-US" altLang="zh-CN" dirty="0">
                <a:solidFill>
                  <a:srgbClr val="C00000"/>
                </a:solidFill>
              </a:rPr>
              <a:t>OK</a:t>
            </a:r>
            <a:r>
              <a:rPr kumimoji="1" lang="en-US" altLang="zh-CN" b="0" dirty="0"/>
              <a:t>? </a:t>
            </a:r>
            <a:endParaRPr kumimoji="1" lang="en-US" altLang="zh-CN" b="0" dirty="0"/>
          </a:p>
          <a:p>
            <a:pPr lvl="1"/>
            <a:r>
              <a:rPr kumimoji="1" lang="en-US" altLang="zh-CN" dirty="0"/>
              <a:t>If no side effect (e.g., read-only operation, </a:t>
            </a:r>
            <a:r>
              <a:rPr kumimoji="1" lang="en-US" altLang="zh-CN" dirty="0" err="1"/>
              <a:t>ReadTime</a:t>
            </a:r>
            <a:r>
              <a:rPr kumimoji="1" lang="en-US" altLang="zh-CN" dirty="0"/>
              <a:t>) </a:t>
            </a:r>
            <a:endParaRPr kumimoji="1" lang="en-US" altLang="zh-CN" dirty="0"/>
          </a:p>
          <a:p>
            <a:pPr lvl="1"/>
            <a:r>
              <a:rPr kumimoji="1" lang="en-US" altLang="zh-CN" dirty="0"/>
              <a:t>If app has its own plan for detecting duplication</a:t>
            </a:r>
            <a:endParaRPr kumimoji="1" lang="en-US" altLang="zh-CN" dirty="0"/>
          </a:p>
          <a:p>
            <a:pPr lvl="2"/>
            <a:r>
              <a:rPr kumimoji="1" lang="en-US" altLang="zh-CN" dirty="0"/>
              <a:t> E.g., </a:t>
            </a:r>
            <a:r>
              <a:rPr kumimoji="1" lang="en-US" altLang="zh-CN" dirty="0">
                <a:solidFill>
                  <a:srgbClr val="0432FF"/>
                </a:solidFill>
              </a:rPr>
              <a:t>record how many times a counter has been added</a:t>
            </a:r>
            <a:r>
              <a:rPr kumimoji="1" lang="en-US" altLang="zh-CN" dirty="0"/>
              <a:t> </a:t>
            </a:r>
            <a:endParaRPr kumimoji="1" lang="en-US" altLang="zh-CN"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Ideal RPC Semantics: exactly-once</a:t>
            </a:r>
            <a:endParaRPr lang="en-US" altLang="zh-CN" dirty="0"/>
          </a:p>
        </p:txBody>
      </p:sp>
      <p:sp>
        <p:nvSpPr>
          <p:cNvPr id="3" name="内容占位符 2"/>
          <p:cNvSpPr>
            <a:spLocks noGrp="1"/>
          </p:cNvSpPr>
          <p:nvPr>
            <p:ph idx="1"/>
          </p:nvPr>
        </p:nvSpPr>
        <p:spPr/>
        <p:txBody>
          <a:bodyPr/>
          <a:lstStyle/>
          <a:p>
            <a:r>
              <a:rPr kumimoji="1" lang="en-US" altLang="zh-CN" b="0" dirty="0"/>
              <a:t>Like single-machine function call</a:t>
            </a:r>
            <a:endParaRPr kumimoji="1" lang="en-US" altLang="zh-CN" b="0" dirty="0"/>
          </a:p>
          <a:p>
            <a:r>
              <a:rPr kumimoji="1" lang="en-US" altLang="zh-CN" dirty="0">
                <a:solidFill>
                  <a:srgbClr val="C00000"/>
                </a:solidFill>
              </a:rPr>
              <a:t>Implement exactly-once </a:t>
            </a:r>
            <a:r>
              <a:rPr kumimoji="1" lang="en-US" altLang="zh-CN" b="0" dirty="0"/>
              <a:t>semantics: </a:t>
            </a:r>
            <a:endParaRPr kumimoji="1" lang="en-US" altLang="zh-CN" b="0" dirty="0"/>
          </a:p>
          <a:p>
            <a:pPr lvl="1"/>
            <a:r>
              <a:rPr kumimoji="1" lang="en-US" altLang="zh-CN" b="0" dirty="0"/>
              <a:t>Server remembers the requests it has seen and replies to executed RPCs (need</a:t>
            </a:r>
            <a:r>
              <a:rPr kumimoji="1" lang="zh-CN" altLang="en-US" b="0" dirty="0"/>
              <a:t> </a:t>
            </a:r>
            <a:r>
              <a:rPr kumimoji="1" lang="en-US" altLang="zh-CN" b="0" dirty="0"/>
              <a:t>to</a:t>
            </a:r>
            <a:r>
              <a:rPr kumimoji="1" lang="zh-CN" altLang="en-US" b="0" dirty="0"/>
              <a:t> </a:t>
            </a:r>
            <a:r>
              <a:rPr kumimoji="1" lang="en-US" altLang="zh-CN" b="0" dirty="0"/>
              <a:t>across reboots) </a:t>
            </a:r>
            <a:endParaRPr kumimoji="1" lang="en-US" altLang="zh-CN" b="0" dirty="0"/>
          </a:p>
          <a:p>
            <a:pPr lvl="1"/>
            <a:r>
              <a:rPr kumimoji="1" lang="en-US" altLang="zh-CN" b="1" dirty="0">
                <a:solidFill>
                  <a:srgbClr val="BE384B"/>
                </a:solidFill>
              </a:rPr>
              <a:t>Detect duplicates</a:t>
            </a:r>
            <a:r>
              <a:rPr kumimoji="1" lang="en-US" altLang="zh-CN" b="0" dirty="0"/>
              <a:t>, requests need </a:t>
            </a:r>
            <a:r>
              <a:rPr kumimoji="1" lang="en-US" altLang="zh-CN" b="0" dirty="0">
                <a:solidFill>
                  <a:srgbClr val="0432FF"/>
                </a:solidFill>
              </a:rPr>
              <a:t>unique IDs (XIDs) </a:t>
            </a:r>
            <a:endParaRPr kumimoji="1" lang="en-US" altLang="zh-CN" b="0" dirty="0">
              <a:solidFill>
                <a:srgbClr val="0432FF"/>
              </a:solidFill>
            </a:endParaRPr>
          </a:p>
          <a:p>
            <a:endParaRPr kumimoji="1" lang="en-US" altLang="zh-CN" b="0"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742950" y="3133725"/>
            <a:ext cx="7962900" cy="829945"/>
          </a:xfrm>
          <a:prstGeom prst="rect">
            <a:avLst/>
          </a:prstGeom>
          <a:noFill/>
        </p:spPr>
        <p:txBody>
          <a:bodyPr wrap="none" rtlCol="0">
            <a:spAutoFit/>
          </a:bodyPr>
          <a:p>
            <a:r>
              <a:rPr lang="zh-CN" altLang="en-US" sz="1600"/>
              <a:t>但是这种</a:t>
            </a:r>
            <a:r>
              <a:rPr lang="en-US" altLang="zh-CN" sz="1600"/>
              <a:t>detect duplicates</a:t>
            </a:r>
            <a:r>
              <a:rPr lang="zh-CN" altLang="en-US" sz="1600"/>
              <a:t>的方式也是会出现问题的。因为</a:t>
            </a:r>
            <a:r>
              <a:rPr lang="en-US" altLang="zh-CN" sz="1600"/>
              <a:t>server</a:t>
            </a:r>
            <a:r>
              <a:rPr lang="zh-CN" altLang="en-US" sz="1600"/>
              <a:t>空间有限，不可能存储</a:t>
            </a:r>
            <a:endParaRPr lang="zh-CN" altLang="en-US" sz="1600"/>
          </a:p>
          <a:p>
            <a:r>
              <a:rPr lang="zh-CN" altLang="en-US" sz="1600"/>
              <a:t>所有的</a:t>
            </a:r>
            <a:r>
              <a:rPr lang="en-US" altLang="zh-CN" sz="1600"/>
              <a:t>xid</a:t>
            </a:r>
            <a:r>
              <a:rPr lang="zh-CN" altLang="en-US" sz="1600"/>
              <a:t>，所以过一段时间一定就会清除旧的</a:t>
            </a:r>
            <a:r>
              <a:rPr lang="en-US" altLang="zh-CN" sz="1600"/>
              <a:t>xid(</a:t>
            </a:r>
            <a:r>
              <a:rPr lang="zh-CN" altLang="en-US" sz="1600"/>
              <a:t>过期</a:t>
            </a:r>
            <a:r>
              <a:rPr lang="en-US" altLang="zh-CN" sz="1600"/>
              <a:t>)</a:t>
            </a:r>
            <a:r>
              <a:rPr lang="zh-CN" altLang="en-US" sz="1600"/>
              <a:t>。所以与此相关的问题是如何</a:t>
            </a:r>
            <a:endParaRPr lang="zh-CN" altLang="en-US" sz="1600"/>
          </a:p>
          <a:p>
            <a:r>
              <a:rPr lang="zh-CN" altLang="en-US" sz="1600"/>
              <a:t>合理的设置</a:t>
            </a:r>
            <a:r>
              <a:rPr lang="en-US" altLang="zh-CN" sz="1600"/>
              <a:t>xid</a:t>
            </a:r>
            <a:r>
              <a:rPr lang="zh-CN" altLang="en-US" sz="1600"/>
              <a:t>的过期时间。</a:t>
            </a:r>
            <a:endParaRPr lang="zh-CN"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Idempotence in RPC</a:t>
            </a:r>
            <a:endParaRPr kumimoji="1" lang="zh-CN" altLang="en-US" dirty="0"/>
          </a:p>
        </p:txBody>
      </p:sp>
      <p:sp>
        <p:nvSpPr>
          <p:cNvPr id="4" name="灯片编号占位符 3"/>
          <p:cNvSpPr>
            <a:spLocks noGrp="1"/>
          </p:cNvSpPr>
          <p:nvPr>
            <p:ph type="sldNum" sz="quarter" idx="12"/>
          </p:nvPr>
        </p:nvSpPr>
        <p:spPr>
          <a:xfrm>
            <a:off x="6571581" y="5367590"/>
            <a:ext cx="2133600" cy="304271"/>
          </a:xfrm>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矩形 4"/>
          <p:cNvSpPr/>
          <p:nvPr/>
        </p:nvSpPr>
        <p:spPr>
          <a:xfrm>
            <a:off x="5220072" y="1490089"/>
            <a:ext cx="5760640" cy="1476375"/>
          </a:xfrm>
          <a:prstGeom prst="rect">
            <a:avLst/>
          </a:prstGeom>
        </p:spPr>
        <p:txBody>
          <a:bodyPr wrap="square">
            <a:spAutoFit/>
          </a:bodyPr>
          <a:lstStyle/>
          <a:p>
            <a:r>
              <a:rPr lang="en-US" altLang="zh-CN" dirty="0">
                <a:solidFill>
                  <a:srgbClr val="1A1A1A"/>
                </a:solidFill>
                <a:latin typeface="微软雅黑" panose="020B0503020204020204" charset="-122"/>
                <a:ea typeface="微软雅黑" panose="020B0503020204020204" charset="-122"/>
              </a:rPr>
              <a:t>Like(</a:t>
            </a:r>
            <a:r>
              <a:rPr lang="en-US" altLang="zh-CN" dirty="0" err="1">
                <a:solidFill>
                  <a:srgbClr val="1A1A1A"/>
                </a:solidFill>
                <a:latin typeface="微软雅黑" panose="020B0503020204020204" charset="-122"/>
                <a:ea typeface="微软雅黑" panose="020B0503020204020204" charset="-122"/>
              </a:rPr>
              <a:t>xid</a:t>
            </a:r>
            <a:r>
              <a:rPr lang="en-US" altLang="zh-CN" dirty="0">
                <a:solidFill>
                  <a:srgbClr val="1A1A1A"/>
                </a:solidFill>
                <a:latin typeface="微软雅黑" panose="020B0503020204020204" charset="-122"/>
                <a:ea typeface="微软雅黑" panose="020B0503020204020204" charset="-122"/>
              </a:rPr>
              <a:t>) {</a:t>
            </a:r>
            <a:endParaRPr lang="en-US" altLang="zh-CN" dirty="0">
              <a:solidFill>
                <a:srgbClr val="1A1A1A"/>
              </a:solidFill>
              <a:latin typeface="微软雅黑" panose="020B0503020204020204" charset="-122"/>
              <a:ea typeface="微软雅黑" panose="020B0503020204020204" charset="-122"/>
            </a:endParaRPr>
          </a:p>
          <a:p>
            <a:r>
              <a:rPr lang="en-US" altLang="zh-CN" b="1" dirty="0">
                <a:solidFill>
                  <a:srgbClr val="BE384B"/>
                </a:solidFill>
                <a:latin typeface="微软雅黑" panose="020B0503020204020204" charset="-122"/>
                <a:ea typeface="微软雅黑" panose="020B0503020204020204" charset="-122"/>
              </a:rPr>
              <a:t>  if not see </a:t>
            </a:r>
            <a:r>
              <a:rPr lang="en-US" altLang="zh-CN" b="1" dirty="0" err="1">
                <a:solidFill>
                  <a:srgbClr val="BE384B"/>
                </a:solidFill>
                <a:latin typeface="微软雅黑" panose="020B0503020204020204" charset="-122"/>
                <a:ea typeface="微软雅黑" panose="020B0503020204020204" charset="-122"/>
              </a:rPr>
              <a:t>xid</a:t>
            </a:r>
            <a:r>
              <a:rPr lang="en-US" altLang="zh-CN" b="1" dirty="0">
                <a:solidFill>
                  <a:srgbClr val="BE384B"/>
                </a:solidFill>
                <a:latin typeface="微软雅黑" panose="020B0503020204020204" charset="-122"/>
                <a:ea typeface="微软雅黑" panose="020B0503020204020204" charset="-122"/>
              </a:rPr>
              <a:t> {</a:t>
            </a:r>
            <a:endParaRPr lang="en-US" altLang="zh-CN" b="1" dirty="0">
              <a:solidFill>
                <a:srgbClr val="BE384B"/>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     counter++;</a:t>
            </a:r>
            <a:endParaRPr lang="en-US" altLang="zh-CN" dirty="0">
              <a:solidFill>
                <a:srgbClr val="1A1A1A"/>
              </a:solidFill>
              <a:latin typeface="微软雅黑" panose="020B0503020204020204" charset="-122"/>
              <a:ea typeface="微软雅黑" panose="020B0503020204020204" charset="-122"/>
            </a:endParaRPr>
          </a:p>
          <a:p>
            <a:r>
              <a:rPr lang="en-US" altLang="zh-CN" dirty="0">
                <a:solidFill>
                  <a:srgbClr val="BE384B"/>
                </a:solidFill>
                <a:latin typeface="微软雅黑" panose="020B0503020204020204" charset="-122"/>
                <a:ea typeface="微软雅黑" panose="020B0503020204020204" charset="-122"/>
              </a:rPr>
              <a:t>  }</a:t>
            </a:r>
            <a:endParaRPr lang="en-US" altLang="zh-CN" dirty="0">
              <a:solidFill>
                <a:srgbClr val="BE384B"/>
              </a:solidFill>
              <a:latin typeface="微软雅黑" panose="020B0503020204020204" charset="-122"/>
              <a:ea typeface="微软雅黑" panose="020B0503020204020204" charset="-122"/>
            </a:endParaRPr>
          </a:p>
          <a:p>
            <a:r>
              <a:rPr lang="en-US" altLang="zh-CN" dirty="0">
                <a:solidFill>
                  <a:srgbClr val="1A1A1A"/>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 name="Rectangle 13"/>
          <p:cNvSpPr/>
          <p:nvPr/>
        </p:nvSpPr>
        <p:spPr>
          <a:xfrm>
            <a:off x="5652120" y="1081457"/>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server</a:t>
            </a:r>
            <a:endParaRPr lang="en-US" altLang="zh-CN" sz="2000" dirty="0">
              <a:latin typeface="微软雅黑" panose="020B0503020204020204" charset="-122"/>
              <a:ea typeface="微软雅黑" panose="020B0503020204020204" charset="-122"/>
            </a:endParaRPr>
          </a:p>
        </p:txBody>
      </p:sp>
      <p:sp>
        <p:nvSpPr>
          <p:cNvPr id="7" name="Rectangle 13"/>
          <p:cNvSpPr/>
          <p:nvPr/>
        </p:nvSpPr>
        <p:spPr>
          <a:xfrm>
            <a:off x="1044243" y="1078917"/>
            <a:ext cx="2160240" cy="3784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108000" tIns="36000" rIns="108000" bIns="36000">
            <a:spAutoFit/>
          </a:bodyPr>
          <a:lstStyle/>
          <a:p>
            <a:pPr algn="ctr"/>
            <a:r>
              <a:rPr lang="en-US" altLang="zh-CN" sz="2000" dirty="0">
                <a:latin typeface="微软雅黑" panose="020B0503020204020204" charset="-122"/>
                <a:ea typeface="微软雅黑" panose="020B0503020204020204" charset="-122"/>
              </a:rPr>
              <a:t>RPC client</a:t>
            </a:r>
            <a:endParaRPr lang="en-US" altLang="zh-CN" sz="2000" dirty="0">
              <a:latin typeface="微软雅黑" panose="020B0503020204020204" charset="-122"/>
              <a:ea typeface="微软雅黑" panose="020B0503020204020204" charset="-122"/>
            </a:endParaRPr>
          </a:p>
        </p:txBody>
      </p:sp>
      <p:sp>
        <p:nvSpPr>
          <p:cNvPr id="8" name="矩形 7"/>
          <p:cNvSpPr/>
          <p:nvPr/>
        </p:nvSpPr>
        <p:spPr>
          <a:xfrm>
            <a:off x="611560" y="1490089"/>
            <a:ext cx="5760640" cy="368300"/>
          </a:xfrm>
          <a:prstGeom prst="rect">
            <a:avLst/>
          </a:prstGeom>
        </p:spPr>
        <p:txBody>
          <a:bodyPr wrap="square">
            <a:spAutoFit/>
          </a:bodyPr>
          <a:lstStyle/>
          <a:p>
            <a:r>
              <a:rPr lang="en-US" altLang="zh-CN" dirty="0">
                <a:solidFill>
                  <a:srgbClr val="1A1A1A"/>
                </a:solidFill>
                <a:latin typeface="微软雅黑" panose="020B0503020204020204" charset="-122"/>
                <a:ea typeface="微软雅黑" panose="020B0503020204020204" charset="-122"/>
              </a:rPr>
              <a:t>Call(server, “Like”);</a:t>
            </a:r>
            <a:endParaRPr lang="zh-CN" altLang="en-US" dirty="0">
              <a:latin typeface="微软雅黑" panose="020B0503020204020204" charset="-122"/>
              <a:ea typeface="微软雅黑" panose="020B0503020204020204" charset="-122"/>
            </a:endParaRPr>
          </a:p>
        </p:txBody>
      </p:sp>
      <p:sp>
        <p:nvSpPr>
          <p:cNvPr id="9" name="矩形 8"/>
          <p:cNvSpPr/>
          <p:nvPr/>
        </p:nvSpPr>
        <p:spPr>
          <a:xfrm>
            <a:off x="1187624" y="2857500"/>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C0</a:t>
            </a:r>
            <a:endParaRPr kumimoji="1" lang="en-US" altLang="zh-CN" dirty="0">
              <a:latin typeface="微软雅黑" panose="020B0503020204020204" charset="-122"/>
              <a:ea typeface="微软雅黑" panose="020B0503020204020204" charset="-122"/>
            </a:endParaRPr>
          </a:p>
        </p:txBody>
      </p:sp>
      <p:sp>
        <p:nvSpPr>
          <p:cNvPr id="10" name="矩形 9"/>
          <p:cNvSpPr/>
          <p:nvPr/>
        </p:nvSpPr>
        <p:spPr>
          <a:xfrm>
            <a:off x="1187624" y="3553839"/>
            <a:ext cx="479618"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C1</a:t>
            </a:r>
            <a:endParaRPr kumimoji="1" lang="en-US" altLang="zh-CN" dirty="0">
              <a:latin typeface="微软雅黑" panose="020B0503020204020204" charset="-122"/>
              <a:ea typeface="微软雅黑" panose="020B0503020204020204" charset="-122"/>
            </a:endParaRPr>
          </a:p>
        </p:txBody>
      </p:sp>
      <p:sp>
        <p:nvSpPr>
          <p:cNvPr id="11" name="矩形 10"/>
          <p:cNvSpPr/>
          <p:nvPr/>
        </p:nvSpPr>
        <p:spPr>
          <a:xfrm>
            <a:off x="1164629" y="4222269"/>
            <a:ext cx="864339"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Server</a:t>
            </a:r>
            <a:endParaRPr kumimoji="1" lang="en-US" altLang="zh-CN" dirty="0">
              <a:latin typeface="微软雅黑" panose="020B0503020204020204" charset="-122"/>
              <a:ea typeface="微软雅黑" panose="020B0503020204020204" charset="-122"/>
            </a:endParaRPr>
          </a:p>
        </p:txBody>
      </p:sp>
      <p:sp>
        <p:nvSpPr>
          <p:cNvPr id="12" name="矩形 11"/>
          <p:cNvSpPr/>
          <p:nvPr/>
        </p:nvSpPr>
        <p:spPr>
          <a:xfrm>
            <a:off x="1187624" y="4927630"/>
            <a:ext cx="689035" cy="369332"/>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cxnSp>
        <p:nvCxnSpPr>
          <p:cNvPr id="14" name="直线连接符 13"/>
          <p:cNvCxnSpPr>
            <a:stCxn id="12" idx="3"/>
          </p:cNvCxnSpPr>
          <p:nvPr/>
        </p:nvCxnSpPr>
        <p:spPr>
          <a:xfrm>
            <a:off x="1876659" y="5112296"/>
            <a:ext cx="5935701" cy="0"/>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2008800" y="440693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2008800" y="3738505"/>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2008800" y="3012712"/>
            <a:ext cx="5935701" cy="0"/>
          </a:xfrm>
          <a:prstGeom prst="line">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2195736" y="3012712"/>
            <a:ext cx="576064" cy="1394223"/>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V="1">
            <a:off x="2771800" y="3065999"/>
            <a:ext cx="543940" cy="133127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121622"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24" name="矩形 23"/>
          <p:cNvSpPr/>
          <p:nvPr/>
        </p:nvSpPr>
        <p:spPr>
          <a:xfrm>
            <a:off x="2841702" y="2648213"/>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cxnSp>
        <p:nvCxnSpPr>
          <p:cNvPr id="25" name="直线箭头连接符 24"/>
          <p:cNvCxnSpPr/>
          <p:nvPr/>
        </p:nvCxnSpPr>
        <p:spPr>
          <a:xfrm>
            <a:off x="4211960" y="3738505"/>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4551723" y="4134913"/>
            <a:ext cx="204177" cy="31027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272182" y="4494292"/>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pic>
        <p:nvPicPr>
          <p:cNvPr id="30" name="图片 29"/>
          <p:cNvPicPr>
            <a:picLocks noChangeAspect="1"/>
          </p:cNvPicPr>
          <p:nvPr/>
        </p:nvPicPr>
        <p:blipFill>
          <a:blip r:embed="rId1"/>
          <a:stretch>
            <a:fillRect/>
          </a:stretch>
        </p:blipFill>
        <p:spPr>
          <a:xfrm>
            <a:off x="4745927" y="3792580"/>
            <a:ext cx="406349" cy="406349"/>
          </a:xfrm>
          <a:prstGeom prst="rect">
            <a:avLst/>
          </a:prstGeom>
        </p:spPr>
      </p:pic>
      <p:sp>
        <p:nvSpPr>
          <p:cNvPr id="32" name="矩形 31"/>
          <p:cNvSpPr/>
          <p:nvPr/>
        </p:nvSpPr>
        <p:spPr>
          <a:xfrm>
            <a:off x="4314947" y="3340491"/>
            <a:ext cx="2276585"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Failure &amp; retry</a:t>
            </a:r>
            <a:endParaRPr lang="en-US" altLang="zh-CN" dirty="0">
              <a:solidFill>
                <a:srgbClr val="1A1A1A"/>
              </a:solidFill>
              <a:latin typeface="微软雅黑" panose="020B0503020204020204" charset="-122"/>
              <a:ea typeface="微软雅黑" panose="020B0503020204020204" charset="-122"/>
            </a:endParaRPr>
          </a:p>
        </p:txBody>
      </p:sp>
      <p:cxnSp>
        <p:nvCxnSpPr>
          <p:cNvPr id="33" name="直线箭头连接符 32"/>
          <p:cNvCxnSpPr/>
          <p:nvPr/>
        </p:nvCxnSpPr>
        <p:spPr>
          <a:xfrm>
            <a:off x="6238444" y="3724096"/>
            <a:ext cx="339763" cy="690241"/>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6578207" y="3746186"/>
            <a:ext cx="496271" cy="6437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273241" y="4482000"/>
            <a:ext cx="742511"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Like</a:t>
            </a:r>
            <a:endParaRPr lang="en-US" altLang="zh-CN" dirty="0">
              <a:solidFill>
                <a:srgbClr val="1A1A1A"/>
              </a:solidFill>
              <a:latin typeface="微软雅黑" panose="020B0503020204020204" charset="-122"/>
              <a:ea typeface="微软雅黑" panose="020B0503020204020204" charset="-122"/>
            </a:endParaRPr>
          </a:p>
        </p:txBody>
      </p:sp>
      <p:sp>
        <p:nvSpPr>
          <p:cNvPr id="38" name="矩形 37"/>
          <p:cNvSpPr/>
          <p:nvPr/>
        </p:nvSpPr>
        <p:spPr>
          <a:xfrm>
            <a:off x="6732240" y="3340491"/>
            <a:ext cx="742511" cy="369332"/>
          </a:xfrm>
          <a:prstGeom prst="rect">
            <a:avLst/>
          </a:prstGeom>
        </p:spPr>
        <p:txBody>
          <a:bodyPr wrap="none">
            <a:spAutoFit/>
          </a:bodyPr>
          <a:lstStyle/>
          <a:p>
            <a:r>
              <a:rPr lang="en-US" altLang="zh-CN" dirty="0" err="1">
                <a:solidFill>
                  <a:srgbClr val="1A1A1A"/>
                </a:solidFill>
                <a:latin typeface="微软雅黑" panose="020B0503020204020204" charset="-122"/>
                <a:ea typeface="微软雅黑" panose="020B0503020204020204" charset="-122"/>
              </a:rPr>
              <a:t>Succ</a:t>
            </a:r>
            <a:endParaRPr lang="en-US" altLang="zh-CN" dirty="0" err="1">
              <a:solidFill>
                <a:srgbClr val="1A1A1A"/>
              </a:solidFill>
              <a:latin typeface="微软雅黑" panose="020B0503020204020204" charset="-122"/>
              <a:ea typeface="微软雅黑" panose="020B0503020204020204" charset="-122"/>
            </a:endParaRPr>
          </a:p>
        </p:txBody>
      </p:sp>
      <p:pic>
        <p:nvPicPr>
          <p:cNvPr id="1028" name="Picture 4" descr="求点赞、被点赞，社交网络用户对点赞又爱又恨- 链闻Chain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263" y="1889412"/>
            <a:ext cx="1010791" cy="53821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2112512" y="470830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counter=1</a:t>
            </a:r>
            <a:endParaRPr lang="en-US" altLang="zh-CN" dirty="0">
              <a:solidFill>
                <a:srgbClr val="1A1A1A"/>
              </a:solidFill>
              <a:latin typeface="微软雅黑" panose="020B0503020204020204" charset="-122"/>
              <a:ea typeface="微软雅黑" panose="020B0503020204020204" charset="-122"/>
            </a:endParaRPr>
          </a:p>
        </p:txBody>
      </p:sp>
      <p:sp>
        <p:nvSpPr>
          <p:cNvPr id="35" name="矩形 34"/>
          <p:cNvSpPr/>
          <p:nvPr/>
        </p:nvSpPr>
        <p:spPr>
          <a:xfrm>
            <a:off x="4135018" y="4717206"/>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counter=2</a:t>
            </a:r>
            <a:endParaRPr lang="en-US" altLang="zh-CN" dirty="0">
              <a:solidFill>
                <a:srgbClr val="1A1A1A"/>
              </a:solidFill>
              <a:latin typeface="微软雅黑" panose="020B0503020204020204" charset="-122"/>
              <a:ea typeface="微软雅黑" panose="020B0503020204020204" charset="-122"/>
            </a:endParaRPr>
          </a:p>
        </p:txBody>
      </p:sp>
      <p:sp>
        <p:nvSpPr>
          <p:cNvPr id="36" name="矩形 35"/>
          <p:cNvSpPr/>
          <p:nvPr/>
        </p:nvSpPr>
        <p:spPr>
          <a:xfrm>
            <a:off x="6034933" y="4710533"/>
            <a:ext cx="1439818" cy="369332"/>
          </a:xfrm>
          <a:prstGeom prst="rect">
            <a:avLst/>
          </a:prstGeom>
        </p:spPr>
        <p:txBody>
          <a:bodyPr wrap="none">
            <a:spAutoFit/>
          </a:bodyPr>
          <a:lstStyle/>
          <a:p>
            <a:r>
              <a:rPr lang="en-US" altLang="zh-CN" dirty="0">
                <a:solidFill>
                  <a:srgbClr val="1A1A1A"/>
                </a:solidFill>
                <a:latin typeface="微软雅黑" panose="020B0503020204020204" charset="-122"/>
                <a:ea typeface="微软雅黑" panose="020B0503020204020204" charset="-122"/>
              </a:rPr>
              <a:t>counter=</a:t>
            </a:r>
            <a:r>
              <a:rPr lang="en-US" altLang="zh-CN" b="1" dirty="0">
                <a:solidFill>
                  <a:srgbClr val="BE384B"/>
                </a:solidFill>
                <a:latin typeface="微软雅黑" panose="020B0503020204020204" charset="-122"/>
                <a:ea typeface="微软雅黑" panose="020B0503020204020204" charset="-122"/>
              </a:rPr>
              <a:t>2</a:t>
            </a:r>
            <a:endParaRPr lang="zh-CN" altLang="en-US" b="1" dirty="0">
              <a:solidFill>
                <a:srgbClr val="BE384B"/>
              </a:solidFill>
              <a:latin typeface="微软雅黑" panose="020B0503020204020204" charset="-122"/>
              <a:ea typeface="微软雅黑" panose="020B0503020204020204" charset="-122"/>
            </a:endParaRPr>
          </a:p>
        </p:txBody>
      </p:sp>
      <p:sp>
        <p:nvSpPr>
          <p:cNvPr id="39" name="矩形 38"/>
          <p:cNvSpPr/>
          <p:nvPr/>
        </p:nvSpPr>
        <p:spPr>
          <a:xfrm>
            <a:off x="2087324" y="3116843"/>
            <a:ext cx="800219" cy="369332"/>
          </a:xfrm>
          <a:prstGeom prst="rect">
            <a:avLst/>
          </a:prstGeom>
          <a:solidFill>
            <a:schemeClr val="bg1"/>
          </a:solidFill>
          <a:ln>
            <a:solidFill>
              <a:schemeClr val="tx1"/>
            </a:solidFill>
          </a:ln>
        </p:spPr>
        <p:txBody>
          <a:bodyPr wrap="none">
            <a:spAutoFit/>
          </a:bodyPr>
          <a:lstStyle/>
          <a:p>
            <a:r>
              <a:rPr kumimoji="1" lang="en-US" altLang="zh-CN" dirty="0">
                <a:latin typeface="微软雅黑" panose="020B0503020204020204" charset="-122"/>
                <a:ea typeface="微软雅黑" panose="020B0503020204020204" charset="-122"/>
              </a:rPr>
              <a:t>C0:#1</a:t>
            </a:r>
            <a:endParaRPr kumimoji="1" lang="en-US" altLang="zh-CN" dirty="0">
              <a:latin typeface="微软雅黑" panose="020B0503020204020204" charset="-122"/>
              <a:ea typeface="微软雅黑" panose="020B0503020204020204" charset="-122"/>
            </a:endParaRPr>
          </a:p>
        </p:txBody>
      </p:sp>
      <p:sp>
        <p:nvSpPr>
          <p:cNvPr id="40" name="矩形 39"/>
          <p:cNvSpPr/>
          <p:nvPr/>
        </p:nvSpPr>
        <p:spPr>
          <a:xfrm>
            <a:off x="3872072" y="3878449"/>
            <a:ext cx="800219" cy="369332"/>
          </a:xfrm>
          <a:prstGeom prst="rect">
            <a:avLst/>
          </a:prstGeom>
          <a:solidFill>
            <a:schemeClr val="bg1"/>
          </a:solidFill>
          <a:ln>
            <a:solidFill>
              <a:schemeClr val="tx1"/>
            </a:solidFill>
          </a:ln>
        </p:spPr>
        <p:txBody>
          <a:bodyPr wrap="none">
            <a:spAutoFit/>
          </a:bodyPr>
          <a:lstStyle/>
          <a:p>
            <a:r>
              <a:rPr kumimoji="1" lang="en-US" altLang="zh-CN" dirty="0">
                <a:latin typeface="微软雅黑" panose="020B0503020204020204" charset="-122"/>
                <a:ea typeface="微软雅黑" panose="020B0503020204020204" charset="-122"/>
              </a:rPr>
              <a:t>C1:#1</a:t>
            </a:r>
            <a:endParaRPr kumimoji="1" lang="en-US" altLang="zh-CN" dirty="0">
              <a:latin typeface="微软雅黑" panose="020B0503020204020204" charset="-122"/>
              <a:ea typeface="微软雅黑" panose="020B0503020204020204" charset="-122"/>
            </a:endParaRPr>
          </a:p>
        </p:txBody>
      </p:sp>
      <p:sp>
        <p:nvSpPr>
          <p:cNvPr id="41" name="矩形 40"/>
          <p:cNvSpPr/>
          <p:nvPr/>
        </p:nvSpPr>
        <p:spPr>
          <a:xfrm>
            <a:off x="5823012" y="3885805"/>
            <a:ext cx="800219" cy="369332"/>
          </a:xfrm>
          <a:prstGeom prst="rect">
            <a:avLst/>
          </a:prstGeom>
          <a:solidFill>
            <a:schemeClr val="bg1"/>
          </a:solidFill>
          <a:ln>
            <a:solidFill>
              <a:schemeClr val="tx1"/>
            </a:solidFill>
          </a:ln>
        </p:spPr>
        <p:txBody>
          <a:bodyPr wrap="none">
            <a:spAutoFit/>
          </a:bodyPr>
          <a:lstStyle/>
          <a:p>
            <a:r>
              <a:rPr kumimoji="1" lang="en-US" altLang="zh-CN" dirty="0">
                <a:latin typeface="微软雅黑" panose="020B0503020204020204" charset="-122"/>
                <a:ea typeface="微软雅黑" panose="020B0503020204020204" charset="-122"/>
              </a:rPr>
              <a:t>C1:#1</a:t>
            </a:r>
            <a:endParaRPr kumimoji="1" lang="en-US" altLang="zh-CN" dirty="0">
              <a:latin typeface="微软雅黑" panose="020B0503020204020204" charset="-122"/>
              <a:ea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Ideal RPC Semantics: exactly-once</a:t>
            </a:r>
            <a:endParaRPr lang="en-US" altLang="zh-CN" dirty="0"/>
          </a:p>
        </p:txBody>
      </p:sp>
      <p:sp>
        <p:nvSpPr>
          <p:cNvPr id="3" name="内容占位符 2"/>
          <p:cNvSpPr>
            <a:spLocks noGrp="1"/>
          </p:cNvSpPr>
          <p:nvPr>
            <p:ph idx="1"/>
          </p:nvPr>
        </p:nvSpPr>
        <p:spPr/>
        <p:txBody>
          <a:bodyPr/>
          <a:lstStyle/>
          <a:p>
            <a:r>
              <a:rPr kumimoji="1" lang="en-US" altLang="zh-CN" b="0" dirty="0"/>
              <a:t>Like single-machine function call</a:t>
            </a:r>
            <a:endParaRPr kumimoji="1" lang="en-US" altLang="zh-CN" b="0" dirty="0"/>
          </a:p>
          <a:p>
            <a:r>
              <a:rPr kumimoji="1" lang="en-US" altLang="zh-CN" dirty="0">
                <a:solidFill>
                  <a:srgbClr val="C00000"/>
                </a:solidFill>
              </a:rPr>
              <a:t>Implement exactly-once </a:t>
            </a:r>
            <a:r>
              <a:rPr kumimoji="1" lang="en-US" altLang="zh-CN" b="0" dirty="0"/>
              <a:t>semantics: </a:t>
            </a:r>
            <a:endParaRPr kumimoji="1" lang="en-US" altLang="zh-CN" b="0" dirty="0"/>
          </a:p>
          <a:p>
            <a:pPr lvl="1"/>
            <a:r>
              <a:rPr kumimoji="1" lang="en-US" altLang="zh-CN" b="0" dirty="0"/>
              <a:t>Server remember the requests it has seen and replies to executed RPCs (across reboots) </a:t>
            </a:r>
            <a:endParaRPr kumimoji="1" lang="en-US" altLang="zh-CN" b="0" dirty="0"/>
          </a:p>
          <a:p>
            <a:pPr lvl="1"/>
            <a:r>
              <a:rPr kumimoji="1" lang="en-US" altLang="zh-CN" b="0" dirty="0"/>
              <a:t>Detect duplicates, </a:t>
            </a:r>
            <a:r>
              <a:rPr kumimoji="1" lang="en-US" altLang="zh-CN" b="0" dirty="0" err="1"/>
              <a:t>reqs</a:t>
            </a:r>
            <a:r>
              <a:rPr kumimoji="1" lang="en-US" altLang="zh-CN" b="0" dirty="0"/>
              <a:t> need unique IDs (XIDs) </a:t>
            </a:r>
            <a:endParaRPr kumimoji="1" lang="en-US" altLang="zh-CN" b="0" dirty="0"/>
          </a:p>
          <a:p>
            <a:r>
              <a:rPr kumimoji="1" lang="en-US" altLang="zh-CN" dirty="0">
                <a:solidFill>
                  <a:srgbClr val="C00000"/>
                </a:solidFill>
              </a:rPr>
              <a:t>Assumption</a:t>
            </a:r>
            <a:r>
              <a:rPr kumimoji="1" lang="en-US" altLang="zh-CN" b="0" dirty="0"/>
              <a:t>: failures are </a:t>
            </a:r>
            <a:r>
              <a:rPr kumimoji="1" lang="en-US" altLang="zh-CN" dirty="0"/>
              <a:t>eventually</a:t>
            </a:r>
            <a:r>
              <a:rPr kumimoji="1" lang="en-US" altLang="zh-CN" b="0" dirty="0"/>
              <a:t> repaired, and client retries </a:t>
            </a:r>
            <a:r>
              <a:rPr kumimoji="1" lang="en-US" altLang="zh-CN" dirty="0"/>
              <a:t>forever</a:t>
            </a:r>
            <a:endParaRPr kumimoji="1" lang="en-US" altLang="zh-CN" dirty="0"/>
          </a:p>
          <a:p>
            <a:pPr lvl="1"/>
            <a:r>
              <a:rPr kumimoji="1" lang="en-US" altLang="zh-CN" b="0" dirty="0"/>
              <a:t>How to correctly recover from failure? See next lectures  </a:t>
            </a:r>
            <a:endParaRPr kumimoji="1" lang="en-US" altLang="zh-CN" b="0"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RPC: Remote Procedure Call</a:t>
            </a:r>
            <a:endParaRPr kumimoji="1" lang="zh-CN" altLang="en-US" dirty="0"/>
          </a:p>
        </p:txBody>
      </p:sp>
      <p:sp>
        <p:nvSpPr>
          <p:cNvPr id="3" name="内容占位符 2"/>
          <p:cNvSpPr>
            <a:spLocks noGrp="1"/>
          </p:cNvSpPr>
          <p:nvPr>
            <p:ph idx="1"/>
          </p:nvPr>
        </p:nvSpPr>
        <p:spPr>
          <a:xfrm>
            <a:off x="457200" y="1129307"/>
            <a:ext cx="8229600" cy="4471925"/>
          </a:xfrm>
        </p:spPr>
        <p:txBody>
          <a:bodyPr>
            <a:normAutofit/>
          </a:bodyPr>
          <a:lstStyle/>
          <a:p>
            <a:r>
              <a:rPr kumimoji="1" lang="en-US" altLang="zh-CN" b="0" dirty="0"/>
              <a:t>Allow a procedure to execute in </a:t>
            </a:r>
            <a:r>
              <a:rPr kumimoji="1" lang="en-US" altLang="zh-CN" b="0" dirty="0">
                <a:solidFill>
                  <a:srgbClr val="FF0000"/>
                </a:solidFill>
              </a:rPr>
              <a:t>another address space</a:t>
            </a:r>
            <a:r>
              <a:rPr kumimoji="1" lang="en-US" altLang="zh-CN" b="0" dirty="0"/>
              <a:t> without </a:t>
            </a:r>
            <a:r>
              <a:rPr kumimoji="1" lang="en-US" altLang="zh-CN" b="0" dirty="0">
                <a:solidFill>
                  <a:srgbClr val="FF0000"/>
                </a:solidFill>
              </a:rPr>
              <a:t>coding the details</a:t>
            </a:r>
            <a:r>
              <a:rPr kumimoji="1" lang="en-US" altLang="zh-CN" b="0" dirty="0"/>
              <a:t> for the remote interaction</a:t>
            </a:r>
            <a:endParaRPr kumimoji="1" lang="en-US" altLang="zh-CN" b="0" dirty="0"/>
          </a:p>
          <a:p>
            <a:r>
              <a:rPr kumimoji="1" lang="en-US" altLang="zh-CN" b="0" dirty="0"/>
              <a:t>RPC History</a:t>
            </a:r>
            <a:endParaRPr kumimoji="1" lang="en-US" altLang="zh-CN" b="0" dirty="0"/>
          </a:p>
          <a:p>
            <a:pPr lvl="1"/>
            <a:r>
              <a:rPr kumimoji="1" lang="en-US" altLang="zh-CN" dirty="0"/>
              <a:t>Idea goes back in 1976</a:t>
            </a:r>
            <a:endParaRPr kumimoji="1" lang="en-US" altLang="zh-CN" dirty="0"/>
          </a:p>
          <a:p>
            <a:pPr lvl="1"/>
            <a:r>
              <a:rPr kumimoji="1" lang="en-US" altLang="zh-CN" dirty="0"/>
              <a:t>Sun's RPC: first popular implementation on Unix</a:t>
            </a:r>
            <a:endParaRPr kumimoji="1" lang="en-US" altLang="zh-CN" dirty="0"/>
          </a:p>
          <a:p>
            <a:pPr lvl="2"/>
            <a:r>
              <a:rPr kumimoji="1" lang="en-US" altLang="zh-CN" sz="1800" dirty="0"/>
              <a:t>Used as the basis for NFS</a:t>
            </a:r>
            <a:endParaRPr kumimoji="1" lang="en-US" altLang="zh-CN" sz="1800" dirty="0"/>
          </a:p>
          <a:p>
            <a:pPr lvl="1"/>
            <a:r>
              <a:rPr kumimoji="1" lang="en-US" altLang="zh-CN" sz="1600" b="0" dirty="0">
                <a:ea typeface="MS PGothic" panose="020B0600070205080204" charset="-128"/>
              </a:rPr>
              <a:t>Many modern RPC frameworks:</a:t>
            </a:r>
            <a:r>
              <a:rPr kumimoji="1" lang="zh-CN" altLang="en-US" sz="1600" b="0" dirty="0">
                <a:ea typeface="MS PGothic" panose="020B0600070205080204" charset="-128"/>
              </a:rPr>
              <a:t> </a:t>
            </a:r>
            <a:r>
              <a:rPr kumimoji="1" lang="en-US" altLang="zh-CN" sz="1600" b="0" dirty="0" err="1">
                <a:ea typeface="MS PGothic" panose="020B0600070205080204" charset="-128"/>
              </a:rPr>
              <a:t>gRPC</a:t>
            </a:r>
            <a:r>
              <a:rPr kumimoji="1" lang="en-US" altLang="zh-CN" sz="1600" dirty="0">
                <a:ea typeface="MS PGothic" panose="020B0600070205080204" charset="-128"/>
              </a:rPr>
              <a:t>,</a:t>
            </a:r>
            <a:r>
              <a:rPr kumimoji="1" lang="zh-CN" altLang="en-US" sz="1600" dirty="0">
                <a:ea typeface="MS PGothic" panose="020B0600070205080204" charset="-128"/>
              </a:rPr>
              <a:t> </a:t>
            </a:r>
            <a:r>
              <a:rPr kumimoji="1" lang="en-US" altLang="zh-CN" sz="1600" b="0" dirty="0" err="1">
                <a:ea typeface="MS PGothic" panose="020B0600070205080204" charset="-128"/>
              </a:rPr>
              <a:t>bRPC</a:t>
            </a:r>
            <a:r>
              <a:rPr kumimoji="1" lang="en-US" altLang="zh-CN" sz="1600" dirty="0">
                <a:ea typeface="MS PGothic" panose="020B0600070205080204" charset="-128"/>
              </a:rPr>
              <a:t>,</a:t>
            </a:r>
            <a:r>
              <a:rPr kumimoji="1" lang="zh-CN" altLang="en-US" sz="1600" dirty="0">
                <a:ea typeface="MS PGothic" panose="020B0600070205080204" charset="-128"/>
              </a:rPr>
              <a:t> </a:t>
            </a:r>
            <a:r>
              <a:rPr kumimoji="1" lang="en-US" altLang="zh-CN" sz="1600" b="0" dirty="0">
                <a:ea typeface="MS PGothic" panose="020B0600070205080204" charset="-128"/>
              </a:rPr>
              <a:t>etc.</a:t>
            </a:r>
            <a:endParaRPr kumimoji="1" lang="en-US" altLang="zh-CN" sz="1600" b="0" dirty="0">
              <a:ea typeface="MS PGothic" panose="020B0600070205080204" charset="-128"/>
            </a:endParaRPr>
          </a:p>
          <a:p>
            <a:r>
              <a:rPr kumimoji="1" lang="en-US" altLang="zh-CN" sz="1600" dirty="0"/>
              <a:t>RMI</a:t>
            </a:r>
            <a:r>
              <a:rPr kumimoji="1" lang="en-US" altLang="zh-CN" sz="1600" b="0" dirty="0"/>
              <a:t> (</a:t>
            </a:r>
            <a:r>
              <a:rPr kumimoji="1" lang="en-US" altLang="zh-CN" sz="1600" b="0" dirty="0">
                <a:solidFill>
                  <a:srgbClr val="FF0000"/>
                </a:solidFill>
              </a:rPr>
              <a:t>Remote Method Invocation</a:t>
            </a:r>
            <a:r>
              <a:rPr kumimoji="1" lang="en-US" altLang="zh-CN" sz="1600" b="0" dirty="0"/>
              <a:t>)</a:t>
            </a:r>
            <a:endParaRPr kumimoji="1" lang="en-US" altLang="zh-CN" sz="1600" b="0" dirty="0"/>
          </a:p>
          <a:p>
            <a:pPr lvl="1"/>
            <a:r>
              <a:rPr kumimoji="1" lang="en-US" altLang="zh-CN" sz="1600" dirty="0"/>
              <a:t>Object-oriented version of RPC, e.g. in Java(</a:t>
            </a:r>
            <a:r>
              <a:rPr kumimoji="1" lang="zh-CN" altLang="en-US" sz="1600" dirty="0"/>
              <a:t>内嵌在</a:t>
            </a:r>
            <a:r>
              <a:rPr kumimoji="1" lang="en-US" altLang="zh-CN" sz="1600" dirty="0"/>
              <a:t>JAVA</a:t>
            </a:r>
            <a:r>
              <a:rPr kumimoji="1" lang="zh-CN" altLang="en-US" sz="1600" dirty="0"/>
              <a:t>中</a:t>
            </a:r>
            <a:r>
              <a:rPr kumimoji="1" lang="en-US" altLang="zh-CN" sz="1600" dirty="0"/>
              <a:t>)</a:t>
            </a:r>
            <a:endParaRPr kumimoji="1" lang="en-US" altLang="zh-CN" sz="16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026" name="Picture 2" descr="gR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33371" y="2507444"/>
            <a:ext cx="1500188" cy="1500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65" y="3592353"/>
            <a:ext cx="1593601" cy="1593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un Microsystems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906" y="2010701"/>
            <a:ext cx="1495117" cy="656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Put it all together: RPC system components</a:t>
            </a:r>
            <a:endParaRPr kumimoji="1" lang="zh-CN" altLang="en-US" dirty="0"/>
          </a:p>
        </p:txBody>
      </p:sp>
      <p:sp>
        <p:nvSpPr>
          <p:cNvPr id="3" name="内容占位符 2"/>
          <p:cNvSpPr>
            <a:spLocks noGrp="1"/>
          </p:cNvSpPr>
          <p:nvPr>
            <p:ph idx="1"/>
          </p:nvPr>
        </p:nvSpPr>
        <p:spPr/>
        <p:txBody>
          <a:bodyPr/>
          <a:lstStyle/>
          <a:p>
            <a:r>
              <a:rPr kumimoji="1" lang="en-US" altLang="zh-CN" b="0" dirty="0"/>
              <a:t>1. Standards for wire format of RPC message and data types</a:t>
            </a:r>
            <a:endParaRPr kumimoji="1" lang="en-US" altLang="zh-CN" b="0" dirty="0"/>
          </a:p>
          <a:p>
            <a:r>
              <a:rPr kumimoji="1" lang="en-US" altLang="zh-CN" b="0" dirty="0"/>
              <a:t>2. Library of routines to </a:t>
            </a:r>
            <a:r>
              <a:rPr kumimoji="1" lang="en-US" altLang="zh-CN" dirty="0">
                <a:solidFill>
                  <a:srgbClr val="C00000"/>
                </a:solidFill>
              </a:rPr>
              <a:t>marshal / </a:t>
            </a:r>
            <a:r>
              <a:rPr kumimoji="1" lang="en-US" altLang="zh-CN" dirty="0" err="1">
                <a:solidFill>
                  <a:srgbClr val="C00000"/>
                </a:solidFill>
              </a:rPr>
              <a:t>unmarshal</a:t>
            </a:r>
            <a:r>
              <a:rPr kumimoji="1" lang="en-US" altLang="zh-CN" dirty="0">
                <a:solidFill>
                  <a:srgbClr val="C00000"/>
                </a:solidFill>
              </a:rPr>
              <a:t> </a:t>
            </a:r>
            <a:r>
              <a:rPr kumimoji="1" lang="en-US" altLang="zh-CN" b="0" dirty="0"/>
              <a:t>data</a:t>
            </a:r>
            <a:endParaRPr kumimoji="1" lang="en-US" altLang="zh-CN" b="0" dirty="0"/>
          </a:p>
          <a:p>
            <a:r>
              <a:rPr kumimoji="1" lang="en-US" altLang="zh-CN" b="0" dirty="0"/>
              <a:t>3. Stub generator, or RPC compiler, to produce "stubs"</a:t>
            </a:r>
            <a:endParaRPr kumimoji="1" lang="en-US" altLang="zh-CN" b="0" dirty="0"/>
          </a:p>
          <a:p>
            <a:pPr lvl="1"/>
            <a:r>
              <a:rPr kumimoji="1" lang="en-US" altLang="zh-CN" dirty="0"/>
              <a:t>For client: </a:t>
            </a:r>
            <a:r>
              <a:rPr kumimoji="1" lang="en-US" altLang="zh-CN" dirty="0">
                <a:solidFill>
                  <a:srgbClr val="0432FF"/>
                </a:solidFill>
              </a:rPr>
              <a:t>marshal arguments</a:t>
            </a:r>
            <a:r>
              <a:rPr kumimoji="1" lang="en-US" altLang="zh-CN" dirty="0"/>
              <a:t>, call, wait, </a:t>
            </a:r>
            <a:r>
              <a:rPr kumimoji="1" lang="en-US" altLang="zh-CN" dirty="0" err="1">
                <a:solidFill>
                  <a:srgbClr val="0432FF"/>
                </a:solidFill>
              </a:rPr>
              <a:t>unmarshal</a:t>
            </a:r>
            <a:r>
              <a:rPr kumimoji="1" lang="en-US" altLang="zh-CN" dirty="0">
                <a:solidFill>
                  <a:srgbClr val="0432FF"/>
                </a:solidFill>
              </a:rPr>
              <a:t> reply</a:t>
            </a:r>
            <a:endParaRPr kumimoji="1" lang="en-US" altLang="zh-CN" dirty="0"/>
          </a:p>
          <a:p>
            <a:pPr lvl="1"/>
            <a:r>
              <a:rPr kumimoji="1" lang="en-US" altLang="zh-CN" dirty="0"/>
              <a:t>For server: </a:t>
            </a:r>
            <a:r>
              <a:rPr kumimoji="1" lang="en-US" altLang="zh-CN" dirty="0" err="1">
                <a:solidFill>
                  <a:srgbClr val="0432FF"/>
                </a:solidFill>
              </a:rPr>
              <a:t>unmarshal</a:t>
            </a:r>
            <a:r>
              <a:rPr kumimoji="1" lang="en-US" altLang="zh-CN" dirty="0">
                <a:solidFill>
                  <a:srgbClr val="0432FF"/>
                </a:solidFill>
              </a:rPr>
              <a:t> arguments</a:t>
            </a:r>
            <a:r>
              <a:rPr kumimoji="1" lang="en-US" altLang="zh-CN" dirty="0"/>
              <a:t>, call real function, </a:t>
            </a:r>
            <a:r>
              <a:rPr kumimoji="1" lang="en-US" altLang="zh-CN" dirty="0">
                <a:solidFill>
                  <a:srgbClr val="0432FF"/>
                </a:solidFill>
              </a:rPr>
              <a:t>marshal reply</a:t>
            </a:r>
            <a:endParaRPr kumimoji="1" lang="en-US" altLang="zh-CN" dirty="0">
              <a:solidFill>
                <a:srgbClr val="0432FF"/>
              </a:solidFill>
            </a:endParaRPr>
          </a:p>
          <a:p>
            <a:endParaRPr kumimoji="1" lang="en-US" altLang="zh-CN" dirty="0">
              <a:solidFill>
                <a:srgbClr val="0432FF"/>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Put it all together: RPC system components</a:t>
            </a:r>
            <a:endParaRPr kumimoji="1" lang="zh-CN" altLang="en-US" dirty="0"/>
          </a:p>
        </p:txBody>
      </p:sp>
      <p:sp>
        <p:nvSpPr>
          <p:cNvPr id="3" name="内容占位符 2"/>
          <p:cNvSpPr>
            <a:spLocks noGrp="1"/>
          </p:cNvSpPr>
          <p:nvPr>
            <p:ph idx="1"/>
          </p:nvPr>
        </p:nvSpPr>
        <p:spPr/>
        <p:txBody>
          <a:bodyPr/>
          <a:lstStyle/>
          <a:p>
            <a:r>
              <a:rPr kumimoji="1" lang="en-US" altLang="zh-CN" b="0" dirty="0"/>
              <a:t>4. Server framework:</a:t>
            </a:r>
            <a:endParaRPr kumimoji="1" lang="en-US" altLang="zh-CN" b="0" dirty="0"/>
          </a:p>
          <a:p>
            <a:pPr lvl="1"/>
            <a:r>
              <a:rPr kumimoji="1" lang="en-US" altLang="zh-CN" dirty="0"/>
              <a:t>Dispatch each call message to correct server stub</a:t>
            </a:r>
            <a:endParaRPr kumimoji="1" lang="en-US" altLang="zh-CN" dirty="0"/>
          </a:p>
          <a:p>
            <a:pPr lvl="1"/>
            <a:r>
              <a:rPr kumimoji="1" lang="en-US" altLang="zh-CN" dirty="0"/>
              <a:t>Recall each called functions ,if provide </a:t>
            </a:r>
            <a:r>
              <a:rPr kumimoji="1" lang="en-US" altLang="zh-CN" b="1" dirty="0">
                <a:solidFill>
                  <a:srgbClr val="C00000"/>
                </a:solidFill>
              </a:rPr>
              <a:t>at-most-once </a:t>
            </a:r>
            <a:r>
              <a:rPr kumimoji="1" lang="en-US" altLang="zh-CN" dirty="0"/>
              <a:t>semantic or </a:t>
            </a:r>
            <a:r>
              <a:rPr kumimoji="1" lang="en-US" altLang="zh-CN" b="1" dirty="0">
                <a:solidFill>
                  <a:srgbClr val="C00000"/>
                </a:solidFill>
              </a:rPr>
              <a:t>exactly-once semantic </a:t>
            </a:r>
            <a:endParaRPr kumimoji="1" lang="en-US" altLang="zh-CN" b="1" dirty="0">
              <a:solidFill>
                <a:srgbClr val="C00000"/>
              </a:solidFill>
            </a:endParaRPr>
          </a:p>
          <a:p>
            <a:r>
              <a:rPr kumimoji="1" lang="en-US" altLang="zh-CN" b="0" dirty="0"/>
              <a:t>5. Client framework:</a:t>
            </a:r>
            <a:endParaRPr kumimoji="1" lang="en-US" altLang="zh-CN" b="0" dirty="0"/>
          </a:p>
          <a:p>
            <a:pPr lvl="1"/>
            <a:r>
              <a:rPr kumimoji="1" lang="en-US" altLang="zh-CN" dirty="0"/>
              <a:t>Give each reply to correct waiting thread / callback</a:t>
            </a:r>
            <a:endParaRPr kumimoji="1" lang="en-US" altLang="zh-CN" dirty="0"/>
          </a:p>
          <a:p>
            <a:pPr lvl="1"/>
            <a:r>
              <a:rPr kumimoji="1" lang="en-US" altLang="zh-CN" dirty="0">
                <a:solidFill>
                  <a:srgbClr val="0432FF"/>
                </a:solidFill>
              </a:rPr>
              <a:t>Retry if timeout or server crash</a:t>
            </a:r>
            <a:endParaRPr kumimoji="1" lang="en-US" altLang="zh-CN" dirty="0">
              <a:solidFill>
                <a:srgbClr val="0432FF"/>
              </a:solidFill>
            </a:endParaRPr>
          </a:p>
          <a:p>
            <a:r>
              <a:rPr kumimoji="1" lang="en-US" altLang="zh-CN" b="0" dirty="0"/>
              <a:t>6. Binding: how does client find the right server? </a:t>
            </a:r>
            <a:endParaRPr kumimoji="1" lang="en-US"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Example</a:t>
            </a:r>
            <a:r>
              <a:rPr lang="zh-CN" altLang="en-US" dirty="0">
                <a:ea typeface="MS PGothic" panose="020B0600070205080204" charset="-128"/>
              </a:rPr>
              <a:t> </a:t>
            </a:r>
            <a:r>
              <a:rPr lang="en-US" altLang="zh-CN" dirty="0">
                <a:ea typeface="MS PGothic" panose="020B0600070205080204" charset="-128"/>
              </a:rPr>
              <a:t>of</a:t>
            </a:r>
            <a:r>
              <a:rPr lang="zh-CN" altLang="en-US" dirty="0">
                <a:ea typeface="MS PGothic" panose="020B0600070205080204" charset="-128"/>
              </a:rPr>
              <a:t> </a:t>
            </a:r>
            <a:r>
              <a:rPr lang="en-US" altLang="zh-CN" dirty="0">
                <a:ea typeface="MS PGothic" panose="020B0600070205080204" charset="-128"/>
              </a:rPr>
              <a:t>RPC</a:t>
            </a:r>
            <a:endParaRPr kumimoji="1" lang="zh-CN" altLang="en-US" dirty="0"/>
          </a:p>
        </p:txBody>
      </p:sp>
      <p:sp>
        <p:nvSpPr>
          <p:cNvPr id="3" name="内容占位符 2"/>
          <p:cNvSpPr>
            <a:spLocks noGrp="1"/>
          </p:cNvSpPr>
          <p:nvPr>
            <p:ph idx="1"/>
          </p:nvPr>
        </p:nvSpPr>
        <p:spPr>
          <a:xfrm>
            <a:off x="457200" y="2857500"/>
            <a:ext cx="8229600" cy="2043444"/>
          </a:xfrm>
        </p:spPr>
        <p:txBody>
          <a:bodyPr/>
          <a:lstStyle/>
          <a:p>
            <a:r>
              <a:rPr kumimoji="1" lang="en-US" altLang="zh-CN" b="0" dirty="0"/>
              <a:t>Suppose we want to measure the execution time of </a:t>
            </a:r>
            <a:r>
              <a:rPr kumimoji="1" lang="en-US" altLang="zh-CN" b="0" i="1" dirty="0" err="1"/>
              <a:t>func</a:t>
            </a:r>
            <a:r>
              <a:rPr kumimoji="1" lang="en-US" altLang="zh-CN" b="0" i="1" dirty="0"/>
              <a:t>()</a:t>
            </a:r>
            <a:endParaRPr kumimoji="1" lang="en-US" altLang="zh-CN" b="0" i="1" dirty="0"/>
          </a:p>
          <a:p>
            <a:r>
              <a:rPr kumimoji="1" lang="en-US" altLang="zh-CN" b="0" dirty="0"/>
              <a:t>Assumption:</a:t>
            </a:r>
            <a:endParaRPr kumimoji="1" lang="en-US" altLang="zh-CN" b="0" dirty="0"/>
          </a:p>
          <a:p>
            <a:pPr lvl="1"/>
            <a:r>
              <a:rPr kumimoji="1" lang="en-US" altLang="zh-CN" b="0" dirty="0"/>
              <a:t>Only the server has the implementation of </a:t>
            </a:r>
            <a:r>
              <a:rPr kumimoji="1" lang="en-US" altLang="zh-CN" b="0" dirty="0">
                <a:solidFill>
                  <a:srgbClr val="0432FF"/>
                </a:solidFill>
              </a:rPr>
              <a:t>GET_TIME</a:t>
            </a:r>
            <a:endParaRPr kumimoji="1" lang="en-US" altLang="zh-CN" b="0" dirty="0">
              <a:solidFill>
                <a:srgbClr val="0432FF"/>
              </a:solidFill>
            </a:endParaRPr>
          </a:p>
          <a:p>
            <a:r>
              <a:rPr kumimoji="1" lang="en-US" altLang="zh-CN" b="0" dirty="0"/>
              <a:t>How can the client call server’s </a:t>
            </a:r>
            <a:r>
              <a:rPr kumimoji="1" lang="en-US" altLang="zh-CN" b="0" dirty="0">
                <a:solidFill>
                  <a:srgbClr val="0432FF"/>
                </a:solidFill>
              </a:rPr>
              <a:t>GET_TIME</a:t>
            </a:r>
            <a:r>
              <a:rPr kumimoji="1" lang="en-US" altLang="zh-CN" b="0" dirty="0"/>
              <a:t>? </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9650" y="1129308"/>
            <a:ext cx="7992888" cy="1135063"/>
          </a:xfrm>
          <a:prstGeom prst="rect">
            <a:avLst/>
          </a:prstGeom>
          <a:noFill/>
          <a:ln>
            <a:noFill/>
          </a:ln>
        </p:spPr>
      </p:pic>
      <p:sp>
        <p:nvSpPr>
          <p:cNvPr id="7" name="矩形 6"/>
          <p:cNvSpPr/>
          <p:nvPr/>
        </p:nvSpPr>
        <p:spPr>
          <a:xfrm>
            <a:off x="2699792" y="2291057"/>
            <a:ext cx="4572000" cy="369332"/>
          </a:xfrm>
          <a:prstGeom prst="rect">
            <a:avLst/>
          </a:prstGeom>
        </p:spPr>
        <p:txBody>
          <a:bodyPr>
            <a:spAutoFit/>
          </a:bodyPr>
          <a:lstStyle/>
          <a:p>
            <a:r>
              <a:rPr kumimoji="1" lang="en-US" altLang="zh-CN" dirty="0"/>
              <a:t>The implementation of GET_TIME.</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Call GET_TIME in a single machine case</a:t>
            </a:r>
            <a:endParaRPr kumimoji="1"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15616" y="2679735"/>
            <a:ext cx="1270000" cy="1066800"/>
          </a:xfrm>
        </p:spPr>
      </p:pic>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50" y="1129308"/>
            <a:ext cx="7992888" cy="1135063"/>
          </a:xfrm>
          <a:prstGeom prst="rect">
            <a:avLst/>
          </a:prstGeom>
          <a:noFill/>
          <a:ln>
            <a:noFill/>
          </a:ln>
        </p:spPr>
      </p:pic>
      <p:sp>
        <p:nvSpPr>
          <p:cNvPr id="11" name="矩形 10"/>
          <p:cNvSpPr/>
          <p:nvPr/>
        </p:nvSpPr>
        <p:spPr>
          <a:xfrm>
            <a:off x="2523963" y="2656196"/>
            <a:ext cx="1338828" cy="369332"/>
          </a:xfrm>
          <a:prstGeom prst="rect">
            <a:avLst/>
          </a:prstGeom>
        </p:spPr>
        <p:txBody>
          <a:bodyPr wrap="none">
            <a:spAutoFit/>
          </a:bodyPr>
          <a:lstStyle/>
          <a:p>
            <a:r>
              <a:rPr kumimoji="1" lang="en-US" altLang="zh-CN" dirty="0"/>
              <a:t>GET_TIME</a:t>
            </a:r>
            <a:endParaRPr lang="zh-CN" altLang="en-US" dirty="0"/>
          </a:p>
        </p:txBody>
      </p:sp>
      <p:sp>
        <p:nvSpPr>
          <p:cNvPr id="12" name="矩形 11"/>
          <p:cNvSpPr/>
          <p:nvPr/>
        </p:nvSpPr>
        <p:spPr>
          <a:xfrm>
            <a:off x="2547461" y="2980147"/>
            <a:ext cx="774571" cy="369332"/>
          </a:xfrm>
          <a:prstGeom prst="rect">
            <a:avLst/>
          </a:prstGeom>
        </p:spPr>
        <p:txBody>
          <a:bodyPr wrap="none">
            <a:spAutoFit/>
          </a:bodyPr>
          <a:lstStyle/>
          <a:p>
            <a:r>
              <a:rPr kumimoji="1" lang="en-US" altLang="zh-CN" dirty="0" err="1"/>
              <a:t>func</a:t>
            </a:r>
            <a:r>
              <a:rPr kumimoji="1" lang="en-US" altLang="zh-CN" dirty="0"/>
              <a:t>()</a:t>
            </a:r>
            <a:endParaRPr lang="zh-CN" altLang="en-US" dirty="0"/>
          </a:p>
        </p:txBody>
      </p:sp>
      <p:sp>
        <p:nvSpPr>
          <p:cNvPr id="14" name="矩形 13"/>
          <p:cNvSpPr/>
          <p:nvPr/>
        </p:nvSpPr>
        <p:spPr>
          <a:xfrm>
            <a:off x="2547461" y="3356026"/>
            <a:ext cx="1338828" cy="369332"/>
          </a:xfrm>
          <a:prstGeom prst="rect">
            <a:avLst/>
          </a:prstGeom>
        </p:spPr>
        <p:txBody>
          <a:bodyPr wrap="none">
            <a:spAutoFit/>
          </a:bodyPr>
          <a:lstStyle/>
          <a:p>
            <a:r>
              <a:rPr kumimoji="1" lang="en-US" altLang="zh-CN" dirty="0"/>
              <a:t>GET_TIME</a:t>
            </a:r>
            <a:endParaRPr lang="zh-CN" altLang="en-US" dirty="0"/>
          </a:p>
        </p:txBody>
      </p:sp>
      <p:sp>
        <p:nvSpPr>
          <p:cNvPr id="15" name="矩形 14"/>
          <p:cNvSpPr/>
          <p:nvPr/>
        </p:nvSpPr>
        <p:spPr>
          <a:xfrm>
            <a:off x="1312034" y="3792567"/>
            <a:ext cx="774571" cy="369332"/>
          </a:xfrm>
          <a:prstGeom prst="rect">
            <a:avLst/>
          </a:prstGeom>
        </p:spPr>
        <p:txBody>
          <a:bodyPr wrap="none">
            <a:spAutoFit/>
          </a:bodyPr>
          <a:lstStyle/>
          <a:p>
            <a:r>
              <a:rPr kumimoji="1" lang="en-US" altLang="zh-CN" dirty="0"/>
              <a:t>Client</a:t>
            </a:r>
            <a:endParaRPr lang="zh-CN" altLang="en-US" dirty="0"/>
          </a:p>
        </p:txBody>
      </p:sp>
      <p:pic>
        <p:nvPicPr>
          <p:cNvPr id="13" name="图片 12"/>
          <p:cNvPicPr>
            <a:picLocks noChangeAspect="1"/>
          </p:cNvPicPr>
          <p:nvPr/>
        </p:nvPicPr>
        <p:blipFill>
          <a:blip r:embed="rId3"/>
          <a:stretch>
            <a:fillRect/>
          </a:stretch>
        </p:blipFill>
        <p:spPr>
          <a:xfrm>
            <a:off x="611748" y="2679735"/>
            <a:ext cx="416415" cy="992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chemeClr val="accent6"/>
                </a:solidFill>
              </a:rPr>
              <a:t>Single-machine call </a:t>
            </a:r>
            <a:r>
              <a:rPr kumimoji="1" lang="en-US" altLang="zh-CN" dirty="0"/>
              <a:t>vs. distributed call</a:t>
            </a:r>
            <a:r>
              <a:rPr kumimoji="1" lang="zh-CN" altLang="en-US" dirty="0"/>
              <a:t>（</a:t>
            </a:r>
            <a:r>
              <a:rPr kumimoji="1" lang="en-US" altLang="zh-CN" dirty="0"/>
              <a:t>RPC</a:t>
            </a:r>
            <a:r>
              <a:rPr kumimoji="1" lang="zh-CN" altLang="en-US" dirty="0"/>
              <a:t>）</a:t>
            </a:r>
            <a:endParaRPr kumimoji="1"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15616" y="2679735"/>
            <a:ext cx="1270000" cy="1066800"/>
          </a:xfrm>
        </p:spPr>
      </p:pic>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50" y="1129308"/>
            <a:ext cx="7992888" cy="1135063"/>
          </a:xfrm>
          <a:prstGeom prst="rect">
            <a:avLst/>
          </a:prstGeom>
          <a:noFill/>
          <a:ln>
            <a:noFill/>
          </a:ln>
        </p:spPr>
      </p:pic>
      <p:sp>
        <p:nvSpPr>
          <p:cNvPr id="11" name="矩形 10"/>
          <p:cNvSpPr/>
          <p:nvPr/>
        </p:nvSpPr>
        <p:spPr>
          <a:xfrm>
            <a:off x="2523963" y="2656196"/>
            <a:ext cx="1620957" cy="369332"/>
          </a:xfrm>
          <a:prstGeom prst="rect">
            <a:avLst/>
          </a:prstGeom>
        </p:spPr>
        <p:txBody>
          <a:bodyPr wrap="none">
            <a:spAutoFit/>
          </a:bodyPr>
          <a:lstStyle/>
          <a:p>
            <a:r>
              <a:rPr lang="en-US" altLang="zh-CN" dirty="0"/>
              <a:t>Call(</a:t>
            </a:r>
            <a:r>
              <a:rPr lang="en-US" altLang="zh-CN" dirty="0" err="1"/>
              <a:t>get_time</a:t>
            </a:r>
            <a:r>
              <a:rPr lang="en-US" altLang="zh-CN" dirty="0"/>
              <a:t>)</a:t>
            </a:r>
            <a:endParaRPr lang="zh-CN" altLang="en-US" dirty="0"/>
          </a:p>
        </p:txBody>
      </p:sp>
      <p:sp>
        <p:nvSpPr>
          <p:cNvPr id="12" name="矩形 11"/>
          <p:cNvSpPr/>
          <p:nvPr/>
        </p:nvSpPr>
        <p:spPr>
          <a:xfrm>
            <a:off x="2520562" y="3483150"/>
            <a:ext cx="774571" cy="369332"/>
          </a:xfrm>
          <a:prstGeom prst="rect">
            <a:avLst/>
          </a:prstGeom>
        </p:spPr>
        <p:txBody>
          <a:bodyPr wrap="none">
            <a:spAutoFit/>
          </a:bodyPr>
          <a:lstStyle/>
          <a:p>
            <a:r>
              <a:rPr kumimoji="1" lang="en-US" altLang="zh-CN" dirty="0" err="1"/>
              <a:t>func</a:t>
            </a:r>
            <a:r>
              <a:rPr kumimoji="1" lang="en-US" altLang="zh-CN" dirty="0"/>
              <a:t>()</a:t>
            </a:r>
            <a:endParaRPr lang="zh-CN" altLang="en-US" dirty="0"/>
          </a:p>
        </p:txBody>
      </p:sp>
      <p:sp>
        <p:nvSpPr>
          <p:cNvPr id="13" name="矩形 12"/>
          <p:cNvSpPr/>
          <p:nvPr/>
        </p:nvSpPr>
        <p:spPr>
          <a:xfrm>
            <a:off x="1312034" y="3792567"/>
            <a:ext cx="774571" cy="369332"/>
          </a:xfrm>
          <a:prstGeom prst="rect">
            <a:avLst/>
          </a:prstGeom>
        </p:spPr>
        <p:txBody>
          <a:bodyPr wrap="none">
            <a:spAutoFit/>
          </a:bodyPr>
          <a:lstStyle/>
          <a:p>
            <a:r>
              <a:rPr kumimoji="1" lang="en-US" altLang="zh-CN" dirty="0"/>
              <a:t>Client</a:t>
            </a:r>
            <a:endParaRPr lang="zh-CN" altLang="en-US" dirty="0"/>
          </a:p>
        </p:txBody>
      </p:sp>
      <p:pic>
        <p:nvPicPr>
          <p:cNvPr id="3" name="图片 2"/>
          <p:cNvPicPr>
            <a:picLocks noChangeAspect="1"/>
          </p:cNvPicPr>
          <p:nvPr/>
        </p:nvPicPr>
        <p:blipFill>
          <a:blip r:embed="rId3"/>
          <a:stretch>
            <a:fillRect/>
          </a:stretch>
        </p:blipFill>
        <p:spPr>
          <a:xfrm>
            <a:off x="6378264" y="2480615"/>
            <a:ext cx="1806403" cy="3005519"/>
          </a:xfrm>
          <a:prstGeom prst="rect">
            <a:avLst/>
          </a:prstGeom>
        </p:spPr>
      </p:pic>
      <p:cxnSp>
        <p:nvCxnSpPr>
          <p:cNvPr id="9" name="直线箭头连接符 8"/>
          <p:cNvCxnSpPr>
            <a:stCxn id="11" idx="3"/>
          </p:cNvCxnSpPr>
          <p:nvPr/>
        </p:nvCxnSpPr>
        <p:spPr>
          <a:xfrm>
            <a:off x="4144920" y="2840862"/>
            <a:ext cx="2408280" cy="318669"/>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endCxn id="12" idx="3"/>
          </p:cNvCxnSpPr>
          <p:nvPr/>
        </p:nvCxnSpPr>
        <p:spPr>
          <a:xfrm flipH="1">
            <a:off x="3295133" y="3482265"/>
            <a:ext cx="2553736" cy="185551"/>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4003855" y="4111099"/>
            <a:ext cx="2690409" cy="318669"/>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flipH="1">
            <a:off x="3145916" y="4761147"/>
            <a:ext cx="3258067" cy="227949"/>
          </a:xfrm>
          <a:prstGeom prst="straightConnector1">
            <a:avLst/>
          </a:prstGeom>
          <a:ln w="12700">
            <a:tailEnd type="arrow"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436175" y="3112933"/>
            <a:ext cx="1338828" cy="369332"/>
          </a:xfrm>
          <a:prstGeom prst="rect">
            <a:avLst/>
          </a:prstGeom>
        </p:spPr>
        <p:txBody>
          <a:bodyPr wrap="none">
            <a:spAutoFit/>
          </a:bodyPr>
          <a:lstStyle/>
          <a:p>
            <a:r>
              <a:rPr kumimoji="1" lang="en-US" altLang="zh-CN" dirty="0"/>
              <a:t>GET_TIME</a:t>
            </a:r>
            <a:endParaRPr lang="zh-CN" altLang="en-US" dirty="0"/>
          </a:p>
        </p:txBody>
      </p:sp>
      <p:sp>
        <p:nvSpPr>
          <p:cNvPr id="25" name="矩形 24"/>
          <p:cNvSpPr/>
          <p:nvPr/>
        </p:nvSpPr>
        <p:spPr>
          <a:xfrm>
            <a:off x="2484654" y="3852482"/>
            <a:ext cx="1620957" cy="369332"/>
          </a:xfrm>
          <a:prstGeom prst="rect">
            <a:avLst/>
          </a:prstGeom>
        </p:spPr>
        <p:txBody>
          <a:bodyPr wrap="none">
            <a:spAutoFit/>
          </a:bodyPr>
          <a:lstStyle/>
          <a:p>
            <a:r>
              <a:rPr lang="en-US" altLang="zh-CN" dirty="0"/>
              <a:t>Call(</a:t>
            </a:r>
            <a:r>
              <a:rPr lang="en-US" altLang="zh-CN" dirty="0" err="1"/>
              <a:t>get_time</a:t>
            </a:r>
            <a:r>
              <a:rPr lang="en-US" altLang="zh-CN" dirty="0"/>
              <a:t>)</a:t>
            </a:r>
            <a:endParaRPr lang="zh-CN" altLang="en-US" dirty="0"/>
          </a:p>
        </p:txBody>
      </p:sp>
      <p:sp>
        <p:nvSpPr>
          <p:cNvPr id="26" name="矩形 25"/>
          <p:cNvSpPr/>
          <p:nvPr/>
        </p:nvSpPr>
        <p:spPr>
          <a:xfrm>
            <a:off x="5424008" y="4387514"/>
            <a:ext cx="1338828" cy="369332"/>
          </a:xfrm>
          <a:prstGeom prst="rect">
            <a:avLst/>
          </a:prstGeom>
        </p:spPr>
        <p:txBody>
          <a:bodyPr wrap="none">
            <a:spAutoFit/>
          </a:bodyPr>
          <a:lstStyle/>
          <a:p>
            <a:r>
              <a:rPr kumimoji="1" lang="en-US" altLang="zh-CN" dirty="0"/>
              <a:t>GET_TIME</a:t>
            </a:r>
            <a:endParaRPr lang="zh-CN" altLang="en-US" dirty="0"/>
          </a:p>
        </p:txBody>
      </p:sp>
      <p:sp>
        <p:nvSpPr>
          <p:cNvPr id="22" name="矩形 21"/>
          <p:cNvSpPr/>
          <p:nvPr/>
        </p:nvSpPr>
        <p:spPr>
          <a:xfrm>
            <a:off x="6894179" y="5264431"/>
            <a:ext cx="864339" cy="369332"/>
          </a:xfrm>
          <a:prstGeom prst="rect">
            <a:avLst/>
          </a:prstGeom>
        </p:spPr>
        <p:txBody>
          <a:bodyPr wrap="none">
            <a:spAutoFit/>
          </a:bodyPr>
          <a:lstStyle/>
          <a:p>
            <a:r>
              <a:rPr kumimoji="1" lang="en-US" altLang="zh-CN" dirty="0"/>
              <a:t>Server</a:t>
            </a:r>
            <a:endParaRPr lang="zh-CN" altLang="en-US" dirty="0"/>
          </a:p>
        </p:txBody>
      </p:sp>
      <p:pic>
        <p:nvPicPr>
          <p:cNvPr id="5" name="图片 4"/>
          <p:cNvPicPr>
            <a:picLocks noChangeAspect="1"/>
          </p:cNvPicPr>
          <p:nvPr/>
        </p:nvPicPr>
        <p:blipFill>
          <a:blip r:embed="rId4"/>
          <a:stretch>
            <a:fillRect/>
          </a:stretch>
        </p:blipFill>
        <p:spPr>
          <a:xfrm>
            <a:off x="611748" y="2679735"/>
            <a:ext cx="416415" cy="992990"/>
          </a:xfrm>
          <a:prstGeom prst="rect">
            <a:avLst/>
          </a:prstGeom>
        </p:spPr>
      </p:pic>
      <p:pic>
        <p:nvPicPr>
          <p:cNvPr id="23" name="图片 22"/>
          <p:cNvPicPr>
            <a:picLocks noChangeAspect="1"/>
          </p:cNvPicPr>
          <p:nvPr/>
        </p:nvPicPr>
        <p:blipFill>
          <a:blip r:embed="rId4"/>
          <a:stretch>
            <a:fillRect/>
          </a:stretch>
        </p:blipFill>
        <p:spPr>
          <a:xfrm>
            <a:off x="7985519" y="3392294"/>
            <a:ext cx="416415" cy="992990"/>
          </a:xfrm>
          <a:prstGeom prst="rect">
            <a:avLst/>
          </a:prstGeom>
        </p:spPr>
      </p:pic>
    </p:spTree>
  </p:cSld>
  <p:clrMapOvr>
    <a:masterClrMapping/>
  </p:clrMapOvr>
</p:sld>
</file>

<file path=ppt/tags/tag1.xml><?xml version="1.0" encoding="utf-8"?>
<p:tagLst xmlns:p="http://schemas.openxmlformats.org/presentationml/2006/main">
  <p:tag name="KSO_WPP_MARK_KEY" val="a68d762b-922a-4726-91d6-bd3470f5cec3"/>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19302</Words>
  <Application>WPS 演示</Application>
  <PresentationFormat>全屏显示(16:10)</PresentationFormat>
  <Paragraphs>1198</Paragraphs>
  <Slides>61</Slides>
  <Notes>28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61</vt:i4>
      </vt:variant>
    </vt:vector>
  </HeadingPairs>
  <TitlesOfParts>
    <vt:vector size="80" baseType="lpstr">
      <vt:lpstr>Arial</vt:lpstr>
      <vt:lpstr>宋体</vt:lpstr>
      <vt:lpstr>Wingdings</vt:lpstr>
      <vt:lpstr>等线</vt:lpstr>
      <vt:lpstr>微软雅黑 Light</vt:lpstr>
      <vt:lpstr>PingFang SC Bold</vt:lpstr>
      <vt:lpstr>PingFang SC</vt:lpstr>
      <vt:lpstr>微软雅黑</vt:lpstr>
      <vt:lpstr>Calibri</vt:lpstr>
      <vt:lpstr>Comic Sans MS</vt:lpstr>
      <vt:lpstr>MS PGothic</vt:lpstr>
      <vt:lpstr>Arial Unicode MS</vt:lpstr>
      <vt:lpstr>Consolas</vt:lpstr>
      <vt:lpstr>Menlo-Regular</vt:lpstr>
      <vt:lpstr>Segoe Print</vt:lpstr>
      <vt:lpstr>Courier New</vt:lpstr>
      <vt:lpstr>UbuntuMono</vt:lpstr>
      <vt:lpstr>Eras Medium ITC</vt:lpstr>
      <vt:lpstr>1_Office 主题​​</vt:lpstr>
      <vt:lpstr>Remote Procedure Call</vt:lpstr>
      <vt:lpstr>Distributed system that support large-scale websites</vt:lpstr>
      <vt:lpstr>Example: extend a single-node filesystem to a distributed one</vt:lpstr>
      <vt:lpstr>PowerPoint 演示文稿</vt:lpstr>
      <vt:lpstr>Problems with the Sockets API </vt:lpstr>
      <vt:lpstr>RPC: Remote Procedure Call</vt:lpstr>
      <vt:lpstr>Example of RPC</vt:lpstr>
      <vt:lpstr>Call GET_TIME in a single machine case</vt:lpstr>
      <vt:lpstr>Single-machine call vs. distributed call（RPC）</vt:lpstr>
      <vt:lpstr>Handwritten code: client</vt:lpstr>
      <vt:lpstr>Handwritten code: server</vt:lpstr>
      <vt:lpstr>RPC simplifies the implementation of remote calls</vt:lpstr>
      <vt:lpstr>RPC: a complete calling process</vt:lpstr>
      <vt:lpstr>RPC stub</vt:lpstr>
      <vt:lpstr>Client Program using RPC</vt:lpstr>
      <vt:lpstr>Server Program using RPC</vt:lpstr>
      <vt:lpstr>Question: what is inside a message?</vt:lpstr>
      <vt:lpstr>Question: what is inside a message?</vt:lpstr>
      <vt:lpstr>RPC request message</vt:lpstr>
      <vt:lpstr>RPC reply message</vt:lpstr>
      <vt:lpstr>Binding: find the server</vt:lpstr>
      <vt:lpstr>PowerPoint 演示文稿</vt:lpstr>
      <vt:lpstr>Parameter passing </vt:lpstr>
      <vt:lpstr>Parameter passing is challenging</vt:lpstr>
      <vt:lpstr>Parameter passing is more challenging</vt:lpstr>
      <vt:lpstr>Representing data: encoding </vt:lpstr>
      <vt:lpstr>Why not using language-specific formats? </vt:lpstr>
      <vt:lpstr>Standardized encoding: JSON, XML &amp; etc.</vt:lpstr>
      <vt:lpstr>Standardized encoding: JSON, XML &amp; etc.</vt:lpstr>
      <vt:lpstr>Standardized encoding: JSON, XML &amp; etc</vt:lpstr>
      <vt:lpstr>Binary formats</vt:lpstr>
      <vt:lpstr>Binary formats: schema(即提供一个二进制编码的格式规范) </vt:lpstr>
      <vt:lpstr>The BinaryProtocol of Thrift  </vt:lpstr>
      <vt:lpstr>Being more compact: Thrift CompactProtocol </vt:lpstr>
      <vt:lpstr>Being more compact: Thrift CompactProtocol </vt:lpstr>
      <vt:lpstr>解释</vt:lpstr>
      <vt:lpstr>Schema simplifies supporting compatibility </vt:lpstr>
      <vt:lpstr>Short summary of parameter passing in RPC</vt:lpstr>
      <vt:lpstr>Automatic stub generation</vt:lpstr>
      <vt:lpstr>Transport protocol of RPC</vt:lpstr>
      <vt:lpstr>Short summary: program distributed systems w/ RPC</vt:lpstr>
      <vt:lpstr>PowerPoint 演示文稿</vt:lpstr>
      <vt:lpstr>When RPC meets failures</vt:lpstr>
      <vt:lpstr>When RPC meets failures</vt:lpstr>
      <vt:lpstr>When RPC meets failures</vt:lpstr>
      <vt:lpstr>When RPC meets failures</vt:lpstr>
      <vt:lpstr>RPC != PC</vt:lpstr>
      <vt:lpstr>When RPC meets failures</vt:lpstr>
      <vt:lpstr>RPC semantic</vt:lpstr>
      <vt:lpstr>RPC semantic</vt:lpstr>
      <vt:lpstr>Cases of idempotence</vt:lpstr>
      <vt:lpstr>Idempotence in RPC</vt:lpstr>
      <vt:lpstr>Idempotence in RPC</vt:lpstr>
      <vt:lpstr>Idempotence in RPC</vt:lpstr>
      <vt:lpstr>Idempotence in RPC</vt:lpstr>
      <vt:lpstr>RPC semantic</vt:lpstr>
      <vt:lpstr>Ideal RPC Semantics: exactly-once</vt:lpstr>
      <vt:lpstr>Idempotence in RPC</vt:lpstr>
      <vt:lpstr>Ideal RPC Semantics: exactly-once</vt:lpstr>
      <vt:lpstr>Put it all together: RPC system components</vt:lpstr>
      <vt:lpstr>Put it all together: RPC system components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1587</cp:revision>
  <cp:lastPrinted>2020-03-02T13:38:00Z</cp:lastPrinted>
  <dcterms:created xsi:type="dcterms:W3CDTF">2017-11-24T09:35:00Z</dcterms:created>
  <dcterms:modified xsi:type="dcterms:W3CDTF">2022-11-13T03:21:14Z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F3D23E4339B047AFB18E505C4B0EB509</vt:lpwstr>
  </property>
  <property fmtid="{D5CDD505-2E9C-101B-9397-08002B2CF9AE}" pid="3" name="KSOProductBuildVer">
    <vt:lpwstr>2052-11.1.0.12763</vt:lpwstr>
  </property>
</Properties>
</file>