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7"/>
  </p:handoutMasterIdLst>
  <p:sldIdLst>
    <p:sldId id="2241" r:id="rId3"/>
    <p:sldId id="2268" r:id="rId5"/>
    <p:sldId id="2416" r:id="rId6"/>
    <p:sldId id="2472" r:id="rId7"/>
    <p:sldId id="2426" r:id="rId8"/>
    <p:sldId id="2468" r:id="rId9"/>
    <p:sldId id="2429" r:id="rId10"/>
    <p:sldId id="2473" r:id="rId11"/>
    <p:sldId id="2471" r:id="rId12"/>
    <p:sldId id="2474" r:id="rId13"/>
    <p:sldId id="2476" r:id="rId14"/>
    <p:sldId id="2532" r:id="rId15"/>
    <p:sldId id="2493" r:id="rId16"/>
    <p:sldId id="2495" r:id="rId17"/>
    <p:sldId id="2496" r:id="rId18"/>
    <p:sldId id="2492" r:id="rId19"/>
    <p:sldId id="2497" r:id="rId20"/>
    <p:sldId id="325" r:id="rId21"/>
    <p:sldId id="2583" r:id="rId22"/>
    <p:sldId id="2498" r:id="rId23"/>
    <p:sldId id="323" r:id="rId24"/>
    <p:sldId id="322" r:id="rId25"/>
    <p:sldId id="294" r:id="rId26"/>
    <p:sldId id="313" r:id="rId27"/>
    <p:sldId id="2499" r:id="rId28"/>
    <p:sldId id="321" r:id="rId29"/>
    <p:sldId id="298" r:id="rId30"/>
    <p:sldId id="299" r:id="rId31"/>
    <p:sldId id="315" r:id="rId32"/>
    <p:sldId id="419" r:id="rId33"/>
    <p:sldId id="2480" r:id="rId34"/>
    <p:sldId id="2500" r:id="rId35"/>
    <p:sldId id="2501" r:id="rId36"/>
    <p:sldId id="2502" r:id="rId37"/>
    <p:sldId id="2503" r:id="rId38"/>
    <p:sldId id="320" r:id="rId39"/>
    <p:sldId id="2505" r:id="rId40"/>
    <p:sldId id="2504" r:id="rId41"/>
    <p:sldId id="2506" r:id="rId42"/>
    <p:sldId id="2507" r:id="rId43"/>
    <p:sldId id="2508" r:id="rId44"/>
    <p:sldId id="2509" r:id="rId45"/>
    <p:sldId id="2510" r:id="rId46"/>
    <p:sldId id="2511" r:id="rId47"/>
    <p:sldId id="2513" r:id="rId48"/>
    <p:sldId id="2514" r:id="rId49"/>
    <p:sldId id="2515" r:id="rId50"/>
    <p:sldId id="2516" r:id="rId51"/>
    <p:sldId id="2517" r:id="rId52"/>
    <p:sldId id="2512" r:id="rId53"/>
    <p:sldId id="2518" r:id="rId54"/>
    <p:sldId id="2519" r:id="rId55"/>
    <p:sldId id="2520" r:id="rId56"/>
    <p:sldId id="2521" r:id="rId57"/>
    <p:sldId id="2522" r:id="rId58"/>
    <p:sldId id="2523" r:id="rId59"/>
    <p:sldId id="2527" r:id="rId60"/>
    <p:sldId id="2528" r:id="rId61"/>
    <p:sldId id="2529" r:id="rId62"/>
    <p:sldId id="2530" r:id="rId63"/>
    <p:sldId id="2524" r:id="rId64"/>
    <p:sldId id="2526" r:id="rId65"/>
    <p:sldId id="2525" r:id="rId66"/>
  </p:sldIdLst>
  <p:sldSz cx="9144000" cy="5715000" type="screen16x10"/>
  <p:notesSz cx="6858000" cy="9144000"/>
  <p:custDataLst>
    <p:tags r:id="rId7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BE384B"/>
    <a:srgbClr val="E2EAF7"/>
    <a:srgbClr val="FF5F00"/>
    <a:srgbClr val="FF7E79"/>
    <a:srgbClr val="F6F9D6"/>
    <a:srgbClr val="B0FFD3"/>
    <a:srgbClr val="00FDFF"/>
    <a:srgbClr val="FFFC00"/>
    <a:srgbClr val="73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36" autoAdjust="0"/>
    <p:restoredTop sz="79494" autoAdjust="0"/>
  </p:normalViewPr>
  <p:slideViewPr>
    <p:cSldViewPr>
      <p:cViewPr varScale="1">
        <p:scale>
          <a:sx n="118" d="100"/>
          <a:sy n="118" d="100"/>
        </p:scale>
        <p:origin x="1728" y="192"/>
      </p:cViewPr>
      <p:guideLst>
        <p:guide orient="horz" pos="2480"/>
        <p:guide pos="2925"/>
      </p:guideLst>
    </p:cSldViewPr>
  </p:slideViewPr>
  <p:outlineViewPr>
    <p:cViewPr>
      <p:scale>
        <a:sx n="33" d="100"/>
        <a:sy n="33" d="100"/>
      </p:scale>
      <p:origin x="0" y="-5720"/>
    </p:cViewPr>
  </p:outlineViewPr>
  <p:notesTextViewPr>
    <p:cViewPr>
      <p:scale>
        <a:sx n="65" d="100"/>
        <a:sy n="6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272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1" Type="http://schemas.openxmlformats.org/officeDocument/2006/relationships/tags" Target="tags/tag1.xml"/><Relationship Id="rId70" Type="http://schemas.openxmlformats.org/officeDocument/2006/relationships/tableStyles" Target="tableStyles.xml"/><Relationship Id="rId7" Type="http://schemas.openxmlformats.org/officeDocument/2006/relationships/slide" Target="slides/slide4.xml"/><Relationship Id="rId69" Type="http://schemas.openxmlformats.org/officeDocument/2006/relationships/viewProps" Target="viewProps.xml"/><Relationship Id="rId68" Type="http://schemas.openxmlformats.org/officeDocument/2006/relationships/presProps" Target="presProps.xml"/><Relationship Id="rId67" Type="http://schemas.openxmlformats.org/officeDocument/2006/relationships/handoutMaster" Target="handoutMasters/handoutMaster1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A84A077-83E9-49A7-9F59-234D78BD69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</a:rPr>
              <a:t>Mixed blocks, old and new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A2DC2E0B-2544-FC47-9A27-4FB1D9A39888}" type="slidenum">
              <a:rPr lang="zh-CN" altLang="en-US" sz="1200" b="0">
                <a:latin typeface="Times New Roman" panose="02020603050405020304" charset="0"/>
              </a:rPr>
            </a:fld>
            <a:endParaRPr lang="en-US" altLang="zh-CN" sz="1200" b="0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The assumptions are just listed in the paper, lack a detailed descriptions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Why no caching? “</a:t>
            </a:r>
            <a:r>
              <a:rPr lang="en-US" altLang="zh-CN" dirty="0"/>
              <a:t>Client caches offer little benefit because most applications stream through huge files or have working sets too large to be cached.”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Why two phases? Primary should guarantee the same order for applying chunks.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a typeface="MS PGothic" panose="020B0600070205080204" charset="-128"/>
              </a:rPr>
              <a:t>What about the case of "delete-after-open"?</a:t>
            </a:r>
            <a:endParaRPr lang="en-US" altLang="zh-CN" dirty="0">
              <a:ea typeface="MS PGothic" panose="020B0600070205080204" charset="-128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8"/>
            <a:ext cx="7772400" cy="1225021"/>
          </a:xfrm>
        </p:spPr>
        <p:txBody>
          <a:bodyPr>
            <a:normAutofit/>
          </a:bodyPr>
          <a:lstStyle>
            <a:lvl1pPr algn="ctr">
              <a:defRPr sz="440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228866"/>
            <a:ext cx="8229600" cy="900442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accent1"/>
                </a:solidFill>
                <a:latin typeface="+mn-lt"/>
                <a:ea typeface="+mn-ea"/>
                <a:cs typeface="PingFang SC" panose="020B0400000000000000" pitchFamily="34" charset="-122"/>
              </a:defRPr>
            </a:lvl1pPr>
          </a:lstStyle>
          <a:p>
            <a:r>
              <a:rPr lang="en-US" altLang="zh-CN" dirty="0"/>
              <a:t>xx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129308"/>
            <a:ext cx="8229600" cy="3771636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1800" b="1" i="0">
                <a:latin typeface="+mn-lt"/>
                <a:ea typeface="+mn-ea"/>
                <a:cs typeface="PingFang SC" panose="020B0400000000000000" pitchFamily="34" charset="-122"/>
              </a:defRPr>
            </a:lvl1pPr>
            <a:lvl2pPr marL="360045">
              <a:lnSpc>
                <a:spcPct val="120000"/>
              </a:lnSpc>
              <a:defRPr sz="1800" b="0" i="0">
                <a:latin typeface="+mn-lt"/>
                <a:ea typeface="+mn-ea"/>
                <a:cs typeface="PingFang SC" panose="020B0400000000000000" pitchFamily="34" charset="-122"/>
              </a:defRPr>
            </a:lvl2pPr>
            <a:lvl3pPr>
              <a:lnSpc>
                <a:spcPct val="120000"/>
              </a:lnSpc>
              <a:defRPr sz="1800" b="0" i="0">
                <a:latin typeface="+mn-lt"/>
                <a:ea typeface="+mn-ea"/>
                <a:cs typeface="PingFang SC" panose="020B0400000000000000" pitchFamily="34" charset="-122"/>
              </a:defRPr>
            </a:lvl3pPr>
            <a:lvl4pPr>
              <a:lnSpc>
                <a:spcPct val="120000"/>
              </a:lnSpc>
              <a:defRPr sz="1800" b="0" i="0">
                <a:latin typeface="+mn-lt"/>
                <a:ea typeface="+mn-ea"/>
                <a:cs typeface="PingFang SC" panose="020B0400000000000000" pitchFamily="34" charset="-122"/>
              </a:defRPr>
            </a:lvl4pPr>
            <a:lvl5pPr>
              <a:lnSpc>
                <a:spcPct val="120000"/>
              </a:lnSpc>
              <a:defRPr sz="1800" b="0" i="0">
                <a:latin typeface="+mn-lt"/>
                <a:ea typeface="+mn-ea"/>
                <a:cs typeface="PingFang SC" panose="020B0400000000000000" pitchFamily="34" charset="-122"/>
              </a:defRPr>
            </a:lvl5pPr>
          </a:lstStyle>
          <a:p>
            <a:pPr lvl="0"/>
            <a:r>
              <a:rPr lang="en-US" altLang="zh-CN" dirty="0" err="1"/>
              <a:t>yy</a:t>
            </a:r>
            <a:endParaRPr lang="zh-CN" altLang="en-US" dirty="0"/>
          </a:p>
          <a:p>
            <a:pPr lvl="1"/>
            <a:r>
              <a:rPr lang="en-US" altLang="zh-CN" dirty="0"/>
              <a:t>xx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80527" y="439062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三角形 7"/>
          <p:cNvSpPr/>
          <p:nvPr userDrawn="1"/>
        </p:nvSpPr>
        <p:spPr>
          <a:xfrm rot="5400000">
            <a:off x="-160702" y="599536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8" name="三角形 7"/>
          <p:cNvSpPr/>
          <p:nvPr userDrawn="1"/>
        </p:nvSpPr>
        <p:spPr>
          <a:xfrm rot="5400000">
            <a:off x="-160703" y="3920373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5296962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</a:lstStyle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微软雅黑 Light" panose="020B0502040204020203" pitchFamily="34" charset="-122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Char char="•"/>
        <a:defRPr sz="26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等线" panose="02010600030101010101" charset="-122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等线" panose="02010600030101010101" charset="-122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等线" panose="02010600030101010101" charset="-122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等线" panose="02010600030101010101" charset="-122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等线" panose="0201060003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image" Target="../media/image3.tif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image" Target="../media/image3.tif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png"/><Relationship Id="rId8" Type="http://schemas.openxmlformats.org/officeDocument/2006/relationships/image" Target="../media/image25.png"/><Relationship Id="rId7" Type="http://schemas.openxmlformats.org/officeDocument/2006/relationships/image" Target="../media/image24.jpeg"/><Relationship Id="rId6" Type="http://schemas.openxmlformats.org/officeDocument/2006/relationships/image" Target="../media/image23.GIF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28.jpeg"/><Relationship Id="rId10" Type="http://schemas.openxmlformats.org/officeDocument/2006/relationships/image" Target="../media/image27.jpeg"/><Relationship Id="rId1" Type="http://schemas.openxmlformats.org/officeDocument/2006/relationships/image" Target="../media/image18.GI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image" Target="../media/image3.tif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image" Target="../media/image3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757238" y="1690127"/>
            <a:ext cx="7772400" cy="1225021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600" b="0" dirty="0">
                <a:latin typeface="+mn-lt"/>
              </a:rPr>
              <a:t>Distributed file system</a:t>
            </a:r>
            <a:br>
              <a:rPr kumimoji="1" lang="en-US" altLang="zh-CN" sz="3600" b="0" dirty="0">
                <a:latin typeface="+mn-lt"/>
              </a:rPr>
            </a:br>
            <a:r>
              <a:rPr kumimoji="1" lang="en-US" altLang="zh-CN" sz="2800" dirty="0">
                <a:latin typeface="+mn-lt"/>
              </a:rPr>
              <a:t>NFS &amp; GFS</a:t>
            </a:r>
            <a:endParaRPr kumimoji="1" lang="zh-CN" altLang="en-US" sz="2800" dirty="0">
              <a:latin typeface="+mn-lt"/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685800" y="3412362"/>
            <a:ext cx="7772400" cy="12250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Yubin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Xia</a:t>
            </a:r>
            <a:endParaRPr kumimoji="1" lang="en-US" altLang="zh-CN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IPADS,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Shanghai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Jiao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Tong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University</a:t>
            </a:r>
            <a:endParaRPr kumimoji="1" lang="en-US" altLang="zh-CN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</a:t>
            </a:r>
            <a:r>
              <a:rPr kumimoji="1" lang="en-US" altLang="zh-CN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www.sjtu.edu.cn</a:t>
            </a:r>
            <a:endParaRPr kumimoji="1" lang="en-GB" altLang="zh-CN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52120" y="252561"/>
            <a:ext cx="1362088" cy="492009"/>
          </a:xfrm>
          <a:prstGeom prst="rect">
            <a:avLst/>
          </a:prstGeom>
        </p:spPr>
      </p:pic>
      <p:sp>
        <p:nvSpPr>
          <p:cNvPr id="7" name="副标题 2"/>
          <p:cNvSpPr txBox="1"/>
          <p:nvPr/>
        </p:nvSpPr>
        <p:spPr>
          <a:xfrm>
            <a:off x="467544" y="252559"/>
            <a:ext cx="3240360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等线" panose="02010600030101010101" charset="-122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等线" panose="02010600030101010101" charset="-122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等线" panose="02010600030101010101" charset="-122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等线" panose="02010600030101010101" charset="-122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等线" panose="02010600030101010101" charset="-122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zh-CN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SE3331-1 (2022 Fall)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j-lt"/>
              <a:ea typeface="微软雅黑" panose="020B0503020204020204" charset="-122"/>
            </a:endParaRPr>
          </a:p>
        </p:txBody>
      </p:sp>
      <p:pic>
        <p:nvPicPr>
          <p:cNvPr id="8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82539"/>
            <a:ext cx="1642840" cy="432048"/>
          </a:xfrm>
          <a:prstGeom prst="rect">
            <a:avLst/>
          </a:prstGeom>
          <a:noFill/>
        </p:spPr>
      </p:pic>
      <p:sp>
        <p:nvSpPr>
          <p:cNvPr id="10" name="副标题 5"/>
          <p:cNvSpPr txBox="1"/>
          <p:nvPr/>
        </p:nvSpPr>
        <p:spPr>
          <a:xfrm>
            <a:off x="-6647" y="5210411"/>
            <a:ext cx="8224524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等线" panose="02010600030101010101" charset="-122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等线" panose="02010600030101010101" charset="-122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等线" panose="02010600030101010101" charset="-122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等线" panose="02010600030101010101" charset="-122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等线" panose="02010600030101010101" charset="-122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Credits: Rong </a:t>
            </a:r>
            <a:r>
              <a:rPr kumimoji="1"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Chen@IPADS</a:t>
            </a:r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endParaRPr kumimoji="1"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626"/>
    </mc:Choice>
    <mc:Fallback>
      <p:transition spd="slow" advTm="1162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 dirty="0"/>
              <a:t>Distributed File Service Types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167654"/>
          </a:xfrm>
        </p:spPr>
        <p:txBody>
          <a:bodyPr>
            <a:normAutofit lnSpcReduction="20000"/>
          </a:bodyPr>
          <a:lstStyle/>
          <a:p>
            <a:r>
              <a:rPr kumimoji="1" lang="en-GB" altLang="zh-CN" dirty="0">
                <a:solidFill>
                  <a:srgbClr val="BE384B"/>
                </a:solidFill>
                <a:highlight>
                  <a:srgbClr val="FFFF00"/>
                </a:highlight>
              </a:rPr>
              <a:t>Upload/Download </a:t>
            </a:r>
            <a:r>
              <a:rPr kumimoji="1" lang="en-GB" altLang="zh-CN" b="0" dirty="0">
                <a:highlight>
                  <a:srgbClr val="FFFF00"/>
                </a:highlight>
              </a:rPr>
              <a:t>model</a:t>
            </a:r>
            <a:endParaRPr kumimoji="1" lang="en-GB" altLang="zh-CN" b="0" dirty="0">
              <a:highlight>
                <a:srgbClr val="FFFF00"/>
              </a:highlight>
            </a:endParaRPr>
          </a:p>
          <a:p>
            <a:pPr lvl="1"/>
            <a:r>
              <a:rPr kumimoji="1" lang="en-GB" altLang="zh-CN" dirty="0"/>
              <a:t>Read file: </a:t>
            </a:r>
            <a:r>
              <a:rPr kumimoji="1" lang="en-GB" altLang="zh-CN" dirty="0">
                <a:solidFill>
                  <a:srgbClr val="FF0000"/>
                </a:solidFill>
              </a:rPr>
              <a:t>copy</a:t>
            </a:r>
            <a:r>
              <a:rPr kumimoji="1" lang="en-GB" altLang="zh-CN" dirty="0"/>
              <a:t> file from server to client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Write file:</a:t>
            </a:r>
            <a:r>
              <a:rPr kumimoji="1" lang="en-GB" altLang="zh-CN" dirty="0">
                <a:solidFill>
                  <a:srgbClr val="FF0000"/>
                </a:solidFill>
              </a:rPr>
              <a:t> copy</a:t>
            </a:r>
            <a:r>
              <a:rPr kumimoji="1" lang="en-GB" altLang="zh-CN" dirty="0"/>
              <a:t> file from client to server</a:t>
            </a:r>
            <a:endParaRPr kumimoji="1" lang="en-GB" altLang="zh-CN" dirty="0"/>
          </a:p>
          <a:p>
            <a:r>
              <a:rPr kumimoji="1" lang="en-GB" altLang="zh-CN" dirty="0">
                <a:solidFill>
                  <a:srgbClr val="BE384B"/>
                </a:solidFill>
              </a:rPr>
              <a:t>Advantage</a:t>
            </a:r>
            <a:endParaRPr kumimoji="1" lang="en-GB" altLang="zh-CN" dirty="0">
              <a:solidFill>
                <a:srgbClr val="BE384B"/>
              </a:solidFill>
            </a:endParaRPr>
          </a:p>
          <a:p>
            <a:pPr lvl="1"/>
            <a:r>
              <a:rPr kumimoji="1" lang="en-GB" altLang="zh-CN" dirty="0">
                <a:solidFill>
                  <a:srgbClr val="FF0000"/>
                </a:solidFill>
              </a:rPr>
              <a:t>Simple</a:t>
            </a:r>
            <a:endParaRPr kumimoji="1" lang="en-GB" altLang="zh-CN" dirty="0"/>
          </a:p>
          <a:p>
            <a:r>
              <a:rPr kumimoji="1" lang="en-GB" altLang="zh-CN" dirty="0">
                <a:solidFill>
                  <a:srgbClr val="BE384B"/>
                </a:solidFill>
              </a:rPr>
              <a:t>Problem</a:t>
            </a:r>
            <a:endParaRPr kumimoji="1" lang="en-GB" altLang="zh-CN" dirty="0">
              <a:solidFill>
                <a:srgbClr val="BE384B"/>
              </a:solidFill>
            </a:endParaRPr>
          </a:p>
          <a:p>
            <a:pPr lvl="1"/>
            <a:r>
              <a:rPr kumimoji="1" lang="en-GB" altLang="zh-CN" b="1" dirty="0">
                <a:solidFill>
                  <a:schemeClr val="tx1"/>
                </a:solidFill>
              </a:rPr>
              <a:t>Wasteful</a:t>
            </a:r>
            <a:r>
              <a:rPr kumimoji="1" lang="en-GB" altLang="zh-CN" dirty="0"/>
              <a:t> “what if client needs small piece</a:t>
            </a:r>
            <a:r>
              <a:rPr kumimoji="1" lang="en-US" altLang="zh-CN" dirty="0"/>
              <a:t>s</a:t>
            </a:r>
            <a:r>
              <a:rPr kumimoji="1" lang="en-GB" altLang="zh-CN" dirty="0"/>
              <a:t>?”</a:t>
            </a:r>
            <a:r>
              <a:rPr kumimoji="1" lang="en-US" altLang="en-GB" sz="1600" dirty="0"/>
              <a:t>(</a:t>
            </a:r>
            <a:r>
              <a:rPr kumimoji="1" lang="zh-CN" altLang="en-US" sz="1600" dirty="0"/>
              <a:t>只能下载</a:t>
            </a:r>
            <a:r>
              <a:rPr kumimoji="1" lang="en-US" altLang="zh-CN" sz="1600" dirty="0"/>
              <a:t>/</a:t>
            </a:r>
            <a:r>
              <a:rPr kumimoji="1" lang="zh-CN" altLang="en-US" sz="1600" dirty="0"/>
              <a:t>上传整个文件</a:t>
            </a:r>
            <a:r>
              <a:rPr kumimoji="1" lang="en-US" altLang="en-GB" sz="1600" dirty="0"/>
              <a:t>)</a:t>
            </a:r>
            <a:endParaRPr kumimoji="1" lang="en-GB" altLang="zh-CN" dirty="0"/>
          </a:p>
          <a:p>
            <a:pPr lvl="1"/>
            <a:r>
              <a:rPr kumimoji="1" lang="en-GB" altLang="zh-CN" b="1" dirty="0">
                <a:solidFill>
                  <a:schemeClr val="tx1"/>
                </a:solidFill>
              </a:rPr>
              <a:t>Problematic</a:t>
            </a:r>
            <a:r>
              <a:rPr kumimoji="1" lang="en-GB" altLang="zh-CN" dirty="0"/>
              <a:t> “what if client does</a:t>
            </a:r>
            <a:r>
              <a:rPr kumimoji="1" lang="zh-CN" altLang="en-US" dirty="0"/>
              <a:t> </a:t>
            </a:r>
            <a:r>
              <a:rPr kumimoji="1" lang="en-GB" altLang="zh-CN" dirty="0"/>
              <a:t>n</a:t>
            </a:r>
            <a:r>
              <a:rPr kumimoji="1" lang="en-US" altLang="zh-CN" dirty="0"/>
              <a:t>o</a:t>
            </a:r>
            <a:r>
              <a:rPr kumimoji="1" lang="en-GB" altLang="zh-CN" dirty="0"/>
              <a:t>t have enough space?”</a:t>
            </a:r>
            <a:endParaRPr kumimoji="1" lang="en-GB" altLang="zh-CN" dirty="0"/>
          </a:p>
          <a:p>
            <a:pPr lvl="1"/>
            <a:r>
              <a:rPr kumimoji="1" lang="en-GB" altLang="zh-CN" b="1" dirty="0">
                <a:solidFill>
                  <a:schemeClr val="tx1"/>
                </a:solidFill>
              </a:rPr>
              <a:t>Consistency</a:t>
            </a:r>
            <a:r>
              <a:rPr kumimoji="1" lang="en-GB" altLang="zh-CN" dirty="0"/>
              <a:t> “what if others modify the same file?”</a:t>
            </a:r>
            <a:r>
              <a:rPr kumimoji="1" lang="en-US" altLang="en-GB" sz="1600" dirty="0"/>
              <a:t>(</a:t>
            </a:r>
            <a:r>
              <a:rPr kumimoji="1" lang="zh-CN" altLang="en-US" sz="1600" dirty="0"/>
              <a:t>此模式下</a:t>
            </a:r>
            <a:r>
              <a:rPr kumimoji="1" lang="en-US" altLang="zh-CN" sz="1600" dirty="0"/>
              <a:t>client</a:t>
            </a:r>
            <a:r>
              <a:rPr kumimoji="1" lang="zh-CN" altLang="en-US" sz="1600" dirty="0"/>
              <a:t>修改之后的</a:t>
            </a:r>
            <a:r>
              <a:rPr kumimoji="1" lang="zh-CN" altLang="en-US" sz="1600" dirty="0">
                <a:solidFill>
                  <a:srgbClr val="FF0000"/>
                </a:solidFill>
              </a:rPr>
              <a:t>新文件会先存储在</a:t>
            </a:r>
            <a:r>
              <a:rPr kumimoji="1" lang="en-US" altLang="zh-CN" sz="1600" dirty="0">
                <a:solidFill>
                  <a:srgbClr val="FF0000"/>
                </a:solidFill>
              </a:rPr>
              <a:t>client</a:t>
            </a:r>
            <a:r>
              <a:rPr kumimoji="1" lang="zh-CN" altLang="en-US" sz="1600" dirty="0">
                <a:solidFill>
                  <a:srgbClr val="FF0000"/>
                </a:solidFill>
              </a:rPr>
              <a:t>端</a:t>
            </a:r>
            <a:r>
              <a:rPr kumimoji="1" lang="zh-CN" altLang="en-US" sz="1600" dirty="0"/>
              <a:t>，而</a:t>
            </a:r>
            <a:r>
              <a:rPr kumimoji="1" lang="en-US" altLang="zh-CN" sz="1600" dirty="0"/>
              <a:t>server</a:t>
            </a:r>
            <a:r>
              <a:rPr kumimoji="1" lang="zh-CN" altLang="en-US" sz="1600" dirty="0"/>
              <a:t>端还是老文件，这是如果另外的用户有去</a:t>
            </a:r>
            <a:r>
              <a:rPr kumimoji="1" lang="en-US" altLang="zh-CN" sz="1600" dirty="0"/>
              <a:t>server</a:t>
            </a:r>
            <a:r>
              <a:rPr kumimoji="1" lang="zh-CN" altLang="en-US" sz="1600" dirty="0"/>
              <a:t>上</a:t>
            </a:r>
            <a:r>
              <a:rPr kumimoji="1" lang="en-US" altLang="zh-CN" sz="1600" dirty="0"/>
              <a:t>download</a:t>
            </a:r>
            <a:r>
              <a:rPr kumimoji="1" lang="zh-CN" altLang="en-US" sz="1600" dirty="0"/>
              <a:t>并读写，就会与之前的那个修改但是未上传的文件不一致</a:t>
            </a:r>
            <a:r>
              <a:rPr kumimoji="1" lang="en-US" altLang="en-GB" sz="1600" dirty="0"/>
              <a:t>)</a:t>
            </a:r>
            <a:endParaRPr kumimoji="1" lang="en-GB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 dirty="0"/>
              <a:t>Distributed File Service Types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356826"/>
          </a:xfrm>
        </p:spPr>
        <p:txBody>
          <a:bodyPr>
            <a:normAutofit/>
          </a:bodyPr>
          <a:lstStyle/>
          <a:p>
            <a:r>
              <a:rPr kumimoji="1" lang="en-GB" altLang="zh-CN" dirty="0">
                <a:solidFill>
                  <a:srgbClr val="BE384B"/>
                </a:solidFill>
                <a:highlight>
                  <a:srgbClr val="FFFF00"/>
                </a:highlight>
              </a:rPr>
              <a:t>Remote access </a:t>
            </a:r>
            <a:r>
              <a:rPr kumimoji="1" lang="en-GB" altLang="zh-CN" b="0" dirty="0">
                <a:highlight>
                  <a:srgbClr val="FFFF00"/>
                </a:highlight>
              </a:rPr>
              <a:t>model</a:t>
            </a:r>
            <a:endParaRPr kumimoji="1" lang="en-GB" altLang="zh-CN" b="0" dirty="0">
              <a:highlight>
                <a:srgbClr val="FFFF00"/>
              </a:highlight>
            </a:endParaRPr>
          </a:p>
          <a:p>
            <a:pPr lvl="1"/>
            <a:r>
              <a:rPr kumimoji="1" lang="en-GB" altLang="zh-CN" dirty="0"/>
              <a:t>File service provide functional interface w</a:t>
            </a:r>
            <a:r>
              <a:rPr kumimoji="1" lang="en-US" altLang="zh-CN" dirty="0" err="1"/>
              <a:t>ith</a:t>
            </a:r>
            <a:r>
              <a:rPr kumimoji="1" lang="en-GB" altLang="zh-CN" dirty="0"/>
              <a:t> RPC</a:t>
            </a:r>
            <a:br>
              <a:rPr kumimoji="1" lang="en-GB" altLang="zh-CN" dirty="0"/>
            </a:br>
            <a:r>
              <a:rPr kumimoji="1" lang="en-GB" altLang="zh-CN" dirty="0"/>
              <a:t>(</a:t>
            </a:r>
            <a:r>
              <a:rPr kumimoji="1" lang="en-GB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create, delete, read, write</a:t>
            </a:r>
            <a:r>
              <a:rPr kumimoji="1" lang="en-GB" altLang="zh-CN" dirty="0"/>
              <a:t>, </a:t>
            </a:r>
            <a:r>
              <a:rPr kumimoji="1" lang="en-GB" altLang="zh-CN" dirty="0" err="1"/>
              <a:t>etc</a:t>
            </a:r>
            <a:r>
              <a:rPr kumimoji="1" lang="en-US" altLang="zh-CN" dirty="0"/>
              <a:t>.</a:t>
            </a:r>
            <a:r>
              <a:rPr kumimoji="1" lang="en-GB" altLang="zh-CN" dirty="0"/>
              <a:t>)</a:t>
            </a:r>
            <a:endParaRPr kumimoji="1" lang="en-GB" altLang="zh-CN" dirty="0"/>
          </a:p>
          <a:p>
            <a:r>
              <a:rPr kumimoji="1" lang="en-GB" altLang="zh-CN" dirty="0">
                <a:solidFill>
                  <a:srgbClr val="BE384B"/>
                </a:solidFill>
              </a:rPr>
              <a:t>Advantage</a:t>
            </a:r>
            <a:endParaRPr kumimoji="1" lang="en-GB" altLang="zh-CN" dirty="0">
              <a:solidFill>
                <a:srgbClr val="BE384B"/>
              </a:solidFill>
            </a:endParaRPr>
          </a:p>
          <a:p>
            <a:pPr lvl="1"/>
            <a:r>
              <a:rPr kumimoji="1" lang="en-GB" altLang="zh-CN" dirty="0"/>
              <a:t>Client gets only what’s needed</a:t>
            </a:r>
            <a:r>
              <a:rPr kumimoji="1" lang="en-US" altLang="en-GB" dirty="0"/>
              <a:t>(</a:t>
            </a:r>
            <a:r>
              <a:rPr kumimoji="1" lang="en-US" altLang="en-GB" sz="1600" dirty="0"/>
              <a:t>client</a:t>
            </a:r>
            <a:r>
              <a:rPr kumimoji="1" lang="zh-CN" altLang="en-US" sz="1600" dirty="0"/>
              <a:t>通过发送</a:t>
            </a:r>
            <a:r>
              <a:rPr kumimoji="1" lang="en-US" altLang="zh-CN" sz="1600" dirty="0"/>
              <a:t>RPC</a:t>
            </a:r>
            <a:r>
              <a:rPr kumimoji="1" lang="zh-CN" altLang="en-US" sz="1600" dirty="0"/>
              <a:t>的方式来访问对应部分</a:t>
            </a:r>
            <a:r>
              <a:rPr kumimoji="1" lang="en-US" altLang="en-GB" dirty="0"/>
              <a:t>)</a:t>
            </a:r>
            <a:endParaRPr kumimoji="1" lang="en-GB" altLang="zh-CN" dirty="0"/>
          </a:p>
          <a:p>
            <a:pPr lvl="1"/>
            <a:r>
              <a:rPr kumimoji="1" lang="en-GB" altLang="zh-CN" dirty="0">
                <a:solidFill>
                  <a:srgbClr val="FF0000"/>
                </a:solidFill>
              </a:rPr>
              <a:t>Server</a:t>
            </a:r>
            <a:r>
              <a:rPr kumimoji="1" lang="en-GB" altLang="zh-CN" dirty="0"/>
              <a:t> can manage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consistent</a:t>
            </a:r>
            <a:r>
              <a:rPr kumimoji="1" lang="en-GB" altLang="zh-CN" dirty="0">
                <a:solidFill>
                  <a:srgbClr val="FF0000"/>
                </a:solidFill>
              </a:rPr>
              <a:t> view </a:t>
            </a:r>
            <a:r>
              <a:rPr kumimoji="1" lang="en-GB" altLang="zh-CN" dirty="0"/>
              <a:t>of file system</a:t>
            </a:r>
            <a:r>
              <a:rPr kumimoji="1" lang="en-US" altLang="en-GB" dirty="0"/>
              <a:t>(</a:t>
            </a:r>
            <a:r>
              <a:rPr kumimoji="1" lang="zh-CN" altLang="en-US" sz="1600" dirty="0"/>
              <a:t>此时新文件存在</a:t>
            </a:r>
            <a:r>
              <a:rPr kumimoji="1" lang="en-US" altLang="zh-CN" sz="1600" dirty="0"/>
              <a:t>server</a:t>
            </a:r>
            <a:r>
              <a:rPr kumimoji="1" lang="zh-CN" altLang="en-US" sz="1600" dirty="0"/>
              <a:t>端</a:t>
            </a:r>
            <a:r>
              <a:rPr kumimoji="1" lang="en-US" altLang="en-GB" dirty="0"/>
              <a:t>)</a:t>
            </a:r>
            <a:endParaRPr kumimoji="1" lang="en-GB" altLang="zh-CN" dirty="0"/>
          </a:p>
          <a:p>
            <a:r>
              <a:rPr kumimoji="1" lang="en-GB" altLang="zh-CN" dirty="0">
                <a:solidFill>
                  <a:srgbClr val="BE384B"/>
                </a:solidFill>
              </a:rPr>
              <a:t>Problem</a:t>
            </a:r>
            <a:endParaRPr kumimoji="1" lang="en-GB" altLang="zh-CN" dirty="0">
              <a:solidFill>
                <a:srgbClr val="BE384B"/>
              </a:solidFill>
            </a:endParaRPr>
          </a:p>
          <a:p>
            <a:pPr lvl="1"/>
            <a:r>
              <a:rPr kumimoji="1" lang="en-GB" altLang="zh-CN" dirty="0"/>
              <a:t>Possible server and network congestion</a:t>
            </a:r>
            <a:r>
              <a:rPr kumimoji="1" lang="en-US" altLang="en-GB" dirty="0"/>
              <a:t>(</a:t>
            </a:r>
            <a:r>
              <a:rPr kumimoji="1" lang="zh-CN" altLang="en-US" dirty="0"/>
              <a:t>拥挤</a:t>
            </a:r>
            <a:r>
              <a:rPr kumimoji="1" lang="en-US" altLang="en-GB" dirty="0"/>
              <a:t>)</a:t>
            </a:r>
            <a:endParaRPr kumimoji="1" lang="en-GB" altLang="zh-CN" dirty="0"/>
          </a:p>
          <a:p>
            <a:pPr lvl="2"/>
            <a:r>
              <a:rPr kumimoji="1" lang="en-GB" altLang="zh-CN" dirty="0"/>
              <a:t>Servers are accessed for duration of file access</a:t>
            </a:r>
            <a:endParaRPr kumimoji="1" lang="en-GB" altLang="zh-CN" dirty="0"/>
          </a:p>
          <a:p>
            <a:pPr lvl="2"/>
            <a:r>
              <a:rPr kumimoji="1" lang="en-GB" altLang="zh-CN" dirty="0"/>
              <a:t>Same data may be requested </a:t>
            </a:r>
            <a:r>
              <a:rPr kumimoji="1" lang="en-GB" altLang="zh-CN" dirty="0">
                <a:solidFill>
                  <a:srgbClr val="FF0000"/>
                </a:solidFill>
              </a:rPr>
              <a:t>repeatedly</a:t>
            </a:r>
            <a:endParaRPr kumimoji="1" lang="en-GB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89584" y="2209428"/>
            <a:ext cx="7307708" cy="2053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zh-CN" kern="0" dirty="0">
                <a:solidFill>
                  <a:srgbClr val="BE384B"/>
                </a:solidFill>
                <a:ea typeface="+mn-ea"/>
              </a:rPr>
              <a:t>NFS</a:t>
            </a:r>
            <a:r>
              <a:rPr kumimoji="0" lang="zh-CN" altLang="en-US" kern="0" dirty="0">
                <a:solidFill>
                  <a:srgbClr val="BE384B"/>
                </a:solidFill>
                <a:ea typeface="+mn-ea"/>
              </a:rPr>
              <a:t> </a:t>
            </a:r>
            <a:r>
              <a:rPr kumimoji="0" lang="en-US" altLang="zh-CN" kern="0" dirty="0">
                <a:solidFill>
                  <a:srgbClr val="BE384B"/>
                </a:solidFill>
                <a:ea typeface="+mn-ea"/>
              </a:rPr>
              <a:t>with RPC</a:t>
            </a:r>
            <a:endParaRPr kumimoji="0" lang="en-US" altLang="zh-CN" kern="0" dirty="0">
              <a:solidFill>
                <a:srgbClr val="BE384B"/>
              </a:solidFill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 b="1" dirty="0"/>
              <a:t>NFS</a:t>
            </a:r>
            <a:r>
              <a:rPr kumimoji="1" lang="en-GB" altLang="zh-CN" dirty="0"/>
              <a:t>: </a:t>
            </a:r>
            <a:r>
              <a:rPr kumimoji="1" lang="en-GB" altLang="zh-CN" b="1" dirty="0">
                <a:solidFill>
                  <a:srgbClr val="0432FF"/>
                </a:solidFill>
              </a:rPr>
              <a:t>N</a:t>
            </a:r>
            <a:r>
              <a:rPr kumimoji="1" lang="en-GB" altLang="zh-CN" dirty="0"/>
              <a:t>etwork </a:t>
            </a:r>
            <a:r>
              <a:rPr kumimoji="1" lang="en-GB" altLang="zh-CN" b="1" dirty="0">
                <a:solidFill>
                  <a:srgbClr val="0432FF"/>
                </a:solidFill>
              </a:rPr>
              <a:t>F</a:t>
            </a:r>
            <a:r>
              <a:rPr kumimoji="1" lang="en-GB" altLang="zh-CN" dirty="0"/>
              <a:t>ile </a:t>
            </a:r>
            <a:r>
              <a:rPr kumimoji="1" lang="en-GB" altLang="zh-CN" b="1" dirty="0">
                <a:solidFill>
                  <a:srgbClr val="0432FF"/>
                </a:solidFill>
              </a:rPr>
              <a:t>S</a:t>
            </a:r>
            <a:r>
              <a:rPr kumimoji="1" lang="en-GB" altLang="zh-CN" dirty="0"/>
              <a:t>ystem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7"/>
            <a:ext cx="8229600" cy="4471925"/>
          </a:xfrm>
        </p:spPr>
        <p:txBody>
          <a:bodyPr>
            <a:normAutofit/>
          </a:bodyPr>
          <a:lstStyle/>
          <a:p>
            <a:r>
              <a:rPr kumimoji="1" lang="en-GB" altLang="zh-CN" dirty="0"/>
              <a:t>Design Goals</a:t>
            </a:r>
            <a:r>
              <a:rPr kumimoji="1" lang="zh-CN" altLang="en-US" dirty="0"/>
              <a:t> </a:t>
            </a:r>
            <a:r>
              <a:rPr kumimoji="1" lang="en-US" altLang="zh-CN" b="0" dirty="0"/>
              <a:t>(by</a:t>
            </a:r>
            <a:r>
              <a:rPr kumimoji="1" lang="zh-CN" altLang="en-US" b="0" dirty="0"/>
              <a:t> </a:t>
            </a:r>
            <a:r>
              <a:rPr kumimoji="1" lang="en-GB" altLang="zh-CN" b="0" dirty="0"/>
              <a:t>Sun, 1980s, designed for workstations</a:t>
            </a:r>
            <a:r>
              <a:rPr kumimoji="1" lang="en-US" altLang="zh-CN" b="0" dirty="0"/>
              <a:t>)</a:t>
            </a:r>
            <a:endParaRPr kumimoji="1" lang="en-GB" altLang="zh-CN" b="0" dirty="0"/>
          </a:p>
          <a:p>
            <a:pPr lvl="1"/>
            <a:r>
              <a:rPr kumimoji="1" lang="en-GB" altLang="zh-CN" dirty="0"/>
              <a:t>Any machine can be a client or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GB" altLang="zh-CN" dirty="0"/>
              <a:t>server</a:t>
            </a:r>
            <a:endParaRPr kumimoji="1" lang="en-GB" altLang="zh-CN" dirty="0"/>
          </a:p>
          <a:p>
            <a:pPr lvl="1"/>
            <a:r>
              <a:rPr kumimoji="1" lang="en-US" altLang="zh-CN" dirty="0"/>
              <a:t>S</a:t>
            </a:r>
            <a:r>
              <a:rPr kumimoji="1" lang="en-GB" altLang="zh-CN" dirty="0" err="1"/>
              <a:t>upport</a:t>
            </a:r>
            <a:r>
              <a:rPr kumimoji="1" lang="en-GB" altLang="zh-CN" dirty="0"/>
              <a:t> </a:t>
            </a:r>
            <a:r>
              <a:rPr kumimoji="1" lang="en-GB" altLang="zh-CN" b="1" dirty="0">
                <a:solidFill>
                  <a:srgbClr val="BE384B"/>
                </a:solidFill>
              </a:rPr>
              <a:t>diskless</a:t>
            </a:r>
            <a:r>
              <a:rPr kumimoji="1" lang="en-GB" altLang="zh-CN" dirty="0"/>
              <a:t> workstations</a:t>
            </a:r>
            <a:r>
              <a:rPr kumimoji="1" lang="en-US" altLang="en-GB" dirty="0"/>
              <a:t>(</a:t>
            </a:r>
            <a:r>
              <a:rPr kumimoji="1" lang="zh-CN" altLang="en-US" dirty="0"/>
              <a:t>使用了</a:t>
            </a:r>
            <a:r>
              <a:rPr kumimoji="1" lang="en-US" altLang="zh-CN" dirty="0"/>
              <a:t>network</a:t>
            </a:r>
            <a:r>
              <a:rPr kumimoji="1" lang="zh-CN" altLang="en-US" dirty="0"/>
              <a:t>进行传输</a:t>
            </a:r>
            <a:r>
              <a:rPr kumimoji="1" lang="en-US" altLang="en-GB" dirty="0"/>
              <a:t>)</a:t>
            </a:r>
            <a:endParaRPr kumimoji="1" lang="en-GB" altLang="zh-CN" dirty="0"/>
          </a:p>
          <a:p>
            <a:pPr lvl="1"/>
            <a:r>
              <a:rPr kumimoji="1" lang="en-GB" altLang="zh-CN" b="1" dirty="0">
                <a:solidFill>
                  <a:srgbClr val="BE384B"/>
                </a:solidFill>
              </a:rPr>
              <a:t>Heterogeneous</a:t>
            </a:r>
            <a:r>
              <a:rPr kumimoji="1" lang="en-US" altLang="en-GB" b="1" dirty="0">
                <a:solidFill>
                  <a:srgbClr val="BE384B"/>
                </a:solidFill>
              </a:rPr>
              <a:t>(</a:t>
            </a:r>
            <a:r>
              <a:rPr kumimoji="1" lang="zh-CN" altLang="en-US" b="1" dirty="0">
                <a:solidFill>
                  <a:srgbClr val="BE384B"/>
                </a:solidFill>
              </a:rPr>
              <a:t>多样的，异构的</a:t>
            </a:r>
            <a:r>
              <a:rPr kumimoji="1" lang="en-US" altLang="en-GB" b="1" dirty="0">
                <a:solidFill>
                  <a:srgbClr val="BE384B"/>
                </a:solidFill>
              </a:rPr>
              <a:t>)</a:t>
            </a:r>
            <a:r>
              <a:rPr kumimoji="1" lang="en-GB" altLang="zh-CN" dirty="0"/>
              <a:t> system must be supported</a:t>
            </a:r>
            <a:endParaRPr kumimoji="1" lang="en-GB" altLang="zh-CN" dirty="0"/>
          </a:p>
          <a:p>
            <a:pPr lvl="2"/>
            <a:r>
              <a:rPr kumimoji="1" lang="en-GB" altLang="zh-CN" dirty="0"/>
              <a:t>Different HW, OS, underlying file system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Access </a:t>
            </a:r>
            <a:r>
              <a:rPr kumimoji="1" lang="en-GB" altLang="zh-CN" b="1" dirty="0">
                <a:solidFill>
                  <a:srgbClr val="BE384B"/>
                </a:solidFill>
              </a:rPr>
              <a:t>transparency</a:t>
            </a:r>
            <a:endParaRPr kumimoji="1" lang="en-GB" altLang="zh-CN" b="1" dirty="0">
              <a:solidFill>
                <a:srgbClr val="BE384B"/>
              </a:solidFill>
            </a:endParaRPr>
          </a:p>
          <a:p>
            <a:pPr lvl="2"/>
            <a:r>
              <a:rPr kumimoji="1" lang="en-GB" altLang="zh-CN" dirty="0">
                <a:solidFill>
                  <a:schemeClr val="tx1"/>
                </a:solidFill>
              </a:rPr>
              <a:t>Use </a:t>
            </a:r>
            <a:r>
              <a:rPr kumimoji="1" lang="en-GB" altLang="zh-CN" dirty="0">
                <a:solidFill>
                  <a:schemeClr val="tx1"/>
                </a:solidFill>
                <a:highlight>
                  <a:srgbClr val="FFFF00"/>
                </a:highlight>
              </a:rPr>
              <a:t>remote access model </a:t>
            </a:r>
            <a:endParaRPr kumimoji="1" lang="en-GB" altLang="zh-CN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lvl="1"/>
            <a:r>
              <a:rPr kumimoji="1" lang="en-GB" altLang="zh-CN" dirty="0"/>
              <a:t>Recovery from </a:t>
            </a:r>
            <a:r>
              <a:rPr kumimoji="1" lang="en-GB" altLang="zh-CN" b="1" dirty="0">
                <a:solidFill>
                  <a:srgbClr val="C00000"/>
                </a:solidFill>
              </a:rPr>
              <a:t>failure</a:t>
            </a:r>
            <a:endParaRPr kumimoji="1" lang="en-GB" altLang="zh-CN" b="1" dirty="0">
              <a:solidFill>
                <a:srgbClr val="C00000"/>
              </a:solidFill>
            </a:endParaRPr>
          </a:p>
          <a:p>
            <a:pPr lvl="2"/>
            <a:r>
              <a:rPr kumimoji="1" lang="en-GB" altLang="zh-CN" dirty="0">
                <a:solidFill>
                  <a:srgbClr val="FF0000"/>
                </a:solidFill>
              </a:rPr>
              <a:t>Stateless</a:t>
            </a:r>
            <a:r>
              <a:rPr kumimoji="1" lang="en-GB" altLang="zh-CN" dirty="0"/>
              <a:t>, UDP, client retries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High </a:t>
            </a:r>
            <a:r>
              <a:rPr kumimoji="1" lang="en-GB" altLang="zh-CN" b="1" dirty="0">
                <a:solidFill>
                  <a:srgbClr val="BE384B"/>
                </a:solidFill>
              </a:rPr>
              <a:t>performance</a:t>
            </a:r>
            <a:endParaRPr kumimoji="1" lang="en-GB" altLang="zh-CN" b="1" dirty="0">
              <a:solidFill>
                <a:srgbClr val="BE384B"/>
              </a:solidFill>
            </a:endParaRPr>
          </a:p>
          <a:p>
            <a:pPr lvl="2"/>
            <a:r>
              <a:rPr kumimoji="1" lang="en-GB" altLang="zh-CN" dirty="0"/>
              <a:t>Use </a:t>
            </a:r>
            <a:r>
              <a:rPr kumimoji="1" lang="en-GB" altLang="zh-CN" dirty="0">
                <a:solidFill>
                  <a:srgbClr val="FF0000"/>
                </a:solidFill>
              </a:rPr>
              <a:t>caching</a:t>
            </a:r>
            <a:r>
              <a:rPr kumimoji="1" lang="en-GB" altLang="zh-CN" dirty="0"/>
              <a:t> and </a:t>
            </a:r>
            <a:r>
              <a:rPr kumimoji="1" lang="en-GB" altLang="zh-CN" dirty="0">
                <a:solidFill>
                  <a:srgbClr val="FF0000"/>
                </a:solidFill>
              </a:rPr>
              <a:t>read-ahead</a:t>
            </a:r>
            <a:endParaRPr kumimoji="1" lang="en-GB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783455" y="4187190"/>
            <a:ext cx="37998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因为是</a:t>
            </a:r>
            <a:r>
              <a:rPr lang="en-US" altLang="zh-CN" sz="1600"/>
              <a:t>stateless</a:t>
            </a:r>
            <a:r>
              <a:rPr lang="zh-CN" altLang="en-US" sz="1600"/>
              <a:t>，所以在</a:t>
            </a:r>
            <a:r>
              <a:rPr lang="en-US" altLang="zh-CN" sz="1600"/>
              <a:t>crash</a:t>
            </a:r>
            <a:r>
              <a:rPr lang="zh-CN" altLang="en-US" sz="1600"/>
              <a:t>的时候恢复时不需要特殊的</a:t>
            </a:r>
            <a:r>
              <a:rPr lang="en-US" altLang="zh-CN" sz="1600"/>
              <a:t>state</a:t>
            </a:r>
            <a:r>
              <a:rPr lang="zh-CN" altLang="en-US" sz="1600"/>
              <a:t>恢复处理，只需要继续执行就行了。</a:t>
            </a:r>
            <a:endParaRPr lang="zh-CN" altLang="en-US"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RPC used in NFS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48" y="1056609"/>
            <a:ext cx="6165303" cy="439248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6852444" y="1125532"/>
            <a:ext cx="1944216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0" dirty="0"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Where is </a:t>
            </a:r>
            <a:r>
              <a:rPr lang="en-US" altLang="zh-CN" b="0" dirty="0">
                <a:latin typeface="Courier New" panose="02070309020205020404" pitchFamily="49" charset="0"/>
                <a:ea typeface="等线" panose="02010600030101010101" charset="-122"/>
                <a:cs typeface="Courier New" panose="02070309020205020404" pitchFamily="49" charset="0"/>
              </a:rPr>
              <a:t>OPEN</a:t>
            </a:r>
            <a:r>
              <a:rPr lang="en-US" altLang="zh-CN" b="0" dirty="0"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 and </a:t>
            </a:r>
            <a:r>
              <a:rPr lang="en-US" altLang="zh-CN" b="0" dirty="0">
                <a:latin typeface="Courier New" panose="02070309020205020404" pitchFamily="49" charset="0"/>
                <a:ea typeface="等线" panose="02010600030101010101" charset="-122"/>
                <a:cs typeface="Courier New" panose="02070309020205020404" pitchFamily="49" charset="0"/>
              </a:rPr>
              <a:t>CLOSE</a:t>
            </a:r>
            <a:r>
              <a:rPr lang="en-US" altLang="zh-CN" b="0" dirty="0"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?</a:t>
            </a:r>
            <a:endParaRPr lang="zh-CN" altLang="en-US" b="0" dirty="0">
              <a:latin typeface="Arial" panose="020B0604020202020204" pitchFamily="34" charset="0"/>
              <a:ea typeface="等线" panose="02010600030101010101" charset="-122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28790" y="1906270"/>
            <a:ext cx="198691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NFS</a:t>
            </a:r>
            <a:r>
              <a:rPr lang="zh-CN" altLang="en-US" sz="1600"/>
              <a:t>系统没有定义</a:t>
            </a:r>
            <a:r>
              <a:rPr lang="en-US" altLang="zh-CN" sz="1600"/>
              <a:t>OPEN</a:t>
            </a:r>
            <a:r>
              <a:rPr lang="zh-CN" altLang="en-US" sz="1600"/>
              <a:t>与</a:t>
            </a:r>
            <a:r>
              <a:rPr lang="en-US" altLang="zh-CN" sz="1600"/>
              <a:t>CLOSE</a:t>
            </a:r>
            <a:r>
              <a:rPr lang="zh-CN" altLang="en-US" sz="1600"/>
              <a:t>对应的</a:t>
            </a:r>
            <a:r>
              <a:rPr lang="en-US" altLang="zh-CN" sz="1600"/>
              <a:t>RPC</a:t>
            </a:r>
            <a:r>
              <a:rPr lang="zh-CN" altLang="en-US" sz="1600"/>
              <a:t>，但是，</a:t>
            </a:r>
            <a:r>
              <a:rPr lang="en-US" altLang="zh-CN" sz="1600"/>
              <a:t>client</a:t>
            </a:r>
            <a:r>
              <a:rPr lang="zh-CN" altLang="en-US" sz="1600"/>
              <a:t>端与</a:t>
            </a:r>
            <a:r>
              <a:rPr lang="en-US" altLang="zh-CN" sz="1600"/>
              <a:t>server</a:t>
            </a:r>
            <a:r>
              <a:rPr lang="zh-CN" altLang="en-US" sz="1600"/>
              <a:t>端都有自己的</a:t>
            </a:r>
            <a:r>
              <a:rPr lang="en-US" altLang="zh-CN" sz="1600"/>
              <a:t>open</a:t>
            </a:r>
            <a:r>
              <a:rPr lang="zh-CN" altLang="en-US" sz="1600"/>
              <a:t>与</a:t>
            </a:r>
            <a:r>
              <a:rPr lang="en-US" altLang="zh-CN" sz="1600"/>
              <a:t>close</a:t>
            </a:r>
            <a:r>
              <a:rPr lang="zh-CN" altLang="en-US" sz="1600"/>
              <a:t>函数。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 dirty="0"/>
              <a:t>NFS Protocols: </a:t>
            </a:r>
            <a:r>
              <a:rPr kumimoji="1" lang="en-GB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Mount</a:t>
            </a:r>
            <a:endParaRPr kumimoji="1"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GB" altLang="zh-CN" dirty="0"/>
              <a:t>Protocol: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Request access to exported directory tree</a:t>
            </a:r>
            <a:endParaRPr kumimoji="1" lang="en-GB" altLang="zh-CN" dirty="0"/>
          </a:p>
          <a:p>
            <a:pPr lvl="2"/>
            <a:r>
              <a:rPr kumimoji="1" lang="en-GB" altLang="zh-CN" dirty="0"/>
              <a:t>Requests </a:t>
            </a:r>
            <a:r>
              <a:rPr kumimoji="1" lang="en-GB" altLang="zh-CN" b="1" dirty="0">
                <a:solidFill>
                  <a:srgbClr val="BE384B"/>
                </a:solidFill>
              </a:rPr>
              <a:t>permission</a:t>
            </a:r>
            <a:r>
              <a:rPr kumimoji="1" lang="en-GB" altLang="zh-CN" dirty="0"/>
              <a:t> to access contents</a:t>
            </a:r>
            <a:endParaRPr kumimoji="1" lang="en-GB" altLang="zh-CN" dirty="0"/>
          </a:p>
          <a:p>
            <a:pPr lvl="2"/>
            <a:endParaRPr kumimoji="1" lang="en-GB" altLang="zh-CN" dirty="0"/>
          </a:p>
          <a:p>
            <a:pPr lvl="2"/>
            <a:endParaRPr kumimoji="1" lang="en-GB" altLang="zh-CN" dirty="0"/>
          </a:p>
          <a:p>
            <a:pPr lvl="1"/>
            <a:r>
              <a:rPr lang="en-US" altLang="zh-TW" dirty="0">
                <a:solidFill>
                  <a:prstClr val="black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Server returns </a:t>
            </a:r>
            <a:r>
              <a:rPr lang="en-US" altLang="zh-TW" b="1" dirty="0">
                <a:solidFill>
                  <a:srgbClr val="BE384B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file handle</a:t>
            </a:r>
            <a:r>
              <a:rPr lang="zh-CN" altLang="en-US" b="1" dirty="0">
                <a:solidFill>
                  <a:srgbClr val="BE384B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b="1" dirty="0">
                <a:solidFill>
                  <a:srgbClr val="BE384B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zh-CN" b="1" dirty="0" err="1">
                <a:solidFill>
                  <a:srgbClr val="BE384B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fh</a:t>
            </a:r>
            <a:r>
              <a:rPr lang="en-US" altLang="zh-CN" b="1" dirty="0">
                <a:solidFill>
                  <a:srgbClr val="BE384B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en-US" altLang="zh-TW" b="1" dirty="0">
              <a:solidFill>
                <a:srgbClr val="BE384B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endParaRPr kumimoji="1" lang="en-GB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3"/>
          <p:cNvSpPr/>
          <p:nvPr/>
        </p:nvSpPr>
        <p:spPr>
          <a:xfrm>
            <a:off x="539374" y="2417225"/>
            <a:ext cx="4445000" cy="584291"/>
          </a:xfrm>
          <a:prstGeom prst="rect">
            <a:avLst/>
          </a:prstGeom>
          <a:solidFill>
            <a:srgbClr val="CCFFFF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0" rIns="90000" bIns="30000">
            <a:spAutoFit/>
          </a:bodyPr>
          <a:lstStyle/>
          <a:p>
            <a:pPr marL="223520" indent="-223520"/>
            <a:r>
              <a:rPr lang="en-US" altLang="zh-C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r>
              <a:rPr lang="en-US" altLang="zh-CN" dirty="0"/>
              <a:t>:	 parses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pathname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23520" indent="-223520"/>
            <a:r>
              <a:rPr lang="en-US" altLang="zh-CN" dirty="0"/>
              <a:t>		 contacts server for file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handle</a:t>
            </a:r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539374" y="3649588"/>
            <a:ext cx="5940000" cy="861290"/>
          </a:xfrm>
          <a:prstGeom prst="rect">
            <a:avLst/>
          </a:prstGeom>
          <a:solidFill>
            <a:srgbClr val="CCFFFF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0" rIns="90000" bIns="30000">
            <a:spAutoFit/>
          </a:bodyPr>
          <a:lstStyle/>
          <a:p>
            <a:pPr marL="223520" indent="-223520"/>
            <a:r>
              <a:rPr lang="en-US" altLang="zh-C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r>
              <a:rPr lang="en-US" altLang="zh-CN" dirty="0"/>
              <a:t>:	 create </a:t>
            </a:r>
            <a:r>
              <a:rPr lang="en-US" altLang="zh-CN" dirty="0">
                <a:solidFill>
                  <a:srgbClr val="FF0000"/>
                </a:solidFill>
              </a:rPr>
              <a:t>in-memory VFS 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inode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altLang="zh-CN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vnode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dirty="0"/>
              <a:t>at </a:t>
            </a:r>
            <a:br>
              <a:rPr lang="en-US" altLang="zh-CN" dirty="0"/>
            </a:br>
            <a:r>
              <a:rPr lang="en-US" altLang="zh-CN" dirty="0"/>
              <a:t>mount point internally points to remote files</a:t>
            </a:r>
            <a:br>
              <a:rPr lang="en-US" altLang="zh-CN" dirty="0"/>
            </a:br>
            <a:r>
              <a:rPr lang="en-US" altLang="zh-CN" dirty="0"/>
              <a:t>	 (</a:t>
            </a:r>
            <a:r>
              <a:rPr lang="en-US" altLang="zh-CN" dirty="0">
                <a:solidFill>
                  <a:srgbClr val="FF0000"/>
                </a:solidFill>
              </a:rPr>
              <a:t>client keeps state, not the server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694055" y="4643120"/>
            <a:ext cx="72751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本地的</a:t>
            </a:r>
            <a:r>
              <a:rPr lang="en-US" altLang="zh-CN" sz="1600"/>
              <a:t>client</a:t>
            </a:r>
            <a:r>
              <a:rPr lang="zh-CN" altLang="en-US" sz="1600"/>
              <a:t>是</a:t>
            </a:r>
            <a:r>
              <a:rPr lang="en-US" altLang="zh-CN" sz="1600"/>
              <a:t>stateful</a:t>
            </a:r>
            <a:r>
              <a:rPr lang="zh-CN" altLang="en-US" sz="1600"/>
              <a:t>的，其会存储</a:t>
            </a:r>
            <a:r>
              <a:rPr lang="en-US" altLang="zh-CN" sz="1600"/>
              <a:t>fd-table</a:t>
            </a:r>
            <a:r>
              <a:rPr lang="zh-CN" altLang="en-US" sz="1600"/>
              <a:t>，</a:t>
            </a:r>
            <a:r>
              <a:rPr lang="en-US" altLang="zh-CN" sz="1600"/>
              <a:t>file-table</a:t>
            </a:r>
            <a:r>
              <a:rPr lang="zh-CN" altLang="en-US" sz="1600"/>
              <a:t>等</a:t>
            </a:r>
            <a:r>
              <a:rPr lang="en-US" altLang="zh-CN" sz="1600"/>
              <a:t>state</a:t>
            </a:r>
            <a:r>
              <a:rPr lang="zh-CN" altLang="en-US" sz="1600"/>
              <a:t>，但是</a:t>
            </a:r>
            <a:r>
              <a:rPr lang="en-US" altLang="zh-CN" sz="1600"/>
              <a:t>NFS server</a:t>
            </a:r>
            <a:endParaRPr lang="en-US" altLang="zh-CN" sz="1600"/>
          </a:p>
          <a:p>
            <a:r>
              <a:rPr lang="zh-CN" altLang="en-US" sz="1600"/>
              <a:t>是</a:t>
            </a:r>
            <a:r>
              <a:rPr lang="en-US" altLang="zh-CN" sz="1600"/>
              <a:t>stateless</a:t>
            </a:r>
            <a:r>
              <a:rPr lang="zh-CN" altLang="en-US" sz="1600"/>
              <a:t>的。</a:t>
            </a:r>
            <a:endParaRPr lang="zh-CN" altLang="en-US"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 dirty="0"/>
              <a:t>NFS Protocols: </a:t>
            </a:r>
            <a:r>
              <a:rPr kumimoji="1" lang="en-GB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Mount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GB" altLang="zh-CN" dirty="0"/>
              <a:t>Static mounting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mount request contacts server</a:t>
            </a:r>
            <a:endParaRPr kumimoji="1" lang="en-GB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3"/>
          <p:cNvSpPr/>
          <p:nvPr/>
        </p:nvSpPr>
        <p:spPr>
          <a:xfrm>
            <a:off x="2483769" y="2105934"/>
            <a:ext cx="5070000" cy="3072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0" rIns="90000" bIns="30000">
            <a:spAutoFit/>
          </a:bodyPr>
          <a:lstStyle/>
          <a:p>
            <a:pPr marL="223520" indent="-223520"/>
            <a:r>
              <a:rPr lang="en-US" altLang="zh-CN" dirty="0"/>
              <a:t>add list of </a:t>
            </a:r>
            <a:r>
              <a:rPr lang="en-US" altLang="zh-CN" dirty="0">
                <a:solidFill>
                  <a:srgbClr val="FF0000"/>
                </a:solidFill>
              </a:rPr>
              <a:t>shared</a:t>
            </a:r>
            <a:r>
              <a:rPr lang="en-US" altLang="zh-CN" dirty="0"/>
              <a:t> directories to </a:t>
            </a:r>
            <a:r>
              <a:rPr lang="en-US" altLang="zh-CN" dirty="0">
                <a:solidFill>
                  <a:srgbClr val="0033CC"/>
                </a:solidFill>
              </a:rPr>
              <a:t>/</a:t>
            </a:r>
            <a:r>
              <a:rPr lang="en-US" altLang="zh-CN" dirty="0" err="1">
                <a:solidFill>
                  <a:srgbClr val="0033CC"/>
                </a:solidFill>
              </a:rPr>
              <a:t>etc</a:t>
            </a:r>
            <a:r>
              <a:rPr lang="en-US" altLang="zh-CN" dirty="0">
                <a:solidFill>
                  <a:srgbClr val="0033CC"/>
                </a:solidFill>
              </a:rPr>
              <a:t>/exports</a:t>
            </a:r>
            <a:endParaRPr lang="en-US" altLang="zh-CN" b="1" dirty="0">
              <a:solidFill>
                <a:srgbClr val="0033CC"/>
              </a:solidFill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2483768" y="2588951"/>
            <a:ext cx="5070000" cy="3072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0" rIns="90000" bIns="30000">
            <a:spAutoFit/>
          </a:bodyPr>
          <a:lstStyle/>
          <a:p>
            <a:pPr marL="223520" indent="-223520"/>
            <a:r>
              <a:rPr lang="en-US" altLang="zh-CN" dirty="0">
                <a:solidFill>
                  <a:srgbClr val="0033CC"/>
                </a:solidFill>
              </a:rPr>
              <a:t>mount 192.168.1.100:/users/</a:t>
            </a:r>
            <a:r>
              <a:rPr lang="en-US" altLang="zh-CN" dirty="0" err="1">
                <a:solidFill>
                  <a:srgbClr val="0033CC"/>
                </a:solidFill>
              </a:rPr>
              <a:t>paul</a:t>
            </a:r>
            <a:r>
              <a:rPr lang="en-US" altLang="zh-CN" dirty="0">
                <a:solidFill>
                  <a:srgbClr val="0033CC"/>
                </a:solidFill>
              </a:rPr>
              <a:t> /home/</a:t>
            </a:r>
            <a:r>
              <a:rPr lang="en-US" altLang="zh-CN" dirty="0" err="1">
                <a:solidFill>
                  <a:srgbClr val="0033CC"/>
                </a:solidFill>
              </a:rPr>
              <a:t>paul</a:t>
            </a:r>
            <a:endParaRPr lang="en-US" altLang="zh-CN" dirty="0">
              <a:solidFill>
                <a:srgbClr val="0033CC"/>
              </a:solidFill>
            </a:endParaRPr>
          </a:p>
        </p:txBody>
      </p:sp>
      <p:sp>
        <p:nvSpPr>
          <p:cNvPr id="7" name="Rectangle 5"/>
          <p:cNvSpPr/>
          <p:nvPr/>
        </p:nvSpPr>
        <p:spPr>
          <a:xfrm>
            <a:off x="1457769" y="2081942"/>
            <a:ext cx="96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u="sng" dirty="0">
                <a:solidFill>
                  <a:srgbClr val="FF0066"/>
                </a:solidFill>
              </a:rPr>
              <a:t>Server</a:t>
            </a:r>
            <a:r>
              <a:rPr lang="en-US" altLang="zh-CN" dirty="0">
                <a:solidFill>
                  <a:srgbClr val="FF0066"/>
                </a:solidFill>
              </a:rPr>
              <a:t>: </a:t>
            </a:r>
            <a:endParaRPr lang="zh-CN" altLang="en-US" dirty="0">
              <a:solidFill>
                <a:srgbClr val="FF0066"/>
              </a:solidFill>
            </a:endParaRPr>
          </a:p>
        </p:txBody>
      </p:sp>
      <p:sp>
        <p:nvSpPr>
          <p:cNvPr id="8" name="Rectangle 6"/>
          <p:cNvSpPr/>
          <p:nvPr/>
        </p:nvSpPr>
        <p:spPr>
          <a:xfrm>
            <a:off x="1457769" y="2564960"/>
            <a:ext cx="96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u="sng" dirty="0">
                <a:solidFill>
                  <a:srgbClr val="FF0066"/>
                </a:solidFill>
              </a:rPr>
              <a:t>Client</a:t>
            </a:r>
            <a:r>
              <a:rPr lang="en-US" altLang="zh-CN" dirty="0">
                <a:solidFill>
                  <a:srgbClr val="FF0066"/>
                </a:solidFill>
              </a:rPr>
              <a:t>:</a:t>
            </a:r>
            <a:endParaRPr lang="zh-CN" altLang="en-US" dirty="0">
              <a:solidFill>
                <a:srgbClr val="FF0066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 dirty="0"/>
              <a:t>NFS Protocols: </a:t>
            </a:r>
            <a:r>
              <a:rPr kumimoji="1" lang="en-GB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Lookup/READ/WRITRE...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167654"/>
          </a:xfrm>
        </p:spPr>
        <p:txBody>
          <a:bodyPr/>
          <a:lstStyle/>
          <a:p>
            <a:r>
              <a:rPr kumimoji="1" lang="en-GB" altLang="zh-CN" b="0" dirty="0"/>
              <a:t>Directory and File </a:t>
            </a:r>
            <a:r>
              <a:rPr kumimoji="1" lang="en-GB" altLang="zh-CN" dirty="0">
                <a:solidFill>
                  <a:srgbClr val="BE384B"/>
                </a:solidFill>
              </a:rPr>
              <a:t>Access</a:t>
            </a:r>
            <a:r>
              <a:rPr kumimoji="1" lang="en-GB" altLang="zh-CN" b="0" dirty="0"/>
              <a:t> Protocol: </a:t>
            </a:r>
            <a:endParaRPr kumimoji="1" lang="en-GB" altLang="zh-CN" b="0" dirty="0"/>
          </a:p>
          <a:p>
            <a:pPr lvl="1"/>
            <a:r>
              <a:rPr kumimoji="1" lang="en-GB" altLang="zh-CN" dirty="0"/>
              <a:t>Access files and directories (</a:t>
            </a:r>
            <a:r>
              <a:rPr kumimoji="1" lang="en-GB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read, </a:t>
            </a:r>
            <a:r>
              <a:rPr kumimoji="1" lang="en-GB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kumimoji="1" lang="en-GB" altLang="zh-CN" dirty="0"/>
              <a:t>, …)</a:t>
            </a:r>
            <a:endParaRPr kumimoji="1" lang="en-GB" altLang="zh-CN" dirty="0"/>
          </a:p>
          <a:p>
            <a:r>
              <a:rPr kumimoji="1" lang="en-GB" altLang="zh-CN" dirty="0">
                <a:solidFill>
                  <a:srgbClr val="BE384B"/>
                </a:solidFill>
              </a:rPr>
              <a:t>First</a:t>
            </a:r>
            <a:r>
              <a:rPr kumimoji="1" lang="en-GB" altLang="zh-CN" dirty="0"/>
              <a:t>, </a:t>
            </a:r>
            <a:r>
              <a:rPr kumimoji="1" lang="en-GB" altLang="zh-CN" b="0" dirty="0"/>
              <a:t>perform a </a:t>
            </a:r>
            <a:r>
              <a:rPr kumimoji="1" lang="en-GB" altLang="zh-CN" b="0" dirty="0">
                <a:solidFill>
                  <a:srgbClr val="FF0000"/>
                </a:solidFill>
              </a:rPr>
              <a:t>lookup</a:t>
            </a:r>
            <a:r>
              <a:rPr kumimoji="1" lang="en-GB" altLang="zh-CN" b="0" dirty="0"/>
              <a:t> RPC</a:t>
            </a:r>
            <a:endParaRPr kumimoji="1" lang="en-GB" altLang="zh-CN" b="0" dirty="0"/>
          </a:p>
          <a:p>
            <a:pPr lvl="1"/>
            <a:r>
              <a:rPr kumimoji="1" lang="en-GB" altLang="zh-CN" dirty="0"/>
              <a:t>Returns </a:t>
            </a:r>
            <a:r>
              <a:rPr kumimoji="1" lang="en-GB" altLang="zh-CN" dirty="0">
                <a:solidFill>
                  <a:srgbClr val="FF0000"/>
                </a:solidFill>
              </a:rPr>
              <a:t>file handle</a:t>
            </a:r>
            <a:r>
              <a:rPr kumimoji="1" lang="en-US" altLang="en-GB" dirty="0">
                <a:solidFill>
                  <a:srgbClr val="FF0000"/>
                </a:solidFill>
              </a:rPr>
              <a:t>(</a:t>
            </a:r>
            <a:r>
              <a:rPr kumimoji="1" lang="zh-CN" altLang="en-US" sz="1600" dirty="0">
                <a:solidFill>
                  <a:srgbClr val="FF0000"/>
                </a:solidFill>
              </a:rPr>
              <a:t>作用类似于</a:t>
            </a:r>
            <a:r>
              <a:rPr kumimoji="1" lang="en-US" altLang="zh-CN" sz="1600" dirty="0">
                <a:solidFill>
                  <a:srgbClr val="FF0000"/>
                </a:solidFill>
              </a:rPr>
              <a:t>client</a:t>
            </a:r>
            <a:r>
              <a:rPr kumimoji="1" lang="zh-CN" altLang="en-US" sz="1600" dirty="0">
                <a:solidFill>
                  <a:srgbClr val="FF0000"/>
                </a:solidFill>
              </a:rPr>
              <a:t>端的</a:t>
            </a:r>
            <a:r>
              <a:rPr kumimoji="1" lang="en-US" altLang="zh-CN" sz="1600" dirty="0">
                <a:solidFill>
                  <a:srgbClr val="FF0000"/>
                </a:solidFill>
              </a:rPr>
              <a:t>fd</a:t>
            </a:r>
            <a:r>
              <a:rPr kumimoji="1" lang="zh-CN" altLang="en-US" sz="1600" dirty="0">
                <a:solidFill>
                  <a:srgbClr val="FF0000"/>
                </a:solidFill>
              </a:rPr>
              <a:t>，是对于</a:t>
            </a:r>
            <a:r>
              <a:rPr kumimoji="1" lang="en-US" altLang="zh-CN" sz="1600" dirty="0">
                <a:solidFill>
                  <a:srgbClr val="FF0000"/>
                </a:solidFill>
              </a:rPr>
              <a:t>server</a:t>
            </a:r>
            <a:r>
              <a:rPr kumimoji="1" lang="zh-CN" altLang="en-US" sz="1600" dirty="0">
                <a:solidFill>
                  <a:srgbClr val="FF0000"/>
                </a:solidFill>
              </a:rPr>
              <a:t>端文件的特殊标识</a:t>
            </a:r>
            <a:r>
              <a:rPr kumimoji="1" lang="en-US" altLang="en-GB" dirty="0">
                <a:solidFill>
                  <a:srgbClr val="FF0000"/>
                </a:solidFill>
              </a:rPr>
              <a:t>)</a:t>
            </a:r>
            <a:r>
              <a:rPr kumimoji="1" lang="en-GB" altLang="zh-CN" dirty="0"/>
              <a:t> and attributes</a:t>
            </a:r>
            <a:endParaRPr kumimoji="1" lang="en-GB" altLang="zh-CN" dirty="0"/>
          </a:p>
          <a:p>
            <a:r>
              <a:rPr kumimoji="1" lang="en-GB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lookup</a:t>
            </a:r>
            <a:r>
              <a:rPr kumimoji="1" lang="en-GB" altLang="zh-CN" b="0" dirty="0"/>
              <a:t> is not like </a:t>
            </a:r>
            <a:r>
              <a:rPr kumimoji="1" lang="en-GB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endParaRPr kumimoji="1" lang="en-GB" altLang="zh-CN" b="0" dirty="0"/>
          </a:p>
          <a:p>
            <a:pPr lvl="1"/>
            <a:r>
              <a:rPr kumimoji="1" lang="en-GB" altLang="zh-CN" dirty="0"/>
              <a:t>Establish state on the client </a:t>
            </a:r>
            <a:r>
              <a:rPr kumimoji="1" lang="en-GB" altLang="zh-CN" b="1" dirty="0">
                <a:solidFill>
                  <a:srgbClr val="BE384B"/>
                </a:solidFill>
              </a:rPr>
              <a:t>only</a:t>
            </a:r>
            <a:r>
              <a:rPr kumimoji="1" lang="en-GB" altLang="zh-CN" dirty="0"/>
              <a:t> (</a:t>
            </a:r>
            <a:r>
              <a:rPr kumimoji="1" lang="en-GB" altLang="zh-CN" dirty="0">
                <a:solidFill>
                  <a:srgbClr val="FF0000"/>
                </a:solidFill>
              </a:rPr>
              <a:t>no information on server</a:t>
            </a:r>
            <a:r>
              <a:rPr kumimoji="1" lang="en-GB" altLang="zh-CN" dirty="0"/>
              <a:t>)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Call the </a:t>
            </a:r>
            <a:r>
              <a:rPr kumimoji="1" lang="en-GB" altLang="zh-CN" b="1" dirty="0">
                <a:solidFill>
                  <a:srgbClr val="BE384B"/>
                </a:solidFill>
              </a:rPr>
              <a:t>NFS</a:t>
            </a:r>
            <a:r>
              <a:rPr kumimoji="1" lang="en-GB" altLang="zh-CN" dirty="0"/>
              <a:t> lookup function</a:t>
            </a:r>
            <a:endParaRPr kumimoji="1" lang="en-GB" altLang="zh-CN" dirty="0"/>
          </a:p>
          <a:p>
            <a:r>
              <a:rPr kumimoji="1" lang="en-GB" altLang="zh-CN" b="0" dirty="0"/>
              <a:t>The </a:t>
            </a:r>
            <a:r>
              <a:rPr kumimoji="1" lang="en-GB" altLang="zh-CN" dirty="0">
                <a:solidFill>
                  <a:srgbClr val="BE384B"/>
                </a:solidFill>
              </a:rPr>
              <a:t>handle</a:t>
            </a:r>
            <a:r>
              <a:rPr kumimoji="1" lang="en-GB" altLang="zh-CN" b="0" dirty="0"/>
              <a:t> passed as a parameter for other file access function</a:t>
            </a:r>
            <a:endParaRPr kumimoji="1" lang="en-GB" altLang="zh-CN" b="0" dirty="0"/>
          </a:p>
          <a:p>
            <a:pPr lvl="1"/>
            <a:r>
              <a:rPr kumimoji="1" lang="en-GB" altLang="zh-CN" dirty="0"/>
              <a:t>e.g., </a:t>
            </a:r>
            <a:r>
              <a:rPr kumimoji="1" lang="en-GB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read(handle, </a:t>
            </a:r>
            <a:r>
              <a:rPr kumimoji="1" lang="en-GB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offset, count</a:t>
            </a:r>
            <a:r>
              <a:rPr kumimoji="1" lang="en-GB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1" lang="en-GB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等线" panose="02010600030101010101" charset="-122"/>
              </a:rPr>
              <a:t>Read</a:t>
            </a:r>
            <a:r>
              <a:rPr lang="zh-CN" altLang="en-US" dirty="0">
                <a:ea typeface="等线" panose="02010600030101010101" charset="-122"/>
              </a:rPr>
              <a:t> </a:t>
            </a:r>
            <a:r>
              <a:rPr lang="en-US" altLang="zh-CN" dirty="0">
                <a:ea typeface="等线" panose="02010600030101010101" charset="-122"/>
              </a:rPr>
              <a:t>a</a:t>
            </a:r>
            <a:r>
              <a:rPr lang="zh-CN" altLang="en-US" dirty="0">
                <a:ea typeface="等线" panose="02010600030101010101" charset="-122"/>
              </a:rPr>
              <a:t> </a:t>
            </a:r>
            <a:r>
              <a:rPr lang="en-US" altLang="zh-CN" dirty="0">
                <a:ea typeface="等线" panose="02010600030101010101" charset="-122"/>
              </a:rPr>
              <a:t>file</a:t>
            </a:r>
            <a:r>
              <a:rPr lang="zh-CN" altLang="en-US" dirty="0">
                <a:ea typeface="等线" panose="02010600030101010101" charset="-122"/>
              </a:rPr>
              <a:t> </a:t>
            </a:r>
            <a:r>
              <a:rPr lang="en-US" altLang="zh-CN" dirty="0">
                <a:ea typeface="等线" panose="02010600030101010101" charset="-122"/>
              </a:rPr>
              <a:t>of</a:t>
            </a:r>
            <a:r>
              <a:rPr lang="zh-CN" altLang="en-US" dirty="0">
                <a:ea typeface="等线" panose="02010600030101010101" charset="-122"/>
              </a:rPr>
              <a:t> </a:t>
            </a:r>
            <a:r>
              <a:rPr lang="en-US" altLang="zh-CN" dirty="0">
                <a:ea typeface="等线" panose="02010600030101010101" charset="-122"/>
              </a:rPr>
              <a:t>NFS</a:t>
            </a:r>
            <a:endParaRPr lang="zh-CN" altLang="en-US" dirty="0">
              <a:ea typeface="等线" panose="02010600030101010101" charset="-122"/>
            </a:endParaRPr>
          </a:p>
        </p:txBody>
      </p:sp>
      <p:sp>
        <p:nvSpPr>
          <p:cNvPr id="921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4AE0E800-4824-9642-ABF3-65A09CD45324}" type="slidenum">
              <a:rPr lang="zh-CN" altLang="en-US" sz="1400" b="0"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</a:fld>
            <a:endParaRPr lang="en-US" altLang="zh-CN" sz="1400" b="0">
              <a:latin typeface="Arial" panose="020B0604020202020204" pitchFamily="34" charset="0"/>
              <a:ea typeface="等线" panose="02010600030101010101" charset="-122"/>
              <a:cs typeface="Arial" panose="020B0604020202020204" pitchFamily="34" charset="0"/>
            </a:endParaRPr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17320"/>
            <a:ext cx="8058150" cy="370125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2388789" y="2234845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solidFill>
                  <a:srgbClr val="FF0000"/>
                </a:solidFill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fd</a:t>
            </a:r>
            <a:r>
              <a:rPr kumimoji="1"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 &lt;--&gt; </a:t>
            </a:r>
            <a:r>
              <a:rPr kumimoji="1" lang="en-US" altLang="zh-CN" dirty="0" err="1">
                <a:solidFill>
                  <a:srgbClr val="FF0000"/>
                </a:solidFill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fh</a:t>
            </a:r>
            <a:r>
              <a:rPr kumimoji="1"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 (file handler)</a:t>
            </a:r>
            <a:endParaRPr kumimoji="1" lang="zh-CN" altLang="en-US" dirty="0">
              <a:solidFill>
                <a:srgbClr val="FF0000"/>
              </a:solidFill>
              <a:latin typeface="Arial" panose="020B0604020202020204" pitchFamily="34" charset="0"/>
              <a:ea typeface="等线" panose="02010600030101010101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40211" y="2862064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No state after open()</a:t>
            </a:r>
            <a:endParaRPr kumimoji="1" lang="zh-CN" altLang="en-US" dirty="0">
              <a:solidFill>
                <a:srgbClr val="FF0000"/>
              </a:solidFill>
              <a:latin typeface="Arial" panose="020B0604020202020204" pitchFamily="34" charset="0"/>
              <a:ea typeface="等线" panose="02010600030101010101" charset="-122"/>
              <a:cs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763688" y="2641476"/>
            <a:ext cx="432048" cy="432048"/>
          </a:xfrm>
          <a:prstGeom prst="ellipse">
            <a:avLst/>
          </a:prstGeom>
          <a:noFill/>
          <a:ln>
            <a:solidFill>
              <a:srgbClr val="00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036179" y="2562113"/>
            <a:ext cx="432049" cy="432048"/>
          </a:xfrm>
          <a:prstGeom prst="ellipse">
            <a:avLst/>
          </a:prstGeom>
          <a:noFill/>
          <a:ln>
            <a:solidFill>
              <a:srgbClr val="00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121285"/>
            <a:ext cx="8229600" cy="461010"/>
          </a:xfrm>
        </p:spPr>
        <p:txBody>
          <a:bodyPr>
            <a:normAutofit fontScale="90000"/>
          </a:bodyPr>
          <a:p>
            <a:r>
              <a:rPr lang="zh-CN" altLang="en-US"/>
              <a:t>对于上一页</a:t>
            </a:r>
            <a:r>
              <a:rPr lang="en-US" altLang="zh-CN"/>
              <a:t>PPT</a:t>
            </a:r>
            <a:r>
              <a:rPr lang="zh-CN" altLang="en-US"/>
              <a:t>的补充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579755"/>
            <a:ext cx="8229600" cy="4980305"/>
          </a:xfrm>
        </p:spPr>
        <p:txBody>
          <a:bodyPr>
            <a:noAutofit/>
          </a:bodyPr>
          <a:p>
            <a:r>
              <a:rPr lang="en-US" altLang="zh-CN" sz="1400"/>
              <a:t>1.application</a:t>
            </a:r>
            <a:r>
              <a:rPr lang="zh-CN" altLang="en-US" sz="1400"/>
              <a:t>与</a:t>
            </a:r>
            <a:r>
              <a:rPr lang="en-US" altLang="zh-CN" sz="1400"/>
              <a:t>NFS client</a:t>
            </a:r>
            <a:r>
              <a:rPr lang="zh-CN" altLang="en-US" sz="1400"/>
              <a:t>属于</a:t>
            </a:r>
            <a:r>
              <a:rPr lang="en-US" altLang="zh-CN" sz="1400"/>
              <a:t>local client</a:t>
            </a:r>
            <a:r>
              <a:rPr lang="zh-CN" altLang="en-US" sz="1400"/>
              <a:t>部分，</a:t>
            </a:r>
            <a:r>
              <a:rPr lang="en-US" altLang="zh-CN" sz="1400"/>
              <a:t>NFS server</a:t>
            </a:r>
            <a:r>
              <a:rPr lang="zh-CN" altLang="en-US" sz="1400"/>
              <a:t>属于</a:t>
            </a:r>
            <a:r>
              <a:rPr lang="en-US" altLang="zh-CN" sz="1400"/>
              <a:t>remote</a:t>
            </a:r>
            <a:r>
              <a:rPr lang="zh-CN" altLang="en-US" sz="1400"/>
              <a:t>部分。</a:t>
            </a:r>
            <a:endParaRPr lang="zh-CN" altLang="en-US" sz="1400"/>
          </a:p>
          <a:p>
            <a:r>
              <a:rPr lang="en-US" altLang="zh-CN" sz="1400"/>
              <a:t>2.NFS</a:t>
            </a:r>
            <a:r>
              <a:rPr lang="zh-CN" altLang="en-US" sz="1400"/>
              <a:t>中没有</a:t>
            </a:r>
            <a:r>
              <a:rPr lang="en-US" altLang="zh-CN" sz="1400"/>
              <a:t>OPEN CLOSE</a:t>
            </a:r>
            <a:r>
              <a:rPr lang="zh-CN" altLang="en-US" sz="1400"/>
              <a:t>的</a:t>
            </a:r>
            <a:r>
              <a:rPr lang="en-US" altLang="zh-CN" sz="1400"/>
              <a:t>RPC</a:t>
            </a:r>
            <a:r>
              <a:rPr lang="zh-CN" altLang="en-US" sz="1400"/>
              <a:t>，要想</a:t>
            </a:r>
            <a:r>
              <a:rPr lang="en-US" altLang="zh-CN" sz="1400"/>
              <a:t>open</a:t>
            </a:r>
            <a:r>
              <a:rPr lang="zh-CN" altLang="en-US" sz="1400"/>
              <a:t>远端文件是先调用</a:t>
            </a:r>
            <a:r>
              <a:rPr lang="en-US" altLang="zh-CN" sz="1400"/>
              <a:t>LOOKUP RPC.</a:t>
            </a:r>
            <a:r>
              <a:rPr lang="zh-CN" altLang="en-US" sz="1400"/>
              <a:t>并且在向远端发送</a:t>
            </a:r>
            <a:r>
              <a:rPr lang="en-US" altLang="zh-CN" sz="1400"/>
              <a:t>RPC</a:t>
            </a:r>
            <a:r>
              <a:rPr lang="zh-CN" altLang="en-US" sz="1400"/>
              <a:t>时都需要经过</a:t>
            </a:r>
            <a:r>
              <a:rPr lang="en-US" altLang="zh-CN" sz="1400"/>
              <a:t>NFS client</a:t>
            </a:r>
            <a:r>
              <a:rPr lang="zh-CN" altLang="en-US" sz="1400"/>
              <a:t>的预处理，如此处的</a:t>
            </a:r>
            <a:r>
              <a:rPr lang="en-US" altLang="zh-CN" sz="1400"/>
              <a:t>dirfh</a:t>
            </a:r>
            <a:r>
              <a:rPr lang="zh-CN" altLang="en-US" sz="1400"/>
              <a:t>，后面的</a:t>
            </a:r>
            <a:r>
              <a:rPr lang="en-US" altLang="zh-CN" sz="1400"/>
              <a:t>buf</a:t>
            </a:r>
            <a:r>
              <a:rPr lang="zh-CN" altLang="en-US" sz="1400"/>
              <a:t>去除，获取</a:t>
            </a:r>
            <a:r>
              <a:rPr lang="en-US" altLang="zh-CN" sz="1400"/>
              <a:t>read</a:t>
            </a:r>
            <a:r>
              <a:rPr lang="zh-CN" altLang="en-US" sz="1400"/>
              <a:t>范围等。</a:t>
            </a:r>
            <a:endParaRPr lang="en-US" altLang="zh-CN" sz="1400"/>
          </a:p>
          <a:p>
            <a:r>
              <a:rPr lang="en-US" altLang="zh-CN" sz="1400"/>
              <a:t>3.</a:t>
            </a:r>
            <a:r>
              <a:rPr lang="zh-CN" altLang="en-US" sz="1400"/>
              <a:t>若对应文件存在于远端的对应目录中，则返回</a:t>
            </a:r>
            <a:r>
              <a:rPr lang="en-US" altLang="zh-CN" sz="1400"/>
              <a:t>fh</a:t>
            </a:r>
            <a:r>
              <a:rPr lang="zh-CN" altLang="en-US" sz="1400"/>
              <a:t>以及</a:t>
            </a:r>
            <a:r>
              <a:rPr lang="en-US" altLang="zh-CN" sz="1400"/>
              <a:t>arttribute(size,atime,ctime</a:t>
            </a:r>
            <a:r>
              <a:rPr lang="zh-CN" altLang="en-US" sz="1400"/>
              <a:t>等，用于记录对于文件的操作信息</a:t>
            </a:r>
            <a:r>
              <a:rPr lang="en-US" altLang="zh-CN" sz="1400"/>
              <a:t>)</a:t>
            </a:r>
            <a:endParaRPr lang="en-US" altLang="zh-CN" sz="1400"/>
          </a:p>
          <a:p>
            <a:r>
              <a:rPr lang="en-US" altLang="zh-CN" sz="1400"/>
              <a:t>4.</a:t>
            </a:r>
            <a:r>
              <a:rPr lang="zh-CN" altLang="en-US" sz="1400"/>
              <a:t>在</a:t>
            </a:r>
            <a:r>
              <a:rPr lang="en-US" altLang="zh-CN" sz="1400"/>
              <a:t>client</a:t>
            </a:r>
            <a:r>
              <a:rPr lang="zh-CN" altLang="en-US" sz="1400"/>
              <a:t>端发送</a:t>
            </a:r>
            <a:r>
              <a:rPr lang="en-US" altLang="zh-CN" sz="1400"/>
              <a:t>read</a:t>
            </a:r>
            <a:r>
              <a:rPr lang="zh-CN" altLang="en-US" sz="1400"/>
              <a:t>的</a:t>
            </a:r>
            <a:r>
              <a:rPr lang="en-US" altLang="zh-CN" sz="1400"/>
              <a:t>RPC</a:t>
            </a:r>
            <a:r>
              <a:rPr lang="zh-CN" altLang="en-US" sz="1400"/>
              <a:t>之前，</a:t>
            </a:r>
            <a:r>
              <a:rPr lang="en-US" altLang="zh-CN" sz="1400"/>
              <a:t>NFS client</a:t>
            </a:r>
            <a:r>
              <a:rPr lang="zh-CN" altLang="en-US" sz="1400"/>
              <a:t>会先将</a:t>
            </a:r>
            <a:r>
              <a:rPr lang="en-US" altLang="zh-CN" sz="1400"/>
              <a:t>buf</a:t>
            </a:r>
            <a:r>
              <a:rPr lang="zh-CN" altLang="en-US" sz="1400"/>
              <a:t>去除，转化为对应的</a:t>
            </a:r>
            <a:r>
              <a:rPr lang="en-US" altLang="zh-CN" sz="1400"/>
              <a:t>offset</a:t>
            </a:r>
            <a:r>
              <a:rPr lang="zh-CN" altLang="en-US" sz="1400"/>
              <a:t>与读取的</a:t>
            </a:r>
            <a:r>
              <a:rPr lang="en-US" altLang="zh-CN" sz="1400"/>
              <a:t>count</a:t>
            </a:r>
            <a:r>
              <a:rPr lang="zh-CN" altLang="en-US" sz="1400"/>
              <a:t>信息，因为在</a:t>
            </a:r>
            <a:r>
              <a:rPr lang="en-US" altLang="zh-CN" sz="1400"/>
              <a:t>RPC</a:t>
            </a:r>
            <a:r>
              <a:rPr lang="zh-CN" altLang="en-US" sz="1400"/>
              <a:t>中只能传输</a:t>
            </a:r>
            <a:r>
              <a:rPr lang="en-US" altLang="zh-CN" sz="1400"/>
              <a:t>pointerless</a:t>
            </a:r>
            <a:r>
              <a:rPr lang="zh-CN" altLang="en-US" sz="1400"/>
              <a:t>数据</a:t>
            </a:r>
            <a:r>
              <a:rPr lang="en-US" altLang="zh-CN" sz="1400"/>
              <a:t>(recall),</a:t>
            </a:r>
            <a:r>
              <a:rPr lang="zh-CN" altLang="en-US" sz="1400"/>
              <a:t>因而</a:t>
            </a:r>
            <a:r>
              <a:rPr lang="en-US" altLang="zh-CN" sz="1400"/>
              <a:t>RPC</a:t>
            </a:r>
            <a:r>
              <a:rPr lang="zh-CN" altLang="en-US" sz="1400"/>
              <a:t>中参数中只有</a:t>
            </a:r>
            <a:r>
              <a:rPr lang="en-US" altLang="zh-CN" sz="1400"/>
              <a:t>fh 0 n</a:t>
            </a:r>
            <a:r>
              <a:rPr lang="zh-CN" altLang="en-US" sz="1400"/>
              <a:t>几项。这里要注意，</a:t>
            </a:r>
            <a:r>
              <a:rPr lang="en-US" altLang="zh-CN" sz="1400"/>
              <a:t>NFS server</a:t>
            </a:r>
            <a:r>
              <a:rPr lang="zh-CN" altLang="en-US" sz="1400"/>
              <a:t>端的</a:t>
            </a:r>
            <a:r>
              <a:rPr lang="en-US" altLang="zh-CN" sz="1400"/>
              <a:t>read</a:t>
            </a:r>
            <a:r>
              <a:rPr lang="zh-CN" altLang="en-US" sz="1400"/>
              <a:t>是幂等的，即每次都默认从</a:t>
            </a:r>
            <a:r>
              <a:rPr lang="en-US" altLang="zh-CN" sz="1400"/>
              <a:t>offset=0</a:t>
            </a:r>
            <a:r>
              <a:rPr lang="zh-CN" altLang="en-US" sz="1400"/>
              <a:t>位置开始读取大小为</a:t>
            </a:r>
            <a:r>
              <a:rPr lang="en-US" altLang="zh-CN" sz="1400"/>
              <a:t>n</a:t>
            </a:r>
            <a:r>
              <a:rPr lang="zh-CN" altLang="en-US" sz="1400"/>
              <a:t>的数据。这是因为</a:t>
            </a:r>
            <a:r>
              <a:rPr lang="en-US" altLang="zh-CN" sz="1400"/>
              <a:t>server</a:t>
            </a:r>
            <a:r>
              <a:rPr lang="zh-CN" altLang="en-US" sz="1400"/>
              <a:t>端是</a:t>
            </a:r>
            <a:r>
              <a:rPr lang="en-US" altLang="zh-CN" sz="1400"/>
              <a:t>stateless</a:t>
            </a:r>
            <a:r>
              <a:rPr lang="zh-CN" altLang="en-US" sz="1400"/>
              <a:t>的，不会存储文件读取到的</a:t>
            </a:r>
            <a:r>
              <a:rPr lang="en-US" altLang="zh-CN" sz="1400"/>
              <a:t>cursor</a:t>
            </a:r>
            <a:r>
              <a:rPr lang="zh-CN" altLang="en-US" sz="1400"/>
              <a:t>的信息，所以需要在</a:t>
            </a:r>
            <a:r>
              <a:rPr lang="en-US" altLang="zh-CN" sz="1400"/>
              <a:t>NFS client</a:t>
            </a:r>
            <a:r>
              <a:rPr lang="zh-CN" altLang="en-US" sz="1400"/>
              <a:t>进行</a:t>
            </a:r>
            <a:r>
              <a:rPr lang="en-US" altLang="zh-CN" sz="1400"/>
              <a:t>cursor</a:t>
            </a:r>
            <a:r>
              <a:rPr lang="zh-CN" altLang="en-US" sz="1400"/>
              <a:t>等</a:t>
            </a:r>
            <a:r>
              <a:rPr lang="en-US" altLang="zh-CN" sz="1400"/>
              <a:t>state</a:t>
            </a:r>
            <a:r>
              <a:rPr lang="zh-CN" altLang="en-US" sz="1400"/>
              <a:t>的存储，并在发送</a:t>
            </a:r>
            <a:r>
              <a:rPr lang="en-US" altLang="zh-CN" sz="1400"/>
              <a:t>RPC</a:t>
            </a:r>
            <a:r>
              <a:rPr lang="zh-CN" altLang="en-US" sz="1400"/>
              <a:t>之前进行解析从而获取正确的</a:t>
            </a:r>
            <a:r>
              <a:rPr lang="en-US" altLang="zh-CN" sz="1400"/>
              <a:t>n</a:t>
            </a:r>
            <a:r>
              <a:rPr lang="zh-CN" altLang="en-US" sz="1400"/>
              <a:t>和</a:t>
            </a:r>
            <a:r>
              <a:rPr lang="en-US" altLang="zh-CN" sz="1400"/>
              <a:t>offset(</a:t>
            </a:r>
            <a:r>
              <a:rPr lang="zh-CN" altLang="en-US" sz="1400"/>
              <a:t>这也侧面说明了</a:t>
            </a:r>
            <a:r>
              <a:rPr lang="en-US" altLang="zh-CN" sz="1400"/>
              <a:t>NFS client</a:t>
            </a:r>
            <a:r>
              <a:rPr lang="zh-CN" altLang="en-US" sz="1400"/>
              <a:t>的</a:t>
            </a:r>
            <a:r>
              <a:rPr lang="en-US" altLang="zh-CN" sz="1400"/>
              <a:t>read</a:t>
            </a:r>
            <a:r>
              <a:rPr lang="zh-CN" altLang="en-US" sz="1400"/>
              <a:t>是非幂等的。</a:t>
            </a:r>
            <a:r>
              <a:rPr lang="en-US" altLang="zh-CN" sz="1400"/>
              <a:t>)</a:t>
            </a:r>
            <a:endParaRPr lang="en-US" altLang="zh-CN" sz="1400"/>
          </a:p>
          <a:p>
            <a:r>
              <a:rPr lang="en-US" altLang="zh-CN" sz="1400"/>
              <a:t>5.read</a:t>
            </a:r>
            <a:r>
              <a:rPr lang="zh-CN" altLang="en-US" sz="1400"/>
              <a:t>之后若成功，需要解析返回的</a:t>
            </a:r>
            <a:r>
              <a:rPr lang="en-US" altLang="zh-CN" sz="1400"/>
              <a:t>data(recall)</a:t>
            </a:r>
            <a:endParaRPr lang="en-US" altLang="zh-CN" sz="1400"/>
          </a:p>
          <a:p>
            <a:r>
              <a:rPr lang="en-US" altLang="zh-CN" sz="1400"/>
              <a:t>6.</a:t>
            </a:r>
            <a:r>
              <a:rPr lang="zh-CN" altLang="en-US" sz="1400"/>
              <a:t>为何没有</a:t>
            </a:r>
            <a:r>
              <a:rPr lang="en-US" altLang="zh-CN" sz="1400"/>
              <a:t>CLOSE</a:t>
            </a:r>
            <a:r>
              <a:rPr lang="zh-CN" altLang="en-US" sz="1400"/>
              <a:t>的</a:t>
            </a:r>
            <a:r>
              <a:rPr lang="en-US" altLang="zh-CN" sz="1400"/>
              <a:t>RPC</a:t>
            </a:r>
            <a:r>
              <a:rPr lang="zh-CN" altLang="en-US" sz="1400"/>
              <a:t>，即为何</a:t>
            </a:r>
            <a:r>
              <a:rPr lang="en-US" altLang="zh-CN" sz="1400"/>
              <a:t>close</a:t>
            </a:r>
            <a:r>
              <a:rPr lang="zh-CN" altLang="en-US" sz="1400"/>
              <a:t>只在</a:t>
            </a:r>
            <a:r>
              <a:rPr lang="en-US" altLang="zh-CN" sz="1400"/>
              <a:t>NFS client</a:t>
            </a:r>
            <a:r>
              <a:rPr lang="zh-CN" altLang="en-US" sz="1400"/>
              <a:t>处处理时候就结束了呢？因为</a:t>
            </a:r>
            <a:r>
              <a:rPr lang="en-US" altLang="zh-CN" sz="1400"/>
              <a:t>NFS client</a:t>
            </a:r>
            <a:r>
              <a:rPr lang="zh-CN" altLang="en-US" sz="1400"/>
              <a:t>是</a:t>
            </a:r>
            <a:r>
              <a:rPr lang="en-US" altLang="zh-CN" sz="1400"/>
              <a:t>stateful</a:t>
            </a:r>
            <a:r>
              <a:rPr lang="zh-CN" altLang="en-US" sz="1400"/>
              <a:t>的，其存储了</a:t>
            </a:r>
            <a:r>
              <a:rPr lang="en-US" altLang="zh-CN" sz="1400"/>
              <a:t>fd-table</a:t>
            </a:r>
            <a:r>
              <a:rPr lang="zh-CN" altLang="en-US" sz="1400"/>
              <a:t>等存储于</a:t>
            </a:r>
            <a:r>
              <a:rPr lang="en-US" altLang="zh-CN" sz="1400"/>
              <a:t>memory</a:t>
            </a:r>
            <a:r>
              <a:rPr lang="zh-CN" altLang="en-US" sz="1400"/>
              <a:t>中的</a:t>
            </a:r>
            <a:r>
              <a:rPr lang="en-US" altLang="zh-CN" sz="1400"/>
              <a:t>state</a:t>
            </a:r>
            <a:r>
              <a:rPr lang="zh-CN" altLang="en-US" sz="1400"/>
              <a:t>，在进行</a:t>
            </a:r>
            <a:r>
              <a:rPr lang="en-US" altLang="zh-CN" sz="1400"/>
              <a:t>close</a:t>
            </a:r>
            <a:r>
              <a:rPr lang="zh-CN" altLang="en-US" sz="1400"/>
              <a:t>时候需要删除此次</a:t>
            </a:r>
            <a:r>
              <a:rPr lang="en-US" altLang="zh-CN" sz="1400"/>
              <a:t>open</a:t>
            </a:r>
            <a:r>
              <a:rPr lang="zh-CN" altLang="en-US" sz="1400"/>
              <a:t>对应的</a:t>
            </a:r>
            <a:r>
              <a:rPr lang="en-US" altLang="zh-CN" sz="1400"/>
              <a:t>state</a:t>
            </a:r>
            <a:r>
              <a:rPr lang="zh-CN" altLang="en-US" sz="1400"/>
              <a:t>，所以需要在</a:t>
            </a:r>
            <a:r>
              <a:rPr lang="en-US" altLang="zh-CN" sz="1400"/>
              <a:t>client</a:t>
            </a:r>
            <a:r>
              <a:rPr lang="zh-CN" altLang="en-US" sz="1400"/>
              <a:t>处执行，而</a:t>
            </a:r>
            <a:r>
              <a:rPr lang="en-US" altLang="zh-CN" sz="1400"/>
              <a:t>server</a:t>
            </a:r>
            <a:r>
              <a:rPr lang="zh-CN" altLang="en-US" sz="1400"/>
              <a:t>端的</a:t>
            </a:r>
            <a:r>
              <a:rPr lang="en-US" altLang="zh-CN" sz="1400"/>
              <a:t>OPEN</a:t>
            </a:r>
            <a:r>
              <a:rPr lang="zh-CN" altLang="en-US" sz="1400"/>
              <a:t>与</a:t>
            </a:r>
            <a:r>
              <a:rPr lang="en-US" altLang="zh-CN" sz="1400"/>
              <a:t>CLOSE</a:t>
            </a:r>
            <a:r>
              <a:rPr lang="zh-CN" altLang="en-US" sz="1400"/>
              <a:t>是</a:t>
            </a:r>
            <a:r>
              <a:rPr lang="en-US" altLang="zh-CN" sz="1400"/>
              <a:t>stateless</a:t>
            </a:r>
            <a:r>
              <a:rPr lang="zh-CN" altLang="en-US" sz="1400"/>
              <a:t>的，即不需要存储</a:t>
            </a:r>
            <a:r>
              <a:rPr lang="en-US" altLang="zh-CN" sz="1400"/>
              <a:t>fd-table</a:t>
            </a:r>
            <a:r>
              <a:rPr lang="zh-CN" altLang="en-US" sz="1400"/>
              <a:t>信息，所以不需要删除对应的</a:t>
            </a:r>
            <a:r>
              <a:rPr lang="en-US" altLang="zh-CN" sz="1400"/>
              <a:t>state</a:t>
            </a:r>
            <a:r>
              <a:rPr lang="zh-CN" altLang="en-US" sz="1400"/>
              <a:t>，所以也就不需要对应的</a:t>
            </a:r>
            <a:r>
              <a:rPr lang="en-US" altLang="zh-CN" sz="1400"/>
              <a:t>RPC</a:t>
            </a:r>
            <a:r>
              <a:rPr lang="zh-CN" altLang="en-US" sz="1400"/>
              <a:t>了。</a:t>
            </a:r>
            <a:endParaRPr lang="en-US" altLang="zh-CN" sz="1400"/>
          </a:p>
          <a:p>
            <a:endParaRPr lang="en-US" altLang="zh-CN" sz="8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 dirty="0"/>
              <a:t>Large-scale website so-far </a:t>
            </a:r>
            <a:endParaRPr kumimoji="1" lang="zh-CN" altLang="en-US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4549022" cy="1498280"/>
          </a:xfrm>
        </p:spPr>
        <p:txBody>
          <a:bodyPr>
            <a:normAutofit/>
          </a:bodyPr>
          <a:lstStyle/>
          <a:p>
            <a:r>
              <a:rPr kumimoji="1" lang="en-US" altLang="zh-CN" b="0" dirty="0"/>
              <a:t>Large-scale websites are composed of different distributed systems</a:t>
            </a:r>
            <a:endParaRPr kumimoji="1" lang="en-US" altLang="zh-CN" b="0" dirty="0"/>
          </a:p>
          <a:p>
            <a:pPr lvl="1"/>
            <a:r>
              <a:rPr kumimoji="1" lang="en-US" altLang="zh-CN" dirty="0"/>
              <a:t>Request processing, data storage</a:t>
            </a:r>
            <a:endParaRPr kumimoji="1" lang="en-US" altLang="zh-CN" dirty="0"/>
          </a:p>
        </p:txBody>
      </p:sp>
      <p:grpSp>
        <p:nvGrpSpPr>
          <p:cNvPr id="31" name="组合 30"/>
          <p:cNvGrpSpPr/>
          <p:nvPr/>
        </p:nvGrpSpPr>
        <p:grpSpPr>
          <a:xfrm>
            <a:off x="5818303" y="4272758"/>
            <a:ext cx="3038209" cy="1240753"/>
            <a:chOff x="5004048" y="4297660"/>
            <a:chExt cx="3038209" cy="1240753"/>
          </a:xfrm>
        </p:grpSpPr>
        <p:grpSp>
          <p:nvGrpSpPr>
            <p:cNvPr id="12" name="组合 11"/>
            <p:cNvGrpSpPr/>
            <p:nvPr/>
          </p:nvGrpSpPr>
          <p:grpSpPr>
            <a:xfrm>
              <a:off x="5004048" y="4297660"/>
              <a:ext cx="905319" cy="801616"/>
              <a:chOff x="5914584" y="4712265"/>
              <a:chExt cx="905319" cy="801616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5914584" y="4712265"/>
                <a:ext cx="901209" cy="801616"/>
                <a:chOff x="5914584" y="4712265"/>
                <a:chExt cx="901209" cy="801616"/>
              </a:xfrm>
            </p:grpSpPr>
            <p:sp>
              <p:nvSpPr>
                <p:cNvPr id="6" name="矩形 5"/>
                <p:cNvSpPr/>
                <p:nvPr/>
              </p:nvSpPr>
              <p:spPr>
                <a:xfrm>
                  <a:off x="6060281" y="4888681"/>
                  <a:ext cx="609817" cy="62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5914584" y="4712265"/>
                  <a:ext cx="90120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rgbClr val="000000"/>
                      </a:solidFill>
                    </a:rPr>
                    <a:t>File server</a:t>
                  </a:r>
                  <a:endParaRPr lang="zh-CN" altLang="en-US" sz="1200" dirty="0"/>
                </a:p>
              </p:txBody>
            </p:sp>
          </p:grpSp>
          <p:grpSp>
            <p:nvGrpSpPr>
              <p:cNvPr id="10" name="组合 9"/>
              <p:cNvGrpSpPr/>
              <p:nvPr/>
            </p:nvGrpSpPr>
            <p:grpSpPr>
              <a:xfrm>
                <a:off x="5914584" y="4989264"/>
                <a:ext cx="905319" cy="494965"/>
                <a:chOff x="4881156" y="4586631"/>
                <a:chExt cx="905319" cy="494965"/>
              </a:xfrm>
            </p:grpSpPr>
            <p:sp>
              <p:nvSpPr>
                <p:cNvPr id="7" name="一个圆顶角并剪去另一个顶角的矩形 6"/>
                <p:cNvSpPr/>
                <p:nvPr/>
              </p:nvSpPr>
              <p:spPr>
                <a:xfrm>
                  <a:off x="5087522" y="4586631"/>
                  <a:ext cx="492589" cy="461665"/>
                </a:xfrm>
                <a:prstGeom prst="snip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4881156" y="4619931"/>
                  <a:ext cx="9053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/>
                    <a:t>File:</a:t>
                  </a:r>
                  <a:endParaRPr kumimoji="1" lang="en-US" altLang="zh-CN" sz="1200" b="1" dirty="0"/>
                </a:p>
                <a:p>
                  <a:pPr algn="ctr"/>
                  <a:r>
                    <a:rPr kumimoji="1" lang="en-US" altLang="zh-CN" sz="1200" dirty="0"/>
                    <a:t>image</a:t>
                  </a:r>
                  <a:endParaRPr kumimoji="1" lang="zh-CN" altLang="en-US" sz="1200" dirty="0"/>
                </a:p>
              </p:txBody>
            </p:sp>
          </p:grpSp>
        </p:grpSp>
        <p:grpSp>
          <p:nvGrpSpPr>
            <p:cNvPr id="13" name="组合 12"/>
            <p:cNvGrpSpPr/>
            <p:nvPr/>
          </p:nvGrpSpPr>
          <p:grpSpPr>
            <a:xfrm>
              <a:off x="5835606" y="4297660"/>
              <a:ext cx="905319" cy="801616"/>
              <a:chOff x="5914584" y="4712265"/>
              <a:chExt cx="905319" cy="801616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5914584" y="4712265"/>
                <a:ext cx="901209" cy="801616"/>
                <a:chOff x="5914584" y="4712265"/>
                <a:chExt cx="901209" cy="801616"/>
              </a:xfrm>
            </p:grpSpPr>
            <p:sp>
              <p:nvSpPr>
                <p:cNvPr id="18" name="矩形 17"/>
                <p:cNvSpPr/>
                <p:nvPr/>
              </p:nvSpPr>
              <p:spPr>
                <a:xfrm>
                  <a:off x="6060281" y="4888681"/>
                  <a:ext cx="609817" cy="62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19" name="矩形 18"/>
                <p:cNvSpPr/>
                <p:nvPr/>
              </p:nvSpPr>
              <p:spPr>
                <a:xfrm>
                  <a:off x="5914584" y="4712265"/>
                  <a:ext cx="90120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rgbClr val="000000"/>
                      </a:solidFill>
                    </a:rPr>
                    <a:t>File server</a:t>
                  </a:r>
                  <a:endParaRPr lang="zh-CN" altLang="en-US" sz="1200" dirty="0"/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5914584" y="4989264"/>
                <a:ext cx="905319" cy="494965"/>
                <a:chOff x="4881156" y="4586631"/>
                <a:chExt cx="905319" cy="494965"/>
              </a:xfrm>
            </p:grpSpPr>
            <p:sp>
              <p:nvSpPr>
                <p:cNvPr id="16" name="一个圆顶角并剪去另一个顶角的矩形 15"/>
                <p:cNvSpPr/>
                <p:nvPr/>
              </p:nvSpPr>
              <p:spPr>
                <a:xfrm>
                  <a:off x="5087522" y="4586631"/>
                  <a:ext cx="492589" cy="461665"/>
                </a:xfrm>
                <a:prstGeom prst="snip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>
                  <a:off x="4881156" y="4619931"/>
                  <a:ext cx="9053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/>
                    <a:t>File:</a:t>
                  </a:r>
                  <a:endParaRPr kumimoji="1" lang="en-US" altLang="zh-CN" sz="1200" b="1" dirty="0"/>
                </a:p>
                <a:p>
                  <a:pPr algn="ctr"/>
                  <a:r>
                    <a:rPr kumimoji="1" lang="en-US" altLang="zh-CN" sz="1200" dirty="0"/>
                    <a:t>image</a:t>
                  </a:r>
                  <a:endParaRPr kumimoji="1" lang="zh-CN" altLang="en-US" sz="1200" dirty="0"/>
                </a:p>
              </p:txBody>
            </p:sp>
          </p:grpSp>
        </p:grpSp>
        <p:grpSp>
          <p:nvGrpSpPr>
            <p:cNvPr id="20" name="组合 19"/>
            <p:cNvGrpSpPr/>
            <p:nvPr/>
          </p:nvGrpSpPr>
          <p:grpSpPr>
            <a:xfrm>
              <a:off x="7136938" y="4297660"/>
              <a:ext cx="905319" cy="801616"/>
              <a:chOff x="5914584" y="4712265"/>
              <a:chExt cx="905319" cy="801616"/>
            </a:xfrm>
          </p:grpSpPr>
          <p:grpSp>
            <p:nvGrpSpPr>
              <p:cNvPr id="21" name="组合 20"/>
              <p:cNvGrpSpPr/>
              <p:nvPr/>
            </p:nvGrpSpPr>
            <p:grpSpPr>
              <a:xfrm>
                <a:off x="5914584" y="4712265"/>
                <a:ext cx="901209" cy="801616"/>
                <a:chOff x="5914584" y="4712265"/>
                <a:chExt cx="901209" cy="801616"/>
              </a:xfrm>
            </p:grpSpPr>
            <p:sp>
              <p:nvSpPr>
                <p:cNvPr id="25" name="矩形 24"/>
                <p:cNvSpPr/>
                <p:nvPr/>
              </p:nvSpPr>
              <p:spPr>
                <a:xfrm>
                  <a:off x="6060281" y="4888681"/>
                  <a:ext cx="609817" cy="62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5914584" y="4712265"/>
                  <a:ext cx="90120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rgbClr val="000000"/>
                      </a:solidFill>
                    </a:rPr>
                    <a:t>File server</a:t>
                  </a:r>
                  <a:endParaRPr lang="zh-CN" altLang="en-US" sz="1200" dirty="0"/>
                </a:p>
              </p:txBody>
            </p:sp>
          </p:grpSp>
          <p:grpSp>
            <p:nvGrpSpPr>
              <p:cNvPr id="22" name="组合 21"/>
              <p:cNvGrpSpPr/>
              <p:nvPr/>
            </p:nvGrpSpPr>
            <p:grpSpPr>
              <a:xfrm>
                <a:off x="5914584" y="4989264"/>
                <a:ext cx="905319" cy="494965"/>
                <a:chOff x="4881156" y="4586631"/>
                <a:chExt cx="905319" cy="494965"/>
              </a:xfrm>
            </p:grpSpPr>
            <p:sp>
              <p:nvSpPr>
                <p:cNvPr id="23" name="一个圆顶角并剪去另一个顶角的矩形 22"/>
                <p:cNvSpPr/>
                <p:nvPr/>
              </p:nvSpPr>
              <p:spPr>
                <a:xfrm>
                  <a:off x="5087522" y="4586631"/>
                  <a:ext cx="492589" cy="461665"/>
                </a:xfrm>
                <a:prstGeom prst="snip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4881156" y="4619931"/>
                  <a:ext cx="9053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/>
                    <a:t>File:</a:t>
                  </a:r>
                  <a:endParaRPr kumimoji="1" lang="en-US" altLang="zh-CN" sz="1200" b="1" dirty="0"/>
                </a:p>
                <a:p>
                  <a:pPr algn="ctr"/>
                  <a:r>
                    <a:rPr kumimoji="1" lang="en-US" altLang="zh-CN" sz="1200" dirty="0"/>
                    <a:t>image</a:t>
                  </a:r>
                  <a:endParaRPr kumimoji="1" lang="zh-CN" altLang="en-US" sz="1200" dirty="0"/>
                </a:p>
              </p:txBody>
            </p:sp>
          </p:grpSp>
        </p:grpSp>
        <p:sp>
          <p:nvSpPr>
            <p:cNvPr id="27" name="矩形 26"/>
            <p:cNvSpPr/>
            <p:nvPr/>
          </p:nvSpPr>
          <p:spPr>
            <a:xfrm>
              <a:off x="6680258" y="4546994"/>
              <a:ext cx="49244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2400" dirty="0">
                  <a:solidFill>
                    <a:srgbClr val="000000"/>
                  </a:solidFill>
                </a:rPr>
                <a:t>…</a:t>
              </a:r>
              <a:endParaRPr lang="zh-CN" altLang="en-US" sz="2400" dirty="0"/>
            </a:p>
          </p:txBody>
        </p:sp>
        <p:cxnSp>
          <p:nvCxnSpPr>
            <p:cNvPr id="29" name="直线连接符 28"/>
            <p:cNvCxnSpPr/>
            <p:nvPr/>
          </p:nvCxnSpPr>
          <p:spPr>
            <a:xfrm>
              <a:off x="5090360" y="5161756"/>
              <a:ext cx="28884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5495307" y="5199859"/>
              <a:ext cx="2191626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solidFill>
                    <a:srgbClr val="000000"/>
                  </a:solidFill>
                </a:rPr>
                <a:t>Distributed file system</a:t>
              </a:r>
              <a:endParaRPr lang="zh-CN" altLang="en-US" sz="1600" dirty="0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5758122" y="2568458"/>
            <a:ext cx="3098390" cy="1384372"/>
            <a:chOff x="5645427" y="2766408"/>
            <a:chExt cx="3098390" cy="1384372"/>
          </a:xfrm>
        </p:grpSpPr>
        <p:grpSp>
          <p:nvGrpSpPr>
            <p:cNvPr id="33" name="组合 32"/>
            <p:cNvGrpSpPr/>
            <p:nvPr/>
          </p:nvGrpSpPr>
          <p:grpSpPr>
            <a:xfrm>
              <a:off x="5645427" y="2766408"/>
              <a:ext cx="1309974" cy="899967"/>
              <a:chOff x="6831174" y="4263832"/>
              <a:chExt cx="1309974" cy="899967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6848261" y="4495975"/>
                <a:ext cx="1212919" cy="66782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6831174" y="4263832"/>
                <a:ext cx="130997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000000"/>
                    </a:solidFill>
                  </a:rPr>
                  <a:t>Database server</a:t>
                </a:r>
                <a:endParaRPr lang="zh-CN" altLang="en-US" sz="1200" dirty="0"/>
              </a:p>
            </p:txBody>
          </p:sp>
          <p:grpSp>
            <p:nvGrpSpPr>
              <p:cNvPr id="36" name="组合 35"/>
              <p:cNvGrpSpPr/>
              <p:nvPr/>
            </p:nvGrpSpPr>
            <p:grpSpPr>
              <a:xfrm>
                <a:off x="6951983" y="4538944"/>
                <a:ext cx="1080001" cy="584154"/>
                <a:chOff x="6642225" y="3964214"/>
                <a:chExt cx="816191" cy="584154"/>
              </a:xfrm>
            </p:grpSpPr>
            <p:sp>
              <p:nvSpPr>
                <p:cNvPr id="37" name="磁盘 36"/>
                <p:cNvSpPr/>
                <p:nvPr/>
              </p:nvSpPr>
              <p:spPr>
                <a:xfrm>
                  <a:off x="6642225" y="3964214"/>
                  <a:ext cx="816191" cy="584154"/>
                </a:xfrm>
                <a:prstGeom prst="flowChartMagneticDisk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6679366" y="4033238"/>
                  <a:ext cx="733109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/>
                    <a:t>Database</a:t>
                  </a:r>
                  <a:endParaRPr kumimoji="1" lang="en-US" altLang="zh-CN" sz="1200" b="1" dirty="0"/>
                </a:p>
                <a:p>
                  <a:pPr algn="ctr"/>
                  <a:r>
                    <a:rPr kumimoji="1" lang="en-US" altLang="zh-CN" sz="1200" dirty="0"/>
                    <a:t>user, price</a:t>
                  </a:r>
                  <a:endParaRPr kumimoji="1" lang="zh-CN" altLang="en-US" sz="1200" dirty="0"/>
                </a:p>
              </p:txBody>
            </p:sp>
          </p:grpSp>
        </p:grpSp>
        <p:grpSp>
          <p:nvGrpSpPr>
            <p:cNvPr id="39" name="组合 38"/>
            <p:cNvGrpSpPr/>
            <p:nvPr/>
          </p:nvGrpSpPr>
          <p:grpSpPr>
            <a:xfrm>
              <a:off x="7433843" y="2770148"/>
              <a:ext cx="1309974" cy="899967"/>
              <a:chOff x="6831174" y="4263832"/>
              <a:chExt cx="1309974" cy="899967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6848261" y="4495975"/>
                <a:ext cx="1212919" cy="66782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6831174" y="4263832"/>
                <a:ext cx="130997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000000"/>
                    </a:solidFill>
                  </a:rPr>
                  <a:t>Database server</a:t>
                </a:r>
                <a:endParaRPr lang="zh-CN" altLang="en-US" sz="1200" dirty="0"/>
              </a:p>
            </p:txBody>
          </p:sp>
          <p:grpSp>
            <p:nvGrpSpPr>
              <p:cNvPr id="42" name="组合 41"/>
              <p:cNvGrpSpPr/>
              <p:nvPr/>
            </p:nvGrpSpPr>
            <p:grpSpPr>
              <a:xfrm>
                <a:off x="6951983" y="4538944"/>
                <a:ext cx="1080001" cy="584154"/>
                <a:chOff x="6642225" y="3964214"/>
                <a:chExt cx="816191" cy="584154"/>
              </a:xfrm>
            </p:grpSpPr>
            <p:sp>
              <p:nvSpPr>
                <p:cNvPr id="43" name="磁盘 42"/>
                <p:cNvSpPr/>
                <p:nvPr/>
              </p:nvSpPr>
              <p:spPr>
                <a:xfrm>
                  <a:off x="6642225" y="3964214"/>
                  <a:ext cx="816191" cy="584154"/>
                </a:xfrm>
                <a:prstGeom prst="flowChartMagneticDisk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6679366" y="4033238"/>
                  <a:ext cx="733109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/>
                    <a:t>Database</a:t>
                  </a:r>
                  <a:endParaRPr kumimoji="1" lang="en-US" altLang="zh-CN" sz="1200" b="1" dirty="0"/>
                </a:p>
                <a:p>
                  <a:pPr algn="ctr"/>
                  <a:r>
                    <a:rPr kumimoji="1" lang="en-US" altLang="zh-CN" sz="1200" dirty="0"/>
                    <a:t>user, price</a:t>
                  </a:r>
                  <a:endParaRPr kumimoji="1" lang="zh-CN" altLang="en-US" sz="1200" dirty="0"/>
                </a:p>
              </p:txBody>
            </p:sp>
          </p:grpSp>
        </p:grpSp>
        <p:cxnSp>
          <p:nvCxnSpPr>
            <p:cNvPr id="45" name="直线连接符 44"/>
            <p:cNvCxnSpPr/>
            <p:nvPr/>
          </p:nvCxnSpPr>
          <p:spPr>
            <a:xfrm>
              <a:off x="5645427" y="3793604"/>
              <a:ext cx="30813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/>
            <p:cNvSpPr/>
            <p:nvPr/>
          </p:nvSpPr>
          <p:spPr>
            <a:xfrm>
              <a:off x="6897697" y="3066734"/>
              <a:ext cx="49244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2400" dirty="0">
                  <a:solidFill>
                    <a:srgbClr val="000000"/>
                  </a:solidFill>
                </a:rPr>
                <a:t>…</a:t>
              </a:r>
              <a:endParaRPr lang="zh-CN" altLang="en-US" sz="2400" dirty="0"/>
            </a:p>
          </p:txBody>
        </p:sp>
        <p:sp>
          <p:nvSpPr>
            <p:cNvPr id="48" name="矩形 47"/>
            <p:cNvSpPr/>
            <p:nvPr/>
          </p:nvSpPr>
          <p:spPr>
            <a:xfrm>
              <a:off x="6151448" y="3812226"/>
              <a:ext cx="2064989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solidFill>
                    <a:srgbClr val="000000"/>
                  </a:solidFill>
                </a:rPr>
                <a:t>Distributed database</a:t>
              </a:r>
              <a:endParaRPr lang="zh-CN" altLang="en-US" sz="1600" dirty="0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5383207" y="1199766"/>
            <a:ext cx="3704912" cy="1076455"/>
            <a:chOff x="5248883" y="1420516"/>
            <a:chExt cx="3704912" cy="1076455"/>
          </a:xfrm>
        </p:grpSpPr>
        <p:grpSp>
          <p:nvGrpSpPr>
            <p:cNvPr id="63" name="组合 62"/>
            <p:cNvGrpSpPr/>
            <p:nvPr/>
          </p:nvGrpSpPr>
          <p:grpSpPr>
            <a:xfrm>
              <a:off x="5248883" y="1420516"/>
              <a:ext cx="3704912" cy="608773"/>
              <a:chOff x="5248883" y="1420516"/>
              <a:chExt cx="3704912" cy="608773"/>
            </a:xfrm>
          </p:grpSpPr>
          <p:grpSp>
            <p:nvGrpSpPr>
              <p:cNvPr id="50" name="组合 49"/>
              <p:cNvGrpSpPr/>
              <p:nvPr/>
            </p:nvGrpSpPr>
            <p:grpSpPr>
              <a:xfrm>
                <a:off x="5248883" y="1424862"/>
                <a:ext cx="1215397" cy="604427"/>
                <a:chOff x="4705349" y="3308267"/>
                <a:chExt cx="1215397" cy="604427"/>
              </a:xfrm>
            </p:grpSpPr>
            <p:sp>
              <p:nvSpPr>
                <p:cNvPr id="51" name="梯形 50"/>
                <p:cNvSpPr/>
                <p:nvPr/>
              </p:nvSpPr>
              <p:spPr>
                <a:xfrm>
                  <a:off x="4857850" y="3506191"/>
                  <a:ext cx="910397" cy="406503"/>
                </a:xfrm>
                <a:prstGeom prst="trapezoi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4896935" y="3566708"/>
                  <a:ext cx="79220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1200" b="1" dirty="0"/>
                    <a:t>Caching</a:t>
                  </a:r>
                  <a:endParaRPr kumimoji="1" lang="en-US" altLang="zh-CN" sz="1200" b="1" dirty="0"/>
                </a:p>
              </p:txBody>
            </p:sp>
            <p:sp>
              <p:nvSpPr>
                <p:cNvPr id="53" name="矩形 52"/>
                <p:cNvSpPr/>
                <p:nvPr/>
              </p:nvSpPr>
              <p:spPr>
                <a:xfrm>
                  <a:off x="4705349" y="3308267"/>
                  <a:ext cx="12153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rgbClr val="000000"/>
                      </a:solidFill>
                    </a:rPr>
                    <a:t>Caching server</a:t>
                  </a:r>
                  <a:endParaRPr lang="zh-CN" altLang="en-US" sz="1200" dirty="0"/>
                </a:p>
              </p:txBody>
            </p:sp>
          </p:grpSp>
          <p:grpSp>
            <p:nvGrpSpPr>
              <p:cNvPr id="54" name="组合 53"/>
              <p:cNvGrpSpPr/>
              <p:nvPr/>
            </p:nvGrpSpPr>
            <p:grpSpPr>
              <a:xfrm>
                <a:off x="6350866" y="1424862"/>
                <a:ext cx="1215397" cy="604427"/>
                <a:chOff x="4705349" y="3308267"/>
                <a:chExt cx="1215397" cy="604427"/>
              </a:xfrm>
            </p:grpSpPr>
            <p:sp>
              <p:nvSpPr>
                <p:cNvPr id="55" name="梯形 54"/>
                <p:cNvSpPr/>
                <p:nvPr/>
              </p:nvSpPr>
              <p:spPr>
                <a:xfrm>
                  <a:off x="4857850" y="3506191"/>
                  <a:ext cx="910397" cy="406503"/>
                </a:xfrm>
                <a:prstGeom prst="trapezoi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6" name="矩形 55"/>
                <p:cNvSpPr/>
                <p:nvPr/>
              </p:nvSpPr>
              <p:spPr>
                <a:xfrm>
                  <a:off x="4896935" y="3566708"/>
                  <a:ext cx="79220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1200" b="1" dirty="0"/>
                    <a:t>Caching</a:t>
                  </a:r>
                  <a:endParaRPr kumimoji="1" lang="en-US" altLang="zh-CN" sz="1200" b="1" dirty="0"/>
                </a:p>
              </p:txBody>
            </p:sp>
            <p:sp>
              <p:nvSpPr>
                <p:cNvPr id="57" name="矩形 56"/>
                <p:cNvSpPr/>
                <p:nvPr/>
              </p:nvSpPr>
              <p:spPr>
                <a:xfrm>
                  <a:off x="4705349" y="3308267"/>
                  <a:ext cx="12153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rgbClr val="000000"/>
                      </a:solidFill>
                    </a:rPr>
                    <a:t>Caching server</a:t>
                  </a:r>
                  <a:endParaRPr lang="zh-CN" altLang="en-US" sz="1200" dirty="0"/>
                </a:p>
              </p:txBody>
            </p:sp>
          </p:grpSp>
          <p:grpSp>
            <p:nvGrpSpPr>
              <p:cNvPr id="58" name="组合 57"/>
              <p:cNvGrpSpPr/>
              <p:nvPr/>
            </p:nvGrpSpPr>
            <p:grpSpPr>
              <a:xfrm>
                <a:off x="7738398" y="1420516"/>
                <a:ext cx="1215397" cy="604427"/>
                <a:chOff x="4705349" y="3308267"/>
                <a:chExt cx="1215397" cy="604427"/>
              </a:xfrm>
            </p:grpSpPr>
            <p:sp>
              <p:nvSpPr>
                <p:cNvPr id="59" name="梯形 58"/>
                <p:cNvSpPr/>
                <p:nvPr/>
              </p:nvSpPr>
              <p:spPr>
                <a:xfrm>
                  <a:off x="4857850" y="3506191"/>
                  <a:ext cx="910397" cy="406503"/>
                </a:xfrm>
                <a:prstGeom prst="trapezoi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0" name="矩形 59"/>
                <p:cNvSpPr/>
                <p:nvPr/>
              </p:nvSpPr>
              <p:spPr>
                <a:xfrm>
                  <a:off x="4896935" y="3566708"/>
                  <a:ext cx="79220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1200" b="1" dirty="0"/>
                    <a:t>Caching</a:t>
                  </a:r>
                  <a:endParaRPr kumimoji="1" lang="en-US" altLang="zh-CN" sz="1200" b="1" dirty="0"/>
                </a:p>
              </p:txBody>
            </p:sp>
            <p:sp>
              <p:nvSpPr>
                <p:cNvPr id="61" name="矩形 60"/>
                <p:cNvSpPr/>
                <p:nvPr/>
              </p:nvSpPr>
              <p:spPr>
                <a:xfrm>
                  <a:off x="4705349" y="3308267"/>
                  <a:ext cx="12153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rgbClr val="000000"/>
                      </a:solidFill>
                    </a:rPr>
                    <a:t>Caching server</a:t>
                  </a:r>
                  <a:endParaRPr lang="zh-CN" altLang="en-US" sz="1200" dirty="0"/>
                </a:p>
              </p:txBody>
            </p:sp>
          </p:grpSp>
          <p:sp>
            <p:nvSpPr>
              <p:cNvPr id="62" name="矩形 61"/>
              <p:cNvSpPr/>
              <p:nvPr/>
            </p:nvSpPr>
            <p:spPr>
              <a:xfrm>
                <a:off x="7415910" y="1502122"/>
                <a:ext cx="492443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dirty="0">
                    <a:solidFill>
                      <a:srgbClr val="000000"/>
                    </a:solidFill>
                  </a:rPr>
                  <a:t>…</a:t>
                </a:r>
                <a:endParaRPr lang="zh-CN" altLang="en-US" sz="2400" dirty="0"/>
              </a:p>
            </p:txBody>
          </p:sp>
        </p:grpSp>
        <p:cxnSp>
          <p:nvCxnSpPr>
            <p:cNvPr id="64" name="直线连接符 63"/>
            <p:cNvCxnSpPr/>
            <p:nvPr/>
          </p:nvCxnSpPr>
          <p:spPr>
            <a:xfrm>
              <a:off x="5308749" y="2137420"/>
              <a:ext cx="36450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矩形 65"/>
            <p:cNvSpPr/>
            <p:nvPr/>
          </p:nvSpPr>
          <p:spPr>
            <a:xfrm>
              <a:off x="6027005" y="2158417"/>
              <a:ext cx="1927131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solidFill>
                    <a:srgbClr val="000000"/>
                  </a:solidFill>
                </a:rPr>
                <a:t>Distributed caching</a:t>
              </a:r>
              <a:endParaRPr lang="zh-CN" altLang="en-US" sz="1600" dirty="0"/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2236116" y="3199271"/>
            <a:ext cx="768261" cy="2146974"/>
            <a:chOff x="3096000" y="3119298"/>
            <a:chExt cx="768261" cy="2146974"/>
          </a:xfrm>
        </p:grpSpPr>
        <p:sp>
          <p:nvSpPr>
            <p:cNvPr id="68" name="矩形 67"/>
            <p:cNvSpPr/>
            <p:nvPr/>
          </p:nvSpPr>
          <p:spPr>
            <a:xfrm>
              <a:off x="3096000" y="3119298"/>
              <a:ext cx="725111" cy="214697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 rot="5400000">
              <a:off x="2988299" y="3437380"/>
              <a:ext cx="690955" cy="180000"/>
              <a:chOff x="4884739" y="2696400"/>
              <a:chExt cx="690955" cy="180000"/>
            </a:xfrm>
          </p:grpSpPr>
          <p:sp>
            <p:nvSpPr>
              <p:cNvPr id="70" name="矩形 69"/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 rot="5400000">
              <a:off x="3219367" y="3437381"/>
              <a:ext cx="690955" cy="180000"/>
              <a:chOff x="4884739" y="2696400"/>
              <a:chExt cx="690955" cy="180000"/>
            </a:xfrm>
          </p:grpSpPr>
          <p:sp>
            <p:nvSpPr>
              <p:cNvPr id="74" name="矩形 73"/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 rot="5400000">
              <a:off x="2988299" y="4762203"/>
              <a:ext cx="690955" cy="180000"/>
              <a:chOff x="4884739" y="2696400"/>
              <a:chExt cx="690955" cy="180000"/>
            </a:xfrm>
          </p:grpSpPr>
          <p:sp>
            <p:nvSpPr>
              <p:cNvPr id="86" name="矩形 85"/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89" name="组合 88"/>
            <p:cNvGrpSpPr/>
            <p:nvPr/>
          </p:nvGrpSpPr>
          <p:grpSpPr>
            <a:xfrm rot="5400000">
              <a:off x="3219367" y="4762204"/>
              <a:ext cx="690955" cy="180000"/>
              <a:chOff x="4884739" y="2696400"/>
              <a:chExt cx="690955" cy="180000"/>
            </a:xfrm>
          </p:grpSpPr>
          <p:sp>
            <p:nvSpPr>
              <p:cNvPr id="90" name="矩形 89"/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93" name="矩形 92"/>
            <p:cNvSpPr/>
            <p:nvPr/>
          </p:nvSpPr>
          <p:spPr>
            <a:xfrm>
              <a:off x="3126559" y="4015893"/>
              <a:ext cx="737702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200" dirty="0">
                  <a:solidFill>
                    <a:srgbClr val="000000"/>
                  </a:solidFill>
                </a:rPr>
                <a:t>Load</a:t>
              </a:r>
              <a:endParaRPr kumimoji="1" lang="en-US" altLang="zh-CN" sz="1200" dirty="0">
                <a:solidFill>
                  <a:srgbClr val="000000"/>
                </a:solidFill>
              </a:endParaRPr>
            </a:p>
            <a:p>
              <a:r>
                <a:rPr kumimoji="1" lang="en-US" altLang="zh-CN" sz="1200" dirty="0">
                  <a:solidFill>
                    <a:srgbClr val="000000"/>
                  </a:solidFill>
                </a:rPr>
                <a:t>Balance</a:t>
              </a:r>
              <a:endParaRPr lang="zh-CN" altLang="en-US" sz="1200" dirty="0"/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3302994" y="2814021"/>
            <a:ext cx="1703228" cy="1049410"/>
            <a:chOff x="5882155" y="4329138"/>
            <a:chExt cx="1703228" cy="1049410"/>
          </a:xfrm>
        </p:grpSpPr>
        <p:sp>
          <p:nvSpPr>
            <p:cNvPr id="96" name="矩形 95"/>
            <p:cNvSpPr/>
            <p:nvPr/>
          </p:nvSpPr>
          <p:spPr>
            <a:xfrm>
              <a:off x="5882155" y="4329138"/>
              <a:ext cx="1703228" cy="90044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/>
            </a:p>
          </p:txBody>
        </p:sp>
        <p:sp>
          <p:nvSpPr>
            <p:cNvPr id="97" name="圆角矩形 96"/>
            <p:cNvSpPr/>
            <p:nvPr/>
          </p:nvSpPr>
          <p:spPr>
            <a:xfrm>
              <a:off x="5919232" y="4422093"/>
              <a:ext cx="1564153" cy="64325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chemeClr val="tx1"/>
                  </a:solidFill>
                </a:rPr>
                <a:t>Application #1</a:t>
              </a:r>
              <a:endParaRPr kumimoji="1" lang="en-US" altLang="zh-CN" sz="1200" b="1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generate the page</a:t>
              </a:r>
              <a:endParaRPr kumimoji="1"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5999834" y="5101549"/>
              <a:ext cx="140294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sz="1200" dirty="0">
                  <a:solidFill>
                    <a:srgbClr val="000000"/>
                  </a:solidFill>
                </a:rPr>
                <a:t>Application server</a:t>
              </a:r>
              <a:endParaRPr lang="zh-CN" altLang="en-US" sz="1200" dirty="0"/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3270533" y="4048243"/>
            <a:ext cx="1703228" cy="1049410"/>
            <a:chOff x="5882155" y="4329138"/>
            <a:chExt cx="1703228" cy="1049410"/>
          </a:xfrm>
        </p:grpSpPr>
        <p:sp>
          <p:nvSpPr>
            <p:cNvPr id="111" name="矩形 110"/>
            <p:cNvSpPr/>
            <p:nvPr/>
          </p:nvSpPr>
          <p:spPr>
            <a:xfrm>
              <a:off x="5882155" y="4329138"/>
              <a:ext cx="1703228" cy="90044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/>
            </a:p>
          </p:txBody>
        </p:sp>
        <p:sp>
          <p:nvSpPr>
            <p:cNvPr id="112" name="圆角矩形 111"/>
            <p:cNvSpPr/>
            <p:nvPr/>
          </p:nvSpPr>
          <p:spPr>
            <a:xfrm>
              <a:off x="5919232" y="4422093"/>
              <a:ext cx="1564153" cy="64325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chemeClr val="tx1"/>
                  </a:solidFill>
                </a:rPr>
                <a:t>Application #2</a:t>
              </a:r>
              <a:endParaRPr kumimoji="1" lang="en-US" altLang="zh-CN" sz="1200" b="1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add the order</a:t>
              </a:r>
              <a:endParaRPr kumimoji="1"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5999834" y="5101549"/>
              <a:ext cx="140294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sz="1200" dirty="0">
                  <a:solidFill>
                    <a:srgbClr val="000000"/>
                  </a:solidFill>
                </a:rPr>
                <a:t>Application server</a:t>
              </a:r>
              <a:endParaRPr lang="zh-CN" altLang="en-US" sz="1200" dirty="0"/>
            </a:p>
          </p:txBody>
        </p:sp>
      </p:grpSp>
      <p:sp>
        <p:nvSpPr>
          <p:cNvPr id="116" name="矩形 115"/>
          <p:cNvSpPr/>
          <p:nvPr/>
        </p:nvSpPr>
        <p:spPr>
          <a:xfrm rot="5400000">
            <a:off x="3984226" y="5112000"/>
            <a:ext cx="4924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000000"/>
                </a:solidFill>
              </a:rPr>
              <a:t>…</a:t>
            </a:r>
            <a:endParaRPr lang="zh-CN" altLang="en-US" sz="2400" dirty="0"/>
          </a:p>
        </p:txBody>
      </p:sp>
      <p:cxnSp>
        <p:nvCxnSpPr>
          <p:cNvPr id="32" name="直线连接符 31"/>
          <p:cNvCxnSpPr/>
          <p:nvPr/>
        </p:nvCxnSpPr>
        <p:spPr>
          <a:xfrm>
            <a:off x="1979712" y="2706957"/>
            <a:ext cx="0" cy="35864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/>
          <p:cNvCxnSpPr/>
          <p:nvPr/>
        </p:nvCxnSpPr>
        <p:spPr>
          <a:xfrm>
            <a:off x="1979712" y="2706957"/>
            <a:ext cx="324036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/>
          <p:cNvCxnSpPr/>
          <p:nvPr/>
        </p:nvCxnSpPr>
        <p:spPr>
          <a:xfrm flipV="1">
            <a:off x="5220072" y="1129308"/>
            <a:ext cx="0" cy="157764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/>
          <p:cNvCxnSpPr/>
          <p:nvPr/>
        </p:nvCxnSpPr>
        <p:spPr>
          <a:xfrm>
            <a:off x="5220072" y="1129308"/>
            <a:ext cx="439248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/>
          <p:cNvGrpSpPr/>
          <p:nvPr/>
        </p:nvGrpSpPr>
        <p:grpSpPr>
          <a:xfrm rot="16200000">
            <a:off x="703673" y="3881347"/>
            <a:ext cx="1548280" cy="638043"/>
            <a:chOff x="6020855" y="1361203"/>
            <a:chExt cx="1548280" cy="638043"/>
          </a:xfrm>
        </p:grpSpPr>
        <p:sp>
          <p:nvSpPr>
            <p:cNvPr id="102" name="云形 101"/>
            <p:cNvSpPr/>
            <p:nvPr/>
          </p:nvSpPr>
          <p:spPr>
            <a:xfrm>
              <a:off x="6020855" y="1361203"/>
              <a:ext cx="1548280" cy="638043"/>
            </a:xfrm>
            <a:prstGeom prst="clou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6311529" y="1443038"/>
              <a:ext cx="9669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rgbClr val="000000"/>
                  </a:solidFill>
                </a:rPr>
                <a:t>Internet</a:t>
              </a:r>
              <a:endParaRPr lang="zh-CN" altLang="en-US" dirty="0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1911161" y="3550232"/>
            <a:ext cx="252000" cy="517828"/>
            <a:chOff x="1735514" y="3550232"/>
            <a:chExt cx="420567" cy="517828"/>
          </a:xfrm>
        </p:grpSpPr>
        <p:cxnSp>
          <p:nvCxnSpPr>
            <p:cNvPr id="104" name="直线箭头连接符 103"/>
            <p:cNvCxnSpPr/>
            <p:nvPr/>
          </p:nvCxnSpPr>
          <p:spPr>
            <a:xfrm>
              <a:off x="1735514" y="3550232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线箭头连接符 105"/>
            <p:cNvCxnSpPr/>
            <p:nvPr/>
          </p:nvCxnSpPr>
          <p:spPr>
            <a:xfrm>
              <a:off x="1735514" y="3720585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箭头连接符 106"/>
            <p:cNvCxnSpPr/>
            <p:nvPr/>
          </p:nvCxnSpPr>
          <p:spPr>
            <a:xfrm>
              <a:off x="1735514" y="3897707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箭头连接符 107"/>
            <p:cNvCxnSpPr/>
            <p:nvPr/>
          </p:nvCxnSpPr>
          <p:spPr>
            <a:xfrm>
              <a:off x="1735514" y="4068060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组合 114"/>
          <p:cNvGrpSpPr/>
          <p:nvPr/>
        </p:nvGrpSpPr>
        <p:grpSpPr>
          <a:xfrm>
            <a:off x="1907704" y="4263806"/>
            <a:ext cx="252000" cy="517828"/>
            <a:chOff x="1735514" y="3550232"/>
            <a:chExt cx="420567" cy="517828"/>
          </a:xfrm>
        </p:grpSpPr>
        <p:cxnSp>
          <p:nvCxnSpPr>
            <p:cNvPr id="117" name="直线箭头连接符 116"/>
            <p:cNvCxnSpPr/>
            <p:nvPr/>
          </p:nvCxnSpPr>
          <p:spPr>
            <a:xfrm>
              <a:off x="1735514" y="3550232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线箭头连接符 117"/>
            <p:cNvCxnSpPr/>
            <p:nvPr/>
          </p:nvCxnSpPr>
          <p:spPr>
            <a:xfrm>
              <a:off x="1735514" y="3720585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线箭头连接符 118"/>
            <p:cNvCxnSpPr/>
            <p:nvPr/>
          </p:nvCxnSpPr>
          <p:spPr>
            <a:xfrm>
              <a:off x="1735514" y="3897707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线箭头连接符 119"/>
            <p:cNvCxnSpPr/>
            <p:nvPr/>
          </p:nvCxnSpPr>
          <p:spPr>
            <a:xfrm>
              <a:off x="1735514" y="4068060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任意形状 98"/>
          <p:cNvSpPr/>
          <p:nvPr/>
        </p:nvSpPr>
        <p:spPr>
          <a:xfrm>
            <a:off x="2675106" y="2972121"/>
            <a:ext cx="680937" cy="425574"/>
          </a:xfrm>
          <a:custGeom>
            <a:avLst/>
            <a:gdLst>
              <a:gd name="connsiteX0" fmla="*/ 0 w 680937"/>
              <a:gd name="connsiteY0" fmla="*/ 403377 h 425574"/>
              <a:gd name="connsiteX1" fmla="*/ 447473 w 680937"/>
              <a:gd name="connsiteY1" fmla="*/ 383922 h 425574"/>
              <a:gd name="connsiteX2" fmla="*/ 379379 w 680937"/>
              <a:gd name="connsiteY2" fmla="*/ 23998 h 425574"/>
              <a:gd name="connsiteX3" fmla="*/ 680937 w 680937"/>
              <a:gd name="connsiteY3" fmla="*/ 62909 h 425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0937" h="425574">
                <a:moveTo>
                  <a:pt x="0" y="403377"/>
                </a:moveTo>
                <a:cubicBezTo>
                  <a:pt x="192121" y="425264"/>
                  <a:pt x="384243" y="447152"/>
                  <a:pt x="447473" y="383922"/>
                </a:cubicBezTo>
                <a:cubicBezTo>
                  <a:pt x="510703" y="320692"/>
                  <a:pt x="340468" y="77500"/>
                  <a:pt x="379379" y="23998"/>
                </a:cubicBezTo>
                <a:cubicBezTo>
                  <a:pt x="418290" y="-29504"/>
                  <a:pt x="549613" y="16702"/>
                  <a:pt x="680937" y="62909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任意形状 99"/>
          <p:cNvSpPr/>
          <p:nvPr/>
        </p:nvSpPr>
        <p:spPr>
          <a:xfrm>
            <a:off x="2733472" y="3533078"/>
            <a:ext cx="671209" cy="1017912"/>
          </a:xfrm>
          <a:custGeom>
            <a:avLst/>
            <a:gdLst>
              <a:gd name="connsiteX0" fmla="*/ 0 w 671209"/>
              <a:gd name="connsiteY0" fmla="*/ 75884 h 1017912"/>
              <a:gd name="connsiteX1" fmla="*/ 291830 w 671209"/>
              <a:gd name="connsiteY1" fmla="*/ 85611 h 1017912"/>
              <a:gd name="connsiteX2" fmla="*/ 340468 w 671209"/>
              <a:gd name="connsiteY2" fmla="*/ 941645 h 1017912"/>
              <a:gd name="connsiteX3" fmla="*/ 671209 w 671209"/>
              <a:gd name="connsiteY3" fmla="*/ 922190 h 1017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209" h="1017912">
                <a:moveTo>
                  <a:pt x="0" y="75884"/>
                </a:moveTo>
                <a:cubicBezTo>
                  <a:pt x="117542" y="8601"/>
                  <a:pt x="235085" y="-58682"/>
                  <a:pt x="291830" y="85611"/>
                </a:cubicBezTo>
                <a:cubicBezTo>
                  <a:pt x="348575" y="229904"/>
                  <a:pt x="277238" y="802215"/>
                  <a:pt x="340468" y="941645"/>
                </a:cubicBezTo>
                <a:cubicBezTo>
                  <a:pt x="403698" y="1081075"/>
                  <a:pt x="537453" y="1001632"/>
                  <a:pt x="671209" y="92219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5" name="任意形状 104"/>
          <p:cNvSpPr/>
          <p:nvPr/>
        </p:nvSpPr>
        <p:spPr>
          <a:xfrm>
            <a:off x="2743200" y="4928179"/>
            <a:ext cx="1215957" cy="488037"/>
          </a:xfrm>
          <a:custGeom>
            <a:avLst/>
            <a:gdLst>
              <a:gd name="connsiteX0" fmla="*/ 0 w 1215957"/>
              <a:gd name="connsiteY0" fmla="*/ 3744 h 488037"/>
              <a:gd name="connsiteX1" fmla="*/ 379379 w 1215957"/>
              <a:gd name="connsiteY1" fmla="*/ 62110 h 488037"/>
              <a:gd name="connsiteX2" fmla="*/ 680936 w 1215957"/>
              <a:gd name="connsiteY2" fmla="*/ 431761 h 488037"/>
              <a:gd name="connsiteX3" fmla="*/ 1215957 w 1215957"/>
              <a:gd name="connsiteY3" fmla="*/ 480400 h 488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5957" h="488037">
                <a:moveTo>
                  <a:pt x="0" y="3744"/>
                </a:moveTo>
                <a:cubicBezTo>
                  <a:pt x="132945" y="-2741"/>
                  <a:pt x="265890" y="-9226"/>
                  <a:pt x="379379" y="62110"/>
                </a:cubicBezTo>
                <a:cubicBezTo>
                  <a:pt x="492868" y="133446"/>
                  <a:pt x="541506" y="362046"/>
                  <a:pt x="680936" y="431761"/>
                </a:cubicBezTo>
                <a:cubicBezTo>
                  <a:pt x="820366" y="501476"/>
                  <a:pt x="1018161" y="490938"/>
                  <a:pt x="1215957" y="48040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1" name="任意形状 120"/>
          <p:cNvSpPr/>
          <p:nvPr/>
        </p:nvSpPr>
        <p:spPr>
          <a:xfrm>
            <a:off x="4864086" y="2014176"/>
            <a:ext cx="1283795" cy="1189054"/>
          </a:xfrm>
          <a:custGeom>
            <a:avLst/>
            <a:gdLst>
              <a:gd name="connsiteX0" fmla="*/ 9471 w 1283795"/>
              <a:gd name="connsiteY0" fmla="*/ 1118130 h 1189054"/>
              <a:gd name="connsiteX1" fmla="*/ 67837 w 1283795"/>
              <a:gd name="connsiteY1" fmla="*/ 1127858 h 1189054"/>
              <a:gd name="connsiteX2" fmla="*/ 515310 w 1283795"/>
              <a:gd name="connsiteY2" fmla="*/ 1108403 h 1189054"/>
              <a:gd name="connsiteX3" fmla="*/ 641769 w 1283795"/>
              <a:gd name="connsiteY3" fmla="*/ 106454 h 1189054"/>
              <a:gd name="connsiteX4" fmla="*/ 1283795 w 1283795"/>
              <a:gd name="connsiteY4" fmla="*/ 77271 h 1189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3795" h="1189054">
                <a:moveTo>
                  <a:pt x="9471" y="1118130"/>
                </a:moveTo>
                <a:cubicBezTo>
                  <a:pt x="-3499" y="1123804"/>
                  <a:pt x="-16469" y="1129479"/>
                  <a:pt x="67837" y="1127858"/>
                </a:cubicBezTo>
                <a:cubicBezTo>
                  <a:pt x="152143" y="1126237"/>
                  <a:pt x="419655" y="1278637"/>
                  <a:pt x="515310" y="1108403"/>
                </a:cubicBezTo>
                <a:cubicBezTo>
                  <a:pt x="610965" y="938169"/>
                  <a:pt x="513688" y="278309"/>
                  <a:pt x="641769" y="106454"/>
                </a:cubicBezTo>
                <a:cubicBezTo>
                  <a:pt x="769850" y="-65401"/>
                  <a:pt x="1026822" y="5935"/>
                  <a:pt x="1283795" y="77271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2" name="任意形状 121"/>
          <p:cNvSpPr/>
          <p:nvPr/>
        </p:nvSpPr>
        <p:spPr>
          <a:xfrm>
            <a:off x="4902740" y="4349164"/>
            <a:ext cx="1420239" cy="942683"/>
          </a:xfrm>
          <a:custGeom>
            <a:avLst/>
            <a:gdLst>
              <a:gd name="connsiteX0" fmla="*/ 0 w 1420239"/>
              <a:gd name="connsiteY0" fmla="*/ 47738 h 942683"/>
              <a:gd name="connsiteX1" fmla="*/ 593388 w 1420239"/>
              <a:gd name="connsiteY1" fmla="*/ 47738 h 942683"/>
              <a:gd name="connsiteX2" fmla="*/ 680937 w 1420239"/>
              <a:gd name="connsiteY2" fmla="*/ 543849 h 942683"/>
              <a:gd name="connsiteX3" fmla="*/ 1420239 w 1420239"/>
              <a:gd name="connsiteY3" fmla="*/ 942683 h 942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0239" h="942683">
                <a:moveTo>
                  <a:pt x="0" y="47738"/>
                </a:moveTo>
                <a:cubicBezTo>
                  <a:pt x="239949" y="6395"/>
                  <a:pt x="479899" y="-34947"/>
                  <a:pt x="593388" y="47738"/>
                </a:cubicBezTo>
                <a:cubicBezTo>
                  <a:pt x="706877" y="130423"/>
                  <a:pt x="543129" y="394692"/>
                  <a:pt x="680937" y="543849"/>
                </a:cubicBezTo>
                <a:cubicBezTo>
                  <a:pt x="818745" y="693006"/>
                  <a:pt x="1119492" y="817844"/>
                  <a:pt x="1420239" y="942683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3" name="任意形状 122"/>
          <p:cNvSpPr/>
          <p:nvPr/>
        </p:nvSpPr>
        <p:spPr>
          <a:xfrm>
            <a:off x="4931923" y="3381875"/>
            <a:ext cx="1313234" cy="460911"/>
          </a:xfrm>
          <a:custGeom>
            <a:avLst/>
            <a:gdLst>
              <a:gd name="connsiteX0" fmla="*/ 0 w 1313234"/>
              <a:gd name="connsiteY0" fmla="*/ 51989 h 460911"/>
              <a:gd name="connsiteX1" fmla="*/ 437745 w 1313234"/>
              <a:gd name="connsiteY1" fmla="*/ 32534 h 460911"/>
              <a:gd name="connsiteX2" fmla="*/ 428017 w 1313234"/>
              <a:gd name="connsiteY2" fmla="*/ 431368 h 460911"/>
              <a:gd name="connsiteX3" fmla="*/ 1313234 w 1313234"/>
              <a:gd name="connsiteY3" fmla="*/ 431368 h 460911"/>
              <a:gd name="connsiteX4" fmla="*/ 1313234 w 1313234"/>
              <a:gd name="connsiteY4" fmla="*/ 431368 h 460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3234" h="460911">
                <a:moveTo>
                  <a:pt x="0" y="51989"/>
                </a:moveTo>
                <a:cubicBezTo>
                  <a:pt x="183204" y="10646"/>
                  <a:pt x="366409" y="-30696"/>
                  <a:pt x="437745" y="32534"/>
                </a:cubicBezTo>
                <a:cubicBezTo>
                  <a:pt x="509081" y="95764"/>
                  <a:pt x="282102" y="364896"/>
                  <a:pt x="428017" y="431368"/>
                </a:cubicBezTo>
                <a:cubicBezTo>
                  <a:pt x="573932" y="497840"/>
                  <a:pt x="1313234" y="431368"/>
                  <a:pt x="1313234" y="431368"/>
                </a:cubicBezTo>
                <a:lnTo>
                  <a:pt x="1313234" y="431368"/>
                </a:ln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25" name="图片 1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945" y="3397695"/>
            <a:ext cx="329286" cy="329286"/>
          </a:xfrm>
          <a:prstGeom prst="rect">
            <a:avLst/>
          </a:prstGeom>
        </p:spPr>
      </p:pic>
      <p:pic>
        <p:nvPicPr>
          <p:cNvPr id="126" name="图片 1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80" y="3955145"/>
            <a:ext cx="536836" cy="536836"/>
          </a:xfrm>
          <a:prstGeom prst="rect">
            <a:avLst/>
          </a:prstGeom>
        </p:spPr>
      </p:pic>
      <p:pic>
        <p:nvPicPr>
          <p:cNvPr id="127" name="图片 1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47" y="4549038"/>
            <a:ext cx="425471" cy="425471"/>
          </a:xfrm>
          <a:prstGeom prst="rect">
            <a:avLst/>
          </a:prstGeom>
        </p:spPr>
      </p:pic>
      <p:sp>
        <p:nvSpPr>
          <p:cNvPr id="128" name="矩形 127"/>
          <p:cNvSpPr/>
          <p:nvPr/>
        </p:nvSpPr>
        <p:spPr>
          <a:xfrm rot="5400000">
            <a:off x="381976" y="5112000"/>
            <a:ext cx="4924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000000"/>
                </a:solidFill>
              </a:rPr>
              <a:t>…</a:t>
            </a:r>
            <a:endParaRPr lang="zh-CN" altLang="en-US" sz="2400" dirty="0"/>
          </a:p>
        </p:txBody>
      </p:sp>
      <p:cxnSp>
        <p:nvCxnSpPr>
          <p:cNvPr id="135" name="直线箭头连接符 134"/>
          <p:cNvCxnSpPr/>
          <p:nvPr/>
        </p:nvCxnSpPr>
        <p:spPr>
          <a:xfrm>
            <a:off x="769034" y="3667368"/>
            <a:ext cx="255810" cy="32939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线箭头连接符 135"/>
          <p:cNvCxnSpPr/>
          <p:nvPr/>
        </p:nvCxnSpPr>
        <p:spPr>
          <a:xfrm>
            <a:off x="804116" y="4272758"/>
            <a:ext cx="252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线箭头连接符 137"/>
          <p:cNvCxnSpPr/>
          <p:nvPr/>
        </p:nvCxnSpPr>
        <p:spPr>
          <a:xfrm flipV="1">
            <a:off x="795533" y="4557531"/>
            <a:ext cx="260583" cy="2330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线箭头连接符 142"/>
          <p:cNvCxnSpPr/>
          <p:nvPr/>
        </p:nvCxnSpPr>
        <p:spPr>
          <a:xfrm flipV="1">
            <a:off x="794988" y="4948686"/>
            <a:ext cx="281447" cy="51067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13717" y="2910714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Users</a:t>
            </a:r>
            <a:endParaRPr lang="zh-CN" altLang="en-US" dirty="0"/>
          </a:p>
        </p:txBody>
      </p:sp>
      <p:grpSp>
        <p:nvGrpSpPr>
          <p:cNvPr id="146" name="组合 145"/>
          <p:cNvGrpSpPr/>
          <p:nvPr/>
        </p:nvGrpSpPr>
        <p:grpSpPr>
          <a:xfrm>
            <a:off x="1031305" y="2691437"/>
            <a:ext cx="845234" cy="489970"/>
            <a:chOff x="6020855" y="1361204"/>
            <a:chExt cx="845234" cy="489970"/>
          </a:xfrm>
        </p:grpSpPr>
        <p:sp>
          <p:nvSpPr>
            <p:cNvPr id="147" name="云形 146"/>
            <p:cNvSpPr/>
            <p:nvPr/>
          </p:nvSpPr>
          <p:spPr>
            <a:xfrm>
              <a:off x="6020855" y="1361204"/>
              <a:ext cx="845234" cy="489970"/>
            </a:xfrm>
            <a:prstGeom prst="clou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6110928" y="1413481"/>
              <a:ext cx="684803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rgbClr val="000000"/>
                  </a:solidFill>
                </a:rPr>
                <a:t>CDN</a:t>
              </a:r>
              <a:endParaRPr lang="zh-CN" altLang="en-US" dirty="0"/>
            </a:p>
          </p:txBody>
        </p:sp>
      </p:grpSp>
      <p:cxnSp>
        <p:nvCxnSpPr>
          <p:cNvPr id="149" name="直线箭头连接符 148"/>
          <p:cNvCxnSpPr/>
          <p:nvPr/>
        </p:nvCxnSpPr>
        <p:spPr>
          <a:xfrm flipV="1">
            <a:off x="1337719" y="3186000"/>
            <a:ext cx="0" cy="230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线箭头连接符 150"/>
          <p:cNvCxnSpPr/>
          <p:nvPr/>
        </p:nvCxnSpPr>
        <p:spPr>
          <a:xfrm flipV="1">
            <a:off x="1477813" y="3203164"/>
            <a:ext cx="0" cy="18000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组合 128"/>
          <p:cNvGrpSpPr/>
          <p:nvPr/>
        </p:nvGrpSpPr>
        <p:grpSpPr>
          <a:xfrm>
            <a:off x="4492257" y="5204142"/>
            <a:ext cx="1322740" cy="293267"/>
            <a:chOff x="4833436" y="4356643"/>
            <a:chExt cx="1322740" cy="293267"/>
          </a:xfrm>
        </p:grpSpPr>
        <p:sp>
          <p:nvSpPr>
            <p:cNvPr id="130" name="圆柱体 129"/>
            <p:cNvSpPr/>
            <p:nvPr/>
          </p:nvSpPr>
          <p:spPr>
            <a:xfrm rot="5400000">
              <a:off x="5375673" y="3869407"/>
              <a:ext cx="276998" cy="1284008"/>
            </a:xfrm>
            <a:prstGeom prst="ca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4833436" y="4356643"/>
              <a:ext cx="12840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000000"/>
                  </a:solidFill>
                </a:rPr>
                <a:t>Message queue</a:t>
              </a:r>
              <a:endParaRPr lang="zh-CN" altLang="en-US" sz="1200" dirty="0"/>
            </a:p>
          </p:txBody>
        </p:sp>
      </p:grpSp>
      <p:sp>
        <p:nvSpPr>
          <p:cNvPr id="4" name="任意形状 3"/>
          <p:cNvSpPr/>
          <p:nvPr/>
        </p:nvSpPr>
        <p:spPr>
          <a:xfrm>
            <a:off x="4994031" y="4797083"/>
            <a:ext cx="342313" cy="365760"/>
          </a:xfrm>
          <a:custGeom>
            <a:avLst/>
            <a:gdLst>
              <a:gd name="connsiteX0" fmla="*/ 0 w 342313"/>
              <a:gd name="connsiteY0" fmla="*/ 0 h 365760"/>
              <a:gd name="connsiteX1" fmla="*/ 295421 w 342313"/>
              <a:gd name="connsiteY1" fmla="*/ 70339 h 365760"/>
              <a:gd name="connsiteX2" fmla="*/ 337624 w 342313"/>
              <a:gd name="connsiteY2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13" h="365760">
                <a:moveTo>
                  <a:pt x="0" y="0"/>
                </a:moveTo>
                <a:cubicBezTo>
                  <a:pt x="119575" y="4689"/>
                  <a:pt x="239150" y="9379"/>
                  <a:pt x="295421" y="70339"/>
                </a:cubicBezTo>
                <a:cubicBezTo>
                  <a:pt x="351692" y="131299"/>
                  <a:pt x="344658" y="248529"/>
                  <a:pt x="337624" y="36576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 dirty="0"/>
              <a:t>NFS Protocols: </a:t>
            </a:r>
            <a:r>
              <a:rPr kumimoji="1" lang="en-GB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Lookup/READ/WRITRE...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GB" altLang="zh-CN" b="0" dirty="0"/>
              <a:t>NFS has 16 functions (</a:t>
            </a:r>
            <a:r>
              <a:rPr kumimoji="1" lang="en-GB" altLang="zh-CN" b="0" dirty="0">
                <a:solidFill>
                  <a:srgbClr val="FF0000"/>
                </a:solidFill>
              </a:rPr>
              <a:t>version 2</a:t>
            </a:r>
            <a:r>
              <a:rPr kumimoji="1" lang="en-GB" altLang="zh-CN" b="0" dirty="0"/>
              <a:t>)</a:t>
            </a:r>
            <a:endParaRPr kumimoji="1" lang="en-GB" altLang="zh-CN" b="0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3"/>
          <p:cNvSpPr/>
          <p:nvPr/>
        </p:nvSpPr>
        <p:spPr>
          <a:xfrm>
            <a:off x="539552" y="1753478"/>
            <a:ext cx="1270000" cy="644877"/>
          </a:xfrm>
          <a:prstGeom prst="rect">
            <a:avLst/>
          </a:prstGeom>
          <a:solidFill>
            <a:srgbClr val="CCFFFF"/>
          </a:solidFill>
          <a:ln w="635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90000" bIns="60000">
            <a:spAutoFit/>
          </a:bodyPr>
          <a:lstStyle/>
          <a:p>
            <a:pPr marL="223520" indent="-223520"/>
            <a:r>
              <a:rPr lang="en-US" altLang="zh-CN" dirty="0">
                <a:ea typeface="MS PGothic" panose="020B0600070205080204" charset="-128"/>
              </a:rPr>
              <a:t>null</a:t>
            </a:r>
            <a:endParaRPr lang="en-US" altLang="zh-CN" dirty="0">
              <a:ea typeface="MS PGothic" panose="020B0600070205080204" charset="-128"/>
            </a:endParaRPr>
          </a:p>
          <a:p>
            <a:pPr marL="223520" indent="-223520"/>
            <a:r>
              <a:rPr lang="en-US" altLang="zh-CN" dirty="0">
                <a:ea typeface="MS PGothic" panose="020B0600070205080204" charset="-128"/>
              </a:rPr>
              <a:t>lookup</a:t>
            </a:r>
            <a:endParaRPr lang="zh-CN" altLang="en-US" dirty="0">
              <a:ea typeface="MS PGothic" panose="020B0600070205080204" charset="-128"/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539552" y="2545909"/>
            <a:ext cx="1270000" cy="921876"/>
          </a:xfrm>
          <a:prstGeom prst="rect">
            <a:avLst/>
          </a:prstGeom>
          <a:solidFill>
            <a:srgbClr val="CCFFFF"/>
          </a:solidFill>
          <a:ln w="635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90000" bIns="60000">
            <a:spAutoFit/>
          </a:bodyPr>
          <a:lstStyle/>
          <a:p>
            <a:pPr marL="223520" indent="-223520"/>
            <a:r>
              <a:rPr lang="en-US" altLang="zh-CN" dirty="0">
                <a:ea typeface="MS PGothic" panose="020B0600070205080204" charset="-128"/>
              </a:rPr>
              <a:t>create</a:t>
            </a:r>
            <a:endParaRPr lang="en-US" altLang="zh-CN" dirty="0">
              <a:ea typeface="MS PGothic" panose="020B0600070205080204" charset="-128"/>
            </a:endParaRPr>
          </a:p>
          <a:p>
            <a:pPr marL="223520" indent="-223520"/>
            <a:r>
              <a:rPr lang="en-US" altLang="zh-CN" dirty="0">
                <a:ea typeface="MS PGothic" panose="020B0600070205080204" charset="-128"/>
              </a:rPr>
              <a:t>remove</a:t>
            </a:r>
            <a:endParaRPr lang="en-US" altLang="zh-CN" dirty="0">
              <a:ea typeface="MS PGothic" panose="020B0600070205080204" charset="-128"/>
            </a:endParaRPr>
          </a:p>
          <a:p>
            <a:pPr marL="223520" indent="-223520"/>
            <a:r>
              <a:rPr lang="en-US" altLang="zh-CN" dirty="0">
                <a:ea typeface="MS PGothic" panose="020B0600070205080204" charset="-128"/>
              </a:rPr>
              <a:t>rename</a:t>
            </a:r>
            <a:endParaRPr lang="en-US" altLang="zh-CN" dirty="0">
              <a:ea typeface="MS PGothic" panose="020B0600070205080204" charset="-128"/>
            </a:endParaRPr>
          </a:p>
        </p:txBody>
      </p:sp>
      <p:sp>
        <p:nvSpPr>
          <p:cNvPr id="7" name="Rectangle 5"/>
          <p:cNvSpPr/>
          <p:nvPr/>
        </p:nvSpPr>
        <p:spPr>
          <a:xfrm>
            <a:off x="539552" y="3637885"/>
            <a:ext cx="1270000" cy="644877"/>
          </a:xfrm>
          <a:prstGeom prst="rect">
            <a:avLst/>
          </a:prstGeom>
          <a:solidFill>
            <a:srgbClr val="CCFFFF"/>
          </a:solidFill>
          <a:ln w="635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90000" bIns="60000">
            <a:spAutoFit/>
          </a:bodyPr>
          <a:lstStyle/>
          <a:p>
            <a:pPr marL="223520" indent="-223520"/>
            <a:r>
              <a:rPr lang="en-US" altLang="zh-CN" dirty="0">
                <a:ea typeface="MS PGothic" panose="020B0600070205080204" charset="-128"/>
              </a:rPr>
              <a:t>read</a:t>
            </a:r>
            <a:endParaRPr lang="en-US" altLang="zh-CN" dirty="0">
              <a:ea typeface="MS PGothic" panose="020B0600070205080204" charset="-128"/>
            </a:endParaRPr>
          </a:p>
          <a:p>
            <a:pPr marL="223520" indent="-223520"/>
            <a:r>
              <a:rPr lang="en-US" altLang="zh-CN" dirty="0">
                <a:ea typeface="MS PGothic" panose="020B0600070205080204" charset="-128"/>
              </a:rPr>
              <a:t>write</a:t>
            </a:r>
            <a:endParaRPr lang="en-US" altLang="zh-CN" dirty="0">
              <a:ea typeface="MS PGothic" panose="020B0600070205080204" charset="-128"/>
            </a:endParaRPr>
          </a:p>
        </p:txBody>
      </p:sp>
      <p:sp>
        <p:nvSpPr>
          <p:cNvPr id="8" name="Rectangle 6"/>
          <p:cNvSpPr/>
          <p:nvPr/>
        </p:nvSpPr>
        <p:spPr>
          <a:xfrm>
            <a:off x="1937726" y="1753477"/>
            <a:ext cx="1270000" cy="921876"/>
          </a:xfrm>
          <a:prstGeom prst="rect">
            <a:avLst/>
          </a:prstGeom>
          <a:solidFill>
            <a:srgbClr val="CCFFFF"/>
          </a:solidFill>
          <a:ln w="635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90000" bIns="60000">
            <a:spAutoFit/>
          </a:bodyPr>
          <a:lstStyle/>
          <a:p>
            <a:pPr marL="223520" indent="-223520"/>
            <a:r>
              <a:rPr lang="en-US" altLang="zh-CN" dirty="0">
                <a:ea typeface="MS PGothic" panose="020B0600070205080204" charset="-128"/>
              </a:rPr>
              <a:t>link</a:t>
            </a:r>
            <a:endParaRPr lang="en-US" altLang="zh-CN" dirty="0">
              <a:ea typeface="MS PGothic" panose="020B0600070205080204" charset="-128"/>
            </a:endParaRPr>
          </a:p>
          <a:p>
            <a:pPr marL="223520" indent="-223520"/>
            <a:r>
              <a:rPr lang="en-US" altLang="zh-CN" dirty="0" err="1">
                <a:ea typeface="MS PGothic" panose="020B0600070205080204" charset="-128"/>
              </a:rPr>
              <a:t>symlink</a:t>
            </a:r>
            <a:endParaRPr lang="en-US" altLang="zh-CN" dirty="0">
              <a:ea typeface="MS PGothic" panose="020B0600070205080204" charset="-128"/>
            </a:endParaRPr>
          </a:p>
          <a:p>
            <a:pPr marL="223520" indent="-223520"/>
            <a:r>
              <a:rPr lang="en-US" altLang="zh-CN" dirty="0" err="1">
                <a:ea typeface="MS PGothic" panose="020B0600070205080204" charset="-128"/>
              </a:rPr>
              <a:t>readlink</a:t>
            </a:r>
            <a:endParaRPr lang="en-US" altLang="zh-CN" dirty="0">
              <a:ea typeface="MS PGothic" panose="020B0600070205080204" charset="-128"/>
            </a:endParaRPr>
          </a:p>
        </p:txBody>
      </p:sp>
      <p:sp>
        <p:nvSpPr>
          <p:cNvPr id="9" name="Rectangle 7"/>
          <p:cNvSpPr/>
          <p:nvPr/>
        </p:nvSpPr>
        <p:spPr>
          <a:xfrm>
            <a:off x="1937726" y="2838584"/>
            <a:ext cx="1270000" cy="921876"/>
          </a:xfrm>
          <a:prstGeom prst="rect">
            <a:avLst/>
          </a:prstGeom>
          <a:solidFill>
            <a:srgbClr val="CCFFFF"/>
          </a:solidFill>
          <a:ln w="635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90000" bIns="60000">
            <a:spAutoFit/>
          </a:bodyPr>
          <a:lstStyle/>
          <a:p>
            <a:pPr marL="223520" indent="-223520"/>
            <a:r>
              <a:rPr lang="en-US" altLang="zh-CN" dirty="0">
                <a:ea typeface="MS PGothic" panose="020B0600070205080204" charset="-128"/>
              </a:rPr>
              <a:t>mkdir</a:t>
            </a:r>
            <a:endParaRPr lang="en-US" altLang="zh-CN" dirty="0">
              <a:ea typeface="MS PGothic" panose="020B0600070205080204" charset="-128"/>
            </a:endParaRPr>
          </a:p>
          <a:p>
            <a:pPr marL="223520" indent="-223520"/>
            <a:r>
              <a:rPr lang="en-US" altLang="zh-CN" dirty="0" err="1">
                <a:ea typeface="MS PGothic" panose="020B0600070205080204" charset="-128"/>
              </a:rPr>
              <a:t>rmdir</a:t>
            </a:r>
            <a:endParaRPr lang="en-US" altLang="zh-CN" dirty="0">
              <a:ea typeface="MS PGothic" panose="020B0600070205080204" charset="-128"/>
            </a:endParaRPr>
          </a:p>
          <a:p>
            <a:pPr marL="223520" indent="-223520"/>
            <a:r>
              <a:rPr lang="en-US" altLang="zh-CN" dirty="0" err="1">
                <a:ea typeface="MS PGothic" panose="020B0600070205080204" charset="-128"/>
              </a:rPr>
              <a:t>readdir</a:t>
            </a:r>
            <a:endParaRPr lang="en-US" altLang="zh-CN" dirty="0">
              <a:ea typeface="MS PGothic" panose="020B0600070205080204" charset="-128"/>
            </a:endParaRPr>
          </a:p>
        </p:txBody>
      </p:sp>
      <p:sp>
        <p:nvSpPr>
          <p:cNvPr id="10" name="Rectangle 8"/>
          <p:cNvSpPr/>
          <p:nvPr/>
        </p:nvSpPr>
        <p:spPr>
          <a:xfrm>
            <a:off x="3373438" y="1753478"/>
            <a:ext cx="1270000" cy="644877"/>
          </a:xfrm>
          <a:prstGeom prst="rect">
            <a:avLst/>
          </a:prstGeom>
          <a:solidFill>
            <a:srgbClr val="CCFFFF"/>
          </a:solidFill>
          <a:ln w="635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90000" bIns="60000">
            <a:spAutoFit/>
          </a:bodyPr>
          <a:lstStyle/>
          <a:p>
            <a:pPr marL="223520" indent="-223520"/>
            <a:r>
              <a:rPr lang="en-US" altLang="zh-CN" dirty="0" err="1">
                <a:ea typeface="MS PGothic" panose="020B0600070205080204" charset="-128"/>
              </a:rPr>
              <a:t>getattr</a:t>
            </a:r>
            <a:endParaRPr lang="en-US" altLang="zh-CN" dirty="0">
              <a:ea typeface="MS PGothic" panose="020B0600070205080204" charset="-128"/>
            </a:endParaRPr>
          </a:p>
          <a:p>
            <a:pPr marL="223520" indent="-223520"/>
            <a:r>
              <a:rPr lang="en-US" altLang="zh-CN" dirty="0" err="1">
                <a:ea typeface="MS PGothic" panose="020B0600070205080204" charset="-128"/>
              </a:rPr>
              <a:t>setattr</a:t>
            </a:r>
            <a:endParaRPr lang="en-US" altLang="zh-CN" dirty="0">
              <a:ea typeface="MS PGothic" panose="020B0600070205080204" charset="-128"/>
            </a:endParaRPr>
          </a:p>
        </p:txBody>
      </p:sp>
      <p:sp>
        <p:nvSpPr>
          <p:cNvPr id="11" name="Rectangle 9"/>
          <p:cNvSpPr/>
          <p:nvPr/>
        </p:nvSpPr>
        <p:spPr>
          <a:xfrm>
            <a:off x="3373438" y="2545909"/>
            <a:ext cx="1270000" cy="367878"/>
          </a:xfrm>
          <a:prstGeom prst="rect">
            <a:avLst/>
          </a:prstGeom>
          <a:solidFill>
            <a:srgbClr val="CCFFFF"/>
          </a:solidFill>
          <a:ln w="635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90000" bIns="60000">
            <a:spAutoFit/>
          </a:bodyPr>
          <a:lstStyle/>
          <a:p>
            <a:pPr marL="223520" indent="-223520"/>
            <a:r>
              <a:rPr lang="en-US" altLang="zh-CN" dirty="0" err="1">
                <a:ea typeface="MS PGothic" panose="020B0600070205080204" charset="-128"/>
              </a:rPr>
              <a:t>statfs</a:t>
            </a:r>
            <a:endParaRPr lang="en-US" altLang="zh-CN" dirty="0">
              <a:ea typeface="MS PGothic" panose="020B0600070205080204" charset="-128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150" y="1225739"/>
            <a:ext cx="4290842" cy="3057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 Handler for a Client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dirty="0">
                <a:ea typeface="MS PGothic" panose="020B0600070205080204" charset="-128"/>
              </a:rPr>
              <a:t>File handler contains three parts</a:t>
            </a:r>
            <a:endParaRPr lang="en-US" altLang="zh-CN" sz="2400" dirty="0">
              <a:ea typeface="MS PGothic" panose="020B0600070205080204" charset="-128"/>
            </a:endParaRPr>
          </a:p>
          <a:p>
            <a:pPr lvl="1"/>
            <a:r>
              <a:rPr lang="en-US" altLang="zh-CN" sz="2000" b="1" u="sng" dirty="0">
                <a:solidFill>
                  <a:srgbClr val="0096FF"/>
                </a:solidFill>
                <a:ea typeface="MS PGothic" panose="020B0600070205080204" charset="-128"/>
              </a:rPr>
              <a:t>File system identifier</a:t>
            </a:r>
            <a:r>
              <a:rPr lang="en-US" altLang="zh-CN" sz="2000" dirty="0">
                <a:ea typeface="MS PGothic" panose="020B0600070205080204" charset="-128"/>
              </a:rPr>
              <a:t>: for server to identify the file system</a:t>
            </a:r>
            <a:endParaRPr lang="en-US" altLang="zh-CN" sz="2000" dirty="0">
              <a:ea typeface="MS PGothic" panose="020B0600070205080204" charset="-128"/>
            </a:endParaRPr>
          </a:p>
          <a:p>
            <a:pPr lvl="1"/>
            <a:r>
              <a:rPr lang="en-US" altLang="zh-CN" sz="2000" b="1" u="sng" dirty="0" err="1">
                <a:solidFill>
                  <a:srgbClr val="0096FF"/>
                </a:solidFill>
                <a:ea typeface="MS PGothic" panose="020B0600070205080204" charset="-128"/>
              </a:rPr>
              <a:t>inode</a:t>
            </a:r>
            <a:r>
              <a:rPr lang="en-US" altLang="zh-CN" sz="2000" b="1" u="sng" dirty="0">
                <a:solidFill>
                  <a:srgbClr val="0096FF"/>
                </a:solidFill>
                <a:ea typeface="MS PGothic" panose="020B0600070205080204" charset="-128"/>
              </a:rPr>
              <a:t> number</a:t>
            </a:r>
            <a:r>
              <a:rPr lang="en-US" altLang="zh-CN" sz="2000" dirty="0">
                <a:ea typeface="MS PGothic" panose="020B0600070205080204" charset="-128"/>
              </a:rPr>
              <a:t>: for server to locate the file</a:t>
            </a:r>
            <a:endParaRPr lang="en-US" altLang="zh-CN" sz="2000" dirty="0">
              <a:ea typeface="MS PGothic" panose="020B0600070205080204" charset="-128"/>
            </a:endParaRPr>
          </a:p>
          <a:p>
            <a:pPr lvl="1"/>
            <a:r>
              <a:rPr lang="en-US" altLang="zh-CN" sz="2000" b="1" u="sng" dirty="0">
                <a:solidFill>
                  <a:srgbClr val="0096FF"/>
                </a:solidFill>
                <a:ea typeface="MS PGothic" panose="020B0600070205080204" charset="-128"/>
              </a:rPr>
              <a:t>Generation number</a:t>
            </a:r>
            <a:r>
              <a:rPr lang="en-US" altLang="zh-CN" sz="2000" dirty="0">
                <a:ea typeface="MS PGothic" panose="020B0600070205080204" charset="-128"/>
              </a:rPr>
              <a:t>: for server to </a:t>
            </a:r>
            <a:r>
              <a:rPr lang="en-US" altLang="zh-CN" sz="2000" dirty="0">
                <a:solidFill>
                  <a:srgbClr val="FF0000"/>
                </a:solidFill>
                <a:ea typeface="MS PGothic" panose="020B0600070205080204" charset="-128"/>
              </a:rPr>
              <a:t>maintain consistency of a file</a:t>
            </a:r>
            <a:endParaRPr lang="en-US" altLang="zh-CN" sz="2000" dirty="0">
              <a:ea typeface="MS PGothic" panose="020B0600070205080204" charset="-128"/>
            </a:endParaRPr>
          </a:p>
          <a:p>
            <a:pPr lvl="1"/>
            <a:endParaRPr lang="en-US" altLang="zh-CN" sz="2000" dirty="0">
              <a:ea typeface="MS PGothic" panose="020B0600070205080204" charset="-128"/>
            </a:endParaRPr>
          </a:p>
          <a:p>
            <a:r>
              <a:rPr lang="en-US" altLang="zh-CN" sz="2400" dirty="0">
                <a:ea typeface="MS PGothic" panose="020B0600070205080204" charset="-128"/>
              </a:rPr>
              <a:t>Can still work across server failures</a:t>
            </a:r>
            <a:endParaRPr lang="en-US" altLang="zh-CN" sz="2400" dirty="0">
              <a:ea typeface="MS PGothic" panose="020B0600070205080204" charset="-128"/>
            </a:endParaRPr>
          </a:p>
          <a:p>
            <a:pPr lvl="1"/>
            <a:r>
              <a:rPr lang="en-US" altLang="zh-CN" sz="2200" dirty="0">
                <a:ea typeface="MS PGothic" panose="020B0600070205080204" charset="-128"/>
              </a:rPr>
              <a:t>E.g., server reboot</a:t>
            </a:r>
            <a:endParaRPr lang="en-US" altLang="zh-CN" sz="2200" dirty="0">
              <a:ea typeface="MS PGothic" panose="020B0600070205080204" charset="-128"/>
            </a:endParaRPr>
          </a:p>
          <a:p>
            <a:r>
              <a:rPr lang="en-US" altLang="zh-CN" sz="2400" b="1" dirty="0">
                <a:solidFill>
                  <a:srgbClr val="C00000"/>
                </a:solidFill>
                <a:ea typeface="MS PGothic" panose="020B0600070205080204" charset="-128"/>
              </a:rPr>
              <a:t>Q</a:t>
            </a:r>
            <a:r>
              <a:rPr lang="en-US" altLang="zh-CN" sz="2400" dirty="0">
                <a:solidFill>
                  <a:srgbClr val="C00000"/>
                </a:solidFill>
                <a:ea typeface="MS PGothic" panose="020B0600070205080204" charset="-128"/>
              </a:rPr>
              <a:t>: Why not put </a:t>
            </a:r>
            <a:r>
              <a:rPr lang="en-US" altLang="zh-CN" sz="2400" u="sng" dirty="0">
                <a:solidFill>
                  <a:srgbClr val="C00000"/>
                </a:solidFill>
                <a:ea typeface="MS PGothic" panose="020B0600070205080204" charset="-128"/>
              </a:rPr>
              <a:t>path name</a:t>
            </a:r>
            <a:r>
              <a:rPr lang="en-US" altLang="zh-CN" sz="2400" dirty="0">
                <a:solidFill>
                  <a:srgbClr val="C00000"/>
                </a:solidFill>
                <a:ea typeface="MS PGothic" panose="020B0600070205080204" charset="-128"/>
              </a:rPr>
              <a:t> in the handle?</a:t>
            </a:r>
            <a:endParaRPr lang="zh-CN" altLang="en-US" sz="2400" dirty="0">
              <a:solidFill>
                <a:srgbClr val="C00000"/>
              </a:solidFill>
              <a:ea typeface="MS PGothic" panose="020B0600070205080204" charset="-128"/>
            </a:endParaRPr>
          </a:p>
          <a:p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1125220" y="2877820"/>
            <a:ext cx="12496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类似于版本号</a:t>
            </a:r>
            <a:endParaRPr lang="zh-CN" altLang="en-US"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MS PGothic" panose="020B0600070205080204" charset="-128"/>
              </a:rPr>
              <a:t>Case 1: Rename After Open(</a:t>
            </a:r>
            <a:r>
              <a:rPr lang="zh-CN" altLang="en-US" dirty="0">
                <a:ea typeface="宋体" panose="02010600030101010101" pitchFamily="2" charset="-122"/>
              </a:rPr>
              <a:t>一个进程打开文件，另外一个改了文件名</a:t>
            </a:r>
            <a:r>
              <a:rPr lang="en-US" altLang="zh-CN" dirty="0">
                <a:ea typeface="MS PGothic" panose="020B0600070205080204" charset="-128"/>
              </a:rPr>
              <a:t>)</a:t>
            </a:r>
            <a:endParaRPr lang="zh-CN" altLang="en-US" dirty="0">
              <a:ea typeface="MS PGothic" panose="020B0600070205080204" charset="-128"/>
            </a:endParaRPr>
          </a:p>
        </p:txBody>
      </p:sp>
      <p:sp>
        <p:nvSpPr>
          <p:cNvPr id="614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F3918530-48DE-364C-9827-192746DB6538}" type="slidenum">
              <a:rPr lang="zh-CN" altLang="en-US" sz="1400" b="0">
                <a:latin typeface="Arial" panose="020B0604020202020204" pitchFamily="34" charset="0"/>
                <a:ea typeface="Adobe 楷体 Std R" charset="0"/>
                <a:cs typeface="Adobe 楷体 Std R" charset="0"/>
              </a:rPr>
            </a:fld>
            <a:endParaRPr lang="en-US" altLang="zh-CN" sz="1400" b="0" dirty="0">
              <a:latin typeface="Arial" panose="020B0604020202020204" pitchFamily="34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614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4" y="1345332"/>
            <a:ext cx="7572375" cy="1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6149" name="内容占位符 2"/>
          <p:cNvSpPr>
            <a:spLocks noGrp="1"/>
          </p:cNvSpPr>
          <p:nvPr>
            <p:ph idx="1"/>
          </p:nvPr>
        </p:nvSpPr>
        <p:spPr>
          <a:xfrm>
            <a:off x="457200" y="3265264"/>
            <a:ext cx="8305800" cy="1968500"/>
          </a:xfrm>
        </p:spPr>
        <p:txBody>
          <a:bodyPr/>
          <a:lstStyle/>
          <a:p>
            <a:r>
              <a:rPr lang="en-US" altLang="zh-CN" dirty="0">
                <a:ea typeface="MS PGothic" panose="020B0600070205080204" charset="-128"/>
              </a:rPr>
              <a:t>UNIX Spec: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Program 1 should read "dir2/f"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NFS should keep the spec</a:t>
            </a:r>
            <a:endParaRPr lang="zh-CN" altLang="en-US" dirty="0">
              <a:ea typeface="MS PGothic" panose="020B060007020508020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MS PGothic" panose="020B0600070205080204" charset="-128"/>
              </a:rPr>
              <a:t>Stateless on NFS server</a:t>
            </a:r>
            <a:endParaRPr lang="zh-CN" altLang="en-US" dirty="0">
              <a:ea typeface="MS PGothic" panose="020B0600070205080204" charset="-128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dirty="0">
                <a:ea typeface="MS PGothic" panose="020B0600070205080204" charset="-128"/>
              </a:rPr>
              <a:t>Stateless on NFS server</a:t>
            </a:r>
            <a:endParaRPr lang="en-US" altLang="zh-CN" sz="2000" dirty="0">
              <a:ea typeface="MS PGothic" panose="020B0600070205080204" charset="-128"/>
            </a:endParaRPr>
          </a:p>
          <a:p>
            <a:pPr lvl="1">
              <a:lnSpc>
                <a:spcPct val="110000"/>
              </a:lnSpc>
            </a:pPr>
            <a:r>
              <a:rPr lang="en-US" altLang="zh-CN" sz="1800" dirty="0">
                <a:ea typeface="MS PGothic" panose="020B0600070205080204" charset="-128"/>
              </a:rPr>
              <a:t>Each RPC contains all the information</a:t>
            </a:r>
            <a:endParaRPr lang="en-US" altLang="zh-CN" sz="1800" dirty="0">
              <a:ea typeface="MS PGothic" panose="020B0600070205080204" charset="-128"/>
            </a:endParaRPr>
          </a:p>
          <a:p>
            <a:pPr>
              <a:lnSpc>
                <a:spcPct val="11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MS PGothic" panose="020B0600070205080204" charset="-128"/>
              </a:rPr>
              <a:t>Q</a:t>
            </a:r>
            <a:r>
              <a:rPr lang="en-US" altLang="zh-CN" sz="2000" dirty="0">
                <a:solidFill>
                  <a:srgbClr val="C00000"/>
                </a:solidFill>
                <a:ea typeface="MS PGothic" panose="020B0600070205080204" charset="-128"/>
              </a:rPr>
              <a:t>: What about states like file cursor?</a:t>
            </a:r>
            <a:endParaRPr lang="en-US" altLang="zh-CN" sz="2000" dirty="0">
              <a:solidFill>
                <a:srgbClr val="C00000"/>
              </a:solidFill>
              <a:ea typeface="MS PGothic" panose="020B0600070205080204" charset="-128"/>
            </a:endParaRPr>
          </a:p>
          <a:p>
            <a:pPr lvl="1">
              <a:lnSpc>
                <a:spcPct val="110000"/>
              </a:lnSpc>
            </a:pPr>
            <a:r>
              <a:rPr lang="en-US" altLang="zh-CN" sz="1800" dirty="0">
                <a:solidFill>
                  <a:srgbClr val="FF0000"/>
                </a:solidFill>
                <a:ea typeface="MS PGothic" panose="020B0600070205080204" charset="-128"/>
              </a:rPr>
              <a:t>Client maintains the states, including the file cursor</a:t>
            </a:r>
            <a:endParaRPr lang="en-US" altLang="zh-CN" sz="1800" dirty="0">
              <a:solidFill>
                <a:srgbClr val="FF0000"/>
              </a:solidFill>
              <a:ea typeface="MS PGothic" panose="020B0600070205080204" charset="-128"/>
            </a:endParaRPr>
          </a:p>
          <a:p>
            <a:pPr>
              <a:lnSpc>
                <a:spcPct val="110000"/>
              </a:lnSpc>
            </a:pPr>
            <a:r>
              <a:rPr lang="en-US" altLang="zh-CN" sz="2000" dirty="0">
                <a:ea typeface="MS PGothic" panose="020B0600070205080204" charset="-128"/>
              </a:rPr>
              <a:t>Client</a:t>
            </a:r>
            <a:r>
              <a:rPr lang="zh-CN" altLang="en-US" sz="2000" dirty="0">
                <a:ea typeface="MS PGothic" panose="020B0600070205080204" charset="-128"/>
              </a:rPr>
              <a:t> </a:t>
            </a:r>
            <a:r>
              <a:rPr lang="en-US" altLang="zh-CN" sz="2000" dirty="0">
                <a:ea typeface="MS PGothic" panose="020B0600070205080204" charset="-128"/>
              </a:rPr>
              <a:t>can repeat a request until it receives a reply (</a:t>
            </a:r>
            <a:r>
              <a:rPr lang="en-US" altLang="zh-CN" sz="2000" dirty="0">
                <a:solidFill>
                  <a:srgbClr val="0096FF"/>
                </a:solidFill>
                <a:ea typeface="MS PGothic" panose="020B0600070205080204" charset="-128"/>
              </a:rPr>
              <a:t>at least once</a:t>
            </a:r>
            <a:r>
              <a:rPr lang="en-US" altLang="zh-CN" sz="2000" dirty="0">
                <a:ea typeface="MS PGothic" panose="020B0600070205080204" charset="-128"/>
              </a:rPr>
              <a:t>)</a:t>
            </a:r>
            <a:endParaRPr lang="en-US" altLang="zh-CN" sz="2000" dirty="0">
              <a:ea typeface="MS PGothic" panose="020B0600070205080204" charset="-128"/>
            </a:endParaRPr>
          </a:p>
          <a:p>
            <a:pPr lvl="1">
              <a:lnSpc>
                <a:spcPct val="110000"/>
              </a:lnSpc>
            </a:pPr>
            <a:r>
              <a:rPr lang="en-US" altLang="zh-CN" sz="1800" dirty="0">
                <a:ea typeface="MS PGothic" panose="020B0600070205080204" charset="-128"/>
              </a:rPr>
              <a:t>Server may execute the same request </a:t>
            </a:r>
            <a:r>
              <a:rPr lang="en-US" altLang="zh-CN" sz="1800" dirty="0">
                <a:solidFill>
                  <a:srgbClr val="FF0000"/>
                </a:solidFill>
                <a:ea typeface="MS PGothic" panose="020B0600070205080204" charset="-128"/>
              </a:rPr>
              <a:t>twice</a:t>
            </a:r>
            <a:endParaRPr lang="en-US" altLang="zh-CN" sz="1800" dirty="0">
              <a:ea typeface="MS PGothic" panose="020B0600070205080204" charset="-128"/>
            </a:endParaRPr>
          </a:p>
          <a:p>
            <a:pPr lvl="1">
              <a:lnSpc>
                <a:spcPct val="110000"/>
              </a:lnSpc>
            </a:pPr>
            <a:r>
              <a:rPr lang="en-US" altLang="zh-CN" sz="1800" dirty="0">
                <a:ea typeface="MS PGothic" panose="020B0600070205080204" charset="-128"/>
              </a:rPr>
              <a:t>Solution: each RPC is tagged with a </a:t>
            </a:r>
            <a:r>
              <a:rPr lang="en-US" altLang="zh-CN" sz="1800" dirty="0">
                <a:solidFill>
                  <a:srgbClr val="FF0000"/>
                </a:solidFill>
                <a:ea typeface="MS PGothic" panose="020B0600070205080204" charset="-128"/>
              </a:rPr>
              <a:t>transaction number,</a:t>
            </a:r>
            <a:r>
              <a:rPr lang="en-US" altLang="zh-CN" sz="1800" dirty="0">
                <a:ea typeface="MS PGothic" panose="020B0600070205080204" charset="-128"/>
              </a:rPr>
              <a:t> and server maintains some "soft" state: reply cache</a:t>
            </a:r>
            <a:endParaRPr lang="en-US" altLang="zh-CN" sz="1800" dirty="0">
              <a:ea typeface="MS PGothic" panose="020B0600070205080204" charset="-128"/>
            </a:endParaRPr>
          </a:p>
          <a:p>
            <a:pPr lvl="1">
              <a:lnSpc>
                <a:spcPct val="110000"/>
              </a:lnSpc>
            </a:pPr>
            <a:r>
              <a:rPr lang="en-US" altLang="zh-CN" sz="1800" b="1" dirty="0">
                <a:solidFill>
                  <a:srgbClr val="C00000"/>
                </a:solidFill>
                <a:ea typeface="MS PGothic" panose="020B0600070205080204" charset="-128"/>
              </a:rPr>
              <a:t>Q</a:t>
            </a:r>
            <a:r>
              <a:rPr lang="en-US" altLang="zh-CN" sz="1800" dirty="0">
                <a:solidFill>
                  <a:srgbClr val="C00000"/>
                </a:solidFill>
                <a:ea typeface="MS PGothic" panose="020B0600070205080204" charset="-128"/>
              </a:rPr>
              <a:t>: What if the server </a:t>
            </a:r>
            <a:r>
              <a:rPr lang="en-US" altLang="zh-CN" sz="1800" u="sng" dirty="0">
                <a:solidFill>
                  <a:srgbClr val="C00000"/>
                </a:solidFill>
                <a:ea typeface="MS PGothic" panose="020B0600070205080204" charset="-128"/>
              </a:rPr>
              <a:t>fails between two same requests</a:t>
            </a:r>
            <a:r>
              <a:rPr lang="en-US" altLang="zh-CN" sz="1800" dirty="0">
                <a:solidFill>
                  <a:srgbClr val="C00000"/>
                </a:solidFill>
                <a:ea typeface="MS PGothic" panose="020B0600070205080204" charset="-128"/>
              </a:rPr>
              <a:t>?</a:t>
            </a:r>
            <a:endParaRPr lang="en-US" altLang="zh-CN" sz="1800" dirty="0">
              <a:solidFill>
                <a:srgbClr val="C00000"/>
              </a:solidFill>
              <a:ea typeface="MS PGothic" panose="020B0600070205080204" charset="-128"/>
            </a:endParaRPr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49B973B8-469E-4540-956B-7AEBD6CD5CB3}" type="slidenum">
              <a:rPr lang="zh-CN" altLang="en-US" sz="1400" b="0">
                <a:latin typeface="Arial" panose="020B0604020202020204" pitchFamily="34" charset="0"/>
                <a:ea typeface="Adobe 楷体 Std R" charset="0"/>
                <a:cs typeface="Adobe 楷体 Std R" charset="0"/>
              </a:rPr>
            </a:fld>
            <a:endParaRPr lang="en-US" altLang="zh-CN" sz="1400" b="0" dirty="0">
              <a:latin typeface="Arial" panose="020B0604020202020204" pitchFamily="34" charset="0"/>
              <a:ea typeface="Adobe 楷体 Std R" charset="0"/>
              <a:cs typeface="Adobe 楷体 Std R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1505" y="4657725"/>
            <a:ext cx="82511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不会有很大影响，因为</a:t>
            </a:r>
            <a:r>
              <a:rPr lang="en-US" altLang="zh-CN" sz="1600"/>
              <a:t>server</a:t>
            </a:r>
            <a:r>
              <a:rPr lang="zh-CN" altLang="en-US" sz="1600"/>
              <a:t>端的</a:t>
            </a:r>
            <a:r>
              <a:rPr lang="en-US" altLang="zh-CN" sz="1600"/>
              <a:t>request</a:t>
            </a:r>
            <a:r>
              <a:rPr lang="zh-CN" altLang="en-US" sz="1600"/>
              <a:t>都是</a:t>
            </a:r>
            <a:r>
              <a:rPr lang="en-US" altLang="zh-CN" sz="1600"/>
              <a:t>stateless</a:t>
            </a:r>
            <a:r>
              <a:rPr lang="zh-CN" altLang="en-US" sz="1600"/>
              <a:t>的，即为幂等操作，所以</a:t>
            </a:r>
            <a:r>
              <a:rPr lang="en-US" altLang="zh-CN" sz="1600"/>
              <a:t>crash</a:t>
            </a:r>
            <a:endParaRPr lang="en-US" altLang="zh-CN" sz="1600"/>
          </a:p>
          <a:p>
            <a:r>
              <a:rPr lang="zh-CN" altLang="en-US" sz="1600"/>
              <a:t>只需要简单的</a:t>
            </a:r>
            <a:r>
              <a:rPr lang="en-US" altLang="zh-CN" sz="1600"/>
              <a:t>retransmission</a:t>
            </a:r>
            <a:r>
              <a:rPr lang="zh-CN" altLang="en-US" sz="1600"/>
              <a:t>就行了。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MS PGothic" panose="020B0600070205080204" charset="-128"/>
              </a:rPr>
              <a:t>Case 2: Delete After Open</a:t>
            </a:r>
            <a:endParaRPr lang="zh-CN" altLang="en-US" dirty="0">
              <a:ea typeface="MS PGothic" panose="020B0600070205080204" charset="-128"/>
            </a:endParaRPr>
          </a:p>
        </p:txBody>
      </p:sp>
      <p:sp>
        <p:nvSpPr>
          <p:cNvPr id="41986" name="内容占位符 2"/>
          <p:cNvSpPr>
            <a:spLocks noGrp="1"/>
          </p:cNvSpPr>
          <p:nvPr>
            <p:ph idx="1"/>
          </p:nvPr>
        </p:nvSpPr>
        <p:spPr>
          <a:xfrm>
            <a:off x="457200" y="2857500"/>
            <a:ext cx="8305800" cy="2592288"/>
          </a:xfrm>
        </p:spPr>
        <p:txBody>
          <a:bodyPr>
            <a:noAutofit/>
          </a:bodyPr>
          <a:lstStyle/>
          <a:p>
            <a:r>
              <a:rPr lang="en-US" altLang="zh-CN" dirty="0">
                <a:ea typeface="MS PGothic" panose="020B0600070205080204" charset="-128"/>
              </a:rPr>
              <a:t>UNIX spec: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sz="1600" dirty="0">
                <a:ea typeface="MS PGothic" panose="020B0600070205080204" charset="-128"/>
              </a:rPr>
              <a:t>On local FS, program 2 will read the old file</a:t>
            </a:r>
            <a:endParaRPr lang="en-US" altLang="zh-CN" sz="1600" dirty="0">
              <a:ea typeface="MS PGothic" panose="020B0600070205080204" charset="-128"/>
            </a:endParaRPr>
          </a:p>
          <a:p>
            <a:r>
              <a:rPr lang="en-US" altLang="zh-CN" dirty="0">
                <a:ea typeface="MS PGothic" panose="020B0600070205080204" charset="-128"/>
              </a:rPr>
              <a:t>How to avoid program 2 reading new file?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sz="1600" dirty="0">
                <a:ea typeface="MS PGothic" panose="020B0600070205080204" charset="-128"/>
              </a:rPr>
              <a:t>Generation number</a:t>
            </a:r>
            <a:endParaRPr lang="en-US" altLang="zh-CN" sz="1600" dirty="0">
              <a:ea typeface="MS PGothic" panose="020B0600070205080204" charset="-128"/>
            </a:endParaRPr>
          </a:p>
          <a:p>
            <a:pPr lvl="1"/>
            <a:r>
              <a:rPr lang="en-US" altLang="zh-CN" sz="1600" dirty="0">
                <a:ea typeface="MS PGothic" panose="020B0600070205080204" charset="-128"/>
              </a:rPr>
              <a:t>"stale file handler"</a:t>
            </a:r>
            <a:endParaRPr lang="en-US" altLang="zh-CN" sz="1600" dirty="0">
              <a:ea typeface="MS PGothic" panose="020B0600070205080204" charset="-128"/>
            </a:endParaRPr>
          </a:p>
          <a:p>
            <a:r>
              <a:rPr lang="en-US" altLang="zh-CN" b="1" dirty="0">
                <a:solidFill>
                  <a:srgbClr val="FF0000"/>
                </a:solidFill>
                <a:ea typeface="MS PGothic" panose="020B0600070205080204" charset="-128"/>
              </a:rPr>
              <a:t>Not the same as UNIX spec</a:t>
            </a:r>
            <a:r>
              <a:rPr lang="en-US" altLang="zh-CN" b="1" dirty="0">
                <a:ea typeface="MS PGothic" panose="020B0600070205080204" charset="-128"/>
              </a:rPr>
              <a:t>! </a:t>
            </a:r>
            <a:r>
              <a:rPr lang="en-US" altLang="zh-CN" dirty="0">
                <a:ea typeface="MS PGothic" panose="020B0600070205080204" charset="-128"/>
              </a:rPr>
              <a:t>It's a tradeoff...</a:t>
            </a:r>
            <a:endParaRPr lang="zh-CN" altLang="en-US" sz="1200" dirty="0">
              <a:ea typeface="MS PGothic" panose="020B0600070205080204" charset="-128"/>
            </a:endParaRPr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83B15562-7171-2443-A8B5-3EB92BEA1842}" type="slidenum">
              <a:rPr lang="zh-CN" altLang="en-US" sz="1400" b="0">
                <a:latin typeface="Arial" panose="020B0604020202020204" pitchFamily="34" charset="0"/>
                <a:ea typeface="Adobe 楷体 Std R" charset="0"/>
                <a:cs typeface="Adobe 楷体 Std R" charset="0"/>
              </a:rPr>
            </a:fld>
            <a:endParaRPr lang="en-US" altLang="zh-CN" sz="1400" b="0" dirty="0">
              <a:latin typeface="Arial" panose="020B0604020202020204" pitchFamily="34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9" y="1492250"/>
            <a:ext cx="7553325" cy="117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2747010" y="4137660"/>
            <a:ext cx="14814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类似于版本号</a:t>
            </a:r>
            <a:endParaRPr lang="zh-CN" altLang="en-US" sz="1200"/>
          </a:p>
        </p:txBody>
      </p:sp>
      <p:sp>
        <p:nvSpPr>
          <p:cNvPr id="3" name="文本框 2"/>
          <p:cNvSpPr txBox="1"/>
          <p:nvPr/>
        </p:nvSpPr>
        <p:spPr>
          <a:xfrm>
            <a:off x="5327650" y="3027045"/>
            <a:ext cx="3863975" cy="25533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unix</a:t>
            </a:r>
            <a:r>
              <a:rPr lang="zh-CN" altLang="en-US" sz="1600"/>
              <a:t>下不会出现读取新文件内容的问题，</a:t>
            </a:r>
            <a:endParaRPr lang="zh-CN" altLang="en-US" sz="1600"/>
          </a:p>
          <a:p>
            <a:r>
              <a:rPr lang="en-US" altLang="zh-CN" sz="1600"/>
              <a:t>(recall),</a:t>
            </a:r>
            <a:r>
              <a:rPr lang="zh-CN" altLang="en-US" sz="1600"/>
              <a:t>因为</a:t>
            </a:r>
            <a:r>
              <a:rPr lang="en-US" altLang="zh-CN" sz="1600"/>
              <a:t>unix</a:t>
            </a:r>
            <a:r>
              <a:rPr lang="zh-CN" altLang="en-US" sz="1600"/>
              <a:t>下出现上述情况时，</a:t>
            </a:r>
            <a:endParaRPr lang="zh-CN" altLang="en-US" sz="1600"/>
          </a:p>
          <a:p>
            <a:r>
              <a:rPr lang="zh-CN" altLang="en-US" sz="1600"/>
              <a:t>即使被删除了但是</a:t>
            </a:r>
            <a:r>
              <a:rPr lang="en-US" altLang="zh-CN" sz="1600"/>
              <a:t>open</a:t>
            </a:r>
            <a:r>
              <a:rPr lang="zh-CN" altLang="en-US" sz="1600"/>
              <a:t>的文件未被</a:t>
            </a:r>
            <a:r>
              <a:rPr lang="en-US" altLang="zh-CN" sz="1600"/>
              <a:t>close</a:t>
            </a:r>
            <a:endParaRPr lang="en-US" altLang="zh-CN" sz="1600"/>
          </a:p>
          <a:p>
            <a:r>
              <a:rPr lang="zh-CN" altLang="en-US" sz="1600"/>
              <a:t>时其对应的</a:t>
            </a:r>
            <a:r>
              <a:rPr lang="en-US" altLang="zh-CN" sz="1600"/>
              <a:t>inode</a:t>
            </a:r>
            <a:r>
              <a:rPr lang="zh-CN" altLang="en-US" sz="1600"/>
              <a:t>是不会被释放的。即</a:t>
            </a:r>
            <a:endParaRPr lang="zh-CN" altLang="en-US" sz="1600"/>
          </a:p>
          <a:p>
            <a:r>
              <a:rPr lang="zh-CN" altLang="en-US" sz="1600"/>
              <a:t>在上述</a:t>
            </a:r>
            <a:r>
              <a:rPr lang="en-US" altLang="zh-CN" sz="1600"/>
              <a:t>program2</a:t>
            </a:r>
            <a:r>
              <a:rPr lang="zh-CN" altLang="en-US" sz="1600"/>
              <a:t>中参数</a:t>
            </a:r>
            <a:r>
              <a:rPr lang="en-US" altLang="zh-CN" sz="1600"/>
              <a:t>fd</a:t>
            </a:r>
            <a:r>
              <a:rPr lang="zh-CN" altLang="en-US" sz="1600"/>
              <a:t>对应的</a:t>
            </a:r>
            <a:r>
              <a:rPr lang="en-US" altLang="zh-CN" sz="1600"/>
              <a:t>inum</a:t>
            </a:r>
            <a:endParaRPr lang="en-US" altLang="zh-CN" sz="1600"/>
          </a:p>
          <a:p>
            <a:r>
              <a:rPr lang="zh-CN" altLang="en-US" sz="1600"/>
              <a:t>还是</a:t>
            </a:r>
            <a:r>
              <a:rPr lang="en-US" altLang="zh-CN" sz="1600"/>
              <a:t>old-file</a:t>
            </a:r>
            <a:r>
              <a:rPr lang="zh-CN" altLang="en-US" sz="1600"/>
              <a:t>中</a:t>
            </a:r>
            <a:r>
              <a:rPr lang="en-US" altLang="zh-CN" sz="1600"/>
              <a:t>inum</a:t>
            </a:r>
            <a:r>
              <a:rPr lang="zh-CN" altLang="en-US" sz="1600"/>
              <a:t>。但是需要注意的是，</a:t>
            </a:r>
            <a:endParaRPr lang="zh-CN" altLang="en-US" sz="1600"/>
          </a:p>
          <a:p>
            <a:r>
              <a:rPr lang="zh-CN" altLang="en-US" sz="1600"/>
              <a:t>在</a:t>
            </a:r>
            <a:r>
              <a:rPr lang="en-US" altLang="zh-CN" sz="1600"/>
              <a:t>server</a:t>
            </a:r>
            <a:r>
              <a:rPr lang="zh-CN" altLang="en-US" sz="1600"/>
              <a:t>端由于是</a:t>
            </a:r>
            <a:r>
              <a:rPr lang="en-US" altLang="zh-CN" sz="1600"/>
              <a:t>stateless</a:t>
            </a:r>
            <a:r>
              <a:rPr lang="zh-CN" altLang="en-US" sz="1600"/>
              <a:t>的，所以发生</a:t>
            </a:r>
            <a:endParaRPr lang="zh-CN" altLang="en-US" sz="1600"/>
          </a:p>
          <a:p>
            <a:r>
              <a:rPr lang="en-US" altLang="zh-CN" sz="1600"/>
              <a:t>delete after open</a:t>
            </a:r>
            <a:r>
              <a:rPr lang="zh-CN" altLang="en-US" sz="1600"/>
              <a:t>会导致文件直接被删除</a:t>
            </a:r>
            <a:endParaRPr lang="zh-CN" altLang="en-US" sz="1600"/>
          </a:p>
          <a:p>
            <a:r>
              <a:rPr lang="zh-CN" altLang="en-US" sz="1600"/>
              <a:t>，这是就出现了</a:t>
            </a:r>
            <a:r>
              <a:rPr lang="en-US" altLang="zh-CN" sz="1600"/>
              <a:t>server</a:t>
            </a:r>
            <a:r>
              <a:rPr lang="zh-CN" altLang="en-US" sz="1600"/>
              <a:t>与</a:t>
            </a:r>
            <a:r>
              <a:rPr lang="en-US" altLang="zh-CN" sz="1600"/>
              <a:t>client</a:t>
            </a:r>
            <a:r>
              <a:rPr lang="zh-CN" altLang="en-US" sz="1600"/>
              <a:t>端文件的</a:t>
            </a:r>
            <a:endParaRPr lang="zh-CN" altLang="en-US" sz="1600"/>
          </a:p>
          <a:p>
            <a:r>
              <a:rPr lang="zh-CN" altLang="en-US" sz="1600"/>
              <a:t>冲突。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NFS performance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356826"/>
          </a:xfrm>
        </p:spPr>
        <p:txBody>
          <a:bodyPr>
            <a:normAutofit lnSpcReduction="10000"/>
          </a:bodyPr>
          <a:lstStyle/>
          <a:p>
            <a:r>
              <a:rPr kumimoji="1" lang="en-GB" altLang="zh-CN" b="0" dirty="0"/>
              <a:t>Usually </a:t>
            </a:r>
            <a:r>
              <a:rPr kumimoji="1" lang="en-GB" altLang="zh-CN" dirty="0">
                <a:solidFill>
                  <a:srgbClr val="BE384B"/>
                </a:solidFill>
              </a:rPr>
              <a:t>slower</a:t>
            </a:r>
            <a:r>
              <a:rPr kumimoji="1" lang="en-GB" altLang="zh-CN" b="0" dirty="0"/>
              <a:t> than local</a:t>
            </a:r>
            <a:r>
              <a:rPr kumimoji="1" lang="en-US" altLang="en-GB" b="0" dirty="0"/>
              <a:t>(</a:t>
            </a:r>
            <a:r>
              <a:rPr kumimoji="1" lang="zh-CN" altLang="en-US" b="0" dirty="0"/>
              <a:t>使用了</a:t>
            </a:r>
            <a:r>
              <a:rPr kumimoji="1" lang="en-US" altLang="zh-CN" b="0" dirty="0"/>
              <a:t>network</a:t>
            </a:r>
            <a:r>
              <a:rPr kumimoji="1" lang="en-US" altLang="en-GB" b="0" dirty="0"/>
              <a:t>)</a:t>
            </a:r>
            <a:endParaRPr kumimoji="1" lang="en-GB" altLang="zh-CN" b="0" dirty="0"/>
          </a:p>
          <a:p>
            <a:pPr lvl="1"/>
            <a:r>
              <a:rPr kumimoji="1" lang="en-US" altLang="zh-CN" dirty="0"/>
              <a:t>Faster example: server store file in memory, and the network is super fast</a:t>
            </a:r>
            <a:endParaRPr kumimoji="1" lang="en-US" altLang="zh-CN" dirty="0"/>
          </a:p>
          <a:p>
            <a:r>
              <a:rPr kumimoji="1" lang="en-GB" altLang="zh-CN" b="0" dirty="0"/>
              <a:t>Improve by </a:t>
            </a:r>
            <a:r>
              <a:rPr kumimoji="1" lang="en-GB" altLang="zh-CN" dirty="0">
                <a:solidFill>
                  <a:srgbClr val="BE384B"/>
                </a:solidFill>
              </a:rPr>
              <a:t>caching</a:t>
            </a:r>
            <a:r>
              <a:rPr kumimoji="1" lang="en-GB" altLang="zh-CN" b="0" dirty="0"/>
              <a:t> at </a:t>
            </a:r>
            <a:r>
              <a:rPr kumimoji="1" lang="en-GB" altLang="zh-CN" b="0" dirty="0">
                <a:solidFill>
                  <a:srgbClr val="FF0000"/>
                </a:solidFill>
              </a:rPr>
              <a:t>client</a:t>
            </a:r>
            <a:endParaRPr kumimoji="1" lang="en-GB" altLang="zh-CN" b="0" dirty="0"/>
          </a:p>
          <a:p>
            <a:pPr lvl="1"/>
            <a:r>
              <a:rPr kumimoji="1" lang="en-GB" altLang="zh-CN" b="1" dirty="0">
                <a:solidFill>
                  <a:srgbClr val="BE384B"/>
                </a:solidFill>
              </a:rPr>
              <a:t>Goal</a:t>
            </a:r>
            <a:r>
              <a:rPr kumimoji="1" lang="en-GB" altLang="zh-CN" dirty="0"/>
              <a:t>: reduce number of remote ops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Caching</a:t>
            </a:r>
            <a:r>
              <a:rPr kumimoji="1" lang="en-GB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: read, </a:t>
            </a:r>
            <a:r>
              <a:rPr kumimoji="1" lang="en-GB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readlink</a:t>
            </a:r>
            <a:r>
              <a:rPr kumimoji="1" lang="en-GB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1" lang="en-GB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getattr</a:t>
            </a:r>
            <a:r>
              <a:rPr kumimoji="1" lang="en-GB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lookup, </a:t>
            </a:r>
            <a:r>
              <a:rPr kumimoji="1" lang="en-GB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readdir</a:t>
            </a:r>
            <a:endParaRPr kumimoji="1" lang="en-GB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55725" lvl="3" indent="-457200" fontAlgn="base">
              <a:spcBef>
                <a:spcPts val="150"/>
              </a:spcBef>
              <a:spcAft>
                <a:spcPts val="150"/>
              </a:spcAft>
              <a:buClr>
                <a:srgbClr val="FF0066"/>
              </a:buClr>
              <a:buFont typeface="+mj-lt"/>
              <a:buAutoNum type="arabicPeriod"/>
            </a:pPr>
            <a:r>
              <a:rPr lang="en-US" altLang="zh-CN" dirty="0">
                <a:solidFill>
                  <a:prstClr val="black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Cache file data at client (buffer cache)</a:t>
            </a:r>
            <a:endParaRPr lang="en-US" altLang="zh-CN" dirty="0">
              <a:solidFill>
                <a:prstClr val="black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355725" lvl="3" indent="-457200" fontAlgn="base">
              <a:spcBef>
                <a:spcPts val="150"/>
              </a:spcBef>
              <a:spcAft>
                <a:spcPts val="150"/>
              </a:spcAft>
              <a:buClr>
                <a:srgbClr val="FF0066"/>
              </a:buClr>
              <a:buFont typeface="+mj-lt"/>
              <a:buAutoNum type="arabicPeriod"/>
            </a:pPr>
            <a:r>
              <a:rPr lang="en-US" altLang="zh-CN" dirty="0">
                <a:solidFill>
                  <a:prstClr val="black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Cache file attribute information at client</a:t>
            </a:r>
            <a:endParaRPr lang="en-US" altLang="zh-CN" dirty="0">
              <a:solidFill>
                <a:prstClr val="black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355725" lvl="3" indent="-457200" fontAlgn="base">
              <a:spcBef>
                <a:spcPts val="150"/>
              </a:spcBef>
              <a:spcAft>
                <a:spcPts val="150"/>
              </a:spcAft>
              <a:buClr>
                <a:srgbClr val="FF0066"/>
              </a:buClr>
              <a:buFont typeface="+mj-lt"/>
              <a:buAutoNum type="arabicPeriod"/>
            </a:pPr>
            <a:r>
              <a:rPr lang="en-US" altLang="zh-CN" dirty="0">
                <a:solidFill>
                  <a:prstClr val="black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Cache pathname bindings for faster lookup</a:t>
            </a:r>
            <a:endParaRPr lang="en-US" altLang="zh-CN" dirty="0">
              <a:solidFill>
                <a:prstClr val="black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kumimoji="1" lang="en-GB" altLang="zh-CN" dirty="0"/>
              <a:t>Server side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Caching is “automatic” via buffer cache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All NFS writes are </a:t>
            </a:r>
            <a:r>
              <a:rPr kumimoji="1" lang="en-GB" altLang="zh-CN" dirty="0">
                <a:solidFill>
                  <a:srgbClr val="FF0000"/>
                </a:solidFill>
              </a:rPr>
              <a:t>write-through</a:t>
            </a:r>
            <a:r>
              <a:rPr kumimoji="1" lang="en-GB" altLang="zh-CN" dirty="0"/>
              <a:t> to disk</a:t>
            </a:r>
            <a:endParaRPr kumimoji="1" lang="en-GB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MS PGothic" panose="020B0600070205080204" charset="-128"/>
              </a:rPr>
              <a:t>Cache on the Client</a:t>
            </a:r>
            <a:endParaRPr lang="zh-CN" altLang="en-US" dirty="0">
              <a:ea typeface="MS PGothic" panose="020B0600070205080204" charset="-128"/>
            </a:endParaRP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457200" y="1208836"/>
            <a:ext cx="8229600" cy="4116287"/>
          </a:xfrm>
        </p:spPr>
        <p:txBody>
          <a:bodyPr>
            <a:noAutofit/>
          </a:bodyPr>
          <a:lstStyle/>
          <a:p>
            <a:pPr>
              <a:tabLst>
                <a:tab pos="1438275" algn="l"/>
              </a:tabLst>
            </a:pPr>
            <a:r>
              <a:rPr lang="en-US" altLang="zh-CN" sz="2000" dirty="0">
                <a:ea typeface="MS PGothic" panose="020B0600070205080204" charset="-128"/>
              </a:rPr>
              <a:t>NFS client maintains various caches</a:t>
            </a:r>
            <a:endParaRPr lang="en-US" altLang="zh-CN" sz="2000" dirty="0">
              <a:ea typeface="MS PGothic" panose="020B0600070205080204" charset="-128"/>
            </a:endParaRPr>
          </a:p>
          <a:p>
            <a:pPr lvl="1">
              <a:tabLst>
                <a:tab pos="1438275" algn="l"/>
              </a:tabLst>
            </a:pPr>
            <a:r>
              <a:rPr lang="en-US" altLang="zh-CN" sz="2000" dirty="0">
                <a:ea typeface="MS PGothic" panose="020B0600070205080204" charset="-128"/>
              </a:rPr>
              <a:t>Stores a </a:t>
            </a:r>
            <a:r>
              <a:rPr lang="en-US" altLang="zh-CN" sz="2000" b="1" dirty="0" err="1">
                <a:solidFill>
                  <a:srgbClr val="0096FF"/>
                </a:solidFill>
                <a:ea typeface="MS PGothic" panose="020B0600070205080204" charset="-128"/>
              </a:rPr>
              <a:t>vnode</a:t>
            </a:r>
            <a:r>
              <a:rPr lang="en-US" altLang="zh-CN" sz="2000" dirty="0">
                <a:ea typeface="MS PGothic" panose="020B0600070205080204" charset="-128"/>
              </a:rPr>
              <a:t> for every open file</a:t>
            </a:r>
            <a:endParaRPr lang="en-US" altLang="zh-CN" sz="2000" dirty="0">
              <a:ea typeface="MS PGothic" panose="020B0600070205080204" charset="-128"/>
            </a:endParaRPr>
          </a:p>
          <a:p>
            <a:pPr lvl="2">
              <a:tabLst>
                <a:tab pos="1438275" algn="l"/>
              </a:tabLst>
            </a:pPr>
            <a:r>
              <a:rPr lang="en-US" altLang="zh-CN" sz="1800" dirty="0">
                <a:ea typeface="MS PGothic" panose="020B0600070205080204" charset="-128"/>
              </a:rPr>
              <a:t>Know the file handles</a:t>
            </a:r>
            <a:endParaRPr lang="en-US" altLang="zh-CN" sz="1800" dirty="0">
              <a:ea typeface="MS PGothic" panose="020B0600070205080204" charset="-128"/>
            </a:endParaRPr>
          </a:p>
          <a:p>
            <a:pPr lvl="1">
              <a:tabLst>
                <a:tab pos="1438275" algn="l"/>
              </a:tabLst>
            </a:pPr>
            <a:r>
              <a:rPr lang="en-US" altLang="zh-CN" sz="2000" dirty="0">
                <a:ea typeface="MS PGothic" panose="020B0600070205080204" charset="-128"/>
              </a:rPr>
              <a:t>Recently used </a:t>
            </a:r>
            <a:r>
              <a:rPr lang="en-US" altLang="zh-CN" sz="2000" dirty="0" err="1">
                <a:ea typeface="MS PGothic" panose="020B0600070205080204" charset="-128"/>
              </a:rPr>
              <a:t>vnodes</a:t>
            </a:r>
            <a:r>
              <a:rPr lang="en-US" altLang="zh-CN" sz="2000" dirty="0">
                <a:ea typeface="MS PGothic" panose="020B0600070205080204" charset="-128"/>
              </a:rPr>
              <a:t>, attributes, recently used blocks, mapping from path name to </a:t>
            </a:r>
            <a:r>
              <a:rPr lang="en-US" altLang="zh-CN" sz="2000" dirty="0" err="1">
                <a:ea typeface="MS PGothic" panose="020B0600070205080204" charset="-128"/>
              </a:rPr>
              <a:t>vnode</a:t>
            </a:r>
            <a:endParaRPr lang="en-US" altLang="zh-CN" sz="2000" dirty="0">
              <a:ea typeface="MS PGothic" panose="020B0600070205080204" charset="-128"/>
            </a:endParaRPr>
          </a:p>
          <a:p>
            <a:pPr>
              <a:tabLst>
                <a:tab pos="1438275" algn="l"/>
              </a:tabLst>
            </a:pPr>
            <a:r>
              <a:rPr lang="en-US" altLang="zh-CN" sz="2000" dirty="0">
                <a:ea typeface="MS PGothic" panose="020B0600070205080204" charset="-128"/>
              </a:rPr>
              <a:t>Cache benefits</a:t>
            </a:r>
            <a:endParaRPr lang="en-US" altLang="zh-CN" sz="2000" dirty="0">
              <a:ea typeface="MS PGothic" panose="020B0600070205080204" charset="-128"/>
            </a:endParaRPr>
          </a:p>
          <a:p>
            <a:pPr lvl="1">
              <a:tabLst>
                <a:tab pos="1438275" algn="l"/>
              </a:tabLst>
            </a:pPr>
            <a:r>
              <a:rPr lang="en-US" altLang="zh-CN" sz="2000" dirty="0">
                <a:ea typeface="MS PGothic" panose="020B0600070205080204" charset="-128"/>
              </a:rPr>
              <a:t>Reduce latency</a:t>
            </a:r>
            <a:endParaRPr lang="en-US" altLang="zh-CN" sz="2000" dirty="0">
              <a:ea typeface="MS PGothic" panose="020B0600070205080204" charset="-128"/>
            </a:endParaRPr>
          </a:p>
          <a:p>
            <a:pPr lvl="1">
              <a:tabLst>
                <a:tab pos="1438275" algn="l"/>
              </a:tabLst>
            </a:pPr>
            <a:r>
              <a:rPr lang="en-US" altLang="zh-CN" sz="2000" dirty="0">
                <a:ea typeface="MS PGothic" panose="020B0600070205080204" charset="-128"/>
              </a:rPr>
              <a:t>Less RPC, reduce load on server</a:t>
            </a:r>
            <a:endParaRPr lang="en-US" altLang="zh-CN" sz="2000" dirty="0">
              <a:ea typeface="MS PGothic" panose="020B0600070205080204" charset="-128"/>
            </a:endParaRPr>
          </a:p>
          <a:p>
            <a:pPr>
              <a:tabLst>
                <a:tab pos="1438275" algn="l"/>
              </a:tabLst>
            </a:pPr>
            <a:r>
              <a:rPr lang="en-US" altLang="zh-CN" sz="2000" b="1" dirty="0">
                <a:ea typeface="MS PGothic" panose="020B0600070205080204" charset="-128"/>
              </a:rPr>
              <a:t>Cache coherence </a:t>
            </a:r>
            <a:r>
              <a:rPr lang="en-US" altLang="zh-CN" sz="2000" dirty="0">
                <a:ea typeface="MS PGothic" panose="020B0600070205080204" charset="-128"/>
              </a:rPr>
              <a:t>is needed</a:t>
            </a:r>
            <a:endParaRPr lang="zh-CN" altLang="en-US" sz="2000" dirty="0">
              <a:ea typeface="MS PGothic" panose="020B0600070205080204" charset="-128"/>
            </a:endParaRPr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1C909856-5FCF-2C48-807A-CAE0C4769470}" type="slidenum">
              <a:rPr lang="zh-CN" altLang="en-US" sz="1400" b="0">
                <a:latin typeface="Arial" panose="020B0604020202020204" pitchFamily="34" charset="0"/>
                <a:ea typeface="Adobe 楷体 Std R" charset="0"/>
                <a:cs typeface="Adobe 楷体 Std R" charset="0"/>
              </a:rPr>
            </a:fld>
            <a:endParaRPr lang="en-US" altLang="zh-CN" sz="1400" b="0" dirty="0">
              <a:latin typeface="Arial" panose="020B0604020202020204" pitchFamily="34" charset="0"/>
              <a:ea typeface="Adobe 楷体 Std R" charset="0"/>
              <a:cs typeface="Adobe 楷体 Std R" charset="0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MS PGothic" panose="020B0600070205080204" charset="-128"/>
              </a:rPr>
              <a:t>Coherence(</a:t>
            </a:r>
            <a:r>
              <a:rPr lang="zh-CN" altLang="en-US" dirty="0">
                <a:ea typeface="宋体" panose="02010600030101010101" pitchFamily="2" charset="-122"/>
              </a:rPr>
              <a:t>一致性，相干性</a:t>
            </a:r>
            <a:r>
              <a:rPr lang="en-US" altLang="zh-CN" dirty="0">
                <a:ea typeface="MS PGothic" panose="020B0600070205080204" charset="-128"/>
              </a:rPr>
              <a:t>)</a:t>
            </a:r>
            <a:endParaRPr lang="zh-CN" altLang="en-US" dirty="0">
              <a:ea typeface="MS PGothic" panose="020B0600070205080204" charset="-128"/>
            </a:endParaRP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b="1" dirty="0">
                <a:ea typeface="MS PGothic" panose="020B0600070205080204" charset="-128"/>
              </a:rPr>
              <a:t>Type-1: </a:t>
            </a:r>
            <a:r>
              <a:rPr lang="en-US" altLang="zh-CN" sz="2000" u="sng" dirty="0">
                <a:ea typeface="MS PGothic" panose="020B0600070205080204" charset="-128"/>
              </a:rPr>
              <a:t>Read/write coherence</a:t>
            </a:r>
            <a:endParaRPr lang="en-US" altLang="zh-CN" sz="2000" u="sng" dirty="0">
              <a:ea typeface="MS PGothic" panose="020B0600070205080204" charset="-128"/>
            </a:endParaRPr>
          </a:p>
          <a:p>
            <a:pPr lvl="1"/>
            <a:r>
              <a:rPr lang="en-US" altLang="zh-CN" sz="1800" dirty="0">
                <a:ea typeface="MS PGothic" panose="020B0600070205080204" charset="-128"/>
              </a:rPr>
              <a:t>On local file system, </a:t>
            </a:r>
            <a:r>
              <a:rPr lang="en-US" altLang="zh-CN" sz="1800" b="1" dirty="0">
                <a:solidFill>
                  <a:srgbClr val="FF0000"/>
                </a:solidFill>
                <a:ea typeface="MS PGothic" panose="020B0600070205080204" charset="-128"/>
              </a:rPr>
              <a:t>READ</a:t>
            </a:r>
            <a:r>
              <a:rPr lang="en-US" altLang="zh-CN" sz="1800" dirty="0">
                <a:solidFill>
                  <a:srgbClr val="FF0000"/>
                </a:solidFill>
                <a:ea typeface="MS PGothic" panose="020B0600070205080204" charset="-128"/>
              </a:rPr>
              <a:t> gets newest data</a:t>
            </a:r>
            <a:endParaRPr lang="en-US" altLang="zh-CN" sz="1800" dirty="0">
              <a:solidFill>
                <a:srgbClr val="FF0000"/>
              </a:solidFill>
              <a:ea typeface="MS PGothic" panose="020B0600070205080204" charset="-128"/>
            </a:endParaRPr>
          </a:p>
          <a:p>
            <a:pPr lvl="1"/>
            <a:r>
              <a:rPr lang="en-US" altLang="zh-CN" sz="1800" dirty="0">
                <a:ea typeface="MS PGothic" panose="020B0600070205080204" charset="-128"/>
              </a:rPr>
              <a:t>On NFS, client has cache</a:t>
            </a:r>
            <a:endParaRPr lang="en-US" altLang="zh-CN" sz="1800" dirty="0">
              <a:ea typeface="MS PGothic" panose="020B0600070205080204" charset="-128"/>
            </a:endParaRPr>
          </a:p>
          <a:p>
            <a:pPr lvl="1"/>
            <a:r>
              <a:rPr lang="en-US" altLang="zh-CN" sz="1800" dirty="0">
                <a:ea typeface="MS PGothic" panose="020B0600070205080204" charset="-128"/>
              </a:rPr>
              <a:t>NFS </a:t>
            </a:r>
            <a:r>
              <a:rPr lang="en-US" altLang="zh-CN" sz="1800" dirty="0">
                <a:solidFill>
                  <a:srgbClr val="FF0000"/>
                </a:solidFill>
                <a:ea typeface="MS PGothic" panose="020B0600070205080204" charset="-128"/>
              </a:rPr>
              <a:t>could guarantee read/write coherence</a:t>
            </a:r>
            <a:r>
              <a:rPr lang="en-US" altLang="zh-CN" sz="1800" dirty="0">
                <a:ea typeface="MS PGothic" panose="020B0600070205080204" charset="-128"/>
              </a:rPr>
              <a:t> for every operation, or just for certain operation(</a:t>
            </a:r>
            <a:r>
              <a:rPr lang="zh-CN" altLang="en-US" sz="1600" dirty="0">
                <a:ea typeface="宋体" panose="02010600030101010101" pitchFamily="2" charset="-122"/>
              </a:rPr>
              <a:t>即每次进行</a:t>
            </a:r>
            <a:r>
              <a:rPr lang="en-US" altLang="zh-CN" sz="1600" dirty="0">
                <a:ea typeface="宋体" panose="02010600030101010101" pitchFamily="2" charset="-122"/>
              </a:rPr>
              <a:t>read/write</a:t>
            </a:r>
            <a:r>
              <a:rPr lang="zh-CN" altLang="en-US" sz="1600" dirty="0">
                <a:ea typeface="宋体" panose="02010600030101010101" pitchFamily="2" charset="-122"/>
              </a:rPr>
              <a:t>操作之后都需要写回</a:t>
            </a:r>
            <a:r>
              <a:rPr lang="en-US" altLang="zh-CN" sz="1600" dirty="0">
                <a:ea typeface="宋体" panose="02010600030101010101" pitchFamily="2" charset="-122"/>
              </a:rPr>
              <a:t>server</a:t>
            </a:r>
            <a:r>
              <a:rPr lang="zh-CN" altLang="en-US" sz="1600" dirty="0">
                <a:ea typeface="宋体" panose="02010600030101010101" pitchFamily="2" charset="-122"/>
              </a:rPr>
              <a:t>，会导致</a:t>
            </a:r>
            <a:r>
              <a:rPr lang="en-US" altLang="zh-CN" sz="1600" dirty="0">
                <a:ea typeface="宋体" panose="02010600030101010101" pitchFamily="2" charset="-122"/>
              </a:rPr>
              <a:t>cache</a:t>
            </a:r>
            <a:r>
              <a:rPr lang="zh-CN" altLang="en-US" sz="1600" dirty="0">
                <a:ea typeface="宋体" panose="02010600030101010101" pitchFamily="2" charset="-122"/>
              </a:rPr>
              <a:t>的浪费以及</a:t>
            </a:r>
            <a:r>
              <a:rPr lang="en-US" altLang="zh-CN" sz="1600" dirty="0">
                <a:ea typeface="宋体" panose="02010600030101010101" pitchFamily="2" charset="-122"/>
              </a:rPr>
              <a:t>read</a:t>
            </a:r>
            <a:r>
              <a:rPr lang="zh-CN" altLang="en-US" sz="1600" dirty="0">
                <a:ea typeface="宋体" panose="02010600030101010101" pitchFamily="2" charset="-122"/>
              </a:rPr>
              <a:t>以及</a:t>
            </a:r>
            <a:r>
              <a:rPr lang="en-US" altLang="zh-CN" sz="1600" dirty="0">
                <a:ea typeface="宋体" panose="02010600030101010101" pitchFamily="2" charset="-122"/>
              </a:rPr>
              <a:t>write</a:t>
            </a:r>
            <a:r>
              <a:rPr lang="zh-CN" altLang="en-US" sz="1600" dirty="0">
                <a:ea typeface="宋体" panose="02010600030101010101" pitchFamily="2" charset="-122"/>
              </a:rPr>
              <a:t>的低效。</a:t>
            </a:r>
            <a:r>
              <a:rPr lang="en-US" altLang="zh-CN" sz="1800" dirty="0">
                <a:ea typeface="MS PGothic" panose="020B0600070205080204" charset="-128"/>
              </a:rPr>
              <a:t>)</a:t>
            </a:r>
            <a:endParaRPr lang="en-US" altLang="zh-CN" sz="1800" dirty="0">
              <a:ea typeface="MS PGothic" panose="020B0600070205080204" charset="-128"/>
            </a:endParaRPr>
          </a:p>
          <a:p>
            <a:r>
              <a:rPr lang="en-US" altLang="zh-CN" sz="2000" b="1" dirty="0">
                <a:ea typeface="MS PGothic" panose="020B0600070205080204" charset="-128"/>
              </a:rPr>
              <a:t>Type-2: </a:t>
            </a:r>
            <a:r>
              <a:rPr lang="en-US" altLang="zh-CN" sz="2000" u="sng" dirty="0">
                <a:ea typeface="MS PGothic" panose="020B0600070205080204" charset="-128"/>
              </a:rPr>
              <a:t>Close-to-open consistency</a:t>
            </a:r>
            <a:endParaRPr lang="en-US" altLang="zh-CN" sz="2000" u="sng" dirty="0">
              <a:ea typeface="MS PGothic" panose="020B0600070205080204" charset="-128"/>
            </a:endParaRPr>
          </a:p>
          <a:p>
            <a:pPr lvl="1"/>
            <a:r>
              <a:rPr lang="en-US" altLang="zh-CN" sz="1800" dirty="0">
                <a:ea typeface="MS PGothic" panose="020B0600070205080204" charset="-128"/>
              </a:rPr>
              <a:t>Higher data rate</a:t>
            </a:r>
            <a:endParaRPr lang="en-US" altLang="zh-CN" sz="1800" dirty="0">
              <a:ea typeface="MS PGothic" panose="020B0600070205080204" charset="-128"/>
            </a:endParaRPr>
          </a:p>
          <a:p>
            <a:pPr lvl="1"/>
            <a:r>
              <a:rPr lang="en-US" altLang="zh-CN" sz="1800" b="1" dirty="0">
                <a:ea typeface="MS PGothic" panose="020B0600070205080204" charset="-128"/>
              </a:rPr>
              <a:t>GETATTR</a:t>
            </a:r>
            <a:r>
              <a:rPr lang="en-US" altLang="zh-CN" sz="1800" dirty="0">
                <a:ea typeface="MS PGothic" panose="020B0600070205080204" charset="-128"/>
              </a:rPr>
              <a:t> when </a:t>
            </a:r>
            <a:r>
              <a:rPr lang="en-US" altLang="zh-CN" sz="1800" b="1" dirty="0">
                <a:ea typeface="MS PGothic" panose="020B0600070205080204" charset="-128"/>
              </a:rPr>
              <a:t>OPEN</a:t>
            </a:r>
            <a:r>
              <a:rPr lang="en-US" altLang="zh-CN" sz="1800" dirty="0">
                <a:ea typeface="MS PGothic" panose="020B0600070205080204" charset="-128"/>
              </a:rPr>
              <a:t>, to get last modification time</a:t>
            </a:r>
            <a:endParaRPr lang="en-US" altLang="zh-CN" sz="1800" dirty="0">
              <a:ea typeface="MS PGothic" panose="020B0600070205080204" charset="-128"/>
            </a:endParaRPr>
          </a:p>
          <a:p>
            <a:pPr lvl="1"/>
            <a:r>
              <a:rPr lang="en-US" altLang="zh-CN" sz="1800" dirty="0">
                <a:ea typeface="MS PGothic" panose="020B0600070205080204" charset="-128"/>
              </a:rPr>
              <a:t>Compare the time with its cache</a:t>
            </a:r>
            <a:endParaRPr lang="en-US" altLang="zh-CN" sz="1800" dirty="0">
              <a:ea typeface="MS PGothic" panose="020B0600070205080204" charset="-128"/>
            </a:endParaRPr>
          </a:p>
          <a:p>
            <a:pPr lvl="1"/>
            <a:r>
              <a:rPr lang="en-US" altLang="zh-CN" sz="1800" dirty="0">
                <a:ea typeface="MS PGothic" panose="020B0600070205080204" charset="-128"/>
              </a:rPr>
              <a:t>When </a:t>
            </a:r>
            <a:r>
              <a:rPr lang="en-US" altLang="zh-CN" sz="1800" b="1" dirty="0">
                <a:ea typeface="MS PGothic" panose="020B0600070205080204" charset="-128"/>
              </a:rPr>
              <a:t>CLOSE</a:t>
            </a:r>
            <a:r>
              <a:rPr lang="en-US" altLang="zh-CN" sz="1800" dirty="0">
                <a:ea typeface="MS PGothic" panose="020B0600070205080204" charset="-128"/>
              </a:rPr>
              <a:t>, send </a:t>
            </a:r>
            <a:r>
              <a:rPr lang="en-US" altLang="zh-CN" sz="1800" dirty="0">
                <a:solidFill>
                  <a:srgbClr val="FF0000"/>
                </a:solidFill>
                <a:ea typeface="MS PGothic" panose="020B0600070205080204" charset="-128"/>
              </a:rPr>
              <a:t>cached writes</a:t>
            </a:r>
            <a:r>
              <a:rPr lang="en-US" altLang="zh-CN" sz="1800" dirty="0">
                <a:ea typeface="MS PGothic" panose="020B0600070205080204" charset="-128"/>
              </a:rPr>
              <a:t> to the server(</a:t>
            </a:r>
            <a:r>
              <a:rPr lang="zh-CN" altLang="en-US" sz="1800" dirty="0">
                <a:ea typeface="宋体" panose="02010600030101010101" pitchFamily="2" charset="-122"/>
              </a:rPr>
              <a:t>每次</a:t>
            </a:r>
            <a:r>
              <a:rPr lang="en-US" altLang="zh-CN" sz="1800" dirty="0">
                <a:ea typeface="宋体" panose="02010600030101010101" pitchFamily="2" charset="-122"/>
              </a:rPr>
              <a:t>close</a:t>
            </a:r>
            <a:r>
              <a:rPr lang="zh-CN" altLang="en-US" sz="1800" dirty="0">
                <a:ea typeface="宋体" panose="02010600030101010101" pitchFamily="2" charset="-122"/>
              </a:rPr>
              <a:t>时都将新的</a:t>
            </a:r>
            <a:r>
              <a:rPr lang="en-US" altLang="zh-CN" sz="1800" dirty="0">
                <a:ea typeface="宋体" panose="02010600030101010101" pitchFamily="2" charset="-122"/>
              </a:rPr>
              <a:t>write</a:t>
            </a:r>
            <a:r>
              <a:rPr lang="zh-CN" altLang="en-US" sz="1800" dirty="0">
                <a:ea typeface="宋体" panose="02010600030101010101" pitchFamily="2" charset="-122"/>
              </a:rPr>
              <a:t>直接</a:t>
            </a:r>
            <a:r>
              <a:rPr lang="en-US" altLang="zh-CN" sz="1800" dirty="0">
                <a:ea typeface="宋体" panose="02010600030101010101" pitchFamily="2" charset="-122"/>
              </a:rPr>
              <a:t>write</a:t>
            </a:r>
            <a:r>
              <a:rPr lang="zh-CN" altLang="en-US" sz="1800" dirty="0">
                <a:ea typeface="宋体" panose="02010600030101010101" pitchFamily="2" charset="-122"/>
              </a:rPr>
              <a:t>到</a:t>
            </a:r>
            <a:r>
              <a:rPr lang="en-US" altLang="zh-CN" sz="1800" dirty="0">
                <a:ea typeface="宋体" panose="02010600030101010101" pitchFamily="2" charset="-122"/>
              </a:rPr>
              <a:t>server</a:t>
            </a:r>
            <a:r>
              <a:rPr lang="zh-CN" altLang="en-US" sz="1800" dirty="0">
                <a:ea typeface="宋体" panose="02010600030101010101" pitchFamily="2" charset="-122"/>
              </a:rPr>
              <a:t>中去。</a:t>
            </a:r>
            <a:r>
              <a:rPr lang="en-US" altLang="zh-CN" sz="1800" dirty="0">
                <a:ea typeface="MS PGothic" panose="020B0600070205080204" charset="-128"/>
              </a:rPr>
              <a:t>)</a:t>
            </a:r>
            <a:endParaRPr lang="en-US" altLang="zh-CN" sz="1800" dirty="0">
              <a:ea typeface="MS PGothic" panose="020B0600070205080204" charset="-128"/>
            </a:endParaRPr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7544AEE6-96FB-F34B-9D1D-22D0B4E05235}" type="slidenum">
              <a:rPr lang="zh-CN" altLang="en-US" sz="1400" b="0">
                <a:latin typeface="Arial" panose="020B0604020202020204" pitchFamily="34" charset="0"/>
                <a:ea typeface="Adobe 楷体 Std R" charset="0"/>
                <a:cs typeface="Adobe 楷体 Std R" charset="0"/>
              </a:rPr>
            </a:fld>
            <a:endParaRPr lang="en-US" altLang="zh-CN" sz="1400" b="0" dirty="0">
              <a:latin typeface="Arial" panose="020B0604020202020204" pitchFamily="34" charset="0"/>
              <a:ea typeface="Adobe 楷体 Std R" charset="0"/>
              <a:cs typeface="Adobe 楷体 Std R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等线" panose="02010600030101010101" charset="-122"/>
              </a:rPr>
              <a:t>Coherence</a:t>
            </a:r>
            <a:endParaRPr lang="zh-CN" altLang="en-US" dirty="0">
              <a:ea typeface="等线" panose="02010600030101010101" charset="-122"/>
            </a:endParaRPr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6063C3B4-FA0E-664B-8F54-CD5CECFCD25B}" type="slidenum">
              <a:rPr lang="zh-CN" altLang="en-US" sz="1400" b="0">
                <a:latin typeface="等线" panose="02010600030101010101" charset="-122"/>
                <a:ea typeface="等线" panose="02010600030101010101" charset="-122"/>
                <a:cs typeface="Adobe 楷体 Std R" charset="0"/>
              </a:rPr>
            </a:fld>
            <a:endParaRPr lang="en-US" altLang="zh-CN" sz="1400" b="0">
              <a:latin typeface="等线" panose="02010600030101010101" charset="-122"/>
              <a:ea typeface="等线" panose="02010600030101010101" charset="-122"/>
              <a:cs typeface="Adobe 楷体 Std R" charset="0"/>
            </a:endParaRP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1723917"/>
            <a:ext cx="7905750" cy="272256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331640" y="1323807"/>
            <a:ext cx="5688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>
                <a:solidFill>
                  <a:srgbClr val="0096FF"/>
                </a:solidFill>
                <a:latin typeface="等线" panose="02010600030101010101" charset="-122"/>
                <a:ea typeface="等线" panose="02010600030101010101" charset="-122"/>
              </a:rPr>
              <a:t>Two cases of close-to-open consistency</a:t>
            </a:r>
            <a:endParaRPr kumimoji="1" lang="zh-CN" altLang="en-US" sz="2000" b="1" dirty="0">
              <a:solidFill>
                <a:srgbClr val="0096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9552" y="5021971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More contents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of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consistency in chapter 9 and 10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等线" panose="02010600030101010101" charset="-122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7825" y="4344670"/>
            <a:ext cx="82232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case1</a:t>
            </a:r>
            <a:r>
              <a:rPr lang="zh-CN" altLang="en-US" sz="1600"/>
              <a:t>保证了</a:t>
            </a:r>
            <a:r>
              <a:rPr lang="en-US" altLang="zh-CN" sz="1600"/>
              <a:t>read</a:t>
            </a:r>
            <a:r>
              <a:rPr lang="zh-CN" altLang="en-US" sz="1600"/>
              <a:t>读取的是最新</a:t>
            </a:r>
            <a:r>
              <a:rPr lang="en-US" altLang="zh-CN" sz="1600"/>
              <a:t>write</a:t>
            </a:r>
            <a:r>
              <a:rPr lang="zh-CN" altLang="en-US" sz="1600"/>
              <a:t>进来的数据，但是</a:t>
            </a:r>
            <a:r>
              <a:rPr lang="en-US" altLang="zh-CN" sz="1600"/>
              <a:t>case2</a:t>
            </a:r>
            <a:r>
              <a:rPr lang="zh-CN" altLang="en-US" sz="1600"/>
              <a:t>不能保证</a:t>
            </a:r>
            <a:r>
              <a:rPr lang="en-US" altLang="zh-CN" sz="1600"/>
              <a:t>read</a:t>
            </a:r>
            <a:r>
              <a:rPr lang="zh-CN" altLang="en-US" sz="1600"/>
              <a:t>与</a:t>
            </a:r>
            <a:r>
              <a:rPr lang="en-US" altLang="zh-CN" sz="1600"/>
              <a:t>write</a:t>
            </a:r>
            <a:r>
              <a:rPr lang="zh-CN" altLang="en-US" sz="1600"/>
              <a:t>的顺序。</a:t>
            </a:r>
            <a:endParaRPr lang="zh-CN" altLang="en-US" sz="1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MS PGothic" panose="020B0600070205080204" charset="-128"/>
              </a:rPr>
              <a:t>VFS:</a:t>
            </a:r>
            <a:r>
              <a:rPr lang="zh-CN" altLang="en-US" dirty="0">
                <a:ea typeface="MS PGothic" panose="020B0600070205080204" charset="-128"/>
              </a:rPr>
              <a:t> </a:t>
            </a:r>
            <a:r>
              <a:rPr lang="en-US" altLang="zh-CN" dirty="0">
                <a:ea typeface="MS PGothic" panose="020B0600070205080204" charset="-128"/>
              </a:rPr>
              <a:t>Extend the </a:t>
            </a:r>
            <a:r>
              <a:rPr lang="en-US" altLang="zh-CN" dirty="0" err="1">
                <a:ea typeface="MS PGothic" panose="020B0600070205080204" charset="-128"/>
              </a:rPr>
              <a:t>inode</a:t>
            </a:r>
            <a:r>
              <a:rPr lang="en-US" altLang="zh-CN" dirty="0">
                <a:ea typeface="MS PGothic" panose="020B0600070205080204" charset="-128"/>
              </a:rPr>
              <a:t>-based FS to support NFS</a:t>
            </a:r>
            <a:endParaRPr lang="zh-CN" altLang="en-US" dirty="0">
              <a:ea typeface="MS PGothic" panose="020B0600070205080204" charset="-128"/>
            </a:endParaRP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6287"/>
          </a:xfrm>
        </p:spPr>
        <p:txBody>
          <a:bodyPr>
            <a:noAutofit/>
          </a:bodyPr>
          <a:lstStyle/>
          <a:p>
            <a:r>
              <a:rPr lang="en-US" altLang="zh-CN" sz="2000" dirty="0" err="1">
                <a:ea typeface="MS PGothic" panose="020B0600070205080204" charset="-128"/>
              </a:rPr>
              <a:t>Vnode</a:t>
            </a:r>
            <a:endParaRPr lang="en-US" altLang="zh-CN" sz="2000" dirty="0">
              <a:ea typeface="MS PGothic" panose="020B0600070205080204" charset="-128"/>
            </a:endParaRPr>
          </a:p>
          <a:p>
            <a:pPr lvl="1"/>
            <a:r>
              <a:rPr lang="en-US" altLang="zh-CN" sz="2000" dirty="0">
                <a:ea typeface="MS PGothic" panose="020B0600070205080204" charset="-128"/>
              </a:rPr>
              <a:t>Abstract whether a file or directory is local or remote</a:t>
            </a:r>
            <a:endParaRPr lang="en-US" altLang="zh-CN" sz="2000" dirty="0">
              <a:ea typeface="MS PGothic" panose="020B0600070205080204" charset="-128"/>
            </a:endParaRPr>
          </a:p>
          <a:p>
            <a:pPr lvl="1"/>
            <a:r>
              <a:rPr lang="en-US" altLang="zh-CN" sz="2000" dirty="0">
                <a:ea typeface="MS PGothic" panose="020B0600070205080204" charset="-128"/>
              </a:rPr>
              <a:t>In volatile memory (why?)</a:t>
            </a:r>
            <a:endParaRPr lang="en-US" altLang="zh-CN" sz="2000" dirty="0">
              <a:ea typeface="MS PGothic" panose="020B0600070205080204" charset="-128"/>
            </a:endParaRPr>
          </a:p>
          <a:p>
            <a:pPr lvl="1"/>
            <a:r>
              <a:rPr lang="en-US" altLang="zh-CN" sz="2000" dirty="0">
                <a:ea typeface="MS PGothic" panose="020B0600070205080204" charset="-128"/>
              </a:rPr>
              <a:t>Support several different local file system</a:t>
            </a:r>
            <a:endParaRPr lang="en-US" altLang="zh-CN" sz="2000" dirty="0">
              <a:ea typeface="MS PGothic" panose="020B0600070205080204" charset="-128"/>
            </a:endParaRPr>
          </a:p>
          <a:p>
            <a:pPr lvl="1"/>
            <a:r>
              <a:rPr lang="en-US" altLang="zh-CN" sz="2000" dirty="0">
                <a:ea typeface="MS PGothic" panose="020B0600070205080204" charset="-128"/>
              </a:rPr>
              <a:t>Where should </a:t>
            </a:r>
            <a:r>
              <a:rPr lang="en-US" altLang="zh-CN" sz="2000" dirty="0" err="1">
                <a:ea typeface="MS PGothic" panose="020B0600070205080204" charset="-128"/>
              </a:rPr>
              <a:t>vnode</a:t>
            </a:r>
            <a:r>
              <a:rPr lang="en-US" altLang="zh-CN" sz="2000" dirty="0">
                <a:ea typeface="MS PGothic" panose="020B0600070205080204" charset="-128"/>
              </a:rPr>
              <a:t> layer be inserted?</a:t>
            </a:r>
            <a:endParaRPr lang="en-US" altLang="zh-CN" sz="2000" dirty="0">
              <a:ea typeface="MS PGothic" panose="020B0600070205080204" charset="-128"/>
            </a:endParaRPr>
          </a:p>
          <a:p>
            <a:r>
              <a:rPr lang="en-US" altLang="zh-CN" sz="2000" dirty="0" err="1">
                <a:ea typeface="MS PGothic" panose="020B0600070205080204" charset="-128"/>
              </a:rPr>
              <a:t>Vnode</a:t>
            </a:r>
            <a:r>
              <a:rPr lang="en-US" altLang="zh-CN" sz="2000" dirty="0">
                <a:ea typeface="MS PGothic" panose="020B0600070205080204" charset="-128"/>
              </a:rPr>
              <a:t> API</a:t>
            </a:r>
            <a:endParaRPr lang="en-US" altLang="zh-CN" sz="2000" dirty="0">
              <a:ea typeface="MS PGothic" panose="020B0600070205080204" charset="-128"/>
            </a:endParaRPr>
          </a:p>
          <a:p>
            <a:pPr lvl="1"/>
            <a:r>
              <a:rPr lang="en-US" altLang="zh-CN" sz="2000" dirty="0">
                <a:ea typeface="MS PGothic" panose="020B0600070205080204" charset="-128"/>
              </a:rPr>
              <a:t>Same as we learnt: OPEN, READ, WRITE, CLOSE…</a:t>
            </a:r>
            <a:endParaRPr lang="en-US" altLang="zh-CN" sz="2000" dirty="0">
              <a:ea typeface="MS PGothic" panose="020B0600070205080204" charset="-128"/>
            </a:endParaRPr>
          </a:p>
          <a:p>
            <a:pPr lvl="1"/>
            <a:r>
              <a:rPr lang="en-US" altLang="zh-CN" sz="2000" dirty="0">
                <a:ea typeface="MS PGothic" panose="020B0600070205080204" charset="-128"/>
              </a:rPr>
              <a:t>Code of </a:t>
            </a:r>
            <a:r>
              <a:rPr lang="en-US" altLang="zh-CN" sz="2000" dirty="0" err="1">
                <a:ea typeface="MS PGothic" panose="020B0600070205080204" charset="-128"/>
              </a:rPr>
              <a:t>fd_table</a:t>
            </a:r>
            <a:r>
              <a:rPr lang="en-US" altLang="zh-CN" sz="2000" dirty="0">
                <a:ea typeface="MS PGothic" panose="020B0600070205080204" charset="-128"/>
              </a:rPr>
              <a:t>, current </a:t>
            </a:r>
            <a:r>
              <a:rPr lang="en-US" altLang="zh-CN" sz="2000" dirty="0" err="1">
                <a:ea typeface="MS PGothic" panose="020B0600070205080204" charset="-128"/>
              </a:rPr>
              <a:t>dir</a:t>
            </a:r>
            <a:r>
              <a:rPr lang="en-US" altLang="zh-CN" sz="2000" dirty="0">
                <a:ea typeface="MS PGothic" panose="020B0600070205080204" charset="-128"/>
              </a:rPr>
              <a:t>, file name lookup, can be moved up to the file system call layer</a:t>
            </a:r>
            <a:endParaRPr lang="en-US" altLang="zh-CN" sz="2000" dirty="0">
              <a:ea typeface="MS PGothic" panose="020B0600070205080204" charset="-128"/>
            </a:endParaRPr>
          </a:p>
          <a:p>
            <a:pPr lvl="1"/>
            <a:endParaRPr lang="zh-CN" altLang="en-US" sz="2000" dirty="0">
              <a:ea typeface="MS PGothic" panose="020B0600070205080204" charset="-128"/>
            </a:endParaRP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0F40DBEE-0008-BD4C-BB78-1AF0E8FD8A11}" type="slidenum">
              <a:rPr lang="zh-CN" altLang="en-US" sz="1400" b="0">
                <a:latin typeface="Arial" panose="020B0604020202020204" pitchFamily="34" charset="0"/>
                <a:ea typeface="Adobe 楷体 Std R" charset="0"/>
                <a:cs typeface="Adobe 楷体 Std R" charset="0"/>
              </a:rPr>
            </a:fld>
            <a:endParaRPr lang="en-US" altLang="zh-CN" sz="1400" b="0" dirty="0">
              <a:latin typeface="Arial" panose="020B0604020202020204" pitchFamily="34" charset="0"/>
              <a:ea typeface="Adobe 楷体 Std R" charset="0"/>
              <a:cs typeface="Adobe 楷体 Std R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5818303" y="4272758"/>
            <a:ext cx="3038209" cy="1240753"/>
            <a:chOff x="5004048" y="4297660"/>
            <a:chExt cx="3038209" cy="1240753"/>
          </a:xfrm>
        </p:grpSpPr>
        <p:grpSp>
          <p:nvGrpSpPr>
            <p:cNvPr id="12" name="组合 11"/>
            <p:cNvGrpSpPr/>
            <p:nvPr/>
          </p:nvGrpSpPr>
          <p:grpSpPr>
            <a:xfrm>
              <a:off x="5004048" y="4297660"/>
              <a:ext cx="905319" cy="801616"/>
              <a:chOff x="5914584" y="4712265"/>
              <a:chExt cx="905319" cy="801616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5914584" y="4712265"/>
                <a:ext cx="901209" cy="801616"/>
                <a:chOff x="5914584" y="4712265"/>
                <a:chExt cx="901209" cy="801616"/>
              </a:xfrm>
            </p:grpSpPr>
            <p:sp>
              <p:nvSpPr>
                <p:cNvPr id="6" name="矩形 5"/>
                <p:cNvSpPr/>
                <p:nvPr/>
              </p:nvSpPr>
              <p:spPr>
                <a:xfrm>
                  <a:off x="6060281" y="4888681"/>
                  <a:ext cx="609817" cy="62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5914584" y="4712265"/>
                  <a:ext cx="90120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File server</a:t>
                  </a:r>
                  <a:endParaRPr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  <p:grpSp>
            <p:nvGrpSpPr>
              <p:cNvPr id="10" name="组合 9"/>
              <p:cNvGrpSpPr/>
              <p:nvPr/>
            </p:nvGrpSpPr>
            <p:grpSpPr>
              <a:xfrm>
                <a:off x="5914584" y="4989264"/>
                <a:ext cx="905319" cy="494965"/>
                <a:chOff x="4881156" y="4586631"/>
                <a:chExt cx="905319" cy="494965"/>
              </a:xfrm>
            </p:grpSpPr>
            <p:sp>
              <p:nvSpPr>
                <p:cNvPr id="7" name="一个圆顶角并剪去另一个顶角的矩形 6"/>
                <p:cNvSpPr/>
                <p:nvPr/>
              </p:nvSpPr>
              <p:spPr>
                <a:xfrm>
                  <a:off x="5087522" y="4586631"/>
                  <a:ext cx="492589" cy="461665"/>
                </a:xfrm>
                <a:prstGeom prst="snip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4881156" y="4619931"/>
                  <a:ext cx="9053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solidFill>
                        <a:schemeClr val="accent6"/>
                      </a:solidFill>
                    </a:rPr>
                    <a:t>File:</a:t>
                  </a:r>
                  <a:endParaRPr kumimoji="1" lang="en-US" altLang="zh-CN" sz="1200" b="1" dirty="0">
                    <a:solidFill>
                      <a:schemeClr val="accent6"/>
                    </a:solidFill>
                  </a:endParaRPr>
                </a:p>
                <a:p>
                  <a:pPr algn="ctr"/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image</a:t>
                  </a:r>
                  <a:endParaRPr kumimoji="1"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</p:grpSp>
        <p:grpSp>
          <p:nvGrpSpPr>
            <p:cNvPr id="13" name="组合 12"/>
            <p:cNvGrpSpPr/>
            <p:nvPr/>
          </p:nvGrpSpPr>
          <p:grpSpPr>
            <a:xfrm>
              <a:off x="5835606" y="4297660"/>
              <a:ext cx="905319" cy="801616"/>
              <a:chOff x="5914584" y="4712265"/>
              <a:chExt cx="905319" cy="801616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5914584" y="4712265"/>
                <a:ext cx="901209" cy="801616"/>
                <a:chOff x="5914584" y="4712265"/>
                <a:chExt cx="901209" cy="801616"/>
              </a:xfrm>
            </p:grpSpPr>
            <p:sp>
              <p:nvSpPr>
                <p:cNvPr id="18" name="矩形 17"/>
                <p:cNvSpPr/>
                <p:nvPr/>
              </p:nvSpPr>
              <p:spPr>
                <a:xfrm>
                  <a:off x="6060281" y="4888681"/>
                  <a:ext cx="609817" cy="62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19" name="矩形 18"/>
                <p:cNvSpPr/>
                <p:nvPr/>
              </p:nvSpPr>
              <p:spPr>
                <a:xfrm>
                  <a:off x="5914584" y="4712265"/>
                  <a:ext cx="90120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File server</a:t>
                  </a:r>
                  <a:endParaRPr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5914584" y="4989264"/>
                <a:ext cx="905319" cy="494965"/>
                <a:chOff x="4881156" y="4586631"/>
                <a:chExt cx="905319" cy="494965"/>
              </a:xfrm>
            </p:grpSpPr>
            <p:sp>
              <p:nvSpPr>
                <p:cNvPr id="16" name="一个圆顶角并剪去另一个顶角的矩形 15"/>
                <p:cNvSpPr/>
                <p:nvPr/>
              </p:nvSpPr>
              <p:spPr>
                <a:xfrm>
                  <a:off x="5087522" y="4586631"/>
                  <a:ext cx="492589" cy="461665"/>
                </a:xfrm>
                <a:prstGeom prst="snip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>
                  <a:off x="4881156" y="4619931"/>
                  <a:ext cx="9053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solidFill>
                        <a:schemeClr val="accent6"/>
                      </a:solidFill>
                    </a:rPr>
                    <a:t>File:</a:t>
                  </a:r>
                  <a:endParaRPr kumimoji="1" lang="en-US" altLang="zh-CN" sz="1200" b="1" dirty="0">
                    <a:solidFill>
                      <a:schemeClr val="accent6"/>
                    </a:solidFill>
                  </a:endParaRPr>
                </a:p>
                <a:p>
                  <a:pPr algn="ctr"/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image</a:t>
                  </a:r>
                  <a:endParaRPr kumimoji="1"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</p:grpSp>
        <p:grpSp>
          <p:nvGrpSpPr>
            <p:cNvPr id="20" name="组合 19"/>
            <p:cNvGrpSpPr/>
            <p:nvPr/>
          </p:nvGrpSpPr>
          <p:grpSpPr>
            <a:xfrm>
              <a:off x="7136938" y="4297660"/>
              <a:ext cx="905319" cy="801616"/>
              <a:chOff x="5914584" y="4712265"/>
              <a:chExt cx="905319" cy="801616"/>
            </a:xfrm>
          </p:grpSpPr>
          <p:grpSp>
            <p:nvGrpSpPr>
              <p:cNvPr id="21" name="组合 20"/>
              <p:cNvGrpSpPr/>
              <p:nvPr/>
            </p:nvGrpSpPr>
            <p:grpSpPr>
              <a:xfrm>
                <a:off x="5914584" y="4712265"/>
                <a:ext cx="901209" cy="801616"/>
                <a:chOff x="5914584" y="4712265"/>
                <a:chExt cx="901209" cy="801616"/>
              </a:xfrm>
            </p:grpSpPr>
            <p:sp>
              <p:nvSpPr>
                <p:cNvPr id="25" name="矩形 24"/>
                <p:cNvSpPr/>
                <p:nvPr/>
              </p:nvSpPr>
              <p:spPr>
                <a:xfrm>
                  <a:off x="6060281" y="4888681"/>
                  <a:ext cx="609817" cy="62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5914584" y="4712265"/>
                  <a:ext cx="90120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File server</a:t>
                  </a:r>
                  <a:endParaRPr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  <p:grpSp>
            <p:nvGrpSpPr>
              <p:cNvPr id="22" name="组合 21"/>
              <p:cNvGrpSpPr/>
              <p:nvPr/>
            </p:nvGrpSpPr>
            <p:grpSpPr>
              <a:xfrm>
                <a:off x="5914584" y="4989264"/>
                <a:ext cx="905319" cy="494965"/>
                <a:chOff x="4881156" y="4586631"/>
                <a:chExt cx="905319" cy="494965"/>
              </a:xfrm>
            </p:grpSpPr>
            <p:sp>
              <p:nvSpPr>
                <p:cNvPr id="23" name="一个圆顶角并剪去另一个顶角的矩形 22"/>
                <p:cNvSpPr/>
                <p:nvPr/>
              </p:nvSpPr>
              <p:spPr>
                <a:xfrm>
                  <a:off x="5087522" y="4586631"/>
                  <a:ext cx="492589" cy="461665"/>
                </a:xfrm>
                <a:prstGeom prst="snip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4881156" y="4619931"/>
                  <a:ext cx="9053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solidFill>
                        <a:schemeClr val="accent6"/>
                      </a:solidFill>
                    </a:rPr>
                    <a:t>File:</a:t>
                  </a:r>
                  <a:endParaRPr kumimoji="1" lang="en-US" altLang="zh-CN" sz="1200" b="1" dirty="0">
                    <a:solidFill>
                      <a:schemeClr val="accent6"/>
                    </a:solidFill>
                  </a:endParaRPr>
                </a:p>
                <a:p>
                  <a:pPr algn="ctr"/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image</a:t>
                  </a:r>
                  <a:endParaRPr kumimoji="1"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</p:grpSp>
        <p:sp>
          <p:nvSpPr>
            <p:cNvPr id="27" name="矩形 26"/>
            <p:cNvSpPr/>
            <p:nvPr/>
          </p:nvSpPr>
          <p:spPr>
            <a:xfrm>
              <a:off x="6680258" y="4546994"/>
              <a:ext cx="49244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2400" dirty="0">
                  <a:solidFill>
                    <a:schemeClr val="accent6"/>
                  </a:solidFill>
                </a:rPr>
                <a:t>…</a:t>
              </a:r>
              <a:endParaRPr lang="zh-CN" altLang="en-US" sz="2400" dirty="0">
                <a:solidFill>
                  <a:schemeClr val="accent6"/>
                </a:solidFill>
              </a:endParaRPr>
            </a:p>
          </p:txBody>
        </p:sp>
        <p:cxnSp>
          <p:nvCxnSpPr>
            <p:cNvPr id="29" name="直线连接符 28"/>
            <p:cNvCxnSpPr/>
            <p:nvPr/>
          </p:nvCxnSpPr>
          <p:spPr>
            <a:xfrm>
              <a:off x="5090360" y="5161756"/>
              <a:ext cx="28884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5495307" y="5199859"/>
              <a:ext cx="2191626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solidFill>
                    <a:schemeClr val="accent6"/>
                  </a:solidFill>
                </a:rPr>
                <a:t>Distributed file system</a:t>
              </a:r>
              <a:endParaRPr lang="zh-CN" altLang="en-US" sz="16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5758122" y="2568458"/>
            <a:ext cx="3098390" cy="1384372"/>
            <a:chOff x="5645427" y="2766408"/>
            <a:chExt cx="3098390" cy="1384372"/>
          </a:xfrm>
        </p:grpSpPr>
        <p:grpSp>
          <p:nvGrpSpPr>
            <p:cNvPr id="33" name="组合 32"/>
            <p:cNvGrpSpPr/>
            <p:nvPr/>
          </p:nvGrpSpPr>
          <p:grpSpPr>
            <a:xfrm>
              <a:off x="5645427" y="2766408"/>
              <a:ext cx="1309974" cy="899967"/>
              <a:chOff x="6831174" y="4263832"/>
              <a:chExt cx="1309974" cy="899967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6848261" y="4495975"/>
                <a:ext cx="1212919" cy="66782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6831174" y="4263832"/>
                <a:ext cx="130997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accent6"/>
                    </a:solidFill>
                  </a:rPr>
                  <a:t>Database server</a:t>
                </a:r>
                <a:endParaRPr lang="zh-CN" altLang="en-US" sz="1200" dirty="0">
                  <a:solidFill>
                    <a:schemeClr val="accent6"/>
                  </a:solidFill>
                </a:endParaRPr>
              </a:p>
            </p:txBody>
          </p:sp>
          <p:grpSp>
            <p:nvGrpSpPr>
              <p:cNvPr id="36" name="组合 35"/>
              <p:cNvGrpSpPr/>
              <p:nvPr/>
            </p:nvGrpSpPr>
            <p:grpSpPr>
              <a:xfrm>
                <a:off x="6951983" y="4538944"/>
                <a:ext cx="1080001" cy="584154"/>
                <a:chOff x="6642225" y="3964214"/>
                <a:chExt cx="816191" cy="584154"/>
              </a:xfrm>
            </p:grpSpPr>
            <p:sp>
              <p:nvSpPr>
                <p:cNvPr id="37" name="磁盘 36"/>
                <p:cNvSpPr/>
                <p:nvPr/>
              </p:nvSpPr>
              <p:spPr>
                <a:xfrm>
                  <a:off x="6642225" y="3964214"/>
                  <a:ext cx="816191" cy="584154"/>
                </a:xfrm>
                <a:prstGeom prst="flowChartMagneticDisk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200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6679366" y="4033238"/>
                  <a:ext cx="733109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solidFill>
                        <a:schemeClr val="accent6"/>
                      </a:solidFill>
                    </a:rPr>
                    <a:t>Database</a:t>
                  </a:r>
                  <a:endParaRPr kumimoji="1" lang="en-US" altLang="zh-CN" sz="1200" b="1" dirty="0">
                    <a:solidFill>
                      <a:schemeClr val="accent6"/>
                    </a:solidFill>
                  </a:endParaRPr>
                </a:p>
                <a:p>
                  <a:pPr algn="ctr"/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user, price</a:t>
                  </a:r>
                  <a:endParaRPr kumimoji="1"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</p:grpSp>
        <p:grpSp>
          <p:nvGrpSpPr>
            <p:cNvPr id="39" name="组合 38"/>
            <p:cNvGrpSpPr/>
            <p:nvPr/>
          </p:nvGrpSpPr>
          <p:grpSpPr>
            <a:xfrm>
              <a:off x="7433843" y="2770148"/>
              <a:ext cx="1309974" cy="899967"/>
              <a:chOff x="6831174" y="4263832"/>
              <a:chExt cx="1309974" cy="899967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6848261" y="4495975"/>
                <a:ext cx="1212919" cy="66782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6831174" y="4263832"/>
                <a:ext cx="130997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accent6"/>
                    </a:solidFill>
                  </a:rPr>
                  <a:t>Database server</a:t>
                </a:r>
                <a:endParaRPr lang="zh-CN" altLang="en-US" sz="1200" dirty="0">
                  <a:solidFill>
                    <a:schemeClr val="accent6"/>
                  </a:solidFill>
                </a:endParaRPr>
              </a:p>
            </p:txBody>
          </p:sp>
          <p:grpSp>
            <p:nvGrpSpPr>
              <p:cNvPr id="42" name="组合 41"/>
              <p:cNvGrpSpPr/>
              <p:nvPr/>
            </p:nvGrpSpPr>
            <p:grpSpPr>
              <a:xfrm>
                <a:off x="6951983" y="4538944"/>
                <a:ext cx="1080001" cy="584154"/>
                <a:chOff x="6642225" y="3964214"/>
                <a:chExt cx="816191" cy="584154"/>
              </a:xfrm>
            </p:grpSpPr>
            <p:sp>
              <p:nvSpPr>
                <p:cNvPr id="43" name="磁盘 42"/>
                <p:cNvSpPr/>
                <p:nvPr/>
              </p:nvSpPr>
              <p:spPr>
                <a:xfrm>
                  <a:off x="6642225" y="3964214"/>
                  <a:ext cx="816191" cy="584154"/>
                </a:xfrm>
                <a:prstGeom prst="flowChartMagneticDisk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200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6679366" y="4033238"/>
                  <a:ext cx="733109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solidFill>
                        <a:schemeClr val="accent6"/>
                      </a:solidFill>
                    </a:rPr>
                    <a:t>Database</a:t>
                  </a:r>
                  <a:endParaRPr kumimoji="1" lang="en-US" altLang="zh-CN" sz="1200" b="1" dirty="0">
                    <a:solidFill>
                      <a:schemeClr val="accent6"/>
                    </a:solidFill>
                  </a:endParaRPr>
                </a:p>
                <a:p>
                  <a:pPr algn="ctr"/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user, price</a:t>
                  </a:r>
                  <a:endParaRPr kumimoji="1"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</p:grpSp>
        <p:cxnSp>
          <p:nvCxnSpPr>
            <p:cNvPr id="45" name="直线连接符 44"/>
            <p:cNvCxnSpPr/>
            <p:nvPr/>
          </p:nvCxnSpPr>
          <p:spPr>
            <a:xfrm>
              <a:off x="5645427" y="3793604"/>
              <a:ext cx="30813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/>
            <p:cNvSpPr/>
            <p:nvPr/>
          </p:nvSpPr>
          <p:spPr>
            <a:xfrm>
              <a:off x="6897697" y="3066734"/>
              <a:ext cx="49244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2400" dirty="0">
                  <a:solidFill>
                    <a:schemeClr val="accent6"/>
                  </a:solidFill>
                </a:rPr>
                <a:t>…</a:t>
              </a:r>
              <a:endParaRPr lang="zh-CN" altLang="en-US" sz="2400" dirty="0">
                <a:solidFill>
                  <a:schemeClr val="accent6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151448" y="3812226"/>
              <a:ext cx="2064989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solidFill>
                    <a:schemeClr val="accent6"/>
                  </a:solidFill>
                </a:rPr>
                <a:t>Distributed database</a:t>
              </a:r>
              <a:endParaRPr lang="zh-CN" altLang="en-US" sz="16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5383207" y="1199766"/>
            <a:ext cx="3704912" cy="1076455"/>
            <a:chOff x="5248883" y="1420516"/>
            <a:chExt cx="3704912" cy="1076455"/>
          </a:xfrm>
        </p:grpSpPr>
        <p:grpSp>
          <p:nvGrpSpPr>
            <p:cNvPr id="63" name="组合 62"/>
            <p:cNvGrpSpPr/>
            <p:nvPr/>
          </p:nvGrpSpPr>
          <p:grpSpPr>
            <a:xfrm>
              <a:off x="5248883" y="1420516"/>
              <a:ext cx="3704912" cy="608773"/>
              <a:chOff x="5248883" y="1420516"/>
              <a:chExt cx="3704912" cy="608773"/>
            </a:xfrm>
          </p:grpSpPr>
          <p:grpSp>
            <p:nvGrpSpPr>
              <p:cNvPr id="50" name="组合 49"/>
              <p:cNvGrpSpPr/>
              <p:nvPr/>
            </p:nvGrpSpPr>
            <p:grpSpPr>
              <a:xfrm>
                <a:off x="5248883" y="1424862"/>
                <a:ext cx="1215397" cy="604427"/>
                <a:chOff x="4705349" y="3308267"/>
                <a:chExt cx="1215397" cy="604427"/>
              </a:xfrm>
            </p:grpSpPr>
            <p:sp>
              <p:nvSpPr>
                <p:cNvPr id="51" name="梯形 50"/>
                <p:cNvSpPr/>
                <p:nvPr/>
              </p:nvSpPr>
              <p:spPr>
                <a:xfrm>
                  <a:off x="4857850" y="3506191"/>
                  <a:ext cx="910397" cy="406503"/>
                </a:xfrm>
                <a:prstGeom prst="trapezoi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4896935" y="3566708"/>
                  <a:ext cx="79220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solidFill>
                        <a:schemeClr val="accent6"/>
                      </a:solidFill>
                    </a:rPr>
                    <a:t>Caching</a:t>
                  </a:r>
                  <a:endParaRPr kumimoji="1" lang="en-US" altLang="zh-CN" sz="1200" b="1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53" name="矩形 52"/>
                <p:cNvSpPr/>
                <p:nvPr/>
              </p:nvSpPr>
              <p:spPr>
                <a:xfrm>
                  <a:off x="4705349" y="3308267"/>
                  <a:ext cx="12153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Caching server</a:t>
                  </a:r>
                  <a:endParaRPr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  <p:grpSp>
            <p:nvGrpSpPr>
              <p:cNvPr id="54" name="组合 53"/>
              <p:cNvGrpSpPr/>
              <p:nvPr/>
            </p:nvGrpSpPr>
            <p:grpSpPr>
              <a:xfrm>
                <a:off x="6350866" y="1424862"/>
                <a:ext cx="1215397" cy="604427"/>
                <a:chOff x="4705349" y="3308267"/>
                <a:chExt cx="1215397" cy="604427"/>
              </a:xfrm>
            </p:grpSpPr>
            <p:sp>
              <p:nvSpPr>
                <p:cNvPr id="55" name="梯形 54"/>
                <p:cNvSpPr/>
                <p:nvPr/>
              </p:nvSpPr>
              <p:spPr>
                <a:xfrm>
                  <a:off x="4857850" y="3506191"/>
                  <a:ext cx="910397" cy="406503"/>
                </a:xfrm>
                <a:prstGeom prst="trapezoi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56" name="矩形 55"/>
                <p:cNvSpPr/>
                <p:nvPr/>
              </p:nvSpPr>
              <p:spPr>
                <a:xfrm>
                  <a:off x="4896935" y="3566708"/>
                  <a:ext cx="79220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solidFill>
                        <a:schemeClr val="accent6"/>
                      </a:solidFill>
                    </a:rPr>
                    <a:t>Caching</a:t>
                  </a:r>
                  <a:endParaRPr kumimoji="1" lang="en-US" altLang="zh-CN" sz="1200" b="1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57" name="矩形 56"/>
                <p:cNvSpPr/>
                <p:nvPr/>
              </p:nvSpPr>
              <p:spPr>
                <a:xfrm>
                  <a:off x="4705349" y="3308267"/>
                  <a:ext cx="12153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Caching server</a:t>
                  </a:r>
                  <a:endParaRPr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  <p:grpSp>
            <p:nvGrpSpPr>
              <p:cNvPr id="58" name="组合 57"/>
              <p:cNvGrpSpPr/>
              <p:nvPr/>
            </p:nvGrpSpPr>
            <p:grpSpPr>
              <a:xfrm>
                <a:off x="7738398" y="1420516"/>
                <a:ext cx="1215397" cy="604427"/>
                <a:chOff x="4705349" y="3308267"/>
                <a:chExt cx="1215397" cy="604427"/>
              </a:xfrm>
            </p:grpSpPr>
            <p:sp>
              <p:nvSpPr>
                <p:cNvPr id="59" name="梯形 58"/>
                <p:cNvSpPr/>
                <p:nvPr/>
              </p:nvSpPr>
              <p:spPr>
                <a:xfrm>
                  <a:off x="4857850" y="3506191"/>
                  <a:ext cx="910397" cy="406503"/>
                </a:xfrm>
                <a:prstGeom prst="trapezoi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60" name="矩形 59"/>
                <p:cNvSpPr/>
                <p:nvPr/>
              </p:nvSpPr>
              <p:spPr>
                <a:xfrm>
                  <a:off x="4896935" y="3566708"/>
                  <a:ext cx="79220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solidFill>
                        <a:schemeClr val="accent6"/>
                      </a:solidFill>
                    </a:rPr>
                    <a:t>Caching</a:t>
                  </a:r>
                  <a:endParaRPr kumimoji="1" lang="en-US" altLang="zh-CN" sz="1200" b="1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61" name="矩形 60"/>
                <p:cNvSpPr/>
                <p:nvPr/>
              </p:nvSpPr>
              <p:spPr>
                <a:xfrm>
                  <a:off x="4705349" y="3308267"/>
                  <a:ext cx="12153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Caching server</a:t>
                  </a:r>
                  <a:endParaRPr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  <p:sp>
            <p:nvSpPr>
              <p:cNvPr id="62" name="矩形 61"/>
              <p:cNvSpPr/>
              <p:nvPr/>
            </p:nvSpPr>
            <p:spPr>
              <a:xfrm>
                <a:off x="7415910" y="1502122"/>
                <a:ext cx="492443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accent6"/>
                    </a:solidFill>
                  </a:rPr>
                  <a:t>…</a:t>
                </a:r>
                <a:endParaRPr lang="zh-CN" altLang="en-US" sz="2400" dirty="0">
                  <a:solidFill>
                    <a:schemeClr val="accent6"/>
                  </a:solidFill>
                </a:endParaRPr>
              </a:p>
            </p:txBody>
          </p:sp>
        </p:grpSp>
        <p:cxnSp>
          <p:nvCxnSpPr>
            <p:cNvPr id="64" name="直线连接符 63"/>
            <p:cNvCxnSpPr/>
            <p:nvPr/>
          </p:nvCxnSpPr>
          <p:spPr>
            <a:xfrm>
              <a:off x="5308749" y="2137420"/>
              <a:ext cx="36450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矩形 65"/>
            <p:cNvSpPr/>
            <p:nvPr/>
          </p:nvSpPr>
          <p:spPr>
            <a:xfrm>
              <a:off x="6027005" y="2158417"/>
              <a:ext cx="1927131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solidFill>
                    <a:schemeClr val="accent6"/>
                  </a:solidFill>
                </a:rPr>
                <a:t>Distributed caching</a:t>
              </a:r>
              <a:endParaRPr lang="zh-CN" altLang="en-US" sz="16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2236116" y="3199271"/>
            <a:ext cx="768261" cy="2146974"/>
            <a:chOff x="3096000" y="3119298"/>
            <a:chExt cx="768261" cy="2146974"/>
          </a:xfrm>
        </p:grpSpPr>
        <p:sp>
          <p:nvSpPr>
            <p:cNvPr id="68" name="矩形 67"/>
            <p:cNvSpPr/>
            <p:nvPr/>
          </p:nvSpPr>
          <p:spPr>
            <a:xfrm>
              <a:off x="3096000" y="3119298"/>
              <a:ext cx="725111" cy="214697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 rot="5400000">
              <a:off x="2988299" y="3437380"/>
              <a:ext cx="690955" cy="180000"/>
              <a:chOff x="4884739" y="2696400"/>
              <a:chExt cx="690955" cy="180000"/>
            </a:xfrm>
          </p:grpSpPr>
          <p:sp>
            <p:nvSpPr>
              <p:cNvPr id="70" name="矩形 69"/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 rot="5400000">
              <a:off x="3219367" y="3437381"/>
              <a:ext cx="690955" cy="180000"/>
              <a:chOff x="4884739" y="2696400"/>
              <a:chExt cx="690955" cy="180000"/>
            </a:xfrm>
          </p:grpSpPr>
          <p:sp>
            <p:nvSpPr>
              <p:cNvPr id="74" name="矩形 73"/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 rot="5400000">
              <a:off x="2988299" y="4762203"/>
              <a:ext cx="690955" cy="180000"/>
              <a:chOff x="4884739" y="2696400"/>
              <a:chExt cx="690955" cy="180000"/>
            </a:xfrm>
          </p:grpSpPr>
          <p:sp>
            <p:nvSpPr>
              <p:cNvPr id="86" name="矩形 85"/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89" name="组合 88"/>
            <p:cNvGrpSpPr/>
            <p:nvPr/>
          </p:nvGrpSpPr>
          <p:grpSpPr>
            <a:xfrm rot="5400000">
              <a:off x="3219367" y="4762204"/>
              <a:ext cx="690955" cy="180000"/>
              <a:chOff x="4884739" y="2696400"/>
              <a:chExt cx="690955" cy="180000"/>
            </a:xfrm>
          </p:grpSpPr>
          <p:sp>
            <p:nvSpPr>
              <p:cNvPr id="90" name="矩形 89"/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93" name="矩形 92"/>
            <p:cNvSpPr/>
            <p:nvPr/>
          </p:nvSpPr>
          <p:spPr>
            <a:xfrm>
              <a:off x="3126559" y="4015893"/>
              <a:ext cx="737702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200" dirty="0">
                  <a:solidFill>
                    <a:srgbClr val="000000"/>
                  </a:solidFill>
                </a:rPr>
                <a:t>Load</a:t>
              </a:r>
              <a:endParaRPr kumimoji="1" lang="en-US" altLang="zh-CN" sz="1200" dirty="0">
                <a:solidFill>
                  <a:srgbClr val="000000"/>
                </a:solidFill>
              </a:endParaRPr>
            </a:p>
            <a:p>
              <a:r>
                <a:rPr kumimoji="1" lang="en-US" altLang="zh-CN" sz="1200" dirty="0">
                  <a:solidFill>
                    <a:srgbClr val="000000"/>
                  </a:solidFill>
                </a:rPr>
                <a:t>Balance</a:t>
              </a:r>
              <a:endParaRPr lang="zh-CN" altLang="en-US" sz="1200" dirty="0"/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3302994" y="2814021"/>
            <a:ext cx="1703228" cy="1049410"/>
            <a:chOff x="5882155" y="4329138"/>
            <a:chExt cx="1703228" cy="1049410"/>
          </a:xfrm>
        </p:grpSpPr>
        <p:sp>
          <p:nvSpPr>
            <p:cNvPr id="96" name="矩形 95"/>
            <p:cNvSpPr/>
            <p:nvPr/>
          </p:nvSpPr>
          <p:spPr>
            <a:xfrm>
              <a:off x="5882155" y="4329138"/>
              <a:ext cx="1703228" cy="90044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solidFill>
                  <a:schemeClr val="accent6"/>
                </a:solidFill>
              </a:endParaRPr>
            </a:p>
          </p:txBody>
        </p:sp>
        <p:sp>
          <p:nvSpPr>
            <p:cNvPr id="97" name="圆角矩形 96"/>
            <p:cNvSpPr/>
            <p:nvPr/>
          </p:nvSpPr>
          <p:spPr>
            <a:xfrm>
              <a:off x="5919232" y="4422093"/>
              <a:ext cx="1564153" cy="64325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chemeClr val="accent6"/>
                  </a:solidFill>
                </a:rPr>
                <a:t>Application #1</a:t>
              </a:r>
              <a:endParaRPr kumimoji="1" lang="en-US" altLang="zh-CN" sz="1200" b="1" dirty="0">
                <a:solidFill>
                  <a:schemeClr val="accent6"/>
                </a:solidFill>
              </a:endParaRPr>
            </a:p>
            <a:p>
              <a:pPr algn="ctr"/>
              <a:r>
                <a:rPr kumimoji="1" lang="en-US" altLang="zh-CN" sz="1200" dirty="0">
                  <a:solidFill>
                    <a:schemeClr val="accent6"/>
                  </a:solidFill>
                </a:rPr>
                <a:t>generate the page</a:t>
              </a:r>
              <a:endParaRPr kumimoji="1" lang="en-US" altLang="zh-CN" sz="1200" dirty="0">
                <a:solidFill>
                  <a:schemeClr val="accent6"/>
                </a:solidFill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5999834" y="5101549"/>
              <a:ext cx="140294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sz="1200" dirty="0">
                  <a:solidFill>
                    <a:schemeClr val="accent6"/>
                  </a:solidFill>
                </a:rPr>
                <a:t>Application server</a:t>
              </a:r>
              <a:endParaRPr lang="zh-CN" altLang="en-US" sz="12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3270533" y="4048243"/>
            <a:ext cx="1703228" cy="1049410"/>
            <a:chOff x="5882155" y="4329138"/>
            <a:chExt cx="1703228" cy="1049410"/>
          </a:xfrm>
        </p:grpSpPr>
        <p:sp>
          <p:nvSpPr>
            <p:cNvPr id="111" name="矩形 110"/>
            <p:cNvSpPr/>
            <p:nvPr/>
          </p:nvSpPr>
          <p:spPr>
            <a:xfrm>
              <a:off x="5882155" y="4329138"/>
              <a:ext cx="1703228" cy="90044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solidFill>
                  <a:schemeClr val="accent6"/>
                </a:solidFill>
              </a:endParaRPr>
            </a:p>
          </p:txBody>
        </p:sp>
        <p:sp>
          <p:nvSpPr>
            <p:cNvPr id="112" name="圆角矩形 111"/>
            <p:cNvSpPr/>
            <p:nvPr/>
          </p:nvSpPr>
          <p:spPr>
            <a:xfrm>
              <a:off x="5919232" y="4422093"/>
              <a:ext cx="1564153" cy="64325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chemeClr val="accent6"/>
                  </a:solidFill>
                </a:rPr>
                <a:t>Application #2</a:t>
              </a:r>
              <a:endParaRPr kumimoji="1" lang="en-US" altLang="zh-CN" sz="1200" b="1" dirty="0">
                <a:solidFill>
                  <a:schemeClr val="accent6"/>
                </a:solidFill>
              </a:endParaRPr>
            </a:p>
            <a:p>
              <a:pPr algn="ctr"/>
              <a:r>
                <a:rPr kumimoji="1" lang="en-US" altLang="zh-CN" sz="1200" dirty="0">
                  <a:solidFill>
                    <a:schemeClr val="accent6"/>
                  </a:solidFill>
                </a:rPr>
                <a:t>add the order</a:t>
              </a:r>
              <a:endParaRPr kumimoji="1" lang="en-US" altLang="zh-CN" sz="1200" dirty="0">
                <a:solidFill>
                  <a:schemeClr val="accent6"/>
                </a:solidFill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5999834" y="5101549"/>
              <a:ext cx="140294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sz="1200" dirty="0">
                  <a:solidFill>
                    <a:schemeClr val="accent6"/>
                  </a:solidFill>
                </a:rPr>
                <a:t>Application server</a:t>
              </a:r>
              <a:endParaRPr lang="zh-CN" altLang="en-US" sz="12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16" name="矩形 115"/>
          <p:cNvSpPr/>
          <p:nvPr/>
        </p:nvSpPr>
        <p:spPr>
          <a:xfrm rot="5400000">
            <a:off x="3984226" y="5112000"/>
            <a:ext cx="4924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chemeClr val="accent6"/>
                </a:solidFill>
              </a:rPr>
              <a:t>…</a:t>
            </a:r>
            <a:endParaRPr lang="zh-CN" altLang="en-US" sz="2400" dirty="0">
              <a:solidFill>
                <a:schemeClr val="accent6"/>
              </a:solidFill>
            </a:endParaRPr>
          </a:p>
        </p:txBody>
      </p:sp>
      <p:cxnSp>
        <p:nvCxnSpPr>
          <p:cNvPr id="32" name="直线连接符 31"/>
          <p:cNvCxnSpPr/>
          <p:nvPr/>
        </p:nvCxnSpPr>
        <p:spPr>
          <a:xfrm>
            <a:off x="1979712" y="2706957"/>
            <a:ext cx="0" cy="35864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/>
          <p:cNvCxnSpPr/>
          <p:nvPr/>
        </p:nvCxnSpPr>
        <p:spPr>
          <a:xfrm>
            <a:off x="1979712" y="2706957"/>
            <a:ext cx="324036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/>
          <p:cNvCxnSpPr/>
          <p:nvPr/>
        </p:nvCxnSpPr>
        <p:spPr>
          <a:xfrm flipV="1">
            <a:off x="5220072" y="1129308"/>
            <a:ext cx="0" cy="157764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/>
          <p:cNvCxnSpPr/>
          <p:nvPr/>
        </p:nvCxnSpPr>
        <p:spPr>
          <a:xfrm>
            <a:off x="5220072" y="1129308"/>
            <a:ext cx="439248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/>
          <p:cNvGrpSpPr/>
          <p:nvPr/>
        </p:nvGrpSpPr>
        <p:grpSpPr>
          <a:xfrm rot="16200000">
            <a:off x="703673" y="3881347"/>
            <a:ext cx="1548280" cy="638043"/>
            <a:chOff x="6020855" y="1361203"/>
            <a:chExt cx="1548280" cy="638043"/>
          </a:xfrm>
        </p:grpSpPr>
        <p:sp>
          <p:nvSpPr>
            <p:cNvPr id="102" name="云形 101"/>
            <p:cNvSpPr/>
            <p:nvPr/>
          </p:nvSpPr>
          <p:spPr>
            <a:xfrm>
              <a:off x="6020855" y="1361203"/>
              <a:ext cx="1548280" cy="638043"/>
            </a:xfrm>
            <a:prstGeom prst="clou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6311529" y="1443038"/>
              <a:ext cx="9669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rgbClr val="000000"/>
                  </a:solidFill>
                </a:rPr>
                <a:t>Internet</a:t>
              </a:r>
              <a:endParaRPr lang="zh-CN" altLang="en-US" dirty="0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1911161" y="3550232"/>
            <a:ext cx="252000" cy="517828"/>
            <a:chOff x="1735514" y="3550232"/>
            <a:chExt cx="420567" cy="517828"/>
          </a:xfrm>
        </p:grpSpPr>
        <p:cxnSp>
          <p:nvCxnSpPr>
            <p:cNvPr id="104" name="直线箭头连接符 103"/>
            <p:cNvCxnSpPr/>
            <p:nvPr/>
          </p:nvCxnSpPr>
          <p:spPr>
            <a:xfrm>
              <a:off x="1735514" y="3550232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线箭头连接符 105"/>
            <p:cNvCxnSpPr/>
            <p:nvPr/>
          </p:nvCxnSpPr>
          <p:spPr>
            <a:xfrm>
              <a:off x="1735514" y="3720585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箭头连接符 106"/>
            <p:cNvCxnSpPr/>
            <p:nvPr/>
          </p:nvCxnSpPr>
          <p:spPr>
            <a:xfrm>
              <a:off x="1735514" y="3897707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箭头连接符 107"/>
            <p:cNvCxnSpPr/>
            <p:nvPr/>
          </p:nvCxnSpPr>
          <p:spPr>
            <a:xfrm>
              <a:off x="1735514" y="4068060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组合 114"/>
          <p:cNvGrpSpPr/>
          <p:nvPr/>
        </p:nvGrpSpPr>
        <p:grpSpPr>
          <a:xfrm>
            <a:off x="1907704" y="4263806"/>
            <a:ext cx="252000" cy="517828"/>
            <a:chOff x="1735514" y="3550232"/>
            <a:chExt cx="420567" cy="517828"/>
          </a:xfrm>
        </p:grpSpPr>
        <p:cxnSp>
          <p:nvCxnSpPr>
            <p:cNvPr id="117" name="直线箭头连接符 116"/>
            <p:cNvCxnSpPr/>
            <p:nvPr/>
          </p:nvCxnSpPr>
          <p:spPr>
            <a:xfrm>
              <a:off x="1735514" y="3550232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线箭头连接符 117"/>
            <p:cNvCxnSpPr/>
            <p:nvPr/>
          </p:nvCxnSpPr>
          <p:spPr>
            <a:xfrm>
              <a:off x="1735514" y="3720585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线箭头连接符 118"/>
            <p:cNvCxnSpPr/>
            <p:nvPr/>
          </p:nvCxnSpPr>
          <p:spPr>
            <a:xfrm>
              <a:off x="1735514" y="3897707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线箭头连接符 119"/>
            <p:cNvCxnSpPr/>
            <p:nvPr/>
          </p:nvCxnSpPr>
          <p:spPr>
            <a:xfrm>
              <a:off x="1735514" y="4068060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任意形状 98"/>
          <p:cNvSpPr/>
          <p:nvPr/>
        </p:nvSpPr>
        <p:spPr>
          <a:xfrm>
            <a:off x="2675106" y="2972121"/>
            <a:ext cx="680937" cy="425574"/>
          </a:xfrm>
          <a:custGeom>
            <a:avLst/>
            <a:gdLst>
              <a:gd name="connsiteX0" fmla="*/ 0 w 680937"/>
              <a:gd name="connsiteY0" fmla="*/ 403377 h 425574"/>
              <a:gd name="connsiteX1" fmla="*/ 447473 w 680937"/>
              <a:gd name="connsiteY1" fmla="*/ 383922 h 425574"/>
              <a:gd name="connsiteX2" fmla="*/ 379379 w 680937"/>
              <a:gd name="connsiteY2" fmla="*/ 23998 h 425574"/>
              <a:gd name="connsiteX3" fmla="*/ 680937 w 680937"/>
              <a:gd name="connsiteY3" fmla="*/ 62909 h 425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0937" h="425574">
                <a:moveTo>
                  <a:pt x="0" y="403377"/>
                </a:moveTo>
                <a:cubicBezTo>
                  <a:pt x="192121" y="425264"/>
                  <a:pt x="384243" y="447152"/>
                  <a:pt x="447473" y="383922"/>
                </a:cubicBezTo>
                <a:cubicBezTo>
                  <a:pt x="510703" y="320692"/>
                  <a:pt x="340468" y="77500"/>
                  <a:pt x="379379" y="23998"/>
                </a:cubicBezTo>
                <a:cubicBezTo>
                  <a:pt x="418290" y="-29504"/>
                  <a:pt x="549613" y="16702"/>
                  <a:pt x="680937" y="62909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100" name="任意形状 99"/>
          <p:cNvSpPr/>
          <p:nvPr/>
        </p:nvSpPr>
        <p:spPr>
          <a:xfrm>
            <a:off x="2733472" y="3533078"/>
            <a:ext cx="671209" cy="1017912"/>
          </a:xfrm>
          <a:custGeom>
            <a:avLst/>
            <a:gdLst>
              <a:gd name="connsiteX0" fmla="*/ 0 w 671209"/>
              <a:gd name="connsiteY0" fmla="*/ 75884 h 1017912"/>
              <a:gd name="connsiteX1" fmla="*/ 291830 w 671209"/>
              <a:gd name="connsiteY1" fmla="*/ 85611 h 1017912"/>
              <a:gd name="connsiteX2" fmla="*/ 340468 w 671209"/>
              <a:gd name="connsiteY2" fmla="*/ 941645 h 1017912"/>
              <a:gd name="connsiteX3" fmla="*/ 671209 w 671209"/>
              <a:gd name="connsiteY3" fmla="*/ 922190 h 1017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209" h="1017912">
                <a:moveTo>
                  <a:pt x="0" y="75884"/>
                </a:moveTo>
                <a:cubicBezTo>
                  <a:pt x="117542" y="8601"/>
                  <a:pt x="235085" y="-58682"/>
                  <a:pt x="291830" y="85611"/>
                </a:cubicBezTo>
                <a:cubicBezTo>
                  <a:pt x="348575" y="229904"/>
                  <a:pt x="277238" y="802215"/>
                  <a:pt x="340468" y="941645"/>
                </a:cubicBezTo>
                <a:cubicBezTo>
                  <a:pt x="403698" y="1081075"/>
                  <a:pt x="537453" y="1001632"/>
                  <a:pt x="671209" y="92219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105" name="任意形状 104"/>
          <p:cNvSpPr/>
          <p:nvPr/>
        </p:nvSpPr>
        <p:spPr>
          <a:xfrm>
            <a:off x="2743200" y="4928179"/>
            <a:ext cx="1215957" cy="488037"/>
          </a:xfrm>
          <a:custGeom>
            <a:avLst/>
            <a:gdLst>
              <a:gd name="connsiteX0" fmla="*/ 0 w 1215957"/>
              <a:gd name="connsiteY0" fmla="*/ 3744 h 488037"/>
              <a:gd name="connsiteX1" fmla="*/ 379379 w 1215957"/>
              <a:gd name="connsiteY1" fmla="*/ 62110 h 488037"/>
              <a:gd name="connsiteX2" fmla="*/ 680936 w 1215957"/>
              <a:gd name="connsiteY2" fmla="*/ 431761 h 488037"/>
              <a:gd name="connsiteX3" fmla="*/ 1215957 w 1215957"/>
              <a:gd name="connsiteY3" fmla="*/ 480400 h 488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5957" h="488037">
                <a:moveTo>
                  <a:pt x="0" y="3744"/>
                </a:moveTo>
                <a:cubicBezTo>
                  <a:pt x="132945" y="-2741"/>
                  <a:pt x="265890" y="-9226"/>
                  <a:pt x="379379" y="62110"/>
                </a:cubicBezTo>
                <a:cubicBezTo>
                  <a:pt x="492868" y="133446"/>
                  <a:pt x="541506" y="362046"/>
                  <a:pt x="680936" y="431761"/>
                </a:cubicBezTo>
                <a:cubicBezTo>
                  <a:pt x="820366" y="501476"/>
                  <a:pt x="1018161" y="490938"/>
                  <a:pt x="1215957" y="48040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121" name="任意形状 120"/>
          <p:cNvSpPr/>
          <p:nvPr/>
        </p:nvSpPr>
        <p:spPr>
          <a:xfrm>
            <a:off x="4864086" y="2014176"/>
            <a:ext cx="1283795" cy="1189054"/>
          </a:xfrm>
          <a:custGeom>
            <a:avLst/>
            <a:gdLst>
              <a:gd name="connsiteX0" fmla="*/ 9471 w 1283795"/>
              <a:gd name="connsiteY0" fmla="*/ 1118130 h 1189054"/>
              <a:gd name="connsiteX1" fmla="*/ 67837 w 1283795"/>
              <a:gd name="connsiteY1" fmla="*/ 1127858 h 1189054"/>
              <a:gd name="connsiteX2" fmla="*/ 515310 w 1283795"/>
              <a:gd name="connsiteY2" fmla="*/ 1108403 h 1189054"/>
              <a:gd name="connsiteX3" fmla="*/ 641769 w 1283795"/>
              <a:gd name="connsiteY3" fmla="*/ 106454 h 1189054"/>
              <a:gd name="connsiteX4" fmla="*/ 1283795 w 1283795"/>
              <a:gd name="connsiteY4" fmla="*/ 77271 h 1189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3795" h="1189054">
                <a:moveTo>
                  <a:pt x="9471" y="1118130"/>
                </a:moveTo>
                <a:cubicBezTo>
                  <a:pt x="-3499" y="1123804"/>
                  <a:pt x="-16469" y="1129479"/>
                  <a:pt x="67837" y="1127858"/>
                </a:cubicBezTo>
                <a:cubicBezTo>
                  <a:pt x="152143" y="1126237"/>
                  <a:pt x="419655" y="1278637"/>
                  <a:pt x="515310" y="1108403"/>
                </a:cubicBezTo>
                <a:cubicBezTo>
                  <a:pt x="610965" y="938169"/>
                  <a:pt x="513688" y="278309"/>
                  <a:pt x="641769" y="106454"/>
                </a:cubicBezTo>
                <a:cubicBezTo>
                  <a:pt x="769850" y="-65401"/>
                  <a:pt x="1026822" y="5935"/>
                  <a:pt x="1283795" y="77271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122" name="任意形状 121"/>
          <p:cNvSpPr/>
          <p:nvPr/>
        </p:nvSpPr>
        <p:spPr>
          <a:xfrm>
            <a:off x="4902740" y="4349164"/>
            <a:ext cx="1420239" cy="942683"/>
          </a:xfrm>
          <a:custGeom>
            <a:avLst/>
            <a:gdLst>
              <a:gd name="connsiteX0" fmla="*/ 0 w 1420239"/>
              <a:gd name="connsiteY0" fmla="*/ 47738 h 942683"/>
              <a:gd name="connsiteX1" fmla="*/ 593388 w 1420239"/>
              <a:gd name="connsiteY1" fmla="*/ 47738 h 942683"/>
              <a:gd name="connsiteX2" fmla="*/ 680937 w 1420239"/>
              <a:gd name="connsiteY2" fmla="*/ 543849 h 942683"/>
              <a:gd name="connsiteX3" fmla="*/ 1420239 w 1420239"/>
              <a:gd name="connsiteY3" fmla="*/ 942683 h 942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0239" h="942683">
                <a:moveTo>
                  <a:pt x="0" y="47738"/>
                </a:moveTo>
                <a:cubicBezTo>
                  <a:pt x="239949" y="6395"/>
                  <a:pt x="479899" y="-34947"/>
                  <a:pt x="593388" y="47738"/>
                </a:cubicBezTo>
                <a:cubicBezTo>
                  <a:pt x="706877" y="130423"/>
                  <a:pt x="543129" y="394692"/>
                  <a:pt x="680937" y="543849"/>
                </a:cubicBezTo>
                <a:cubicBezTo>
                  <a:pt x="818745" y="693006"/>
                  <a:pt x="1119492" y="817844"/>
                  <a:pt x="1420239" y="942683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123" name="任意形状 122"/>
          <p:cNvSpPr/>
          <p:nvPr/>
        </p:nvSpPr>
        <p:spPr>
          <a:xfrm>
            <a:off x="4931923" y="3381875"/>
            <a:ext cx="1313234" cy="460911"/>
          </a:xfrm>
          <a:custGeom>
            <a:avLst/>
            <a:gdLst>
              <a:gd name="connsiteX0" fmla="*/ 0 w 1313234"/>
              <a:gd name="connsiteY0" fmla="*/ 51989 h 460911"/>
              <a:gd name="connsiteX1" fmla="*/ 437745 w 1313234"/>
              <a:gd name="connsiteY1" fmla="*/ 32534 h 460911"/>
              <a:gd name="connsiteX2" fmla="*/ 428017 w 1313234"/>
              <a:gd name="connsiteY2" fmla="*/ 431368 h 460911"/>
              <a:gd name="connsiteX3" fmla="*/ 1313234 w 1313234"/>
              <a:gd name="connsiteY3" fmla="*/ 431368 h 460911"/>
              <a:gd name="connsiteX4" fmla="*/ 1313234 w 1313234"/>
              <a:gd name="connsiteY4" fmla="*/ 431368 h 460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3234" h="460911">
                <a:moveTo>
                  <a:pt x="0" y="51989"/>
                </a:moveTo>
                <a:cubicBezTo>
                  <a:pt x="183204" y="10646"/>
                  <a:pt x="366409" y="-30696"/>
                  <a:pt x="437745" y="32534"/>
                </a:cubicBezTo>
                <a:cubicBezTo>
                  <a:pt x="509081" y="95764"/>
                  <a:pt x="282102" y="364896"/>
                  <a:pt x="428017" y="431368"/>
                </a:cubicBezTo>
                <a:cubicBezTo>
                  <a:pt x="573932" y="497840"/>
                  <a:pt x="1313234" y="431368"/>
                  <a:pt x="1313234" y="431368"/>
                </a:cubicBezTo>
                <a:lnTo>
                  <a:pt x="1313234" y="431368"/>
                </a:ln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pic>
        <p:nvPicPr>
          <p:cNvPr id="125" name="图片 1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945" y="3397695"/>
            <a:ext cx="329286" cy="329286"/>
          </a:xfrm>
          <a:prstGeom prst="rect">
            <a:avLst/>
          </a:prstGeom>
        </p:spPr>
      </p:pic>
      <p:pic>
        <p:nvPicPr>
          <p:cNvPr id="126" name="图片 1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80" y="3955145"/>
            <a:ext cx="536836" cy="536836"/>
          </a:xfrm>
          <a:prstGeom prst="rect">
            <a:avLst/>
          </a:prstGeom>
        </p:spPr>
      </p:pic>
      <p:pic>
        <p:nvPicPr>
          <p:cNvPr id="127" name="图片 1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47" y="4549038"/>
            <a:ext cx="425471" cy="425471"/>
          </a:xfrm>
          <a:prstGeom prst="rect">
            <a:avLst/>
          </a:prstGeom>
        </p:spPr>
      </p:pic>
      <p:sp>
        <p:nvSpPr>
          <p:cNvPr id="128" name="矩形 127"/>
          <p:cNvSpPr/>
          <p:nvPr/>
        </p:nvSpPr>
        <p:spPr>
          <a:xfrm rot="5400000">
            <a:off x="381976" y="5112000"/>
            <a:ext cx="4924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000000"/>
                </a:solidFill>
              </a:rPr>
              <a:t>…</a:t>
            </a:r>
            <a:endParaRPr lang="zh-CN" altLang="en-US" sz="2400" dirty="0"/>
          </a:p>
        </p:txBody>
      </p:sp>
      <p:cxnSp>
        <p:nvCxnSpPr>
          <p:cNvPr id="135" name="直线箭头连接符 134"/>
          <p:cNvCxnSpPr/>
          <p:nvPr/>
        </p:nvCxnSpPr>
        <p:spPr>
          <a:xfrm>
            <a:off x="769034" y="3667368"/>
            <a:ext cx="255810" cy="32939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线箭头连接符 135"/>
          <p:cNvCxnSpPr/>
          <p:nvPr/>
        </p:nvCxnSpPr>
        <p:spPr>
          <a:xfrm>
            <a:off x="804116" y="4272758"/>
            <a:ext cx="252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线箭头连接符 137"/>
          <p:cNvCxnSpPr/>
          <p:nvPr/>
        </p:nvCxnSpPr>
        <p:spPr>
          <a:xfrm flipV="1">
            <a:off x="795533" y="4557531"/>
            <a:ext cx="260583" cy="2330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线箭头连接符 142"/>
          <p:cNvCxnSpPr/>
          <p:nvPr/>
        </p:nvCxnSpPr>
        <p:spPr>
          <a:xfrm flipV="1">
            <a:off x="794988" y="4948686"/>
            <a:ext cx="281447" cy="51067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13717" y="2910714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Users</a:t>
            </a:r>
            <a:endParaRPr lang="zh-CN" altLang="en-US" dirty="0"/>
          </a:p>
        </p:txBody>
      </p:sp>
      <p:grpSp>
        <p:nvGrpSpPr>
          <p:cNvPr id="146" name="组合 145"/>
          <p:cNvGrpSpPr/>
          <p:nvPr/>
        </p:nvGrpSpPr>
        <p:grpSpPr>
          <a:xfrm>
            <a:off x="1031305" y="2691437"/>
            <a:ext cx="845234" cy="489970"/>
            <a:chOff x="6020855" y="1361204"/>
            <a:chExt cx="845234" cy="489970"/>
          </a:xfrm>
        </p:grpSpPr>
        <p:sp>
          <p:nvSpPr>
            <p:cNvPr id="147" name="云形 146"/>
            <p:cNvSpPr/>
            <p:nvPr/>
          </p:nvSpPr>
          <p:spPr>
            <a:xfrm>
              <a:off x="6020855" y="1361204"/>
              <a:ext cx="845234" cy="489970"/>
            </a:xfrm>
            <a:prstGeom prst="clou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6110928" y="1413481"/>
              <a:ext cx="684803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rgbClr val="000000"/>
                  </a:solidFill>
                </a:rPr>
                <a:t>CDN</a:t>
              </a:r>
              <a:endParaRPr lang="zh-CN" altLang="en-US" dirty="0"/>
            </a:p>
          </p:txBody>
        </p:sp>
      </p:grpSp>
      <p:cxnSp>
        <p:nvCxnSpPr>
          <p:cNvPr id="149" name="直线箭头连接符 148"/>
          <p:cNvCxnSpPr/>
          <p:nvPr/>
        </p:nvCxnSpPr>
        <p:spPr>
          <a:xfrm flipV="1">
            <a:off x="1337719" y="3186000"/>
            <a:ext cx="0" cy="230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线箭头连接符 150"/>
          <p:cNvCxnSpPr/>
          <p:nvPr/>
        </p:nvCxnSpPr>
        <p:spPr>
          <a:xfrm flipV="1">
            <a:off x="1477813" y="3203164"/>
            <a:ext cx="0" cy="18000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组合 128"/>
          <p:cNvGrpSpPr/>
          <p:nvPr/>
        </p:nvGrpSpPr>
        <p:grpSpPr>
          <a:xfrm>
            <a:off x="4492257" y="5204142"/>
            <a:ext cx="1322740" cy="293267"/>
            <a:chOff x="4833436" y="4356643"/>
            <a:chExt cx="1322740" cy="293267"/>
          </a:xfrm>
        </p:grpSpPr>
        <p:sp>
          <p:nvSpPr>
            <p:cNvPr id="130" name="圆柱体 129"/>
            <p:cNvSpPr/>
            <p:nvPr/>
          </p:nvSpPr>
          <p:spPr>
            <a:xfrm rot="5400000">
              <a:off x="5375673" y="3869407"/>
              <a:ext cx="276998" cy="1284008"/>
            </a:xfrm>
            <a:prstGeom prst="ca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accent6"/>
                </a:solidFill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4833436" y="4356643"/>
              <a:ext cx="12840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accent6"/>
                  </a:solidFill>
                </a:rPr>
                <a:t>Message queue</a:t>
              </a:r>
              <a:endParaRPr lang="zh-CN" altLang="en-US" sz="12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4" name="任意形状 3"/>
          <p:cNvSpPr/>
          <p:nvPr/>
        </p:nvSpPr>
        <p:spPr>
          <a:xfrm>
            <a:off x="4994031" y="4797083"/>
            <a:ext cx="342313" cy="365760"/>
          </a:xfrm>
          <a:custGeom>
            <a:avLst/>
            <a:gdLst>
              <a:gd name="connsiteX0" fmla="*/ 0 w 342313"/>
              <a:gd name="connsiteY0" fmla="*/ 0 h 365760"/>
              <a:gd name="connsiteX1" fmla="*/ 295421 w 342313"/>
              <a:gd name="connsiteY1" fmla="*/ 70339 h 365760"/>
              <a:gd name="connsiteX2" fmla="*/ 337624 w 342313"/>
              <a:gd name="connsiteY2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13" h="365760">
                <a:moveTo>
                  <a:pt x="0" y="0"/>
                </a:moveTo>
                <a:cubicBezTo>
                  <a:pt x="119575" y="4689"/>
                  <a:pt x="239150" y="9379"/>
                  <a:pt x="295421" y="70339"/>
                </a:cubicBezTo>
                <a:cubicBezTo>
                  <a:pt x="351692" y="131299"/>
                  <a:pt x="344658" y="248529"/>
                  <a:pt x="337624" y="36576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133" name="内容占位符 2"/>
          <p:cNvSpPr txBox="1"/>
          <p:nvPr/>
        </p:nvSpPr>
        <p:spPr>
          <a:xfrm>
            <a:off x="457200" y="1129308"/>
            <a:ext cx="4549022" cy="1498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1pPr>
            <a:lvl2pPr marL="360045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Large-scale websites are composed of different distributed systems</a:t>
            </a:r>
            <a:endParaRPr kumimoji="1" lang="en-US" altLang="zh-CN" b="0" dirty="0"/>
          </a:p>
          <a:p>
            <a:pPr lvl="1"/>
            <a:r>
              <a:rPr kumimoji="1" lang="en-US" altLang="zh-CN" dirty="0"/>
              <a:t>Request processing, data storage</a:t>
            </a:r>
            <a:endParaRPr kumimoji="1" lang="en-US" altLang="zh-CN" dirty="0"/>
          </a:p>
          <a:p>
            <a:pPr lvl="1"/>
            <a:r>
              <a:rPr kumimoji="1" lang="en-US" altLang="zh-CN" b="1" dirty="0"/>
              <a:t>How each system communicates</a:t>
            </a:r>
            <a:r>
              <a:rPr kumimoji="1" lang="en-US" altLang="zh-CN" dirty="0"/>
              <a:t>? </a:t>
            </a:r>
            <a:endParaRPr kumimoji="1" lang="en-US" altLang="zh-CN" dirty="0"/>
          </a:p>
        </p:txBody>
      </p:sp>
      <p:sp>
        <p:nvSpPr>
          <p:cNvPr id="13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Large-scale website so-far </a:t>
            </a:r>
            <a:endParaRPr kumimoji="1" lang="zh-CN" altLang="en-US" b="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MS PGothic" panose="020B0600070205080204" charset="-128"/>
              </a:rPr>
              <a:t>VFS:</a:t>
            </a:r>
            <a:r>
              <a:rPr lang="zh-CN" altLang="en-US" dirty="0">
                <a:ea typeface="MS PGothic" panose="020B0600070205080204" charset="-128"/>
              </a:rPr>
              <a:t> </a:t>
            </a:r>
            <a:r>
              <a:rPr lang="en-US" altLang="zh-CN" dirty="0">
                <a:ea typeface="MS PGothic" panose="020B0600070205080204" charset="-128"/>
              </a:rPr>
              <a:t>Extend the </a:t>
            </a:r>
            <a:r>
              <a:rPr lang="en-US" altLang="zh-CN" dirty="0" err="1">
                <a:ea typeface="MS PGothic" panose="020B0600070205080204" charset="-128"/>
              </a:rPr>
              <a:t>inode</a:t>
            </a:r>
            <a:r>
              <a:rPr lang="en-US" altLang="zh-CN" dirty="0">
                <a:ea typeface="MS PGothic" panose="020B0600070205080204" charset="-128"/>
              </a:rPr>
              <a:t>-based FS to support NFS</a:t>
            </a:r>
            <a:endParaRPr lang="zh-CN" altLang="en-US" dirty="0">
              <a:ea typeface="MS PGothic" panose="020B0600070205080204" charset="-128"/>
            </a:endParaRPr>
          </a:p>
        </p:txBody>
      </p:sp>
      <p:sp>
        <p:nvSpPr>
          <p:cNvPr id="4710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1665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619125" indent="-238125" eaLnBrk="0" hangingPunct="0">
              <a:defRPr sz="1665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952500" indent="-190500" eaLnBrk="0" hangingPunct="0">
              <a:defRPr sz="1665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333500" indent="-190500" eaLnBrk="0" hangingPunct="0">
              <a:defRPr sz="1665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1714500" indent="-190500" eaLnBrk="0" hangingPunct="0">
              <a:defRPr sz="1665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095500" indent="-190500" eaLnBrk="0" fontAlgn="base" hangingPunct="0">
              <a:spcBef>
                <a:spcPct val="0"/>
              </a:spcBef>
              <a:spcAft>
                <a:spcPct val="0"/>
              </a:spcAft>
              <a:defRPr sz="1665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476500" indent="-190500" eaLnBrk="0" fontAlgn="base" hangingPunct="0">
              <a:spcBef>
                <a:spcPct val="0"/>
              </a:spcBef>
              <a:spcAft>
                <a:spcPct val="0"/>
              </a:spcAft>
              <a:defRPr sz="1665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2857500" indent="-190500" eaLnBrk="0" fontAlgn="base" hangingPunct="0">
              <a:spcBef>
                <a:spcPct val="0"/>
              </a:spcBef>
              <a:spcAft>
                <a:spcPct val="0"/>
              </a:spcAft>
              <a:defRPr sz="1665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238500" indent="-190500" eaLnBrk="0" fontAlgn="base" hangingPunct="0">
              <a:spcBef>
                <a:spcPct val="0"/>
              </a:spcBef>
              <a:spcAft>
                <a:spcPct val="0"/>
              </a:spcAft>
              <a:defRPr sz="1665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fld id="{316293E7-3E78-D44B-8917-9843EC84D94B}" type="slidenum">
              <a:rPr lang="zh-CN" altLang="en-US" sz="1165" b="0">
                <a:latin typeface="Calibri" panose="020F0502020204030204" charset="0"/>
                <a:ea typeface="Adobe 楷体 Std R" charset="0"/>
                <a:cs typeface="Adobe 楷体 Std R" charset="0"/>
              </a:rPr>
            </a:fld>
            <a:endParaRPr lang="en-US" altLang="zh-CN" sz="1165" b="0">
              <a:latin typeface="Calibri" panose="020F0502020204030204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219" y="1571625"/>
            <a:ext cx="6913563" cy="31273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矩形 1"/>
          <p:cNvSpPr/>
          <p:nvPr/>
        </p:nvSpPr>
        <p:spPr bwMode="auto">
          <a:xfrm>
            <a:off x="1758157" y="2960688"/>
            <a:ext cx="2071688" cy="214313"/>
          </a:xfrm>
          <a:prstGeom prst="rect">
            <a:avLst/>
          </a:prstGeom>
          <a:noFill/>
          <a:ln>
            <a:solidFill>
              <a:srgbClr val="8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>
              <a:defRPr/>
            </a:pPr>
            <a:endParaRPr lang="zh-CN" altLang="en-US" sz="150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334000" y="2960688"/>
            <a:ext cx="2073011" cy="214313"/>
          </a:xfrm>
          <a:prstGeom prst="rect">
            <a:avLst/>
          </a:prstGeom>
          <a:noFill/>
          <a:ln>
            <a:solidFill>
              <a:srgbClr val="8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>
              <a:defRPr/>
            </a:pPr>
            <a:endParaRPr lang="zh-CN" altLang="en-US" sz="150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 dirty="0">
                <a:latin typeface="微软雅黑" panose="020B0503020204020204" charset="-122"/>
                <a:ea typeface="微软雅黑" panose="020B0503020204020204" charset="-122"/>
              </a:rPr>
              <a:t>Accessing Remote Files</a:t>
            </a:r>
            <a:endParaRPr kumimoji="1" lang="en-GB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" name="Group 20"/>
          <p:cNvGrpSpPr/>
          <p:nvPr/>
        </p:nvGrpSpPr>
        <p:grpSpPr>
          <a:xfrm>
            <a:off x="6468370" y="3510340"/>
            <a:ext cx="1405630" cy="807661"/>
            <a:chOff x="3199942" y="3419714"/>
            <a:chExt cx="1573882" cy="890142"/>
          </a:xfrm>
        </p:grpSpPr>
        <p:sp>
          <p:nvSpPr>
            <p:cNvPr id="6" name="Cloud 21"/>
            <p:cNvSpPr/>
            <p:nvPr/>
          </p:nvSpPr>
          <p:spPr>
            <a:xfrm>
              <a:off x="3276496" y="3419714"/>
              <a:ext cx="1381015" cy="890142"/>
            </a:xfrm>
            <a:prstGeom prst="cloud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tIns="30000" bIns="30000" rtlCol="0" anchor="ctr"/>
            <a:lstStyle/>
            <a:p>
              <a:pPr algn="ctr"/>
              <a:endParaRPr lang="zh-CN" altLang="en-US" sz="1665"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endParaRPr>
            </a:p>
          </p:txBody>
        </p:sp>
        <p:sp>
          <p:nvSpPr>
            <p:cNvPr id="7" name="Rectangle 22"/>
            <p:cNvSpPr/>
            <p:nvPr/>
          </p:nvSpPr>
          <p:spPr>
            <a:xfrm>
              <a:off x="3199942" y="3610008"/>
              <a:ext cx="1573882" cy="3561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500" i="1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Verdana" panose="020B0604030504040204" pitchFamily="34" charset="0"/>
                </a:rPr>
                <a:t>Network</a:t>
              </a:r>
              <a:endParaRPr lang="en-US" altLang="zh-CN" sz="1500" i="1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endParaRPr>
            </a:p>
          </p:txBody>
        </p:sp>
      </p:grpSp>
      <p:sp>
        <p:nvSpPr>
          <p:cNvPr id="8" name="Rectangle 4"/>
          <p:cNvSpPr/>
          <p:nvPr/>
        </p:nvSpPr>
        <p:spPr>
          <a:xfrm>
            <a:off x="1390500" y="1524000"/>
            <a:ext cx="6420000" cy="389302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marL="144145" indent="-144145" algn="ctr"/>
            <a:r>
              <a:rPr lang="en-US" altLang="zh-CN" sz="2335" dirty="0">
                <a:latin typeface="微软雅黑" panose="020B0503020204020204" charset="-122"/>
                <a:ea typeface="微软雅黑" panose="020B0503020204020204" charset="-122"/>
              </a:rPr>
              <a:t>Implement the client module as a </a:t>
            </a:r>
            <a:r>
              <a:rPr lang="en-US" altLang="zh-CN" sz="233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FS</a:t>
            </a:r>
            <a:r>
              <a:rPr lang="en-US" altLang="zh-CN" sz="2335" dirty="0">
                <a:latin typeface="微软雅黑" panose="020B0503020204020204" charset="-122"/>
                <a:ea typeface="微软雅黑" panose="020B0503020204020204" charset="-122"/>
              </a:rPr>
              <a:t> under </a:t>
            </a:r>
            <a:r>
              <a:rPr lang="en-US" altLang="zh-CN" sz="233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VFS</a:t>
            </a:r>
            <a:endParaRPr lang="en-US" altLang="zh-CN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Rectangle 5"/>
          <p:cNvSpPr/>
          <p:nvPr/>
        </p:nvSpPr>
        <p:spPr>
          <a:xfrm>
            <a:off x="1395186" y="2845000"/>
            <a:ext cx="2987684" cy="33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500" b="1" dirty="0"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VFS</a:t>
            </a:r>
            <a:endParaRPr lang="en-US" altLang="zh-CN" sz="1500" b="1" dirty="0"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10" name="Rectangle 6"/>
          <p:cNvSpPr/>
          <p:nvPr/>
        </p:nvSpPr>
        <p:spPr>
          <a:xfrm>
            <a:off x="1395186" y="2286000"/>
            <a:ext cx="5009684" cy="36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System Call Interface</a:t>
            </a:r>
            <a:endParaRPr lang="en-US" altLang="zh-CN" sz="1500" dirty="0"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11" name="Rectangle 8"/>
          <p:cNvSpPr/>
          <p:nvPr/>
        </p:nvSpPr>
        <p:spPr>
          <a:xfrm>
            <a:off x="1405371" y="3402584"/>
            <a:ext cx="630000" cy="2308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30000" tIns="0" rIns="30000" bIns="0" anchor="ctr" anchorCtr="0">
            <a:spAutoFit/>
          </a:bodyPr>
          <a:lstStyle/>
          <a:p>
            <a:pPr algn="ctr"/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</a:rPr>
              <a:t>ext4</a:t>
            </a:r>
            <a:endParaRPr lang="en-US" altLang="zh-CN" sz="15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Rectangle 10"/>
          <p:cNvSpPr/>
          <p:nvPr/>
        </p:nvSpPr>
        <p:spPr>
          <a:xfrm>
            <a:off x="2167370" y="3402584"/>
            <a:ext cx="840000" cy="2308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30000" tIns="0" rIns="30000" bIns="0" anchor="ctr" anchorCtr="0">
            <a:spAutoFit/>
          </a:bodyPr>
          <a:lstStyle/>
          <a:p>
            <a:pPr algn="ctr"/>
            <a:r>
              <a:rPr lang="en-US" altLang="zh-CN" sz="1500" dirty="0" err="1">
                <a:latin typeface="微软雅黑" panose="020B0503020204020204" charset="-122"/>
                <a:ea typeface="微软雅黑" panose="020B0503020204020204" charset="-122"/>
              </a:rPr>
              <a:t>procfs</a:t>
            </a:r>
            <a:endParaRPr lang="en-US" altLang="zh-CN" sz="1500" dirty="0" err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Rectangle 11"/>
          <p:cNvSpPr/>
          <p:nvPr/>
        </p:nvSpPr>
        <p:spPr>
          <a:xfrm>
            <a:off x="3122870" y="3402584"/>
            <a:ext cx="1260000" cy="2308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30000" tIns="0" rIns="30000" bIns="0" anchor="ctr" anchorCtr="0">
            <a:spAutoFit/>
          </a:bodyPr>
          <a:lstStyle/>
          <a:p>
            <a:pPr algn="ctr"/>
            <a:r>
              <a:rPr lang="en-US" altLang="zh-CN" sz="1500" dirty="0" err="1">
                <a:latin typeface="微软雅黑" panose="020B0503020204020204" charset="-122"/>
                <a:ea typeface="微软雅黑" panose="020B0503020204020204" charset="-122"/>
              </a:rPr>
              <a:t>RemoteFS</a:t>
            </a:r>
            <a:endParaRPr lang="en-US" altLang="zh-CN" sz="1500" dirty="0" err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Rectangle 12"/>
          <p:cNvSpPr/>
          <p:nvPr/>
        </p:nvSpPr>
        <p:spPr>
          <a:xfrm>
            <a:off x="5024870" y="2883472"/>
            <a:ext cx="1380000" cy="230832"/>
          </a:xfrm>
          <a:prstGeom prst="rect">
            <a:avLst/>
          </a:prstGeom>
          <a:solidFill>
            <a:srgbClr val="FFE7FF"/>
          </a:solidFill>
          <a:ln w="38100"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30000" tIns="0" rIns="30000" bIns="0" anchor="ctr" anchorCtr="0">
            <a:spAutoFit/>
          </a:bodyPr>
          <a:lstStyle/>
          <a:p>
            <a:pPr algn="ctr"/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</a:rPr>
              <a:t>Sockets</a:t>
            </a:r>
            <a:endParaRPr lang="en-US" altLang="zh-CN" sz="15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Rectangle 13"/>
          <p:cNvSpPr/>
          <p:nvPr/>
        </p:nvSpPr>
        <p:spPr>
          <a:xfrm>
            <a:off x="5024870" y="3382418"/>
            <a:ext cx="1380000" cy="461665"/>
          </a:xfrm>
          <a:prstGeom prst="rect">
            <a:avLst/>
          </a:prstGeom>
          <a:solidFill>
            <a:srgbClr val="FFE7FF"/>
          </a:solidFill>
          <a:ln w="38100"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30000" tIns="0" rIns="30000" bIns="0" anchor="ctr" anchorCtr="0">
            <a:spAutoFit/>
          </a:bodyPr>
          <a:lstStyle/>
          <a:p>
            <a:pPr algn="ctr"/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</a:rPr>
              <a:t>Network Protocols</a:t>
            </a:r>
            <a:endParaRPr lang="en-US" altLang="zh-CN" sz="15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Rectangle 14"/>
          <p:cNvSpPr/>
          <p:nvPr/>
        </p:nvSpPr>
        <p:spPr>
          <a:xfrm>
            <a:off x="5024870" y="4112196"/>
            <a:ext cx="1380000" cy="230832"/>
          </a:xfrm>
          <a:prstGeom prst="rect">
            <a:avLst/>
          </a:prstGeom>
          <a:solidFill>
            <a:srgbClr val="FFE7FF"/>
          </a:solidFill>
          <a:ln w="38100"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30000" tIns="0" rIns="30000" bIns="0" anchor="ctr" anchorCtr="0">
            <a:spAutoFit/>
          </a:bodyPr>
          <a:lstStyle/>
          <a:p>
            <a:pPr algn="ctr"/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</a:rPr>
              <a:t>NIC</a:t>
            </a:r>
            <a:endParaRPr lang="en-US" altLang="zh-CN" sz="15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7" name="Elbow Connector 16"/>
          <p:cNvCxnSpPr>
            <a:stCxn id="13" idx="3"/>
            <a:endCxn id="14" idx="1"/>
          </p:cNvCxnSpPr>
          <p:nvPr/>
        </p:nvCxnSpPr>
        <p:spPr>
          <a:xfrm flipV="1">
            <a:off x="4382870" y="2998888"/>
            <a:ext cx="642000" cy="519112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8"/>
          <p:cNvSpPr/>
          <p:nvPr/>
        </p:nvSpPr>
        <p:spPr>
          <a:xfrm>
            <a:off x="5969128" y="4064000"/>
            <a:ext cx="880242" cy="744483"/>
          </a:xfrm>
          <a:custGeom>
            <a:avLst/>
            <a:gdLst>
              <a:gd name="connsiteX0" fmla="*/ 0 w 1056290"/>
              <a:gd name="connsiteY0" fmla="*/ 504496 h 1135149"/>
              <a:gd name="connsiteX1" fmla="*/ 189186 w 1056290"/>
              <a:gd name="connsiteY1" fmla="*/ 1024758 h 1135149"/>
              <a:gd name="connsiteX2" fmla="*/ 851338 w 1056290"/>
              <a:gd name="connsiteY2" fmla="*/ 1072055 h 1135149"/>
              <a:gd name="connsiteX3" fmla="*/ 898635 w 1056290"/>
              <a:gd name="connsiteY3" fmla="*/ 299545 h 1135149"/>
              <a:gd name="connsiteX4" fmla="*/ 1056290 w 1056290"/>
              <a:gd name="connsiteY4" fmla="*/ 0 h 1135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6290" h="1135149">
                <a:moveTo>
                  <a:pt x="0" y="504496"/>
                </a:moveTo>
                <a:cubicBezTo>
                  <a:pt x="23648" y="717330"/>
                  <a:pt x="47296" y="930165"/>
                  <a:pt x="189186" y="1024758"/>
                </a:cubicBezTo>
                <a:cubicBezTo>
                  <a:pt x="331076" y="1119351"/>
                  <a:pt x="733097" y="1192924"/>
                  <a:pt x="851338" y="1072055"/>
                </a:cubicBezTo>
                <a:cubicBezTo>
                  <a:pt x="969580" y="951186"/>
                  <a:pt x="864476" y="478221"/>
                  <a:pt x="898635" y="299545"/>
                </a:cubicBezTo>
                <a:cubicBezTo>
                  <a:pt x="932794" y="120869"/>
                  <a:pt x="994542" y="60434"/>
                  <a:pt x="1056290" y="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Freeform 19"/>
          <p:cNvSpPr/>
          <p:nvPr/>
        </p:nvSpPr>
        <p:spPr>
          <a:xfrm>
            <a:off x="5515870" y="4096845"/>
            <a:ext cx="1655315" cy="919655"/>
          </a:xfrm>
          <a:custGeom>
            <a:avLst/>
            <a:gdLst>
              <a:gd name="connsiteX0" fmla="*/ 2098925 w 2098925"/>
              <a:gd name="connsiteY0" fmla="*/ 0 h 1359375"/>
              <a:gd name="connsiteX1" fmla="*/ 1893973 w 2098925"/>
              <a:gd name="connsiteY1" fmla="*/ 425669 h 1359375"/>
              <a:gd name="connsiteX2" fmla="*/ 1893973 w 2098925"/>
              <a:gd name="connsiteY2" fmla="*/ 1103586 h 1359375"/>
              <a:gd name="connsiteX3" fmla="*/ 869214 w 2098925"/>
              <a:gd name="connsiteY3" fmla="*/ 1355834 h 1359375"/>
              <a:gd name="connsiteX4" fmla="*/ 112469 w 2098925"/>
              <a:gd name="connsiteY4" fmla="*/ 945931 h 1359375"/>
              <a:gd name="connsiteX5" fmla="*/ 17876 w 2098925"/>
              <a:gd name="connsiteY5" fmla="*/ 425669 h 1359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8925" h="1359375">
                <a:moveTo>
                  <a:pt x="2098925" y="0"/>
                </a:moveTo>
                <a:cubicBezTo>
                  <a:pt x="2013528" y="120869"/>
                  <a:pt x="1928132" y="241738"/>
                  <a:pt x="1893973" y="425669"/>
                </a:cubicBezTo>
                <a:cubicBezTo>
                  <a:pt x="1859814" y="609600"/>
                  <a:pt x="2064766" y="948559"/>
                  <a:pt x="1893973" y="1103586"/>
                </a:cubicBezTo>
                <a:cubicBezTo>
                  <a:pt x="1723180" y="1258613"/>
                  <a:pt x="1166131" y="1382110"/>
                  <a:pt x="869214" y="1355834"/>
                </a:cubicBezTo>
                <a:cubicBezTo>
                  <a:pt x="572297" y="1329558"/>
                  <a:pt x="254359" y="1100958"/>
                  <a:pt x="112469" y="945931"/>
                </a:cubicBezTo>
                <a:cubicBezTo>
                  <a:pt x="-29421" y="790904"/>
                  <a:pt x="-5773" y="608286"/>
                  <a:pt x="17876" y="425669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Rectangle 23"/>
          <p:cNvSpPr/>
          <p:nvPr/>
        </p:nvSpPr>
        <p:spPr>
          <a:xfrm>
            <a:off x="1043608" y="4445000"/>
            <a:ext cx="326576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145" indent="-144145" algn="r"/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</a:rPr>
              <a:t>Abstracted with the RPC interface</a:t>
            </a:r>
            <a:endParaRPr lang="en-US" altLang="zh-CN" sz="15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44145" indent="-144145" algn="r"/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</a:rPr>
              <a:t>&amp; client-side cache</a:t>
            </a:r>
            <a:endParaRPr lang="en-US" altLang="zh-CN" sz="15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Freeform 25"/>
          <p:cNvSpPr/>
          <p:nvPr/>
        </p:nvSpPr>
        <p:spPr>
          <a:xfrm>
            <a:off x="4245870" y="3547242"/>
            <a:ext cx="508000" cy="1088258"/>
          </a:xfrm>
          <a:custGeom>
            <a:avLst/>
            <a:gdLst>
              <a:gd name="connsiteX0" fmla="*/ 0 w 587815"/>
              <a:gd name="connsiteY0" fmla="*/ 1040524 h 1040524"/>
              <a:gd name="connsiteX1" fmla="*/ 551793 w 587815"/>
              <a:gd name="connsiteY1" fmla="*/ 772510 h 1040524"/>
              <a:gd name="connsiteX2" fmla="*/ 488731 w 587815"/>
              <a:gd name="connsiteY2" fmla="*/ 0 h 1040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7815" h="1040524">
                <a:moveTo>
                  <a:pt x="0" y="1040524"/>
                </a:moveTo>
                <a:cubicBezTo>
                  <a:pt x="235169" y="993227"/>
                  <a:pt x="470338" y="945931"/>
                  <a:pt x="551793" y="772510"/>
                </a:cubicBezTo>
                <a:cubicBezTo>
                  <a:pt x="633248" y="599089"/>
                  <a:pt x="560989" y="299544"/>
                  <a:pt x="488731" y="0"/>
                </a:cubicBezTo>
              </a:path>
            </a:pathLst>
          </a:custGeom>
          <a:noFill/>
          <a:ln w="12700">
            <a:solidFill>
              <a:srgbClr val="FF0066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 dirty="0"/>
              <a:t>Validation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7"/>
            <a:ext cx="8229600" cy="4471925"/>
          </a:xfrm>
        </p:spPr>
        <p:txBody>
          <a:bodyPr>
            <a:normAutofit/>
          </a:bodyPr>
          <a:lstStyle/>
          <a:p>
            <a:r>
              <a:rPr kumimoji="1" lang="en-US" altLang="zh-CN" b="0" dirty="0"/>
              <a:t>Resolve </a:t>
            </a:r>
            <a:r>
              <a:rPr kumimoji="1" lang="en-US" altLang="zh-CN" dirty="0">
                <a:solidFill>
                  <a:srgbClr val="BE384B"/>
                </a:solidFill>
              </a:rPr>
              <a:t>inconsistencies</a:t>
            </a:r>
            <a:r>
              <a:rPr kumimoji="1" lang="en-US" altLang="zh-CN" b="0" dirty="0"/>
              <a:t> with </a:t>
            </a:r>
            <a:r>
              <a:rPr kumimoji="1" lang="en-US" altLang="zh-CN" dirty="0">
                <a:solidFill>
                  <a:srgbClr val="BE384B"/>
                </a:solidFill>
              </a:rPr>
              <a:t>validation</a:t>
            </a:r>
            <a:r>
              <a:rPr kumimoji="1" lang="en-US" altLang="zh-CN" b="0" dirty="0"/>
              <a:t> </a:t>
            </a:r>
            <a:endParaRPr kumimoji="1" lang="en-US" altLang="zh-CN" b="0" dirty="0"/>
          </a:p>
          <a:p>
            <a:r>
              <a:rPr kumimoji="1" lang="en-US" altLang="zh-CN" b="0" dirty="0"/>
              <a:t>Both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server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and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client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s</a:t>
            </a:r>
            <a:r>
              <a:rPr kumimoji="1" lang="en-GB" altLang="zh-CN" b="0" dirty="0" err="1"/>
              <a:t>ave</a:t>
            </a:r>
            <a:r>
              <a:rPr kumimoji="1" lang="en-GB" altLang="zh-CN" b="0" dirty="0"/>
              <a:t> </a:t>
            </a:r>
            <a:r>
              <a:rPr kumimoji="1" lang="en-GB" altLang="zh-CN" dirty="0">
                <a:solidFill>
                  <a:srgbClr val="BE384B"/>
                </a:solidFill>
              </a:rPr>
              <a:t>timestamp</a:t>
            </a:r>
            <a:r>
              <a:rPr kumimoji="1" lang="en-GB" altLang="zh-CN" b="0" dirty="0"/>
              <a:t> of file</a:t>
            </a:r>
            <a:r>
              <a:rPr kumimoji="1" lang="en-US" altLang="zh-CN" b="0" dirty="0"/>
              <a:t>s</a:t>
            </a:r>
            <a:endParaRPr kumimoji="1" lang="en-GB" altLang="zh-CN" b="0" dirty="0"/>
          </a:p>
          <a:p>
            <a:r>
              <a:rPr kumimoji="1" lang="en-GB" altLang="zh-CN" b="0" dirty="0"/>
              <a:t>When file opened or server contacted for new</a:t>
            </a:r>
            <a:endParaRPr kumimoji="1" lang="en-GB" altLang="zh-CN" b="0" dirty="0"/>
          </a:p>
          <a:p>
            <a:pPr marL="417195" lvl="1" indent="-342900">
              <a:buFont typeface="+mj-lt"/>
              <a:buAutoNum type="arabicPeriod"/>
            </a:pPr>
            <a:r>
              <a:rPr kumimoji="1" lang="en-GB" altLang="zh-CN" b="0" dirty="0">
                <a:solidFill>
                  <a:srgbClr val="FF0000"/>
                </a:solidFill>
              </a:rPr>
              <a:t>Compare last modification time</a:t>
            </a:r>
            <a:endParaRPr kumimoji="1" lang="en-GB" altLang="zh-CN" b="0" dirty="0"/>
          </a:p>
          <a:p>
            <a:pPr marL="417195" lvl="1" indent="-342900">
              <a:buFont typeface="+mj-lt"/>
              <a:buAutoNum type="arabicPeriod"/>
            </a:pPr>
            <a:r>
              <a:rPr kumimoji="1" lang="en-GB" altLang="zh-CN" b="0" dirty="0"/>
              <a:t>If remote is more recent, invalidate cached data</a:t>
            </a:r>
            <a:endParaRPr kumimoji="1" lang="en-GB" altLang="zh-CN" b="0" dirty="0"/>
          </a:p>
          <a:p>
            <a:r>
              <a:rPr kumimoji="1" lang="en-GB" altLang="zh-CN" b="0" dirty="0"/>
              <a:t>Always </a:t>
            </a:r>
            <a:r>
              <a:rPr kumimoji="1" lang="en-GB" altLang="zh-CN" dirty="0">
                <a:solidFill>
                  <a:srgbClr val="BE384B"/>
                </a:solidFill>
              </a:rPr>
              <a:t>invalidate</a:t>
            </a:r>
            <a:r>
              <a:rPr kumimoji="1" lang="en-GB" altLang="zh-CN" b="0" dirty="0"/>
              <a:t> data after some time</a:t>
            </a:r>
            <a:endParaRPr kumimoji="1" lang="en-GB" altLang="zh-CN" b="0" dirty="0"/>
          </a:p>
          <a:p>
            <a:pPr lvl="1"/>
            <a:r>
              <a:rPr kumimoji="1" lang="en-GB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kumimoji="1" lang="en-GB" altLang="zh-CN" b="0" dirty="0"/>
              <a:t> files (3 sec), </a:t>
            </a:r>
            <a:r>
              <a:rPr kumimoji="1" lang="en-GB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directories</a:t>
            </a:r>
            <a:r>
              <a:rPr kumimoji="1" lang="en-GB" altLang="zh-CN" b="0" dirty="0"/>
              <a:t> (30 sec)</a:t>
            </a:r>
            <a:endParaRPr kumimoji="1" lang="en-GB" altLang="zh-CN" b="0" dirty="0"/>
          </a:p>
          <a:p>
            <a:r>
              <a:rPr kumimoji="1" lang="en-GB" altLang="zh-CN" b="0" dirty="0"/>
              <a:t>If data block is modified, it is:</a:t>
            </a:r>
            <a:endParaRPr kumimoji="1" lang="en-GB" altLang="zh-CN" b="0" dirty="0"/>
          </a:p>
          <a:p>
            <a:pPr lvl="1"/>
            <a:r>
              <a:rPr kumimoji="1" lang="en-GB" altLang="zh-CN" b="0" dirty="0"/>
              <a:t>Marked </a:t>
            </a:r>
            <a:r>
              <a:rPr kumimoji="1" lang="en-GB" altLang="zh-CN" b="1" dirty="0">
                <a:solidFill>
                  <a:srgbClr val="BE384B"/>
                </a:solidFill>
              </a:rPr>
              <a:t>dirty</a:t>
            </a:r>
            <a:r>
              <a:rPr kumimoji="1" lang="en-GB" altLang="zh-CN" b="0" dirty="0"/>
              <a:t>, then flushed on file </a:t>
            </a:r>
            <a:r>
              <a:rPr kumimoji="1" lang="en-GB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endParaRPr kumimoji="1" lang="en-GB" altLang="zh-CN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1"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3"/>
          <p:cNvSpPr/>
          <p:nvPr/>
        </p:nvSpPr>
        <p:spPr>
          <a:xfrm>
            <a:off x="2339752" y="525441"/>
            <a:ext cx="3600400" cy="307292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marL="223520" indent="-223520" algn="ctr"/>
            <a:r>
              <a:rPr lang="en-US" altLang="zh-CN" dirty="0"/>
              <a:t>Inconsistencies may arise in NFS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570220" y="985520"/>
            <a:ext cx="34436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1.</a:t>
            </a:r>
            <a:r>
              <a:rPr lang="zh-CN" altLang="en-US" sz="1600"/>
              <a:t>通过比较最后一次的修改时间，来判断是否存在不一致的情况，若远端的更新，就要把</a:t>
            </a:r>
            <a:r>
              <a:rPr lang="en-US" altLang="zh-CN" sz="1600"/>
              <a:t>client</a:t>
            </a:r>
            <a:r>
              <a:rPr lang="zh-CN" altLang="en-US" sz="1600"/>
              <a:t>段的</a:t>
            </a:r>
            <a:r>
              <a:rPr lang="en-US" altLang="zh-CN" sz="1600"/>
              <a:t>cache</a:t>
            </a:r>
            <a:r>
              <a:rPr lang="zh-CN" altLang="en-US" sz="1600"/>
              <a:t>给</a:t>
            </a:r>
            <a:r>
              <a:rPr lang="en-US" altLang="zh-CN" sz="1600"/>
              <a:t>flush</a:t>
            </a:r>
            <a:r>
              <a:rPr lang="zh-CN" altLang="en-US" sz="1600"/>
              <a:t>掉，</a:t>
            </a:r>
            <a:endParaRPr lang="zh-CN" altLang="en-US" sz="1600"/>
          </a:p>
          <a:p>
            <a:r>
              <a:rPr lang="en-US" altLang="zh-CN" sz="1600"/>
              <a:t>2.</a:t>
            </a:r>
            <a:r>
              <a:rPr lang="zh-CN" altLang="en-US" sz="1600"/>
              <a:t>若</a:t>
            </a:r>
            <a:r>
              <a:rPr lang="en-US" altLang="zh-CN" sz="1600"/>
              <a:t>block</a:t>
            </a:r>
            <a:r>
              <a:rPr lang="zh-CN" altLang="en-US" sz="1600"/>
              <a:t>修改</a:t>
            </a:r>
            <a:r>
              <a:rPr lang="en-US" altLang="zh-CN" sz="1600"/>
              <a:t>--&gt;dirty</a:t>
            </a:r>
            <a:r>
              <a:rPr lang="zh-CN" altLang="en-US" sz="1600"/>
              <a:t>，</a:t>
            </a:r>
            <a:r>
              <a:rPr lang="en-US" altLang="zh-CN" sz="1600"/>
              <a:t>close-to-open coherence</a:t>
            </a:r>
            <a:r>
              <a:rPr lang="zh-CN" altLang="en-US" sz="1600"/>
              <a:t>。</a:t>
            </a:r>
            <a:endParaRPr lang="zh-CN" altLang="en-US" sz="16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 dirty="0"/>
              <a:t>Improving </a:t>
            </a:r>
            <a:r>
              <a:rPr kumimoji="1" lang="en-GB" altLang="zh-CN" b="1" dirty="0"/>
              <a:t>Read</a:t>
            </a:r>
            <a:r>
              <a:rPr kumimoji="1" lang="en-GB" altLang="zh-CN" dirty="0"/>
              <a:t> Performance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GB" altLang="zh-CN" dirty="0"/>
              <a:t>Transfer data in large chunks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8KB default</a:t>
            </a:r>
            <a:endParaRPr kumimoji="1" lang="en-GB" altLang="zh-CN" dirty="0"/>
          </a:p>
          <a:p>
            <a:r>
              <a:rPr kumimoji="1" lang="en-GB" altLang="zh-CN" dirty="0"/>
              <a:t>Read-ahead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Optimize for sequential file access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Send requests to read disk blocks before they are requested by the applications</a:t>
            </a:r>
            <a:endParaRPr kumimoji="1" lang="en-GB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76500" y="156146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一次多传</a:t>
            </a:r>
            <a:endParaRPr lang="zh-CN" altLang="en-US" sz="1600"/>
          </a:p>
        </p:txBody>
      </p:sp>
      <p:sp>
        <p:nvSpPr>
          <p:cNvPr id="6" name="文本框 5"/>
          <p:cNvSpPr txBox="1"/>
          <p:nvPr/>
        </p:nvSpPr>
        <p:spPr>
          <a:xfrm>
            <a:off x="2476500" y="3349625"/>
            <a:ext cx="1605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提前多读入一些</a:t>
            </a:r>
            <a:endParaRPr lang="zh-CN" altLang="en-US" sz="16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 dirty="0"/>
              <a:t>Problem with NFS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GB" altLang="zh-CN" dirty="0"/>
              <a:t>File consistency</a:t>
            </a:r>
            <a:endParaRPr kumimoji="1" lang="en-GB" altLang="zh-CN" dirty="0"/>
          </a:p>
          <a:p>
            <a:r>
              <a:rPr kumimoji="1" lang="en-GB" altLang="zh-CN" dirty="0"/>
              <a:t>Assumes synchronized clock</a:t>
            </a:r>
            <a:r>
              <a:rPr kumimoji="1" lang="zh-CN" altLang="en-US" dirty="0"/>
              <a:t> </a:t>
            </a:r>
            <a:r>
              <a:rPr kumimoji="1" lang="en-US" altLang="zh-CN" dirty="0"/>
              <a:t>(a</a:t>
            </a:r>
            <a:r>
              <a:rPr kumimoji="1" lang="zh-CN" altLang="en-US" dirty="0"/>
              <a:t> </a:t>
            </a:r>
            <a:r>
              <a:rPr kumimoji="1" lang="en-US" altLang="zh-CN" dirty="0"/>
              <a:t>global</a:t>
            </a:r>
            <a:r>
              <a:rPr kumimoji="1" lang="zh-CN" altLang="en-US" dirty="0"/>
              <a:t> </a:t>
            </a:r>
            <a:r>
              <a:rPr kumimoji="1" lang="en-US" altLang="zh-CN" dirty="0"/>
              <a:t>clock)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We have mentioned in lecture02, it</a:t>
            </a:r>
            <a:r>
              <a:rPr kumimoji="1" lang="en-US" altLang="zh-CN" dirty="0"/>
              <a:t>'</a:t>
            </a:r>
            <a:r>
              <a:rPr kumimoji="1" lang="en-GB" altLang="zh-CN" dirty="0"/>
              <a:t>s challenging </a:t>
            </a:r>
            <a:endParaRPr kumimoji="1" lang="en-GB" altLang="zh-CN" dirty="0"/>
          </a:p>
          <a:p>
            <a:r>
              <a:rPr kumimoji="1" lang="en-GB" altLang="zh-CN" dirty="0"/>
              <a:t>Locking cannot work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Separate lock manager added (stateful)</a:t>
            </a:r>
            <a:endParaRPr kumimoji="1" lang="en-GB" altLang="zh-CN" dirty="0"/>
          </a:p>
          <a:p>
            <a:r>
              <a:rPr kumimoji="1" lang="en-GB" altLang="zh-CN" dirty="0"/>
              <a:t>No reference counting of open files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(stateless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server)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You can delete a file opened by yourself/others</a:t>
            </a:r>
            <a:endParaRPr kumimoji="1" lang="en-GB" altLang="zh-CN" dirty="0"/>
          </a:p>
          <a:p>
            <a:r>
              <a:rPr kumimoji="1" lang="en-US" altLang="zh-CN" dirty="0"/>
              <a:t>And many more …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NFS is continuously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improving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611560" y="1532018"/>
            <a:ext cx="3556000" cy="2404982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0" rIns="90000" bIns="30000">
            <a:spAutoFit/>
          </a:bodyPr>
          <a:lstStyle/>
          <a:p>
            <a:pPr marL="223520" indent="-223520">
              <a:lnSpc>
                <a:spcPct val="130000"/>
              </a:lnSpc>
            </a:pPr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</a:rPr>
              <a:t>User-level lock manager</a:t>
            </a:r>
            <a:endParaRPr lang="en-US" altLang="zh-CN" sz="15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23520" indent="-223520">
              <a:lnSpc>
                <a:spcPct val="130000"/>
              </a:lnSpc>
            </a:pPr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</a:rPr>
              <a:t>NVRAM support</a:t>
            </a:r>
            <a:endParaRPr lang="en-US" altLang="zh-CN" sz="15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23520" indent="-223520">
              <a:lnSpc>
                <a:spcPct val="130000"/>
              </a:lnSpc>
            </a:pPr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</a:rPr>
              <a:t>Adjust RPC retries dynamically</a:t>
            </a:r>
            <a:endParaRPr lang="en-US" altLang="zh-CN" sz="15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23520" indent="-223520">
              <a:lnSpc>
                <a:spcPct val="130000"/>
              </a:lnSpc>
            </a:pPr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</a:rPr>
              <a:t>Client-side disk caching</a:t>
            </a:r>
            <a:endParaRPr lang="en-US" altLang="zh-CN" sz="15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23520" indent="-223520">
              <a:lnSpc>
                <a:spcPct val="130000"/>
              </a:lnSpc>
            </a:pPr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</a:rPr>
              <a:t>Support 64-bit file sizes</a:t>
            </a:r>
            <a:endParaRPr lang="en-US" altLang="zh-CN" sz="15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23520" indent="-223520">
              <a:lnSpc>
                <a:spcPct val="130000"/>
              </a:lnSpc>
            </a:pPr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</a:rPr>
              <a:t>TCP support and large-block transfers</a:t>
            </a:r>
            <a:endParaRPr lang="en-US" altLang="zh-CN" sz="15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23520" indent="-223520">
              <a:lnSpc>
                <a:spcPct val="130000"/>
              </a:lnSpc>
            </a:pPr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</a:rPr>
              <a:t>Commit operation</a:t>
            </a:r>
            <a:endParaRPr lang="en-US" altLang="zh-CN" sz="15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23520" indent="-223520">
              <a:lnSpc>
                <a:spcPct val="130000"/>
              </a:lnSpc>
            </a:pPr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</a:rPr>
              <a:t>…</a:t>
            </a:r>
            <a:endParaRPr lang="en-US" altLang="zh-CN" sz="15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Rectangle 5"/>
          <p:cNvSpPr/>
          <p:nvPr/>
        </p:nvSpPr>
        <p:spPr>
          <a:xfrm>
            <a:off x="5076056" y="1532018"/>
            <a:ext cx="3600000" cy="2705064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0" rIns="90000" bIns="30000">
            <a:spAutoFit/>
          </a:bodyPr>
          <a:lstStyle/>
          <a:p>
            <a:pPr marL="223520" indent="-223520">
              <a:lnSpc>
                <a:spcPct val="130000"/>
              </a:lnSpc>
            </a:pPr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</a:rPr>
              <a:t>More state: control of caching, notify of file changes</a:t>
            </a:r>
            <a:endParaRPr lang="en-US" altLang="zh-CN" sz="15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23520" indent="-223520">
              <a:lnSpc>
                <a:spcPct val="130000"/>
              </a:lnSpc>
            </a:pPr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</a:rPr>
              <a:t>Server export a single name space (pseudo file system)</a:t>
            </a:r>
            <a:endParaRPr lang="en-US" altLang="zh-CN" sz="15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23520" indent="-223520">
              <a:lnSpc>
                <a:spcPct val="130000"/>
              </a:lnSpc>
            </a:pPr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</a:rPr>
              <a:t>Compound RPC support</a:t>
            </a:r>
            <a:endParaRPr lang="en-US" altLang="zh-CN" sz="15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23520" indent="-223520">
              <a:lnSpc>
                <a:spcPct val="130000"/>
              </a:lnSpc>
            </a:pPr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</a:rPr>
              <a:t>Extended attribute and ACL</a:t>
            </a:r>
            <a:endParaRPr lang="en-US" altLang="zh-CN" sz="15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23520" indent="-223520">
              <a:lnSpc>
                <a:spcPct val="130000"/>
              </a:lnSpc>
            </a:pPr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</a:rPr>
              <a:t>Negotiate security mechanism on mount</a:t>
            </a:r>
            <a:endParaRPr lang="en-US" altLang="zh-CN" sz="15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23520" indent="-223520">
              <a:lnSpc>
                <a:spcPct val="130000"/>
              </a:lnSpc>
            </a:pPr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</a:rPr>
              <a:t>…</a:t>
            </a:r>
            <a:endParaRPr lang="en-US" altLang="zh-CN" sz="15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Rectangle 6"/>
          <p:cNvSpPr/>
          <p:nvPr/>
        </p:nvSpPr>
        <p:spPr>
          <a:xfrm>
            <a:off x="1752577" y="911367"/>
            <a:ext cx="1438214" cy="5725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3520" indent="-223520">
              <a:lnSpc>
                <a:spcPct val="150000"/>
              </a:lnSpc>
            </a:pPr>
            <a:r>
              <a:rPr lang="en-US" altLang="zh-CN" sz="2335" u="sng" dirty="0">
                <a:latin typeface="微软雅黑" panose="020B0503020204020204" charset="-122"/>
                <a:ea typeface="微软雅黑" panose="020B0503020204020204" charset="-122"/>
              </a:rPr>
              <a:t>Version 3</a:t>
            </a:r>
            <a:endParaRPr lang="en-US" altLang="zh-CN" sz="2335" u="sng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Rectangle 7"/>
          <p:cNvSpPr/>
          <p:nvPr/>
        </p:nvSpPr>
        <p:spPr>
          <a:xfrm>
            <a:off x="6063989" y="911367"/>
            <a:ext cx="1438214" cy="5725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3520" indent="-223520">
              <a:lnSpc>
                <a:spcPct val="150000"/>
              </a:lnSpc>
            </a:pPr>
            <a:r>
              <a:rPr lang="en-US" altLang="zh-CN" sz="2335" u="sng" dirty="0">
                <a:latin typeface="微软雅黑" panose="020B0503020204020204" charset="-122"/>
                <a:ea typeface="微软雅黑" panose="020B0503020204020204" charset="-122"/>
              </a:rPr>
              <a:t>Version 4</a:t>
            </a:r>
            <a:endParaRPr lang="en-US" altLang="zh-CN" sz="2335" u="sng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 Materials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宋体" panose="02010600030101010101" pitchFamily="2" charset="-122"/>
              </a:rPr>
              <a:t>RFC 1831: </a:t>
            </a:r>
            <a:r>
              <a:rPr lang="en-US" altLang="zh-CN" sz="2000" dirty="0">
                <a:solidFill>
                  <a:srgbClr val="0096FF"/>
                </a:solidFill>
                <a:ea typeface="宋体" panose="02010600030101010101" pitchFamily="2" charset="-122"/>
              </a:rPr>
              <a:t>RPC Specification</a:t>
            </a:r>
            <a:endParaRPr lang="en-US" altLang="zh-CN" sz="2000" dirty="0">
              <a:solidFill>
                <a:srgbClr val="0096FF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宋体" panose="02010600030101010101" pitchFamily="2" charset="-122"/>
              </a:rPr>
              <a:t>http://www.ietf.org/rfc/rfc1831.txt?number=1831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ea typeface="宋体" panose="02010600030101010101" pitchFamily="2" charset="-122"/>
            </a:endParaRPr>
          </a:p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宋体" panose="02010600030101010101" pitchFamily="2" charset="-122"/>
              </a:rPr>
              <a:t>RFC 1832: </a:t>
            </a:r>
            <a:r>
              <a:rPr lang="en-US" altLang="zh-CN" sz="2000" dirty="0">
                <a:solidFill>
                  <a:srgbClr val="0096FF"/>
                </a:solidFill>
                <a:ea typeface="宋体" panose="02010600030101010101" pitchFamily="2" charset="-122"/>
              </a:rPr>
              <a:t>XDR Specification</a:t>
            </a:r>
            <a:endParaRPr lang="en-US" altLang="zh-CN" sz="2000" dirty="0">
              <a:solidFill>
                <a:srgbClr val="0096FF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宋体" panose="02010600030101010101" pitchFamily="2" charset="-122"/>
              </a:rPr>
              <a:t>http://www.ietf.org/rfc/rfc1832.txt?number=1832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89584" y="1703796"/>
            <a:ext cx="7307708" cy="2053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zh-CN" kern="0" dirty="0">
                <a:solidFill>
                  <a:srgbClr val="BE384B"/>
                </a:solidFill>
                <a:ea typeface="+mn-ea"/>
              </a:rPr>
              <a:t>GFS</a:t>
            </a:r>
            <a:endParaRPr kumimoji="0" lang="en-US" altLang="zh-CN" kern="0" dirty="0">
              <a:solidFill>
                <a:srgbClr val="BE384B"/>
              </a:solidFill>
              <a:ea typeface="+mn-ea"/>
            </a:endParaRPr>
          </a:p>
          <a:p>
            <a:pPr algn="ctr"/>
            <a:r>
              <a:rPr lang="en-US" altLang="zh-CN" b="0" i="1" kern="0" dirty="0">
                <a:solidFill>
                  <a:srgbClr val="BE384B"/>
                </a:solidFill>
                <a:ea typeface="+mn-ea"/>
              </a:rPr>
              <a:t>The Google File System</a:t>
            </a:r>
            <a:endParaRPr lang="en-US" altLang="zh-CN" b="0" i="1" kern="0" dirty="0">
              <a:solidFill>
                <a:srgbClr val="BE384B"/>
              </a:solidFill>
              <a:ea typeface="+mn-ea"/>
            </a:endParaRPr>
          </a:p>
          <a:p>
            <a:pPr algn="ctr"/>
            <a:endParaRPr kumimoji="0" lang="en-US" altLang="zh-CN" b="0" kern="0" dirty="0">
              <a:solidFill>
                <a:srgbClr val="C00000"/>
              </a:solidFill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Rectangle 2"/>
          <p:cNvSpPr/>
          <p:nvPr/>
        </p:nvSpPr>
        <p:spPr>
          <a:xfrm>
            <a:off x="1403648" y="5218120"/>
            <a:ext cx="845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0505" lvl="1" indent="-135255" fontAlgn="auto"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</a:pPr>
            <a:r>
              <a:rPr lang="en-US" altLang="zh-TW" sz="2000" dirty="0">
                <a:solidFill>
                  <a:prstClr val="black"/>
                </a:solidFill>
                <a:ea typeface="Verdana" panose="020B0604030504040204" pitchFamily="34" charset="0"/>
                <a:cs typeface="Courier New" panose="02070309020205020404" pitchFamily="49" charset="0"/>
              </a:rPr>
              <a:t>Sanjay </a:t>
            </a:r>
            <a:r>
              <a:rPr lang="en-US" altLang="zh-TW" sz="2000" dirty="0" err="1">
                <a:solidFill>
                  <a:prstClr val="black"/>
                </a:solidFill>
                <a:ea typeface="Verdana" panose="020B0604030504040204" pitchFamily="34" charset="0"/>
                <a:cs typeface="Courier New" panose="02070309020205020404" pitchFamily="49" charset="0"/>
              </a:rPr>
              <a:t>Ghemawat</a:t>
            </a:r>
            <a:r>
              <a:rPr lang="en-US" altLang="zh-TW" sz="2000" dirty="0">
                <a:solidFill>
                  <a:prstClr val="black"/>
                </a:solidFill>
                <a:ea typeface="Verdana" panose="020B0604030504040204" pitchFamily="34" charset="0"/>
                <a:cs typeface="Courier New" panose="02070309020205020404" pitchFamily="49" charset="0"/>
              </a:rPr>
              <a:t>, “The Google File System”. SOSP, </a:t>
            </a:r>
            <a:r>
              <a:rPr lang="en-US" altLang="zh-TW" sz="2000" b="1" dirty="0">
                <a:solidFill>
                  <a:prstClr val="black"/>
                </a:solidFill>
                <a:ea typeface="Verdana" panose="020B0604030504040204" pitchFamily="34" charset="0"/>
                <a:cs typeface="Courier New" panose="02070309020205020404" pitchFamily="49" charset="0"/>
              </a:rPr>
              <a:t>2003</a:t>
            </a:r>
            <a:endParaRPr lang="en-US" altLang="zh-TW" sz="2000" b="1" dirty="0">
              <a:solidFill>
                <a:prstClr val="black"/>
              </a:solidFill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GFS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design </a:t>
            </a:r>
            <a:r>
              <a:rPr kumimoji="1" lang="en-US" altLang="zh-CN" b="1" dirty="0"/>
              <a:t>goals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795320" cy="3771636"/>
          </a:xfrm>
        </p:spPr>
        <p:txBody>
          <a:bodyPr/>
          <a:lstStyle/>
          <a:p>
            <a:r>
              <a:rPr kumimoji="1" lang="en-GB" altLang="zh-CN" dirty="0">
                <a:solidFill>
                  <a:srgbClr val="BE384B"/>
                </a:solidFill>
              </a:rPr>
              <a:t>Scalable</a:t>
            </a:r>
            <a:r>
              <a:rPr kumimoji="1" lang="en-GB" altLang="zh-CN" b="0" dirty="0"/>
              <a:t> distributed file system</a:t>
            </a:r>
            <a:endParaRPr kumimoji="1" lang="en-GB" altLang="zh-CN" b="0" dirty="0"/>
          </a:p>
          <a:p>
            <a:pPr lvl="1"/>
            <a:r>
              <a:rPr kumimoji="1" lang="en-GB" altLang="zh-CN" dirty="0"/>
              <a:t>E.g., Can NFS stores a very large file? </a:t>
            </a:r>
            <a:endParaRPr kumimoji="1" lang="en-GB" altLang="zh-CN" dirty="0"/>
          </a:p>
          <a:p>
            <a:r>
              <a:rPr kumimoji="1" lang="en-GB" altLang="zh-CN" b="0" dirty="0"/>
              <a:t>Designed for large </a:t>
            </a:r>
            <a:r>
              <a:rPr kumimoji="1" lang="en-GB" altLang="zh-CN" dirty="0">
                <a:solidFill>
                  <a:srgbClr val="BE384B"/>
                </a:solidFill>
              </a:rPr>
              <a:t>data-intensive</a:t>
            </a:r>
            <a:r>
              <a:rPr kumimoji="1" lang="en-GB" altLang="zh-CN" b="0" dirty="0"/>
              <a:t> applications</a:t>
            </a:r>
            <a:endParaRPr kumimoji="1" lang="en-GB" altLang="zh-CN" b="0" dirty="0"/>
          </a:p>
          <a:p>
            <a:pPr lvl="1"/>
            <a:r>
              <a:rPr kumimoji="1" lang="en-GB" altLang="zh-CN" b="0" dirty="0"/>
              <a:t>Essential for distributed computing frameworks, e.g., MapReduce  (next lecture)</a:t>
            </a:r>
            <a:endParaRPr kumimoji="1" lang="en-GB" altLang="zh-CN" b="0" dirty="0"/>
          </a:p>
          <a:p>
            <a:r>
              <a:rPr kumimoji="1" lang="en-GB" altLang="zh-CN" dirty="0">
                <a:solidFill>
                  <a:srgbClr val="BE384B"/>
                </a:solidFill>
              </a:rPr>
              <a:t>Fault-tolerant</a:t>
            </a:r>
            <a:r>
              <a:rPr kumimoji="1" lang="en-GB" altLang="zh-CN" b="0" dirty="0"/>
              <a:t>; runs on commodity hardware</a:t>
            </a:r>
            <a:endParaRPr kumimoji="1" lang="en-GB" altLang="zh-CN" b="0" dirty="0"/>
          </a:p>
          <a:p>
            <a:pPr lvl="1"/>
            <a:r>
              <a:rPr kumimoji="1" lang="en-US" altLang="zh-CN" dirty="0"/>
              <a:t>E.g., what if a server crashes, in the case of NFS? </a:t>
            </a:r>
            <a:endParaRPr kumimoji="1" lang="en-US" altLang="zh-CN" dirty="0"/>
          </a:p>
          <a:p>
            <a:r>
              <a:rPr kumimoji="1" lang="en-GB" altLang="zh-CN" b="0" dirty="0"/>
              <a:t>Delivers </a:t>
            </a:r>
            <a:r>
              <a:rPr kumimoji="1" lang="en-GB" altLang="zh-CN" dirty="0">
                <a:solidFill>
                  <a:srgbClr val="BE384B"/>
                </a:solidFill>
              </a:rPr>
              <a:t>high performance </a:t>
            </a:r>
            <a:r>
              <a:rPr kumimoji="1" lang="en-GB" altLang="zh-CN" b="0" dirty="0"/>
              <a:t>to a large number of clients</a:t>
            </a:r>
            <a:endParaRPr kumimoji="1" lang="en-GB" altLang="zh-CN" b="0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211955" y="960755"/>
            <a:ext cx="22498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更加适用于商务场景</a:t>
            </a:r>
            <a:endParaRPr lang="zh-CN" altLang="en-US" sz="16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Design Assumptions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0" dirty="0"/>
              <a:t>Assumptions for </a:t>
            </a:r>
            <a:r>
              <a:rPr kumimoji="1" lang="en-US" altLang="zh-CN" dirty="0">
                <a:solidFill>
                  <a:srgbClr val="BE384B"/>
                </a:solidFill>
              </a:rPr>
              <a:t>conventional</a:t>
            </a:r>
            <a:r>
              <a:rPr kumimoji="1" lang="en-US" altLang="zh-CN" b="0" dirty="0"/>
              <a:t> file systems </a:t>
            </a:r>
            <a:r>
              <a:rPr kumimoji="1" lang="en-US" altLang="zh-CN" dirty="0">
                <a:solidFill>
                  <a:srgbClr val="BE384B"/>
                </a:solidFill>
              </a:rPr>
              <a:t>don’t work</a:t>
            </a:r>
            <a:endParaRPr kumimoji="1" lang="en-US" altLang="zh-CN" dirty="0">
              <a:solidFill>
                <a:srgbClr val="BE384B"/>
              </a:solidFill>
            </a:endParaRPr>
          </a:p>
          <a:p>
            <a:pPr lvl="1"/>
            <a:r>
              <a:rPr kumimoji="1" lang="en-US" altLang="zh-CN" dirty="0"/>
              <a:t>E.g., “</a:t>
            </a:r>
            <a:r>
              <a:rPr kumimoji="1" lang="en-US" altLang="zh-CN" dirty="0">
                <a:solidFill>
                  <a:srgbClr val="FF0000"/>
                </a:solidFill>
              </a:rPr>
              <a:t>most files are small</a:t>
            </a:r>
            <a:r>
              <a:rPr kumimoji="1" lang="en-US" altLang="zh-CN" dirty="0"/>
              <a:t>”, “</a:t>
            </a:r>
            <a:r>
              <a:rPr kumimoji="1" lang="en-US" altLang="zh-CN" dirty="0">
                <a:solidFill>
                  <a:srgbClr val="FF0000"/>
                </a:solidFill>
              </a:rPr>
              <a:t>short lifetimes</a:t>
            </a:r>
            <a:r>
              <a:rPr kumimoji="1" lang="en-US" altLang="zh-CN" dirty="0"/>
              <a:t>”</a:t>
            </a:r>
            <a:endParaRPr kumimoji="1" lang="en-US" altLang="zh-CN" dirty="0"/>
          </a:p>
          <a:p>
            <a:r>
              <a:rPr kumimoji="1" lang="en-US" altLang="zh-CN" b="0" dirty="0"/>
              <a:t>Component </a:t>
            </a:r>
            <a:r>
              <a:rPr kumimoji="1" lang="en-US" altLang="zh-CN" dirty="0">
                <a:solidFill>
                  <a:srgbClr val="BE384B"/>
                </a:solidFill>
              </a:rPr>
              <a:t>failures</a:t>
            </a:r>
            <a:r>
              <a:rPr kumimoji="1" lang="en-US" altLang="zh-CN" b="0" dirty="0"/>
              <a:t> are the </a:t>
            </a:r>
            <a:r>
              <a:rPr kumimoji="1" lang="en-US" altLang="zh-CN" dirty="0">
                <a:solidFill>
                  <a:srgbClr val="BE384B"/>
                </a:solidFill>
              </a:rPr>
              <a:t>norm</a:t>
            </a:r>
            <a:r>
              <a:rPr kumimoji="1" lang="en-US" altLang="zh-CN" b="0" dirty="0"/>
              <a:t>, not an exception</a:t>
            </a:r>
            <a:endParaRPr kumimoji="1" lang="en-US" altLang="zh-CN" b="0" dirty="0"/>
          </a:p>
          <a:p>
            <a:pPr lvl="1"/>
            <a:r>
              <a:rPr kumimoji="1" lang="en-US" altLang="zh-CN" dirty="0"/>
              <a:t>File system = thousands of storage machines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Some % not working at any given time (recall from lecture2)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b="0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内容占位符 5" descr="图形用户界面&#10;&#10;中度可信度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194" y="3276247"/>
            <a:ext cx="4392488" cy="202071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187624" y="5296962"/>
            <a:ext cx="72002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Machine failures at Google. Source: An Introduction to the Design of Warehouse-Scale Machines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om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611" y="1472790"/>
            <a:ext cx="1500189" cy="150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gRP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496424"/>
            <a:ext cx="1500188" cy="150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Last lecture: Remote Procedure Call (RPC)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7"/>
            <a:ext cx="8229600" cy="4471925"/>
          </a:xfrm>
        </p:spPr>
        <p:txBody>
          <a:bodyPr>
            <a:normAutofit/>
          </a:bodyPr>
          <a:lstStyle/>
          <a:p>
            <a:r>
              <a:rPr kumimoji="1" lang="en-US" altLang="zh-CN" b="0" dirty="0"/>
              <a:t>Allow a procedure to execute in another address space without coding the details for the remote interaction</a:t>
            </a:r>
            <a:endParaRPr kumimoji="1" lang="en-US" altLang="zh-CN" b="0" dirty="0"/>
          </a:p>
          <a:p>
            <a:r>
              <a:rPr kumimoji="1" lang="en-US" altLang="zh-CN" b="0" dirty="0"/>
              <a:t>RPC History</a:t>
            </a:r>
            <a:endParaRPr kumimoji="1" lang="en-US" altLang="zh-CN" b="0" dirty="0"/>
          </a:p>
          <a:p>
            <a:pPr lvl="1"/>
            <a:r>
              <a:rPr kumimoji="1" lang="en-US" altLang="zh-CN" dirty="0"/>
              <a:t>Idea goes back in 1976</a:t>
            </a:r>
            <a:endParaRPr kumimoji="1" lang="en-US" altLang="zh-CN" dirty="0"/>
          </a:p>
          <a:p>
            <a:r>
              <a:rPr kumimoji="1" lang="en-US" altLang="zh-CN" b="0" dirty="0"/>
              <a:t>RPC uses </a:t>
            </a:r>
            <a:r>
              <a:rPr kumimoji="1" lang="en-US" altLang="zh-CN" dirty="0">
                <a:solidFill>
                  <a:srgbClr val="C00000"/>
                </a:solidFill>
              </a:rPr>
              <a:t>stubs</a:t>
            </a:r>
            <a:r>
              <a:rPr kumimoji="1" lang="en-US" altLang="zh-CN" b="0" dirty="0"/>
              <a:t> to avoid handling argument </a:t>
            </a:r>
            <a:r>
              <a:rPr kumimoji="1" lang="en-US" altLang="zh-CN" dirty="0">
                <a:solidFill>
                  <a:srgbClr val="C00000"/>
                </a:solidFill>
              </a:rPr>
              <a:t>encoding/decoding </a:t>
            </a:r>
            <a:r>
              <a:rPr kumimoji="1" lang="en-US" altLang="zh-CN" b="0" dirty="0"/>
              <a:t>and send/receiving messages, message transports, etc.</a:t>
            </a:r>
            <a:endParaRPr kumimoji="1" lang="en-US" altLang="zh-CN" b="0" dirty="0"/>
          </a:p>
          <a:p>
            <a:r>
              <a:rPr kumimoji="1" lang="en-US" altLang="zh-CN" b="0" dirty="0"/>
              <a:t>How RPC handles </a:t>
            </a:r>
            <a:r>
              <a:rPr kumimoji="1" lang="en-US" altLang="zh-CN" dirty="0">
                <a:solidFill>
                  <a:srgbClr val="C00000"/>
                </a:solidFill>
              </a:rPr>
              <a:t>failures</a:t>
            </a:r>
            <a:r>
              <a:rPr kumimoji="1" lang="en-US" altLang="zh-CN" b="0" dirty="0"/>
              <a:t>? </a:t>
            </a:r>
            <a:endParaRPr kumimoji="1" lang="en-US" altLang="zh-CN" b="0" dirty="0"/>
          </a:p>
          <a:p>
            <a:pPr lvl="1"/>
            <a:r>
              <a:rPr kumimoji="1" lang="en-US" altLang="zh-CN" dirty="0"/>
              <a:t>Depends on the </a:t>
            </a:r>
            <a:r>
              <a:rPr kumimoji="1" lang="en-US" altLang="zh-CN" b="1" dirty="0">
                <a:solidFill>
                  <a:srgbClr val="C00000"/>
                </a:solidFill>
              </a:rPr>
              <a:t>semantic</a:t>
            </a:r>
            <a:r>
              <a:rPr kumimoji="1" lang="en-US" altLang="zh-CN" dirty="0"/>
              <a:t>: at-most-once, at-least-once &amp; exactly-once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Design Assumptions: environments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0" dirty="0"/>
              <a:t>Assumptions for </a:t>
            </a:r>
            <a:r>
              <a:rPr kumimoji="1" lang="en-US" altLang="zh-CN" dirty="0">
                <a:solidFill>
                  <a:srgbClr val="BE384B"/>
                </a:solidFill>
              </a:rPr>
              <a:t>conventional</a:t>
            </a:r>
            <a:r>
              <a:rPr kumimoji="1" lang="en-US" altLang="zh-CN" b="0" dirty="0"/>
              <a:t> file systems </a:t>
            </a:r>
            <a:r>
              <a:rPr kumimoji="1" lang="en-US" altLang="zh-CN" dirty="0">
                <a:solidFill>
                  <a:srgbClr val="BE384B"/>
                </a:solidFill>
              </a:rPr>
              <a:t>don’t work</a:t>
            </a:r>
            <a:endParaRPr kumimoji="1" lang="en-US" altLang="zh-CN" dirty="0">
              <a:solidFill>
                <a:srgbClr val="BE384B"/>
              </a:solidFill>
            </a:endParaRPr>
          </a:p>
          <a:p>
            <a:pPr lvl="1"/>
            <a:r>
              <a:rPr kumimoji="1" lang="en-US" altLang="zh-CN" dirty="0"/>
              <a:t>E.g., “most files are small”, “short lifetimes”</a:t>
            </a:r>
            <a:endParaRPr kumimoji="1" lang="en-US" altLang="zh-CN" dirty="0"/>
          </a:p>
          <a:p>
            <a:r>
              <a:rPr kumimoji="1" lang="en-US" altLang="zh-CN" b="0" dirty="0"/>
              <a:t>Component </a:t>
            </a:r>
            <a:r>
              <a:rPr kumimoji="1" lang="en-US" altLang="zh-CN" dirty="0">
                <a:solidFill>
                  <a:srgbClr val="BE384B"/>
                </a:solidFill>
              </a:rPr>
              <a:t>failures</a:t>
            </a:r>
            <a:r>
              <a:rPr kumimoji="1" lang="en-US" altLang="zh-CN" b="0" dirty="0"/>
              <a:t> are the </a:t>
            </a:r>
            <a:r>
              <a:rPr kumimoji="1" lang="en-US" altLang="zh-CN" dirty="0">
                <a:solidFill>
                  <a:srgbClr val="BE384B"/>
                </a:solidFill>
              </a:rPr>
              <a:t>norm</a:t>
            </a:r>
            <a:r>
              <a:rPr kumimoji="1" lang="en-US" altLang="zh-CN" b="0" dirty="0"/>
              <a:t>, not an exception</a:t>
            </a:r>
            <a:endParaRPr kumimoji="1" lang="en-US" altLang="zh-CN" b="0" dirty="0"/>
          </a:p>
          <a:p>
            <a:pPr lvl="1"/>
            <a:r>
              <a:rPr kumimoji="1" lang="en-US" altLang="zh-CN" dirty="0"/>
              <a:t>File system = thousands of storage machines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Some % not working at any given time (recall from lecture2)</a:t>
            </a:r>
            <a:endParaRPr kumimoji="1" lang="en-US" altLang="zh-CN" dirty="0"/>
          </a:p>
          <a:p>
            <a:r>
              <a:rPr lang="en-US" altLang="zh-CN" b="0" dirty="0">
                <a:solidFill>
                  <a:prstClr val="black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Files are huge: n-GB/TB files are the norm</a:t>
            </a:r>
            <a:endParaRPr lang="en-US" altLang="zh-CN" b="0" dirty="0">
              <a:solidFill>
                <a:prstClr val="black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r>
              <a:rPr kumimoji="1" lang="en-US" altLang="zh-CN" dirty="0"/>
              <a:t>I/O ops and block size choices are affected</a:t>
            </a:r>
            <a:endParaRPr kumimoji="1" lang="en-US" altLang="zh-CN" dirty="0"/>
          </a:p>
          <a:p>
            <a:pPr lvl="1"/>
            <a:endParaRPr kumimoji="1" lang="en-US" altLang="zh-CN" b="0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More Design Assumptions: File Access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0" dirty="0"/>
              <a:t>Most files are </a:t>
            </a:r>
            <a:r>
              <a:rPr kumimoji="1" lang="en-US" altLang="zh-CN" dirty="0">
                <a:solidFill>
                  <a:srgbClr val="BE384B"/>
                </a:solidFill>
              </a:rPr>
              <a:t>appended</a:t>
            </a:r>
            <a:r>
              <a:rPr kumimoji="1" lang="en-US" altLang="zh-CN" b="0" dirty="0"/>
              <a:t>, not </a:t>
            </a:r>
            <a:r>
              <a:rPr kumimoji="1" lang="en-US" altLang="zh-CN" b="0" dirty="0">
                <a:solidFill>
                  <a:schemeClr val="tx1"/>
                </a:solidFill>
              </a:rPr>
              <a:t>overwritten</a:t>
            </a:r>
            <a:endParaRPr kumimoji="1" lang="en-US" altLang="zh-CN" b="0" dirty="0">
              <a:solidFill>
                <a:schemeClr val="tx1"/>
              </a:solidFill>
            </a:endParaRPr>
          </a:p>
          <a:p>
            <a:pPr lvl="1"/>
            <a:r>
              <a:rPr kumimoji="1" lang="en-US" altLang="zh-CN" b="1" dirty="0">
                <a:solidFill>
                  <a:srgbClr val="BE384B"/>
                </a:solidFill>
              </a:rPr>
              <a:t>Random</a:t>
            </a:r>
            <a:r>
              <a:rPr kumimoji="1" lang="en-US" altLang="zh-CN" dirty="0"/>
              <a:t> writes within a file are </a:t>
            </a:r>
            <a:r>
              <a:rPr kumimoji="1" lang="en-US" altLang="zh-CN" b="1" dirty="0">
                <a:solidFill>
                  <a:srgbClr val="BE384B"/>
                </a:solidFill>
              </a:rPr>
              <a:t>rare</a:t>
            </a:r>
            <a:endParaRPr kumimoji="1" lang="en-US" altLang="zh-CN" b="1" dirty="0">
              <a:solidFill>
                <a:srgbClr val="BE384B"/>
              </a:solidFill>
            </a:endParaRPr>
          </a:p>
          <a:p>
            <a:pPr lvl="1"/>
            <a:r>
              <a:rPr kumimoji="1" lang="en-US" altLang="zh-CN" dirty="0"/>
              <a:t>Once created, files are </a:t>
            </a:r>
            <a:r>
              <a:rPr kumimoji="1" lang="en-US" altLang="zh-CN" b="1" dirty="0">
                <a:solidFill>
                  <a:srgbClr val="BE384B"/>
                </a:solidFill>
              </a:rPr>
              <a:t>mostly read</a:t>
            </a:r>
            <a:r>
              <a:rPr kumimoji="1" lang="en-US" altLang="zh-CN" dirty="0"/>
              <a:t>; often </a:t>
            </a:r>
            <a:r>
              <a:rPr kumimoji="1" lang="en-US" altLang="zh-CN" b="1" dirty="0">
                <a:solidFill>
                  <a:srgbClr val="BE384B"/>
                </a:solidFill>
              </a:rPr>
              <a:t>sequential</a:t>
            </a:r>
            <a:endParaRPr kumimoji="1" lang="en-US" altLang="zh-CN" dirty="0"/>
          </a:p>
          <a:p>
            <a:r>
              <a:rPr kumimoji="1" lang="en-US" altLang="zh-CN" dirty="0"/>
              <a:t>Workload is mostly: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mostly reads: large streaming reads;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large appends;</a:t>
            </a:r>
            <a:endParaRPr kumimoji="1" lang="en-US" altLang="zh-CN" dirty="0"/>
          </a:p>
          <a:p>
            <a:pPr lvl="1"/>
            <a:r>
              <a:rPr kumimoji="1" lang="en-US" altLang="zh-CN" b="1" dirty="0">
                <a:solidFill>
                  <a:srgbClr val="BE384B"/>
                </a:solidFill>
              </a:rPr>
              <a:t>hundreds</a:t>
            </a:r>
            <a:r>
              <a:rPr kumimoji="1" lang="en-US" altLang="zh-CN" dirty="0"/>
              <a:t> of procs append to a file concurrently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3"/>
          <p:cNvSpPr/>
          <p:nvPr/>
        </p:nvSpPr>
        <p:spPr>
          <a:xfrm>
            <a:off x="1956678" y="4615698"/>
            <a:ext cx="6143714" cy="276514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marL="223520" indent="-223520"/>
            <a:r>
              <a:rPr lang="en-US" altLang="zh-CN" sz="1600" dirty="0"/>
              <a:t>designing the </a:t>
            </a:r>
            <a:r>
              <a:rPr lang="en-US" altLang="zh-CN" sz="1600" b="1" dirty="0">
                <a:solidFill>
                  <a:srgbClr val="BE384B"/>
                </a:solidFill>
              </a:rPr>
              <a:t>FS API </a:t>
            </a:r>
            <a:r>
              <a:rPr lang="en-US" altLang="zh-CN" sz="1600" dirty="0"/>
              <a:t>with the design of </a:t>
            </a:r>
            <a:r>
              <a:rPr lang="en-US" altLang="zh-CN" sz="1600" b="1" dirty="0">
                <a:solidFill>
                  <a:srgbClr val="BE384B"/>
                </a:solidFill>
              </a:rPr>
              <a:t>apps</a:t>
            </a:r>
            <a:r>
              <a:rPr lang="en-US" altLang="zh-CN" sz="1600" dirty="0"/>
              <a:t> benefits the system</a:t>
            </a:r>
            <a:endParaRPr lang="en-US" altLang="zh-CN" sz="1600" dirty="0"/>
          </a:p>
        </p:txBody>
      </p:sp>
      <p:sp>
        <p:nvSpPr>
          <p:cNvPr id="6" name="矩形 5"/>
          <p:cNvSpPr/>
          <p:nvPr/>
        </p:nvSpPr>
        <p:spPr>
          <a:xfrm>
            <a:off x="623134" y="4574180"/>
            <a:ext cx="1334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We should </a:t>
            </a:r>
            <a:endParaRPr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GFS interface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b="0" dirty="0"/>
              <a:t>GFS does </a:t>
            </a:r>
            <a:r>
              <a:rPr kumimoji="1" lang="en-US" altLang="zh-CN" dirty="0">
                <a:solidFill>
                  <a:srgbClr val="BE384B"/>
                </a:solidFill>
              </a:rPr>
              <a:t>not</a:t>
            </a:r>
            <a:r>
              <a:rPr kumimoji="1" lang="en-US" altLang="zh-CN" b="0" dirty="0"/>
              <a:t> have a </a:t>
            </a:r>
            <a:r>
              <a:rPr kumimoji="1" lang="en-US" altLang="zh-CN" dirty="0">
                <a:solidFill>
                  <a:srgbClr val="BE384B"/>
                </a:solidFill>
              </a:rPr>
              <a:t>standard OS-level API</a:t>
            </a:r>
            <a:endParaRPr kumimoji="1" lang="en-US" altLang="zh-CN" dirty="0">
              <a:solidFill>
                <a:srgbClr val="BE384B"/>
              </a:solidFill>
            </a:endParaRPr>
          </a:p>
          <a:p>
            <a:pPr lvl="1"/>
            <a:r>
              <a:rPr kumimoji="1" lang="en-US" altLang="zh-CN" dirty="0"/>
              <a:t>No POSIX API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No kernel/VFS implementation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It provides user-level API</a:t>
            </a:r>
            <a:endParaRPr kumimoji="1" lang="en-US" altLang="zh-CN" dirty="0"/>
          </a:p>
          <a:p>
            <a:endParaRPr kumimoji="1" lang="en-US" altLang="zh-CN" b="0" dirty="0"/>
          </a:p>
          <a:p>
            <a:r>
              <a:rPr kumimoji="1" lang="en-US" altLang="zh-CN" dirty="0"/>
              <a:t>Operations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Basic ops: 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create/delete/open/close/read/write</a:t>
            </a:r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kumimoji="1" lang="en-US" altLang="zh-CN" dirty="0"/>
              <a:t>Additional ops: 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snapshot/append</a:t>
            </a:r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supported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ops:</a:t>
            </a:r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link,</a:t>
            </a:r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symlink</a:t>
            </a:r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GFS architecture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0" dirty="0"/>
              <a:t>A GFS cluster = </a:t>
            </a:r>
            <a:r>
              <a:rPr kumimoji="1" lang="en-US" altLang="zh-CN" dirty="0">
                <a:solidFill>
                  <a:srgbClr val="BE384B"/>
                </a:solidFill>
              </a:rPr>
              <a:t>1 Master</a:t>
            </a:r>
            <a:r>
              <a:rPr kumimoji="1" lang="en-US" altLang="zh-CN" b="0" dirty="0"/>
              <a:t> + </a:t>
            </a:r>
            <a:r>
              <a:rPr kumimoji="1" lang="en-US" altLang="zh-CN" dirty="0">
                <a:solidFill>
                  <a:srgbClr val="BE384B"/>
                </a:solidFill>
              </a:rPr>
              <a:t>N </a:t>
            </a:r>
            <a:r>
              <a:rPr kumimoji="1" lang="en-US" altLang="zh-CN" dirty="0" err="1">
                <a:solidFill>
                  <a:srgbClr val="BE384B"/>
                </a:solidFill>
              </a:rPr>
              <a:t>Chunkservers</a:t>
            </a:r>
            <a:endParaRPr kumimoji="1" lang="zh-CN" altLang="en-US" dirty="0">
              <a:solidFill>
                <a:srgbClr val="BE384B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Rounded Rectangle 5"/>
          <p:cNvSpPr/>
          <p:nvPr/>
        </p:nvSpPr>
        <p:spPr>
          <a:xfrm>
            <a:off x="3986476" y="1928048"/>
            <a:ext cx="1050000" cy="611952"/>
          </a:xfrm>
          <a:prstGeom prst="roundRect">
            <a:avLst>
              <a:gd name="adj" fmla="val 10221"/>
            </a:avLst>
          </a:prstGeom>
          <a:solidFill>
            <a:srgbClr val="00B0F0"/>
          </a:solidFill>
          <a:ln w="381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chunk</a:t>
            </a:r>
            <a:b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</a:br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server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6" name="Rounded Rectangle 6"/>
          <p:cNvSpPr/>
          <p:nvPr/>
        </p:nvSpPr>
        <p:spPr>
          <a:xfrm>
            <a:off x="3986476" y="2897689"/>
            <a:ext cx="1050000" cy="514173"/>
          </a:xfrm>
          <a:prstGeom prst="roundRect">
            <a:avLst>
              <a:gd name="adj" fmla="val 10221"/>
            </a:avLst>
          </a:prstGeom>
          <a:solidFill>
            <a:srgbClr val="FF0066"/>
          </a:solidFill>
          <a:ln w="381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Master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7" name="Rounded Rectangle 7"/>
          <p:cNvSpPr/>
          <p:nvPr/>
        </p:nvSpPr>
        <p:spPr>
          <a:xfrm>
            <a:off x="3986476" y="3769548"/>
            <a:ext cx="1050000" cy="611952"/>
          </a:xfrm>
          <a:prstGeom prst="roundRect">
            <a:avLst>
              <a:gd name="adj" fmla="val 10221"/>
            </a:avLst>
          </a:prstGeom>
          <a:solidFill>
            <a:srgbClr val="00B0F0"/>
          </a:solidFill>
          <a:ln w="381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chunk</a:t>
            </a:r>
            <a:b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</a:br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server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8" name="Rounded Rectangle 8"/>
          <p:cNvSpPr/>
          <p:nvPr/>
        </p:nvSpPr>
        <p:spPr>
          <a:xfrm>
            <a:off x="5427000" y="2332097"/>
            <a:ext cx="1050000" cy="611952"/>
          </a:xfrm>
          <a:prstGeom prst="roundRect">
            <a:avLst>
              <a:gd name="adj" fmla="val 10221"/>
            </a:avLst>
          </a:prstGeom>
          <a:solidFill>
            <a:srgbClr val="00B0F0"/>
          </a:solidFill>
          <a:ln w="381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chunk</a:t>
            </a:r>
            <a:b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</a:br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server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9" name="Rounded Rectangle 9"/>
          <p:cNvSpPr/>
          <p:nvPr/>
        </p:nvSpPr>
        <p:spPr>
          <a:xfrm>
            <a:off x="2506000" y="2332097"/>
            <a:ext cx="1050000" cy="611952"/>
          </a:xfrm>
          <a:prstGeom prst="roundRect">
            <a:avLst>
              <a:gd name="adj" fmla="val 10221"/>
            </a:avLst>
          </a:prstGeom>
          <a:solidFill>
            <a:srgbClr val="00B0F0"/>
          </a:solidFill>
          <a:ln w="381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chunk</a:t>
            </a:r>
            <a:b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</a:br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server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10" name="Rounded Rectangle 11"/>
          <p:cNvSpPr/>
          <p:nvPr/>
        </p:nvSpPr>
        <p:spPr>
          <a:xfrm>
            <a:off x="5427000" y="3348097"/>
            <a:ext cx="1050000" cy="611952"/>
          </a:xfrm>
          <a:prstGeom prst="roundRect">
            <a:avLst>
              <a:gd name="adj" fmla="val 10221"/>
            </a:avLst>
          </a:prstGeom>
          <a:solidFill>
            <a:srgbClr val="00B0F0"/>
          </a:solidFill>
          <a:ln w="381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chunk</a:t>
            </a:r>
            <a:b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</a:br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server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cxnSp>
        <p:nvCxnSpPr>
          <p:cNvPr id="11" name="Straight Arrow Connector 13"/>
          <p:cNvCxnSpPr>
            <a:endCxn id="8" idx="1"/>
          </p:cNvCxnSpPr>
          <p:nvPr/>
        </p:nvCxnSpPr>
        <p:spPr>
          <a:xfrm flipV="1">
            <a:off x="5036476" y="2638073"/>
            <a:ext cx="390524" cy="2596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4"/>
          <p:cNvCxnSpPr>
            <a:endCxn id="10" idx="1"/>
          </p:cNvCxnSpPr>
          <p:nvPr/>
        </p:nvCxnSpPr>
        <p:spPr>
          <a:xfrm>
            <a:off x="5016500" y="3394165"/>
            <a:ext cx="410500" cy="25990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6"/>
          <p:cNvCxnSpPr>
            <a:stCxn id="6" idx="2"/>
            <a:endCxn id="7" idx="0"/>
          </p:cNvCxnSpPr>
          <p:nvPr/>
        </p:nvCxnSpPr>
        <p:spPr>
          <a:xfrm>
            <a:off x="4511476" y="3411861"/>
            <a:ext cx="0" cy="3576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9"/>
          <p:cNvCxnSpPr>
            <a:stCxn id="6" idx="0"/>
            <a:endCxn id="5" idx="2"/>
          </p:cNvCxnSpPr>
          <p:nvPr/>
        </p:nvCxnSpPr>
        <p:spPr>
          <a:xfrm flipV="1">
            <a:off x="4511476" y="2540000"/>
            <a:ext cx="0" cy="3576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25"/>
          <p:cNvCxnSpPr>
            <a:endCxn id="9" idx="3"/>
          </p:cNvCxnSpPr>
          <p:nvPr/>
        </p:nvCxnSpPr>
        <p:spPr>
          <a:xfrm flipH="1" flipV="1">
            <a:off x="3556000" y="2638073"/>
            <a:ext cx="430476" cy="2596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29"/>
          <p:cNvSpPr/>
          <p:nvPr/>
        </p:nvSpPr>
        <p:spPr>
          <a:xfrm>
            <a:off x="3873500" y="4624654"/>
            <a:ext cx="4230000" cy="491958"/>
          </a:xfrm>
          <a:prstGeom prst="rect">
            <a:avLst/>
          </a:prstGeom>
          <a:solidFill>
            <a:srgbClr val="CCFFFF"/>
          </a:solidFill>
          <a:ln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marL="223520" indent="-223520"/>
            <a:r>
              <a:rPr lang="en-US" altLang="zh-CN" sz="1500" b="1" dirty="0">
                <a:latin typeface="微软雅黑" panose="020B0503020204020204" charset="-122"/>
                <a:ea typeface="微软雅黑" panose="020B0503020204020204" charset="-122"/>
              </a:rPr>
              <a:t>Data</a:t>
            </a:r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</a:rPr>
              <a:t> Storage: </a:t>
            </a:r>
            <a:r>
              <a:rPr lang="en-US" altLang="zh-CN" sz="15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fixed-size</a:t>
            </a:r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</a:rPr>
              <a:t> chunks</a:t>
            </a:r>
            <a:endParaRPr lang="en-US" altLang="zh-CN" sz="15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23520" indent="-223520"/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</a:rPr>
              <a:t>Chunks </a:t>
            </a:r>
            <a:r>
              <a:rPr lang="en-US" altLang="zh-CN" sz="15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replicated on</a:t>
            </a:r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</a:rPr>
              <a:t> several system</a:t>
            </a:r>
            <a:endParaRPr lang="en-US" altLang="zh-CN" sz="15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Rectangle 30"/>
          <p:cNvSpPr/>
          <p:nvPr/>
        </p:nvSpPr>
        <p:spPr>
          <a:xfrm>
            <a:off x="1099500" y="3832361"/>
            <a:ext cx="2520000" cy="522251"/>
          </a:xfrm>
          <a:prstGeom prst="rect">
            <a:avLst/>
          </a:prstGeom>
          <a:solidFill>
            <a:srgbClr val="FFE7E7"/>
          </a:solidFill>
          <a:ln>
            <a:solidFill>
              <a:srgbClr val="FF0066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30000" rIns="60000" bIns="30000">
            <a:spAutoFit/>
          </a:bodyPr>
          <a:lstStyle/>
          <a:p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</a:rPr>
              <a:t>File system </a:t>
            </a:r>
            <a:r>
              <a:rPr lang="en-US" altLang="zh-CN" sz="15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metadata</a:t>
            </a:r>
            <a:endParaRPr lang="en-US" altLang="zh-CN" sz="15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</a:rPr>
              <a:t>Maps files to chunks</a:t>
            </a:r>
            <a:endParaRPr lang="en-US" altLang="zh-CN" sz="15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Freeform 32"/>
          <p:cNvSpPr/>
          <p:nvPr/>
        </p:nvSpPr>
        <p:spPr>
          <a:xfrm>
            <a:off x="5284989" y="3928242"/>
            <a:ext cx="465883" cy="709448"/>
          </a:xfrm>
          <a:custGeom>
            <a:avLst/>
            <a:gdLst>
              <a:gd name="connsiteX0" fmla="*/ 232234 w 559060"/>
              <a:gd name="connsiteY0" fmla="*/ 0 h 851338"/>
              <a:gd name="connsiteX1" fmla="*/ 11516 w 559060"/>
              <a:gd name="connsiteY1" fmla="*/ 299544 h 851338"/>
              <a:gd name="connsiteX2" fmla="*/ 547544 w 559060"/>
              <a:gd name="connsiteY2" fmla="*/ 457200 h 851338"/>
              <a:gd name="connsiteX3" fmla="*/ 326827 w 559060"/>
              <a:gd name="connsiteY3" fmla="*/ 851338 h 85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060" h="851338">
                <a:moveTo>
                  <a:pt x="232234" y="0"/>
                </a:moveTo>
                <a:cubicBezTo>
                  <a:pt x="95599" y="111672"/>
                  <a:pt x="-41036" y="223344"/>
                  <a:pt x="11516" y="299544"/>
                </a:cubicBezTo>
                <a:cubicBezTo>
                  <a:pt x="64068" y="375744"/>
                  <a:pt x="494992" y="365234"/>
                  <a:pt x="547544" y="457200"/>
                </a:cubicBezTo>
                <a:cubicBezTo>
                  <a:pt x="600096" y="549166"/>
                  <a:pt x="463461" y="700252"/>
                  <a:pt x="326827" y="851338"/>
                </a:cubicBezTo>
              </a:path>
            </a:pathLst>
          </a:custGeom>
          <a:noFill/>
          <a:ln w="12700">
            <a:solidFill>
              <a:srgbClr val="0033CC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Freeform 33"/>
          <p:cNvSpPr/>
          <p:nvPr/>
        </p:nvSpPr>
        <p:spPr>
          <a:xfrm>
            <a:off x="3461277" y="3205655"/>
            <a:ext cx="506378" cy="626706"/>
          </a:xfrm>
          <a:custGeom>
            <a:avLst/>
            <a:gdLst>
              <a:gd name="connsiteX0" fmla="*/ 607654 w 607654"/>
              <a:gd name="connsiteY0" fmla="*/ 0 h 583324"/>
              <a:gd name="connsiteX1" fmla="*/ 8565 w 607654"/>
              <a:gd name="connsiteY1" fmla="*/ 126124 h 583324"/>
              <a:gd name="connsiteX2" fmla="*/ 245047 w 607654"/>
              <a:gd name="connsiteY2" fmla="*/ 315311 h 583324"/>
              <a:gd name="connsiteX3" fmla="*/ 118923 w 607654"/>
              <a:gd name="connsiteY3" fmla="*/ 583324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7654" h="583324">
                <a:moveTo>
                  <a:pt x="607654" y="0"/>
                </a:moveTo>
                <a:cubicBezTo>
                  <a:pt x="338326" y="36786"/>
                  <a:pt x="68999" y="73572"/>
                  <a:pt x="8565" y="126124"/>
                </a:cubicBezTo>
                <a:cubicBezTo>
                  <a:pt x="-51869" y="178676"/>
                  <a:pt x="226654" y="239111"/>
                  <a:pt x="245047" y="315311"/>
                </a:cubicBezTo>
                <a:cubicBezTo>
                  <a:pt x="263440" y="391511"/>
                  <a:pt x="191181" y="487417"/>
                  <a:pt x="118923" y="583324"/>
                </a:cubicBezTo>
              </a:path>
            </a:pathLst>
          </a:custGeom>
          <a:noFill/>
          <a:ln w="12700">
            <a:solidFill>
              <a:srgbClr val="FF0066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Rectangle 34"/>
          <p:cNvSpPr/>
          <p:nvPr/>
        </p:nvSpPr>
        <p:spPr>
          <a:xfrm>
            <a:off x="2974548" y="3361780"/>
            <a:ext cx="41069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</a:rPr>
              <a:t>. . .</a:t>
            </a:r>
            <a:endParaRPr lang="en-US" altLang="zh-CN" sz="15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7" grpId="0" bldLvl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GFS files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25715" y="1079500"/>
            <a:ext cx="4500000" cy="25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Group 18"/>
          <p:cNvGrpSpPr/>
          <p:nvPr/>
        </p:nvGrpSpPr>
        <p:grpSpPr>
          <a:xfrm>
            <a:off x="1125716" y="1524000"/>
            <a:ext cx="4500284" cy="254000"/>
            <a:chOff x="533059" y="1905000"/>
            <a:chExt cx="5400341" cy="304800"/>
          </a:xfrm>
        </p:grpSpPr>
        <p:sp>
          <p:nvSpPr>
            <p:cNvPr id="7" name="Rectangle 21"/>
            <p:cNvSpPr/>
            <p:nvPr/>
          </p:nvSpPr>
          <p:spPr>
            <a:xfrm>
              <a:off x="533059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Rectangle 22"/>
            <p:cNvSpPr/>
            <p:nvPr/>
          </p:nvSpPr>
          <p:spPr>
            <a:xfrm>
              <a:off x="893083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Rectangle 23"/>
            <p:cNvSpPr/>
            <p:nvPr/>
          </p:nvSpPr>
          <p:spPr>
            <a:xfrm>
              <a:off x="1253107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Rectangle 24"/>
            <p:cNvSpPr/>
            <p:nvPr/>
          </p:nvSpPr>
          <p:spPr>
            <a:xfrm>
              <a:off x="1613131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Rectangle 26"/>
            <p:cNvSpPr/>
            <p:nvPr/>
          </p:nvSpPr>
          <p:spPr>
            <a:xfrm>
              <a:off x="1973155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Rectangle 27"/>
            <p:cNvSpPr/>
            <p:nvPr/>
          </p:nvSpPr>
          <p:spPr>
            <a:xfrm>
              <a:off x="2333179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Rectangle 28"/>
            <p:cNvSpPr/>
            <p:nvPr/>
          </p:nvSpPr>
          <p:spPr>
            <a:xfrm>
              <a:off x="2693203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Rectangle 31"/>
            <p:cNvSpPr/>
            <p:nvPr/>
          </p:nvSpPr>
          <p:spPr>
            <a:xfrm>
              <a:off x="3053227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Rectangle 35"/>
            <p:cNvSpPr/>
            <p:nvPr/>
          </p:nvSpPr>
          <p:spPr>
            <a:xfrm>
              <a:off x="3413251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Rectangle 36"/>
            <p:cNvSpPr/>
            <p:nvPr/>
          </p:nvSpPr>
          <p:spPr>
            <a:xfrm>
              <a:off x="3773275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" name="Rectangle 37"/>
            <p:cNvSpPr/>
            <p:nvPr/>
          </p:nvSpPr>
          <p:spPr>
            <a:xfrm>
              <a:off x="4133299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Rectangle 38"/>
            <p:cNvSpPr/>
            <p:nvPr/>
          </p:nvSpPr>
          <p:spPr>
            <a:xfrm>
              <a:off x="4493323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" name="Rectangle 39"/>
            <p:cNvSpPr/>
            <p:nvPr/>
          </p:nvSpPr>
          <p:spPr>
            <a:xfrm>
              <a:off x="4853347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" name="Rectangle 40"/>
            <p:cNvSpPr/>
            <p:nvPr/>
          </p:nvSpPr>
          <p:spPr>
            <a:xfrm>
              <a:off x="5573400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" name="Rectangle 42"/>
            <p:cNvSpPr/>
            <p:nvPr/>
          </p:nvSpPr>
          <p:spPr>
            <a:xfrm>
              <a:off x="5213371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2" name="Group 20"/>
          <p:cNvGrpSpPr/>
          <p:nvPr/>
        </p:nvGrpSpPr>
        <p:grpSpPr>
          <a:xfrm>
            <a:off x="1126000" y="1905000"/>
            <a:ext cx="4500284" cy="254000"/>
            <a:chOff x="533400" y="2362200"/>
            <a:chExt cx="5400341" cy="304800"/>
          </a:xfrm>
        </p:grpSpPr>
        <p:sp>
          <p:nvSpPr>
            <p:cNvPr id="23" name="Rectangle 43"/>
            <p:cNvSpPr/>
            <p:nvPr/>
          </p:nvSpPr>
          <p:spPr>
            <a:xfrm>
              <a:off x="533400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Rectangle 44"/>
            <p:cNvSpPr/>
            <p:nvPr/>
          </p:nvSpPr>
          <p:spPr>
            <a:xfrm>
              <a:off x="893424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" name="Rectangle 45"/>
            <p:cNvSpPr/>
            <p:nvPr/>
          </p:nvSpPr>
          <p:spPr>
            <a:xfrm>
              <a:off x="1253448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" name="Rectangle 46"/>
            <p:cNvSpPr/>
            <p:nvPr/>
          </p:nvSpPr>
          <p:spPr>
            <a:xfrm>
              <a:off x="1613472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7" name="Rectangle 47"/>
            <p:cNvSpPr/>
            <p:nvPr/>
          </p:nvSpPr>
          <p:spPr>
            <a:xfrm>
              <a:off x="1973496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8" name="Rectangle 48"/>
            <p:cNvSpPr/>
            <p:nvPr/>
          </p:nvSpPr>
          <p:spPr>
            <a:xfrm>
              <a:off x="2333520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" name="Rectangle 49"/>
            <p:cNvSpPr/>
            <p:nvPr/>
          </p:nvSpPr>
          <p:spPr>
            <a:xfrm>
              <a:off x="2693544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0" name="Rectangle 50"/>
            <p:cNvSpPr/>
            <p:nvPr/>
          </p:nvSpPr>
          <p:spPr>
            <a:xfrm>
              <a:off x="3053568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" name="Rectangle 51"/>
            <p:cNvSpPr/>
            <p:nvPr/>
          </p:nvSpPr>
          <p:spPr>
            <a:xfrm>
              <a:off x="3413592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2" name="Rectangle 52"/>
            <p:cNvSpPr/>
            <p:nvPr/>
          </p:nvSpPr>
          <p:spPr>
            <a:xfrm>
              <a:off x="3773616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3" name="Rectangle 53"/>
            <p:cNvSpPr/>
            <p:nvPr/>
          </p:nvSpPr>
          <p:spPr>
            <a:xfrm>
              <a:off x="4133640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4" name="Rectangle 54"/>
            <p:cNvSpPr/>
            <p:nvPr/>
          </p:nvSpPr>
          <p:spPr>
            <a:xfrm>
              <a:off x="4493664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5" name="Rectangle 55"/>
            <p:cNvSpPr/>
            <p:nvPr/>
          </p:nvSpPr>
          <p:spPr>
            <a:xfrm>
              <a:off x="4853688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6" name="Rectangle 56"/>
            <p:cNvSpPr/>
            <p:nvPr/>
          </p:nvSpPr>
          <p:spPr>
            <a:xfrm>
              <a:off x="5573741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7" name="Rectangle 57"/>
            <p:cNvSpPr/>
            <p:nvPr/>
          </p:nvSpPr>
          <p:spPr>
            <a:xfrm>
              <a:off x="5213712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8" name="Group 96"/>
          <p:cNvGrpSpPr/>
          <p:nvPr/>
        </p:nvGrpSpPr>
        <p:grpSpPr>
          <a:xfrm>
            <a:off x="1126000" y="2286000"/>
            <a:ext cx="4500284" cy="254000"/>
            <a:chOff x="533400" y="2819400"/>
            <a:chExt cx="5400341" cy="304800"/>
          </a:xfrm>
        </p:grpSpPr>
        <p:sp>
          <p:nvSpPr>
            <p:cNvPr id="39" name="Rectangle 58"/>
            <p:cNvSpPr/>
            <p:nvPr/>
          </p:nvSpPr>
          <p:spPr>
            <a:xfrm>
              <a:off x="533400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" name="Rectangle 59"/>
            <p:cNvSpPr/>
            <p:nvPr/>
          </p:nvSpPr>
          <p:spPr>
            <a:xfrm>
              <a:off x="893424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1" name="Rectangle 60"/>
            <p:cNvSpPr/>
            <p:nvPr/>
          </p:nvSpPr>
          <p:spPr>
            <a:xfrm>
              <a:off x="1253448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2" name="Rectangle 61"/>
            <p:cNvSpPr/>
            <p:nvPr/>
          </p:nvSpPr>
          <p:spPr>
            <a:xfrm>
              <a:off x="1613472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3" name="Rectangle 62"/>
            <p:cNvSpPr/>
            <p:nvPr/>
          </p:nvSpPr>
          <p:spPr>
            <a:xfrm>
              <a:off x="1973496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4" name="Rectangle 63"/>
            <p:cNvSpPr/>
            <p:nvPr/>
          </p:nvSpPr>
          <p:spPr>
            <a:xfrm>
              <a:off x="2333520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" name="Rectangle 64"/>
            <p:cNvSpPr/>
            <p:nvPr/>
          </p:nvSpPr>
          <p:spPr>
            <a:xfrm>
              <a:off x="2693544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6" name="Rectangle 65"/>
            <p:cNvSpPr/>
            <p:nvPr/>
          </p:nvSpPr>
          <p:spPr>
            <a:xfrm>
              <a:off x="3053568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7" name="Rectangle 66"/>
            <p:cNvSpPr/>
            <p:nvPr/>
          </p:nvSpPr>
          <p:spPr>
            <a:xfrm>
              <a:off x="3413592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8" name="Rectangle 67"/>
            <p:cNvSpPr/>
            <p:nvPr/>
          </p:nvSpPr>
          <p:spPr>
            <a:xfrm>
              <a:off x="3773616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9" name="Rectangle 68"/>
            <p:cNvSpPr/>
            <p:nvPr/>
          </p:nvSpPr>
          <p:spPr>
            <a:xfrm>
              <a:off x="4133640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0" name="Rectangle 69"/>
            <p:cNvSpPr/>
            <p:nvPr/>
          </p:nvSpPr>
          <p:spPr>
            <a:xfrm>
              <a:off x="4493664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1" name="Rectangle 70"/>
            <p:cNvSpPr/>
            <p:nvPr/>
          </p:nvSpPr>
          <p:spPr>
            <a:xfrm>
              <a:off x="4853688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2" name="Rectangle 71"/>
            <p:cNvSpPr/>
            <p:nvPr/>
          </p:nvSpPr>
          <p:spPr>
            <a:xfrm>
              <a:off x="5573741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3" name="Rectangle 72"/>
            <p:cNvSpPr/>
            <p:nvPr/>
          </p:nvSpPr>
          <p:spPr>
            <a:xfrm>
              <a:off x="5213712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4" name="Group 97"/>
          <p:cNvGrpSpPr/>
          <p:nvPr/>
        </p:nvGrpSpPr>
        <p:grpSpPr>
          <a:xfrm>
            <a:off x="1951499" y="4254500"/>
            <a:ext cx="2940000" cy="1140000"/>
            <a:chOff x="1793472" y="5566200"/>
            <a:chExt cx="3528000" cy="1368000"/>
          </a:xfrm>
        </p:grpSpPr>
        <p:sp>
          <p:nvSpPr>
            <p:cNvPr id="55" name="Rounded Rectangle 73"/>
            <p:cNvSpPr/>
            <p:nvPr/>
          </p:nvSpPr>
          <p:spPr>
            <a:xfrm>
              <a:off x="1793472" y="5566200"/>
              <a:ext cx="3528000" cy="1368000"/>
            </a:xfrm>
            <a:prstGeom prst="roundRect">
              <a:avLst>
                <a:gd name="adj" fmla="val 10221"/>
              </a:avLst>
            </a:prstGeom>
            <a:solidFill>
              <a:schemeClr val="bg2"/>
            </a:solidFill>
            <a:ln w="381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lIns="0" tIns="30000" rIns="0" bIns="0" rtlCol="0" anchor="ctr"/>
            <a:lstStyle/>
            <a:p>
              <a:pPr algn="ctr">
                <a:lnSpc>
                  <a:spcPct val="80000"/>
                </a:lnSpc>
              </a:pPr>
              <a:endParaRPr lang="zh-CN" altLang="en-US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endParaRPr>
            </a:p>
          </p:txBody>
        </p:sp>
        <p:sp>
          <p:nvSpPr>
            <p:cNvPr id="56" name="Rounded Rectangle 74"/>
            <p:cNvSpPr/>
            <p:nvPr/>
          </p:nvSpPr>
          <p:spPr>
            <a:xfrm>
              <a:off x="1973130" y="5743630"/>
              <a:ext cx="1569829" cy="504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>
                <a:lnSpc>
                  <a:spcPct val="70000"/>
                </a:lnSpc>
              </a:pPr>
              <a:r>
                <a:rPr lang="en-US" altLang="zh-CN" sz="1665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Verdana" panose="020B0604030504040204" pitchFamily="34" charset="0"/>
                </a:rPr>
                <a:t>checkpoint</a:t>
              </a:r>
              <a:br>
                <a:rPr lang="en-US" altLang="zh-CN" sz="1665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Verdana" panose="020B0604030504040204" pitchFamily="34" charset="0"/>
                </a:rPr>
              </a:br>
              <a:r>
                <a:rPr lang="en-US" altLang="zh-CN" sz="1665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Verdana" panose="020B0604030504040204" pitchFamily="34" charset="0"/>
                </a:rPr>
                <a:t>image</a:t>
              </a:r>
              <a:endParaRPr lang="zh-CN" altLang="en-US" sz="166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endParaRPr>
            </a:p>
          </p:txBody>
        </p:sp>
        <p:sp>
          <p:nvSpPr>
            <p:cNvPr id="57" name="Rounded Rectangle 75"/>
            <p:cNvSpPr/>
            <p:nvPr/>
          </p:nvSpPr>
          <p:spPr>
            <a:xfrm>
              <a:off x="3733800" y="5743630"/>
              <a:ext cx="1395571" cy="504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>
                <a:lnSpc>
                  <a:spcPct val="70000"/>
                </a:lnSpc>
              </a:pPr>
              <a:r>
                <a:rPr lang="en-US" altLang="zh-CN" sz="1665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Verdana" panose="020B0604030504040204" pitchFamily="34" charset="0"/>
                </a:rPr>
                <a:t>operation</a:t>
              </a:r>
              <a:br>
                <a:rPr lang="en-US" altLang="zh-CN" sz="1665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Verdana" panose="020B0604030504040204" pitchFamily="34" charset="0"/>
                </a:rPr>
              </a:br>
              <a:r>
                <a:rPr lang="en-US" altLang="zh-CN" sz="1665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Verdana" panose="020B0604030504040204" pitchFamily="34" charset="0"/>
                </a:rPr>
                <a:t>log</a:t>
              </a:r>
              <a:endParaRPr lang="zh-CN" altLang="en-US" sz="166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endParaRPr>
            </a:p>
          </p:txBody>
        </p:sp>
        <p:sp>
          <p:nvSpPr>
            <p:cNvPr id="58" name="Rounded Rectangle 76"/>
            <p:cNvSpPr/>
            <p:nvPr/>
          </p:nvSpPr>
          <p:spPr>
            <a:xfrm>
              <a:off x="1973496" y="6328200"/>
              <a:ext cx="3155876" cy="44337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65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Verdana" panose="020B0604030504040204" pitchFamily="34" charset="0"/>
                </a:rPr>
                <a:t>In-memory FS metadata</a:t>
              </a:r>
              <a:endParaRPr lang="en-US" altLang="zh-CN" sz="166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endParaRPr>
            </a:p>
          </p:txBody>
        </p:sp>
      </p:grpSp>
      <p:grpSp>
        <p:nvGrpSpPr>
          <p:cNvPr id="59" name="Group 12"/>
          <p:cNvGrpSpPr/>
          <p:nvPr/>
        </p:nvGrpSpPr>
        <p:grpSpPr>
          <a:xfrm>
            <a:off x="1125713" y="2743752"/>
            <a:ext cx="1380000" cy="810000"/>
            <a:chOff x="533057" y="3368702"/>
            <a:chExt cx="1656000" cy="972000"/>
          </a:xfrm>
        </p:grpSpPr>
        <p:sp>
          <p:nvSpPr>
            <p:cNvPr id="60" name="Rounded Rectangle 9"/>
            <p:cNvSpPr/>
            <p:nvPr/>
          </p:nvSpPr>
          <p:spPr>
            <a:xfrm>
              <a:off x="533057" y="3368702"/>
              <a:ext cx="1656000" cy="972000"/>
            </a:xfrm>
            <a:prstGeom prst="roundRect">
              <a:avLst>
                <a:gd name="adj" fmla="val 10221"/>
              </a:avLst>
            </a:prstGeom>
            <a:solidFill>
              <a:schemeClr val="bg2"/>
            </a:solidFill>
            <a:ln w="381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lIns="0" tIns="30000" rIns="0" bIns="0" rtlCol="0" anchor="ctr"/>
            <a:lstStyle/>
            <a:p>
              <a:pPr algn="ctr">
                <a:lnSpc>
                  <a:spcPct val="80000"/>
                </a:lnSpc>
              </a:pPr>
              <a:endParaRPr lang="zh-CN" altLang="en-US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endParaRPr>
            </a:p>
          </p:txBody>
        </p:sp>
        <p:grpSp>
          <p:nvGrpSpPr>
            <p:cNvPr id="61" name="Group 10"/>
            <p:cNvGrpSpPr/>
            <p:nvPr/>
          </p:nvGrpSpPr>
          <p:grpSpPr>
            <a:xfrm>
              <a:off x="685587" y="3505200"/>
              <a:ext cx="1350941" cy="685800"/>
              <a:chOff x="685459" y="3505200"/>
              <a:chExt cx="1350941" cy="685800"/>
            </a:xfrm>
          </p:grpSpPr>
          <p:sp>
            <p:nvSpPr>
              <p:cNvPr id="62" name="Rectangle 77"/>
              <p:cNvSpPr/>
              <p:nvPr/>
            </p:nvSpPr>
            <p:spPr>
              <a:xfrm>
                <a:off x="685459" y="3505200"/>
                <a:ext cx="360000" cy="304800"/>
              </a:xfrm>
              <a:prstGeom prst="rect">
                <a:avLst/>
              </a:prstGeom>
              <a:solidFill>
                <a:srgbClr val="66FFFF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3" name="Rectangle 78"/>
              <p:cNvSpPr/>
              <p:nvPr/>
            </p:nvSpPr>
            <p:spPr>
              <a:xfrm>
                <a:off x="1180930" y="3505200"/>
                <a:ext cx="360000" cy="304800"/>
              </a:xfrm>
              <a:prstGeom prst="rect">
                <a:avLst/>
              </a:prstGeom>
              <a:solidFill>
                <a:srgbClr val="FF006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4" name="Rectangle 79"/>
              <p:cNvSpPr/>
              <p:nvPr/>
            </p:nvSpPr>
            <p:spPr>
              <a:xfrm>
                <a:off x="1676400" y="3505200"/>
                <a:ext cx="360000" cy="304800"/>
              </a:xfrm>
              <a:prstGeom prst="rect">
                <a:avLst/>
              </a:prstGeom>
              <a:solidFill>
                <a:srgbClr val="FFFFCC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5" name="Rectangle 80"/>
              <p:cNvSpPr/>
              <p:nvPr/>
            </p:nvSpPr>
            <p:spPr>
              <a:xfrm>
                <a:off x="1676400" y="3886200"/>
                <a:ext cx="360000" cy="304800"/>
              </a:xfrm>
              <a:prstGeom prst="rect">
                <a:avLst/>
              </a:prstGeom>
              <a:solidFill>
                <a:srgbClr val="66FFFF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6" name="Rectangle 81"/>
              <p:cNvSpPr/>
              <p:nvPr/>
            </p:nvSpPr>
            <p:spPr>
              <a:xfrm>
                <a:off x="685459" y="3886200"/>
                <a:ext cx="360000" cy="304800"/>
              </a:xfrm>
              <a:prstGeom prst="rect">
                <a:avLst/>
              </a:prstGeom>
              <a:solidFill>
                <a:srgbClr val="FFFFCC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67" name="Group 15"/>
          <p:cNvGrpSpPr/>
          <p:nvPr/>
        </p:nvGrpSpPr>
        <p:grpSpPr>
          <a:xfrm>
            <a:off x="2747500" y="2746000"/>
            <a:ext cx="1380000" cy="810000"/>
            <a:chOff x="2382600" y="3371400"/>
            <a:chExt cx="1656000" cy="972000"/>
          </a:xfrm>
        </p:grpSpPr>
        <p:sp>
          <p:nvSpPr>
            <p:cNvPr id="68" name="Rounded Rectangle 82"/>
            <p:cNvSpPr/>
            <p:nvPr/>
          </p:nvSpPr>
          <p:spPr>
            <a:xfrm>
              <a:off x="2382600" y="3371400"/>
              <a:ext cx="1656000" cy="972000"/>
            </a:xfrm>
            <a:prstGeom prst="roundRect">
              <a:avLst>
                <a:gd name="adj" fmla="val 10221"/>
              </a:avLst>
            </a:prstGeom>
            <a:solidFill>
              <a:schemeClr val="bg2"/>
            </a:solidFill>
            <a:ln w="381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lIns="0" tIns="30000" rIns="0" bIns="0" rtlCol="0" anchor="ctr"/>
            <a:lstStyle/>
            <a:p>
              <a:pPr algn="ctr">
                <a:lnSpc>
                  <a:spcPct val="80000"/>
                </a:lnSpc>
              </a:pPr>
              <a:endParaRPr lang="zh-CN" altLang="en-US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endParaRPr>
            </a:p>
          </p:txBody>
        </p:sp>
        <p:grpSp>
          <p:nvGrpSpPr>
            <p:cNvPr id="69" name="Group 83"/>
            <p:cNvGrpSpPr/>
            <p:nvPr/>
          </p:nvGrpSpPr>
          <p:grpSpPr>
            <a:xfrm>
              <a:off x="2535130" y="3507898"/>
              <a:ext cx="1350941" cy="685800"/>
              <a:chOff x="685459" y="3505200"/>
              <a:chExt cx="1350941" cy="685800"/>
            </a:xfrm>
          </p:grpSpPr>
          <p:sp>
            <p:nvSpPr>
              <p:cNvPr id="70" name="Rectangle 84"/>
              <p:cNvSpPr/>
              <p:nvPr/>
            </p:nvSpPr>
            <p:spPr>
              <a:xfrm>
                <a:off x="685459" y="3505200"/>
                <a:ext cx="360000" cy="304800"/>
              </a:xfrm>
              <a:prstGeom prst="rect">
                <a:avLst/>
              </a:prstGeom>
              <a:solidFill>
                <a:srgbClr val="66FFFF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1" name="Rectangle 85"/>
              <p:cNvSpPr/>
              <p:nvPr/>
            </p:nvSpPr>
            <p:spPr>
              <a:xfrm>
                <a:off x="1180930" y="3505200"/>
                <a:ext cx="360000" cy="304800"/>
              </a:xfrm>
              <a:prstGeom prst="rect">
                <a:avLst/>
              </a:prstGeom>
              <a:solidFill>
                <a:srgbClr val="FF006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2" name="Rectangle 86"/>
              <p:cNvSpPr/>
              <p:nvPr/>
            </p:nvSpPr>
            <p:spPr>
              <a:xfrm>
                <a:off x="1676400" y="3505200"/>
                <a:ext cx="360000" cy="304800"/>
              </a:xfrm>
              <a:prstGeom prst="rect">
                <a:avLst/>
              </a:prstGeom>
              <a:solidFill>
                <a:srgbClr val="FFFFCC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3" name="Rectangle 87"/>
              <p:cNvSpPr/>
              <p:nvPr/>
            </p:nvSpPr>
            <p:spPr>
              <a:xfrm>
                <a:off x="1676400" y="3886200"/>
                <a:ext cx="360000" cy="304800"/>
              </a:xfrm>
              <a:prstGeom prst="rect">
                <a:avLst/>
              </a:prstGeom>
              <a:solidFill>
                <a:srgbClr val="FF006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4" name="Rectangle 88"/>
              <p:cNvSpPr/>
              <p:nvPr/>
            </p:nvSpPr>
            <p:spPr>
              <a:xfrm>
                <a:off x="685459" y="3886200"/>
                <a:ext cx="360000" cy="304800"/>
              </a:xfrm>
              <a:prstGeom prst="rect">
                <a:avLst/>
              </a:prstGeom>
              <a:solidFill>
                <a:srgbClr val="FFFFCC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75" name="Group 17"/>
          <p:cNvGrpSpPr/>
          <p:nvPr/>
        </p:nvGrpSpPr>
        <p:grpSpPr>
          <a:xfrm>
            <a:off x="4318000" y="2746000"/>
            <a:ext cx="1380000" cy="810000"/>
            <a:chOff x="4267200" y="3371400"/>
            <a:chExt cx="1656000" cy="972000"/>
          </a:xfrm>
        </p:grpSpPr>
        <p:sp>
          <p:nvSpPr>
            <p:cNvPr id="76" name="Rounded Rectangle 89"/>
            <p:cNvSpPr/>
            <p:nvPr/>
          </p:nvSpPr>
          <p:spPr>
            <a:xfrm>
              <a:off x="4267200" y="3371400"/>
              <a:ext cx="1656000" cy="972000"/>
            </a:xfrm>
            <a:prstGeom prst="roundRect">
              <a:avLst>
                <a:gd name="adj" fmla="val 10221"/>
              </a:avLst>
            </a:prstGeom>
            <a:solidFill>
              <a:schemeClr val="bg2"/>
            </a:solidFill>
            <a:ln w="381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lIns="0" tIns="30000" rIns="0" bIns="0" rtlCol="0" anchor="ctr"/>
            <a:lstStyle/>
            <a:p>
              <a:pPr algn="ctr">
                <a:lnSpc>
                  <a:spcPct val="80000"/>
                </a:lnSpc>
              </a:pPr>
              <a:endParaRPr lang="zh-CN" altLang="en-US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endParaRPr>
            </a:p>
          </p:txBody>
        </p:sp>
        <p:grpSp>
          <p:nvGrpSpPr>
            <p:cNvPr id="77" name="Group 90"/>
            <p:cNvGrpSpPr/>
            <p:nvPr/>
          </p:nvGrpSpPr>
          <p:grpSpPr>
            <a:xfrm>
              <a:off x="4419730" y="3507898"/>
              <a:ext cx="1350941" cy="685800"/>
              <a:chOff x="685459" y="3505200"/>
              <a:chExt cx="1350941" cy="685800"/>
            </a:xfrm>
          </p:grpSpPr>
          <p:sp>
            <p:nvSpPr>
              <p:cNvPr id="78" name="Rectangle 91"/>
              <p:cNvSpPr/>
              <p:nvPr/>
            </p:nvSpPr>
            <p:spPr>
              <a:xfrm>
                <a:off x="685459" y="3505200"/>
                <a:ext cx="360000" cy="304800"/>
              </a:xfrm>
              <a:prstGeom prst="rect">
                <a:avLst/>
              </a:prstGeom>
              <a:solidFill>
                <a:srgbClr val="66FFFF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9" name="Rectangle 92"/>
              <p:cNvSpPr/>
              <p:nvPr/>
            </p:nvSpPr>
            <p:spPr>
              <a:xfrm>
                <a:off x="1180930" y="3505200"/>
                <a:ext cx="360000" cy="304800"/>
              </a:xfrm>
              <a:prstGeom prst="rect">
                <a:avLst/>
              </a:prstGeom>
              <a:solidFill>
                <a:srgbClr val="FF006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80" name="Rectangle 93"/>
              <p:cNvSpPr/>
              <p:nvPr/>
            </p:nvSpPr>
            <p:spPr>
              <a:xfrm>
                <a:off x="1676400" y="3505200"/>
                <a:ext cx="360000" cy="304800"/>
              </a:xfrm>
              <a:prstGeom prst="rect">
                <a:avLst/>
              </a:prstGeom>
              <a:solidFill>
                <a:srgbClr val="FF006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81" name="Rectangle 94"/>
              <p:cNvSpPr/>
              <p:nvPr/>
            </p:nvSpPr>
            <p:spPr>
              <a:xfrm>
                <a:off x="1676400" y="3886200"/>
                <a:ext cx="360000" cy="304800"/>
              </a:xfrm>
              <a:prstGeom prst="rect">
                <a:avLst/>
              </a:prstGeom>
              <a:solidFill>
                <a:srgbClr val="66FFFF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82" name="Rectangle 95"/>
              <p:cNvSpPr/>
              <p:nvPr/>
            </p:nvSpPr>
            <p:spPr>
              <a:xfrm>
                <a:off x="685459" y="3886200"/>
                <a:ext cx="360000" cy="304800"/>
              </a:xfrm>
              <a:prstGeom prst="rect">
                <a:avLst/>
              </a:prstGeom>
              <a:solidFill>
                <a:srgbClr val="FFFFCC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83" name="Freeform 104"/>
          <p:cNvSpPr/>
          <p:nvPr/>
        </p:nvSpPr>
        <p:spPr>
          <a:xfrm>
            <a:off x="2258051" y="2419570"/>
            <a:ext cx="578069" cy="578069"/>
          </a:xfrm>
          <a:custGeom>
            <a:avLst/>
            <a:gdLst>
              <a:gd name="connsiteX0" fmla="*/ 693683 w 693683"/>
              <a:gd name="connsiteY0" fmla="*/ 0 h 693683"/>
              <a:gd name="connsiteX1" fmla="*/ 0 w 693683"/>
              <a:gd name="connsiteY1" fmla="*/ 693683 h 693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3683" h="693683">
                <a:moveTo>
                  <a:pt x="693683" y="0"/>
                </a:moveTo>
                <a:lnTo>
                  <a:pt x="0" y="693683"/>
                </a:lnTo>
              </a:path>
            </a:pathLst>
          </a:custGeom>
          <a:noFill/>
          <a:ln w="38100">
            <a:solidFill>
              <a:schemeClr val="tx1"/>
            </a:solidFill>
            <a:prstDash val="sysDot"/>
            <a:headEnd type="oval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4" name="Freeform 105"/>
          <p:cNvSpPr/>
          <p:nvPr/>
        </p:nvSpPr>
        <p:spPr>
          <a:xfrm>
            <a:off x="2783568" y="2064845"/>
            <a:ext cx="653933" cy="945931"/>
          </a:xfrm>
          <a:custGeom>
            <a:avLst/>
            <a:gdLst>
              <a:gd name="connsiteX0" fmla="*/ 0 w 709448"/>
              <a:gd name="connsiteY0" fmla="*/ 0 h 1135117"/>
              <a:gd name="connsiteX1" fmla="*/ 709448 w 709448"/>
              <a:gd name="connsiteY1" fmla="*/ 1135117 h 113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9448" h="1135117">
                <a:moveTo>
                  <a:pt x="0" y="0"/>
                </a:moveTo>
                <a:lnTo>
                  <a:pt x="709448" y="1135117"/>
                </a:lnTo>
              </a:path>
            </a:pathLst>
          </a:custGeom>
          <a:noFill/>
          <a:ln w="38100">
            <a:solidFill>
              <a:schemeClr val="tx1"/>
            </a:solidFill>
            <a:prstDash val="sysDot"/>
            <a:headEnd type="oval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5" name="Freeform 106"/>
          <p:cNvSpPr/>
          <p:nvPr/>
        </p:nvSpPr>
        <p:spPr>
          <a:xfrm>
            <a:off x="2783568" y="1644431"/>
            <a:ext cx="1811540" cy="1366345"/>
          </a:xfrm>
          <a:custGeom>
            <a:avLst/>
            <a:gdLst>
              <a:gd name="connsiteX0" fmla="*/ 0 w 2096814"/>
              <a:gd name="connsiteY0" fmla="*/ 0 h 1481959"/>
              <a:gd name="connsiteX1" fmla="*/ 1734207 w 2096814"/>
              <a:gd name="connsiteY1" fmla="*/ 252249 h 1481959"/>
              <a:gd name="connsiteX2" fmla="*/ 2096814 w 2096814"/>
              <a:gd name="connsiteY2" fmla="*/ 1481959 h 148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6814" h="1481959">
                <a:moveTo>
                  <a:pt x="0" y="0"/>
                </a:moveTo>
                <a:cubicBezTo>
                  <a:pt x="692369" y="2628"/>
                  <a:pt x="1384738" y="5256"/>
                  <a:pt x="1734207" y="252249"/>
                </a:cubicBezTo>
                <a:cubicBezTo>
                  <a:pt x="2083676" y="499242"/>
                  <a:pt x="2090245" y="990600"/>
                  <a:pt x="2096814" y="1481959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headEnd type="oval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6" name="Rounded Rectangle 107"/>
          <p:cNvSpPr/>
          <p:nvPr/>
        </p:nvSpPr>
        <p:spPr>
          <a:xfrm>
            <a:off x="2586499" y="1460500"/>
            <a:ext cx="390000" cy="1170000"/>
          </a:xfrm>
          <a:prstGeom prst="roundRect">
            <a:avLst>
              <a:gd name="adj" fmla="val 2003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7" name="Straight Arrow Connector 109"/>
          <p:cNvCxnSpPr/>
          <p:nvPr/>
        </p:nvCxnSpPr>
        <p:spPr>
          <a:xfrm>
            <a:off x="1801249" y="3873500"/>
            <a:ext cx="248425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111"/>
          <p:cNvCxnSpPr/>
          <p:nvPr/>
        </p:nvCxnSpPr>
        <p:spPr>
          <a:xfrm flipH="1">
            <a:off x="4725935" y="3873500"/>
            <a:ext cx="201565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113"/>
          <p:cNvCxnSpPr/>
          <p:nvPr/>
        </p:nvCxnSpPr>
        <p:spPr>
          <a:xfrm>
            <a:off x="3357000" y="3873500"/>
            <a:ext cx="0" cy="367748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116"/>
          <p:cNvSpPr/>
          <p:nvPr/>
        </p:nvSpPr>
        <p:spPr>
          <a:xfrm>
            <a:off x="1016001" y="3588218"/>
            <a:ext cx="1570499" cy="321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dirty="0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chunkserver</a:t>
            </a:r>
            <a:endParaRPr lang="en-US" altLang="zh-CN" dirty="0">
              <a:solidFill>
                <a:srgbClr val="0033CC"/>
              </a:solidFill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91" name="Rectangle 117"/>
          <p:cNvSpPr/>
          <p:nvPr/>
        </p:nvSpPr>
        <p:spPr>
          <a:xfrm>
            <a:off x="2603501" y="3588218"/>
            <a:ext cx="1570499" cy="321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dirty="0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chunkserver</a:t>
            </a:r>
            <a:endParaRPr lang="en-US" altLang="zh-CN" dirty="0">
              <a:solidFill>
                <a:srgbClr val="0033CC"/>
              </a:solidFill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92" name="Rectangle 118"/>
          <p:cNvSpPr/>
          <p:nvPr/>
        </p:nvSpPr>
        <p:spPr>
          <a:xfrm>
            <a:off x="4191001" y="3556000"/>
            <a:ext cx="1570499" cy="321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dirty="0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chunkserver</a:t>
            </a:r>
            <a:endParaRPr lang="en-US" altLang="zh-CN" dirty="0">
              <a:solidFill>
                <a:srgbClr val="0033CC"/>
              </a:solidFill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93" name="Rectangle 122"/>
          <p:cNvSpPr/>
          <p:nvPr/>
        </p:nvSpPr>
        <p:spPr>
          <a:xfrm>
            <a:off x="5969001" y="918196"/>
            <a:ext cx="2914868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dirty="0"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Verdana" panose="020B0604030504040204" pitchFamily="34" charset="0"/>
                <a:cs typeface="Verdana" panose="020B0604030504040204" pitchFamily="34" charset="0"/>
              </a:rPr>
              <a:t>File</a:t>
            </a:r>
            <a:r>
              <a:rPr lang="en-US" altLang="zh-CN" dirty="0">
                <a:ea typeface="Verdana" panose="020B0604030504040204" pitchFamily="34" charset="0"/>
                <a:cs typeface="Verdana" panose="020B0604030504040204" pitchFamily="34" charset="0"/>
              </a:rPr>
              <a:t> is made of 64MB </a:t>
            </a:r>
            <a:r>
              <a:rPr lang="en-US" altLang="zh-CN" dirty="0">
                <a:solidFill>
                  <a:srgbClr val="FF0066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chunks</a:t>
            </a:r>
            <a:r>
              <a:rPr lang="en-US" altLang="zh-CN" dirty="0">
                <a:ea typeface="Verdana" panose="020B0604030504040204" pitchFamily="34" charset="0"/>
                <a:cs typeface="Verdana" panose="020B0604030504040204" pitchFamily="34" charset="0"/>
              </a:rPr>
              <a:t>, possibly spawn </a:t>
            </a:r>
            <a:r>
              <a:rPr lang="en-US" altLang="zh-CN" dirty="0">
                <a:solidFill>
                  <a:srgbClr val="FF0066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multiple machines </a:t>
            </a:r>
            <a:endParaRPr lang="zh-CN" altLang="en-US" dirty="0">
              <a:solidFill>
                <a:srgbClr val="FF0066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4" name="Rectangle 125"/>
          <p:cNvSpPr/>
          <p:nvPr/>
        </p:nvSpPr>
        <p:spPr>
          <a:xfrm>
            <a:off x="5969001" y="1905000"/>
            <a:ext cx="2332499" cy="538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That are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replicated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 for fault-tolerance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95" name="Right Brace 127"/>
          <p:cNvSpPr/>
          <p:nvPr/>
        </p:nvSpPr>
        <p:spPr>
          <a:xfrm>
            <a:off x="5715000" y="1546500"/>
            <a:ext cx="240000" cy="960000"/>
          </a:xfrm>
          <a:prstGeom prst="rightBrace">
            <a:avLst>
              <a:gd name="adj1" fmla="val 20169"/>
              <a:gd name="adj2" fmla="val 64255"/>
            </a:avLst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6" name="Rectangle 128"/>
          <p:cNvSpPr/>
          <p:nvPr/>
        </p:nvSpPr>
        <p:spPr>
          <a:xfrm>
            <a:off x="5969001" y="2892555"/>
            <a:ext cx="2332499" cy="538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dirty="0">
                <a:solidFill>
                  <a:srgbClr val="FF0066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Chunks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 live on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chunkservers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97" name="Rectangle 129"/>
          <p:cNvSpPr/>
          <p:nvPr/>
        </p:nvSpPr>
        <p:spPr>
          <a:xfrm>
            <a:off x="5062999" y="4508500"/>
            <a:ext cx="3088108" cy="538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The 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master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 manages </a:t>
            </a:r>
            <a:b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</a:b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the file system 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namespace</a:t>
            </a:r>
            <a:endParaRPr lang="en-US" altLang="zh-CN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98" name="Rectangle 130"/>
          <p:cNvSpPr/>
          <p:nvPr/>
        </p:nvSpPr>
        <p:spPr>
          <a:xfrm>
            <a:off x="889001" y="4710379"/>
            <a:ext cx="998999" cy="31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dirty="0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master</a:t>
            </a:r>
            <a:endParaRPr lang="en-US" altLang="zh-CN" dirty="0">
              <a:solidFill>
                <a:srgbClr val="0033CC"/>
              </a:solidFill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GFS in Google cluster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</a:rPr>
              <a:t>Google cluster environment</a:t>
            </a:r>
            <a:endParaRPr kumimoji="1"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</a:rPr>
              <a:t>Core services: GFS + cluster scheduling system</a:t>
            </a:r>
            <a:endParaRPr kumimoji="1"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</a:rPr>
              <a:t>Typically, 100s to 1000s of active jobs</a:t>
            </a:r>
            <a:endParaRPr kumimoji="1"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</a:rPr>
              <a:t>200+ clusters, many with 1000s of machines</a:t>
            </a:r>
            <a:endParaRPr kumimoji="1"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</a:rPr>
              <a:t>Pools of 1000s of clients</a:t>
            </a:r>
            <a:endParaRPr kumimoji="1"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</a:rPr>
              <a:t>4+ PB filesystems, 40GB/s read/write loads</a:t>
            </a:r>
            <a:endParaRPr kumimoji="1"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kumimoji="1"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Rounded Rectangle 20"/>
          <p:cNvSpPr/>
          <p:nvPr/>
        </p:nvSpPr>
        <p:spPr>
          <a:xfrm>
            <a:off x="2150500" y="4644167"/>
            <a:ext cx="2372000" cy="330000"/>
          </a:xfrm>
          <a:prstGeom prst="roundRect">
            <a:avLst>
              <a:gd name="adj" fmla="val 10221"/>
            </a:avLst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Linux</a:t>
            </a:r>
            <a:endParaRPr lang="en-US" altLang="zh-CN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6" name="Rounded Rectangle 21"/>
          <p:cNvSpPr/>
          <p:nvPr/>
        </p:nvSpPr>
        <p:spPr>
          <a:xfrm>
            <a:off x="2150500" y="4092000"/>
            <a:ext cx="960000" cy="450000"/>
          </a:xfrm>
          <a:prstGeom prst="roundRect">
            <a:avLst>
              <a:gd name="adj" fmla="val 10221"/>
            </a:avLst>
          </a:prstGeom>
          <a:solidFill>
            <a:srgbClr val="00B0F0"/>
          </a:solidFill>
          <a:ln w="381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6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Chunk</a:t>
            </a:r>
            <a:br>
              <a:rPr lang="en-US" altLang="zh-CN" sz="16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</a:br>
            <a:r>
              <a:rPr lang="en-US" altLang="zh-CN" sz="16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Server</a:t>
            </a:r>
            <a:endParaRPr lang="zh-CN" altLang="en-US" sz="1665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7" name="Rounded Rectangle 22"/>
          <p:cNvSpPr/>
          <p:nvPr/>
        </p:nvSpPr>
        <p:spPr>
          <a:xfrm>
            <a:off x="3232500" y="4092000"/>
            <a:ext cx="1290000" cy="450000"/>
          </a:xfrm>
          <a:prstGeom prst="roundRect">
            <a:avLst>
              <a:gd name="adj" fmla="val 10221"/>
            </a:avLst>
          </a:prstGeom>
          <a:solidFill>
            <a:srgbClr val="FF0066"/>
          </a:solidFill>
          <a:ln w="381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6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Scheduling</a:t>
            </a:r>
            <a:br>
              <a:rPr lang="en-US" altLang="zh-CN" sz="16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</a:br>
            <a:r>
              <a:rPr lang="en-US" altLang="zh-CN" sz="16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Slave</a:t>
            </a:r>
            <a:endParaRPr lang="zh-CN" altLang="en-US" sz="1665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8" name="Rounded Rectangle 23"/>
          <p:cNvSpPr/>
          <p:nvPr/>
        </p:nvSpPr>
        <p:spPr>
          <a:xfrm>
            <a:off x="2150500" y="3670500"/>
            <a:ext cx="690000" cy="330000"/>
          </a:xfrm>
          <a:prstGeom prst="roundRect">
            <a:avLst>
              <a:gd name="adj" fmla="val 10221"/>
            </a:avLst>
          </a:prstGeom>
          <a:solidFill>
            <a:srgbClr val="7030A0"/>
          </a:solidFill>
          <a:ln w="381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6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Job-1</a:t>
            </a:r>
            <a:endParaRPr lang="en-US" altLang="zh-CN" sz="1665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9" name="Rounded Rectangle 24"/>
          <p:cNvSpPr/>
          <p:nvPr/>
        </p:nvSpPr>
        <p:spPr>
          <a:xfrm>
            <a:off x="2980250" y="3670500"/>
            <a:ext cx="690000" cy="330000"/>
          </a:xfrm>
          <a:prstGeom prst="roundRect">
            <a:avLst>
              <a:gd name="adj" fmla="val 10221"/>
            </a:avLst>
          </a:prstGeom>
          <a:solidFill>
            <a:srgbClr val="7030A0"/>
          </a:solidFill>
          <a:ln w="381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6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Job-2</a:t>
            </a:r>
            <a:endParaRPr lang="en-US" altLang="zh-CN" sz="1665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10" name="Rounded Rectangle 26"/>
          <p:cNvSpPr/>
          <p:nvPr/>
        </p:nvSpPr>
        <p:spPr>
          <a:xfrm>
            <a:off x="3810000" y="3670500"/>
            <a:ext cx="690000" cy="330000"/>
          </a:xfrm>
          <a:prstGeom prst="roundRect">
            <a:avLst>
              <a:gd name="adj" fmla="val 10221"/>
            </a:avLst>
          </a:prstGeom>
          <a:solidFill>
            <a:srgbClr val="7030A0"/>
          </a:solidFill>
          <a:ln w="381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6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Job-3</a:t>
            </a:r>
            <a:endParaRPr lang="en-US" altLang="zh-CN" sz="1665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11" name="Rounded Rectangle 27"/>
          <p:cNvSpPr/>
          <p:nvPr/>
        </p:nvSpPr>
        <p:spPr>
          <a:xfrm>
            <a:off x="2150500" y="5067500"/>
            <a:ext cx="2372000" cy="330000"/>
          </a:xfrm>
          <a:prstGeom prst="roundRect">
            <a:avLst>
              <a:gd name="adj" fmla="val 10221"/>
            </a:avLst>
          </a:prstGeom>
          <a:solidFill>
            <a:schemeClr val="bg2">
              <a:lumMod val="10000"/>
            </a:schemeClr>
          </a:solidFill>
          <a:ln w="381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6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Commodity Hardware</a:t>
            </a:r>
            <a:endParaRPr lang="en-US" altLang="zh-CN" sz="1665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12" name="Rectangle 3"/>
          <p:cNvSpPr/>
          <p:nvPr/>
        </p:nvSpPr>
        <p:spPr>
          <a:xfrm>
            <a:off x="2023500" y="3556000"/>
            <a:ext cx="2612000" cy="19270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Rounded Rectangle 28"/>
          <p:cNvSpPr/>
          <p:nvPr/>
        </p:nvSpPr>
        <p:spPr>
          <a:xfrm>
            <a:off x="5156200" y="3978467"/>
            <a:ext cx="1320000" cy="510000"/>
          </a:xfrm>
          <a:prstGeom prst="roundRect">
            <a:avLst>
              <a:gd name="adj" fmla="val 10221"/>
            </a:avLst>
          </a:prstGeom>
          <a:solidFill>
            <a:srgbClr val="00B0F0"/>
          </a:solidFill>
          <a:ln w="381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6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GFS </a:t>
            </a:r>
            <a:br>
              <a:rPr lang="en-US" altLang="zh-CN" sz="16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</a:br>
            <a:r>
              <a:rPr lang="en-US" altLang="zh-CN" sz="16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Master</a:t>
            </a:r>
            <a:endParaRPr lang="zh-CN" altLang="en-US" sz="1665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14" name="Rounded Rectangle 31"/>
          <p:cNvSpPr/>
          <p:nvPr/>
        </p:nvSpPr>
        <p:spPr>
          <a:xfrm>
            <a:off x="5156200" y="4613467"/>
            <a:ext cx="1320000" cy="510000"/>
          </a:xfrm>
          <a:prstGeom prst="roundRect">
            <a:avLst>
              <a:gd name="adj" fmla="val 10221"/>
            </a:avLst>
          </a:prstGeom>
          <a:solidFill>
            <a:srgbClr val="FF0066"/>
          </a:solidFill>
          <a:ln w="381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6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Scheduling </a:t>
            </a:r>
            <a:br>
              <a:rPr lang="en-US" altLang="zh-CN" sz="16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</a:br>
            <a:r>
              <a:rPr lang="en-US" altLang="zh-CN" sz="16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Master</a:t>
            </a:r>
            <a:endParaRPr lang="zh-CN" altLang="en-US" sz="1665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16" name="Rectangle 36"/>
          <p:cNvSpPr/>
          <p:nvPr/>
        </p:nvSpPr>
        <p:spPr>
          <a:xfrm>
            <a:off x="6553200" y="4035964"/>
            <a:ext cx="1544053" cy="506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665" dirty="0"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File system</a:t>
            </a:r>
            <a:br>
              <a:rPr lang="en-US" altLang="zh-CN" sz="1665" dirty="0"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</a:br>
            <a:r>
              <a:rPr lang="en-US" altLang="zh-CN" sz="1665" dirty="0"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Master</a:t>
            </a:r>
            <a:endParaRPr lang="en-US" altLang="zh-CN" sz="166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17" name="Rectangle 37"/>
          <p:cNvSpPr/>
          <p:nvPr/>
        </p:nvSpPr>
        <p:spPr>
          <a:xfrm>
            <a:off x="6553200" y="4703182"/>
            <a:ext cx="1544053" cy="300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665" dirty="0"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Job Scheduler</a:t>
            </a:r>
            <a:endParaRPr lang="en-US" altLang="zh-CN" sz="166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19" name="Rectangle 39"/>
          <p:cNvSpPr/>
          <p:nvPr/>
        </p:nvSpPr>
        <p:spPr>
          <a:xfrm>
            <a:off x="1259973" y="4395829"/>
            <a:ext cx="772027" cy="508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33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. . .</a:t>
            </a:r>
            <a:endParaRPr lang="en-US" altLang="zh-CN" sz="3335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Chunks and </a:t>
            </a:r>
            <a:r>
              <a:rPr kumimoji="1" lang="en-US" altLang="zh-CN" dirty="0" err="1"/>
              <a:t>Chunkservers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585692"/>
          </a:xfrm>
        </p:spPr>
        <p:txBody>
          <a:bodyPr>
            <a:normAutofit/>
          </a:bodyPr>
          <a:lstStyle/>
          <a:p>
            <a:r>
              <a:rPr kumimoji="1" lang="en-US" altLang="zh-CN" b="0" dirty="0"/>
              <a:t>Chunk size </a:t>
            </a:r>
            <a:r>
              <a:rPr kumimoji="1" lang="en-US" altLang="zh-CN" dirty="0">
                <a:solidFill>
                  <a:srgbClr val="BE384B"/>
                </a:solidFill>
              </a:rPr>
              <a:t>= 64 MB</a:t>
            </a:r>
            <a:r>
              <a:rPr kumimoji="1" lang="en-US" altLang="zh-CN" b="0" dirty="0"/>
              <a:t> (default)</a:t>
            </a:r>
            <a:endParaRPr kumimoji="1" lang="en-US" altLang="zh-CN" b="0" dirty="0"/>
          </a:p>
          <a:p>
            <a:pPr lvl="1"/>
            <a:r>
              <a:rPr kumimoji="1" lang="en-US" altLang="zh-CN" dirty="0"/>
              <a:t>32-bit checksum with each chunk</a:t>
            </a:r>
            <a:endParaRPr kumimoji="1" lang="en-US" altLang="zh-CN" dirty="0"/>
          </a:p>
          <a:p>
            <a:r>
              <a:rPr kumimoji="1" lang="en-US" altLang="zh-CN" b="0" dirty="0"/>
              <a:t>Chunk </a:t>
            </a:r>
            <a:r>
              <a:rPr kumimoji="1" lang="en-US" altLang="zh-CN" dirty="0">
                <a:solidFill>
                  <a:srgbClr val="BE384B"/>
                </a:solidFill>
              </a:rPr>
              <a:t>handle</a:t>
            </a:r>
            <a:endParaRPr kumimoji="1" lang="en-US" altLang="zh-CN" dirty="0">
              <a:solidFill>
                <a:srgbClr val="BE384B"/>
              </a:solidFill>
            </a:endParaRPr>
          </a:p>
          <a:p>
            <a:pPr lvl="1"/>
            <a:r>
              <a:rPr kumimoji="1" lang="en-US" altLang="zh-CN" dirty="0"/>
              <a:t>Globally unique </a:t>
            </a:r>
            <a:r>
              <a:rPr kumimoji="1" lang="en-US" altLang="zh-CN" dirty="0">
                <a:solidFill>
                  <a:srgbClr val="FF0000"/>
                </a:solidFill>
              </a:rPr>
              <a:t>64-bit number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en-US" altLang="zh-CN" dirty="0"/>
              <a:t>Assigned by the master when creation </a:t>
            </a:r>
            <a:endParaRPr kumimoji="1" lang="en-US" altLang="zh-CN" dirty="0"/>
          </a:p>
          <a:p>
            <a:r>
              <a:rPr kumimoji="1" lang="en-US" altLang="zh-CN" b="0" dirty="0"/>
              <a:t>Chunks are stored on </a:t>
            </a:r>
            <a:r>
              <a:rPr kumimoji="1" lang="en-US" altLang="zh-CN" b="0" dirty="0">
                <a:solidFill>
                  <a:srgbClr val="FF0000"/>
                </a:solidFill>
              </a:rPr>
              <a:t>local disk</a:t>
            </a:r>
            <a:r>
              <a:rPr kumimoji="1" lang="en-US" altLang="zh-CN" b="0" dirty="0"/>
              <a:t> as Linux files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(aka.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file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system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overlay)</a:t>
            </a:r>
            <a:endParaRPr kumimoji="1" lang="en-US" altLang="zh-CN" b="0" dirty="0"/>
          </a:p>
          <a:p>
            <a:r>
              <a:rPr kumimoji="1" lang="en-US" altLang="zh-CN" b="0" dirty="0"/>
              <a:t>Each chunk is </a:t>
            </a:r>
            <a:r>
              <a:rPr kumimoji="1" lang="en-US" altLang="zh-CN" dirty="0">
                <a:solidFill>
                  <a:srgbClr val="BE384B"/>
                </a:solidFill>
              </a:rPr>
              <a:t>replicated</a:t>
            </a:r>
            <a:r>
              <a:rPr kumimoji="1" lang="en-US" altLang="zh-CN" b="0" dirty="0"/>
              <a:t> on multiple nodes</a:t>
            </a:r>
            <a:endParaRPr kumimoji="1" lang="en-US" altLang="zh-CN" b="0" dirty="0"/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Three replicas (default)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en-US" altLang="zh-CN" dirty="0"/>
              <a:t>More replicas for popular files to avoid </a:t>
            </a:r>
            <a:r>
              <a:rPr kumimoji="1" lang="en-US" altLang="zh-CN" b="1" dirty="0">
                <a:solidFill>
                  <a:srgbClr val="BE384B"/>
                </a:solidFill>
              </a:rPr>
              <a:t>hotspots</a:t>
            </a:r>
            <a:endParaRPr kumimoji="1" lang="en-US" altLang="zh-CN" b="1" dirty="0">
              <a:solidFill>
                <a:srgbClr val="BE384B"/>
              </a:solidFill>
            </a:endParaRP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534920" y="2105025"/>
            <a:ext cx="279146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类似于</a:t>
            </a:r>
            <a:r>
              <a:rPr lang="en-US" altLang="zh-CN" sz="1600"/>
              <a:t>inode</a:t>
            </a:r>
            <a:r>
              <a:rPr lang="zh-CN" altLang="en-US" sz="1600"/>
              <a:t>系统中的</a:t>
            </a:r>
            <a:r>
              <a:rPr lang="en-US" altLang="zh-CN" sz="1600"/>
              <a:t>block id</a:t>
            </a:r>
            <a:endParaRPr lang="en-US" altLang="zh-CN" sz="16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Master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356826"/>
          </a:xfrm>
        </p:spPr>
        <p:txBody>
          <a:bodyPr>
            <a:normAutofit/>
          </a:bodyPr>
          <a:lstStyle/>
          <a:p>
            <a:r>
              <a:rPr kumimoji="1" lang="en-US" altLang="zh-CN" b="0" dirty="0"/>
              <a:t>Maintains </a:t>
            </a:r>
            <a:r>
              <a:rPr kumimoji="1" lang="en-US" altLang="zh-CN" b="0" dirty="0">
                <a:solidFill>
                  <a:srgbClr val="FF0000"/>
                </a:solidFill>
              </a:rPr>
              <a:t>all</a:t>
            </a:r>
            <a:r>
              <a:rPr kumimoji="1" lang="en-US" altLang="zh-CN" b="0" dirty="0"/>
              <a:t> </a:t>
            </a:r>
            <a:r>
              <a:rPr kumimoji="1" lang="en-US" altLang="zh-CN" dirty="0">
                <a:solidFill>
                  <a:srgbClr val="BE384B"/>
                </a:solidFill>
              </a:rPr>
              <a:t>file system metadata</a:t>
            </a:r>
            <a:endParaRPr kumimoji="1" lang="en-US" altLang="zh-CN" dirty="0">
              <a:solidFill>
                <a:srgbClr val="BE384B"/>
              </a:solidFill>
            </a:endParaRPr>
          </a:p>
          <a:p>
            <a:pPr lvl="1"/>
            <a:r>
              <a:rPr kumimoji="1" lang="en-US" altLang="zh-CN" dirty="0"/>
              <a:t>Namespace, access control info, filename to chunks mappings, current locations of chunks</a:t>
            </a:r>
            <a:endParaRPr kumimoji="1" lang="en-US" altLang="zh-CN" dirty="0"/>
          </a:p>
          <a:p>
            <a:r>
              <a:rPr kumimoji="1" lang="en-US" altLang="zh-CN" b="0" dirty="0"/>
              <a:t>Manages</a:t>
            </a:r>
            <a:endParaRPr kumimoji="1" lang="en-US" altLang="zh-CN" b="0" dirty="0"/>
          </a:p>
          <a:p>
            <a:pPr lvl="1"/>
            <a:r>
              <a:rPr kumimoji="1" lang="en-US" altLang="zh-CN" dirty="0"/>
              <a:t>Chunk </a:t>
            </a:r>
            <a:r>
              <a:rPr kumimoji="1" lang="en-US" altLang="zh-CN" b="1" dirty="0">
                <a:solidFill>
                  <a:srgbClr val="BE384B"/>
                </a:solidFill>
              </a:rPr>
              <a:t>leases</a:t>
            </a:r>
            <a:r>
              <a:rPr kumimoji="1" lang="en-US" altLang="zh-CN" dirty="0"/>
              <a:t> (locks), </a:t>
            </a:r>
            <a:r>
              <a:rPr kumimoji="1" lang="en-US" altLang="zh-CN" b="1" dirty="0">
                <a:solidFill>
                  <a:srgbClr val="BE384B"/>
                </a:solidFill>
              </a:rPr>
              <a:t>garbage</a:t>
            </a:r>
            <a:r>
              <a:rPr kumimoji="1" lang="en-US" altLang="zh-CN" dirty="0"/>
              <a:t> collection, chunk </a:t>
            </a:r>
            <a:r>
              <a:rPr kumimoji="1" lang="en-US" altLang="zh-CN" b="1" dirty="0">
                <a:solidFill>
                  <a:srgbClr val="BE384B"/>
                </a:solidFill>
              </a:rPr>
              <a:t>migration</a:t>
            </a:r>
            <a:endParaRPr kumimoji="1" lang="en-US" altLang="zh-CN" b="1" dirty="0">
              <a:solidFill>
                <a:srgbClr val="BE384B"/>
              </a:solidFill>
            </a:endParaRPr>
          </a:p>
          <a:p>
            <a:r>
              <a:rPr kumimoji="1" lang="en-US" altLang="zh-CN" b="0" dirty="0"/>
              <a:t>Master replicates its data for fault-tolerance</a:t>
            </a:r>
            <a:endParaRPr kumimoji="1" lang="en-US" altLang="zh-CN" b="0" dirty="0"/>
          </a:p>
          <a:p>
            <a:r>
              <a:rPr kumimoji="1" lang="en-US" altLang="zh-CN" b="0" dirty="0"/>
              <a:t>Periodically communicates with all nodes</a:t>
            </a:r>
            <a:endParaRPr kumimoji="1" lang="en-US" altLang="zh-CN" b="0" dirty="0"/>
          </a:p>
          <a:p>
            <a:pPr lvl="1"/>
            <a:r>
              <a:rPr kumimoji="1" lang="en-US" altLang="zh-CN" dirty="0"/>
              <a:t>Via </a:t>
            </a:r>
            <a:r>
              <a:rPr kumimoji="1" lang="en-US" altLang="zh-CN" b="1" dirty="0">
                <a:solidFill>
                  <a:srgbClr val="BE384B"/>
                </a:solidFill>
              </a:rPr>
              <a:t>heartbeat</a:t>
            </a:r>
            <a:r>
              <a:rPr kumimoji="1" lang="en-US" altLang="zh-CN" dirty="0"/>
              <a:t> messages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To get state and send commands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Client-GFS interaction model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b="0" dirty="0"/>
              <a:t>GFS client code </a:t>
            </a:r>
            <a:r>
              <a:rPr kumimoji="1" lang="en-US" altLang="zh-CN" dirty="0">
                <a:solidFill>
                  <a:srgbClr val="BE384B"/>
                </a:solidFill>
              </a:rPr>
              <a:t>linked</a:t>
            </a:r>
            <a:r>
              <a:rPr kumimoji="1" lang="en-US" altLang="zh-CN" b="0" dirty="0"/>
              <a:t> into each app</a:t>
            </a:r>
            <a:endParaRPr kumimoji="1" lang="en-US" altLang="zh-CN" b="0" dirty="0"/>
          </a:p>
          <a:p>
            <a:pPr lvl="1"/>
            <a:r>
              <a:rPr kumimoji="1" lang="en-US" altLang="zh-CN" dirty="0"/>
              <a:t>No </a:t>
            </a:r>
            <a:r>
              <a:rPr kumimoji="1" lang="en-US" altLang="zh-CN" b="1" dirty="0">
                <a:solidFill>
                  <a:srgbClr val="BE384B"/>
                </a:solidFill>
              </a:rPr>
              <a:t>OS-level </a:t>
            </a:r>
            <a:r>
              <a:rPr kumimoji="1" lang="en-US" altLang="zh-CN" dirty="0"/>
              <a:t>API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Interacts with </a:t>
            </a:r>
            <a:r>
              <a:rPr kumimoji="1" lang="en-US" altLang="zh-CN" b="1" dirty="0">
                <a:solidFill>
                  <a:srgbClr val="BE384B"/>
                </a:solidFill>
              </a:rPr>
              <a:t>master</a:t>
            </a:r>
            <a:r>
              <a:rPr kumimoji="1" lang="en-US" altLang="zh-CN" dirty="0"/>
              <a:t> for metadata-related ops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Interacts </a:t>
            </a:r>
            <a:r>
              <a:rPr kumimoji="1" lang="en-US" altLang="zh-CN" b="1" dirty="0">
                <a:solidFill>
                  <a:srgbClr val="BE384B"/>
                </a:solidFill>
              </a:rPr>
              <a:t>directly with </a:t>
            </a:r>
            <a:r>
              <a:rPr kumimoji="1" lang="en-US" altLang="zh-CN" b="1" dirty="0" err="1">
                <a:solidFill>
                  <a:srgbClr val="BE384B"/>
                </a:solidFill>
              </a:rPr>
              <a:t>chunkservers</a:t>
            </a:r>
            <a:r>
              <a:rPr kumimoji="1" lang="en-US" altLang="zh-CN" b="1" dirty="0">
                <a:solidFill>
                  <a:srgbClr val="BE384B"/>
                </a:solidFill>
              </a:rPr>
              <a:t> </a:t>
            </a:r>
            <a:r>
              <a:rPr kumimoji="1" lang="en-US" altLang="zh-CN" dirty="0"/>
              <a:t>for data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Master is not a point of congestion</a:t>
            </a:r>
            <a:endParaRPr kumimoji="1" lang="en-US" altLang="zh-CN" dirty="0"/>
          </a:p>
          <a:p>
            <a:r>
              <a:rPr kumimoji="1" lang="en-US" altLang="zh-CN" dirty="0">
                <a:solidFill>
                  <a:srgbClr val="BE384B"/>
                </a:solidFill>
              </a:rPr>
              <a:t>No caching</a:t>
            </a:r>
            <a:r>
              <a:rPr kumimoji="1" lang="en-US" altLang="zh-CN" b="0" dirty="0"/>
              <a:t>: neither clients nor </a:t>
            </a:r>
            <a:r>
              <a:rPr kumimoji="1" lang="en-US" altLang="zh-CN" b="0" dirty="0" err="1"/>
              <a:t>chunkservers</a:t>
            </a:r>
            <a:r>
              <a:rPr kumimoji="1" lang="en-US" altLang="zh-CN" b="0" dirty="0"/>
              <a:t> cache data</a:t>
            </a:r>
            <a:endParaRPr kumimoji="1" lang="en-US" altLang="zh-CN" b="0" dirty="0"/>
          </a:p>
          <a:p>
            <a:pPr lvl="1"/>
            <a:r>
              <a:rPr kumimoji="1" lang="en-US" altLang="zh-CN" dirty="0"/>
              <a:t>Except for the system buffer cache</a:t>
            </a:r>
            <a:endParaRPr kumimoji="1" lang="en-US" altLang="zh-CN" dirty="0"/>
          </a:p>
          <a:p>
            <a:r>
              <a:rPr kumimoji="1" lang="en-US" altLang="zh-CN" b="0" dirty="0"/>
              <a:t>Clients cache metadata </a:t>
            </a:r>
            <a:endParaRPr kumimoji="1" lang="en-US" altLang="zh-CN" b="0" dirty="0"/>
          </a:p>
          <a:p>
            <a:pPr lvl="1"/>
            <a:r>
              <a:rPr kumimoji="1" lang="en-US" altLang="zh-CN" dirty="0"/>
              <a:t>e.g., location of a file’s chunks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GFS uses one master, why? Make 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design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7"/>
            <a:ext cx="8229600" cy="4471925"/>
          </a:xfrm>
        </p:spPr>
        <p:txBody>
          <a:bodyPr/>
          <a:lstStyle/>
          <a:p>
            <a:r>
              <a:rPr kumimoji="1" lang="en-US" altLang="zh-CN" b="0" dirty="0"/>
              <a:t>All </a:t>
            </a:r>
            <a:r>
              <a:rPr kumimoji="1" lang="en-US" altLang="zh-CN" dirty="0">
                <a:solidFill>
                  <a:srgbClr val="BE384B"/>
                </a:solidFill>
              </a:rPr>
              <a:t>metadata</a:t>
            </a:r>
            <a:r>
              <a:rPr kumimoji="1" lang="en-US" altLang="zh-CN" b="0" dirty="0"/>
              <a:t> stored in master’s </a:t>
            </a:r>
            <a:r>
              <a:rPr kumimoji="1" lang="en-US" altLang="zh-CN" dirty="0">
                <a:solidFill>
                  <a:srgbClr val="BE384B"/>
                </a:solidFill>
              </a:rPr>
              <a:t>memory</a:t>
            </a:r>
            <a:endParaRPr kumimoji="1" lang="en-US" altLang="zh-CN" dirty="0">
              <a:solidFill>
                <a:srgbClr val="BE384B"/>
              </a:solidFill>
            </a:endParaRPr>
          </a:p>
          <a:p>
            <a:pPr lvl="1"/>
            <a:r>
              <a:rPr kumimoji="1" lang="en-US" altLang="zh-CN" b="0" dirty="0"/>
              <a:t>Super-fast access</a:t>
            </a:r>
            <a:endParaRPr kumimoji="1" lang="en-US" altLang="zh-CN" b="0" dirty="0"/>
          </a:p>
          <a:p>
            <a:r>
              <a:rPr kumimoji="1" lang="en-US" altLang="zh-CN" b="0" dirty="0">
                <a:solidFill>
                  <a:srgbClr val="FF0000"/>
                </a:solidFill>
              </a:rPr>
              <a:t>Namespaces and name-to-chunk maps</a:t>
            </a:r>
            <a:endParaRPr kumimoji="1" lang="en-US" altLang="zh-CN" b="0" dirty="0">
              <a:solidFill>
                <a:srgbClr val="FF0000"/>
              </a:solidFill>
            </a:endParaRPr>
          </a:p>
          <a:p>
            <a:pPr lvl="1"/>
            <a:r>
              <a:rPr kumimoji="1" lang="en-US" altLang="zh-CN" dirty="0"/>
              <a:t>Stored in </a:t>
            </a:r>
            <a:r>
              <a:rPr kumimoji="1" lang="en-US" altLang="zh-CN" b="1" dirty="0">
                <a:solidFill>
                  <a:srgbClr val="BE384B"/>
                </a:solidFill>
              </a:rPr>
              <a:t>memory</a:t>
            </a:r>
            <a:endParaRPr kumimoji="1" lang="en-US" altLang="zh-CN" b="1" dirty="0">
              <a:solidFill>
                <a:srgbClr val="BE384B"/>
              </a:solidFill>
            </a:endParaRPr>
          </a:p>
          <a:p>
            <a:pPr lvl="1"/>
            <a:r>
              <a:rPr kumimoji="1" lang="en-US" altLang="zh-CN" dirty="0"/>
              <a:t>Also persist in </a:t>
            </a:r>
            <a:r>
              <a:rPr kumimoji="1" lang="en-US" altLang="zh-CN" b="1" dirty="0">
                <a:solidFill>
                  <a:srgbClr val="BE384B"/>
                </a:solidFill>
              </a:rPr>
              <a:t>an operation log </a:t>
            </a:r>
            <a:r>
              <a:rPr kumimoji="1" lang="en-US" altLang="zh-CN" dirty="0"/>
              <a:t>on the disk (talk about in later chapters) </a:t>
            </a:r>
            <a:endParaRPr kumimoji="1" lang="en-US" altLang="zh-CN" dirty="0"/>
          </a:p>
          <a:p>
            <a:r>
              <a:rPr kumimoji="1" lang="en-US" altLang="zh-CN" b="0" dirty="0"/>
              <a:t>Don’t store chunk location persistently</a:t>
            </a:r>
            <a:endParaRPr kumimoji="1" lang="en-US" altLang="zh-CN" b="0" dirty="0"/>
          </a:p>
          <a:p>
            <a:pPr lvl="1"/>
            <a:r>
              <a:rPr kumimoji="1" lang="en-US" altLang="zh-CN" dirty="0"/>
              <a:t>This is queried from all the </a:t>
            </a:r>
            <a:r>
              <a:rPr kumimoji="1" lang="en-US" altLang="zh-CN" dirty="0" err="1"/>
              <a:t>chunkservers</a:t>
            </a:r>
            <a:r>
              <a:rPr kumimoji="1" lang="en-US" altLang="zh-CN" dirty="0"/>
              <a:t> at startup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Can keep up-to-date: master controls all the management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Benefits: simpler for consistency management 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949190" y="2172335"/>
            <a:ext cx="37630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此处的</a:t>
            </a:r>
            <a:r>
              <a:rPr lang="en-US" altLang="zh-CN" sz="1600"/>
              <a:t>namespace</a:t>
            </a:r>
            <a:r>
              <a:rPr lang="zh-CN" altLang="en-US" sz="1600"/>
              <a:t>既类似于</a:t>
            </a:r>
            <a:r>
              <a:rPr lang="en-US" altLang="zh-CN" sz="1600"/>
              <a:t>inode</a:t>
            </a:r>
            <a:r>
              <a:rPr lang="zh-CN" altLang="en-US" sz="1600"/>
              <a:t>系统中</a:t>
            </a:r>
            <a:endParaRPr lang="zh-CN" altLang="en-US" sz="1600"/>
          </a:p>
          <a:p>
            <a:r>
              <a:rPr lang="zh-CN" altLang="en-US" sz="1600"/>
              <a:t>目录结构中的</a:t>
            </a:r>
            <a:r>
              <a:rPr lang="en-US" altLang="zh-CN" sz="1600"/>
              <a:t>name-inum</a:t>
            </a:r>
            <a:r>
              <a:rPr lang="zh-CN" altLang="en-US" sz="1600"/>
              <a:t>的映射关系</a:t>
            </a:r>
            <a:endParaRPr lang="zh-CN" altLang="en-US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MS PGothic" panose="020B0600070205080204" charset="-128"/>
              </a:rPr>
              <a:t>Review:</a:t>
            </a:r>
            <a:r>
              <a:rPr lang="zh-CN" altLang="en-US" dirty="0">
                <a:ea typeface="MS PGothic" panose="020B0600070205080204" charset="-128"/>
              </a:rPr>
              <a:t> </a:t>
            </a:r>
            <a:r>
              <a:rPr lang="en-US" altLang="zh-CN" dirty="0">
                <a:ea typeface="MS PGothic" panose="020B0600070205080204" charset="-128"/>
              </a:rPr>
              <a:t>RPC</a:t>
            </a:r>
            <a:r>
              <a:rPr lang="zh-CN" altLang="en-US" dirty="0">
                <a:ea typeface="MS PGothic" panose="020B0600070205080204" charset="-128"/>
              </a:rPr>
              <a:t> </a:t>
            </a:r>
            <a:r>
              <a:rPr lang="en-US" altLang="zh-CN">
                <a:ea typeface="MS PGothic" panose="020B0600070205080204" charset="-128"/>
              </a:rPr>
              <a:t>-</a:t>
            </a:r>
            <a:r>
              <a:rPr lang="en-US" altLang="zh-CN" dirty="0">
                <a:ea typeface="MS PGothic" panose="020B0600070205080204" charset="-128"/>
              </a:rPr>
              <a:t>-</a:t>
            </a:r>
            <a:r>
              <a:rPr lang="en-US" altLang="zh-CN">
                <a:ea typeface="MS PGothic" panose="020B0600070205080204" charset="-128"/>
              </a:rPr>
              <a:t> </a:t>
            </a:r>
            <a:r>
              <a:rPr lang="en-US" altLang="zh-CN" dirty="0">
                <a:ea typeface="MS PGothic" panose="020B0600070205080204" charset="-128"/>
              </a:rPr>
              <a:t>a complete calling process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99" y="1417340"/>
            <a:ext cx="7310801" cy="36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Next design decision: Why Large Chunks?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686800" cy="3771636"/>
          </a:xfrm>
        </p:spPr>
        <p:txBody>
          <a:bodyPr>
            <a:normAutofit/>
          </a:bodyPr>
          <a:lstStyle/>
          <a:p>
            <a:r>
              <a:rPr kumimoji="1" lang="en-US" altLang="zh-CN" b="0" dirty="0"/>
              <a:t>Default chunks size = 64MB</a:t>
            </a:r>
            <a:endParaRPr kumimoji="1" lang="en-US" altLang="zh-CN" b="0" dirty="0"/>
          </a:p>
          <a:p>
            <a:pPr lvl="1"/>
            <a:r>
              <a:rPr kumimoji="1" lang="en-US" altLang="zh-CN" b="0" dirty="0"/>
              <a:t>compare to Linux ext4 block size: 4KB~1MB</a:t>
            </a:r>
            <a:endParaRPr kumimoji="1" lang="en-US" altLang="zh-CN" b="0" dirty="0"/>
          </a:p>
          <a:p>
            <a:r>
              <a:rPr kumimoji="1" lang="en-US" altLang="zh-CN" dirty="0">
                <a:solidFill>
                  <a:srgbClr val="BE384B"/>
                </a:solidFill>
              </a:rPr>
              <a:t>Benefits</a:t>
            </a:r>
            <a:r>
              <a:rPr kumimoji="1" lang="en-US" altLang="zh-CN" b="0" dirty="0"/>
              <a:t>: </a:t>
            </a:r>
            <a:endParaRPr kumimoji="1" lang="en-US" altLang="zh-CN" b="0" dirty="0"/>
          </a:p>
          <a:p>
            <a:pPr lvl="1"/>
            <a:r>
              <a:rPr kumimoji="1" lang="en-US" altLang="zh-CN" b="1" dirty="0">
                <a:solidFill>
                  <a:srgbClr val="BE384B"/>
                </a:solidFill>
              </a:rPr>
              <a:t>Reduces</a:t>
            </a:r>
            <a:r>
              <a:rPr kumimoji="1" lang="en-US" altLang="zh-CN" b="0" dirty="0"/>
              <a:t> need for </a:t>
            </a:r>
            <a:r>
              <a:rPr kumimoji="1" lang="en-US" altLang="zh-CN" b="1" dirty="0">
                <a:solidFill>
                  <a:srgbClr val="BE384B"/>
                </a:solidFill>
              </a:rPr>
              <a:t>frequent communication</a:t>
            </a:r>
            <a:r>
              <a:rPr kumimoji="1" lang="en-US" altLang="zh-CN" b="0" dirty="0"/>
              <a:t> with master for chunk location info</a:t>
            </a:r>
            <a:endParaRPr kumimoji="1" lang="en-US" altLang="zh-CN" b="0" dirty="0"/>
          </a:p>
          <a:p>
            <a:pPr lvl="1"/>
            <a:r>
              <a:rPr kumimoji="1" lang="en-US" altLang="zh-CN" dirty="0"/>
              <a:t>M</a:t>
            </a:r>
            <a:r>
              <a:rPr kumimoji="1" lang="en-US" altLang="zh-CN" b="0" dirty="0"/>
              <a:t>akes it feasible to keep a </a:t>
            </a:r>
            <a:r>
              <a:rPr kumimoji="1" lang="en-US" altLang="zh-CN" b="1" dirty="0">
                <a:solidFill>
                  <a:srgbClr val="BE384B"/>
                </a:solidFill>
              </a:rPr>
              <a:t>TCP connection </a:t>
            </a:r>
            <a:r>
              <a:rPr kumimoji="1" lang="en-US" altLang="zh-CN" b="0" dirty="0"/>
              <a:t>open for an extended time</a:t>
            </a:r>
            <a:endParaRPr kumimoji="1" lang="en-US" altLang="zh-CN" b="0" dirty="0"/>
          </a:p>
          <a:p>
            <a:pPr lvl="2"/>
            <a:r>
              <a:rPr kumimoji="1" lang="en-US" altLang="zh-CN" dirty="0"/>
              <a:t>Establishing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TCP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connect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costly</a:t>
            </a:r>
            <a:endParaRPr kumimoji="1" lang="en-US" altLang="zh-CN" b="0" dirty="0"/>
          </a:p>
          <a:p>
            <a:pPr lvl="1"/>
            <a:r>
              <a:rPr kumimoji="1" lang="en-US" altLang="zh-CN" b="0" dirty="0"/>
              <a:t>Master stores all </a:t>
            </a:r>
            <a:r>
              <a:rPr kumimoji="1" lang="en-US" altLang="zh-CN" b="1" dirty="0">
                <a:solidFill>
                  <a:srgbClr val="BE384B"/>
                </a:solidFill>
              </a:rPr>
              <a:t>metadata</a:t>
            </a:r>
            <a:r>
              <a:rPr kumimoji="1" lang="en-US" altLang="zh-CN" b="0" dirty="0"/>
              <a:t> in memory(</a:t>
            </a:r>
            <a:r>
              <a:rPr kumimoji="1" lang="zh-CN" altLang="en-US" b="0" dirty="0"/>
              <a:t>减少了存储压力</a:t>
            </a:r>
            <a:r>
              <a:rPr kumimoji="1" lang="en-US" altLang="zh-CN" b="0" dirty="0"/>
              <a:t>)</a:t>
            </a:r>
            <a:endParaRPr kumimoji="1" lang="en-US" altLang="zh-CN" b="0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Reading a file in GFS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b="0" dirty="0"/>
              <a:t>Reading a file is simple in GFS</a:t>
            </a:r>
            <a:endParaRPr kumimoji="1" lang="en-US" altLang="zh-CN" b="0" dirty="0"/>
          </a:p>
          <a:p>
            <a:r>
              <a:rPr kumimoji="1" lang="en-US" altLang="zh-CN" b="0" dirty="0"/>
              <a:t>1. Contact the </a:t>
            </a:r>
            <a:r>
              <a:rPr kumimoji="1" lang="en-US" altLang="zh-CN" dirty="0">
                <a:solidFill>
                  <a:srgbClr val="BE384B"/>
                </a:solidFill>
              </a:rPr>
              <a:t>master</a:t>
            </a:r>
            <a:endParaRPr kumimoji="1" lang="en-US" altLang="zh-CN" dirty="0">
              <a:solidFill>
                <a:srgbClr val="BE384B"/>
              </a:solidFill>
            </a:endParaRPr>
          </a:p>
          <a:p>
            <a:r>
              <a:rPr kumimoji="1" lang="en-US" altLang="zh-CN" b="0" dirty="0"/>
              <a:t>2. Get file’s </a:t>
            </a:r>
            <a:r>
              <a:rPr kumimoji="1" lang="en-US" altLang="zh-CN" dirty="0">
                <a:solidFill>
                  <a:srgbClr val="BE384B"/>
                </a:solidFill>
              </a:rPr>
              <a:t>metadata</a:t>
            </a:r>
            <a:r>
              <a:rPr kumimoji="1" lang="en-US" altLang="zh-CN" b="0" dirty="0"/>
              <a:t>: </a:t>
            </a:r>
            <a:r>
              <a:rPr kumimoji="1" lang="en-US" altLang="zh-CN" b="0" dirty="0">
                <a:solidFill>
                  <a:srgbClr val="FF0000"/>
                </a:solidFill>
              </a:rPr>
              <a:t>chunk handles</a:t>
            </a:r>
            <a:endParaRPr kumimoji="1" lang="en-US" altLang="zh-CN" b="0" dirty="0"/>
          </a:p>
          <a:p>
            <a:r>
              <a:rPr kumimoji="1" lang="en-US" altLang="zh-CN" b="0" dirty="0"/>
              <a:t>3. Get the </a:t>
            </a:r>
            <a:r>
              <a:rPr kumimoji="1" lang="en-US" altLang="zh-CN" dirty="0">
                <a:solidFill>
                  <a:srgbClr val="BE384B"/>
                </a:solidFill>
              </a:rPr>
              <a:t>location</a:t>
            </a:r>
            <a:r>
              <a:rPr kumimoji="1" lang="en-US" altLang="zh-CN" b="0" dirty="0"/>
              <a:t> of each of the chunk handles</a:t>
            </a:r>
            <a:endParaRPr kumimoji="1" lang="en-US" altLang="zh-CN" b="0" dirty="0"/>
          </a:p>
          <a:p>
            <a:pPr lvl="1"/>
            <a:r>
              <a:rPr kumimoji="1" lang="en-US" altLang="zh-CN" b="0" dirty="0"/>
              <a:t>Multiple replicated </a:t>
            </a:r>
            <a:r>
              <a:rPr kumimoji="1" lang="en-US" altLang="zh-CN" b="0" dirty="0" err="1"/>
              <a:t>chunkservers</a:t>
            </a:r>
            <a:r>
              <a:rPr kumimoji="1" lang="en-US" altLang="zh-CN" b="0" dirty="0"/>
              <a:t> per chunk</a:t>
            </a:r>
            <a:endParaRPr kumimoji="1" lang="en-US" altLang="zh-CN" b="0" dirty="0"/>
          </a:p>
          <a:p>
            <a:r>
              <a:rPr kumimoji="1" lang="en-US" altLang="zh-CN" b="0" dirty="0"/>
              <a:t>4.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Contact any </a:t>
            </a:r>
            <a:r>
              <a:rPr kumimoji="1" lang="en-US" altLang="zh-CN" dirty="0">
                <a:solidFill>
                  <a:srgbClr val="BE384B"/>
                </a:solidFill>
              </a:rPr>
              <a:t>available</a:t>
            </a:r>
            <a:r>
              <a:rPr kumimoji="1" lang="en-US" altLang="zh-CN" b="0" dirty="0"/>
              <a:t> </a:t>
            </a:r>
            <a:r>
              <a:rPr kumimoji="1" lang="en-US" altLang="zh-CN" b="0" dirty="0" err="1"/>
              <a:t>chunkserver</a:t>
            </a:r>
            <a:r>
              <a:rPr kumimoji="1" lang="en-US" altLang="zh-CN" b="0" dirty="0"/>
              <a:t> for chunk</a:t>
            </a:r>
            <a:endParaRPr kumimoji="1" lang="en-US" altLang="zh-CN" b="0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Writing a File in GFS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rmAutofit/>
          </a:bodyPr>
          <a:lstStyle/>
          <a:p>
            <a:r>
              <a:rPr kumimoji="1" lang="en-US" altLang="zh-CN" b="0" dirty="0"/>
              <a:t>Less frequent than reading</a:t>
            </a:r>
            <a:endParaRPr kumimoji="1" lang="en-US" altLang="zh-CN" b="0" dirty="0"/>
          </a:p>
          <a:p>
            <a:pPr lvl="1"/>
            <a:r>
              <a:rPr kumimoji="1" lang="en-US" altLang="zh-CN" dirty="0"/>
              <a:t>But is more complex, e.g., what about consistency?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GFS adopts a </a:t>
            </a:r>
            <a:r>
              <a:rPr kumimoji="1" lang="en-US" altLang="zh-CN" b="1" dirty="0">
                <a:solidFill>
                  <a:srgbClr val="BE384B"/>
                </a:solidFill>
              </a:rPr>
              <a:t>relaxed consistency model </a:t>
            </a:r>
            <a:endParaRPr kumimoji="1" lang="en-US" altLang="zh-CN" b="1" dirty="0">
              <a:solidFill>
                <a:srgbClr val="BE384B"/>
              </a:solidFill>
            </a:endParaRPr>
          </a:p>
          <a:p>
            <a:pPr lvl="1"/>
            <a:r>
              <a:rPr kumimoji="1" lang="en-US" altLang="zh-CN" dirty="0" err="1">
                <a:solidFill>
                  <a:schemeClr val="tx1"/>
                </a:solidFill>
              </a:rPr>
              <a:t>E.g</a:t>
            </a:r>
            <a:r>
              <a:rPr kumimoji="1" lang="en-US" altLang="zh-CN" dirty="0">
                <a:solidFill>
                  <a:schemeClr val="tx1"/>
                </a:solidFill>
              </a:rPr>
              <a:t>, may have inconsistency state, but work well for their apps 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Benefits: simple &amp; efficient to implement 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lang="en-US" altLang="zh-CN" b="0" dirty="0">
                <a:solidFill>
                  <a:prstClr val="black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Master grants </a:t>
            </a:r>
            <a:r>
              <a:rPr lang="en-US" altLang="zh-CN" dirty="0">
                <a:solidFill>
                  <a:srgbClr val="BE384B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a chunk lease </a:t>
            </a:r>
            <a:r>
              <a:rPr lang="en-US" altLang="zh-CN" b="0" dirty="0">
                <a:solidFill>
                  <a:prstClr val="black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to one of the replicas</a:t>
            </a:r>
            <a:endParaRPr lang="en-US" altLang="zh-CN" b="0" dirty="0">
              <a:solidFill>
                <a:prstClr val="black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r>
              <a:rPr lang="en-US" altLang="zh-CN" b="0" dirty="0">
                <a:solidFill>
                  <a:prstClr val="black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This replica will be the </a:t>
            </a:r>
            <a:r>
              <a:rPr lang="en-US" altLang="zh-CN" b="1" dirty="0">
                <a:solidFill>
                  <a:srgbClr val="BE384B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primary</a:t>
            </a:r>
            <a:r>
              <a:rPr lang="en-US" altLang="zh-CN" b="0" dirty="0">
                <a:solidFill>
                  <a:prstClr val="black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b="0" dirty="0" err="1">
                <a:solidFill>
                  <a:prstClr val="black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chunkserver</a:t>
            </a:r>
            <a:endParaRPr lang="en-US" altLang="zh-CN" b="0" dirty="0">
              <a:solidFill>
                <a:prstClr val="black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2"/>
            <a:r>
              <a:rPr lang="en-US" altLang="zh-CN" dirty="0">
                <a:solidFill>
                  <a:srgbClr val="FF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zh-CN" altLang="en-US" dirty="0">
                <a:solidFill>
                  <a:srgbClr val="FF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only one</a:t>
            </a:r>
            <a:r>
              <a:rPr lang="zh-CN" altLang="en-US" dirty="0">
                <a:solidFill>
                  <a:srgbClr val="FF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that</a:t>
            </a:r>
            <a:r>
              <a:rPr lang="zh-CN" altLang="en-US" dirty="0">
                <a:solidFill>
                  <a:srgbClr val="FF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can modify the chunk</a:t>
            </a:r>
            <a:endParaRPr lang="en-US" altLang="zh-CN" b="0" dirty="0">
              <a:solidFill>
                <a:prstClr val="black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r>
              <a:rPr lang="en-US" altLang="zh-CN" b="0" dirty="0">
                <a:solidFill>
                  <a:prstClr val="black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Primary can </a:t>
            </a:r>
            <a:r>
              <a:rPr lang="en-US" altLang="zh-CN" b="0" dirty="0">
                <a:solidFill>
                  <a:srgbClr val="FF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request extensions</a:t>
            </a:r>
            <a:r>
              <a:rPr lang="zh-CN" altLang="en-US" b="0" dirty="0">
                <a:solidFill>
                  <a:prstClr val="black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b="0" dirty="0">
                <a:solidFill>
                  <a:prstClr val="black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(of</a:t>
            </a:r>
            <a:r>
              <a:rPr lang="zh-CN" altLang="en-US" b="0" dirty="0">
                <a:solidFill>
                  <a:prstClr val="black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b="0" dirty="0">
                <a:solidFill>
                  <a:prstClr val="black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lease), if needed</a:t>
            </a:r>
            <a:endParaRPr lang="en-US" altLang="zh-CN" b="0" dirty="0">
              <a:solidFill>
                <a:prstClr val="black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2"/>
            <a:r>
              <a:rPr lang="en-US" altLang="zh-CN" b="0" dirty="0">
                <a:solidFill>
                  <a:srgbClr val="FF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Master increases the chunk version number and informs replicas</a:t>
            </a:r>
            <a:endParaRPr lang="en-US" altLang="zh-CN" b="0" dirty="0">
              <a:solidFill>
                <a:srgbClr val="FF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kumimoji="1" lang="en-US" altLang="zh-CN" b="0" dirty="0">
              <a:solidFill>
                <a:srgbClr val="FF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</a:rPr>
              <a:t>Writing a File in GFS: Two-phases</a:t>
            </a:r>
            <a:endParaRPr kumimoji="1"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BE384B"/>
                </a:solidFill>
                <a:latin typeface="微软雅黑" panose="020B0503020204020204" charset="-122"/>
                <a:ea typeface="微软雅黑" panose="020B0503020204020204" charset="-122"/>
              </a:rPr>
              <a:t>Phase 1: send data</a:t>
            </a:r>
            <a:endParaRPr kumimoji="1" lang="en-US" altLang="zh-CN" dirty="0">
              <a:solidFill>
                <a:srgbClr val="BE384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kumimoji="1" lang="en-US" altLang="zh-CN" b="0" dirty="0">
                <a:latin typeface="微软雅黑" panose="020B0503020204020204" charset="-122"/>
                <a:ea typeface="微软雅黑" panose="020B0503020204020204" charset="-122"/>
              </a:rPr>
              <a:t>Deliver data but </a:t>
            </a:r>
            <a:r>
              <a:rPr kumimoji="1" lang="en-US" altLang="zh-CN" dirty="0">
                <a:solidFill>
                  <a:srgbClr val="BE384B"/>
                </a:solidFill>
                <a:latin typeface="微软雅黑" panose="020B0503020204020204" charset="-122"/>
                <a:ea typeface="微软雅黑" panose="020B0503020204020204" charset="-122"/>
              </a:rPr>
              <a:t>don’t write </a:t>
            </a:r>
            <a:r>
              <a:rPr kumimoji="1" lang="en-US" altLang="zh-CN" b="0" dirty="0">
                <a:latin typeface="微软雅黑" panose="020B0503020204020204" charset="-122"/>
                <a:ea typeface="微软雅黑" panose="020B0503020204020204" charset="-122"/>
              </a:rPr>
              <a:t>to the file</a:t>
            </a:r>
            <a:endParaRPr kumimoji="1" lang="en-US" altLang="zh-CN" b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</a:rPr>
              <a:t>A client is given 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a list of replicas</a:t>
            </a:r>
            <a:endParaRPr kumimoji="1"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2"/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</a:rPr>
              <a:t>Identifying the 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primary and secondaries</a:t>
            </a:r>
            <a:endParaRPr kumimoji="1"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</a:rPr>
              <a:t>Client writes to the 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closest(</a:t>
            </a:r>
            <a:r>
              <a:rPr kumimoji="1"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不一定是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primary)</a:t>
            </a:r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</a:rPr>
              <a:t> replica</a:t>
            </a:r>
            <a:endParaRPr kumimoji="1"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2"/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</a:rPr>
              <a:t>Pipeline 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forwarding</a:t>
            </a:r>
            <a:endParaRPr kumimoji="1"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kumimoji="1"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Chunkservers</a:t>
            </a:r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</a:rPr>
              <a:t> store this data in a cache</a:t>
            </a:r>
            <a:r>
              <a:rPr kumimoji="1" lang="zh-CN" altLang="en-US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in</a:t>
            </a:r>
            <a:r>
              <a:rPr kumimoji="1"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memory</a:t>
            </a:r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kumimoji="1"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kumimoji="1"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Rounded Rectangle 3"/>
          <p:cNvSpPr/>
          <p:nvPr/>
        </p:nvSpPr>
        <p:spPr>
          <a:xfrm>
            <a:off x="448576" y="4294512"/>
            <a:ext cx="1080000" cy="64800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36000" tIns="0" rIns="3600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Client</a:t>
            </a:r>
            <a:br>
              <a:rPr lang="en-US" altLang="zh-CN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</a:br>
            <a:r>
              <a:rPr lang="en-US" altLang="zh-CN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App</a:t>
            </a:r>
            <a:endParaRPr lang="zh-CN" altLang="en-US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6" name="Rounded Rectangle 4"/>
          <p:cNvSpPr/>
          <p:nvPr/>
        </p:nvSpPr>
        <p:spPr>
          <a:xfrm>
            <a:off x="2124976" y="4294512"/>
            <a:ext cx="1872000" cy="648000"/>
          </a:xfrm>
          <a:prstGeom prst="roundRect">
            <a:avLst>
              <a:gd name="adj" fmla="val 10221"/>
            </a:avLst>
          </a:prstGeom>
          <a:solidFill>
            <a:srgbClr val="00B0F0"/>
          </a:solidFill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chunkserver</a:t>
            </a:r>
            <a:endParaRPr lang="en-US" altLang="zh-C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  <a:p>
            <a:pPr algn="ctr">
              <a:lnSpc>
                <a:spcPct val="80000"/>
              </a:lnSpc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1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7" name="Rounded Rectangle 7"/>
          <p:cNvSpPr/>
          <p:nvPr/>
        </p:nvSpPr>
        <p:spPr>
          <a:xfrm>
            <a:off x="4334776" y="4294512"/>
            <a:ext cx="1872000" cy="648000"/>
          </a:xfrm>
          <a:prstGeom prst="roundRect">
            <a:avLst>
              <a:gd name="adj" fmla="val 10221"/>
            </a:avLst>
          </a:prstGeom>
          <a:solidFill>
            <a:srgbClr val="00B0F0"/>
          </a:solidFill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chunkserver</a:t>
            </a:r>
            <a:endParaRPr lang="en-US" altLang="zh-C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  <a:p>
            <a:pPr algn="ctr">
              <a:lnSpc>
                <a:spcPct val="80000"/>
              </a:lnSpc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2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8" name="Rounded Rectangle 8"/>
          <p:cNvSpPr/>
          <p:nvPr/>
        </p:nvSpPr>
        <p:spPr>
          <a:xfrm>
            <a:off x="6544576" y="4294512"/>
            <a:ext cx="1872000" cy="648000"/>
          </a:xfrm>
          <a:prstGeom prst="roundRect">
            <a:avLst>
              <a:gd name="adj" fmla="val 10221"/>
            </a:avLst>
          </a:prstGeom>
          <a:solidFill>
            <a:srgbClr val="00B0F0"/>
          </a:solidFill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chunkserver</a:t>
            </a:r>
            <a:endParaRPr lang="en-US" altLang="zh-C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  <a:p>
            <a:pPr algn="ctr">
              <a:lnSpc>
                <a:spcPct val="80000"/>
              </a:lnSpc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3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cxnSp>
        <p:nvCxnSpPr>
          <p:cNvPr id="9" name="Straight Arrow Connector 10"/>
          <p:cNvCxnSpPr>
            <a:stCxn id="6" idx="3"/>
            <a:endCxn id="7" idx="1"/>
          </p:cNvCxnSpPr>
          <p:nvPr/>
        </p:nvCxnSpPr>
        <p:spPr>
          <a:xfrm>
            <a:off x="3996976" y="4618512"/>
            <a:ext cx="3378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13"/>
          <p:cNvCxnSpPr>
            <a:stCxn id="7" idx="3"/>
            <a:endCxn id="8" idx="1"/>
          </p:cNvCxnSpPr>
          <p:nvPr/>
        </p:nvCxnSpPr>
        <p:spPr>
          <a:xfrm>
            <a:off x="6206776" y="4618512"/>
            <a:ext cx="3378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7"/>
          <p:cNvCxnSpPr>
            <a:stCxn id="5" idx="3"/>
            <a:endCxn id="6" idx="1"/>
          </p:cNvCxnSpPr>
          <p:nvPr/>
        </p:nvCxnSpPr>
        <p:spPr>
          <a:xfrm>
            <a:off x="1528576" y="4618512"/>
            <a:ext cx="5964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059805" y="546100"/>
            <a:ext cx="2949575" cy="18148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primary</a:t>
            </a:r>
            <a:r>
              <a:rPr lang="zh-CN" altLang="en-US" sz="1600"/>
              <a:t>：起到通讯作用的</a:t>
            </a:r>
            <a:endParaRPr lang="zh-CN" altLang="en-US" sz="1600"/>
          </a:p>
          <a:p>
            <a:r>
              <a:rPr lang="en-US" altLang="zh-CN" sz="1600"/>
              <a:t>chunkserver</a:t>
            </a:r>
            <a:r>
              <a:rPr lang="zh-CN" altLang="en-US" sz="1600"/>
              <a:t>，对于同一个</a:t>
            </a:r>
            <a:endParaRPr lang="zh-CN" altLang="en-US" sz="1600"/>
          </a:p>
          <a:p>
            <a:r>
              <a:rPr lang="en-US" altLang="zh-CN" sz="1600"/>
              <a:t>chunk</a:t>
            </a:r>
            <a:r>
              <a:rPr lang="zh-CN" altLang="en-US" sz="1600"/>
              <a:t>的不同</a:t>
            </a:r>
            <a:r>
              <a:rPr lang="en-US" altLang="zh-CN" sz="1600"/>
              <a:t>chunkserver</a:t>
            </a:r>
            <a:r>
              <a:rPr lang="zh-CN" altLang="en-US" sz="1600"/>
              <a:t>，</a:t>
            </a:r>
            <a:endParaRPr lang="zh-CN" altLang="en-US" sz="1600"/>
          </a:p>
          <a:p>
            <a:r>
              <a:rPr lang="zh-CN" altLang="en-US" sz="1600"/>
              <a:t>只能与</a:t>
            </a:r>
            <a:r>
              <a:rPr lang="en-US" altLang="zh-CN" sz="1600"/>
              <a:t>primary server</a:t>
            </a:r>
            <a:r>
              <a:rPr lang="zh-CN" altLang="en-US" sz="1600"/>
              <a:t>进行</a:t>
            </a:r>
            <a:endParaRPr lang="zh-CN" altLang="en-US" sz="1600"/>
          </a:p>
          <a:p>
            <a:r>
              <a:rPr lang="zh-CN" altLang="en-US" sz="1600"/>
              <a:t>通信，之后由</a:t>
            </a:r>
            <a:r>
              <a:rPr lang="en-US" altLang="zh-CN" sz="1600"/>
              <a:t>primary</a:t>
            </a:r>
            <a:r>
              <a:rPr lang="zh-CN" altLang="en-US" sz="1600"/>
              <a:t>将通信</a:t>
            </a:r>
            <a:endParaRPr lang="zh-CN" altLang="en-US" sz="1600"/>
          </a:p>
          <a:p>
            <a:r>
              <a:rPr lang="zh-CN" altLang="en-US" sz="1600"/>
              <a:t>的数据同步到其他的</a:t>
            </a:r>
            <a:r>
              <a:rPr lang="en-US" altLang="zh-CN" sz="1600"/>
              <a:t>secondary</a:t>
            </a:r>
            <a:endParaRPr lang="en-US" altLang="zh-CN" sz="1600"/>
          </a:p>
          <a:p>
            <a:r>
              <a:rPr lang="en-US" altLang="zh-CN" sz="1600"/>
              <a:t>server</a:t>
            </a:r>
            <a:r>
              <a:rPr lang="zh-CN" altLang="en-US" sz="1600"/>
              <a:t>上面去。</a:t>
            </a:r>
            <a:endParaRPr lang="zh-CN" altLang="en-US" sz="1600"/>
          </a:p>
        </p:txBody>
      </p:sp>
      <p:sp>
        <p:nvSpPr>
          <p:cNvPr id="13" name="文本框 12"/>
          <p:cNvSpPr txBox="1"/>
          <p:nvPr/>
        </p:nvSpPr>
        <p:spPr>
          <a:xfrm>
            <a:off x="5638800" y="3067685"/>
            <a:ext cx="3496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此阶段</a:t>
            </a:r>
            <a:r>
              <a:rPr lang="en-US" altLang="zh-CN" sz="1600"/>
              <a:t>send data</a:t>
            </a:r>
            <a:r>
              <a:rPr lang="zh-CN" altLang="en-US" sz="1600"/>
              <a:t>的接收顺序不重要</a:t>
            </a:r>
            <a:endParaRPr lang="zh-CN" altLang="en-US" sz="16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Writing a File in GFS: Two-phases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BE384B"/>
                </a:solidFill>
              </a:rPr>
              <a:t>Phase 2: write data</a:t>
            </a:r>
            <a:endParaRPr kumimoji="1" lang="en-US" altLang="zh-CN" dirty="0">
              <a:solidFill>
                <a:srgbClr val="BE384B"/>
              </a:solidFill>
            </a:endParaRPr>
          </a:p>
          <a:p>
            <a:r>
              <a:rPr kumimoji="1" lang="en-US" altLang="zh-CN" dirty="0">
                <a:solidFill>
                  <a:srgbClr val="BE384B"/>
                </a:solidFill>
              </a:rPr>
              <a:t>Add</a:t>
            </a:r>
            <a:r>
              <a:rPr kumimoji="1" lang="en-US" altLang="zh-CN" b="0" dirty="0"/>
              <a:t> the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data to the file (</a:t>
            </a:r>
            <a:r>
              <a:rPr kumimoji="1" lang="en-US" altLang="zh-CN" b="0" dirty="0">
                <a:solidFill>
                  <a:srgbClr val="FF0000"/>
                </a:solidFill>
              </a:rPr>
              <a:t>commit</a:t>
            </a:r>
            <a:r>
              <a:rPr kumimoji="1" lang="en-US" altLang="zh-CN" b="0" dirty="0"/>
              <a:t>)</a:t>
            </a:r>
            <a:endParaRPr kumimoji="1" lang="en-US" altLang="zh-CN" b="0" dirty="0"/>
          </a:p>
          <a:p>
            <a:pPr lvl="1"/>
            <a:r>
              <a:rPr kumimoji="1" lang="en-US" altLang="zh-CN" dirty="0"/>
              <a:t>Client </a:t>
            </a:r>
            <a:r>
              <a:rPr kumimoji="1" lang="en-US" altLang="zh-CN" dirty="0">
                <a:solidFill>
                  <a:srgbClr val="FF0000"/>
                </a:solidFill>
              </a:rPr>
              <a:t>waits for replicas’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ack</a:t>
            </a:r>
            <a:r>
              <a:rPr kumimoji="1" lang="zh-CN" altLang="en-US" dirty="0"/>
              <a:t> </a:t>
            </a:r>
            <a:r>
              <a:rPr kumimoji="1" lang="en-US" altLang="zh-CN" dirty="0"/>
              <a:t>of receiving data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Send a </a:t>
            </a:r>
            <a:r>
              <a:rPr kumimoji="1" lang="en-US" altLang="zh-CN" b="1" dirty="0">
                <a:solidFill>
                  <a:srgbClr val="BE384B"/>
                </a:solidFill>
              </a:rPr>
              <a:t>write</a:t>
            </a:r>
            <a:r>
              <a:rPr kumimoji="1" lang="en-US" altLang="zh-CN" dirty="0"/>
              <a:t> request to the </a:t>
            </a:r>
            <a:r>
              <a:rPr kumimoji="1" lang="en-US" altLang="zh-CN" b="1" dirty="0">
                <a:solidFill>
                  <a:srgbClr val="BE384B"/>
                </a:solidFill>
              </a:rPr>
              <a:t>primary</a:t>
            </a:r>
            <a:r>
              <a:rPr kumimoji="1" lang="en-US" altLang="zh-CN" dirty="0"/>
              <a:t>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The </a:t>
            </a:r>
            <a:r>
              <a:rPr kumimoji="1" lang="en-US" altLang="zh-CN" b="1" dirty="0">
                <a:solidFill>
                  <a:srgbClr val="BE384B"/>
                </a:solidFill>
              </a:rPr>
              <a:t>primary</a:t>
            </a:r>
            <a:r>
              <a:rPr kumimoji="1" lang="en-US" altLang="zh-CN" dirty="0"/>
              <a:t> is responsible for serialization of writes (</a:t>
            </a:r>
            <a:r>
              <a:rPr kumimoji="1" lang="en-US" altLang="zh-CN" dirty="0">
                <a:solidFill>
                  <a:srgbClr val="FF0000"/>
                </a:solidFill>
              </a:rPr>
              <a:t>applying then forwarding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Once all acks have been received</a:t>
            </a:r>
            <a:r>
              <a:rPr kumimoji="1" lang="en-US" altLang="zh-CN" dirty="0"/>
              <a:t> </a:t>
            </a:r>
            <a:br>
              <a:rPr kumimoji="1" lang="en-US" altLang="zh-CN" dirty="0"/>
            </a:br>
            <a:r>
              <a:rPr lang="en-US" altLang="zh-CN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 </a:t>
            </a:r>
            <a:r>
              <a:rPr kumimoji="1" lang="en-US" altLang="zh-CN" dirty="0"/>
              <a:t> The </a:t>
            </a:r>
            <a:r>
              <a:rPr kumimoji="1" lang="en-US" altLang="zh-CN" b="1" dirty="0">
                <a:solidFill>
                  <a:srgbClr val="BE384B"/>
                </a:solidFill>
              </a:rPr>
              <a:t>primary</a:t>
            </a:r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sends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ack</a:t>
            </a:r>
            <a:r>
              <a:rPr kumimoji="1" lang="en-US" altLang="zh-CN" dirty="0"/>
              <a:t> the client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Rounded Rectangle 3"/>
          <p:cNvSpPr/>
          <p:nvPr/>
        </p:nvSpPr>
        <p:spPr>
          <a:xfrm>
            <a:off x="1668760" y="4591200"/>
            <a:ext cx="1080000" cy="64800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36000" tIns="0" rIns="3600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Client</a:t>
            </a:r>
            <a:br>
              <a:rPr lang="en-US" altLang="zh-CN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</a:br>
            <a:r>
              <a:rPr lang="en-US" altLang="zh-CN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App</a:t>
            </a:r>
            <a:endParaRPr lang="zh-CN" altLang="en-US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6" name="Rounded Rectangle 4"/>
          <p:cNvSpPr/>
          <p:nvPr/>
        </p:nvSpPr>
        <p:spPr>
          <a:xfrm>
            <a:off x="3345160" y="4591200"/>
            <a:ext cx="1872000" cy="648000"/>
          </a:xfrm>
          <a:prstGeom prst="roundRect">
            <a:avLst>
              <a:gd name="adj" fmla="val 10221"/>
            </a:avLst>
          </a:prstGeom>
          <a:solidFill>
            <a:srgbClr val="00B0F0"/>
          </a:solidFill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Primary</a:t>
            </a:r>
            <a:b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</a:b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chunkserver</a:t>
            </a:r>
            <a:endParaRPr lang="en-US" altLang="zh-C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7" name="Rounded Rectangle 7"/>
          <p:cNvSpPr/>
          <p:nvPr/>
        </p:nvSpPr>
        <p:spPr>
          <a:xfrm>
            <a:off x="5979160" y="4022172"/>
            <a:ext cx="1872000" cy="648000"/>
          </a:xfrm>
          <a:prstGeom prst="roundRect">
            <a:avLst>
              <a:gd name="adj" fmla="val 10221"/>
            </a:avLst>
          </a:prstGeom>
          <a:solidFill>
            <a:srgbClr val="00B0F0"/>
          </a:solidFill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secondary</a:t>
            </a:r>
            <a:b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</a:b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chunkserver</a:t>
            </a:r>
            <a:endParaRPr lang="en-US" altLang="zh-C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8" name="Rounded Rectangle 8"/>
          <p:cNvSpPr/>
          <p:nvPr/>
        </p:nvSpPr>
        <p:spPr>
          <a:xfrm>
            <a:off x="5979160" y="4900944"/>
            <a:ext cx="1872000" cy="648000"/>
          </a:xfrm>
          <a:prstGeom prst="roundRect">
            <a:avLst>
              <a:gd name="adj" fmla="val 10221"/>
            </a:avLst>
          </a:prstGeom>
          <a:solidFill>
            <a:srgbClr val="00B0F0"/>
          </a:solidFill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secondary</a:t>
            </a:r>
            <a:b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</a:b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chunkserver</a:t>
            </a:r>
            <a:endParaRPr lang="en-US" altLang="zh-C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cxnSp>
        <p:nvCxnSpPr>
          <p:cNvPr id="9" name="Straight Arrow Connector 10"/>
          <p:cNvCxnSpPr>
            <a:stCxn id="6" idx="3"/>
            <a:endCxn id="7" idx="1"/>
          </p:cNvCxnSpPr>
          <p:nvPr/>
        </p:nvCxnSpPr>
        <p:spPr>
          <a:xfrm flipV="1">
            <a:off x="5217160" y="4346172"/>
            <a:ext cx="762000" cy="56902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13"/>
          <p:cNvCxnSpPr>
            <a:stCxn id="6" idx="3"/>
            <a:endCxn id="8" idx="1"/>
          </p:cNvCxnSpPr>
          <p:nvPr/>
        </p:nvCxnSpPr>
        <p:spPr>
          <a:xfrm>
            <a:off x="5217160" y="4915200"/>
            <a:ext cx="762000" cy="30974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7"/>
          <p:cNvCxnSpPr>
            <a:stCxn id="5" idx="3"/>
            <a:endCxn id="6" idx="1"/>
          </p:cNvCxnSpPr>
          <p:nvPr/>
        </p:nvCxnSpPr>
        <p:spPr>
          <a:xfrm>
            <a:off x="2748760" y="4915200"/>
            <a:ext cx="5964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Writing a File in GFS: Two-phases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>
                <a:solidFill>
                  <a:srgbClr val="BE384B"/>
                </a:solidFill>
              </a:rPr>
              <a:t>Data flow </a:t>
            </a:r>
            <a:r>
              <a:rPr kumimoji="1" lang="en-US" altLang="zh-CN" b="0" dirty="0"/>
              <a:t>(phase 1) is different from </a:t>
            </a:r>
            <a:r>
              <a:rPr kumimoji="1" lang="en-US" altLang="zh-CN" dirty="0">
                <a:solidFill>
                  <a:srgbClr val="BE384B"/>
                </a:solidFill>
              </a:rPr>
              <a:t>control flow </a:t>
            </a:r>
            <a:r>
              <a:rPr kumimoji="1" lang="en-US" altLang="zh-CN" b="0" dirty="0"/>
              <a:t>(phase 2)</a:t>
            </a:r>
            <a:endParaRPr kumimoji="1" lang="en-US" altLang="zh-CN" b="0" dirty="0"/>
          </a:p>
          <a:p>
            <a:r>
              <a:rPr kumimoji="1" lang="en-US" altLang="zh-CN" dirty="0">
                <a:solidFill>
                  <a:srgbClr val="BE384B"/>
                </a:solidFill>
              </a:rPr>
              <a:t>Data flow</a:t>
            </a:r>
            <a:endParaRPr kumimoji="1" lang="en-US" altLang="zh-CN" dirty="0">
              <a:solidFill>
                <a:srgbClr val="BE384B"/>
              </a:solidFill>
            </a:endParaRPr>
          </a:p>
          <a:p>
            <a:pPr lvl="1"/>
            <a:r>
              <a:rPr kumimoji="1" lang="en-US" altLang="zh-CN" dirty="0"/>
              <a:t>Client </a:t>
            </a:r>
            <a:r>
              <a:rPr lang="en-US" altLang="zh-CN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chunkserver</a:t>
            </a:r>
            <a:r>
              <a:rPr kumimoji="1" lang="en-US" altLang="zh-CN" dirty="0"/>
              <a:t> </a:t>
            </a:r>
            <a:r>
              <a:rPr lang="en-US" altLang="zh-CN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 </a:t>
            </a:r>
            <a:r>
              <a:rPr kumimoji="1" lang="en-US" altLang="zh-CN" dirty="0" err="1"/>
              <a:t>chunkserver</a:t>
            </a:r>
            <a:r>
              <a:rPr kumimoji="1" lang="en-US" altLang="zh-CN" dirty="0"/>
              <a:t> </a:t>
            </a:r>
            <a:r>
              <a:rPr lang="en-US" altLang="zh-CN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</a:t>
            </a:r>
            <a:r>
              <a:rPr kumimoji="1" lang="en-US" altLang="zh-CN" dirty="0"/>
              <a:t> ...</a:t>
            </a:r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Order does not matter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>
                <a:solidFill>
                  <a:srgbClr val="BE384B"/>
                </a:solidFill>
              </a:rPr>
              <a:t>Control flow</a:t>
            </a:r>
            <a:endParaRPr kumimoji="1" lang="en-US" altLang="zh-CN" dirty="0">
              <a:solidFill>
                <a:srgbClr val="BE384B"/>
              </a:solidFill>
            </a:endParaRPr>
          </a:p>
          <a:p>
            <a:pPr lvl="1"/>
            <a:r>
              <a:rPr kumimoji="1" lang="en-US" altLang="zh-CN" dirty="0"/>
              <a:t>Client </a:t>
            </a:r>
            <a:r>
              <a:rPr lang="en-US" altLang="zh-CN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</a:t>
            </a:r>
            <a:r>
              <a:rPr kumimoji="1" lang="en-US" altLang="zh-CN" dirty="0"/>
              <a:t> primary </a:t>
            </a:r>
            <a:r>
              <a:rPr lang="en-US" altLang="zh-CN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</a:t>
            </a:r>
            <a:r>
              <a:rPr kumimoji="1" lang="en-US" altLang="zh-CN" dirty="0"/>
              <a:t> all secondaries</a:t>
            </a:r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Order maintained</a:t>
            </a:r>
            <a:r>
              <a:rPr kumimoji="1" lang="zh-CN" altLang="en-US" dirty="0"/>
              <a:t> </a:t>
            </a:r>
            <a:r>
              <a:rPr kumimoji="1" lang="en-US" altLang="zh-CN" dirty="0"/>
              <a:t>(also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concurrent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writes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multiple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clients)(</a:t>
            </a:r>
            <a:r>
              <a:rPr kumimoji="1" lang="zh-CN" altLang="en-US" dirty="0"/>
              <a:t>一定是从</a:t>
            </a:r>
            <a:r>
              <a:rPr kumimoji="1" lang="en-US" altLang="zh-CN" dirty="0"/>
              <a:t>primary</a:t>
            </a:r>
            <a:r>
              <a:rPr kumimoji="1" lang="zh-CN" altLang="en-US" dirty="0"/>
              <a:t>开始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r>
              <a:rPr kumimoji="1" lang="en-US" altLang="zh-CN" dirty="0">
                <a:solidFill>
                  <a:srgbClr val="BE384B"/>
                </a:solidFill>
              </a:rPr>
              <a:t>Chunk version </a:t>
            </a:r>
            <a:r>
              <a:rPr kumimoji="1" lang="en-US" altLang="zh-CN" b="0" dirty="0"/>
              <a:t>numbers are used to detect if any replica has </a:t>
            </a:r>
            <a:r>
              <a:rPr kumimoji="1" lang="en-US" altLang="zh-CN" b="0" dirty="0">
                <a:solidFill>
                  <a:srgbClr val="FF0000"/>
                </a:solidFill>
              </a:rPr>
              <a:t>stale data</a:t>
            </a:r>
            <a:r>
              <a:rPr kumimoji="1" lang="en-US" altLang="zh-CN" b="0" dirty="0"/>
              <a:t> </a:t>
            </a:r>
            <a:endParaRPr kumimoji="1" lang="en-US" altLang="zh-CN" b="0" dirty="0"/>
          </a:p>
          <a:p>
            <a:pPr lvl="1">
              <a:lnSpc>
                <a:spcPct val="130000"/>
              </a:lnSpc>
            </a:pP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maintained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primary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 err="1">
                <a:solidFill>
                  <a:srgbClr val="FF0000"/>
                </a:solidFill>
              </a:rPr>
              <a:t>chunkserver</a:t>
            </a:r>
            <a:endParaRPr kumimoji="1" lang="en-US" altLang="zh-CN" dirty="0"/>
          </a:p>
          <a:p>
            <a:pPr lvl="1">
              <a:lnSpc>
                <a:spcPct val="130000"/>
              </a:lnSpc>
            </a:pP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replica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stale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data,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shall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be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replaced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Naming in GFS: namespace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0" dirty="0"/>
              <a:t>No </a:t>
            </a:r>
            <a:r>
              <a:rPr kumimoji="1" lang="en-US" altLang="zh-CN" dirty="0">
                <a:solidFill>
                  <a:srgbClr val="BE384B"/>
                </a:solidFill>
              </a:rPr>
              <a:t>per-directory</a:t>
            </a:r>
            <a:r>
              <a:rPr kumimoji="1" lang="en-US" altLang="zh-CN" b="0" dirty="0"/>
              <a:t> data structure like most file systems</a:t>
            </a:r>
            <a:endParaRPr kumimoji="1" lang="en-US" altLang="zh-CN" b="0" dirty="0"/>
          </a:p>
          <a:p>
            <a:pPr lvl="1"/>
            <a:r>
              <a:rPr kumimoji="1" lang="en-US" altLang="zh-CN" dirty="0"/>
              <a:t>E.g., directory file contains names of all files in the directory</a:t>
            </a:r>
            <a:endParaRPr kumimoji="1" lang="en-US" altLang="zh-CN" dirty="0"/>
          </a:p>
          <a:p>
            <a:r>
              <a:rPr kumimoji="1" lang="en-US" altLang="zh-CN" b="0" dirty="0"/>
              <a:t>No aliases (i.e.,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no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hard or symbolic links)</a:t>
            </a:r>
            <a:endParaRPr kumimoji="1" lang="en-US" altLang="zh-CN" b="0" dirty="0"/>
          </a:p>
          <a:p>
            <a:r>
              <a:rPr kumimoji="1" lang="en-US" altLang="zh-CN" b="0" dirty="0"/>
              <a:t>Namespace is </a:t>
            </a:r>
            <a:r>
              <a:rPr kumimoji="1" lang="en-US" altLang="zh-CN" dirty="0">
                <a:solidFill>
                  <a:srgbClr val="BE384B"/>
                </a:solidFill>
              </a:rPr>
              <a:t>a single lookup table</a:t>
            </a:r>
            <a:endParaRPr kumimoji="1" lang="en-US" altLang="zh-CN" dirty="0">
              <a:solidFill>
                <a:srgbClr val="BE384B"/>
              </a:solidFill>
            </a:endParaRPr>
          </a:p>
          <a:p>
            <a:pPr lvl="1"/>
            <a:r>
              <a:rPr kumimoji="1" lang="en-US" altLang="zh-CN" dirty="0"/>
              <a:t>Maps pathnames to metadata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Like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key-value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store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24120" y="114300"/>
            <a:ext cx="408876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此处</a:t>
            </a:r>
            <a:r>
              <a:rPr lang="en-US" altLang="zh-CN" sz="1600"/>
              <a:t>namespace</a:t>
            </a:r>
            <a:r>
              <a:rPr lang="zh-CN" altLang="en-US" sz="1600"/>
              <a:t>存储内容与</a:t>
            </a:r>
            <a:r>
              <a:rPr lang="en-US" altLang="zh-CN" sz="1600"/>
              <a:t>inode</a:t>
            </a:r>
            <a:r>
              <a:rPr lang="zh-CN" altLang="en-US" sz="1600"/>
              <a:t>端类似，</a:t>
            </a:r>
            <a:endParaRPr lang="zh-CN" altLang="en-US" sz="1600"/>
          </a:p>
          <a:p>
            <a:r>
              <a:rPr lang="zh-CN" altLang="en-US" sz="1600"/>
              <a:t>但是并没有实现目录以及</a:t>
            </a:r>
            <a:r>
              <a:rPr lang="en-US" altLang="zh-CN" sz="1600"/>
              <a:t>LINK</a:t>
            </a:r>
            <a:r>
              <a:rPr lang="zh-CN" altLang="en-US" sz="1600"/>
              <a:t>。使用的一个</a:t>
            </a:r>
            <a:endParaRPr lang="zh-CN" altLang="en-US" sz="1600"/>
          </a:p>
          <a:p>
            <a:r>
              <a:rPr lang="en-US" altLang="zh-CN" sz="1600"/>
              <a:t>single Lookup Table</a:t>
            </a:r>
            <a:r>
              <a:rPr lang="zh-CN" altLang="en-US" sz="1600"/>
              <a:t>。</a:t>
            </a:r>
            <a:endParaRPr lang="zh-CN" altLang="en-US" sz="1600"/>
          </a:p>
        </p:txBody>
      </p:sp>
      <p:sp>
        <p:nvSpPr>
          <p:cNvPr id="6" name="文本框 5"/>
          <p:cNvSpPr txBox="1"/>
          <p:nvPr/>
        </p:nvSpPr>
        <p:spPr>
          <a:xfrm>
            <a:off x="4523105" y="2529205"/>
            <a:ext cx="4551680" cy="3046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只使用</a:t>
            </a:r>
            <a:r>
              <a:rPr lang="en-US" altLang="zh-CN" sz="1600"/>
              <a:t>single lookup table</a:t>
            </a:r>
            <a:r>
              <a:rPr lang="zh-CN" altLang="en-US" sz="1600"/>
              <a:t>优缺点：</a:t>
            </a:r>
            <a:endParaRPr lang="zh-CN" altLang="en-US" sz="1600"/>
          </a:p>
          <a:p>
            <a:r>
              <a:rPr lang="en-US" altLang="zh-CN" sz="1600"/>
              <a:t>pros</a:t>
            </a:r>
            <a:r>
              <a:rPr lang="zh-CN" altLang="en-US" sz="1600"/>
              <a:t>：查找某个特定文件是要快于</a:t>
            </a:r>
            <a:r>
              <a:rPr lang="en-US" altLang="zh-CN" sz="1600"/>
              <a:t>dir</a:t>
            </a:r>
            <a:r>
              <a:rPr lang="zh-CN" altLang="en-US" sz="1600"/>
              <a:t>的。</a:t>
            </a:r>
            <a:endParaRPr lang="zh-CN" altLang="en-US" sz="1600"/>
          </a:p>
          <a:p>
            <a:r>
              <a:rPr lang="en-US" altLang="zh-CN" sz="1600"/>
              <a:t>cons</a:t>
            </a:r>
            <a:r>
              <a:rPr lang="zh-CN" altLang="en-US" sz="1600"/>
              <a:t>：</a:t>
            </a:r>
            <a:endParaRPr lang="zh-CN" altLang="en-US" sz="1600"/>
          </a:p>
          <a:p>
            <a:r>
              <a:rPr lang="en-US" altLang="zh-CN" sz="1600"/>
              <a:t>1.</a:t>
            </a:r>
            <a:r>
              <a:rPr lang="zh-CN" altLang="en-US" sz="1600"/>
              <a:t>进行</a:t>
            </a:r>
            <a:r>
              <a:rPr lang="en-US" altLang="zh-CN" sz="1600"/>
              <a:t>readdir(ls)</a:t>
            </a:r>
            <a:r>
              <a:rPr lang="zh-CN" altLang="en-US" sz="1600"/>
              <a:t>操作时会很慢，因为其</a:t>
            </a:r>
            <a:endParaRPr lang="zh-CN" altLang="en-US" sz="1600"/>
          </a:p>
          <a:p>
            <a:r>
              <a:rPr lang="zh-CN" altLang="en-US" sz="1600"/>
              <a:t>不能向</a:t>
            </a:r>
            <a:r>
              <a:rPr lang="en-US" altLang="zh-CN" sz="1600"/>
              <a:t>dir</a:t>
            </a:r>
            <a:r>
              <a:rPr lang="zh-CN" altLang="en-US" sz="1600"/>
              <a:t>一样通过解析路径来获取特定的目录来</a:t>
            </a:r>
            <a:endParaRPr lang="zh-CN" altLang="en-US" sz="1600"/>
          </a:p>
          <a:p>
            <a:r>
              <a:rPr lang="zh-CN" altLang="en-US" sz="1600"/>
              <a:t>减小范围，而只能通过遍历所有文件名的方式</a:t>
            </a:r>
            <a:endParaRPr lang="zh-CN" altLang="en-US" sz="1600"/>
          </a:p>
          <a:p>
            <a:r>
              <a:rPr lang="zh-CN" altLang="en-US" sz="1600"/>
              <a:t>来找符合条件的文件，所以慢。</a:t>
            </a:r>
            <a:r>
              <a:rPr lang="en-US" altLang="zh-CN" sz="1600"/>
              <a:t>(e.g.:/home/a</a:t>
            </a:r>
            <a:endParaRPr lang="en-US" altLang="zh-CN" sz="1600"/>
          </a:p>
          <a:p>
            <a:r>
              <a:rPr lang="zh-CN" altLang="en-US" sz="1600"/>
              <a:t>在</a:t>
            </a:r>
            <a:r>
              <a:rPr lang="en-US" altLang="zh-CN" sz="1600"/>
              <a:t>dir</a:t>
            </a:r>
            <a:r>
              <a:rPr lang="zh-CN" altLang="en-US" sz="1600"/>
              <a:t>中是一个路径，而在</a:t>
            </a:r>
            <a:r>
              <a:rPr lang="en-US" altLang="zh-CN" sz="1600"/>
              <a:t>GFS</a:t>
            </a:r>
            <a:r>
              <a:rPr lang="zh-CN" altLang="en-US" sz="1600"/>
              <a:t>中就是一个文件名</a:t>
            </a:r>
            <a:r>
              <a:rPr lang="en-US" altLang="zh-CN" sz="1600"/>
              <a:t>)</a:t>
            </a:r>
            <a:endParaRPr lang="en-US" altLang="zh-CN" sz="1600"/>
          </a:p>
          <a:p>
            <a:r>
              <a:rPr lang="en-US" altLang="zh-CN" sz="1600"/>
              <a:t>2.</a:t>
            </a:r>
            <a:r>
              <a:rPr lang="zh-CN" altLang="en-US" sz="1600"/>
              <a:t>不好处理同名文件</a:t>
            </a:r>
            <a:r>
              <a:rPr lang="en-US" altLang="zh-CN" sz="1600"/>
              <a:t>(dir</a:t>
            </a:r>
            <a:r>
              <a:rPr lang="zh-CN" altLang="en-US" sz="1600"/>
              <a:t>在不同路径下可以有同名</a:t>
            </a:r>
            <a:endParaRPr lang="zh-CN" altLang="en-US" sz="1600"/>
          </a:p>
          <a:p>
            <a:r>
              <a:rPr lang="zh-CN" altLang="en-US" sz="1600"/>
              <a:t>文件，但是</a:t>
            </a:r>
            <a:r>
              <a:rPr lang="en-US" altLang="zh-CN" sz="1600"/>
              <a:t>GFS</a:t>
            </a:r>
            <a:r>
              <a:rPr lang="zh-CN" altLang="en-US" sz="1600"/>
              <a:t>中只存了</a:t>
            </a:r>
            <a:r>
              <a:rPr lang="en-US" altLang="zh-CN" sz="1600"/>
              <a:t>name</a:t>
            </a:r>
            <a:r>
              <a:rPr lang="zh-CN" altLang="en-US" sz="1600"/>
              <a:t>，所以需要额外</a:t>
            </a:r>
            <a:endParaRPr lang="zh-CN" altLang="en-US" sz="1600"/>
          </a:p>
          <a:p>
            <a:r>
              <a:rPr lang="zh-CN" altLang="en-US" sz="1600"/>
              <a:t>标记</a:t>
            </a:r>
            <a:r>
              <a:rPr lang="en-US" altLang="zh-CN" sz="1600"/>
              <a:t>)</a:t>
            </a:r>
            <a:endParaRPr lang="en-US" altLang="zh-CN" sz="1600"/>
          </a:p>
          <a:p>
            <a:r>
              <a:rPr lang="en-US" altLang="zh-CN" sz="1600"/>
              <a:t>3.</a:t>
            </a:r>
            <a:r>
              <a:rPr lang="zh-CN" altLang="en-US" sz="1600"/>
              <a:t>不好处理</a:t>
            </a:r>
            <a:r>
              <a:rPr lang="en-US" altLang="zh-CN" sz="1600"/>
              <a:t>rename</a:t>
            </a:r>
            <a:r>
              <a:rPr lang="zh-CN" altLang="en-US" sz="1600"/>
              <a:t>情况</a:t>
            </a:r>
            <a:r>
              <a:rPr lang="en-US" altLang="zh-CN" sz="1600"/>
              <a:t>(</a:t>
            </a:r>
            <a:r>
              <a:rPr lang="zh-CN" altLang="en-US" sz="1600"/>
              <a:t>但是在</a:t>
            </a:r>
            <a:r>
              <a:rPr lang="en-US" altLang="zh-CN" sz="1600"/>
              <a:t>Google</a:t>
            </a:r>
            <a:r>
              <a:rPr lang="zh-CN" altLang="en-US" sz="1600"/>
              <a:t>场景中少</a:t>
            </a:r>
            <a:r>
              <a:rPr lang="en-US" altLang="zh-CN" sz="1600"/>
              <a:t>)</a:t>
            </a:r>
            <a:endParaRPr lang="en-US" altLang="zh-CN" sz="16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HDFS: another popular (open-source) DFS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BE384B"/>
                </a:solidFill>
              </a:rPr>
              <a:t>H</a:t>
            </a:r>
            <a:r>
              <a:rPr kumimoji="1" lang="en-US" altLang="zh-CN" b="0" dirty="0"/>
              <a:t>adoop </a:t>
            </a:r>
            <a:r>
              <a:rPr kumimoji="1" lang="en-US" altLang="zh-CN" dirty="0">
                <a:solidFill>
                  <a:srgbClr val="BE384B"/>
                </a:solidFill>
              </a:rPr>
              <a:t>D</a:t>
            </a:r>
            <a:r>
              <a:rPr kumimoji="1" lang="en-US" altLang="zh-CN" b="0" dirty="0"/>
              <a:t>istributed </a:t>
            </a:r>
            <a:r>
              <a:rPr kumimoji="1" lang="en-US" altLang="zh-CN" dirty="0">
                <a:solidFill>
                  <a:srgbClr val="BE384B"/>
                </a:solidFill>
              </a:rPr>
              <a:t>FS</a:t>
            </a:r>
            <a:endParaRPr kumimoji="1" lang="en-US" altLang="zh-CN" dirty="0">
              <a:solidFill>
                <a:srgbClr val="BE384B"/>
              </a:solidFill>
            </a:endParaRPr>
          </a:p>
          <a:p>
            <a:r>
              <a:rPr kumimoji="1" lang="en-US" altLang="zh-CN" b="0" dirty="0">
                <a:solidFill>
                  <a:schemeClr val="tx1"/>
                </a:solidFill>
              </a:rPr>
              <a:t>Primary storage system for </a:t>
            </a:r>
            <a:r>
              <a:rPr kumimoji="1" lang="en-US" altLang="zh-CN" dirty="0">
                <a:solidFill>
                  <a:srgbClr val="BE384B"/>
                </a:solidFill>
              </a:rPr>
              <a:t>Hadoop</a:t>
            </a:r>
            <a:r>
              <a:rPr kumimoji="1" lang="en-US" altLang="zh-CN" b="0" dirty="0">
                <a:solidFill>
                  <a:schemeClr val="tx1"/>
                </a:solidFill>
              </a:rPr>
              <a:t> apps</a:t>
            </a:r>
            <a:endParaRPr kumimoji="1" lang="en-US" altLang="zh-CN" b="0" dirty="0">
              <a:solidFill>
                <a:schemeClr val="tx1"/>
              </a:solidFill>
            </a:endParaRPr>
          </a:p>
          <a:p>
            <a:endParaRPr kumimoji="1" lang="zh-CN" altLang="en-US" dirty="0">
              <a:solidFill>
                <a:srgbClr val="BE384B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Picture 3" descr="Z:\Teaching\sjtu\DS\2013\slides\lec13-dfs\hadoop-logo-2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30" y="2267032"/>
            <a:ext cx="162877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Z:\Teaching\sjtu\DS\2013\slides\lec13-dfs\Apache-HBase-thumb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08" t="12376" r="7972" b="12376"/>
          <a:stretch>
            <a:fillRect/>
          </a:stretch>
        </p:blipFill>
        <p:spPr bwMode="auto">
          <a:xfrm>
            <a:off x="5064540" y="3406747"/>
            <a:ext cx="1351599" cy="90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Z:\Teaching\sjtu\DS\2013\slides\lec13-dfs\Cassandra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649" y="3477034"/>
            <a:ext cx="1050459" cy="70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Z:\Teaching\sjtu\DS\2013\slides\lec13-dfs\avro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673" y="4273615"/>
            <a:ext cx="1268413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Z:\Teaching\sjtu\DS\2013\slides\lec13-dfs\mahou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001" y="4572631"/>
            <a:ext cx="1821072" cy="761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9" descr="Z:\Teaching\sjtu\DS\2013\slides\lec13-dfs\nutch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900" y="4690452"/>
            <a:ext cx="1407249" cy="52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Z:\Teaching\sjtu\DS\2013\slides\lec13-dfs\oozie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84" b="36057"/>
          <a:stretch>
            <a:fillRect/>
          </a:stretch>
        </p:blipFill>
        <p:spPr bwMode="auto">
          <a:xfrm>
            <a:off x="3169372" y="3223725"/>
            <a:ext cx="1752261" cy="63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Z:\Teaching\sjtu\DS\2013\slides\lec13-dfs\zookeeper_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724371"/>
            <a:ext cx="902009" cy="1283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Z:\Teaching\sjtu\DS\2013\slides\lec13-dfs\maha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94" y="4236811"/>
            <a:ext cx="1079360" cy="107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Z:\Teaching\sjtu\DS\2013\slides\lec13-dfs\hive_logo_medium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123" y="3755012"/>
            <a:ext cx="1046193" cy="96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1" descr="Z:\Teaching\sjtu\DS\2013\slides\lec13-dfs\pig_logo.jp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90" r="23838" b="20439"/>
          <a:stretch>
            <a:fillRect/>
          </a:stretch>
        </p:blipFill>
        <p:spPr bwMode="auto">
          <a:xfrm>
            <a:off x="320139" y="3724371"/>
            <a:ext cx="1066800" cy="1410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/>
          <p:nvPr/>
        </p:nvSpPr>
        <p:spPr>
          <a:xfrm>
            <a:off x="2438400" y="2267032"/>
            <a:ext cx="5867400" cy="959681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marL="173355" indent="-173355"/>
            <a:r>
              <a:rPr lang="en-US" altLang="zh-CN" sz="2000" dirty="0"/>
              <a:t>A </a:t>
            </a:r>
            <a:r>
              <a:rPr lang="en-US" altLang="zh-CN" sz="2000" dirty="0">
                <a:solidFill>
                  <a:srgbClr val="BE38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framework</a:t>
            </a:r>
            <a:r>
              <a:rPr lang="en-US" altLang="zh-CN" sz="2000" dirty="0"/>
              <a:t> that allows for the </a:t>
            </a:r>
            <a:r>
              <a:rPr lang="en-US" altLang="zh-CN" sz="2000" dirty="0">
                <a:solidFill>
                  <a:srgbClr val="BE38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</a:t>
            </a:r>
            <a:r>
              <a:rPr lang="en-US" altLang="zh-CN" sz="2000" dirty="0"/>
              <a:t> processing of </a:t>
            </a:r>
            <a:r>
              <a:rPr lang="en-US" altLang="zh-CN" sz="2000" dirty="0">
                <a:solidFill>
                  <a:srgbClr val="BE38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large</a:t>
            </a:r>
            <a:r>
              <a:rPr lang="en-US" altLang="zh-CN" sz="2000" dirty="0"/>
              <a:t> data sets across 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clusters</a:t>
            </a:r>
            <a:r>
              <a:rPr lang="en-US" altLang="zh-CN" sz="2000" dirty="0"/>
              <a:t> of computers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Design Goals &amp; Assumptions of HDFS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0" dirty="0"/>
              <a:t>HDFS is an </a:t>
            </a:r>
            <a:r>
              <a:rPr kumimoji="1" lang="en-US" altLang="zh-CN" dirty="0">
                <a:solidFill>
                  <a:srgbClr val="BE384B"/>
                </a:solidFill>
              </a:rPr>
              <a:t>open source </a:t>
            </a:r>
            <a:r>
              <a:rPr kumimoji="1" lang="en-US" altLang="zh-CN" b="0" dirty="0"/>
              <a:t>(Apache) implementation </a:t>
            </a:r>
            <a:r>
              <a:rPr kumimoji="1" lang="en-US" altLang="zh-CN" dirty="0">
                <a:solidFill>
                  <a:srgbClr val="BE384B"/>
                </a:solidFill>
              </a:rPr>
              <a:t>inspired by GFS </a:t>
            </a:r>
            <a:r>
              <a:rPr kumimoji="1" lang="en-US" altLang="zh-CN" b="0" dirty="0"/>
              <a:t>design</a:t>
            </a:r>
            <a:endParaRPr kumimoji="1" lang="en-US" altLang="zh-CN" b="0" dirty="0"/>
          </a:p>
          <a:p>
            <a:r>
              <a:rPr kumimoji="1" lang="en-US" altLang="zh-CN" b="0" dirty="0"/>
              <a:t>Similar goals as GFS</a:t>
            </a:r>
            <a:endParaRPr kumimoji="1" lang="en-US" altLang="zh-CN" b="0" dirty="0"/>
          </a:p>
          <a:p>
            <a:pPr lvl="1"/>
            <a:r>
              <a:rPr kumimoji="1" lang="en-US" altLang="zh-CN" dirty="0"/>
              <a:t>Run on commodity hardware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Highly fault tolerant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High throughput &amp; large-scale deployments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…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GFS files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25715" y="1079500"/>
            <a:ext cx="4500000" cy="25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Group 18"/>
          <p:cNvGrpSpPr/>
          <p:nvPr/>
        </p:nvGrpSpPr>
        <p:grpSpPr>
          <a:xfrm>
            <a:off x="1125716" y="1524000"/>
            <a:ext cx="4500284" cy="254000"/>
            <a:chOff x="533059" y="1905000"/>
            <a:chExt cx="5400341" cy="304800"/>
          </a:xfrm>
        </p:grpSpPr>
        <p:sp>
          <p:nvSpPr>
            <p:cNvPr id="7" name="Rectangle 21"/>
            <p:cNvSpPr/>
            <p:nvPr/>
          </p:nvSpPr>
          <p:spPr>
            <a:xfrm>
              <a:off x="533059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Rectangle 22"/>
            <p:cNvSpPr/>
            <p:nvPr/>
          </p:nvSpPr>
          <p:spPr>
            <a:xfrm>
              <a:off x="893083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Rectangle 23"/>
            <p:cNvSpPr/>
            <p:nvPr/>
          </p:nvSpPr>
          <p:spPr>
            <a:xfrm>
              <a:off x="1253107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Rectangle 24"/>
            <p:cNvSpPr/>
            <p:nvPr/>
          </p:nvSpPr>
          <p:spPr>
            <a:xfrm>
              <a:off x="1613131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Rectangle 26"/>
            <p:cNvSpPr/>
            <p:nvPr/>
          </p:nvSpPr>
          <p:spPr>
            <a:xfrm>
              <a:off x="1973155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Rectangle 27"/>
            <p:cNvSpPr/>
            <p:nvPr/>
          </p:nvSpPr>
          <p:spPr>
            <a:xfrm>
              <a:off x="2333179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Rectangle 28"/>
            <p:cNvSpPr/>
            <p:nvPr/>
          </p:nvSpPr>
          <p:spPr>
            <a:xfrm>
              <a:off x="2693203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Rectangle 31"/>
            <p:cNvSpPr/>
            <p:nvPr/>
          </p:nvSpPr>
          <p:spPr>
            <a:xfrm>
              <a:off x="3053227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Rectangle 35"/>
            <p:cNvSpPr/>
            <p:nvPr/>
          </p:nvSpPr>
          <p:spPr>
            <a:xfrm>
              <a:off x="3413251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Rectangle 36"/>
            <p:cNvSpPr/>
            <p:nvPr/>
          </p:nvSpPr>
          <p:spPr>
            <a:xfrm>
              <a:off x="3773275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" name="Rectangle 37"/>
            <p:cNvSpPr/>
            <p:nvPr/>
          </p:nvSpPr>
          <p:spPr>
            <a:xfrm>
              <a:off x="4133299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Rectangle 38"/>
            <p:cNvSpPr/>
            <p:nvPr/>
          </p:nvSpPr>
          <p:spPr>
            <a:xfrm>
              <a:off x="4493323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" name="Rectangle 39"/>
            <p:cNvSpPr/>
            <p:nvPr/>
          </p:nvSpPr>
          <p:spPr>
            <a:xfrm>
              <a:off x="4853347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" name="Rectangle 40"/>
            <p:cNvSpPr/>
            <p:nvPr/>
          </p:nvSpPr>
          <p:spPr>
            <a:xfrm>
              <a:off x="5573400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" name="Rectangle 42"/>
            <p:cNvSpPr/>
            <p:nvPr/>
          </p:nvSpPr>
          <p:spPr>
            <a:xfrm>
              <a:off x="5213371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2" name="Group 20"/>
          <p:cNvGrpSpPr/>
          <p:nvPr/>
        </p:nvGrpSpPr>
        <p:grpSpPr>
          <a:xfrm>
            <a:off x="1126000" y="1905000"/>
            <a:ext cx="4500284" cy="254000"/>
            <a:chOff x="533400" y="2362200"/>
            <a:chExt cx="5400341" cy="304800"/>
          </a:xfrm>
        </p:grpSpPr>
        <p:sp>
          <p:nvSpPr>
            <p:cNvPr id="23" name="Rectangle 43"/>
            <p:cNvSpPr/>
            <p:nvPr/>
          </p:nvSpPr>
          <p:spPr>
            <a:xfrm>
              <a:off x="533400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Rectangle 44"/>
            <p:cNvSpPr/>
            <p:nvPr/>
          </p:nvSpPr>
          <p:spPr>
            <a:xfrm>
              <a:off x="893424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" name="Rectangle 45"/>
            <p:cNvSpPr/>
            <p:nvPr/>
          </p:nvSpPr>
          <p:spPr>
            <a:xfrm>
              <a:off x="1253448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" name="Rectangle 46"/>
            <p:cNvSpPr/>
            <p:nvPr/>
          </p:nvSpPr>
          <p:spPr>
            <a:xfrm>
              <a:off x="1613472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7" name="Rectangle 47"/>
            <p:cNvSpPr/>
            <p:nvPr/>
          </p:nvSpPr>
          <p:spPr>
            <a:xfrm>
              <a:off x="1973496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8" name="Rectangle 48"/>
            <p:cNvSpPr/>
            <p:nvPr/>
          </p:nvSpPr>
          <p:spPr>
            <a:xfrm>
              <a:off x="2333520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" name="Rectangle 49"/>
            <p:cNvSpPr/>
            <p:nvPr/>
          </p:nvSpPr>
          <p:spPr>
            <a:xfrm>
              <a:off x="2693544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0" name="Rectangle 50"/>
            <p:cNvSpPr/>
            <p:nvPr/>
          </p:nvSpPr>
          <p:spPr>
            <a:xfrm>
              <a:off x="3053568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" name="Rectangle 51"/>
            <p:cNvSpPr/>
            <p:nvPr/>
          </p:nvSpPr>
          <p:spPr>
            <a:xfrm>
              <a:off x="3413592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2" name="Rectangle 52"/>
            <p:cNvSpPr/>
            <p:nvPr/>
          </p:nvSpPr>
          <p:spPr>
            <a:xfrm>
              <a:off x="3773616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3" name="Rectangle 53"/>
            <p:cNvSpPr/>
            <p:nvPr/>
          </p:nvSpPr>
          <p:spPr>
            <a:xfrm>
              <a:off x="4133640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4" name="Rectangle 54"/>
            <p:cNvSpPr/>
            <p:nvPr/>
          </p:nvSpPr>
          <p:spPr>
            <a:xfrm>
              <a:off x="4493664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5" name="Rectangle 55"/>
            <p:cNvSpPr/>
            <p:nvPr/>
          </p:nvSpPr>
          <p:spPr>
            <a:xfrm>
              <a:off x="4853688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6" name="Rectangle 56"/>
            <p:cNvSpPr/>
            <p:nvPr/>
          </p:nvSpPr>
          <p:spPr>
            <a:xfrm>
              <a:off x="5573741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7" name="Rectangle 57"/>
            <p:cNvSpPr/>
            <p:nvPr/>
          </p:nvSpPr>
          <p:spPr>
            <a:xfrm>
              <a:off x="5213712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8" name="Group 96"/>
          <p:cNvGrpSpPr/>
          <p:nvPr/>
        </p:nvGrpSpPr>
        <p:grpSpPr>
          <a:xfrm>
            <a:off x="1126000" y="2286000"/>
            <a:ext cx="4500284" cy="254000"/>
            <a:chOff x="533400" y="2819400"/>
            <a:chExt cx="5400341" cy="304800"/>
          </a:xfrm>
        </p:grpSpPr>
        <p:sp>
          <p:nvSpPr>
            <p:cNvPr id="39" name="Rectangle 58"/>
            <p:cNvSpPr/>
            <p:nvPr/>
          </p:nvSpPr>
          <p:spPr>
            <a:xfrm>
              <a:off x="533400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" name="Rectangle 59"/>
            <p:cNvSpPr/>
            <p:nvPr/>
          </p:nvSpPr>
          <p:spPr>
            <a:xfrm>
              <a:off x="893424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1" name="Rectangle 60"/>
            <p:cNvSpPr/>
            <p:nvPr/>
          </p:nvSpPr>
          <p:spPr>
            <a:xfrm>
              <a:off x="1253448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2" name="Rectangle 61"/>
            <p:cNvSpPr/>
            <p:nvPr/>
          </p:nvSpPr>
          <p:spPr>
            <a:xfrm>
              <a:off x="1613472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3" name="Rectangle 62"/>
            <p:cNvSpPr/>
            <p:nvPr/>
          </p:nvSpPr>
          <p:spPr>
            <a:xfrm>
              <a:off x="1973496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4" name="Rectangle 63"/>
            <p:cNvSpPr/>
            <p:nvPr/>
          </p:nvSpPr>
          <p:spPr>
            <a:xfrm>
              <a:off x="2333520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" name="Rectangle 64"/>
            <p:cNvSpPr/>
            <p:nvPr/>
          </p:nvSpPr>
          <p:spPr>
            <a:xfrm>
              <a:off x="2693544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6" name="Rectangle 65"/>
            <p:cNvSpPr/>
            <p:nvPr/>
          </p:nvSpPr>
          <p:spPr>
            <a:xfrm>
              <a:off x="3053568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7" name="Rectangle 66"/>
            <p:cNvSpPr/>
            <p:nvPr/>
          </p:nvSpPr>
          <p:spPr>
            <a:xfrm>
              <a:off x="3413592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8" name="Rectangle 67"/>
            <p:cNvSpPr/>
            <p:nvPr/>
          </p:nvSpPr>
          <p:spPr>
            <a:xfrm>
              <a:off x="3773616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9" name="Rectangle 68"/>
            <p:cNvSpPr/>
            <p:nvPr/>
          </p:nvSpPr>
          <p:spPr>
            <a:xfrm>
              <a:off x="4133640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0" name="Rectangle 69"/>
            <p:cNvSpPr/>
            <p:nvPr/>
          </p:nvSpPr>
          <p:spPr>
            <a:xfrm>
              <a:off x="4493664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1" name="Rectangle 70"/>
            <p:cNvSpPr/>
            <p:nvPr/>
          </p:nvSpPr>
          <p:spPr>
            <a:xfrm>
              <a:off x="4853688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2" name="Rectangle 71"/>
            <p:cNvSpPr/>
            <p:nvPr/>
          </p:nvSpPr>
          <p:spPr>
            <a:xfrm>
              <a:off x="5573741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3" name="Rectangle 72"/>
            <p:cNvSpPr/>
            <p:nvPr/>
          </p:nvSpPr>
          <p:spPr>
            <a:xfrm>
              <a:off x="5213712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4" name="Group 97"/>
          <p:cNvGrpSpPr/>
          <p:nvPr/>
        </p:nvGrpSpPr>
        <p:grpSpPr>
          <a:xfrm>
            <a:off x="1951499" y="4254500"/>
            <a:ext cx="2940000" cy="1140000"/>
            <a:chOff x="1793472" y="5566200"/>
            <a:chExt cx="3528000" cy="1368000"/>
          </a:xfrm>
        </p:grpSpPr>
        <p:sp>
          <p:nvSpPr>
            <p:cNvPr id="55" name="Rounded Rectangle 73"/>
            <p:cNvSpPr/>
            <p:nvPr/>
          </p:nvSpPr>
          <p:spPr>
            <a:xfrm>
              <a:off x="1793472" y="5566200"/>
              <a:ext cx="3528000" cy="1368000"/>
            </a:xfrm>
            <a:prstGeom prst="roundRect">
              <a:avLst>
                <a:gd name="adj" fmla="val 10221"/>
              </a:avLst>
            </a:prstGeom>
            <a:solidFill>
              <a:schemeClr val="bg2"/>
            </a:solidFill>
            <a:ln w="381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lIns="0" tIns="30000" rIns="0" bIns="0" rtlCol="0" anchor="ctr"/>
            <a:lstStyle/>
            <a:p>
              <a:pPr algn="ctr">
                <a:lnSpc>
                  <a:spcPct val="80000"/>
                </a:lnSpc>
              </a:pPr>
              <a:endParaRPr lang="zh-CN" altLang="en-US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endParaRPr>
            </a:p>
          </p:txBody>
        </p:sp>
        <p:sp>
          <p:nvSpPr>
            <p:cNvPr id="56" name="Rounded Rectangle 74"/>
            <p:cNvSpPr/>
            <p:nvPr/>
          </p:nvSpPr>
          <p:spPr>
            <a:xfrm>
              <a:off x="1973130" y="5743630"/>
              <a:ext cx="1569829" cy="504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>
                <a:lnSpc>
                  <a:spcPct val="70000"/>
                </a:lnSpc>
              </a:pPr>
              <a:r>
                <a:rPr lang="en-US" altLang="zh-CN" sz="1665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Verdana" panose="020B0604030504040204" pitchFamily="34" charset="0"/>
                </a:rPr>
                <a:t>checkpoint</a:t>
              </a:r>
              <a:br>
                <a:rPr lang="en-US" altLang="zh-CN" sz="1665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Verdana" panose="020B0604030504040204" pitchFamily="34" charset="0"/>
                </a:rPr>
              </a:br>
              <a:r>
                <a:rPr lang="en-US" altLang="zh-CN" sz="1665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Verdana" panose="020B0604030504040204" pitchFamily="34" charset="0"/>
                </a:rPr>
                <a:t>image</a:t>
              </a:r>
              <a:endParaRPr lang="zh-CN" altLang="en-US" sz="166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endParaRPr>
            </a:p>
          </p:txBody>
        </p:sp>
        <p:sp>
          <p:nvSpPr>
            <p:cNvPr id="57" name="Rounded Rectangle 75"/>
            <p:cNvSpPr/>
            <p:nvPr/>
          </p:nvSpPr>
          <p:spPr>
            <a:xfrm>
              <a:off x="3733800" y="5743630"/>
              <a:ext cx="1395571" cy="504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>
                <a:lnSpc>
                  <a:spcPct val="70000"/>
                </a:lnSpc>
              </a:pPr>
              <a:r>
                <a:rPr lang="en-US" altLang="zh-CN" sz="1665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Verdana" panose="020B0604030504040204" pitchFamily="34" charset="0"/>
                </a:rPr>
                <a:t>operation</a:t>
              </a:r>
              <a:br>
                <a:rPr lang="en-US" altLang="zh-CN" sz="1665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Verdana" panose="020B0604030504040204" pitchFamily="34" charset="0"/>
                </a:rPr>
              </a:br>
              <a:r>
                <a:rPr lang="en-US" altLang="zh-CN" sz="1665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Verdana" panose="020B0604030504040204" pitchFamily="34" charset="0"/>
                </a:rPr>
                <a:t>log</a:t>
              </a:r>
              <a:endParaRPr lang="zh-CN" altLang="en-US" sz="166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endParaRPr>
            </a:p>
          </p:txBody>
        </p:sp>
        <p:sp>
          <p:nvSpPr>
            <p:cNvPr id="58" name="Rounded Rectangle 76"/>
            <p:cNvSpPr/>
            <p:nvPr/>
          </p:nvSpPr>
          <p:spPr>
            <a:xfrm>
              <a:off x="1973496" y="6328200"/>
              <a:ext cx="3155876" cy="44337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65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Verdana" panose="020B0604030504040204" pitchFamily="34" charset="0"/>
                </a:rPr>
                <a:t>In-memory FS metadata</a:t>
              </a:r>
              <a:endParaRPr lang="en-US" altLang="zh-CN" sz="166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endParaRPr>
            </a:p>
          </p:txBody>
        </p:sp>
      </p:grpSp>
      <p:grpSp>
        <p:nvGrpSpPr>
          <p:cNvPr id="59" name="Group 12"/>
          <p:cNvGrpSpPr/>
          <p:nvPr/>
        </p:nvGrpSpPr>
        <p:grpSpPr>
          <a:xfrm>
            <a:off x="1125713" y="2743752"/>
            <a:ext cx="1380000" cy="810000"/>
            <a:chOff x="533057" y="3368702"/>
            <a:chExt cx="1656000" cy="972000"/>
          </a:xfrm>
        </p:grpSpPr>
        <p:sp>
          <p:nvSpPr>
            <p:cNvPr id="60" name="Rounded Rectangle 9"/>
            <p:cNvSpPr/>
            <p:nvPr/>
          </p:nvSpPr>
          <p:spPr>
            <a:xfrm>
              <a:off x="533057" y="3368702"/>
              <a:ext cx="1656000" cy="972000"/>
            </a:xfrm>
            <a:prstGeom prst="roundRect">
              <a:avLst>
                <a:gd name="adj" fmla="val 10221"/>
              </a:avLst>
            </a:prstGeom>
            <a:solidFill>
              <a:schemeClr val="bg2"/>
            </a:solidFill>
            <a:ln w="381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lIns="0" tIns="30000" rIns="0" bIns="0" rtlCol="0" anchor="ctr"/>
            <a:lstStyle/>
            <a:p>
              <a:pPr algn="ctr">
                <a:lnSpc>
                  <a:spcPct val="80000"/>
                </a:lnSpc>
              </a:pPr>
              <a:endParaRPr lang="zh-CN" altLang="en-US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endParaRPr>
            </a:p>
          </p:txBody>
        </p:sp>
        <p:grpSp>
          <p:nvGrpSpPr>
            <p:cNvPr id="61" name="Group 10"/>
            <p:cNvGrpSpPr/>
            <p:nvPr/>
          </p:nvGrpSpPr>
          <p:grpSpPr>
            <a:xfrm>
              <a:off x="685587" y="3505200"/>
              <a:ext cx="1350941" cy="685800"/>
              <a:chOff x="685459" y="3505200"/>
              <a:chExt cx="1350941" cy="685800"/>
            </a:xfrm>
          </p:grpSpPr>
          <p:sp>
            <p:nvSpPr>
              <p:cNvPr id="62" name="Rectangle 77"/>
              <p:cNvSpPr/>
              <p:nvPr/>
            </p:nvSpPr>
            <p:spPr>
              <a:xfrm>
                <a:off x="685459" y="3505200"/>
                <a:ext cx="360000" cy="304800"/>
              </a:xfrm>
              <a:prstGeom prst="rect">
                <a:avLst/>
              </a:prstGeom>
              <a:solidFill>
                <a:srgbClr val="66FFFF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3" name="Rectangle 78"/>
              <p:cNvSpPr/>
              <p:nvPr/>
            </p:nvSpPr>
            <p:spPr>
              <a:xfrm>
                <a:off x="1180930" y="3505200"/>
                <a:ext cx="360000" cy="304800"/>
              </a:xfrm>
              <a:prstGeom prst="rect">
                <a:avLst/>
              </a:prstGeom>
              <a:solidFill>
                <a:srgbClr val="FF006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4" name="Rectangle 79"/>
              <p:cNvSpPr/>
              <p:nvPr/>
            </p:nvSpPr>
            <p:spPr>
              <a:xfrm>
                <a:off x="1676400" y="3505200"/>
                <a:ext cx="360000" cy="304800"/>
              </a:xfrm>
              <a:prstGeom prst="rect">
                <a:avLst/>
              </a:prstGeom>
              <a:solidFill>
                <a:srgbClr val="FFFFCC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5" name="Rectangle 80"/>
              <p:cNvSpPr/>
              <p:nvPr/>
            </p:nvSpPr>
            <p:spPr>
              <a:xfrm>
                <a:off x="1676400" y="3886200"/>
                <a:ext cx="360000" cy="304800"/>
              </a:xfrm>
              <a:prstGeom prst="rect">
                <a:avLst/>
              </a:prstGeom>
              <a:solidFill>
                <a:srgbClr val="66FFFF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6" name="Rectangle 81"/>
              <p:cNvSpPr/>
              <p:nvPr/>
            </p:nvSpPr>
            <p:spPr>
              <a:xfrm>
                <a:off x="685459" y="3886200"/>
                <a:ext cx="360000" cy="304800"/>
              </a:xfrm>
              <a:prstGeom prst="rect">
                <a:avLst/>
              </a:prstGeom>
              <a:solidFill>
                <a:srgbClr val="FFFFCC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67" name="Group 15"/>
          <p:cNvGrpSpPr/>
          <p:nvPr/>
        </p:nvGrpSpPr>
        <p:grpSpPr>
          <a:xfrm>
            <a:off x="2747500" y="2746000"/>
            <a:ext cx="1380000" cy="810000"/>
            <a:chOff x="2382600" y="3371400"/>
            <a:chExt cx="1656000" cy="972000"/>
          </a:xfrm>
        </p:grpSpPr>
        <p:sp>
          <p:nvSpPr>
            <p:cNvPr id="68" name="Rounded Rectangle 82"/>
            <p:cNvSpPr/>
            <p:nvPr/>
          </p:nvSpPr>
          <p:spPr>
            <a:xfrm>
              <a:off x="2382600" y="3371400"/>
              <a:ext cx="1656000" cy="972000"/>
            </a:xfrm>
            <a:prstGeom prst="roundRect">
              <a:avLst>
                <a:gd name="adj" fmla="val 10221"/>
              </a:avLst>
            </a:prstGeom>
            <a:solidFill>
              <a:schemeClr val="bg2"/>
            </a:solidFill>
            <a:ln w="381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lIns="0" tIns="30000" rIns="0" bIns="0" rtlCol="0" anchor="ctr"/>
            <a:lstStyle/>
            <a:p>
              <a:pPr algn="ctr">
                <a:lnSpc>
                  <a:spcPct val="80000"/>
                </a:lnSpc>
              </a:pPr>
              <a:endParaRPr lang="zh-CN" altLang="en-US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endParaRPr>
            </a:p>
          </p:txBody>
        </p:sp>
        <p:grpSp>
          <p:nvGrpSpPr>
            <p:cNvPr id="69" name="Group 83"/>
            <p:cNvGrpSpPr/>
            <p:nvPr/>
          </p:nvGrpSpPr>
          <p:grpSpPr>
            <a:xfrm>
              <a:off x="2535130" y="3507898"/>
              <a:ext cx="1350941" cy="685800"/>
              <a:chOff x="685459" y="3505200"/>
              <a:chExt cx="1350941" cy="685800"/>
            </a:xfrm>
          </p:grpSpPr>
          <p:sp>
            <p:nvSpPr>
              <p:cNvPr id="70" name="Rectangle 84"/>
              <p:cNvSpPr/>
              <p:nvPr/>
            </p:nvSpPr>
            <p:spPr>
              <a:xfrm>
                <a:off x="685459" y="3505200"/>
                <a:ext cx="360000" cy="304800"/>
              </a:xfrm>
              <a:prstGeom prst="rect">
                <a:avLst/>
              </a:prstGeom>
              <a:solidFill>
                <a:srgbClr val="66FFFF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1" name="Rectangle 85"/>
              <p:cNvSpPr/>
              <p:nvPr/>
            </p:nvSpPr>
            <p:spPr>
              <a:xfrm>
                <a:off x="1180930" y="3505200"/>
                <a:ext cx="360000" cy="304800"/>
              </a:xfrm>
              <a:prstGeom prst="rect">
                <a:avLst/>
              </a:prstGeom>
              <a:solidFill>
                <a:srgbClr val="FF006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2" name="Rectangle 86"/>
              <p:cNvSpPr/>
              <p:nvPr/>
            </p:nvSpPr>
            <p:spPr>
              <a:xfrm>
                <a:off x="1676400" y="3505200"/>
                <a:ext cx="360000" cy="304800"/>
              </a:xfrm>
              <a:prstGeom prst="rect">
                <a:avLst/>
              </a:prstGeom>
              <a:solidFill>
                <a:srgbClr val="FFFFCC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3" name="Rectangle 87"/>
              <p:cNvSpPr/>
              <p:nvPr/>
            </p:nvSpPr>
            <p:spPr>
              <a:xfrm>
                <a:off x="1676400" y="3886200"/>
                <a:ext cx="360000" cy="304800"/>
              </a:xfrm>
              <a:prstGeom prst="rect">
                <a:avLst/>
              </a:prstGeom>
              <a:solidFill>
                <a:srgbClr val="FF006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4" name="Rectangle 88"/>
              <p:cNvSpPr/>
              <p:nvPr/>
            </p:nvSpPr>
            <p:spPr>
              <a:xfrm>
                <a:off x="685459" y="3886200"/>
                <a:ext cx="360000" cy="304800"/>
              </a:xfrm>
              <a:prstGeom prst="rect">
                <a:avLst/>
              </a:prstGeom>
              <a:solidFill>
                <a:srgbClr val="FFFFCC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75" name="Group 17"/>
          <p:cNvGrpSpPr/>
          <p:nvPr/>
        </p:nvGrpSpPr>
        <p:grpSpPr>
          <a:xfrm>
            <a:off x="4318000" y="2746000"/>
            <a:ext cx="1380000" cy="810000"/>
            <a:chOff x="4267200" y="3371400"/>
            <a:chExt cx="1656000" cy="972000"/>
          </a:xfrm>
        </p:grpSpPr>
        <p:sp>
          <p:nvSpPr>
            <p:cNvPr id="76" name="Rounded Rectangle 89"/>
            <p:cNvSpPr/>
            <p:nvPr/>
          </p:nvSpPr>
          <p:spPr>
            <a:xfrm>
              <a:off x="4267200" y="3371400"/>
              <a:ext cx="1656000" cy="972000"/>
            </a:xfrm>
            <a:prstGeom prst="roundRect">
              <a:avLst>
                <a:gd name="adj" fmla="val 10221"/>
              </a:avLst>
            </a:prstGeom>
            <a:solidFill>
              <a:schemeClr val="bg2"/>
            </a:solidFill>
            <a:ln w="381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lIns="0" tIns="30000" rIns="0" bIns="0" rtlCol="0" anchor="ctr"/>
            <a:lstStyle/>
            <a:p>
              <a:pPr algn="ctr">
                <a:lnSpc>
                  <a:spcPct val="80000"/>
                </a:lnSpc>
              </a:pPr>
              <a:endParaRPr lang="zh-CN" altLang="en-US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endParaRPr>
            </a:p>
          </p:txBody>
        </p:sp>
        <p:grpSp>
          <p:nvGrpSpPr>
            <p:cNvPr id="77" name="Group 90"/>
            <p:cNvGrpSpPr/>
            <p:nvPr/>
          </p:nvGrpSpPr>
          <p:grpSpPr>
            <a:xfrm>
              <a:off x="4419730" y="3507898"/>
              <a:ext cx="1350941" cy="685800"/>
              <a:chOff x="685459" y="3505200"/>
              <a:chExt cx="1350941" cy="685800"/>
            </a:xfrm>
          </p:grpSpPr>
          <p:sp>
            <p:nvSpPr>
              <p:cNvPr id="78" name="Rectangle 91"/>
              <p:cNvSpPr/>
              <p:nvPr/>
            </p:nvSpPr>
            <p:spPr>
              <a:xfrm>
                <a:off x="685459" y="3505200"/>
                <a:ext cx="360000" cy="304800"/>
              </a:xfrm>
              <a:prstGeom prst="rect">
                <a:avLst/>
              </a:prstGeom>
              <a:solidFill>
                <a:srgbClr val="66FFFF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9" name="Rectangle 92"/>
              <p:cNvSpPr/>
              <p:nvPr/>
            </p:nvSpPr>
            <p:spPr>
              <a:xfrm>
                <a:off x="1180930" y="3505200"/>
                <a:ext cx="360000" cy="304800"/>
              </a:xfrm>
              <a:prstGeom prst="rect">
                <a:avLst/>
              </a:prstGeom>
              <a:solidFill>
                <a:srgbClr val="FF006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80" name="Rectangle 93"/>
              <p:cNvSpPr/>
              <p:nvPr/>
            </p:nvSpPr>
            <p:spPr>
              <a:xfrm>
                <a:off x="1676400" y="3505200"/>
                <a:ext cx="360000" cy="304800"/>
              </a:xfrm>
              <a:prstGeom prst="rect">
                <a:avLst/>
              </a:prstGeom>
              <a:solidFill>
                <a:srgbClr val="FF006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81" name="Rectangle 94"/>
              <p:cNvSpPr/>
              <p:nvPr/>
            </p:nvSpPr>
            <p:spPr>
              <a:xfrm>
                <a:off x="1676400" y="3886200"/>
                <a:ext cx="360000" cy="304800"/>
              </a:xfrm>
              <a:prstGeom prst="rect">
                <a:avLst/>
              </a:prstGeom>
              <a:solidFill>
                <a:srgbClr val="66FFFF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82" name="Rectangle 95"/>
              <p:cNvSpPr/>
              <p:nvPr/>
            </p:nvSpPr>
            <p:spPr>
              <a:xfrm>
                <a:off x="685459" y="3886200"/>
                <a:ext cx="360000" cy="304800"/>
              </a:xfrm>
              <a:prstGeom prst="rect">
                <a:avLst/>
              </a:prstGeom>
              <a:solidFill>
                <a:srgbClr val="FFFFCC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83" name="Freeform 104"/>
          <p:cNvSpPr/>
          <p:nvPr/>
        </p:nvSpPr>
        <p:spPr>
          <a:xfrm>
            <a:off x="2258051" y="2419570"/>
            <a:ext cx="578069" cy="578069"/>
          </a:xfrm>
          <a:custGeom>
            <a:avLst/>
            <a:gdLst>
              <a:gd name="connsiteX0" fmla="*/ 693683 w 693683"/>
              <a:gd name="connsiteY0" fmla="*/ 0 h 693683"/>
              <a:gd name="connsiteX1" fmla="*/ 0 w 693683"/>
              <a:gd name="connsiteY1" fmla="*/ 693683 h 693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3683" h="693683">
                <a:moveTo>
                  <a:pt x="693683" y="0"/>
                </a:moveTo>
                <a:lnTo>
                  <a:pt x="0" y="693683"/>
                </a:lnTo>
              </a:path>
            </a:pathLst>
          </a:custGeom>
          <a:noFill/>
          <a:ln w="38100">
            <a:solidFill>
              <a:schemeClr val="tx1"/>
            </a:solidFill>
            <a:prstDash val="sysDot"/>
            <a:headEnd type="oval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4" name="Freeform 105"/>
          <p:cNvSpPr/>
          <p:nvPr/>
        </p:nvSpPr>
        <p:spPr>
          <a:xfrm>
            <a:off x="2783568" y="2064845"/>
            <a:ext cx="653933" cy="945931"/>
          </a:xfrm>
          <a:custGeom>
            <a:avLst/>
            <a:gdLst>
              <a:gd name="connsiteX0" fmla="*/ 0 w 709448"/>
              <a:gd name="connsiteY0" fmla="*/ 0 h 1135117"/>
              <a:gd name="connsiteX1" fmla="*/ 709448 w 709448"/>
              <a:gd name="connsiteY1" fmla="*/ 1135117 h 113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9448" h="1135117">
                <a:moveTo>
                  <a:pt x="0" y="0"/>
                </a:moveTo>
                <a:lnTo>
                  <a:pt x="709448" y="1135117"/>
                </a:lnTo>
              </a:path>
            </a:pathLst>
          </a:custGeom>
          <a:noFill/>
          <a:ln w="38100">
            <a:solidFill>
              <a:schemeClr val="tx1"/>
            </a:solidFill>
            <a:prstDash val="sysDot"/>
            <a:headEnd type="oval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5" name="Freeform 106"/>
          <p:cNvSpPr/>
          <p:nvPr/>
        </p:nvSpPr>
        <p:spPr>
          <a:xfrm>
            <a:off x="2783568" y="1644431"/>
            <a:ext cx="1811540" cy="1366345"/>
          </a:xfrm>
          <a:custGeom>
            <a:avLst/>
            <a:gdLst>
              <a:gd name="connsiteX0" fmla="*/ 0 w 2096814"/>
              <a:gd name="connsiteY0" fmla="*/ 0 h 1481959"/>
              <a:gd name="connsiteX1" fmla="*/ 1734207 w 2096814"/>
              <a:gd name="connsiteY1" fmla="*/ 252249 h 1481959"/>
              <a:gd name="connsiteX2" fmla="*/ 2096814 w 2096814"/>
              <a:gd name="connsiteY2" fmla="*/ 1481959 h 148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6814" h="1481959">
                <a:moveTo>
                  <a:pt x="0" y="0"/>
                </a:moveTo>
                <a:cubicBezTo>
                  <a:pt x="692369" y="2628"/>
                  <a:pt x="1384738" y="5256"/>
                  <a:pt x="1734207" y="252249"/>
                </a:cubicBezTo>
                <a:cubicBezTo>
                  <a:pt x="2083676" y="499242"/>
                  <a:pt x="2090245" y="990600"/>
                  <a:pt x="2096814" y="1481959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headEnd type="oval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6" name="Rounded Rectangle 107"/>
          <p:cNvSpPr/>
          <p:nvPr/>
        </p:nvSpPr>
        <p:spPr>
          <a:xfrm>
            <a:off x="2586499" y="1460500"/>
            <a:ext cx="390000" cy="1170000"/>
          </a:xfrm>
          <a:prstGeom prst="roundRect">
            <a:avLst>
              <a:gd name="adj" fmla="val 2003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7" name="Straight Arrow Connector 109"/>
          <p:cNvCxnSpPr/>
          <p:nvPr/>
        </p:nvCxnSpPr>
        <p:spPr>
          <a:xfrm>
            <a:off x="1801249" y="3873500"/>
            <a:ext cx="248425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111"/>
          <p:cNvCxnSpPr/>
          <p:nvPr/>
        </p:nvCxnSpPr>
        <p:spPr>
          <a:xfrm flipH="1">
            <a:off x="4725935" y="3873500"/>
            <a:ext cx="201565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113"/>
          <p:cNvCxnSpPr/>
          <p:nvPr/>
        </p:nvCxnSpPr>
        <p:spPr>
          <a:xfrm>
            <a:off x="3357000" y="3873500"/>
            <a:ext cx="0" cy="367748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116"/>
          <p:cNvSpPr/>
          <p:nvPr/>
        </p:nvSpPr>
        <p:spPr>
          <a:xfrm>
            <a:off x="1016001" y="3588218"/>
            <a:ext cx="1570499" cy="321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dirty="0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chunkserver</a:t>
            </a:r>
            <a:endParaRPr lang="en-US" altLang="zh-CN" dirty="0">
              <a:solidFill>
                <a:srgbClr val="0033CC"/>
              </a:solidFill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91" name="Rectangle 117"/>
          <p:cNvSpPr/>
          <p:nvPr/>
        </p:nvSpPr>
        <p:spPr>
          <a:xfrm>
            <a:off x="2603501" y="3588218"/>
            <a:ext cx="1570499" cy="321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dirty="0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chunkserver</a:t>
            </a:r>
            <a:endParaRPr lang="en-US" altLang="zh-CN" dirty="0">
              <a:solidFill>
                <a:srgbClr val="0033CC"/>
              </a:solidFill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92" name="Rectangle 118"/>
          <p:cNvSpPr/>
          <p:nvPr/>
        </p:nvSpPr>
        <p:spPr>
          <a:xfrm>
            <a:off x="4191001" y="3556000"/>
            <a:ext cx="1570499" cy="321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dirty="0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chunkserver</a:t>
            </a:r>
            <a:endParaRPr lang="en-US" altLang="zh-CN" dirty="0">
              <a:solidFill>
                <a:srgbClr val="0033CC"/>
              </a:solidFill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93" name="Rectangle 122"/>
          <p:cNvSpPr/>
          <p:nvPr/>
        </p:nvSpPr>
        <p:spPr>
          <a:xfrm>
            <a:off x="5969001" y="918196"/>
            <a:ext cx="2914868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dirty="0"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Verdana" panose="020B0604030504040204" pitchFamily="34" charset="0"/>
                <a:cs typeface="Verdana" panose="020B0604030504040204" pitchFamily="34" charset="0"/>
              </a:rPr>
              <a:t>File</a:t>
            </a:r>
            <a:r>
              <a:rPr lang="en-US" altLang="zh-CN" dirty="0">
                <a:ea typeface="Verdana" panose="020B0604030504040204" pitchFamily="34" charset="0"/>
                <a:cs typeface="Verdana" panose="020B0604030504040204" pitchFamily="34" charset="0"/>
              </a:rPr>
              <a:t> is made of 64MB </a:t>
            </a:r>
            <a:r>
              <a:rPr lang="en-US" altLang="zh-CN" dirty="0">
                <a:solidFill>
                  <a:srgbClr val="FF0066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chunks</a:t>
            </a:r>
            <a:r>
              <a:rPr lang="en-US" altLang="zh-CN" dirty="0">
                <a:ea typeface="Verdana" panose="020B0604030504040204" pitchFamily="34" charset="0"/>
                <a:cs typeface="Verdana" panose="020B0604030504040204" pitchFamily="34" charset="0"/>
              </a:rPr>
              <a:t>, possibly spawn </a:t>
            </a:r>
            <a:r>
              <a:rPr lang="en-US" altLang="zh-CN" dirty="0">
                <a:solidFill>
                  <a:srgbClr val="FF0066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multiple machines </a:t>
            </a:r>
            <a:endParaRPr lang="zh-CN" altLang="en-US" dirty="0">
              <a:solidFill>
                <a:srgbClr val="FF0066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4" name="Rectangle 125"/>
          <p:cNvSpPr/>
          <p:nvPr/>
        </p:nvSpPr>
        <p:spPr>
          <a:xfrm>
            <a:off x="5969001" y="1905000"/>
            <a:ext cx="2332499" cy="538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That are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replicated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 for fault-tolerance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95" name="Right Brace 127"/>
          <p:cNvSpPr/>
          <p:nvPr/>
        </p:nvSpPr>
        <p:spPr>
          <a:xfrm>
            <a:off x="5715000" y="1546500"/>
            <a:ext cx="240000" cy="960000"/>
          </a:xfrm>
          <a:prstGeom prst="rightBrace">
            <a:avLst>
              <a:gd name="adj1" fmla="val 20169"/>
              <a:gd name="adj2" fmla="val 64255"/>
            </a:avLst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6" name="Rectangle 128"/>
          <p:cNvSpPr/>
          <p:nvPr/>
        </p:nvSpPr>
        <p:spPr>
          <a:xfrm>
            <a:off x="5969001" y="2892555"/>
            <a:ext cx="2332499" cy="538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dirty="0">
                <a:solidFill>
                  <a:srgbClr val="FF0066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Chunks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 live on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chunkservers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97" name="Rectangle 129"/>
          <p:cNvSpPr/>
          <p:nvPr/>
        </p:nvSpPr>
        <p:spPr>
          <a:xfrm>
            <a:off x="5062999" y="4508500"/>
            <a:ext cx="3088108" cy="538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The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master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 manages </a:t>
            </a:r>
            <a:b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</a:b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the file system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namespace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98" name="Rectangle 130"/>
          <p:cNvSpPr/>
          <p:nvPr/>
        </p:nvSpPr>
        <p:spPr>
          <a:xfrm>
            <a:off x="889001" y="4710379"/>
            <a:ext cx="998999" cy="31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dirty="0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master</a:t>
            </a:r>
            <a:endParaRPr lang="en-US" altLang="zh-CN" dirty="0">
              <a:solidFill>
                <a:srgbClr val="0033CC"/>
              </a:solidFill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228866"/>
            <a:ext cx="8630919" cy="900442"/>
          </a:xfrm>
        </p:spPr>
        <p:txBody>
          <a:bodyPr/>
          <a:lstStyle/>
          <a:p>
            <a:r>
              <a:rPr kumimoji="1" lang="en-US" altLang="zh-CN" dirty="0"/>
              <a:t>Previous</a:t>
            </a:r>
            <a:r>
              <a:rPr kumimoji="1" lang="zh-CN" altLang="en-US" dirty="0"/>
              <a:t> </a:t>
            </a:r>
            <a:r>
              <a:rPr kumimoji="1" lang="en-US" altLang="zh-CN" dirty="0"/>
              <a:t>lecture: single-machine file system</a:t>
            </a:r>
            <a:endParaRPr kumimoji="1" lang="zh-CN" altLang="en-US" b="0" dirty="0"/>
          </a:p>
        </p:txBody>
      </p:sp>
      <p:grpSp>
        <p:nvGrpSpPr>
          <p:cNvPr id="31" name="组合 30"/>
          <p:cNvGrpSpPr/>
          <p:nvPr/>
        </p:nvGrpSpPr>
        <p:grpSpPr>
          <a:xfrm>
            <a:off x="5818303" y="4272758"/>
            <a:ext cx="3038209" cy="1240753"/>
            <a:chOff x="5004048" y="4297660"/>
            <a:chExt cx="3038209" cy="1240753"/>
          </a:xfrm>
        </p:grpSpPr>
        <p:grpSp>
          <p:nvGrpSpPr>
            <p:cNvPr id="12" name="组合 11"/>
            <p:cNvGrpSpPr/>
            <p:nvPr/>
          </p:nvGrpSpPr>
          <p:grpSpPr>
            <a:xfrm>
              <a:off x="5004048" y="4297660"/>
              <a:ext cx="905319" cy="801616"/>
              <a:chOff x="5914584" y="4712265"/>
              <a:chExt cx="905319" cy="801616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5914584" y="4712265"/>
                <a:ext cx="901209" cy="801616"/>
                <a:chOff x="5914584" y="4712265"/>
                <a:chExt cx="901209" cy="801616"/>
              </a:xfrm>
            </p:grpSpPr>
            <p:sp>
              <p:nvSpPr>
                <p:cNvPr id="6" name="矩形 5"/>
                <p:cNvSpPr/>
                <p:nvPr/>
              </p:nvSpPr>
              <p:spPr>
                <a:xfrm>
                  <a:off x="6060281" y="4888681"/>
                  <a:ext cx="609817" cy="62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5914584" y="4712265"/>
                  <a:ext cx="90120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File server</a:t>
                  </a:r>
                  <a:endParaRPr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  <p:grpSp>
            <p:nvGrpSpPr>
              <p:cNvPr id="10" name="组合 9"/>
              <p:cNvGrpSpPr/>
              <p:nvPr/>
            </p:nvGrpSpPr>
            <p:grpSpPr>
              <a:xfrm>
                <a:off x="5914584" y="4989264"/>
                <a:ext cx="905319" cy="494965"/>
                <a:chOff x="4881156" y="4586631"/>
                <a:chExt cx="905319" cy="494965"/>
              </a:xfrm>
            </p:grpSpPr>
            <p:sp>
              <p:nvSpPr>
                <p:cNvPr id="7" name="一个圆顶角并剪去另一个顶角的矩形 6"/>
                <p:cNvSpPr/>
                <p:nvPr/>
              </p:nvSpPr>
              <p:spPr>
                <a:xfrm>
                  <a:off x="5087522" y="4586631"/>
                  <a:ext cx="492589" cy="461665"/>
                </a:xfrm>
                <a:prstGeom prst="snip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4881156" y="4619931"/>
                  <a:ext cx="9053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/>
                    <a:t>File:</a:t>
                  </a:r>
                  <a:endParaRPr kumimoji="1" lang="en-US" altLang="zh-CN" sz="1200" b="1" dirty="0"/>
                </a:p>
                <a:p>
                  <a:pPr algn="ctr"/>
                  <a:r>
                    <a:rPr kumimoji="1" lang="en-US" altLang="zh-CN" sz="1200" dirty="0"/>
                    <a:t>image</a:t>
                  </a:r>
                  <a:endParaRPr kumimoji="1" lang="zh-CN" altLang="en-US" sz="1200" dirty="0"/>
                </a:p>
              </p:txBody>
            </p:sp>
          </p:grpSp>
        </p:grpSp>
        <p:grpSp>
          <p:nvGrpSpPr>
            <p:cNvPr id="13" name="组合 12"/>
            <p:cNvGrpSpPr/>
            <p:nvPr/>
          </p:nvGrpSpPr>
          <p:grpSpPr>
            <a:xfrm>
              <a:off x="5835606" y="4297660"/>
              <a:ext cx="905319" cy="801616"/>
              <a:chOff x="5914584" y="4712265"/>
              <a:chExt cx="905319" cy="801616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5914584" y="4712265"/>
                <a:ext cx="901209" cy="801616"/>
                <a:chOff x="5914584" y="4712265"/>
                <a:chExt cx="901209" cy="801616"/>
              </a:xfrm>
            </p:grpSpPr>
            <p:sp>
              <p:nvSpPr>
                <p:cNvPr id="18" name="矩形 17"/>
                <p:cNvSpPr/>
                <p:nvPr/>
              </p:nvSpPr>
              <p:spPr>
                <a:xfrm>
                  <a:off x="6060281" y="4888681"/>
                  <a:ext cx="609817" cy="62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19" name="矩形 18"/>
                <p:cNvSpPr/>
                <p:nvPr/>
              </p:nvSpPr>
              <p:spPr>
                <a:xfrm>
                  <a:off x="5914584" y="4712265"/>
                  <a:ext cx="90120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File server</a:t>
                  </a:r>
                  <a:endParaRPr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5914584" y="4989264"/>
                <a:ext cx="905319" cy="494965"/>
                <a:chOff x="4881156" y="4586631"/>
                <a:chExt cx="905319" cy="494965"/>
              </a:xfrm>
            </p:grpSpPr>
            <p:sp>
              <p:nvSpPr>
                <p:cNvPr id="16" name="一个圆顶角并剪去另一个顶角的矩形 15"/>
                <p:cNvSpPr/>
                <p:nvPr/>
              </p:nvSpPr>
              <p:spPr>
                <a:xfrm>
                  <a:off x="5087522" y="4586631"/>
                  <a:ext cx="492589" cy="461665"/>
                </a:xfrm>
                <a:prstGeom prst="snip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>
                  <a:off x="4881156" y="4619931"/>
                  <a:ext cx="9053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solidFill>
                        <a:schemeClr val="accent6"/>
                      </a:solidFill>
                    </a:rPr>
                    <a:t>File:</a:t>
                  </a:r>
                  <a:endParaRPr kumimoji="1" lang="en-US" altLang="zh-CN" sz="1200" b="1" dirty="0">
                    <a:solidFill>
                      <a:schemeClr val="accent6"/>
                    </a:solidFill>
                  </a:endParaRPr>
                </a:p>
                <a:p>
                  <a:pPr algn="ctr"/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image</a:t>
                  </a:r>
                  <a:endParaRPr kumimoji="1"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</p:grpSp>
        <p:grpSp>
          <p:nvGrpSpPr>
            <p:cNvPr id="20" name="组合 19"/>
            <p:cNvGrpSpPr/>
            <p:nvPr/>
          </p:nvGrpSpPr>
          <p:grpSpPr>
            <a:xfrm>
              <a:off x="7136938" y="4297660"/>
              <a:ext cx="905319" cy="801616"/>
              <a:chOff x="5914584" y="4712265"/>
              <a:chExt cx="905319" cy="801616"/>
            </a:xfrm>
          </p:grpSpPr>
          <p:grpSp>
            <p:nvGrpSpPr>
              <p:cNvPr id="21" name="组合 20"/>
              <p:cNvGrpSpPr/>
              <p:nvPr/>
            </p:nvGrpSpPr>
            <p:grpSpPr>
              <a:xfrm>
                <a:off x="5914584" y="4712265"/>
                <a:ext cx="901209" cy="801616"/>
                <a:chOff x="5914584" y="4712265"/>
                <a:chExt cx="901209" cy="801616"/>
              </a:xfrm>
            </p:grpSpPr>
            <p:sp>
              <p:nvSpPr>
                <p:cNvPr id="25" name="矩形 24"/>
                <p:cNvSpPr/>
                <p:nvPr/>
              </p:nvSpPr>
              <p:spPr>
                <a:xfrm>
                  <a:off x="6060281" y="4888681"/>
                  <a:ext cx="609817" cy="62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5914584" y="4712265"/>
                  <a:ext cx="90120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File server</a:t>
                  </a:r>
                  <a:endParaRPr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  <p:grpSp>
            <p:nvGrpSpPr>
              <p:cNvPr id="22" name="组合 21"/>
              <p:cNvGrpSpPr/>
              <p:nvPr/>
            </p:nvGrpSpPr>
            <p:grpSpPr>
              <a:xfrm>
                <a:off x="5914584" y="4989264"/>
                <a:ext cx="905319" cy="494965"/>
                <a:chOff x="4881156" y="4586631"/>
                <a:chExt cx="905319" cy="494965"/>
              </a:xfrm>
            </p:grpSpPr>
            <p:sp>
              <p:nvSpPr>
                <p:cNvPr id="23" name="一个圆顶角并剪去另一个顶角的矩形 22"/>
                <p:cNvSpPr/>
                <p:nvPr/>
              </p:nvSpPr>
              <p:spPr>
                <a:xfrm>
                  <a:off x="5087522" y="4586631"/>
                  <a:ext cx="492589" cy="461665"/>
                </a:xfrm>
                <a:prstGeom prst="snip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4881156" y="4619931"/>
                  <a:ext cx="9053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solidFill>
                        <a:schemeClr val="accent6"/>
                      </a:solidFill>
                    </a:rPr>
                    <a:t>File:</a:t>
                  </a:r>
                  <a:endParaRPr kumimoji="1" lang="en-US" altLang="zh-CN" sz="1200" b="1" dirty="0">
                    <a:solidFill>
                      <a:schemeClr val="accent6"/>
                    </a:solidFill>
                  </a:endParaRPr>
                </a:p>
                <a:p>
                  <a:pPr algn="ctr"/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image</a:t>
                  </a:r>
                  <a:endParaRPr kumimoji="1"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</p:grpSp>
        <p:sp>
          <p:nvSpPr>
            <p:cNvPr id="27" name="矩形 26"/>
            <p:cNvSpPr/>
            <p:nvPr/>
          </p:nvSpPr>
          <p:spPr>
            <a:xfrm>
              <a:off x="6680258" y="4546994"/>
              <a:ext cx="49244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2400" dirty="0">
                  <a:solidFill>
                    <a:schemeClr val="accent6"/>
                  </a:solidFill>
                </a:rPr>
                <a:t>…</a:t>
              </a:r>
              <a:endParaRPr lang="zh-CN" altLang="en-US" sz="2400" dirty="0">
                <a:solidFill>
                  <a:schemeClr val="accent6"/>
                </a:solidFill>
              </a:endParaRPr>
            </a:p>
          </p:txBody>
        </p:sp>
        <p:cxnSp>
          <p:nvCxnSpPr>
            <p:cNvPr id="29" name="直线连接符 28"/>
            <p:cNvCxnSpPr/>
            <p:nvPr/>
          </p:nvCxnSpPr>
          <p:spPr>
            <a:xfrm>
              <a:off x="5090360" y="5161756"/>
              <a:ext cx="28884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5495307" y="5199859"/>
              <a:ext cx="2191626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solidFill>
                    <a:schemeClr val="accent6"/>
                  </a:solidFill>
                </a:rPr>
                <a:t>Distributed file system</a:t>
              </a:r>
              <a:endParaRPr lang="zh-CN" altLang="en-US" sz="16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5758122" y="2568458"/>
            <a:ext cx="3098390" cy="1384372"/>
            <a:chOff x="5645427" y="2766408"/>
            <a:chExt cx="3098390" cy="1384372"/>
          </a:xfrm>
        </p:grpSpPr>
        <p:grpSp>
          <p:nvGrpSpPr>
            <p:cNvPr id="33" name="组合 32"/>
            <p:cNvGrpSpPr/>
            <p:nvPr/>
          </p:nvGrpSpPr>
          <p:grpSpPr>
            <a:xfrm>
              <a:off x="5645427" y="2766408"/>
              <a:ext cx="1309974" cy="899967"/>
              <a:chOff x="6831174" y="4263832"/>
              <a:chExt cx="1309974" cy="899967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6848261" y="4495975"/>
                <a:ext cx="1212919" cy="66782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6831174" y="4263832"/>
                <a:ext cx="130997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accent6"/>
                    </a:solidFill>
                  </a:rPr>
                  <a:t>Database server</a:t>
                </a:r>
                <a:endParaRPr lang="zh-CN" altLang="en-US" sz="1200" dirty="0">
                  <a:solidFill>
                    <a:schemeClr val="accent6"/>
                  </a:solidFill>
                </a:endParaRPr>
              </a:p>
            </p:txBody>
          </p:sp>
          <p:grpSp>
            <p:nvGrpSpPr>
              <p:cNvPr id="36" name="组合 35"/>
              <p:cNvGrpSpPr/>
              <p:nvPr/>
            </p:nvGrpSpPr>
            <p:grpSpPr>
              <a:xfrm>
                <a:off x="6951983" y="4538944"/>
                <a:ext cx="1080001" cy="584154"/>
                <a:chOff x="6642225" y="3964214"/>
                <a:chExt cx="816191" cy="584154"/>
              </a:xfrm>
            </p:grpSpPr>
            <p:sp>
              <p:nvSpPr>
                <p:cNvPr id="37" name="磁盘 36"/>
                <p:cNvSpPr/>
                <p:nvPr/>
              </p:nvSpPr>
              <p:spPr>
                <a:xfrm>
                  <a:off x="6642225" y="3964214"/>
                  <a:ext cx="816191" cy="584154"/>
                </a:xfrm>
                <a:prstGeom prst="flowChartMagneticDisk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200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6679366" y="4033238"/>
                  <a:ext cx="733109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solidFill>
                        <a:schemeClr val="accent6"/>
                      </a:solidFill>
                    </a:rPr>
                    <a:t>Database</a:t>
                  </a:r>
                  <a:endParaRPr kumimoji="1" lang="en-US" altLang="zh-CN" sz="1200" b="1" dirty="0">
                    <a:solidFill>
                      <a:schemeClr val="accent6"/>
                    </a:solidFill>
                  </a:endParaRPr>
                </a:p>
                <a:p>
                  <a:pPr algn="ctr"/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user, price</a:t>
                  </a:r>
                  <a:endParaRPr kumimoji="1"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</p:grpSp>
        <p:grpSp>
          <p:nvGrpSpPr>
            <p:cNvPr id="39" name="组合 38"/>
            <p:cNvGrpSpPr/>
            <p:nvPr/>
          </p:nvGrpSpPr>
          <p:grpSpPr>
            <a:xfrm>
              <a:off x="7433843" y="2770148"/>
              <a:ext cx="1309974" cy="899967"/>
              <a:chOff x="6831174" y="4263832"/>
              <a:chExt cx="1309974" cy="899967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6848261" y="4495975"/>
                <a:ext cx="1212919" cy="66782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6831174" y="4263832"/>
                <a:ext cx="130997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accent6"/>
                    </a:solidFill>
                  </a:rPr>
                  <a:t>Database server</a:t>
                </a:r>
                <a:endParaRPr lang="zh-CN" altLang="en-US" sz="1200" dirty="0">
                  <a:solidFill>
                    <a:schemeClr val="accent6"/>
                  </a:solidFill>
                </a:endParaRPr>
              </a:p>
            </p:txBody>
          </p:sp>
          <p:grpSp>
            <p:nvGrpSpPr>
              <p:cNvPr id="42" name="组合 41"/>
              <p:cNvGrpSpPr/>
              <p:nvPr/>
            </p:nvGrpSpPr>
            <p:grpSpPr>
              <a:xfrm>
                <a:off x="6951983" y="4538944"/>
                <a:ext cx="1080001" cy="584154"/>
                <a:chOff x="6642225" y="3964214"/>
                <a:chExt cx="816191" cy="584154"/>
              </a:xfrm>
            </p:grpSpPr>
            <p:sp>
              <p:nvSpPr>
                <p:cNvPr id="43" name="磁盘 42"/>
                <p:cNvSpPr/>
                <p:nvPr/>
              </p:nvSpPr>
              <p:spPr>
                <a:xfrm>
                  <a:off x="6642225" y="3964214"/>
                  <a:ext cx="816191" cy="584154"/>
                </a:xfrm>
                <a:prstGeom prst="flowChartMagneticDisk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200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6679366" y="4033238"/>
                  <a:ext cx="733109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solidFill>
                        <a:schemeClr val="accent6"/>
                      </a:solidFill>
                    </a:rPr>
                    <a:t>Database</a:t>
                  </a:r>
                  <a:endParaRPr kumimoji="1" lang="en-US" altLang="zh-CN" sz="1200" b="1" dirty="0">
                    <a:solidFill>
                      <a:schemeClr val="accent6"/>
                    </a:solidFill>
                  </a:endParaRPr>
                </a:p>
                <a:p>
                  <a:pPr algn="ctr"/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user, price</a:t>
                  </a:r>
                  <a:endParaRPr kumimoji="1"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</p:grpSp>
        <p:cxnSp>
          <p:nvCxnSpPr>
            <p:cNvPr id="45" name="直线连接符 44"/>
            <p:cNvCxnSpPr/>
            <p:nvPr/>
          </p:nvCxnSpPr>
          <p:spPr>
            <a:xfrm>
              <a:off x="5645427" y="3793604"/>
              <a:ext cx="30813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/>
            <p:cNvSpPr/>
            <p:nvPr/>
          </p:nvSpPr>
          <p:spPr>
            <a:xfrm>
              <a:off x="6897697" y="3066734"/>
              <a:ext cx="49244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2400" dirty="0">
                  <a:solidFill>
                    <a:schemeClr val="accent6"/>
                  </a:solidFill>
                </a:rPr>
                <a:t>…</a:t>
              </a:r>
              <a:endParaRPr lang="zh-CN" altLang="en-US" sz="2400" dirty="0">
                <a:solidFill>
                  <a:schemeClr val="accent6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151448" y="3812226"/>
              <a:ext cx="2064989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solidFill>
                    <a:schemeClr val="accent6"/>
                  </a:solidFill>
                </a:rPr>
                <a:t>Distributed database</a:t>
              </a:r>
              <a:endParaRPr lang="zh-CN" altLang="en-US" sz="16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5383207" y="1199766"/>
            <a:ext cx="3704912" cy="1076455"/>
            <a:chOff x="5248883" y="1420516"/>
            <a:chExt cx="3704912" cy="1076455"/>
          </a:xfrm>
        </p:grpSpPr>
        <p:grpSp>
          <p:nvGrpSpPr>
            <p:cNvPr id="63" name="组合 62"/>
            <p:cNvGrpSpPr/>
            <p:nvPr/>
          </p:nvGrpSpPr>
          <p:grpSpPr>
            <a:xfrm>
              <a:off x="5248883" y="1420516"/>
              <a:ext cx="3704912" cy="608773"/>
              <a:chOff x="5248883" y="1420516"/>
              <a:chExt cx="3704912" cy="608773"/>
            </a:xfrm>
          </p:grpSpPr>
          <p:grpSp>
            <p:nvGrpSpPr>
              <p:cNvPr id="50" name="组合 49"/>
              <p:cNvGrpSpPr/>
              <p:nvPr/>
            </p:nvGrpSpPr>
            <p:grpSpPr>
              <a:xfrm>
                <a:off x="5248883" y="1424862"/>
                <a:ext cx="1215397" cy="604427"/>
                <a:chOff x="4705349" y="3308267"/>
                <a:chExt cx="1215397" cy="604427"/>
              </a:xfrm>
            </p:grpSpPr>
            <p:sp>
              <p:nvSpPr>
                <p:cNvPr id="51" name="梯形 50"/>
                <p:cNvSpPr/>
                <p:nvPr/>
              </p:nvSpPr>
              <p:spPr>
                <a:xfrm>
                  <a:off x="4857850" y="3506191"/>
                  <a:ext cx="910397" cy="406503"/>
                </a:xfrm>
                <a:prstGeom prst="trapezoi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4896935" y="3566708"/>
                  <a:ext cx="79220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solidFill>
                        <a:schemeClr val="accent6"/>
                      </a:solidFill>
                    </a:rPr>
                    <a:t>Caching</a:t>
                  </a:r>
                  <a:endParaRPr kumimoji="1" lang="en-US" altLang="zh-CN" sz="1200" b="1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53" name="矩形 52"/>
                <p:cNvSpPr/>
                <p:nvPr/>
              </p:nvSpPr>
              <p:spPr>
                <a:xfrm>
                  <a:off x="4705349" y="3308267"/>
                  <a:ext cx="12153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Caching server</a:t>
                  </a:r>
                  <a:endParaRPr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  <p:grpSp>
            <p:nvGrpSpPr>
              <p:cNvPr id="54" name="组合 53"/>
              <p:cNvGrpSpPr/>
              <p:nvPr/>
            </p:nvGrpSpPr>
            <p:grpSpPr>
              <a:xfrm>
                <a:off x="6350866" y="1424862"/>
                <a:ext cx="1215397" cy="604427"/>
                <a:chOff x="4705349" y="3308267"/>
                <a:chExt cx="1215397" cy="604427"/>
              </a:xfrm>
            </p:grpSpPr>
            <p:sp>
              <p:nvSpPr>
                <p:cNvPr id="55" name="梯形 54"/>
                <p:cNvSpPr/>
                <p:nvPr/>
              </p:nvSpPr>
              <p:spPr>
                <a:xfrm>
                  <a:off x="4857850" y="3506191"/>
                  <a:ext cx="910397" cy="406503"/>
                </a:xfrm>
                <a:prstGeom prst="trapezoi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56" name="矩形 55"/>
                <p:cNvSpPr/>
                <p:nvPr/>
              </p:nvSpPr>
              <p:spPr>
                <a:xfrm>
                  <a:off x="4896935" y="3566708"/>
                  <a:ext cx="79220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solidFill>
                        <a:schemeClr val="accent6"/>
                      </a:solidFill>
                    </a:rPr>
                    <a:t>Caching</a:t>
                  </a:r>
                  <a:endParaRPr kumimoji="1" lang="en-US" altLang="zh-CN" sz="1200" b="1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57" name="矩形 56"/>
                <p:cNvSpPr/>
                <p:nvPr/>
              </p:nvSpPr>
              <p:spPr>
                <a:xfrm>
                  <a:off x="4705349" y="3308267"/>
                  <a:ext cx="12153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Caching server</a:t>
                  </a:r>
                  <a:endParaRPr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  <p:grpSp>
            <p:nvGrpSpPr>
              <p:cNvPr id="58" name="组合 57"/>
              <p:cNvGrpSpPr/>
              <p:nvPr/>
            </p:nvGrpSpPr>
            <p:grpSpPr>
              <a:xfrm>
                <a:off x="7738398" y="1420516"/>
                <a:ext cx="1215397" cy="604427"/>
                <a:chOff x="4705349" y="3308267"/>
                <a:chExt cx="1215397" cy="604427"/>
              </a:xfrm>
            </p:grpSpPr>
            <p:sp>
              <p:nvSpPr>
                <p:cNvPr id="59" name="梯形 58"/>
                <p:cNvSpPr/>
                <p:nvPr/>
              </p:nvSpPr>
              <p:spPr>
                <a:xfrm>
                  <a:off x="4857850" y="3506191"/>
                  <a:ext cx="910397" cy="406503"/>
                </a:xfrm>
                <a:prstGeom prst="trapezoi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60" name="矩形 59"/>
                <p:cNvSpPr/>
                <p:nvPr/>
              </p:nvSpPr>
              <p:spPr>
                <a:xfrm>
                  <a:off x="4896935" y="3566708"/>
                  <a:ext cx="79220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solidFill>
                        <a:schemeClr val="accent6"/>
                      </a:solidFill>
                    </a:rPr>
                    <a:t>Caching</a:t>
                  </a:r>
                  <a:endParaRPr kumimoji="1" lang="en-US" altLang="zh-CN" sz="1200" b="1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61" name="矩形 60"/>
                <p:cNvSpPr/>
                <p:nvPr/>
              </p:nvSpPr>
              <p:spPr>
                <a:xfrm>
                  <a:off x="4705349" y="3308267"/>
                  <a:ext cx="12153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Caching server</a:t>
                  </a:r>
                  <a:endParaRPr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  <p:sp>
            <p:nvSpPr>
              <p:cNvPr id="62" name="矩形 61"/>
              <p:cNvSpPr/>
              <p:nvPr/>
            </p:nvSpPr>
            <p:spPr>
              <a:xfrm>
                <a:off x="7415910" y="1502122"/>
                <a:ext cx="492443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accent6"/>
                    </a:solidFill>
                  </a:rPr>
                  <a:t>…</a:t>
                </a:r>
                <a:endParaRPr lang="zh-CN" altLang="en-US" sz="2400" dirty="0">
                  <a:solidFill>
                    <a:schemeClr val="accent6"/>
                  </a:solidFill>
                </a:endParaRPr>
              </a:p>
            </p:txBody>
          </p:sp>
        </p:grpSp>
        <p:cxnSp>
          <p:nvCxnSpPr>
            <p:cNvPr id="64" name="直线连接符 63"/>
            <p:cNvCxnSpPr/>
            <p:nvPr/>
          </p:nvCxnSpPr>
          <p:spPr>
            <a:xfrm>
              <a:off x="5308749" y="2137420"/>
              <a:ext cx="36450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矩形 65"/>
            <p:cNvSpPr/>
            <p:nvPr/>
          </p:nvSpPr>
          <p:spPr>
            <a:xfrm>
              <a:off x="6027005" y="2158417"/>
              <a:ext cx="1927131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solidFill>
                    <a:schemeClr val="accent6"/>
                  </a:solidFill>
                </a:rPr>
                <a:t>Distributed caching</a:t>
              </a:r>
              <a:endParaRPr lang="zh-CN" altLang="en-US" sz="16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2236116" y="3199271"/>
            <a:ext cx="768261" cy="2146974"/>
            <a:chOff x="3096000" y="3119298"/>
            <a:chExt cx="768261" cy="2146974"/>
          </a:xfrm>
        </p:grpSpPr>
        <p:sp>
          <p:nvSpPr>
            <p:cNvPr id="68" name="矩形 67"/>
            <p:cNvSpPr/>
            <p:nvPr/>
          </p:nvSpPr>
          <p:spPr>
            <a:xfrm>
              <a:off x="3096000" y="3119298"/>
              <a:ext cx="725111" cy="214697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 rot="5400000">
              <a:off x="2988299" y="3437380"/>
              <a:ext cx="690955" cy="180000"/>
              <a:chOff x="4884739" y="2696400"/>
              <a:chExt cx="690955" cy="180000"/>
            </a:xfrm>
          </p:grpSpPr>
          <p:sp>
            <p:nvSpPr>
              <p:cNvPr id="70" name="矩形 69"/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 rot="5400000">
              <a:off x="3219367" y="3437381"/>
              <a:ext cx="690955" cy="180000"/>
              <a:chOff x="4884739" y="2696400"/>
              <a:chExt cx="690955" cy="180000"/>
            </a:xfrm>
          </p:grpSpPr>
          <p:sp>
            <p:nvSpPr>
              <p:cNvPr id="74" name="矩形 73"/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 rot="5400000">
              <a:off x="2988299" y="4762203"/>
              <a:ext cx="690955" cy="180000"/>
              <a:chOff x="4884739" y="2696400"/>
              <a:chExt cx="690955" cy="180000"/>
            </a:xfrm>
          </p:grpSpPr>
          <p:sp>
            <p:nvSpPr>
              <p:cNvPr id="86" name="矩形 85"/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89" name="组合 88"/>
            <p:cNvGrpSpPr/>
            <p:nvPr/>
          </p:nvGrpSpPr>
          <p:grpSpPr>
            <a:xfrm rot="5400000">
              <a:off x="3219367" y="4762204"/>
              <a:ext cx="690955" cy="180000"/>
              <a:chOff x="4884739" y="2696400"/>
              <a:chExt cx="690955" cy="180000"/>
            </a:xfrm>
          </p:grpSpPr>
          <p:sp>
            <p:nvSpPr>
              <p:cNvPr id="90" name="矩形 89"/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93" name="矩形 92"/>
            <p:cNvSpPr/>
            <p:nvPr/>
          </p:nvSpPr>
          <p:spPr>
            <a:xfrm>
              <a:off x="3126559" y="4015893"/>
              <a:ext cx="737702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200" dirty="0">
                  <a:solidFill>
                    <a:srgbClr val="000000"/>
                  </a:solidFill>
                </a:rPr>
                <a:t>Load</a:t>
              </a:r>
              <a:endParaRPr kumimoji="1" lang="en-US" altLang="zh-CN" sz="1200" dirty="0">
                <a:solidFill>
                  <a:srgbClr val="000000"/>
                </a:solidFill>
              </a:endParaRPr>
            </a:p>
            <a:p>
              <a:r>
                <a:rPr kumimoji="1" lang="en-US" altLang="zh-CN" sz="1200" dirty="0">
                  <a:solidFill>
                    <a:srgbClr val="000000"/>
                  </a:solidFill>
                </a:rPr>
                <a:t>Balance</a:t>
              </a:r>
              <a:endParaRPr lang="zh-CN" altLang="en-US" sz="1200" dirty="0"/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3302994" y="2814021"/>
            <a:ext cx="1703228" cy="1049410"/>
            <a:chOff x="5882155" y="4329138"/>
            <a:chExt cx="1703228" cy="1049410"/>
          </a:xfrm>
        </p:grpSpPr>
        <p:sp>
          <p:nvSpPr>
            <p:cNvPr id="96" name="矩形 95"/>
            <p:cNvSpPr/>
            <p:nvPr/>
          </p:nvSpPr>
          <p:spPr>
            <a:xfrm>
              <a:off x="5882155" y="4329138"/>
              <a:ext cx="1703228" cy="90044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solidFill>
                  <a:schemeClr val="accent6"/>
                </a:solidFill>
              </a:endParaRPr>
            </a:p>
          </p:txBody>
        </p:sp>
        <p:sp>
          <p:nvSpPr>
            <p:cNvPr id="97" name="圆角矩形 96"/>
            <p:cNvSpPr/>
            <p:nvPr/>
          </p:nvSpPr>
          <p:spPr>
            <a:xfrm>
              <a:off x="5919232" y="4422093"/>
              <a:ext cx="1564153" cy="64325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chemeClr val="accent6"/>
                  </a:solidFill>
                </a:rPr>
                <a:t>Application #1</a:t>
              </a:r>
              <a:endParaRPr kumimoji="1" lang="en-US" altLang="zh-CN" sz="1200" b="1" dirty="0">
                <a:solidFill>
                  <a:schemeClr val="accent6"/>
                </a:solidFill>
              </a:endParaRPr>
            </a:p>
            <a:p>
              <a:pPr algn="ctr"/>
              <a:r>
                <a:rPr kumimoji="1" lang="en-US" altLang="zh-CN" sz="1200" dirty="0">
                  <a:solidFill>
                    <a:schemeClr val="accent6"/>
                  </a:solidFill>
                </a:rPr>
                <a:t>generate the page</a:t>
              </a:r>
              <a:endParaRPr kumimoji="1" lang="en-US" altLang="zh-CN" sz="1200" dirty="0">
                <a:solidFill>
                  <a:schemeClr val="accent6"/>
                </a:solidFill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5999834" y="5101549"/>
              <a:ext cx="140294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sz="1200" dirty="0">
                  <a:solidFill>
                    <a:schemeClr val="accent6"/>
                  </a:solidFill>
                </a:rPr>
                <a:t>Application server</a:t>
              </a:r>
              <a:endParaRPr lang="zh-CN" altLang="en-US" sz="12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3270533" y="4048243"/>
            <a:ext cx="1703228" cy="1049410"/>
            <a:chOff x="5882155" y="4329138"/>
            <a:chExt cx="1703228" cy="1049410"/>
          </a:xfrm>
        </p:grpSpPr>
        <p:sp>
          <p:nvSpPr>
            <p:cNvPr id="111" name="矩形 110"/>
            <p:cNvSpPr/>
            <p:nvPr/>
          </p:nvSpPr>
          <p:spPr>
            <a:xfrm>
              <a:off x="5882155" y="4329138"/>
              <a:ext cx="1703228" cy="90044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solidFill>
                  <a:schemeClr val="accent6"/>
                </a:solidFill>
              </a:endParaRPr>
            </a:p>
          </p:txBody>
        </p:sp>
        <p:sp>
          <p:nvSpPr>
            <p:cNvPr id="112" name="圆角矩形 111"/>
            <p:cNvSpPr/>
            <p:nvPr/>
          </p:nvSpPr>
          <p:spPr>
            <a:xfrm>
              <a:off x="5919232" y="4422093"/>
              <a:ext cx="1564153" cy="64325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chemeClr val="accent6"/>
                  </a:solidFill>
                </a:rPr>
                <a:t>Application #2</a:t>
              </a:r>
              <a:endParaRPr kumimoji="1" lang="en-US" altLang="zh-CN" sz="1200" b="1" dirty="0">
                <a:solidFill>
                  <a:schemeClr val="accent6"/>
                </a:solidFill>
              </a:endParaRPr>
            </a:p>
            <a:p>
              <a:pPr algn="ctr"/>
              <a:r>
                <a:rPr kumimoji="1" lang="en-US" altLang="zh-CN" sz="1200" dirty="0">
                  <a:solidFill>
                    <a:schemeClr val="accent6"/>
                  </a:solidFill>
                </a:rPr>
                <a:t>add the order</a:t>
              </a:r>
              <a:endParaRPr kumimoji="1" lang="en-US" altLang="zh-CN" sz="1200" dirty="0">
                <a:solidFill>
                  <a:schemeClr val="accent6"/>
                </a:solidFill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5999834" y="5101549"/>
              <a:ext cx="140294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sz="1200" dirty="0">
                  <a:solidFill>
                    <a:schemeClr val="accent6"/>
                  </a:solidFill>
                </a:rPr>
                <a:t>Application server</a:t>
              </a:r>
              <a:endParaRPr lang="zh-CN" altLang="en-US" sz="12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16" name="矩形 115"/>
          <p:cNvSpPr/>
          <p:nvPr/>
        </p:nvSpPr>
        <p:spPr>
          <a:xfrm rot="5400000">
            <a:off x="3984226" y="5112000"/>
            <a:ext cx="4924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chemeClr val="accent6"/>
                </a:solidFill>
              </a:rPr>
              <a:t>…</a:t>
            </a:r>
            <a:endParaRPr lang="zh-CN" altLang="en-US" sz="2400" dirty="0">
              <a:solidFill>
                <a:schemeClr val="accent6"/>
              </a:solidFill>
            </a:endParaRPr>
          </a:p>
        </p:txBody>
      </p:sp>
      <p:cxnSp>
        <p:nvCxnSpPr>
          <p:cNvPr id="32" name="直线连接符 31"/>
          <p:cNvCxnSpPr/>
          <p:nvPr/>
        </p:nvCxnSpPr>
        <p:spPr>
          <a:xfrm>
            <a:off x="1979712" y="2706957"/>
            <a:ext cx="0" cy="35864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/>
          <p:cNvCxnSpPr/>
          <p:nvPr/>
        </p:nvCxnSpPr>
        <p:spPr>
          <a:xfrm>
            <a:off x="1979712" y="2706957"/>
            <a:ext cx="324036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/>
          <p:cNvCxnSpPr/>
          <p:nvPr/>
        </p:nvCxnSpPr>
        <p:spPr>
          <a:xfrm flipV="1">
            <a:off x="5220072" y="1129308"/>
            <a:ext cx="0" cy="157764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/>
          <p:cNvCxnSpPr/>
          <p:nvPr/>
        </p:nvCxnSpPr>
        <p:spPr>
          <a:xfrm>
            <a:off x="5220072" y="1129308"/>
            <a:ext cx="439248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/>
          <p:cNvGrpSpPr/>
          <p:nvPr/>
        </p:nvGrpSpPr>
        <p:grpSpPr>
          <a:xfrm rot="16200000">
            <a:off x="703673" y="3881347"/>
            <a:ext cx="1548280" cy="638043"/>
            <a:chOff x="6020855" y="1361203"/>
            <a:chExt cx="1548280" cy="638043"/>
          </a:xfrm>
        </p:grpSpPr>
        <p:sp>
          <p:nvSpPr>
            <p:cNvPr id="102" name="云形 101"/>
            <p:cNvSpPr/>
            <p:nvPr/>
          </p:nvSpPr>
          <p:spPr>
            <a:xfrm>
              <a:off x="6020855" y="1361203"/>
              <a:ext cx="1548280" cy="638043"/>
            </a:xfrm>
            <a:prstGeom prst="clou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6311529" y="1443038"/>
              <a:ext cx="9669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rgbClr val="000000"/>
                  </a:solidFill>
                </a:rPr>
                <a:t>Internet</a:t>
              </a:r>
              <a:endParaRPr lang="zh-CN" altLang="en-US" dirty="0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1911161" y="3550232"/>
            <a:ext cx="252000" cy="517828"/>
            <a:chOff x="1735514" y="3550232"/>
            <a:chExt cx="420567" cy="517828"/>
          </a:xfrm>
        </p:grpSpPr>
        <p:cxnSp>
          <p:nvCxnSpPr>
            <p:cNvPr id="104" name="直线箭头连接符 103"/>
            <p:cNvCxnSpPr/>
            <p:nvPr/>
          </p:nvCxnSpPr>
          <p:spPr>
            <a:xfrm>
              <a:off x="1735514" y="3550232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线箭头连接符 105"/>
            <p:cNvCxnSpPr/>
            <p:nvPr/>
          </p:nvCxnSpPr>
          <p:spPr>
            <a:xfrm>
              <a:off x="1735514" y="3720585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箭头连接符 106"/>
            <p:cNvCxnSpPr/>
            <p:nvPr/>
          </p:nvCxnSpPr>
          <p:spPr>
            <a:xfrm>
              <a:off x="1735514" y="3897707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箭头连接符 107"/>
            <p:cNvCxnSpPr/>
            <p:nvPr/>
          </p:nvCxnSpPr>
          <p:spPr>
            <a:xfrm>
              <a:off x="1735514" y="4068060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组合 114"/>
          <p:cNvGrpSpPr/>
          <p:nvPr/>
        </p:nvGrpSpPr>
        <p:grpSpPr>
          <a:xfrm>
            <a:off x="1907704" y="4263806"/>
            <a:ext cx="252000" cy="517828"/>
            <a:chOff x="1735514" y="3550232"/>
            <a:chExt cx="420567" cy="517828"/>
          </a:xfrm>
        </p:grpSpPr>
        <p:cxnSp>
          <p:nvCxnSpPr>
            <p:cNvPr id="117" name="直线箭头连接符 116"/>
            <p:cNvCxnSpPr/>
            <p:nvPr/>
          </p:nvCxnSpPr>
          <p:spPr>
            <a:xfrm>
              <a:off x="1735514" y="3550232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线箭头连接符 117"/>
            <p:cNvCxnSpPr/>
            <p:nvPr/>
          </p:nvCxnSpPr>
          <p:spPr>
            <a:xfrm>
              <a:off x="1735514" y="3720585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线箭头连接符 118"/>
            <p:cNvCxnSpPr/>
            <p:nvPr/>
          </p:nvCxnSpPr>
          <p:spPr>
            <a:xfrm>
              <a:off x="1735514" y="3897707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线箭头连接符 119"/>
            <p:cNvCxnSpPr/>
            <p:nvPr/>
          </p:nvCxnSpPr>
          <p:spPr>
            <a:xfrm>
              <a:off x="1735514" y="4068060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任意形状 98"/>
          <p:cNvSpPr/>
          <p:nvPr/>
        </p:nvSpPr>
        <p:spPr>
          <a:xfrm>
            <a:off x="2675106" y="2972121"/>
            <a:ext cx="680937" cy="425574"/>
          </a:xfrm>
          <a:custGeom>
            <a:avLst/>
            <a:gdLst>
              <a:gd name="connsiteX0" fmla="*/ 0 w 680937"/>
              <a:gd name="connsiteY0" fmla="*/ 403377 h 425574"/>
              <a:gd name="connsiteX1" fmla="*/ 447473 w 680937"/>
              <a:gd name="connsiteY1" fmla="*/ 383922 h 425574"/>
              <a:gd name="connsiteX2" fmla="*/ 379379 w 680937"/>
              <a:gd name="connsiteY2" fmla="*/ 23998 h 425574"/>
              <a:gd name="connsiteX3" fmla="*/ 680937 w 680937"/>
              <a:gd name="connsiteY3" fmla="*/ 62909 h 425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0937" h="425574">
                <a:moveTo>
                  <a:pt x="0" y="403377"/>
                </a:moveTo>
                <a:cubicBezTo>
                  <a:pt x="192121" y="425264"/>
                  <a:pt x="384243" y="447152"/>
                  <a:pt x="447473" y="383922"/>
                </a:cubicBezTo>
                <a:cubicBezTo>
                  <a:pt x="510703" y="320692"/>
                  <a:pt x="340468" y="77500"/>
                  <a:pt x="379379" y="23998"/>
                </a:cubicBezTo>
                <a:cubicBezTo>
                  <a:pt x="418290" y="-29504"/>
                  <a:pt x="549613" y="16702"/>
                  <a:pt x="680937" y="62909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100" name="任意形状 99"/>
          <p:cNvSpPr/>
          <p:nvPr/>
        </p:nvSpPr>
        <p:spPr>
          <a:xfrm>
            <a:off x="2733472" y="3533078"/>
            <a:ext cx="671209" cy="1017912"/>
          </a:xfrm>
          <a:custGeom>
            <a:avLst/>
            <a:gdLst>
              <a:gd name="connsiteX0" fmla="*/ 0 w 671209"/>
              <a:gd name="connsiteY0" fmla="*/ 75884 h 1017912"/>
              <a:gd name="connsiteX1" fmla="*/ 291830 w 671209"/>
              <a:gd name="connsiteY1" fmla="*/ 85611 h 1017912"/>
              <a:gd name="connsiteX2" fmla="*/ 340468 w 671209"/>
              <a:gd name="connsiteY2" fmla="*/ 941645 h 1017912"/>
              <a:gd name="connsiteX3" fmla="*/ 671209 w 671209"/>
              <a:gd name="connsiteY3" fmla="*/ 922190 h 1017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209" h="1017912">
                <a:moveTo>
                  <a:pt x="0" y="75884"/>
                </a:moveTo>
                <a:cubicBezTo>
                  <a:pt x="117542" y="8601"/>
                  <a:pt x="235085" y="-58682"/>
                  <a:pt x="291830" y="85611"/>
                </a:cubicBezTo>
                <a:cubicBezTo>
                  <a:pt x="348575" y="229904"/>
                  <a:pt x="277238" y="802215"/>
                  <a:pt x="340468" y="941645"/>
                </a:cubicBezTo>
                <a:cubicBezTo>
                  <a:pt x="403698" y="1081075"/>
                  <a:pt x="537453" y="1001632"/>
                  <a:pt x="671209" y="92219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105" name="任意形状 104"/>
          <p:cNvSpPr/>
          <p:nvPr/>
        </p:nvSpPr>
        <p:spPr>
          <a:xfrm>
            <a:off x="2743200" y="4928179"/>
            <a:ext cx="1215957" cy="488037"/>
          </a:xfrm>
          <a:custGeom>
            <a:avLst/>
            <a:gdLst>
              <a:gd name="connsiteX0" fmla="*/ 0 w 1215957"/>
              <a:gd name="connsiteY0" fmla="*/ 3744 h 488037"/>
              <a:gd name="connsiteX1" fmla="*/ 379379 w 1215957"/>
              <a:gd name="connsiteY1" fmla="*/ 62110 h 488037"/>
              <a:gd name="connsiteX2" fmla="*/ 680936 w 1215957"/>
              <a:gd name="connsiteY2" fmla="*/ 431761 h 488037"/>
              <a:gd name="connsiteX3" fmla="*/ 1215957 w 1215957"/>
              <a:gd name="connsiteY3" fmla="*/ 480400 h 488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5957" h="488037">
                <a:moveTo>
                  <a:pt x="0" y="3744"/>
                </a:moveTo>
                <a:cubicBezTo>
                  <a:pt x="132945" y="-2741"/>
                  <a:pt x="265890" y="-9226"/>
                  <a:pt x="379379" y="62110"/>
                </a:cubicBezTo>
                <a:cubicBezTo>
                  <a:pt x="492868" y="133446"/>
                  <a:pt x="541506" y="362046"/>
                  <a:pt x="680936" y="431761"/>
                </a:cubicBezTo>
                <a:cubicBezTo>
                  <a:pt x="820366" y="501476"/>
                  <a:pt x="1018161" y="490938"/>
                  <a:pt x="1215957" y="48040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121" name="任意形状 120"/>
          <p:cNvSpPr/>
          <p:nvPr/>
        </p:nvSpPr>
        <p:spPr>
          <a:xfrm>
            <a:off x="4864086" y="2014176"/>
            <a:ext cx="1283795" cy="1189054"/>
          </a:xfrm>
          <a:custGeom>
            <a:avLst/>
            <a:gdLst>
              <a:gd name="connsiteX0" fmla="*/ 9471 w 1283795"/>
              <a:gd name="connsiteY0" fmla="*/ 1118130 h 1189054"/>
              <a:gd name="connsiteX1" fmla="*/ 67837 w 1283795"/>
              <a:gd name="connsiteY1" fmla="*/ 1127858 h 1189054"/>
              <a:gd name="connsiteX2" fmla="*/ 515310 w 1283795"/>
              <a:gd name="connsiteY2" fmla="*/ 1108403 h 1189054"/>
              <a:gd name="connsiteX3" fmla="*/ 641769 w 1283795"/>
              <a:gd name="connsiteY3" fmla="*/ 106454 h 1189054"/>
              <a:gd name="connsiteX4" fmla="*/ 1283795 w 1283795"/>
              <a:gd name="connsiteY4" fmla="*/ 77271 h 1189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3795" h="1189054">
                <a:moveTo>
                  <a:pt x="9471" y="1118130"/>
                </a:moveTo>
                <a:cubicBezTo>
                  <a:pt x="-3499" y="1123804"/>
                  <a:pt x="-16469" y="1129479"/>
                  <a:pt x="67837" y="1127858"/>
                </a:cubicBezTo>
                <a:cubicBezTo>
                  <a:pt x="152143" y="1126237"/>
                  <a:pt x="419655" y="1278637"/>
                  <a:pt x="515310" y="1108403"/>
                </a:cubicBezTo>
                <a:cubicBezTo>
                  <a:pt x="610965" y="938169"/>
                  <a:pt x="513688" y="278309"/>
                  <a:pt x="641769" y="106454"/>
                </a:cubicBezTo>
                <a:cubicBezTo>
                  <a:pt x="769850" y="-65401"/>
                  <a:pt x="1026822" y="5935"/>
                  <a:pt x="1283795" y="77271"/>
                </a:cubicBezTo>
              </a:path>
            </a:pathLst>
          </a:custGeom>
          <a:noFill/>
          <a:ln w="25400">
            <a:solidFill>
              <a:schemeClr val="accent6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122" name="任意形状 121"/>
          <p:cNvSpPr/>
          <p:nvPr/>
        </p:nvSpPr>
        <p:spPr>
          <a:xfrm>
            <a:off x="4902740" y="4349164"/>
            <a:ext cx="1420239" cy="942683"/>
          </a:xfrm>
          <a:custGeom>
            <a:avLst/>
            <a:gdLst>
              <a:gd name="connsiteX0" fmla="*/ 0 w 1420239"/>
              <a:gd name="connsiteY0" fmla="*/ 47738 h 942683"/>
              <a:gd name="connsiteX1" fmla="*/ 593388 w 1420239"/>
              <a:gd name="connsiteY1" fmla="*/ 47738 h 942683"/>
              <a:gd name="connsiteX2" fmla="*/ 680937 w 1420239"/>
              <a:gd name="connsiteY2" fmla="*/ 543849 h 942683"/>
              <a:gd name="connsiteX3" fmla="*/ 1420239 w 1420239"/>
              <a:gd name="connsiteY3" fmla="*/ 942683 h 942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0239" h="942683">
                <a:moveTo>
                  <a:pt x="0" y="47738"/>
                </a:moveTo>
                <a:cubicBezTo>
                  <a:pt x="239949" y="6395"/>
                  <a:pt x="479899" y="-34947"/>
                  <a:pt x="593388" y="47738"/>
                </a:cubicBezTo>
                <a:cubicBezTo>
                  <a:pt x="706877" y="130423"/>
                  <a:pt x="543129" y="394692"/>
                  <a:pt x="680937" y="543849"/>
                </a:cubicBezTo>
                <a:cubicBezTo>
                  <a:pt x="818745" y="693006"/>
                  <a:pt x="1119492" y="817844"/>
                  <a:pt x="1420239" y="942683"/>
                </a:cubicBezTo>
              </a:path>
            </a:pathLst>
          </a:custGeom>
          <a:noFill/>
          <a:ln w="25400">
            <a:solidFill>
              <a:schemeClr val="accent6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123" name="任意形状 122"/>
          <p:cNvSpPr/>
          <p:nvPr/>
        </p:nvSpPr>
        <p:spPr>
          <a:xfrm>
            <a:off x="4931923" y="3381875"/>
            <a:ext cx="1313234" cy="460911"/>
          </a:xfrm>
          <a:custGeom>
            <a:avLst/>
            <a:gdLst>
              <a:gd name="connsiteX0" fmla="*/ 0 w 1313234"/>
              <a:gd name="connsiteY0" fmla="*/ 51989 h 460911"/>
              <a:gd name="connsiteX1" fmla="*/ 437745 w 1313234"/>
              <a:gd name="connsiteY1" fmla="*/ 32534 h 460911"/>
              <a:gd name="connsiteX2" fmla="*/ 428017 w 1313234"/>
              <a:gd name="connsiteY2" fmla="*/ 431368 h 460911"/>
              <a:gd name="connsiteX3" fmla="*/ 1313234 w 1313234"/>
              <a:gd name="connsiteY3" fmla="*/ 431368 h 460911"/>
              <a:gd name="connsiteX4" fmla="*/ 1313234 w 1313234"/>
              <a:gd name="connsiteY4" fmla="*/ 431368 h 460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3234" h="460911">
                <a:moveTo>
                  <a:pt x="0" y="51989"/>
                </a:moveTo>
                <a:cubicBezTo>
                  <a:pt x="183204" y="10646"/>
                  <a:pt x="366409" y="-30696"/>
                  <a:pt x="437745" y="32534"/>
                </a:cubicBezTo>
                <a:cubicBezTo>
                  <a:pt x="509081" y="95764"/>
                  <a:pt x="282102" y="364896"/>
                  <a:pt x="428017" y="431368"/>
                </a:cubicBezTo>
                <a:cubicBezTo>
                  <a:pt x="573932" y="497840"/>
                  <a:pt x="1313234" y="431368"/>
                  <a:pt x="1313234" y="431368"/>
                </a:cubicBezTo>
                <a:lnTo>
                  <a:pt x="1313234" y="431368"/>
                </a:lnTo>
              </a:path>
            </a:pathLst>
          </a:custGeom>
          <a:noFill/>
          <a:ln w="25400">
            <a:solidFill>
              <a:schemeClr val="accent6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pic>
        <p:nvPicPr>
          <p:cNvPr id="125" name="图片 1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945" y="3397695"/>
            <a:ext cx="329286" cy="329286"/>
          </a:xfrm>
          <a:prstGeom prst="rect">
            <a:avLst/>
          </a:prstGeom>
        </p:spPr>
      </p:pic>
      <p:pic>
        <p:nvPicPr>
          <p:cNvPr id="126" name="图片 1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80" y="3955145"/>
            <a:ext cx="536836" cy="536836"/>
          </a:xfrm>
          <a:prstGeom prst="rect">
            <a:avLst/>
          </a:prstGeom>
        </p:spPr>
      </p:pic>
      <p:pic>
        <p:nvPicPr>
          <p:cNvPr id="127" name="图片 1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47" y="4549038"/>
            <a:ext cx="425471" cy="425471"/>
          </a:xfrm>
          <a:prstGeom prst="rect">
            <a:avLst/>
          </a:prstGeom>
        </p:spPr>
      </p:pic>
      <p:sp>
        <p:nvSpPr>
          <p:cNvPr id="128" name="矩形 127"/>
          <p:cNvSpPr/>
          <p:nvPr/>
        </p:nvSpPr>
        <p:spPr>
          <a:xfrm rot="5400000">
            <a:off x="381976" y="5112000"/>
            <a:ext cx="4924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000000"/>
                </a:solidFill>
              </a:rPr>
              <a:t>…</a:t>
            </a:r>
            <a:endParaRPr lang="zh-CN" altLang="en-US" sz="2400" dirty="0"/>
          </a:p>
        </p:txBody>
      </p:sp>
      <p:cxnSp>
        <p:nvCxnSpPr>
          <p:cNvPr id="135" name="直线箭头连接符 134"/>
          <p:cNvCxnSpPr/>
          <p:nvPr/>
        </p:nvCxnSpPr>
        <p:spPr>
          <a:xfrm>
            <a:off x="769034" y="3667368"/>
            <a:ext cx="255810" cy="32939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线箭头连接符 135"/>
          <p:cNvCxnSpPr/>
          <p:nvPr/>
        </p:nvCxnSpPr>
        <p:spPr>
          <a:xfrm>
            <a:off x="804116" y="4272758"/>
            <a:ext cx="252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线箭头连接符 137"/>
          <p:cNvCxnSpPr/>
          <p:nvPr/>
        </p:nvCxnSpPr>
        <p:spPr>
          <a:xfrm flipV="1">
            <a:off x="795533" y="4557531"/>
            <a:ext cx="260583" cy="2330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线箭头连接符 142"/>
          <p:cNvCxnSpPr/>
          <p:nvPr/>
        </p:nvCxnSpPr>
        <p:spPr>
          <a:xfrm flipV="1">
            <a:off x="794988" y="4948686"/>
            <a:ext cx="281447" cy="51067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13717" y="2910714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Users</a:t>
            </a:r>
            <a:endParaRPr lang="zh-CN" altLang="en-US" dirty="0"/>
          </a:p>
        </p:txBody>
      </p:sp>
      <p:grpSp>
        <p:nvGrpSpPr>
          <p:cNvPr id="146" name="组合 145"/>
          <p:cNvGrpSpPr/>
          <p:nvPr/>
        </p:nvGrpSpPr>
        <p:grpSpPr>
          <a:xfrm>
            <a:off x="1031305" y="2691437"/>
            <a:ext cx="845234" cy="489970"/>
            <a:chOff x="6020855" y="1361204"/>
            <a:chExt cx="845234" cy="489970"/>
          </a:xfrm>
        </p:grpSpPr>
        <p:sp>
          <p:nvSpPr>
            <p:cNvPr id="147" name="云形 146"/>
            <p:cNvSpPr/>
            <p:nvPr/>
          </p:nvSpPr>
          <p:spPr>
            <a:xfrm>
              <a:off x="6020855" y="1361204"/>
              <a:ext cx="845234" cy="489970"/>
            </a:xfrm>
            <a:prstGeom prst="clou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6110928" y="1413481"/>
              <a:ext cx="684803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rgbClr val="000000"/>
                  </a:solidFill>
                </a:rPr>
                <a:t>CDN</a:t>
              </a:r>
              <a:endParaRPr lang="zh-CN" altLang="en-US" dirty="0"/>
            </a:p>
          </p:txBody>
        </p:sp>
      </p:grpSp>
      <p:cxnSp>
        <p:nvCxnSpPr>
          <p:cNvPr id="149" name="直线箭头连接符 148"/>
          <p:cNvCxnSpPr/>
          <p:nvPr/>
        </p:nvCxnSpPr>
        <p:spPr>
          <a:xfrm flipV="1">
            <a:off x="1337719" y="3186000"/>
            <a:ext cx="0" cy="230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线箭头连接符 150"/>
          <p:cNvCxnSpPr/>
          <p:nvPr/>
        </p:nvCxnSpPr>
        <p:spPr>
          <a:xfrm flipV="1">
            <a:off x="1477813" y="3203164"/>
            <a:ext cx="0" cy="18000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组合 128"/>
          <p:cNvGrpSpPr/>
          <p:nvPr/>
        </p:nvGrpSpPr>
        <p:grpSpPr>
          <a:xfrm>
            <a:off x="4492257" y="5204142"/>
            <a:ext cx="1322740" cy="293267"/>
            <a:chOff x="4833436" y="4356643"/>
            <a:chExt cx="1322740" cy="293267"/>
          </a:xfrm>
        </p:grpSpPr>
        <p:sp>
          <p:nvSpPr>
            <p:cNvPr id="130" name="圆柱体 129"/>
            <p:cNvSpPr/>
            <p:nvPr/>
          </p:nvSpPr>
          <p:spPr>
            <a:xfrm rot="5400000">
              <a:off x="5375673" y="3869407"/>
              <a:ext cx="276998" cy="1284008"/>
            </a:xfrm>
            <a:prstGeom prst="ca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accent6"/>
                </a:solidFill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4833436" y="4356643"/>
              <a:ext cx="12840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accent6"/>
                  </a:solidFill>
                </a:rPr>
                <a:t>Message queue</a:t>
              </a:r>
              <a:endParaRPr lang="zh-CN" altLang="en-US" sz="12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4" name="任意形状 3"/>
          <p:cNvSpPr/>
          <p:nvPr/>
        </p:nvSpPr>
        <p:spPr>
          <a:xfrm>
            <a:off x="4994031" y="4797083"/>
            <a:ext cx="342313" cy="365760"/>
          </a:xfrm>
          <a:custGeom>
            <a:avLst/>
            <a:gdLst>
              <a:gd name="connsiteX0" fmla="*/ 0 w 342313"/>
              <a:gd name="connsiteY0" fmla="*/ 0 h 365760"/>
              <a:gd name="connsiteX1" fmla="*/ 295421 w 342313"/>
              <a:gd name="connsiteY1" fmla="*/ 70339 h 365760"/>
              <a:gd name="connsiteX2" fmla="*/ 337624 w 342313"/>
              <a:gd name="connsiteY2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13" h="365760">
                <a:moveTo>
                  <a:pt x="0" y="0"/>
                </a:moveTo>
                <a:cubicBezTo>
                  <a:pt x="119575" y="4689"/>
                  <a:pt x="239150" y="9379"/>
                  <a:pt x="295421" y="70339"/>
                </a:cubicBezTo>
                <a:cubicBezTo>
                  <a:pt x="351692" y="131299"/>
                  <a:pt x="344658" y="248529"/>
                  <a:pt x="337624" y="365760"/>
                </a:cubicBezTo>
              </a:path>
            </a:pathLst>
          </a:custGeom>
          <a:noFill/>
          <a:ln w="25400">
            <a:solidFill>
              <a:schemeClr val="accent6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5868502" y="4382802"/>
            <a:ext cx="797845" cy="741671"/>
          </a:xfrm>
          <a:prstGeom prst="ellipse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-180526" y="2765048"/>
            <a:ext cx="5893688" cy="3269042"/>
          </a:xfrm>
          <a:prstGeom prst="rect">
            <a:avLst/>
          </a:prstGeom>
          <a:solidFill>
            <a:schemeClr val="bg1">
              <a:alpha val="45000"/>
            </a:schemeClr>
          </a:solidFill>
          <a:ln w="254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8" name="直线连接符 77"/>
          <p:cNvCxnSpPr/>
          <p:nvPr/>
        </p:nvCxnSpPr>
        <p:spPr>
          <a:xfrm>
            <a:off x="-85298" y="4494923"/>
            <a:ext cx="5860507" cy="6295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线连接符 138"/>
          <p:cNvCxnSpPr/>
          <p:nvPr/>
        </p:nvCxnSpPr>
        <p:spPr>
          <a:xfrm>
            <a:off x="5535708" y="4395179"/>
            <a:ext cx="469392" cy="2161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矩形 151"/>
          <p:cNvSpPr/>
          <p:nvPr/>
        </p:nvSpPr>
        <p:spPr>
          <a:xfrm>
            <a:off x="5043299" y="908326"/>
            <a:ext cx="4941537" cy="2226187"/>
          </a:xfrm>
          <a:prstGeom prst="rect">
            <a:avLst/>
          </a:prstGeom>
          <a:solidFill>
            <a:schemeClr val="bg1">
              <a:alpha val="67000"/>
            </a:schemeClr>
          </a:solidFill>
          <a:ln w="254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4" name="图片 1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5298" y="1674705"/>
            <a:ext cx="5634991" cy="27758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153" name="图片 152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6425878" y="1043111"/>
            <a:ext cx="2344216" cy="1533169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4" name="矩形 153"/>
          <p:cNvSpPr/>
          <p:nvPr/>
        </p:nvSpPr>
        <p:spPr>
          <a:xfrm>
            <a:off x="4281224" y="895186"/>
            <a:ext cx="1814135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BE384B"/>
                </a:solidFill>
                <a:ea typeface="微软雅黑" panose="020B0503020204020204" charset="-122"/>
                <a:cs typeface="Arial" panose="020B0604020202020204" pitchFamily="34" charset="0"/>
              </a:rPr>
              <a:t>Storage</a:t>
            </a:r>
            <a:r>
              <a:rPr lang="zh-CN" altLang="en-US" dirty="0">
                <a:solidFill>
                  <a:srgbClr val="BE384B"/>
                </a:solidFill>
                <a:ea typeface="微软雅黑" panose="020B050302020402020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BE384B"/>
                </a:solidFill>
                <a:ea typeface="微软雅黑" panose="020B0503020204020204" charset="-122"/>
                <a:cs typeface="Arial" panose="020B0604020202020204" pitchFamily="34" charset="0"/>
              </a:rPr>
              <a:t>as files</a:t>
            </a:r>
            <a:endParaRPr lang="zh-CN" altLang="en-US" dirty="0">
              <a:solidFill>
                <a:srgbClr val="BE384B"/>
              </a:solidFill>
              <a:ea typeface="微软雅黑" panose="020B0503020204020204" charset="-122"/>
              <a:cs typeface="Arial" panose="020B0604020202020204" pitchFamily="34" charset="0"/>
            </a:endParaRPr>
          </a:p>
        </p:txBody>
      </p:sp>
      <p:cxnSp>
        <p:nvCxnSpPr>
          <p:cNvPr id="155" name="直线连接符 154"/>
          <p:cNvCxnSpPr>
            <a:stCxn id="154" idx="3"/>
          </p:cNvCxnSpPr>
          <p:nvPr/>
        </p:nvCxnSpPr>
        <p:spPr>
          <a:xfrm>
            <a:off x="6095359" y="1079852"/>
            <a:ext cx="540322" cy="406846"/>
          </a:xfrm>
          <a:prstGeom prst="line">
            <a:avLst/>
          </a:prstGeom>
          <a:ln>
            <a:solidFill>
              <a:srgbClr val="F4003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HDFS files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25715" y="1079500"/>
            <a:ext cx="4500000" cy="25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Group 18"/>
          <p:cNvGrpSpPr/>
          <p:nvPr/>
        </p:nvGrpSpPr>
        <p:grpSpPr>
          <a:xfrm>
            <a:off x="1125716" y="1524000"/>
            <a:ext cx="4500284" cy="254000"/>
            <a:chOff x="533059" y="1905000"/>
            <a:chExt cx="5400341" cy="304800"/>
          </a:xfrm>
        </p:grpSpPr>
        <p:sp>
          <p:nvSpPr>
            <p:cNvPr id="7" name="Rectangle 21"/>
            <p:cNvSpPr/>
            <p:nvPr/>
          </p:nvSpPr>
          <p:spPr>
            <a:xfrm>
              <a:off x="533059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Rectangle 22"/>
            <p:cNvSpPr/>
            <p:nvPr/>
          </p:nvSpPr>
          <p:spPr>
            <a:xfrm>
              <a:off x="893083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Rectangle 23"/>
            <p:cNvSpPr/>
            <p:nvPr/>
          </p:nvSpPr>
          <p:spPr>
            <a:xfrm>
              <a:off x="1253107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Rectangle 24"/>
            <p:cNvSpPr/>
            <p:nvPr/>
          </p:nvSpPr>
          <p:spPr>
            <a:xfrm>
              <a:off x="1613131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Rectangle 26"/>
            <p:cNvSpPr/>
            <p:nvPr/>
          </p:nvSpPr>
          <p:spPr>
            <a:xfrm>
              <a:off x="1973155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Rectangle 27"/>
            <p:cNvSpPr/>
            <p:nvPr/>
          </p:nvSpPr>
          <p:spPr>
            <a:xfrm>
              <a:off x="2333179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Rectangle 28"/>
            <p:cNvSpPr/>
            <p:nvPr/>
          </p:nvSpPr>
          <p:spPr>
            <a:xfrm>
              <a:off x="2693203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Rectangle 31"/>
            <p:cNvSpPr/>
            <p:nvPr/>
          </p:nvSpPr>
          <p:spPr>
            <a:xfrm>
              <a:off x="3053227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Rectangle 35"/>
            <p:cNvSpPr/>
            <p:nvPr/>
          </p:nvSpPr>
          <p:spPr>
            <a:xfrm>
              <a:off x="3413251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Rectangle 36"/>
            <p:cNvSpPr/>
            <p:nvPr/>
          </p:nvSpPr>
          <p:spPr>
            <a:xfrm>
              <a:off x="3773275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" name="Rectangle 37"/>
            <p:cNvSpPr/>
            <p:nvPr/>
          </p:nvSpPr>
          <p:spPr>
            <a:xfrm>
              <a:off x="4133299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Rectangle 38"/>
            <p:cNvSpPr/>
            <p:nvPr/>
          </p:nvSpPr>
          <p:spPr>
            <a:xfrm>
              <a:off x="4493323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" name="Rectangle 39"/>
            <p:cNvSpPr/>
            <p:nvPr/>
          </p:nvSpPr>
          <p:spPr>
            <a:xfrm>
              <a:off x="4853347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" name="Rectangle 40"/>
            <p:cNvSpPr/>
            <p:nvPr/>
          </p:nvSpPr>
          <p:spPr>
            <a:xfrm>
              <a:off x="5573400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" name="Rectangle 42"/>
            <p:cNvSpPr/>
            <p:nvPr/>
          </p:nvSpPr>
          <p:spPr>
            <a:xfrm>
              <a:off x="5213371" y="1905000"/>
              <a:ext cx="360000" cy="304800"/>
            </a:xfrm>
            <a:prstGeom prst="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2" name="Group 20"/>
          <p:cNvGrpSpPr/>
          <p:nvPr/>
        </p:nvGrpSpPr>
        <p:grpSpPr>
          <a:xfrm>
            <a:off x="1126000" y="1905000"/>
            <a:ext cx="4500284" cy="254000"/>
            <a:chOff x="533400" y="2362200"/>
            <a:chExt cx="5400341" cy="304800"/>
          </a:xfrm>
        </p:grpSpPr>
        <p:sp>
          <p:nvSpPr>
            <p:cNvPr id="23" name="Rectangle 43"/>
            <p:cNvSpPr/>
            <p:nvPr/>
          </p:nvSpPr>
          <p:spPr>
            <a:xfrm>
              <a:off x="533400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Rectangle 44"/>
            <p:cNvSpPr/>
            <p:nvPr/>
          </p:nvSpPr>
          <p:spPr>
            <a:xfrm>
              <a:off x="893424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" name="Rectangle 45"/>
            <p:cNvSpPr/>
            <p:nvPr/>
          </p:nvSpPr>
          <p:spPr>
            <a:xfrm>
              <a:off x="1253448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" name="Rectangle 46"/>
            <p:cNvSpPr/>
            <p:nvPr/>
          </p:nvSpPr>
          <p:spPr>
            <a:xfrm>
              <a:off x="1613472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7" name="Rectangle 47"/>
            <p:cNvSpPr/>
            <p:nvPr/>
          </p:nvSpPr>
          <p:spPr>
            <a:xfrm>
              <a:off x="1973496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8" name="Rectangle 48"/>
            <p:cNvSpPr/>
            <p:nvPr/>
          </p:nvSpPr>
          <p:spPr>
            <a:xfrm>
              <a:off x="2333520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" name="Rectangle 49"/>
            <p:cNvSpPr/>
            <p:nvPr/>
          </p:nvSpPr>
          <p:spPr>
            <a:xfrm>
              <a:off x="2693544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0" name="Rectangle 50"/>
            <p:cNvSpPr/>
            <p:nvPr/>
          </p:nvSpPr>
          <p:spPr>
            <a:xfrm>
              <a:off x="3053568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" name="Rectangle 51"/>
            <p:cNvSpPr/>
            <p:nvPr/>
          </p:nvSpPr>
          <p:spPr>
            <a:xfrm>
              <a:off x="3413592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2" name="Rectangle 52"/>
            <p:cNvSpPr/>
            <p:nvPr/>
          </p:nvSpPr>
          <p:spPr>
            <a:xfrm>
              <a:off x="3773616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3" name="Rectangle 53"/>
            <p:cNvSpPr/>
            <p:nvPr/>
          </p:nvSpPr>
          <p:spPr>
            <a:xfrm>
              <a:off x="4133640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4" name="Rectangle 54"/>
            <p:cNvSpPr/>
            <p:nvPr/>
          </p:nvSpPr>
          <p:spPr>
            <a:xfrm>
              <a:off x="4493664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5" name="Rectangle 55"/>
            <p:cNvSpPr/>
            <p:nvPr/>
          </p:nvSpPr>
          <p:spPr>
            <a:xfrm>
              <a:off x="4853688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6" name="Rectangle 56"/>
            <p:cNvSpPr/>
            <p:nvPr/>
          </p:nvSpPr>
          <p:spPr>
            <a:xfrm>
              <a:off x="5573741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7" name="Rectangle 57"/>
            <p:cNvSpPr/>
            <p:nvPr/>
          </p:nvSpPr>
          <p:spPr>
            <a:xfrm>
              <a:off x="5213712" y="2362200"/>
              <a:ext cx="360000" cy="304800"/>
            </a:xfrm>
            <a:prstGeom prst="rect">
              <a:avLst/>
            </a:prstGeom>
            <a:solidFill>
              <a:srgbClr val="FF00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8" name="Group 96"/>
          <p:cNvGrpSpPr/>
          <p:nvPr/>
        </p:nvGrpSpPr>
        <p:grpSpPr>
          <a:xfrm>
            <a:off x="1126000" y="2286000"/>
            <a:ext cx="4500284" cy="254000"/>
            <a:chOff x="533400" y="2819400"/>
            <a:chExt cx="5400341" cy="304800"/>
          </a:xfrm>
        </p:grpSpPr>
        <p:sp>
          <p:nvSpPr>
            <p:cNvPr id="39" name="Rectangle 58"/>
            <p:cNvSpPr/>
            <p:nvPr/>
          </p:nvSpPr>
          <p:spPr>
            <a:xfrm>
              <a:off x="533400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" name="Rectangle 59"/>
            <p:cNvSpPr/>
            <p:nvPr/>
          </p:nvSpPr>
          <p:spPr>
            <a:xfrm>
              <a:off x="893424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1" name="Rectangle 60"/>
            <p:cNvSpPr/>
            <p:nvPr/>
          </p:nvSpPr>
          <p:spPr>
            <a:xfrm>
              <a:off x="1253448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2" name="Rectangle 61"/>
            <p:cNvSpPr/>
            <p:nvPr/>
          </p:nvSpPr>
          <p:spPr>
            <a:xfrm>
              <a:off x="1613472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3" name="Rectangle 62"/>
            <p:cNvSpPr/>
            <p:nvPr/>
          </p:nvSpPr>
          <p:spPr>
            <a:xfrm>
              <a:off x="1973496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4" name="Rectangle 63"/>
            <p:cNvSpPr/>
            <p:nvPr/>
          </p:nvSpPr>
          <p:spPr>
            <a:xfrm>
              <a:off x="2333520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" name="Rectangle 64"/>
            <p:cNvSpPr/>
            <p:nvPr/>
          </p:nvSpPr>
          <p:spPr>
            <a:xfrm>
              <a:off x="2693544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6" name="Rectangle 65"/>
            <p:cNvSpPr/>
            <p:nvPr/>
          </p:nvSpPr>
          <p:spPr>
            <a:xfrm>
              <a:off x="3053568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7" name="Rectangle 66"/>
            <p:cNvSpPr/>
            <p:nvPr/>
          </p:nvSpPr>
          <p:spPr>
            <a:xfrm>
              <a:off x="3413592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8" name="Rectangle 67"/>
            <p:cNvSpPr/>
            <p:nvPr/>
          </p:nvSpPr>
          <p:spPr>
            <a:xfrm>
              <a:off x="3773616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9" name="Rectangle 68"/>
            <p:cNvSpPr/>
            <p:nvPr/>
          </p:nvSpPr>
          <p:spPr>
            <a:xfrm>
              <a:off x="4133640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0" name="Rectangle 69"/>
            <p:cNvSpPr/>
            <p:nvPr/>
          </p:nvSpPr>
          <p:spPr>
            <a:xfrm>
              <a:off x="4493664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1" name="Rectangle 70"/>
            <p:cNvSpPr/>
            <p:nvPr/>
          </p:nvSpPr>
          <p:spPr>
            <a:xfrm>
              <a:off x="4853688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2" name="Rectangle 71"/>
            <p:cNvSpPr/>
            <p:nvPr/>
          </p:nvSpPr>
          <p:spPr>
            <a:xfrm>
              <a:off x="5573741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3" name="Rectangle 72"/>
            <p:cNvSpPr/>
            <p:nvPr/>
          </p:nvSpPr>
          <p:spPr>
            <a:xfrm>
              <a:off x="5213712" y="2819400"/>
              <a:ext cx="360000" cy="3048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4" name="Group 97"/>
          <p:cNvGrpSpPr/>
          <p:nvPr/>
        </p:nvGrpSpPr>
        <p:grpSpPr>
          <a:xfrm>
            <a:off x="1951499" y="4254500"/>
            <a:ext cx="2940000" cy="1140000"/>
            <a:chOff x="1793472" y="5566200"/>
            <a:chExt cx="3528000" cy="1368000"/>
          </a:xfrm>
        </p:grpSpPr>
        <p:sp>
          <p:nvSpPr>
            <p:cNvPr id="55" name="Rounded Rectangle 73"/>
            <p:cNvSpPr/>
            <p:nvPr/>
          </p:nvSpPr>
          <p:spPr>
            <a:xfrm>
              <a:off x="1793472" y="5566200"/>
              <a:ext cx="3528000" cy="1368000"/>
            </a:xfrm>
            <a:prstGeom prst="roundRect">
              <a:avLst>
                <a:gd name="adj" fmla="val 10221"/>
              </a:avLst>
            </a:prstGeom>
            <a:solidFill>
              <a:schemeClr val="bg2"/>
            </a:solidFill>
            <a:ln w="381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lIns="0" tIns="30000" rIns="0" bIns="0" rtlCol="0" anchor="ctr"/>
            <a:lstStyle/>
            <a:p>
              <a:pPr algn="ctr">
                <a:lnSpc>
                  <a:spcPct val="80000"/>
                </a:lnSpc>
              </a:pPr>
              <a:endParaRPr lang="zh-CN" altLang="en-US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endParaRPr>
            </a:p>
          </p:txBody>
        </p:sp>
        <p:sp>
          <p:nvSpPr>
            <p:cNvPr id="56" name="Rounded Rectangle 74"/>
            <p:cNvSpPr/>
            <p:nvPr/>
          </p:nvSpPr>
          <p:spPr>
            <a:xfrm>
              <a:off x="1973130" y="5743630"/>
              <a:ext cx="1569829" cy="504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>
                <a:lnSpc>
                  <a:spcPct val="70000"/>
                </a:lnSpc>
              </a:pPr>
              <a:r>
                <a:rPr lang="en-US" altLang="zh-CN" sz="1665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Verdana" panose="020B0604030504040204" pitchFamily="34" charset="0"/>
                </a:rPr>
                <a:t>FSImage</a:t>
              </a:r>
              <a:endParaRPr lang="en-US" altLang="zh-CN" sz="1665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endParaRPr>
            </a:p>
          </p:txBody>
        </p:sp>
        <p:sp>
          <p:nvSpPr>
            <p:cNvPr id="57" name="Rounded Rectangle 75"/>
            <p:cNvSpPr/>
            <p:nvPr/>
          </p:nvSpPr>
          <p:spPr>
            <a:xfrm>
              <a:off x="3733800" y="5743630"/>
              <a:ext cx="1395571" cy="504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>
                <a:lnSpc>
                  <a:spcPct val="70000"/>
                </a:lnSpc>
              </a:pPr>
              <a:r>
                <a:rPr lang="en-US" altLang="zh-CN" sz="1665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Verdana" panose="020B0604030504040204" pitchFamily="34" charset="0"/>
                </a:rPr>
                <a:t>EditLog</a:t>
              </a:r>
              <a:endParaRPr lang="en-US" altLang="zh-CN" sz="1665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endParaRPr>
            </a:p>
          </p:txBody>
        </p:sp>
        <p:sp>
          <p:nvSpPr>
            <p:cNvPr id="58" name="Rounded Rectangle 76"/>
            <p:cNvSpPr/>
            <p:nvPr/>
          </p:nvSpPr>
          <p:spPr>
            <a:xfrm>
              <a:off x="1973496" y="6328200"/>
              <a:ext cx="3155876" cy="44337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65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Verdana" panose="020B0604030504040204" pitchFamily="34" charset="0"/>
                </a:rPr>
                <a:t>In-memory FS metadata</a:t>
              </a:r>
              <a:endParaRPr lang="en-US" altLang="zh-CN" sz="166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endParaRPr>
            </a:p>
          </p:txBody>
        </p:sp>
      </p:grpSp>
      <p:grpSp>
        <p:nvGrpSpPr>
          <p:cNvPr id="59" name="Group 12"/>
          <p:cNvGrpSpPr/>
          <p:nvPr/>
        </p:nvGrpSpPr>
        <p:grpSpPr>
          <a:xfrm>
            <a:off x="1125713" y="2743752"/>
            <a:ext cx="1380000" cy="810000"/>
            <a:chOff x="533057" y="3368702"/>
            <a:chExt cx="1656000" cy="972000"/>
          </a:xfrm>
        </p:grpSpPr>
        <p:sp>
          <p:nvSpPr>
            <p:cNvPr id="60" name="Rounded Rectangle 9"/>
            <p:cNvSpPr/>
            <p:nvPr/>
          </p:nvSpPr>
          <p:spPr>
            <a:xfrm>
              <a:off x="533057" y="3368702"/>
              <a:ext cx="1656000" cy="972000"/>
            </a:xfrm>
            <a:prstGeom prst="roundRect">
              <a:avLst>
                <a:gd name="adj" fmla="val 10221"/>
              </a:avLst>
            </a:prstGeom>
            <a:solidFill>
              <a:schemeClr val="bg2"/>
            </a:solidFill>
            <a:ln w="381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lIns="0" tIns="30000" rIns="0" bIns="0" rtlCol="0" anchor="ctr"/>
            <a:lstStyle/>
            <a:p>
              <a:pPr algn="ctr">
                <a:lnSpc>
                  <a:spcPct val="80000"/>
                </a:lnSpc>
              </a:pPr>
              <a:endParaRPr lang="zh-CN" altLang="en-US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endParaRPr>
            </a:p>
          </p:txBody>
        </p:sp>
        <p:grpSp>
          <p:nvGrpSpPr>
            <p:cNvPr id="61" name="Group 10"/>
            <p:cNvGrpSpPr/>
            <p:nvPr/>
          </p:nvGrpSpPr>
          <p:grpSpPr>
            <a:xfrm>
              <a:off x="685587" y="3505200"/>
              <a:ext cx="1350941" cy="685800"/>
              <a:chOff x="685459" y="3505200"/>
              <a:chExt cx="1350941" cy="685800"/>
            </a:xfrm>
          </p:grpSpPr>
          <p:sp>
            <p:nvSpPr>
              <p:cNvPr id="62" name="Rectangle 77"/>
              <p:cNvSpPr/>
              <p:nvPr/>
            </p:nvSpPr>
            <p:spPr>
              <a:xfrm>
                <a:off x="685459" y="3505200"/>
                <a:ext cx="360000" cy="304800"/>
              </a:xfrm>
              <a:prstGeom prst="rect">
                <a:avLst/>
              </a:prstGeom>
              <a:solidFill>
                <a:srgbClr val="66FFFF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3" name="Rectangle 78"/>
              <p:cNvSpPr/>
              <p:nvPr/>
            </p:nvSpPr>
            <p:spPr>
              <a:xfrm>
                <a:off x="1180930" y="3505200"/>
                <a:ext cx="360000" cy="304800"/>
              </a:xfrm>
              <a:prstGeom prst="rect">
                <a:avLst/>
              </a:prstGeom>
              <a:solidFill>
                <a:srgbClr val="FF006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4" name="Rectangle 79"/>
              <p:cNvSpPr/>
              <p:nvPr/>
            </p:nvSpPr>
            <p:spPr>
              <a:xfrm>
                <a:off x="1676400" y="3505200"/>
                <a:ext cx="360000" cy="304800"/>
              </a:xfrm>
              <a:prstGeom prst="rect">
                <a:avLst/>
              </a:prstGeom>
              <a:solidFill>
                <a:srgbClr val="FFFFCC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5" name="Rectangle 80"/>
              <p:cNvSpPr/>
              <p:nvPr/>
            </p:nvSpPr>
            <p:spPr>
              <a:xfrm>
                <a:off x="1676400" y="3886200"/>
                <a:ext cx="360000" cy="304800"/>
              </a:xfrm>
              <a:prstGeom prst="rect">
                <a:avLst/>
              </a:prstGeom>
              <a:solidFill>
                <a:srgbClr val="66FFFF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6" name="Rectangle 81"/>
              <p:cNvSpPr/>
              <p:nvPr/>
            </p:nvSpPr>
            <p:spPr>
              <a:xfrm>
                <a:off x="685459" y="3886200"/>
                <a:ext cx="360000" cy="304800"/>
              </a:xfrm>
              <a:prstGeom prst="rect">
                <a:avLst/>
              </a:prstGeom>
              <a:solidFill>
                <a:srgbClr val="FFFFCC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67" name="Group 15"/>
          <p:cNvGrpSpPr/>
          <p:nvPr/>
        </p:nvGrpSpPr>
        <p:grpSpPr>
          <a:xfrm>
            <a:off x="2747500" y="2746000"/>
            <a:ext cx="1380000" cy="810000"/>
            <a:chOff x="2382600" y="3371400"/>
            <a:chExt cx="1656000" cy="972000"/>
          </a:xfrm>
        </p:grpSpPr>
        <p:sp>
          <p:nvSpPr>
            <p:cNvPr id="68" name="Rounded Rectangle 82"/>
            <p:cNvSpPr/>
            <p:nvPr/>
          </p:nvSpPr>
          <p:spPr>
            <a:xfrm>
              <a:off x="2382600" y="3371400"/>
              <a:ext cx="1656000" cy="972000"/>
            </a:xfrm>
            <a:prstGeom prst="roundRect">
              <a:avLst>
                <a:gd name="adj" fmla="val 10221"/>
              </a:avLst>
            </a:prstGeom>
            <a:solidFill>
              <a:schemeClr val="bg2"/>
            </a:solidFill>
            <a:ln w="381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lIns="0" tIns="30000" rIns="0" bIns="0" rtlCol="0" anchor="ctr"/>
            <a:lstStyle/>
            <a:p>
              <a:pPr algn="ctr">
                <a:lnSpc>
                  <a:spcPct val="80000"/>
                </a:lnSpc>
              </a:pPr>
              <a:endParaRPr lang="zh-CN" altLang="en-US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endParaRPr>
            </a:p>
          </p:txBody>
        </p:sp>
        <p:grpSp>
          <p:nvGrpSpPr>
            <p:cNvPr id="69" name="Group 83"/>
            <p:cNvGrpSpPr/>
            <p:nvPr/>
          </p:nvGrpSpPr>
          <p:grpSpPr>
            <a:xfrm>
              <a:off x="2535130" y="3507898"/>
              <a:ext cx="1350941" cy="685800"/>
              <a:chOff x="685459" y="3505200"/>
              <a:chExt cx="1350941" cy="685800"/>
            </a:xfrm>
          </p:grpSpPr>
          <p:sp>
            <p:nvSpPr>
              <p:cNvPr id="70" name="Rectangle 84"/>
              <p:cNvSpPr/>
              <p:nvPr/>
            </p:nvSpPr>
            <p:spPr>
              <a:xfrm>
                <a:off x="685459" y="3505200"/>
                <a:ext cx="360000" cy="304800"/>
              </a:xfrm>
              <a:prstGeom prst="rect">
                <a:avLst/>
              </a:prstGeom>
              <a:solidFill>
                <a:srgbClr val="66FFFF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1" name="Rectangle 85"/>
              <p:cNvSpPr/>
              <p:nvPr/>
            </p:nvSpPr>
            <p:spPr>
              <a:xfrm>
                <a:off x="1180930" y="3505200"/>
                <a:ext cx="360000" cy="304800"/>
              </a:xfrm>
              <a:prstGeom prst="rect">
                <a:avLst/>
              </a:prstGeom>
              <a:solidFill>
                <a:srgbClr val="FF006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2" name="Rectangle 86"/>
              <p:cNvSpPr/>
              <p:nvPr/>
            </p:nvSpPr>
            <p:spPr>
              <a:xfrm>
                <a:off x="1676400" y="3505200"/>
                <a:ext cx="360000" cy="304800"/>
              </a:xfrm>
              <a:prstGeom prst="rect">
                <a:avLst/>
              </a:prstGeom>
              <a:solidFill>
                <a:srgbClr val="FFFFCC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3" name="Rectangle 87"/>
              <p:cNvSpPr/>
              <p:nvPr/>
            </p:nvSpPr>
            <p:spPr>
              <a:xfrm>
                <a:off x="1676400" y="3886200"/>
                <a:ext cx="360000" cy="304800"/>
              </a:xfrm>
              <a:prstGeom prst="rect">
                <a:avLst/>
              </a:prstGeom>
              <a:solidFill>
                <a:srgbClr val="FF006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4" name="Rectangle 88"/>
              <p:cNvSpPr/>
              <p:nvPr/>
            </p:nvSpPr>
            <p:spPr>
              <a:xfrm>
                <a:off x="685459" y="3886200"/>
                <a:ext cx="360000" cy="304800"/>
              </a:xfrm>
              <a:prstGeom prst="rect">
                <a:avLst/>
              </a:prstGeom>
              <a:solidFill>
                <a:srgbClr val="FFFFCC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75" name="Group 17"/>
          <p:cNvGrpSpPr/>
          <p:nvPr/>
        </p:nvGrpSpPr>
        <p:grpSpPr>
          <a:xfrm>
            <a:off x="4318000" y="2746000"/>
            <a:ext cx="1380000" cy="810000"/>
            <a:chOff x="4267200" y="3371400"/>
            <a:chExt cx="1656000" cy="972000"/>
          </a:xfrm>
        </p:grpSpPr>
        <p:sp>
          <p:nvSpPr>
            <p:cNvPr id="76" name="Rounded Rectangle 89"/>
            <p:cNvSpPr/>
            <p:nvPr/>
          </p:nvSpPr>
          <p:spPr>
            <a:xfrm>
              <a:off x="4267200" y="3371400"/>
              <a:ext cx="1656000" cy="972000"/>
            </a:xfrm>
            <a:prstGeom prst="roundRect">
              <a:avLst>
                <a:gd name="adj" fmla="val 10221"/>
              </a:avLst>
            </a:prstGeom>
            <a:solidFill>
              <a:schemeClr val="bg2"/>
            </a:solidFill>
            <a:ln w="381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lIns="0" tIns="30000" rIns="0" bIns="0" rtlCol="0" anchor="ctr"/>
            <a:lstStyle/>
            <a:p>
              <a:pPr algn="ctr">
                <a:lnSpc>
                  <a:spcPct val="80000"/>
                </a:lnSpc>
              </a:pPr>
              <a:endParaRPr lang="zh-CN" altLang="en-US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endParaRPr>
            </a:p>
          </p:txBody>
        </p:sp>
        <p:grpSp>
          <p:nvGrpSpPr>
            <p:cNvPr id="77" name="Group 90"/>
            <p:cNvGrpSpPr/>
            <p:nvPr/>
          </p:nvGrpSpPr>
          <p:grpSpPr>
            <a:xfrm>
              <a:off x="4419730" y="3507898"/>
              <a:ext cx="1350941" cy="685800"/>
              <a:chOff x="685459" y="3505200"/>
              <a:chExt cx="1350941" cy="685800"/>
            </a:xfrm>
          </p:grpSpPr>
          <p:sp>
            <p:nvSpPr>
              <p:cNvPr id="78" name="Rectangle 91"/>
              <p:cNvSpPr/>
              <p:nvPr/>
            </p:nvSpPr>
            <p:spPr>
              <a:xfrm>
                <a:off x="685459" y="3505200"/>
                <a:ext cx="360000" cy="304800"/>
              </a:xfrm>
              <a:prstGeom prst="rect">
                <a:avLst/>
              </a:prstGeom>
              <a:solidFill>
                <a:srgbClr val="66FFFF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9" name="Rectangle 92"/>
              <p:cNvSpPr/>
              <p:nvPr/>
            </p:nvSpPr>
            <p:spPr>
              <a:xfrm>
                <a:off x="1180930" y="3505200"/>
                <a:ext cx="360000" cy="304800"/>
              </a:xfrm>
              <a:prstGeom prst="rect">
                <a:avLst/>
              </a:prstGeom>
              <a:solidFill>
                <a:srgbClr val="FF006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80" name="Rectangle 93"/>
              <p:cNvSpPr/>
              <p:nvPr/>
            </p:nvSpPr>
            <p:spPr>
              <a:xfrm>
                <a:off x="1676400" y="3505200"/>
                <a:ext cx="360000" cy="304800"/>
              </a:xfrm>
              <a:prstGeom prst="rect">
                <a:avLst/>
              </a:prstGeom>
              <a:solidFill>
                <a:srgbClr val="FF006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81" name="Rectangle 94"/>
              <p:cNvSpPr/>
              <p:nvPr/>
            </p:nvSpPr>
            <p:spPr>
              <a:xfrm>
                <a:off x="1676400" y="3886200"/>
                <a:ext cx="360000" cy="304800"/>
              </a:xfrm>
              <a:prstGeom prst="rect">
                <a:avLst/>
              </a:prstGeom>
              <a:solidFill>
                <a:srgbClr val="66FFFF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82" name="Rectangle 95"/>
              <p:cNvSpPr/>
              <p:nvPr/>
            </p:nvSpPr>
            <p:spPr>
              <a:xfrm>
                <a:off x="685459" y="3886200"/>
                <a:ext cx="360000" cy="304800"/>
              </a:xfrm>
              <a:prstGeom prst="rect">
                <a:avLst/>
              </a:prstGeom>
              <a:solidFill>
                <a:srgbClr val="FFFFCC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83" name="Freeform 104"/>
          <p:cNvSpPr/>
          <p:nvPr/>
        </p:nvSpPr>
        <p:spPr>
          <a:xfrm>
            <a:off x="2258051" y="2419570"/>
            <a:ext cx="578069" cy="578069"/>
          </a:xfrm>
          <a:custGeom>
            <a:avLst/>
            <a:gdLst>
              <a:gd name="connsiteX0" fmla="*/ 693683 w 693683"/>
              <a:gd name="connsiteY0" fmla="*/ 0 h 693683"/>
              <a:gd name="connsiteX1" fmla="*/ 0 w 693683"/>
              <a:gd name="connsiteY1" fmla="*/ 693683 h 693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3683" h="693683">
                <a:moveTo>
                  <a:pt x="693683" y="0"/>
                </a:moveTo>
                <a:lnTo>
                  <a:pt x="0" y="693683"/>
                </a:lnTo>
              </a:path>
            </a:pathLst>
          </a:custGeom>
          <a:noFill/>
          <a:ln w="38100">
            <a:solidFill>
              <a:schemeClr val="tx1"/>
            </a:solidFill>
            <a:prstDash val="sysDot"/>
            <a:headEnd type="oval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4" name="Freeform 105"/>
          <p:cNvSpPr/>
          <p:nvPr/>
        </p:nvSpPr>
        <p:spPr>
          <a:xfrm>
            <a:off x="2783568" y="2064845"/>
            <a:ext cx="653933" cy="945931"/>
          </a:xfrm>
          <a:custGeom>
            <a:avLst/>
            <a:gdLst>
              <a:gd name="connsiteX0" fmla="*/ 0 w 709448"/>
              <a:gd name="connsiteY0" fmla="*/ 0 h 1135117"/>
              <a:gd name="connsiteX1" fmla="*/ 709448 w 709448"/>
              <a:gd name="connsiteY1" fmla="*/ 1135117 h 113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9448" h="1135117">
                <a:moveTo>
                  <a:pt x="0" y="0"/>
                </a:moveTo>
                <a:lnTo>
                  <a:pt x="709448" y="1135117"/>
                </a:lnTo>
              </a:path>
            </a:pathLst>
          </a:custGeom>
          <a:noFill/>
          <a:ln w="38100">
            <a:solidFill>
              <a:schemeClr val="tx1"/>
            </a:solidFill>
            <a:prstDash val="sysDot"/>
            <a:headEnd type="oval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5" name="Freeform 106"/>
          <p:cNvSpPr/>
          <p:nvPr/>
        </p:nvSpPr>
        <p:spPr>
          <a:xfrm>
            <a:off x="2783568" y="1644431"/>
            <a:ext cx="1811540" cy="1366345"/>
          </a:xfrm>
          <a:custGeom>
            <a:avLst/>
            <a:gdLst>
              <a:gd name="connsiteX0" fmla="*/ 0 w 2096814"/>
              <a:gd name="connsiteY0" fmla="*/ 0 h 1481959"/>
              <a:gd name="connsiteX1" fmla="*/ 1734207 w 2096814"/>
              <a:gd name="connsiteY1" fmla="*/ 252249 h 1481959"/>
              <a:gd name="connsiteX2" fmla="*/ 2096814 w 2096814"/>
              <a:gd name="connsiteY2" fmla="*/ 1481959 h 148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6814" h="1481959">
                <a:moveTo>
                  <a:pt x="0" y="0"/>
                </a:moveTo>
                <a:cubicBezTo>
                  <a:pt x="692369" y="2628"/>
                  <a:pt x="1384738" y="5256"/>
                  <a:pt x="1734207" y="252249"/>
                </a:cubicBezTo>
                <a:cubicBezTo>
                  <a:pt x="2083676" y="499242"/>
                  <a:pt x="2090245" y="990600"/>
                  <a:pt x="2096814" y="1481959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headEnd type="oval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6" name="Rounded Rectangle 107"/>
          <p:cNvSpPr/>
          <p:nvPr/>
        </p:nvSpPr>
        <p:spPr>
          <a:xfrm>
            <a:off x="2586499" y="1460500"/>
            <a:ext cx="390000" cy="1170000"/>
          </a:xfrm>
          <a:prstGeom prst="roundRect">
            <a:avLst>
              <a:gd name="adj" fmla="val 2003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7" name="Straight Arrow Connector 109"/>
          <p:cNvCxnSpPr/>
          <p:nvPr/>
        </p:nvCxnSpPr>
        <p:spPr>
          <a:xfrm>
            <a:off x="1801249" y="3873500"/>
            <a:ext cx="248425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111"/>
          <p:cNvCxnSpPr/>
          <p:nvPr/>
        </p:nvCxnSpPr>
        <p:spPr>
          <a:xfrm flipH="1">
            <a:off x="4725935" y="3873500"/>
            <a:ext cx="201565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113"/>
          <p:cNvCxnSpPr/>
          <p:nvPr/>
        </p:nvCxnSpPr>
        <p:spPr>
          <a:xfrm>
            <a:off x="3357000" y="3873500"/>
            <a:ext cx="0" cy="367748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116"/>
          <p:cNvSpPr/>
          <p:nvPr/>
        </p:nvSpPr>
        <p:spPr>
          <a:xfrm>
            <a:off x="1016001" y="3588218"/>
            <a:ext cx="1570499" cy="321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835" dirty="0" err="1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DataNode</a:t>
            </a:r>
            <a:endParaRPr lang="en-US" altLang="zh-CN" sz="1835" dirty="0" err="1">
              <a:solidFill>
                <a:srgbClr val="0033CC"/>
              </a:solidFill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91" name="Rectangle 117"/>
          <p:cNvSpPr/>
          <p:nvPr/>
        </p:nvSpPr>
        <p:spPr>
          <a:xfrm>
            <a:off x="2603501" y="3588218"/>
            <a:ext cx="1570499" cy="321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835" dirty="0" err="1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DataNode</a:t>
            </a:r>
            <a:endParaRPr lang="en-US" altLang="zh-CN" sz="1835" dirty="0" err="1">
              <a:solidFill>
                <a:srgbClr val="0033CC"/>
              </a:solidFill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92" name="Rectangle 118"/>
          <p:cNvSpPr/>
          <p:nvPr/>
        </p:nvSpPr>
        <p:spPr>
          <a:xfrm>
            <a:off x="4191001" y="3556000"/>
            <a:ext cx="1570499" cy="321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835" dirty="0" err="1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DataNode</a:t>
            </a:r>
            <a:endParaRPr lang="en-US" altLang="zh-CN" sz="1835" dirty="0" err="1">
              <a:solidFill>
                <a:srgbClr val="0033CC"/>
              </a:solidFill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94" name="Rectangle 125"/>
          <p:cNvSpPr/>
          <p:nvPr/>
        </p:nvSpPr>
        <p:spPr>
          <a:xfrm>
            <a:off x="5969001" y="1905000"/>
            <a:ext cx="2332499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That are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replicated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 for fault-tolerance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95" name="Right Brace 127"/>
          <p:cNvSpPr/>
          <p:nvPr/>
        </p:nvSpPr>
        <p:spPr>
          <a:xfrm>
            <a:off x="5715000" y="1546500"/>
            <a:ext cx="240000" cy="960000"/>
          </a:xfrm>
          <a:prstGeom prst="rightBrace">
            <a:avLst>
              <a:gd name="adj1" fmla="val 20169"/>
              <a:gd name="adj2" fmla="val 64255"/>
            </a:avLst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8" name="Rectangle 130"/>
          <p:cNvSpPr/>
          <p:nvPr/>
        </p:nvSpPr>
        <p:spPr>
          <a:xfrm>
            <a:off x="611561" y="4710379"/>
            <a:ext cx="1276440" cy="279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500" dirty="0" err="1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NameNode</a:t>
            </a:r>
            <a:endParaRPr lang="en-US" altLang="zh-CN" sz="1500" dirty="0" err="1">
              <a:solidFill>
                <a:srgbClr val="0033CC"/>
              </a:solidFill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99" name="Rectangle 122"/>
          <p:cNvSpPr/>
          <p:nvPr/>
        </p:nvSpPr>
        <p:spPr>
          <a:xfrm>
            <a:off x="5969001" y="918196"/>
            <a:ext cx="2914868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dirty="0"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Verdana" panose="020B0604030504040204" pitchFamily="34" charset="0"/>
                <a:cs typeface="Verdana" panose="020B0604030504040204" pitchFamily="34" charset="0"/>
              </a:rPr>
              <a:t>File</a:t>
            </a:r>
            <a:r>
              <a:rPr lang="en-US" altLang="zh-CN" dirty="0">
                <a:ea typeface="Verdana" panose="020B0604030504040204" pitchFamily="34" charset="0"/>
                <a:cs typeface="Verdana" panose="020B0604030504040204" pitchFamily="34" charset="0"/>
              </a:rPr>
              <a:t> is made of 64MB </a:t>
            </a:r>
            <a:r>
              <a:rPr lang="en-US" altLang="zh-CN" dirty="0">
                <a:solidFill>
                  <a:srgbClr val="FF0066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blocks</a:t>
            </a:r>
            <a:r>
              <a:rPr lang="en-US" altLang="zh-CN" dirty="0">
                <a:ea typeface="Verdana" panose="020B0604030504040204" pitchFamily="34" charset="0"/>
                <a:cs typeface="Verdana" panose="020B0604030504040204" pitchFamily="34" charset="0"/>
              </a:rPr>
              <a:t>, possibly spawn </a:t>
            </a:r>
            <a:r>
              <a:rPr lang="en-US" altLang="zh-CN" dirty="0">
                <a:solidFill>
                  <a:srgbClr val="FF0066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multiple machines </a:t>
            </a:r>
            <a:endParaRPr lang="zh-CN" altLang="en-US" dirty="0">
              <a:solidFill>
                <a:srgbClr val="FF0066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0" name="Rectangle 128"/>
          <p:cNvSpPr/>
          <p:nvPr/>
        </p:nvSpPr>
        <p:spPr>
          <a:xfrm>
            <a:off x="5969001" y="3034234"/>
            <a:ext cx="2332499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dirty="0">
                <a:solidFill>
                  <a:srgbClr val="FF0066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Blocks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 live on 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DataNodes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101" name="Rectangle 129"/>
          <p:cNvSpPr/>
          <p:nvPr/>
        </p:nvSpPr>
        <p:spPr>
          <a:xfrm>
            <a:off x="5134394" y="4597758"/>
            <a:ext cx="3088108" cy="538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The 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NameNode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 manages </a:t>
            </a:r>
            <a:b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</a:b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the file system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namespace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585692"/>
          </a:xfrm>
        </p:spPr>
        <p:txBody>
          <a:bodyPr/>
          <a:lstStyle/>
          <a:p>
            <a:r>
              <a:rPr kumimoji="1" lang="en-US" altLang="zh-CN" b="0" dirty="0"/>
              <a:t>Designing distributed file system (DFS) is not simply </a:t>
            </a:r>
            <a:endParaRPr kumimoji="1" lang="en-US" altLang="zh-CN" b="0" dirty="0"/>
          </a:p>
          <a:p>
            <a:pPr lvl="1"/>
            <a:r>
              <a:rPr kumimoji="1" lang="en-US" altLang="zh-CN" dirty="0"/>
              <a:t>Single-node file system + RPC</a:t>
            </a:r>
            <a:endParaRPr kumimoji="1" lang="en-US" altLang="zh-CN" dirty="0"/>
          </a:p>
          <a:p>
            <a:r>
              <a:rPr kumimoji="1" lang="en-US" altLang="zh-CN" b="0" dirty="0"/>
              <a:t>Many design choices for </a:t>
            </a:r>
            <a:r>
              <a:rPr kumimoji="1" lang="en-US" altLang="zh-CN" b="0" dirty="0">
                <a:solidFill>
                  <a:srgbClr val="FF0000"/>
                </a:solidFill>
              </a:rPr>
              <a:t>performance, consistency model &amp; failure handling</a:t>
            </a:r>
            <a:r>
              <a:rPr kumimoji="1" lang="en-US" altLang="zh-CN" b="0" dirty="0"/>
              <a:t> </a:t>
            </a:r>
            <a:endParaRPr kumimoji="1" lang="en-US" altLang="zh-CN" b="0" dirty="0"/>
          </a:p>
          <a:p>
            <a:pPr lvl="1"/>
            <a:r>
              <a:rPr kumimoji="1" lang="en-US" altLang="zh-CN" dirty="0"/>
              <a:t>Interface </a:t>
            </a:r>
            <a:endParaRPr kumimoji="1" lang="en-US" altLang="zh-CN" dirty="0"/>
          </a:p>
          <a:p>
            <a:pPr lvl="1"/>
            <a:r>
              <a:rPr kumimoji="1" lang="en-US" altLang="zh-CN" b="0" dirty="0"/>
              <a:t>Caching </a:t>
            </a:r>
            <a:endParaRPr kumimoji="1" lang="en-US" altLang="zh-CN" b="0" dirty="0"/>
          </a:p>
          <a:p>
            <a:pPr lvl="1"/>
            <a:r>
              <a:rPr kumimoji="1" lang="en-US" altLang="zh-CN" dirty="0"/>
              <a:t>Access model </a:t>
            </a:r>
            <a:endParaRPr kumimoji="1" lang="en-US" altLang="zh-CN" dirty="0"/>
          </a:p>
          <a:p>
            <a:r>
              <a:rPr kumimoji="1" lang="en-US" altLang="zh-CN" b="0" dirty="0"/>
              <a:t>Two case studies </a:t>
            </a:r>
            <a:endParaRPr kumimoji="1" lang="en-US" altLang="zh-CN" b="0" dirty="0"/>
          </a:p>
          <a:p>
            <a:pPr lvl="1"/>
            <a:r>
              <a:rPr kumimoji="1" lang="en-US" altLang="zh-CN" b="1" dirty="0">
                <a:solidFill>
                  <a:srgbClr val="BE384B"/>
                </a:solidFill>
              </a:rPr>
              <a:t>NFS</a:t>
            </a:r>
            <a:r>
              <a:rPr kumimoji="1" lang="en-US" altLang="zh-CN" dirty="0"/>
              <a:t>: transparent access files on a remote server </a:t>
            </a:r>
            <a:endParaRPr kumimoji="1" lang="en-US" altLang="zh-CN" dirty="0"/>
          </a:p>
          <a:p>
            <a:pPr lvl="1"/>
            <a:r>
              <a:rPr kumimoji="1" lang="en-US" altLang="zh-CN" b="1" dirty="0">
                <a:solidFill>
                  <a:srgbClr val="BE384B"/>
                </a:solidFill>
              </a:rPr>
              <a:t>GFS</a:t>
            </a:r>
            <a:r>
              <a:rPr kumimoji="1" lang="en-US" altLang="zh-CN" dirty="0"/>
              <a:t>: highly-scalable &amp; fault-tolerant DFS optimized for Google’s workload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We will see some typical workloads in the next lecture </a:t>
            </a:r>
            <a:endParaRPr kumimoji="1"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GFS or NFS are not Perfect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7"/>
            <a:ext cx="8229600" cy="4471925"/>
          </a:xfrm>
        </p:spPr>
        <p:txBody>
          <a:bodyPr>
            <a:normAutofit lnSpcReduction="10000"/>
          </a:bodyPr>
          <a:lstStyle/>
          <a:p>
            <a:r>
              <a:rPr kumimoji="1" lang="en-US" altLang="zh-CN" b="0" dirty="0"/>
              <a:t>NFS</a:t>
            </a:r>
            <a:endParaRPr kumimoji="1" lang="en-US" altLang="zh-CN" b="0" dirty="0"/>
          </a:p>
          <a:p>
            <a:pPr lvl="1"/>
            <a:r>
              <a:rPr kumimoji="1" lang="en-US" altLang="zh-CN" dirty="0"/>
              <a:t>Can </a:t>
            </a:r>
            <a:r>
              <a:rPr kumimoji="1" lang="en-US" altLang="zh-CN" b="1" dirty="0">
                <a:solidFill>
                  <a:srgbClr val="BE384B"/>
                </a:solidFill>
              </a:rPr>
              <a:t>not scale </a:t>
            </a:r>
            <a:endParaRPr kumimoji="1" lang="en-US" altLang="zh-CN" b="1" dirty="0">
              <a:solidFill>
                <a:srgbClr val="BE384B"/>
              </a:solidFill>
            </a:endParaRPr>
          </a:p>
          <a:p>
            <a:pPr lvl="1"/>
            <a:r>
              <a:rPr kumimoji="1" lang="en-US" altLang="zh-CN" b="0" dirty="0"/>
              <a:t>Is </a:t>
            </a:r>
            <a:r>
              <a:rPr kumimoji="1" lang="en-US" altLang="zh-CN" b="1" dirty="0">
                <a:solidFill>
                  <a:srgbClr val="BE384B"/>
                </a:solidFill>
              </a:rPr>
              <a:t>not fault-tolerant (</a:t>
            </a:r>
            <a:r>
              <a:rPr kumimoji="1" lang="zh-CN" altLang="en-US" b="1" dirty="0">
                <a:solidFill>
                  <a:srgbClr val="BE384B"/>
                </a:solidFill>
              </a:rPr>
              <a:t>注意</a:t>
            </a:r>
            <a:r>
              <a:rPr kumimoji="1" lang="en-US" altLang="zh-CN" b="1" dirty="0">
                <a:solidFill>
                  <a:srgbClr val="BE384B"/>
                </a:solidFill>
              </a:rPr>
              <a:t>re-excution</a:t>
            </a:r>
            <a:r>
              <a:rPr kumimoji="1" lang="zh-CN" altLang="en-US" b="1" dirty="0">
                <a:solidFill>
                  <a:srgbClr val="BE384B"/>
                </a:solidFill>
              </a:rPr>
              <a:t>并不是</a:t>
            </a:r>
            <a:r>
              <a:rPr kumimoji="1" lang="en-US" altLang="zh-CN" b="1" dirty="0">
                <a:solidFill>
                  <a:srgbClr val="BE384B"/>
                </a:solidFill>
              </a:rPr>
              <a:t>fault tolerance</a:t>
            </a:r>
            <a:r>
              <a:rPr kumimoji="1" lang="zh-CN" altLang="en-US" b="1" dirty="0">
                <a:solidFill>
                  <a:srgbClr val="BE384B"/>
                </a:solidFill>
              </a:rPr>
              <a:t>，因为已经</a:t>
            </a:r>
            <a:r>
              <a:rPr kumimoji="1" lang="en-US" altLang="zh-CN" b="1" dirty="0">
                <a:solidFill>
                  <a:srgbClr val="BE384B"/>
                </a:solidFill>
              </a:rPr>
              <a:t>fail</a:t>
            </a:r>
            <a:r>
              <a:rPr kumimoji="1" lang="zh-CN" altLang="en-US" b="1" dirty="0">
                <a:solidFill>
                  <a:srgbClr val="BE384B"/>
                </a:solidFill>
              </a:rPr>
              <a:t>了</a:t>
            </a:r>
            <a:r>
              <a:rPr kumimoji="1" lang="en-US" altLang="zh-CN" b="1" dirty="0">
                <a:solidFill>
                  <a:srgbClr val="BE384B"/>
                </a:solidFill>
              </a:rPr>
              <a:t>)</a:t>
            </a:r>
            <a:endParaRPr kumimoji="1" lang="en-US" altLang="zh-CN" b="1" dirty="0">
              <a:solidFill>
                <a:srgbClr val="BE384B"/>
              </a:solidFill>
            </a:endParaRPr>
          </a:p>
          <a:p>
            <a:pPr lvl="1"/>
            <a:r>
              <a:rPr kumimoji="1" lang="en-US" altLang="zh-CN" dirty="0"/>
              <a:t>But is well-enough for many workloads, e.g., sharing the data for experiments in the lab</a:t>
            </a:r>
            <a:endParaRPr kumimoji="1" lang="en-US" altLang="zh-CN" b="0" dirty="0"/>
          </a:p>
          <a:p>
            <a:r>
              <a:rPr kumimoji="1" lang="en-US" altLang="zh-CN" b="0" dirty="0"/>
              <a:t>GFS</a:t>
            </a:r>
            <a:endParaRPr kumimoji="1" lang="en-US" altLang="zh-CN" b="0" dirty="0"/>
          </a:p>
          <a:p>
            <a:pPr lvl="1"/>
            <a:r>
              <a:rPr kumimoji="1" lang="en-US" altLang="zh-CN" b="1" dirty="0">
                <a:solidFill>
                  <a:srgbClr val="BE384B"/>
                </a:solidFill>
              </a:rPr>
              <a:t>Relaxed consistency model</a:t>
            </a:r>
            <a:r>
              <a:rPr kumimoji="1" lang="en-US" altLang="zh-CN" b="0" dirty="0"/>
              <a:t>: the results of concurrent mutations are undefined </a:t>
            </a:r>
            <a:endParaRPr kumimoji="1" lang="en-US" altLang="zh-CN" b="0" dirty="0"/>
          </a:p>
          <a:p>
            <a:pPr lvl="1"/>
            <a:r>
              <a:rPr kumimoji="1" lang="en-US" altLang="zh-CN" b="0" dirty="0"/>
              <a:t>Single-node master: single point of failures (though next-generation of GFS refines this)</a:t>
            </a:r>
            <a:endParaRPr kumimoji="1" lang="en-US" altLang="zh-CN" b="0" dirty="0"/>
          </a:p>
          <a:p>
            <a:pPr lvl="1"/>
            <a:r>
              <a:rPr kumimoji="1" lang="en-US" altLang="zh-CN" dirty="0"/>
              <a:t>Work well in Google’s datacenter workloads </a:t>
            </a:r>
            <a:endParaRPr kumimoji="1" lang="en-US" altLang="zh-CN" b="0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GFS or NFS are not Perfect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7"/>
            <a:ext cx="8229600" cy="4471925"/>
          </a:xfrm>
        </p:spPr>
        <p:txBody>
          <a:bodyPr>
            <a:normAutofit/>
          </a:bodyPr>
          <a:lstStyle/>
          <a:p>
            <a:r>
              <a:rPr kumimoji="1" lang="en-US" altLang="zh-CN" b="0" dirty="0"/>
              <a:t>NFS</a:t>
            </a:r>
            <a:endParaRPr kumimoji="1" lang="en-US" altLang="zh-CN" b="0" dirty="0"/>
          </a:p>
          <a:p>
            <a:pPr lvl="1"/>
            <a:r>
              <a:rPr kumimoji="1" lang="en-US" altLang="zh-CN" dirty="0"/>
              <a:t>Can </a:t>
            </a:r>
            <a:r>
              <a:rPr kumimoji="1" lang="en-US" altLang="zh-CN" b="1" dirty="0">
                <a:solidFill>
                  <a:srgbClr val="BE384B"/>
                </a:solidFill>
              </a:rPr>
              <a:t>not scale </a:t>
            </a:r>
            <a:endParaRPr kumimoji="1" lang="en-US" altLang="zh-CN" b="1" dirty="0">
              <a:solidFill>
                <a:srgbClr val="BE384B"/>
              </a:solidFill>
            </a:endParaRPr>
          </a:p>
          <a:p>
            <a:pPr lvl="1"/>
            <a:r>
              <a:rPr kumimoji="1" lang="en-US" altLang="zh-CN" b="0" dirty="0"/>
              <a:t>Is </a:t>
            </a:r>
            <a:r>
              <a:rPr kumimoji="1" lang="en-US" altLang="zh-CN" b="1" dirty="0">
                <a:solidFill>
                  <a:srgbClr val="BE384B"/>
                </a:solidFill>
              </a:rPr>
              <a:t>not fault-tolerant </a:t>
            </a:r>
            <a:endParaRPr kumimoji="1" lang="en-US" altLang="zh-CN" b="1" dirty="0">
              <a:solidFill>
                <a:srgbClr val="BE384B"/>
              </a:solidFill>
            </a:endParaRPr>
          </a:p>
          <a:p>
            <a:pPr lvl="1"/>
            <a:r>
              <a:rPr kumimoji="1" lang="en-US" altLang="zh-CN" dirty="0"/>
              <a:t>But is well-enough for many workloads, e.g., sharing the data for experiments in the lab</a:t>
            </a:r>
            <a:endParaRPr kumimoji="1" lang="en-US" altLang="zh-CN" b="0" dirty="0"/>
          </a:p>
          <a:p>
            <a:r>
              <a:rPr kumimoji="1" lang="en-US" altLang="zh-CN" b="0" dirty="0"/>
              <a:t>GFS</a:t>
            </a:r>
            <a:endParaRPr kumimoji="1" lang="en-US" altLang="zh-CN" b="0" dirty="0"/>
          </a:p>
          <a:p>
            <a:pPr lvl="1"/>
            <a:r>
              <a:rPr kumimoji="1" lang="en-US" altLang="zh-CN" b="1" dirty="0">
                <a:solidFill>
                  <a:srgbClr val="BE384B"/>
                </a:solidFill>
              </a:rPr>
              <a:t>Relaxed consistency model</a:t>
            </a:r>
            <a:r>
              <a:rPr kumimoji="1" lang="en-US" altLang="zh-CN" b="0" dirty="0"/>
              <a:t>: the results of concurrent mutations are undefined </a:t>
            </a:r>
            <a:endParaRPr kumimoji="1" lang="en-US" altLang="zh-CN" b="0" dirty="0"/>
          </a:p>
          <a:p>
            <a:pPr lvl="1"/>
            <a:r>
              <a:rPr kumimoji="1" lang="en-US" altLang="zh-CN" b="0" dirty="0"/>
              <a:t>Single-node master: single point of failures (though next-generation of GFS refines this)</a:t>
            </a:r>
            <a:endParaRPr kumimoji="1" lang="en-US" altLang="zh-CN" b="0" dirty="0"/>
          </a:p>
          <a:p>
            <a:pPr lvl="1"/>
            <a:r>
              <a:rPr kumimoji="1" lang="en-US" altLang="zh-CN" dirty="0"/>
              <a:t>Work well in Google’s datacenter workloads </a:t>
            </a:r>
            <a:endParaRPr kumimoji="1" lang="en-US" altLang="zh-CN" b="0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3"/>
          <p:cNvSpPr/>
          <p:nvPr/>
        </p:nvSpPr>
        <p:spPr>
          <a:xfrm>
            <a:off x="899592" y="5293940"/>
            <a:ext cx="5904656" cy="307292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marL="223520" indent="-223520"/>
            <a:r>
              <a:rPr lang="en-US" altLang="zh-CN" dirty="0"/>
              <a:t>For other workloads (e.g., Database) may not sufficient.</a:t>
            </a:r>
            <a:endParaRPr lang="en-US" altLang="zh-CN" dirty="0"/>
          </a:p>
        </p:txBody>
      </p:sp>
      <p:sp>
        <p:nvSpPr>
          <p:cNvPr id="6" name="Rectangle 3"/>
          <p:cNvSpPr/>
          <p:nvPr/>
        </p:nvSpPr>
        <p:spPr>
          <a:xfrm>
            <a:off x="1979712" y="3918375"/>
            <a:ext cx="6984776" cy="307292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marL="223520" indent="-223520"/>
            <a:r>
              <a:rPr lang="en-US" altLang="zh-CN" dirty="0"/>
              <a:t>We will see system principles to cope with them in future lectures. </a:t>
            </a:r>
            <a:endParaRPr lang="en-US" altLang="zh-CN" dirty="0"/>
          </a:p>
        </p:txBody>
      </p:sp>
      <p:sp>
        <p:nvSpPr>
          <p:cNvPr id="7" name="任意形状 6"/>
          <p:cNvSpPr/>
          <p:nvPr/>
        </p:nvSpPr>
        <p:spPr>
          <a:xfrm>
            <a:off x="6882063" y="4244741"/>
            <a:ext cx="1933114" cy="1205868"/>
          </a:xfrm>
          <a:custGeom>
            <a:avLst/>
            <a:gdLst>
              <a:gd name="connsiteX0" fmla="*/ 0 w 1933114"/>
              <a:gd name="connsiteY0" fmla="*/ 1164657 h 1205868"/>
              <a:gd name="connsiteX1" fmla="*/ 500514 w 1933114"/>
              <a:gd name="connsiteY1" fmla="*/ 1126156 h 1205868"/>
              <a:gd name="connsiteX2" fmla="*/ 490889 w 1933114"/>
              <a:gd name="connsiteY2" fmla="*/ 442762 h 1205868"/>
              <a:gd name="connsiteX3" fmla="*/ 1761423 w 1933114"/>
              <a:gd name="connsiteY3" fmla="*/ 404261 h 1205868"/>
              <a:gd name="connsiteX4" fmla="*/ 1886552 w 1933114"/>
              <a:gd name="connsiteY4" fmla="*/ 0 h 1205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3114" h="1205868">
                <a:moveTo>
                  <a:pt x="0" y="1164657"/>
                </a:moveTo>
                <a:cubicBezTo>
                  <a:pt x="209349" y="1205564"/>
                  <a:pt x="418699" y="1246472"/>
                  <a:pt x="500514" y="1126156"/>
                </a:cubicBezTo>
                <a:cubicBezTo>
                  <a:pt x="582329" y="1005840"/>
                  <a:pt x="280738" y="563078"/>
                  <a:pt x="490889" y="442762"/>
                </a:cubicBezTo>
                <a:cubicBezTo>
                  <a:pt x="701040" y="322446"/>
                  <a:pt x="1528813" y="478055"/>
                  <a:pt x="1761423" y="404261"/>
                </a:cubicBezTo>
                <a:cubicBezTo>
                  <a:pt x="1994033" y="330467"/>
                  <a:pt x="1940292" y="165233"/>
                  <a:pt x="1886552" y="0"/>
                </a:cubicBezTo>
              </a:path>
            </a:pathLst>
          </a:custGeom>
          <a:noFill/>
          <a:ln w="12700">
            <a:solidFill>
              <a:srgbClr val="BE384B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89584" y="2621230"/>
            <a:ext cx="7307708" cy="2053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zh-CN" kern="0" dirty="0">
                <a:solidFill>
                  <a:srgbClr val="BE384B"/>
                </a:solidFill>
                <a:ea typeface="+mn-ea"/>
              </a:rPr>
              <a:t>With</a:t>
            </a:r>
            <a:r>
              <a:rPr kumimoji="0" lang="zh-CN" altLang="en-US" kern="0" dirty="0">
                <a:solidFill>
                  <a:srgbClr val="BE384B"/>
                </a:solidFill>
                <a:ea typeface="+mn-ea"/>
              </a:rPr>
              <a:t> </a:t>
            </a:r>
            <a:r>
              <a:rPr kumimoji="0" lang="en-US" altLang="zh-CN" kern="0" dirty="0">
                <a:solidFill>
                  <a:srgbClr val="BE384B"/>
                </a:solidFill>
                <a:ea typeface="+mn-ea"/>
              </a:rPr>
              <a:t>the help of RPC</a:t>
            </a:r>
            <a:endParaRPr kumimoji="0" lang="en-US" altLang="zh-CN" kern="0" dirty="0">
              <a:solidFill>
                <a:srgbClr val="BE384B"/>
              </a:solidFill>
              <a:ea typeface="+mn-ea"/>
            </a:endParaRPr>
          </a:p>
          <a:p>
            <a:pPr algn="ctr"/>
            <a:r>
              <a:rPr lang="en-US" altLang="zh-CN" b="0" i="1" kern="0" dirty="0">
                <a:solidFill>
                  <a:srgbClr val="BE384B"/>
                </a:solidFill>
                <a:ea typeface="+mn-ea"/>
              </a:rPr>
              <a:t>We can now build distributed file system! </a:t>
            </a:r>
            <a:endParaRPr lang="en-US" altLang="zh-CN" b="0" i="1" kern="0" dirty="0">
              <a:solidFill>
                <a:srgbClr val="BE384B"/>
              </a:solidFill>
              <a:ea typeface="+mn-ea"/>
            </a:endParaRPr>
          </a:p>
          <a:p>
            <a:pPr algn="ctr"/>
            <a:endParaRPr kumimoji="0" lang="en-US" altLang="zh-CN" b="0" kern="0" dirty="0">
              <a:solidFill>
                <a:srgbClr val="C00000"/>
              </a:solidFill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5818303" y="4272758"/>
            <a:ext cx="3038209" cy="1240753"/>
            <a:chOff x="5004048" y="4297660"/>
            <a:chExt cx="3038209" cy="1240753"/>
          </a:xfrm>
        </p:grpSpPr>
        <p:grpSp>
          <p:nvGrpSpPr>
            <p:cNvPr id="12" name="组合 11"/>
            <p:cNvGrpSpPr/>
            <p:nvPr/>
          </p:nvGrpSpPr>
          <p:grpSpPr>
            <a:xfrm>
              <a:off x="5004048" y="4297660"/>
              <a:ext cx="905319" cy="801616"/>
              <a:chOff x="5914584" y="4712265"/>
              <a:chExt cx="905319" cy="801616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5914584" y="4712265"/>
                <a:ext cx="901209" cy="801616"/>
                <a:chOff x="5914584" y="4712265"/>
                <a:chExt cx="901209" cy="801616"/>
              </a:xfrm>
            </p:grpSpPr>
            <p:sp>
              <p:nvSpPr>
                <p:cNvPr id="6" name="矩形 5"/>
                <p:cNvSpPr/>
                <p:nvPr/>
              </p:nvSpPr>
              <p:spPr>
                <a:xfrm>
                  <a:off x="6060281" y="4888681"/>
                  <a:ext cx="609817" cy="62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5914584" y="4712265"/>
                  <a:ext cx="90120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/>
                    <a:t>File server</a:t>
                  </a:r>
                  <a:endParaRPr lang="zh-CN" altLang="en-US" sz="1200" dirty="0"/>
                </a:p>
              </p:txBody>
            </p:sp>
          </p:grpSp>
          <p:grpSp>
            <p:nvGrpSpPr>
              <p:cNvPr id="10" name="组合 9"/>
              <p:cNvGrpSpPr/>
              <p:nvPr/>
            </p:nvGrpSpPr>
            <p:grpSpPr>
              <a:xfrm>
                <a:off x="5914584" y="4989264"/>
                <a:ext cx="905319" cy="494965"/>
                <a:chOff x="4881156" y="4586631"/>
                <a:chExt cx="905319" cy="494965"/>
              </a:xfrm>
            </p:grpSpPr>
            <p:sp>
              <p:nvSpPr>
                <p:cNvPr id="7" name="一个圆顶角并剪去另一个顶角的矩形 6"/>
                <p:cNvSpPr/>
                <p:nvPr/>
              </p:nvSpPr>
              <p:spPr>
                <a:xfrm>
                  <a:off x="5087522" y="4586631"/>
                  <a:ext cx="492589" cy="461665"/>
                </a:xfrm>
                <a:prstGeom prst="snip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4881156" y="4619931"/>
                  <a:ext cx="9053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/>
                    <a:t>File:</a:t>
                  </a:r>
                  <a:endParaRPr kumimoji="1" lang="en-US" altLang="zh-CN" sz="1200" b="1" dirty="0"/>
                </a:p>
                <a:p>
                  <a:pPr algn="ctr"/>
                  <a:r>
                    <a:rPr kumimoji="1" lang="en-US" altLang="zh-CN" sz="1200" dirty="0"/>
                    <a:t>image</a:t>
                  </a:r>
                  <a:endParaRPr kumimoji="1" lang="zh-CN" altLang="en-US" sz="1200" dirty="0"/>
                </a:p>
              </p:txBody>
            </p:sp>
          </p:grpSp>
        </p:grpSp>
        <p:grpSp>
          <p:nvGrpSpPr>
            <p:cNvPr id="13" name="组合 12"/>
            <p:cNvGrpSpPr/>
            <p:nvPr/>
          </p:nvGrpSpPr>
          <p:grpSpPr>
            <a:xfrm>
              <a:off x="5835606" y="4297660"/>
              <a:ext cx="905319" cy="801616"/>
              <a:chOff x="5914584" y="4712265"/>
              <a:chExt cx="905319" cy="801616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5914584" y="4712265"/>
                <a:ext cx="901209" cy="801616"/>
                <a:chOff x="5914584" y="4712265"/>
                <a:chExt cx="901209" cy="801616"/>
              </a:xfrm>
            </p:grpSpPr>
            <p:sp>
              <p:nvSpPr>
                <p:cNvPr id="18" name="矩形 17"/>
                <p:cNvSpPr/>
                <p:nvPr/>
              </p:nvSpPr>
              <p:spPr>
                <a:xfrm>
                  <a:off x="6060281" y="4888681"/>
                  <a:ext cx="609817" cy="62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19" name="矩形 18"/>
                <p:cNvSpPr/>
                <p:nvPr/>
              </p:nvSpPr>
              <p:spPr>
                <a:xfrm>
                  <a:off x="5914584" y="4712265"/>
                  <a:ext cx="90120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/>
                    <a:t>File server</a:t>
                  </a:r>
                  <a:endParaRPr lang="zh-CN" altLang="en-US" sz="1200" dirty="0"/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5914584" y="4989264"/>
                <a:ext cx="905319" cy="494965"/>
                <a:chOff x="4881156" y="4586631"/>
                <a:chExt cx="905319" cy="494965"/>
              </a:xfrm>
            </p:grpSpPr>
            <p:sp>
              <p:nvSpPr>
                <p:cNvPr id="16" name="一个圆顶角并剪去另一个顶角的矩形 15"/>
                <p:cNvSpPr/>
                <p:nvPr/>
              </p:nvSpPr>
              <p:spPr>
                <a:xfrm>
                  <a:off x="5087522" y="4586631"/>
                  <a:ext cx="492589" cy="461665"/>
                </a:xfrm>
                <a:prstGeom prst="snip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>
                  <a:off x="4881156" y="4619931"/>
                  <a:ext cx="9053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/>
                    <a:t>File:</a:t>
                  </a:r>
                  <a:endParaRPr kumimoji="1" lang="en-US" altLang="zh-CN" sz="1200" b="1" dirty="0"/>
                </a:p>
                <a:p>
                  <a:pPr algn="ctr"/>
                  <a:r>
                    <a:rPr kumimoji="1" lang="en-US" altLang="zh-CN" sz="1200" dirty="0"/>
                    <a:t>image</a:t>
                  </a:r>
                  <a:endParaRPr kumimoji="1" lang="zh-CN" altLang="en-US" sz="1200" dirty="0"/>
                </a:p>
              </p:txBody>
            </p:sp>
          </p:grpSp>
        </p:grpSp>
        <p:grpSp>
          <p:nvGrpSpPr>
            <p:cNvPr id="20" name="组合 19"/>
            <p:cNvGrpSpPr/>
            <p:nvPr/>
          </p:nvGrpSpPr>
          <p:grpSpPr>
            <a:xfrm>
              <a:off x="7136938" y="4297660"/>
              <a:ext cx="905319" cy="801616"/>
              <a:chOff x="5914584" y="4712265"/>
              <a:chExt cx="905319" cy="801616"/>
            </a:xfrm>
          </p:grpSpPr>
          <p:grpSp>
            <p:nvGrpSpPr>
              <p:cNvPr id="21" name="组合 20"/>
              <p:cNvGrpSpPr/>
              <p:nvPr/>
            </p:nvGrpSpPr>
            <p:grpSpPr>
              <a:xfrm>
                <a:off x="5914584" y="4712265"/>
                <a:ext cx="901209" cy="801616"/>
                <a:chOff x="5914584" y="4712265"/>
                <a:chExt cx="901209" cy="801616"/>
              </a:xfrm>
            </p:grpSpPr>
            <p:sp>
              <p:nvSpPr>
                <p:cNvPr id="25" name="矩形 24"/>
                <p:cNvSpPr/>
                <p:nvPr/>
              </p:nvSpPr>
              <p:spPr>
                <a:xfrm>
                  <a:off x="6060281" y="4888681"/>
                  <a:ext cx="609817" cy="62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5914584" y="4712265"/>
                  <a:ext cx="90120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/>
                    <a:t>File server</a:t>
                  </a:r>
                  <a:endParaRPr lang="zh-CN" altLang="en-US" sz="1200" dirty="0"/>
                </a:p>
              </p:txBody>
            </p:sp>
          </p:grpSp>
          <p:grpSp>
            <p:nvGrpSpPr>
              <p:cNvPr id="22" name="组合 21"/>
              <p:cNvGrpSpPr/>
              <p:nvPr/>
            </p:nvGrpSpPr>
            <p:grpSpPr>
              <a:xfrm>
                <a:off x="5914584" y="4989264"/>
                <a:ext cx="905319" cy="494965"/>
                <a:chOff x="4881156" y="4586631"/>
                <a:chExt cx="905319" cy="494965"/>
              </a:xfrm>
            </p:grpSpPr>
            <p:sp>
              <p:nvSpPr>
                <p:cNvPr id="23" name="一个圆顶角并剪去另一个顶角的矩形 22"/>
                <p:cNvSpPr/>
                <p:nvPr/>
              </p:nvSpPr>
              <p:spPr>
                <a:xfrm>
                  <a:off x="5087522" y="4586631"/>
                  <a:ext cx="492589" cy="461665"/>
                </a:xfrm>
                <a:prstGeom prst="snip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4881156" y="4619931"/>
                  <a:ext cx="9053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/>
                    <a:t>File:</a:t>
                  </a:r>
                  <a:endParaRPr kumimoji="1" lang="en-US" altLang="zh-CN" sz="1200" b="1" dirty="0"/>
                </a:p>
                <a:p>
                  <a:pPr algn="ctr"/>
                  <a:r>
                    <a:rPr kumimoji="1" lang="en-US" altLang="zh-CN" sz="1200" dirty="0"/>
                    <a:t>image</a:t>
                  </a:r>
                  <a:endParaRPr kumimoji="1" lang="zh-CN" altLang="en-US" sz="1200" dirty="0"/>
                </a:p>
              </p:txBody>
            </p:sp>
          </p:grpSp>
        </p:grpSp>
        <p:sp>
          <p:nvSpPr>
            <p:cNvPr id="27" name="矩形 26"/>
            <p:cNvSpPr/>
            <p:nvPr/>
          </p:nvSpPr>
          <p:spPr>
            <a:xfrm>
              <a:off x="6680258" y="4546994"/>
              <a:ext cx="49244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lang="zh-CN" altLang="en-US" sz="2400" dirty="0"/>
            </a:p>
          </p:txBody>
        </p:sp>
        <p:cxnSp>
          <p:nvCxnSpPr>
            <p:cNvPr id="29" name="直线连接符 28"/>
            <p:cNvCxnSpPr/>
            <p:nvPr/>
          </p:nvCxnSpPr>
          <p:spPr>
            <a:xfrm>
              <a:off x="5090360" y="5161756"/>
              <a:ext cx="28884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5495307" y="5199859"/>
              <a:ext cx="2388795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solidFill>
                    <a:srgbClr val="C00000"/>
                  </a:solidFill>
                </a:rPr>
                <a:t>Distributed file system</a:t>
              </a:r>
              <a:endParaRPr lang="zh-CN" altLang="en-US" sz="16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5758122" y="2568458"/>
            <a:ext cx="3098390" cy="1384372"/>
            <a:chOff x="5645427" y="2766408"/>
            <a:chExt cx="3098390" cy="1384372"/>
          </a:xfrm>
        </p:grpSpPr>
        <p:grpSp>
          <p:nvGrpSpPr>
            <p:cNvPr id="33" name="组合 32"/>
            <p:cNvGrpSpPr/>
            <p:nvPr/>
          </p:nvGrpSpPr>
          <p:grpSpPr>
            <a:xfrm>
              <a:off x="5645427" y="2766408"/>
              <a:ext cx="1309974" cy="899967"/>
              <a:chOff x="6831174" y="4263832"/>
              <a:chExt cx="1309974" cy="899967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6848261" y="4495975"/>
                <a:ext cx="1212919" cy="66782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6831174" y="4263832"/>
                <a:ext cx="130997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accent6"/>
                    </a:solidFill>
                  </a:rPr>
                  <a:t>Database server</a:t>
                </a:r>
                <a:endParaRPr lang="zh-CN" altLang="en-US" sz="1200" dirty="0">
                  <a:solidFill>
                    <a:schemeClr val="accent6"/>
                  </a:solidFill>
                </a:endParaRPr>
              </a:p>
            </p:txBody>
          </p:sp>
          <p:grpSp>
            <p:nvGrpSpPr>
              <p:cNvPr id="36" name="组合 35"/>
              <p:cNvGrpSpPr/>
              <p:nvPr/>
            </p:nvGrpSpPr>
            <p:grpSpPr>
              <a:xfrm>
                <a:off x="6951983" y="4538944"/>
                <a:ext cx="1080001" cy="584154"/>
                <a:chOff x="6642225" y="3964214"/>
                <a:chExt cx="816191" cy="584154"/>
              </a:xfrm>
            </p:grpSpPr>
            <p:sp>
              <p:nvSpPr>
                <p:cNvPr id="37" name="磁盘 36"/>
                <p:cNvSpPr/>
                <p:nvPr/>
              </p:nvSpPr>
              <p:spPr>
                <a:xfrm>
                  <a:off x="6642225" y="3964214"/>
                  <a:ext cx="816191" cy="584154"/>
                </a:xfrm>
                <a:prstGeom prst="flowChartMagneticDisk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200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6679366" y="4033238"/>
                  <a:ext cx="733109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solidFill>
                        <a:schemeClr val="accent6"/>
                      </a:solidFill>
                    </a:rPr>
                    <a:t>Database</a:t>
                  </a:r>
                  <a:endParaRPr kumimoji="1" lang="en-US" altLang="zh-CN" sz="1200" b="1" dirty="0">
                    <a:solidFill>
                      <a:schemeClr val="accent6"/>
                    </a:solidFill>
                  </a:endParaRPr>
                </a:p>
                <a:p>
                  <a:pPr algn="ctr"/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user, price</a:t>
                  </a:r>
                  <a:endParaRPr kumimoji="1"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</p:grpSp>
        <p:grpSp>
          <p:nvGrpSpPr>
            <p:cNvPr id="39" name="组合 38"/>
            <p:cNvGrpSpPr/>
            <p:nvPr/>
          </p:nvGrpSpPr>
          <p:grpSpPr>
            <a:xfrm>
              <a:off x="7433843" y="2770148"/>
              <a:ext cx="1309974" cy="899967"/>
              <a:chOff x="6831174" y="4263832"/>
              <a:chExt cx="1309974" cy="899967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6848261" y="4495975"/>
                <a:ext cx="1212919" cy="66782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6831174" y="4263832"/>
                <a:ext cx="130997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accent6"/>
                    </a:solidFill>
                  </a:rPr>
                  <a:t>Database server</a:t>
                </a:r>
                <a:endParaRPr lang="zh-CN" altLang="en-US" sz="1200" dirty="0">
                  <a:solidFill>
                    <a:schemeClr val="accent6"/>
                  </a:solidFill>
                </a:endParaRPr>
              </a:p>
            </p:txBody>
          </p:sp>
          <p:grpSp>
            <p:nvGrpSpPr>
              <p:cNvPr id="42" name="组合 41"/>
              <p:cNvGrpSpPr/>
              <p:nvPr/>
            </p:nvGrpSpPr>
            <p:grpSpPr>
              <a:xfrm>
                <a:off x="6951983" y="4538944"/>
                <a:ext cx="1080001" cy="584154"/>
                <a:chOff x="6642225" y="3964214"/>
                <a:chExt cx="816191" cy="584154"/>
              </a:xfrm>
            </p:grpSpPr>
            <p:sp>
              <p:nvSpPr>
                <p:cNvPr id="43" name="磁盘 42"/>
                <p:cNvSpPr/>
                <p:nvPr/>
              </p:nvSpPr>
              <p:spPr>
                <a:xfrm>
                  <a:off x="6642225" y="3964214"/>
                  <a:ext cx="816191" cy="584154"/>
                </a:xfrm>
                <a:prstGeom prst="flowChartMagneticDisk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200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6679366" y="4033238"/>
                  <a:ext cx="733109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solidFill>
                        <a:schemeClr val="accent6"/>
                      </a:solidFill>
                    </a:rPr>
                    <a:t>Database</a:t>
                  </a:r>
                  <a:endParaRPr kumimoji="1" lang="en-US" altLang="zh-CN" sz="1200" b="1" dirty="0">
                    <a:solidFill>
                      <a:schemeClr val="accent6"/>
                    </a:solidFill>
                  </a:endParaRPr>
                </a:p>
                <a:p>
                  <a:pPr algn="ctr"/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user, price</a:t>
                  </a:r>
                  <a:endParaRPr kumimoji="1"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</p:grpSp>
        <p:cxnSp>
          <p:nvCxnSpPr>
            <p:cNvPr id="45" name="直线连接符 44"/>
            <p:cNvCxnSpPr/>
            <p:nvPr/>
          </p:nvCxnSpPr>
          <p:spPr>
            <a:xfrm>
              <a:off x="5645427" y="3793604"/>
              <a:ext cx="30813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/>
            <p:cNvSpPr/>
            <p:nvPr/>
          </p:nvSpPr>
          <p:spPr>
            <a:xfrm>
              <a:off x="6897697" y="3066734"/>
              <a:ext cx="49244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2400" dirty="0">
                  <a:solidFill>
                    <a:schemeClr val="accent6"/>
                  </a:solidFill>
                </a:rPr>
                <a:t>…</a:t>
              </a:r>
              <a:endParaRPr lang="zh-CN" altLang="en-US" sz="2400" dirty="0">
                <a:solidFill>
                  <a:schemeClr val="accent6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151448" y="3812226"/>
              <a:ext cx="2064989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solidFill>
                    <a:schemeClr val="accent6"/>
                  </a:solidFill>
                </a:rPr>
                <a:t>Distributed database</a:t>
              </a:r>
              <a:endParaRPr lang="zh-CN" altLang="en-US" sz="16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5383207" y="1199766"/>
            <a:ext cx="3704912" cy="1076455"/>
            <a:chOff x="5248883" y="1420516"/>
            <a:chExt cx="3704912" cy="1076455"/>
          </a:xfrm>
        </p:grpSpPr>
        <p:grpSp>
          <p:nvGrpSpPr>
            <p:cNvPr id="63" name="组合 62"/>
            <p:cNvGrpSpPr/>
            <p:nvPr/>
          </p:nvGrpSpPr>
          <p:grpSpPr>
            <a:xfrm>
              <a:off x="5248883" y="1420516"/>
              <a:ext cx="3704912" cy="608773"/>
              <a:chOff x="5248883" y="1420516"/>
              <a:chExt cx="3704912" cy="608773"/>
            </a:xfrm>
          </p:grpSpPr>
          <p:grpSp>
            <p:nvGrpSpPr>
              <p:cNvPr id="50" name="组合 49"/>
              <p:cNvGrpSpPr/>
              <p:nvPr/>
            </p:nvGrpSpPr>
            <p:grpSpPr>
              <a:xfrm>
                <a:off x="5248883" y="1424862"/>
                <a:ext cx="1215397" cy="604427"/>
                <a:chOff x="4705349" y="3308267"/>
                <a:chExt cx="1215397" cy="604427"/>
              </a:xfrm>
            </p:grpSpPr>
            <p:sp>
              <p:nvSpPr>
                <p:cNvPr id="51" name="梯形 50"/>
                <p:cNvSpPr/>
                <p:nvPr/>
              </p:nvSpPr>
              <p:spPr>
                <a:xfrm>
                  <a:off x="4857850" y="3506191"/>
                  <a:ext cx="910397" cy="406503"/>
                </a:xfrm>
                <a:prstGeom prst="trapezoi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4896935" y="3566708"/>
                  <a:ext cx="79220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solidFill>
                        <a:schemeClr val="accent6"/>
                      </a:solidFill>
                    </a:rPr>
                    <a:t>Caching</a:t>
                  </a:r>
                  <a:endParaRPr kumimoji="1" lang="en-US" altLang="zh-CN" sz="1200" b="1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53" name="矩形 52"/>
                <p:cNvSpPr/>
                <p:nvPr/>
              </p:nvSpPr>
              <p:spPr>
                <a:xfrm>
                  <a:off x="4705349" y="3308267"/>
                  <a:ext cx="12153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Caching server</a:t>
                  </a:r>
                  <a:endParaRPr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  <p:grpSp>
            <p:nvGrpSpPr>
              <p:cNvPr id="54" name="组合 53"/>
              <p:cNvGrpSpPr/>
              <p:nvPr/>
            </p:nvGrpSpPr>
            <p:grpSpPr>
              <a:xfrm>
                <a:off x="6350866" y="1424862"/>
                <a:ext cx="1215397" cy="604427"/>
                <a:chOff x="4705349" y="3308267"/>
                <a:chExt cx="1215397" cy="604427"/>
              </a:xfrm>
            </p:grpSpPr>
            <p:sp>
              <p:nvSpPr>
                <p:cNvPr id="55" name="梯形 54"/>
                <p:cNvSpPr/>
                <p:nvPr/>
              </p:nvSpPr>
              <p:spPr>
                <a:xfrm>
                  <a:off x="4857850" y="3506191"/>
                  <a:ext cx="910397" cy="406503"/>
                </a:xfrm>
                <a:prstGeom prst="trapezoi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56" name="矩形 55"/>
                <p:cNvSpPr/>
                <p:nvPr/>
              </p:nvSpPr>
              <p:spPr>
                <a:xfrm>
                  <a:off x="4896935" y="3566708"/>
                  <a:ext cx="79220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solidFill>
                        <a:schemeClr val="accent6"/>
                      </a:solidFill>
                    </a:rPr>
                    <a:t>Caching</a:t>
                  </a:r>
                  <a:endParaRPr kumimoji="1" lang="en-US" altLang="zh-CN" sz="1200" b="1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57" name="矩形 56"/>
                <p:cNvSpPr/>
                <p:nvPr/>
              </p:nvSpPr>
              <p:spPr>
                <a:xfrm>
                  <a:off x="4705349" y="3308267"/>
                  <a:ext cx="12153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Caching server</a:t>
                  </a:r>
                  <a:endParaRPr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  <p:grpSp>
            <p:nvGrpSpPr>
              <p:cNvPr id="58" name="组合 57"/>
              <p:cNvGrpSpPr/>
              <p:nvPr/>
            </p:nvGrpSpPr>
            <p:grpSpPr>
              <a:xfrm>
                <a:off x="7738398" y="1420516"/>
                <a:ext cx="1215397" cy="604427"/>
                <a:chOff x="4705349" y="3308267"/>
                <a:chExt cx="1215397" cy="604427"/>
              </a:xfrm>
            </p:grpSpPr>
            <p:sp>
              <p:nvSpPr>
                <p:cNvPr id="59" name="梯形 58"/>
                <p:cNvSpPr/>
                <p:nvPr/>
              </p:nvSpPr>
              <p:spPr>
                <a:xfrm>
                  <a:off x="4857850" y="3506191"/>
                  <a:ext cx="910397" cy="406503"/>
                </a:xfrm>
                <a:prstGeom prst="trapezoi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60" name="矩形 59"/>
                <p:cNvSpPr/>
                <p:nvPr/>
              </p:nvSpPr>
              <p:spPr>
                <a:xfrm>
                  <a:off x="4896935" y="3566708"/>
                  <a:ext cx="79220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solidFill>
                        <a:schemeClr val="accent6"/>
                      </a:solidFill>
                    </a:rPr>
                    <a:t>Caching</a:t>
                  </a:r>
                  <a:endParaRPr kumimoji="1" lang="en-US" altLang="zh-CN" sz="1200" b="1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61" name="矩形 60"/>
                <p:cNvSpPr/>
                <p:nvPr/>
              </p:nvSpPr>
              <p:spPr>
                <a:xfrm>
                  <a:off x="4705349" y="3308267"/>
                  <a:ext cx="12153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Caching server</a:t>
                  </a:r>
                  <a:endParaRPr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  <p:sp>
            <p:nvSpPr>
              <p:cNvPr id="62" name="矩形 61"/>
              <p:cNvSpPr/>
              <p:nvPr/>
            </p:nvSpPr>
            <p:spPr>
              <a:xfrm>
                <a:off x="7415910" y="1502122"/>
                <a:ext cx="492443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accent6"/>
                    </a:solidFill>
                  </a:rPr>
                  <a:t>…</a:t>
                </a:r>
                <a:endParaRPr lang="zh-CN" altLang="en-US" sz="2400" dirty="0">
                  <a:solidFill>
                    <a:schemeClr val="accent6"/>
                  </a:solidFill>
                </a:endParaRPr>
              </a:p>
            </p:txBody>
          </p:sp>
        </p:grpSp>
        <p:cxnSp>
          <p:nvCxnSpPr>
            <p:cNvPr id="64" name="直线连接符 63"/>
            <p:cNvCxnSpPr/>
            <p:nvPr/>
          </p:nvCxnSpPr>
          <p:spPr>
            <a:xfrm>
              <a:off x="5308749" y="2137420"/>
              <a:ext cx="36450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矩形 65"/>
            <p:cNvSpPr/>
            <p:nvPr/>
          </p:nvSpPr>
          <p:spPr>
            <a:xfrm>
              <a:off x="6027005" y="2158417"/>
              <a:ext cx="1927131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solidFill>
                    <a:schemeClr val="accent6"/>
                  </a:solidFill>
                </a:rPr>
                <a:t>Distributed caching</a:t>
              </a:r>
              <a:endParaRPr lang="zh-CN" altLang="en-US" sz="16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2236116" y="3199271"/>
            <a:ext cx="768261" cy="2146974"/>
            <a:chOff x="3096000" y="3119298"/>
            <a:chExt cx="768261" cy="2146974"/>
          </a:xfrm>
        </p:grpSpPr>
        <p:sp>
          <p:nvSpPr>
            <p:cNvPr id="68" name="矩形 67"/>
            <p:cNvSpPr/>
            <p:nvPr/>
          </p:nvSpPr>
          <p:spPr>
            <a:xfrm>
              <a:off x="3096000" y="3119298"/>
              <a:ext cx="725111" cy="214697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 rot="5400000">
              <a:off x="2988299" y="3437380"/>
              <a:ext cx="690955" cy="180000"/>
              <a:chOff x="4884739" y="2696400"/>
              <a:chExt cx="690955" cy="180000"/>
            </a:xfrm>
          </p:grpSpPr>
          <p:sp>
            <p:nvSpPr>
              <p:cNvPr id="70" name="矩形 69"/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 rot="5400000">
              <a:off x="3219367" y="3437381"/>
              <a:ext cx="690955" cy="180000"/>
              <a:chOff x="4884739" y="2696400"/>
              <a:chExt cx="690955" cy="180000"/>
            </a:xfrm>
          </p:grpSpPr>
          <p:sp>
            <p:nvSpPr>
              <p:cNvPr id="74" name="矩形 73"/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 rot="5400000">
              <a:off x="2988299" y="4762203"/>
              <a:ext cx="690955" cy="180000"/>
              <a:chOff x="4884739" y="2696400"/>
              <a:chExt cx="690955" cy="180000"/>
            </a:xfrm>
          </p:grpSpPr>
          <p:sp>
            <p:nvSpPr>
              <p:cNvPr id="86" name="矩形 85"/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89" name="组合 88"/>
            <p:cNvGrpSpPr/>
            <p:nvPr/>
          </p:nvGrpSpPr>
          <p:grpSpPr>
            <a:xfrm rot="5400000">
              <a:off x="3219367" y="4762204"/>
              <a:ext cx="690955" cy="180000"/>
              <a:chOff x="4884739" y="2696400"/>
              <a:chExt cx="690955" cy="180000"/>
            </a:xfrm>
          </p:grpSpPr>
          <p:sp>
            <p:nvSpPr>
              <p:cNvPr id="90" name="矩形 89"/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93" name="矩形 92"/>
            <p:cNvSpPr/>
            <p:nvPr/>
          </p:nvSpPr>
          <p:spPr>
            <a:xfrm>
              <a:off x="3126559" y="4015893"/>
              <a:ext cx="737702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200" dirty="0">
                  <a:solidFill>
                    <a:srgbClr val="000000"/>
                  </a:solidFill>
                </a:rPr>
                <a:t>Load</a:t>
              </a:r>
              <a:endParaRPr kumimoji="1" lang="en-US" altLang="zh-CN" sz="1200" dirty="0">
                <a:solidFill>
                  <a:srgbClr val="000000"/>
                </a:solidFill>
              </a:endParaRPr>
            </a:p>
            <a:p>
              <a:r>
                <a:rPr kumimoji="1" lang="en-US" altLang="zh-CN" sz="1200" dirty="0">
                  <a:solidFill>
                    <a:srgbClr val="000000"/>
                  </a:solidFill>
                </a:rPr>
                <a:t>Balance</a:t>
              </a:r>
              <a:endParaRPr lang="zh-CN" altLang="en-US" sz="1200" dirty="0"/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3302994" y="2814021"/>
            <a:ext cx="1703228" cy="1049410"/>
            <a:chOff x="5882155" y="4329138"/>
            <a:chExt cx="1703228" cy="1049410"/>
          </a:xfrm>
        </p:grpSpPr>
        <p:sp>
          <p:nvSpPr>
            <p:cNvPr id="96" name="矩形 95"/>
            <p:cNvSpPr/>
            <p:nvPr/>
          </p:nvSpPr>
          <p:spPr>
            <a:xfrm>
              <a:off x="5882155" y="4329138"/>
              <a:ext cx="1703228" cy="90044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solidFill>
                  <a:schemeClr val="accent6"/>
                </a:solidFill>
              </a:endParaRPr>
            </a:p>
          </p:txBody>
        </p:sp>
        <p:sp>
          <p:nvSpPr>
            <p:cNvPr id="97" name="圆角矩形 96"/>
            <p:cNvSpPr/>
            <p:nvPr/>
          </p:nvSpPr>
          <p:spPr>
            <a:xfrm>
              <a:off x="5919232" y="4422093"/>
              <a:ext cx="1564153" cy="64325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chemeClr val="accent6"/>
                  </a:solidFill>
                </a:rPr>
                <a:t>Application #1</a:t>
              </a:r>
              <a:endParaRPr kumimoji="1" lang="en-US" altLang="zh-CN" sz="1200" b="1" dirty="0">
                <a:solidFill>
                  <a:schemeClr val="accent6"/>
                </a:solidFill>
              </a:endParaRPr>
            </a:p>
            <a:p>
              <a:pPr algn="ctr"/>
              <a:r>
                <a:rPr kumimoji="1" lang="en-US" altLang="zh-CN" sz="1200" dirty="0">
                  <a:solidFill>
                    <a:schemeClr val="accent6"/>
                  </a:solidFill>
                </a:rPr>
                <a:t>generate the page</a:t>
              </a:r>
              <a:endParaRPr kumimoji="1" lang="en-US" altLang="zh-CN" sz="1200" dirty="0">
                <a:solidFill>
                  <a:schemeClr val="accent6"/>
                </a:solidFill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5999834" y="5101549"/>
              <a:ext cx="140294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sz="1200" dirty="0">
                  <a:solidFill>
                    <a:schemeClr val="accent6"/>
                  </a:solidFill>
                </a:rPr>
                <a:t>Application server</a:t>
              </a:r>
              <a:endParaRPr lang="zh-CN" altLang="en-US" sz="12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3270533" y="4048243"/>
            <a:ext cx="1703228" cy="1049410"/>
            <a:chOff x="5882155" y="4329138"/>
            <a:chExt cx="1703228" cy="1049410"/>
          </a:xfrm>
        </p:grpSpPr>
        <p:sp>
          <p:nvSpPr>
            <p:cNvPr id="111" name="矩形 110"/>
            <p:cNvSpPr/>
            <p:nvPr/>
          </p:nvSpPr>
          <p:spPr>
            <a:xfrm>
              <a:off x="5882155" y="4329138"/>
              <a:ext cx="1703228" cy="90044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solidFill>
                  <a:schemeClr val="accent6"/>
                </a:solidFill>
              </a:endParaRPr>
            </a:p>
          </p:txBody>
        </p:sp>
        <p:sp>
          <p:nvSpPr>
            <p:cNvPr id="112" name="圆角矩形 111"/>
            <p:cNvSpPr/>
            <p:nvPr/>
          </p:nvSpPr>
          <p:spPr>
            <a:xfrm>
              <a:off x="5919232" y="4422093"/>
              <a:ext cx="1564153" cy="64325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chemeClr val="accent6"/>
                  </a:solidFill>
                </a:rPr>
                <a:t>Application #2</a:t>
              </a:r>
              <a:endParaRPr kumimoji="1" lang="en-US" altLang="zh-CN" sz="1200" b="1" dirty="0">
                <a:solidFill>
                  <a:schemeClr val="accent6"/>
                </a:solidFill>
              </a:endParaRPr>
            </a:p>
            <a:p>
              <a:pPr algn="ctr"/>
              <a:r>
                <a:rPr kumimoji="1" lang="en-US" altLang="zh-CN" sz="1200" dirty="0">
                  <a:solidFill>
                    <a:schemeClr val="accent6"/>
                  </a:solidFill>
                </a:rPr>
                <a:t>add the order</a:t>
              </a:r>
              <a:endParaRPr kumimoji="1" lang="en-US" altLang="zh-CN" sz="1200" dirty="0">
                <a:solidFill>
                  <a:schemeClr val="accent6"/>
                </a:solidFill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5999834" y="5101549"/>
              <a:ext cx="140294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sz="1200" dirty="0">
                  <a:solidFill>
                    <a:schemeClr val="accent6"/>
                  </a:solidFill>
                </a:rPr>
                <a:t>Application server</a:t>
              </a:r>
              <a:endParaRPr lang="zh-CN" altLang="en-US" sz="12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16" name="矩形 115"/>
          <p:cNvSpPr/>
          <p:nvPr/>
        </p:nvSpPr>
        <p:spPr>
          <a:xfrm rot="5400000">
            <a:off x="3984226" y="5112000"/>
            <a:ext cx="4924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chemeClr val="accent6"/>
                </a:solidFill>
              </a:rPr>
              <a:t>…</a:t>
            </a:r>
            <a:endParaRPr lang="zh-CN" altLang="en-US" sz="2400" dirty="0">
              <a:solidFill>
                <a:schemeClr val="accent6"/>
              </a:solidFill>
            </a:endParaRPr>
          </a:p>
        </p:txBody>
      </p:sp>
      <p:cxnSp>
        <p:nvCxnSpPr>
          <p:cNvPr id="32" name="直线连接符 31"/>
          <p:cNvCxnSpPr/>
          <p:nvPr/>
        </p:nvCxnSpPr>
        <p:spPr>
          <a:xfrm>
            <a:off x="1979712" y="2706957"/>
            <a:ext cx="0" cy="35864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/>
          <p:cNvCxnSpPr/>
          <p:nvPr/>
        </p:nvCxnSpPr>
        <p:spPr>
          <a:xfrm>
            <a:off x="1979712" y="2706957"/>
            <a:ext cx="324036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/>
          <p:cNvCxnSpPr/>
          <p:nvPr/>
        </p:nvCxnSpPr>
        <p:spPr>
          <a:xfrm flipV="1">
            <a:off x="5220072" y="1129308"/>
            <a:ext cx="0" cy="157764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/>
          <p:cNvCxnSpPr/>
          <p:nvPr/>
        </p:nvCxnSpPr>
        <p:spPr>
          <a:xfrm>
            <a:off x="5220072" y="1129308"/>
            <a:ext cx="439248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/>
          <p:cNvGrpSpPr/>
          <p:nvPr/>
        </p:nvGrpSpPr>
        <p:grpSpPr>
          <a:xfrm rot="16200000">
            <a:off x="703673" y="3881347"/>
            <a:ext cx="1548280" cy="638043"/>
            <a:chOff x="6020855" y="1361203"/>
            <a:chExt cx="1548280" cy="638043"/>
          </a:xfrm>
        </p:grpSpPr>
        <p:sp>
          <p:nvSpPr>
            <p:cNvPr id="102" name="云形 101"/>
            <p:cNvSpPr/>
            <p:nvPr/>
          </p:nvSpPr>
          <p:spPr>
            <a:xfrm>
              <a:off x="6020855" y="1361203"/>
              <a:ext cx="1548280" cy="638043"/>
            </a:xfrm>
            <a:prstGeom prst="clou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6311529" y="1443038"/>
              <a:ext cx="9669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rgbClr val="000000"/>
                  </a:solidFill>
                </a:rPr>
                <a:t>Internet</a:t>
              </a:r>
              <a:endParaRPr lang="zh-CN" altLang="en-US" dirty="0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1911161" y="3550232"/>
            <a:ext cx="252000" cy="517828"/>
            <a:chOff x="1735514" y="3550232"/>
            <a:chExt cx="420567" cy="517828"/>
          </a:xfrm>
        </p:grpSpPr>
        <p:cxnSp>
          <p:nvCxnSpPr>
            <p:cNvPr id="104" name="直线箭头连接符 103"/>
            <p:cNvCxnSpPr/>
            <p:nvPr/>
          </p:nvCxnSpPr>
          <p:spPr>
            <a:xfrm>
              <a:off x="1735514" y="3550232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线箭头连接符 105"/>
            <p:cNvCxnSpPr/>
            <p:nvPr/>
          </p:nvCxnSpPr>
          <p:spPr>
            <a:xfrm>
              <a:off x="1735514" y="3720585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箭头连接符 106"/>
            <p:cNvCxnSpPr/>
            <p:nvPr/>
          </p:nvCxnSpPr>
          <p:spPr>
            <a:xfrm>
              <a:off x="1735514" y="3897707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箭头连接符 107"/>
            <p:cNvCxnSpPr/>
            <p:nvPr/>
          </p:nvCxnSpPr>
          <p:spPr>
            <a:xfrm>
              <a:off x="1735514" y="4068060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组合 114"/>
          <p:cNvGrpSpPr/>
          <p:nvPr/>
        </p:nvGrpSpPr>
        <p:grpSpPr>
          <a:xfrm>
            <a:off x="1907704" y="4263806"/>
            <a:ext cx="252000" cy="517828"/>
            <a:chOff x="1735514" y="3550232"/>
            <a:chExt cx="420567" cy="517828"/>
          </a:xfrm>
        </p:grpSpPr>
        <p:cxnSp>
          <p:nvCxnSpPr>
            <p:cNvPr id="117" name="直线箭头连接符 116"/>
            <p:cNvCxnSpPr/>
            <p:nvPr/>
          </p:nvCxnSpPr>
          <p:spPr>
            <a:xfrm>
              <a:off x="1735514" y="3550232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线箭头连接符 117"/>
            <p:cNvCxnSpPr/>
            <p:nvPr/>
          </p:nvCxnSpPr>
          <p:spPr>
            <a:xfrm>
              <a:off x="1735514" y="3720585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线箭头连接符 118"/>
            <p:cNvCxnSpPr/>
            <p:nvPr/>
          </p:nvCxnSpPr>
          <p:spPr>
            <a:xfrm>
              <a:off x="1735514" y="3897707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线箭头连接符 119"/>
            <p:cNvCxnSpPr/>
            <p:nvPr/>
          </p:nvCxnSpPr>
          <p:spPr>
            <a:xfrm>
              <a:off x="1735514" y="4068060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任意形状 98"/>
          <p:cNvSpPr/>
          <p:nvPr/>
        </p:nvSpPr>
        <p:spPr>
          <a:xfrm>
            <a:off x="2675106" y="2972121"/>
            <a:ext cx="680937" cy="425574"/>
          </a:xfrm>
          <a:custGeom>
            <a:avLst/>
            <a:gdLst>
              <a:gd name="connsiteX0" fmla="*/ 0 w 680937"/>
              <a:gd name="connsiteY0" fmla="*/ 403377 h 425574"/>
              <a:gd name="connsiteX1" fmla="*/ 447473 w 680937"/>
              <a:gd name="connsiteY1" fmla="*/ 383922 h 425574"/>
              <a:gd name="connsiteX2" fmla="*/ 379379 w 680937"/>
              <a:gd name="connsiteY2" fmla="*/ 23998 h 425574"/>
              <a:gd name="connsiteX3" fmla="*/ 680937 w 680937"/>
              <a:gd name="connsiteY3" fmla="*/ 62909 h 425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0937" h="425574">
                <a:moveTo>
                  <a:pt x="0" y="403377"/>
                </a:moveTo>
                <a:cubicBezTo>
                  <a:pt x="192121" y="425264"/>
                  <a:pt x="384243" y="447152"/>
                  <a:pt x="447473" y="383922"/>
                </a:cubicBezTo>
                <a:cubicBezTo>
                  <a:pt x="510703" y="320692"/>
                  <a:pt x="340468" y="77500"/>
                  <a:pt x="379379" y="23998"/>
                </a:cubicBezTo>
                <a:cubicBezTo>
                  <a:pt x="418290" y="-29504"/>
                  <a:pt x="549613" y="16702"/>
                  <a:pt x="680937" y="62909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100" name="任意形状 99"/>
          <p:cNvSpPr/>
          <p:nvPr/>
        </p:nvSpPr>
        <p:spPr>
          <a:xfrm>
            <a:off x="2733472" y="3533078"/>
            <a:ext cx="671209" cy="1017912"/>
          </a:xfrm>
          <a:custGeom>
            <a:avLst/>
            <a:gdLst>
              <a:gd name="connsiteX0" fmla="*/ 0 w 671209"/>
              <a:gd name="connsiteY0" fmla="*/ 75884 h 1017912"/>
              <a:gd name="connsiteX1" fmla="*/ 291830 w 671209"/>
              <a:gd name="connsiteY1" fmla="*/ 85611 h 1017912"/>
              <a:gd name="connsiteX2" fmla="*/ 340468 w 671209"/>
              <a:gd name="connsiteY2" fmla="*/ 941645 h 1017912"/>
              <a:gd name="connsiteX3" fmla="*/ 671209 w 671209"/>
              <a:gd name="connsiteY3" fmla="*/ 922190 h 1017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209" h="1017912">
                <a:moveTo>
                  <a:pt x="0" y="75884"/>
                </a:moveTo>
                <a:cubicBezTo>
                  <a:pt x="117542" y="8601"/>
                  <a:pt x="235085" y="-58682"/>
                  <a:pt x="291830" y="85611"/>
                </a:cubicBezTo>
                <a:cubicBezTo>
                  <a:pt x="348575" y="229904"/>
                  <a:pt x="277238" y="802215"/>
                  <a:pt x="340468" y="941645"/>
                </a:cubicBezTo>
                <a:cubicBezTo>
                  <a:pt x="403698" y="1081075"/>
                  <a:pt x="537453" y="1001632"/>
                  <a:pt x="671209" y="92219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105" name="任意形状 104"/>
          <p:cNvSpPr/>
          <p:nvPr/>
        </p:nvSpPr>
        <p:spPr>
          <a:xfrm>
            <a:off x="2743200" y="4928179"/>
            <a:ext cx="1215957" cy="488037"/>
          </a:xfrm>
          <a:custGeom>
            <a:avLst/>
            <a:gdLst>
              <a:gd name="connsiteX0" fmla="*/ 0 w 1215957"/>
              <a:gd name="connsiteY0" fmla="*/ 3744 h 488037"/>
              <a:gd name="connsiteX1" fmla="*/ 379379 w 1215957"/>
              <a:gd name="connsiteY1" fmla="*/ 62110 h 488037"/>
              <a:gd name="connsiteX2" fmla="*/ 680936 w 1215957"/>
              <a:gd name="connsiteY2" fmla="*/ 431761 h 488037"/>
              <a:gd name="connsiteX3" fmla="*/ 1215957 w 1215957"/>
              <a:gd name="connsiteY3" fmla="*/ 480400 h 488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5957" h="488037">
                <a:moveTo>
                  <a:pt x="0" y="3744"/>
                </a:moveTo>
                <a:cubicBezTo>
                  <a:pt x="132945" y="-2741"/>
                  <a:pt x="265890" y="-9226"/>
                  <a:pt x="379379" y="62110"/>
                </a:cubicBezTo>
                <a:cubicBezTo>
                  <a:pt x="492868" y="133446"/>
                  <a:pt x="541506" y="362046"/>
                  <a:pt x="680936" y="431761"/>
                </a:cubicBezTo>
                <a:cubicBezTo>
                  <a:pt x="820366" y="501476"/>
                  <a:pt x="1018161" y="490938"/>
                  <a:pt x="1215957" y="48040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121" name="任意形状 120"/>
          <p:cNvSpPr/>
          <p:nvPr/>
        </p:nvSpPr>
        <p:spPr>
          <a:xfrm>
            <a:off x="4864086" y="2014176"/>
            <a:ext cx="1283795" cy="1189054"/>
          </a:xfrm>
          <a:custGeom>
            <a:avLst/>
            <a:gdLst>
              <a:gd name="connsiteX0" fmla="*/ 9471 w 1283795"/>
              <a:gd name="connsiteY0" fmla="*/ 1118130 h 1189054"/>
              <a:gd name="connsiteX1" fmla="*/ 67837 w 1283795"/>
              <a:gd name="connsiteY1" fmla="*/ 1127858 h 1189054"/>
              <a:gd name="connsiteX2" fmla="*/ 515310 w 1283795"/>
              <a:gd name="connsiteY2" fmla="*/ 1108403 h 1189054"/>
              <a:gd name="connsiteX3" fmla="*/ 641769 w 1283795"/>
              <a:gd name="connsiteY3" fmla="*/ 106454 h 1189054"/>
              <a:gd name="connsiteX4" fmla="*/ 1283795 w 1283795"/>
              <a:gd name="connsiteY4" fmla="*/ 77271 h 1189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3795" h="1189054">
                <a:moveTo>
                  <a:pt x="9471" y="1118130"/>
                </a:moveTo>
                <a:cubicBezTo>
                  <a:pt x="-3499" y="1123804"/>
                  <a:pt x="-16469" y="1129479"/>
                  <a:pt x="67837" y="1127858"/>
                </a:cubicBezTo>
                <a:cubicBezTo>
                  <a:pt x="152143" y="1126237"/>
                  <a:pt x="419655" y="1278637"/>
                  <a:pt x="515310" y="1108403"/>
                </a:cubicBezTo>
                <a:cubicBezTo>
                  <a:pt x="610965" y="938169"/>
                  <a:pt x="513688" y="278309"/>
                  <a:pt x="641769" y="106454"/>
                </a:cubicBezTo>
                <a:cubicBezTo>
                  <a:pt x="769850" y="-65401"/>
                  <a:pt x="1026822" y="5935"/>
                  <a:pt x="1283795" y="77271"/>
                </a:cubicBezTo>
              </a:path>
            </a:pathLst>
          </a:custGeom>
          <a:noFill/>
          <a:ln w="25400">
            <a:solidFill>
              <a:schemeClr val="accent6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122" name="任意形状 121"/>
          <p:cNvSpPr/>
          <p:nvPr/>
        </p:nvSpPr>
        <p:spPr>
          <a:xfrm>
            <a:off x="4902740" y="4349164"/>
            <a:ext cx="1420239" cy="942683"/>
          </a:xfrm>
          <a:custGeom>
            <a:avLst/>
            <a:gdLst>
              <a:gd name="connsiteX0" fmla="*/ 0 w 1420239"/>
              <a:gd name="connsiteY0" fmla="*/ 47738 h 942683"/>
              <a:gd name="connsiteX1" fmla="*/ 593388 w 1420239"/>
              <a:gd name="connsiteY1" fmla="*/ 47738 h 942683"/>
              <a:gd name="connsiteX2" fmla="*/ 680937 w 1420239"/>
              <a:gd name="connsiteY2" fmla="*/ 543849 h 942683"/>
              <a:gd name="connsiteX3" fmla="*/ 1420239 w 1420239"/>
              <a:gd name="connsiteY3" fmla="*/ 942683 h 942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0239" h="942683">
                <a:moveTo>
                  <a:pt x="0" y="47738"/>
                </a:moveTo>
                <a:cubicBezTo>
                  <a:pt x="239949" y="6395"/>
                  <a:pt x="479899" y="-34947"/>
                  <a:pt x="593388" y="47738"/>
                </a:cubicBezTo>
                <a:cubicBezTo>
                  <a:pt x="706877" y="130423"/>
                  <a:pt x="543129" y="394692"/>
                  <a:pt x="680937" y="543849"/>
                </a:cubicBezTo>
                <a:cubicBezTo>
                  <a:pt x="818745" y="693006"/>
                  <a:pt x="1119492" y="817844"/>
                  <a:pt x="1420239" y="942683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123" name="任意形状 122"/>
          <p:cNvSpPr/>
          <p:nvPr/>
        </p:nvSpPr>
        <p:spPr>
          <a:xfrm>
            <a:off x="4931923" y="3381875"/>
            <a:ext cx="1313234" cy="460911"/>
          </a:xfrm>
          <a:custGeom>
            <a:avLst/>
            <a:gdLst>
              <a:gd name="connsiteX0" fmla="*/ 0 w 1313234"/>
              <a:gd name="connsiteY0" fmla="*/ 51989 h 460911"/>
              <a:gd name="connsiteX1" fmla="*/ 437745 w 1313234"/>
              <a:gd name="connsiteY1" fmla="*/ 32534 h 460911"/>
              <a:gd name="connsiteX2" fmla="*/ 428017 w 1313234"/>
              <a:gd name="connsiteY2" fmla="*/ 431368 h 460911"/>
              <a:gd name="connsiteX3" fmla="*/ 1313234 w 1313234"/>
              <a:gd name="connsiteY3" fmla="*/ 431368 h 460911"/>
              <a:gd name="connsiteX4" fmla="*/ 1313234 w 1313234"/>
              <a:gd name="connsiteY4" fmla="*/ 431368 h 460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3234" h="460911">
                <a:moveTo>
                  <a:pt x="0" y="51989"/>
                </a:moveTo>
                <a:cubicBezTo>
                  <a:pt x="183204" y="10646"/>
                  <a:pt x="366409" y="-30696"/>
                  <a:pt x="437745" y="32534"/>
                </a:cubicBezTo>
                <a:cubicBezTo>
                  <a:pt x="509081" y="95764"/>
                  <a:pt x="282102" y="364896"/>
                  <a:pt x="428017" y="431368"/>
                </a:cubicBezTo>
                <a:cubicBezTo>
                  <a:pt x="573932" y="497840"/>
                  <a:pt x="1313234" y="431368"/>
                  <a:pt x="1313234" y="431368"/>
                </a:cubicBezTo>
                <a:lnTo>
                  <a:pt x="1313234" y="431368"/>
                </a:lnTo>
              </a:path>
            </a:pathLst>
          </a:custGeom>
          <a:noFill/>
          <a:ln w="25400">
            <a:solidFill>
              <a:schemeClr val="accent6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pic>
        <p:nvPicPr>
          <p:cNvPr id="125" name="图片 1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945" y="3397695"/>
            <a:ext cx="329286" cy="329286"/>
          </a:xfrm>
          <a:prstGeom prst="rect">
            <a:avLst/>
          </a:prstGeom>
        </p:spPr>
      </p:pic>
      <p:pic>
        <p:nvPicPr>
          <p:cNvPr id="126" name="图片 1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80" y="3955145"/>
            <a:ext cx="536836" cy="536836"/>
          </a:xfrm>
          <a:prstGeom prst="rect">
            <a:avLst/>
          </a:prstGeom>
        </p:spPr>
      </p:pic>
      <p:pic>
        <p:nvPicPr>
          <p:cNvPr id="127" name="图片 1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47" y="4549038"/>
            <a:ext cx="425471" cy="425471"/>
          </a:xfrm>
          <a:prstGeom prst="rect">
            <a:avLst/>
          </a:prstGeom>
        </p:spPr>
      </p:pic>
      <p:sp>
        <p:nvSpPr>
          <p:cNvPr id="128" name="矩形 127"/>
          <p:cNvSpPr/>
          <p:nvPr/>
        </p:nvSpPr>
        <p:spPr>
          <a:xfrm rot="5400000">
            <a:off x="381976" y="5112000"/>
            <a:ext cx="4924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000000"/>
                </a:solidFill>
              </a:rPr>
              <a:t>…</a:t>
            </a:r>
            <a:endParaRPr lang="zh-CN" altLang="en-US" sz="2400" dirty="0"/>
          </a:p>
        </p:txBody>
      </p:sp>
      <p:cxnSp>
        <p:nvCxnSpPr>
          <p:cNvPr id="135" name="直线箭头连接符 134"/>
          <p:cNvCxnSpPr/>
          <p:nvPr/>
        </p:nvCxnSpPr>
        <p:spPr>
          <a:xfrm>
            <a:off x="769034" y="3667368"/>
            <a:ext cx="255810" cy="32939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线箭头连接符 135"/>
          <p:cNvCxnSpPr/>
          <p:nvPr/>
        </p:nvCxnSpPr>
        <p:spPr>
          <a:xfrm>
            <a:off x="804116" y="4272758"/>
            <a:ext cx="252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线箭头连接符 137"/>
          <p:cNvCxnSpPr/>
          <p:nvPr/>
        </p:nvCxnSpPr>
        <p:spPr>
          <a:xfrm flipV="1">
            <a:off x="795533" y="4557531"/>
            <a:ext cx="260583" cy="2330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线箭头连接符 142"/>
          <p:cNvCxnSpPr/>
          <p:nvPr/>
        </p:nvCxnSpPr>
        <p:spPr>
          <a:xfrm flipV="1">
            <a:off x="794988" y="4948686"/>
            <a:ext cx="281447" cy="51067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13717" y="2910714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Users</a:t>
            </a:r>
            <a:endParaRPr lang="zh-CN" altLang="en-US" dirty="0"/>
          </a:p>
        </p:txBody>
      </p:sp>
      <p:grpSp>
        <p:nvGrpSpPr>
          <p:cNvPr id="146" name="组合 145"/>
          <p:cNvGrpSpPr/>
          <p:nvPr/>
        </p:nvGrpSpPr>
        <p:grpSpPr>
          <a:xfrm>
            <a:off x="1031305" y="2691437"/>
            <a:ext cx="845234" cy="489970"/>
            <a:chOff x="6020855" y="1361204"/>
            <a:chExt cx="845234" cy="489970"/>
          </a:xfrm>
        </p:grpSpPr>
        <p:sp>
          <p:nvSpPr>
            <p:cNvPr id="147" name="云形 146"/>
            <p:cNvSpPr/>
            <p:nvPr/>
          </p:nvSpPr>
          <p:spPr>
            <a:xfrm>
              <a:off x="6020855" y="1361204"/>
              <a:ext cx="845234" cy="489970"/>
            </a:xfrm>
            <a:prstGeom prst="clou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6110928" y="1413481"/>
              <a:ext cx="684803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rgbClr val="000000"/>
                  </a:solidFill>
                </a:rPr>
                <a:t>CDN</a:t>
              </a:r>
              <a:endParaRPr lang="zh-CN" altLang="en-US" dirty="0"/>
            </a:p>
          </p:txBody>
        </p:sp>
      </p:grpSp>
      <p:cxnSp>
        <p:nvCxnSpPr>
          <p:cNvPr id="149" name="直线箭头连接符 148"/>
          <p:cNvCxnSpPr/>
          <p:nvPr/>
        </p:nvCxnSpPr>
        <p:spPr>
          <a:xfrm flipV="1">
            <a:off x="1337719" y="3186000"/>
            <a:ext cx="0" cy="230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线箭头连接符 150"/>
          <p:cNvCxnSpPr/>
          <p:nvPr/>
        </p:nvCxnSpPr>
        <p:spPr>
          <a:xfrm flipV="1">
            <a:off x="1477813" y="3203164"/>
            <a:ext cx="0" cy="18000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组合 128"/>
          <p:cNvGrpSpPr/>
          <p:nvPr/>
        </p:nvGrpSpPr>
        <p:grpSpPr>
          <a:xfrm>
            <a:off x="4492257" y="5204142"/>
            <a:ext cx="1322740" cy="293267"/>
            <a:chOff x="4833436" y="4356643"/>
            <a:chExt cx="1322740" cy="293267"/>
          </a:xfrm>
        </p:grpSpPr>
        <p:sp>
          <p:nvSpPr>
            <p:cNvPr id="130" name="圆柱体 129"/>
            <p:cNvSpPr/>
            <p:nvPr/>
          </p:nvSpPr>
          <p:spPr>
            <a:xfrm rot="5400000">
              <a:off x="5375673" y="3869407"/>
              <a:ext cx="276998" cy="1284008"/>
            </a:xfrm>
            <a:prstGeom prst="ca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accent6"/>
                </a:solidFill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4833436" y="4356643"/>
              <a:ext cx="12840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accent6"/>
                  </a:solidFill>
                </a:rPr>
                <a:t>Message queue</a:t>
              </a:r>
              <a:endParaRPr lang="zh-CN" altLang="en-US" sz="12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4" name="任意形状 3"/>
          <p:cNvSpPr/>
          <p:nvPr/>
        </p:nvSpPr>
        <p:spPr>
          <a:xfrm>
            <a:off x="4994031" y="4797083"/>
            <a:ext cx="342313" cy="365760"/>
          </a:xfrm>
          <a:custGeom>
            <a:avLst/>
            <a:gdLst>
              <a:gd name="connsiteX0" fmla="*/ 0 w 342313"/>
              <a:gd name="connsiteY0" fmla="*/ 0 h 365760"/>
              <a:gd name="connsiteX1" fmla="*/ 295421 w 342313"/>
              <a:gd name="connsiteY1" fmla="*/ 70339 h 365760"/>
              <a:gd name="connsiteX2" fmla="*/ 337624 w 342313"/>
              <a:gd name="connsiteY2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13" h="365760">
                <a:moveTo>
                  <a:pt x="0" y="0"/>
                </a:moveTo>
                <a:cubicBezTo>
                  <a:pt x="119575" y="4689"/>
                  <a:pt x="239150" y="9379"/>
                  <a:pt x="295421" y="70339"/>
                </a:cubicBezTo>
                <a:cubicBezTo>
                  <a:pt x="351692" y="131299"/>
                  <a:pt x="344658" y="248529"/>
                  <a:pt x="337624" y="36576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133" name="内容占位符 2"/>
          <p:cNvSpPr txBox="1"/>
          <p:nvPr/>
        </p:nvSpPr>
        <p:spPr>
          <a:xfrm>
            <a:off x="457200" y="1129308"/>
            <a:ext cx="4549022" cy="1498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1pPr>
            <a:lvl2pPr marL="360045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Key components in distributed systems </a:t>
            </a:r>
            <a:endParaRPr kumimoji="1" lang="en-US" altLang="zh-CN" b="0" dirty="0"/>
          </a:p>
          <a:p>
            <a:pPr lvl="1"/>
            <a:r>
              <a:rPr kumimoji="1" lang="en-US" altLang="zh-CN" dirty="0"/>
              <a:t>Stores large blob of data, intermediate results, database/KV backends, etc.</a:t>
            </a:r>
            <a:endParaRPr kumimoji="1" lang="en-US" altLang="zh-CN" dirty="0"/>
          </a:p>
        </p:txBody>
      </p:sp>
      <p:sp>
        <p:nvSpPr>
          <p:cNvPr id="13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Distributed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 system </a:t>
            </a:r>
            <a:endParaRPr kumimoji="1" lang="zh-CN" altLang="en-US" b="0" dirty="0"/>
          </a:p>
        </p:txBody>
      </p:sp>
      <p:sp>
        <p:nvSpPr>
          <p:cNvPr id="3" name="任意形状 2"/>
          <p:cNvSpPr/>
          <p:nvPr/>
        </p:nvSpPr>
        <p:spPr>
          <a:xfrm>
            <a:off x="6314111" y="3888606"/>
            <a:ext cx="115565" cy="500514"/>
          </a:xfrm>
          <a:custGeom>
            <a:avLst/>
            <a:gdLst>
              <a:gd name="connsiteX0" fmla="*/ 57813 w 115565"/>
              <a:gd name="connsiteY0" fmla="*/ 0 h 500514"/>
              <a:gd name="connsiteX1" fmla="*/ 62 w 115565"/>
              <a:gd name="connsiteY1" fmla="*/ 221381 h 500514"/>
              <a:gd name="connsiteX2" fmla="*/ 67438 w 115565"/>
              <a:gd name="connsiteY2" fmla="*/ 365760 h 500514"/>
              <a:gd name="connsiteX3" fmla="*/ 115565 w 115565"/>
              <a:gd name="connsiteY3" fmla="*/ 500514 h 500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565" h="500514">
                <a:moveTo>
                  <a:pt x="57813" y="0"/>
                </a:moveTo>
                <a:cubicBezTo>
                  <a:pt x="28135" y="80210"/>
                  <a:pt x="-1542" y="160421"/>
                  <a:pt x="62" y="221381"/>
                </a:cubicBezTo>
                <a:cubicBezTo>
                  <a:pt x="1666" y="282341"/>
                  <a:pt x="48188" y="319238"/>
                  <a:pt x="67438" y="365760"/>
                </a:cubicBezTo>
                <a:cubicBezTo>
                  <a:pt x="86688" y="412282"/>
                  <a:pt x="101126" y="456398"/>
                  <a:pt x="115565" y="500514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任意形状 4"/>
          <p:cNvSpPr/>
          <p:nvPr/>
        </p:nvSpPr>
        <p:spPr>
          <a:xfrm>
            <a:off x="7826351" y="3917482"/>
            <a:ext cx="172243" cy="490889"/>
          </a:xfrm>
          <a:custGeom>
            <a:avLst/>
            <a:gdLst>
              <a:gd name="connsiteX0" fmla="*/ 37489 w 172243"/>
              <a:gd name="connsiteY0" fmla="*/ 0 h 490889"/>
              <a:gd name="connsiteX1" fmla="*/ 8613 w 172243"/>
              <a:gd name="connsiteY1" fmla="*/ 288758 h 490889"/>
              <a:gd name="connsiteX2" fmla="*/ 172243 w 172243"/>
              <a:gd name="connsiteY2" fmla="*/ 490889 h 490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243" h="490889">
                <a:moveTo>
                  <a:pt x="37489" y="0"/>
                </a:moveTo>
                <a:cubicBezTo>
                  <a:pt x="11821" y="103471"/>
                  <a:pt x="-13846" y="206943"/>
                  <a:pt x="8613" y="288758"/>
                </a:cubicBezTo>
                <a:cubicBezTo>
                  <a:pt x="31072" y="370573"/>
                  <a:pt x="101657" y="430731"/>
                  <a:pt x="172243" y="49088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Ways for accessing remote files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2376264"/>
          </a:xfrm>
        </p:spPr>
        <p:txBody>
          <a:bodyPr/>
          <a:lstStyle/>
          <a:p>
            <a:r>
              <a:rPr kumimoji="1" lang="en-US" altLang="zh-CN" b="0" dirty="0"/>
              <a:t>Many familiar ways, </a:t>
            </a:r>
            <a:r>
              <a:rPr kumimoji="1" lang="en-US" altLang="zh-CN" dirty="0">
                <a:solidFill>
                  <a:srgbClr val="BE384B"/>
                </a:solidFill>
              </a:rPr>
              <a:t>FTP</a:t>
            </a:r>
            <a:r>
              <a:rPr kumimoji="1" lang="en-US" altLang="zh-CN" b="0" dirty="0"/>
              <a:t>, </a:t>
            </a:r>
            <a:r>
              <a:rPr kumimoji="1" lang="en-US" altLang="zh-CN" dirty="0">
                <a:solidFill>
                  <a:srgbClr val="BE384B"/>
                </a:solidFill>
              </a:rPr>
              <a:t>telnet</a:t>
            </a:r>
            <a:r>
              <a:rPr kumimoji="1" lang="en-US" altLang="zh-CN" b="0" dirty="0"/>
              <a:t>, …</a:t>
            </a:r>
            <a:endParaRPr kumimoji="1" lang="en-US" altLang="zh-CN" b="0" dirty="0"/>
          </a:p>
          <a:p>
            <a:pPr lvl="1"/>
            <a:r>
              <a:rPr kumimoji="1" lang="en-US" altLang="zh-CN" b="0" dirty="0"/>
              <a:t>Explicit access (knowing it is a distributed file system) </a:t>
            </a:r>
            <a:endParaRPr kumimoji="1" lang="en-US" altLang="zh-CN" b="0" dirty="0"/>
          </a:p>
          <a:p>
            <a:pPr lvl="1"/>
            <a:r>
              <a:rPr kumimoji="1" lang="en-US" altLang="zh-CN" b="0" dirty="0"/>
              <a:t>User-directed connection to access remote resource</a:t>
            </a:r>
            <a:endParaRPr kumimoji="1" lang="en-US" altLang="zh-CN" b="0" dirty="0"/>
          </a:p>
          <a:p>
            <a:r>
              <a:rPr kumimoji="1" lang="en-US" altLang="zh-CN" b="0" dirty="0"/>
              <a:t>We want more </a:t>
            </a:r>
            <a:r>
              <a:rPr kumimoji="1" lang="en-US" altLang="zh-CN" dirty="0">
                <a:solidFill>
                  <a:srgbClr val="C00000"/>
                </a:solidFill>
              </a:rPr>
              <a:t>transparency(</a:t>
            </a:r>
            <a:r>
              <a:rPr kumimoji="1" lang="zh-CN" altLang="en-US" dirty="0">
                <a:solidFill>
                  <a:srgbClr val="C00000"/>
                </a:solidFill>
              </a:rPr>
              <a:t>透明性</a:t>
            </a:r>
            <a:r>
              <a:rPr kumimoji="1" lang="en-US" altLang="zh-CN" dirty="0">
                <a:solidFill>
                  <a:srgbClr val="C00000"/>
                </a:solidFill>
              </a:rPr>
              <a:t>)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lvl="1"/>
            <a:r>
              <a:rPr kumimoji="1" lang="en-US" altLang="zh-CN" b="0" dirty="0"/>
              <a:t>Allow users to access remote resource </a:t>
            </a:r>
            <a:r>
              <a:rPr kumimoji="1" lang="en-US" altLang="zh-CN" b="0" dirty="0">
                <a:solidFill>
                  <a:srgbClr val="FF0000"/>
                </a:solidFill>
              </a:rPr>
              <a:t>just as local ones</a:t>
            </a:r>
            <a:endParaRPr kumimoji="1" lang="en-US" altLang="zh-CN" b="0" dirty="0"/>
          </a:p>
          <a:p>
            <a:endParaRPr kumimoji="1" lang="en-US" altLang="zh-CN" b="0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50595" y="3317240"/>
            <a:ext cx="64935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即对于</a:t>
            </a:r>
            <a:r>
              <a:rPr lang="en-US" altLang="zh-CN" sz="1600"/>
              <a:t>user</a:t>
            </a:r>
            <a:r>
              <a:rPr lang="zh-CN" altLang="en-US" sz="1600"/>
              <a:t>而言，希望在使用</a:t>
            </a:r>
            <a:r>
              <a:rPr lang="en-US" altLang="zh-CN" sz="1600"/>
              <a:t>RPC</a:t>
            </a:r>
            <a:r>
              <a:rPr lang="zh-CN" altLang="en-US" sz="1600"/>
              <a:t>进行远程访问时函数使用方式应该与</a:t>
            </a:r>
            <a:endParaRPr lang="zh-CN" altLang="en-US" sz="1600"/>
          </a:p>
          <a:p>
            <a:r>
              <a:rPr lang="en-US" altLang="zh-CN" sz="1600"/>
              <a:t>local</a:t>
            </a:r>
            <a:r>
              <a:rPr lang="zh-CN" altLang="en-US" sz="1600"/>
              <a:t>模式类似。</a:t>
            </a:r>
            <a:endParaRPr lang="zh-CN" altLang="en-US" sz="16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96f37891-bd4e-439b-93bc-49a47f2c92aa"/>
  <p:tag name="COMMONDATA" val="eyJoZGlkIjoiMmI2Y2RmNTUyOTczOGJhOTliNTg4NWMyMmQ4YTkzNjMifQ=="/>
</p:tagLst>
</file>

<file path=ppt/theme/theme1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BE384B"/>
      </a:hlink>
      <a:folHlink>
        <a:srgbClr val="BFBFBF"/>
      </a:folHlink>
    </a:clrScheme>
    <a:fontScheme name="2obzv3wc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>
          <a:solidFill>
            <a:schemeClr val="tx1"/>
          </a:solidFill>
          <a:tailEnd type="arrow" w="lg" len="lg"/>
        </a:ln>
      </a:spPr>
      <a:bodyPr rtlCol="0" anchor="ctr"/>
      <a:lstStyle>
        <a:defPPr algn="ctr">
          <a:defRPr kumimoji="1">
            <a:solidFill>
              <a:schemeClr val="accent6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SJTU-Red</Template>
  <TotalTime>0</TotalTime>
  <Words>20727</Words>
  <Application>WPS 演示</Application>
  <PresentationFormat>全屏显示(16:10)</PresentationFormat>
  <Paragraphs>1257</Paragraphs>
  <Slides>63</Slides>
  <Notes>19</Notes>
  <HiddenSlides>2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80" baseType="lpstr">
      <vt:lpstr>Arial</vt:lpstr>
      <vt:lpstr>宋体</vt:lpstr>
      <vt:lpstr>Wingdings</vt:lpstr>
      <vt:lpstr>等线</vt:lpstr>
      <vt:lpstr>微软雅黑 Light</vt:lpstr>
      <vt:lpstr>PingFang SC</vt:lpstr>
      <vt:lpstr>微软雅黑</vt:lpstr>
      <vt:lpstr>Calibri</vt:lpstr>
      <vt:lpstr>MS PGothic</vt:lpstr>
      <vt:lpstr>Comic Sans MS</vt:lpstr>
      <vt:lpstr>Arial Unicode MS</vt:lpstr>
      <vt:lpstr>Courier New</vt:lpstr>
      <vt:lpstr>Verdana</vt:lpstr>
      <vt:lpstr>Adobe 楷体 Std R</vt:lpstr>
      <vt:lpstr>Times New Roman</vt:lpstr>
      <vt:lpstr>Calibri</vt:lpstr>
      <vt:lpstr>1_Office 主题​​</vt:lpstr>
      <vt:lpstr>Distributed file system NFS &amp; GFS</vt:lpstr>
      <vt:lpstr>Large-scale website so-far </vt:lpstr>
      <vt:lpstr>Large-scale website so-far </vt:lpstr>
      <vt:lpstr>Last lecture: Remote Procedure Call (RPC)</vt:lpstr>
      <vt:lpstr>Review: RPC -- a complete calling process</vt:lpstr>
      <vt:lpstr>Previous lecture: single-machine file system</vt:lpstr>
      <vt:lpstr>PowerPoint 演示文稿</vt:lpstr>
      <vt:lpstr>Distributed file system </vt:lpstr>
      <vt:lpstr>Ways for accessing remote files </vt:lpstr>
      <vt:lpstr>Distributed File Service Types</vt:lpstr>
      <vt:lpstr>Distributed File Service Types</vt:lpstr>
      <vt:lpstr>PowerPoint 演示文稿</vt:lpstr>
      <vt:lpstr>NFS: Network File System</vt:lpstr>
      <vt:lpstr>RPC used in NFS</vt:lpstr>
      <vt:lpstr>NFS Protocols: Mount</vt:lpstr>
      <vt:lpstr>NFS Protocols: Mount</vt:lpstr>
      <vt:lpstr>NFS Protocols: Lookup/READ/WRITRE...</vt:lpstr>
      <vt:lpstr>Read a file of NFS</vt:lpstr>
      <vt:lpstr>对于上一页PPT的补充</vt:lpstr>
      <vt:lpstr>NFS Protocols: Lookup/READ/WRITRE...</vt:lpstr>
      <vt:lpstr>File Handler for a Client</vt:lpstr>
      <vt:lpstr>Case 1: Rename After Open(一个进程打开文件，另外一个改了文件名)</vt:lpstr>
      <vt:lpstr>Stateless on NFS server</vt:lpstr>
      <vt:lpstr>Case 2: Delete After Open</vt:lpstr>
      <vt:lpstr>NFS performance</vt:lpstr>
      <vt:lpstr>Cache on the Client</vt:lpstr>
      <vt:lpstr>Coherence(一致性，相干性)</vt:lpstr>
      <vt:lpstr>Coherence</vt:lpstr>
      <vt:lpstr>VFS: Extend the inode-based FS to support NFS</vt:lpstr>
      <vt:lpstr>VFS: Extend the inode-based FS to support NFS</vt:lpstr>
      <vt:lpstr>Accessing Remote Files</vt:lpstr>
      <vt:lpstr>Validation</vt:lpstr>
      <vt:lpstr>Improving Read Performance</vt:lpstr>
      <vt:lpstr>Problem with NFS</vt:lpstr>
      <vt:lpstr>NFS is continuously improving</vt:lpstr>
      <vt:lpstr>Reference Materials</vt:lpstr>
      <vt:lpstr>PowerPoint 演示文稿</vt:lpstr>
      <vt:lpstr>GFS design goals</vt:lpstr>
      <vt:lpstr>Design Assumptions</vt:lpstr>
      <vt:lpstr>Design Assumptions: environments</vt:lpstr>
      <vt:lpstr>More Design Assumptions: File Access</vt:lpstr>
      <vt:lpstr>GFS interface </vt:lpstr>
      <vt:lpstr>GFS architecture </vt:lpstr>
      <vt:lpstr>GFS files</vt:lpstr>
      <vt:lpstr>GFS in Google cluster</vt:lpstr>
      <vt:lpstr>Chunks and Chunkservers</vt:lpstr>
      <vt:lpstr>Master</vt:lpstr>
      <vt:lpstr>Client-GFS interaction model </vt:lpstr>
      <vt:lpstr>GFS uses one master, why? Make the design simple</vt:lpstr>
      <vt:lpstr>Next design decision: Why Large Chunks?</vt:lpstr>
      <vt:lpstr>Reading a file in GFS</vt:lpstr>
      <vt:lpstr>Writing a File in GFS</vt:lpstr>
      <vt:lpstr>Writing a File in GFS: Two-phases</vt:lpstr>
      <vt:lpstr>Writing a File in GFS: Two-phases</vt:lpstr>
      <vt:lpstr>Writing a File in GFS: Two-phases</vt:lpstr>
      <vt:lpstr>Naming in GFS: namespace </vt:lpstr>
      <vt:lpstr>HDFS: another popular (open-source) DFS</vt:lpstr>
      <vt:lpstr>Design Goals &amp; Assumptions of HDFS</vt:lpstr>
      <vt:lpstr>Recall GFS files</vt:lpstr>
      <vt:lpstr>HDFS files</vt:lpstr>
      <vt:lpstr>Summary </vt:lpstr>
      <vt:lpstr>GFS or NFS are not Perfect </vt:lpstr>
      <vt:lpstr>GFS or NFS are not Perfect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虚拟机隔离与安全</dc:title>
  <dc:creator>Xia Yubin</dc:creator>
  <cp:lastModifiedBy>李昱翰</cp:lastModifiedBy>
  <cp:revision>1585</cp:revision>
  <cp:lastPrinted>2020-03-02T13:38:00Z</cp:lastPrinted>
  <dcterms:created xsi:type="dcterms:W3CDTF">2017-11-24T09:35:00Z</dcterms:created>
  <dcterms:modified xsi:type="dcterms:W3CDTF">2022-10-16T01:45:20Z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5AC3E76932B34FEFB933E998597DD196</vt:lpwstr>
  </property>
  <property fmtid="{D5CDD505-2E9C-101B-9397-08002B2CF9AE}" pid="3" name="KSOProductBuildVer">
    <vt:lpwstr>2052-11.1.0.12598</vt:lpwstr>
  </property>
</Properties>
</file>