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7"/>
  </p:handoutMasterIdLst>
  <p:sldIdLst>
    <p:sldId id="2241" r:id="rId3"/>
    <p:sldId id="2510" r:id="rId5"/>
    <p:sldId id="2511" r:id="rId6"/>
    <p:sldId id="2518" r:id="rId7"/>
    <p:sldId id="2519" r:id="rId8"/>
    <p:sldId id="2520" r:id="rId9"/>
    <p:sldId id="2521" r:id="rId10"/>
    <p:sldId id="2522" r:id="rId11"/>
    <p:sldId id="2523" r:id="rId12"/>
    <p:sldId id="2527" r:id="rId13"/>
    <p:sldId id="2528" r:id="rId14"/>
    <p:sldId id="2529" r:id="rId15"/>
    <p:sldId id="2530" r:id="rId16"/>
    <p:sldId id="2524" r:id="rId17"/>
    <p:sldId id="2526" r:id="rId18"/>
    <p:sldId id="2525" r:id="rId19"/>
    <p:sldId id="2856" r:id="rId20"/>
    <p:sldId id="2269" r:id="rId21"/>
    <p:sldId id="2853" r:id="rId22"/>
    <p:sldId id="2801" r:id="rId23"/>
    <p:sldId id="2857" r:id="rId24"/>
    <p:sldId id="2858" r:id="rId25"/>
    <p:sldId id="2804" r:id="rId26"/>
    <p:sldId id="2805" r:id="rId27"/>
    <p:sldId id="2806" r:id="rId28"/>
    <p:sldId id="2859" r:id="rId29"/>
    <p:sldId id="2808" r:id="rId30"/>
    <p:sldId id="2811" r:id="rId31"/>
    <p:sldId id="2855" r:id="rId32"/>
    <p:sldId id="2733" r:id="rId33"/>
    <p:sldId id="2837" r:id="rId34"/>
    <p:sldId id="2812" r:id="rId35"/>
    <p:sldId id="2860" r:id="rId36"/>
    <p:sldId id="2861" r:id="rId37"/>
    <p:sldId id="2834" r:id="rId38"/>
    <p:sldId id="2836" r:id="rId39"/>
    <p:sldId id="2838" r:id="rId40"/>
    <p:sldId id="2839" r:id="rId41"/>
    <p:sldId id="2840" r:id="rId42"/>
    <p:sldId id="2835" r:id="rId43"/>
    <p:sldId id="2841" r:id="rId44"/>
    <p:sldId id="2842" r:id="rId45"/>
    <p:sldId id="2844" r:id="rId46"/>
    <p:sldId id="2851" r:id="rId47"/>
    <p:sldId id="2843" r:id="rId48"/>
    <p:sldId id="2845" r:id="rId49"/>
    <p:sldId id="2854" r:id="rId50"/>
    <p:sldId id="2345" r:id="rId51"/>
    <p:sldId id="2846" r:id="rId52"/>
    <p:sldId id="2848" r:id="rId53"/>
    <p:sldId id="2815" r:id="rId54"/>
    <p:sldId id="2850" r:id="rId55"/>
    <p:sldId id="2351" r:id="rId56"/>
    <p:sldId id="2729" r:id="rId57"/>
    <p:sldId id="2730" r:id="rId58"/>
    <p:sldId id="2792" r:id="rId59"/>
    <p:sldId id="2862" r:id="rId60"/>
    <p:sldId id="2816" r:id="rId61"/>
    <p:sldId id="2818" r:id="rId62"/>
    <p:sldId id="2819" r:id="rId63"/>
    <p:sldId id="2820" r:id="rId64"/>
    <p:sldId id="2737" r:id="rId65"/>
    <p:sldId id="2828" r:id="rId66"/>
    <p:sldId id="2757" r:id="rId67"/>
    <p:sldId id="2760" r:id="rId68"/>
    <p:sldId id="2761" r:id="rId69"/>
    <p:sldId id="2762" r:id="rId70"/>
    <p:sldId id="2763" r:id="rId71"/>
    <p:sldId id="2764" r:id="rId72"/>
    <p:sldId id="2767" r:id="rId73"/>
    <p:sldId id="2768" r:id="rId74"/>
    <p:sldId id="2769" r:id="rId75"/>
    <p:sldId id="2776" r:id="rId76"/>
  </p:sldIdLst>
  <p:sldSz cx="9144000" cy="5715000" type="screen16x1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D6"/>
    <a:srgbClr val="6E45A1"/>
    <a:srgbClr val="FFE6FE"/>
    <a:srgbClr val="CDCCFE"/>
    <a:srgbClr val="FFFC00"/>
    <a:srgbClr val="00CD28"/>
    <a:srgbClr val="CDF8CC"/>
    <a:srgbClr val="BF569D"/>
    <a:srgbClr val="32C0D8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78162" autoAdjust="0"/>
  </p:normalViewPr>
  <p:slideViewPr>
    <p:cSldViewPr>
      <p:cViewPr varScale="1">
        <p:scale>
          <a:sx n="116" d="100"/>
          <a:sy n="116" d="100"/>
        </p:scale>
        <p:origin x="2168" y="176"/>
      </p:cViewPr>
      <p:guideLst>
        <p:guide orient="horz" pos="2480"/>
        <p:guide pos="34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gs" Target="tags/tag1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可以引申问题：这样的好处是什么？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SVM simplifies application development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two phases? Primary should guarantee the same order for applying chunks.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Hadoop and 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五芒星图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none" baseline="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jpeg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1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Distributed shared memory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and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consistency models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1800" b="0" dirty="0">
                <a:latin typeface="+mn-lt"/>
              </a:rPr>
              <a:t>(mostly sequential &amp; release consistency)</a:t>
            </a: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6" y="5319186"/>
            <a:ext cx="4160241" cy="395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jinyang</a:t>
            </a:r>
            <a:r>
              <a:rPr kumimoji="1" lang="en-US" altLang="zh-CN" sz="1500" dirty="0"/>
              <a:t> </a:t>
            </a:r>
            <a:r>
              <a:rPr kumimoji="1" lang="en-US" altLang="zh-CN" sz="1500" dirty="0" err="1"/>
              <a:t>Li@NYU</a:t>
            </a:r>
            <a:endParaRPr kumimoji="1" lang="en-US" altLang="zh-CN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HDFS: another popular (open-source) 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H</a:t>
            </a:r>
            <a:r>
              <a:rPr kumimoji="1" lang="en-US" altLang="zh-CN" b="0" dirty="0"/>
              <a:t>adoop </a:t>
            </a:r>
            <a:r>
              <a:rPr kumimoji="1" lang="en-US" altLang="zh-CN" dirty="0">
                <a:solidFill>
                  <a:srgbClr val="BE384B"/>
                </a:solidFill>
              </a:rPr>
              <a:t>D</a:t>
            </a:r>
            <a:r>
              <a:rPr kumimoji="1" lang="en-US" altLang="zh-CN" b="0" dirty="0"/>
              <a:t>istributed </a:t>
            </a:r>
            <a:r>
              <a:rPr kumimoji="1" lang="en-US" altLang="zh-CN" dirty="0">
                <a:solidFill>
                  <a:srgbClr val="BE384B"/>
                </a:solidFill>
              </a:rPr>
              <a:t>FS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Primary storage system for </a:t>
            </a:r>
            <a:r>
              <a:rPr kumimoji="1" lang="en-US" altLang="zh-CN" dirty="0">
                <a:solidFill>
                  <a:srgbClr val="BE384B"/>
                </a:solidFill>
              </a:rPr>
              <a:t>Hadoop</a:t>
            </a:r>
            <a:r>
              <a:rPr kumimoji="1" lang="en-US" altLang="zh-CN" b="0" dirty="0">
                <a:solidFill>
                  <a:schemeClr val="tx1"/>
                </a:solidFill>
              </a:rPr>
              <a:t> apps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rgbClr val="BE384B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3" descr="Z:\Teaching\sjtu\DS\2013\slides\lec13-dfs\hadoop-logo-2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0" y="2267032"/>
            <a:ext cx="16287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Z:\Teaching\sjtu\DS\2013\slides\lec13-dfs\Apache-HBase-thum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12376" r="7972" b="12376"/>
          <a:stretch>
            <a:fillRect/>
          </a:stretch>
        </p:blipFill>
        <p:spPr bwMode="auto">
          <a:xfrm>
            <a:off x="5064540" y="3406747"/>
            <a:ext cx="1351599" cy="9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Z:\Teaching\sjtu\DS\2013\slides\lec13-dfs\Cassandr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49" y="3477034"/>
            <a:ext cx="1050459" cy="7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Z:\Teaching\sjtu\DS\2013\slides\lec13-dfs\avr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73" y="4273615"/>
            <a:ext cx="1268413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Z:\Teaching\sjtu\DS\2013\slides\lec13-dfs\mahou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01" y="4572631"/>
            <a:ext cx="1821072" cy="7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Z:\Teaching\sjtu\DS\2013\slides\lec13-dfs\nutch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00" y="4690452"/>
            <a:ext cx="1407249" cy="5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Z:\Teaching\sjtu\DS\2013\slides\lec13-dfs\oozie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4" b="36057"/>
          <a:stretch>
            <a:fillRect/>
          </a:stretch>
        </p:blipFill>
        <p:spPr bwMode="auto">
          <a:xfrm>
            <a:off x="3169372" y="3223725"/>
            <a:ext cx="1752261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Z:\Teaching\sjtu\DS\2013\slides\lec13-dfs\zookeeper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724371"/>
            <a:ext cx="902009" cy="128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Z:\Teaching\sjtu\DS\2013\slides\lec13-dfs\mah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94" y="4236811"/>
            <a:ext cx="1079360" cy="10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Z:\Teaching\sjtu\DS\2013\slides\lec13-dfs\hive_logo_medium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23" y="3755012"/>
            <a:ext cx="1046193" cy="9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Z:\Teaching\sjtu\DS\2013\slides\lec13-dfs\pig_logo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0" r="23838" b="20439"/>
          <a:stretch>
            <a:fillRect/>
          </a:stretch>
        </p:blipFill>
        <p:spPr bwMode="auto">
          <a:xfrm>
            <a:off x="320139" y="3724371"/>
            <a:ext cx="1066800" cy="141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/>
          <p:nvPr/>
        </p:nvSpPr>
        <p:spPr>
          <a:xfrm>
            <a:off x="2438400" y="2267032"/>
            <a:ext cx="5867400" cy="95968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173355" indent="-173355"/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altLang="zh-CN" sz="2000" dirty="0"/>
              <a:t> that allows for the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en-US" altLang="zh-CN" sz="2000" dirty="0"/>
              <a:t> processing of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</a:t>
            </a:r>
            <a:r>
              <a:rPr lang="en-US" altLang="zh-CN" sz="2000" dirty="0"/>
              <a:t> data sets across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r>
              <a:rPr lang="en-US" altLang="zh-CN" sz="2000" dirty="0"/>
              <a:t> of computers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Goals &amp; Assumptions of HDFS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HDFS is an </a:t>
            </a:r>
            <a:r>
              <a:rPr kumimoji="1" lang="en-US" altLang="zh-CN" dirty="0">
                <a:solidFill>
                  <a:srgbClr val="BE384B"/>
                </a:solidFill>
              </a:rPr>
              <a:t>open source </a:t>
            </a:r>
            <a:r>
              <a:rPr kumimoji="1" lang="en-US" altLang="zh-CN" b="0" dirty="0"/>
              <a:t>(Apache) implementation </a:t>
            </a:r>
            <a:r>
              <a:rPr kumimoji="1" lang="en-US" altLang="zh-CN" dirty="0">
                <a:solidFill>
                  <a:srgbClr val="BE384B"/>
                </a:solidFill>
              </a:rPr>
              <a:t>inspired by GFS </a:t>
            </a:r>
            <a:r>
              <a:rPr kumimoji="1" lang="en-US" altLang="zh-CN" b="0" dirty="0"/>
              <a:t>design</a:t>
            </a:r>
            <a:endParaRPr kumimoji="1" lang="en-US" altLang="zh-CN" b="0" dirty="0"/>
          </a:p>
          <a:p>
            <a:r>
              <a:rPr kumimoji="1" lang="en-US" altLang="zh-CN" b="0" dirty="0"/>
              <a:t>Similar goals as GFS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Run on commodity hardware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Highly fault tolerant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High throughput &amp; large-scale deployments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GFS files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/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2"/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3"/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6"/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31"/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5"/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36"/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7"/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8"/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2"/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/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44"/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45"/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46"/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47"/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48"/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49"/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50"/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51"/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52"/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53"/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54"/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55"/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56"/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57"/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96"/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/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59"/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60"/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61"/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62"/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63"/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64"/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65"/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66"/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67"/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68"/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69"/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72"/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97"/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/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6" name="Rounded Rectangle 74"/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checkpoint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image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7" name="Rounded Rectangle 75"/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operation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log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8" name="Rounded Rectangle 76"/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In-memory FS metadata</a:t>
              </a:r>
              <a:endParaRPr lang="en-US" altLang="zh-CN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59" name="Group 12"/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/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61" name="Group 10"/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78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79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80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81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" name="Group 15"/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/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69" name="Group 83"/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Rectangle 85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Rectangle 86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Rectangle 87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Rectangle 88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Group 17"/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/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77" name="Group 90"/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Rectangle 92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Rectangle 93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Rectangle 94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Rectangle 95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3" name="Freeform 104"/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Freeform 105"/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106"/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ounded Rectangle 107"/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Straight Arrow Connector 109"/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/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/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/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1" name="Rectangle 117"/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2" name="Rectangle 118"/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3" name="Rectangle 122"/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chunks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125"/>
          <p:cNvSpPr/>
          <p:nvPr/>
        </p:nvSpPr>
        <p:spPr>
          <a:xfrm>
            <a:off x="5969001" y="1905000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replicated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for fault-tolerance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5" name="Right Brace 127"/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128"/>
          <p:cNvSpPr/>
          <p:nvPr/>
        </p:nvSpPr>
        <p:spPr>
          <a:xfrm>
            <a:off x="5969001" y="2892555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live on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7" name="Rectangle 129"/>
          <p:cNvSpPr/>
          <p:nvPr/>
        </p:nvSpPr>
        <p:spPr>
          <a:xfrm>
            <a:off x="5062999" y="4508500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master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manages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namespace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8" name="Rectangle 130"/>
          <p:cNvSpPr/>
          <p:nvPr/>
        </p:nvSpPr>
        <p:spPr>
          <a:xfrm>
            <a:off x="889001" y="4710379"/>
            <a:ext cx="99899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master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 files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/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2"/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3"/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6"/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31"/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5"/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36"/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7"/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8"/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2"/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/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44"/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45"/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46"/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47"/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48"/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49"/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50"/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51"/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52"/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53"/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54"/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55"/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56"/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57"/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96"/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/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59"/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60"/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61"/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62"/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63"/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64"/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65"/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66"/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67"/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68"/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69"/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72"/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97"/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/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6" name="Rounded Rectangle 74"/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FSImage</a:t>
              </a:r>
              <a:endParaRPr lang="en-US" altLang="zh-CN" sz="1665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7" name="Rounded Rectangle 75"/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EditLog</a:t>
              </a:r>
              <a:endParaRPr lang="en-US" altLang="zh-CN" sz="1665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8" name="Rounded Rectangle 76"/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In-memory FS metadata</a:t>
              </a:r>
              <a:endParaRPr lang="en-US" altLang="zh-CN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59" name="Group 12"/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/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61" name="Group 10"/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78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79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80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81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" name="Group 15"/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/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69" name="Group 83"/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Rectangle 85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Rectangle 86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Rectangle 87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Rectangle 88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Group 17"/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/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77" name="Group 90"/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Rectangle 92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Rectangle 93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Rectangle 94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Rectangle 95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3" name="Freeform 104"/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Freeform 105"/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106"/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ounded Rectangle 107"/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Straight Arrow Connector 109"/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/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/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/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5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DataNode</a:t>
            </a:r>
            <a:endParaRPr lang="en-US" altLang="zh-CN" sz="1835" dirty="0" err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1" name="Rectangle 117"/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5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DataNode</a:t>
            </a:r>
            <a:endParaRPr lang="en-US" altLang="zh-CN" sz="1835" dirty="0" err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2" name="Rectangle 118"/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5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DataNode</a:t>
            </a:r>
            <a:endParaRPr lang="en-US" altLang="zh-CN" sz="1835" dirty="0" err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4" name="Rectangle 125"/>
          <p:cNvSpPr/>
          <p:nvPr/>
        </p:nvSpPr>
        <p:spPr>
          <a:xfrm>
            <a:off x="5969001" y="1905000"/>
            <a:ext cx="233249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replicated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for fault-tolerance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5" name="Right Brace 127"/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Rectangle 130"/>
          <p:cNvSpPr/>
          <p:nvPr/>
        </p:nvSpPr>
        <p:spPr>
          <a:xfrm>
            <a:off x="611561" y="4710379"/>
            <a:ext cx="1276440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NameNode</a:t>
            </a:r>
            <a:endParaRPr lang="en-US" altLang="zh-CN" sz="1500" dirty="0" err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9" name="Rectangle 122"/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blocks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0" name="Rectangle 128"/>
          <p:cNvSpPr/>
          <p:nvPr/>
        </p:nvSpPr>
        <p:spPr>
          <a:xfrm>
            <a:off x="5969001" y="3034234"/>
            <a:ext cx="233249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Blocks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live on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DataNodes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1" name="Rectangle 129"/>
          <p:cNvSpPr/>
          <p:nvPr/>
        </p:nvSpPr>
        <p:spPr>
          <a:xfrm>
            <a:off x="5134394" y="4597758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NameNode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manages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namespace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/>
          <a:lstStyle/>
          <a:p>
            <a:r>
              <a:rPr kumimoji="1" lang="en-US" altLang="zh-CN" b="0" dirty="0"/>
              <a:t>Designing distributed file system (DFS) is not simply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Single-node file system + RPC</a:t>
            </a:r>
            <a:endParaRPr kumimoji="1" lang="en-US" altLang="zh-CN" dirty="0"/>
          </a:p>
          <a:p>
            <a:r>
              <a:rPr kumimoji="1" lang="en-US" altLang="zh-CN" b="0" dirty="0"/>
              <a:t>Many design choices for performance, consistency model &amp; failure handling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Interface 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Caching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Access model </a:t>
            </a:r>
            <a:endParaRPr kumimoji="1" lang="en-US" altLang="zh-CN" dirty="0"/>
          </a:p>
          <a:p>
            <a:r>
              <a:rPr kumimoji="1" lang="en-US" altLang="zh-CN" b="0" dirty="0"/>
              <a:t>Two case studies 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NFS</a:t>
            </a:r>
            <a:r>
              <a:rPr kumimoji="1" lang="en-US" altLang="zh-CN" dirty="0"/>
              <a:t>: transparent access files on a remote server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GFS</a:t>
            </a:r>
            <a:r>
              <a:rPr kumimoji="1" lang="en-US" altLang="zh-CN" dirty="0"/>
              <a:t>: highly-scalable &amp; fault-tolerant DFS optimized for Google’s workload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or NFS are not Perfect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NFS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Can </a:t>
            </a:r>
            <a:r>
              <a:rPr kumimoji="1" lang="en-US" altLang="zh-CN" b="1" dirty="0">
                <a:solidFill>
                  <a:srgbClr val="BE384B"/>
                </a:solidFill>
              </a:rPr>
              <a:t>not scale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b="0" dirty="0"/>
              <a:t>Is </a:t>
            </a:r>
            <a:r>
              <a:rPr kumimoji="1" lang="en-US" altLang="zh-CN" b="1" dirty="0">
                <a:solidFill>
                  <a:srgbClr val="BE384B"/>
                </a:solidFill>
              </a:rPr>
              <a:t>not fault-tolerant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But is well-enough for many workloads, e.g., sharing the data for experiments in the lab</a:t>
            </a:r>
            <a:endParaRPr kumimoji="1" lang="en-US" altLang="zh-CN" b="0" dirty="0"/>
          </a:p>
          <a:p>
            <a:r>
              <a:rPr kumimoji="1" lang="en-US" altLang="zh-CN" b="0" dirty="0"/>
              <a:t>GFS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Relaxed consistency model</a:t>
            </a:r>
            <a:r>
              <a:rPr kumimoji="1" lang="en-US" altLang="zh-CN" b="0" dirty="0"/>
              <a:t>: the results of concurrent mutations are undefined 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Single-node master: single point of failures (though next-generation of GFS refines this)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Work well in Google’s datacenter workloads </a:t>
            </a:r>
            <a:endParaRPr kumimoji="1" lang="en-US" altLang="zh-CN" b="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or NFS are not Perfect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NFS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Can </a:t>
            </a:r>
            <a:r>
              <a:rPr kumimoji="1" lang="en-US" altLang="zh-CN" b="1" dirty="0">
                <a:solidFill>
                  <a:srgbClr val="BE384B"/>
                </a:solidFill>
              </a:rPr>
              <a:t>not scale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b="0" dirty="0"/>
              <a:t>Is </a:t>
            </a:r>
            <a:r>
              <a:rPr kumimoji="1" lang="en-US" altLang="zh-CN" b="1" dirty="0">
                <a:solidFill>
                  <a:srgbClr val="BE384B"/>
                </a:solidFill>
              </a:rPr>
              <a:t>not fault-tolerant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But is well-enough for many workloads, e.g., sharing the data for experiments in the lab</a:t>
            </a:r>
            <a:endParaRPr kumimoji="1" lang="en-US" altLang="zh-CN" b="0" dirty="0"/>
          </a:p>
          <a:p>
            <a:r>
              <a:rPr kumimoji="1" lang="en-US" altLang="zh-CN" b="0" dirty="0"/>
              <a:t>GFS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Relaxed consistency model</a:t>
            </a:r>
            <a:r>
              <a:rPr kumimoji="1" lang="en-US" altLang="zh-CN" b="0" dirty="0"/>
              <a:t>: the results of concurrent mutations are undefined 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Single-node master: single point of failures (though next-generation of GFS refines this)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Work well in Google’s datacenter workloads </a:t>
            </a:r>
            <a:endParaRPr kumimoji="1" lang="en-US" altLang="zh-CN" b="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899592" y="5293940"/>
            <a:ext cx="6192688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For other workloads (e.g., Database) may not</a:t>
            </a:r>
            <a:r>
              <a:rPr lang="zh-CN" altLang="en-US" dirty="0"/>
              <a:t> </a:t>
            </a:r>
            <a:r>
              <a:rPr lang="en-US" altLang="zh-CN" dirty="0"/>
              <a:t>be sufficient.</a:t>
            </a:r>
            <a:endParaRPr lang="en-US" altLang="zh-CN" dirty="0"/>
          </a:p>
        </p:txBody>
      </p:sp>
      <p:sp>
        <p:nvSpPr>
          <p:cNvPr id="6" name="Rectangle 3"/>
          <p:cNvSpPr/>
          <p:nvPr/>
        </p:nvSpPr>
        <p:spPr>
          <a:xfrm>
            <a:off x="1979712" y="3918375"/>
            <a:ext cx="698477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We will see system principles to cope with them in future lectures. </a:t>
            </a:r>
            <a:endParaRPr lang="en-US" altLang="zh-CN" dirty="0"/>
          </a:p>
        </p:txBody>
      </p:sp>
      <p:sp>
        <p:nvSpPr>
          <p:cNvPr id="7" name="任意形状 6"/>
          <p:cNvSpPr/>
          <p:nvPr/>
        </p:nvSpPr>
        <p:spPr>
          <a:xfrm>
            <a:off x="6882063" y="4244741"/>
            <a:ext cx="1933114" cy="1205868"/>
          </a:xfrm>
          <a:custGeom>
            <a:avLst/>
            <a:gdLst>
              <a:gd name="connsiteX0" fmla="*/ 0 w 1933114"/>
              <a:gd name="connsiteY0" fmla="*/ 1164657 h 1205868"/>
              <a:gd name="connsiteX1" fmla="*/ 500514 w 1933114"/>
              <a:gd name="connsiteY1" fmla="*/ 1126156 h 1205868"/>
              <a:gd name="connsiteX2" fmla="*/ 490889 w 1933114"/>
              <a:gd name="connsiteY2" fmla="*/ 442762 h 1205868"/>
              <a:gd name="connsiteX3" fmla="*/ 1761423 w 1933114"/>
              <a:gd name="connsiteY3" fmla="*/ 404261 h 1205868"/>
              <a:gd name="connsiteX4" fmla="*/ 1886552 w 1933114"/>
              <a:gd name="connsiteY4" fmla="*/ 0 h 120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114" h="1205868">
                <a:moveTo>
                  <a:pt x="0" y="1164657"/>
                </a:moveTo>
                <a:cubicBezTo>
                  <a:pt x="209349" y="1205564"/>
                  <a:pt x="418699" y="1246472"/>
                  <a:pt x="500514" y="1126156"/>
                </a:cubicBezTo>
                <a:cubicBezTo>
                  <a:pt x="582329" y="1005840"/>
                  <a:pt x="280738" y="563078"/>
                  <a:pt x="490889" y="442762"/>
                </a:cubicBezTo>
                <a:cubicBezTo>
                  <a:pt x="701040" y="322446"/>
                  <a:pt x="1528813" y="478055"/>
                  <a:pt x="1761423" y="404261"/>
                </a:cubicBezTo>
                <a:cubicBezTo>
                  <a:pt x="1994033" y="330467"/>
                  <a:pt x="1940292" y="165233"/>
                  <a:pt x="1886552" y="0"/>
                </a:cubicBezTo>
              </a:path>
            </a:pathLst>
          </a:custGeom>
          <a:noFill/>
          <a:ln w="127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alphaModFix amt="27000"/>
          </a:blip>
          <a:stretch>
            <a:fillRect/>
          </a:stretch>
        </p:blipFill>
        <p:spPr>
          <a:xfrm>
            <a:off x="256735" y="1149539"/>
            <a:ext cx="9292009" cy="4439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Scalable websites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483299" cy="3771636"/>
          </a:xfrm>
        </p:spPr>
        <p:txBody>
          <a:bodyPr/>
          <a:lstStyle/>
          <a:p>
            <a:r>
              <a:rPr kumimoji="1" lang="en-US" altLang="zh-CN" b="0" dirty="0"/>
              <a:t>Scalable websites powered by </a:t>
            </a:r>
            <a:r>
              <a:rPr kumimoji="1" lang="en-US" altLang="zh-CN" b="0" dirty="0">
                <a:solidFill>
                  <a:schemeClr val="tx1"/>
                </a:solidFill>
              </a:rPr>
              <a:t>distributed systems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b="1" dirty="0">
                <a:solidFill>
                  <a:srgbClr val="C00000"/>
                </a:solidFill>
              </a:rPr>
              <a:t>request handling</a:t>
            </a:r>
            <a:r>
              <a:rPr kumimoji="1" lang="en-US" altLang="zh-CN" dirty="0"/>
              <a:t>, data storage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419872" y="2785492"/>
            <a:ext cx="1703228" cy="1049410"/>
            <a:chOff x="5882155" y="4329138"/>
            <a:chExt cx="1703228" cy="1049410"/>
          </a:xfrm>
        </p:grpSpPr>
        <p:sp>
          <p:nvSpPr>
            <p:cNvPr id="15" name="矩形 14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8" name="任意形状 17"/>
          <p:cNvSpPr/>
          <p:nvPr/>
        </p:nvSpPr>
        <p:spPr>
          <a:xfrm>
            <a:off x="2791984" y="2943592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93154" y="3152371"/>
            <a:ext cx="114646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requests</a:t>
            </a:r>
            <a:endParaRPr lang="zh-CN" altLang="en-US" dirty="0"/>
          </a:p>
        </p:txBody>
      </p:sp>
      <p:sp>
        <p:nvSpPr>
          <p:cNvPr id="23" name="任意形状 22"/>
          <p:cNvSpPr/>
          <p:nvPr/>
        </p:nvSpPr>
        <p:spPr>
          <a:xfrm>
            <a:off x="2778642" y="3494567"/>
            <a:ext cx="770291" cy="274402"/>
          </a:xfrm>
          <a:custGeom>
            <a:avLst/>
            <a:gdLst>
              <a:gd name="connsiteX0" fmla="*/ 758456 w 770291"/>
              <a:gd name="connsiteY0" fmla="*/ 0 h 274402"/>
              <a:gd name="connsiteX1" fmla="*/ 666307 w 770291"/>
              <a:gd name="connsiteY1" fmla="*/ 248093 h 274402"/>
              <a:gd name="connsiteX2" fmla="*/ 0 w 770291"/>
              <a:gd name="connsiteY2" fmla="*/ 255182 h 2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291" h="274402">
                <a:moveTo>
                  <a:pt x="758456" y="0"/>
                </a:moveTo>
                <a:cubicBezTo>
                  <a:pt x="775586" y="102781"/>
                  <a:pt x="792716" y="205563"/>
                  <a:pt x="666307" y="248093"/>
                </a:cubicBezTo>
                <a:cubicBezTo>
                  <a:pt x="539898" y="290623"/>
                  <a:pt x="269949" y="272902"/>
                  <a:pt x="0" y="25518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51961" y="3584303"/>
            <a:ext cx="9412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results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Distributing computing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 requests can be easily handled by DFS or databases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read a file, read a data record </a:t>
            </a:r>
            <a:endParaRPr kumimoji="1" lang="en-US" altLang="zh-CN" dirty="0"/>
          </a:p>
          <a:p>
            <a:r>
              <a:rPr kumimoji="1" lang="en-US" altLang="zh-CN" dirty="0"/>
              <a:t>Complex requests require huge computations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 make a summation of an array of values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will see more complex examples later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91407" y="2425452"/>
            <a:ext cx="2857185" cy="2585983"/>
            <a:chOff x="912506" y="1040359"/>
            <a:chExt cx="2857185" cy="2585983"/>
          </a:xfrm>
        </p:grpSpPr>
        <p:sp>
          <p:nvSpPr>
            <p:cNvPr id="6" name="矩形 5"/>
            <p:cNvSpPr/>
            <p:nvPr/>
          </p:nvSpPr>
          <p:spPr>
            <a:xfrm>
              <a:off x="912506" y="1040359"/>
              <a:ext cx="2681323" cy="2444254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280796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data[100000];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100000: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GFS architecture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 GFS cluster = </a:t>
            </a:r>
            <a:r>
              <a:rPr kumimoji="1" lang="en-US" altLang="zh-CN" dirty="0">
                <a:solidFill>
                  <a:srgbClr val="BE384B"/>
                </a:solidFill>
              </a:rPr>
              <a:t>1 Master</a:t>
            </a:r>
            <a:r>
              <a:rPr kumimoji="1" lang="en-US" altLang="zh-CN" b="0" dirty="0"/>
              <a:t> + </a:t>
            </a:r>
            <a:r>
              <a:rPr kumimoji="1" lang="en-US" altLang="zh-CN" dirty="0">
                <a:solidFill>
                  <a:srgbClr val="BE384B"/>
                </a:solidFill>
              </a:rPr>
              <a:t>N </a:t>
            </a:r>
            <a:r>
              <a:rPr kumimoji="1" lang="en-US" altLang="zh-CN" dirty="0" err="1">
                <a:solidFill>
                  <a:srgbClr val="BE384B"/>
                </a:solidFill>
              </a:rPr>
              <a:t>Chunkservers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ounded Rectangle 5"/>
          <p:cNvSpPr/>
          <p:nvPr/>
        </p:nvSpPr>
        <p:spPr>
          <a:xfrm>
            <a:off x="3986476" y="1928048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3986476" y="2897689"/>
            <a:ext cx="1050000" cy="514173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Master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3986476" y="3769548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5427000" y="2332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9"/>
          <p:cNvSpPr/>
          <p:nvPr/>
        </p:nvSpPr>
        <p:spPr>
          <a:xfrm>
            <a:off x="2506000" y="2332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5427000" y="3348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3"/>
          <p:cNvCxnSpPr>
            <a:endCxn id="8" idx="1"/>
          </p:cNvCxnSpPr>
          <p:nvPr/>
        </p:nvCxnSpPr>
        <p:spPr>
          <a:xfrm flipV="1">
            <a:off x="5036476" y="2638073"/>
            <a:ext cx="390524" cy="259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/>
          <p:cNvCxnSpPr>
            <a:endCxn id="10" idx="1"/>
          </p:cNvCxnSpPr>
          <p:nvPr/>
        </p:nvCxnSpPr>
        <p:spPr>
          <a:xfrm>
            <a:off x="5016500" y="3394165"/>
            <a:ext cx="410500" cy="2599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6" idx="2"/>
            <a:endCxn id="7" idx="0"/>
          </p:cNvCxnSpPr>
          <p:nvPr/>
        </p:nvCxnSpPr>
        <p:spPr>
          <a:xfrm>
            <a:off x="4511476" y="3411861"/>
            <a:ext cx="0" cy="357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stCxn id="6" idx="0"/>
            <a:endCxn id="5" idx="2"/>
          </p:cNvCxnSpPr>
          <p:nvPr/>
        </p:nvCxnSpPr>
        <p:spPr>
          <a:xfrm flipV="1">
            <a:off x="4511476" y="2540000"/>
            <a:ext cx="0" cy="357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>
            <a:endCxn id="9" idx="3"/>
          </p:cNvCxnSpPr>
          <p:nvPr/>
        </p:nvCxnSpPr>
        <p:spPr>
          <a:xfrm flipH="1" flipV="1">
            <a:off x="3556000" y="2638073"/>
            <a:ext cx="430476" cy="259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9"/>
          <p:cNvSpPr/>
          <p:nvPr/>
        </p:nvSpPr>
        <p:spPr>
          <a:xfrm>
            <a:off x="3873500" y="4624654"/>
            <a:ext cx="4230000" cy="491958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Storage: fixed-size chunks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3520" indent="-223520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Chunks replicated on several system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1099500" y="3832361"/>
            <a:ext cx="2520000" cy="522251"/>
          </a:xfrm>
          <a:prstGeom prst="rect">
            <a:avLst/>
          </a:prstGeom>
          <a:solidFill>
            <a:srgbClr val="FFE7E7"/>
          </a:solidFill>
          <a:ln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system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Maps files to chunks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32"/>
          <p:cNvSpPr/>
          <p:nvPr/>
        </p:nvSpPr>
        <p:spPr>
          <a:xfrm>
            <a:off x="5284989" y="3928242"/>
            <a:ext cx="465883" cy="709448"/>
          </a:xfrm>
          <a:custGeom>
            <a:avLst/>
            <a:gdLst>
              <a:gd name="connsiteX0" fmla="*/ 232234 w 559060"/>
              <a:gd name="connsiteY0" fmla="*/ 0 h 851338"/>
              <a:gd name="connsiteX1" fmla="*/ 11516 w 559060"/>
              <a:gd name="connsiteY1" fmla="*/ 299544 h 851338"/>
              <a:gd name="connsiteX2" fmla="*/ 547544 w 559060"/>
              <a:gd name="connsiteY2" fmla="*/ 457200 h 851338"/>
              <a:gd name="connsiteX3" fmla="*/ 326827 w 559060"/>
              <a:gd name="connsiteY3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60" h="851338">
                <a:moveTo>
                  <a:pt x="232234" y="0"/>
                </a:moveTo>
                <a:cubicBezTo>
                  <a:pt x="95599" y="111672"/>
                  <a:pt x="-41036" y="223344"/>
                  <a:pt x="11516" y="299544"/>
                </a:cubicBezTo>
                <a:cubicBezTo>
                  <a:pt x="64068" y="375744"/>
                  <a:pt x="494992" y="365234"/>
                  <a:pt x="547544" y="457200"/>
                </a:cubicBezTo>
                <a:cubicBezTo>
                  <a:pt x="600096" y="549166"/>
                  <a:pt x="463461" y="700252"/>
                  <a:pt x="326827" y="851338"/>
                </a:cubicBezTo>
              </a:path>
            </a:pathLst>
          </a:custGeom>
          <a:noFill/>
          <a:ln w="12700">
            <a:solidFill>
              <a:srgbClr val="0033CC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33"/>
          <p:cNvSpPr/>
          <p:nvPr/>
        </p:nvSpPr>
        <p:spPr>
          <a:xfrm>
            <a:off x="3461277" y="3205655"/>
            <a:ext cx="506378" cy="626706"/>
          </a:xfrm>
          <a:custGeom>
            <a:avLst/>
            <a:gdLst>
              <a:gd name="connsiteX0" fmla="*/ 607654 w 607654"/>
              <a:gd name="connsiteY0" fmla="*/ 0 h 583324"/>
              <a:gd name="connsiteX1" fmla="*/ 8565 w 607654"/>
              <a:gd name="connsiteY1" fmla="*/ 126124 h 583324"/>
              <a:gd name="connsiteX2" fmla="*/ 245047 w 607654"/>
              <a:gd name="connsiteY2" fmla="*/ 315311 h 583324"/>
              <a:gd name="connsiteX3" fmla="*/ 118923 w 607654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54" h="583324">
                <a:moveTo>
                  <a:pt x="607654" y="0"/>
                </a:moveTo>
                <a:cubicBezTo>
                  <a:pt x="338326" y="36786"/>
                  <a:pt x="68999" y="73572"/>
                  <a:pt x="8565" y="126124"/>
                </a:cubicBezTo>
                <a:cubicBezTo>
                  <a:pt x="-51869" y="178676"/>
                  <a:pt x="226654" y="239111"/>
                  <a:pt x="245047" y="315311"/>
                </a:cubicBezTo>
                <a:cubicBezTo>
                  <a:pt x="263440" y="391511"/>
                  <a:pt x="191181" y="487417"/>
                  <a:pt x="118923" y="583324"/>
                </a:cubicBezTo>
              </a:path>
            </a:pathLst>
          </a:custGeom>
          <a:noFill/>
          <a:ln w="1270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4"/>
          <p:cNvSpPr/>
          <p:nvPr/>
        </p:nvSpPr>
        <p:spPr>
          <a:xfrm>
            <a:off x="2974548" y="3361780"/>
            <a:ext cx="4106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. .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Traditional system is </a:t>
            </a:r>
            <a:r>
              <a:rPr kumimoji="1" lang="en-US" altLang="zh-CN" dirty="0">
                <a:solidFill>
                  <a:srgbClr val="FF0000"/>
                </a:solidFill>
              </a:rPr>
              <a:t>single-threaded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one thread continuously executing the application code </a:t>
            </a:r>
            <a:endParaRPr kumimoji="1" lang="en-US" altLang="zh-CN" dirty="0"/>
          </a:p>
          <a:p>
            <a:r>
              <a:rPr kumimoji="1" lang="en-US" altLang="zh-CN" dirty="0"/>
              <a:t>Challenge: single-thread </a:t>
            </a:r>
            <a:r>
              <a:rPr kumimoji="1" lang="en-US" altLang="zh-CN" dirty="0">
                <a:solidFill>
                  <a:srgbClr val="FF0000"/>
                </a:solidFill>
              </a:rPr>
              <a:t>performance is not growing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Due to </a:t>
            </a:r>
            <a:r>
              <a:rPr kumimoji="1" lang="en-US" altLang="zh-CN" dirty="0">
                <a:solidFill>
                  <a:srgbClr val="FF0000"/>
                </a:solidFill>
              </a:rPr>
              <a:t>end of Moore’s law</a:t>
            </a:r>
            <a:r>
              <a:rPr kumimoji="1" lang="en-US" altLang="zh-CN" dirty="0"/>
              <a:t>, a single thread cannot become faster nowadays </a:t>
            </a:r>
            <a:endParaRPr kumimoji="1" lang="en-US" altLang="zh-CN" dirty="0"/>
          </a:p>
          <a:p>
            <a:r>
              <a:rPr kumimoji="1" lang="en-US" altLang="zh-CN" dirty="0"/>
              <a:t>Solution: multiple threads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Different threads running </a:t>
            </a:r>
            <a:r>
              <a:rPr kumimoji="1" lang="en-US" altLang="zh-CN" dirty="0">
                <a:solidFill>
                  <a:srgbClr val="FF0000"/>
                </a:solidFill>
              </a:rPr>
              <a:t>concurrently</a:t>
            </a:r>
            <a:r>
              <a:rPr kumimoji="1" lang="en-US" altLang="zh-CN" dirty="0"/>
              <a:t> to finish the job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parallel sum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35453" y="1623662"/>
            <a:ext cx="2857185" cy="2585983"/>
            <a:chOff x="912506" y="1040359"/>
            <a:chExt cx="2857185" cy="2585983"/>
          </a:xfrm>
        </p:grpSpPr>
        <p:sp>
          <p:nvSpPr>
            <p:cNvPr id="6" name="矩形 5"/>
            <p:cNvSpPr/>
            <p:nvPr/>
          </p:nvSpPr>
          <p:spPr>
            <a:xfrm>
              <a:off x="912506" y="1040359"/>
              <a:ext cx="2681323" cy="2444254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280796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data[100000];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100: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4415" y="1231179"/>
            <a:ext cx="330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Single-threaded version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143415" y="1623661"/>
            <a:ext cx="5805927" cy="3673301"/>
            <a:chOff x="912506" y="1040357"/>
            <a:chExt cx="5805927" cy="3673301"/>
          </a:xfrm>
        </p:grpSpPr>
        <p:sp>
          <p:nvSpPr>
            <p:cNvPr id="11" name="矩形 10"/>
            <p:cNvSpPr/>
            <p:nvPr/>
          </p:nvSpPr>
          <p:spPr>
            <a:xfrm>
              <a:off x="912506" y="1040357"/>
              <a:ext cx="5805927" cy="367330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729" y="1041019"/>
              <a:ext cx="4870244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data[100000];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start = 100000 /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*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end = start + 100000 /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(start, end))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743816" y="1231179"/>
            <a:ext cx="330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Multiple-threaded version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parallel sum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143415" y="1623661"/>
            <a:ext cx="5805927" cy="3086021"/>
            <a:chOff x="912506" y="1040357"/>
            <a:chExt cx="5805927" cy="3086021"/>
          </a:xfrm>
        </p:grpSpPr>
        <p:sp>
          <p:nvSpPr>
            <p:cNvPr id="6" name="矩形 5"/>
            <p:cNvSpPr/>
            <p:nvPr/>
          </p:nvSpPr>
          <p:spPr>
            <a:xfrm>
              <a:off x="912506" y="1040357"/>
              <a:ext cx="5805927" cy="308602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4743606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data[100];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 = 0;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start,end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743816" y="1231179"/>
            <a:ext cx="330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Multiple-threaded version</a:t>
            </a:r>
            <a:endParaRPr lang="zh-CN" altLang="en-US" dirty="0"/>
          </a:p>
        </p:txBody>
      </p:sp>
      <p:sp>
        <p:nvSpPr>
          <p:cNvPr id="13" name="任意形状 12"/>
          <p:cNvSpPr/>
          <p:nvPr/>
        </p:nvSpPr>
        <p:spPr>
          <a:xfrm>
            <a:off x="3183038" y="621071"/>
            <a:ext cx="2743200" cy="2399921"/>
          </a:xfrm>
          <a:custGeom>
            <a:avLst/>
            <a:gdLst>
              <a:gd name="connsiteX0" fmla="*/ 2743200 w 2743200"/>
              <a:gd name="connsiteY0" fmla="*/ 2399921 h 2399921"/>
              <a:gd name="connsiteX1" fmla="*/ 1608881 w 2743200"/>
              <a:gd name="connsiteY1" fmla="*/ 61835 h 2399921"/>
              <a:gd name="connsiteX2" fmla="*/ 0 w 2743200"/>
              <a:gd name="connsiteY2" fmla="*/ 906787 h 239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399921">
                <a:moveTo>
                  <a:pt x="2743200" y="2399921"/>
                </a:moveTo>
                <a:cubicBezTo>
                  <a:pt x="2404640" y="1355306"/>
                  <a:pt x="2066081" y="310691"/>
                  <a:pt x="1608881" y="61835"/>
                </a:cubicBezTo>
                <a:cubicBezTo>
                  <a:pt x="1151681" y="-187021"/>
                  <a:pt x="575840" y="359883"/>
                  <a:pt x="0" y="90678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5452" y="1623662"/>
            <a:ext cx="4307986" cy="2444254"/>
            <a:chOff x="912506" y="1040359"/>
            <a:chExt cx="3941812" cy="2444254"/>
          </a:xfrm>
        </p:grpSpPr>
        <p:sp>
          <p:nvSpPr>
            <p:cNvPr id="12" name="矩形 11"/>
            <p:cNvSpPr/>
            <p:nvPr/>
          </p:nvSpPr>
          <p:spPr>
            <a:xfrm>
              <a:off x="912506" y="1040359"/>
              <a:ext cx="3941812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1729" y="1041019"/>
              <a:ext cx="37610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parallel sum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Ideal case</a:t>
            </a:r>
            <a:r>
              <a:rPr kumimoji="1" lang="en-US" altLang="zh-CN" dirty="0">
                <a:latin typeface="微软雅黑" panose="020B0503020204020204" pitchFamily="34" charset="-122"/>
              </a:rPr>
              <a:t>: with more threads, we can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boost the performance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i.e., the computation time decreases with the number of threads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Question: how does each thread access the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shared variable</a:t>
            </a:r>
            <a:r>
              <a:rPr kumimoji="1" lang="en-US" altLang="zh-CN" dirty="0">
                <a:latin typeface="微软雅黑" panose="020B0503020204020204" pitchFamily="34" charset="-122"/>
              </a:rPr>
              <a:t>?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Each thread share the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memory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space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(same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page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table)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2840" y="3127154"/>
            <a:ext cx="4164217" cy="2444254"/>
            <a:chOff x="912506" y="1040359"/>
            <a:chExt cx="3810263" cy="2444254"/>
          </a:xfrm>
        </p:grpSpPr>
        <p:sp>
          <p:nvSpPr>
            <p:cNvPr id="6" name="矩形 5"/>
            <p:cNvSpPr/>
            <p:nvPr/>
          </p:nvSpPr>
          <p:spPr>
            <a:xfrm>
              <a:off x="912506" y="1040359"/>
              <a:ext cx="3753025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37610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+= data[</a:t>
              </a:r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60" y="4539843"/>
            <a:ext cx="288032" cy="6868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30486" y="4144487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70" y="4557521"/>
            <a:ext cx="288032" cy="68684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2496" y="4143476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8"/>
          <p:cNvSpPr/>
          <p:nvPr/>
        </p:nvSpPr>
        <p:spPr>
          <a:xfrm>
            <a:off x="4490452" y="351446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ectangle 19"/>
          <p:cNvSpPr/>
          <p:nvPr/>
        </p:nvSpPr>
        <p:spPr>
          <a:xfrm>
            <a:off x="4490452" y="315446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18"/>
          <p:cNvSpPr/>
          <p:nvPr/>
        </p:nvSpPr>
        <p:spPr>
          <a:xfrm>
            <a:off x="6576416" y="3488106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ectangle 19"/>
          <p:cNvSpPr/>
          <p:nvPr/>
        </p:nvSpPr>
        <p:spPr>
          <a:xfrm>
            <a:off x="6576416" y="3128106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4266" y="5296962"/>
            <a:ext cx="2079884" cy="36004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96006" y="5287670"/>
            <a:ext cx="76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5280" y="5262835"/>
            <a:ext cx="1662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data[];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156167" y="3734718"/>
            <a:ext cx="290577" cy="1564395"/>
          </a:xfrm>
          <a:custGeom>
            <a:avLst/>
            <a:gdLst>
              <a:gd name="connsiteX0" fmla="*/ 0 w 290577"/>
              <a:gd name="connsiteY0" fmla="*/ 0 h 1564395"/>
              <a:gd name="connsiteX1" fmla="*/ 286438 w 290577"/>
              <a:gd name="connsiteY1" fmla="*/ 517793 h 1564395"/>
              <a:gd name="connsiteX2" fmla="*/ 143219 w 290577"/>
              <a:gd name="connsiteY2" fmla="*/ 1564395 h 156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7" h="1564395">
                <a:moveTo>
                  <a:pt x="0" y="0"/>
                </a:moveTo>
                <a:cubicBezTo>
                  <a:pt x="131284" y="128530"/>
                  <a:pt x="262568" y="257061"/>
                  <a:pt x="286438" y="517793"/>
                </a:cubicBezTo>
                <a:cubicBezTo>
                  <a:pt x="310308" y="778525"/>
                  <a:pt x="226763" y="1171460"/>
                  <a:pt x="143219" y="156439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形状 17"/>
          <p:cNvSpPr/>
          <p:nvPr/>
        </p:nvSpPr>
        <p:spPr>
          <a:xfrm>
            <a:off x="7249099" y="3701667"/>
            <a:ext cx="1451412" cy="1509311"/>
          </a:xfrm>
          <a:custGeom>
            <a:avLst/>
            <a:gdLst>
              <a:gd name="connsiteX0" fmla="*/ 936434 w 1451412"/>
              <a:gd name="connsiteY0" fmla="*/ 0 h 1509311"/>
              <a:gd name="connsiteX1" fmla="*/ 1410159 w 1451412"/>
              <a:gd name="connsiteY1" fmla="*/ 484743 h 1509311"/>
              <a:gd name="connsiteX2" fmla="*/ 0 w 1451412"/>
              <a:gd name="connsiteY2" fmla="*/ 1509311 h 1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412" h="1509311">
                <a:moveTo>
                  <a:pt x="936434" y="0"/>
                </a:moveTo>
                <a:cubicBezTo>
                  <a:pt x="1251332" y="116595"/>
                  <a:pt x="1566231" y="233191"/>
                  <a:pt x="1410159" y="484743"/>
                </a:cubicBezTo>
                <a:cubicBezTo>
                  <a:pt x="1254087" y="736295"/>
                  <a:pt x="627043" y="1122803"/>
                  <a:pt x="0" y="150931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2635" y="2752090"/>
            <a:ext cx="62363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(</a:t>
            </a:r>
            <a:r>
              <a:rPr lang="zh-CN" altLang="en-US" sz="1600"/>
              <a:t>前提是这些</a:t>
            </a:r>
            <a:r>
              <a:rPr lang="en-US" altLang="zh-CN" sz="1600"/>
              <a:t>thread</a:t>
            </a:r>
            <a:r>
              <a:rPr lang="zh-CN" altLang="en-US" sz="1600"/>
              <a:t>属于同一个</a:t>
            </a:r>
            <a:r>
              <a:rPr lang="en-US" altLang="zh-CN" sz="1600"/>
              <a:t>process</a:t>
            </a:r>
            <a:r>
              <a:rPr lang="zh-CN" altLang="en-US" sz="1600"/>
              <a:t>，且位于同一个</a:t>
            </a:r>
            <a:r>
              <a:rPr lang="en-US" altLang="zh-CN" sz="1600"/>
              <a:t>machine</a:t>
            </a:r>
            <a:r>
              <a:rPr lang="zh-CN" altLang="en-US" sz="1600"/>
              <a:t>上面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 machine has a </a:t>
            </a:r>
            <a:r>
              <a:rPr kumimoji="1" lang="en-US" altLang="zh-CN" dirty="0">
                <a:solidFill>
                  <a:srgbClr val="FF0000"/>
                </a:solidFill>
              </a:rPr>
              <a:t>limited resource to scale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number of CPUs is limited (100 cores typically the maximum)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capacity of memory is also limited (1TB typically the maximum) 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10700" y="2490229"/>
            <a:ext cx="5932565" cy="3086021"/>
            <a:chOff x="912506" y="1040357"/>
            <a:chExt cx="5932565" cy="3086021"/>
          </a:xfrm>
        </p:grpSpPr>
        <p:sp>
          <p:nvSpPr>
            <p:cNvPr id="6" name="矩形 5"/>
            <p:cNvSpPr/>
            <p:nvPr/>
          </p:nvSpPr>
          <p:spPr>
            <a:xfrm>
              <a:off x="912506" y="1040357"/>
              <a:ext cx="5805927" cy="308602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5883342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</a:t>
              </a:r>
              <a:r>
                <a:rPr kumimoji="1" lang="en-US" altLang="zh-CN" strike="sngStrike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100000</a:t>
              </a:r>
              <a:r>
                <a:rPr kumimoji="1" lang="en-US" altLang="zh-CN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1000000000000000000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(100 /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*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9597752" cy="900442"/>
          </a:xfrm>
        </p:spPr>
        <p:txBody>
          <a:bodyPr/>
          <a:lstStyle/>
          <a:p>
            <a:r>
              <a:rPr kumimoji="1" lang="en-US" altLang="zh-CN" dirty="0"/>
              <a:t>Observation: the cluster has (nearly) unlimited resources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aggregated computing resources of a data center are huge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10PB </a:t>
            </a:r>
            <a:r>
              <a:rPr kumimoji="1" lang="en-US" altLang="zh-CN" dirty="0"/>
              <a:t>+ of memory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100,000 + CPU </a:t>
            </a:r>
            <a:r>
              <a:rPr kumimoji="1" lang="en-US" altLang="zh-CN" dirty="0"/>
              <a:t>cores (threads) </a:t>
            </a: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 descr="Supercomputer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15126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143415" y="1623661"/>
            <a:ext cx="5805927" cy="3086021"/>
            <a:chOff x="912506" y="1040357"/>
            <a:chExt cx="5805927" cy="3086021"/>
          </a:xfrm>
        </p:grpSpPr>
        <p:sp>
          <p:nvSpPr>
            <p:cNvPr id="6" name="矩形 5"/>
            <p:cNvSpPr/>
            <p:nvPr/>
          </p:nvSpPr>
          <p:spPr>
            <a:xfrm>
              <a:off x="912506" y="1040357"/>
              <a:ext cx="5805927" cy="308602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4870244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data[100];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 = 0;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(start, end))</a:t>
              </a:r>
              <a:endPara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743816" y="1231179"/>
            <a:ext cx="378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Multiple-threaded version / DSM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35452" y="1623662"/>
            <a:ext cx="4164217" cy="2444254"/>
            <a:chOff x="912506" y="1040359"/>
            <a:chExt cx="3810262" cy="2444254"/>
          </a:xfrm>
        </p:grpSpPr>
        <p:sp>
          <p:nvSpPr>
            <p:cNvPr id="10" name="矩形 9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任意形状 12"/>
          <p:cNvSpPr/>
          <p:nvPr/>
        </p:nvSpPr>
        <p:spPr>
          <a:xfrm>
            <a:off x="3183038" y="1005318"/>
            <a:ext cx="2743200" cy="2015674"/>
          </a:xfrm>
          <a:custGeom>
            <a:avLst/>
            <a:gdLst>
              <a:gd name="connsiteX0" fmla="*/ 2743200 w 2743200"/>
              <a:gd name="connsiteY0" fmla="*/ 2399921 h 2399921"/>
              <a:gd name="connsiteX1" fmla="*/ 1608881 w 2743200"/>
              <a:gd name="connsiteY1" fmla="*/ 61835 h 2399921"/>
              <a:gd name="connsiteX2" fmla="*/ 0 w 2743200"/>
              <a:gd name="connsiteY2" fmla="*/ 906787 h 239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399921">
                <a:moveTo>
                  <a:pt x="2743200" y="2399921"/>
                </a:moveTo>
                <a:cubicBezTo>
                  <a:pt x="2404640" y="1355306"/>
                  <a:pt x="2066081" y="310691"/>
                  <a:pt x="1608881" y="61835"/>
                </a:cubicBezTo>
                <a:cubicBezTo>
                  <a:pt x="1151681" y="-187021"/>
                  <a:pt x="575840" y="359883"/>
                  <a:pt x="0" y="90678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5576" y="5019369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can run the same multi-threaded code on multiple machines!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383960" cy="900442"/>
          </a:xfrm>
        </p:spPr>
        <p:txBody>
          <a:bodyPr/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Challenge: how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can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CPU access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remote mem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address?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6558" y="1756970"/>
            <a:ext cx="3140840" cy="394167"/>
            <a:chOff x="327921" y="1185188"/>
            <a:chExt cx="3140840" cy="394167"/>
          </a:xfrm>
        </p:grpSpPr>
        <p:sp>
          <p:nvSpPr>
            <p:cNvPr id="13" name="矩形 12"/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0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data[0 : 512];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6558" y="2241144"/>
            <a:ext cx="3451990" cy="394167"/>
            <a:chOff x="327921" y="1185188"/>
            <a:chExt cx="3451990" cy="394167"/>
          </a:xfrm>
        </p:grpSpPr>
        <p:sp>
          <p:nvSpPr>
            <p:cNvPr id="18" name="矩形 17"/>
            <p:cNvSpPr/>
            <p:nvPr/>
          </p:nvSpPr>
          <p:spPr>
            <a:xfrm>
              <a:off x="1367862" y="1219315"/>
              <a:ext cx="2340041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1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8876" y="1185188"/>
              <a:ext cx="23910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data[512 : 1024];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98242" y="286848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2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8242" y="349692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3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 rot="5400000">
            <a:off x="3550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512" y="1594709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036" y="1587644"/>
            <a:ext cx="936104" cy="93610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716016" y="242374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195" y="3116247"/>
            <a:ext cx="936104" cy="93610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26175" y="395234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3958260" y="1426153"/>
            <a:ext cx="1130575" cy="508665"/>
          </a:xfrm>
          <a:custGeom>
            <a:avLst/>
            <a:gdLst>
              <a:gd name="connsiteX0" fmla="*/ 4140 w 1620905"/>
              <a:gd name="connsiteY0" fmla="*/ 323134 h 574925"/>
              <a:gd name="connsiteX1" fmla="*/ 70401 w 1620905"/>
              <a:gd name="connsiteY1" fmla="*/ 296630 h 574925"/>
              <a:gd name="connsiteX2" fmla="*/ 693253 w 1620905"/>
              <a:gd name="connsiteY2" fmla="*/ 5082 h 574925"/>
              <a:gd name="connsiteX3" fmla="*/ 1620905 w 1620905"/>
              <a:gd name="connsiteY3" fmla="*/ 574925 h 574925"/>
              <a:gd name="connsiteX0-1" fmla="*/ 4140 w 1130575"/>
              <a:gd name="connsiteY0-2" fmla="*/ 323134 h 508665"/>
              <a:gd name="connsiteX1-3" fmla="*/ 70401 w 1130575"/>
              <a:gd name="connsiteY1-4" fmla="*/ 296630 h 508665"/>
              <a:gd name="connsiteX2-5" fmla="*/ 693253 w 1130575"/>
              <a:gd name="connsiteY2-6" fmla="*/ 5082 h 508665"/>
              <a:gd name="connsiteX3-7" fmla="*/ 1130575 w 1130575"/>
              <a:gd name="connsiteY3-8" fmla="*/ 508665 h 508665"/>
              <a:gd name="connsiteX0-9" fmla="*/ 4140 w 1130575"/>
              <a:gd name="connsiteY0-10" fmla="*/ 323134 h 508665"/>
              <a:gd name="connsiteX1-11" fmla="*/ 70401 w 1130575"/>
              <a:gd name="connsiteY1-12" fmla="*/ 296630 h 508665"/>
              <a:gd name="connsiteX2-13" fmla="*/ 693253 w 1130575"/>
              <a:gd name="connsiteY2-14" fmla="*/ 5082 h 508665"/>
              <a:gd name="connsiteX3-15" fmla="*/ 1130575 w 1130575"/>
              <a:gd name="connsiteY3-16" fmla="*/ 508665 h 5086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0575" h="508665">
                <a:moveTo>
                  <a:pt x="4140" y="323134"/>
                </a:moveTo>
                <a:cubicBezTo>
                  <a:pt x="-20156" y="336386"/>
                  <a:pt x="70401" y="296630"/>
                  <a:pt x="70401" y="296630"/>
                </a:cubicBezTo>
                <a:cubicBezTo>
                  <a:pt x="185253" y="243621"/>
                  <a:pt x="434836" y="-41300"/>
                  <a:pt x="693253" y="5082"/>
                </a:cubicBezTo>
                <a:cubicBezTo>
                  <a:pt x="951670" y="51464"/>
                  <a:pt x="888722" y="154169"/>
                  <a:pt x="1130575" y="50866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形状 30"/>
          <p:cNvSpPr/>
          <p:nvPr/>
        </p:nvSpPr>
        <p:spPr>
          <a:xfrm>
            <a:off x="3758548" y="3542609"/>
            <a:ext cx="1038739" cy="574926"/>
          </a:xfrm>
          <a:custGeom>
            <a:avLst/>
            <a:gdLst>
              <a:gd name="connsiteX0" fmla="*/ 0 w 1497496"/>
              <a:gd name="connsiteY0" fmla="*/ 0 h 1414092"/>
              <a:gd name="connsiteX1" fmla="*/ 649357 w 1497496"/>
              <a:gd name="connsiteY1" fmla="*/ 1205948 h 1414092"/>
              <a:gd name="connsiteX2" fmla="*/ 1497496 w 1497496"/>
              <a:gd name="connsiteY2" fmla="*/ 1404731 h 1414092"/>
              <a:gd name="connsiteX0-1" fmla="*/ 0 w 1035235"/>
              <a:gd name="connsiteY0-2" fmla="*/ 0 h 1414092"/>
              <a:gd name="connsiteX1-3" fmla="*/ 649357 w 1035235"/>
              <a:gd name="connsiteY1-4" fmla="*/ 1205948 h 1414092"/>
              <a:gd name="connsiteX2-5" fmla="*/ 1035235 w 1035235"/>
              <a:gd name="connsiteY2-6" fmla="*/ 1404731 h 14140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35235" h="1414092">
                <a:moveTo>
                  <a:pt x="0" y="0"/>
                </a:moveTo>
                <a:cubicBezTo>
                  <a:pt x="199887" y="485913"/>
                  <a:pt x="399774" y="971826"/>
                  <a:pt x="649357" y="1205948"/>
                </a:cubicBezTo>
                <a:cubicBezTo>
                  <a:pt x="898940" y="1440070"/>
                  <a:pt x="735957" y="1422400"/>
                  <a:pt x="1035235" y="14047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9512" y="2846536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rot="5400000">
            <a:off x="51136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65" y="2156705"/>
            <a:ext cx="288032" cy="68684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810342" y="223618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"/>
          <p:cNvSpPr/>
          <p:nvPr/>
        </p:nvSpPr>
        <p:spPr>
          <a:xfrm>
            <a:off x="6370308" y="160615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19"/>
          <p:cNvSpPr/>
          <p:nvPr/>
        </p:nvSpPr>
        <p:spPr>
          <a:xfrm>
            <a:off x="6370308" y="124615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08" y="4488155"/>
            <a:ext cx="288032" cy="68684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916085" y="456763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6476051" y="393760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7" name="Rectangle 19"/>
          <p:cNvSpPr/>
          <p:nvPr/>
        </p:nvSpPr>
        <p:spPr>
          <a:xfrm>
            <a:off x="6476051" y="357760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9" name="直线连接符 48"/>
          <p:cNvCxnSpPr/>
          <p:nvPr/>
        </p:nvCxnSpPr>
        <p:spPr>
          <a:xfrm>
            <a:off x="6370308" y="3001516"/>
            <a:ext cx="2773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913789" y="136855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96337" y="3769155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41776" y="1169713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Stored on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93532" y="3645406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Stored on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形状 53"/>
          <p:cNvSpPr/>
          <p:nvPr/>
        </p:nvSpPr>
        <p:spPr>
          <a:xfrm>
            <a:off x="927652" y="2107096"/>
            <a:ext cx="7076661" cy="3156404"/>
          </a:xfrm>
          <a:custGeom>
            <a:avLst/>
            <a:gdLst>
              <a:gd name="connsiteX0" fmla="*/ 7076661 w 7076661"/>
              <a:gd name="connsiteY0" fmla="*/ 2080591 h 3156404"/>
              <a:gd name="connsiteX1" fmla="*/ 2491409 w 7076661"/>
              <a:gd name="connsiteY1" fmla="*/ 3061252 h 3156404"/>
              <a:gd name="connsiteX2" fmla="*/ 0 w 7076661"/>
              <a:gd name="connsiteY2" fmla="*/ 0 h 315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6661" h="3156404">
                <a:moveTo>
                  <a:pt x="7076661" y="2080591"/>
                </a:moveTo>
                <a:cubicBezTo>
                  <a:pt x="5373756" y="2744304"/>
                  <a:pt x="3670852" y="3408017"/>
                  <a:pt x="2491409" y="3061252"/>
                </a:cubicBezTo>
                <a:cubicBezTo>
                  <a:pt x="1311966" y="2714487"/>
                  <a:pt x="655983" y="1357243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形状 54"/>
          <p:cNvSpPr/>
          <p:nvPr/>
        </p:nvSpPr>
        <p:spPr>
          <a:xfrm>
            <a:off x="908721" y="998508"/>
            <a:ext cx="6870305" cy="870049"/>
          </a:xfrm>
          <a:custGeom>
            <a:avLst/>
            <a:gdLst>
              <a:gd name="connsiteX0" fmla="*/ 6870305 w 6870305"/>
              <a:gd name="connsiteY0" fmla="*/ 724275 h 870049"/>
              <a:gd name="connsiteX1" fmla="*/ 5730618 w 6870305"/>
              <a:gd name="connsiteY1" fmla="*/ 35162 h 870049"/>
              <a:gd name="connsiteX2" fmla="*/ 920079 w 6870305"/>
              <a:gd name="connsiteY2" fmla="*/ 180935 h 870049"/>
              <a:gd name="connsiteX3" fmla="*/ 5679 w 6870305"/>
              <a:gd name="connsiteY3" fmla="*/ 870049 h 87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0305" h="870049">
                <a:moveTo>
                  <a:pt x="6870305" y="724275"/>
                </a:moveTo>
                <a:cubicBezTo>
                  <a:pt x="6796313" y="424997"/>
                  <a:pt x="6722322" y="125719"/>
                  <a:pt x="5730618" y="35162"/>
                </a:cubicBezTo>
                <a:cubicBezTo>
                  <a:pt x="4738914" y="-55395"/>
                  <a:pt x="1874235" y="41787"/>
                  <a:pt x="920079" y="180935"/>
                </a:cubicBezTo>
                <a:cubicBezTo>
                  <a:pt x="-34077" y="320083"/>
                  <a:pt x="-14199" y="595066"/>
                  <a:pt x="5679" y="87004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517632" cy="900442"/>
          </a:xfrm>
        </p:spPr>
        <p:txBody>
          <a:bodyPr/>
          <a:lstStyle/>
          <a:p>
            <a:r>
              <a:rPr kumimoji="1" lang="en-US" altLang="zh-CN" dirty="0"/>
              <a:t>Challenge: 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 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remote mem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6558" y="1756970"/>
            <a:ext cx="3140840" cy="394167"/>
            <a:chOff x="327921" y="1185188"/>
            <a:chExt cx="3140840" cy="394167"/>
          </a:xfrm>
        </p:grpSpPr>
        <p:sp>
          <p:nvSpPr>
            <p:cNvPr id="6" name="矩形 5"/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0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data[0 : 512];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6558" y="2241144"/>
            <a:ext cx="3451990" cy="394167"/>
            <a:chOff x="327921" y="1185188"/>
            <a:chExt cx="3451990" cy="394167"/>
          </a:xfrm>
        </p:grpSpPr>
        <p:sp>
          <p:nvSpPr>
            <p:cNvPr id="10" name="矩形 9"/>
            <p:cNvSpPr/>
            <p:nvPr/>
          </p:nvSpPr>
          <p:spPr>
            <a:xfrm>
              <a:off x="1367862" y="1219315"/>
              <a:ext cx="2340041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1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8876" y="1185188"/>
              <a:ext cx="23910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data[512 : 1024];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8242" y="286848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2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8242" y="349692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3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 rot="5400000">
            <a:off x="3550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512" y="1594709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036" y="1587644"/>
            <a:ext cx="936104" cy="93610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716016" y="242374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195" y="3116247"/>
            <a:ext cx="936104" cy="93610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726175" y="395234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形状 20"/>
          <p:cNvSpPr/>
          <p:nvPr/>
        </p:nvSpPr>
        <p:spPr>
          <a:xfrm>
            <a:off x="3958260" y="1426153"/>
            <a:ext cx="1130575" cy="508665"/>
          </a:xfrm>
          <a:custGeom>
            <a:avLst/>
            <a:gdLst>
              <a:gd name="connsiteX0" fmla="*/ 4140 w 1620905"/>
              <a:gd name="connsiteY0" fmla="*/ 323134 h 574925"/>
              <a:gd name="connsiteX1" fmla="*/ 70401 w 1620905"/>
              <a:gd name="connsiteY1" fmla="*/ 296630 h 574925"/>
              <a:gd name="connsiteX2" fmla="*/ 693253 w 1620905"/>
              <a:gd name="connsiteY2" fmla="*/ 5082 h 574925"/>
              <a:gd name="connsiteX3" fmla="*/ 1620905 w 1620905"/>
              <a:gd name="connsiteY3" fmla="*/ 574925 h 574925"/>
              <a:gd name="connsiteX0-1" fmla="*/ 4140 w 1130575"/>
              <a:gd name="connsiteY0-2" fmla="*/ 323134 h 508665"/>
              <a:gd name="connsiteX1-3" fmla="*/ 70401 w 1130575"/>
              <a:gd name="connsiteY1-4" fmla="*/ 296630 h 508665"/>
              <a:gd name="connsiteX2-5" fmla="*/ 693253 w 1130575"/>
              <a:gd name="connsiteY2-6" fmla="*/ 5082 h 508665"/>
              <a:gd name="connsiteX3-7" fmla="*/ 1130575 w 1130575"/>
              <a:gd name="connsiteY3-8" fmla="*/ 508665 h 508665"/>
              <a:gd name="connsiteX0-9" fmla="*/ 4140 w 1130575"/>
              <a:gd name="connsiteY0-10" fmla="*/ 323134 h 508665"/>
              <a:gd name="connsiteX1-11" fmla="*/ 70401 w 1130575"/>
              <a:gd name="connsiteY1-12" fmla="*/ 296630 h 508665"/>
              <a:gd name="connsiteX2-13" fmla="*/ 693253 w 1130575"/>
              <a:gd name="connsiteY2-14" fmla="*/ 5082 h 508665"/>
              <a:gd name="connsiteX3-15" fmla="*/ 1130575 w 1130575"/>
              <a:gd name="connsiteY3-16" fmla="*/ 508665 h 5086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0575" h="508665">
                <a:moveTo>
                  <a:pt x="4140" y="323134"/>
                </a:moveTo>
                <a:cubicBezTo>
                  <a:pt x="-20156" y="336386"/>
                  <a:pt x="70401" y="296630"/>
                  <a:pt x="70401" y="296630"/>
                </a:cubicBezTo>
                <a:cubicBezTo>
                  <a:pt x="185253" y="243621"/>
                  <a:pt x="434836" y="-41300"/>
                  <a:pt x="693253" y="5082"/>
                </a:cubicBezTo>
                <a:cubicBezTo>
                  <a:pt x="951670" y="51464"/>
                  <a:pt x="888722" y="154169"/>
                  <a:pt x="1130575" y="50866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3758548" y="3542609"/>
            <a:ext cx="1038739" cy="574926"/>
          </a:xfrm>
          <a:custGeom>
            <a:avLst/>
            <a:gdLst>
              <a:gd name="connsiteX0" fmla="*/ 0 w 1497496"/>
              <a:gd name="connsiteY0" fmla="*/ 0 h 1414092"/>
              <a:gd name="connsiteX1" fmla="*/ 649357 w 1497496"/>
              <a:gd name="connsiteY1" fmla="*/ 1205948 h 1414092"/>
              <a:gd name="connsiteX2" fmla="*/ 1497496 w 1497496"/>
              <a:gd name="connsiteY2" fmla="*/ 1404731 h 1414092"/>
              <a:gd name="connsiteX0-1" fmla="*/ 0 w 1035235"/>
              <a:gd name="connsiteY0-2" fmla="*/ 0 h 1414092"/>
              <a:gd name="connsiteX1-3" fmla="*/ 649357 w 1035235"/>
              <a:gd name="connsiteY1-4" fmla="*/ 1205948 h 1414092"/>
              <a:gd name="connsiteX2-5" fmla="*/ 1035235 w 1035235"/>
              <a:gd name="connsiteY2-6" fmla="*/ 1404731 h 14140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35235" h="1414092">
                <a:moveTo>
                  <a:pt x="0" y="0"/>
                </a:moveTo>
                <a:cubicBezTo>
                  <a:pt x="199887" y="485913"/>
                  <a:pt x="399774" y="971826"/>
                  <a:pt x="649357" y="1205948"/>
                </a:cubicBezTo>
                <a:cubicBezTo>
                  <a:pt x="898940" y="1440070"/>
                  <a:pt x="735957" y="1422400"/>
                  <a:pt x="1035235" y="14047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512" y="2846536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 rot="5400000">
            <a:off x="51136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65" y="2156705"/>
            <a:ext cx="288032" cy="68684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810342" y="223618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8"/>
          <p:cNvSpPr/>
          <p:nvPr/>
        </p:nvSpPr>
        <p:spPr>
          <a:xfrm>
            <a:off x="6370308" y="160615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ectangle 19"/>
          <p:cNvSpPr/>
          <p:nvPr/>
        </p:nvSpPr>
        <p:spPr>
          <a:xfrm>
            <a:off x="6370308" y="124615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08" y="4488155"/>
            <a:ext cx="288032" cy="68684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916085" y="456763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"/>
          <p:cNvSpPr/>
          <p:nvPr/>
        </p:nvSpPr>
        <p:spPr>
          <a:xfrm>
            <a:off x="6476051" y="393760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ectangle 19"/>
          <p:cNvSpPr/>
          <p:nvPr/>
        </p:nvSpPr>
        <p:spPr>
          <a:xfrm>
            <a:off x="6476051" y="357760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3" name="直线连接符 32"/>
          <p:cNvCxnSpPr/>
          <p:nvPr/>
        </p:nvCxnSpPr>
        <p:spPr>
          <a:xfrm>
            <a:off x="6370308" y="3001516"/>
            <a:ext cx="2773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913789" y="136855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96337" y="3769155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  <a:endParaRPr lang="en-US" altLang="zh-CN" sz="58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41776" y="1169713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Stored on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93532" y="3645406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Stored on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形状 37"/>
          <p:cNvSpPr/>
          <p:nvPr/>
        </p:nvSpPr>
        <p:spPr>
          <a:xfrm>
            <a:off x="927652" y="2107096"/>
            <a:ext cx="7076661" cy="3156404"/>
          </a:xfrm>
          <a:custGeom>
            <a:avLst/>
            <a:gdLst>
              <a:gd name="connsiteX0" fmla="*/ 7076661 w 7076661"/>
              <a:gd name="connsiteY0" fmla="*/ 2080591 h 3156404"/>
              <a:gd name="connsiteX1" fmla="*/ 2491409 w 7076661"/>
              <a:gd name="connsiteY1" fmla="*/ 3061252 h 3156404"/>
              <a:gd name="connsiteX2" fmla="*/ 0 w 7076661"/>
              <a:gd name="connsiteY2" fmla="*/ 0 h 315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6661" h="3156404">
                <a:moveTo>
                  <a:pt x="7076661" y="2080591"/>
                </a:moveTo>
                <a:cubicBezTo>
                  <a:pt x="5373756" y="2744304"/>
                  <a:pt x="3670852" y="3408017"/>
                  <a:pt x="2491409" y="3061252"/>
                </a:cubicBezTo>
                <a:cubicBezTo>
                  <a:pt x="1311966" y="2714487"/>
                  <a:pt x="655983" y="1357243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形状 38"/>
          <p:cNvSpPr/>
          <p:nvPr/>
        </p:nvSpPr>
        <p:spPr>
          <a:xfrm>
            <a:off x="908721" y="998508"/>
            <a:ext cx="6870305" cy="870049"/>
          </a:xfrm>
          <a:custGeom>
            <a:avLst/>
            <a:gdLst>
              <a:gd name="connsiteX0" fmla="*/ 6870305 w 6870305"/>
              <a:gd name="connsiteY0" fmla="*/ 724275 h 870049"/>
              <a:gd name="connsiteX1" fmla="*/ 5730618 w 6870305"/>
              <a:gd name="connsiteY1" fmla="*/ 35162 h 870049"/>
              <a:gd name="connsiteX2" fmla="*/ 920079 w 6870305"/>
              <a:gd name="connsiteY2" fmla="*/ 180935 h 870049"/>
              <a:gd name="connsiteX3" fmla="*/ 5679 w 6870305"/>
              <a:gd name="connsiteY3" fmla="*/ 870049 h 87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0305" h="870049">
                <a:moveTo>
                  <a:pt x="6870305" y="724275"/>
                </a:moveTo>
                <a:cubicBezTo>
                  <a:pt x="6796313" y="424997"/>
                  <a:pt x="6722322" y="125719"/>
                  <a:pt x="5730618" y="35162"/>
                </a:cubicBezTo>
                <a:cubicBezTo>
                  <a:pt x="4738914" y="-55395"/>
                  <a:pt x="1874235" y="41787"/>
                  <a:pt x="920079" y="180935"/>
                </a:cubicBezTo>
                <a:cubicBezTo>
                  <a:pt x="-34077" y="320083"/>
                  <a:pt x="-14199" y="595066"/>
                  <a:pt x="5679" y="87004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92976" y="2828257"/>
            <a:ext cx="7023075" cy="406143"/>
            <a:chOff x="912505" y="1040360"/>
            <a:chExt cx="7023075" cy="406143"/>
          </a:xfrm>
        </p:grpSpPr>
        <p:sp>
          <p:nvSpPr>
            <p:cNvPr id="41" name="矩形 40"/>
            <p:cNvSpPr/>
            <p:nvPr/>
          </p:nvSpPr>
          <p:spPr>
            <a:xfrm>
              <a:off x="912505" y="1040360"/>
              <a:ext cx="7023075" cy="406143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48151" y="1054986"/>
              <a:ext cx="5376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What if thread 1 wants to access page 0? </a:t>
              </a:r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GFS files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/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2"/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3"/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6"/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31"/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5"/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36"/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7"/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8"/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2"/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/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44"/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45"/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46"/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47"/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48"/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49"/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50"/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51"/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52"/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53"/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54"/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55"/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56"/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57"/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96"/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/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59"/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60"/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61"/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62"/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63"/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64"/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65"/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66"/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67"/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68"/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69"/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72"/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97"/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/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6" name="Rounded Rectangle 74"/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checkpoint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image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7" name="Rounded Rectangle 75"/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operation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log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58" name="Rounded Rectangle 76"/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In-memory FS metadata</a:t>
              </a:r>
              <a:endParaRPr lang="en-US" altLang="zh-CN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59" name="Group 12"/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/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61" name="Group 10"/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78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79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80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81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" name="Group 15"/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/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69" name="Group 83"/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Rectangle 85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Rectangle 86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Rectangle 87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Rectangle 88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Group 17"/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/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grpSp>
          <p:nvGrpSpPr>
            <p:cNvPr id="77" name="Group 90"/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Rectangle 92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Rectangle 93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Rectangle 94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Rectangle 95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3" name="Freeform 104"/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Freeform 105"/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106"/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ounded Rectangle 107"/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Straight Arrow Connector 109"/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/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/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/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1" name="Rectangle 117"/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2" name="Rectangle 118"/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3" name="Rectangle 122"/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chunks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125"/>
          <p:cNvSpPr/>
          <p:nvPr/>
        </p:nvSpPr>
        <p:spPr>
          <a:xfrm>
            <a:off x="5969001" y="1905000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replicated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for fault-tolerance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5" name="Right Brace 127"/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128"/>
          <p:cNvSpPr/>
          <p:nvPr/>
        </p:nvSpPr>
        <p:spPr>
          <a:xfrm>
            <a:off x="5969001" y="2892555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live on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7" name="Rectangle 129"/>
          <p:cNvSpPr/>
          <p:nvPr/>
        </p:nvSpPr>
        <p:spPr>
          <a:xfrm>
            <a:off x="5062999" y="4508500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master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manages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namespace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8" name="Rectangle 130"/>
          <p:cNvSpPr/>
          <p:nvPr/>
        </p:nvSpPr>
        <p:spPr>
          <a:xfrm>
            <a:off x="889001" y="4710379"/>
            <a:ext cx="99899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master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DSM: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shared memory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52839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Transparently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distributed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global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address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DSM?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strawman approach: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 memory address is local, then CPU can directly use load/store to access it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 memory address is remote, the kernel will </a:t>
            </a:r>
            <a:r>
              <a:rPr kumimoji="1" lang="en-US" altLang="zh-CN" dirty="0">
                <a:solidFill>
                  <a:srgbClr val="FF0000"/>
                </a:solidFill>
              </a:rPr>
              <a:t>fetch the 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network) to local on-behave of the CPU (more details later)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Question: how 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 a remote page access?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layout of a thread in DSM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051923" y="14150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Kernel virtual memory</a:t>
            </a:r>
            <a:endParaRPr lang="en-GB" altLang="zh-CN" sz="1600" dirty="0"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051923" y="2508462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051923" y="3433564"/>
            <a:ext cx="2789237" cy="467136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Heap for CPU0</a:t>
            </a:r>
            <a:endParaRPr lang="en-GB" altLang="zh-CN" sz="1600" dirty="0"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6051923" y="933662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051923" y="598700"/>
            <a:ext cx="2789237" cy="3317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Stack for CPU0</a:t>
            </a:r>
            <a:endParaRPr lang="en-GB" altLang="zh-CN" sz="1600" dirty="0"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051923" y="5192925"/>
            <a:ext cx="2789237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anose="020F0502020204030204" pitchFamily="34" charset="0"/>
                <a:ea typeface="msgothic" charset="0"/>
                <a:cs typeface="msgothic" charset="0"/>
              </a:rPr>
              <a:t>Unused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6051923" y="3897525"/>
            <a:ext cx="2789237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anose="020F0502020204030204" pitchFamily="34" charset="0"/>
                <a:ea typeface="msgothic" charset="0"/>
                <a:cs typeface="msgothic" charset="0"/>
              </a:rPr>
              <a:t>Read/write segment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anose="020F0502020204030204" pitchFamily="34" charset="0"/>
                <a:ea typeface="msgothic" charset="0"/>
                <a:cs typeface="msgothic" charset="0"/>
              </a:rPr>
              <a:t>(.</a:t>
            </a:r>
            <a:r>
              <a:rPr lang="en-GB" sz="1600" dirty="0"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lang="en-GB" sz="1600" dirty="0">
                <a:latin typeface="Calibri" panose="020F0502020204030204" pitchFamily="34" charset="0"/>
                <a:ea typeface="msgothic" charset="0"/>
                <a:cs typeface="msgothic" charset="0"/>
              </a:rPr>
              <a:t>, .</a:t>
            </a:r>
            <a:r>
              <a:rPr lang="en-GB" sz="1600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lang="en-GB" sz="1600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6051923" y="4523000"/>
            <a:ext cx="2789237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Read-only segment</a:t>
            </a:r>
            <a:endParaRPr lang="en-GB" altLang="zh-CN" sz="1600">
              <a:latin typeface="Calibri" panose="020F0502020204030204" pitchFamily="34" charset="0"/>
              <a:ea typeface="msgothic"/>
              <a:cs typeface="msgothic"/>
            </a:endParaRP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(</a:t>
            </a: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.init</a:t>
            </a: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, .</a:t>
            </a: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, </a:t>
            </a: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.rodata</a:t>
            </a: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)</a:t>
            </a:r>
            <a:endParaRPr lang="en-GB" altLang="zh-CN" sz="1600"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6051923" y="942777"/>
            <a:ext cx="2789237" cy="3317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Stack for CPU1</a:t>
            </a:r>
            <a:endParaRPr lang="en-GB" altLang="zh-CN" sz="1600" dirty="0"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051922" y="181747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051922" y="2954995"/>
            <a:ext cx="2789237" cy="467136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Heap for CPU1</a:t>
            </a:r>
            <a:endParaRPr lang="en-GB" altLang="zh-CN" sz="1600" dirty="0"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5440362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 thread has its dedicated region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stack &amp; heap</a:t>
            </a:r>
            <a:endParaRPr kumimoji="1" lang="en-US" altLang="zh-CN" dirty="0"/>
          </a:p>
          <a:p>
            <a:r>
              <a:rPr kumimoji="1" lang="en-US" altLang="zh-CN" dirty="0"/>
              <a:t>Others are the same as a local thread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.text is stored locally </a:t>
            </a:r>
            <a:endParaRPr kumimoji="1" lang="en-US" altLang="zh-CN" dirty="0"/>
          </a:p>
          <a:p>
            <a:r>
              <a:rPr kumimoji="1" lang="en-US" altLang="zh-CN" dirty="0"/>
              <a:t>The physical addresses behind the other’s stack &amp; heap are </a:t>
            </a:r>
            <a:r>
              <a:rPr kumimoji="1" lang="en-US" altLang="zh-CN" dirty="0">
                <a:solidFill>
                  <a:srgbClr val="C00000"/>
                </a:solidFill>
              </a:rPr>
              <a:t>remote physical addresses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We can infer the destination from the virtual memory range , e.g., record a (</a:t>
            </a:r>
            <a:r>
              <a:rPr kumimoji="1" lang="en-US" altLang="zh-CN" dirty="0" err="1">
                <a:solidFill>
                  <a:schemeClr val="tx1"/>
                </a:solidFill>
              </a:rPr>
              <a:t>va</a:t>
            </a:r>
            <a:r>
              <a:rPr kumimoji="1" lang="en-US" altLang="zh-CN" dirty="0">
                <a:solidFill>
                  <a:schemeClr val="tx1"/>
                </a:solidFill>
              </a:rPr>
              <a:t> -&gt; machine location) mapping in the kernel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0029" y="209532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5" name="文本框 4"/>
          <p:cNvSpPr txBox="1"/>
          <p:nvPr/>
        </p:nvSpPr>
        <p:spPr>
          <a:xfrm>
            <a:off x="7100029" y="89206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zh-CN" altLang="en-US" sz="58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2150944" y="2405658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2150943" y="2045658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2150943" y="2765658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788" y="2174655"/>
            <a:ext cx="936104" cy="9361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3768" y="301075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604" y="4322534"/>
            <a:ext cx="936104" cy="9361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25584" y="515863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8"/>
          <p:cNvSpPr/>
          <p:nvPr/>
        </p:nvSpPr>
        <p:spPr>
          <a:xfrm>
            <a:off x="2150943" y="3121727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18"/>
          <p:cNvSpPr/>
          <p:nvPr/>
        </p:nvSpPr>
        <p:spPr>
          <a:xfrm>
            <a:off x="2092760" y="4433010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2092759" y="4073010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18"/>
          <p:cNvSpPr/>
          <p:nvPr/>
        </p:nvSpPr>
        <p:spPr>
          <a:xfrm>
            <a:off x="2092759" y="4793010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18"/>
          <p:cNvSpPr/>
          <p:nvPr/>
        </p:nvSpPr>
        <p:spPr>
          <a:xfrm>
            <a:off x="2092759" y="5149079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21122" y="2083477"/>
            <a:ext cx="3140840" cy="394167"/>
            <a:chOff x="327921" y="1185188"/>
            <a:chExt cx="3140840" cy="394167"/>
          </a:xfrm>
        </p:grpSpPr>
        <p:sp>
          <p:nvSpPr>
            <p:cNvPr id="23" name="矩形 22"/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0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data[0 : 512];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1122" y="2774316"/>
            <a:ext cx="3556210" cy="678138"/>
            <a:chOff x="327921" y="1185188"/>
            <a:chExt cx="2966129" cy="678138"/>
          </a:xfrm>
        </p:grpSpPr>
        <p:sp>
          <p:nvSpPr>
            <p:cNvPr id="27" name="矩形 26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1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data[512 : 1024];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22676" y="4510285"/>
            <a:ext cx="3556210" cy="401139"/>
            <a:chOff x="327921" y="1185188"/>
            <a:chExt cx="2966129" cy="401139"/>
          </a:xfrm>
        </p:grpSpPr>
        <p:sp>
          <p:nvSpPr>
            <p:cNvPr id="39" name="矩形 38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995438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Suppose we only have three pages, two at machine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0 &amp; one at machine 1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18" name="矩形 17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2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83" y="4166102"/>
            <a:ext cx="936104" cy="93610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114337" y="500220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cxnSp>
        <p:nvCxnSpPr>
          <p:cNvPr id="30" name="直线连接符 29"/>
          <p:cNvCxnSpPr/>
          <p:nvPr/>
        </p:nvCxnSpPr>
        <p:spPr>
          <a:xfrm>
            <a:off x="-675858" y="3706725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041044" y="4248779"/>
            <a:ext cx="2974004" cy="411212"/>
            <a:chOff x="494757" y="1185188"/>
            <a:chExt cx="2974004" cy="411212"/>
          </a:xfrm>
        </p:grpSpPr>
        <p:sp>
          <p:nvSpPr>
            <p:cNvPr id="32" name="矩形 31"/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94757" y="122706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0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data[0 : 512];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41044" y="4966384"/>
            <a:ext cx="3389374" cy="651372"/>
            <a:chOff x="467074" y="1211954"/>
            <a:chExt cx="2826976" cy="651372"/>
          </a:xfrm>
        </p:grpSpPr>
        <p:sp>
          <p:nvSpPr>
            <p:cNvPr id="36" name="矩形 35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7074" y="1211954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1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data[512 : 1024];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标注 38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access data[0]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page table to implement DSM (Read)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18" name="矩形 17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2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83" y="4166102"/>
            <a:ext cx="936104" cy="93610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114337" y="500220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cxnSp>
        <p:nvCxnSpPr>
          <p:cNvPr id="30" name="直线连接符 29"/>
          <p:cNvCxnSpPr/>
          <p:nvPr/>
        </p:nvCxnSpPr>
        <p:spPr>
          <a:xfrm>
            <a:off x="-675858" y="3706725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041044" y="4248779"/>
            <a:ext cx="2974004" cy="411212"/>
            <a:chOff x="494757" y="1185188"/>
            <a:chExt cx="2974004" cy="411212"/>
          </a:xfrm>
        </p:grpSpPr>
        <p:sp>
          <p:nvSpPr>
            <p:cNvPr id="32" name="矩形 31"/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94757" y="122706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0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data[0 : 512];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41044" y="4966384"/>
            <a:ext cx="3389374" cy="651372"/>
            <a:chOff x="467074" y="1211954"/>
            <a:chExt cx="2826976" cy="651372"/>
          </a:xfrm>
        </p:grpSpPr>
        <p:sp>
          <p:nvSpPr>
            <p:cNvPr id="36" name="矩形 35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7074" y="1211954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1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data[512 : 1024];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标注 38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771823" y="3122548"/>
            <a:ext cx="3760617" cy="591003"/>
          </a:xfrm>
          <a:prstGeom prst="wedgeRectCallout">
            <a:avLst>
              <a:gd name="adj1" fmla="val 39324"/>
              <a:gd name="adj2" fmla="val -92221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92723" y="3265702"/>
            <a:ext cx="443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Remote page needs special treatment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Otherwise, the CPU will treat the remote physical address (Addr2) as a local physical address, reading a wrong value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We do this by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marking the present bit as 0</a:t>
            </a:r>
            <a:r>
              <a:rPr kumimoji="1" lang="en-US" altLang="zh-CN" dirty="0">
                <a:latin typeface="微软雅黑" panose="020B0503020204020204" pitchFamily="34" charset="-122"/>
              </a:rPr>
              <a:t>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18"/>
          <p:cNvSpPr/>
          <p:nvPr/>
        </p:nvSpPr>
        <p:spPr>
          <a:xfrm>
            <a:off x="2004917" y="3789567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2004916" y="3429567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2004916" y="4149567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761" y="3558564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7741" y="439466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2004916" y="4505636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167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67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75095" y="3467386"/>
            <a:ext cx="3140840" cy="394167"/>
            <a:chOff x="327921" y="1185188"/>
            <a:chExt cx="3140840" cy="394167"/>
          </a:xfrm>
        </p:grpSpPr>
        <p:sp>
          <p:nvSpPr>
            <p:cNvPr id="12" name="矩形 11"/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0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data[0 : 512];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5095" y="4158225"/>
            <a:ext cx="3556210" cy="678138"/>
            <a:chOff x="327921" y="1185188"/>
            <a:chExt cx="2966129" cy="678138"/>
          </a:xfrm>
        </p:grpSpPr>
        <p:sp>
          <p:nvSpPr>
            <p:cNvPr id="16" name="矩形 15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1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data[512 : 1024];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3993157" y="4427678"/>
            <a:ext cx="492228" cy="64633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Page 2 on data[1024]</a:t>
            </a:r>
            <a:endParaRPr lang="en-US" altLang="zh-CN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kernel </a:t>
            </a:r>
            <a:r>
              <a:rPr lang="en-US" altLang="zh-CN" sz="16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 a messages to machine 1 to read the page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2" name="矩形 21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2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形状 42"/>
          <p:cNvSpPr/>
          <p:nvPr/>
        </p:nvSpPr>
        <p:spPr>
          <a:xfrm>
            <a:off x="4844528" y="2893325"/>
            <a:ext cx="554689" cy="1282890"/>
          </a:xfrm>
          <a:custGeom>
            <a:avLst/>
            <a:gdLst>
              <a:gd name="connsiteX0" fmla="*/ 423508 w 554689"/>
              <a:gd name="connsiteY0" fmla="*/ 0 h 1282890"/>
              <a:gd name="connsiteX1" fmla="*/ 427 w 554689"/>
              <a:gd name="connsiteY1" fmla="*/ 436729 h 1282890"/>
              <a:gd name="connsiteX2" fmla="*/ 491747 w 554689"/>
              <a:gd name="connsiteY2" fmla="*/ 791571 h 1282890"/>
              <a:gd name="connsiteX3" fmla="*/ 532690 w 554689"/>
              <a:gd name="connsiteY3" fmla="*/ 1282890 h 128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689" h="1282890">
                <a:moveTo>
                  <a:pt x="423508" y="0"/>
                </a:moveTo>
                <a:cubicBezTo>
                  <a:pt x="206281" y="152400"/>
                  <a:pt x="-10946" y="304801"/>
                  <a:pt x="427" y="436729"/>
                </a:cubicBezTo>
                <a:cubicBezTo>
                  <a:pt x="11800" y="568657"/>
                  <a:pt x="403037" y="650544"/>
                  <a:pt x="491747" y="791571"/>
                </a:cubicBezTo>
                <a:cubicBezTo>
                  <a:pt x="580457" y="932598"/>
                  <a:pt x="556573" y="1107744"/>
                  <a:pt x="532690" y="12828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72000" y="3121832"/>
            <a:ext cx="228780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Request: read addr2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 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Page 2 on data[1024]</a:t>
            </a:r>
            <a:endParaRPr lang="en-US" altLang="zh-CN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kernel sends a messages to machine 1 to read the page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1 sends back the page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2" name="矩形 21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2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形状 42"/>
          <p:cNvSpPr/>
          <p:nvPr/>
        </p:nvSpPr>
        <p:spPr>
          <a:xfrm>
            <a:off x="4844528" y="2893325"/>
            <a:ext cx="554689" cy="1282890"/>
          </a:xfrm>
          <a:custGeom>
            <a:avLst/>
            <a:gdLst>
              <a:gd name="connsiteX0" fmla="*/ 423508 w 554689"/>
              <a:gd name="connsiteY0" fmla="*/ 0 h 1282890"/>
              <a:gd name="connsiteX1" fmla="*/ 427 w 554689"/>
              <a:gd name="connsiteY1" fmla="*/ 436729 h 1282890"/>
              <a:gd name="connsiteX2" fmla="*/ 491747 w 554689"/>
              <a:gd name="connsiteY2" fmla="*/ 791571 h 1282890"/>
              <a:gd name="connsiteX3" fmla="*/ 532690 w 554689"/>
              <a:gd name="connsiteY3" fmla="*/ 1282890 h 128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689" h="1282890">
                <a:moveTo>
                  <a:pt x="423508" y="0"/>
                </a:moveTo>
                <a:cubicBezTo>
                  <a:pt x="206281" y="152400"/>
                  <a:pt x="-10946" y="304801"/>
                  <a:pt x="427" y="436729"/>
                </a:cubicBezTo>
                <a:cubicBezTo>
                  <a:pt x="11800" y="568657"/>
                  <a:pt x="403037" y="650544"/>
                  <a:pt x="491747" y="791571"/>
                </a:cubicBezTo>
                <a:cubicBezTo>
                  <a:pt x="580457" y="932598"/>
                  <a:pt x="556573" y="1107744"/>
                  <a:pt x="532690" y="12828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2" name="矩形 11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任意形状 18"/>
          <p:cNvSpPr/>
          <p:nvPr/>
        </p:nvSpPr>
        <p:spPr>
          <a:xfrm>
            <a:off x="6851176" y="3643952"/>
            <a:ext cx="232012" cy="423081"/>
          </a:xfrm>
          <a:custGeom>
            <a:avLst/>
            <a:gdLst>
              <a:gd name="connsiteX0" fmla="*/ 0 w 232012"/>
              <a:gd name="connsiteY0" fmla="*/ 423081 h 423081"/>
              <a:gd name="connsiteX1" fmla="*/ 232012 w 232012"/>
              <a:gd name="connsiteY1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2012" h="423081">
                <a:moveTo>
                  <a:pt x="0" y="423081"/>
                </a:moveTo>
                <a:lnTo>
                  <a:pt x="23201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 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Page 2 on data[1024]</a:t>
            </a:r>
            <a:endParaRPr lang="en-US" altLang="zh-CN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kernel sends a messages to machine 1 to read the page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1 sends back the page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2" name="矩形 11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5045968" y="4221681"/>
            <a:ext cx="4000888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0 allocates a new page to store the data (Page c)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page table to implement DSM (Read)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AddrC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80312" y="2484133"/>
            <a:ext cx="115212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 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Page 2 on data[1024]</a:t>
            </a:r>
            <a:endParaRPr lang="en-US" altLang="zh-CN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kernel sends a messages to machine 1 to read the page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1 sends back the page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2" name="矩形 11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5045968" y="4221681"/>
            <a:ext cx="4000888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0 allocates anew page to store the data (Page c)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Modify the page table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to the user program 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 a file in GFS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Reading a file is simple in GFS</a:t>
            </a:r>
            <a:endParaRPr kumimoji="1" lang="en-US" altLang="zh-CN" b="0" dirty="0"/>
          </a:p>
          <a:p>
            <a:r>
              <a:rPr kumimoji="1" lang="en-US" altLang="zh-CN" b="0" dirty="0"/>
              <a:t>1. Contact the </a:t>
            </a:r>
            <a:r>
              <a:rPr kumimoji="1" lang="en-US" altLang="zh-CN" dirty="0">
                <a:solidFill>
                  <a:srgbClr val="BE384B"/>
                </a:solidFill>
              </a:rPr>
              <a:t>master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b="0" dirty="0"/>
              <a:t>2. Get file’s </a:t>
            </a:r>
            <a:r>
              <a:rPr kumimoji="1" lang="en-US" altLang="zh-CN" dirty="0">
                <a:solidFill>
                  <a:srgbClr val="BE384B"/>
                </a:solidFill>
              </a:rPr>
              <a:t>metadata</a:t>
            </a:r>
            <a:r>
              <a:rPr kumimoji="1" lang="en-US" altLang="zh-CN" b="0" dirty="0"/>
              <a:t>: chunk handles</a:t>
            </a:r>
            <a:endParaRPr kumimoji="1" lang="en-US" altLang="zh-CN" b="0" dirty="0"/>
          </a:p>
          <a:p>
            <a:r>
              <a:rPr kumimoji="1" lang="en-US" altLang="zh-CN" b="0" dirty="0"/>
              <a:t>3. Get the </a:t>
            </a:r>
            <a:r>
              <a:rPr kumimoji="1" lang="en-US" altLang="zh-CN" dirty="0">
                <a:solidFill>
                  <a:srgbClr val="BE384B"/>
                </a:solidFill>
              </a:rPr>
              <a:t>location</a:t>
            </a:r>
            <a:r>
              <a:rPr kumimoji="1" lang="en-US" altLang="zh-CN" b="0" dirty="0"/>
              <a:t> of each of the chunk handles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Multiple replicated </a:t>
            </a:r>
            <a:r>
              <a:rPr kumimoji="1" lang="en-US" altLang="zh-CN" b="0" dirty="0" err="1"/>
              <a:t>chunkservers</a:t>
            </a:r>
            <a:r>
              <a:rPr kumimoji="1" lang="en-US" altLang="zh-CN" b="0" dirty="0"/>
              <a:t> per chunk</a:t>
            </a:r>
            <a:endParaRPr kumimoji="1" lang="en-US" altLang="zh-CN" b="0" dirty="0"/>
          </a:p>
          <a:p>
            <a:r>
              <a:rPr kumimoji="1" lang="en-US" altLang="zh-CN" b="0" dirty="0"/>
              <a:t>4.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Contact any </a:t>
            </a:r>
            <a:r>
              <a:rPr kumimoji="1" lang="en-US" altLang="zh-CN" dirty="0">
                <a:solidFill>
                  <a:srgbClr val="BE384B"/>
                </a:solidFill>
              </a:rPr>
              <a:t>available</a:t>
            </a:r>
            <a:r>
              <a:rPr kumimoji="1" lang="en-US" altLang="zh-CN" b="0" dirty="0"/>
              <a:t> </a:t>
            </a:r>
            <a:r>
              <a:rPr kumimoji="1" lang="en-US" altLang="zh-CN" b="0" dirty="0" err="1"/>
              <a:t>chunkserver</a:t>
            </a:r>
            <a:r>
              <a:rPr kumimoji="1" lang="en-US" altLang="zh-CN" b="0" dirty="0"/>
              <a:t> for chunk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 solution essentially </a:t>
            </a:r>
            <a:r>
              <a:rPr kumimoji="1" lang="en-US" altLang="zh-CN" dirty="0">
                <a:solidFill>
                  <a:srgbClr val="00B0F0"/>
                </a:solidFill>
              </a:rPr>
              <a:t>caches the remote page locally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we read the remote page, allocate a local page and caches it </a:t>
            </a:r>
            <a:endParaRPr kumimoji="1" lang="en-US" altLang="zh-CN" dirty="0"/>
          </a:p>
          <a:p>
            <a:r>
              <a:rPr kumimoji="1" lang="en-US" altLang="zh-CN" dirty="0"/>
              <a:t>Question: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What would happen when 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1 </a:t>
            </a:r>
            <a:r>
              <a:rPr kumimoji="1" lang="en-US" altLang="zh-CN" dirty="0">
                <a:solidFill>
                  <a:srgbClr val="FF0000"/>
                </a:solidFill>
              </a:rPr>
              <a:t>makes a modification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machine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0,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future read will get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 stale value! </a:t>
            </a:r>
            <a:endParaRPr kumimoji="1" lang="en-US" altLang="zh-CN" sz="1800" dirty="0"/>
          </a:p>
          <a:p>
            <a:r>
              <a:rPr kumimoji="1" lang="en-US" altLang="zh-CN" dirty="0"/>
              <a:t>Naïve solution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invalidates the page </a:t>
            </a:r>
            <a:r>
              <a:rPr kumimoji="1" lang="en-US" altLang="zh-CN" dirty="0">
                <a:solidFill>
                  <a:srgbClr val="FF0000"/>
                </a:solidFill>
              </a:rPr>
              <a:t>once the application finishes the read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Question remains: how can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 know when the application has finished reading the data </a:t>
            </a:r>
            <a:r>
              <a:rPr kumimoji="1" lang="en-US" altLang="zh-CN" b="1" dirty="0">
                <a:solidFill>
                  <a:srgbClr val="C00000"/>
                </a:solidFill>
              </a:rPr>
              <a:t>w/o changing the program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If we rely on the application modifications, we cannot directly run multi-threaded program on DSM! </a:t>
            </a:r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890" y="5183505"/>
            <a:ext cx="38411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问题：不好确定什么时候</a:t>
            </a:r>
            <a:r>
              <a:rPr lang="en-US" altLang="zh-CN" sz="1600"/>
              <a:t>read</a:t>
            </a:r>
            <a:r>
              <a:rPr lang="zh-CN" altLang="en-US" sz="1600"/>
              <a:t>才真正结束</a:t>
            </a:r>
            <a:endParaRPr lang="zh-CN" alt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733656" cy="900442"/>
          </a:xfrm>
        </p:spPr>
        <p:txBody>
          <a:bodyPr/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cache?</a:t>
            </a:r>
            <a:r>
              <a:rPr kumimoji="1" lang="zh-CN" altLang="en-US" dirty="0"/>
              <a:t> </a:t>
            </a:r>
            <a:r>
              <a:rPr kumimoji="1" lang="en-US" altLang="zh-CN" dirty="0"/>
              <a:t>It is a trade-off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kumimoji="1" lang="en-US" altLang="zh-CN" b="1" dirty="0"/>
              <a:t>Cache improves the performance of future reads 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Network is much slower than local memory accesses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10ms (network) vs. 100ns (local memory access)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Especially difficult to reduce for large-scale clusters </a:t>
            </a:r>
            <a:endParaRPr kumimoji="1" lang="en-US" altLang="zh-CN" sz="1800" dirty="0"/>
          </a:p>
          <a:p>
            <a:r>
              <a:rPr kumimoji="1" lang="en-US" altLang="zh-CN" dirty="0"/>
              <a:t>Cache introduces anomalies if not implementing properly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</a:t>
            </a:r>
            <a:r>
              <a:rPr kumimoji="1" lang="en-US" altLang="zh-CN" dirty="0">
                <a:solidFill>
                  <a:srgbClr val="FF0000"/>
                </a:solidFill>
              </a:rPr>
              <a:t>application reads a stale data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Whether it is ok depends on the application scenarios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Our parallel sum works fine, but what about others?  (will see later)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Write?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8" y="177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93351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Present, RW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7" y="213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933508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AddrC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1,</a:t>
            </a:r>
            <a:r>
              <a:rPr lang="en-US" altLang="zh-CN" sz="167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Read</a:t>
            </a:r>
            <a:endParaRPr lang="zh-CN" altLang="en-US" sz="16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2" name="矩形 11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 += 73;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4" name="矩形标注 13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write 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8" name="矩形 17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261896" y="4263817"/>
            <a:ext cx="8229600" cy="1884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kumimoji="1" lang="en-US" altLang="zh-CN" dirty="0"/>
              <a:t>Besides read, we need to write back  </a:t>
            </a:r>
            <a:endParaRPr kumimoji="1" lang="en-US" altLang="zh-CN" sz="1800" dirty="0"/>
          </a:p>
          <a:p>
            <a:pPr lvl="1"/>
            <a:r>
              <a:rPr kumimoji="1" lang="en-US" altLang="zh-CN" dirty="0"/>
              <a:t>Question: how can kernel detect there is a write? </a:t>
            </a:r>
            <a:endParaRPr kumimoji="1" lang="en-US" altLang="zh-CN" dirty="0"/>
          </a:p>
          <a:p>
            <a:pPr lvl="2"/>
            <a:r>
              <a:rPr kumimoji="1" lang="en-US" altLang="zh-CN" sz="1800" dirty="0">
                <a:solidFill>
                  <a:srgbClr val="FF0000"/>
                </a:solidFill>
              </a:rPr>
              <a:t>Setting the write-bit of the page to 0, even it is write-permitted</a:t>
            </a:r>
            <a:r>
              <a:rPr kumimoji="1" lang="en-US" altLang="zh-CN" sz="1800" dirty="0"/>
              <a:t> </a:t>
            </a:r>
            <a:endParaRPr kumimoji="1" lang="en-US" altLang="zh-CN" sz="1800" dirty="0"/>
          </a:p>
          <a:p>
            <a:pPr lvl="1"/>
            <a:endParaRPr kumimoji="1" lang="zh-CN" altLang="en-US" dirty="0"/>
          </a:p>
        </p:txBody>
      </p:sp>
      <p:cxnSp>
        <p:nvCxnSpPr>
          <p:cNvPr id="22" name="直线连接符 21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4" name="矩形 23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2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下箭头 26"/>
          <p:cNvSpPr/>
          <p:nvPr/>
        </p:nvSpPr>
        <p:spPr>
          <a:xfrm>
            <a:off x="7511996" y="3684879"/>
            <a:ext cx="576064" cy="454793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058703" y="1277395"/>
            <a:ext cx="952172" cy="170459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about Write?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6030978" y="177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6030978" y="1419032"/>
            <a:ext cx="293351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Physical, Present, RW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6030977" y="213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030978" y="2495101"/>
            <a:ext cx="2933508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Data page 2, </a:t>
            </a:r>
            <a:r>
              <a:rPr lang="en-US" altLang="zh-CN" sz="167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AddrC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</a:t>
            </a:r>
            <a:r>
              <a:rPr lang="en-US" altLang="zh-CN" sz="16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1,</a:t>
            </a:r>
            <a:r>
              <a:rPr lang="en-US" altLang="zh-CN" sz="167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Read</a:t>
            </a:r>
            <a:endParaRPr lang="zh-CN" altLang="en-US" sz="16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2" name="矩形 11"/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extern int data[];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end) {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= 0;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endParaRPr kumimoji="1"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data[</a:t>
              </a:r>
              <a:r>
                <a:rPr kumimoji="1"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 += 73;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4" name="矩形标注 13"/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CPU write 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8" name="矩形 17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4" name="矩形 23"/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Page 2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int data[1024 : 2048];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下箭头 26"/>
          <p:cNvSpPr/>
          <p:nvPr/>
        </p:nvSpPr>
        <p:spPr>
          <a:xfrm>
            <a:off x="7511996" y="3684879"/>
            <a:ext cx="576064" cy="454793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0" y="3865706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 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Page 2 on data[1024](</a:t>
            </a:r>
            <a:r>
              <a:rPr lang="zh-CN" altLang="en-US" sz="1665" dirty="0">
                <a:solidFill>
                  <a:prstClr val="black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尝试写一个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readonly page</a:t>
            </a:r>
            <a:r>
              <a:rPr lang="zh-CN" altLang="en-US" sz="1665" dirty="0">
                <a:solidFill>
                  <a:prstClr val="black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会发生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page fault</a:t>
            </a:r>
            <a:r>
              <a:rPr lang="zh-CN" altLang="en-US" sz="1665" dirty="0">
                <a:solidFill>
                  <a:prstClr val="black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。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CN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kernel checks whether it is ok to write the page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the page as </a:t>
            </a:r>
            <a:r>
              <a:rPr lang="en-US" altLang="zh-CN" sz="16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dirty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the page as write 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5045968" y="4997897"/>
            <a:ext cx="3342456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 startAt="5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for a while, and write the page back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the data back to remote is tricky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kernel </a:t>
            </a:r>
            <a:r>
              <a:rPr kumimoji="1" lang="en-US" altLang="zh-CN" dirty="0">
                <a:solidFill>
                  <a:srgbClr val="FF0000"/>
                </a:solidFill>
              </a:rPr>
              <a:t>cannot decide </a:t>
            </a:r>
            <a:r>
              <a:rPr kumimoji="1" lang="en-US" altLang="zh-CN" dirty="0"/>
              <a:t>when the client finishes the write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 can only detect there is </a:t>
            </a:r>
            <a:r>
              <a:rPr kumimoji="1" lang="en-US" altLang="zh-CN" dirty="0">
                <a:solidFill>
                  <a:srgbClr val="FF0000"/>
                </a:solidFill>
              </a:rPr>
              <a:t>an on-going write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Therefore, the write back is </a:t>
            </a:r>
            <a:r>
              <a:rPr kumimoji="1" lang="en-US" altLang="zh-CN" dirty="0">
                <a:solidFill>
                  <a:srgbClr val="FF0000"/>
                </a:solidFill>
              </a:rPr>
              <a:t>flushed later</a:t>
            </a:r>
            <a:r>
              <a:rPr kumimoji="1" lang="en-US" altLang="zh-CN" dirty="0"/>
              <a:t> in a </a:t>
            </a:r>
            <a:r>
              <a:rPr kumimoji="1" lang="en-US" altLang="zh-CN" dirty="0">
                <a:solidFill>
                  <a:srgbClr val="FF0000"/>
                </a:solidFill>
              </a:rPr>
              <a:t>timely manner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Note that the write back will also  need to update other’s cache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线箭头连接符 24"/>
          <p:cNvCxnSpPr>
            <a:endCxn id="4" idx="0"/>
          </p:cNvCxnSpPr>
          <p:nvPr/>
        </p:nvCxnSpPr>
        <p:spPr>
          <a:xfrm>
            <a:off x="4026562" y="3948963"/>
            <a:ext cx="3593438" cy="134799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is tricky to handle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733656" cy="3771636"/>
          </a:xfrm>
        </p:spPr>
        <p:txBody>
          <a:bodyPr/>
          <a:lstStyle/>
          <a:p>
            <a:r>
              <a:rPr kumimoji="1" lang="en-US" altLang="zh-CN" dirty="0"/>
              <a:t>A naïve implementation of DSM can only flush the write in a timely manner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Causes significant issues </a:t>
            </a:r>
            <a:endParaRPr kumimoji="1" lang="en-US" altLang="zh-CN" dirty="0"/>
          </a:p>
          <a:p>
            <a:r>
              <a:rPr kumimoji="1" lang="en-US" altLang="zh-CN" dirty="0"/>
              <a:t>Example anomaly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</a:t>
            </a:r>
            <a:r>
              <a:rPr kumimoji="1" lang="en-US" altLang="zh-CN" dirty="0">
                <a:solidFill>
                  <a:srgbClr val="FF0000"/>
                </a:solidFill>
              </a:rPr>
              <a:t>program reordering</a:t>
            </a:r>
            <a:r>
              <a:rPr kumimoji="1" lang="en-US" altLang="zh-CN" dirty="0"/>
              <a:t> even in a single thread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02841" y="3015126"/>
            <a:ext cx="2264658" cy="666254"/>
            <a:chOff x="912507" y="1040359"/>
            <a:chExt cx="2072164" cy="666254"/>
          </a:xfrm>
        </p:grpSpPr>
        <p:sp>
          <p:nvSpPr>
            <p:cNvPr id="6" name="矩形 5"/>
            <p:cNvSpPr/>
            <p:nvPr/>
          </p:nvSpPr>
          <p:spPr>
            <a:xfrm>
              <a:off x="912507" y="1040359"/>
              <a:ext cx="2072164" cy="666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20229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data[1024] = 73;</a:t>
              </a:r>
              <a:endPara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data[0] = 73;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16188" y="2893771"/>
            <a:ext cx="800219" cy="504056"/>
            <a:chOff x="2587304" y="3145532"/>
            <a:chExt cx="800219" cy="504056"/>
          </a:xfrm>
        </p:grpSpPr>
        <p:sp>
          <p:nvSpPr>
            <p:cNvPr id="9" name="矩形 8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cxnSp>
        <p:nvCxnSpPr>
          <p:cNvPr id="11" name="直线连接符 10"/>
          <p:cNvCxnSpPr/>
          <p:nvPr/>
        </p:nvCxnSpPr>
        <p:spPr>
          <a:xfrm>
            <a:off x="3995936" y="2929625"/>
            <a:ext cx="0" cy="267160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5178" y="3510323"/>
            <a:ext cx="2041058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W(data[1024]) 73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768" y="3968800"/>
            <a:ext cx="2417865" cy="789574"/>
            <a:chOff x="6324755" y="3672351"/>
            <a:chExt cx="2417865" cy="789574"/>
          </a:xfrm>
        </p:grpSpPr>
        <p:sp>
          <p:nvSpPr>
            <p:cNvPr id="16" name="云形 15"/>
            <p:cNvSpPr/>
            <p:nvPr/>
          </p:nvSpPr>
          <p:spPr>
            <a:xfrm>
              <a:off x="6324755" y="3672351"/>
              <a:ext cx="2417865" cy="789574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2831" y="3837588"/>
              <a:ext cx="10310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Network</a:t>
              </a:r>
              <a:endParaRPr lang="zh-CN" altLang="en-US" dirty="0"/>
            </a:p>
          </p:txBody>
        </p:sp>
      </p:grpSp>
      <p:cxnSp>
        <p:nvCxnSpPr>
          <p:cNvPr id="22" name="直线连接符 21"/>
          <p:cNvCxnSpPr/>
          <p:nvPr/>
        </p:nvCxnSpPr>
        <p:spPr>
          <a:xfrm>
            <a:off x="7620000" y="2929625"/>
            <a:ext cx="0" cy="267160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470" y="2461723"/>
            <a:ext cx="936104" cy="93610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04450" y="329782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55178" y="4054867"/>
            <a:ext cx="2041058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W(data[0]) 73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3472926" y="5017740"/>
            <a:ext cx="470071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85480" y="526443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32" name="圆角矩形标注 31"/>
          <p:cNvSpPr/>
          <p:nvPr/>
        </p:nvSpPr>
        <p:spPr>
          <a:xfrm>
            <a:off x="1187423" y="4081016"/>
            <a:ext cx="2139775" cy="752311"/>
          </a:xfrm>
          <a:prstGeom prst="wedgeRoundRectCallout">
            <a:avLst>
              <a:gd name="adj1" fmla="val 54401"/>
              <a:gd name="adj2" fmla="val 7882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258212" y="4154030"/>
            <a:ext cx="4660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What if we read</a:t>
            </a:r>
            <a:endParaRPr kumimoji="1" lang="en-US" altLang="zh-CN" sz="1800" dirty="0"/>
          </a:p>
          <a:p>
            <a:r>
              <a:rPr kumimoji="1" lang="en-US" altLang="zh-CN" dirty="0"/>
              <a:t>data[] at this time?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51910" y="193675"/>
            <a:ext cx="5152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在这时候去读取</a:t>
            </a:r>
            <a:r>
              <a:rPr lang="en-US" altLang="zh-CN" sz="1600"/>
              <a:t>data</a:t>
            </a:r>
            <a:r>
              <a:rPr lang="zh-CN" altLang="en-US" sz="1600"/>
              <a:t>时由于</a:t>
            </a:r>
            <a:r>
              <a:rPr lang="en-US" altLang="zh-CN" sz="1600"/>
              <a:t>data[1024]</a:t>
            </a:r>
            <a:r>
              <a:rPr lang="zh-CN" altLang="en-US" sz="1600"/>
              <a:t>还没有写到远端，</a:t>
            </a:r>
            <a:endParaRPr lang="zh-CN" altLang="en-US" sz="1600"/>
          </a:p>
          <a:p>
            <a:r>
              <a:rPr lang="zh-CN" altLang="en-US" sz="1600"/>
              <a:t>所以读取到的是</a:t>
            </a:r>
            <a:r>
              <a:rPr lang="en-US" altLang="zh-CN" sz="1600"/>
              <a:t>staledata</a:t>
            </a:r>
            <a:r>
              <a:rPr lang="zh-CN" altLang="en-US" sz="1600"/>
              <a:t>，所以对于</a:t>
            </a:r>
            <a:r>
              <a:rPr lang="en-US" altLang="zh-CN" sz="1600"/>
              <a:t>CPU0</a:t>
            </a:r>
            <a:r>
              <a:rPr lang="zh-CN" altLang="en-US" sz="1600"/>
              <a:t>而言相当于先更新了</a:t>
            </a:r>
            <a:r>
              <a:rPr lang="en-US" altLang="zh-CN" sz="1600"/>
              <a:t>data[0]</a:t>
            </a:r>
            <a:r>
              <a:rPr lang="zh-CN" altLang="en-US" sz="1600"/>
              <a:t>后更新了</a:t>
            </a:r>
            <a:r>
              <a:rPr lang="en-US" altLang="zh-CN" sz="1600"/>
              <a:t>data[1024],</a:t>
            </a:r>
            <a:r>
              <a:rPr lang="zh-CN" altLang="en-US" sz="1600"/>
              <a:t>这样与实际顺序</a:t>
            </a:r>
            <a:endParaRPr lang="zh-CN" altLang="en-US" sz="1600"/>
          </a:p>
          <a:p>
            <a:r>
              <a:rPr lang="zh-CN" altLang="en-US" sz="1600"/>
              <a:t>就相反了。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of our simple DSM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841160" cy="4471925"/>
          </a:xfrm>
        </p:spPr>
        <p:txBody>
          <a:bodyPr/>
          <a:lstStyle/>
          <a:p>
            <a:r>
              <a:rPr kumimoji="1" lang="en-US" altLang="zh-CN" dirty="0"/>
              <a:t>Kernel handles the remote page’s read/write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With the help of the </a:t>
            </a:r>
            <a:r>
              <a:rPr kumimoji="1" lang="en-US" altLang="zh-CN" dirty="0">
                <a:solidFill>
                  <a:srgbClr val="FF0000"/>
                </a:solidFill>
              </a:rPr>
              <a:t>page table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Kernel caches the remote pages to improve performance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 not relies on the application to flush the page </a:t>
            </a:r>
            <a:endParaRPr kumimoji="1" lang="en-US" altLang="zh-CN" dirty="0"/>
          </a:p>
          <a:p>
            <a:r>
              <a:rPr kumimoji="1" lang="en-US" altLang="zh-CN" dirty="0"/>
              <a:t>The fastest DSM implementation (naïve)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Read: always read from the cache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Write: send updates to the remote (and caches) in a timely manner</a:t>
            </a:r>
            <a:endParaRPr kumimoji="1" lang="en-US" altLang="zh-CN" dirty="0"/>
          </a:p>
          <a:p>
            <a:r>
              <a:rPr kumimoji="1" lang="en-US" altLang="zh-CN" dirty="0"/>
              <a:t>However, the fastest implementation would result in subtle consistency issues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Consistency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DSM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Example</a:t>
            </a:r>
            <a:r>
              <a:rPr kumimoji="1" lang="en-US" altLang="zh-CN" dirty="0"/>
              <a:t>: </a:t>
            </a:r>
            <a:r>
              <a:rPr lang="en-GB" altLang="zh-CN" dirty="0"/>
              <a:t>Mutual Exclusion on naïve DSM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12507" y="1040360"/>
            <a:ext cx="2386721" cy="1756240"/>
            <a:chOff x="912507" y="1040360"/>
            <a:chExt cx="2386721" cy="1756240"/>
          </a:xfrm>
        </p:grpSpPr>
        <p:sp>
          <p:nvSpPr>
            <p:cNvPr id="6" name="矩形 5"/>
            <p:cNvSpPr/>
            <p:nvPr/>
          </p:nvSpPr>
          <p:spPr>
            <a:xfrm>
              <a:off x="912507" y="1040360"/>
              <a:ext cx="2304256" cy="1756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2337499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 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 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56176" y="1040360"/>
            <a:ext cx="2304256" cy="2031984"/>
            <a:chOff x="912507" y="1040360"/>
            <a:chExt cx="2304256" cy="2031984"/>
          </a:xfrm>
        </p:grpSpPr>
        <p:sp>
          <p:nvSpPr>
            <p:cNvPr id="9" name="矩形 8"/>
            <p:cNvSpPr/>
            <p:nvPr/>
          </p:nvSpPr>
          <p:spPr>
            <a:xfrm>
              <a:off x="912507" y="1040360"/>
              <a:ext cx="2304256" cy="1756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61729" y="1041019"/>
              <a:ext cx="2210862" cy="2031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6141" y="1080456"/>
            <a:ext cx="800219" cy="504056"/>
            <a:chOff x="2587304" y="3145532"/>
            <a:chExt cx="800219" cy="504056"/>
          </a:xfrm>
        </p:grpSpPr>
        <p:sp>
          <p:nvSpPr>
            <p:cNvPr id="12" name="矩形 11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29982" y="1040360"/>
            <a:ext cx="800219" cy="504056"/>
            <a:chOff x="2587304" y="3145532"/>
            <a:chExt cx="800219" cy="504056"/>
          </a:xfrm>
        </p:grpSpPr>
        <p:sp>
          <p:nvSpPr>
            <p:cNvPr id="15" name="矩形 14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76628" y="2144059"/>
            <a:ext cx="2453572" cy="651286"/>
            <a:chOff x="2610008" y="3133652"/>
            <a:chExt cx="911968" cy="651286"/>
          </a:xfrm>
        </p:grpSpPr>
        <p:sp>
          <p:nvSpPr>
            <p:cNvPr id="18" name="矩形 17"/>
            <p:cNvSpPr/>
            <p:nvPr/>
          </p:nvSpPr>
          <p:spPr>
            <a:xfrm>
              <a:off x="2610008" y="3133652"/>
              <a:ext cx="911968" cy="651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40885" y="3276585"/>
              <a:ext cx="805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DSM</a:t>
              </a:r>
              <a:endParaRPr lang="zh-CN" altLang="en-US" dirty="0"/>
            </a:p>
          </p:txBody>
        </p:sp>
      </p:grpSp>
      <p:cxnSp>
        <p:nvCxnSpPr>
          <p:cNvPr id="21" name="直线箭头连接符 20"/>
          <p:cNvCxnSpPr/>
          <p:nvPr/>
        </p:nvCxnSpPr>
        <p:spPr>
          <a:xfrm>
            <a:off x="3707904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923928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5436096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652120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12682" y="1687349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Read/Write</a:t>
            </a:r>
            <a:endParaRPr lang="zh-CN" altLang="en-US" dirty="0"/>
          </a:p>
        </p:txBody>
      </p:sp>
      <p:cxnSp>
        <p:nvCxnSpPr>
          <p:cNvPr id="28" name="直线连接符 27"/>
          <p:cNvCxnSpPr/>
          <p:nvPr/>
        </p:nvCxnSpPr>
        <p:spPr>
          <a:xfrm>
            <a:off x="-190872" y="3080854"/>
            <a:ext cx="958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302840" y="3435381"/>
            <a:ext cx="8841160" cy="2165851"/>
          </a:xfrm>
        </p:spPr>
        <p:txBody>
          <a:bodyPr/>
          <a:lstStyle/>
          <a:p>
            <a:r>
              <a:rPr kumimoji="1" lang="en-US" altLang="zh-CN" dirty="0"/>
              <a:t>Assumptions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CPU0 and CPU1 are on different machines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 reside on different pages and have been cached to two machines </a:t>
            </a:r>
            <a:endParaRPr kumimoji="1" lang="en-US" altLang="zh-CN" dirty="0"/>
          </a:p>
          <a:p>
            <a:r>
              <a:rPr kumimoji="1" lang="en-US" altLang="zh-CN" dirty="0"/>
              <a:t>Goal: critical section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Two CPUs 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execute the code </a:t>
            </a:r>
            <a:r>
              <a:rPr kumimoji="1" lang="en-US" altLang="zh-CN" b="1" dirty="0">
                <a:solidFill>
                  <a:srgbClr val="C00000"/>
                </a:solidFill>
              </a:rPr>
              <a:t>simultaneously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4165" y="3266440"/>
            <a:ext cx="5546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但是如果不加额外的约束还是会出现两个</a:t>
            </a:r>
            <a:r>
              <a:rPr lang="en-US" altLang="zh-CN" sz="1600"/>
              <a:t>thread</a:t>
            </a:r>
            <a:r>
              <a:rPr lang="zh-CN" altLang="en-US" sz="1600"/>
              <a:t>都进入</a:t>
            </a:r>
            <a:r>
              <a:rPr lang="en-US" altLang="zh-CN" sz="1600"/>
              <a:t>sec</a:t>
            </a:r>
            <a:r>
              <a:rPr lang="zh-CN" altLang="en-US" sz="1600"/>
              <a:t>与</a:t>
            </a:r>
            <a:endParaRPr lang="zh-CN" altLang="en-US" sz="1600"/>
          </a:p>
          <a:p>
            <a:r>
              <a:rPr lang="zh-CN" altLang="en-US" sz="1600"/>
              <a:t>两个</a:t>
            </a:r>
            <a:r>
              <a:rPr lang="en-US" altLang="zh-CN" sz="1600"/>
              <a:t>thread</a:t>
            </a:r>
            <a:r>
              <a:rPr lang="zh-CN" altLang="en-US" sz="1600"/>
              <a:t>都不进入的情况</a:t>
            </a:r>
            <a:r>
              <a:rPr lang="en-US" altLang="zh-CN" sz="1600"/>
              <a:t>(</a:t>
            </a:r>
            <a:r>
              <a:rPr lang="zh-CN" altLang="en-US" sz="1600"/>
              <a:t>死锁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线箭头连接符 28"/>
          <p:cNvCxnSpPr/>
          <p:nvPr/>
        </p:nvCxnSpPr>
        <p:spPr>
          <a:xfrm>
            <a:off x="3048556" y="2315589"/>
            <a:ext cx="3278940" cy="132582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2" name="直线连接符 11"/>
          <p:cNvCxnSpPr/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9" name="矩形 18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22" name="矩形 21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云形 13"/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07975" y="1883541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4861" y="2402761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23093" y="371857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3093" y="421968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OK case: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CPU0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cxnSp>
        <p:nvCxnSpPr>
          <p:cNvPr id="2" name="直线箭头连接符 1"/>
          <p:cNvCxnSpPr>
            <a:stCxn id="34" idx="1"/>
          </p:cNvCxnSpPr>
          <p:nvPr/>
        </p:nvCxnSpPr>
        <p:spPr>
          <a:xfrm flipH="1">
            <a:off x="3048556" y="3934597"/>
            <a:ext cx="2774537" cy="28508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 a File in GFS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</a:rPr>
              <a:t>Less frequent than reading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But is more complex, e.g., what about consistency?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GFS adopts a </a:t>
            </a:r>
            <a:r>
              <a:rPr kumimoji="1" lang="en-US" altLang="zh-CN" b="1" dirty="0">
                <a:solidFill>
                  <a:srgbClr val="BE384B"/>
                </a:solidFill>
              </a:rPr>
              <a:t>relaxed consistency model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E.g</a:t>
            </a:r>
            <a:r>
              <a:rPr kumimoji="1" lang="en-US" altLang="zh-CN" dirty="0">
                <a:solidFill>
                  <a:schemeClr val="tx1"/>
                </a:solidFill>
              </a:rPr>
              <a:t>, may </a:t>
            </a:r>
            <a:r>
              <a:rPr kumimoji="1" lang="en-US" altLang="zh-CN" dirty="0">
                <a:solidFill>
                  <a:srgbClr val="FF0000"/>
                </a:solidFill>
              </a:rPr>
              <a:t>have inconsistency state</a:t>
            </a:r>
            <a:r>
              <a:rPr kumimoji="1" lang="en-US" altLang="zh-CN" dirty="0">
                <a:solidFill>
                  <a:schemeClr val="tx1"/>
                </a:solidFill>
              </a:rPr>
              <a:t>, but work well for their apps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Benefits: simple &amp; efficient to implement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Master grants </a:t>
            </a:r>
            <a:r>
              <a:rPr lang="en-US" altLang="zh-CN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 chunk lease 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one of the replicas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This replica will be the </a:t>
            </a:r>
            <a:r>
              <a:rPr lang="en-US" altLang="zh-CN" b="1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primary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0" dirty="0" err="1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chunkserver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zh-CN" sz="18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18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only one</a:t>
            </a:r>
            <a:r>
              <a:rPr lang="zh-CN" altLang="en-US" sz="18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zh-CN" altLang="en-US" sz="18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can modify the chunk</a:t>
            </a:r>
            <a:endParaRPr lang="en-US" altLang="zh-CN" sz="1800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Primary can request extensions</a:t>
            </a:r>
            <a:r>
              <a:rPr lang="zh-CN" altLang="en-US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(of</a:t>
            </a:r>
            <a:r>
              <a:rPr lang="zh-CN" altLang="en-US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lease), if needed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zh-CN" sz="1800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Master increases the chunk version number and informs replicas</a:t>
            </a:r>
            <a:endParaRPr lang="en-US" altLang="zh-CN" sz="1800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箭头连接符 1"/>
          <p:cNvCxnSpPr/>
          <p:nvPr/>
        </p:nvCxnSpPr>
        <p:spPr>
          <a:xfrm flipH="1">
            <a:off x="2987823" y="2541331"/>
            <a:ext cx="2776813" cy="135347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912348" y="4866288"/>
            <a:ext cx="3278940" cy="64006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2" name="直线连接符 11"/>
          <p:cNvCxnSpPr/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9" name="矩形 18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22" name="矩形 21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云形 13"/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37134" y="3977058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34020" y="4496278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64636" y="216359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64636" y="266470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OK case: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CPU1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1" name="直线连接符 10"/>
          <p:cNvCxnSpPr/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6" name="矩形 15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19" name="矩形 18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61031" y="2007557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89503" y="3835188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2987823" y="2503440"/>
            <a:ext cx="3339673" cy="1137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2967572" y="2437110"/>
            <a:ext cx="3359923" cy="126268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55803" y="200755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12555" y="376430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45" name="云形 44"/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55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OK case,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OK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6215" y="2371725"/>
            <a:ext cx="2214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两个都没进入</a:t>
            </a:r>
            <a:r>
              <a:rPr lang="en-US" altLang="zh-CN" sz="1600"/>
              <a:t>critical</a:t>
            </a:r>
            <a:endParaRPr lang="en-US" altLang="zh-CN" sz="1600"/>
          </a:p>
          <a:p>
            <a:r>
              <a:rPr lang="en-US" altLang="zh-CN" sz="1600"/>
              <a:t>section</a:t>
            </a:r>
            <a:r>
              <a:rPr lang="zh-CN" altLang="en-US" sz="1600"/>
              <a:t>，但是也没有</a:t>
            </a:r>
            <a:endParaRPr lang="zh-CN" altLang="en-US" sz="1600"/>
          </a:p>
          <a:p>
            <a:r>
              <a:rPr lang="zh-CN" altLang="en-US" sz="1600"/>
              <a:t>违背两个不能同时进入</a:t>
            </a:r>
            <a:endParaRPr lang="zh-CN" altLang="en-US" sz="1600"/>
          </a:p>
          <a:p>
            <a:r>
              <a:rPr lang="en-US" altLang="zh-CN" sz="1600"/>
              <a:t>section</a:t>
            </a:r>
            <a:r>
              <a:rPr lang="zh-CN" altLang="en-US" sz="1600"/>
              <a:t>的规则</a:t>
            </a:r>
            <a:endParaRPr lang="zh-CN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1" name="直线连接符 10"/>
          <p:cNvCxnSpPr/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6" name="矩形 15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19" name="矩形 18"/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61031" y="2007557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18615" y="933650"/>
            <a:ext cx="714100" cy="778985"/>
            <a:chOff x="2636526" y="3086818"/>
            <a:chExt cx="714100" cy="778985"/>
          </a:xfrm>
        </p:grpSpPr>
        <p:sp>
          <p:nvSpPr>
            <p:cNvPr id="23" name="矩形 22"/>
            <p:cNvSpPr/>
            <p:nvPr/>
          </p:nvSpPr>
          <p:spPr>
            <a:xfrm>
              <a:off x="2636526" y="3086818"/>
              <a:ext cx="685514" cy="778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85059" y="3153142"/>
              <a:ext cx="6655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X=0</a:t>
              </a:r>
              <a:endParaRPr kumimoji="1" lang="en-US" altLang="zh-CN" dirty="0"/>
            </a:p>
            <a:p>
              <a:r>
                <a:rPr kumimoji="1" lang="en-US" altLang="zh-CN" dirty="0"/>
                <a:t>Y=0 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39133" y="933650"/>
            <a:ext cx="714100" cy="778985"/>
            <a:chOff x="2636526" y="3086818"/>
            <a:chExt cx="714100" cy="778985"/>
          </a:xfrm>
        </p:grpSpPr>
        <p:sp>
          <p:nvSpPr>
            <p:cNvPr id="26" name="矩形 25"/>
            <p:cNvSpPr/>
            <p:nvPr/>
          </p:nvSpPr>
          <p:spPr>
            <a:xfrm>
              <a:off x="2636526" y="3086818"/>
              <a:ext cx="685514" cy="778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85059" y="3153142"/>
              <a:ext cx="6655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X=0</a:t>
              </a:r>
              <a:endParaRPr kumimoji="1" lang="en-US" altLang="zh-CN" dirty="0"/>
            </a:p>
            <a:p>
              <a:r>
                <a:rPr kumimoji="1" lang="en-US" altLang="zh-CN" dirty="0"/>
                <a:t>Y=0 </a:t>
              </a:r>
              <a:endParaRPr lang="zh-CN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2221798" y="2769625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2987823" y="2503440"/>
            <a:ext cx="3339673" cy="1137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2967572" y="2437110"/>
            <a:ext cx="3359923" cy="126268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55803" y="200755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91288" y="2769625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45" name="云形 44"/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18658" y="355953"/>
            <a:ext cx="15311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Cache states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50" name="任意形状 49"/>
          <p:cNvSpPr/>
          <p:nvPr/>
        </p:nvSpPr>
        <p:spPr>
          <a:xfrm>
            <a:off x="4128910" y="574850"/>
            <a:ext cx="1026160" cy="247226"/>
          </a:xfrm>
          <a:custGeom>
            <a:avLst/>
            <a:gdLst>
              <a:gd name="connsiteX0" fmla="*/ 1026160 w 1026160"/>
              <a:gd name="connsiteY0" fmla="*/ 3386 h 247226"/>
              <a:gd name="connsiteX1" fmla="*/ 203200 w 1026160"/>
              <a:gd name="connsiteY1" fmla="*/ 33866 h 247226"/>
              <a:gd name="connsiteX2" fmla="*/ 0 w 1026160"/>
              <a:gd name="connsiteY2" fmla="*/ 247226 h 2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160" h="247226">
                <a:moveTo>
                  <a:pt x="1026160" y="3386"/>
                </a:moveTo>
                <a:cubicBezTo>
                  <a:pt x="700193" y="-1694"/>
                  <a:pt x="374227" y="-6774"/>
                  <a:pt x="203200" y="33866"/>
                </a:cubicBezTo>
                <a:cubicBezTo>
                  <a:pt x="32173" y="74506"/>
                  <a:pt x="16086" y="160866"/>
                  <a:pt x="0" y="24722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任意形状 50"/>
          <p:cNvSpPr/>
          <p:nvPr/>
        </p:nvSpPr>
        <p:spPr>
          <a:xfrm>
            <a:off x="4912665" y="670560"/>
            <a:ext cx="668362" cy="284480"/>
          </a:xfrm>
          <a:custGeom>
            <a:avLst/>
            <a:gdLst>
              <a:gd name="connsiteX0" fmla="*/ 553415 w 668362"/>
              <a:gd name="connsiteY0" fmla="*/ 0 h 284480"/>
              <a:gd name="connsiteX1" fmla="*/ 634695 w 668362"/>
              <a:gd name="connsiteY1" fmla="*/ 152400 h 284480"/>
              <a:gd name="connsiteX2" fmla="*/ 65735 w 668362"/>
              <a:gd name="connsiteY2" fmla="*/ 111760 h 284480"/>
              <a:gd name="connsiteX3" fmla="*/ 35255 w 668362"/>
              <a:gd name="connsiteY3" fmla="*/ 284480 h 28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362" h="284480">
                <a:moveTo>
                  <a:pt x="553415" y="0"/>
                </a:moveTo>
                <a:cubicBezTo>
                  <a:pt x="634695" y="66886"/>
                  <a:pt x="715975" y="133773"/>
                  <a:pt x="634695" y="152400"/>
                </a:cubicBezTo>
                <a:cubicBezTo>
                  <a:pt x="553415" y="171027"/>
                  <a:pt x="165642" y="89747"/>
                  <a:pt x="65735" y="111760"/>
                </a:cubicBezTo>
                <a:cubicBezTo>
                  <a:pt x="-34172" y="133773"/>
                  <a:pt x="541" y="209126"/>
                  <a:pt x="35255" y="28448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Bad case!!!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problem?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order of the updates seen by different CPUs are different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23528" y="1705372"/>
            <a:ext cx="800219" cy="504056"/>
            <a:chOff x="2587304" y="3145532"/>
            <a:chExt cx="800219" cy="504056"/>
          </a:xfrm>
        </p:grpSpPr>
        <p:sp>
          <p:nvSpPr>
            <p:cNvPr id="6" name="矩形 5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1331640" y="1797000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7138" y="1797000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2511070"/>
            <a:ext cx="800219" cy="504056"/>
            <a:chOff x="2587304" y="3145532"/>
            <a:chExt cx="800219" cy="504056"/>
          </a:xfrm>
        </p:grpSpPr>
        <p:sp>
          <p:nvSpPr>
            <p:cNvPr id="11" name="矩形 10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1331640" y="257404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7138" y="257404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364008" y="3361556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681168" y="317689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562636" y="1782602"/>
            <a:ext cx="5329844" cy="420674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62636" y="1811378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CPU0 sees Y is updated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updating X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2636" y="2562805"/>
            <a:ext cx="5329844" cy="420674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62636" y="2591581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CPU1 sees Y is updated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updating X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爆炸形 1 22"/>
          <p:cNvSpPr/>
          <p:nvPr/>
        </p:nvSpPr>
        <p:spPr>
          <a:xfrm>
            <a:off x="2447138" y="3446599"/>
            <a:ext cx="4321732" cy="2239677"/>
          </a:xfrm>
          <a:prstGeom prst="irregularSeal1">
            <a:avLst/>
          </a:prstGeom>
          <a:noFill/>
          <a:ln w="635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431239" y="4247843"/>
            <a:ext cx="23535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600" b="1" dirty="0">
                <a:solidFill>
                  <a:srgbClr val="C00000"/>
                </a:solidFill>
              </a:rPr>
              <a:t>Inconsistent! 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574004" y="4086799"/>
            <a:ext cx="304528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Assert X+Y unchanged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7273159" y="4456386"/>
            <a:ext cx="695669" cy="778329"/>
          </a:xfrm>
          <a:custGeom>
            <a:avLst/>
            <a:gdLst>
              <a:gd name="connsiteX0" fmla="*/ 0 w 695669"/>
              <a:gd name="connsiteY0" fmla="*/ 735724 h 778329"/>
              <a:gd name="connsiteX1" fmla="*/ 620110 w 695669"/>
              <a:gd name="connsiteY1" fmla="*/ 725214 h 778329"/>
              <a:gd name="connsiteX2" fmla="*/ 651641 w 695669"/>
              <a:gd name="connsiteY2" fmla="*/ 210207 h 778329"/>
              <a:gd name="connsiteX3" fmla="*/ 315310 w 695669"/>
              <a:gd name="connsiteY3" fmla="*/ 0 h 7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669" h="778329">
                <a:moveTo>
                  <a:pt x="0" y="735724"/>
                </a:moveTo>
                <a:cubicBezTo>
                  <a:pt x="255751" y="774262"/>
                  <a:pt x="511503" y="812800"/>
                  <a:pt x="620110" y="725214"/>
                </a:cubicBezTo>
                <a:cubicBezTo>
                  <a:pt x="728717" y="637628"/>
                  <a:pt x="702441" y="331076"/>
                  <a:pt x="651641" y="210207"/>
                </a:cubicBezTo>
                <a:cubicBezTo>
                  <a:pt x="600841" y="89338"/>
                  <a:pt x="458075" y="44669"/>
                  <a:pt x="31531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>
            <a:off x="7010400" y="2953407"/>
            <a:ext cx="608890" cy="546538"/>
          </a:xfrm>
          <a:custGeom>
            <a:avLst/>
            <a:gdLst>
              <a:gd name="connsiteX0" fmla="*/ 462455 w 608890"/>
              <a:gd name="connsiteY0" fmla="*/ 0 h 546538"/>
              <a:gd name="connsiteX1" fmla="*/ 378372 w 608890"/>
              <a:gd name="connsiteY1" fmla="*/ 294290 h 546538"/>
              <a:gd name="connsiteX2" fmla="*/ 599090 w 608890"/>
              <a:gd name="connsiteY2" fmla="*/ 451945 h 546538"/>
              <a:gd name="connsiteX3" fmla="*/ 0 w 608890"/>
              <a:gd name="connsiteY3" fmla="*/ 546538 h 54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890" h="546538">
                <a:moveTo>
                  <a:pt x="462455" y="0"/>
                </a:moveTo>
                <a:cubicBezTo>
                  <a:pt x="409027" y="109483"/>
                  <a:pt x="355600" y="218966"/>
                  <a:pt x="378372" y="294290"/>
                </a:cubicBezTo>
                <a:cubicBezTo>
                  <a:pt x="401144" y="369614"/>
                  <a:pt x="662152" y="409904"/>
                  <a:pt x="599090" y="451945"/>
                </a:cubicBezTo>
                <a:cubicBezTo>
                  <a:pt x="536028" y="493986"/>
                  <a:pt x="268014" y="520262"/>
                  <a:pt x="0" y="54653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consistency?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2857500"/>
            <a:ext cx="8229600" cy="2734255"/>
          </a:xfrm>
        </p:spPr>
        <p:txBody>
          <a:bodyPr/>
          <a:lstStyle/>
          <a:p>
            <a:r>
              <a:rPr kumimoji="1" lang="en-US" altLang="zh-CN" dirty="0"/>
              <a:t>Examples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 virtual memory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/>
              <a:t>Database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6300" y="1116980"/>
            <a:ext cx="8229600" cy="1164456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7071" y="1162547"/>
            <a:ext cx="7992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 model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defines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for the </a:t>
            </a:r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apparent order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and it is a continuum with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tradeoffs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 algn="r">
              <a:spcBef>
                <a:spcPts val="120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325921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3259213"/>
            <a:ext cx="2016224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R(y) (should be 1)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646871" y="3910220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64031" y="372555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192206" y="2379590"/>
            <a:ext cx="3857145" cy="936863"/>
            <a:chOff x="895736" y="1040360"/>
            <a:chExt cx="2337796" cy="936863"/>
          </a:xfrm>
        </p:grpSpPr>
        <p:sp>
          <p:nvSpPr>
            <p:cNvPr id="13" name="矩形 12"/>
            <p:cNvSpPr/>
            <p:nvPr/>
          </p:nvSpPr>
          <p:spPr>
            <a:xfrm>
              <a:off x="912507" y="1040360"/>
              <a:ext cx="2304256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95736" y="1053893"/>
              <a:ext cx="23377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Single object consistency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is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also called “</a:t>
              </a:r>
              <a:r>
                <a:rPr kumimoji="1"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coherence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013868" y="4092974"/>
            <a:ext cx="2414116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X &lt;- X + 1 ; Y &lt;- Y - 1 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297934" y="4789233"/>
            <a:ext cx="5082378" cy="659864"/>
            <a:chOff x="895736" y="1040360"/>
            <a:chExt cx="3080403" cy="659864"/>
          </a:xfrm>
        </p:grpSpPr>
        <p:sp>
          <p:nvSpPr>
            <p:cNvPr id="24" name="矩形 23"/>
            <p:cNvSpPr/>
            <p:nvPr/>
          </p:nvSpPr>
          <p:spPr>
            <a:xfrm>
              <a:off x="912507" y="1040360"/>
              <a:ext cx="3063632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95736" y="1053893"/>
              <a:ext cx="30285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Consistency across multiple objects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e.g., </a:t>
              </a:r>
              <a:r>
                <a:rPr kumimoji="1"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all-or-nothing + before-or-after</a:t>
              </a:r>
              <a:endPara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Consistency Challenges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</a:t>
            </a:r>
            <a:r>
              <a:rPr kumimoji="1" lang="en-US" altLang="zh-CN" dirty="0">
                <a:highlight>
                  <a:srgbClr val="FFFF00"/>
                </a:highlight>
              </a:rPr>
              <a:t>Right</a:t>
            </a:r>
            <a:r>
              <a:rPr kumimoji="1" lang="en-US" altLang="zh-CN" dirty="0"/>
              <a:t> or </a:t>
            </a:r>
            <a:r>
              <a:rPr kumimoji="1" lang="en-US" altLang="zh-CN" dirty="0">
                <a:highlight>
                  <a:srgbClr val="FFFF00"/>
                </a:highlight>
              </a:rPr>
              <a:t>Wrong</a:t>
            </a:r>
            <a:r>
              <a:rPr kumimoji="1" lang="en-US" altLang="zh-CN" dirty="0"/>
              <a:t> consistency models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Tradeoffs between </a:t>
            </a:r>
            <a:r>
              <a:rPr kumimoji="1" lang="en-US" altLang="zh-CN" b="1" dirty="0"/>
              <a:t>ease</a:t>
            </a:r>
            <a:r>
              <a:rPr kumimoji="1" lang="en-US" altLang="zh-CN" dirty="0"/>
              <a:t> of programmability &amp; </a:t>
            </a:r>
            <a:r>
              <a:rPr kumimoji="1" lang="en-US" altLang="zh-CN" b="1" dirty="0"/>
              <a:t>performance 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Consistency is hard in (distributed) systems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 replication (&amp; caching)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Concurrency (multi-core &amp; multi-host)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Failures (e.g., machine or network)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 naïve DSM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2713484"/>
            <a:ext cx="8229600" cy="2187460"/>
          </a:xfrm>
        </p:spPr>
        <p:txBody>
          <a:bodyPr/>
          <a:lstStyle/>
          <a:p>
            <a:r>
              <a:rPr kumimoji="1" lang="en-US" altLang="zh-CN" dirty="0"/>
              <a:t>Assume all 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is cached at each machine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Read</a:t>
            </a:r>
            <a:r>
              <a:rPr kumimoji="1" lang="en-US" altLang="zh-CN" dirty="0"/>
              <a:t> operation: return the content in the cache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Write</a:t>
            </a:r>
            <a:r>
              <a:rPr kumimoji="1" lang="en-US" altLang="zh-CN" dirty="0"/>
              <a:t> operation: write to the DRAM, send to the other CPU’s cache, but don’t wait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300" y="1116980"/>
            <a:ext cx="8229600" cy="1164456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7071" y="1162547"/>
            <a:ext cx="7992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 model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defines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for the </a:t>
            </a:r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apparent order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and it is a continuum with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tradeoffs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 algn="r">
              <a:spcBef>
                <a:spcPts val="120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42328" y="4439089"/>
            <a:ext cx="5082379" cy="659864"/>
            <a:chOff x="895736" y="1040360"/>
            <a:chExt cx="3080403" cy="659864"/>
          </a:xfrm>
        </p:grpSpPr>
        <p:sp>
          <p:nvSpPr>
            <p:cNvPr id="8" name="矩形 7"/>
            <p:cNvSpPr/>
            <p:nvPr/>
          </p:nvSpPr>
          <p:spPr>
            <a:xfrm>
              <a:off x="912507" y="1040360"/>
              <a:ext cx="3063632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5736" y="1053893"/>
              <a:ext cx="3063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Questions: what is the order of the   visibility of an update? </a:t>
              </a:r>
              <a:r>
                <a:rPr kumimoji="1"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Undefined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! 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Consistency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desired consistency model?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900152" cy="3771636"/>
          </a:xfrm>
        </p:spPr>
        <p:txBody>
          <a:bodyPr/>
          <a:lstStyle/>
          <a:p>
            <a:r>
              <a:rPr kumimoji="1" lang="en-US" altLang="zh-CN" dirty="0"/>
              <a:t>Each read should get the latest write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 if CPU0 writes 1, then later CPU1 should get 1 </a:t>
            </a:r>
            <a:endParaRPr kumimoji="1" lang="en-US" altLang="zh-CN" dirty="0"/>
          </a:p>
          <a:p>
            <a:r>
              <a:rPr kumimoji="1" lang="en-US" altLang="zh-CN" dirty="0"/>
              <a:t>Rule#1</a:t>
            </a:r>
            <a:endParaRPr kumimoji="1" lang="en-US" altLang="zh-CN" dirty="0"/>
          </a:p>
          <a:p>
            <a:pPr marL="74295" lvl="1" indent="0">
              <a:buNone/>
            </a:pPr>
            <a:r>
              <a:rPr kumimoji="1" lang="en-US" altLang="zh-CN" b="0" dirty="0">
                <a:highlight>
                  <a:srgbClr val="FFFF00"/>
                </a:highlight>
              </a:rPr>
              <a:t>  Each read gets the latest write value </a:t>
            </a:r>
            <a:endParaRPr kumimoji="1" lang="en-US" altLang="zh-CN" b="0" dirty="0">
              <a:highlight>
                <a:srgbClr val="FFFF00"/>
              </a:highlight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04029" y="1366620"/>
            <a:ext cx="800219" cy="504056"/>
            <a:chOff x="2587304" y="3145532"/>
            <a:chExt cx="800219" cy="504056"/>
          </a:xfrm>
        </p:grpSpPr>
        <p:sp>
          <p:nvSpPr>
            <p:cNvPr id="6" name="矩形 5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16953" y="1366620"/>
            <a:ext cx="800219" cy="504056"/>
            <a:chOff x="2587304" y="3145532"/>
            <a:chExt cx="800219" cy="504056"/>
          </a:xfrm>
        </p:grpSpPr>
        <p:sp>
          <p:nvSpPr>
            <p:cNvPr id="9" name="矩形 8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1" name="直线连接符 10"/>
          <p:cNvCxnSpPr/>
          <p:nvPr/>
        </p:nvCxnSpPr>
        <p:spPr>
          <a:xfrm>
            <a:off x="5983777" y="1402474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8244408" y="1402474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929072" y="4957018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70714" y="2244709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3178" y="3126194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5755" y="3882966"/>
            <a:ext cx="5074959" cy="952735"/>
            <a:chOff x="900233" y="1040359"/>
            <a:chExt cx="3075906" cy="952735"/>
          </a:xfrm>
        </p:grpSpPr>
        <p:sp>
          <p:nvSpPr>
            <p:cNvPr id="18" name="矩形 17"/>
            <p:cNvSpPr/>
            <p:nvPr/>
          </p:nvSpPr>
          <p:spPr>
            <a:xfrm>
              <a:off x="912507" y="1040359"/>
              <a:ext cx="3063632" cy="952735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00233" y="1182314"/>
              <a:ext cx="3063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Question: is rule#1 sufficient for mutual exclusion? 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Intuitive results of rule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Goal: proof no two nodes/CPUs enter the critical section </a:t>
            </a:r>
            <a:endParaRPr kumimoji="1" lang="en-US" altLang="zh-CN" dirty="0"/>
          </a:p>
          <a:p>
            <a:r>
              <a:rPr kumimoji="1" lang="en-US" altLang="zh-CN" u="sng" dirty="0"/>
              <a:t>Proof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suppose mutual exclusion is violated, then we have: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CPU-0: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CPU-1:  </a:t>
            </a:r>
            <a:endParaRPr kumimoji="1"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651013" y="3361556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68173" y="317689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2029408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2030681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204" y="3854096"/>
            <a:ext cx="2169382" cy="1619559"/>
            <a:chOff x="912507" y="1040360"/>
            <a:chExt cx="2169382" cy="1619559"/>
          </a:xfrm>
        </p:grpSpPr>
        <p:sp>
          <p:nvSpPr>
            <p:cNvPr id="10" name="矩形 9"/>
            <p:cNvSpPr/>
            <p:nvPr/>
          </p:nvSpPr>
          <p:spPr>
            <a:xfrm>
              <a:off x="912507" y="1040360"/>
              <a:ext cx="2169382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61729" y="1041019"/>
              <a:ext cx="18678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98063" y="3854096"/>
            <a:ext cx="2133447" cy="1816541"/>
            <a:chOff x="912507" y="1040360"/>
            <a:chExt cx="2133447" cy="1816541"/>
          </a:xfrm>
        </p:grpSpPr>
        <p:sp>
          <p:nvSpPr>
            <p:cNvPr id="13" name="矩形 12"/>
            <p:cNvSpPr/>
            <p:nvPr/>
          </p:nvSpPr>
          <p:spPr>
            <a:xfrm>
              <a:off x="912507" y="1040360"/>
              <a:ext cx="2133447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1729" y="1041019"/>
              <a:ext cx="1867819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619671" y="2425452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8936" y="2425452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2071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6" name="内容占位符 2"/>
          <p:cNvSpPr txBox="1"/>
          <p:nvPr/>
        </p:nvSpPr>
        <p:spPr>
          <a:xfrm>
            <a:off x="4954787" y="3843670"/>
            <a:ext cx="4105787" cy="104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/>
              <a:t>1. Each read gets the latest write value </a:t>
            </a:r>
            <a:endParaRPr kumimoji="1" lang="en-US" altLang="zh-CN" sz="1600" b="0" dirty="0"/>
          </a:p>
        </p:txBody>
      </p:sp>
      <p:sp>
        <p:nvSpPr>
          <p:cNvPr id="30" name="矩形 29"/>
          <p:cNvSpPr/>
          <p:nvPr/>
        </p:nvSpPr>
        <p:spPr>
          <a:xfrm>
            <a:off x="4198852" y="2658834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Due to Rule 1, W(y) 1 must happens later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2618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31510" y="3182869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BE384B"/>
                </a:solidFill>
                <a:latin typeface="微软雅黑" panose="020B0503020204020204" pitchFamily="34" charset="-122"/>
              </a:rPr>
              <a:t>Phase 1: send data</a:t>
            </a:r>
            <a:endParaRPr kumimoji="1" lang="en-US" altLang="zh-CN" dirty="0">
              <a:solidFill>
                <a:srgbClr val="BE384B"/>
              </a:solidFill>
              <a:latin typeface="微软雅黑" panose="020B0503020204020204" pitchFamily="34" charset="-122"/>
            </a:endParaRPr>
          </a:p>
          <a:p>
            <a:r>
              <a:rPr kumimoji="1" lang="en-US" altLang="zh-CN" b="0" dirty="0">
                <a:latin typeface="微软雅黑" panose="020B0503020204020204" pitchFamily="34" charset="-122"/>
              </a:rPr>
              <a:t>Deliver data but </a:t>
            </a:r>
            <a:r>
              <a:rPr kumimoji="1" lang="en-US" altLang="zh-CN" dirty="0">
                <a:solidFill>
                  <a:srgbClr val="BE384B"/>
                </a:solidFill>
                <a:latin typeface="微软雅黑" panose="020B0503020204020204" pitchFamily="34" charset="-122"/>
              </a:rPr>
              <a:t>don’t write </a:t>
            </a:r>
            <a:r>
              <a:rPr kumimoji="1" lang="en-US" altLang="zh-CN" b="0" dirty="0">
                <a:latin typeface="微软雅黑" panose="020B0503020204020204" pitchFamily="34" charset="-122"/>
              </a:rPr>
              <a:t>to the file</a:t>
            </a:r>
            <a:endParaRPr kumimoji="1" lang="en-US" altLang="zh-CN" b="0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A client is given a list of replicas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kumimoji="1" lang="en-US" altLang="zh-CN" sz="1800" dirty="0">
                <a:latin typeface="微软雅黑" panose="020B0503020204020204" pitchFamily="34" charset="-122"/>
              </a:rPr>
              <a:t>Identifying the primary and secondaries</a:t>
            </a:r>
            <a:endParaRPr kumimoji="1" lang="en-US" altLang="zh-CN" sz="1800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Client writes to the closest replica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kumimoji="1" lang="en-US" altLang="zh-CN" sz="1800" dirty="0">
                <a:latin typeface="微软雅黑" panose="020B0503020204020204" pitchFamily="34" charset="-122"/>
              </a:rPr>
              <a:t>Pipeline forwarding</a:t>
            </a:r>
            <a:endParaRPr kumimoji="1" lang="en-US" altLang="zh-CN" sz="1800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 err="1">
                <a:latin typeface="微软雅黑" panose="020B0503020204020204" pitchFamily="34" charset="-122"/>
              </a:rPr>
              <a:t>Chunkservers</a:t>
            </a:r>
            <a:r>
              <a:rPr kumimoji="1" lang="en-US" altLang="zh-CN" dirty="0">
                <a:latin typeface="微软雅黑" panose="020B0503020204020204" pitchFamily="34" charset="-122"/>
              </a:rPr>
              <a:t> store this data in a cache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(in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memory)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448576" y="4294512"/>
            <a:ext cx="108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b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App</a:t>
            </a:r>
            <a:endParaRPr lang="zh-CN" altLang="en-US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1249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43347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65445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" name="Straight Arrow Connector 10"/>
          <p:cNvCxnSpPr>
            <a:stCxn id="6" idx="3"/>
            <a:endCxn id="7" idx="1"/>
          </p:cNvCxnSpPr>
          <p:nvPr/>
        </p:nvCxnSpPr>
        <p:spPr>
          <a:xfrm>
            <a:off x="3996976" y="4618512"/>
            <a:ext cx="337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>
            <a:stCxn id="7" idx="3"/>
            <a:endCxn id="8" idx="1"/>
          </p:cNvCxnSpPr>
          <p:nvPr/>
        </p:nvCxnSpPr>
        <p:spPr>
          <a:xfrm>
            <a:off x="6206776" y="4618512"/>
            <a:ext cx="337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/>
          <p:cNvCxnSpPr>
            <a:stCxn id="5" idx="3"/>
            <a:endCxn id="6" idx="1"/>
          </p:cNvCxnSpPr>
          <p:nvPr/>
        </p:nvCxnSpPr>
        <p:spPr>
          <a:xfrm>
            <a:off x="1528576" y="4618512"/>
            <a:ext cx="59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Intuitive results of rule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Goal: proof no two nodes/CPUs enter the critical section </a:t>
            </a:r>
            <a:endParaRPr kumimoji="1" lang="en-US" altLang="zh-CN" dirty="0"/>
          </a:p>
          <a:p>
            <a:r>
              <a:rPr kumimoji="1" lang="en-US" altLang="zh-CN" u="sng" dirty="0"/>
              <a:t>Proof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suppose mutual exclusion is violated, then we have: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CPU-0: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CPU-1:  </a:t>
            </a:r>
            <a:endParaRPr kumimoji="1"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651013" y="3361556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68173" y="317689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2029408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2030681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204" y="3854096"/>
            <a:ext cx="2169382" cy="1619559"/>
            <a:chOff x="912507" y="1040360"/>
            <a:chExt cx="2169382" cy="1619559"/>
          </a:xfrm>
        </p:grpSpPr>
        <p:sp>
          <p:nvSpPr>
            <p:cNvPr id="10" name="矩形 9"/>
            <p:cNvSpPr/>
            <p:nvPr/>
          </p:nvSpPr>
          <p:spPr>
            <a:xfrm>
              <a:off x="912507" y="1040360"/>
              <a:ext cx="2169382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61729" y="1041019"/>
              <a:ext cx="18678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98063" y="3854096"/>
            <a:ext cx="2133447" cy="1816541"/>
            <a:chOff x="912507" y="1040360"/>
            <a:chExt cx="2133447" cy="1816541"/>
          </a:xfrm>
        </p:grpSpPr>
        <p:sp>
          <p:nvSpPr>
            <p:cNvPr id="13" name="矩形 12"/>
            <p:cNvSpPr/>
            <p:nvPr/>
          </p:nvSpPr>
          <p:spPr>
            <a:xfrm>
              <a:off x="912507" y="1040360"/>
              <a:ext cx="2133447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1729" y="1041019"/>
              <a:ext cx="1867819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619671" y="2425452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8936" y="2425452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2071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6" name="内容占位符 2"/>
          <p:cNvSpPr txBox="1"/>
          <p:nvPr/>
        </p:nvSpPr>
        <p:spPr>
          <a:xfrm>
            <a:off x="4954787" y="3843670"/>
            <a:ext cx="4105787" cy="104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/>
              <a:t>1. Each read gets the latest write value </a:t>
            </a:r>
            <a:endParaRPr kumimoji="1" lang="en-US" altLang="zh-CN" sz="1600" b="0" dirty="0"/>
          </a:p>
        </p:txBody>
      </p:sp>
      <p:sp>
        <p:nvSpPr>
          <p:cNvPr id="30" name="矩形 29"/>
          <p:cNvSpPr/>
          <p:nvPr/>
        </p:nvSpPr>
        <p:spPr>
          <a:xfrm>
            <a:off x="4198852" y="265883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Due to Rule 1, R(x) 1 must happens before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2618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31510" y="3182869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0484" y="3176890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this execution flow happen in our sample?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Yes, thread #2 issues write (y), not wait it to finish, and issue a read to x</a:t>
            </a:r>
            <a:endParaRPr kumimoji="1" lang="en-US" altLang="zh-CN" dirty="0"/>
          </a:p>
          <a:p>
            <a:r>
              <a:rPr kumimoji="1" lang="en-US" altLang="zh-CN" dirty="0"/>
              <a:t>Therefore, we need rule#2 </a:t>
            </a:r>
            <a:endParaRPr kumimoji="1" lang="en-US" altLang="zh-CN" dirty="0"/>
          </a:p>
          <a:p>
            <a:pPr lvl="1"/>
            <a:r>
              <a:rPr kumimoji="1" lang="en-US" altLang="zh-CN" b="0" dirty="0">
                <a:highlight>
                  <a:srgbClr val="FFFF00"/>
                </a:highlight>
              </a:rPr>
              <a:t>All operations at one CPU have the execution order of the program </a:t>
            </a:r>
            <a:endParaRPr kumimoji="1" lang="en-US" altLang="zh-CN" b="0" dirty="0">
              <a:highlight>
                <a:srgbClr val="FFFF00"/>
              </a:highlight>
            </a:endParaRPr>
          </a:p>
          <a:p>
            <a:pPr lvl="2"/>
            <a:r>
              <a:rPr kumimoji="1" lang="en-US" altLang="zh-CN" sz="1800" dirty="0"/>
              <a:t>i.e., wait for the w(y) to finish, then issue read x</a:t>
            </a:r>
            <a:endParaRPr kumimoji="1" lang="en-US" altLang="zh-CN" sz="1800" b="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651013" y="3361556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68173" y="317689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12071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62618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1510" y="3182869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0484" y="3176890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204" y="3854096"/>
            <a:ext cx="2169382" cy="1619559"/>
            <a:chOff x="912507" y="1040360"/>
            <a:chExt cx="2169382" cy="1619559"/>
          </a:xfrm>
        </p:grpSpPr>
        <p:sp>
          <p:nvSpPr>
            <p:cNvPr id="12" name="矩形 11"/>
            <p:cNvSpPr/>
            <p:nvPr/>
          </p:nvSpPr>
          <p:spPr>
            <a:xfrm>
              <a:off x="912507" y="1040360"/>
              <a:ext cx="2169382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1729" y="1041019"/>
              <a:ext cx="18678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98063" y="3854096"/>
            <a:ext cx="2133447" cy="1816541"/>
            <a:chOff x="912507" y="1040360"/>
            <a:chExt cx="2133447" cy="1816541"/>
          </a:xfrm>
        </p:grpSpPr>
        <p:sp>
          <p:nvSpPr>
            <p:cNvPr id="15" name="矩形 14"/>
            <p:cNvSpPr/>
            <p:nvPr/>
          </p:nvSpPr>
          <p:spPr>
            <a:xfrm>
              <a:off x="912507" y="1040360"/>
              <a:ext cx="2133447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1729" y="1041019"/>
              <a:ext cx="1867819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4954787" y="3843669"/>
            <a:ext cx="4155009" cy="164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kumimoji="1" lang="en-US" altLang="zh-CN" sz="1600" b="0" dirty="0">
                <a:solidFill>
                  <a:srgbClr val="FF0000"/>
                </a:solidFill>
              </a:rPr>
              <a:t>Each read gets the latest write value </a:t>
            </a:r>
            <a:endParaRPr kumimoji="1" lang="en-US" altLang="zh-CN" sz="1600" b="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sz="1600" b="0" dirty="0">
                <a:solidFill>
                  <a:srgbClr val="FF0000"/>
                </a:solidFill>
              </a:rPr>
              <a:t>All operations at one CPU have the execution order of the program</a:t>
            </a:r>
            <a:r>
              <a:rPr kumimoji="1" lang="en-US" altLang="zh-CN" sz="1600" b="0" dirty="0"/>
              <a:t> </a:t>
            </a:r>
            <a:endParaRPr kumimoji="1" lang="en-US" altLang="zh-CN" sz="1600" b="0" dirty="0"/>
          </a:p>
          <a:p>
            <a:endParaRPr kumimoji="1" lang="en-US" altLang="zh-CN" sz="1600" b="0" dirty="0"/>
          </a:p>
        </p:txBody>
      </p:sp>
      <p:sp>
        <p:nvSpPr>
          <p:cNvPr id="18" name="椭圆 17"/>
          <p:cNvSpPr/>
          <p:nvPr/>
        </p:nvSpPr>
        <p:spPr>
          <a:xfrm>
            <a:off x="1017335" y="2957349"/>
            <a:ext cx="1403677" cy="648072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91930" y="3015126"/>
            <a:ext cx="1403677" cy="648072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desire model: sequential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rules (informally) are defined as sequential consistency: </a:t>
            </a:r>
            <a:endParaRPr kumimoji="1" lang="en-US" altLang="zh-CN" dirty="0"/>
          </a:p>
          <a:p>
            <a:r>
              <a:rPr kumimoji="1" lang="en-US" altLang="zh-CN" b="0" dirty="0"/>
              <a:t>Rule-1. Each read gets the latest write memory </a:t>
            </a:r>
            <a:endParaRPr kumimoji="1" lang="en-US" altLang="zh-CN" b="0" dirty="0"/>
          </a:p>
          <a:p>
            <a:r>
              <a:rPr kumimoji="1" lang="en-US" altLang="zh-CN" b="0" dirty="0"/>
              <a:t>Rule-2. All operations at one CPU have the execution order of the program </a:t>
            </a:r>
            <a:endParaRPr kumimoji="1" lang="en-US" altLang="zh-CN" b="0" dirty="0"/>
          </a:p>
          <a:p>
            <a:r>
              <a:rPr kumimoji="1" lang="en-US" altLang="zh-CN" dirty="0"/>
              <a:t>Sequential consistency dates to </a:t>
            </a:r>
            <a:r>
              <a:rPr lang="en-GB" altLang="zh-CN" dirty="0" err="1"/>
              <a:t>Lamport's</a:t>
            </a:r>
            <a:r>
              <a:rPr lang="en-GB" altLang="zh-CN" dirty="0"/>
              <a:t> 1979 paper</a:t>
            </a:r>
            <a:endParaRPr lang="en-GB" altLang="zh-CN" dirty="0"/>
          </a:p>
          <a:p>
            <a:pPr lvl="1"/>
            <a:r>
              <a:rPr kumimoji="1" lang="en-GB" altLang="zh-CN" dirty="0"/>
              <a:t>Our informal definition is slightly stronger than the original definition </a:t>
            </a:r>
            <a:endParaRPr kumimoji="1" lang="en-US" altLang="zh-CN" dirty="0"/>
          </a:p>
          <a:p>
            <a:endParaRPr kumimoji="1"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27" y="3975838"/>
            <a:ext cx="4536504" cy="1529958"/>
          </a:xfrm>
          <a:prstGeom prst="rect">
            <a:avLst/>
          </a:prstGeom>
        </p:spPr>
      </p:pic>
      <p:pic>
        <p:nvPicPr>
          <p:cNvPr id="6" name="Picture 2" descr="“Leslie Lampor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58" y="4289473"/>
            <a:ext cx="870578" cy="110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 of 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/>
          <a:lstStyle/>
          <a:p>
            <a:r>
              <a:rPr kumimoji="1" lang="en-US" altLang="zh-CN" dirty="0"/>
              <a:t>Requirements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Requests to an individual memory location are served from a single (logical) </a:t>
            </a:r>
            <a:r>
              <a:rPr kumimoji="1" lang="en-US" altLang="zh-CN" b="1" dirty="0">
                <a:solidFill>
                  <a:srgbClr val="C00000"/>
                </a:solidFill>
              </a:rPr>
              <a:t>FIFO queue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 Each page has one owner (moved a cross nodes) 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The latest writer becomes the owner 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lvl="2"/>
            <a:r>
              <a:rPr kumimoji="1" lang="en-US" altLang="zh-CN" sz="1800" b="1" dirty="0">
                <a:solidFill>
                  <a:srgbClr val="C00000"/>
                </a:solidFill>
              </a:rPr>
              <a:t>invalidate all the caches </a:t>
            </a:r>
            <a:r>
              <a:rPr kumimoji="1" lang="en-US" altLang="zh-CN" sz="1800" dirty="0"/>
              <a:t>before a write is </a:t>
            </a:r>
            <a:r>
              <a:rPr kumimoji="1" lang="en-US" altLang="zh-CN" sz="1800" dirty="0">
                <a:solidFill>
                  <a:srgbClr val="FF0000"/>
                </a:solidFill>
              </a:rPr>
              <a:t>seemed</a:t>
            </a:r>
            <a:r>
              <a:rPr kumimoji="1" lang="en-US" altLang="zh-CN" sz="1800" dirty="0"/>
              <a:t> finished </a:t>
            </a:r>
            <a:endParaRPr kumimoji="1" lang="en-US" altLang="zh-CN" sz="1800" dirty="0"/>
          </a:p>
          <a:p>
            <a:pPr lvl="2"/>
            <a:endParaRPr kumimoji="1" lang="zh-CN" altLang="en-US" sz="1800" dirty="0"/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Each CPU issues requests in the order specified by the program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endParaRPr kumimoji="1" lang="en-US" altLang="zh-CN" sz="1600" dirty="0">
              <a:solidFill>
                <a:schemeClr val="tx1"/>
              </a:solidFill>
            </a:endParaRPr>
          </a:p>
          <a:p>
            <a:pPr lvl="2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about the protocol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b="0" dirty="0"/>
              <a:t>How to find the </a:t>
            </a:r>
            <a:r>
              <a:rPr kumimoji="1" lang="en-US" altLang="zh-CN" dirty="0">
                <a:solidFill>
                  <a:srgbClr val="C00000"/>
                </a:solidFill>
              </a:rPr>
              <a:t>owner</a:t>
            </a:r>
            <a:r>
              <a:rPr kumimoji="1" lang="en-US" altLang="zh-CN" b="0" dirty="0"/>
              <a:t> of a page? </a:t>
            </a:r>
            <a:endParaRPr kumimoji="1" lang="en-US" altLang="zh-CN" b="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b="0" dirty="0"/>
              <a:t>How to ensure </a:t>
            </a:r>
            <a:r>
              <a:rPr kumimoji="1" lang="en-US" altLang="zh-CN" dirty="0">
                <a:solidFill>
                  <a:srgbClr val="C00000"/>
                </a:solidFill>
              </a:rPr>
              <a:t>one owner per page</a:t>
            </a:r>
            <a:r>
              <a:rPr kumimoji="1" lang="en-US" altLang="zh-CN" b="0" dirty="0"/>
              <a:t>? </a:t>
            </a:r>
            <a:endParaRPr kumimoji="1" lang="en-US" altLang="zh-CN" b="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b="0" dirty="0"/>
              <a:t>How to ensure </a:t>
            </a:r>
            <a:r>
              <a:rPr kumimoji="1" lang="en-US" altLang="zh-CN" dirty="0">
                <a:solidFill>
                  <a:srgbClr val="C00000"/>
                </a:solidFill>
              </a:rPr>
              <a:t>all</a:t>
            </a:r>
            <a:r>
              <a:rPr kumimoji="1" lang="en-US" altLang="zh-CN" b="0" dirty="0"/>
              <a:t> cached pages are </a:t>
            </a:r>
            <a:r>
              <a:rPr kumimoji="1" lang="en-US" altLang="zh-CN" dirty="0">
                <a:solidFill>
                  <a:srgbClr val="C00000"/>
                </a:solidFill>
              </a:rPr>
              <a:t>invalidated</a:t>
            </a:r>
            <a:r>
              <a:rPr kumimoji="1" lang="en-US" altLang="zh-CN" b="0" dirty="0"/>
              <a:t> upon writes? </a:t>
            </a: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Centralized manager (Node-M)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Maintain a table which has the following info per-page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Owner</a:t>
            </a:r>
            <a:r>
              <a:rPr kumimoji="1" lang="en-US" altLang="zh-CN" dirty="0"/>
              <a:t> machine: the most recent machine that has write access to it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Copy set</a:t>
            </a:r>
            <a:r>
              <a:rPr kumimoji="1" lang="en-US" altLang="zh-CN" dirty="0"/>
              <a:t>: all machines that have copies of this page 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658097"/>
            <a:ext cx="4573488" cy="2791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 operations (at node 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ounded Rectangle 3"/>
          <p:cNvSpPr/>
          <p:nvPr/>
        </p:nvSpPr>
        <p:spPr>
          <a:xfrm>
            <a:off x="807812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ounded Rectangle 13"/>
          <p:cNvSpPr/>
          <p:nvPr/>
        </p:nvSpPr>
        <p:spPr>
          <a:xfrm>
            <a:off x="2021457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Rounded Rectangle 15"/>
          <p:cNvSpPr/>
          <p:nvPr/>
        </p:nvSpPr>
        <p:spPr>
          <a:xfrm>
            <a:off x="3227957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4" name="Rectangle 16"/>
          <p:cNvSpPr/>
          <p:nvPr/>
        </p:nvSpPr>
        <p:spPr>
          <a:xfrm>
            <a:off x="2204812" y="1566500"/>
            <a:ext cx="29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{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</a:t>
            </a:r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}, {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</a:t>
            </a:r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</a:t>
            </a:r>
            <a:endParaRPr lang="zh-CN" altLang="en-US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Rectangle 17"/>
          <p:cNvSpPr/>
          <p:nvPr/>
        </p:nvSpPr>
        <p:spPr>
          <a:xfrm>
            <a:off x="2204812" y="1206500"/>
            <a:ext cx="29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</a:t>
            </a:r>
            <a:r>
              <a:rPr lang="en-US" altLang="zh-CN" sz="1670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Copy_Set</a:t>
            </a:r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Owner</a:t>
            </a:r>
            <a:endParaRPr lang="zh-CN" altLang="en-US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18"/>
          <p:cNvSpPr/>
          <p:nvPr/>
        </p:nvSpPr>
        <p:spPr>
          <a:xfrm>
            <a:off x="789312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19"/>
          <p:cNvSpPr/>
          <p:nvPr/>
        </p:nvSpPr>
        <p:spPr>
          <a:xfrm>
            <a:off x="789312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Access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8" name="Group 8"/>
          <p:cNvGrpSpPr/>
          <p:nvPr/>
        </p:nvGrpSpPr>
        <p:grpSpPr>
          <a:xfrm>
            <a:off x="807726" y="2413000"/>
            <a:ext cx="1942528" cy="1301750"/>
            <a:chOff x="3276496" y="3238500"/>
            <a:chExt cx="2331034" cy="1562100"/>
          </a:xfrm>
        </p:grpSpPr>
        <p:sp>
          <p:nvSpPr>
            <p:cNvPr id="39" name="Cloud 9"/>
            <p:cNvSpPr/>
            <p:nvPr/>
          </p:nvSpPr>
          <p:spPr>
            <a:xfrm>
              <a:off x="3276496" y="3238500"/>
              <a:ext cx="2331034" cy="1562100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40" name="Rectangle 10"/>
            <p:cNvSpPr/>
            <p:nvPr/>
          </p:nvSpPr>
          <p:spPr>
            <a:xfrm>
              <a:off x="3459998" y="3603248"/>
              <a:ext cx="1877823" cy="81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335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Distributed</a:t>
              </a:r>
              <a:b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Shared Memory</a:t>
              </a:r>
              <a:endParaRPr lang="zh-CN" altLang="en-US" sz="15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Rectangle 22"/>
          <p:cNvSpPr/>
          <p:nvPr/>
        </p:nvSpPr>
        <p:spPr>
          <a:xfrm>
            <a:off x="3030312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Rectangle 23"/>
          <p:cNvSpPr/>
          <p:nvPr/>
        </p:nvSpPr>
        <p:spPr>
          <a:xfrm>
            <a:off x="3030312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Access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Freeform 2"/>
          <p:cNvSpPr/>
          <p:nvPr/>
        </p:nvSpPr>
        <p:spPr>
          <a:xfrm>
            <a:off x="998312" y="1799500"/>
            <a:ext cx="444986" cy="2286397"/>
          </a:xfrm>
          <a:custGeom>
            <a:avLst/>
            <a:gdLst>
              <a:gd name="connsiteX0" fmla="*/ 533983 w 533983"/>
              <a:gd name="connsiteY0" fmla="*/ 0 h 2632842"/>
              <a:gd name="connsiteX1" fmla="*/ 13721 w 533983"/>
              <a:gd name="connsiteY1" fmla="*/ 1198180 h 2632842"/>
              <a:gd name="connsiteX2" fmla="*/ 171376 w 533983"/>
              <a:gd name="connsiteY2" fmla="*/ 2144111 h 2632842"/>
              <a:gd name="connsiteX3" fmla="*/ 392094 w 533983"/>
              <a:gd name="connsiteY3" fmla="*/ 2632842 h 26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983" h="2632842">
                <a:moveTo>
                  <a:pt x="533983" y="0"/>
                </a:moveTo>
                <a:cubicBezTo>
                  <a:pt x="304069" y="420414"/>
                  <a:pt x="74155" y="840828"/>
                  <a:pt x="13721" y="1198180"/>
                </a:cubicBezTo>
                <a:cubicBezTo>
                  <a:pt x="-46713" y="1555532"/>
                  <a:pt x="108314" y="1905001"/>
                  <a:pt x="171376" y="2144111"/>
                </a:cubicBezTo>
                <a:cubicBezTo>
                  <a:pt x="234438" y="2383221"/>
                  <a:pt x="313266" y="2508031"/>
                  <a:pt x="392094" y="2632842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>
          <a:xfrm>
            <a:off x="1696812" y="3721487"/>
            <a:ext cx="1890401" cy="375825"/>
          </a:xfrm>
          <a:custGeom>
            <a:avLst/>
            <a:gdLst>
              <a:gd name="connsiteX0" fmla="*/ 0 w 2518348"/>
              <a:gd name="connsiteY0" fmla="*/ 450990 h 450990"/>
              <a:gd name="connsiteX1" fmla="*/ 689548 w 2518348"/>
              <a:gd name="connsiteY1" fmla="*/ 121206 h 450990"/>
              <a:gd name="connsiteX2" fmla="*/ 1933731 w 2518348"/>
              <a:gd name="connsiteY2" fmla="*/ 16275 h 450990"/>
              <a:gd name="connsiteX3" fmla="*/ 2518348 w 2518348"/>
              <a:gd name="connsiteY3" fmla="*/ 436000 h 45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348" h="450990">
                <a:moveTo>
                  <a:pt x="0" y="450990"/>
                </a:moveTo>
                <a:cubicBezTo>
                  <a:pt x="183630" y="322324"/>
                  <a:pt x="367260" y="193658"/>
                  <a:pt x="689548" y="121206"/>
                </a:cubicBezTo>
                <a:cubicBezTo>
                  <a:pt x="1011836" y="48754"/>
                  <a:pt x="1628931" y="-36191"/>
                  <a:pt x="1933731" y="16275"/>
                </a:cubicBezTo>
                <a:cubicBezTo>
                  <a:pt x="2238531" y="68741"/>
                  <a:pt x="2378439" y="252370"/>
                  <a:pt x="2518348" y="43600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2"/>
          <p:cNvSpPr txBox="1"/>
          <p:nvPr/>
        </p:nvSpPr>
        <p:spPr>
          <a:xfrm>
            <a:off x="4948333" y="2030231"/>
            <a:ext cx="4248472" cy="3052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Page fault </a:t>
            </a: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for P1 on C</a:t>
            </a:r>
            <a:endParaRPr lang="en-US" altLang="zh-CN" sz="1670" b="0" dirty="0">
              <a:solidFill>
                <a:prstClr val="black"/>
              </a:solidFill>
              <a:latin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C sends </a:t>
            </a: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RQ</a:t>
            </a: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 to M</a:t>
            </a:r>
            <a:endParaRPr lang="en-US" altLang="zh-CN" sz="1670" b="0" dirty="0">
              <a:solidFill>
                <a:prstClr val="black"/>
              </a:solidFill>
              <a:latin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M sends </a:t>
            </a: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RF</a:t>
            </a: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 to A,</a:t>
            </a:r>
            <a:b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M adds C to </a:t>
            </a:r>
            <a:r>
              <a:rPr lang="en-US" altLang="zh-CN" sz="1670" b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Copy_Set</a:t>
            </a:r>
            <a:endParaRPr lang="en-US" altLang="zh-CN" sz="1670" b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A sends P1 to C, C marks P1 as </a:t>
            </a:r>
            <a:r>
              <a:rPr lang="en-US" altLang="zh-CN" sz="167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Read-only</a:t>
            </a:r>
            <a:endParaRPr lang="en-US" altLang="zh-CN" sz="1670" b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C sends </a:t>
            </a: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RC</a:t>
            </a:r>
            <a:r>
              <a:rPr lang="en-US" altLang="zh-CN" sz="1670" b="0" dirty="0">
                <a:solidFill>
                  <a:prstClr val="black"/>
                </a:solidFill>
                <a:latin typeface="微软雅黑" panose="020B0503020204020204" pitchFamily="34" charset="-122"/>
                <a:cs typeface="Verdana" panose="020B0604030504040204" pitchFamily="34" charset="0"/>
              </a:rPr>
              <a:t> to M</a:t>
            </a:r>
            <a:endParaRPr lang="en-US" altLang="zh-CN" sz="1670" b="0" dirty="0">
              <a:solidFill>
                <a:prstClr val="black"/>
              </a:solidFill>
              <a:latin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6" name="Rectangle 12"/>
          <p:cNvSpPr/>
          <p:nvPr/>
        </p:nvSpPr>
        <p:spPr>
          <a:xfrm>
            <a:off x="2585812" y="4876919"/>
            <a:ext cx="3145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...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7" name="Rectangle 25"/>
          <p:cNvSpPr/>
          <p:nvPr/>
        </p:nvSpPr>
        <p:spPr>
          <a:xfrm>
            <a:off x="2649312" y="3111500"/>
            <a:ext cx="70243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2: RQ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8" name="Rectangle 27"/>
          <p:cNvSpPr/>
          <p:nvPr/>
        </p:nvSpPr>
        <p:spPr>
          <a:xfrm>
            <a:off x="2953760" y="2413000"/>
            <a:ext cx="66396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5: RC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Freeform 14"/>
          <p:cNvSpPr/>
          <p:nvPr/>
        </p:nvSpPr>
        <p:spPr>
          <a:xfrm>
            <a:off x="1750943" y="1799500"/>
            <a:ext cx="2295369" cy="2272828"/>
          </a:xfrm>
          <a:custGeom>
            <a:avLst/>
            <a:gdLst>
              <a:gd name="connsiteX0" fmla="*/ 2938073 w 2955942"/>
              <a:gd name="connsiteY0" fmla="*/ 2503357 h 2503357"/>
              <a:gd name="connsiteX1" fmla="*/ 2863122 w 2955942"/>
              <a:gd name="connsiteY1" fmla="*/ 1873771 h 2503357"/>
              <a:gd name="connsiteX2" fmla="*/ 2218545 w 2955942"/>
              <a:gd name="connsiteY2" fmla="*/ 1184223 h 2503357"/>
              <a:gd name="connsiteX3" fmla="*/ 1334125 w 2955942"/>
              <a:gd name="connsiteY3" fmla="*/ 929390 h 2503357"/>
              <a:gd name="connsiteX4" fmla="*/ 509666 w 2955942"/>
              <a:gd name="connsiteY4" fmla="*/ 659567 h 2503357"/>
              <a:gd name="connsiteX5" fmla="*/ 0 w 2955942"/>
              <a:gd name="connsiteY5" fmla="*/ 0 h 250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5942" h="2503357">
                <a:moveTo>
                  <a:pt x="2938073" y="2503357"/>
                </a:moveTo>
                <a:cubicBezTo>
                  <a:pt x="2960558" y="2298492"/>
                  <a:pt x="2983043" y="2093627"/>
                  <a:pt x="2863122" y="1873771"/>
                </a:cubicBezTo>
                <a:cubicBezTo>
                  <a:pt x="2743201" y="1653915"/>
                  <a:pt x="2473378" y="1341620"/>
                  <a:pt x="2218545" y="1184223"/>
                </a:cubicBezTo>
                <a:cubicBezTo>
                  <a:pt x="1963712" y="1026826"/>
                  <a:pt x="1618938" y="1016833"/>
                  <a:pt x="1334125" y="929390"/>
                </a:cubicBezTo>
                <a:cubicBezTo>
                  <a:pt x="1049312" y="841947"/>
                  <a:pt x="732020" y="814465"/>
                  <a:pt x="509666" y="659567"/>
                </a:cubicBezTo>
                <a:cubicBezTo>
                  <a:pt x="287312" y="504669"/>
                  <a:pt x="143656" y="252334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28"/>
          <p:cNvSpPr/>
          <p:nvPr/>
        </p:nvSpPr>
        <p:spPr>
          <a:xfrm>
            <a:off x="1551075" y="1795779"/>
            <a:ext cx="2272988" cy="2301533"/>
          </a:xfrm>
          <a:custGeom>
            <a:avLst/>
            <a:gdLst>
              <a:gd name="connsiteX0" fmla="*/ 2908092 w 2925691"/>
              <a:gd name="connsiteY0" fmla="*/ 2548328 h 2548328"/>
              <a:gd name="connsiteX1" fmla="*/ 2848131 w 2925691"/>
              <a:gd name="connsiteY1" fmla="*/ 2233534 h 2548328"/>
              <a:gd name="connsiteX2" fmla="*/ 2293495 w 2925691"/>
              <a:gd name="connsiteY2" fmla="*/ 1469036 h 2548328"/>
              <a:gd name="connsiteX3" fmla="*/ 1274164 w 2925691"/>
              <a:gd name="connsiteY3" fmla="*/ 1214203 h 2548328"/>
              <a:gd name="connsiteX4" fmla="*/ 464695 w 2925691"/>
              <a:gd name="connsiteY4" fmla="*/ 989351 h 2548328"/>
              <a:gd name="connsiteX5" fmla="*/ 0 w 2925691"/>
              <a:gd name="connsiteY5" fmla="*/ 0 h 25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5691" h="2548328">
                <a:moveTo>
                  <a:pt x="2908092" y="2548328"/>
                </a:moveTo>
                <a:cubicBezTo>
                  <a:pt x="2929328" y="2480872"/>
                  <a:pt x="2950564" y="2413416"/>
                  <a:pt x="2848131" y="2233534"/>
                </a:cubicBezTo>
                <a:cubicBezTo>
                  <a:pt x="2745698" y="2053652"/>
                  <a:pt x="2555823" y="1638924"/>
                  <a:pt x="2293495" y="1469036"/>
                </a:cubicBezTo>
                <a:cubicBezTo>
                  <a:pt x="2031167" y="1299148"/>
                  <a:pt x="1578964" y="1294150"/>
                  <a:pt x="1274164" y="1214203"/>
                </a:cubicBezTo>
                <a:cubicBezTo>
                  <a:pt x="969364" y="1134256"/>
                  <a:pt x="677056" y="1191718"/>
                  <a:pt x="464695" y="989351"/>
                </a:cubicBezTo>
                <a:cubicBezTo>
                  <a:pt x="252334" y="786984"/>
                  <a:pt x="126167" y="39349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9"/>
          <p:cNvSpPr/>
          <p:nvPr/>
        </p:nvSpPr>
        <p:spPr>
          <a:xfrm>
            <a:off x="611560" y="1795779"/>
            <a:ext cx="64312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3: RF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2262560" y="3742779"/>
            <a:ext cx="64633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4: P1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3" name="Rounded Rectangle 31"/>
          <p:cNvSpPr/>
          <p:nvPr/>
        </p:nvSpPr>
        <p:spPr>
          <a:xfrm>
            <a:off x="998312" y="1228000"/>
            <a:ext cx="1050000" cy="508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4" name="TextBox 34"/>
          <p:cNvSpPr txBox="1"/>
          <p:nvPr/>
        </p:nvSpPr>
        <p:spPr>
          <a:xfrm>
            <a:off x="5925756" y="990205"/>
            <a:ext cx="2385107" cy="792589"/>
          </a:xfrm>
          <a:prstGeom prst="rect">
            <a:avLst/>
          </a:prstGeom>
          <a:solidFill>
            <a:srgbClr val="FF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7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RQ: Read </a:t>
            </a:r>
            <a:r>
              <a:rPr lang="en-US" altLang="zh-CN" sz="167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reQuest</a:t>
            </a:r>
            <a:endParaRPr lang="en-US" altLang="zh-CN" sz="167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7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RF: Read Forward</a:t>
            </a:r>
            <a:endParaRPr lang="en-US" altLang="zh-CN" sz="167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7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RC: Read Confirm</a:t>
            </a:r>
            <a:endParaRPr lang="zh-CN" altLang="en-US" sz="167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5" name="Rectangle 5"/>
          <p:cNvSpPr/>
          <p:nvPr/>
        </p:nvSpPr>
        <p:spPr>
          <a:xfrm>
            <a:off x="3420342" y="1587197"/>
            <a:ext cx="306495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5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5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6" name="Rectangle 32"/>
          <p:cNvSpPr/>
          <p:nvPr/>
        </p:nvSpPr>
        <p:spPr>
          <a:xfrm>
            <a:off x="3864272" y="1587197"/>
            <a:ext cx="319318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5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endParaRPr lang="en-US" altLang="zh-CN" sz="15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3" grpId="0" animBg="1"/>
      <p:bldP spid="44" grpId="0" animBg="1"/>
      <p:bldP spid="47" grpId="0"/>
      <p:bldP spid="48" grpId="0"/>
      <p:bldP spid="49" grpId="0" animBg="1"/>
      <p:bldP spid="50" grpId="0" animBg="1"/>
      <p:bldP spid="51" grpId="0"/>
      <p:bldP spid="52" grpId="0"/>
      <p:bldP spid="55" grpId="0"/>
      <p:bldP spid="5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 operations (at node B)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1143000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1333500" y="1228000"/>
            <a:ext cx="1050000" cy="508000"/>
          </a:xfrm>
          <a:prstGeom prst="roundRect">
            <a:avLst/>
          </a:prstGeom>
          <a:solidFill>
            <a:srgbClr val="FF0066"/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3"/>
          <p:cNvSpPr/>
          <p:nvPr/>
        </p:nvSpPr>
        <p:spPr>
          <a:xfrm>
            <a:off x="2349500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15"/>
          <p:cNvSpPr/>
          <p:nvPr/>
        </p:nvSpPr>
        <p:spPr>
          <a:xfrm>
            <a:off x="3556000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</a:t>
            </a:r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ectangle 16"/>
          <p:cNvSpPr/>
          <p:nvPr/>
        </p:nvSpPr>
        <p:spPr>
          <a:xfrm>
            <a:off x="2540000" y="1561396"/>
            <a:ext cx="29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{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</a:t>
            </a:r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}, {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</a:t>
            </a:r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</a:t>
            </a:r>
            <a:endParaRPr lang="zh-CN" altLang="en-US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2540000" y="1206500"/>
            <a:ext cx="29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</a:t>
            </a:r>
            <a:r>
              <a:rPr lang="en-US" altLang="zh-CN" sz="1670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Copy_Set</a:t>
            </a:r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Owner</a:t>
            </a:r>
            <a:endParaRPr lang="zh-CN" altLang="en-US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1124500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Access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1142914" y="2413000"/>
            <a:ext cx="1942528" cy="1301750"/>
            <a:chOff x="3276496" y="3238500"/>
            <a:chExt cx="2331034" cy="1562100"/>
          </a:xfrm>
        </p:grpSpPr>
        <p:sp>
          <p:nvSpPr>
            <p:cNvPr id="14" name="Cloud 9"/>
            <p:cNvSpPr/>
            <p:nvPr/>
          </p:nvSpPr>
          <p:spPr>
            <a:xfrm>
              <a:off x="3276496" y="3238500"/>
              <a:ext cx="2331034" cy="1562100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5" name="Rectangle 10"/>
            <p:cNvSpPr/>
            <p:nvPr/>
          </p:nvSpPr>
          <p:spPr>
            <a:xfrm>
              <a:off x="3459998" y="3603248"/>
              <a:ext cx="1877823" cy="81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335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Distributed</a:t>
              </a:r>
              <a:b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Shared Memory</a:t>
              </a:r>
              <a:endParaRPr lang="zh-CN" altLang="en-US" sz="15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ectangle 22"/>
          <p:cNvSpPr/>
          <p:nvPr/>
        </p:nvSpPr>
        <p:spPr>
          <a:xfrm>
            <a:off x="3048000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Write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3048000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Access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Freeform 2"/>
          <p:cNvSpPr/>
          <p:nvPr/>
        </p:nvSpPr>
        <p:spPr>
          <a:xfrm>
            <a:off x="1174287" y="1799500"/>
            <a:ext cx="476713" cy="2286397"/>
          </a:xfrm>
          <a:custGeom>
            <a:avLst/>
            <a:gdLst>
              <a:gd name="connsiteX0" fmla="*/ 533983 w 533983"/>
              <a:gd name="connsiteY0" fmla="*/ 0 h 2632842"/>
              <a:gd name="connsiteX1" fmla="*/ 13721 w 533983"/>
              <a:gd name="connsiteY1" fmla="*/ 1198180 h 2632842"/>
              <a:gd name="connsiteX2" fmla="*/ 171376 w 533983"/>
              <a:gd name="connsiteY2" fmla="*/ 2144111 h 2632842"/>
              <a:gd name="connsiteX3" fmla="*/ 392094 w 533983"/>
              <a:gd name="connsiteY3" fmla="*/ 2632842 h 26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983" h="2632842">
                <a:moveTo>
                  <a:pt x="533983" y="0"/>
                </a:moveTo>
                <a:cubicBezTo>
                  <a:pt x="304069" y="420414"/>
                  <a:pt x="74155" y="840828"/>
                  <a:pt x="13721" y="1198180"/>
                </a:cubicBezTo>
                <a:cubicBezTo>
                  <a:pt x="-46713" y="1555532"/>
                  <a:pt x="108314" y="1905001"/>
                  <a:pt x="171376" y="2144111"/>
                </a:cubicBezTo>
                <a:cubicBezTo>
                  <a:pt x="234438" y="2383221"/>
                  <a:pt x="313266" y="2508031"/>
                  <a:pt x="392094" y="2632842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2857500" y="3603575"/>
            <a:ext cx="78739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2: WQ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27"/>
          <p:cNvSpPr/>
          <p:nvPr/>
        </p:nvSpPr>
        <p:spPr>
          <a:xfrm>
            <a:off x="3175000" y="2921000"/>
            <a:ext cx="59503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4: IC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889000" y="1859279"/>
            <a:ext cx="72808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5: WF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1342272" y="3602323"/>
            <a:ext cx="64633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6: P1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ectangle 26"/>
          <p:cNvSpPr/>
          <p:nvPr/>
        </p:nvSpPr>
        <p:spPr>
          <a:xfrm>
            <a:off x="4953000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</a:t>
            </a:r>
            <a:r>
              <a:rPr lang="en-US" altLang="zh-CN" sz="15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nil</a:t>
            </a:r>
            <a:endParaRPr lang="zh-CN" altLang="en-US" sz="15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31"/>
          <p:cNvSpPr/>
          <p:nvPr/>
        </p:nvSpPr>
        <p:spPr>
          <a:xfrm>
            <a:off x="4953000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Page#, Access</a:t>
            </a:r>
            <a:endParaRPr lang="en-US" altLang="zh-CN" sz="167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Freeform 7"/>
          <p:cNvSpPr/>
          <p:nvPr/>
        </p:nvSpPr>
        <p:spPr>
          <a:xfrm>
            <a:off x="1798820" y="3859472"/>
            <a:ext cx="836951" cy="237840"/>
          </a:xfrm>
          <a:custGeom>
            <a:avLst/>
            <a:gdLst>
              <a:gd name="connsiteX0" fmla="*/ 0 w 1004341"/>
              <a:gd name="connsiteY0" fmla="*/ 225447 h 285408"/>
              <a:gd name="connsiteX1" fmla="*/ 479685 w 1004341"/>
              <a:gd name="connsiteY1" fmla="*/ 595 h 285408"/>
              <a:gd name="connsiteX2" fmla="*/ 1004341 w 1004341"/>
              <a:gd name="connsiteY2" fmla="*/ 285408 h 28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41" h="285408">
                <a:moveTo>
                  <a:pt x="0" y="225447"/>
                </a:moveTo>
                <a:cubicBezTo>
                  <a:pt x="156147" y="108024"/>
                  <a:pt x="312295" y="-9398"/>
                  <a:pt x="479685" y="595"/>
                </a:cubicBezTo>
                <a:cubicBezTo>
                  <a:pt x="647075" y="10588"/>
                  <a:pt x="825708" y="147998"/>
                  <a:pt x="1004341" y="285408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/>
        </p:nvSpPr>
        <p:spPr>
          <a:xfrm>
            <a:off x="2095500" y="1799500"/>
            <a:ext cx="1823660" cy="2285320"/>
          </a:xfrm>
          <a:custGeom>
            <a:avLst/>
            <a:gdLst>
              <a:gd name="connsiteX0" fmla="*/ 2173574 w 2188392"/>
              <a:gd name="connsiteY0" fmla="*/ 2803161 h 2803161"/>
              <a:gd name="connsiteX1" fmla="*/ 2128604 w 2188392"/>
              <a:gd name="connsiteY1" fmla="*/ 1783829 h 2803161"/>
              <a:gd name="connsiteX2" fmla="*/ 1693889 w 2188392"/>
              <a:gd name="connsiteY2" fmla="*/ 1184223 h 2803161"/>
              <a:gd name="connsiteX3" fmla="*/ 944381 w 2188392"/>
              <a:gd name="connsiteY3" fmla="*/ 674557 h 2803161"/>
              <a:gd name="connsiteX4" fmla="*/ 224853 w 2188392"/>
              <a:gd name="connsiteY4" fmla="*/ 419725 h 2803161"/>
              <a:gd name="connsiteX5" fmla="*/ 0 w 2188392"/>
              <a:gd name="connsiteY5" fmla="*/ 0 h 2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8392" h="2803161">
                <a:moveTo>
                  <a:pt x="2173574" y="2803161"/>
                </a:moveTo>
                <a:cubicBezTo>
                  <a:pt x="2191063" y="2428406"/>
                  <a:pt x="2208552" y="2053652"/>
                  <a:pt x="2128604" y="1783829"/>
                </a:cubicBezTo>
                <a:cubicBezTo>
                  <a:pt x="2048656" y="1514006"/>
                  <a:pt x="1891260" y="1369102"/>
                  <a:pt x="1693889" y="1184223"/>
                </a:cubicBezTo>
                <a:cubicBezTo>
                  <a:pt x="1496518" y="999344"/>
                  <a:pt x="1189220" y="801973"/>
                  <a:pt x="944381" y="674557"/>
                </a:cubicBezTo>
                <a:cubicBezTo>
                  <a:pt x="699542" y="547141"/>
                  <a:pt x="382250" y="532151"/>
                  <a:pt x="224853" y="419725"/>
                </a:cubicBezTo>
                <a:cubicBezTo>
                  <a:pt x="67456" y="307299"/>
                  <a:pt x="33728" y="153649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20"/>
          <p:cNvSpPr/>
          <p:nvPr/>
        </p:nvSpPr>
        <p:spPr>
          <a:xfrm>
            <a:off x="2286000" y="1748853"/>
            <a:ext cx="1906390" cy="2360951"/>
          </a:xfrm>
          <a:custGeom>
            <a:avLst/>
            <a:gdLst>
              <a:gd name="connsiteX0" fmla="*/ 3602 w 2287668"/>
              <a:gd name="connsiteY0" fmla="*/ 0 h 2833141"/>
              <a:gd name="connsiteX1" fmla="*/ 183484 w 2287668"/>
              <a:gd name="connsiteY1" fmla="*/ 359764 h 2833141"/>
              <a:gd name="connsiteX2" fmla="*/ 1187825 w 2287668"/>
              <a:gd name="connsiteY2" fmla="*/ 584616 h 2833141"/>
              <a:gd name="connsiteX3" fmla="*/ 1967313 w 2287668"/>
              <a:gd name="connsiteY3" fmla="*/ 1109272 h 2833141"/>
              <a:gd name="connsiteX4" fmla="*/ 2267117 w 2287668"/>
              <a:gd name="connsiteY4" fmla="*/ 2008682 h 2833141"/>
              <a:gd name="connsiteX5" fmla="*/ 2237136 w 2287668"/>
              <a:gd name="connsiteY5" fmla="*/ 2833141 h 283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7668" h="2833141">
                <a:moveTo>
                  <a:pt x="3602" y="0"/>
                </a:moveTo>
                <a:cubicBezTo>
                  <a:pt x="-5143" y="131164"/>
                  <a:pt x="-13887" y="262328"/>
                  <a:pt x="183484" y="359764"/>
                </a:cubicBezTo>
                <a:cubicBezTo>
                  <a:pt x="380855" y="457200"/>
                  <a:pt x="890520" y="459698"/>
                  <a:pt x="1187825" y="584616"/>
                </a:cubicBezTo>
                <a:cubicBezTo>
                  <a:pt x="1485130" y="709534"/>
                  <a:pt x="1787431" y="871928"/>
                  <a:pt x="1967313" y="1109272"/>
                </a:cubicBezTo>
                <a:cubicBezTo>
                  <a:pt x="2147195" y="1346616"/>
                  <a:pt x="2222147" y="1721371"/>
                  <a:pt x="2267117" y="2008682"/>
                </a:cubicBezTo>
                <a:cubicBezTo>
                  <a:pt x="2312087" y="2295993"/>
                  <a:pt x="2274611" y="2564567"/>
                  <a:pt x="2237136" y="2833141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2"/>
          <p:cNvSpPr/>
          <p:nvPr/>
        </p:nvSpPr>
        <p:spPr>
          <a:xfrm>
            <a:off x="3683000" y="2206575"/>
            <a:ext cx="604653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3: IV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Freeform 33"/>
          <p:cNvSpPr/>
          <p:nvPr/>
        </p:nvSpPr>
        <p:spPr>
          <a:xfrm>
            <a:off x="1714500" y="1848787"/>
            <a:ext cx="1053660" cy="2248525"/>
          </a:xfrm>
          <a:custGeom>
            <a:avLst/>
            <a:gdLst>
              <a:gd name="connsiteX0" fmla="*/ 1229193 w 1264392"/>
              <a:gd name="connsiteY0" fmla="*/ 2698230 h 2698230"/>
              <a:gd name="connsiteX1" fmla="*/ 1109272 w 1264392"/>
              <a:gd name="connsiteY1" fmla="*/ 1633928 h 2698230"/>
              <a:gd name="connsiteX2" fmla="*/ 0 w 1264392"/>
              <a:gd name="connsiteY2" fmla="*/ 0 h 269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392" h="2698230">
                <a:moveTo>
                  <a:pt x="1229193" y="2698230"/>
                </a:moveTo>
                <a:cubicBezTo>
                  <a:pt x="1271665" y="2390931"/>
                  <a:pt x="1314137" y="2083633"/>
                  <a:pt x="1109272" y="1633928"/>
                </a:cubicBezTo>
                <a:cubicBezTo>
                  <a:pt x="904407" y="1184223"/>
                  <a:pt x="452203" y="592111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34"/>
          <p:cNvSpPr/>
          <p:nvPr/>
        </p:nvSpPr>
        <p:spPr>
          <a:xfrm>
            <a:off x="1841501" y="1848787"/>
            <a:ext cx="1074809" cy="2248525"/>
          </a:xfrm>
          <a:custGeom>
            <a:avLst/>
            <a:gdLst>
              <a:gd name="connsiteX0" fmla="*/ 1244184 w 1289771"/>
              <a:gd name="connsiteY0" fmla="*/ 2698230 h 2698230"/>
              <a:gd name="connsiteX1" fmla="*/ 1139253 w 1289771"/>
              <a:gd name="connsiteY1" fmla="*/ 1319135 h 2698230"/>
              <a:gd name="connsiteX2" fmla="*/ 0 w 1289771"/>
              <a:gd name="connsiteY2" fmla="*/ 0 h 269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771" h="2698230">
                <a:moveTo>
                  <a:pt x="1244184" y="2698230"/>
                </a:moveTo>
                <a:cubicBezTo>
                  <a:pt x="1295400" y="2233535"/>
                  <a:pt x="1346617" y="1768840"/>
                  <a:pt x="1139253" y="1319135"/>
                </a:cubicBezTo>
                <a:cubicBezTo>
                  <a:pt x="931889" y="869430"/>
                  <a:pt x="465944" y="434715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5"/>
          <p:cNvSpPr/>
          <p:nvPr/>
        </p:nvSpPr>
        <p:spPr>
          <a:xfrm>
            <a:off x="1961127" y="3440650"/>
            <a:ext cx="748923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7: WC</a:t>
            </a:r>
            <a:endParaRPr lang="en-US" altLang="zh-CN" sz="166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内容占位符 2"/>
          <p:cNvSpPr txBox="1"/>
          <p:nvPr/>
        </p:nvSpPr>
        <p:spPr>
          <a:xfrm>
            <a:off x="4572000" y="2032000"/>
            <a:ext cx="3746500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fault 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P1 on B</a:t>
            </a:r>
            <a:endParaRPr lang="en-US" altLang="zh-CN" sz="16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sends 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WQ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to M</a:t>
            </a:r>
            <a:endParaRPr lang="en-US" altLang="zh-CN" sz="16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 sends 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IV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to </a:t>
            </a:r>
            <a:r>
              <a:rPr lang="en-US" altLang="zh-CN" sz="166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Copy_Set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={C}</a:t>
            </a:r>
            <a:endParaRPr lang="en-US" altLang="zh-CN" sz="16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 send 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IC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to M</a:t>
            </a:r>
            <a:endParaRPr lang="en-US" altLang="zh-CN" sz="16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 clears </a:t>
            </a:r>
            <a:r>
              <a:rPr lang="en-US" altLang="zh-CN" sz="166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Copy_Set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sends </a:t>
            </a:r>
            <a:b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WF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to A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sends P1 to B, 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clear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Access</a:t>
            </a:r>
            <a:endParaRPr lang="en-US" altLang="zh-CN" sz="16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send </a:t>
            </a: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WC 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to M</a:t>
            </a:r>
            <a:endParaRPr lang="en-US" altLang="zh-CN" sz="16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28625" indent="-381000">
              <a:buClr>
                <a:srgbClr val="FF0066"/>
              </a:buClr>
              <a:buFont typeface="+mj-lt"/>
              <a:buAutoNum type="arabicPeriod"/>
            </a:pP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838792" y="608569"/>
            <a:ext cx="2667000" cy="1344599"/>
          </a:xfrm>
          <a:prstGeom prst="rect">
            <a:avLst/>
          </a:prstGeom>
          <a:solidFill>
            <a:srgbClr val="FF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WQ: Write </a:t>
            </a:r>
            <a:r>
              <a:rPr lang="en-US" altLang="zh-CN" sz="15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reQuest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IV: Invalidate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IC: Invalidate Confirm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WF: Write Forward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WC: Write Confirm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4" name="Rectangle 39"/>
          <p:cNvSpPr/>
          <p:nvPr/>
        </p:nvSpPr>
        <p:spPr>
          <a:xfrm>
            <a:off x="6871500" y="4587558"/>
            <a:ext cx="1826610" cy="41633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7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en-US" altLang="zh-CN" sz="167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does it need </a:t>
            </a:r>
            <a:r>
              <a:rPr lang="en-US" altLang="zh-CN" sz="167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167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7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Straight Arrow Connector 41"/>
          <p:cNvCxnSpPr/>
          <p:nvPr/>
        </p:nvCxnSpPr>
        <p:spPr>
          <a:xfrm flipH="1" flipV="1">
            <a:off x="6604000" y="4425294"/>
            <a:ext cx="245500" cy="162264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6"/>
          <p:cNvSpPr/>
          <p:nvPr/>
        </p:nvSpPr>
        <p:spPr>
          <a:xfrm>
            <a:off x="3767088" y="1578661"/>
            <a:ext cx="319319" cy="34932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40"/>
          <p:cNvSpPr/>
          <p:nvPr/>
        </p:nvSpPr>
        <p:spPr>
          <a:xfrm>
            <a:off x="4959838" y="5126134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8" name="Rectangle 42"/>
          <p:cNvSpPr/>
          <p:nvPr/>
        </p:nvSpPr>
        <p:spPr>
          <a:xfrm>
            <a:off x="1124500" y="5116962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4271918" y="1583380"/>
            <a:ext cx="300082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5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endParaRPr lang="en-US" altLang="zh-CN" sz="15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Rectangle 44"/>
          <p:cNvSpPr/>
          <p:nvPr/>
        </p:nvSpPr>
        <p:spPr>
          <a:xfrm>
            <a:off x="4238254" y="1565338"/>
            <a:ext cx="333746" cy="34932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67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endParaRPr lang="en-US" altLang="zh-CN" sz="167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ectangle 26"/>
          <p:cNvSpPr/>
          <p:nvPr/>
        </p:nvSpPr>
        <p:spPr>
          <a:xfrm>
            <a:off x="1124500" y="5139975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P1, </a:t>
            </a:r>
            <a:r>
              <a:rPr lang="en-US" altLang="zh-CN" sz="15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nil</a:t>
            </a:r>
            <a:endParaRPr lang="zh-CN" altLang="en-US" sz="15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Rectangle 39"/>
          <p:cNvSpPr/>
          <p:nvPr/>
        </p:nvSpPr>
        <p:spPr>
          <a:xfrm>
            <a:off x="6823831" y="5106431"/>
            <a:ext cx="2272500" cy="41633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7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 prevent another write become an </a:t>
            </a:r>
            <a:r>
              <a:rPr lang="en-US" altLang="zh-CN" sz="167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onwer</a:t>
            </a:r>
            <a:endParaRPr lang="en-US" altLang="zh-CN" sz="1670" i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4" grpId="0" animBg="1"/>
      <p:bldP spid="36" grpId="0"/>
      <p:bldP spid="36" grpId="1"/>
      <p:bldP spid="37" grpId="0" animBg="1"/>
      <p:bldP spid="38" grpId="0" animBg="1"/>
      <p:bldP spid="39" grpId="0"/>
      <p:bldP spid="39" grpId="1"/>
      <p:bldP spid="40" grpId="0"/>
      <p:bldP spid="41" grpId="0" animBg="1"/>
      <p:bldP spid="42" grpId="0" bldLvl="0" animBg="1"/>
      <p:bldP spid="42" grpId="1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DSM Invariants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GB" altLang="zh-CN" b="0" dirty="0"/>
              <a:t>Every page has </a:t>
            </a:r>
            <a:r>
              <a:rPr kumimoji="1" lang="en-GB" altLang="zh-CN" dirty="0"/>
              <a:t>exactly one</a:t>
            </a:r>
            <a:r>
              <a:rPr kumimoji="1" lang="en-GB" altLang="zh-CN" b="0" dirty="0"/>
              <a:t> current </a:t>
            </a:r>
            <a:r>
              <a:rPr kumimoji="1" lang="en-GB" altLang="zh-CN" dirty="0"/>
              <a:t>owner</a:t>
            </a:r>
            <a:endParaRPr kumimoji="1" lang="en-GB" altLang="zh-CN" b="0" dirty="0"/>
          </a:p>
          <a:p>
            <a:r>
              <a:rPr kumimoji="1" lang="en-GB" altLang="zh-CN" b="0" dirty="0"/>
              <a:t>Current owner has a </a:t>
            </a:r>
            <a:r>
              <a:rPr kumimoji="1" lang="en-GB" altLang="zh-CN" dirty="0"/>
              <a:t>copy</a:t>
            </a:r>
            <a:r>
              <a:rPr kumimoji="1" lang="en-GB" altLang="zh-CN" b="0" dirty="0"/>
              <a:t> of the page</a:t>
            </a:r>
            <a:endParaRPr kumimoji="1" lang="en-GB" altLang="zh-CN" b="0" dirty="0"/>
          </a:p>
          <a:p>
            <a:pPr lvl="1"/>
            <a:r>
              <a:rPr kumimoji="1" lang="en-GB" altLang="zh-CN" b="0" dirty="0"/>
              <a:t>If mapped </a:t>
            </a:r>
            <a:r>
              <a:rPr kumimoji="1" lang="en-GB" altLang="zh-CN" b="1" dirty="0"/>
              <a:t>r/w</a:t>
            </a:r>
            <a:r>
              <a:rPr kumimoji="1" lang="en-US" altLang="en-GB" b="1" dirty="0"/>
              <a:t>(read/write)</a:t>
            </a:r>
            <a:r>
              <a:rPr kumimoji="1" lang="en-GB" altLang="zh-CN" b="0" dirty="0"/>
              <a:t> by owner, no other copies</a:t>
            </a:r>
            <a:r>
              <a:rPr kumimoji="1" lang="en-US" altLang="en-GB" b="0" dirty="0"/>
              <a:t>(</a:t>
            </a:r>
            <a:r>
              <a:rPr kumimoji="1" lang="zh-CN" altLang="en-US" b="0" dirty="0"/>
              <a:t>因为在</a:t>
            </a:r>
            <a:r>
              <a:rPr kumimoji="1" lang="en-US" altLang="zh-CN" b="0" dirty="0"/>
              <a:t>write</a:t>
            </a:r>
            <a:r>
              <a:rPr kumimoji="1" lang="zh-CN" altLang="en-US" b="0" dirty="0"/>
              <a:t>之前其他</a:t>
            </a:r>
            <a:r>
              <a:rPr kumimoji="1" lang="en-US" altLang="zh-CN" b="0" dirty="0"/>
              <a:t>copies</a:t>
            </a:r>
            <a:r>
              <a:rPr kumimoji="1" lang="zh-CN" altLang="en-US" b="0" dirty="0"/>
              <a:t>已经被</a:t>
            </a:r>
            <a:r>
              <a:rPr kumimoji="1" lang="en-US" altLang="zh-CN" b="0" dirty="0"/>
              <a:t>invalidate</a:t>
            </a:r>
            <a:r>
              <a:rPr kumimoji="1" lang="zh-CN" altLang="en-US" b="0" dirty="0"/>
              <a:t>了</a:t>
            </a:r>
            <a:r>
              <a:rPr kumimoji="1" lang="en-US" altLang="en-GB" b="0" dirty="0"/>
              <a:t>)</a:t>
            </a:r>
            <a:endParaRPr kumimoji="1" lang="en-GB" altLang="zh-CN" b="0" dirty="0"/>
          </a:p>
          <a:p>
            <a:pPr lvl="1"/>
            <a:r>
              <a:rPr kumimoji="1" lang="en-GB" altLang="zh-CN" b="0" dirty="0"/>
              <a:t>If mapped </a:t>
            </a:r>
            <a:r>
              <a:rPr kumimoji="1" lang="en-GB" altLang="zh-CN" b="1" dirty="0"/>
              <a:t>r/o</a:t>
            </a:r>
            <a:r>
              <a:rPr kumimoji="1" lang="en-US" altLang="en-GB" b="1" dirty="0"/>
              <a:t>(read only)</a:t>
            </a:r>
            <a:r>
              <a:rPr kumimoji="1" lang="en-GB" altLang="zh-CN" b="0" dirty="0"/>
              <a:t> by owner, </a:t>
            </a:r>
            <a:r>
              <a:rPr kumimoji="1" lang="en-GB" altLang="zh-CN" b="1" dirty="0"/>
              <a:t>identical</a:t>
            </a:r>
            <a:r>
              <a:rPr kumimoji="1" lang="en-GB" altLang="zh-CN" b="0" dirty="0"/>
              <a:t> to other </a:t>
            </a:r>
            <a:r>
              <a:rPr kumimoji="1" lang="en-GB" altLang="zh-CN" b="1" dirty="0"/>
              <a:t>copies</a:t>
            </a:r>
            <a:endParaRPr kumimoji="1" lang="en-GB" altLang="zh-CN" b="1" dirty="0"/>
          </a:p>
          <a:p>
            <a:endParaRPr kumimoji="1" lang="en-GB" altLang="zh-CN" b="0" dirty="0"/>
          </a:p>
          <a:p>
            <a:r>
              <a:rPr kumimoji="1" lang="en-GB" altLang="zh-CN" dirty="0"/>
              <a:t>Centralized manager</a:t>
            </a:r>
            <a:r>
              <a:rPr kumimoji="1" lang="en-GB" altLang="zh-CN" b="0" dirty="0"/>
              <a:t> knows about all copies</a:t>
            </a:r>
            <a:endParaRPr kumimoji="1" lang="en-GB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DSM summary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3615106" cy="4167654"/>
          </a:xfrm>
        </p:spPr>
        <p:txBody>
          <a:bodyPr/>
          <a:lstStyle/>
          <a:p>
            <a:r>
              <a:rPr kumimoji="1" lang="en-US" altLang="zh-CN" dirty="0"/>
              <a:t>Pros: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Program a cluster of machines like a single machine =&gt; easy to program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Sequential consistency </a:t>
            </a:r>
            <a:endParaRPr kumimoji="1" lang="en-US" altLang="zh-CN" dirty="0"/>
          </a:p>
          <a:p>
            <a:r>
              <a:rPr kumimoji="1" lang="en-US" altLang="zh-CN" dirty="0"/>
              <a:t>Cons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Scalability bottleneck of the global manager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Single-point of failure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 synchronizations upon reads/writes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183440" y="1485792"/>
            <a:ext cx="4905419" cy="3471841"/>
            <a:chOff x="3938787" y="1490302"/>
            <a:chExt cx="5208447" cy="3633284"/>
          </a:xfrm>
        </p:grpSpPr>
        <p:sp>
          <p:nvSpPr>
            <p:cNvPr id="6" name="矩形 5"/>
            <p:cNvSpPr/>
            <p:nvPr/>
          </p:nvSpPr>
          <p:spPr>
            <a:xfrm>
              <a:off x="5962809" y="1490302"/>
              <a:ext cx="129898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Scalability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Consistency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950899" y="4737080"/>
              <a:ext cx="1884485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Fault tolerance </a:t>
              </a:r>
              <a:endParaRPr kumimoji="1" lang="en-US" altLang="zh-CN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Ease of </a:t>
              </a:r>
              <a:endParaRPr kumimoji="1" lang="en-US" altLang="zh-CN" dirty="0"/>
            </a:p>
            <a:p>
              <a:r>
                <a:rPr kumimoji="1" lang="en-US" altLang="zh-CN" dirty="0"/>
                <a:t>programming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48691" y="2281436"/>
              <a:ext cx="159854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Performance</a:t>
              </a:r>
              <a:endParaRPr lang="zh-CN" altLang="en-US" dirty="0"/>
            </a:p>
          </p:txBody>
        </p:sp>
        <p:sp>
          <p:nvSpPr>
            <p:cNvPr id="11" name="多边形"/>
            <p:cNvSpPr>
              <a:spLocks noChangeAspect="1"/>
            </p:cNvSpPr>
            <p:nvPr/>
          </p:nvSpPr>
          <p:spPr>
            <a:xfrm>
              <a:off x="5162010" y="1972096"/>
              <a:ext cx="2825010" cy="2608246"/>
            </a:xfrm>
            <a:prstGeom prst="pentagon">
              <a:avLst/>
            </a:pr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" name="多边形"/>
            <p:cNvSpPr>
              <a:spLocks noChangeAspect="1"/>
            </p:cNvSpPr>
            <p:nvPr/>
          </p:nvSpPr>
          <p:spPr>
            <a:xfrm>
              <a:off x="5185833" y="2836164"/>
              <a:ext cx="1540041" cy="1772433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-1" fmla="*/ 0 w 300020"/>
                <a:gd name="connsiteY0-2" fmla="*/ 285418 h 456612"/>
                <a:gd name="connsiteX1-3" fmla="*/ 133681 w 300020"/>
                <a:gd name="connsiteY1-4" fmla="*/ 0 h 456612"/>
                <a:gd name="connsiteX2-5" fmla="*/ 300020 w 300020"/>
                <a:gd name="connsiteY2-6" fmla="*/ 285418 h 456612"/>
                <a:gd name="connsiteX3-7" fmla="*/ 242721 w 300020"/>
                <a:gd name="connsiteY3-8" fmla="*/ 456612 h 456612"/>
                <a:gd name="connsiteX4-9" fmla="*/ 57299 w 300020"/>
                <a:gd name="connsiteY4-10" fmla="*/ 456612 h 456612"/>
                <a:gd name="connsiteX5-11" fmla="*/ 0 w 300020"/>
                <a:gd name="connsiteY5-12" fmla="*/ 285418 h 456612"/>
                <a:gd name="connsiteX0-13" fmla="*/ 0 w 300020"/>
                <a:gd name="connsiteY0-14" fmla="*/ 269090 h 440284"/>
                <a:gd name="connsiteX1-15" fmla="*/ 133681 w 300020"/>
                <a:gd name="connsiteY1-16" fmla="*/ 0 h 440284"/>
                <a:gd name="connsiteX2-17" fmla="*/ 300020 w 300020"/>
                <a:gd name="connsiteY2-18" fmla="*/ 269090 h 440284"/>
                <a:gd name="connsiteX3-19" fmla="*/ 242721 w 300020"/>
                <a:gd name="connsiteY3-20" fmla="*/ 440284 h 440284"/>
                <a:gd name="connsiteX4-21" fmla="*/ 57299 w 300020"/>
                <a:gd name="connsiteY4-22" fmla="*/ 440284 h 440284"/>
                <a:gd name="connsiteX5-23" fmla="*/ 0 w 300020"/>
                <a:gd name="connsiteY5-24" fmla="*/ 269090 h 440284"/>
                <a:gd name="connsiteX0-25" fmla="*/ 0 w 471470"/>
                <a:gd name="connsiteY0-26" fmla="*/ 269090 h 440284"/>
                <a:gd name="connsiteX1-27" fmla="*/ 133681 w 471470"/>
                <a:gd name="connsiteY1-28" fmla="*/ 0 h 440284"/>
                <a:gd name="connsiteX2-29" fmla="*/ 471470 w 471470"/>
                <a:gd name="connsiteY2-30" fmla="*/ 228268 h 440284"/>
                <a:gd name="connsiteX3-31" fmla="*/ 242721 w 471470"/>
                <a:gd name="connsiteY3-32" fmla="*/ 440284 h 440284"/>
                <a:gd name="connsiteX4-33" fmla="*/ 57299 w 471470"/>
                <a:gd name="connsiteY4-34" fmla="*/ 440284 h 440284"/>
                <a:gd name="connsiteX5-35" fmla="*/ 0 w 471470"/>
                <a:gd name="connsiteY5-36" fmla="*/ 269090 h 440284"/>
                <a:gd name="connsiteX0-37" fmla="*/ 0 w 471470"/>
                <a:gd name="connsiteY0-38" fmla="*/ 269090 h 570912"/>
                <a:gd name="connsiteX1-39" fmla="*/ 133681 w 471470"/>
                <a:gd name="connsiteY1-40" fmla="*/ 0 h 570912"/>
                <a:gd name="connsiteX2-41" fmla="*/ 471470 w 471470"/>
                <a:gd name="connsiteY2-42" fmla="*/ 228268 h 570912"/>
                <a:gd name="connsiteX3-43" fmla="*/ 332528 w 471470"/>
                <a:gd name="connsiteY3-44" fmla="*/ 570912 h 570912"/>
                <a:gd name="connsiteX4-45" fmla="*/ 57299 w 471470"/>
                <a:gd name="connsiteY4-46" fmla="*/ 440284 h 570912"/>
                <a:gd name="connsiteX5-47" fmla="*/ 0 w 471470"/>
                <a:gd name="connsiteY5-48" fmla="*/ 269090 h 570912"/>
                <a:gd name="connsiteX0-49" fmla="*/ 0 w 471470"/>
                <a:gd name="connsiteY0-50" fmla="*/ 269090 h 562748"/>
                <a:gd name="connsiteX1-51" fmla="*/ 133681 w 471470"/>
                <a:gd name="connsiteY1-52" fmla="*/ 0 h 562748"/>
                <a:gd name="connsiteX2-53" fmla="*/ 471470 w 471470"/>
                <a:gd name="connsiteY2-54" fmla="*/ 228268 h 562748"/>
                <a:gd name="connsiteX3-55" fmla="*/ 308035 w 471470"/>
                <a:gd name="connsiteY3-56" fmla="*/ 562748 h 562748"/>
                <a:gd name="connsiteX4-57" fmla="*/ 57299 w 471470"/>
                <a:gd name="connsiteY4-58" fmla="*/ 440284 h 562748"/>
                <a:gd name="connsiteX5-59" fmla="*/ 0 w 471470"/>
                <a:gd name="connsiteY5-60" fmla="*/ 269090 h 562748"/>
                <a:gd name="connsiteX0-61" fmla="*/ 8016 w 479486"/>
                <a:gd name="connsiteY0-62" fmla="*/ 269090 h 562748"/>
                <a:gd name="connsiteX1-63" fmla="*/ 141697 w 479486"/>
                <a:gd name="connsiteY1-64" fmla="*/ 0 h 562748"/>
                <a:gd name="connsiteX2-65" fmla="*/ 479486 w 479486"/>
                <a:gd name="connsiteY2-66" fmla="*/ 228268 h 562748"/>
                <a:gd name="connsiteX3-67" fmla="*/ 316051 w 479486"/>
                <a:gd name="connsiteY3-68" fmla="*/ 562748 h 562748"/>
                <a:gd name="connsiteX4-69" fmla="*/ 0 w 479486"/>
                <a:gd name="connsiteY4-70" fmla="*/ 472942 h 562748"/>
                <a:gd name="connsiteX5-71" fmla="*/ 8016 w 479486"/>
                <a:gd name="connsiteY5-72" fmla="*/ 269090 h 562748"/>
                <a:gd name="connsiteX0-73" fmla="*/ 8016 w 479486"/>
                <a:gd name="connsiteY0-74" fmla="*/ 260926 h 554584"/>
                <a:gd name="connsiteX1-75" fmla="*/ 158026 w 479486"/>
                <a:gd name="connsiteY1-76" fmla="*/ 0 h 554584"/>
                <a:gd name="connsiteX2-77" fmla="*/ 479486 w 479486"/>
                <a:gd name="connsiteY2-78" fmla="*/ 220104 h 554584"/>
                <a:gd name="connsiteX3-79" fmla="*/ 316051 w 479486"/>
                <a:gd name="connsiteY3-80" fmla="*/ 554584 h 554584"/>
                <a:gd name="connsiteX4-81" fmla="*/ 0 w 479486"/>
                <a:gd name="connsiteY4-82" fmla="*/ 464778 h 554584"/>
                <a:gd name="connsiteX5-83" fmla="*/ 8016 w 479486"/>
                <a:gd name="connsiteY5-84" fmla="*/ 260926 h 554584"/>
                <a:gd name="connsiteX0-85" fmla="*/ 0 w 471470"/>
                <a:gd name="connsiteY0-86" fmla="*/ 260926 h 554584"/>
                <a:gd name="connsiteX1-87" fmla="*/ 150010 w 471470"/>
                <a:gd name="connsiteY1-88" fmla="*/ 0 h 554584"/>
                <a:gd name="connsiteX2-89" fmla="*/ 471470 w 471470"/>
                <a:gd name="connsiteY2-90" fmla="*/ 220104 h 554584"/>
                <a:gd name="connsiteX3-91" fmla="*/ 308035 w 471470"/>
                <a:gd name="connsiteY3-92" fmla="*/ 554584 h 554584"/>
                <a:gd name="connsiteX4-93" fmla="*/ 49134 w 471470"/>
                <a:gd name="connsiteY4-94" fmla="*/ 440285 h 554584"/>
                <a:gd name="connsiteX5-95" fmla="*/ 0 w 471470"/>
                <a:gd name="connsiteY5-96" fmla="*/ 260926 h 554584"/>
                <a:gd name="connsiteX0-97" fmla="*/ 0 w 471470"/>
                <a:gd name="connsiteY0-98" fmla="*/ 260926 h 570912"/>
                <a:gd name="connsiteX1-99" fmla="*/ 150010 w 471470"/>
                <a:gd name="connsiteY1-100" fmla="*/ 0 h 570912"/>
                <a:gd name="connsiteX2-101" fmla="*/ 471470 w 471470"/>
                <a:gd name="connsiteY2-102" fmla="*/ 220104 h 570912"/>
                <a:gd name="connsiteX3-103" fmla="*/ 348856 w 471470"/>
                <a:gd name="connsiteY3-104" fmla="*/ 570912 h 570912"/>
                <a:gd name="connsiteX4-105" fmla="*/ 49134 w 471470"/>
                <a:gd name="connsiteY4-106" fmla="*/ 440285 h 570912"/>
                <a:gd name="connsiteX5-107" fmla="*/ 0 w 471470"/>
                <a:gd name="connsiteY5-108" fmla="*/ 260926 h 570912"/>
                <a:gd name="connsiteX0-109" fmla="*/ 0 w 471470"/>
                <a:gd name="connsiteY0-110" fmla="*/ 270070 h 580056"/>
                <a:gd name="connsiteX1-111" fmla="*/ 140866 w 471470"/>
                <a:gd name="connsiteY1-112" fmla="*/ 0 h 580056"/>
                <a:gd name="connsiteX2-113" fmla="*/ 471470 w 471470"/>
                <a:gd name="connsiteY2-114" fmla="*/ 229248 h 580056"/>
                <a:gd name="connsiteX3-115" fmla="*/ 348856 w 471470"/>
                <a:gd name="connsiteY3-116" fmla="*/ 580056 h 580056"/>
                <a:gd name="connsiteX4-117" fmla="*/ 49134 w 471470"/>
                <a:gd name="connsiteY4-118" fmla="*/ 449429 h 580056"/>
                <a:gd name="connsiteX5-119" fmla="*/ 0 w 471470"/>
                <a:gd name="connsiteY5-120" fmla="*/ 270070 h 580056"/>
                <a:gd name="connsiteX0-121" fmla="*/ 0 w 471470"/>
                <a:gd name="connsiteY0-122" fmla="*/ 251782 h 561768"/>
                <a:gd name="connsiteX1-123" fmla="*/ 131722 w 471470"/>
                <a:gd name="connsiteY1-124" fmla="*/ 0 h 561768"/>
                <a:gd name="connsiteX2-125" fmla="*/ 471470 w 471470"/>
                <a:gd name="connsiteY2-126" fmla="*/ 210960 h 561768"/>
                <a:gd name="connsiteX3-127" fmla="*/ 348856 w 471470"/>
                <a:gd name="connsiteY3-128" fmla="*/ 561768 h 561768"/>
                <a:gd name="connsiteX4-129" fmla="*/ 49134 w 471470"/>
                <a:gd name="connsiteY4-130" fmla="*/ 431141 h 561768"/>
                <a:gd name="connsiteX5-131" fmla="*/ 0 w 471470"/>
                <a:gd name="connsiteY5-132" fmla="*/ 251782 h 561768"/>
                <a:gd name="connsiteX0-133" fmla="*/ 0 w 471470"/>
                <a:gd name="connsiteY0-134" fmla="*/ 260926 h 570912"/>
                <a:gd name="connsiteX1-135" fmla="*/ 168298 w 471470"/>
                <a:gd name="connsiteY1-136" fmla="*/ 0 h 570912"/>
                <a:gd name="connsiteX2-137" fmla="*/ 471470 w 471470"/>
                <a:gd name="connsiteY2-138" fmla="*/ 220104 h 570912"/>
                <a:gd name="connsiteX3-139" fmla="*/ 348856 w 471470"/>
                <a:gd name="connsiteY3-140" fmla="*/ 570912 h 570912"/>
                <a:gd name="connsiteX4-141" fmla="*/ 49134 w 471470"/>
                <a:gd name="connsiteY4-142" fmla="*/ 440285 h 570912"/>
                <a:gd name="connsiteX5-143" fmla="*/ 0 w 471470"/>
                <a:gd name="connsiteY5-144" fmla="*/ 260926 h 570912"/>
                <a:gd name="connsiteX0-145" fmla="*/ 0 w 706873"/>
                <a:gd name="connsiteY0-146" fmla="*/ 284176 h 570912"/>
                <a:gd name="connsiteX1-147" fmla="*/ 403701 w 706873"/>
                <a:gd name="connsiteY1-148" fmla="*/ 0 h 570912"/>
                <a:gd name="connsiteX2-149" fmla="*/ 706873 w 706873"/>
                <a:gd name="connsiteY2-150" fmla="*/ 220104 h 570912"/>
                <a:gd name="connsiteX3-151" fmla="*/ 584259 w 706873"/>
                <a:gd name="connsiteY3-152" fmla="*/ 570912 h 570912"/>
                <a:gd name="connsiteX4-153" fmla="*/ 284537 w 706873"/>
                <a:gd name="connsiteY4-154" fmla="*/ 440285 h 570912"/>
                <a:gd name="connsiteX5-155" fmla="*/ 0 w 706873"/>
                <a:gd name="connsiteY5-156" fmla="*/ 284176 h 570912"/>
                <a:gd name="connsiteX0-157" fmla="*/ 0 w 706873"/>
                <a:gd name="connsiteY0-158" fmla="*/ 223146 h 509882"/>
                <a:gd name="connsiteX1-159" fmla="*/ 403701 w 706873"/>
                <a:gd name="connsiteY1-160" fmla="*/ 0 h 509882"/>
                <a:gd name="connsiteX2-161" fmla="*/ 706873 w 706873"/>
                <a:gd name="connsiteY2-162" fmla="*/ 159074 h 509882"/>
                <a:gd name="connsiteX3-163" fmla="*/ 584259 w 706873"/>
                <a:gd name="connsiteY3-164" fmla="*/ 509882 h 509882"/>
                <a:gd name="connsiteX4-165" fmla="*/ 284537 w 706873"/>
                <a:gd name="connsiteY4-166" fmla="*/ 379255 h 509882"/>
                <a:gd name="connsiteX5-167" fmla="*/ 0 w 706873"/>
                <a:gd name="connsiteY5-168" fmla="*/ 223146 h 509882"/>
                <a:gd name="connsiteX0-169" fmla="*/ 0 w 640030"/>
                <a:gd name="connsiteY0-170" fmla="*/ 223146 h 509882"/>
                <a:gd name="connsiteX1-171" fmla="*/ 403701 w 640030"/>
                <a:gd name="connsiteY1-172" fmla="*/ 0 h 509882"/>
                <a:gd name="connsiteX2-173" fmla="*/ 640030 w 640030"/>
                <a:gd name="connsiteY2-174" fmla="*/ 240448 h 509882"/>
                <a:gd name="connsiteX3-175" fmla="*/ 584259 w 640030"/>
                <a:gd name="connsiteY3-176" fmla="*/ 509882 h 509882"/>
                <a:gd name="connsiteX4-177" fmla="*/ 284537 w 640030"/>
                <a:gd name="connsiteY4-178" fmla="*/ 379255 h 509882"/>
                <a:gd name="connsiteX5-179" fmla="*/ 0 w 640030"/>
                <a:gd name="connsiteY5-180" fmla="*/ 223146 h 509882"/>
                <a:gd name="connsiteX0-181" fmla="*/ 0 w 640030"/>
                <a:gd name="connsiteY0-182" fmla="*/ 223146 h 681349"/>
                <a:gd name="connsiteX1-183" fmla="*/ 403701 w 640030"/>
                <a:gd name="connsiteY1-184" fmla="*/ 0 h 681349"/>
                <a:gd name="connsiteX2-185" fmla="*/ 640030 w 640030"/>
                <a:gd name="connsiteY2-186" fmla="*/ 240448 h 681349"/>
                <a:gd name="connsiteX3-187" fmla="*/ 639477 w 640030"/>
                <a:gd name="connsiteY3-188" fmla="*/ 681349 h 681349"/>
                <a:gd name="connsiteX4-189" fmla="*/ 284537 w 640030"/>
                <a:gd name="connsiteY4-190" fmla="*/ 379255 h 681349"/>
                <a:gd name="connsiteX5-191" fmla="*/ 0 w 640030"/>
                <a:gd name="connsiteY5-192" fmla="*/ 223146 h 681349"/>
                <a:gd name="connsiteX0-193" fmla="*/ 0 w 640030"/>
                <a:gd name="connsiteY0-194" fmla="*/ 223146 h 693126"/>
                <a:gd name="connsiteX1-195" fmla="*/ 403701 w 640030"/>
                <a:gd name="connsiteY1-196" fmla="*/ 0 h 693126"/>
                <a:gd name="connsiteX2-197" fmla="*/ 640030 w 640030"/>
                <a:gd name="connsiteY2-198" fmla="*/ 240448 h 693126"/>
                <a:gd name="connsiteX3-199" fmla="*/ 639477 w 640030"/>
                <a:gd name="connsiteY3-200" fmla="*/ 681349 h 693126"/>
                <a:gd name="connsiteX4-201" fmla="*/ 153757 w 640030"/>
                <a:gd name="connsiteY4-202" fmla="*/ 693126 h 693126"/>
                <a:gd name="connsiteX5-203" fmla="*/ 0 w 640030"/>
                <a:gd name="connsiteY5-204" fmla="*/ 223146 h 693126"/>
                <a:gd name="connsiteX0-205" fmla="*/ 0 w 640030"/>
                <a:gd name="connsiteY0-206" fmla="*/ 170834 h 640814"/>
                <a:gd name="connsiteX1-207" fmla="*/ 415326 w 640030"/>
                <a:gd name="connsiteY1-208" fmla="*/ 0 h 640814"/>
                <a:gd name="connsiteX2-209" fmla="*/ 640030 w 640030"/>
                <a:gd name="connsiteY2-210" fmla="*/ 188136 h 640814"/>
                <a:gd name="connsiteX3-211" fmla="*/ 639477 w 640030"/>
                <a:gd name="connsiteY3-212" fmla="*/ 629037 h 640814"/>
                <a:gd name="connsiteX4-213" fmla="*/ 153757 w 640030"/>
                <a:gd name="connsiteY4-214" fmla="*/ 640814 h 640814"/>
                <a:gd name="connsiteX5-215" fmla="*/ 0 w 640030"/>
                <a:gd name="connsiteY5-216" fmla="*/ 170834 h 640814"/>
                <a:gd name="connsiteX0-217" fmla="*/ 0 w 639477"/>
                <a:gd name="connsiteY0-218" fmla="*/ 170834 h 640814"/>
                <a:gd name="connsiteX1-219" fmla="*/ 415326 w 639477"/>
                <a:gd name="connsiteY1-220" fmla="*/ 0 h 640814"/>
                <a:gd name="connsiteX2-221" fmla="*/ 584812 w 639477"/>
                <a:gd name="connsiteY2-222" fmla="*/ 211386 h 640814"/>
                <a:gd name="connsiteX3-223" fmla="*/ 639477 w 639477"/>
                <a:gd name="connsiteY3-224" fmla="*/ 629037 h 640814"/>
                <a:gd name="connsiteX4-225" fmla="*/ 153757 w 639477"/>
                <a:gd name="connsiteY4-226" fmla="*/ 640814 h 640814"/>
                <a:gd name="connsiteX5-227" fmla="*/ 0 w 639477"/>
                <a:gd name="connsiteY5-228" fmla="*/ 170834 h 640814"/>
                <a:gd name="connsiteX0-229" fmla="*/ 0 w 639477"/>
                <a:gd name="connsiteY0-230" fmla="*/ 170834 h 640814"/>
                <a:gd name="connsiteX1-231" fmla="*/ 415326 w 639477"/>
                <a:gd name="connsiteY1-232" fmla="*/ 0 h 640814"/>
                <a:gd name="connsiteX2-233" fmla="*/ 584812 w 639477"/>
                <a:gd name="connsiteY2-234" fmla="*/ 211386 h 640814"/>
                <a:gd name="connsiteX3-235" fmla="*/ 639477 w 639477"/>
                <a:gd name="connsiteY3-236" fmla="*/ 629037 h 640814"/>
                <a:gd name="connsiteX4-237" fmla="*/ 153757 w 639477"/>
                <a:gd name="connsiteY4-238" fmla="*/ 640814 h 640814"/>
                <a:gd name="connsiteX5-239" fmla="*/ 0 w 639477"/>
                <a:gd name="connsiteY5-240" fmla="*/ 170834 h 640814"/>
                <a:gd name="connsiteX0-241" fmla="*/ 0 w 613322"/>
                <a:gd name="connsiteY0-242" fmla="*/ 170834 h 640814"/>
                <a:gd name="connsiteX1-243" fmla="*/ 415326 w 613322"/>
                <a:gd name="connsiteY1-244" fmla="*/ 0 h 640814"/>
                <a:gd name="connsiteX2-245" fmla="*/ 584812 w 613322"/>
                <a:gd name="connsiteY2-246" fmla="*/ 211386 h 640814"/>
                <a:gd name="connsiteX3-247" fmla="*/ 613321 w 613322"/>
                <a:gd name="connsiteY3-248" fmla="*/ 565100 h 640814"/>
                <a:gd name="connsiteX4-249" fmla="*/ 153757 w 613322"/>
                <a:gd name="connsiteY4-250" fmla="*/ 640814 h 640814"/>
                <a:gd name="connsiteX5-251" fmla="*/ 0 w 613322"/>
                <a:gd name="connsiteY5-252" fmla="*/ 170834 h 640814"/>
                <a:gd name="connsiteX0-253" fmla="*/ 0 w 613321"/>
                <a:gd name="connsiteY0-254" fmla="*/ 170834 h 640814"/>
                <a:gd name="connsiteX1-255" fmla="*/ 415326 w 613321"/>
                <a:gd name="connsiteY1-256" fmla="*/ 0 h 640814"/>
                <a:gd name="connsiteX2-257" fmla="*/ 584812 w 613321"/>
                <a:gd name="connsiteY2-258" fmla="*/ 211386 h 640814"/>
                <a:gd name="connsiteX3-259" fmla="*/ 613321 w 613321"/>
                <a:gd name="connsiteY3-260" fmla="*/ 565100 h 640814"/>
                <a:gd name="connsiteX4-261" fmla="*/ 153757 w 613321"/>
                <a:gd name="connsiteY4-262" fmla="*/ 640814 h 640814"/>
                <a:gd name="connsiteX5-263" fmla="*/ 0 w 613321"/>
                <a:gd name="connsiteY5-264" fmla="*/ 170834 h 640814"/>
                <a:gd name="connsiteX0-265" fmla="*/ 0 w 613321"/>
                <a:gd name="connsiteY0-266" fmla="*/ 170834 h 640814"/>
                <a:gd name="connsiteX1-267" fmla="*/ 415326 w 613321"/>
                <a:gd name="connsiteY1-268" fmla="*/ 0 h 640814"/>
                <a:gd name="connsiteX2-269" fmla="*/ 449039 w 613321"/>
                <a:gd name="connsiteY2-270" fmla="*/ 269172 h 640814"/>
                <a:gd name="connsiteX3-271" fmla="*/ 613321 w 613321"/>
                <a:gd name="connsiteY3-272" fmla="*/ 565100 h 640814"/>
                <a:gd name="connsiteX4-273" fmla="*/ 153757 w 613321"/>
                <a:gd name="connsiteY4-274" fmla="*/ 640814 h 640814"/>
                <a:gd name="connsiteX5-275" fmla="*/ 0 w 613321"/>
                <a:gd name="connsiteY5-276" fmla="*/ 170834 h 640814"/>
                <a:gd name="connsiteX0-277" fmla="*/ 0 w 613321"/>
                <a:gd name="connsiteY0-278" fmla="*/ 170834 h 640814"/>
                <a:gd name="connsiteX1-279" fmla="*/ 415326 w 613321"/>
                <a:gd name="connsiteY1-280" fmla="*/ 0 h 640814"/>
                <a:gd name="connsiteX2-281" fmla="*/ 455211 w 613321"/>
                <a:gd name="connsiteY2-282" fmla="*/ 278296 h 640814"/>
                <a:gd name="connsiteX3-283" fmla="*/ 613321 w 613321"/>
                <a:gd name="connsiteY3-284" fmla="*/ 565100 h 640814"/>
                <a:gd name="connsiteX4-285" fmla="*/ 153757 w 613321"/>
                <a:gd name="connsiteY4-286" fmla="*/ 640814 h 640814"/>
                <a:gd name="connsiteX5-287" fmla="*/ 0 w 613321"/>
                <a:gd name="connsiteY5-288" fmla="*/ 170834 h 640814"/>
                <a:gd name="connsiteX0-289" fmla="*/ 0 w 613321"/>
                <a:gd name="connsiteY0-290" fmla="*/ 106966 h 576946"/>
                <a:gd name="connsiteX1-291" fmla="*/ 393726 w 613321"/>
                <a:gd name="connsiteY1-292" fmla="*/ 0 h 576946"/>
                <a:gd name="connsiteX2-293" fmla="*/ 455211 w 613321"/>
                <a:gd name="connsiteY2-294" fmla="*/ 214428 h 576946"/>
                <a:gd name="connsiteX3-295" fmla="*/ 613321 w 613321"/>
                <a:gd name="connsiteY3-296" fmla="*/ 501232 h 576946"/>
                <a:gd name="connsiteX4-297" fmla="*/ 153757 w 613321"/>
                <a:gd name="connsiteY4-298" fmla="*/ 576946 h 576946"/>
                <a:gd name="connsiteX5-299" fmla="*/ 0 w 613321"/>
                <a:gd name="connsiteY5-300" fmla="*/ 106966 h 576946"/>
                <a:gd name="connsiteX0-301" fmla="*/ 0 w 613321"/>
                <a:gd name="connsiteY0-302" fmla="*/ 37015 h 506995"/>
                <a:gd name="connsiteX1-303" fmla="*/ 406069 w 613321"/>
                <a:gd name="connsiteY1-304" fmla="*/ 0 h 506995"/>
                <a:gd name="connsiteX2-305" fmla="*/ 455211 w 613321"/>
                <a:gd name="connsiteY2-306" fmla="*/ 144477 h 506995"/>
                <a:gd name="connsiteX3-307" fmla="*/ 613321 w 613321"/>
                <a:gd name="connsiteY3-308" fmla="*/ 431281 h 506995"/>
                <a:gd name="connsiteX4-309" fmla="*/ 153757 w 613321"/>
                <a:gd name="connsiteY4-310" fmla="*/ 506995 h 506995"/>
                <a:gd name="connsiteX5-311" fmla="*/ 0 w 613321"/>
                <a:gd name="connsiteY5-312" fmla="*/ 37015 h 506995"/>
                <a:gd name="connsiteX0-313" fmla="*/ 0 w 613321"/>
                <a:gd name="connsiteY0-314" fmla="*/ 37015 h 506995"/>
                <a:gd name="connsiteX1-315" fmla="*/ 406069 w 613321"/>
                <a:gd name="connsiteY1-316" fmla="*/ 0 h 506995"/>
                <a:gd name="connsiteX2-317" fmla="*/ 464468 w 613321"/>
                <a:gd name="connsiteY2-318" fmla="*/ 177932 h 506995"/>
                <a:gd name="connsiteX3-319" fmla="*/ 613321 w 613321"/>
                <a:gd name="connsiteY3-320" fmla="*/ 431281 h 506995"/>
                <a:gd name="connsiteX4-321" fmla="*/ 153757 w 613321"/>
                <a:gd name="connsiteY4-322" fmla="*/ 506995 h 506995"/>
                <a:gd name="connsiteX5-323" fmla="*/ 0 w 613321"/>
                <a:gd name="connsiteY5-324" fmla="*/ 37015 h 506995"/>
                <a:gd name="connsiteX0-325" fmla="*/ 0 w 464468"/>
                <a:gd name="connsiteY0-326" fmla="*/ 37015 h 506995"/>
                <a:gd name="connsiteX1-327" fmla="*/ 406069 w 464468"/>
                <a:gd name="connsiteY1-328" fmla="*/ 0 h 506995"/>
                <a:gd name="connsiteX2-329" fmla="*/ 464468 w 464468"/>
                <a:gd name="connsiteY2-330" fmla="*/ 177932 h 506995"/>
                <a:gd name="connsiteX3-331" fmla="*/ 440520 w 464468"/>
                <a:gd name="connsiteY3-332" fmla="*/ 291379 h 506995"/>
                <a:gd name="connsiteX4-333" fmla="*/ 153757 w 464468"/>
                <a:gd name="connsiteY4-334" fmla="*/ 506995 h 506995"/>
                <a:gd name="connsiteX5-335" fmla="*/ 0 w 464468"/>
                <a:gd name="connsiteY5-336" fmla="*/ 37015 h 506995"/>
                <a:gd name="connsiteX0-337" fmla="*/ 0 w 440520"/>
                <a:gd name="connsiteY0-338" fmla="*/ 37015 h 506995"/>
                <a:gd name="connsiteX1-339" fmla="*/ 406069 w 440520"/>
                <a:gd name="connsiteY1-340" fmla="*/ 0 h 506995"/>
                <a:gd name="connsiteX2-341" fmla="*/ 436696 w 440520"/>
                <a:gd name="connsiteY2-342" fmla="*/ 184015 h 506995"/>
                <a:gd name="connsiteX3-343" fmla="*/ 440520 w 440520"/>
                <a:gd name="connsiteY3-344" fmla="*/ 291379 h 506995"/>
                <a:gd name="connsiteX4-345" fmla="*/ 153757 w 440520"/>
                <a:gd name="connsiteY4-346" fmla="*/ 506995 h 506995"/>
                <a:gd name="connsiteX5-347" fmla="*/ 0 w 440520"/>
                <a:gd name="connsiteY5-348" fmla="*/ 37015 h 5069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40520" h="506995">
                  <a:moveTo>
                    <a:pt x="0" y="37015"/>
                  </a:moveTo>
                  <a:lnTo>
                    <a:pt x="406069" y="0"/>
                  </a:lnTo>
                  <a:lnTo>
                    <a:pt x="436696" y="184015"/>
                  </a:lnTo>
                  <a:lnTo>
                    <a:pt x="440520" y="291379"/>
                  </a:lnTo>
                  <a:lnTo>
                    <a:pt x="153757" y="506995"/>
                  </a:lnTo>
                  <a:lnTo>
                    <a:pt x="0" y="37015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/>
          <p:cNvSpPr>
            <a:spLocks noChangeAspect="1"/>
          </p:cNvSpPr>
          <p:nvPr/>
        </p:nvSpPr>
        <p:spPr>
          <a:xfrm>
            <a:off x="5580112" y="2194796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多边形"/>
          <p:cNvSpPr>
            <a:spLocks noChangeAspect="1"/>
          </p:cNvSpPr>
          <p:nvPr/>
        </p:nvSpPr>
        <p:spPr>
          <a:xfrm>
            <a:off x="5810956" y="2474654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" name="多边形"/>
          <p:cNvSpPr>
            <a:spLocks noChangeAspect="1"/>
          </p:cNvSpPr>
          <p:nvPr/>
        </p:nvSpPr>
        <p:spPr>
          <a:xfrm>
            <a:off x="6064338" y="2747685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多边形"/>
          <p:cNvSpPr>
            <a:spLocks noChangeAspect="1"/>
          </p:cNvSpPr>
          <p:nvPr/>
        </p:nvSpPr>
        <p:spPr>
          <a:xfrm>
            <a:off x="6307836" y="3030339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" name="矩形 19"/>
          <p:cNvSpPr/>
          <p:nvPr/>
        </p:nvSpPr>
        <p:spPr>
          <a:xfrm>
            <a:off x="5062664" y="90399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Distributed shared memory 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多边形"/>
          <p:cNvSpPr>
            <a:spLocks noChangeAspect="1"/>
          </p:cNvSpPr>
          <p:nvPr/>
        </p:nvSpPr>
        <p:spPr>
          <a:xfrm>
            <a:off x="5874211" y="1945857"/>
            <a:ext cx="2134623" cy="2547073"/>
          </a:xfrm>
          <a:custGeom>
            <a:avLst/>
            <a:gdLst>
              <a:gd name="connsiteX0" fmla="*/ 0 w 300020"/>
              <a:gd name="connsiteY0" fmla="*/ 105804 h 276999"/>
              <a:gd name="connsiteX1" fmla="*/ 150010 w 300020"/>
              <a:gd name="connsiteY1" fmla="*/ 0 h 276999"/>
              <a:gd name="connsiteX2" fmla="*/ 300020 w 300020"/>
              <a:gd name="connsiteY2" fmla="*/ 105804 h 276999"/>
              <a:gd name="connsiteX3" fmla="*/ 242721 w 300020"/>
              <a:gd name="connsiteY3" fmla="*/ 276998 h 276999"/>
              <a:gd name="connsiteX4" fmla="*/ 57299 w 300020"/>
              <a:gd name="connsiteY4" fmla="*/ 276998 h 276999"/>
              <a:gd name="connsiteX5" fmla="*/ 0 w 300020"/>
              <a:gd name="connsiteY5" fmla="*/ 105804 h 276999"/>
              <a:gd name="connsiteX0-1" fmla="*/ 0 w 300020"/>
              <a:gd name="connsiteY0-2" fmla="*/ 285418 h 456612"/>
              <a:gd name="connsiteX1-3" fmla="*/ 133681 w 300020"/>
              <a:gd name="connsiteY1-4" fmla="*/ 0 h 456612"/>
              <a:gd name="connsiteX2-5" fmla="*/ 300020 w 300020"/>
              <a:gd name="connsiteY2-6" fmla="*/ 285418 h 456612"/>
              <a:gd name="connsiteX3-7" fmla="*/ 242721 w 300020"/>
              <a:gd name="connsiteY3-8" fmla="*/ 456612 h 456612"/>
              <a:gd name="connsiteX4-9" fmla="*/ 57299 w 300020"/>
              <a:gd name="connsiteY4-10" fmla="*/ 456612 h 456612"/>
              <a:gd name="connsiteX5-11" fmla="*/ 0 w 300020"/>
              <a:gd name="connsiteY5-12" fmla="*/ 285418 h 456612"/>
              <a:gd name="connsiteX0-13" fmla="*/ 0 w 300020"/>
              <a:gd name="connsiteY0-14" fmla="*/ 269090 h 440284"/>
              <a:gd name="connsiteX1-15" fmla="*/ 133681 w 300020"/>
              <a:gd name="connsiteY1-16" fmla="*/ 0 h 440284"/>
              <a:gd name="connsiteX2-17" fmla="*/ 300020 w 300020"/>
              <a:gd name="connsiteY2-18" fmla="*/ 269090 h 440284"/>
              <a:gd name="connsiteX3-19" fmla="*/ 242721 w 300020"/>
              <a:gd name="connsiteY3-20" fmla="*/ 440284 h 440284"/>
              <a:gd name="connsiteX4-21" fmla="*/ 57299 w 300020"/>
              <a:gd name="connsiteY4-22" fmla="*/ 440284 h 440284"/>
              <a:gd name="connsiteX5-23" fmla="*/ 0 w 300020"/>
              <a:gd name="connsiteY5-24" fmla="*/ 269090 h 440284"/>
              <a:gd name="connsiteX0-25" fmla="*/ 0 w 471470"/>
              <a:gd name="connsiteY0-26" fmla="*/ 269090 h 440284"/>
              <a:gd name="connsiteX1-27" fmla="*/ 133681 w 471470"/>
              <a:gd name="connsiteY1-28" fmla="*/ 0 h 440284"/>
              <a:gd name="connsiteX2-29" fmla="*/ 471470 w 471470"/>
              <a:gd name="connsiteY2-30" fmla="*/ 228268 h 440284"/>
              <a:gd name="connsiteX3-31" fmla="*/ 242721 w 471470"/>
              <a:gd name="connsiteY3-32" fmla="*/ 440284 h 440284"/>
              <a:gd name="connsiteX4-33" fmla="*/ 57299 w 471470"/>
              <a:gd name="connsiteY4-34" fmla="*/ 440284 h 440284"/>
              <a:gd name="connsiteX5-35" fmla="*/ 0 w 471470"/>
              <a:gd name="connsiteY5-36" fmla="*/ 269090 h 440284"/>
              <a:gd name="connsiteX0-37" fmla="*/ 0 w 471470"/>
              <a:gd name="connsiteY0-38" fmla="*/ 269090 h 570912"/>
              <a:gd name="connsiteX1-39" fmla="*/ 133681 w 471470"/>
              <a:gd name="connsiteY1-40" fmla="*/ 0 h 570912"/>
              <a:gd name="connsiteX2-41" fmla="*/ 471470 w 471470"/>
              <a:gd name="connsiteY2-42" fmla="*/ 228268 h 570912"/>
              <a:gd name="connsiteX3-43" fmla="*/ 332528 w 471470"/>
              <a:gd name="connsiteY3-44" fmla="*/ 570912 h 570912"/>
              <a:gd name="connsiteX4-45" fmla="*/ 57299 w 471470"/>
              <a:gd name="connsiteY4-46" fmla="*/ 440284 h 570912"/>
              <a:gd name="connsiteX5-47" fmla="*/ 0 w 471470"/>
              <a:gd name="connsiteY5-48" fmla="*/ 269090 h 570912"/>
              <a:gd name="connsiteX0-49" fmla="*/ 0 w 471470"/>
              <a:gd name="connsiteY0-50" fmla="*/ 269090 h 562748"/>
              <a:gd name="connsiteX1-51" fmla="*/ 133681 w 471470"/>
              <a:gd name="connsiteY1-52" fmla="*/ 0 h 562748"/>
              <a:gd name="connsiteX2-53" fmla="*/ 471470 w 471470"/>
              <a:gd name="connsiteY2-54" fmla="*/ 228268 h 562748"/>
              <a:gd name="connsiteX3-55" fmla="*/ 308035 w 471470"/>
              <a:gd name="connsiteY3-56" fmla="*/ 562748 h 562748"/>
              <a:gd name="connsiteX4-57" fmla="*/ 57299 w 471470"/>
              <a:gd name="connsiteY4-58" fmla="*/ 440284 h 562748"/>
              <a:gd name="connsiteX5-59" fmla="*/ 0 w 471470"/>
              <a:gd name="connsiteY5-60" fmla="*/ 269090 h 562748"/>
              <a:gd name="connsiteX0-61" fmla="*/ 8016 w 479486"/>
              <a:gd name="connsiteY0-62" fmla="*/ 269090 h 562748"/>
              <a:gd name="connsiteX1-63" fmla="*/ 141697 w 479486"/>
              <a:gd name="connsiteY1-64" fmla="*/ 0 h 562748"/>
              <a:gd name="connsiteX2-65" fmla="*/ 479486 w 479486"/>
              <a:gd name="connsiteY2-66" fmla="*/ 228268 h 562748"/>
              <a:gd name="connsiteX3-67" fmla="*/ 316051 w 479486"/>
              <a:gd name="connsiteY3-68" fmla="*/ 562748 h 562748"/>
              <a:gd name="connsiteX4-69" fmla="*/ 0 w 479486"/>
              <a:gd name="connsiteY4-70" fmla="*/ 472942 h 562748"/>
              <a:gd name="connsiteX5-71" fmla="*/ 8016 w 479486"/>
              <a:gd name="connsiteY5-72" fmla="*/ 269090 h 562748"/>
              <a:gd name="connsiteX0-73" fmla="*/ 8016 w 479486"/>
              <a:gd name="connsiteY0-74" fmla="*/ 260926 h 554584"/>
              <a:gd name="connsiteX1-75" fmla="*/ 158026 w 479486"/>
              <a:gd name="connsiteY1-76" fmla="*/ 0 h 554584"/>
              <a:gd name="connsiteX2-77" fmla="*/ 479486 w 479486"/>
              <a:gd name="connsiteY2-78" fmla="*/ 220104 h 554584"/>
              <a:gd name="connsiteX3-79" fmla="*/ 316051 w 479486"/>
              <a:gd name="connsiteY3-80" fmla="*/ 554584 h 554584"/>
              <a:gd name="connsiteX4-81" fmla="*/ 0 w 479486"/>
              <a:gd name="connsiteY4-82" fmla="*/ 464778 h 554584"/>
              <a:gd name="connsiteX5-83" fmla="*/ 8016 w 479486"/>
              <a:gd name="connsiteY5-84" fmla="*/ 260926 h 554584"/>
              <a:gd name="connsiteX0-85" fmla="*/ 0 w 471470"/>
              <a:gd name="connsiteY0-86" fmla="*/ 260926 h 554584"/>
              <a:gd name="connsiteX1-87" fmla="*/ 150010 w 471470"/>
              <a:gd name="connsiteY1-88" fmla="*/ 0 h 554584"/>
              <a:gd name="connsiteX2-89" fmla="*/ 471470 w 471470"/>
              <a:gd name="connsiteY2-90" fmla="*/ 220104 h 554584"/>
              <a:gd name="connsiteX3-91" fmla="*/ 308035 w 471470"/>
              <a:gd name="connsiteY3-92" fmla="*/ 554584 h 554584"/>
              <a:gd name="connsiteX4-93" fmla="*/ 49134 w 471470"/>
              <a:gd name="connsiteY4-94" fmla="*/ 440285 h 554584"/>
              <a:gd name="connsiteX5-95" fmla="*/ 0 w 471470"/>
              <a:gd name="connsiteY5-96" fmla="*/ 260926 h 554584"/>
              <a:gd name="connsiteX0-97" fmla="*/ 0 w 471470"/>
              <a:gd name="connsiteY0-98" fmla="*/ 260926 h 570912"/>
              <a:gd name="connsiteX1-99" fmla="*/ 150010 w 471470"/>
              <a:gd name="connsiteY1-100" fmla="*/ 0 h 570912"/>
              <a:gd name="connsiteX2-101" fmla="*/ 471470 w 471470"/>
              <a:gd name="connsiteY2-102" fmla="*/ 220104 h 570912"/>
              <a:gd name="connsiteX3-103" fmla="*/ 348856 w 471470"/>
              <a:gd name="connsiteY3-104" fmla="*/ 570912 h 570912"/>
              <a:gd name="connsiteX4-105" fmla="*/ 49134 w 471470"/>
              <a:gd name="connsiteY4-106" fmla="*/ 440285 h 570912"/>
              <a:gd name="connsiteX5-107" fmla="*/ 0 w 471470"/>
              <a:gd name="connsiteY5-108" fmla="*/ 260926 h 570912"/>
              <a:gd name="connsiteX0-109" fmla="*/ 0 w 471470"/>
              <a:gd name="connsiteY0-110" fmla="*/ 270070 h 580056"/>
              <a:gd name="connsiteX1-111" fmla="*/ 140866 w 471470"/>
              <a:gd name="connsiteY1-112" fmla="*/ 0 h 580056"/>
              <a:gd name="connsiteX2-113" fmla="*/ 471470 w 471470"/>
              <a:gd name="connsiteY2-114" fmla="*/ 229248 h 580056"/>
              <a:gd name="connsiteX3-115" fmla="*/ 348856 w 471470"/>
              <a:gd name="connsiteY3-116" fmla="*/ 580056 h 580056"/>
              <a:gd name="connsiteX4-117" fmla="*/ 49134 w 471470"/>
              <a:gd name="connsiteY4-118" fmla="*/ 449429 h 580056"/>
              <a:gd name="connsiteX5-119" fmla="*/ 0 w 471470"/>
              <a:gd name="connsiteY5-120" fmla="*/ 270070 h 580056"/>
              <a:gd name="connsiteX0-121" fmla="*/ 0 w 471470"/>
              <a:gd name="connsiteY0-122" fmla="*/ 251782 h 561768"/>
              <a:gd name="connsiteX1-123" fmla="*/ 131722 w 471470"/>
              <a:gd name="connsiteY1-124" fmla="*/ 0 h 561768"/>
              <a:gd name="connsiteX2-125" fmla="*/ 471470 w 471470"/>
              <a:gd name="connsiteY2-126" fmla="*/ 210960 h 561768"/>
              <a:gd name="connsiteX3-127" fmla="*/ 348856 w 471470"/>
              <a:gd name="connsiteY3-128" fmla="*/ 561768 h 561768"/>
              <a:gd name="connsiteX4-129" fmla="*/ 49134 w 471470"/>
              <a:gd name="connsiteY4-130" fmla="*/ 431141 h 561768"/>
              <a:gd name="connsiteX5-131" fmla="*/ 0 w 471470"/>
              <a:gd name="connsiteY5-132" fmla="*/ 251782 h 561768"/>
              <a:gd name="connsiteX0-133" fmla="*/ 0 w 471470"/>
              <a:gd name="connsiteY0-134" fmla="*/ 260926 h 570912"/>
              <a:gd name="connsiteX1-135" fmla="*/ 168298 w 471470"/>
              <a:gd name="connsiteY1-136" fmla="*/ 0 h 570912"/>
              <a:gd name="connsiteX2-137" fmla="*/ 471470 w 471470"/>
              <a:gd name="connsiteY2-138" fmla="*/ 220104 h 570912"/>
              <a:gd name="connsiteX3-139" fmla="*/ 348856 w 471470"/>
              <a:gd name="connsiteY3-140" fmla="*/ 570912 h 570912"/>
              <a:gd name="connsiteX4-141" fmla="*/ 49134 w 471470"/>
              <a:gd name="connsiteY4-142" fmla="*/ 440285 h 570912"/>
              <a:gd name="connsiteX5-143" fmla="*/ 0 w 471470"/>
              <a:gd name="connsiteY5-144" fmla="*/ 260926 h 570912"/>
              <a:gd name="connsiteX0-145" fmla="*/ 0 w 706873"/>
              <a:gd name="connsiteY0-146" fmla="*/ 284176 h 570912"/>
              <a:gd name="connsiteX1-147" fmla="*/ 403701 w 706873"/>
              <a:gd name="connsiteY1-148" fmla="*/ 0 h 570912"/>
              <a:gd name="connsiteX2-149" fmla="*/ 706873 w 706873"/>
              <a:gd name="connsiteY2-150" fmla="*/ 220104 h 570912"/>
              <a:gd name="connsiteX3-151" fmla="*/ 584259 w 706873"/>
              <a:gd name="connsiteY3-152" fmla="*/ 570912 h 570912"/>
              <a:gd name="connsiteX4-153" fmla="*/ 284537 w 706873"/>
              <a:gd name="connsiteY4-154" fmla="*/ 440285 h 570912"/>
              <a:gd name="connsiteX5-155" fmla="*/ 0 w 706873"/>
              <a:gd name="connsiteY5-156" fmla="*/ 284176 h 570912"/>
              <a:gd name="connsiteX0-157" fmla="*/ 0 w 706873"/>
              <a:gd name="connsiteY0-158" fmla="*/ 223146 h 509882"/>
              <a:gd name="connsiteX1-159" fmla="*/ 403701 w 706873"/>
              <a:gd name="connsiteY1-160" fmla="*/ 0 h 509882"/>
              <a:gd name="connsiteX2-161" fmla="*/ 706873 w 706873"/>
              <a:gd name="connsiteY2-162" fmla="*/ 159074 h 509882"/>
              <a:gd name="connsiteX3-163" fmla="*/ 584259 w 706873"/>
              <a:gd name="connsiteY3-164" fmla="*/ 509882 h 509882"/>
              <a:gd name="connsiteX4-165" fmla="*/ 284537 w 706873"/>
              <a:gd name="connsiteY4-166" fmla="*/ 379255 h 509882"/>
              <a:gd name="connsiteX5-167" fmla="*/ 0 w 706873"/>
              <a:gd name="connsiteY5-168" fmla="*/ 223146 h 509882"/>
              <a:gd name="connsiteX0-169" fmla="*/ 0 w 640030"/>
              <a:gd name="connsiteY0-170" fmla="*/ 223146 h 509882"/>
              <a:gd name="connsiteX1-171" fmla="*/ 403701 w 640030"/>
              <a:gd name="connsiteY1-172" fmla="*/ 0 h 509882"/>
              <a:gd name="connsiteX2-173" fmla="*/ 640030 w 640030"/>
              <a:gd name="connsiteY2-174" fmla="*/ 240448 h 509882"/>
              <a:gd name="connsiteX3-175" fmla="*/ 584259 w 640030"/>
              <a:gd name="connsiteY3-176" fmla="*/ 509882 h 509882"/>
              <a:gd name="connsiteX4-177" fmla="*/ 284537 w 640030"/>
              <a:gd name="connsiteY4-178" fmla="*/ 379255 h 509882"/>
              <a:gd name="connsiteX5-179" fmla="*/ 0 w 640030"/>
              <a:gd name="connsiteY5-180" fmla="*/ 223146 h 509882"/>
              <a:gd name="connsiteX0-181" fmla="*/ 0 w 640030"/>
              <a:gd name="connsiteY0-182" fmla="*/ 223146 h 681349"/>
              <a:gd name="connsiteX1-183" fmla="*/ 403701 w 640030"/>
              <a:gd name="connsiteY1-184" fmla="*/ 0 h 681349"/>
              <a:gd name="connsiteX2-185" fmla="*/ 640030 w 640030"/>
              <a:gd name="connsiteY2-186" fmla="*/ 240448 h 681349"/>
              <a:gd name="connsiteX3-187" fmla="*/ 639477 w 640030"/>
              <a:gd name="connsiteY3-188" fmla="*/ 681349 h 681349"/>
              <a:gd name="connsiteX4-189" fmla="*/ 284537 w 640030"/>
              <a:gd name="connsiteY4-190" fmla="*/ 379255 h 681349"/>
              <a:gd name="connsiteX5-191" fmla="*/ 0 w 640030"/>
              <a:gd name="connsiteY5-192" fmla="*/ 223146 h 681349"/>
              <a:gd name="connsiteX0-193" fmla="*/ 0 w 640030"/>
              <a:gd name="connsiteY0-194" fmla="*/ 223146 h 693126"/>
              <a:gd name="connsiteX1-195" fmla="*/ 403701 w 640030"/>
              <a:gd name="connsiteY1-196" fmla="*/ 0 h 693126"/>
              <a:gd name="connsiteX2-197" fmla="*/ 640030 w 640030"/>
              <a:gd name="connsiteY2-198" fmla="*/ 240448 h 693126"/>
              <a:gd name="connsiteX3-199" fmla="*/ 639477 w 640030"/>
              <a:gd name="connsiteY3-200" fmla="*/ 681349 h 693126"/>
              <a:gd name="connsiteX4-201" fmla="*/ 153757 w 640030"/>
              <a:gd name="connsiteY4-202" fmla="*/ 693126 h 693126"/>
              <a:gd name="connsiteX5-203" fmla="*/ 0 w 640030"/>
              <a:gd name="connsiteY5-204" fmla="*/ 223146 h 693126"/>
              <a:gd name="connsiteX0-205" fmla="*/ 0 w 640030"/>
              <a:gd name="connsiteY0-206" fmla="*/ 170834 h 640814"/>
              <a:gd name="connsiteX1-207" fmla="*/ 415326 w 640030"/>
              <a:gd name="connsiteY1-208" fmla="*/ 0 h 640814"/>
              <a:gd name="connsiteX2-209" fmla="*/ 640030 w 640030"/>
              <a:gd name="connsiteY2-210" fmla="*/ 188136 h 640814"/>
              <a:gd name="connsiteX3-211" fmla="*/ 639477 w 640030"/>
              <a:gd name="connsiteY3-212" fmla="*/ 629037 h 640814"/>
              <a:gd name="connsiteX4-213" fmla="*/ 153757 w 640030"/>
              <a:gd name="connsiteY4-214" fmla="*/ 640814 h 640814"/>
              <a:gd name="connsiteX5-215" fmla="*/ 0 w 640030"/>
              <a:gd name="connsiteY5-216" fmla="*/ 170834 h 640814"/>
              <a:gd name="connsiteX0-217" fmla="*/ 0 w 639477"/>
              <a:gd name="connsiteY0-218" fmla="*/ 170834 h 640814"/>
              <a:gd name="connsiteX1-219" fmla="*/ 415326 w 639477"/>
              <a:gd name="connsiteY1-220" fmla="*/ 0 h 640814"/>
              <a:gd name="connsiteX2-221" fmla="*/ 584812 w 639477"/>
              <a:gd name="connsiteY2-222" fmla="*/ 211386 h 640814"/>
              <a:gd name="connsiteX3-223" fmla="*/ 639477 w 639477"/>
              <a:gd name="connsiteY3-224" fmla="*/ 629037 h 640814"/>
              <a:gd name="connsiteX4-225" fmla="*/ 153757 w 639477"/>
              <a:gd name="connsiteY4-226" fmla="*/ 640814 h 640814"/>
              <a:gd name="connsiteX5-227" fmla="*/ 0 w 639477"/>
              <a:gd name="connsiteY5-228" fmla="*/ 170834 h 640814"/>
              <a:gd name="connsiteX0-229" fmla="*/ 0 w 639477"/>
              <a:gd name="connsiteY0-230" fmla="*/ 170834 h 640814"/>
              <a:gd name="connsiteX1-231" fmla="*/ 415326 w 639477"/>
              <a:gd name="connsiteY1-232" fmla="*/ 0 h 640814"/>
              <a:gd name="connsiteX2-233" fmla="*/ 584812 w 639477"/>
              <a:gd name="connsiteY2-234" fmla="*/ 211386 h 640814"/>
              <a:gd name="connsiteX3-235" fmla="*/ 639477 w 639477"/>
              <a:gd name="connsiteY3-236" fmla="*/ 629037 h 640814"/>
              <a:gd name="connsiteX4-237" fmla="*/ 153757 w 639477"/>
              <a:gd name="connsiteY4-238" fmla="*/ 640814 h 640814"/>
              <a:gd name="connsiteX5-239" fmla="*/ 0 w 639477"/>
              <a:gd name="connsiteY5-240" fmla="*/ 170834 h 640814"/>
              <a:gd name="connsiteX0-241" fmla="*/ 0 w 613322"/>
              <a:gd name="connsiteY0-242" fmla="*/ 170834 h 640814"/>
              <a:gd name="connsiteX1-243" fmla="*/ 415326 w 613322"/>
              <a:gd name="connsiteY1-244" fmla="*/ 0 h 640814"/>
              <a:gd name="connsiteX2-245" fmla="*/ 584812 w 613322"/>
              <a:gd name="connsiteY2-246" fmla="*/ 211386 h 640814"/>
              <a:gd name="connsiteX3-247" fmla="*/ 613321 w 613322"/>
              <a:gd name="connsiteY3-248" fmla="*/ 565100 h 640814"/>
              <a:gd name="connsiteX4-249" fmla="*/ 153757 w 613322"/>
              <a:gd name="connsiteY4-250" fmla="*/ 640814 h 640814"/>
              <a:gd name="connsiteX5-251" fmla="*/ 0 w 613322"/>
              <a:gd name="connsiteY5-252" fmla="*/ 170834 h 640814"/>
              <a:gd name="connsiteX0-253" fmla="*/ 0 w 613321"/>
              <a:gd name="connsiteY0-254" fmla="*/ 170834 h 640814"/>
              <a:gd name="connsiteX1-255" fmla="*/ 415326 w 613321"/>
              <a:gd name="connsiteY1-256" fmla="*/ 0 h 640814"/>
              <a:gd name="connsiteX2-257" fmla="*/ 584812 w 613321"/>
              <a:gd name="connsiteY2-258" fmla="*/ 211386 h 640814"/>
              <a:gd name="connsiteX3-259" fmla="*/ 613321 w 613321"/>
              <a:gd name="connsiteY3-260" fmla="*/ 565100 h 640814"/>
              <a:gd name="connsiteX4-261" fmla="*/ 153757 w 613321"/>
              <a:gd name="connsiteY4-262" fmla="*/ 640814 h 640814"/>
              <a:gd name="connsiteX5-263" fmla="*/ 0 w 613321"/>
              <a:gd name="connsiteY5-264" fmla="*/ 170834 h 640814"/>
              <a:gd name="connsiteX0-265" fmla="*/ 0 w 613321"/>
              <a:gd name="connsiteY0-266" fmla="*/ 170834 h 640814"/>
              <a:gd name="connsiteX1-267" fmla="*/ 415326 w 613321"/>
              <a:gd name="connsiteY1-268" fmla="*/ 0 h 640814"/>
              <a:gd name="connsiteX2-269" fmla="*/ 449039 w 613321"/>
              <a:gd name="connsiteY2-270" fmla="*/ 269172 h 640814"/>
              <a:gd name="connsiteX3-271" fmla="*/ 613321 w 613321"/>
              <a:gd name="connsiteY3-272" fmla="*/ 565100 h 640814"/>
              <a:gd name="connsiteX4-273" fmla="*/ 153757 w 613321"/>
              <a:gd name="connsiteY4-274" fmla="*/ 640814 h 640814"/>
              <a:gd name="connsiteX5-275" fmla="*/ 0 w 613321"/>
              <a:gd name="connsiteY5-276" fmla="*/ 170834 h 640814"/>
              <a:gd name="connsiteX0-277" fmla="*/ 0 w 613321"/>
              <a:gd name="connsiteY0-278" fmla="*/ 170834 h 640814"/>
              <a:gd name="connsiteX1-279" fmla="*/ 415326 w 613321"/>
              <a:gd name="connsiteY1-280" fmla="*/ 0 h 640814"/>
              <a:gd name="connsiteX2-281" fmla="*/ 455211 w 613321"/>
              <a:gd name="connsiteY2-282" fmla="*/ 278296 h 640814"/>
              <a:gd name="connsiteX3-283" fmla="*/ 613321 w 613321"/>
              <a:gd name="connsiteY3-284" fmla="*/ 565100 h 640814"/>
              <a:gd name="connsiteX4-285" fmla="*/ 153757 w 613321"/>
              <a:gd name="connsiteY4-286" fmla="*/ 640814 h 640814"/>
              <a:gd name="connsiteX5-287" fmla="*/ 0 w 613321"/>
              <a:gd name="connsiteY5-288" fmla="*/ 170834 h 640814"/>
              <a:gd name="connsiteX0-289" fmla="*/ 0 w 613321"/>
              <a:gd name="connsiteY0-290" fmla="*/ 106966 h 576946"/>
              <a:gd name="connsiteX1-291" fmla="*/ 393726 w 613321"/>
              <a:gd name="connsiteY1-292" fmla="*/ 0 h 576946"/>
              <a:gd name="connsiteX2-293" fmla="*/ 455211 w 613321"/>
              <a:gd name="connsiteY2-294" fmla="*/ 214428 h 576946"/>
              <a:gd name="connsiteX3-295" fmla="*/ 613321 w 613321"/>
              <a:gd name="connsiteY3-296" fmla="*/ 501232 h 576946"/>
              <a:gd name="connsiteX4-297" fmla="*/ 153757 w 613321"/>
              <a:gd name="connsiteY4-298" fmla="*/ 576946 h 576946"/>
              <a:gd name="connsiteX5-299" fmla="*/ 0 w 613321"/>
              <a:gd name="connsiteY5-300" fmla="*/ 106966 h 576946"/>
              <a:gd name="connsiteX0-301" fmla="*/ 0 w 613321"/>
              <a:gd name="connsiteY0-302" fmla="*/ 37015 h 506995"/>
              <a:gd name="connsiteX1-303" fmla="*/ 406069 w 613321"/>
              <a:gd name="connsiteY1-304" fmla="*/ 0 h 506995"/>
              <a:gd name="connsiteX2-305" fmla="*/ 455211 w 613321"/>
              <a:gd name="connsiteY2-306" fmla="*/ 144477 h 506995"/>
              <a:gd name="connsiteX3-307" fmla="*/ 613321 w 613321"/>
              <a:gd name="connsiteY3-308" fmla="*/ 431281 h 506995"/>
              <a:gd name="connsiteX4-309" fmla="*/ 153757 w 613321"/>
              <a:gd name="connsiteY4-310" fmla="*/ 506995 h 506995"/>
              <a:gd name="connsiteX5-311" fmla="*/ 0 w 613321"/>
              <a:gd name="connsiteY5-312" fmla="*/ 37015 h 506995"/>
              <a:gd name="connsiteX0-313" fmla="*/ 0 w 613321"/>
              <a:gd name="connsiteY0-314" fmla="*/ 37015 h 506995"/>
              <a:gd name="connsiteX1-315" fmla="*/ 406069 w 613321"/>
              <a:gd name="connsiteY1-316" fmla="*/ 0 h 506995"/>
              <a:gd name="connsiteX2-317" fmla="*/ 464468 w 613321"/>
              <a:gd name="connsiteY2-318" fmla="*/ 177932 h 506995"/>
              <a:gd name="connsiteX3-319" fmla="*/ 613321 w 613321"/>
              <a:gd name="connsiteY3-320" fmla="*/ 431281 h 506995"/>
              <a:gd name="connsiteX4-321" fmla="*/ 153757 w 613321"/>
              <a:gd name="connsiteY4-322" fmla="*/ 506995 h 506995"/>
              <a:gd name="connsiteX5-323" fmla="*/ 0 w 613321"/>
              <a:gd name="connsiteY5-324" fmla="*/ 37015 h 506995"/>
              <a:gd name="connsiteX0-325" fmla="*/ 0 w 464468"/>
              <a:gd name="connsiteY0-326" fmla="*/ 37015 h 506995"/>
              <a:gd name="connsiteX1-327" fmla="*/ 406069 w 464468"/>
              <a:gd name="connsiteY1-328" fmla="*/ 0 h 506995"/>
              <a:gd name="connsiteX2-329" fmla="*/ 464468 w 464468"/>
              <a:gd name="connsiteY2-330" fmla="*/ 177932 h 506995"/>
              <a:gd name="connsiteX3-331" fmla="*/ 440520 w 464468"/>
              <a:gd name="connsiteY3-332" fmla="*/ 291379 h 506995"/>
              <a:gd name="connsiteX4-333" fmla="*/ 153757 w 464468"/>
              <a:gd name="connsiteY4-334" fmla="*/ 506995 h 506995"/>
              <a:gd name="connsiteX5-335" fmla="*/ 0 w 464468"/>
              <a:gd name="connsiteY5-336" fmla="*/ 37015 h 506995"/>
              <a:gd name="connsiteX0-337" fmla="*/ 0 w 440520"/>
              <a:gd name="connsiteY0-338" fmla="*/ 37015 h 506995"/>
              <a:gd name="connsiteX1-339" fmla="*/ 406069 w 440520"/>
              <a:gd name="connsiteY1-340" fmla="*/ 0 h 506995"/>
              <a:gd name="connsiteX2-341" fmla="*/ 436696 w 440520"/>
              <a:gd name="connsiteY2-342" fmla="*/ 184015 h 506995"/>
              <a:gd name="connsiteX3-343" fmla="*/ 440520 w 440520"/>
              <a:gd name="connsiteY3-344" fmla="*/ 291379 h 506995"/>
              <a:gd name="connsiteX4-345" fmla="*/ 153757 w 440520"/>
              <a:gd name="connsiteY4-346" fmla="*/ 506995 h 506995"/>
              <a:gd name="connsiteX5-347" fmla="*/ 0 w 440520"/>
              <a:gd name="connsiteY5-348" fmla="*/ 37015 h 506995"/>
              <a:gd name="connsiteX0-349" fmla="*/ 0 w 440520"/>
              <a:gd name="connsiteY0-350" fmla="*/ 37015 h 445844"/>
              <a:gd name="connsiteX1-351" fmla="*/ 406069 w 440520"/>
              <a:gd name="connsiteY1-352" fmla="*/ 0 h 445844"/>
              <a:gd name="connsiteX2-353" fmla="*/ 436696 w 440520"/>
              <a:gd name="connsiteY2-354" fmla="*/ 184015 h 445844"/>
              <a:gd name="connsiteX3-355" fmla="*/ 440520 w 440520"/>
              <a:gd name="connsiteY3-356" fmla="*/ 291379 h 445844"/>
              <a:gd name="connsiteX4-357" fmla="*/ 180347 w 440520"/>
              <a:gd name="connsiteY4-358" fmla="*/ 445844 h 445844"/>
              <a:gd name="connsiteX5-359" fmla="*/ 0 w 440520"/>
              <a:gd name="connsiteY5-360" fmla="*/ 37015 h 445844"/>
              <a:gd name="connsiteX0-361" fmla="*/ 0 w 331206"/>
              <a:gd name="connsiteY0-362" fmla="*/ 92342 h 445844"/>
              <a:gd name="connsiteX1-363" fmla="*/ 296755 w 331206"/>
              <a:gd name="connsiteY1-364" fmla="*/ 0 h 445844"/>
              <a:gd name="connsiteX2-365" fmla="*/ 327382 w 331206"/>
              <a:gd name="connsiteY2-366" fmla="*/ 184015 h 445844"/>
              <a:gd name="connsiteX3-367" fmla="*/ 331206 w 331206"/>
              <a:gd name="connsiteY3-368" fmla="*/ 291379 h 445844"/>
              <a:gd name="connsiteX4-369" fmla="*/ 71033 w 331206"/>
              <a:gd name="connsiteY4-370" fmla="*/ 445844 h 445844"/>
              <a:gd name="connsiteX5-371" fmla="*/ 0 w 331206"/>
              <a:gd name="connsiteY5-372" fmla="*/ 92342 h 445844"/>
              <a:gd name="connsiteX0-373" fmla="*/ 0 w 409023"/>
              <a:gd name="connsiteY0-374" fmla="*/ 182612 h 536114"/>
              <a:gd name="connsiteX1-375" fmla="*/ 409023 w 409023"/>
              <a:gd name="connsiteY1-376" fmla="*/ 0 h 536114"/>
              <a:gd name="connsiteX2-377" fmla="*/ 327382 w 409023"/>
              <a:gd name="connsiteY2-378" fmla="*/ 274285 h 536114"/>
              <a:gd name="connsiteX3-379" fmla="*/ 331206 w 409023"/>
              <a:gd name="connsiteY3-380" fmla="*/ 381649 h 536114"/>
              <a:gd name="connsiteX4-381" fmla="*/ 71033 w 409023"/>
              <a:gd name="connsiteY4-382" fmla="*/ 536114 h 536114"/>
              <a:gd name="connsiteX5-383" fmla="*/ 0 w 409023"/>
              <a:gd name="connsiteY5-384" fmla="*/ 182612 h 536114"/>
              <a:gd name="connsiteX0-385" fmla="*/ 0 w 379479"/>
              <a:gd name="connsiteY0-386" fmla="*/ 217555 h 571057"/>
              <a:gd name="connsiteX1-387" fmla="*/ 379479 w 379479"/>
              <a:gd name="connsiteY1-388" fmla="*/ 0 h 571057"/>
              <a:gd name="connsiteX2-389" fmla="*/ 327382 w 379479"/>
              <a:gd name="connsiteY2-390" fmla="*/ 309228 h 571057"/>
              <a:gd name="connsiteX3-391" fmla="*/ 331206 w 379479"/>
              <a:gd name="connsiteY3-392" fmla="*/ 416592 h 571057"/>
              <a:gd name="connsiteX4-393" fmla="*/ 71033 w 379479"/>
              <a:gd name="connsiteY4-394" fmla="*/ 571057 h 571057"/>
              <a:gd name="connsiteX5-395" fmla="*/ 0 w 379479"/>
              <a:gd name="connsiteY5-396" fmla="*/ 217555 h 571057"/>
              <a:gd name="connsiteX0-397" fmla="*/ 0 w 381732"/>
              <a:gd name="connsiteY0-398" fmla="*/ 217555 h 571057"/>
              <a:gd name="connsiteX1-399" fmla="*/ 379479 w 381732"/>
              <a:gd name="connsiteY1-400" fmla="*/ 0 h 571057"/>
              <a:gd name="connsiteX2-401" fmla="*/ 381732 w 381732"/>
              <a:gd name="connsiteY2-402" fmla="*/ 9724 h 571057"/>
              <a:gd name="connsiteX3-403" fmla="*/ 327382 w 381732"/>
              <a:gd name="connsiteY3-404" fmla="*/ 309228 h 571057"/>
              <a:gd name="connsiteX4-405" fmla="*/ 331206 w 381732"/>
              <a:gd name="connsiteY4-406" fmla="*/ 416592 h 571057"/>
              <a:gd name="connsiteX5-407" fmla="*/ 71033 w 381732"/>
              <a:gd name="connsiteY5-408" fmla="*/ 571057 h 571057"/>
              <a:gd name="connsiteX6" fmla="*/ 0 w 381732"/>
              <a:gd name="connsiteY6" fmla="*/ 217555 h 571057"/>
              <a:gd name="connsiteX0-409" fmla="*/ 0 w 408322"/>
              <a:gd name="connsiteY0-410" fmla="*/ 217555 h 571057"/>
              <a:gd name="connsiteX1-411" fmla="*/ 379479 w 408322"/>
              <a:gd name="connsiteY1-412" fmla="*/ 0 h 571057"/>
              <a:gd name="connsiteX2-413" fmla="*/ 408322 w 408322"/>
              <a:gd name="connsiteY2-414" fmla="*/ 47579 h 571057"/>
              <a:gd name="connsiteX3-415" fmla="*/ 327382 w 408322"/>
              <a:gd name="connsiteY3-416" fmla="*/ 309228 h 571057"/>
              <a:gd name="connsiteX4-417" fmla="*/ 331206 w 408322"/>
              <a:gd name="connsiteY4-418" fmla="*/ 416592 h 571057"/>
              <a:gd name="connsiteX5-419" fmla="*/ 71033 w 408322"/>
              <a:gd name="connsiteY5-420" fmla="*/ 571057 h 571057"/>
              <a:gd name="connsiteX6-421" fmla="*/ 0 w 408322"/>
              <a:gd name="connsiteY6-422" fmla="*/ 217555 h 571057"/>
              <a:gd name="connsiteX0-423" fmla="*/ 0 w 408322"/>
              <a:gd name="connsiteY0-424" fmla="*/ 223379 h 576881"/>
              <a:gd name="connsiteX1-425" fmla="*/ 311527 w 408322"/>
              <a:gd name="connsiteY1-426" fmla="*/ 0 h 576881"/>
              <a:gd name="connsiteX2-427" fmla="*/ 408322 w 408322"/>
              <a:gd name="connsiteY2-428" fmla="*/ 53403 h 576881"/>
              <a:gd name="connsiteX3-429" fmla="*/ 327382 w 408322"/>
              <a:gd name="connsiteY3-430" fmla="*/ 315052 h 576881"/>
              <a:gd name="connsiteX4-431" fmla="*/ 331206 w 408322"/>
              <a:gd name="connsiteY4-432" fmla="*/ 422416 h 576881"/>
              <a:gd name="connsiteX5-433" fmla="*/ 71033 w 408322"/>
              <a:gd name="connsiteY5-434" fmla="*/ 576881 h 576881"/>
              <a:gd name="connsiteX6-435" fmla="*/ 0 w 408322"/>
              <a:gd name="connsiteY6-436" fmla="*/ 223379 h 576881"/>
              <a:gd name="connsiteX0-437" fmla="*/ 0 w 491046"/>
              <a:gd name="connsiteY0-438" fmla="*/ 223379 h 576881"/>
              <a:gd name="connsiteX1-439" fmla="*/ 311527 w 491046"/>
              <a:gd name="connsiteY1-440" fmla="*/ 0 h 576881"/>
              <a:gd name="connsiteX2-441" fmla="*/ 491046 w 491046"/>
              <a:gd name="connsiteY2-442" fmla="*/ 152409 h 576881"/>
              <a:gd name="connsiteX3-443" fmla="*/ 327382 w 491046"/>
              <a:gd name="connsiteY3-444" fmla="*/ 315052 h 576881"/>
              <a:gd name="connsiteX4-445" fmla="*/ 331206 w 491046"/>
              <a:gd name="connsiteY4-446" fmla="*/ 422416 h 576881"/>
              <a:gd name="connsiteX5-447" fmla="*/ 71033 w 491046"/>
              <a:gd name="connsiteY5-448" fmla="*/ 576881 h 576881"/>
              <a:gd name="connsiteX6-449" fmla="*/ 0 w 491046"/>
              <a:gd name="connsiteY6-450" fmla="*/ 223379 h 576881"/>
              <a:gd name="connsiteX0-451" fmla="*/ 0 w 478422"/>
              <a:gd name="connsiteY0-452" fmla="*/ 202643 h 576881"/>
              <a:gd name="connsiteX1-453" fmla="*/ 298903 w 478422"/>
              <a:gd name="connsiteY1-454" fmla="*/ 0 h 576881"/>
              <a:gd name="connsiteX2-455" fmla="*/ 478422 w 478422"/>
              <a:gd name="connsiteY2-456" fmla="*/ 152409 h 576881"/>
              <a:gd name="connsiteX3-457" fmla="*/ 314758 w 478422"/>
              <a:gd name="connsiteY3-458" fmla="*/ 315052 h 576881"/>
              <a:gd name="connsiteX4-459" fmla="*/ 318582 w 478422"/>
              <a:gd name="connsiteY4-460" fmla="*/ 422416 h 576881"/>
              <a:gd name="connsiteX5-461" fmla="*/ 58409 w 478422"/>
              <a:gd name="connsiteY5-462" fmla="*/ 576881 h 576881"/>
              <a:gd name="connsiteX6-463" fmla="*/ 0 w 478422"/>
              <a:gd name="connsiteY6-464" fmla="*/ 202643 h 576881"/>
              <a:gd name="connsiteX0-465" fmla="*/ 0 w 478422"/>
              <a:gd name="connsiteY0-466" fmla="*/ 320947 h 695185"/>
              <a:gd name="connsiteX1-467" fmla="*/ 273014 w 478422"/>
              <a:gd name="connsiteY1-468" fmla="*/ 0 h 695185"/>
              <a:gd name="connsiteX2-469" fmla="*/ 478422 w 478422"/>
              <a:gd name="connsiteY2-470" fmla="*/ 270713 h 695185"/>
              <a:gd name="connsiteX3-471" fmla="*/ 314758 w 478422"/>
              <a:gd name="connsiteY3-472" fmla="*/ 433356 h 695185"/>
              <a:gd name="connsiteX4-473" fmla="*/ 318582 w 478422"/>
              <a:gd name="connsiteY4-474" fmla="*/ 540720 h 695185"/>
              <a:gd name="connsiteX5-475" fmla="*/ 58409 w 478422"/>
              <a:gd name="connsiteY5-476" fmla="*/ 695185 h 695185"/>
              <a:gd name="connsiteX6-477" fmla="*/ 0 w 478422"/>
              <a:gd name="connsiteY6-478" fmla="*/ 320947 h 695185"/>
              <a:gd name="connsiteX0-479" fmla="*/ 0 w 683179"/>
              <a:gd name="connsiteY0-480" fmla="*/ 320947 h 695185"/>
              <a:gd name="connsiteX1-481" fmla="*/ 273014 w 683179"/>
              <a:gd name="connsiteY1-482" fmla="*/ 0 h 695185"/>
              <a:gd name="connsiteX2-483" fmla="*/ 683179 w 683179"/>
              <a:gd name="connsiteY2-484" fmla="*/ 291590 h 695185"/>
              <a:gd name="connsiteX3-485" fmla="*/ 314758 w 683179"/>
              <a:gd name="connsiteY3-486" fmla="*/ 433356 h 695185"/>
              <a:gd name="connsiteX4-487" fmla="*/ 318582 w 683179"/>
              <a:gd name="connsiteY4-488" fmla="*/ 540720 h 695185"/>
              <a:gd name="connsiteX5-489" fmla="*/ 58409 w 683179"/>
              <a:gd name="connsiteY5-490" fmla="*/ 695185 h 695185"/>
              <a:gd name="connsiteX6-491" fmla="*/ 0 w 683179"/>
              <a:gd name="connsiteY6-492" fmla="*/ 320947 h 695185"/>
              <a:gd name="connsiteX0-493" fmla="*/ 0 w 683179"/>
              <a:gd name="connsiteY0-494" fmla="*/ 320947 h 695185"/>
              <a:gd name="connsiteX1-495" fmla="*/ 273014 w 683179"/>
              <a:gd name="connsiteY1-496" fmla="*/ 0 h 695185"/>
              <a:gd name="connsiteX2-497" fmla="*/ 683179 w 683179"/>
              <a:gd name="connsiteY2-498" fmla="*/ 291590 h 695185"/>
              <a:gd name="connsiteX3-499" fmla="*/ 430081 w 683179"/>
              <a:gd name="connsiteY3-500" fmla="*/ 577176 h 695185"/>
              <a:gd name="connsiteX4-501" fmla="*/ 318582 w 683179"/>
              <a:gd name="connsiteY4-502" fmla="*/ 540720 h 695185"/>
              <a:gd name="connsiteX5-503" fmla="*/ 58409 w 683179"/>
              <a:gd name="connsiteY5-504" fmla="*/ 695185 h 695185"/>
              <a:gd name="connsiteX6-505" fmla="*/ 0 w 683179"/>
              <a:gd name="connsiteY6-506" fmla="*/ 320947 h 695185"/>
              <a:gd name="connsiteX0-507" fmla="*/ 0 w 683179"/>
              <a:gd name="connsiteY0-508" fmla="*/ 320947 h 762456"/>
              <a:gd name="connsiteX1-509" fmla="*/ 273014 w 683179"/>
              <a:gd name="connsiteY1-510" fmla="*/ 0 h 762456"/>
              <a:gd name="connsiteX2-511" fmla="*/ 683179 w 683179"/>
              <a:gd name="connsiteY2-512" fmla="*/ 291590 h 762456"/>
              <a:gd name="connsiteX3-513" fmla="*/ 430081 w 683179"/>
              <a:gd name="connsiteY3-514" fmla="*/ 577176 h 762456"/>
              <a:gd name="connsiteX4-515" fmla="*/ 318582 w 683179"/>
              <a:gd name="connsiteY4-516" fmla="*/ 540720 h 762456"/>
              <a:gd name="connsiteX5-517" fmla="*/ 34873 w 683179"/>
              <a:gd name="connsiteY5-518" fmla="*/ 762456 h 762456"/>
              <a:gd name="connsiteX6-519" fmla="*/ 0 w 683179"/>
              <a:gd name="connsiteY6-520" fmla="*/ 320947 h 762456"/>
              <a:gd name="connsiteX0-521" fmla="*/ 0 w 652583"/>
              <a:gd name="connsiteY0-522" fmla="*/ 276873 h 762456"/>
              <a:gd name="connsiteX1-523" fmla="*/ 242418 w 652583"/>
              <a:gd name="connsiteY1-524" fmla="*/ 0 h 762456"/>
              <a:gd name="connsiteX2-525" fmla="*/ 652583 w 652583"/>
              <a:gd name="connsiteY2-526" fmla="*/ 291590 h 762456"/>
              <a:gd name="connsiteX3-527" fmla="*/ 399485 w 652583"/>
              <a:gd name="connsiteY3-528" fmla="*/ 577176 h 762456"/>
              <a:gd name="connsiteX4-529" fmla="*/ 287986 w 652583"/>
              <a:gd name="connsiteY4-530" fmla="*/ 540720 h 762456"/>
              <a:gd name="connsiteX5-531" fmla="*/ 4277 w 652583"/>
              <a:gd name="connsiteY5-532" fmla="*/ 762456 h 762456"/>
              <a:gd name="connsiteX6-533" fmla="*/ 0 w 652583"/>
              <a:gd name="connsiteY6-534" fmla="*/ 276873 h 762456"/>
              <a:gd name="connsiteX0-535" fmla="*/ 153420 w 648316"/>
              <a:gd name="connsiteY0-536" fmla="*/ 249037 h 762456"/>
              <a:gd name="connsiteX1-537" fmla="*/ 238151 w 648316"/>
              <a:gd name="connsiteY1-538" fmla="*/ 0 h 762456"/>
              <a:gd name="connsiteX2-539" fmla="*/ 648316 w 648316"/>
              <a:gd name="connsiteY2-540" fmla="*/ 291590 h 762456"/>
              <a:gd name="connsiteX3-541" fmla="*/ 395218 w 648316"/>
              <a:gd name="connsiteY3-542" fmla="*/ 577176 h 762456"/>
              <a:gd name="connsiteX4-543" fmla="*/ 283719 w 648316"/>
              <a:gd name="connsiteY4-544" fmla="*/ 540720 h 762456"/>
              <a:gd name="connsiteX5-545" fmla="*/ 10 w 648316"/>
              <a:gd name="connsiteY5-546" fmla="*/ 762456 h 762456"/>
              <a:gd name="connsiteX6-547" fmla="*/ 153420 w 648316"/>
              <a:gd name="connsiteY6-548" fmla="*/ 249037 h 762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421" y="connsiteY6-422"/>
              </a:cxn>
            </a:cxnLst>
            <a:rect l="l" t="t" r="r" b="b"/>
            <a:pathLst>
              <a:path w="648316" h="762456">
                <a:moveTo>
                  <a:pt x="153420" y="249037"/>
                </a:moveTo>
                <a:lnTo>
                  <a:pt x="238151" y="0"/>
                </a:lnTo>
                <a:lnTo>
                  <a:pt x="648316" y="291590"/>
                </a:lnTo>
                <a:lnTo>
                  <a:pt x="395218" y="577176"/>
                </a:lnTo>
                <a:lnTo>
                  <a:pt x="283719" y="540720"/>
                </a:lnTo>
                <a:lnTo>
                  <a:pt x="10" y="762456"/>
                </a:lnTo>
                <a:cubicBezTo>
                  <a:pt x="-1416" y="600595"/>
                  <a:pt x="154846" y="410898"/>
                  <a:pt x="153420" y="249037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" name="矩形 17"/>
          <p:cNvSpPr/>
          <p:nvPr/>
        </p:nvSpPr>
        <p:spPr>
          <a:xfrm>
            <a:off x="6433231" y="50725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RPC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Phase 2: write data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dirty="0">
                <a:solidFill>
                  <a:srgbClr val="BE384B"/>
                </a:solidFill>
              </a:rPr>
              <a:t>Add</a:t>
            </a:r>
            <a:r>
              <a:rPr kumimoji="1" lang="en-US" altLang="zh-CN" b="0" dirty="0"/>
              <a:t> 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data to the file (commit)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Client waits for replicas’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receiving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Send a </a:t>
            </a:r>
            <a:r>
              <a:rPr kumimoji="1" lang="en-US" altLang="zh-CN" b="1" dirty="0">
                <a:solidFill>
                  <a:srgbClr val="BE384B"/>
                </a:solidFill>
              </a:rPr>
              <a:t>write</a:t>
            </a:r>
            <a:r>
              <a:rPr kumimoji="1" lang="en-US" altLang="zh-CN" dirty="0"/>
              <a:t> request to 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is responsible for serialization of writes (applying then forwarding)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Once all acks have been received </a:t>
            </a:r>
            <a:br>
              <a:rPr kumimoji="1" lang="en-US" altLang="zh-CN" dirty="0"/>
            </a:b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zh-CN" dirty="0"/>
              <a:t> 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sends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ack the client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ounded Rectangle 3"/>
          <p:cNvSpPr/>
          <p:nvPr/>
        </p:nvSpPr>
        <p:spPr>
          <a:xfrm>
            <a:off x="1668760" y="4591200"/>
            <a:ext cx="108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b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App</a:t>
            </a:r>
            <a:endParaRPr lang="zh-CN" altLang="en-US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3345160" y="4591200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5979160" y="402217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secondary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5979160" y="4900944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secondary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" name="Straight Arrow Connector 10"/>
          <p:cNvCxnSpPr>
            <a:stCxn id="6" idx="3"/>
            <a:endCxn id="7" idx="1"/>
          </p:cNvCxnSpPr>
          <p:nvPr/>
        </p:nvCxnSpPr>
        <p:spPr>
          <a:xfrm flipV="1">
            <a:off x="5217160" y="4346172"/>
            <a:ext cx="762000" cy="5690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>
            <a:stCxn id="6" idx="3"/>
            <a:endCxn id="8" idx="1"/>
          </p:cNvCxnSpPr>
          <p:nvPr/>
        </p:nvCxnSpPr>
        <p:spPr>
          <a:xfrm>
            <a:off x="5217160" y="4915200"/>
            <a:ext cx="762000" cy="309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/>
          <p:cNvCxnSpPr>
            <a:stCxn id="5" idx="3"/>
            <a:endCxn id="6" idx="1"/>
          </p:cNvCxnSpPr>
          <p:nvPr/>
        </p:nvCxnSpPr>
        <p:spPr>
          <a:xfrm>
            <a:off x="2748760" y="4915200"/>
            <a:ext cx="59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SC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983318"/>
          </a:xfrm>
        </p:spPr>
        <p:txBody>
          <a:bodyPr>
            <a:normAutofit lnSpcReduction="10000"/>
          </a:bodyPr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In any implementation of SC, there should be some global control mechanism</a:t>
            </a:r>
            <a:endParaRPr kumimoji="1" lang="en-GB" altLang="zh-CN" dirty="0">
              <a:highlight>
                <a:srgbClr val="FFFF00"/>
              </a:highlight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 Scalability &amp; fault-tolerance challenges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Either of writes or reads require memory synchronization operations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Performance issue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1695626" y="3272020"/>
            <a:ext cx="870000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Node-0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1695626" y="4853938"/>
            <a:ext cx="87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Node-1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" name="Straight Connector 12"/>
          <p:cNvCxnSpPr/>
          <p:nvPr/>
        </p:nvCxnSpPr>
        <p:spPr>
          <a:xfrm flipV="1">
            <a:off x="3951429" y="3526020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/>
          <p:cNvCxnSpPr/>
          <p:nvPr/>
        </p:nvCxnSpPr>
        <p:spPr>
          <a:xfrm>
            <a:off x="3443429" y="3530863"/>
            <a:ext cx="381000" cy="151543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/>
          <p:cNvSpPr/>
          <p:nvPr/>
        </p:nvSpPr>
        <p:spPr>
          <a:xfrm>
            <a:off x="2770329" y="3146142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3316429" y="5051142"/>
            <a:ext cx="384393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R(x)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Straight Connector 28"/>
          <p:cNvCxnSpPr/>
          <p:nvPr/>
        </p:nvCxnSpPr>
        <p:spPr>
          <a:xfrm>
            <a:off x="2702126" y="5051142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6"/>
          <p:cNvSpPr/>
          <p:nvPr/>
        </p:nvSpPr>
        <p:spPr>
          <a:xfrm>
            <a:off x="4078429" y="3146142"/>
            <a:ext cx="462940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W(y)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7"/>
          <p:cNvSpPr/>
          <p:nvPr/>
        </p:nvSpPr>
        <p:spPr>
          <a:xfrm>
            <a:off x="4759059" y="5051142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" name="Straight Connector 38"/>
          <p:cNvCxnSpPr/>
          <p:nvPr/>
        </p:nvCxnSpPr>
        <p:spPr>
          <a:xfrm>
            <a:off x="4713430" y="3530864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8"/>
          <p:cNvCxnSpPr/>
          <p:nvPr/>
        </p:nvCxnSpPr>
        <p:spPr>
          <a:xfrm>
            <a:off x="2702126" y="3530863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0"/>
          <p:cNvCxnSpPr/>
          <p:nvPr/>
        </p:nvCxnSpPr>
        <p:spPr>
          <a:xfrm flipV="1">
            <a:off x="5348429" y="3529741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1"/>
          <p:cNvSpPr/>
          <p:nvPr/>
        </p:nvSpPr>
        <p:spPr>
          <a:xfrm>
            <a:off x="5284929" y="3149863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Straight Connector 53"/>
          <p:cNvCxnSpPr/>
          <p:nvPr/>
        </p:nvCxnSpPr>
        <p:spPr>
          <a:xfrm>
            <a:off x="5983430" y="3530864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4"/>
          <p:cNvSpPr/>
          <p:nvPr/>
        </p:nvSpPr>
        <p:spPr>
          <a:xfrm>
            <a:off x="6110429" y="5054863"/>
            <a:ext cx="384393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R(x)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3833929" y="4030497"/>
            <a:ext cx="181618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It’s necessary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56"/>
          <p:cNvSpPr/>
          <p:nvPr/>
        </p:nvSpPr>
        <p:spPr>
          <a:xfrm>
            <a:off x="1933085" y="3780020"/>
            <a:ext cx="240344" cy="1066647"/>
          </a:xfrm>
          <a:custGeom>
            <a:avLst/>
            <a:gdLst>
              <a:gd name="connsiteX0" fmla="*/ 74951 w 152068"/>
              <a:gd name="connsiteY0" fmla="*/ 0 h 1334125"/>
              <a:gd name="connsiteX1" fmla="*/ 149902 w 152068"/>
              <a:gd name="connsiteY1" fmla="*/ 599607 h 1334125"/>
              <a:gd name="connsiteX2" fmla="*/ 0 w 152068"/>
              <a:gd name="connsiteY2" fmla="*/ 1334125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" h="1334125">
                <a:moveTo>
                  <a:pt x="74951" y="0"/>
                </a:moveTo>
                <a:cubicBezTo>
                  <a:pt x="118672" y="188626"/>
                  <a:pt x="162394" y="377253"/>
                  <a:pt x="149902" y="599607"/>
                </a:cubicBezTo>
                <a:cubicBezTo>
                  <a:pt x="137410" y="821961"/>
                  <a:pt x="0" y="1334125"/>
                  <a:pt x="0" y="1334125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7"/>
          <p:cNvSpPr/>
          <p:nvPr/>
        </p:nvSpPr>
        <p:spPr>
          <a:xfrm>
            <a:off x="2235612" y="3809846"/>
            <a:ext cx="128317" cy="1044092"/>
          </a:xfrm>
          <a:custGeom>
            <a:avLst/>
            <a:gdLst>
              <a:gd name="connsiteX0" fmla="*/ 153980 w 153980"/>
              <a:gd name="connsiteY0" fmla="*/ 0 h 1169233"/>
              <a:gd name="connsiteX1" fmla="*/ 19069 w 153980"/>
              <a:gd name="connsiteY1" fmla="*/ 524656 h 1169233"/>
              <a:gd name="connsiteX2" fmla="*/ 4079 w 153980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0" h="1169233">
                <a:moveTo>
                  <a:pt x="153980" y="0"/>
                </a:moveTo>
                <a:cubicBezTo>
                  <a:pt x="99016" y="164892"/>
                  <a:pt x="44052" y="329784"/>
                  <a:pt x="19069" y="524656"/>
                </a:cubicBezTo>
                <a:cubicBezTo>
                  <a:pt x="-5914" y="719528"/>
                  <a:pt x="-918" y="944380"/>
                  <a:pt x="4079" y="116923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Cloud 7"/>
          <p:cNvSpPr/>
          <p:nvPr/>
        </p:nvSpPr>
        <p:spPr>
          <a:xfrm>
            <a:off x="1665429" y="3955406"/>
            <a:ext cx="889000" cy="654957"/>
          </a:xfrm>
          <a:prstGeom prst="cloud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58"/>
          <p:cNvSpPr/>
          <p:nvPr/>
        </p:nvSpPr>
        <p:spPr>
          <a:xfrm>
            <a:off x="6456908" y="4661578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6444208" y="3526020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SC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983318"/>
          </a:xfrm>
        </p:spPr>
        <p:txBody>
          <a:bodyPr>
            <a:normAutofit lnSpcReduction="10000"/>
          </a:bodyPr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In any implementation of SC, there should be some global control mechanism</a:t>
            </a:r>
            <a:endParaRPr kumimoji="1" lang="en-GB" altLang="zh-CN" dirty="0">
              <a:highlight>
                <a:srgbClr val="FFFF00"/>
              </a:highlight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 Scalability &amp; fault-tolerance challenges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Either of writes or reads require memory synchronization operations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Performance issue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695626" y="3272020"/>
            <a:ext cx="870000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Node-0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1695626" y="4853938"/>
            <a:ext cx="87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Node-1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2770329" y="3146142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3316429" y="5051142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Straight Connector 28"/>
          <p:cNvCxnSpPr/>
          <p:nvPr/>
        </p:nvCxnSpPr>
        <p:spPr>
          <a:xfrm>
            <a:off x="2702126" y="5051142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6"/>
          <p:cNvSpPr/>
          <p:nvPr/>
        </p:nvSpPr>
        <p:spPr>
          <a:xfrm>
            <a:off x="4078429" y="3146142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7"/>
          <p:cNvSpPr/>
          <p:nvPr/>
        </p:nvSpPr>
        <p:spPr>
          <a:xfrm>
            <a:off x="4759059" y="5051142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5" name="Straight Connector 48"/>
          <p:cNvCxnSpPr/>
          <p:nvPr/>
        </p:nvCxnSpPr>
        <p:spPr>
          <a:xfrm>
            <a:off x="2702126" y="3530863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1"/>
          <p:cNvSpPr/>
          <p:nvPr/>
        </p:nvSpPr>
        <p:spPr>
          <a:xfrm>
            <a:off x="5284929" y="3149863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6110429" y="5054863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3834130" y="4030345"/>
            <a:ext cx="2414905" cy="30670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about this?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56"/>
          <p:cNvSpPr/>
          <p:nvPr/>
        </p:nvSpPr>
        <p:spPr>
          <a:xfrm>
            <a:off x="1933085" y="3780020"/>
            <a:ext cx="240344" cy="1066647"/>
          </a:xfrm>
          <a:custGeom>
            <a:avLst/>
            <a:gdLst>
              <a:gd name="connsiteX0" fmla="*/ 74951 w 152068"/>
              <a:gd name="connsiteY0" fmla="*/ 0 h 1334125"/>
              <a:gd name="connsiteX1" fmla="*/ 149902 w 152068"/>
              <a:gd name="connsiteY1" fmla="*/ 599607 h 1334125"/>
              <a:gd name="connsiteX2" fmla="*/ 0 w 152068"/>
              <a:gd name="connsiteY2" fmla="*/ 1334125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" h="1334125">
                <a:moveTo>
                  <a:pt x="74951" y="0"/>
                </a:moveTo>
                <a:cubicBezTo>
                  <a:pt x="118672" y="188626"/>
                  <a:pt x="162394" y="377253"/>
                  <a:pt x="149902" y="599607"/>
                </a:cubicBezTo>
                <a:cubicBezTo>
                  <a:pt x="137410" y="821961"/>
                  <a:pt x="0" y="1334125"/>
                  <a:pt x="0" y="1334125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7"/>
          <p:cNvSpPr/>
          <p:nvPr/>
        </p:nvSpPr>
        <p:spPr>
          <a:xfrm>
            <a:off x="2235612" y="3809846"/>
            <a:ext cx="128317" cy="1044092"/>
          </a:xfrm>
          <a:custGeom>
            <a:avLst/>
            <a:gdLst>
              <a:gd name="connsiteX0" fmla="*/ 153980 w 153980"/>
              <a:gd name="connsiteY0" fmla="*/ 0 h 1169233"/>
              <a:gd name="connsiteX1" fmla="*/ 19069 w 153980"/>
              <a:gd name="connsiteY1" fmla="*/ 524656 h 1169233"/>
              <a:gd name="connsiteX2" fmla="*/ 4079 w 153980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0" h="1169233">
                <a:moveTo>
                  <a:pt x="153980" y="0"/>
                </a:moveTo>
                <a:cubicBezTo>
                  <a:pt x="99016" y="164892"/>
                  <a:pt x="44052" y="329784"/>
                  <a:pt x="19069" y="524656"/>
                </a:cubicBezTo>
                <a:cubicBezTo>
                  <a:pt x="-5914" y="719528"/>
                  <a:pt x="-918" y="944380"/>
                  <a:pt x="4079" y="116923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Cloud 7"/>
          <p:cNvSpPr/>
          <p:nvPr/>
        </p:nvSpPr>
        <p:spPr>
          <a:xfrm>
            <a:off x="1665429" y="3955406"/>
            <a:ext cx="889000" cy="654957"/>
          </a:xfrm>
          <a:prstGeom prst="cloud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58"/>
          <p:cNvSpPr/>
          <p:nvPr/>
        </p:nvSpPr>
        <p:spPr>
          <a:xfrm>
            <a:off x="6456908" y="4661578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6444208" y="3526020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SC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6064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Problem: false sharing 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20"/>
          <p:cNvSpPr/>
          <p:nvPr/>
        </p:nvSpPr>
        <p:spPr>
          <a:xfrm>
            <a:off x="7175500" y="4382478"/>
            <a:ext cx="72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21"/>
          <p:cNvSpPr/>
          <p:nvPr/>
        </p:nvSpPr>
        <p:spPr>
          <a:xfrm>
            <a:off x="7175500" y="3845543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7175500" y="4112478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8" name="Rounded Rectangle 26"/>
          <p:cNvSpPr/>
          <p:nvPr/>
        </p:nvSpPr>
        <p:spPr>
          <a:xfrm>
            <a:off x="1554197" y="3297157"/>
            <a:ext cx="870000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Node-0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9" name="Rounded Rectangle 27"/>
          <p:cNvSpPr/>
          <p:nvPr/>
        </p:nvSpPr>
        <p:spPr>
          <a:xfrm>
            <a:off x="1554197" y="4879075"/>
            <a:ext cx="87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Node-1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Rectangle 28"/>
          <p:cNvSpPr/>
          <p:nvPr/>
        </p:nvSpPr>
        <p:spPr>
          <a:xfrm>
            <a:off x="6315479" y="4686715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ectangle 29"/>
          <p:cNvSpPr/>
          <p:nvPr/>
        </p:nvSpPr>
        <p:spPr>
          <a:xfrm>
            <a:off x="6302779" y="3551157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2628900" y="3171279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Rectangle 31"/>
          <p:cNvSpPr/>
          <p:nvPr/>
        </p:nvSpPr>
        <p:spPr>
          <a:xfrm>
            <a:off x="3175000" y="5076279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4" name="Straight Connector 32"/>
          <p:cNvCxnSpPr/>
          <p:nvPr/>
        </p:nvCxnSpPr>
        <p:spPr>
          <a:xfrm>
            <a:off x="2560697" y="5076279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3"/>
          <p:cNvSpPr/>
          <p:nvPr/>
        </p:nvSpPr>
        <p:spPr>
          <a:xfrm>
            <a:off x="3937000" y="3171279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6" name="Rectangle 34"/>
          <p:cNvSpPr/>
          <p:nvPr/>
        </p:nvSpPr>
        <p:spPr>
          <a:xfrm>
            <a:off x="4617630" y="5076279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7" name="Straight Connector 35"/>
          <p:cNvCxnSpPr/>
          <p:nvPr/>
        </p:nvCxnSpPr>
        <p:spPr>
          <a:xfrm>
            <a:off x="2560697" y="3556000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6"/>
          <p:cNvSpPr/>
          <p:nvPr/>
        </p:nvSpPr>
        <p:spPr>
          <a:xfrm>
            <a:off x="5143500" y="3175000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5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5969000" y="5080000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5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0" name="Freeform 39"/>
          <p:cNvSpPr/>
          <p:nvPr/>
        </p:nvSpPr>
        <p:spPr>
          <a:xfrm>
            <a:off x="1791656" y="3805157"/>
            <a:ext cx="240344" cy="1066647"/>
          </a:xfrm>
          <a:custGeom>
            <a:avLst/>
            <a:gdLst>
              <a:gd name="connsiteX0" fmla="*/ 74951 w 152068"/>
              <a:gd name="connsiteY0" fmla="*/ 0 h 1334125"/>
              <a:gd name="connsiteX1" fmla="*/ 149902 w 152068"/>
              <a:gd name="connsiteY1" fmla="*/ 599607 h 1334125"/>
              <a:gd name="connsiteX2" fmla="*/ 0 w 152068"/>
              <a:gd name="connsiteY2" fmla="*/ 1334125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" h="1334125">
                <a:moveTo>
                  <a:pt x="74951" y="0"/>
                </a:moveTo>
                <a:cubicBezTo>
                  <a:pt x="118672" y="188626"/>
                  <a:pt x="162394" y="377253"/>
                  <a:pt x="149902" y="599607"/>
                </a:cubicBezTo>
                <a:cubicBezTo>
                  <a:pt x="137410" y="821961"/>
                  <a:pt x="0" y="1334125"/>
                  <a:pt x="0" y="1334125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40"/>
          <p:cNvSpPr/>
          <p:nvPr/>
        </p:nvSpPr>
        <p:spPr>
          <a:xfrm>
            <a:off x="2094183" y="3834983"/>
            <a:ext cx="128317" cy="1044092"/>
          </a:xfrm>
          <a:custGeom>
            <a:avLst/>
            <a:gdLst>
              <a:gd name="connsiteX0" fmla="*/ 153980 w 153980"/>
              <a:gd name="connsiteY0" fmla="*/ 0 h 1169233"/>
              <a:gd name="connsiteX1" fmla="*/ 19069 w 153980"/>
              <a:gd name="connsiteY1" fmla="*/ 524656 h 1169233"/>
              <a:gd name="connsiteX2" fmla="*/ 4079 w 153980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0" h="1169233">
                <a:moveTo>
                  <a:pt x="153980" y="0"/>
                </a:moveTo>
                <a:cubicBezTo>
                  <a:pt x="99016" y="164892"/>
                  <a:pt x="44052" y="329784"/>
                  <a:pt x="19069" y="524656"/>
                </a:cubicBezTo>
                <a:cubicBezTo>
                  <a:pt x="-5914" y="719528"/>
                  <a:pt x="-918" y="944380"/>
                  <a:pt x="4079" y="116923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Cloud 41"/>
          <p:cNvSpPr/>
          <p:nvPr/>
        </p:nvSpPr>
        <p:spPr>
          <a:xfrm>
            <a:off x="1524000" y="3980543"/>
            <a:ext cx="889000" cy="654957"/>
          </a:xfrm>
          <a:prstGeom prst="cloud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3" name="Straight Connector 44"/>
          <p:cNvCxnSpPr/>
          <p:nvPr/>
        </p:nvCxnSpPr>
        <p:spPr>
          <a:xfrm flipV="1">
            <a:off x="3810000" y="3551157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5"/>
          <p:cNvCxnSpPr/>
          <p:nvPr/>
        </p:nvCxnSpPr>
        <p:spPr>
          <a:xfrm>
            <a:off x="3302000" y="3556000"/>
            <a:ext cx="381000" cy="151543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6"/>
          <p:cNvCxnSpPr/>
          <p:nvPr/>
        </p:nvCxnSpPr>
        <p:spPr>
          <a:xfrm>
            <a:off x="4572001" y="3556001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7"/>
          <p:cNvCxnSpPr/>
          <p:nvPr/>
        </p:nvCxnSpPr>
        <p:spPr>
          <a:xfrm flipV="1">
            <a:off x="5207000" y="3554878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8"/>
          <p:cNvCxnSpPr/>
          <p:nvPr/>
        </p:nvCxnSpPr>
        <p:spPr>
          <a:xfrm>
            <a:off x="5842001" y="3556001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0"/>
          <p:cNvSpPr/>
          <p:nvPr/>
        </p:nvSpPr>
        <p:spPr>
          <a:xfrm>
            <a:off x="3384550" y="4055745"/>
            <a:ext cx="2139950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335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335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en-US" altLang="zh-CN" sz="2335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335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  <a:r>
              <a:rPr lang="en-US" altLang="zh-CN" sz="2335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5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0594" y="1751901"/>
            <a:ext cx="8162812" cy="961583"/>
            <a:chOff x="-1201459" y="1559205"/>
            <a:chExt cx="8162812" cy="961583"/>
          </a:xfrm>
        </p:grpSpPr>
        <p:sp>
          <p:nvSpPr>
            <p:cNvPr id="61" name="矩形 60"/>
            <p:cNvSpPr/>
            <p:nvPr/>
          </p:nvSpPr>
          <p:spPr>
            <a:xfrm>
              <a:off x="-1201459" y="1559205"/>
              <a:ext cx="8162812" cy="756592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-1201459" y="1597458"/>
              <a:ext cx="803617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Two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or 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more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machines access 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different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variables 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within a page 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and at least one of the accesses is a </a:t>
              </a: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write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.</a:t>
              </a:r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SC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Problem: false sharing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Drawbacks 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Ping-Pong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:  the ownership of pages is transferred between two (irrelevant) machines 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Write amplifications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: even I update an integer (8B), the DSM will transfer the entire page (4KB) 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7175500" y="4382478"/>
            <a:ext cx="72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7175500" y="3845543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22"/>
          <p:cNvSpPr/>
          <p:nvPr/>
        </p:nvSpPr>
        <p:spPr>
          <a:xfrm>
            <a:off x="7175500" y="4112478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Data flow </a:t>
            </a:r>
            <a:r>
              <a:rPr kumimoji="1" lang="en-US" altLang="zh-CN" b="0" dirty="0"/>
              <a:t>(phase 1) is different from </a:t>
            </a:r>
            <a:r>
              <a:rPr kumimoji="1" lang="en-US" altLang="zh-CN" dirty="0">
                <a:solidFill>
                  <a:srgbClr val="BE384B"/>
                </a:solidFill>
              </a:rPr>
              <a:t>control flow </a:t>
            </a:r>
            <a:r>
              <a:rPr kumimoji="1" lang="en-US" altLang="zh-CN" b="0" dirty="0"/>
              <a:t>(phase 2)</a:t>
            </a:r>
            <a:endParaRPr kumimoji="1" lang="en-US" altLang="zh-CN" b="0" dirty="0"/>
          </a:p>
          <a:p>
            <a:r>
              <a:rPr kumimoji="1" lang="en-US" altLang="zh-CN" dirty="0">
                <a:solidFill>
                  <a:srgbClr val="BE384B"/>
                </a:solidFill>
              </a:rPr>
              <a:t>Data flow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Client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chunkserver</a:t>
            </a:r>
            <a:r>
              <a:rPr kumimoji="1" lang="en-US" altLang="zh-CN" dirty="0"/>
              <a:t>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zh-CN" dirty="0" err="1"/>
              <a:t>chunkserver</a:t>
            </a:r>
            <a:r>
              <a:rPr kumimoji="1" lang="en-US" altLang="zh-CN" dirty="0"/>
              <a:t>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...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Order does not matter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BE384B"/>
                </a:solidFill>
              </a:rPr>
              <a:t>Control flow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Client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primary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all secondaries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Order 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clients)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BE384B"/>
                </a:solidFill>
              </a:rPr>
              <a:t>Chunk version </a:t>
            </a:r>
            <a:r>
              <a:rPr kumimoji="1" lang="en-US" altLang="zh-CN" b="0" dirty="0"/>
              <a:t>numbers are used to detect if any replica has stale data </a:t>
            </a:r>
            <a:endParaRPr kumimoji="1" lang="en-US" altLang="zh-CN" b="0" dirty="0"/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chunkserver</a:t>
            </a:r>
            <a:endParaRPr kumimoji="1" lang="en-US" altLang="zh-CN" dirty="0"/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in GFS: namespace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No </a:t>
            </a:r>
            <a:r>
              <a:rPr kumimoji="1" lang="en-US" altLang="zh-CN" dirty="0">
                <a:solidFill>
                  <a:srgbClr val="BE384B"/>
                </a:solidFill>
              </a:rPr>
              <a:t>per-directory</a:t>
            </a:r>
            <a:r>
              <a:rPr kumimoji="1" lang="en-US" altLang="zh-CN" b="0" dirty="0"/>
              <a:t> data structure like most file systems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E.g., directory file contains names of all files in the directory</a:t>
            </a:r>
            <a:endParaRPr kumimoji="1" lang="en-US" altLang="zh-CN" dirty="0"/>
          </a:p>
          <a:p>
            <a:r>
              <a:rPr kumimoji="1" lang="en-US" altLang="zh-CN" b="0" dirty="0"/>
              <a:t>No aliases (i.e.,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no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hard or symbolic links)</a:t>
            </a:r>
            <a:endParaRPr kumimoji="1" lang="en-US" altLang="zh-CN" b="0" dirty="0"/>
          </a:p>
          <a:p>
            <a:r>
              <a:rPr kumimoji="1" lang="en-US" altLang="zh-CN" b="0" dirty="0"/>
              <a:t>Namespace is </a:t>
            </a:r>
            <a:r>
              <a:rPr kumimoji="1" lang="en-US" altLang="zh-CN" dirty="0">
                <a:solidFill>
                  <a:srgbClr val="BE384B"/>
                </a:solidFill>
              </a:rPr>
              <a:t>a single lookup table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Maps pathnames to metadata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b015f07-85d9-4771-9bb6-ac0441101dbc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23709</Words>
  <Application>WPS 演示</Application>
  <PresentationFormat>全屏显示(16:10)</PresentationFormat>
  <Paragraphs>1805</Paragraphs>
  <Slides>73</Slides>
  <Notes>27</Notes>
  <HiddenSlides>1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3" baseType="lpstr">
      <vt:lpstr>Arial</vt:lpstr>
      <vt:lpstr>宋体</vt:lpstr>
      <vt:lpstr>Wingdings</vt:lpstr>
      <vt:lpstr>等线</vt:lpstr>
      <vt:lpstr>微软雅黑 Light</vt:lpstr>
      <vt:lpstr>微软雅黑</vt:lpstr>
      <vt:lpstr>Consolas</vt:lpstr>
      <vt:lpstr>Calibri</vt:lpstr>
      <vt:lpstr>Verdana</vt:lpstr>
      <vt:lpstr>Arial Unicode MS</vt:lpstr>
      <vt:lpstr>Eras Medium ITC</vt:lpstr>
      <vt:lpstr>Segoe Print</vt:lpstr>
      <vt:lpstr>Arial</vt:lpstr>
      <vt:lpstr>Comic Sans MS</vt:lpstr>
      <vt:lpstr>Calibri</vt:lpstr>
      <vt:lpstr>msgothic</vt:lpstr>
      <vt:lpstr>msgothic</vt:lpstr>
      <vt:lpstr>Courier New</vt:lpstr>
      <vt:lpstr>Helvetica Neue Medium</vt:lpstr>
      <vt:lpstr>1_Office 主题​​</vt:lpstr>
      <vt:lpstr>Distributed shared memory  and  consistency models  (mostly sequential &amp; release consistency)</vt:lpstr>
      <vt:lpstr>Review: GFS architecture </vt:lpstr>
      <vt:lpstr>Review: GFS files</vt:lpstr>
      <vt:lpstr>Review: Reading a file in GFS</vt:lpstr>
      <vt:lpstr>Review: Writing a File in GFS</vt:lpstr>
      <vt:lpstr>Writing a File in GFS: Two-phases</vt:lpstr>
      <vt:lpstr>Writing a File in GFS: Two-phases</vt:lpstr>
      <vt:lpstr>Writing a File in GFS: Two-phases</vt:lpstr>
      <vt:lpstr>Naming in GFS: namespace </vt:lpstr>
      <vt:lpstr>HDFS: another popular (open-source) DFS</vt:lpstr>
      <vt:lpstr>Design Goals &amp; Assumptions of HDFS</vt:lpstr>
      <vt:lpstr>Recall GFS files</vt:lpstr>
      <vt:lpstr>HDFS files</vt:lpstr>
      <vt:lpstr>Summary </vt:lpstr>
      <vt:lpstr>GFS or NFS are not Perfect </vt:lpstr>
      <vt:lpstr>GFS or NFS are not Perfect </vt:lpstr>
      <vt:lpstr>Distributed Computing</vt:lpstr>
      <vt:lpstr>Scalable websites overview</vt:lpstr>
      <vt:lpstr>Distributing computing </vt:lpstr>
      <vt:lpstr>Multiple threads for better performance</vt:lpstr>
      <vt:lpstr>Example: parallel sum </vt:lpstr>
      <vt:lpstr>Example: parallel sum </vt:lpstr>
      <vt:lpstr>Example: parallel sum </vt:lpstr>
      <vt:lpstr>Problem: single machine is not enough</vt:lpstr>
      <vt:lpstr>Observation: the cluster has (nearly) unlimited resources</vt:lpstr>
      <vt:lpstr>Idea: global address space across multiple machine?</vt:lpstr>
      <vt:lpstr>Challenge: how can a CPU access remote mem address?</vt:lpstr>
      <vt:lpstr>Challenge: how can a CPU access remote mem address?</vt:lpstr>
      <vt:lpstr>DSM</vt:lpstr>
      <vt:lpstr>DSM: distributed shared memory</vt:lpstr>
      <vt:lpstr>Address layout of a thread in DSM </vt:lpstr>
      <vt:lpstr>Using page table to implement DSM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Our solution essentially caches the remote page locally</vt:lpstr>
      <vt:lpstr>Cache or not cache? It is a trade-off</vt:lpstr>
      <vt:lpstr>What about Write? </vt:lpstr>
      <vt:lpstr>What about Write? </vt:lpstr>
      <vt:lpstr>Write the data back to remote is tricky </vt:lpstr>
      <vt:lpstr>Write is tricky to handle </vt:lpstr>
      <vt:lpstr>Recap of our simple DSM so far </vt:lpstr>
      <vt:lpstr>Consistency Issue of DSM</vt:lpstr>
      <vt:lpstr>Example: Mutual Exclusion on naïve DSM</vt:lpstr>
      <vt:lpstr>OK case: CPU0 goes first</vt:lpstr>
      <vt:lpstr>OK case: CPU1 goes first</vt:lpstr>
      <vt:lpstr>OK case, may need to handle, but still OK</vt:lpstr>
      <vt:lpstr>Bad case!!!</vt:lpstr>
      <vt:lpstr>What is the problem? </vt:lpstr>
      <vt:lpstr>What is consistency? </vt:lpstr>
      <vt:lpstr>Consistency Challenges </vt:lpstr>
      <vt:lpstr>Example on naïve DSM</vt:lpstr>
      <vt:lpstr>Sequential Consistency</vt:lpstr>
      <vt:lpstr>What is the desired consistency model? </vt:lpstr>
      <vt:lpstr>Intuitive results of rule 1</vt:lpstr>
      <vt:lpstr>Intuitive results of rule 1</vt:lpstr>
      <vt:lpstr>Can this execution flow happen in our sample? </vt:lpstr>
      <vt:lpstr>The desire model: sequential consistency </vt:lpstr>
      <vt:lpstr>Implementation of SC</vt:lpstr>
      <vt:lpstr>Challenges about the protocol </vt:lpstr>
      <vt:lpstr>Centralized manager (Node-M) </vt:lpstr>
      <vt:lpstr>Read operations (at node C) </vt:lpstr>
      <vt:lpstr>Write operations (at node B)</vt:lpstr>
      <vt:lpstr>DSM Invariants</vt:lpstr>
      <vt:lpstr>DSM summary </vt:lpstr>
      <vt:lpstr>Drawback of SC </vt:lpstr>
      <vt:lpstr>Drawback of SC </vt:lpstr>
      <vt:lpstr>Drawback of SC </vt:lpstr>
      <vt:lpstr>Drawback of SC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1585</cp:revision>
  <cp:lastPrinted>2020-03-02T13:38:00Z</cp:lastPrinted>
  <dcterms:created xsi:type="dcterms:W3CDTF">2017-11-24T09:35:00Z</dcterms:created>
  <dcterms:modified xsi:type="dcterms:W3CDTF">2022-11-13T07:12:20Z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E57A19B178854D5783C402429E3FB44A</vt:lpwstr>
  </property>
  <property fmtid="{D5CDD505-2E9C-101B-9397-08002B2CF9AE}" pid="3" name="KSOProductBuildVer">
    <vt:lpwstr>2052-11.1.0.12763</vt:lpwstr>
  </property>
</Properties>
</file>