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0"/>
  </p:handoutMasterIdLst>
  <p:sldIdLst>
    <p:sldId id="2241" r:id="rId3"/>
    <p:sldId id="2268" r:id="rId5"/>
    <p:sldId id="2269" r:id="rId6"/>
    <p:sldId id="2733" r:id="rId7"/>
    <p:sldId id="2351" r:id="rId8"/>
    <p:sldId id="2737" r:id="rId9"/>
    <p:sldId id="2760" r:id="rId10"/>
    <p:sldId id="2761" r:id="rId11"/>
    <p:sldId id="2762" r:id="rId12"/>
    <p:sldId id="2763" r:id="rId13"/>
    <p:sldId id="2764" r:id="rId14"/>
    <p:sldId id="2767" r:id="rId15"/>
    <p:sldId id="2768" r:id="rId16"/>
    <p:sldId id="2769" r:id="rId17"/>
    <p:sldId id="2776" r:id="rId18"/>
    <p:sldId id="2853" r:id="rId19"/>
    <p:sldId id="2270" r:id="rId20"/>
    <p:sldId id="2416" r:id="rId21"/>
    <p:sldId id="2858" r:id="rId22"/>
    <p:sldId id="2861" r:id="rId23"/>
    <p:sldId id="2865" r:id="rId24"/>
    <p:sldId id="2444" r:id="rId25"/>
    <p:sldId id="2866" r:id="rId26"/>
    <p:sldId id="2274" r:id="rId27"/>
    <p:sldId id="2275" r:id="rId28"/>
    <p:sldId id="2276" r:id="rId29"/>
    <p:sldId id="2277" r:id="rId30"/>
    <p:sldId id="2281" r:id="rId31"/>
    <p:sldId id="2417" r:id="rId32"/>
    <p:sldId id="2283" r:id="rId33"/>
    <p:sldId id="2860" r:id="rId34"/>
    <p:sldId id="2280" r:id="rId35"/>
    <p:sldId id="2278" r:id="rId36"/>
    <p:sldId id="2279" r:id="rId37"/>
    <p:sldId id="2423" r:id="rId38"/>
    <p:sldId id="2422" r:id="rId39"/>
    <p:sldId id="2424" r:id="rId40"/>
    <p:sldId id="2854" r:id="rId41"/>
    <p:sldId id="2445" r:id="rId42"/>
    <p:sldId id="2251" r:id="rId43"/>
    <p:sldId id="2855" r:id="rId44"/>
    <p:sldId id="2284" r:id="rId45"/>
    <p:sldId id="2285" r:id="rId46"/>
    <p:sldId id="2286" r:id="rId47"/>
    <p:sldId id="2863" r:id="rId48"/>
    <p:sldId id="2864" r:id="rId49"/>
    <p:sldId id="771" r:id="rId50"/>
    <p:sldId id="2287" r:id="rId51"/>
    <p:sldId id="2288" r:id="rId52"/>
    <p:sldId id="2289" r:id="rId53"/>
    <p:sldId id="2290" r:id="rId54"/>
    <p:sldId id="2291" r:id="rId55"/>
    <p:sldId id="2293" r:id="rId56"/>
    <p:sldId id="2294" r:id="rId57"/>
    <p:sldId id="2295" r:id="rId58"/>
    <p:sldId id="2418" r:id="rId59"/>
    <p:sldId id="2296" r:id="rId60"/>
    <p:sldId id="2297" r:id="rId61"/>
    <p:sldId id="2298" r:id="rId62"/>
    <p:sldId id="2300" r:id="rId63"/>
    <p:sldId id="787" r:id="rId64"/>
    <p:sldId id="2426" r:id="rId65"/>
    <p:sldId id="2427" r:id="rId66"/>
    <p:sldId id="2428" r:id="rId67"/>
    <p:sldId id="2431" r:id="rId68"/>
    <p:sldId id="2292" r:id="rId69"/>
    <p:sldId id="2446" r:id="rId70"/>
    <p:sldId id="2432" r:id="rId71"/>
    <p:sldId id="292" r:id="rId72"/>
    <p:sldId id="2302" r:id="rId73"/>
    <p:sldId id="2419" r:id="rId74"/>
    <p:sldId id="2304" r:id="rId75"/>
    <p:sldId id="2420" r:id="rId76"/>
    <p:sldId id="2309" r:id="rId77"/>
    <p:sldId id="2421" r:id="rId78"/>
    <p:sldId id="2867" r:id="rId79"/>
    <p:sldId id="2310" r:id="rId80"/>
    <p:sldId id="2312" r:id="rId81"/>
    <p:sldId id="2313" r:id="rId82"/>
    <p:sldId id="2430" r:id="rId83"/>
    <p:sldId id="2301" r:id="rId84"/>
    <p:sldId id="2433" r:id="rId85"/>
    <p:sldId id="2448" r:id="rId86"/>
    <p:sldId id="2447" r:id="rId87"/>
    <p:sldId id="2434" r:id="rId88"/>
    <p:sldId id="2435" r:id="rId89"/>
    <p:sldId id="2436" r:id="rId90"/>
    <p:sldId id="2437" r:id="rId91"/>
    <p:sldId id="2438" r:id="rId92"/>
    <p:sldId id="2439" r:id="rId93"/>
    <p:sldId id="2440" r:id="rId94"/>
    <p:sldId id="2441" r:id="rId95"/>
    <p:sldId id="2442" r:id="rId96"/>
    <p:sldId id="2449" r:id="rId97"/>
    <p:sldId id="2443" r:id="rId98"/>
    <p:sldId id="2415" r:id="rId99"/>
  </p:sldIdLst>
  <p:sldSz cx="9144000" cy="5715000" type="screen16x10"/>
  <p:notesSz cx="6858000" cy="9144000"/>
  <p:custDataLst>
    <p:tags r:id="rId10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6F9D6"/>
    <a:srgbClr val="0432FF"/>
    <a:srgbClr val="BE384B"/>
    <a:srgbClr val="E2EAF7"/>
    <a:srgbClr val="FF5F00"/>
    <a:srgbClr val="FF7E79"/>
    <a:srgbClr val="B0FFD3"/>
    <a:srgbClr val="00FDFF"/>
    <a:srgbClr val="FFFC00"/>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18" autoAdjust="0"/>
    <p:restoredTop sz="92605" autoAdjust="0"/>
  </p:normalViewPr>
  <p:slideViewPr>
    <p:cSldViewPr>
      <p:cViewPr varScale="1">
        <p:scale>
          <a:sx n="138" d="100"/>
          <a:sy n="138" d="100"/>
        </p:scale>
        <p:origin x="192" y="784"/>
      </p:cViewPr>
      <p:guideLst>
        <p:guide pos="2925"/>
        <p:guide orient="horz" pos="1800"/>
      </p:guideLst>
    </p:cSldViewPr>
  </p:slideViewPr>
  <p:outlineViewPr>
    <p:cViewPr>
      <p:scale>
        <a:sx n="33" d="100"/>
        <a:sy n="33" d="100"/>
      </p:scale>
      <p:origin x="0" y="-5720"/>
    </p:cViewPr>
  </p:outlineViewPr>
  <p:notesTextViewPr>
    <p:cViewPr>
      <p:scale>
        <a:sx n="65" d="100"/>
        <a:sy n="65" d="100"/>
      </p:scale>
      <p:origin x="0" y="0"/>
    </p:cViewPr>
  </p:notesTextViewPr>
  <p:sorterViewPr>
    <p:cViewPr>
      <p:scale>
        <a:sx n="66" d="100"/>
        <a:sy n="66" d="100"/>
      </p:scale>
      <p:origin x="0" y="0"/>
    </p:cViewPr>
  </p:sorterViewPr>
  <p:notesViewPr>
    <p:cSldViewPr>
      <p:cViewPr varScale="1">
        <p:scale>
          <a:sx n="85" d="100"/>
          <a:sy n="85" d="100"/>
        </p:scale>
        <p:origin x="2720" y="168"/>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4" Type="http://schemas.openxmlformats.org/officeDocument/2006/relationships/tags" Target="tags/tag1.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C3C753E-1415-4755-9AD0-A4D51D8BE0DD}" type="slidenum">
              <a:rPr lang="en-US" altLang="zh-TW" smtClean="0"/>
            </a:fld>
            <a:endParaRPr lang="en-US" altLang="zh-TW"/>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具体到实现，以文件作为</a:t>
            </a:r>
            <a:r>
              <a:rPr kumimoji="1" lang="en-US" altLang="zh-CN" dirty="0"/>
              <a:t>input</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800" dirty="0"/>
              <a:t>XD</a:t>
            </a:r>
            <a:r>
              <a:rPr kumimoji="1" lang="zh-CN" altLang="en-US" sz="1800" dirty="0"/>
              <a:t>： 为什么</a:t>
            </a:r>
            <a:r>
              <a:rPr kumimoji="1" lang="en-US" altLang="zh-CN" sz="1800" dirty="0" err="1"/>
              <a:t>mapreduce</a:t>
            </a:r>
            <a:r>
              <a:rPr kumimoji="1" lang="zh-CN" altLang="en-US" sz="1800" dirty="0"/>
              <a:t>需要</a:t>
            </a:r>
            <a:r>
              <a:rPr kumimoji="1" lang="en-US" altLang="zh-CN" sz="1800" dirty="0"/>
              <a:t>sort</a:t>
            </a:r>
            <a:r>
              <a:rPr kumimoji="1" lang="zh-CN" altLang="en-US" sz="1800" dirty="0"/>
              <a:t> </a:t>
            </a:r>
            <a:r>
              <a:rPr kumimoji="1" lang="en-US" altLang="zh-CN" sz="1800" dirty="0"/>
              <a:t>key</a:t>
            </a:r>
            <a:r>
              <a:rPr kumimoji="1" lang="zh-CN" altLang="en-US" sz="1800" dirty="0"/>
              <a:t>？加速</a:t>
            </a:r>
            <a:r>
              <a:rPr kumimoji="1" lang="en-US" altLang="zh-CN" sz="1800" dirty="0"/>
              <a:t>reduce</a:t>
            </a:r>
            <a:r>
              <a:rPr kumimoji="1" lang="zh-CN" altLang="en-US" sz="1800" dirty="0"/>
              <a:t> </a:t>
            </a:r>
            <a:r>
              <a:rPr kumimoji="1" lang="en-US" altLang="zh-CN" sz="1800" dirty="0"/>
              <a:t>worker</a:t>
            </a:r>
            <a:r>
              <a:rPr kumimoji="1" lang="zh-CN" altLang="en-US" sz="1800" dirty="0"/>
              <a:t>的</a:t>
            </a:r>
            <a:r>
              <a:rPr kumimoji="1" lang="en-US" altLang="zh-CN" sz="1800"/>
              <a:t>merge</a:t>
            </a:r>
            <a:r>
              <a:rPr kumimoji="1" lang="zh-CN" altLang="en-US" sz="1800"/>
              <a:t> </a:t>
            </a:r>
            <a:r>
              <a:rPr kumimoji="1" lang="en-US" altLang="zh-CN" sz="1800"/>
              <a:t>key</a:t>
            </a:r>
            <a:r>
              <a:rPr kumimoji="1" lang="zh-CN" altLang="en-US" sz="1800"/>
              <a:t>过程</a:t>
            </a:r>
            <a:endParaRPr kumimoji="1" lang="zh-CN" altLang="en-US" sz="1800"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可以引申问题：这样的好处是什么？ </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五芒星图</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mj-l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28866"/>
            <a:ext cx="8229600" cy="900442"/>
          </a:xfrm>
        </p:spPr>
        <p:txBody>
          <a:bodyPr>
            <a:normAutofit/>
          </a:bodyPr>
          <a:lstStyle>
            <a:lvl1pPr>
              <a:defRPr sz="2400" b="1">
                <a:solidFill>
                  <a:schemeClr val="accent1"/>
                </a:solidFill>
                <a:latin typeface="+mn-lt"/>
                <a:ea typeface="+mn-ea"/>
                <a:cs typeface="PingFang SC Bold" panose="020B0400000000000000" pitchFamily="34" charset="-122"/>
              </a:defRPr>
            </a:lvl1pPr>
          </a:lstStyle>
          <a:p>
            <a:r>
              <a:rPr lang="en-US" altLang="zh-CN" dirty="0"/>
              <a:t>xx</a:t>
            </a:r>
            <a:endParaRPr lang="zh-CN" altLang="en-US" dirty="0"/>
          </a:p>
        </p:txBody>
      </p:sp>
      <p:sp>
        <p:nvSpPr>
          <p:cNvPr id="3" name="内容占位符 2"/>
          <p:cNvSpPr>
            <a:spLocks noGrp="1"/>
          </p:cNvSpPr>
          <p:nvPr>
            <p:ph idx="1" hasCustomPrompt="1"/>
          </p:nvPr>
        </p:nvSpPr>
        <p:spPr>
          <a:xfrm>
            <a:off x="457200" y="1129308"/>
            <a:ext cx="8229600" cy="3771636"/>
          </a:xfrm>
        </p:spPr>
        <p:txBody>
          <a:bodyPr>
            <a:normAutofit/>
          </a:bodyPr>
          <a:lstStyle>
            <a:lvl1pPr marL="0" indent="0">
              <a:lnSpc>
                <a:spcPct val="120000"/>
              </a:lnSpc>
              <a:buFontTx/>
              <a:buNone/>
              <a:defRPr sz="1800" b="1" i="0">
                <a:latin typeface="+mn-lt"/>
                <a:ea typeface="+mn-ea"/>
                <a:cs typeface="PingFang SC Bold" panose="020B0400000000000000" pitchFamily="34" charset="-122"/>
              </a:defRPr>
            </a:lvl1pPr>
            <a:lvl2pPr marL="360045">
              <a:lnSpc>
                <a:spcPct val="120000"/>
              </a:lnSpc>
              <a:defRPr sz="1800" b="0" i="0">
                <a:latin typeface="+mn-lt"/>
                <a:ea typeface="+mn-ea"/>
                <a:cs typeface="PingFang SC" panose="020B0400000000000000" pitchFamily="34" charset="-122"/>
              </a:defRPr>
            </a:lvl2pPr>
            <a:lvl3pPr>
              <a:lnSpc>
                <a:spcPct val="120000"/>
              </a:lnSpc>
              <a:defRPr sz="1800" b="0" i="0">
                <a:latin typeface="Arial" panose="020B0604020202020204" pitchFamily="34" charset="0"/>
                <a:ea typeface="+mn-ea"/>
                <a:cs typeface="Arial" panose="020B0604020202020204" pitchFamily="34" charset="0"/>
              </a:defRPr>
            </a:lvl3pPr>
            <a:lvl4pPr>
              <a:lnSpc>
                <a:spcPct val="120000"/>
              </a:lnSpc>
              <a:defRPr sz="1800" b="0" i="0">
                <a:latin typeface="+mn-ea"/>
                <a:ea typeface="+mn-ea"/>
                <a:cs typeface="PingFang SC" panose="020B0400000000000000" pitchFamily="34" charset="-122"/>
              </a:defRPr>
            </a:lvl4pPr>
            <a:lvl5pPr>
              <a:lnSpc>
                <a:spcPct val="120000"/>
              </a:lnSpc>
              <a:defRPr sz="1800" b="0" i="0">
                <a:latin typeface="+mn-ea"/>
                <a:ea typeface="+mn-ea"/>
                <a:cs typeface="PingFang SC" panose="020B0400000000000000" pitchFamily="34" charset="-122"/>
              </a:defRPr>
            </a:lvl5pPr>
          </a:lstStyle>
          <a:p>
            <a:pPr lvl="0"/>
            <a:r>
              <a:rPr lang="en-US" altLang="zh-CN" dirty="0" err="1"/>
              <a:t>yy</a:t>
            </a:r>
            <a:endParaRPr lang="zh-CN" altLang="en-US" dirty="0"/>
          </a:p>
          <a:p>
            <a:pPr lvl="1"/>
            <a:r>
              <a:rPr lang="en-US" altLang="zh-CN" dirty="0"/>
              <a:t>xx</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8" name="三角形 7"/>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dirty="0"/>
          </a:p>
        </p:txBody>
      </p:sp>
      <p:sp>
        <p:nvSpPr>
          <p:cNvPr id="5" name="页脚占位符 4"/>
          <p:cNvSpPr>
            <a:spLocks noGrp="1"/>
          </p:cNvSpPr>
          <p:nvPr>
            <p:ph type="ftr" sz="quarter" idx="3"/>
          </p:nvPr>
        </p:nvSpPr>
        <p:spPr>
          <a:xfrm>
            <a:off x="3124201" y="5296962"/>
            <a:ext cx="2895600" cy="304271"/>
          </a:xfrm>
          <a:prstGeom prst="rect">
            <a:avLst/>
          </a:prstGeom>
        </p:spPr>
        <p:txBody>
          <a:bodyPr vert="horz" lIns="91440" tIns="45720" rIns="91440" bIns="45720" rtlCol="0" anchor="ctr"/>
          <a:lstStyle>
            <a:lvl1pPr algn="ct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fld id="{ADE361C3-C043-4A6E-BDCE-8DA1E7D90A3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anose="020B0604020202020204" pitchFamily="34" charset="0"/>
        <a:buChar char="•"/>
        <a:defRPr sz="2600" b="0" kern="1200">
          <a:solidFill>
            <a:schemeClr val="tx1">
              <a:lumMod val="75000"/>
              <a:lumOff val="25000"/>
            </a:schemeClr>
          </a:solidFill>
          <a:latin typeface="+mn-lt"/>
          <a:ea typeface="+mn-ea"/>
          <a:cs typeface="等线" panose="02010600030101010101" charset="-122"/>
        </a:defRPr>
      </a:lvl1pPr>
      <a:lvl2pPr marL="742950" indent="-285750" algn="l" defTabSz="914400" rtl="0" eaLnBrk="1" latinLnBrk="0" hangingPunct="1">
        <a:lnSpc>
          <a:spcPct val="120000"/>
        </a:lnSpc>
        <a:spcBef>
          <a:spcPct val="20000"/>
        </a:spcBef>
        <a:buFont typeface="Arial" panose="020B0604020202020204" pitchFamily="34" charset="0"/>
        <a:buChar char="–"/>
        <a:defRPr sz="2400" kern="1200">
          <a:solidFill>
            <a:schemeClr val="tx1">
              <a:lumMod val="75000"/>
              <a:lumOff val="25000"/>
            </a:schemeClr>
          </a:solidFill>
          <a:latin typeface="+mn-lt"/>
          <a:ea typeface="+mn-ea"/>
          <a:cs typeface="等线" panose="02010600030101010101"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2000" kern="1200">
          <a:solidFill>
            <a:schemeClr val="tx1">
              <a:lumMod val="75000"/>
              <a:lumOff val="25000"/>
            </a:schemeClr>
          </a:solidFill>
          <a:latin typeface="+mn-lt"/>
          <a:ea typeface="+mn-ea"/>
          <a:cs typeface="等线" panose="02010600030101010101"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image" Target="../media/image3.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8.tif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tiff"/><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7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9.tiff"/><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jpeg"/><Relationship Id="rId1" Type="http://schemas.openxmlformats.org/officeDocument/2006/relationships/image" Target="../media/image3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5800" y="841276"/>
            <a:ext cx="7772400" cy="2104741"/>
          </a:xfrm>
        </p:spPr>
        <p:txBody>
          <a:bodyPr>
            <a:noAutofit/>
          </a:bodyPr>
          <a:lstStyle/>
          <a:p>
            <a:pPr>
              <a:lnSpc>
                <a:spcPct val="110000"/>
              </a:lnSpc>
            </a:pPr>
            <a:r>
              <a:rPr kumimoji="1" lang="en-US" altLang="zh-CN" sz="3600" dirty="0">
                <a:latin typeface="+mn-lt"/>
              </a:rPr>
              <a:t>Distributed Computing:</a:t>
            </a:r>
            <a:br>
              <a:rPr kumimoji="1" lang="en-US" altLang="zh-CN" sz="3600" dirty="0">
                <a:latin typeface="+mn-lt"/>
              </a:rPr>
            </a:br>
            <a:r>
              <a:rPr kumimoji="1" lang="en-US" altLang="zh-CN" sz="3200" b="0" dirty="0">
                <a:latin typeface="+mn-lt"/>
              </a:rPr>
              <a:t>Batch Processing Systems</a:t>
            </a:r>
            <a:endParaRPr kumimoji="1" lang="zh-CN" altLang="en-US" sz="3600" b="0" dirty="0">
              <a:latin typeface="+mn-lt"/>
            </a:endParaRPr>
          </a:p>
        </p:txBody>
      </p:sp>
      <p:pic>
        <p:nvPicPr>
          <p:cNvPr id="9" name="图片 8"/>
          <p:cNvPicPr>
            <a:picLocks noChangeAspect="1"/>
          </p:cNvPicPr>
          <p:nvPr/>
        </p:nvPicPr>
        <p:blipFill>
          <a:blip r:embed="rId1">
            <a:duotone>
              <a:schemeClr val="accent1">
                <a:shade val="45000"/>
                <a:satMod val="135000"/>
              </a:schemeClr>
              <a:prstClr val="white"/>
            </a:duotone>
          </a:blip>
          <a:stretch>
            <a:fillRect/>
          </a:stretch>
        </p:blipFill>
        <p:spPr>
          <a:xfrm>
            <a:off x="5652120" y="252561"/>
            <a:ext cx="1362088" cy="492009"/>
          </a:xfrm>
          <a:prstGeom prst="rect">
            <a:avLst/>
          </a:prstGeom>
        </p:spPr>
      </p:pic>
      <p:sp>
        <p:nvSpPr>
          <p:cNvPr id="7" name="副标题 2"/>
          <p:cNvSpPr txBox="1"/>
          <p:nvPr/>
        </p:nvSpPr>
        <p:spPr>
          <a:xfrm>
            <a:off x="467544" y="252559"/>
            <a:ext cx="3240360" cy="50405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200"/>
              </a:spcBef>
              <a:buFont typeface="Arial" panose="020B0604020202020204" pitchFamily="34" charset="0"/>
              <a:buNone/>
              <a:defRPr sz="2600" b="0" kern="1200">
                <a:solidFill>
                  <a:schemeClr val="tx1">
                    <a:tint val="75000"/>
                  </a:schemeClr>
                </a:solidFill>
                <a:latin typeface="+mn-ea"/>
                <a:ea typeface="+mn-ea"/>
                <a:cs typeface="等线" panose="02010600030101010101" charset="-122"/>
              </a:defRPr>
            </a:lvl1pPr>
            <a:lvl2pPr marL="457200" indent="0" algn="ctr" defTabSz="914400" rtl="0" eaLnBrk="1" latinLnBrk="0" hangingPunct="1">
              <a:lnSpc>
                <a:spcPct val="120000"/>
              </a:lnSpc>
              <a:spcBef>
                <a:spcPct val="20000"/>
              </a:spcBef>
              <a:buFont typeface="Arial" panose="020B0604020202020204" pitchFamily="34" charset="0"/>
              <a:buNone/>
              <a:defRPr sz="2400" kern="1200">
                <a:solidFill>
                  <a:schemeClr val="tx1">
                    <a:tint val="75000"/>
                  </a:schemeClr>
                </a:solidFill>
                <a:latin typeface="+mn-ea"/>
                <a:ea typeface="+mn-ea"/>
                <a:cs typeface="等线" panose="02010600030101010101" charset="-122"/>
              </a:defRPr>
            </a:lvl2pPr>
            <a:lvl3pPr marL="914400" indent="0" algn="ctr" defTabSz="914400" rtl="0" eaLnBrk="1" latinLnBrk="0" hangingPunct="1">
              <a:lnSpc>
                <a:spcPct val="120000"/>
              </a:lnSpc>
              <a:spcBef>
                <a:spcPct val="20000"/>
              </a:spcBef>
              <a:buFont typeface="Arial" panose="020B0604020202020204" pitchFamily="34" charset="0"/>
              <a:buNone/>
              <a:defRPr sz="2000" kern="1200">
                <a:solidFill>
                  <a:schemeClr val="tx1">
                    <a:tint val="75000"/>
                  </a:schemeClr>
                </a:solidFill>
                <a:latin typeface="+mn-ea"/>
                <a:ea typeface="+mn-ea"/>
                <a:cs typeface="等线" panose="02010600030101010101" charset="-122"/>
              </a:defRPr>
            </a:lvl3pPr>
            <a:lvl4pPr marL="13716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4pPr>
            <a:lvl5pPr marL="18288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defRPr/>
            </a:pPr>
            <a:r>
              <a:rPr lang="en-US" altLang="zh-CN" sz="1400" dirty="0">
                <a:solidFill>
                  <a:srgbClr val="000000">
                    <a:lumMod val="75000"/>
                    <a:lumOff val="25000"/>
                  </a:srgbClr>
                </a:solidFill>
                <a:latin typeface="+mj-lt"/>
              </a:rPr>
              <a:t>SE3331-1 (2022 Fall)</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charset="-122"/>
            </a:endParaRPr>
          </a:p>
        </p:txBody>
      </p:sp>
      <p:pic>
        <p:nvPicPr>
          <p:cNvPr id="8"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4288" y="282539"/>
            <a:ext cx="1642840" cy="432048"/>
          </a:xfrm>
          <a:prstGeom prst="rect">
            <a:avLst/>
          </a:prstGeom>
          <a:noFill/>
        </p:spPr>
      </p:pic>
      <p:sp>
        <p:nvSpPr>
          <p:cNvPr id="10" name="副标题 5"/>
          <p:cNvSpPr txBox="1"/>
          <p:nvPr/>
        </p:nvSpPr>
        <p:spPr>
          <a:xfrm>
            <a:off x="-6647" y="5210411"/>
            <a:ext cx="8224524" cy="504056"/>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200"/>
              </a:spcBef>
              <a:buFont typeface="Arial" panose="020B0604020202020204" pitchFamily="34" charset="0"/>
              <a:buNone/>
              <a:defRPr sz="2600" b="0" kern="1200">
                <a:solidFill>
                  <a:schemeClr val="tx1">
                    <a:tint val="75000"/>
                  </a:schemeClr>
                </a:solidFill>
                <a:latin typeface="+mn-lt"/>
                <a:ea typeface="+mn-ea"/>
                <a:cs typeface="等线" panose="02010600030101010101" charset="-122"/>
              </a:defRPr>
            </a:lvl1pPr>
            <a:lvl2pPr marL="457200" indent="0" algn="ctr" defTabSz="914400" rtl="0" eaLnBrk="1" latinLnBrk="0" hangingPunct="1">
              <a:lnSpc>
                <a:spcPct val="120000"/>
              </a:lnSpc>
              <a:spcBef>
                <a:spcPct val="20000"/>
              </a:spcBef>
              <a:buFont typeface="Arial" panose="020B0604020202020204" pitchFamily="34" charset="0"/>
              <a:buNone/>
              <a:defRPr sz="2400" kern="1200">
                <a:solidFill>
                  <a:schemeClr val="tx1">
                    <a:tint val="75000"/>
                  </a:schemeClr>
                </a:solidFill>
                <a:latin typeface="+mn-lt"/>
                <a:ea typeface="+mn-ea"/>
                <a:cs typeface="等线" panose="02010600030101010101" charset="-122"/>
              </a:defRPr>
            </a:lvl2pPr>
            <a:lvl3pPr marL="914400" indent="0" algn="ctr" defTabSz="914400" rtl="0" eaLnBrk="1" latinLnBrk="0" hangingPunct="1">
              <a:lnSpc>
                <a:spcPct val="120000"/>
              </a:lnSpc>
              <a:spcBef>
                <a:spcPct val="20000"/>
              </a:spcBef>
              <a:buFont typeface="Arial" panose="020B0604020202020204" pitchFamily="34" charset="0"/>
              <a:buNone/>
              <a:defRPr sz="2000" kern="1200">
                <a:solidFill>
                  <a:schemeClr val="tx1">
                    <a:tint val="75000"/>
                  </a:schemeClr>
                </a:solidFill>
                <a:latin typeface="+mn-lt"/>
                <a:ea typeface="+mn-ea"/>
                <a:cs typeface="等线" panose="02010600030101010101" charset="-122"/>
              </a:defRPr>
            </a:lvl3pPr>
            <a:lvl4pPr marL="13716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lt"/>
                <a:ea typeface="+mn-ea"/>
                <a:cs typeface="等线" panose="02010600030101010101" charset="-122"/>
              </a:defRPr>
            </a:lvl4pPr>
            <a:lvl5pPr marL="18288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lt"/>
                <a:ea typeface="+mn-ea"/>
                <a:cs typeface="等线" panose="02010600030101010101" charset="-122"/>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spcBef>
                <a:spcPts val="0"/>
              </a:spcBef>
            </a:pPr>
            <a:r>
              <a:rPr kumimoji="1" lang="en-US" altLang="zh-CN" sz="1800" dirty="0">
                <a:solidFill>
                  <a:schemeClr val="tx1">
                    <a:lumMod val="75000"/>
                    <a:lumOff val="25000"/>
                  </a:schemeClr>
                </a:solidFill>
                <a:latin typeface="+mj-lt"/>
              </a:rPr>
              <a:t>Credits: 	Rong </a:t>
            </a:r>
            <a:r>
              <a:rPr kumimoji="1" lang="en-US" altLang="zh-CN" sz="1800">
                <a:solidFill>
                  <a:schemeClr val="tx1">
                    <a:lumMod val="75000"/>
                    <a:lumOff val="25000"/>
                  </a:schemeClr>
                </a:solidFill>
                <a:latin typeface="+mj-lt"/>
              </a:rPr>
              <a:t>Chen@IPADS</a:t>
            </a:r>
            <a:endParaRPr kumimoji="1" lang="en-US" altLang="zh-CN" sz="1800" dirty="0">
              <a:solidFill>
                <a:schemeClr val="tx1">
                  <a:lumMod val="75000"/>
                  <a:lumOff val="25000"/>
                </a:schemeClr>
              </a:solidFill>
              <a:latin typeface="+mj-lt"/>
            </a:endParaRPr>
          </a:p>
          <a:p>
            <a:pPr algn="l">
              <a:lnSpc>
                <a:spcPct val="150000"/>
              </a:lnSpc>
              <a:spcBef>
                <a:spcPts val="0"/>
              </a:spcBef>
            </a:pPr>
            <a:endParaRPr kumimoji="1" lang="en-US" altLang="zh-CN" sz="1800" dirty="0">
              <a:solidFill>
                <a:schemeClr val="tx1">
                  <a:lumMod val="75000"/>
                  <a:lumOff val="25000"/>
                </a:schemeClr>
              </a:solidFill>
              <a:latin typeface="+mj-lt"/>
            </a:endParaRPr>
          </a:p>
          <a:p>
            <a:pPr algn="l">
              <a:lnSpc>
                <a:spcPct val="150000"/>
              </a:lnSpc>
              <a:spcBef>
                <a:spcPts val="0"/>
              </a:spcBef>
            </a:pPr>
            <a:r>
              <a:rPr kumimoji="1" lang="en-US" altLang="zh-CN" sz="1800" dirty="0">
                <a:solidFill>
                  <a:schemeClr val="tx1">
                    <a:lumMod val="75000"/>
                    <a:lumOff val="25000"/>
                  </a:schemeClr>
                </a:solidFill>
                <a:latin typeface="+mj-lt"/>
              </a:rPr>
              <a:t> </a:t>
            </a:r>
            <a:endParaRPr kumimoji="1" lang="en-GB" altLang="zh-CN" sz="1800" dirty="0">
              <a:solidFill>
                <a:schemeClr val="tx1">
                  <a:lumMod val="50000"/>
                  <a:lumOff val="50000"/>
                </a:schemeClr>
              </a:solidFill>
              <a:latin typeface="+mj-lt"/>
            </a:endParaRPr>
          </a:p>
        </p:txBody>
      </p:sp>
      <p:sp>
        <p:nvSpPr>
          <p:cNvPr id="11" name="副标题 5"/>
          <p:cNvSpPr>
            <a:spLocks noGrp="1"/>
          </p:cNvSpPr>
          <p:nvPr>
            <p:ph type="subTitle" idx="1"/>
          </p:nvPr>
        </p:nvSpPr>
        <p:spPr>
          <a:xfrm>
            <a:off x="685800" y="3412362"/>
            <a:ext cx="7772400" cy="1461362"/>
          </a:xfrm>
        </p:spPr>
        <p:txBody>
          <a:bodyPr>
            <a:noAutofit/>
          </a:bodyPr>
          <a:lstStyle/>
          <a:p>
            <a:pPr>
              <a:lnSpc>
                <a:spcPct val="150000"/>
              </a:lnSpc>
              <a:spcBef>
                <a:spcPts val="0"/>
              </a:spcBef>
            </a:pPr>
            <a:r>
              <a:rPr kumimoji="1" lang="en-US" altLang="zh-CN" sz="1800" dirty="0">
                <a:solidFill>
                  <a:schemeClr val="tx1">
                    <a:lumMod val="75000"/>
                    <a:lumOff val="25000"/>
                  </a:schemeClr>
                </a:solidFill>
                <a:latin typeface="+mj-lt"/>
              </a:rPr>
              <a:t>Yubin</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Xia</a:t>
            </a:r>
            <a:endParaRPr kumimoji="1" lang="en-US" altLang="zh-CN" sz="1800" dirty="0">
              <a:solidFill>
                <a:schemeClr val="tx1">
                  <a:lumMod val="75000"/>
                  <a:lumOff val="25000"/>
                </a:schemeClr>
              </a:solidFill>
              <a:latin typeface="+mj-lt"/>
            </a:endParaRPr>
          </a:p>
          <a:p>
            <a:pPr>
              <a:lnSpc>
                <a:spcPct val="150000"/>
              </a:lnSpc>
              <a:spcBef>
                <a:spcPts val="0"/>
              </a:spcBef>
            </a:pPr>
            <a:r>
              <a:rPr kumimoji="1" lang="en-US" altLang="zh-CN" sz="1800" dirty="0">
                <a:solidFill>
                  <a:schemeClr val="tx1">
                    <a:lumMod val="75000"/>
                    <a:lumOff val="25000"/>
                  </a:schemeClr>
                </a:solidFill>
                <a:latin typeface="+mj-lt"/>
              </a:rPr>
              <a:t>IPADS,</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Shanghai</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Jiao</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Tong</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University</a:t>
            </a:r>
            <a:endParaRPr kumimoji="1" lang="en-US" altLang="zh-CN" sz="1800" dirty="0">
              <a:solidFill>
                <a:schemeClr val="tx1">
                  <a:lumMod val="75000"/>
                  <a:lumOff val="25000"/>
                </a:schemeClr>
              </a:solidFill>
              <a:latin typeface="+mj-lt"/>
            </a:endParaRPr>
          </a:p>
          <a:p>
            <a:pPr>
              <a:lnSpc>
                <a:spcPct val="150000"/>
              </a:lnSpc>
              <a:spcBef>
                <a:spcPts val="0"/>
              </a:spcBef>
            </a:pPr>
            <a:r>
              <a:rPr kumimoji="1" lang="en-US" altLang="zh-CN" sz="1800" dirty="0">
                <a:solidFill>
                  <a:schemeClr val="tx1">
                    <a:lumMod val="50000"/>
                    <a:lumOff val="50000"/>
                  </a:schemeClr>
                </a:solidFill>
                <a:latin typeface="+mj-lt"/>
              </a:rPr>
              <a:t>https://</a:t>
            </a:r>
            <a:r>
              <a:rPr kumimoji="1" lang="en-US" altLang="zh-CN" sz="1800" dirty="0" err="1">
                <a:solidFill>
                  <a:schemeClr val="tx1">
                    <a:lumMod val="50000"/>
                    <a:lumOff val="50000"/>
                  </a:schemeClr>
                </a:solidFill>
                <a:latin typeface="+mj-lt"/>
              </a:rPr>
              <a:t>www.sjtu.edu.cn</a:t>
            </a:r>
            <a:endParaRPr kumimoji="1" lang="en-GB" altLang="zh-CN" sz="1800" dirty="0">
              <a:solidFill>
                <a:schemeClr val="tx1">
                  <a:lumMod val="50000"/>
                  <a:lumOff val="50000"/>
                </a:schemeClr>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advTm="11626"/>
    </mc:Choice>
    <mc:Fallback>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DSM Invariants</a:t>
            </a:r>
            <a:endParaRPr kumimoji="1" lang="zh-CN" altLang="en-US" dirty="0"/>
          </a:p>
        </p:txBody>
      </p:sp>
      <p:sp>
        <p:nvSpPr>
          <p:cNvPr id="3" name="内容占位符 2"/>
          <p:cNvSpPr>
            <a:spLocks noGrp="1"/>
          </p:cNvSpPr>
          <p:nvPr>
            <p:ph idx="1"/>
          </p:nvPr>
        </p:nvSpPr>
        <p:spPr/>
        <p:txBody>
          <a:bodyPr>
            <a:normAutofit/>
          </a:bodyPr>
          <a:lstStyle/>
          <a:p>
            <a:r>
              <a:rPr kumimoji="1" lang="en-GB" altLang="zh-CN" b="0" dirty="0"/>
              <a:t>Every page has </a:t>
            </a:r>
            <a:r>
              <a:rPr kumimoji="1" lang="en-GB" altLang="zh-CN" dirty="0"/>
              <a:t>exactly one</a:t>
            </a:r>
            <a:r>
              <a:rPr kumimoji="1" lang="en-GB" altLang="zh-CN" b="0" dirty="0"/>
              <a:t> current </a:t>
            </a:r>
            <a:r>
              <a:rPr kumimoji="1" lang="en-GB" altLang="zh-CN" dirty="0"/>
              <a:t>owner</a:t>
            </a:r>
            <a:endParaRPr kumimoji="1" lang="en-GB" altLang="zh-CN" b="0" dirty="0"/>
          </a:p>
          <a:p>
            <a:r>
              <a:rPr kumimoji="1" lang="en-GB" altLang="zh-CN" b="0" dirty="0"/>
              <a:t>Current owner has a </a:t>
            </a:r>
            <a:r>
              <a:rPr kumimoji="1" lang="en-GB" altLang="zh-CN" dirty="0"/>
              <a:t>copy</a:t>
            </a:r>
            <a:r>
              <a:rPr kumimoji="1" lang="en-GB" altLang="zh-CN" b="0" dirty="0"/>
              <a:t> of the page</a:t>
            </a:r>
            <a:endParaRPr kumimoji="1" lang="en-GB" altLang="zh-CN" b="0" dirty="0"/>
          </a:p>
          <a:p>
            <a:pPr lvl="1"/>
            <a:r>
              <a:rPr kumimoji="1" lang="en-GB" altLang="zh-CN" b="0" dirty="0"/>
              <a:t>If mapped </a:t>
            </a:r>
            <a:r>
              <a:rPr kumimoji="1" lang="en-GB" altLang="zh-CN" b="1" dirty="0"/>
              <a:t>r/w</a:t>
            </a:r>
            <a:r>
              <a:rPr kumimoji="1" lang="en-GB" altLang="zh-CN" b="0" dirty="0"/>
              <a:t> by owner, no other copies</a:t>
            </a:r>
            <a:endParaRPr kumimoji="1" lang="en-GB" altLang="zh-CN" b="0" dirty="0"/>
          </a:p>
          <a:p>
            <a:pPr lvl="1"/>
            <a:r>
              <a:rPr kumimoji="1" lang="en-GB" altLang="zh-CN" b="0" dirty="0"/>
              <a:t>If mapped </a:t>
            </a:r>
            <a:r>
              <a:rPr kumimoji="1" lang="en-GB" altLang="zh-CN" b="1" dirty="0"/>
              <a:t>r/o</a:t>
            </a:r>
            <a:r>
              <a:rPr kumimoji="1" lang="en-GB" altLang="zh-CN" b="0" dirty="0"/>
              <a:t> by owner, </a:t>
            </a:r>
            <a:r>
              <a:rPr kumimoji="1" lang="en-GB" altLang="zh-CN" b="1" dirty="0"/>
              <a:t>identical</a:t>
            </a:r>
            <a:r>
              <a:rPr kumimoji="1" lang="en-GB" altLang="zh-CN" b="0" dirty="0"/>
              <a:t> to other </a:t>
            </a:r>
            <a:r>
              <a:rPr kumimoji="1" lang="en-GB" altLang="zh-CN" b="1" dirty="0"/>
              <a:t>copies</a:t>
            </a:r>
            <a:endParaRPr kumimoji="1" lang="en-GB" altLang="zh-CN" b="1" dirty="0"/>
          </a:p>
          <a:p>
            <a:endParaRPr kumimoji="1" lang="en-GB" altLang="zh-CN" b="0" dirty="0"/>
          </a:p>
          <a:p>
            <a:r>
              <a:rPr kumimoji="1" lang="en-GB" altLang="zh-CN" dirty="0"/>
              <a:t>Centralized manager</a:t>
            </a:r>
            <a:r>
              <a:rPr kumimoji="1" lang="en-GB" altLang="zh-CN" b="0" dirty="0"/>
              <a:t> knows about all copies</a:t>
            </a:r>
            <a:endParaRPr kumimoji="1" lang="en-GB" altLang="zh-CN" b="0"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DSM summary </a:t>
            </a:r>
            <a:endParaRPr kumimoji="1" lang="zh-CN" altLang="en-US" dirty="0"/>
          </a:p>
        </p:txBody>
      </p:sp>
      <p:sp>
        <p:nvSpPr>
          <p:cNvPr id="3" name="内容占位符 2"/>
          <p:cNvSpPr>
            <a:spLocks noGrp="1"/>
          </p:cNvSpPr>
          <p:nvPr>
            <p:ph idx="1"/>
          </p:nvPr>
        </p:nvSpPr>
        <p:spPr>
          <a:xfrm>
            <a:off x="457200" y="1159489"/>
            <a:ext cx="8147248" cy="4167654"/>
          </a:xfrm>
        </p:spPr>
        <p:txBody>
          <a:bodyPr/>
          <a:lstStyle/>
          <a:p>
            <a:r>
              <a:rPr kumimoji="1" lang="en-US" altLang="zh-CN" dirty="0"/>
              <a:t>Pros:</a:t>
            </a:r>
            <a:endParaRPr kumimoji="1" lang="en-US" altLang="zh-CN" dirty="0"/>
          </a:p>
          <a:p>
            <a:pPr lvl="1"/>
            <a:r>
              <a:rPr kumimoji="1" lang="en-US" altLang="zh-CN" dirty="0"/>
              <a:t>Program a cluster of machines like a single machine =&gt; easy to program </a:t>
            </a:r>
            <a:endParaRPr kumimoji="1" lang="en-US" altLang="zh-CN" dirty="0"/>
          </a:p>
          <a:p>
            <a:pPr lvl="1"/>
            <a:r>
              <a:rPr kumimoji="1" lang="en-US" altLang="zh-CN" dirty="0"/>
              <a:t>Sequential consistency </a:t>
            </a:r>
            <a:endParaRPr kumimoji="1" lang="en-US" altLang="zh-CN" dirty="0"/>
          </a:p>
          <a:p>
            <a:r>
              <a:rPr kumimoji="1" lang="en-US" altLang="zh-CN" dirty="0"/>
              <a:t>Cons </a:t>
            </a:r>
            <a:endParaRPr kumimoji="1" lang="en-US" altLang="zh-CN" dirty="0"/>
          </a:p>
          <a:p>
            <a:pPr lvl="1"/>
            <a:r>
              <a:rPr kumimoji="1" lang="en-US" altLang="zh-CN" dirty="0"/>
              <a:t>Scalability bottleneck of the global manager </a:t>
            </a:r>
            <a:endParaRPr kumimoji="1" lang="en-US" altLang="zh-CN" dirty="0"/>
          </a:p>
          <a:p>
            <a:pPr lvl="1"/>
            <a:r>
              <a:rPr kumimoji="1" lang="en-US" altLang="zh-CN" dirty="0"/>
              <a:t>Single-point of failure </a:t>
            </a:r>
            <a:endParaRPr kumimoji="1" lang="en-US" altLang="zh-CN" dirty="0"/>
          </a:p>
          <a:p>
            <a:pPr lvl="1"/>
            <a:r>
              <a:rPr kumimoji="1" lang="en-US" altLang="zh-CN" dirty="0"/>
              <a:t>Many synchronizations upon reads/writes </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文本框 4"/>
          <p:cNvSpPr txBox="1"/>
          <p:nvPr/>
        </p:nvSpPr>
        <p:spPr>
          <a:xfrm>
            <a:off x="577215" y="4195445"/>
            <a:ext cx="7523480" cy="922020"/>
          </a:xfrm>
          <a:prstGeom prst="rect">
            <a:avLst/>
          </a:prstGeom>
          <a:noFill/>
        </p:spPr>
        <p:txBody>
          <a:bodyPr wrap="none" rtlCol="0">
            <a:spAutoFit/>
          </a:bodyPr>
          <a:p>
            <a:r>
              <a:rPr lang="en-US" altLang="zh-CN"/>
              <a:t>scale:</a:t>
            </a:r>
            <a:endParaRPr lang="en-US" altLang="zh-CN"/>
          </a:p>
          <a:p>
            <a:r>
              <a:rPr lang="en-US" altLang="zh-CN"/>
              <a:t>scale up:</a:t>
            </a:r>
            <a:r>
              <a:rPr lang="zh-CN" altLang="en-US"/>
              <a:t>提升单机的</a:t>
            </a:r>
            <a:r>
              <a:rPr lang="en-US" altLang="zh-CN"/>
              <a:t>CPU</a:t>
            </a:r>
            <a:r>
              <a:rPr lang="zh-CN" altLang="en-US"/>
              <a:t>数量来提升单机性能，但是这个明显是有上限的</a:t>
            </a:r>
            <a:endParaRPr lang="zh-CN" altLang="en-US"/>
          </a:p>
          <a:p>
            <a:r>
              <a:rPr lang="en-US" altLang="zh-CN"/>
              <a:t>scale out</a:t>
            </a:r>
            <a:r>
              <a:rPr lang="zh-CN" altLang="en-US"/>
              <a:t>：</a:t>
            </a:r>
            <a:r>
              <a:rPr lang="en-US" altLang="zh-CN"/>
              <a:t>multithread</a:t>
            </a:r>
            <a:r>
              <a:rPr lang="zh-CN" altLang="en-US"/>
              <a:t>从单机到多机。</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Drawback of SC </a:t>
            </a:r>
            <a:endParaRPr kumimoji="1" lang="zh-CN" altLang="en-US" dirty="0"/>
          </a:p>
        </p:txBody>
      </p:sp>
      <p:sp>
        <p:nvSpPr>
          <p:cNvPr id="3" name="内容占位符 2"/>
          <p:cNvSpPr>
            <a:spLocks noGrp="1"/>
          </p:cNvSpPr>
          <p:nvPr>
            <p:ph idx="1"/>
          </p:nvPr>
        </p:nvSpPr>
        <p:spPr>
          <a:xfrm>
            <a:off x="302840" y="1129308"/>
            <a:ext cx="8229600" cy="1983318"/>
          </a:xfrm>
        </p:spPr>
        <p:txBody>
          <a:bodyPr/>
          <a:lstStyle/>
          <a:p>
            <a:r>
              <a:rPr kumimoji="1" lang="en-GB" altLang="zh-CN" dirty="0"/>
              <a:t>In any implementation of SC, there should be some global control mechanism</a:t>
            </a:r>
            <a:endParaRPr kumimoji="1" lang="en-GB" altLang="zh-CN" dirty="0">
              <a:highlight>
                <a:srgbClr val="FFFF00"/>
              </a:highlight>
            </a:endParaRPr>
          </a:p>
          <a:p>
            <a:pPr lvl="1"/>
            <a:r>
              <a:rPr kumimoji="1" lang="en-GB" altLang="zh-CN" dirty="0"/>
              <a:t> Scalability &amp; fault-tolerance challenges</a:t>
            </a:r>
            <a:endParaRPr kumimoji="1" lang="en-GB" altLang="zh-CN" dirty="0"/>
          </a:p>
          <a:p>
            <a:r>
              <a:rPr kumimoji="1" lang="en-GB" altLang="zh-CN" dirty="0"/>
              <a:t>Either of writes or reads require </a:t>
            </a:r>
            <a:r>
              <a:rPr kumimoji="1" lang="en-GB" altLang="zh-CN" dirty="0">
                <a:solidFill>
                  <a:srgbClr val="FF0000"/>
                </a:solidFill>
              </a:rPr>
              <a:t>memory synchronization operations</a:t>
            </a:r>
            <a:endParaRPr kumimoji="1" lang="en-GB" altLang="zh-CN" dirty="0"/>
          </a:p>
          <a:p>
            <a:pPr lvl="1"/>
            <a:r>
              <a:rPr kumimoji="1" lang="en-GB" altLang="zh-CN" dirty="0"/>
              <a:t>Performance issue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Rounded Rectangle 3"/>
          <p:cNvSpPr/>
          <p:nvPr/>
        </p:nvSpPr>
        <p:spPr>
          <a:xfrm>
            <a:off x="1695626" y="3272020"/>
            <a:ext cx="870000" cy="508000"/>
          </a:xfrm>
          <a:prstGeom prst="roundRect">
            <a:avLst/>
          </a:prstGeom>
          <a:solidFill>
            <a:srgbClr val="00B0F0"/>
          </a:solidFill>
          <a:ln w="12700">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a:r>
              <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Node-0</a:t>
            </a:r>
            <a:endPar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6" name="Rounded Rectangle 4"/>
          <p:cNvSpPr/>
          <p:nvPr/>
        </p:nvSpPr>
        <p:spPr>
          <a:xfrm>
            <a:off x="1695626" y="4853938"/>
            <a:ext cx="870000" cy="508000"/>
          </a:xfrm>
          <a:prstGeom prst="roundRect">
            <a:avLst/>
          </a:prstGeom>
          <a:solidFill>
            <a:srgbClr val="FF0066"/>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rtlCol="0" anchor="ctr"/>
          <a:lstStyle/>
          <a:p>
            <a:pPr algn="ctr"/>
            <a:r>
              <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Node-1</a:t>
            </a:r>
            <a:endPar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cxnSp>
        <p:nvCxnSpPr>
          <p:cNvPr id="7" name="Straight Connector 12"/>
          <p:cNvCxnSpPr/>
          <p:nvPr/>
        </p:nvCxnSpPr>
        <p:spPr>
          <a:xfrm flipV="1">
            <a:off x="3951429" y="3526020"/>
            <a:ext cx="476372" cy="1522139"/>
          </a:xfrm>
          <a:prstGeom prst="line">
            <a:avLst/>
          </a:prstGeom>
          <a:ln w="28575">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8" name="Straight Connector 13"/>
          <p:cNvCxnSpPr/>
          <p:nvPr/>
        </p:nvCxnSpPr>
        <p:spPr>
          <a:xfrm>
            <a:off x="3443429" y="3530863"/>
            <a:ext cx="381000" cy="1515435"/>
          </a:xfrm>
          <a:prstGeom prst="line">
            <a:avLst/>
          </a:prstGeom>
          <a:ln w="28575">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 name="Rectangle 14"/>
          <p:cNvSpPr/>
          <p:nvPr/>
        </p:nvSpPr>
        <p:spPr>
          <a:xfrm>
            <a:off x="2770329" y="3146142"/>
            <a:ext cx="461337" cy="291418"/>
          </a:xfrm>
          <a:prstGeom prst="rect">
            <a:avLst/>
          </a:prstGeom>
          <a:solidFill>
            <a:srgbClr val="CCFFCC"/>
          </a:solidFill>
        </p:spPr>
        <p:txBody>
          <a:bodyPr wrap="none" lIns="30000" tIns="30000" rIns="30000" bIns="30000">
            <a:spAutoFit/>
          </a:bodyPr>
          <a:lstStyle/>
          <a:p>
            <a:r>
              <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rPr>
              <a:t>W(x)</a:t>
            </a:r>
            <a:endPar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endParaRPr>
          </a:p>
        </p:txBody>
      </p:sp>
      <p:sp>
        <p:nvSpPr>
          <p:cNvPr id="10" name="Rectangle 17"/>
          <p:cNvSpPr/>
          <p:nvPr/>
        </p:nvSpPr>
        <p:spPr>
          <a:xfrm>
            <a:off x="3316429" y="5051142"/>
            <a:ext cx="384393" cy="291418"/>
          </a:xfrm>
          <a:prstGeom prst="rect">
            <a:avLst/>
          </a:prstGeom>
          <a:solidFill>
            <a:srgbClr val="CCCCFF"/>
          </a:solidFill>
        </p:spPr>
        <p:txBody>
          <a:bodyPr wrap="none" lIns="30000" tIns="30000" rIns="30000" bIns="30000">
            <a:spAutoFit/>
          </a:bodyPr>
          <a:lstStyle/>
          <a:p>
            <a:r>
              <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rPr>
              <a:t>R(x)</a:t>
            </a:r>
            <a:endPar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endParaRPr>
          </a:p>
        </p:txBody>
      </p:sp>
      <p:cxnSp>
        <p:nvCxnSpPr>
          <p:cNvPr id="11" name="Straight Connector 28"/>
          <p:cNvCxnSpPr/>
          <p:nvPr/>
        </p:nvCxnSpPr>
        <p:spPr>
          <a:xfrm>
            <a:off x="2702126" y="5051142"/>
            <a:ext cx="4424303" cy="0"/>
          </a:xfrm>
          <a:prstGeom prst="line">
            <a:avLst/>
          </a:pr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Rectangle 36"/>
          <p:cNvSpPr/>
          <p:nvPr/>
        </p:nvSpPr>
        <p:spPr>
          <a:xfrm>
            <a:off x="4078429" y="3146142"/>
            <a:ext cx="462940" cy="291418"/>
          </a:xfrm>
          <a:prstGeom prst="rect">
            <a:avLst/>
          </a:prstGeom>
          <a:solidFill>
            <a:srgbClr val="CCFFCC"/>
          </a:solidFill>
        </p:spPr>
        <p:txBody>
          <a:bodyPr wrap="none" lIns="30000" tIns="30000" rIns="30000" bIns="30000">
            <a:spAutoFit/>
          </a:bodyPr>
          <a:lstStyle/>
          <a:p>
            <a:r>
              <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rPr>
              <a:t>W(y)</a:t>
            </a:r>
            <a:endPar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endParaRPr>
          </a:p>
        </p:txBody>
      </p:sp>
      <p:sp>
        <p:nvSpPr>
          <p:cNvPr id="13" name="Rectangle 37"/>
          <p:cNvSpPr/>
          <p:nvPr/>
        </p:nvSpPr>
        <p:spPr>
          <a:xfrm>
            <a:off x="4759059" y="5051142"/>
            <a:ext cx="385996" cy="291418"/>
          </a:xfrm>
          <a:prstGeom prst="rect">
            <a:avLst/>
          </a:prstGeom>
          <a:solidFill>
            <a:srgbClr val="CCCCFF"/>
          </a:solidFill>
        </p:spPr>
        <p:txBody>
          <a:bodyPr wrap="none" lIns="30000" tIns="30000" rIns="30000" bIns="30000">
            <a:spAutoFit/>
          </a:bodyPr>
          <a:lstStyle/>
          <a:p>
            <a:r>
              <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rPr>
              <a:t>R(y)</a:t>
            </a:r>
            <a:endPar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endParaRPr>
          </a:p>
        </p:txBody>
      </p:sp>
      <p:cxnSp>
        <p:nvCxnSpPr>
          <p:cNvPr id="14" name="Straight Connector 38"/>
          <p:cNvCxnSpPr/>
          <p:nvPr/>
        </p:nvCxnSpPr>
        <p:spPr>
          <a:xfrm>
            <a:off x="4713430" y="3530864"/>
            <a:ext cx="457344" cy="1520279"/>
          </a:xfrm>
          <a:prstGeom prst="line">
            <a:avLst/>
          </a:prstGeom>
          <a:ln w="28575">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5" name="Straight Connector 48"/>
          <p:cNvCxnSpPr/>
          <p:nvPr/>
        </p:nvCxnSpPr>
        <p:spPr>
          <a:xfrm>
            <a:off x="2702126" y="3530863"/>
            <a:ext cx="4424303" cy="0"/>
          </a:xfrm>
          <a:prstGeom prst="line">
            <a:avLst/>
          </a:pr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6" name="Straight Connector 50"/>
          <p:cNvCxnSpPr/>
          <p:nvPr/>
        </p:nvCxnSpPr>
        <p:spPr>
          <a:xfrm flipV="1">
            <a:off x="5348429" y="3529741"/>
            <a:ext cx="476372" cy="1522139"/>
          </a:xfrm>
          <a:prstGeom prst="line">
            <a:avLst/>
          </a:prstGeom>
          <a:ln w="28575">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7" name="Rectangle 51"/>
          <p:cNvSpPr/>
          <p:nvPr/>
        </p:nvSpPr>
        <p:spPr>
          <a:xfrm>
            <a:off x="5284929" y="3149863"/>
            <a:ext cx="461337" cy="291418"/>
          </a:xfrm>
          <a:prstGeom prst="rect">
            <a:avLst/>
          </a:prstGeom>
          <a:solidFill>
            <a:srgbClr val="CCFFCC"/>
          </a:solidFill>
        </p:spPr>
        <p:txBody>
          <a:bodyPr wrap="none" lIns="30000" tIns="30000" rIns="30000" bIns="30000">
            <a:spAutoFit/>
          </a:bodyPr>
          <a:lstStyle/>
          <a:p>
            <a:r>
              <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rPr>
              <a:t>W(x)</a:t>
            </a:r>
            <a:endPar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endParaRPr>
          </a:p>
        </p:txBody>
      </p:sp>
      <p:cxnSp>
        <p:nvCxnSpPr>
          <p:cNvPr id="18" name="Straight Connector 53"/>
          <p:cNvCxnSpPr/>
          <p:nvPr/>
        </p:nvCxnSpPr>
        <p:spPr>
          <a:xfrm>
            <a:off x="5983430" y="3530864"/>
            <a:ext cx="457344" cy="1520279"/>
          </a:xfrm>
          <a:prstGeom prst="line">
            <a:avLst/>
          </a:prstGeom>
          <a:ln w="28575">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9" name="Rectangle 54"/>
          <p:cNvSpPr/>
          <p:nvPr/>
        </p:nvSpPr>
        <p:spPr>
          <a:xfrm>
            <a:off x="6110429" y="5054863"/>
            <a:ext cx="384393" cy="291418"/>
          </a:xfrm>
          <a:prstGeom prst="rect">
            <a:avLst/>
          </a:prstGeom>
          <a:solidFill>
            <a:srgbClr val="CCCCFF"/>
          </a:solidFill>
        </p:spPr>
        <p:txBody>
          <a:bodyPr wrap="none" lIns="30000" tIns="30000" rIns="30000" bIns="30000">
            <a:spAutoFit/>
          </a:bodyPr>
          <a:lstStyle/>
          <a:p>
            <a:r>
              <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rPr>
              <a:t>R(x)</a:t>
            </a:r>
            <a:endPar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endParaRPr>
          </a:p>
        </p:txBody>
      </p:sp>
      <p:sp>
        <p:nvSpPr>
          <p:cNvPr id="20" name="Rectangle 55"/>
          <p:cNvSpPr/>
          <p:nvPr/>
        </p:nvSpPr>
        <p:spPr>
          <a:xfrm>
            <a:off x="3833929" y="4030497"/>
            <a:ext cx="1816186" cy="307292"/>
          </a:xfrm>
          <a:prstGeom prst="rect">
            <a:avLst/>
          </a:prstGeom>
          <a:solidFill>
            <a:srgbClr val="F5FED6"/>
          </a:solidFill>
          <a:effectLst>
            <a:outerShdw blurRad="63500" sx="102000" sy="102000" algn="ctr" rotWithShape="0">
              <a:prstClr val="black">
                <a:alpha val="40000"/>
              </a:prstClr>
            </a:outerShdw>
          </a:effectLst>
        </p:spPr>
        <p:txBody>
          <a:bodyPr wrap="square" lIns="60000" tIns="0" rIns="60000" bIns="30000">
            <a:spAutoFit/>
          </a:bodyPr>
          <a:lstStyle/>
          <a:p>
            <a:pPr algn="ctr"/>
            <a:r>
              <a:rPr lang="en-US" altLang="zh-CN" i="1" dirty="0">
                <a:latin typeface="微软雅黑" panose="020B0503020204020204" charset="-122"/>
                <a:ea typeface="微软雅黑" panose="020B0503020204020204" charset="-122"/>
              </a:rPr>
              <a:t>It’s necessary</a:t>
            </a:r>
            <a:endParaRPr lang="en-US" altLang="zh-CN" i="1" dirty="0">
              <a:latin typeface="微软雅黑" panose="020B0503020204020204" charset="-122"/>
              <a:ea typeface="微软雅黑" panose="020B0503020204020204" charset="-122"/>
            </a:endParaRPr>
          </a:p>
        </p:txBody>
      </p:sp>
      <p:sp>
        <p:nvSpPr>
          <p:cNvPr id="21" name="Freeform 56"/>
          <p:cNvSpPr/>
          <p:nvPr/>
        </p:nvSpPr>
        <p:spPr>
          <a:xfrm>
            <a:off x="1933085" y="3780020"/>
            <a:ext cx="240344" cy="1066647"/>
          </a:xfrm>
          <a:custGeom>
            <a:avLst/>
            <a:gdLst>
              <a:gd name="connsiteX0" fmla="*/ 74951 w 152068"/>
              <a:gd name="connsiteY0" fmla="*/ 0 h 1334125"/>
              <a:gd name="connsiteX1" fmla="*/ 149902 w 152068"/>
              <a:gd name="connsiteY1" fmla="*/ 599607 h 1334125"/>
              <a:gd name="connsiteX2" fmla="*/ 0 w 152068"/>
              <a:gd name="connsiteY2" fmla="*/ 1334125 h 1334125"/>
            </a:gdLst>
            <a:ahLst/>
            <a:cxnLst>
              <a:cxn ang="0">
                <a:pos x="connsiteX0" y="connsiteY0"/>
              </a:cxn>
              <a:cxn ang="0">
                <a:pos x="connsiteX1" y="connsiteY1"/>
              </a:cxn>
              <a:cxn ang="0">
                <a:pos x="connsiteX2" y="connsiteY2"/>
              </a:cxn>
            </a:cxnLst>
            <a:rect l="l" t="t" r="r" b="b"/>
            <a:pathLst>
              <a:path w="152068" h="1334125">
                <a:moveTo>
                  <a:pt x="74951" y="0"/>
                </a:moveTo>
                <a:cubicBezTo>
                  <a:pt x="118672" y="188626"/>
                  <a:pt x="162394" y="377253"/>
                  <a:pt x="149902" y="599607"/>
                </a:cubicBezTo>
                <a:cubicBezTo>
                  <a:pt x="137410" y="821961"/>
                  <a:pt x="0" y="1334125"/>
                  <a:pt x="0" y="1334125"/>
                </a:cubicBezTo>
              </a:path>
            </a:pathLst>
          </a:cu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22" name="Freeform 57"/>
          <p:cNvSpPr/>
          <p:nvPr/>
        </p:nvSpPr>
        <p:spPr>
          <a:xfrm>
            <a:off x="2235612" y="3809846"/>
            <a:ext cx="128317" cy="1044092"/>
          </a:xfrm>
          <a:custGeom>
            <a:avLst/>
            <a:gdLst>
              <a:gd name="connsiteX0" fmla="*/ 153980 w 153980"/>
              <a:gd name="connsiteY0" fmla="*/ 0 h 1169233"/>
              <a:gd name="connsiteX1" fmla="*/ 19069 w 153980"/>
              <a:gd name="connsiteY1" fmla="*/ 524656 h 1169233"/>
              <a:gd name="connsiteX2" fmla="*/ 4079 w 153980"/>
              <a:gd name="connsiteY2" fmla="*/ 1169233 h 1169233"/>
            </a:gdLst>
            <a:ahLst/>
            <a:cxnLst>
              <a:cxn ang="0">
                <a:pos x="connsiteX0" y="connsiteY0"/>
              </a:cxn>
              <a:cxn ang="0">
                <a:pos x="connsiteX1" y="connsiteY1"/>
              </a:cxn>
              <a:cxn ang="0">
                <a:pos x="connsiteX2" y="connsiteY2"/>
              </a:cxn>
            </a:cxnLst>
            <a:rect l="l" t="t" r="r" b="b"/>
            <a:pathLst>
              <a:path w="153980" h="1169233">
                <a:moveTo>
                  <a:pt x="153980" y="0"/>
                </a:moveTo>
                <a:cubicBezTo>
                  <a:pt x="99016" y="164892"/>
                  <a:pt x="44052" y="329784"/>
                  <a:pt x="19069" y="524656"/>
                </a:cubicBezTo>
                <a:cubicBezTo>
                  <a:pt x="-5914" y="719528"/>
                  <a:pt x="-918" y="944380"/>
                  <a:pt x="4079" y="1169233"/>
                </a:cubicBezTo>
              </a:path>
            </a:pathLst>
          </a:cu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23" name="Cloud 7"/>
          <p:cNvSpPr/>
          <p:nvPr/>
        </p:nvSpPr>
        <p:spPr>
          <a:xfrm>
            <a:off x="1665429" y="3955406"/>
            <a:ext cx="889000" cy="654957"/>
          </a:xfrm>
          <a:prstGeom prst="cloud">
            <a:avLst/>
          </a:prstGeom>
          <a:solidFill>
            <a:schemeClr val="bg1"/>
          </a:solidFill>
          <a:ln w="3175">
            <a:solidFill>
              <a:schemeClr val="tx1"/>
            </a:solidFill>
            <a:prstDash val="sysDot"/>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24" name="Rectangle 58"/>
          <p:cNvSpPr/>
          <p:nvPr/>
        </p:nvSpPr>
        <p:spPr>
          <a:xfrm>
            <a:off x="6456908" y="4661578"/>
            <a:ext cx="570990" cy="323165"/>
          </a:xfrm>
          <a:prstGeom prst="rect">
            <a:avLst/>
          </a:prstGeom>
        </p:spPr>
        <p:txBody>
          <a:bodyPr wrap="none">
            <a:spAutoFit/>
          </a:bodyPr>
          <a:lstStyle/>
          <a:p>
            <a:r>
              <a:rPr lang="en-US" altLang="zh-CN" sz="1500" i="1"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Time</a:t>
            </a:r>
            <a:endParaRPr lang="en-US" altLang="zh-CN" sz="1500" i="1"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25" name="Rectangle 59"/>
          <p:cNvSpPr/>
          <p:nvPr/>
        </p:nvSpPr>
        <p:spPr>
          <a:xfrm>
            <a:off x="6444208" y="3526020"/>
            <a:ext cx="570990" cy="323165"/>
          </a:xfrm>
          <a:prstGeom prst="rect">
            <a:avLst/>
          </a:prstGeom>
        </p:spPr>
        <p:txBody>
          <a:bodyPr wrap="none">
            <a:spAutoFit/>
          </a:bodyPr>
          <a:lstStyle/>
          <a:p>
            <a:r>
              <a:rPr lang="en-US" altLang="zh-CN" sz="1500" i="1"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Time</a:t>
            </a:r>
            <a:endParaRPr lang="en-US" altLang="zh-CN" sz="1500" i="1"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26" name="文本框 25"/>
          <p:cNvSpPr txBox="1"/>
          <p:nvPr/>
        </p:nvSpPr>
        <p:spPr>
          <a:xfrm>
            <a:off x="2891155" y="2819400"/>
            <a:ext cx="5097780" cy="368300"/>
          </a:xfrm>
          <a:prstGeom prst="rect">
            <a:avLst/>
          </a:prstGeom>
          <a:noFill/>
        </p:spPr>
        <p:txBody>
          <a:bodyPr wrap="none" rtlCol="0">
            <a:spAutoFit/>
          </a:bodyPr>
          <a:p>
            <a:r>
              <a:rPr lang="zh-CN" altLang="en-US"/>
              <a:t>但是需要频繁的通过</a:t>
            </a:r>
            <a:r>
              <a:rPr lang="en-US" altLang="zh-CN"/>
              <a:t>network</a:t>
            </a:r>
            <a:r>
              <a:rPr lang="zh-CN" altLang="en-US"/>
              <a:t>进行交互，性能较差</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Drawback of SC </a:t>
            </a:r>
            <a:endParaRPr kumimoji="1" lang="zh-CN" altLang="en-US" dirty="0"/>
          </a:p>
        </p:txBody>
      </p:sp>
      <p:sp>
        <p:nvSpPr>
          <p:cNvPr id="3" name="内容占位符 2"/>
          <p:cNvSpPr>
            <a:spLocks noGrp="1"/>
          </p:cNvSpPr>
          <p:nvPr>
            <p:ph idx="1"/>
          </p:nvPr>
        </p:nvSpPr>
        <p:spPr>
          <a:xfrm>
            <a:off x="302840" y="1129308"/>
            <a:ext cx="8229600" cy="1983318"/>
          </a:xfrm>
        </p:spPr>
        <p:txBody>
          <a:bodyPr/>
          <a:lstStyle/>
          <a:p>
            <a:r>
              <a:rPr kumimoji="1" lang="en-GB" altLang="zh-CN" dirty="0"/>
              <a:t>In any implementation of SC, there should be some global control mechanism</a:t>
            </a:r>
            <a:endParaRPr kumimoji="1" lang="en-GB" altLang="zh-CN" dirty="0">
              <a:highlight>
                <a:srgbClr val="FFFF00"/>
              </a:highlight>
            </a:endParaRPr>
          </a:p>
          <a:p>
            <a:pPr lvl="1"/>
            <a:r>
              <a:rPr kumimoji="1" lang="en-GB" altLang="zh-CN" dirty="0"/>
              <a:t> Scalability &amp; fault-tolerance challenges</a:t>
            </a:r>
            <a:endParaRPr kumimoji="1" lang="en-GB" altLang="zh-CN" dirty="0"/>
          </a:p>
          <a:p>
            <a:r>
              <a:rPr kumimoji="1" lang="en-GB" altLang="zh-CN" dirty="0"/>
              <a:t>Either of writes or reads require memory synchronization operations</a:t>
            </a:r>
            <a:endParaRPr kumimoji="1" lang="en-GB" altLang="zh-CN" dirty="0"/>
          </a:p>
          <a:p>
            <a:pPr lvl="1"/>
            <a:r>
              <a:rPr kumimoji="1" lang="en-GB" altLang="zh-CN" dirty="0"/>
              <a:t>Performance issue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5" name="Rounded Rectangle 3"/>
          <p:cNvSpPr/>
          <p:nvPr/>
        </p:nvSpPr>
        <p:spPr>
          <a:xfrm>
            <a:off x="1695626" y="3272020"/>
            <a:ext cx="870000" cy="508000"/>
          </a:xfrm>
          <a:prstGeom prst="roundRect">
            <a:avLst/>
          </a:prstGeom>
          <a:solidFill>
            <a:srgbClr val="00B0F0"/>
          </a:solidFill>
          <a:ln w="12700">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a:r>
              <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Node-0</a:t>
            </a:r>
            <a:endPar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6" name="Rounded Rectangle 4"/>
          <p:cNvSpPr/>
          <p:nvPr/>
        </p:nvSpPr>
        <p:spPr>
          <a:xfrm>
            <a:off x="1695626" y="4853938"/>
            <a:ext cx="870000" cy="508000"/>
          </a:xfrm>
          <a:prstGeom prst="roundRect">
            <a:avLst/>
          </a:prstGeom>
          <a:solidFill>
            <a:srgbClr val="FF0066"/>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rtlCol="0" anchor="ctr"/>
          <a:lstStyle/>
          <a:p>
            <a:pPr algn="ctr"/>
            <a:r>
              <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Node-1</a:t>
            </a:r>
            <a:endPar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9" name="Rectangle 14"/>
          <p:cNvSpPr/>
          <p:nvPr/>
        </p:nvSpPr>
        <p:spPr>
          <a:xfrm>
            <a:off x="2770329" y="3146142"/>
            <a:ext cx="461337" cy="291418"/>
          </a:xfrm>
          <a:prstGeom prst="rect">
            <a:avLst/>
          </a:prstGeom>
          <a:solidFill>
            <a:srgbClr val="CCFFCC"/>
          </a:solidFill>
        </p:spPr>
        <p:txBody>
          <a:bodyPr wrap="none" lIns="30000" tIns="30000" rIns="30000" bIns="30000">
            <a:spAutoFit/>
          </a:bodyPr>
          <a:lstStyle/>
          <a:p>
            <a:r>
              <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rPr>
              <a:t>W(x)</a:t>
            </a:r>
            <a:endPar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endParaRPr>
          </a:p>
        </p:txBody>
      </p:sp>
      <p:sp>
        <p:nvSpPr>
          <p:cNvPr id="10" name="Rectangle 17"/>
          <p:cNvSpPr/>
          <p:nvPr/>
        </p:nvSpPr>
        <p:spPr>
          <a:xfrm>
            <a:off x="3316429" y="5051142"/>
            <a:ext cx="385996" cy="291418"/>
          </a:xfrm>
          <a:prstGeom prst="rect">
            <a:avLst/>
          </a:prstGeom>
          <a:solidFill>
            <a:srgbClr val="CCCCFF"/>
          </a:solidFill>
        </p:spPr>
        <p:txBody>
          <a:bodyPr wrap="none" lIns="30000" tIns="30000" rIns="30000" bIns="30000">
            <a:spAutoFit/>
          </a:bodyPr>
          <a:lstStyle/>
          <a:p>
            <a:r>
              <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rPr>
              <a:t>R(y)</a:t>
            </a:r>
            <a:endPar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endParaRPr>
          </a:p>
        </p:txBody>
      </p:sp>
      <p:cxnSp>
        <p:nvCxnSpPr>
          <p:cNvPr id="11" name="Straight Connector 28"/>
          <p:cNvCxnSpPr/>
          <p:nvPr/>
        </p:nvCxnSpPr>
        <p:spPr>
          <a:xfrm>
            <a:off x="2702126" y="5051142"/>
            <a:ext cx="4424303" cy="0"/>
          </a:xfrm>
          <a:prstGeom prst="line">
            <a:avLst/>
          </a:pr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Rectangle 36"/>
          <p:cNvSpPr/>
          <p:nvPr/>
        </p:nvSpPr>
        <p:spPr>
          <a:xfrm>
            <a:off x="4078429" y="3146142"/>
            <a:ext cx="461337" cy="291418"/>
          </a:xfrm>
          <a:prstGeom prst="rect">
            <a:avLst/>
          </a:prstGeom>
          <a:solidFill>
            <a:srgbClr val="CCFFCC"/>
          </a:solidFill>
        </p:spPr>
        <p:txBody>
          <a:bodyPr wrap="none" lIns="30000" tIns="30000" rIns="30000" bIns="30000">
            <a:spAutoFit/>
          </a:bodyPr>
          <a:lstStyle/>
          <a:p>
            <a:r>
              <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rPr>
              <a:t>W(x)</a:t>
            </a:r>
            <a:endPar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endParaRPr>
          </a:p>
        </p:txBody>
      </p:sp>
      <p:sp>
        <p:nvSpPr>
          <p:cNvPr id="13" name="Rectangle 37"/>
          <p:cNvSpPr/>
          <p:nvPr/>
        </p:nvSpPr>
        <p:spPr>
          <a:xfrm>
            <a:off x="4759059" y="5051142"/>
            <a:ext cx="385996" cy="291418"/>
          </a:xfrm>
          <a:prstGeom prst="rect">
            <a:avLst/>
          </a:prstGeom>
          <a:solidFill>
            <a:srgbClr val="CCCCFF"/>
          </a:solidFill>
        </p:spPr>
        <p:txBody>
          <a:bodyPr wrap="none" lIns="30000" tIns="30000" rIns="30000" bIns="30000">
            <a:spAutoFit/>
          </a:bodyPr>
          <a:lstStyle/>
          <a:p>
            <a:r>
              <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rPr>
              <a:t>R(y)</a:t>
            </a:r>
            <a:endPar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endParaRPr>
          </a:p>
        </p:txBody>
      </p:sp>
      <p:cxnSp>
        <p:nvCxnSpPr>
          <p:cNvPr id="15" name="Straight Connector 48"/>
          <p:cNvCxnSpPr/>
          <p:nvPr/>
        </p:nvCxnSpPr>
        <p:spPr>
          <a:xfrm>
            <a:off x="2702126" y="3530863"/>
            <a:ext cx="4424303" cy="0"/>
          </a:xfrm>
          <a:prstGeom prst="line">
            <a:avLst/>
          </a:pr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7" name="Rectangle 51"/>
          <p:cNvSpPr/>
          <p:nvPr/>
        </p:nvSpPr>
        <p:spPr>
          <a:xfrm>
            <a:off x="5284929" y="3149863"/>
            <a:ext cx="461337" cy="291418"/>
          </a:xfrm>
          <a:prstGeom prst="rect">
            <a:avLst/>
          </a:prstGeom>
          <a:solidFill>
            <a:srgbClr val="CCFFCC"/>
          </a:solidFill>
        </p:spPr>
        <p:txBody>
          <a:bodyPr wrap="none" lIns="30000" tIns="30000" rIns="30000" bIns="30000">
            <a:spAutoFit/>
          </a:bodyPr>
          <a:lstStyle/>
          <a:p>
            <a:r>
              <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rPr>
              <a:t>W(x)</a:t>
            </a:r>
            <a:endPar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endParaRPr>
          </a:p>
        </p:txBody>
      </p:sp>
      <p:sp>
        <p:nvSpPr>
          <p:cNvPr id="19" name="Rectangle 54"/>
          <p:cNvSpPr/>
          <p:nvPr/>
        </p:nvSpPr>
        <p:spPr>
          <a:xfrm>
            <a:off x="6110429" y="5054863"/>
            <a:ext cx="385996" cy="291418"/>
          </a:xfrm>
          <a:prstGeom prst="rect">
            <a:avLst/>
          </a:prstGeom>
          <a:solidFill>
            <a:srgbClr val="CCCCFF"/>
          </a:solidFill>
        </p:spPr>
        <p:txBody>
          <a:bodyPr wrap="none" lIns="30000" tIns="30000" rIns="30000" bIns="30000">
            <a:spAutoFit/>
          </a:bodyPr>
          <a:lstStyle/>
          <a:p>
            <a:r>
              <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rPr>
              <a:t>R(y)</a:t>
            </a:r>
            <a:endPar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endParaRPr>
          </a:p>
        </p:txBody>
      </p:sp>
      <p:sp>
        <p:nvSpPr>
          <p:cNvPr id="20" name="Rectangle 55"/>
          <p:cNvSpPr/>
          <p:nvPr/>
        </p:nvSpPr>
        <p:spPr>
          <a:xfrm>
            <a:off x="3833929" y="4030497"/>
            <a:ext cx="1816186" cy="307292"/>
          </a:xfrm>
          <a:prstGeom prst="rect">
            <a:avLst/>
          </a:prstGeom>
          <a:solidFill>
            <a:srgbClr val="F5FED6"/>
          </a:solidFill>
          <a:effectLst>
            <a:outerShdw blurRad="63500" sx="102000" sy="102000" algn="ctr" rotWithShape="0">
              <a:prstClr val="black">
                <a:alpha val="40000"/>
              </a:prstClr>
            </a:outerShdw>
          </a:effectLst>
        </p:spPr>
        <p:txBody>
          <a:bodyPr wrap="square" lIns="60000" tIns="0" rIns="60000" bIns="30000">
            <a:spAutoFit/>
          </a:bodyPr>
          <a:lstStyle/>
          <a:p>
            <a:pPr algn="ctr"/>
            <a:r>
              <a:rPr lang="en-US" altLang="zh-CN" b="1" i="1" dirty="0">
                <a:latin typeface="微软雅黑" panose="020B0503020204020204" charset="-122"/>
                <a:ea typeface="微软雅黑" panose="020B0503020204020204" charset="-122"/>
              </a:rPr>
              <a:t>What about this?</a:t>
            </a:r>
            <a:endParaRPr lang="en-US" altLang="zh-CN" b="1" i="1" dirty="0">
              <a:latin typeface="微软雅黑" panose="020B0503020204020204" charset="-122"/>
              <a:ea typeface="微软雅黑" panose="020B0503020204020204" charset="-122"/>
            </a:endParaRPr>
          </a:p>
        </p:txBody>
      </p:sp>
      <p:sp>
        <p:nvSpPr>
          <p:cNvPr id="21" name="Freeform 56"/>
          <p:cNvSpPr/>
          <p:nvPr/>
        </p:nvSpPr>
        <p:spPr>
          <a:xfrm>
            <a:off x="1933085" y="3780020"/>
            <a:ext cx="240344" cy="1066647"/>
          </a:xfrm>
          <a:custGeom>
            <a:avLst/>
            <a:gdLst>
              <a:gd name="connsiteX0" fmla="*/ 74951 w 152068"/>
              <a:gd name="connsiteY0" fmla="*/ 0 h 1334125"/>
              <a:gd name="connsiteX1" fmla="*/ 149902 w 152068"/>
              <a:gd name="connsiteY1" fmla="*/ 599607 h 1334125"/>
              <a:gd name="connsiteX2" fmla="*/ 0 w 152068"/>
              <a:gd name="connsiteY2" fmla="*/ 1334125 h 1334125"/>
            </a:gdLst>
            <a:ahLst/>
            <a:cxnLst>
              <a:cxn ang="0">
                <a:pos x="connsiteX0" y="connsiteY0"/>
              </a:cxn>
              <a:cxn ang="0">
                <a:pos x="connsiteX1" y="connsiteY1"/>
              </a:cxn>
              <a:cxn ang="0">
                <a:pos x="connsiteX2" y="connsiteY2"/>
              </a:cxn>
            </a:cxnLst>
            <a:rect l="l" t="t" r="r" b="b"/>
            <a:pathLst>
              <a:path w="152068" h="1334125">
                <a:moveTo>
                  <a:pt x="74951" y="0"/>
                </a:moveTo>
                <a:cubicBezTo>
                  <a:pt x="118672" y="188626"/>
                  <a:pt x="162394" y="377253"/>
                  <a:pt x="149902" y="599607"/>
                </a:cubicBezTo>
                <a:cubicBezTo>
                  <a:pt x="137410" y="821961"/>
                  <a:pt x="0" y="1334125"/>
                  <a:pt x="0" y="1334125"/>
                </a:cubicBezTo>
              </a:path>
            </a:pathLst>
          </a:cu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22" name="Freeform 57"/>
          <p:cNvSpPr/>
          <p:nvPr/>
        </p:nvSpPr>
        <p:spPr>
          <a:xfrm>
            <a:off x="2235612" y="3809846"/>
            <a:ext cx="128317" cy="1044092"/>
          </a:xfrm>
          <a:custGeom>
            <a:avLst/>
            <a:gdLst>
              <a:gd name="connsiteX0" fmla="*/ 153980 w 153980"/>
              <a:gd name="connsiteY0" fmla="*/ 0 h 1169233"/>
              <a:gd name="connsiteX1" fmla="*/ 19069 w 153980"/>
              <a:gd name="connsiteY1" fmla="*/ 524656 h 1169233"/>
              <a:gd name="connsiteX2" fmla="*/ 4079 w 153980"/>
              <a:gd name="connsiteY2" fmla="*/ 1169233 h 1169233"/>
            </a:gdLst>
            <a:ahLst/>
            <a:cxnLst>
              <a:cxn ang="0">
                <a:pos x="connsiteX0" y="connsiteY0"/>
              </a:cxn>
              <a:cxn ang="0">
                <a:pos x="connsiteX1" y="connsiteY1"/>
              </a:cxn>
              <a:cxn ang="0">
                <a:pos x="connsiteX2" y="connsiteY2"/>
              </a:cxn>
            </a:cxnLst>
            <a:rect l="l" t="t" r="r" b="b"/>
            <a:pathLst>
              <a:path w="153980" h="1169233">
                <a:moveTo>
                  <a:pt x="153980" y="0"/>
                </a:moveTo>
                <a:cubicBezTo>
                  <a:pt x="99016" y="164892"/>
                  <a:pt x="44052" y="329784"/>
                  <a:pt x="19069" y="524656"/>
                </a:cubicBezTo>
                <a:cubicBezTo>
                  <a:pt x="-5914" y="719528"/>
                  <a:pt x="-918" y="944380"/>
                  <a:pt x="4079" y="1169233"/>
                </a:cubicBezTo>
              </a:path>
            </a:pathLst>
          </a:cu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23" name="Cloud 7"/>
          <p:cNvSpPr/>
          <p:nvPr/>
        </p:nvSpPr>
        <p:spPr>
          <a:xfrm>
            <a:off x="1665429" y="3955406"/>
            <a:ext cx="889000" cy="654957"/>
          </a:xfrm>
          <a:prstGeom prst="cloud">
            <a:avLst/>
          </a:prstGeom>
          <a:solidFill>
            <a:schemeClr val="bg1"/>
          </a:solidFill>
          <a:ln w="3175">
            <a:solidFill>
              <a:schemeClr val="tx1"/>
            </a:solidFill>
            <a:prstDash val="sysDot"/>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24" name="Rectangle 58"/>
          <p:cNvSpPr/>
          <p:nvPr/>
        </p:nvSpPr>
        <p:spPr>
          <a:xfrm>
            <a:off x="6456908" y="4661578"/>
            <a:ext cx="570990" cy="323165"/>
          </a:xfrm>
          <a:prstGeom prst="rect">
            <a:avLst/>
          </a:prstGeom>
        </p:spPr>
        <p:txBody>
          <a:bodyPr wrap="none">
            <a:spAutoFit/>
          </a:bodyPr>
          <a:lstStyle/>
          <a:p>
            <a:r>
              <a:rPr lang="en-US" altLang="zh-CN" sz="1500" i="1"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Time</a:t>
            </a:r>
            <a:endParaRPr lang="en-US" altLang="zh-CN" sz="1500" i="1"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25" name="Rectangle 59"/>
          <p:cNvSpPr/>
          <p:nvPr/>
        </p:nvSpPr>
        <p:spPr>
          <a:xfrm>
            <a:off x="6444208" y="3526020"/>
            <a:ext cx="570990" cy="323165"/>
          </a:xfrm>
          <a:prstGeom prst="rect">
            <a:avLst/>
          </a:prstGeom>
        </p:spPr>
        <p:txBody>
          <a:bodyPr wrap="none">
            <a:spAutoFit/>
          </a:bodyPr>
          <a:lstStyle/>
          <a:p>
            <a:r>
              <a:rPr lang="en-US" altLang="zh-CN" sz="1500" i="1"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Time</a:t>
            </a:r>
            <a:endParaRPr lang="en-US" altLang="zh-CN" sz="1500" i="1"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Drawback of SC </a:t>
            </a:r>
            <a:endParaRPr kumimoji="1" lang="zh-CN" altLang="en-US" dirty="0"/>
          </a:p>
        </p:txBody>
      </p:sp>
      <p:sp>
        <p:nvSpPr>
          <p:cNvPr id="3" name="内容占位符 2"/>
          <p:cNvSpPr>
            <a:spLocks noGrp="1"/>
          </p:cNvSpPr>
          <p:nvPr>
            <p:ph idx="1"/>
          </p:nvPr>
        </p:nvSpPr>
        <p:spPr>
          <a:xfrm>
            <a:off x="302840" y="1129308"/>
            <a:ext cx="8229600" cy="1260648"/>
          </a:xfrm>
        </p:spPr>
        <p:txBody>
          <a:bodyPr/>
          <a:lstStyle/>
          <a:p>
            <a:r>
              <a:rPr kumimoji="1" lang="en-US" altLang="zh-CN" dirty="0">
                <a:solidFill>
                  <a:schemeClr val="tx1"/>
                </a:solidFill>
                <a:latin typeface="微软雅黑" panose="020B0503020204020204" charset="-122"/>
                <a:ea typeface="微软雅黑" panose="020B0503020204020204" charset="-122"/>
              </a:rPr>
              <a:t>Problem: </a:t>
            </a:r>
            <a:r>
              <a:rPr kumimoji="1" lang="en-US" altLang="zh-CN" dirty="0">
                <a:solidFill>
                  <a:srgbClr val="FF0000"/>
                </a:solidFill>
                <a:latin typeface="微软雅黑" panose="020B0503020204020204" charset="-122"/>
                <a:ea typeface="微软雅黑" panose="020B0503020204020204" charset="-122"/>
              </a:rPr>
              <a:t>false sharing</a:t>
            </a:r>
            <a:r>
              <a:rPr kumimoji="1" lang="en-US" altLang="zh-CN" dirty="0">
                <a:solidFill>
                  <a:schemeClr val="tx1"/>
                </a:solidFill>
                <a:latin typeface="微软雅黑" panose="020B0503020204020204" charset="-122"/>
                <a:ea typeface="微软雅黑" panose="020B0503020204020204" charset="-122"/>
              </a:rPr>
              <a:t> </a:t>
            </a:r>
            <a:endParaRPr kumimoji="1" lang="en-US" altLang="zh-CN" dirty="0">
              <a:solidFill>
                <a:schemeClr val="tx1"/>
              </a:solidFill>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35" name="Rectangle 20"/>
          <p:cNvSpPr/>
          <p:nvPr/>
        </p:nvSpPr>
        <p:spPr>
          <a:xfrm>
            <a:off x="7175500" y="4382478"/>
            <a:ext cx="720000" cy="360000"/>
          </a:xfrm>
          <a:prstGeom prst="rect">
            <a:avLst/>
          </a:prstGeom>
          <a:noFill/>
          <a:ln w="127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500" dirty="0">
              <a:latin typeface="微软雅黑" panose="020B0503020204020204" charset="-122"/>
              <a:ea typeface="微软雅黑" panose="020B0503020204020204" charset="-122"/>
              <a:cs typeface="Verdana" panose="020B0604030504040204" pitchFamily="34" charset="0"/>
            </a:endParaRPr>
          </a:p>
        </p:txBody>
      </p:sp>
      <p:sp>
        <p:nvSpPr>
          <p:cNvPr id="36" name="Rectangle 21"/>
          <p:cNvSpPr/>
          <p:nvPr/>
        </p:nvSpPr>
        <p:spPr>
          <a:xfrm>
            <a:off x="7175500" y="3845543"/>
            <a:ext cx="720000" cy="270000"/>
          </a:xfrm>
          <a:prstGeom prst="rect">
            <a:avLst/>
          </a:prstGeom>
          <a:ln w="127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500" dirty="0">
                <a:latin typeface="微软雅黑" panose="020B0503020204020204" charset="-122"/>
                <a:ea typeface="微软雅黑" panose="020B0503020204020204" charset="-122"/>
                <a:cs typeface="Verdana" panose="020B0604030504040204" pitchFamily="34" charset="0"/>
              </a:rPr>
              <a:t>x</a:t>
            </a:r>
            <a:endParaRPr lang="en-US" altLang="zh-CN" sz="1500" dirty="0">
              <a:latin typeface="微软雅黑" panose="020B0503020204020204" charset="-122"/>
              <a:ea typeface="微软雅黑" panose="020B0503020204020204" charset="-122"/>
              <a:cs typeface="Verdana" panose="020B0604030504040204" pitchFamily="34" charset="0"/>
            </a:endParaRPr>
          </a:p>
        </p:txBody>
      </p:sp>
      <p:sp>
        <p:nvSpPr>
          <p:cNvPr id="37" name="Rectangle 22"/>
          <p:cNvSpPr/>
          <p:nvPr/>
        </p:nvSpPr>
        <p:spPr>
          <a:xfrm>
            <a:off x="7175500" y="4112478"/>
            <a:ext cx="720000" cy="270000"/>
          </a:xfrm>
          <a:prstGeom prst="rect">
            <a:avLst/>
          </a:prstGeom>
          <a:ln w="127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500" dirty="0">
                <a:latin typeface="微软雅黑" panose="020B0503020204020204" charset="-122"/>
                <a:ea typeface="微软雅黑" panose="020B0503020204020204" charset="-122"/>
                <a:cs typeface="Verdana" panose="020B0604030504040204" pitchFamily="34" charset="0"/>
              </a:rPr>
              <a:t>y</a:t>
            </a:r>
            <a:endParaRPr lang="en-US" altLang="zh-CN" sz="1500" dirty="0">
              <a:latin typeface="微软雅黑" panose="020B0503020204020204" charset="-122"/>
              <a:ea typeface="微软雅黑" panose="020B0503020204020204" charset="-122"/>
              <a:cs typeface="Verdana" panose="020B0604030504040204" pitchFamily="34" charset="0"/>
            </a:endParaRPr>
          </a:p>
        </p:txBody>
      </p:sp>
      <p:sp>
        <p:nvSpPr>
          <p:cNvPr id="38" name="Rounded Rectangle 26"/>
          <p:cNvSpPr/>
          <p:nvPr/>
        </p:nvSpPr>
        <p:spPr>
          <a:xfrm>
            <a:off x="1554197" y="3297157"/>
            <a:ext cx="870000" cy="508000"/>
          </a:xfrm>
          <a:prstGeom prst="roundRect">
            <a:avLst/>
          </a:prstGeom>
          <a:solidFill>
            <a:srgbClr val="00B0F0"/>
          </a:solidFill>
          <a:ln w="12700">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a:r>
              <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Node-0</a:t>
            </a:r>
            <a:endPar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39" name="Rounded Rectangle 27"/>
          <p:cNvSpPr/>
          <p:nvPr/>
        </p:nvSpPr>
        <p:spPr>
          <a:xfrm>
            <a:off x="1554197" y="4879075"/>
            <a:ext cx="870000" cy="508000"/>
          </a:xfrm>
          <a:prstGeom prst="roundRect">
            <a:avLst/>
          </a:prstGeom>
          <a:solidFill>
            <a:srgbClr val="FF0066"/>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rtlCol="0" anchor="ctr"/>
          <a:lstStyle/>
          <a:p>
            <a:pPr algn="ctr"/>
            <a:r>
              <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Node-1</a:t>
            </a:r>
            <a:endPar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0" name="Rectangle 28"/>
          <p:cNvSpPr/>
          <p:nvPr/>
        </p:nvSpPr>
        <p:spPr>
          <a:xfrm>
            <a:off x="6315479" y="4686715"/>
            <a:ext cx="570990" cy="323165"/>
          </a:xfrm>
          <a:prstGeom prst="rect">
            <a:avLst/>
          </a:prstGeom>
        </p:spPr>
        <p:txBody>
          <a:bodyPr wrap="none">
            <a:spAutoFit/>
          </a:bodyPr>
          <a:lstStyle/>
          <a:p>
            <a:r>
              <a:rPr lang="en-US" altLang="zh-CN" sz="1500" i="1"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Time</a:t>
            </a:r>
            <a:endParaRPr lang="en-US" altLang="zh-CN" sz="1500" i="1"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1" name="Rectangle 29"/>
          <p:cNvSpPr/>
          <p:nvPr/>
        </p:nvSpPr>
        <p:spPr>
          <a:xfrm>
            <a:off x="6302779" y="3551157"/>
            <a:ext cx="570990" cy="323165"/>
          </a:xfrm>
          <a:prstGeom prst="rect">
            <a:avLst/>
          </a:prstGeom>
        </p:spPr>
        <p:txBody>
          <a:bodyPr wrap="none">
            <a:spAutoFit/>
          </a:bodyPr>
          <a:lstStyle/>
          <a:p>
            <a:r>
              <a:rPr lang="en-US" altLang="zh-CN" sz="1500" i="1"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Time</a:t>
            </a:r>
            <a:endParaRPr lang="en-US" altLang="zh-CN" sz="1500" i="1"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2" name="Rectangle 30"/>
          <p:cNvSpPr/>
          <p:nvPr/>
        </p:nvSpPr>
        <p:spPr>
          <a:xfrm>
            <a:off x="2628900" y="3171279"/>
            <a:ext cx="461337" cy="291418"/>
          </a:xfrm>
          <a:prstGeom prst="rect">
            <a:avLst/>
          </a:prstGeom>
          <a:solidFill>
            <a:srgbClr val="CCFFCC"/>
          </a:solidFill>
        </p:spPr>
        <p:txBody>
          <a:bodyPr wrap="none" lIns="30000" tIns="30000" rIns="30000" bIns="30000">
            <a:spAutoFit/>
          </a:bodyPr>
          <a:lstStyle/>
          <a:p>
            <a:r>
              <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rPr>
              <a:t>W(x)</a:t>
            </a:r>
            <a:endPar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endParaRPr>
          </a:p>
        </p:txBody>
      </p:sp>
      <p:sp>
        <p:nvSpPr>
          <p:cNvPr id="43" name="Rectangle 31"/>
          <p:cNvSpPr/>
          <p:nvPr/>
        </p:nvSpPr>
        <p:spPr>
          <a:xfrm>
            <a:off x="3175000" y="5076279"/>
            <a:ext cx="385996" cy="291418"/>
          </a:xfrm>
          <a:prstGeom prst="rect">
            <a:avLst/>
          </a:prstGeom>
          <a:solidFill>
            <a:srgbClr val="CCCCFF"/>
          </a:solidFill>
        </p:spPr>
        <p:txBody>
          <a:bodyPr wrap="none" lIns="30000" tIns="30000" rIns="30000" bIns="30000">
            <a:spAutoFit/>
          </a:bodyPr>
          <a:lstStyle/>
          <a:p>
            <a:r>
              <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rPr>
              <a:t>R(y)</a:t>
            </a:r>
            <a:endPar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endParaRPr>
          </a:p>
        </p:txBody>
      </p:sp>
      <p:cxnSp>
        <p:nvCxnSpPr>
          <p:cNvPr id="44" name="Straight Connector 32"/>
          <p:cNvCxnSpPr/>
          <p:nvPr/>
        </p:nvCxnSpPr>
        <p:spPr>
          <a:xfrm>
            <a:off x="2560697" y="5076279"/>
            <a:ext cx="4424303" cy="0"/>
          </a:xfrm>
          <a:prstGeom prst="line">
            <a:avLst/>
          </a:pr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45" name="Rectangle 33"/>
          <p:cNvSpPr/>
          <p:nvPr/>
        </p:nvSpPr>
        <p:spPr>
          <a:xfrm>
            <a:off x="3937000" y="3171279"/>
            <a:ext cx="461337" cy="291418"/>
          </a:xfrm>
          <a:prstGeom prst="rect">
            <a:avLst/>
          </a:prstGeom>
          <a:solidFill>
            <a:srgbClr val="CCFFCC"/>
          </a:solidFill>
        </p:spPr>
        <p:txBody>
          <a:bodyPr wrap="none" lIns="30000" tIns="30000" rIns="30000" bIns="30000">
            <a:spAutoFit/>
          </a:bodyPr>
          <a:lstStyle/>
          <a:p>
            <a:r>
              <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rPr>
              <a:t>W(x)</a:t>
            </a:r>
            <a:endPar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endParaRPr>
          </a:p>
        </p:txBody>
      </p:sp>
      <p:sp>
        <p:nvSpPr>
          <p:cNvPr id="46" name="Rectangle 34"/>
          <p:cNvSpPr/>
          <p:nvPr/>
        </p:nvSpPr>
        <p:spPr>
          <a:xfrm>
            <a:off x="4617630" y="5076279"/>
            <a:ext cx="385996" cy="291418"/>
          </a:xfrm>
          <a:prstGeom prst="rect">
            <a:avLst/>
          </a:prstGeom>
          <a:solidFill>
            <a:srgbClr val="CCCCFF"/>
          </a:solidFill>
        </p:spPr>
        <p:txBody>
          <a:bodyPr wrap="none" lIns="30000" tIns="30000" rIns="30000" bIns="30000">
            <a:spAutoFit/>
          </a:bodyPr>
          <a:lstStyle/>
          <a:p>
            <a:r>
              <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rPr>
              <a:t>R(y)</a:t>
            </a:r>
            <a:endPar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endParaRPr>
          </a:p>
        </p:txBody>
      </p:sp>
      <p:cxnSp>
        <p:nvCxnSpPr>
          <p:cNvPr id="47" name="Straight Connector 35"/>
          <p:cNvCxnSpPr/>
          <p:nvPr/>
        </p:nvCxnSpPr>
        <p:spPr>
          <a:xfrm>
            <a:off x="2560697" y="3556000"/>
            <a:ext cx="4424303" cy="0"/>
          </a:xfrm>
          <a:prstGeom prst="line">
            <a:avLst/>
          </a:pr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48" name="Rectangle 36"/>
          <p:cNvSpPr/>
          <p:nvPr/>
        </p:nvSpPr>
        <p:spPr>
          <a:xfrm>
            <a:off x="5143500" y="3175000"/>
            <a:ext cx="461337" cy="291418"/>
          </a:xfrm>
          <a:prstGeom prst="rect">
            <a:avLst/>
          </a:prstGeom>
          <a:solidFill>
            <a:srgbClr val="CCFFCC"/>
          </a:solidFill>
        </p:spPr>
        <p:txBody>
          <a:bodyPr wrap="none" lIns="30000" tIns="30000" rIns="30000" bIns="30000">
            <a:spAutoFit/>
          </a:bodyPr>
          <a:lstStyle/>
          <a:p>
            <a:r>
              <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rPr>
              <a:t>W(x)</a:t>
            </a:r>
            <a:endParaRPr lang="en-US" altLang="zh-CN" sz="1500" dirty="0">
              <a:solidFill>
                <a:srgbClr val="00CC00"/>
              </a:solidFill>
              <a:latin typeface="微软雅黑" panose="020B0503020204020204" charset="-122"/>
              <a:ea typeface="微软雅黑" panose="020B0503020204020204" charset="-122"/>
              <a:cs typeface="Verdana" panose="020B0604030504040204" pitchFamily="34" charset="0"/>
            </a:endParaRPr>
          </a:p>
        </p:txBody>
      </p:sp>
      <p:sp>
        <p:nvSpPr>
          <p:cNvPr id="49" name="Rectangle 37"/>
          <p:cNvSpPr/>
          <p:nvPr/>
        </p:nvSpPr>
        <p:spPr>
          <a:xfrm>
            <a:off x="5969000" y="5080000"/>
            <a:ext cx="385996" cy="291418"/>
          </a:xfrm>
          <a:prstGeom prst="rect">
            <a:avLst/>
          </a:prstGeom>
          <a:solidFill>
            <a:srgbClr val="CCCCFF"/>
          </a:solidFill>
        </p:spPr>
        <p:txBody>
          <a:bodyPr wrap="none" lIns="30000" tIns="30000" rIns="30000" bIns="30000">
            <a:spAutoFit/>
          </a:bodyPr>
          <a:lstStyle/>
          <a:p>
            <a:r>
              <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rPr>
              <a:t>R(y)</a:t>
            </a:r>
            <a:endParaRPr lang="en-US" altLang="zh-CN" sz="1500" dirty="0">
              <a:solidFill>
                <a:srgbClr val="7030A0"/>
              </a:solidFill>
              <a:latin typeface="微软雅黑" panose="020B0503020204020204" charset="-122"/>
              <a:ea typeface="微软雅黑" panose="020B0503020204020204" charset="-122"/>
              <a:cs typeface="Verdana" panose="020B0604030504040204" pitchFamily="34" charset="0"/>
            </a:endParaRPr>
          </a:p>
        </p:txBody>
      </p:sp>
      <p:sp>
        <p:nvSpPr>
          <p:cNvPr id="50" name="Freeform 39"/>
          <p:cNvSpPr/>
          <p:nvPr/>
        </p:nvSpPr>
        <p:spPr>
          <a:xfrm>
            <a:off x="1791656" y="3805157"/>
            <a:ext cx="240344" cy="1066647"/>
          </a:xfrm>
          <a:custGeom>
            <a:avLst/>
            <a:gdLst>
              <a:gd name="connsiteX0" fmla="*/ 74951 w 152068"/>
              <a:gd name="connsiteY0" fmla="*/ 0 h 1334125"/>
              <a:gd name="connsiteX1" fmla="*/ 149902 w 152068"/>
              <a:gd name="connsiteY1" fmla="*/ 599607 h 1334125"/>
              <a:gd name="connsiteX2" fmla="*/ 0 w 152068"/>
              <a:gd name="connsiteY2" fmla="*/ 1334125 h 1334125"/>
            </a:gdLst>
            <a:ahLst/>
            <a:cxnLst>
              <a:cxn ang="0">
                <a:pos x="connsiteX0" y="connsiteY0"/>
              </a:cxn>
              <a:cxn ang="0">
                <a:pos x="connsiteX1" y="connsiteY1"/>
              </a:cxn>
              <a:cxn ang="0">
                <a:pos x="connsiteX2" y="connsiteY2"/>
              </a:cxn>
            </a:cxnLst>
            <a:rect l="l" t="t" r="r" b="b"/>
            <a:pathLst>
              <a:path w="152068" h="1334125">
                <a:moveTo>
                  <a:pt x="74951" y="0"/>
                </a:moveTo>
                <a:cubicBezTo>
                  <a:pt x="118672" y="188626"/>
                  <a:pt x="162394" y="377253"/>
                  <a:pt x="149902" y="599607"/>
                </a:cubicBezTo>
                <a:cubicBezTo>
                  <a:pt x="137410" y="821961"/>
                  <a:pt x="0" y="1334125"/>
                  <a:pt x="0" y="1334125"/>
                </a:cubicBezTo>
              </a:path>
            </a:pathLst>
          </a:cu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51" name="Freeform 40"/>
          <p:cNvSpPr/>
          <p:nvPr/>
        </p:nvSpPr>
        <p:spPr>
          <a:xfrm>
            <a:off x="2094183" y="3834983"/>
            <a:ext cx="128317" cy="1044092"/>
          </a:xfrm>
          <a:custGeom>
            <a:avLst/>
            <a:gdLst>
              <a:gd name="connsiteX0" fmla="*/ 153980 w 153980"/>
              <a:gd name="connsiteY0" fmla="*/ 0 h 1169233"/>
              <a:gd name="connsiteX1" fmla="*/ 19069 w 153980"/>
              <a:gd name="connsiteY1" fmla="*/ 524656 h 1169233"/>
              <a:gd name="connsiteX2" fmla="*/ 4079 w 153980"/>
              <a:gd name="connsiteY2" fmla="*/ 1169233 h 1169233"/>
            </a:gdLst>
            <a:ahLst/>
            <a:cxnLst>
              <a:cxn ang="0">
                <a:pos x="connsiteX0" y="connsiteY0"/>
              </a:cxn>
              <a:cxn ang="0">
                <a:pos x="connsiteX1" y="connsiteY1"/>
              </a:cxn>
              <a:cxn ang="0">
                <a:pos x="connsiteX2" y="connsiteY2"/>
              </a:cxn>
            </a:cxnLst>
            <a:rect l="l" t="t" r="r" b="b"/>
            <a:pathLst>
              <a:path w="153980" h="1169233">
                <a:moveTo>
                  <a:pt x="153980" y="0"/>
                </a:moveTo>
                <a:cubicBezTo>
                  <a:pt x="99016" y="164892"/>
                  <a:pt x="44052" y="329784"/>
                  <a:pt x="19069" y="524656"/>
                </a:cubicBezTo>
                <a:cubicBezTo>
                  <a:pt x="-5914" y="719528"/>
                  <a:pt x="-918" y="944380"/>
                  <a:pt x="4079" y="1169233"/>
                </a:cubicBezTo>
              </a:path>
            </a:pathLst>
          </a:cu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52" name="Cloud 41"/>
          <p:cNvSpPr/>
          <p:nvPr/>
        </p:nvSpPr>
        <p:spPr>
          <a:xfrm>
            <a:off x="1524000" y="3980543"/>
            <a:ext cx="889000" cy="654957"/>
          </a:xfrm>
          <a:prstGeom prst="cloud">
            <a:avLst/>
          </a:prstGeom>
          <a:solidFill>
            <a:schemeClr val="bg1"/>
          </a:solidFill>
          <a:ln w="3175">
            <a:solidFill>
              <a:schemeClr val="tx1"/>
            </a:solidFill>
            <a:prstDash val="sysDot"/>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665">
              <a:latin typeface="微软雅黑" panose="020B0503020204020204" charset="-122"/>
              <a:ea typeface="微软雅黑" panose="020B0503020204020204" charset="-122"/>
              <a:cs typeface="Verdana" panose="020B0604030504040204" pitchFamily="34" charset="0"/>
            </a:endParaRPr>
          </a:p>
        </p:txBody>
      </p:sp>
      <p:cxnSp>
        <p:nvCxnSpPr>
          <p:cNvPr id="53" name="Straight Connector 44"/>
          <p:cNvCxnSpPr/>
          <p:nvPr/>
        </p:nvCxnSpPr>
        <p:spPr>
          <a:xfrm flipV="1">
            <a:off x="3810000" y="3551157"/>
            <a:ext cx="476372" cy="1522139"/>
          </a:xfrm>
          <a:prstGeom prst="line">
            <a:avLst/>
          </a:prstGeom>
          <a:ln w="28575">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4" name="Straight Connector 45"/>
          <p:cNvCxnSpPr/>
          <p:nvPr/>
        </p:nvCxnSpPr>
        <p:spPr>
          <a:xfrm>
            <a:off x="3302000" y="3556000"/>
            <a:ext cx="381000" cy="1515435"/>
          </a:xfrm>
          <a:prstGeom prst="line">
            <a:avLst/>
          </a:prstGeom>
          <a:ln w="28575">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5" name="Straight Connector 46"/>
          <p:cNvCxnSpPr/>
          <p:nvPr/>
        </p:nvCxnSpPr>
        <p:spPr>
          <a:xfrm>
            <a:off x="4572001" y="3556001"/>
            <a:ext cx="457344" cy="1520279"/>
          </a:xfrm>
          <a:prstGeom prst="line">
            <a:avLst/>
          </a:prstGeom>
          <a:ln w="28575">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6" name="Straight Connector 47"/>
          <p:cNvCxnSpPr/>
          <p:nvPr/>
        </p:nvCxnSpPr>
        <p:spPr>
          <a:xfrm flipV="1">
            <a:off x="5207000" y="3554878"/>
            <a:ext cx="476372" cy="1522139"/>
          </a:xfrm>
          <a:prstGeom prst="line">
            <a:avLst/>
          </a:prstGeom>
          <a:ln w="28575">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p:nvCxnSpPr>
        <p:spPr>
          <a:xfrm>
            <a:off x="5842001" y="3556001"/>
            <a:ext cx="457344" cy="1520279"/>
          </a:xfrm>
          <a:prstGeom prst="line">
            <a:avLst/>
          </a:prstGeom>
          <a:ln w="28575">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8" name="Rectangle 50"/>
          <p:cNvSpPr/>
          <p:nvPr/>
        </p:nvSpPr>
        <p:spPr>
          <a:xfrm>
            <a:off x="3814500" y="4055634"/>
            <a:ext cx="1710000" cy="389255"/>
          </a:xfrm>
          <a:prstGeom prst="rect">
            <a:avLst/>
          </a:prstGeom>
          <a:solidFill>
            <a:srgbClr val="F5FED6"/>
          </a:solidFill>
          <a:effectLst>
            <a:outerShdw blurRad="63500" sx="102000" sy="102000" algn="ctr" rotWithShape="0">
              <a:prstClr val="black">
                <a:alpha val="40000"/>
              </a:prstClr>
            </a:outerShdw>
          </a:effectLst>
        </p:spPr>
        <p:txBody>
          <a:bodyPr wrap="square" lIns="60000" tIns="0" rIns="60000" bIns="30000">
            <a:spAutoFit/>
          </a:bodyPr>
          <a:lstStyle/>
          <a:p>
            <a:pPr algn="ctr"/>
            <a:r>
              <a:rPr lang="en-US" altLang="zh-CN" sz="2335" i="1" dirty="0" err="1">
                <a:effectLst>
                  <a:outerShdw blurRad="38100" dist="38100" dir="2700000" algn="tl">
                    <a:srgbClr val="000000">
                      <a:alpha val="43137"/>
                    </a:srgbClr>
                  </a:outerShdw>
                </a:effectLst>
                <a:latin typeface="微软雅黑" panose="020B0503020204020204" charset="-122"/>
                <a:ea typeface="微软雅黑" panose="020B0503020204020204" charset="-122"/>
              </a:rPr>
              <a:t>Ping</a:t>
            </a:r>
            <a:r>
              <a:rPr lang="en-US" altLang="zh-CN" sz="2335" i="1" dirty="0" err="1">
                <a:latin typeface="微软雅黑" panose="020B0503020204020204" charset="-122"/>
                <a:ea typeface="微软雅黑" panose="020B0503020204020204" charset="-122"/>
              </a:rPr>
              <a:t>-</a:t>
            </a:r>
            <a:r>
              <a:rPr lang="en-US" altLang="zh-CN" sz="2335" i="1" dirty="0" err="1">
                <a:effectLst>
                  <a:outerShdw blurRad="38100" dist="38100" dir="2700000" algn="tl">
                    <a:srgbClr val="000000">
                      <a:alpha val="43137"/>
                    </a:srgbClr>
                  </a:outerShdw>
                </a:effectLst>
                <a:latin typeface="微软雅黑" panose="020B0503020204020204" charset="-122"/>
                <a:ea typeface="微软雅黑" panose="020B0503020204020204" charset="-122"/>
              </a:rPr>
              <a:t>pong</a:t>
            </a:r>
            <a:endParaRPr lang="zh-CN" altLang="en-US" sz="1500" i="1" dirty="0">
              <a:latin typeface="微软雅黑" panose="020B0503020204020204" charset="-122"/>
              <a:ea typeface="微软雅黑" panose="020B0503020204020204" charset="-122"/>
            </a:endParaRPr>
          </a:p>
        </p:txBody>
      </p:sp>
      <p:grpSp>
        <p:nvGrpSpPr>
          <p:cNvPr id="60" name="组合 59"/>
          <p:cNvGrpSpPr/>
          <p:nvPr/>
        </p:nvGrpSpPr>
        <p:grpSpPr>
          <a:xfrm>
            <a:off x="490594" y="1751901"/>
            <a:ext cx="8162812" cy="961583"/>
            <a:chOff x="-1201459" y="1559205"/>
            <a:chExt cx="8162812" cy="961583"/>
          </a:xfrm>
        </p:grpSpPr>
        <p:sp>
          <p:nvSpPr>
            <p:cNvPr id="61" name="矩形 60"/>
            <p:cNvSpPr/>
            <p:nvPr/>
          </p:nvSpPr>
          <p:spPr>
            <a:xfrm>
              <a:off x="-1201459" y="1559205"/>
              <a:ext cx="8162812" cy="756592"/>
            </a:xfrm>
            <a:prstGeom prst="rect">
              <a:avLst/>
            </a:prstGeom>
            <a:solidFill>
              <a:srgbClr val="F7F9D6"/>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charset="-122"/>
                <a:ea typeface="微软雅黑" panose="020B0503020204020204" charset="-122"/>
              </a:endParaRPr>
            </a:p>
          </p:txBody>
        </p:sp>
        <p:sp>
          <p:nvSpPr>
            <p:cNvPr id="62" name="矩形 61"/>
            <p:cNvSpPr/>
            <p:nvPr/>
          </p:nvSpPr>
          <p:spPr>
            <a:xfrm>
              <a:off x="-1201459" y="1597458"/>
              <a:ext cx="8036174" cy="923330"/>
            </a:xfrm>
            <a:prstGeom prst="rect">
              <a:avLst/>
            </a:prstGeom>
          </p:spPr>
          <p:txBody>
            <a:bodyPr wrap="none">
              <a:spAutoFit/>
            </a:bodyPr>
            <a:lstStyle/>
            <a:p>
              <a:r>
                <a:rPr kumimoji="1" lang="en-US" altLang="zh-CN" b="1" dirty="0">
                  <a:latin typeface="微软雅黑" panose="020B0503020204020204" charset="-122"/>
                  <a:ea typeface="微软雅黑" panose="020B0503020204020204" charset="-122"/>
                  <a:cs typeface="Consolas" panose="020B0609020204030204" pitchFamily="49" charset="0"/>
                </a:rPr>
                <a:t>Two</a:t>
              </a:r>
              <a:r>
                <a:rPr kumimoji="1" lang="en-US" altLang="zh-CN" dirty="0">
                  <a:latin typeface="微软雅黑" panose="020B0503020204020204" charset="-122"/>
                  <a:ea typeface="微软雅黑" panose="020B0503020204020204" charset="-122"/>
                  <a:cs typeface="Consolas" panose="020B0609020204030204" pitchFamily="49" charset="0"/>
                </a:rPr>
                <a:t> or </a:t>
              </a:r>
              <a:r>
                <a:rPr kumimoji="1" lang="en-US" altLang="zh-CN" b="1" dirty="0">
                  <a:latin typeface="微软雅黑" panose="020B0503020204020204" charset="-122"/>
                  <a:ea typeface="微软雅黑" panose="020B0503020204020204" charset="-122"/>
                  <a:cs typeface="Consolas" panose="020B0609020204030204" pitchFamily="49" charset="0"/>
                </a:rPr>
                <a:t>more</a:t>
              </a:r>
              <a:r>
                <a:rPr kumimoji="1" lang="en-US" altLang="zh-CN" dirty="0">
                  <a:latin typeface="微软雅黑" panose="020B0503020204020204" charset="-122"/>
                  <a:ea typeface="微软雅黑" panose="020B0503020204020204" charset="-122"/>
                  <a:cs typeface="Consolas" panose="020B0609020204030204" pitchFamily="49" charset="0"/>
                </a:rPr>
                <a:t> machines access </a:t>
              </a:r>
              <a:r>
                <a:rPr kumimoji="1" lang="en-US" altLang="zh-CN" b="1" dirty="0">
                  <a:solidFill>
                    <a:srgbClr val="FF0000"/>
                  </a:solidFill>
                  <a:latin typeface="微软雅黑" panose="020B0503020204020204" charset="-122"/>
                  <a:ea typeface="微软雅黑" panose="020B0503020204020204" charset="-122"/>
                  <a:cs typeface="Consolas" panose="020B0609020204030204" pitchFamily="49" charset="0"/>
                </a:rPr>
                <a:t>different</a:t>
              </a:r>
              <a:r>
                <a:rPr kumimoji="1" lang="en-US" altLang="zh-CN" dirty="0">
                  <a:latin typeface="微软雅黑" panose="020B0503020204020204" charset="-122"/>
                  <a:ea typeface="微软雅黑" panose="020B0503020204020204" charset="-122"/>
                  <a:cs typeface="Consolas" panose="020B0609020204030204" pitchFamily="49" charset="0"/>
                </a:rPr>
                <a:t> variables </a:t>
              </a:r>
              <a:r>
                <a:rPr kumimoji="1" lang="en-US" altLang="zh-CN" b="1" dirty="0">
                  <a:highlight>
                    <a:srgbClr val="FFFF00"/>
                  </a:highlight>
                  <a:latin typeface="微软雅黑" panose="020B0503020204020204" charset="-122"/>
                  <a:ea typeface="微软雅黑" panose="020B0503020204020204" charset="-122"/>
                  <a:cs typeface="Consolas" panose="020B0609020204030204" pitchFamily="49" charset="0"/>
                </a:rPr>
                <a:t>within a page </a:t>
              </a:r>
              <a:endParaRPr kumimoji="1" lang="en-US" altLang="zh-CN" b="1" dirty="0">
                <a:highlight>
                  <a:srgbClr val="FFFF00"/>
                </a:highlight>
                <a:latin typeface="微软雅黑" panose="020B0503020204020204" charset="-122"/>
                <a:ea typeface="微软雅黑" panose="020B0503020204020204" charset="-122"/>
                <a:cs typeface="Consolas" panose="020B0609020204030204" pitchFamily="49" charset="0"/>
              </a:endParaRPr>
            </a:p>
            <a:p>
              <a:r>
                <a:rPr kumimoji="1" lang="en-US" altLang="zh-CN" dirty="0">
                  <a:latin typeface="微软雅黑" panose="020B0503020204020204" charset="-122"/>
                  <a:ea typeface="微软雅黑" panose="020B0503020204020204" charset="-122"/>
                  <a:cs typeface="Consolas" panose="020B0609020204030204" pitchFamily="49" charset="0"/>
                </a:rPr>
                <a:t>and at least one of the accesses is a </a:t>
              </a:r>
              <a:r>
                <a:rPr kumimoji="1" lang="en-US" altLang="zh-CN" b="1" dirty="0">
                  <a:latin typeface="微软雅黑" panose="020B0503020204020204" charset="-122"/>
                  <a:ea typeface="微软雅黑" panose="020B0503020204020204" charset="-122"/>
                  <a:cs typeface="Consolas" panose="020B0609020204030204" pitchFamily="49" charset="0"/>
                </a:rPr>
                <a:t>write</a:t>
              </a:r>
              <a:r>
                <a:rPr kumimoji="1" lang="en-US" altLang="zh-CN" dirty="0">
                  <a:latin typeface="微软雅黑" panose="020B0503020204020204" charset="-122"/>
                  <a:ea typeface="微软雅黑" panose="020B0503020204020204" charset="-122"/>
                  <a:cs typeface="Consolas" panose="020B0609020204030204" pitchFamily="49" charset="0"/>
                </a:rPr>
                <a:t>.</a:t>
              </a:r>
              <a:endParaRPr kumimoji="1" lang="en-US" altLang="zh-CN" dirty="0">
                <a:latin typeface="微软雅黑" panose="020B0503020204020204" charset="-122"/>
                <a:ea typeface="微软雅黑" panose="020B0503020204020204" charset="-122"/>
                <a:cs typeface="Consolas" panose="020B0609020204030204" pitchFamily="49" charset="0"/>
              </a:endParaRPr>
            </a:p>
            <a:p>
              <a:endParaRPr kumimoji="1" lang="en-US" altLang="zh-CN" dirty="0">
                <a:latin typeface="微软雅黑" panose="020B0503020204020204" charset="-122"/>
                <a:ea typeface="微软雅黑" panose="020B0503020204020204" charset="-122"/>
                <a:cs typeface="Consolas" panose="020B0609020204030204" pitchFamily="49" charset="0"/>
              </a:endParaRPr>
            </a:p>
          </p:txBody>
        </p:sp>
      </p:grpSp>
      <p:sp>
        <p:nvSpPr>
          <p:cNvPr id="5" name="文本框 4"/>
          <p:cNvSpPr txBox="1"/>
          <p:nvPr/>
        </p:nvSpPr>
        <p:spPr>
          <a:xfrm>
            <a:off x="549275" y="2553335"/>
            <a:ext cx="8234680" cy="645160"/>
          </a:xfrm>
          <a:prstGeom prst="rect">
            <a:avLst/>
          </a:prstGeom>
          <a:noFill/>
        </p:spPr>
        <p:txBody>
          <a:bodyPr wrap="none" rtlCol="0">
            <a:spAutoFit/>
          </a:bodyPr>
          <a:p>
            <a:r>
              <a:rPr lang="zh-CN" altLang="en-US"/>
              <a:t>两个</a:t>
            </a:r>
            <a:r>
              <a:rPr lang="en-US" altLang="zh-CN"/>
              <a:t>node</a:t>
            </a:r>
            <a:r>
              <a:rPr lang="zh-CN" altLang="en-US"/>
              <a:t>上面的读写操作本来是不相关的，所以此时的频繁的同步是无意义的。</a:t>
            </a:r>
            <a:endParaRPr lang="zh-CN" altLang="en-US"/>
          </a:p>
          <a:p>
            <a:r>
              <a:rPr lang="zh-CN" altLang="en-US"/>
              <a:t>同时由此带来大量不必要的额外的磁盘读写也会降低性能。</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Drawback of SC(sequential consistency) </a:t>
            </a:r>
            <a:endParaRPr kumimoji="1" lang="zh-CN" altLang="en-US" dirty="0"/>
          </a:p>
        </p:txBody>
      </p:sp>
      <p:sp>
        <p:nvSpPr>
          <p:cNvPr id="3" name="内容占位符 2"/>
          <p:cNvSpPr>
            <a:spLocks noGrp="1"/>
          </p:cNvSpPr>
          <p:nvPr>
            <p:ph idx="1"/>
          </p:nvPr>
        </p:nvSpPr>
        <p:spPr/>
        <p:txBody>
          <a:bodyPr/>
          <a:lstStyle/>
          <a:p>
            <a:r>
              <a:rPr kumimoji="1" lang="en-US" altLang="zh-CN" dirty="0">
                <a:solidFill>
                  <a:schemeClr val="tx1"/>
                </a:solidFill>
              </a:rPr>
              <a:t>Problem: false sharing</a:t>
            </a:r>
            <a:endParaRPr kumimoji="1" lang="en-US" altLang="zh-CN" dirty="0">
              <a:solidFill>
                <a:schemeClr val="tx1"/>
              </a:solidFill>
            </a:endParaRPr>
          </a:p>
          <a:p>
            <a:r>
              <a:rPr kumimoji="1" lang="en-US" altLang="zh-CN" dirty="0">
                <a:solidFill>
                  <a:schemeClr val="tx1"/>
                </a:solidFill>
              </a:rPr>
              <a:t>Drawbacks </a:t>
            </a:r>
            <a:endParaRPr kumimoji="1" lang="en-US" altLang="zh-CN" dirty="0">
              <a:solidFill>
                <a:schemeClr val="tx1"/>
              </a:solidFill>
            </a:endParaRPr>
          </a:p>
          <a:p>
            <a:pPr lvl="1"/>
            <a:r>
              <a:rPr kumimoji="1" lang="en-US" altLang="zh-CN" b="1" dirty="0">
                <a:solidFill>
                  <a:srgbClr val="C00000"/>
                </a:solidFill>
              </a:rPr>
              <a:t>Ping-Pong</a:t>
            </a:r>
            <a:r>
              <a:rPr kumimoji="1" lang="en-US" altLang="zh-CN" dirty="0">
                <a:solidFill>
                  <a:schemeClr val="tx1"/>
                </a:solidFill>
              </a:rPr>
              <a:t>:  the ownership of pages is transferred between two (</a:t>
            </a:r>
            <a:r>
              <a:rPr kumimoji="1" lang="en-US" altLang="zh-CN" dirty="0">
                <a:solidFill>
                  <a:srgbClr val="FF0000"/>
                </a:solidFill>
              </a:rPr>
              <a:t>irrelevant</a:t>
            </a:r>
            <a:r>
              <a:rPr kumimoji="1" lang="en-US" altLang="zh-CN" dirty="0">
                <a:solidFill>
                  <a:schemeClr val="tx1"/>
                </a:solidFill>
              </a:rPr>
              <a:t>) machines </a:t>
            </a:r>
            <a:endParaRPr kumimoji="1" lang="en-US" altLang="zh-CN" dirty="0">
              <a:solidFill>
                <a:schemeClr val="tx1"/>
              </a:solidFill>
            </a:endParaRPr>
          </a:p>
          <a:p>
            <a:pPr lvl="1"/>
            <a:r>
              <a:rPr kumimoji="1" lang="en-US" altLang="zh-CN" b="1" dirty="0">
                <a:solidFill>
                  <a:srgbClr val="C00000"/>
                </a:solidFill>
              </a:rPr>
              <a:t>Write amplifications</a:t>
            </a:r>
            <a:r>
              <a:rPr kumimoji="1" lang="en-US" altLang="zh-CN" dirty="0">
                <a:solidFill>
                  <a:schemeClr val="tx1"/>
                </a:solidFill>
              </a:rPr>
              <a:t>: even</a:t>
            </a:r>
            <a:r>
              <a:rPr kumimoji="1" lang="zh-CN" altLang="en-US" dirty="0">
                <a:solidFill>
                  <a:schemeClr val="tx1"/>
                </a:solidFill>
              </a:rPr>
              <a:t> </a:t>
            </a:r>
            <a:r>
              <a:rPr kumimoji="1" lang="en-US" altLang="zh-CN" dirty="0">
                <a:solidFill>
                  <a:schemeClr val="tx1"/>
                </a:solidFill>
              </a:rPr>
              <a:t>if updating an integer (8B), the DSM will </a:t>
            </a:r>
            <a:r>
              <a:rPr kumimoji="1" lang="en-US" altLang="zh-CN" dirty="0">
                <a:solidFill>
                  <a:srgbClr val="FF0000"/>
                </a:solidFill>
              </a:rPr>
              <a:t>transfer the entire page</a:t>
            </a:r>
            <a:r>
              <a:rPr kumimoji="1" lang="en-US" altLang="zh-CN" dirty="0">
                <a:solidFill>
                  <a:schemeClr val="tx1"/>
                </a:solidFill>
              </a:rPr>
              <a:t> (4KB) </a:t>
            </a:r>
            <a:endParaRPr kumimoji="1" lang="zh-CN" altLang="en-US" dirty="0">
              <a:solidFill>
                <a:schemeClr val="tx1"/>
              </a:solidFill>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Rectangle 20"/>
          <p:cNvSpPr/>
          <p:nvPr/>
        </p:nvSpPr>
        <p:spPr>
          <a:xfrm>
            <a:off x="7175500" y="4382478"/>
            <a:ext cx="720000" cy="360000"/>
          </a:xfrm>
          <a:prstGeom prst="rect">
            <a:avLst/>
          </a:prstGeom>
          <a:noFill/>
          <a:ln w="127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500" dirty="0">
              <a:latin typeface="微软雅黑" panose="020B0503020204020204" charset="-122"/>
              <a:ea typeface="微软雅黑" panose="020B0503020204020204" charset="-122"/>
              <a:cs typeface="Verdana" panose="020B0604030504040204" pitchFamily="34" charset="0"/>
            </a:endParaRPr>
          </a:p>
        </p:txBody>
      </p:sp>
      <p:sp>
        <p:nvSpPr>
          <p:cNvPr id="6" name="Rectangle 21"/>
          <p:cNvSpPr/>
          <p:nvPr/>
        </p:nvSpPr>
        <p:spPr>
          <a:xfrm>
            <a:off x="7175500" y="3845543"/>
            <a:ext cx="720000" cy="270000"/>
          </a:xfrm>
          <a:prstGeom prst="rect">
            <a:avLst/>
          </a:prstGeom>
          <a:ln w="127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500" dirty="0">
                <a:latin typeface="微软雅黑" panose="020B0503020204020204" charset="-122"/>
                <a:ea typeface="微软雅黑" panose="020B0503020204020204" charset="-122"/>
                <a:cs typeface="Verdana" panose="020B0604030504040204" pitchFamily="34" charset="0"/>
              </a:rPr>
              <a:t>x</a:t>
            </a:r>
            <a:endParaRPr lang="en-US" altLang="zh-CN" sz="1500" dirty="0">
              <a:latin typeface="微软雅黑" panose="020B0503020204020204" charset="-122"/>
              <a:ea typeface="微软雅黑" panose="020B0503020204020204" charset="-122"/>
              <a:cs typeface="Verdana" panose="020B0604030504040204" pitchFamily="34" charset="0"/>
            </a:endParaRPr>
          </a:p>
        </p:txBody>
      </p:sp>
      <p:sp>
        <p:nvSpPr>
          <p:cNvPr id="7" name="Rectangle 22"/>
          <p:cNvSpPr/>
          <p:nvPr/>
        </p:nvSpPr>
        <p:spPr>
          <a:xfrm>
            <a:off x="7175500" y="4112478"/>
            <a:ext cx="720000" cy="270000"/>
          </a:xfrm>
          <a:prstGeom prst="rect">
            <a:avLst/>
          </a:prstGeom>
          <a:ln w="127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500" dirty="0">
                <a:latin typeface="微软雅黑" panose="020B0503020204020204" charset="-122"/>
                <a:ea typeface="微软雅黑" panose="020B0503020204020204" charset="-122"/>
                <a:cs typeface="Verdana" panose="020B0604030504040204" pitchFamily="34" charset="0"/>
              </a:rPr>
              <a:t>y</a:t>
            </a:r>
            <a:endParaRPr lang="en-US" altLang="zh-CN" sz="1500" dirty="0">
              <a:latin typeface="微软雅黑" panose="020B0503020204020204" charset="-122"/>
              <a:ea typeface="微软雅黑" panose="020B0503020204020204" charset="-122"/>
              <a:cs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Summary:</a:t>
            </a:r>
            <a:r>
              <a:rPr kumimoji="1" lang="zh-CN" altLang="en-US" dirty="0"/>
              <a:t> </a:t>
            </a:r>
            <a:r>
              <a:rPr kumimoji="1" lang="en-US" altLang="zh-CN" dirty="0"/>
              <a:t>Distributing computing </a:t>
            </a:r>
            <a:endParaRPr kumimoji="1" lang="zh-CN" altLang="en-US" dirty="0"/>
          </a:p>
        </p:txBody>
      </p:sp>
      <p:sp>
        <p:nvSpPr>
          <p:cNvPr id="3" name="内容占位符 2"/>
          <p:cNvSpPr>
            <a:spLocks noGrp="1"/>
          </p:cNvSpPr>
          <p:nvPr>
            <p:ph idx="1"/>
          </p:nvPr>
        </p:nvSpPr>
        <p:spPr/>
        <p:txBody>
          <a:bodyPr/>
          <a:lstStyle/>
          <a:p>
            <a:r>
              <a:rPr kumimoji="1" lang="en-US" altLang="zh-CN" dirty="0"/>
              <a:t>Simple requests can be easily handled by DFS or databases </a:t>
            </a:r>
            <a:endParaRPr kumimoji="1" lang="en-US" altLang="zh-CN" dirty="0"/>
          </a:p>
          <a:p>
            <a:pPr lvl="1"/>
            <a:r>
              <a:rPr kumimoji="1" lang="en-US" altLang="zh-CN" dirty="0"/>
              <a:t>E.g., read a file, read a data record </a:t>
            </a:r>
            <a:endParaRPr kumimoji="1" lang="en-US" altLang="zh-CN" dirty="0"/>
          </a:p>
          <a:p>
            <a:r>
              <a:rPr kumimoji="1" lang="en-US" altLang="zh-CN" dirty="0"/>
              <a:t>Complex requests require huge computations </a:t>
            </a:r>
            <a:endParaRPr kumimoji="1" lang="en-US" altLang="zh-CN" dirty="0"/>
          </a:p>
          <a:p>
            <a:pPr lvl="1"/>
            <a:r>
              <a:rPr kumimoji="1" lang="en-US" altLang="zh-CN" dirty="0"/>
              <a:t>E.g.,  make a summation of an array of values </a:t>
            </a:r>
            <a:endParaRPr kumimoji="1" lang="en-US" altLang="zh-CN" dirty="0"/>
          </a:p>
          <a:p>
            <a:pPr lvl="1"/>
            <a:r>
              <a:rPr kumimoji="1" lang="en-US" altLang="zh-CN" dirty="0"/>
              <a:t>We will see more complex examples later</a:t>
            </a:r>
            <a:endParaRPr kumimoji="1" lang="en-US" altLang="zh-CN" dirty="0"/>
          </a:p>
          <a:p>
            <a:r>
              <a:rPr kumimoji="1" lang="en-US" altLang="zh-CN" dirty="0"/>
              <a:t>DSM is an ideal programming framework for distributed computing</a:t>
            </a:r>
            <a:endParaRPr kumimoji="1" lang="en-US" altLang="zh-CN" dirty="0"/>
          </a:p>
          <a:p>
            <a:pPr lvl="1"/>
            <a:r>
              <a:rPr kumimoji="1" lang="en-US" altLang="zh-CN" dirty="0"/>
              <a:t>However, </a:t>
            </a:r>
            <a:r>
              <a:rPr kumimoji="1" lang="en-US" altLang="zh-CN" dirty="0">
                <a:solidFill>
                  <a:srgbClr val="FF0000"/>
                </a:solidFill>
              </a:rPr>
              <a:t>DSM fails in two ways</a:t>
            </a:r>
            <a:endParaRPr kumimoji="1" lang="en-US" altLang="zh-CN" dirty="0">
              <a:solidFill>
                <a:srgbClr val="FF0000"/>
              </a:solidFill>
            </a:endParaRPr>
          </a:p>
          <a:p>
            <a:pPr lvl="2"/>
            <a:r>
              <a:rPr kumimoji="1" lang="en-US" altLang="zh-CN" dirty="0">
                <a:solidFill>
                  <a:srgbClr val="FF0000"/>
                </a:solidFill>
              </a:rPr>
              <a:t>Performance </a:t>
            </a:r>
            <a:endParaRPr kumimoji="1" lang="en-US" altLang="zh-CN" dirty="0">
              <a:solidFill>
                <a:srgbClr val="FF0000"/>
              </a:solidFill>
            </a:endParaRPr>
          </a:p>
          <a:p>
            <a:pPr lvl="2"/>
            <a:r>
              <a:rPr kumimoji="1" lang="en-US" altLang="zh-CN" dirty="0">
                <a:solidFill>
                  <a:srgbClr val="FF0000"/>
                </a:solidFill>
              </a:rPr>
              <a:t>Fault tolerance</a:t>
            </a:r>
            <a:r>
              <a:rPr kumimoji="1" lang="en-US" altLang="zh-CN" dirty="0"/>
              <a:t> </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8" name="Rectangle 5"/>
          <p:cNvSpPr/>
          <p:nvPr/>
        </p:nvSpPr>
        <p:spPr>
          <a:xfrm>
            <a:off x="179512" y="4898898"/>
            <a:ext cx="8591600" cy="400110"/>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pPr algn="ctr"/>
            <a:r>
              <a:rPr lang="en-US" altLang="zh-CN" sz="2000" b="1" dirty="0">
                <a:latin typeface="+mn-ea"/>
                <a:cs typeface="Verdana" panose="020B0604030504040204" pitchFamily="34" charset="0"/>
              </a:rPr>
              <a:t>People develop </a:t>
            </a:r>
            <a:r>
              <a:rPr lang="en-US" altLang="zh-CN" sz="2000" b="1" dirty="0">
                <a:solidFill>
                  <a:srgbClr val="FF0000"/>
                </a:solidFill>
                <a:latin typeface="+mn-ea"/>
                <a:cs typeface="Verdana" panose="020B0604030504040204" pitchFamily="34" charset="0"/>
              </a:rPr>
              <a:t>specialized frameworks for different applications</a:t>
            </a:r>
            <a:endParaRPr lang="en-US" altLang="zh-CN" sz="2000" b="1" dirty="0">
              <a:solidFill>
                <a:srgbClr val="FF0000"/>
              </a:solidFill>
              <a:latin typeface="+mn-ea"/>
              <a:cs typeface="Verdan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Distributing computing </a:t>
            </a:r>
            <a:endParaRPr kumimoji="1" lang="zh-CN" altLang="en-US" dirty="0"/>
          </a:p>
        </p:txBody>
      </p:sp>
      <p:sp>
        <p:nvSpPr>
          <p:cNvPr id="3" name="内容占位符 2"/>
          <p:cNvSpPr>
            <a:spLocks noGrp="1"/>
          </p:cNvSpPr>
          <p:nvPr>
            <p:ph idx="1"/>
          </p:nvPr>
        </p:nvSpPr>
        <p:spPr>
          <a:xfrm>
            <a:off x="457200" y="1129308"/>
            <a:ext cx="5464200" cy="4356826"/>
          </a:xfrm>
        </p:spPr>
        <p:txBody>
          <a:bodyPr/>
          <a:lstStyle/>
          <a:p>
            <a:r>
              <a:rPr kumimoji="1" lang="en-US" altLang="zh-CN" b="0" dirty="0"/>
              <a:t>For </a:t>
            </a:r>
            <a:r>
              <a:rPr kumimoji="1" lang="en-US" altLang="zh-CN" dirty="0">
                <a:solidFill>
                  <a:srgbClr val="C00000"/>
                </a:solidFill>
              </a:rPr>
              <a:t>simple</a:t>
            </a:r>
            <a:r>
              <a:rPr kumimoji="1" lang="en-US" altLang="zh-CN" b="0" dirty="0"/>
              <a:t> web page</a:t>
            </a:r>
            <a:endParaRPr kumimoji="1" lang="en-US" altLang="zh-CN" b="0" dirty="0"/>
          </a:p>
          <a:p>
            <a:pPr lvl="1"/>
            <a:r>
              <a:rPr kumimoji="1" lang="en-US" altLang="zh-CN" dirty="0"/>
              <a:t>Application server’s framework (PHP) is sufficient</a:t>
            </a:r>
            <a:endParaRPr kumimoji="1" lang="en-US" altLang="zh-CN" dirty="0"/>
          </a:p>
          <a:p>
            <a:r>
              <a:rPr kumimoji="1" lang="en-US" altLang="zh-CN" dirty="0">
                <a:solidFill>
                  <a:srgbClr val="C00000"/>
                </a:solidFill>
              </a:rPr>
              <a:t>Complex queries </a:t>
            </a:r>
            <a:r>
              <a:rPr kumimoji="1" lang="en-US" altLang="zh-CN" b="0" dirty="0"/>
              <a:t>are processed by powerful </a:t>
            </a:r>
            <a:r>
              <a:rPr kumimoji="1" lang="en-US" altLang="zh-CN" dirty="0">
                <a:solidFill>
                  <a:srgbClr val="C00000"/>
                </a:solidFill>
              </a:rPr>
              <a:t>distributed computing frameworks </a:t>
            </a:r>
            <a:endParaRPr kumimoji="1" lang="en-US" altLang="zh-CN" dirty="0">
              <a:solidFill>
                <a:srgbClr val="C00000"/>
              </a:solidFill>
            </a:endParaRPr>
          </a:p>
          <a:p>
            <a:pPr lvl="1"/>
            <a:r>
              <a:rPr kumimoji="1" lang="en-US" altLang="zh-CN" dirty="0"/>
              <a:t>Fraud detection -&gt; Graph processing system</a:t>
            </a:r>
            <a:endParaRPr kumimoji="1" lang="en-US" altLang="zh-CN" dirty="0"/>
          </a:p>
          <a:p>
            <a:pPr lvl="1"/>
            <a:r>
              <a:rPr kumimoji="1" lang="en-US" altLang="zh-CN" dirty="0"/>
              <a:t>Hot lists -&gt; MapReduce</a:t>
            </a:r>
            <a:endParaRPr kumimoji="1" lang="en-US" altLang="zh-CN" dirty="0"/>
          </a:p>
          <a:p>
            <a:r>
              <a:rPr kumimoji="1" lang="en-US" altLang="zh-CN" dirty="0"/>
              <a:t>Online vs. offline</a:t>
            </a:r>
            <a:endParaRPr kumimoji="1" lang="en-US" altLang="zh-CN" dirty="0"/>
          </a:p>
          <a:p>
            <a:pPr lvl="1"/>
            <a:r>
              <a:rPr kumimoji="1" lang="en-US" altLang="zh-CN" dirty="0">
                <a:solidFill>
                  <a:srgbClr val="FF0000"/>
                </a:solidFill>
              </a:rPr>
              <a:t>Online: compute the requests based on requests</a:t>
            </a:r>
            <a:endParaRPr kumimoji="1" lang="en-US" altLang="zh-CN" dirty="0">
              <a:solidFill>
                <a:srgbClr val="FF0000"/>
              </a:solidFill>
            </a:endParaRPr>
          </a:p>
          <a:p>
            <a:pPr lvl="1"/>
            <a:r>
              <a:rPr kumimoji="1" lang="en-US" altLang="zh-CN" dirty="0">
                <a:solidFill>
                  <a:srgbClr val="FF0000"/>
                </a:solidFill>
              </a:rPr>
              <a:t>Offline: return the pre-computed results</a:t>
            </a:r>
            <a:r>
              <a:rPr kumimoji="1" lang="en-US" altLang="zh-CN" dirty="0"/>
              <a:t> </a:t>
            </a:r>
            <a:endParaRPr kumimoji="1" lang="en-US" altLang="zh-CN" dirty="0"/>
          </a:p>
          <a:p>
            <a:pPr marL="74295" lvl="1" indent="0">
              <a:buNone/>
            </a:pP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cstate="screen"/>
          <a:stretch>
            <a:fillRect/>
          </a:stretch>
        </p:blipFill>
        <p:spPr>
          <a:xfrm>
            <a:off x="6925064" y="1129308"/>
            <a:ext cx="1701200" cy="1112623"/>
          </a:xfrm>
          <a:prstGeom prst="rect">
            <a:avLst/>
          </a:prstGeom>
          <a:ln>
            <a:solidFill>
              <a:schemeClr val="bg1">
                <a:lumMod val="95000"/>
              </a:schemeClr>
            </a:solidFill>
          </a:ln>
          <a:effectLst>
            <a:outerShdw blurRad="50800" dist="38100" dir="2700000" algn="tl" rotWithShape="0">
              <a:prstClr val="black">
                <a:alpha val="40000"/>
              </a:prstClr>
            </a:outerShdw>
          </a:effectLst>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400" y="2987230"/>
            <a:ext cx="1864777" cy="1040164"/>
          </a:xfrm>
          <a:prstGeom prst="rect">
            <a:avLst/>
          </a:prstGeom>
        </p:spPr>
      </p:pic>
      <p:sp>
        <p:nvSpPr>
          <p:cNvPr id="7" name="矩形 6"/>
          <p:cNvSpPr/>
          <p:nvPr/>
        </p:nvSpPr>
        <p:spPr>
          <a:xfrm>
            <a:off x="5858264" y="3968137"/>
            <a:ext cx="2133600" cy="461665"/>
          </a:xfrm>
          <a:prstGeom prst="rect">
            <a:avLst/>
          </a:prstGeom>
        </p:spPr>
        <p:txBody>
          <a:bodyPr wrap="square">
            <a:spAutoFit/>
          </a:bodyPr>
          <a:lstStyle/>
          <a:p>
            <a:r>
              <a:rPr kumimoji="1" lang="en-US" altLang="zh-CN" sz="1200" dirty="0"/>
              <a:t>Alipay detects frauds w/ graph systems</a:t>
            </a:r>
            <a:endParaRPr lang="zh-CN" altLang="en-US" sz="1200" dirty="0"/>
          </a:p>
        </p:txBody>
      </p:sp>
      <p:pic>
        <p:nvPicPr>
          <p:cNvPr id="8" name="图片 7"/>
          <p:cNvPicPr>
            <a:picLocks noChangeAspect="1"/>
          </p:cNvPicPr>
          <p:nvPr/>
        </p:nvPicPr>
        <p:blipFill>
          <a:blip r:embed="rId3"/>
          <a:stretch>
            <a:fillRect/>
          </a:stretch>
        </p:blipFill>
        <p:spPr>
          <a:xfrm>
            <a:off x="7893319" y="3164023"/>
            <a:ext cx="679429" cy="1470838"/>
          </a:xfrm>
          <a:prstGeom prst="rect">
            <a:avLst/>
          </a:prstGeom>
        </p:spPr>
      </p:pic>
      <p:sp>
        <p:nvSpPr>
          <p:cNvPr id="9" name="矩形 8"/>
          <p:cNvSpPr/>
          <p:nvPr/>
        </p:nvSpPr>
        <p:spPr>
          <a:xfrm>
            <a:off x="7679035" y="4585692"/>
            <a:ext cx="1388522" cy="276999"/>
          </a:xfrm>
          <a:prstGeom prst="rect">
            <a:avLst/>
          </a:prstGeom>
          <a:solidFill>
            <a:schemeClr val="bg1"/>
          </a:solidFill>
        </p:spPr>
        <p:txBody>
          <a:bodyPr wrap="none">
            <a:spAutoFit/>
          </a:bodyPr>
          <a:lstStyle/>
          <a:p>
            <a:r>
              <a:rPr kumimoji="1" lang="en-US" altLang="zh-CN" sz="1200" dirty="0"/>
              <a:t>Generate hot lists</a:t>
            </a:r>
            <a:endParaRPr lang="zh-CN" altLang="en-US" sz="1200" dirty="0"/>
          </a:p>
        </p:txBody>
      </p:sp>
      <p:sp>
        <p:nvSpPr>
          <p:cNvPr id="10" name="矩形 9"/>
          <p:cNvSpPr/>
          <p:nvPr/>
        </p:nvSpPr>
        <p:spPr>
          <a:xfrm>
            <a:off x="7112662" y="2307823"/>
            <a:ext cx="1326004" cy="276999"/>
          </a:xfrm>
          <a:prstGeom prst="rect">
            <a:avLst/>
          </a:prstGeom>
          <a:solidFill>
            <a:schemeClr val="bg1"/>
          </a:solidFill>
        </p:spPr>
        <p:txBody>
          <a:bodyPr wrap="none">
            <a:spAutoFit/>
          </a:bodyPr>
          <a:lstStyle/>
          <a:p>
            <a:r>
              <a:rPr kumimoji="1" lang="en-US" altLang="zh-CN" sz="1200" dirty="0"/>
              <a:t>Render the page</a:t>
            </a:r>
            <a:endParaRPr lang="zh-CN" alt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 does application server handle requests? </a:t>
            </a:r>
            <a:endParaRPr kumimoji="1" lang="zh-CN" altLang="en-US" dirty="0"/>
          </a:p>
        </p:txBody>
      </p:sp>
      <p:sp>
        <p:nvSpPr>
          <p:cNvPr id="3" name="内容占位符 2"/>
          <p:cNvSpPr>
            <a:spLocks noGrp="1"/>
          </p:cNvSpPr>
          <p:nvPr>
            <p:ph idx="1"/>
          </p:nvPr>
        </p:nvSpPr>
        <p:spPr>
          <a:xfrm>
            <a:off x="457200" y="1129308"/>
            <a:ext cx="5464200" cy="4356826"/>
          </a:xfrm>
        </p:spPr>
        <p:txBody>
          <a:bodyPr/>
          <a:lstStyle/>
          <a:p>
            <a:r>
              <a:rPr kumimoji="1" lang="en-US" altLang="zh-CN" b="0" dirty="0">
                <a:solidFill>
                  <a:schemeClr val="accent6"/>
                </a:solidFill>
              </a:rPr>
              <a:t>For </a:t>
            </a:r>
            <a:r>
              <a:rPr kumimoji="1" lang="en-US" altLang="zh-CN" dirty="0">
                <a:solidFill>
                  <a:schemeClr val="accent6"/>
                </a:solidFill>
              </a:rPr>
              <a:t>simple</a:t>
            </a:r>
            <a:r>
              <a:rPr kumimoji="1" lang="en-US" altLang="zh-CN" b="0" dirty="0">
                <a:solidFill>
                  <a:schemeClr val="accent6"/>
                </a:solidFill>
              </a:rPr>
              <a:t> web page</a:t>
            </a:r>
            <a:endParaRPr kumimoji="1" lang="en-US" altLang="zh-CN" b="0" dirty="0">
              <a:solidFill>
                <a:schemeClr val="accent6"/>
              </a:solidFill>
            </a:endParaRPr>
          </a:p>
          <a:p>
            <a:pPr lvl="1"/>
            <a:r>
              <a:rPr kumimoji="1" lang="en-US" altLang="zh-CN" dirty="0">
                <a:solidFill>
                  <a:schemeClr val="accent6"/>
                </a:solidFill>
              </a:rPr>
              <a:t>Application server’s framework (PHP) is sufficient</a:t>
            </a:r>
            <a:endParaRPr kumimoji="1" lang="en-US" altLang="zh-CN" dirty="0">
              <a:solidFill>
                <a:schemeClr val="accent6"/>
              </a:solidFill>
            </a:endParaRPr>
          </a:p>
          <a:p>
            <a:r>
              <a:rPr kumimoji="1" lang="en-US" altLang="zh-CN" dirty="0">
                <a:solidFill>
                  <a:schemeClr val="accent6"/>
                </a:solidFill>
              </a:rPr>
              <a:t>Complex queries </a:t>
            </a:r>
            <a:r>
              <a:rPr kumimoji="1" lang="en-US" altLang="zh-CN" b="0" dirty="0">
                <a:solidFill>
                  <a:schemeClr val="accent6"/>
                </a:solidFill>
              </a:rPr>
              <a:t>are processed by powerful </a:t>
            </a:r>
            <a:r>
              <a:rPr kumimoji="1" lang="en-US" altLang="zh-CN" dirty="0">
                <a:solidFill>
                  <a:schemeClr val="accent6"/>
                </a:solidFill>
              </a:rPr>
              <a:t>distributed computing frameworks </a:t>
            </a:r>
            <a:endParaRPr kumimoji="1" lang="en-US" altLang="zh-CN" dirty="0">
              <a:solidFill>
                <a:schemeClr val="accent6"/>
              </a:solidFill>
            </a:endParaRPr>
          </a:p>
          <a:p>
            <a:pPr lvl="1"/>
            <a:r>
              <a:rPr kumimoji="1" lang="en-US" altLang="zh-CN" dirty="0">
                <a:solidFill>
                  <a:schemeClr val="accent6"/>
                </a:solidFill>
              </a:rPr>
              <a:t>Fraud detection -&gt; Graph processing system</a:t>
            </a:r>
            <a:endParaRPr kumimoji="1" lang="en-US" altLang="zh-CN" dirty="0">
              <a:solidFill>
                <a:schemeClr val="accent6"/>
              </a:solidFill>
            </a:endParaRPr>
          </a:p>
          <a:p>
            <a:pPr lvl="1"/>
            <a:r>
              <a:rPr kumimoji="1" lang="en-US" altLang="zh-CN" dirty="0">
                <a:solidFill>
                  <a:schemeClr val="accent6"/>
                </a:solidFill>
              </a:rPr>
              <a:t>Hot lists -&gt; </a:t>
            </a:r>
            <a:r>
              <a:rPr kumimoji="1" lang="en-US" altLang="zh-CN" dirty="0">
                <a:solidFill>
                  <a:schemeClr val="tx1"/>
                </a:solidFill>
              </a:rPr>
              <a:t>MapReduce</a:t>
            </a:r>
            <a:endParaRPr kumimoji="1" lang="en-US" altLang="zh-CN" dirty="0">
              <a:solidFill>
                <a:schemeClr val="tx1"/>
              </a:solidFill>
            </a:endParaRPr>
          </a:p>
          <a:p>
            <a:r>
              <a:rPr kumimoji="1" lang="en-US" altLang="zh-CN" dirty="0">
                <a:solidFill>
                  <a:schemeClr val="tx1"/>
                </a:solidFill>
              </a:rPr>
              <a:t>Online vs. offline</a:t>
            </a:r>
            <a:endParaRPr kumimoji="1" lang="en-US" altLang="zh-CN" dirty="0">
              <a:solidFill>
                <a:schemeClr val="tx1"/>
              </a:solidFill>
            </a:endParaRPr>
          </a:p>
          <a:p>
            <a:pPr lvl="1"/>
            <a:r>
              <a:rPr kumimoji="1" lang="en-US" altLang="zh-CN" dirty="0">
                <a:solidFill>
                  <a:schemeClr val="accent6"/>
                </a:solidFill>
              </a:rPr>
              <a:t>Online: compute triggered by the user requests</a:t>
            </a:r>
            <a:endParaRPr kumimoji="1" lang="en-US" altLang="zh-CN" dirty="0">
              <a:solidFill>
                <a:schemeClr val="accent6"/>
              </a:solidFill>
            </a:endParaRPr>
          </a:p>
          <a:p>
            <a:pPr lvl="1"/>
            <a:r>
              <a:rPr kumimoji="1" lang="en-US" altLang="zh-CN" dirty="0">
                <a:solidFill>
                  <a:schemeClr val="tx1"/>
                </a:solidFill>
              </a:rPr>
              <a:t>Offline: return the pre-computed results </a:t>
            </a:r>
            <a:endParaRPr kumimoji="1" lang="en-US" altLang="zh-CN" dirty="0">
              <a:solidFill>
                <a:schemeClr val="tx1"/>
              </a:solidFill>
            </a:endParaRPr>
          </a:p>
          <a:p>
            <a:pPr marL="74295" lvl="1" indent="0">
              <a:buNone/>
            </a:pP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cstate="screen"/>
          <a:stretch>
            <a:fillRect/>
          </a:stretch>
        </p:blipFill>
        <p:spPr>
          <a:xfrm>
            <a:off x="6925064" y="1129308"/>
            <a:ext cx="1701200" cy="1112623"/>
          </a:xfrm>
          <a:prstGeom prst="rect">
            <a:avLst/>
          </a:prstGeom>
          <a:ln>
            <a:solidFill>
              <a:schemeClr val="bg1">
                <a:lumMod val="95000"/>
              </a:schemeClr>
            </a:solidFill>
          </a:ln>
          <a:effectLst>
            <a:outerShdw blurRad="50800" dist="38100" dir="2700000" algn="tl" rotWithShape="0">
              <a:prstClr val="black">
                <a:alpha val="40000"/>
              </a:prstClr>
            </a:outerShdw>
          </a:effectLst>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400" y="2987230"/>
            <a:ext cx="1864777" cy="1040164"/>
          </a:xfrm>
          <a:prstGeom prst="rect">
            <a:avLst/>
          </a:prstGeom>
        </p:spPr>
      </p:pic>
      <p:sp>
        <p:nvSpPr>
          <p:cNvPr id="7" name="矩形 6"/>
          <p:cNvSpPr/>
          <p:nvPr/>
        </p:nvSpPr>
        <p:spPr>
          <a:xfrm>
            <a:off x="5858264" y="3968137"/>
            <a:ext cx="2133600" cy="461665"/>
          </a:xfrm>
          <a:prstGeom prst="rect">
            <a:avLst/>
          </a:prstGeom>
        </p:spPr>
        <p:txBody>
          <a:bodyPr wrap="square">
            <a:spAutoFit/>
          </a:bodyPr>
          <a:lstStyle/>
          <a:p>
            <a:r>
              <a:rPr kumimoji="1" lang="en-US" altLang="zh-CN" sz="1200" dirty="0"/>
              <a:t>Alipay detects frauds w/ graph systems</a:t>
            </a:r>
            <a:endParaRPr lang="zh-CN" altLang="en-US" sz="1200" dirty="0"/>
          </a:p>
        </p:txBody>
      </p:sp>
      <p:pic>
        <p:nvPicPr>
          <p:cNvPr id="8" name="图片 7"/>
          <p:cNvPicPr>
            <a:picLocks noChangeAspect="1"/>
          </p:cNvPicPr>
          <p:nvPr/>
        </p:nvPicPr>
        <p:blipFill>
          <a:blip r:embed="rId3"/>
          <a:stretch>
            <a:fillRect/>
          </a:stretch>
        </p:blipFill>
        <p:spPr>
          <a:xfrm>
            <a:off x="7893319" y="3164023"/>
            <a:ext cx="679429" cy="1470838"/>
          </a:xfrm>
          <a:prstGeom prst="rect">
            <a:avLst/>
          </a:prstGeom>
        </p:spPr>
      </p:pic>
      <p:sp>
        <p:nvSpPr>
          <p:cNvPr id="9" name="矩形 8"/>
          <p:cNvSpPr/>
          <p:nvPr/>
        </p:nvSpPr>
        <p:spPr>
          <a:xfrm>
            <a:off x="7679035" y="4585692"/>
            <a:ext cx="1388522" cy="276999"/>
          </a:xfrm>
          <a:prstGeom prst="rect">
            <a:avLst/>
          </a:prstGeom>
          <a:solidFill>
            <a:schemeClr val="bg1"/>
          </a:solidFill>
        </p:spPr>
        <p:txBody>
          <a:bodyPr wrap="none">
            <a:spAutoFit/>
          </a:bodyPr>
          <a:lstStyle/>
          <a:p>
            <a:r>
              <a:rPr kumimoji="1" lang="en-US" altLang="zh-CN" sz="1200" dirty="0"/>
              <a:t>Generate hot lists</a:t>
            </a:r>
            <a:endParaRPr lang="zh-CN" altLang="en-US" sz="1200" dirty="0"/>
          </a:p>
        </p:txBody>
      </p:sp>
      <p:sp>
        <p:nvSpPr>
          <p:cNvPr id="10" name="矩形 9"/>
          <p:cNvSpPr/>
          <p:nvPr/>
        </p:nvSpPr>
        <p:spPr>
          <a:xfrm>
            <a:off x="7112662" y="2307823"/>
            <a:ext cx="1326004" cy="276999"/>
          </a:xfrm>
          <a:prstGeom prst="rect">
            <a:avLst/>
          </a:prstGeom>
          <a:solidFill>
            <a:schemeClr val="bg1"/>
          </a:solidFill>
        </p:spPr>
        <p:txBody>
          <a:bodyPr wrap="none">
            <a:spAutoFit/>
          </a:bodyPr>
          <a:lstStyle/>
          <a:p>
            <a:r>
              <a:rPr kumimoji="1" lang="en-US" altLang="zh-CN" sz="1200" dirty="0"/>
              <a:t>Render the page</a:t>
            </a:r>
            <a:endParaRPr lang="zh-CN" altLang="en-US"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867328" cy="900442"/>
          </a:xfrm>
        </p:spPr>
        <p:txBody>
          <a:bodyPr/>
          <a:lstStyle/>
          <a:p>
            <a:r>
              <a:rPr kumimoji="1" lang="en-US" altLang="zh-CN" dirty="0"/>
              <a:t>DSM fails to provide a tool for the application developers</a:t>
            </a:r>
            <a:endParaRPr kumimoji="1" lang="zh-CN" altLang="en-US" dirty="0"/>
          </a:p>
        </p:txBody>
      </p:sp>
      <p:sp>
        <p:nvSpPr>
          <p:cNvPr id="3" name="内容占位符 2"/>
          <p:cNvSpPr>
            <a:spLocks noGrp="1"/>
          </p:cNvSpPr>
          <p:nvPr>
            <p:ph idx="1"/>
          </p:nvPr>
        </p:nvSpPr>
        <p:spPr/>
        <p:txBody>
          <a:bodyPr/>
          <a:lstStyle/>
          <a:p>
            <a:r>
              <a:rPr kumimoji="1" lang="en-US" altLang="zh-CN" dirty="0"/>
              <a:t>Performance is poor </a:t>
            </a:r>
            <a:endParaRPr kumimoji="1" lang="en-US" altLang="zh-CN" dirty="0"/>
          </a:p>
          <a:p>
            <a:pPr lvl="1"/>
            <a:r>
              <a:rPr kumimoji="1" lang="en-US" altLang="zh-CN" dirty="0"/>
              <a:t>E.g., ping-pong in the previous example </a:t>
            </a:r>
            <a:endParaRPr kumimoji="1" lang="en-US" altLang="zh-CN" dirty="0"/>
          </a:p>
          <a:p>
            <a:r>
              <a:rPr kumimoji="1" lang="en-US" altLang="zh-CN" dirty="0"/>
              <a:t>Cannot tolerate failure </a:t>
            </a:r>
            <a:endParaRPr kumimoji="1" lang="en-US" altLang="zh-CN" dirty="0"/>
          </a:p>
          <a:p>
            <a:pPr lvl="1"/>
            <a:r>
              <a:rPr kumimoji="1" lang="en-US" altLang="zh-CN" dirty="0"/>
              <a:t>In the multi-threaded environment, the CPU must live with the memory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Scalable websites overview</a:t>
            </a:r>
            <a:endParaRPr kumimoji="1" lang="zh-CN" altLang="en-US" b="0" dirty="0"/>
          </a:p>
        </p:txBody>
      </p:sp>
      <p:sp>
        <p:nvSpPr>
          <p:cNvPr id="3" name="内容占位符 2"/>
          <p:cNvSpPr>
            <a:spLocks noGrp="1"/>
          </p:cNvSpPr>
          <p:nvPr>
            <p:ph idx="1"/>
          </p:nvPr>
        </p:nvSpPr>
        <p:spPr>
          <a:xfrm>
            <a:off x="457199" y="1129308"/>
            <a:ext cx="4658687" cy="1498280"/>
          </a:xfrm>
        </p:spPr>
        <p:txBody>
          <a:bodyPr>
            <a:normAutofit/>
          </a:bodyPr>
          <a:lstStyle/>
          <a:p>
            <a:r>
              <a:rPr kumimoji="1" lang="en-US" altLang="zh-CN" b="0" dirty="0"/>
              <a:t>Scalable websites powered by </a:t>
            </a:r>
            <a:r>
              <a:rPr kumimoji="1" lang="en-US" altLang="zh-CN" dirty="0">
                <a:solidFill>
                  <a:srgbClr val="BE384B"/>
                </a:solidFill>
              </a:rPr>
              <a:t>distributed systems </a:t>
            </a:r>
            <a:endParaRPr kumimoji="1" lang="en-US" altLang="zh-CN" dirty="0">
              <a:solidFill>
                <a:srgbClr val="BE384B"/>
              </a:solidFill>
            </a:endParaRPr>
          </a:p>
          <a:p>
            <a:pPr lvl="1"/>
            <a:r>
              <a:rPr kumimoji="1" lang="en-US" altLang="zh-CN" dirty="0"/>
              <a:t>For request handling, data storage </a:t>
            </a:r>
            <a:endParaRPr kumimoji="1" lang="en-US" altLang="zh-CN" dirty="0"/>
          </a:p>
        </p:txBody>
      </p:sp>
      <p:grpSp>
        <p:nvGrpSpPr>
          <p:cNvPr id="31" name="组合 30"/>
          <p:cNvGrpSpPr/>
          <p:nvPr/>
        </p:nvGrpSpPr>
        <p:grpSpPr>
          <a:xfrm>
            <a:off x="5818303" y="4272758"/>
            <a:ext cx="3038209" cy="1240753"/>
            <a:chOff x="5004048" y="4297660"/>
            <a:chExt cx="3038209" cy="1240753"/>
          </a:xfrm>
        </p:grpSpPr>
        <p:grpSp>
          <p:nvGrpSpPr>
            <p:cNvPr id="12" name="组合 11"/>
            <p:cNvGrpSpPr/>
            <p:nvPr/>
          </p:nvGrpSpPr>
          <p:grpSpPr>
            <a:xfrm>
              <a:off x="5004048" y="4297660"/>
              <a:ext cx="905319" cy="801616"/>
              <a:chOff x="5914584" y="4712265"/>
              <a:chExt cx="905319" cy="801616"/>
            </a:xfrm>
          </p:grpSpPr>
          <p:grpSp>
            <p:nvGrpSpPr>
              <p:cNvPr id="11" name="组合 10"/>
              <p:cNvGrpSpPr/>
              <p:nvPr/>
            </p:nvGrpSpPr>
            <p:grpSpPr>
              <a:xfrm>
                <a:off x="5914584" y="4712265"/>
                <a:ext cx="901209" cy="801616"/>
                <a:chOff x="5914584" y="4712265"/>
                <a:chExt cx="901209" cy="801616"/>
              </a:xfrm>
            </p:grpSpPr>
            <p:sp>
              <p:nvSpPr>
                <p:cNvPr id="6" name="矩形 5"/>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矩形 8"/>
                <p:cNvSpPr/>
                <p:nvPr/>
              </p:nvSpPr>
              <p:spPr>
                <a:xfrm>
                  <a:off x="5914584" y="4712265"/>
                  <a:ext cx="901209" cy="276999"/>
                </a:xfrm>
                <a:prstGeom prst="rect">
                  <a:avLst/>
                </a:prstGeom>
                <a:solidFill>
                  <a:schemeClr val="bg1"/>
                </a:solidFill>
              </p:spPr>
              <p:txBody>
                <a:bodyPr wrap="none">
                  <a:spAutoFit/>
                </a:bodyPr>
                <a:lstStyle/>
                <a:p>
                  <a:r>
                    <a:rPr kumimoji="1" lang="en-US" altLang="zh-CN" sz="1200" dirty="0">
                      <a:solidFill>
                        <a:srgbClr val="000000"/>
                      </a:solidFill>
                    </a:rPr>
                    <a:t>File server</a:t>
                  </a:r>
                  <a:endParaRPr lang="zh-CN" altLang="en-US" sz="1200" dirty="0"/>
                </a:p>
              </p:txBody>
            </p:sp>
          </p:grpSp>
          <p:grpSp>
            <p:nvGrpSpPr>
              <p:cNvPr id="10" name="组合 9"/>
              <p:cNvGrpSpPr/>
              <p:nvPr/>
            </p:nvGrpSpPr>
            <p:grpSpPr>
              <a:xfrm>
                <a:off x="5914584" y="4989264"/>
                <a:ext cx="905319" cy="494965"/>
                <a:chOff x="4881156" y="4586631"/>
                <a:chExt cx="905319" cy="494965"/>
              </a:xfrm>
            </p:grpSpPr>
            <p:sp>
              <p:nvSpPr>
                <p:cNvPr id="7" name="一个圆顶角并剪去另一个顶角的矩形 6"/>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4881156" y="4619931"/>
                  <a:ext cx="905319" cy="461665"/>
                </a:xfrm>
                <a:prstGeom prst="rect">
                  <a:avLst/>
                </a:prstGeom>
                <a:noFill/>
              </p:spPr>
              <p:txBody>
                <a:bodyPr wrap="square">
                  <a:spAutoFit/>
                </a:bodyPr>
                <a:lstStyle/>
                <a:p>
                  <a:pPr algn="ctr"/>
                  <a:r>
                    <a:rPr kumimoji="1" lang="en-US" altLang="zh-CN" sz="1200" b="1" dirty="0"/>
                    <a:t>File:</a:t>
                  </a:r>
                  <a:endParaRPr kumimoji="1" lang="en-US" altLang="zh-CN" sz="1200" b="1" dirty="0"/>
                </a:p>
                <a:p>
                  <a:pPr algn="ctr"/>
                  <a:r>
                    <a:rPr kumimoji="1" lang="en-US" altLang="zh-CN" sz="1200" dirty="0"/>
                    <a:t>image</a:t>
                  </a:r>
                  <a:endParaRPr kumimoji="1" lang="zh-CN" altLang="en-US" sz="1200" dirty="0"/>
                </a:p>
              </p:txBody>
            </p:sp>
          </p:grpSp>
        </p:grpSp>
        <p:grpSp>
          <p:nvGrpSpPr>
            <p:cNvPr id="13" name="组合 12"/>
            <p:cNvGrpSpPr/>
            <p:nvPr/>
          </p:nvGrpSpPr>
          <p:grpSpPr>
            <a:xfrm>
              <a:off x="5835606" y="4297660"/>
              <a:ext cx="905319" cy="801616"/>
              <a:chOff x="5914584" y="4712265"/>
              <a:chExt cx="905319" cy="801616"/>
            </a:xfrm>
          </p:grpSpPr>
          <p:grpSp>
            <p:nvGrpSpPr>
              <p:cNvPr id="14" name="组合 13"/>
              <p:cNvGrpSpPr/>
              <p:nvPr/>
            </p:nvGrpSpPr>
            <p:grpSpPr>
              <a:xfrm>
                <a:off x="5914584" y="4712265"/>
                <a:ext cx="901209" cy="801616"/>
                <a:chOff x="5914584" y="4712265"/>
                <a:chExt cx="901209" cy="801616"/>
              </a:xfrm>
            </p:grpSpPr>
            <p:sp>
              <p:nvSpPr>
                <p:cNvPr id="18" name="矩形 17"/>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矩形 18"/>
                <p:cNvSpPr/>
                <p:nvPr/>
              </p:nvSpPr>
              <p:spPr>
                <a:xfrm>
                  <a:off x="5914584" y="4712265"/>
                  <a:ext cx="901209" cy="276999"/>
                </a:xfrm>
                <a:prstGeom prst="rect">
                  <a:avLst/>
                </a:prstGeom>
                <a:solidFill>
                  <a:schemeClr val="bg1"/>
                </a:solidFill>
              </p:spPr>
              <p:txBody>
                <a:bodyPr wrap="none">
                  <a:spAutoFit/>
                </a:bodyPr>
                <a:lstStyle/>
                <a:p>
                  <a:r>
                    <a:rPr kumimoji="1" lang="en-US" altLang="zh-CN" sz="1200" dirty="0">
                      <a:solidFill>
                        <a:srgbClr val="000000"/>
                      </a:solidFill>
                    </a:rPr>
                    <a:t>File server</a:t>
                  </a:r>
                  <a:endParaRPr lang="zh-CN" altLang="en-US" sz="1200" dirty="0"/>
                </a:p>
              </p:txBody>
            </p:sp>
          </p:grpSp>
          <p:grpSp>
            <p:nvGrpSpPr>
              <p:cNvPr id="15" name="组合 14"/>
              <p:cNvGrpSpPr/>
              <p:nvPr/>
            </p:nvGrpSpPr>
            <p:grpSpPr>
              <a:xfrm>
                <a:off x="5914584" y="4989264"/>
                <a:ext cx="905319" cy="494965"/>
                <a:chOff x="4881156" y="4586631"/>
                <a:chExt cx="905319" cy="494965"/>
              </a:xfrm>
            </p:grpSpPr>
            <p:sp>
              <p:nvSpPr>
                <p:cNvPr id="16" name="一个圆顶角并剪去另一个顶角的矩形 15"/>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4881156" y="4619931"/>
                  <a:ext cx="905319" cy="461665"/>
                </a:xfrm>
                <a:prstGeom prst="rect">
                  <a:avLst/>
                </a:prstGeom>
                <a:noFill/>
              </p:spPr>
              <p:txBody>
                <a:bodyPr wrap="square">
                  <a:spAutoFit/>
                </a:bodyPr>
                <a:lstStyle/>
                <a:p>
                  <a:pPr algn="ctr"/>
                  <a:r>
                    <a:rPr kumimoji="1" lang="en-US" altLang="zh-CN" sz="1200" b="1" dirty="0"/>
                    <a:t>File:</a:t>
                  </a:r>
                  <a:endParaRPr kumimoji="1" lang="en-US" altLang="zh-CN" sz="1200" b="1" dirty="0"/>
                </a:p>
                <a:p>
                  <a:pPr algn="ctr"/>
                  <a:r>
                    <a:rPr kumimoji="1" lang="en-US" altLang="zh-CN" sz="1200" dirty="0"/>
                    <a:t>image</a:t>
                  </a:r>
                  <a:endParaRPr kumimoji="1" lang="zh-CN" altLang="en-US" sz="1200" dirty="0"/>
                </a:p>
              </p:txBody>
            </p:sp>
          </p:grpSp>
        </p:grpSp>
        <p:grpSp>
          <p:nvGrpSpPr>
            <p:cNvPr id="20" name="组合 19"/>
            <p:cNvGrpSpPr/>
            <p:nvPr/>
          </p:nvGrpSpPr>
          <p:grpSpPr>
            <a:xfrm>
              <a:off x="7136938" y="4297660"/>
              <a:ext cx="905319" cy="801616"/>
              <a:chOff x="5914584" y="4712265"/>
              <a:chExt cx="905319" cy="801616"/>
            </a:xfrm>
          </p:grpSpPr>
          <p:grpSp>
            <p:nvGrpSpPr>
              <p:cNvPr id="21" name="组合 20"/>
              <p:cNvGrpSpPr/>
              <p:nvPr/>
            </p:nvGrpSpPr>
            <p:grpSpPr>
              <a:xfrm>
                <a:off x="5914584" y="4712265"/>
                <a:ext cx="901209" cy="801616"/>
                <a:chOff x="5914584" y="4712265"/>
                <a:chExt cx="901209" cy="801616"/>
              </a:xfrm>
            </p:grpSpPr>
            <p:sp>
              <p:nvSpPr>
                <p:cNvPr id="25" name="矩形 24"/>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矩形 25"/>
                <p:cNvSpPr/>
                <p:nvPr/>
              </p:nvSpPr>
              <p:spPr>
                <a:xfrm>
                  <a:off x="5914584" y="4712265"/>
                  <a:ext cx="901209" cy="276999"/>
                </a:xfrm>
                <a:prstGeom prst="rect">
                  <a:avLst/>
                </a:prstGeom>
                <a:solidFill>
                  <a:schemeClr val="bg1"/>
                </a:solidFill>
              </p:spPr>
              <p:txBody>
                <a:bodyPr wrap="none">
                  <a:spAutoFit/>
                </a:bodyPr>
                <a:lstStyle/>
                <a:p>
                  <a:r>
                    <a:rPr kumimoji="1" lang="en-US" altLang="zh-CN" sz="1200" dirty="0">
                      <a:solidFill>
                        <a:srgbClr val="000000"/>
                      </a:solidFill>
                    </a:rPr>
                    <a:t>File server</a:t>
                  </a:r>
                  <a:endParaRPr lang="zh-CN" altLang="en-US" sz="1200" dirty="0"/>
                </a:p>
              </p:txBody>
            </p:sp>
          </p:grpSp>
          <p:grpSp>
            <p:nvGrpSpPr>
              <p:cNvPr id="22" name="组合 21"/>
              <p:cNvGrpSpPr/>
              <p:nvPr/>
            </p:nvGrpSpPr>
            <p:grpSpPr>
              <a:xfrm>
                <a:off x="5914584" y="4989264"/>
                <a:ext cx="905319" cy="494965"/>
                <a:chOff x="4881156" y="4586631"/>
                <a:chExt cx="905319" cy="494965"/>
              </a:xfrm>
            </p:grpSpPr>
            <p:sp>
              <p:nvSpPr>
                <p:cNvPr id="23" name="一个圆顶角并剪去另一个顶角的矩形 22"/>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4881156" y="4619931"/>
                  <a:ext cx="905319" cy="461665"/>
                </a:xfrm>
                <a:prstGeom prst="rect">
                  <a:avLst/>
                </a:prstGeom>
                <a:noFill/>
              </p:spPr>
              <p:txBody>
                <a:bodyPr wrap="square">
                  <a:spAutoFit/>
                </a:bodyPr>
                <a:lstStyle/>
                <a:p>
                  <a:pPr algn="ctr"/>
                  <a:r>
                    <a:rPr kumimoji="1" lang="en-US" altLang="zh-CN" sz="1200" b="1" dirty="0"/>
                    <a:t>File:</a:t>
                  </a:r>
                  <a:endParaRPr kumimoji="1" lang="en-US" altLang="zh-CN" sz="1200" b="1" dirty="0"/>
                </a:p>
                <a:p>
                  <a:pPr algn="ctr"/>
                  <a:r>
                    <a:rPr kumimoji="1" lang="en-US" altLang="zh-CN" sz="1200" dirty="0"/>
                    <a:t>image</a:t>
                  </a:r>
                  <a:endParaRPr kumimoji="1" lang="zh-CN" altLang="en-US" sz="1200" dirty="0"/>
                </a:p>
              </p:txBody>
            </p:sp>
          </p:grpSp>
        </p:grpSp>
        <p:sp>
          <p:nvSpPr>
            <p:cNvPr id="27" name="矩形 26"/>
            <p:cNvSpPr/>
            <p:nvPr/>
          </p:nvSpPr>
          <p:spPr>
            <a:xfrm>
              <a:off x="6680258" y="4546994"/>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cxnSp>
          <p:nvCxnSpPr>
            <p:cNvPr id="29" name="直线连接符 28"/>
            <p:cNvCxnSpPr/>
            <p:nvPr/>
          </p:nvCxnSpPr>
          <p:spPr>
            <a:xfrm>
              <a:off x="5090360" y="5161756"/>
              <a:ext cx="28884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495307" y="5199859"/>
              <a:ext cx="2191626" cy="338554"/>
            </a:xfrm>
            <a:prstGeom prst="rect">
              <a:avLst/>
            </a:prstGeom>
            <a:noFill/>
          </p:spPr>
          <p:txBody>
            <a:bodyPr wrap="none">
              <a:spAutoFit/>
            </a:bodyPr>
            <a:lstStyle/>
            <a:p>
              <a:r>
                <a:rPr kumimoji="1" lang="en-US" altLang="zh-CN" sz="1600" dirty="0">
                  <a:solidFill>
                    <a:srgbClr val="000000"/>
                  </a:solidFill>
                </a:rPr>
                <a:t>Distributed file system</a:t>
              </a:r>
              <a:endParaRPr lang="zh-CN" altLang="en-US" sz="1600" dirty="0"/>
            </a:p>
          </p:txBody>
        </p:sp>
      </p:grpSp>
      <p:grpSp>
        <p:nvGrpSpPr>
          <p:cNvPr id="49" name="组合 48"/>
          <p:cNvGrpSpPr/>
          <p:nvPr/>
        </p:nvGrpSpPr>
        <p:grpSpPr>
          <a:xfrm>
            <a:off x="5758122" y="2568458"/>
            <a:ext cx="3098390" cy="1384372"/>
            <a:chOff x="5645427" y="2766408"/>
            <a:chExt cx="3098390" cy="1384372"/>
          </a:xfrm>
        </p:grpSpPr>
        <p:grpSp>
          <p:nvGrpSpPr>
            <p:cNvPr id="33" name="组合 32"/>
            <p:cNvGrpSpPr/>
            <p:nvPr/>
          </p:nvGrpSpPr>
          <p:grpSpPr>
            <a:xfrm>
              <a:off x="5645427" y="2766408"/>
              <a:ext cx="1309974" cy="899967"/>
              <a:chOff x="6831174" y="4263832"/>
              <a:chExt cx="1309974" cy="899967"/>
            </a:xfrm>
          </p:grpSpPr>
          <p:sp>
            <p:nvSpPr>
              <p:cNvPr id="34" name="矩形 33"/>
              <p:cNvSpPr/>
              <p:nvPr/>
            </p:nvSpPr>
            <p:spPr>
              <a:xfrm>
                <a:off x="6848261" y="4495975"/>
                <a:ext cx="1212919" cy="66782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5" name="矩形 34"/>
              <p:cNvSpPr/>
              <p:nvPr/>
            </p:nvSpPr>
            <p:spPr>
              <a:xfrm>
                <a:off x="6831174" y="4263832"/>
                <a:ext cx="1309974" cy="276999"/>
              </a:xfrm>
              <a:prstGeom prst="rect">
                <a:avLst/>
              </a:prstGeom>
              <a:solidFill>
                <a:schemeClr val="bg1"/>
              </a:solidFill>
            </p:spPr>
            <p:txBody>
              <a:bodyPr wrap="none">
                <a:spAutoFit/>
              </a:bodyPr>
              <a:lstStyle/>
              <a:p>
                <a:r>
                  <a:rPr kumimoji="1" lang="en-US" altLang="zh-CN" sz="1200" dirty="0">
                    <a:solidFill>
                      <a:srgbClr val="000000"/>
                    </a:solidFill>
                  </a:rPr>
                  <a:t>Database server</a:t>
                </a:r>
                <a:endParaRPr lang="zh-CN" altLang="en-US" sz="1200" dirty="0"/>
              </a:p>
            </p:txBody>
          </p:sp>
          <p:grpSp>
            <p:nvGrpSpPr>
              <p:cNvPr id="36" name="组合 35"/>
              <p:cNvGrpSpPr/>
              <p:nvPr/>
            </p:nvGrpSpPr>
            <p:grpSpPr>
              <a:xfrm>
                <a:off x="6951983" y="4538944"/>
                <a:ext cx="1080001" cy="584154"/>
                <a:chOff x="6642225" y="3964214"/>
                <a:chExt cx="816191" cy="584154"/>
              </a:xfrm>
            </p:grpSpPr>
            <p:sp>
              <p:nvSpPr>
                <p:cNvPr id="37" name="磁盘 36"/>
                <p:cNvSpPr/>
                <p:nvPr/>
              </p:nvSpPr>
              <p:spPr>
                <a:xfrm>
                  <a:off x="6642225" y="3964214"/>
                  <a:ext cx="816191" cy="584154"/>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200" dirty="0">
                    <a:solidFill>
                      <a:schemeClr val="tx1"/>
                    </a:solidFill>
                  </a:endParaRPr>
                </a:p>
              </p:txBody>
            </p:sp>
            <p:sp>
              <p:nvSpPr>
                <p:cNvPr id="38" name="矩形 37"/>
                <p:cNvSpPr/>
                <p:nvPr/>
              </p:nvSpPr>
              <p:spPr>
                <a:xfrm>
                  <a:off x="6679366" y="4033238"/>
                  <a:ext cx="733109" cy="461665"/>
                </a:xfrm>
                <a:prstGeom prst="rect">
                  <a:avLst/>
                </a:prstGeom>
                <a:solidFill>
                  <a:schemeClr val="bg1"/>
                </a:solidFill>
              </p:spPr>
              <p:txBody>
                <a:bodyPr wrap="square">
                  <a:spAutoFit/>
                </a:bodyPr>
                <a:lstStyle/>
                <a:p>
                  <a:pPr algn="ctr"/>
                  <a:r>
                    <a:rPr kumimoji="1" lang="en-US" altLang="zh-CN" sz="1200" b="1" dirty="0"/>
                    <a:t>Database</a:t>
                  </a:r>
                  <a:endParaRPr kumimoji="1" lang="en-US" altLang="zh-CN" sz="1200" b="1" dirty="0"/>
                </a:p>
                <a:p>
                  <a:pPr algn="ctr"/>
                  <a:r>
                    <a:rPr kumimoji="1" lang="en-US" altLang="zh-CN" sz="1200" dirty="0"/>
                    <a:t>user, price</a:t>
                  </a:r>
                  <a:endParaRPr kumimoji="1" lang="zh-CN" altLang="en-US" sz="1200" dirty="0"/>
                </a:p>
              </p:txBody>
            </p:sp>
          </p:grpSp>
        </p:grpSp>
        <p:grpSp>
          <p:nvGrpSpPr>
            <p:cNvPr id="39" name="组合 38"/>
            <p:cNvGrpSpPr/>
            <p:nvPr/>
          </p:nvGrpSpPr>
          <p:grpSpPr>
            <a:xfrm>
              <a:off x="7433843" y="2770148"/>
              <a:ext cx="1309974" cy="899967"/>
              <a:chOff x="6831174" y="4263832"/>
              <a:chExt cx="1309974" cy="899967"/>
            </a:xfrm>
          </p:grpSpPr>
          <p:sp>
            <p:nvSpPr>
              <p:cNvPr id="40" name="矩形 39"/>
              <p:cNvSpPr/>
              <p:nvPr/>
            </p:nvSpPr>
            <p:spPr>
              <a:xfrm>
                <a:off x="6848261" y="4495975"/>
                <a:ext cx="1212919" cy="66782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1" name="矩形 40"/>
              <p:cNvSpPr/>
              <p:nvPr/>
            </p:nvSpPr>
            <p:spPr>
              <a:xfrm>
                <a:off x="6831174" y="4263832"/>
                <a:ext cx="1309974" cy="276999"/>
              </a:xfrm>
              <a:prstGeom prst="rect">
                <a:avLst/>
              </a:prstGeom>
              <a:solidFill>
                <a:schemeClr val="bg1"/>
              </a:solidFill>
            </p:spPr>
            <p:txBody>
              <a:bodyPr wrap="none">
                <a:spAutoFit/>
              </a:bodyPr>
              <a:lstStyle/>
              <a:p>
                <a:r>
                  <a:rPr kumimoji="1" lang="en-US" altLang="zh-CN" sz="1200" dirty="0">
                    <a:solidFill>
                      <a:srgbClr val="000000"/>
                    </a:solidFill>
                  </a:rPr>
                  <a:t>Database server</a:t>
                </a:r>
                <a:endParaRPr lang="zh-CN" altLang="en-US" sz="1200" dirty="0"/>
              </a:p>
            </p:txBody>
          </p:sp>
          <p:grpSp>
            <p:nvGrpSpPr>
              <p:cNvPr id="42" name="组合 41"/>
              <p:cNvGrpSpPr/>
              <p:nvPr/>
            </p:nvGrpSpPr>
            <p:grpSpPr>
              <a:xfrm>
                <a:off x="6951983" y="4538944"/>
                <a:ext cx="1080001" cy="584154"/>
                <a:chOff x="6642225" y="3964214"/>
                <a:chExt cx="816191" cy="584154"/>
              </a:xfrm>
            </p:grpSpPr>
            <p:sp>
              <p:nvSpPr>
                <p:cNvPr id="43" name="磁盘 42"/>
                <p:cNvSpPr/>
                <p:nvPr/>
              </p:nvSpPr>
              <p:spPr>
                <a:xfrm>
                  <a:off x="6642225" y="3964214"/>
                  <a:ext cx="816191" cy="584154"/>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200" dirty="0">
                    <a:solidFill>
                      <a:schemeClr val="tx1"/>
                    </a:solidFill>
                  </a:endParaRPr>
                </a:p>
              </p:txBody>
            </p:sp>
            <p:sp>
              <p:nvSpPr>
                <p:cNvPr id="44" name="矩形 43"/>
                <p:cNvSpPr/>
                <p:nvPr/>
              </p:nvSpPr>
              <p:spPr>
                <a:xfrm>
                  <a:off x="6679366" y="4033238"/>
                  <a:ext cx="733109" cy="461665"/>
                </a:xfrm>
                <a:prstGeom prst="rect">
                  <a:avLst/>
                </a:prstGeom>
                <a:solidFill>
                  <a:schemeClr val="bg1"/>
                </a:solidFill>
              </p:spPr>
              <p:txBody>
                <a:bodyPr wrap="square">
                  <a:spAutoFit/>
                </a:bodyPr>
                <a:lstStyle/>
                <a:p>
                  <a:pPr algn="ctr"/>
                  <a:r>
                    <a:rPr kumimoji="1" lang="en-US" altLang="zh-CN" sz="1200" b="1" dirty="0"/>
                    <a:t>Database</a:t>
                  </a:r>
                  <a:endParaRPr kumimoji="1" lang="en-US" altLang="zh-CN" sz="1200" b="1" dirty="0"/>
                </a:p>
                <a:p>
                  <a:pPr algn="ctr"/>
                  <a:r>
                    <a:rPr kumimoji="1" lang="en-US" altLang="zh-CN" sz="1200" dirty="0"/>
                    <a:t>user, price</a:t>
                  </a:r>
                  <a:endParaRPr kumimoji="1" lang="zh-CN" altLang="en-US" sz="1200" dirty="0"/>
                </a:p>
              </p:txBody>
            </p:sp>
          </p:grpSp>
        </p:grpSp>
        <p:cxnSp>
          <p:nvCxnSpPr>
            <p:cNvPr id="45" name="直线连接符 44"/>
            <p:cNvCxnSpPr/>
            <p:nvPr/>
          </p:nvCxnSpPr>
          <p:spPr>
            <a:xfrm>
              <a:off x="5645427" y="3793604"/>
              <a:ext cx="30813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97697" y="3066734"/>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sp>
          <p:nvSpPr>
            <p:cNvPr id="48" name="矩形 47"/>
            <p:cNvSpPr/>
            <p:nvPr/>
          </p:nvSpPr>
          <p:spPr>
            <a:xfrm>
              <a:off x="6151448" y="3812226"/>
              <a:ext cx="2064989" cy="338554"/>
            </a:xfrm>
            <a:prstGeom prst="rect">
              <a:avLst/>
            </a:prstGeom>
            <a:noFill/>
          </p:spPr>
          <p:txBody>
            <a:bodyPr wrap="none">
              <a:spAutoFit/>
            </a:bodyPr>
            <a:lstStyle/>
            <a:p>
              <a:r>
                <a:rPr kumimoji="1" lang="en-US" altLang="zh-CN" sz="1600" dirty="0">
                  <a:solidFill>
                    <a:srgbClr val="000000"/>
                  </a:solidFill>
                </a:rPr>
                <a:t>Distributed database</a:t>
              </a:r>
              <a:endParaRPr lang="zh-CN" altLang="en-US" sz="1600" dirty="0"/>
            </a:p>
          </p:txBody>
        </p:sp>
      </p:grpSp>
      <p:grpSp>
        <p:nvGrpSpPr>
          <p:cNvPr id="67" name="组合 66"/>
          <p:cNvGrpSpPr/>
          <p:nvPr/>
        </p:nvGrpSpPr>
        <p:grpSpPr>
          <a:xfrm>
            <a:off x="5383207" y="1199766"/>
            <a:ext cx="3704912" cy="1076455"/>
            <a:chOff x="5248883" y="1420516"/>
            <a:chExt cx="3704912" cy="1076455"/>
          </a:xfrm>
        </p:grpSpPr>
        <p:grpSp>
          <p:nvGrpSpPr>
            <p:cNvPr id="63" name="组合 62"/>
            <p:cNvGrpSpPr/>
            <p:nvPr/>
          </p:nvGrpSpPr>
          <p:grpSpPr>
            <a:xfrm>
              <a:off x="5248883" y="1420516"/>
              <a:ext cx="3704912" cy="608773"/>
              <a:chOff x="5248883" y="1420516"/>
              <a:chExt cx="3704912" cy="608773"/>
            </a:xfrm>
          </p:grpSpPr>
          <p:grpSp>
            <p:nvGrpSpPr>
              <p:cNvPr id="50" name="组合 49"/>
              <p:cNvGrpSpPr/>
              <p:nvPr/>
            </p:nvGrpSpPr>
            <p:grpSpPr>
              <a:xfrm>
                <a:off x="5248883" y="1424862"/>
                <a:ext cx="1215397" cy="604427"/>
                <a:chOff x="4705349" y="3308267"/>
                <a:chExt cx="1215397" cy="604427"/>
              </a:xfrm>
            </p:grpSpPr>
            <p:sp>
              <p:nvSpPr>
                <p:cNvPr id="51" name="梯形 50"/>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p:cNvSpPr/>
                <p:nvPr/>
              </p:nvSpPr>
              <p:spPr>
                <a:xfrm>
                  <a:off x="4896935" y="3566708"/>
                  <a:ext cx="792204" cy="276999"/>
                </a:xfrm>
                <a:prstGeom prst="rect">
                  <a:avLst/>
                </a:prstGeom>
              </p:spPr>
              <p:txBody>
                <a:bodyPr wrap="none">
                  <a:spAutoFit/>
                </a:bodyPr>
                <a:lstStyle/>
                <a:p>
                  <a:pPr algn="ctr"/>
                  <a:r>
                    <a:rPr kumimoji="1" lang="en-US" altLang="zh-CN" sz="1200" b="1" dirty="0"/>
                    <a:t>Caching</a:t>
                  </a:r>
                  <a:endParaRPr kumimoji="1" lang="en-US" altLang="zh-CN" sz="1200" b="1" dirty="0"/>
                </a:p>
              </p:txBody>
            </p:sp>
            <p:sp>
              <p:nvSpPr>
                <p:cNvPr id="53" name="矩形 52"/>
                <p:cNvSpPr/>
                <p:nvPr/>
              </p:nvSpPr>
              <p:spPr>
                <a:xfrm>
                  <a:off x="4705349" y="3308267"/>
                  <a:ext cx="1215397" cy="276999"/>
                </a:xfrm>
                <a:prstGeom prst="rect">
                  <a:avLst/>
                </a:prstGeom>
                <a:solidFill>
                  <a:schemeClr val="bg1"/>
                </a:solidFill>
              </p:spPr>
              <p:txBody>
                <a:bodyPr wrap="none">
                  <a:spAutoFit/>
                </a:bodyPr>
                <a:lstStyle/>
                <a:p>
                  <a:r>
                    <a:rPr kumimoji="1" lang="en-US" altLang="zh-CN" sz="1200" dirty="0">
                      <a:solidFill>
                        <a:srgbClr val="000000"/>
                      </a:solidFill>
                    </a:rPr>
                    <a:t>Caching server</a:t>
                  </a:r>
                  <a:endParaRPr lang="zh-CN" altLang="en-US" sz="1200" dirty="0"/>
                </a:p>
              </p:txBody>
            </p:sp>
          </p:grpSp>
          <p:grpSp>
            <p:nvGrpSpPr>
              <p:cNvPr id="54" name="组合 53"/>
              <p:cNvGrpSpPr/>
              <p:nvPr/>
            </p:nvGrpSpPr>
            <p:grpSpPr>
              <a:xfrm>
                <a:off x="6350866" y="1424862"/>
                <a:ext cx="1215397" cy="604427"/>
                <a:chOff x="4705349" y="3308267"/>
                <a:chExt cx="1215397" cy="604427"/>
              </a:xfrm>
            </p:grpSpPr>
            <p:sp>
              <p:nvSpPr>
                <p:cNvPr id="55" name="梯形 54"/>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矩形 55"/>
                <p:cNvSpPr/>
                <p:nvPr/>
              </p:nvSpPr>
              <p:spPr>
                <a:xfrm>
                  <a:off x="4896935" y="3566708"/>
                  <a:ext cx="792204" cy="276999"/>
                </a:xfrm>
                <a:prstGeom prst="rect">
                  <a:avLst/>
                </a:prstGeom>
              </p:spPr>
              <p:txBody>
                <a:bodyPr wrap="none">
                  <a:spAutoFit/>
                </a:bodyPr>
                <a:lstStyle/>
                <a:p>
                  <a:pPr algn="ctr"/>
                  <a:r>
                    <a:rPr kumimoji="1" lang="en-US" altLang="zh-CN" sz="1200" b="1" dirty="0"/>
                    <a:t>Caching</a:t>
                  </a:r>
                  <a:endParaRPr kumimoji="1" lang="en-US" altLang="zh-CN" sz="1200" b="1" dirty="0"/>
                </a:p>
              </p:txBody>
            </p:sp>
            <p:sp>
              <p:nvSpPr>
                <p:cNvPr id="57" name="矩形 56"/>
                <p:cNvSpPr/>
                <p:nvPr/>
              </p:nvSpPr>
              <p:spPr>
                <a:xfrm>
                  <a:off x="4705349" y="3308267"/>
                  <a:ext cx="1215397" cy="276999"/>
                </a:xfrm>
                <a:prstGeom prst="rect">
                  <a:avLst/>
                </a:prstGeom>
                <a:solidFill>
                  <a:schemeClr val="bg1"/>
                </a:solidFill>
              </p:spPr>
              <p:txBody>
                <a:bodyPr wrap="none">
                  <a:spAutoFit/>
                </a:bodyPr>
                <a:lstStyle/>
                <a:p>
                  <a:r>
                    <a:rPr kumimoji="1" lang="en-US" altLang="zh-CN" sz="1200" dirty="0">
                      <a:solidFill>
                        <a:srgbClr val="000000"/>
                      </a:solidFill>
                    </a:rPr>
                    <a:t>Caching server</a:t>
                  </a:r>
                  <a:endParaRPr lang="zh-CN" altLang="en-US" sz="1200" dirty="0"/>
                </a:p>
              </p:txBody>
            </p:sp>
          </p:grpSp>
          <p:grpSp>
            <p:nvGrpSpPr>
              <p:cNvPr id="58" name="组合 57"/>
              <p:cNvGrpSpPr/>
              <p:nvPr/>
            </p:nvGrpSpPr>
            <p:grpSpPr>
              <a:xfrm>
                <a:off x="7738398" y="1420516"/>
                <a:ext cx="1215397" cy="604427"/>
                <a:chOff x="4705349" y="3308267"/>
                <a:chExt cx="1215397" cy="604427"/>
              </a:xfrm>
            </p:grpSpPr>
            <p:sp>
              <p:nvSpPr>
                <p:cNvPr id="59" name="梯形 58"/>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矩形 59"/>
                <p:cNvSpPr/>
                <p:nvPr/>
              </p:nvSpPr>
              <p:spPr>
                <a:xfrm>
                  <a:off x="4896935" y="3566708"/>
                  <a:ext cx="792204" cy="276999"/>
                </a:xfrm>
                <a:prstGeom prst="rect">
                  <a:avLst/>
                </a:prstGeom>
              </p:spPr>
              <p:txBody>
                <a:bodyPr wrap="none">
                  <a:spAutoFit/>
                </a:bodyPr>
                <a:lstStyle/>
                <a:p>
                  <a:pPr algn="ctr"/>
                  <a:r>
                    <a:rPr kumimoji="1" lang="en-US" altLang="zh-CN" sz="1200" b="1" dirty="0"/>
                    <a:t>Caching</a:t>
                  </a:r>
                  <a:endParaRPr kumimoji="1" lang="en-US" altLang="zh-CN" sz="1200" b="1" dirty="0"/>
                </a:p>
              </p:txBody>
            </p:sp>
            <p:sp>
              <p:nvSpPr>
                <p:cNvPr id="61" name="矩形 60"/>
                <p:cNvSpPr/>
                <p:nvPr/>
              </p:nvSpPr>
              <p:spPr>
                <a:xfrm>
                  <a:off x="4705349" y="3308267"/>
                  <a:ext cx="1215397" cy="276999"/>
                </a:xfrm>
                <a:prstGeom prst="rect">
                  <a:avLst/>
                </a:prstGeom>
                <a:solidFill>
                  <a:schemeClr val="bg1"/>
                </a:solidFill>
              </p:spPr>
              <p:txBody>
                <a:bodyPr wrap="none">
                  <a:spAutoFit/>
                </a:bodyPr>
                <a:lstStyle/>
                <a:p>
                  <a:r>
                    <a:rPr kumimoji="1" lang="en-US" altLang="zh-CN" sz="1200" dirty="0">
                      <a:solidFill>
                        <a:srgbClr val="000000"/>
                      </a:solidFill>
                    </a:rPr>
                    <a:t>Caching server</a:t>
                  </a:r>
                  <a:endParaRPr lang="zh-CN" altLang="en-US" sz="1200" dirty="0"/>
                </a:p>
              </p:txBody>
            </p:sp>
          </p:grpSp>
          <p:sp>
            <p:nvSpPr>
              <p:cNvPr id="62" name="矩形 61"/>
              <p:cNvSpPr/>
              <p:nvPr/>
            </p:nvSpPr>
            <p:spPr>
              <a:xfrm>
                <a:off x="7415910" y="1502122"/>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grpSp>
        <p:cxnSp>
          <p:nvCxnSpPr>
            <p:cNvPr id="64" name="直线连接符 63"/>
            <p:cNvCxnSpPr/>
            <p:nvPr/>
          </p:nvCxnSpPr>
          <p:spPr>
            <a:xfrm>
              <a:off x="5308749" y="2137420"/>
              <a:ext cx="36450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6027005" y="2158417"/>
              <a:ext cx="1927131" cy="338554"/>
            </a:xfrm>
            <a:prstGeom prst="rect">
              <a:avLst/>
            </a:prstGeom>
            <a:noFill/>
          </p:spPr>
          <p:txBody>
            <a:bodyPr wrap="none">
              <a:spAutoFit/>
            </a:bodyPr>
            <a:lstStyle/>
            <a:p>
              <a:r>
                <a:rPr kumimoji="1" lang="en-US" altLang="zh-CN" sz="1600" dirty="0">
                  <a:solidFill>
                    <a:srgbClr val="000000"/>
                  </a:solidFill>
                </a:rPr>
                <a:t>Distributed caching</a:t>
              </a:r>
              <a:endParaRPr lang="zh-CN" altLang="en-US" sz="1600" dirty="0"/>
            </a:p>
          </p:txBody>
        </p:sp>
      </p:grpSp>
      <p:grpSp>
        <p:nvGrpSpPr>
          <p:cNvPr id="94" name="组合 93"/>
          <p:cNvGrpSpPr/>
          <p:nvPr/>
        </p:nvGrpSpPr>
        <p:grpSpPr>
          <a:xfrm>
            <a:off x="2236116" y="3199271"/>
            <a:ext cx="768261" cy="2146974"/>
            <a:chOff x="3096000" y="3119298"/>
            <a:chExt cx="768261" cy="2146974"/>
          </a:xfrm>
        </p:grpSpPr>
        <p:sp>
          <p:nvSpPr>
            <p:cNvPr id="68" name="矩形 67"/>
            <p:cNvSpPr/>
            <p:nvPr/>
          </p:nvSpPr>
          <p:spPr>
            <a:xfrm>
              <a:off x="3096000" y="3119298"/>
              <a:ext cx="725111" cy="214697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9" name="组合 68"/>
            <p:cNvGrpSpPr/>
            <p:nvPr/>
          </p:nvGrpSpPr>
          <p:grpSpPr>
            <a:xfrm rot="5400000">
              <a:off x="2988299" y="3437380"/>
              <a:ext cx="690955" cy="180000"/>
              <a:chOff x="4884739" y="2696400"/>
              <a:chExt cx="690955" cy="180000"/>
            </a:xfrm>
          </p:grpSpPr>
          <p:sp>
            <p:nvSpPr>
              <p:cNvPr id="70" name="矩形 69"/>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3" name="组合 72"/>
            <p:cNvGrpSpPr/>
            <p:nvPr/>
          </p:nvGrpSpPr>
          <p:grpSpPr>
            <a:xfrm rot="5400000">
              <a:off x="3219367" y="3437381"/>
              <a:ext cx="690955" cy="180000"/>
              <a:chOff x="4884739" y="2696400"/>
              <a:chExt cx="690955" cy="180000"/>
            </a:xfrm>
          </p:grpSpPr>
          <p:sp>
            <p:nvSpPr>
              <p:cNvPr id="74" name="矩形 73"/>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矩形 74"/>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5" name="组合 84"/>
            <p:cNvGrpSpPr/>
            <p:nvPr/>
          </p:nvGrpSpPr>
          <p:grpSpPr>
            <a:xfrm rot="5400000">
              <a:off x="2988299" y="4762203"/>
              <a:ext cx="690955" cy="180000"/>
              <a:chOff x="4884739" y="2696400"/>
              <a:chExt cx="690955" cy="180000"/>
            </a:xfrm>
          </p:grpSpPr>
          <p:sp>
            <p:nvSpPr>
              <p:cNvPr id="86" name="矩形 85"/>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9" name="组合 88"/>
            <p:cNvGrpSpPr/>
            <p:nvPr/>
          </p:nvGrpSpPr>
          <p:grpSpPr>
            <a:xfrm rot="5400000">
              <a:off x="3219367" y="4762204"/>
              <a:ext cx="690955" cy="180000"/>
              <a:chOff x="4884739" y="2696400"/>
              <a:chExt cx="690955" cy="180000"/>
            </a:xfrm>
          </p:grpSpPr>
          <p:sp>
            <p:nvSpPr>
              <p:cNvPr id="90" name="矩形 89"/>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3" name="矩形 92"/>
            <p:cNvSpPr/>
            <p:nvPr/>
          </p:nvSpPr>
          <p:spPr>
            <a:xfrm>
              <a:off x="3126559" y="4015893"/>
              <a:ext cx="737702" cy="461665"/>
            </a:xfrm>
            <a:prstGeom prst="rect">
              <a:avLst/>
            </a:prstGeom>
            <a:noFill/>
          </p:spPr>
          <p:txBody>
            <a:bodyPr wrap="none">
              <a:spAutoFit/>
            </a:bodyPr>
            <a:lstStyle/>
            <a:p>
              <a:r>
                <a:rPr kumimoji="1" lang="en-US" altLang="zh-CN" sz="1200" dirty="0">
                  <a:solidFill>
                    <a:srgbClr val="000000"/>
                  </a:solidFill>
                </a:rPr>
                <a:t>Load</a:t>
              </a:r>
              <a:endParaRPr kumimoji="1" lang="en-US" altLang="zh-CN" sz="1200" dirty="0">
                <a:solidFill>
                  <a:srgbClr val="000000"/>
                </a:solidFill>
              </a:endParaRPr>
            </a:p>
            <a:p>
              <a:r>
                <a:rPr kumimoji="1" lang="en-US" altLang="zh-CN" sz="1200" dirty="0">
                  <a:solidFill>
                    <a:srgbClr val="000000"/>
                  </a:solidFill>
                </a:rPr>
                <a:t>Balance</a:t>
              </a:r>
              <a:endParaRPr lang="zh-CN" altLang="en-US" sz="1200" dirty="0"/>
            </a:p>
          </p:txBody>
        </p:sp>
      </p:grpSp>
      <p:grpSp>
        <p:nvGrpSpPr>
          <p:cNvPr id="95" name="组合 94"/>
          <p:cNvGrpSpPr/>
          <p:nvPr/>
        </p:nvGrpSpPr>
        <p:grpSpPr>
          <a:xfrm>
            <a:off x="3302994" y="2814021"/>
            <a:ext cx="1703228" cy="1049410"/>
            <a:chOff x="5882155" y="4329138"/>
            <a:chExt cx="1703228" cy="1049410"/>
          </a:xfrm>
        </p:grpSpPr>
        <p:sp>
          <p:nvSpPr>
            <p:cNvPr id="96" name="矩形 95"/>
            <p:cNvSpPr/>
            <p:nvPr/>
          </p:nvSpPr>
          <p:spPr>
            <a:xfrm>
              <a:off x="5882155" y="4329138"/>
              <a:ext cx="1703228" cy="90044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97" name="圆角矩形 96"/>
            <p:cNvSpPr/>
            <p:nvPr/>
          </p:nvSpPr>
          <p:spPr>
            <a:xfrm>
              <a:off x="5919232" y="4422093"/>
              <a:ext cx="1564153" cy="64325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Application #1</a:t>
              </a:r>
              <a:endParaRPr kumimoji="1" lang="en-US" altLang="zh-CN" sz="1200" b="1" dirty="0">
                <a:solidFill>
                  <a:schemeClr val="tx1"/>
                </a:solidFill>
              </a:endParaRPr>
            </a:p>
            <a:p>
              <a:pPr algn="ctr"/>
              <a:r>
                <a:rPr kumimoji="1" lang="en-US" altLang="zh-CN" sz="1200" dirty="0">
                  <a:solidFill>
                    <a:schemeClr val="tx1"/>
                  </a:solidFill>
                </a:rPr>
                <a:t>generate the page</a:t>
              </a:r>
              <a:endParaRPr kumimoji="1" lang="en-US" altLang="zh-CN" sz="1200" dirty="0">
                <a:solidFill>
                  <a:schemeClr val="tx1"/>
                </a:solidFill>
              </a:endParaRPr>
            </a:p>
          </p:txBody>
        </p:sp>
        <p:sp>
          <p:nvSpPr>
            <p:cNvPr id="98" name="矩形 97"/>
            <p:cNvSpPr/>
            <p:nvPr/>
          </p:nvSpPr>
          <p:spPr>
            <a:xfrm>
              <a:off x="5999834" y="5101549"/>
              <a:ext cx="1402948" cy="276999"/>
            </a:xfrm>
            <a:prstGeom prst="rect">
              <a:avLst/>
            </a:prstGeom>
            <a:solidFill>
              <a:schemeClr val="bg1"/>
            </a:solidFill>
          </p:spPr>
          <p:txBody>
            <a:bodyPr wrap="none">
              <a:spAutoFit/>
            </a:bodyPr>
            <a:lstStyle/>
            <a:p>
              <a:r>
                <a:rPr kumimoji="1" lang="en-US" altLang="zh-CN" sz="1200" dirty="0">
                  <a:solidFill>
                    <a:srgbClr val="000000"/>
                  </a:solidFill>
                </a:rPr>
                <a:t>Application server</a:t>
              </a:r>
              <a:endParaRPr lang="zh-CN" altLang="en-US" sz="1200" dirty="0"/>
            </a:p>
          </p:txBody>
        </p:sp>
      </p:grpSp>
      <p:grpSp>
        <p:nvGrpSpPr>
          <p:cNvPr id="110" name="组合 109"/>
          <p:cNvGrpSpPr/>
          <p:nvPr/>
        </p:nvGrpSpPr>
        <p:grpSpPr>
          <a:xfrm>
            <a:off x="3270533" y="4048243"/>
            <a:ext cx="1703228" cy="1049410"/>
            <a:chOff x="5882155" y="4329138"/>
            <a:chExt cx="1703228" cy="1049410"/>
          </a:xfrm>
        </p:grpSpPr>
        <p:sp>
          <p:nvSpPr>
            <p:cNvPr id="111" name="矩形 110"/>
            <p:cNvSpPr/>
            <p:nvPr/>
          </p:nvSpPr>
          <p:spPr>
            <a:xfrm>
              <a:off x="5882155" y="4329138"/>
              <a:ext cx="1703228" cy="90044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112" name="圆角矩形 111"/>
            <p:cNvSpPr/>
            <p:nvPr/>
          </p:nvSpPr>
          <p:spPr>
            <a:xfrm>
              <a:off x="5919232" y="4422093"/>
              <a:ext cx="1564153" cy="64325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Application #2</a:t>
              </a:r>
              <a:endParaRPr kumimoji="1" lang="en-US" altLang="zh-CN" sz="1200" b="1" dirty="0">
                <a:solidFill>
                  <a:schemeClr val="tx1"/>
                </a:solidFill>
              </a:endParaRPr>
            </a:p>
            <a:p>
              <a:pPr algn="ctr"/>
              <a:r>
                <a:rPr kumimoji="1" lang="en-US" altLang="zh-CN" sz="1200" dirty="0">
                  <a:solidFill>
                    <a:schemeClr val="tx1"/>
                  </a:solidFill>
                </a:rPr>
                <a:t>add the order</a:t>
              </a:r>
              <a:endParaRPr kumimoji="1" lang="en-US" altLang="zh-CN" sz="1200" dirty="0">
                <a:solidFill>
                  <a:schemeClr val="tx1"/>
                </a:solidFill>
              </a:endParaRPr>
            </a:p>
          </p:txBody>
        </p:sp>
        <p:sp>
          <p:nvSpPr>
            <p:cNvPr id="113" name="矩形 112"/>
            <p:cNvSpPr/>
            <p:nvPr/>
          </p:nvSpPr>
          <p:spPr>
            <a:xfrm>
              <a:off x="5999834" y="5101549"/>
              <a:ext cx="1402948" cy="276999"/>
            </a:xfrm>
            <a:prstGeom prst="rect">
              <a:avLst/>
            </a:prstGeom>
            <a:solidFill>
              <a:schemeClr val="bg1"/>
            </a:solidFill>
          </p:spPr>
          <p:txBody>
            <a:bodyPr wrap="none">
              <a:spAutoFit/>
            </a:bodyPr>
            <a:lstStyle/>
            <a:p>
              <a:r>
                <a:rPr kumimoji="1" lang="en-US" altLang="zh-CN" sz="1200" dirty="0">
                  <a:solidFill>
                    <a:srgbClr val="000000"/>
                  </a:solidFill>
                </a:rPr>
                <a:t>Application server</a:t>
              </a:r>
              <a:endParaRPr lang="zh-CN" altLang="en-US" sz="1200" dirty="0"/>
            </a:p>
          </p:txBody>
        </p:sp>
      </p:grpSp>
      <p:sp>
        <p:nvSpPr>
          <p:cNvPr id="116" name="矩形 115"/>
          <p:cNvSpPr/>
          <p:nvPr/>
        </p:nvSpPr>
        <p:spPr>
          <a:xfrm rot="5400000">
            <a:off x="3984226" y="5112000"/>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cxnSp>
        <p:nvCxnSpPr>
          <p:cNvPr id="32" name="直线连接符 31"/>
          <p:cNvCxnSpPr/>
          <p:nvPr/>
        </p:nvCxnSpPr>
        <p:spPr>
          <a:xfrm>
            <a:off x="1979712" y="2706957"/>
            <a:ext cx="0" cy="35864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线连接符 76"/>
          <p:cNvCxnSpPr/>
          <p:nvPr/>
        </p:nvCxnSpPr>
        <p:spPr>
          <a:xfrm>
            <a:off x="1979712" y="2706957"/>
            <a:ext cx="32403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p:nvPr/>
        </p:nvCxnSpPr>
        <p:spPr>
          <a:xfrm flipV="1">
            <a:off x="5220072" y="1129308"/>
            <a:ext cx="0" cy="157764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线连接符 80"/>
          <p:cNvCxnSpPr/>
          <p:nvPr/>
        </p:nvCxnSpPr>
        <p:spPr>
          <a:xfrm>
            <a:off x="5220072" y="1129308"/>
            <a:ext cx="439248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rot="16200000">
            <a:off x="703673" y="3881347"/>
            <a:ext cx="1548280" cy="638043"/>
            <a:chOff x="6020855" y="1361203"/>
            <a:chExt cx="1548280" cy="638043"/>
          </a:xfrm>
        </p:grpSpPr>
        <p:sp>
          <p:nvSpPr>
            <p:cNvPr id="102" name="云形 101"/>
            <p:cNvSpPr/>
            <p:nvPr/>
          </p:nvSpPr>
          <p:spPr>
            <a:xfrm>
              <a:off x="6020855" y="1361203"/>
              <a:ext cx="1548280" cy="638043"/>
            </a:xfrm>
            <a:prstGeom prst="clou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矩形 102"/>
            <p:cNvSpPr/>
            <p:nvPr/>
          </p:nvSpPr>
          <p:spPr>
            <a:xfrm>
              <a:off x="6311529" y="1443038"/>
              <a:ext cx="966931" cy="369332"/>
            </a:xfrm>
            <a:prstGeom prst="rect">
              <a:avLst/>
            </a:prstGeom>
            <a:solidFill>
              <a:schemeClr val="bg1"/>
            </a:solidFill>
          </p:spPr>
          <p:txBody>
            <a:bodyPr wrap="none">
              <a:spAutoFit/>
            </a:bodyPr>
            <a:lstStyle/>
            <a:p>
              <a:r>
                <a:rPr kumimoji="1" lang="en-US" altLang="zh-CN" dirty="0">
                  <a:solidFill>
                    <a:srgbClr val="000000"/>
                  </a:solidFill>
                </a:rPr>
                <a:t>Internet</a:t>
              </a:r>
              <a:endParaRPr lang="zh-CN" altLang="en-US" dirty="0"/>
            </a:p>
          </p:txBody>
        </p:sp>
      </p:grpSp>
      <p:grpSp>
        <p:nvGrpSpPr>
          <p:cNvPr id="83" name="组合 82"/>
          <p:cNvGrpSpPr/>
          <p:nvPr/>
        </p:nvGrpSpPr>
        <p:grpSpPr>
          <a:xfrm>
            <a:off x="1911161" y="3550232"/>
            <a:ext cx="252000" cy="517828"/>
            <a:chOff x="1735514" y="3550232"/>
            <a:chExt cx="420567" cy="517828"/>
          </a:xfrm>
        </p:grpSpPr>
        <p:cxnSp>
          <p:nvCxnSpPr>
            <p:cNvPr id="104" name="直线箭头连接符 103"/>
            <p:cNvCxnSpPr/>
            <p:nvPr/>
          </p:nvCxnSpPr>
          <p:spPr>
            <a:xfrm>
              <a:off x="1735514" y="3550232"/>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6" name="直线箭头连接符 105"/>
            <p:cNvCxnSpPr/>
            <p:nvPr/>
          </p:nvCxnSpPr>
          <p:spPr>
            <a:xfrm>
              <a:off x="1735514" y="3720585"/>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p:nvPr/>
          </p:nvCxnSpPr>
          <p:spPr>
            <a:xfrm>
              <a:off x="1735514" y="3897707"/>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线箭头连接符 107"/>
            <p:cNvCxnSpPr/>
            <p:nvPr/>
          </p:nvCxnSpPr>
          <p:spPr>
            <a:xfrm>
              <a:off x="1735514" y="4068060"/>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1907704" y="4263806"/>
            <a:ext cx="252000" cy="517828"/>
            <a:chOff x="1735514" y="3550232"/>
            <a:chExt cx="420567" cy="517828"/>
          </a:xfrm>
        </p:grpSpPr>
        <p:cxnSp>
          <p:nvCxnSpPr>
            <p:cNvPr id="117" name="直线箭头连接符 116"/>
            <p:cNvCxnSpPr/>
            <p:nvPr/>
          </p:nvCxnSpPr>
          <p:spPr>
            <a:xfrm>
              <a:off x="1735514" y="3550232"/>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8" name="直线箭头连接符 117"/>
            <p:cNvCxnSpPr/>
            <p:nvPr/>
          </p:nvCxnSpPr>
          <p:spPr>
            <a:xfrm>
              <a:off x="1735514" y="3720585"/>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p:nvPr/>
          </p:nvCxnSpPr>
          <p:spPr>
            <a:xfrm>
              <a:off x="1735514" y="3897707"/>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p:nvPr/>
          </p:nvCxnSpPr>
          <p:spPr>
            <a:xfrm>
              <a:off x="1735514" y="4068060"/>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99" name="任意形状 98"/>
          <p:cNvSpPr/>
          <p:nvPr/>
        </p:nvSpPr>
        <p:spPr>
          <a:xfrm>
            <a:off x="2675106" y="2972121"/>
            <a:ext cx="680937" cy="425574"/>
          </a:xfrm>
          <a:custGeom>
            <a:avLst/>
            <a:gdLst>
              <a:gd name="connsiteX0" fmla="*/ 0 w 680937"/>
              <a:gd name="connsiteY0" fmla="*/ 403377 h 425574"/>
              <a:gd name="connsiteX1" fmla="*/ 447473 w 680937"/>
              <a:gd name="connsiteY1" fmla="*/ 383922 h 425574"/>
              <a:gd name="connsiteX2" fmla="*/ 379379 w 680937"/>
              <a:gd name="connsiteY2" fmla="*/ 23998 h 425574"/>
              <a:gd name="connsiteX3" fmla="*/ 680937 w 680937"/>
              <a:gd name="connsiteY3" fmla="*/ 62909 h 425574"/>
            </a:gdLst>
            <a:ahLst/>
            <a:cxnLst>
              <a:cxn ang="0">
                <a:pos x="connsiteX0" y="connsiteY0"/>
              </a:cxn>
              <a:cxn ang="0">
                <a:pos x="connsiteX1" y="connsiteY1"/>
              </a:cxn>
              <a:cxn ang="0">
                <a:pos x="connsiteX2" y="connsiteY2"/>
              </a:cxn>
              <a:cxn ang="0">
                <a:pos x="connsiteX3" y="connsiteY3"/>
              </a:cxn>
            </a:cxnLst>
            <a:rect l="l" t="t" r="r" b="b"/>
            <a:pathLst>
              <a:path w="680937" h="425574">
                <a:moveTo>
                  <a:pt x="0" y="403377"/>
                </a:moveTo>
                <a:cubicBezTo>
                  <a:pt x="192121" y="425264"/>
                  <a:pt x="384243" y="447152"/>
                  <a:pt x="447473" y="383922"/>
                </a:cubicBezTo>
                <a:cubicBezTo>
                  <a:pt x="510703" y="320692"/>
                  <a:pt x="340468" y="77500"/>
                  <a:pt x="379379" y="23998"/>
                </a:cubicBezTo>
                <a:cubicBezTo>
                  <a:pt x="418290" y="-29504"/>
                  <a:pt x="549613" y="16702"/>
                  <a:pt x="680937" y="62909"/>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任意形状 99"/>
          <p:cNvSpPr/>
          <p:nvPr/>
        </p:nvSpPr>
        <p:spPr>
          <a:xfrm>
            <a:off x="2733472" y="3533078"/>
            <a:ext cx="671209" cy="1017912"/>
          </a:xfrm>
          <a:custGeom>
            <a:avLst/>
            <a:gdLst>
              <a:gd name="connsiteX0" fmla="*/ 0 w 671209"/>
              <a:gd name="connsiteY0" fmla="*/ 75884 h 1017912"/>
              <a:gd name="connsiteX1" fmla="*/ 291830 w 671209"/>
              <a:gd name="connsiteY1" fmla="*/ 85611 h 1017912"/>
              <a:gd name="connsiteX2" fmla="*/ 340468 w 671209"/>
              <a:gd name="connsiteY2" fmla="*/ 941645 h 1017912"/>
              <a:gd name="connsiteX3" fmla="*/ 671209 w 671209"/>
              <a:gd name="connsiteY3" fmla="*/ 922190 h 1017912"/>
            </a:gdLst>
            <a:ahLst/>
            <a:cxnLst>
              <a:cxn ang="0">
                <a:pos x="connsiteX0" y="connsiteY0"/>
              </a:cxn>
              <a:cxn ang="0">
                <a:pos x="connsiteX1" y="connsiteY1"/>
              </a:cxn>
              <a:cxn ang="0">
                <a:pos x="connsiteX2" y="connsiteY2"/>
              </a:cxn>
              <a:cxn ang="0">
                <a:pos x="connsiteX3" y="connsiteY3"/>
              </a:cxn>
            </a:cxnLst>
            <a:rect l="l" t="t" r="r" b="b"/>
            <a:pathLst>
              <a:path w="671209" h="1017912">
                <a:moveTo>
                  <a:pt x="0" y="75884"/>
                </a:moveTo>
                <a:cubicBezTo>
                  <a:pt x="117542" y="8601"/>
                  <a:pt x="235085" y="-58682"/>
                  <a:pt x="291830" y="85611"/>
                </a:cubicBezTo>
                <a:cubicBezTo>
                  <a:pt x="348575" y="229904"/>
                  <a:pt x="277238" y="802215"/>
                  <a:pt x="340468" y="941645"/>
                </a:cubicBezTo>
                <a:cubicBezTo>
                  <a:pt x="403698" y="1081075"/>
                  <a:pt x="537453" y="1001632"/>
                  <a:pt x="671209" y="92219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任意形状 104"/>
          <p:cNvSpPr/>
          <p:nvPr/>
        </p:nvSpPr>
        <p:spPr>
          <a:xfrm>
            <a:off x="2743200" y="4928179"/>
            <a:ext cx="1215957" cy="488037"/>
          </a:xfrm>
          <a:custGeom>
            <a:avLst/>
            <a:gdLst>
              <a:gd name="connsiteX0" fmla="*/ 0 w 1215957"/>
              <a:gd name="connsiteY0" fmla="*/ 3744 h 488037"/>
              <a:gd name="connsiteX1" fmla="*/ 379379 w 1215957"/>
              <a:gd name="connsiteY1" fmla="*/ 62110 h 488037"/>
              <a:gd name="connsiteX2" fmla="*/ 680936 w 1215957"/>
              <a:gd name="connsiteY2" fmla="*/ 431761 h 488037"/>
              <a:gd name="connsiteX3" fmla="*/ 1215957 w 1215957"/>
              <a:gd name="connsiteY3" fmla="*/ 480400 h 488037"/>
            </a:gdLst>
            <a:ahLst/>
            <a:cxnLst>
              <a:cxn ang="0">
                <a:pos x="connsiteX0" y="connsiteY0"/>
              </a:cxn>
              <a:cxn ang="0">
                <a:pos x="connsiteX1" y="connsiteY1"/>
              </a:cxn>
              <a:cxn ang="0">
                <a:pos x="connsiteX2" y="connsiteY2"/>
              </a:cxn>
              <a:cxn ang="0">
                <a:pos x="connsiteX3" y="connsiteY3"/>
              </a:cxn>
            </a:cxnLst>
            <a:rect l="l" t="t" r="r" b="b"/>
            <a:pathLst>
              <a:path w="1215957" h="488037">
                <a:moveTo>
                  <a:pt x="0" y="3744"/>
                </a:moveTo>
                <a:cubicBezTo>
                  <a:pt x="132945" y="-2741"/>
                  <a:pt x="265890" y="-9226"/>
                  <a:pt x="379379" y="62110"/>
                </a:cubicBezTo>
                <a:cubicBezTo>
                  <a:pt x="492868" y="133446"/>
                  <a:pt x="541506" y="362046"/>
                  <a:pt x="680936" y="431761"/>
                </a:cubicBezTo>
                <a:cubicBezTo>
                  <a:pt x="820366" y="501476"/>
                  <a:pt x="1018161" y="490938"/>
                  <a:pt x="1215957" y="48040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任意形状 120"/>
          <p:cNvSpPr/>
          <p:nvPr/>
        </p:nvSpPr>
        <p:spPr>
          <a:xfrm>
            <a:off x="4864086" y="2014176"/>
            <a:ext cx="1283795" cy="1189054"/>
          </a:xfrm>
          <a:custGeom>
            <a:avLst/>
            <a:gdLst>
              <a:gd name="connsiteX0" fmla="*/ 9471 w 1283795"/>
              <a:gd name="connsiteY0" fmla="*/ 1118130 h 1189054"/>
              <a:gd name="connsiteX1" fmla="*/ 67837 w 1283795"/>
              <a:gd name="connsiteY1" fmla="*/ 1127858 h 1189054"/>
              <a:gd name="connsiteX2" fmla="*/ 515310 w 1283795"/>
              <a:gd name="connsiteY2" fmla="*/ 1108403 h 1189054"/>
              <a:gd name="connsiteX3" fmla="*/ 641769 w 1283795"/>
              <a:gd name="connsiteY3" fmla="*/ 106454 h 1189054"/>
              <a:gd name="connsiteX4" fmla="*/ 1283795 w 1283795"/>
              <a:gd name="connsiteY4" fmla="*/ 77271 h 118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3795" h="1189054">
                <a:moveTo>
                  <a:pt x="9471" y="1118130"/>
                </a:moveTo>
                <a:cubicBezTo>
                  <a:pt x="-3499" y="1123804"/>
                  <a:pt x="-16469" y="1129479"/>
                  <a:pt x="67837" y="1127858"/>
                </a:cubicBezTo>
                <a:cubicBezTo>
                  <a:pt x="152143" y="1126237"/>
                  <a:pt x="419655" y="1278637"/>
                  <a:pt x="515310" y="1108403"/>
                </a:cubicBezTo>
                <a:cubicBezTo>
                  <a:pt x="610965" y="938169"/>
                  <a:pt x="513688" y="278309"/>
                  <a:pt x="641769" y="106454"/>
                </a:cubicBezTo>
                <a:cubicBezTo>
                  <a:pt x="769850" y="-65401"/>
                  <a:pt x="1026822" y="5935"/>
                  <a:pt x="1283795" y="77271"/>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2" name="任意形状 121"/>
          <p:cNvSpPr/>
          <p:nvPr/>
        </p:nvSpPr>
        <p:spPr>
          <a:xfrm>
            <a:off x="4902740" y="4349164"/>
            <a:ext cx="1420239" cy="942683"/>
          </a:xfrm>
          <a:custGeom>
            <a:avLst/>
            <a:gdLst>
              <a:gd name="connsiteX0" fmla="*/ 0 w 1420239"/>
              <a:gd name="connsiteY0" fmla="*/ 47738 h 942683"/>
              <a:gd name="connsiteX1" fmla="*/ 593388 w 1420239"/>
              <a:gd name="connsiteY1" fmla="*/ 47738 h 942683"/>
              <a:gd name="connsiteX2" fmla="*/ 680937 w 1420239"/>
              <a:gd name="connsiteY2" fmla="*/ 543849 h 942683"/>
              <a:gd name="connsiteX3" fmla="*/ 1420239 w 1420239"/>
              <a:gd name="connsiteY3" fmla="*/ 942683 h 942683"/>
            </a:gdLst>
            <a:ahLst/>
            <a:cxnLst>
              <a:cxn ang="0">
                <a:pos x="connsiteX0" y="connsiteY0"/>
              </a:cxn>
              <a:cxn ang="0">
                <a:pos x="connsiteX1" y="connsiteY1"/>
              </a:cxn>
              <a:cxn ang="0">
                <a:pos x="connsiteX2" y="connsiteY2"/>
              </a:cxn>
              <a:cxn ang="0">
                <a:pos x="connsiteX3" y="connsiteY3"/>
              </a:cxn>
            </a:cxnLst>
            <a:rect l="l" t="t" r="r" b="b"/>
            <a:pathLst>
              <a:path w="1420239" h="942683">
                <a:moveTo>
                  <a:pt x="0" y="47738"/>
                </a:moveTo>
                <a:cubicBezTo>
                  <a:pt x="239949" y="6395"/>
                  <a:pt x="479899" y="-34947"/>
                  <a:pt x="593388" y="47738"/>
                </a:cubicBezTo>
                <a:cubicBezTo>
                  <a:pt x="706877" y="130423"/>
                  <a:pt x="543129" y="394692"/>
                  <a:pt x="680937" y="543849"/>
                </a:cubicBezTo>
                <a:cubicBezTo>
                  <a:pt x="818745" y="693006"/>
                  <a:pt x="1119492" y="817844"/>
                  <a:pt x="1420239" y="942683"/>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任意形状 122"/>
          <p:cNvSpPr/>
          <p:nvPr/>
        </p:nvSpPr>
        <p:spPr>
          <a:xfrm>
            <a:off x="4931923" y="3381875"/>
            <a:ext cx="1313234" cy="460911"/>
          </a:xfrm>
          <a:custGeom>
            <a:avLst/>
            <a:gdLst>
              <a:gd name="connsiteX0" fmla="*/ 0 w 1313234"/>
              <a:gd name="connsiteY0" fmla="*/ 51989 h 460911"/>
              <a:gd name="connsiteX1" fmla="*/ 437745 w 1313234"/>
              <a:gd name="connsiteY1" fmla="*/ 32534 h 460911"/>
              <a:gd name="connsiteX2" fmla="*/ 428017 w 1313234"/>
              <a:gd name="connsiteY2" fmla="*/ 431368 h 460911"/>
              <a:gd name="connsiteX3" fmla="*/ 1313234 w 1313234"/>
              <a:gd name="connsiteY3" fmla="*/ 431368 h 460911"/>
              <a:gd name="connsiteX4" fmla="*/ 1313234 w 1313234"/>
              <a:gd name="connsiteY4" fmla="*/ 431368 h 46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234" h="460911">
                <a:moveTo>
                  <a:pt x="0" y="51989"/>
                </a:moveTo>
                <a:cubicBezTo>
                  <a:pt x="183204" y="10646"/>
                  <a:pt x="366409" y="-30696"/>
                  <a:pt x="437745" y="32534"/>
                </a:cubicBezTo>
                <a:cubicBezTo>
                  <a:pt x="509081" y="95764"/>
                  <a:pt x="282102" y="364896"/>
                  <a:pt x="428017" y="431368"/>
                </a:cubicBezTo>
                <a:cubicBezTo>
                  <a:pt x="573932" y="497840"/>
                  <a:pt x="1313234" y="431368"/>
                  <a:pt x="1313234" y="431368"/>
                </a:cubicBezTo>
                <a:lnTo>
                  <a:pt x="1313234" y="431368"/>
                </a:ln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5" name="图片 124"/>
          <p:cNvPicPr>
            <a:picLocks noChangeAspect="1"/>
          </p:cNvPicPr>
          <p:nvPr/>
        </p:nvPicPr>
        <p:blipFill>
          <a:blip r:embed="rId1"/>
          <a:stretch>
            <a:fillRect/>
          </a:stretch>
        </p:blipFill>
        <p:spPr>
          <a:xfrm>
            <a:off x="357945" y="3397695"/>
            <a:ext cx="329286" cy="329286"/>
          </a:xfrm>
          <a:prstGeom prst="rect">
            <a:avLst/>
          </a:prstGeom>
        </p:spPr>
      </p:pic>
      <p:pic>
        <p:nvPicPr>
          <p:cNvPr id="126" name="图片 125"/>
          <p:cNvPicPr>
            <a:picLocks noChangeAspect="1"/>
          </p:cNvPicPr>
          <p:nvPr/>
        </p:nvPicPr>
        <p:blipFill>
          <a:blip r:embed="rId2"/>
          <a:stretch>
            <a:fillRect/>
          </a:stretch>
        </p:blipFill>
        <p:spPr>
          <a:xfrm>
            <a:off x="267280" y="3955145"/>
            <a:ext cx="536836" cy="536836"/>
          </a:xfrm>
          <a:prstGeom prst="rect">
            <a:avLst/>
          </a:prstGeom>
        </p:spPr>
      </p:pic>
      <p:pic>
        <p:nvPicPr>
          <p:cNvPr id="127" name="图片 126"/>
          <p:cNvPicPr>
            <a:picLocks noChangeAspect="1"/>
          </p:cNvPicPr>
          <p:nvPr/>
        </p:nvPicPr>
        <p:blipFill>
          <a:blip r:embed="rId3"/>
          <a:stretch>
            <a:fillRect/>
          </a:stretch>
        </p:blipFill>
        <p:spPr>
          <a:xfrm>
            <a:off x="320547" y="4549038"/>
            <a:ext cx="425471" cy="425471"/>
          </a:xfrm>
          <a:prstGeom prst="rect">
            <a:avLst/>
          </a:prstGeom>
        </p:spPr>
      </p:pic>
      <p:sp>
        <p:nvSpPr>
          <p:cNvPr id="128" name="矩形 127"/>
          <p:cNvSpPr/>
          <p:nvPr/>
        </p:nvSpPr>
        <p:spPr>
          <a:xfrm rot="5400000">
            <a:off x="381976" y="5112000"/>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cxnSp>
        <p:nvCxnSpPr>
          <p:cNvPr id="135" name="直线箭头连接符 134"/>
          <p:cNvCxnSpPr/>
          <p:nvPr/>
        </p:nvCxnSpPr>
        <p:spPr>
          <a:xfrm>
            <a:off x="769034" y="3667368"/>
            <a:ext cx="255810" cy="329391"/>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p:nvPr/>
        </p:nvCxnSpPr>
        <p:spPr>
          <a:xfrm>
            <a:off x="804116" y="4272758"/>
            <a:ext cx="252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8" name="直线箭头连接符 137"/>
          <p:cNvCxnSpPr/>
          <p:nvPr/>
        </p:nvCxnSpPr>
        <p:spPr>
          <a:xfrm flipV="1">
            <a:off x="795533" y="4557531"/>
            <a:ext cx="260583" cy="23305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直线箭头连接符 142"/>
          <p:cNvCxnSpPr/>
          <p:nvPr/>
        </p:nvCxnSpPr>
        <p:spPr>
          <a:xfrm flipV="1">
            <a:off x="794988" y="4948686"/>
            <a:ext cx="281447" cy="510674"/>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13717" y="2910714"/>
            <a:ext cx="825867" cy="369332"/>
          </a:xfrm>
          <a:prstGeom prst="rect">
            <a:avLst/>
          </a:prstGeom>
        </p:spPr>
        <p:txBody>
          <a:bodyPr wrap="none">
            <a:spAutoFit/>
          </a:bodyPr>
          <a:lstStyle/>
          <a:p>
            <a:r>
              <a:rPr kumimoji="1" lang="en-US" altLang="zh-CN" b="1" dirty="0"/>
              <a:t>Users</a:t>
            </a:r>
            <a:endParaRPr lang="zh-CN" altLang="en-US" dirty="0"/>
          </a:p>
        </p:txBody>
      </p:sp>
      <p:grpSp>
        <p:nvGrpSpPr>
          <p:cNvPr id="146" name="组合 145"/>
          <p:cNvGrpSpPr/>
          <p:nvPr/>
        </p:nvGrpSpPr>
        <p:grpSpPr>
          <a:xfrm>
            <a:off x="1031305" y="2691437"/>
            <a:ext cx="845234" cy="489970"/>
            <a:chOff x="6020855" y="1361204"/>
            <a:chExt cx="845234" cy="489970"/>
          </a:xfrm>
        </p:grpSpPr>
        <p:sp>
          <p:nvSpPr>
            <p:cNvPr id="147" name="云形 146"/>
            <p:cNvSpPr/>
            <p:nvPr/>
          </p:nvSpPr>
          <p:spPr>
            <a:xfrm>
              <a:off x="6020855" y="1361204"/>
              <a:ext cx="845234" cy="489970"/>
            </a:xfrm>
            <a:prstGeom prst="clou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8" name="矩形 147"/>
            <p:cNvSpPr/>
            <p:nvPr/>
          </p:nvSpPr>
          <p:spPr>
            <a:xfrm>
              <a:off x="6110928" y="1413481"/>
              <a:ext cx="684803" cy="369332"/>
            </a:xfrm>
            <a:prstGeom prst="rect">
              <a:avLst/>
            </a:prstGeom>
            <a:noFill/>
          </p:spPr>
          <p:txBody>
            <a:bodyPr wrap="none">
              <a:spAutoFit/>
            </a:bodyPr>
            <a:lstStyle/>
            <a:p>
              <a:r>
                <a:rPr kumimoji="1" lang="en-US" altLang="zh-CN" dirty="0">
                  <a:solidFill>
                    <a:srgbClr val="000000"/>
                  </a:solidFill>
                </a:rPr>
                <a:t>CDN</a:t>
              </a:r>
              <a:endParaRPr lang="zh-CN" altLang="en-US" dirty="0"/>
            </a:p>
          </p:txBody>
        </p:sp>
      </p:grpSp>
      <p:cxnSp>
        <p:nvCxnSpPr>
          <p:cNvPr id="149" name="直线箭头连接符 148"/>
          <p:cNvCxnSpPr/>
          <p:nvPr/>
        </p:nvCxnSpPr>
        <p:spPr>
          <a:xfrm flipV="1">
            <a:off x="1337719" y="3186000"/>
            <a:ext cx="0" cy="2304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1" name="直线箭头连接符 150"/>
          <p:cNvCxnSpPr/>
          <p:nvPr/>
        </p:nvCxnSpPr>
        <p:spPr>
          <a:xfrm flipV="1">
            <a:off x="1477813" y="3203164"/>
            <a:ext cx="0" cy="180000"/>
          </a:xfrm>
          <a:prstGeom prst="straightConnector1">
            <a:avLst/>
          </a:prstGeom>
          <a:ln w="25400">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4492257" y="5204142"/>
            <a:ext cx="1322740" cy="293267"/>
            <a:chOff x="4833436" y="4356643"/>
            <a:chExt cx="1322740" cy="293267"/>
          </a:xfrm>
        </p:grpSpPr>
        <p:sp>
          <p:nvSpPr>
            <p:cNvPr id="130" name="圆柱体 129"/>
            <p:cNvSpPr/>
            <p:nvPr/>
          </p:nvSpPr>
          <p:spPr>
            <a:xfrm rot="5400000">
              <a:off x="5375673" y="3869407"/>
              <a:ext cx="276998" cy="1284008"/>
            </a:xfrm>
            <a:prstGeom prst="can">
              <a:avLst/>
            </a:prstGeom>
            <a:solidFill>
              <a:schemeClr val="bg1"/>
            </a:solidFill>
            <a:ln w="12700">
              <a:solidFill>
                <a:schemeClr val="tx1"/>
              </a:solidFill>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1" name="矩形 130"/>
            <p:cNvSpPr/>
            <p:nvPr/>
          </p:nvSpPr>
          <p:spPr>
            <a:xfrm>
              <a:off x="4833436" y="4356643"/>
              <a:ext cx="1284008" cy="276999"/>
            </a:xfrm>
            <a:prstGeom prst="rect">
              <a:avLst/>
            </a:prstGeom>
            <a:noFill/>
          </p:spPr>
          <p:txBody>
            <a:bodyPr wrap="square">
              <a:spAutoFit/>
            </a:bodyPr>
            <a:lstStyle/>
            <a:p>
              <a:pPr algn="ctr"/>
              <a:r>
                <a:rPr kumimoji="1" lang="en-US" altLang="zh-CN" sz="1200" dirty="0">
                  <a:solidFill>
                    <a:srgbClr val="000000"/>
                  </a:solidFill>
                </a:rPr>
                <a:t>Message queue</a:t>
              </a:r>
              <a:endParaRPr lang="zh-CN" altLang="en-US" sz="1200" dirty="0"/>
            </a:p>
          </p:txBody>
        </p:sp>
      </p:grpSp>
      <p:sp>
        <p:nvSpPr>
          <p:cNvPr id="4" name="任意形状 3"/>
          <p:cNvSpPr/>
          <p:nvPr/>
        </p:nvSpPr>
        <p:spPr>
          <a:xfrm>
            <a:off x="4994031" y="4797083"/>
            <a:ext cx="342313" cy="365760"/>
          </a:xfrm>
          <a:custGeom>
            <a:avLst/>
            <a:gdLst>
              <a:gd name="connsiteX0" fmla="*/ 0 w 342313"/>
              <a:gd name="connsiteY0" fmla="*/ 0 h 365760"/>
              <a:gd name="connsiteX1" fmla="*/ 295421 w 342313"/>
              <a:gd name="connsiteY1" fmla="*/ 70339 h 365760"/>
              <a:gd name="connsiteX2" fmla="*/ 337624 w 342313"/>
              <a:gd name="connsiteY2" fmla="*/ 365760 h 365760"/>
            </a:gdLst>
            <a:ahLst/>
            <a:cxnLst>
              <a:cxn ang="0">
                <a:pos x="connsiteX0" y="connsiteY0"/>
              </a:cxn>
              <a:cxn ang="0">
                <a:pos x="connsiteX1" y="connsiteY1"/>
              </a:cxn>
              <a:cxn ang="0">
                <a:pos x="connsiteX2" y="connsiteY2"/>
              </a:cxn>
            </a:cxnLst>
            <a:rect l="l" t="t" r="r" b="b"/>
            <a:pathLst>
              <a:path w="342313" h="365760">
                <a:moveTo>
                  <a:pt x="0" y="0"/>
                </a:moveTo>
                <a:cubicBezTo>
                  <a:pt x="119575" y="4689"/>
                  <a:pt x="239150" y="9379"/>
                  <a:pt x="295421" y="70339"/>
                </a:cubicBezTo>
                <a:cubicBezTo>
                  <a:pt x="351692" y="131299"/>
                  <a:pt x="344658" y="248529"/>
                  <a:pt x="337624" y="36576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Idea: specialized framework </a:t>
            </a:r>
            <a:endParaRPr kumimoji="1" lang="zh-CN" altLang="en-US" dirty="0"/>
          </a:p>
        </p:txBody>
      </p:sp>
      <p:sp>
        <p:nvSpPr>
          <p:cNvPr id="3" name="内容占位符 2"/>
          <p:cNvSpPr>
            <a:spLocks noGrp="1"/>
          </p:cNvSpPr>
          <p:nvPr>
            <p:ph idx="1"/>
          </p:nvPr>
        </p:nvSpPr>
        <p:spPr>
          <a:xfrm>
            <a:off x="457200" y="1129308"/>
            <a:ext cx="3690523" cy="4167654"/>
          </a:xfrm>
        </p:spPr>
        <p:txBody>
          <a:bodyPr>
            <a:normAutofit/>
          </a:bodyPr>
          <a:lstStyle/>
          <a:p>
            <a:r>
              <a:rPr kumimoji="1" lang="en-US" altLang="zh-CN" dirty="0"/>
              <a:t>DSM is good at</a:t>
            </a:r>
            <a:endParaRPr kumimoji="1" lang="en-US" altLang="zh-CN" dirty="0"/>
          </a:p>
          <a:p>
            <a:pPr lvl="1"/>
            <a:r>
              <a:rPr kumimoji="1" lang="en-US" altLang="zh-CN" dirty="0"/>
              <a:t>Ease of programming </a:t>
            </a:r>
            <a:endParaRPr kumimoji="1" lang="en-US" altLang="zh-CN" dirty="0"/>
          </a:p>
          <a:p>
            <a:r>
              <a:rPr kumimoji="1" lang="en-US" altLang="zh-CN" dirty="0"/>
              <a:t>We can lower the ease of programming </a:t>
            </a:r>
            <a:endParaRPr kumimoji="1" lang="en-US" altLang="zh-CN" dirty="0"/>
          </a:p>
          <a:p>
            <a:pPr lvl="1"/>
            <a:r>
              <a:rPr kumimoji="1" lang="en-US" altLang="zh-CN" dirty="0"/>
              <a:t>With </a:t>
            </a:r>
            <a:r>
              <a:rPr kumimoji="1" lang="en-US" altLang="zh-CN" dirty="0">
                <a:solidFill>
                  <a:srgbClr val="FF0000"/>
                </a:solidFill>
              </a:rPr>
              <a:t>specialized framework for specifical application</a:t>
            </a:r>
            <a:r>
              <a:rPr kumimoji="1" lang="en-US" altLang="zh-CN" dirty="0"/>
              <a:t>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grpSp>
        <p:nvGrpSpPr>
          <p:cNvPr id="5" name="组合 4"/>
          <p:cNvGrpSpPr/>
          <p:nvPr/>
        </p:nvGrpSpPr>
        <p:grpSpPr>
          <a:xfrm>
            <a:off x="4183440" y="1485792"/>
            <a:ext cx="4905419" cy="3471841"/>
            <a:chOff x="3938787" y="1490302"/>
            <a:chExt cx="5208447" cy="3633284"/>
          </a:xfrm>
        </p:grpSpPr>
        <p:sp>
          <p:nvSpPr>
            <p:cNvPr id="6" name="矩形 5"/>
            <p:cNvSpPr/>
            <p:nvPr/>
          </p:nvSpPr>
          <p:spPr>
            <a:xfrm>
              <a:off x="5962809" y="1490302"/>
              <a:ext cx="1298987" cy="386506"/>
            </a:xfrm>
            <a:prstGeom prst="rect">
              <a:avLst/>
            </a:prstGeom>
          </p:spPr>
          <p:txBody>
            <a:bodyPr wrap="none">
              <a:spAutoFit/>
            </a:bodyPr>
            <a:lstStyle/>
            <a:p>
              <a:r>
                <a:rPr kumimoji="1" lang="en-US" altLang="zh-CN" dirty="0"/>
                <a:t>Scalability</a:t>
              </a:r>
              <a:endParaRPr lang="zh-CN" altLang="en-US" dirty="0"/>
            </a:p>
          </p:txBody>
        </p:sp>
        <p:sp>
          <p:nvSpPr>
            <p:cNvPr id="7" name="矩形 6"/>
            <p:cNvSpPr/>
            <p:nvPr/>
          </p:nvSpPr>
          <p:spPr>
            <a:xfrm>
              <a:off x="4572000" y="4737080"/>
              <a:ext cx="1530463" cy="386506"/>
            </a:xfrm>
            <a:prstGeom prst="rect">
              <a:avLst/>
            </a:prstGeom>
          </p:spPr>
          <p:txBody>
            <a:bodyPr wrap="none">
              <a:spAutoFit/>
            </a:bodyPr>
            <a:lstStyle/>
            <a:p>
              <a:r>
                <a:rPr kumimoji="1" lang="en-US" altLang="zh-CN" dirty="0"/>
                <a:t>Consistency</a:t>
              </a:r>
              <a:endParaRPr lang="zh-CN" altLang="en-US" dirty="0"/>
            </a:p>
          </p:txBody>
        </p:sp>
        <p:sp>
          <p:nvSpPr>
            <p:cNvPr id="8" name="矩形 7"/>
            <p:cNvSpPr/>
            <p:nvPr/>
          </p:nvSpPr>
          <p:spPr>
            <a:xfrm>
              <a:off x="6950899" y="4737080"/>
              <a:ext cx="1884485" cy="386506"/>
            </a:xfrm>
            <a:prstGeom prst="rect">
              <a:avLst/>
            </a:prstGeom>
          </p:spPr>
          <p:txBody>
            <a:bodyPr wrap="none">
              <a:spAutoFit/>
            </a:bodyPr>
            <a:lstStyle/>
            <a:p>
              <a:r>
                <a:rPr kumimoji="1" lang="en-US" altLang="zh-CN" dirty="0"/>
                <a:t>Fault tolerance </a:t>
              </a:r>
              <a:endParaRPr kumimoji="1" lang="en-US" altLang="zh-CN" dirty="0"/>
            </a:p>
          </p:txBody>
        </p:sp>
        <p:sp>
          <p:nvSpPr>
            <p:cNvPr id="9" name="矩形 8"/>
            <p:cNvSpPr/>
            <p:nvPr/>
          </p:nvSpPr>
          <p:spPr>
            <a:xfrm>
              <a:off x="3938787" y="2142936"/>
              <a:ext cx="1639392" cy="676386"/>
            </a:xfrm>
            <a:prstGeom prst="rect">
              <a:avLst/>
            </a:prstGeom>
          </p:spPr>
          <p:txBody>
            <a:bodyPr wrap="none">
              <a:spAutoFit/>
            </a:bodyPr>
            <a:lstStyle/>
            <a:p>
              <a:r>
                <a:rPr kumimoji="1" lang="en-US" altLang="zh-CN" dirty="0"/>
                <a:t>Ease of </a:t>
              </a:r>
              <a:endParaRPr kumimoji="1" lang="en-US" altLang="zh-CN" dirty="0"/>
            </a:p>
            <a:p>
              <a:r>
                <a:rPr kumimoji="1" lang="en-US" altLang="zh-CN" dirty="0"/>
                <a:t>programming</a:t>
              </a:r>
              <a:endParaRPr lang="zh-CN" altLang="en-US" dirty="0"/>
            </a:p>
          </p:txBody>
        </p:sp>
        <p:sp>
          <p:nvSpPr>
            <p:cNvPr id="10" name="矩形 9"/>
            <p:cNvSpPr/>
            <p:nvPr/>
          </p:nvSpPr>
          <p:spPr>
            <a:xfrm>
              <a:off x="7548691" y="2281436"/>
              <a:ext cx="1598543" cy="386506"/>
            </a:xfrm>
            <a:prstGeom prst="rect">
              <a:avLst/>
            </a:prstGeom>
          </p:spPr>
          <p:txBody>
            <a:bodyPr wrap="none">
              <a:spAutoFit/>
            </a:bodyPr>
            <a:lstStyle/>
            <a:p>
              <a:r>
                <a:rPr kumimoji="1" lang="en-US" altLang="zh-CN" dirty="0"/>
                <a:t>Performance</a:t>
              </a:r>
              <a:endParaRPr lang="zh-CN" altLang="en-US" dirty="0"/>
            </a:p>
          </p:txBody>
        </p:sp>
        <p:sp>
          <p:nvSpPr>
            <p:cNvPr id="11" name="多边形"/>
            <p:cNvSpPr>
              <a:spLocks noChangeAspect="1"/>
            </p:cNvSpPr>
            <p:nvPr/>
          </p:nvSpPr>
          <p:spPr>
            <a:xfrm>
              <a:off x="5162010" y="1972096"/>
              <a:ext cx="2825010" cy="2608246"/>
            </a:xfrm>
            <a:prstGeom prst="pentagon">
              <a:avLst/>
            </a:prstGeom>
            <a:noFill/>
            <a:ln w="6350">
              <a:solidFill>
                <a:schemeClr val="tx2"/>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2" name="多边形"/>
            <p:cNvSpPr>
              <a:spLocks noChangeAspect="1"/>
            </p:cNvSpPr>
            <p:nvPr/>
          </p:nvSpPr>
          <p:spPr>
            <a:xfrm>
              <a:off x="5185833" y="2836164"/>
              <a:ext cx="1540041" cy="1772433"/>
            </a:xfrm>
            <a:custGeom>
              <a:avLst/>
              <a:gdLst>
                <a:gd name="connsiteX0" fmla="*/ 0 w 300020"/>
                <a:gd name="connsiteY0" fmla="*/ 105804 h 276999"/>
                <a:gd name="connsiteX1" fmla="*/ 150010 w 300020"/>
                <a:gd name="connsiteY1" fmla="*/ 0 h 276999"/>
                <a:gd name="connsiteX2" fmla="*/ 300020 w 300020"/>
                <a:gd name="connsiteY2" fmla="*/ 105804 h 276999"/>
                <a:gd name="connsiteX3" fmla="*/ 242721 w 300020"/>
                <a:gd name="connsiteY3" fmla="*/ 276998 h 276999"/>
                <a:gd name="connsiteX4" fmla="*/ 57299 w 300020"/>
                <a:gd name="connsiteY4" fmla="*/ 276998 h 276999"/>
                <a:gd name="connsiteX5" fmla="*/ 0 w 300020"/>
                <a:gd name="connsiteY5" fmla="*/ 105804 h 276999"/>
                <a:gd name="connsiteX0-1" fmla="*/ 0 w 300020"/>
                <a:gd name="connsiteY0-2" fmla="*/ 285418 h 456612"/>
                <a:gd name="connsiteX1-3" fmla="*/ 133681 w 300020"/>
                <a:gd name="connsiteY1-4" fmla="*/ 0 h 456612"/>
                <a:gd name="connsiteX2-5" fmla="*/ 300020 w 300020"/>
                <a:gd name="connsiteY2-6" fmla="*/ 285418 h 456612"/>
                <a:gd name="connsiteX3-7" fmla="*/ 242721 w 300020"/>
                <a:gd name="connsiteY3-8" fmla="*/ 456612 h 456612"/>
                <a:gd name="connsiteX4-9" fmla="*/ 57299 w 300020"/>
                <a:gd name="connsiteY4-10" fmla="*/ 456612 h 456612"/>
                <a:gd name="connsiteX5-11" fmla="*/ 0 w 300020"/>
                <a:gd name="connsiteY5-12" fmla="*/ 285418 h 456612"/>
                <a:gd name="connsiteX0-13" fmla="*/ 0 w 300020"/>
                <a:gd name="connsiteY0-14" fmla="*/ 269090 h 440284"/>
                <a:gd name="connsiteX1-15" fmla="*/ 133681 w 300020"/>
                <a:gd name="connsiteY1-16" fmla="*/ 0 h 440284"/>
                <a:gd name="connsiteX2-17" fmla="*/ 300020 w 300020"/>
                <a:gd name="connsiteY2-18" fmla="*/ 269090 h 440284"/>
                <a:gd name="connsiteX3-19" fmla="*/ 242721 w 300020"/>
                <a:gd name="connsiteY3-20" fmla="*/ 440284 h 440284"/>
                <a:gd name="connsiteX4-21" fmla="*/ 57299 w 300020"/>
                <a:gd name="connsiteY4-22" fmla="*/ 440284 h 440284"/>
                <a:gd name="connsiteX5-23" fmla="*/ 0 w 300020"/>
                <a:gd name="connsiteY5-24" fmla="*/ 269090 h 440284"/>
                <a:gd name="connsiteX0-25" fmla="*/ 0 w 471470"/>
                <a:gd name="connsiteY0-26" fmla="*/ 269090 h 440284"/>
                <a:gd name="connsiteX1-27" fmla="*/ 133681 w 471470"/>
                <a:gd name="connsiteY1-28" fmla="*/ 0 h 440284"/>
                <a:gd name="connsiteX2-29" fmla="*/ 471470 w 471470"/>
                <a:gd name="connsiteY2-30" fmla="*/ 228268 h 440284"/>
                <a:gd name="connsiteX3-31" fmla="*/ 242721 w 471470"/>
                <a:gd name="connsiteY3-32" fmla="*/ 440284 h 440284"/>
                <a:gd name="connsiteX4-33" fmla="*/ 57299 w 471470"/>
                <a:gd name="connsiteY4-34" fmla="*/ 440284 h 440284"/>
                <a:gd name="connsiteX5-35" fmla="*/ 0 w 471470"/>
                <a:gd name="connsiteY5-36" fmla="*/ 269090 h 440284"/>
                <a:gd name="connsiteX0-37" fmla="*/ 0 w 471470"/>
                <a:gd name="connsiteY0-38" fmla="*/ 269090 h 570912"/>
                <a:gd name="connsiteX1-39" fmla="*/ 133681 w 471470"/>
                <a:gd name="connsiteY1-40" fmla="*/ 0 h 570912"/>
                <a:gd name="connsiteX2-41" fmla="*/ 471470 w 471470"/>
                <a:gd name="connsiteY2-42" fmla="*/ 228268 h 570912"/>
                <a:gd name="connsiteX3-43" fmla="*/ 332528 w 471470"/>
                <a:gd name="connsiteY3-44" fmla="*/ 570912 h 570912"/>
                <a:gd name="connsiteX4-45" fmla="*/ 57299 w 471470"/>
                <a:gd name="connsiteY4-46" fmla="*/ 440284 h 570912"/>
                <a:gd name="connsiteX5-47" fmla="*/ 0 w 471470"/>
                <a:gd name="connsiteY5-48" fmla="*/ 269090 h 570912"/>
                <a:gd name="connsiteX0-49" fmla="*/ 0 w 471470"/>
                <a:gd name="connsiteY0-50" fmla="*/ 269090 h 562748"/>
                <a:gd name="connsiteX1-51" fmla="*/ 133681 w 471470"/>
                <a:gd name="connsiteY1-52" fmla="*/ 0 h 562748"/>
                <a:gd name="connsiteX2-53" fmla="*/ 471470 w 471470"/>
                <a:gd name="connsiteY2-54" fmla="*/ 228268 h 562748"/>
                <a:gd name="connsiteX3-55" fmla="*/ 308035 w 471470"/>
                <a:gd name="connsiteY3-56" fmla="*/ 562748 h 562748"/>
                <a:gd name="connsiteX4-57" fmla="*/ 57299 w 471470"/>
                <a:gd name="connsiteY4-58" fmla="*/ 440284 h 562748"/>
                <a:gd name="connsiteX5-59" fmla="*/ 0 w 471470"/>
                <a:gd name="connsiteY5-60" fmla="*/ 269090 h 562748"/>
                <a:gd name="connsiteX0-61" fmla="*/ 8016 w 479486"/>
                <a:gd name="connsiteY0-62" fmla="*/ 269090 h 562748"/>
                <a:gd name="connsiteX1-63" fmla="*/ 141697 w 479486"/>
                <a:gd name="connsiteY1-64" fmla="*/ 0 h 562748"/>
                <a:gd name="connsiteX2-65" fmla="*/ 479486 w 479486"/>
                <a:gd name="connsiteY2-66" fmla="*/ 228268 h 562748"/>
                <a:gd name="connsiteX3-67" fmla="*/ 316051 w 479486"/>
                <a:gd name="connsiteY3-68" fmla="*/ 562748 h 562748"/>
                <a:gd name="connsiteX4-69" fmla="*/ 0 w 479486"/>
                <a:gd name="connsiteY4-70" fmla="*/ 472942 h 562748"/>
                <a:gd name="connsiteX5-71" fmla="*/ 8016 w 479486"/>
                <a:gd name="connsiteY5-72" fmla="*/ 269090 h 562748"/>
                <a:gd name="connsiteX0-73" fmla="*/ 8016 w 479486"/>
                <a:gd name="connsiteY0-74" fmla="*/ 260926 h 554584"/>
                <a:gd name="connsiteX1-75" fmla="*/ 158026 w 479486"/>
                <a:gd name="connsiteY1-76" fmla="*/ 0 h 554584"/>
                <a:gd name="connsiteX2-77" fmla="*/ 479486 w 479486"/>
                <a:gd name="connsiteY2-78" fmla="*/ 220104 h 554584"/>
                <a:gd name="connsiteX3-79" fmla="*/ 316051 w 479486"/>
                <a:gd name="connsiteY3-80" fmla="*/ 554584 h 554584"/>
                <a:gd name="connsiteX4-81" fmla="*/ 0 w 479486"/>
                <a:gd name="connsiteY4-82" fmla="*/ 464778 h 554584"/>
                <a:gd name="connsiteX5-83" fmla="*/ 8016 w 479486"/>
                <a:gd name="connsiteY5-84" fmla="*/ 260926 h 554584"/>
                <a:gd name="connsiteX0-85" fmla="*/ 0 w 471470"/>
                <a:gd name="connsiteY0-86" fmla="*/ 260926 h 554584"/>
                <a:gd name="connsiteX1-87" fmla="*/ 150010 w 471470"/>
                <a:gd name="connsiteY1-88" fmla="*/ 0 h 554584"/>
                <a:gd name="connsiteX2-89" fmla="*/ 471470 w 471470"/>
                <a:gd name="connsiteY2-90" fmla="*/ 220104 h 554584"/>
                <a:gd name="connsiteX3-91" fmla="*/ 308035 w 471470"/>
                <a:gd name="connsiteY3-92" fmla="*/ 554584 h 554584"/>
                <a:gd name="connsiteX4-93" fmla="*/ 49134 w 471470"/>
                <a:gd name="connsiteY4-94" fmla="*/ 440285 h 554584"/>
                <a:gd name="connsiteX5-95" fmla="*/ 0 w 471470"/>
                <a:gd name="connsiteY5-96" fmla="*/ 260926 h 554584"/>
                <a:gd name="connsiteX0-97" fmla="*/ 0 w 471470"/>
                <a:gd name="connsiteY0-98" fmla="*/ 260926 h 570912"/>
                <a:gd name="connsiteX1-99" fmla="*/ 150010 w 471470"/>
                <a:gd name="connsiteY1-100" fmla="*/ 0 h 570912"/>
                <a:gd name="connsiteX2-101" fmla="*/ 471470 w 471470"/>
                <a:gd name="connsiteY2-102" fmla="*/ 220104 h 570912"/>
                <a:gd name="connsiteX3-103" fmla="*/ 348856 w 471470"/>
                <a:gd name="connsiteY3-104" fmla="*/ 570912 h 570912"/>
                <a:gd name="connsiteX4-105" fmla="*/ 49134 w 471470"/>
                <a:gd name="connsiteY4-106" fmla="*/ 440285 h 570912"/>
                <a:gd name="connsiteX5-107" fmla="*/ 0 w 471470"/>
                <a:gd name="connsiteY5-108" fmla="*/ 260926 h 570912"/>
                <a:gd name="connsiteX0-109" fmla="*/ 0 w 471470"/>
                <a:gd name="connsiteY0-110" fmla="*/ 270070 h 580056"/>
                <a:gd name="connsiteX1-111" fmla="*/ 140866 w 471470"/>
                <a:gd name="connsiteY1-112" fmla="*/ 0 h 580056"/>
                <a:gd name="connsiteX2-113" fmla="*/ 471470 w 471470"/>
                <a:gd name="connsiteY2-114" fmla="*/ 229248 h 580056"/>
                <a:gd name="connsiteX3-115" fmla="*/ 348856 w 471470"/>
                <a:gd name="connsiteY3-116" fmla="*/ 580056 h 580056"/>
                <a:gd name="connsiteX4-117" fmla="*/ 49134 w 471470"/>
                <a:gd name="connsiteY4-118" fmla="*/ 449429 h 580056"/>
                <a:gd name="connsiteX5-119" fmla="*/ 0 w 471470"/>
                <a:gd name="connsiteY5-120" fmla="*/ 270070 h 580056"/>
                <a:gd name="connsiteX0-121" fmla="*/ 0 w 471470"/>
                <a:gd name="connsiteY0-122" fmla="*/ 251782 h 561768"/>
                <a:gd name="connsiteX1-123" fmla="*/ 131722 w 471470"/>
                <a:gd name="connsiteY1-124" fmla="*/ 0 h 561768"/>
                <a:gd name="connsiteX2-125" fmla="*/ 471470 w 471470"/>
                <a:gd name="connsiteY2-126" fmla="*/ 210960 h 561768"/>
                <a:gd name="connsiteX3-127" fmla="*/ 348856 w 471470"/>
                <a:gd name="connsiteY3-128" fmla="*/ 561768 h 561768"/>
                <a:gd name="connsiteX4-129" fmla="*/ 49134 w 471470"/>
                <a:gd name="connsiteY4-130" fmla="*/ 431141 h 561768"/>
                <a:gd name="connsiteX5-131" fmla="*/ 0 w 471470"/>
                <a:gd name="connsiteY5-132" fmla="*/ 251782 h 561768"/>
                <a:gd name="connsiteX0-133" fmla="*/ 0 w 471470"/>
                <a:gd name="connsiteY0-134" fmla="*/ 260926 h 570912"/>
                <a:gd name="connsiteX1-135" fmla="*/ 168298 w 471470"/>
                <a:gd name="connsiteY1-136" fmla="*/ 0 h 570912"/>
                <a:gd name="connsiteX2-137" fmla="*/ 471470 w 471470"/>
                <a:gd name="connsiteY2-138" fmla="*/ 220104 h 570912"/>
                <a:gd name="connsiteX3-139" fmla="*/ 348856 w 471470"/>
                <a:gd name="connsiteY3-140" fmla="*/ 570912 h 570912"/>
                <a:gd name="connsiteX4-141" fmla="*/ 49134 w 471470"/>
                <a:gd name="connsiteY4-142" fmla="*/ 440285 h 570912"/>
                <a:gd name="connsiteX5-143" fmla="*/ 0 w 471470"/>
                <a:gd name="connsiteY5-144" fmla="*/ 260926 h 570912"/>
                <a:gd name="connsiteX0-145" fmla="*/ 0 w 706873"/>
                <a:gd name="connsiteY0-146" fmla="*/ 284176 h 570912"/>
                <a:gd name="connsiteX1-147" fmla="*/ 403701 w 706873"/>
                <a:gd name="connsiteY1-148" fmla="*/ 0 h 570912"/>
                <a:gd name="connsiteX2-149" fmla="*/ 706873 w 706873"/>
                <a:gd name="connsiteY2-150" fmla="*/ 220104 h 570912"/>
                <a:gd name="connsiteX3-151" fmla="*/ 584259 w 706873"/>
                <a:gd name="connsiteY3-152" fmla="*/ 570912 h 570912"/>
                <a:gd name="connsiteX4-153" fmla="*/ 284537 w 706873"/>
                <a:gd name="connsiteY4-154" fmla="*/ 440285 h 570912"/>
                <a:gd name="connsiteX5-155" fmla="*/ 0 w 706873"/>
                <a:gd name="connsiteY5-156" fmla="*/ 284176 h 570912"/>
                <a:gd name="connsiteX0-157" fmla="*/ 0 w 706873"/>
                <a:gd name="connsiteY0-158" fmla="*/ 223146 h 509882"/>
                <a:gd name="connsiteX1-159" fmla="*/ 403701 w 706873"/>
                <a:gd name="connsiteY1-160" fmla="*/ 0 h 509882"/>
                <a:gd name="connsiteX2-161" fmla="*/ 706873 w 706873"/>
                <a:gd name="connsiteY2-162" fmla="*/ 159074 h 509882"/>
                <a:gd name="connsiteX3-163" fmla="*/ 584259 w 706873"/>
                <a:gd name="connsiteY3-164" fmla="*/ 509882 h 509882"/>
                <a:gd name="connsiteX4-165" fmla="*/ 284537 w 706873"/>
                <a:gd name="connsiteY4-166" fmla="*/ 379255 h 509882"/>
                <a:gd name="connsiteX5-167" fmla="*/ 0 w 706873"/>
                <a:gd name="connsiteY5-168" fmla="*/ 223146 h 509882"/>
                <a:gd name="connsiteX0-169" fmla="*/ 0 w 640030"/>
                <a:gd name="connsiteY0-170" fmla="*/ 223146 h 509882"/>
                <a:gd name="connsiteX1-171" fmla="*/ 403701 w 640030"/>
                <a:gd name="connsiteY1-172" fmla="*/ 0 h 509882"/>
                <a:gd name="connsiteX2-173" fmla="*/ 640030 w 640030"/>
                <a:gd name="connsiteY2-174" fmla="*/ 240448 h 509882"/>
                <a:gd name="connsiteX3-175" fmla="*/ 584259 w 640030"/>
                <a:gd name="connsiteY3-176" fmla="*/ 509882 h 509882"/>
                <a:gd name="connsiteX4-177" fmla="*/ 284537 w 640030"/>
                <a:gd name="connsiteY4-178" fmla="*/ 379255 h 509882"/>
                <a:gd name="connsiteX5-179" fmla="*/ 0 w 640030"/>
                <a:gd name="connsiteY5-180" fmla="*/ 223146 h 509882"/>
                <a:gd name="connsiteX0-181" fmla="*/ 0 w 640030"/>
                <a:gd name="connsiteY0-182" fmla="*/ 223146 h 681349"/>
                <a:gd name="connsiteX1-183" fmla="*/ 403701 w 640030"/>
                <a:gd name="connsiteY1-184" fmla="*/ 0 h 681349"/>
                <a:gd name="connsiteX2-185" fmla="*/ 640030 w 640030"/>
                <a:gd name="connsiteY2-186" fmla="*/ 240448 h 681349"/>
                <a:gd name="connsiteX3-187" fmla="*/ 639477 w 640030"/>
                <a:gd name="connsiteY3-188" fmla="*/ 681349 h 681349"/>
                <a:gd name="connsiteX4-189" fmla="*/ 284537 w 640030"/>
                <a:gd name="connsiteY4-190" fmla="*/ 379255 h 681349"/>
                <a:gd name="connsiteX5-191" fmla="*/ 0 w 640030"/>
                <a:gd name="connsiteY5-192" fmla="*/ 223146 h 681349"/>
                <a:gd name="connsiteX0-193" fmla="*/ 0 w 640030"/>
                <a:gd name="connsiteY0-194" fmla="*/ 223146 h 693126"/>
                <a:gd name="connsiteX1-195" fmla="*/ 403701 w 640030"/>
                <a:gd name="connsiteY1-196" fmla="*/ 0 h 693126"/>
                <a:gd name="connsiteX2-197" fmla="*/ 640030 w 640030"/>
                <a:gd name="connsiteY2-198" fmla="*/ 240448 h 693126"/>
                <a:gd name="connsiteX3-199" fmla="*/ 639477 w 640030"/>
                <a:gd name="connsiteY3-200" fmla="*/ 681349 h 693126"/>
                <a:gd name="connsiteX4-201" fmla="*/ 153757 w 640030"/>
                <a:gd name="connsiteY4-202" fmla="*/ 693126 h 693126"/>
                <a:gd name="connsiteX5-203" fmla="*/ 0 w 640030"/>
                <a:gd name="connsiteY5-204" fmla="*/ 223146 h 693126"/>
                <a:gd name="connsiteX0-205" fmla="*/ 0 w 640030"/>
                <a:gd name="connsiteY0-206" fmla="*/ 170834 h 640814"/>
                <a:gd name="connsiteX1-207" fmla="*/ 415326 w 640030"/>
                <a:gd name="connsiteY1-208" fmla="*/ 0 h 640814"/>
                <a:gd name="connsiteX2-209" fmla="*/ 640030 w 640030"/>
                <a:gd name="connsiteY2-210" fmla="*/ 188136 h 640814"/>
                <a:gd name="connsiteX3-211" fmla="*/ 639477 w 640030"/>
                <a:gd name="connsiteY3-212" fmla="*/ 629037 h 640814"/>
                <a:gd name="connsiteX4-213" fmla="*/ 153757 w 640030"/>
                <a:gd name="connsiteY4-214" fmla="*/ 640814 h 640814"/>
                <a:gd name="connsiteX5-215" fmla="*/ 0 w 640030"/>
                <a:gd name="connsiteY5-216" fmla="*/ 170834 h 640814"/>
                <a:gd name="connsiteX0-217" fmla="*/ 0 w 639477"/>
                <a:gd name="connsiteY0-218" fmla="*/ 170834 h 640814"/>
                <a:gd name="connsiteX1-219" fmla="*/ 415326 w 639477"/>
                <a:gd name="connsiteY1-220" fmla="*/ 0 h 640814"/>
                <a:gd name="connsiteX2-221" fmla="*/ 584812 w 639477"/>
                <a:gd name="connsiteY2-222" fmla="*/ 211386 h 640814"/>
                <a:gd name="connsiteX3-223" fmla="*/ 639477 w 639477"/>
                <a:gd name="connsiteY3-224" fmla="*/ 629037 h 640814"/>
                <a:gd name="connsiteX4-225" fmla="*/ 153757 w 639477"/>
                <a:gd name="connsiteY4-226" fmla="*/ 640814 h 640814"/>
                <a:gd name="connsiteX5-227" fmla="*/ 0 w 639477"/>
                <a:gd name="connsiteY5-228" fmla="*/ 170834 h 640814"/>
                <a:gd name="connsiteX0-229" fmla="*/ 0 w 639477"/>
                <a:gd name="connsiteY0-230" fmla="*/ 170834 h 640814"/>
                <a:gd name="connsiteX1-231" fmla="*/ 415326 w 639477"/>
                <a:gd name="connsiteY1-232" fmla="*/ 0 h 640814"/>
                <a:gd name="connsiteX2-233" fmla="*/ 584812 w 639477"/>
                <a:gd name="connsiteY2-234" fmla="*/ 211386 h 640814"/>
                <a:gd name="connsiteX3-235" fmla="*/ 639477 w 639477"/>
                <a:gd name="connsiteY3-236" fmla="*/ 629037 h 640814"/>
                <a:gd name="connsiteX4-237" fmla="*/ 153757 w 639477"/>
                <a:gd name="connsiteY4-238" fmla="*/ 640814 h 640814"/>
                <a:gd name="connsiteX5-239" fmla="*/ 0 w 639477"/>
                <a:gd name="connsiteY5-240" fmla="*/ 170834 h 640814"/>
                <a:gd name="connsiteX0-241" fmla="*/ 0 w 613322"/>
                <a:gd name="connsiteY0-242" fmla="*/ 170834 h 640814"/>
                <a:gd name="connsiteX1-243" fmla="*/ 415326 w 613322"/>
                <a:gd name="connsiteY1-244" fmla="*/ 0 h 640814"/>
                <a:gd name="connsiteX2-245" fmla="*/ 584812 w 613322"/>
                <a:gd name="connsiteY2-246" fmla="*/ 211386 h 640814"/>
                <a:gd name="connsiteX3-247" fmla="*/ 613321 w 613322"/>
                <a:gd name="connsiteY3-248" fmla="*/ 565100 h 640814"/>
                <a:gd name="connsiteX4-249" fmla="*/ 153757 w 613322"/>
                <a:gd name="connsiteY4-250" fmla="*/ 640814 h 640814"/>
                <a:gd name="connsiteX5-251" fmla="*/ 0 w 613322"/>
                <a:gd name="connsiteY5-252" fmla="*/ 170834 h 640814"/>
                <a:gd name="connsiteX0-253" fmla="*/ 0 w 613321"/>
                <a:gd name="connsiteY0-254" fmla="*/ 170834 h 640814"/>
                <a:gd name="connsiteX1-255" fmla="*/ 415326 w 613321"/>
                <a:gd name="connsiteY1-256" fmla="*/ 0 h 640814"/>
                <a:gd name="connsiteX2-257" fmla="*/ 584812 w 613321"/>
                <a:gd name="connsiteY2-258" fmla="*/ 211386 h 640814"/>
                <a:gd name="connsiteX3-259" fmla="*/ 613321 w 613321"/>
                <a:gd name="connsiteY3-260" fmla="*/ 565100 h 640814"/>
                <a:gd name="connsiteX4-261" fmla="*/ 153757 w 613321"/>
                <a:gd name="connsiteY4-262" fmla="*/ 640814 h 640814"/>
                <a:gd name="connsiteX5-263" fmla="*/ 0 w 613321"/>
                <a:gd name="connsiteY5-264" fmla="*/ 170834 h 640814"/>
                <a:gd name="connsiteX0-265" fmla="*/ 0 w 613321"/>
                <a:gd name="connsiteY0-266" fmla="*/ 170834 h 640814"/>
                <a:gd name="connsiteX1-267" fmla="*/ 415326 w 613321"/>
                <a:gd name="connsiteY1-268" fmla="*/ 0 h 640814"/>
                <a:gd name="connsiteX2-269" fmla="*/ 449039 w 613321"/>
                <a:gd name="connsiteY2-270" fmla="*/ 269172 h 640814"/>
                <a:gd name="connsiteX3-271" fmla="*/ 613321 w 613321"/>
                <a:gd name="connsiteY3-272" fmla="*/ 565100 h 640814"/>
                <a:gd name="connsiteX4-273" fmla="*/ 153757 w 613321"/>
                <a:gd name="connsiteY4-274" fmla="*/ 640814 h 640814"/>
                <a:gd name="connsiteX5-275" fmla="*/ 0 w 613321"/>
                <a:gd name="connsiteY5-276" fmla="*/ 170834 h 640814"/>
                <a:gd name="connsiteX0-277" fmla="*/ 0 w 613321"/>
                <a:gd name="connsiteY0-278" fmla="*/ 170834 h 640814"/>
                <a:gd name="connsiteX1-279" fmla="*/ 415326 w 613321"/>
                <a:gd name="connsiteY1-280" fmla="*/ 0 h 640814"/>
                <a:gd name="connsiteX2-281" fmla="*/ 455211 w 613321"/>
                <a:gd name="connsiteY2-282" fmla="*/ 278296 h 640814"/>
                <a:gd name="connsiteX3-283" fmla="*/ 613321 w 613321"/>
                <a:gd name="connsiteY3-284" fmla="*/ 565100 h 640814"/>
                <a:gd name="connsiteX4-285" fmla="*/ 153757 w 613321"/>
                <a:gd name="connsiteY4-286" fmla="*/ 640814 h 640814"/>
                <a:gd name="connsiteX5-287" fmla="*/ 0 w 613321"/>
                <a:gd name="connsiteY5-288" fmla="*/ 170834 h 640814"/>
                <a:gd name="connsiteX0-289" fmla="*/ 0 w 613321"/>
                <a:gd name="connsiteY0-290" fmla="*/ 106966 h 576946"/>
                <a:gd name="connsiteX1-291" fmla="*/ 393726 w 613321"/>
                <a:gd name="connsiteY1-292" fmla="*/ 0 h 576946"/>
                <a:gd name="connsiteX2-293" fmla="*/ 455211 w 613321"/>
                <a:gd name="connsiteY2-294" fmla="*/ 214428 h 576946"/>
                <a:gd name="connsiteX3-295" fmla="*/ 613321 w 613321"/>
                <a:gd name="connsiteY3-296" fmla="*/ 501232 h 576946"/>
                <a:gd name="connsiteX4-297" fmla="*/ 153757 w 613321"/>
                <a:gd name="connsiteY4-298" fmla="*/ 576946 h 576946"/>
                <a:gd name="connsiteX5-299" fmla="*/ 0 w 613321"/>
                <a:gd name="connsiteY5-300" fmla="*/ 106966 h 576946"/>
                <a:gd name="connsiteX0-301" fmla="*/ 0 w 613321"/>
                <a:gd name="connsiteY0-302" fmla="*/ 37015 h 506995"/>
                <a:gd name="connsiteX1-303" fmla="*/ 406069 w 613321"/>
                <a:gd name="connsiteY1-304" fmla="*/ 0 h 506995"/>
                <a:gd name="connsiteX2-305" fmla="*/ 455211 w 613321"/>
                <a:gd name="connsiteY2-306" fmla="*/ 144477 h 506995"/>
                <a:gd name="connsiteX3-307" fmla="*/ 613321 w 613321"/>
                <a:gd name="connsiteY3-308" fmla="*/ 431281 h 506995"/>
                <a:gd name="connsiteX4-309" fmla="*/ 153757 w 613321"/>
                <a:gd name="connsiteY4-310" fmla="*/ 506995 h 506995"/>
                <a:gd name="connsiteX5-311" fmla="*/ 0 w 613321"/>
                <a:gd name="connsiteY5-312" fmla="*/ 37015 h 506995"/>
                <a:gd name="connsiteX0-313" fmla="*/ 0 w 613321"/>
                <a:gd name="connsiteY0-314" fmla="*/ 37015 h 506995"/>
                <a:gd name="connsiteX1-315" fmla="*/ 406069 w 613321"/>
                <a:gd name="connsiteY1-316" fmla="*/ 0 h 506995"/>
                <a:gd name="connsiteX2-317" fmla="*/ 464468 w 613321"/>
                <a:gd name="connsiteY2-318" fmla="*/ 177932 h 506995"/>
                <a:gd name="connsiteX3-319" fmla="*/ 613321 w 613321"/>
                <a:gd name="connsiteY3-320" fmla="*/ 431281 h 506995"/>
                <a:gd name="connsiteX4-321" fmla="*/ 153757 w 613321"/>
                <a:gd name="connsiteY4-322" fmla="*/ 506995 h 506995"/>
                <a:gd name="connsiteX5-323" fmla="*/ 0 w 613321"/>
                <a:gd name="connsiteY5-324" fmla="*/ 37015 h 506995"/>
                <a:gd name="connsiteX0-325" fmla="*/ 0 w 464468"/>
                <a:gd name="connsiteY0-326" fmla="*/ 37015 h 506995"/>
                <a:gd name="connsiteX1-327" fmla="*/ 406069 w 464468"/>
                <a:gd name="connsiteY1-328" fmla="*/ 0 h 506995"/>
                <a:gd name="connsiteX2-329" fmla="*/ 464468 w 464468"/>
                <a:gd name="connsiteY2-330" fmla="*/ 177932 h 506995"/>
                <a:gd name="connsiteX3-331" fmla="*/ 440520 w 464468"/>
                <a:gd name="connsiteY3-332" fmla="*/ 291379 h 506995"/>
                <a:gd name="connsiteX4-333" fmla="*/ 153757 w 464468"/>
                <a:gd name="connsiteY4-334" fmla="*/ 506995 h 506995"/>
                <a:gd name="connsiteX5-335" fmla="*/ 0 w 464468"/>
                <a:gd name="connsiteY5-336" fmla="*/ 37015 h 506995"/>
                <a:gd name="connsiteX0-337" fmla="*/ 0 w 440520"/>
                <a:gd name="connsiteY0-338" fmla="*/ 37015 h 506995"/>
                <a:gd name="connsiteX1-339" fmla="*/ 406069 w 440520"/>
                <a:gd name="connsiteY1-340" fmla="*/ 0 h 506995"/>
                <a:gd name="connsiteX2-341" fmla="*/ 436696 w 440520"/>
                <a:gd name="connsiteY2-342" fmla="*/ 184015 h 506995"/>
                <a:gd name="connsiteX3-343" fmla="*/ 440520 w 440520"/>
                <a:gd name="connsiteY3-344" fmla="*/ 291379 h 506995"/>
                <a:gd name="connsiteX4-345" fmla="*/ 153757 w 440520"/>
                <a:gd name="connsiteY4-346" fmla="*/ 506995 h 506995"/>
                <a:gd name="connsiteX5-347" fmla="*/ 0 w 440520"/>
                <a:gd name="connsiteY5-348" fmla="*/ 37015 h 5069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40520" h="506995">
                  <a:moveTo>
                    <a:pt x="0" y="37015"/>
                  </a:moveTo>
                  <a:lnTo>
                    <a:pt x="406069" y="0"/>
                  </a:lnTo>
                  <a:lnTo>
                    <a:pt x="436696" y="184015"/>
                  </a:lnTo>
                  <a:lnTo>
                    <a:pt x="440520" y="291379"/>
                  </a:lnTo>
                  <a:lnTo>
                    <a:pt x="153757" y="506995"/>
                  </a:lnTo>
                  <a:lnTo>
                    <a:pt x="0" y="37015"/>
                  </a:lnTo>
                  <a:close/>
                </a:path>
              </a:pathLst>
            </a:custGeom>
            <a:noFill/>
            <a:ln w="22225">
              <a:solidFill>
                <a:srgbClr val="C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grpSp>
      <p:sp>
        <p:nvSpPr>
          <p:cNvPr id="13" name="多边形"/>
          <p:cNvSpPr>
            <a:spLocks noChangeAspect="1"/>
          </p:cNvSpPr>
          <p:nvPr/>
        </p:nvSpPr>
        <p:spPr>
          <a:xfrm>
            <a:off x="5580112" y="2194796"/>
            <a:ext cx="2164062" cy="2027173"/>
          </a:xfrm>
          <a:prstGeom prst="pentagon">
            <a:avLst/>
          </a:prstGeom>
          <a:noFill/>
          <a:ln w="6350">
            <a:solidFill>
              <a:schemeClr val="bg1">
                <a:lumMod val="85000"/>
              </a:scheme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4" name="多边形"/>
          <p:cNvSpPr>
            <a:spLocks noChangeAspect="1"/>
          </p:cNvSpPr>
          <p:nvPr/>
        </p:nvSpPr>
        <p:spPr>
          <a:xfrm>
            <a:off x="5810956" y="2474654"/>
            <a:ext cx="1719808" cy="1611021"/>
          </a:xfrm>
          <a:prstGeom prst="pentagon">
            <a:avLst/>
          </a:prstGeom>
          <a:noFill/>
          <a:ln w="6350">
            <a:solidFill>
              <a:schemeClr val="bg1">
                <a:lumMod val="85000"/>
              </a:scheme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5" name="多边形"/>
          <p:cNvSpPr>
            <a:spLocks noChangeAspect="1"/>
          </p:cNvSpPr>
          <p:nvPr/>
        </p:nvSpPr>
        <p:spPr>
          <a:xfrm>
            <a:off x="6064338" y="2747685"/>
            <a:ext cx="1200932" cy="1124967"/>
          </a:xfrm>
          <a:prstGeom prst="pentagon">
            <a:avLst/>
          </a:prstGeom>
          <a:noFill/>
          <a:ln w="6350">
            <a:solidFill>
              <a:schemeClr val="bg1">
                <a:lumMod val="85000"/>
              </a:scheme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6" name="多边形"/>
          <p:cNvSpPr>
            <a:spLocks noChangeAspect="1"/>
          </p:cNvSpPr>
          <p:nvPr/>
        </p:nvSpPr>
        <p:spPr>
          <a:xfrm>
            <a:off x="6307836" y="3030339"/>
            <a:ext cx="726048" cy="680122"/>
          </a:xfrm>
          <a:prstGeom prst="pentagon">
            <a:avLst/>
          </a:prstGeom>
          <a:noFill/>
          <a:ln w="6350">
            <a:solidFill>
              <a:schemeClr val="bg1">
                <a:lumMod val="85000"/>
              </a:scheme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7" name="矩形 16"/>
          <p:cNvSpPr/>
          <p:nvPr/>
        </p:nvSpPr>
        <p:spPr>
          <a:xfrm>
            <a:off x="5062664" y="903992"/>
            <a:ext cx="3477234" cy="369332"/>
          </a:xfrm>
          <a:prstGeom prst="rect">
            <a:avLst/>
          </a:prstGeom>
        </p:spPr>
        <p:txBody>
          <a:bodyPr wrap="none">
            <a:spAutoFit/>
          </a:bodyPr>
          <a:lstStyle/>
          <a:p>
            <a:r>
              <a:rPr kumimoji="1" lang="en-US" altLang="zh-CN" dirty="0">
                <a:solidFill>
                  <a:srgbClr val="C00000"/>
                </a:solidFill>
                <a:latin typeface="Consolas" panose="020B0609020204030204" pitchFamily="49" charset="0"/>
                <a:cs typeface="Consolas" panose="020B0609020204030204" pitchFamily="49" charset="0"/>
              </a:rPr>
              <a:t>Distributed shared memory </a:t>
            </a:r>
            <a:endParaRPr kumimoji="1" lang="en-US" altLang="zh-CN" dirty="0">
              <a:solidFill>
                <a:srgbClr val="C00000"/>
              </a:solidFill>
              <a:latin typeface="Consolas" panose="020B0609020204030204" pitchFamily="49" charset="0"/>
              <a:cs typeface="Consolas" panose="020B060902020403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Idea: specialized framework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grpSp>
        <p:nvGrpSpPr>
          <p:cNvPr id="11" name="组合 10"/>
          <p:cNvGrpSpPr/>
          <p:nvPr/>
        </p:nvGrpSpPr>
        <p:grpSpPr>
          <a:xfrm>
            <a:off x="817953" y="1929319"/>
            <a:ext cx="3178696" cy="504056"/>
            <a:chOff x="858416" y="3248665"/>
            <a:chExt cx="3178696" cy="504056"/>
          </a:xfrm>
        </p:grpSpPr>
        <p:sp>
          <p:nvSpPr>
            <p:cNvPr id="5" name="矩形 4"/>
            <p:cNvSpPr/>
            <p:nvPr/>
          </p:nvSpPr>
          <p:spPr>
            <a:xfrm>
              <a:off x="858416" y="3248665"/>
              <a:ext cx="3178696" cy="50405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1164192" y="3306735"/>
              <a:ext cx="2808312" cy="369332"/>
            </a:xfrm>
            <a:prstGeom prst="rect">
              <a:avLst/>
            </a:prstGeom>
            <a:noFill/>
          </p:spPr>
          <p:txBody>
            <a:bodyPr wrap="square">
              <a:spAutoFit/>
            </a:bodyPr>
            <a:lstStyle/>
            <a:p>
              <a:r>
                <a:rPr kumimoji="1" lang="en-US" altLang="zh-CN" dirty="0"/>
                <a:t>Distributed application</a:t>
              </a:r>
              <a:endParaRPr lang="zh-CN" altLang="en-US" dirty="0"/>
            </a:p>
          </p:txBody>
        </p:sp>
      </p:grpSp>
      <p:cxnSp>
        <p:nvCxnSpPr>
          <p:cNvPr id="9" name="直线连接符 8"/>
          <p:cNvCxnSpPr/>
          <p:nvPr/>
        </p:nvCxnSpPr>
        <p:spPr>
          <a:xfrm>
            <a:off x="107504" y="2689098"/>
            <a:ext cx="89323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rot="16200000">
            <a:off x="-347176" y="1688533"/>
            <a:ext cx="1631797" cy="369332"/>
          </a:xfrm>
          <a:prstGeom prst="rect">
            <a:avLst/>
          </a:prstGeom>
          <a:noFill/>
        </p:spPr>
        <p:txBody>
          <a:bodyPr wrap="square">
            <a:spAutoFit/>
          </a:bodyPr>
          <a:lstStyle/>
          <a:p>
            <a:r>
              <a:rPr kumimoji="1" lang="en-US" altLang="zh-CN" dirty="0"/>
              <a:t>User-space</a:t>
            </a:r>
            <a:endParaRPr lang="zh-CN" altLang="en-US" dirty="0"/>
          </a:p>
        </p:txBody>
      </p:sp>
      <p:sp>
        <p:nvSpPr>
          <p:cNvPr id="14" name="文本框 13"/>
          <p:cNvSpPr txBox="1"/>
          <p:nvPr/>
        </p:nvSpPr>
        <p:spPr>
          <a:xfrm rot="16200000">
            <a:off x="-330972" y="3287800"/>
            <a:ext cx="1631797" cy="369332"/>
          </a:xfrm>
          <a:prstGeom prst="rect">
            <a:avLst/>
          </a:prstGeom>
          <a:noFill/>
        </p:spPr>
        <p:txBody>
          <a:bodyPr wrap="square">
            <a:spAutoFit/>
          </a:bodyPr>
          <a:lstStyle/>
          <a:p>
            <a:r>
              <a:rPr kumimoji="1" lang="en-US" altLang="zh-CN" dirty="0"/>
              <a:t>Kernel space</a:t>
            </a:r>
            <a:endParaRPr lang="zh-CN" altLang="en-US" dirty="0"/>
          </a:p>
        </p:txBody>
      </p:sp>
      <p:pic>
        <p:nvPicPr>
          <p:cNvPr id="15" name="图片 14"/>
          <p:cNvPicPr>
            <a:picLocks noChangeAspect="1"/>
          </p:cNvPicPr>
          <p:nvPr/>
        </p:nvPicPr>
        <p:blipFill>
          <a:blip r:embed="rId1"/>
          <a:stretch>
            <a:fillRect/>
          </a:stretch>
        </p:blipFill>
        <p:spPr>
          <a:xfrm>
            <a:off x="820153" y="4029192"/>
            <a:ext cx="642900" cy="642900"/>
          </a:xfrm>
          <a:prstGeom prst="rect">
            <a:avLst/>
          </a:prstGeom>
        </p:spPr>
      </p:pic>
      <p:pic>
        <p:nvPicPr>
          <p:cNvPr id="16" name="图片 15"/>
          <p:cNvPicPr>
            <a:picLocks noChangeAspect="1"/>
          </p:cNvPicPr>
          <p:nvPr/>
        </p:nvPicPr>
        <p:blipFill>
          <a:blip r:embed="rId1"/>
          <a:stretch>
            <a:fillRect/>
          </a:stretch>
        </p:blipFill>
        <p:spPr>
          <a:xfrm>
            <a:off x="1465759" y="4029192"/>
            <a:ext cx="642900" cy="642900"/>
          </a:xfrm>
          <a:prstGeom prst="rect">
            <a:avLst/>
          </a:prstGeom>
        </p:spPr>
      </p:pic>
      <p:pic>
        <p:nvPicPr>
          <p:cNvPr id="17" name="图片 16"/>
          <p:cNvPicPr>
            <a:picLocks noChangeAspect="1"/>
          </p:cNvPicPr>
          <p:nvPr/>
        </p:nvPicPr>
        <p:blipFill>
          <a:blip r:embed="rId1"/>
          <a:stretch>
            <a:fillRect/>
          </a:stretch>
        </p:blipFill>
        <p:spPr>
          <a:xfrm>
            <a:off x="2162340" y="4035648"/>
            <a:ext cx="642900" cy="642900"/>
          </a:xfrm>
          <a:prstGeom prst="rect">
            <a:avLst/>
          </a:prstGeom>
        </p:spPr>
      </p:pic>
      <p:pic>
        <p:nvPicPr>
          <p:cNvPr id="18" name="图片 17"/>
          <p:cNvPicPr>
            <a:picLocks noChangeAspect="1"/>
          </p:cNvPicPr>
          <p:nvPr/>
        </p:nvPicPr>
        <p:blipFill>
          <a:blip r:embed="rId1"/>
          <a:stretch>
            <a:fillRect/>
          </a:stretch>
        </p:blipFill>
        <p:spPr>
          <a:xfrm>
            <a:off x="2796596" y="4029192"/>
            <a:ext cx="642900" cy="642900"/>
          </a:xfrm>
          <a:prstGeom prst="rect">
            <a:avLst/>
          </a:prstGeom>
        </p:spPr>
      </p:pic>
      <p:pic>
        <p:nvPicPr>
          <p:cNvPr id="19" name="图片 18"/>
          <p:cNvPicPr>
            <a:picLocks noChangeAspect="1"/>
          </p:cNvPicPr>
          <p:nvPr/>
        </p:nvPicPr>
        <p:blipFill>
          <a:blip r:embed="rId1"/>
          <a:stretch>
            <a:fillRect/>
          </a:stretch>
        </p:blipFill>
        <p:spPr>
          <a:xfrm>
            <a:off x="3484533" y="4029192"/>
            <a:ext cx="642900" cy="642900"/>
          </a:xfrm>
          <a:prstGeom prst="rect">
            <a:avLst/>
          </a:prstGeom>
        </p:spPr>
      </p:pic>
      <p:grpSp>
        <p:nvGrpSpPr>
          <p:cNvPr id="20" name="组合 19"/>
          <p:cNvGrpSpPr/>
          <p:nvPr/>
        </p:nvGrpSpPr>
        <p:grpSpPr>
          <a:xfrm>
            <a:off x="854951" y="2963461"/>
            <a:ext cx="822055" cy="1064198"/>
            <a:chOff x="858416" y="3248665"/>
            <a:chExt cx="822055" cy="508891"/>
          </a:xfrm>
        </p:grpSpPr>
        <p:sp>
          <p:nvSpPr>
            <p:cNvPr id="21" name="矩形 20"/>
            <p:cNvSpPr/>
            <p:nvPr/>
          </p:nvSpPr>
          <p:spPr>
            <a:xfrm>
              <a:off x="858416" y="3248665"/>
              <a:ext cx="568611" cy="50405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889455" y="3316027"/>
              <a:ext cx="791016" cy="441529"/>
            </a:xfrm>
            <a:prstGeom prst="rect">
              <a:avLst/>
            </a:prstGeom>
            <a:noFill/>
          </p:spPr>
          <p:txBody>
            <a:bodyPr wrap="square">
              <a:spAutoFit/>
            </a:bodyPr>
            <a:lstStyle/>
            <a:p>
              <a:endParaRPr kumimoji="1" lang="en-US" altLang="zh-CN" dirty="0"/>
            </a:p>
            <a:p>
              <a:endParaRPr kumimoji="1" lang="en-US" altLang="zh-CN" dirty="0"/>
            </a:p>
            <a:p>
              <a:r>
                <a:rPr kumimoji="1" lang="en-US" altLang="zh-CN" dirty="0"/>
                <a:t>OS</a:t>
              </a:r>
              <a:endParaRPr lang="zh-CN" altLang="en-US" dirty="0"/>
            </a:p>
          </p:txBody>
        </p:sp>
      </p:grpSp>
      <p:grpSp>
        <p:nvGrpSpPr>
          <p:cNvPr id="23" name="组合 22"/>
          <p:cNvGrpSpPr/>
          <p:nvPr/>
        </p:nvGrpSpPr>
        <p:grpSpPr>
          <a:xfrm>
            <a:off x="1529219" y="2963461"/>
            <a:ext cx="822055" cy="1064198"/>
            <a:chOff x="858416" y="3248665"/>
            <a:chExt cx="822055" cy="508891"/>
          </a:xfrm>
        </p:grpSpPr>
        <p:sp>
          <p:nvSpPr>
            <p:cNvPr id="24" name="矩形 23"/>
            <p:cNvSpPr/>
            <p:nvPr/>
          </p:nvSpPr>
          <p:spPr>
            <a:xfrm>
              <a:off x="858416" y="3248665"/>
              <a:ext cx="568611" cy="50405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889455" y="3316027"/>
              <a:ext cx="791016" cy="441529"/>
            </a:xfrm>
            <a:prstGeom prst="rect">
              <a:avLst/>
            </a:prstGeom>
            <a:noFill/>
          </p:spPr>
          <p:txBody>
            <a:bodyPr wrap="square">
              <a:spAutoFit/>
            </a:bodyPr>
            <a:lstStyle/>
            <a:p>
              <a:endParaRPr kumimoji="1" lang="en-US" altLang="zh-CN" dirty="0"/>
            </a:p>
            <a:p>
              <a:endParaRPr kumimoji="1" lang="en-US" altLang="zh-CN" dirty="0"/>
            </a:p>
            <a:p>
              <a:r>
                <a:rPr kumimoji="1" lang="en-US" altLang="zh-CN" dirty="0"/>
                <a:t>OS</a:t>
              </a:r>
              <a:endParaRPr lang="zh-CN" altLang="en-US" dirty="0"/>
            </a:p>
          </p:txBody>
        </p:sp>
      </p:grpSp>
      <p:grpSp>
        <p:nvGrpSpPr>
          <p:cNvPr id="26" name="组合 25"/>
          <p:cNvGrpSpPr/>
          <p:nvPr/>
        </p:nvGrpSpPr>
        <p:grpSpPr>
          <a:xfrm>
            <a:off x="2207258" y="2963461"/>
            <a:ext cx="822055" cy="1064198"/>
            <a:chOff x="858416" y="3248665"/>
            <a:chExt cx="822055" cy="508891"/>
          </a:xfrm>
        </p:grpSpPr>
        <p:sp>
          <p:nvSpPr>
            <p:cNvPr id="27" name="矩形 26"/>
            <p:cNvSpPr/>
            <p:nvPr/>
          </p:nvSpPr>
          <p:spPr>
            <a:xfrm>
              <a:off x="858416" y="3248665"/>
              <a:ext cx="568611" cy="50405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889455" y="3316027"/>
              <a:ext cx="791016" cy="441529"/>
            </a:xfrm>
            <a:prstGeom prst="rect">
              <a:avLst/>
            </a:prstGeom>
            <a:noFill/>
          </p:spPr>
          <p:txBody>
            <a:bodyPr wrap="square">
              <a:spAutoFit/>
            </a:bodyPr>
            <a:lstStyle/>
            <a:p>
              <a:endParaRPr kumimoji="1" lang="en-US" altLang="zh-CN" dirty="0"/>
            </a:p>
            <a:p>
              <a:endParaRPr kumimoji="1" lang="en-US" altLang="zh-CN" dirty="0"/>
            </a:p>
            <a:p>
              <a:r>
                <a:rPr kumimoji="1" lang="en-US" altLang="zh-CN" dirty="0"/>
                <a:t>OS</a:t>
              </a:r>
              <a:endParaRPr lang="zh-CN" altLang="en-US" dirty="0"/>
            </a:p>
          </p:txBody>
        </p:sp>
      </p:grpSp>
      <p:grpSp>
        <p:nvGrpSpPr>
          <p:cNvPr id="29" name="组合 28"/>
          <p:cNvGrpSpPr/>
          <p:nvPr/>
        </p:nvGrpSpPr>
        <p:grpSpPr>
          <a:xfrm>
            <a:off x="2855330" y="2963461"/>
            <a:ext cx="822055" cy="1064198"/>
            <a:chOff x="858416" y="3248665"/>
            <a:chExt cx="822055" cy="508891"/>
          </a:xfrm>
        </p:grpSpPr>
        <p:sp>
          <p:nvSpPr>
            <p:cNvPr id="30" name="矩形 29"/>
            <p:cNvSpPr/>
            <p:nvPr/>
          </p:nvSpPr>
          <p:spPr>
            <a:xfrm>
              <a:off x="858416" y="3248665"/>
              <a:ext cx="568611" cy="50405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p:cNvSpPr txBox="1"/>
            <p:nvPr/>
          </p:nvSpPr>
          <p:spPr>
            <a:xfrm>
              <a:off x="889455" y="3316027"/>
              <a:ext cx="791016" cy="441529"/>
            </a:xfrm>
            <a:prstGeom prst="rect">
              <a:avLst/>
            </a:prstGeom>
            <a:noFill/>
          </p:spPr>
          <p:txBody>
            <a:bodyPr wrap="square">
              <a:spAutoFit/>
            </a:bodyPr>
            <a:lstStyle/>
            <a:p>
              <a:endParaRPr kumimoji="1" lang="en-US" altLang="zh-CN" dirty="0"/>
            </a:p>
            <a:p>
              <a:endParaRPr kumimoji="1" lang="en-US" altLang="zh-CN" dirty="0"/>
            </a:p>
            <a:p>
              <a:r>
                <a:rPr kumimoji="1" lang="en-US" altLang="zh-CN" dirty="0"/>
                <a:t>OS</a:t>
              </a:r>
              <a:endParaRPr lang="zh-CN" altLang="en-US" dirty="0"/>
            </a:p>
          </p:txBody>
        </p:sp>
      </p:grpSp>
      <p:grpSp>
        <p:nvGrpSpPr>
          <p:cNvPr id="32" name="组合 31"/>
          <p:cNvGrpSpPr/>
          <p:nvPr/>
        </p:nvGrpSpPr>
        <p:grpSpPr>
          <a:xfrm>
            <a:off x="3530661" y="2963461"/>
            <a:ext cx="822055" cy="1064198"/>
            <a:chOff x="858416" y="3248665"/>
            <a:chExt cx="822055" cy="508891"/>
          </a:xfrm>
        </p:grpSpPr>
        <p:sp>
          <p:nvSpPr>
            <p:cNvPr id="33" name="矩形 32"/>
            <p:cNvSpPr/>
            <p:nvPr/>
          </p:nvSpPr>
          <p:spPr>
            <a:xfrm>
              <a:off x="858416" y="3248665"/>
              <a:ext cx="568611" cy="50405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文本框 33"/>
            <p:cNvSpPr txBox="1"/>
            <p:nvPr/>
          </p:nvSpPr>
          <p:spPr>
            <a:xfrm>
              <a:off x="889455" y="3316027"/>
              <a:ext cx="791016" cy="441529"/>
            </a:xfrm>
            <a:prstGeom prst="rect">
              <a:avLst/>
            </a:prstGeom>
            <a:noFill/>
          </p:spPr>
          <p:txBody>
            <a:bodyPr wrap="square">
              <a:spAutoFit/>
            </a:bodyPr>
            <a:lstStyle/>
            <a:p>
              <a:endParaRPr kumimoji="1" lang="en-US" altLang="zh-CN" dirty="0"/>
            </a:p>
            <a:p>
              <a:endParaRPr kumimoji="1" lang="en-US" altLang="zh-CN" dirty="0"/>
            </a:p>
            <a:p>
              <a:r>
                <a:rPr kumimoji="1" lang="en-US" altLang="zh-CN" dirty="0"/>
                <a:t>OS</a:t>
              </a:r>
              <a:endParaRPr lang="zh-CN" altLang="en-US" dirty="0"/>
            </a:p>
          </p:txBody>
        </p:sp>
      </p:grpSp>
      <p:grpSp>
        <p:nvGrpSpPr>
          <p:cNvPr id="35" name="组合 34"/>
          <p:cNvGrpSpPr/>
          <p:nvPr/>
        </p:nvGrpSpPr>
        <p:grpSpPr>
          <a:xfrm>
            <a:off x="890260" y="3046155"/>
            <a:ext cx="3364054" cy="504056"/>
            <a:chOff x="858416" y="3248665"/>
            <a:chExt cx="3364054" cy="504056"/>
          </a:xfrm>
        </p:grpSpPr>
        <p:sp>
          <p:nvSpPr>
            <p:cNvPr id="36" name="矩形 35"/>
            <p:cNvSpPr/>
            <p:nvPr/>
          </p:nvSpPr>
          <p:spPr>
            <a:xfrm>
              <a:off x="858416" y="3248665"/>
              <a:ext cx="3178696" cy="504056"/>
            </a:xfrm>
            <a:prstGeom prst="rect">
              <a:avLst/>
            </a:prstGeom>
            <a:solidFill>
              <a:srgbClr val="F6F9D6"/>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框 36"/>
            <p:cNvSpPr txBox="1"/>
            <p:nvPr/>
          </p:nvSpPr>
          <p:spPr>
            <a:xfrm>
              <a:off x="999442" y="3323431"/>
              <a:ext cx="3223028" cy="369332"/>
            </a:xfrm>
            <a:prstGeom prst="rect">
              <a:avLst/>
            </a:prstGeom>
            <a:noFill/>
          </p:spPr>
          <p:txBody>
            <a:bodyPr wrap="square">
              <a:spAutoFit/>
            </a:bodyPr>
            <a:lstStyle/>
            <a:p>
              <a:r>
                <a:rPr kumimoji="1" lang="en-US" altLang="zh-CN" dirty="0"/>
                <a:t>Distributed shared memory</a:t>
              </a:r>
              <a:endParaRPr lang="zh-CN" altLang="en-US" dirty="0"/>
            </a:p>
          </p:txBody>
        </p:sp>
      </p:grpSp>
      <p:cxnSp>
        <p:nvCxnSpPr>
          <p:cNvPr id="40" name="直线箭头连接符 39"/>
          <p:cNvCxnSpPr/>
          <p:nvPr/>
        </p:nvCxnSpPr>
        <p:spPr>
          <a:xfrm>
            <a:off x="995977" y="2356721"/>
            <a:ext cx="0" cy="606741"/>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p:nvPr/>
        </p:nvCxnSpPr>
        <p:spPr>
          <a:xfrm flipV="1">
            <a:off x="3719417" y="2433375"/>
            <a:ext cx="0" cy="478744"/>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1144096" y="2524262"/>
            <a:ext cx="797344" cy="369332"/>
          </a:xfrm>
          <a:prstGeom prst="rect">
            <a:avLst/>
          </a:prstGeom>
          <a:solidFill>
            <a:schemeClr val="bg1"/>
          </a:solidFill>
        </p:spPr>
        <p:txBody>
          <a:bodyPr wrap="square">
            <a:spAutoFit/>
          </a:bodyPr>
          <a:lstStyle/>
          <a:p>
            <a:r>
              <a:rPr kumimoji="1" lang="en-US" altLang="zh-CN" dirty="0"/>
              <a:t>store</a:t>
            </a:r>
            <a:endParaRPr lang="zh-CN" altLang="en-US" dirty="0"/>
          </a:p>
        </p:txBody>
      </p:sp>
      <p:sp>
        <p:nvSpPr>
          <p:cNvPr id="46" name="文本框 45"/>
          <p:cNvSpPr txBox="1"/>
          <p:nvPr/>
        </p:nvSpPr>
        <p:spPr>
          <a:xfrm>
            <a:off x="2805240" y="2524262"/>
            <a:ext cx="797344" cy="369332"/>
          </a:xfrm>
          <a:prstGeom prst="rect">
            <a:avLst/>
          </a:prstGeom>
          <a:solidFill>
            <a:schemeClr val="bg1"/>
          </a:solidFill>
        </p:spPr>
        <p:txBody>
          <a:bodyPr wrap="square">
            <a:spAutoFit/>
          </a:bodyPr>
          <a:lstStyle/>
          <a:p>
            <a:r>
              <a:rPr kumimoji="1" lang="en-US" altLang="zh-CN" dirty="0"/>
              <a:t>load</a:t>
            </a:r>
            <a:endParaRPr lang="zh-CN" altLang="en-US" dirty="0"/>
          </a:p>
        </p:txBody>
      </p:sp>
      <p:pic>
        <p:nvPicPr>
          <p:cNvPr id="47" name="图片 46"/>
          <p:cNvPicPr>
            <a:picLocks noChangeAspect="1"/>
          </p:cNvPicPr>
          <p:nvPr/>
        </p:nvPicPr>
        <p:blipFill>
          <a:blip r:embed="rId1"/>
          <a:stretch>
            <a:fillRect/>
          </a:stretch>
        </p:blipFill>
        <p:spPr>
          <a:xfrm>
            <a:off x="5175342" y="4017551"/>
            <a:ext cx="642900" cy="642900"/>
          </a:xfrm>
          <a:prstGeom prst="rect">
            <a:avLst/>
          </a:prstGeom>
        </p:spPr>
      </p:pic>
      <p:pic>
        <p:nvPicPr>
          <p:cNvPr id="48" name="图片 47"/>
          <p:cNvPicPr>
            <a:picLocks noChangeAspect="1"/>
          </p:cNvPicPr>
          <p:nvPr/>
        </p:nvPicPr>
        <p:blipFill>
          <a:blip r:embed="rId1"/>
          <a:stretch>
            <a:fillRect/>
          </a:stretch>
        </p:blipFill>
        <p:spPr>
          <a:xfrm>
            <a:off x="5820948" y="4017551"/>
            <a:ext cx="642900" cy="642900"/>
          </a:xfrm>
          <a:prstGeom prst="rect">
            <a:avLst/>
          </a:prstGeom>
        </p:spPr>
      </p:pic>
      <p:pic>
        <p:nvPicPr>
          <p:cNvPr id="49" name="图片 48"/>
          <p:cNvPicPr>
            <a:picLocks noChangeAspect="1"/>
          </p:cNvPicPr>
          <p:nvPr/>
        </p:nvPicPr>
        <p:blipFill>
          <a:blip r:embed="rId1"/>
          <a:stretch>
            <a:fillRect/>
          </a:stretch>
        </p:blipFill>
        <p:spPr>
          <a:xfrm>
            <a:off x="6517529" y="4024007"/>
            <a:ext cx="642900" cy="642900"/>
          </a:xfrm>
          <a:prstGeom prst="rect">
            <a:avLst/>
          </a:prstGeom>
        </p:spPr>
      </p:pic>
      <p:pic>
        <p:nvPicPr>
          <p:cNvPr id="50" name="图片 49"/>
          <p:cNvPicPr>
            <a:picLocks noChangeAspect="1"/>
          </p:cNvPicPr>
          <p:nvPr/>
        </p:nvPicPr>
        <p:blipFill>
          <a:blip r:embed="rId1"/>
          <a:stretch>
            <a:fillRect/>
          </a:stretch>
        </p:blipFill>
        <p:spPr>
          <a:xfrm>
            <a:off x="7151785" y="4017551"/>
            <a:ext cx="642900" cy="642900"/>
          </a:xfrm>
          <a:prstGeom prst="rect">
            <a:avLst/>
          </a:prstGeom>
        </p:spPr>
      </p:pic>
      <p:pic>
        <p:nvPicPr>
          <p:cNvPr id="51" name="图片 50"/>
          <p:cNvPicPr>
            <a:picLocks noChangeAspect="1"/>
          </p:cNvPicPr>
          <p:nvPr/>
        </p:nvPicPr>
        <p:blipFill>
          <a:blip r:embed="rId1"/>
          <a:stretch>
            <a:fillRect/>
          </a:stretch>
        </p:blipFill>
        <p:spPr>
          <a:xfrm>
            <a:off x="7839722" y="4017551"/>
            <a:ext cx="642900" cy="642900"/>
          </a:xfrm>
          <a:prstGeom prst="rect">
            <a:avLst/>
          </a:prstGeom>
        </p:spPr>
      </p:pic>
      <p:grpSp>
        <p:nvGrpSpPr>
          <p:cNvPr id="52" name="组合 51"/>
          <p:cNvGrpSpPr/>
          <p:nvPr/>
        </p:nvGrpSpPr>
        <p:grpSpPr>
          <a:xfrm>
            <a:off x="5210140" y="2951820"/>
            <a:ext cx="822055" cy="1054087"/>
            <a:chOff x="858416" y="3248665"/>
            <a:chExt cx="822055" cy="504056"/>
          </a:xfrm>
        </p:grpSpPr>
        <p:sp>
          <p:nvSpPr>
            <p:cNvPr id="53" name="矩形 52"/>
            <p:cNvSpPr/>
            <p:nvPr/>
          </p:nvSpPr>
          <p:spPr>
            <a:xfrm>
              <a:off x="858416" y="3248665"/>
              <a:ext cx="568611" cy="50405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文本框 53"/>
            <p:cNvSpPr txBox="1"/>
            <p:nvPr/>
          </p:nvSpPr>
          <p:spPr>
            <a:xfrm>
              <a:off x="889455" y="3316027"/>
              <a:ext cx="791016" cy="309070"/>
            </a:xfrm>
            <a:prstGeom prst="rect">
              <a:avLst/>
            </a:prstGeom>
            <a:noFill/>
          </p:spPr>
          <p:txBody>
            <a:bodyPr wrap="square">
              <a:spAutoFit/>
            </a:bodyPr>
            <a:lstStyle/>
            <a:p>
              <a:endParaRPr kumimoji="1" lang="en-US" altLang="zh-CN" dirty="0"/>
            </a:p>
            <a:p>
              <a:r>
                <a:rPr kumimoji="1" lang="en-US" altLang="zh-CN" dirty="0"/>
                <a:t>OS</a:t>
              </a:r>
              <a:endParaRPr lang="zh-CN" altLang="en-US" dirty="0"/>
            </a:p>
          </p:txBody>
        </p:sp>
      </p:grpSp>
      <p:grpSp>
        <p:nvGrpSpPr>
          <p:cNvPr id="55" name="组合 54"/>
          <p:cNvGrpSpPr/>
          <p:nvPr/>
        </p:nvGrpSpPr>
        <p:grpSpPr>
          <a:xfrm>
            <a:off x="5884408" y="2951820"/>
            <a:ext cx="822055" cy="1054087"/>
            <a:chOff x="858416" y="3248665"/>
            <a:chExt cx="822055" cy="504056"/>
          </a:xfrm>
        </p:grpSpPr>
        <p:sp>
          <p:nvSpPr>
            <p:cNvPr id="56" name="矩形 55"/>
            <p:cNvSpPr/>
            <p:nvPr/>
          </p:nvSpPr>
          <p:spPr>
            <a:xfrm>
              <a:off x="858416" y="3248665"/>
              <a:ext cx="568611" cy="50405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文本框 56"/>
            <p:cNvSpPr txBox="1"/>
            <p:nvPr/>
          </p:nvSpPr>
          <p:spPr>
            <a:xfrm>
              <a:off x="889455" y="3316027"/>
              <a:ext cx="791016" cy="309070"/>
            </a:xfrm>
            <a:prstGeom prst="rect">
              <a:avLst/>
            </a:prstGeom>
            <a:noFill/>
          </p:spPr>
          <p:txBody>
            <a:bodyPr wrap="square">
              <a:spAutoFit/>
            </a:bodyPr>
            <a:lstStyle/>
            <a:p>
              <a:endParaRPr kumimoji="1" lang="en-US" altLang="zh-CN" dirty="0"/>
            </a:p>
            <a:p>
              <a:r>
                <a:rPr kumimoji="1" lang="en-US" altLang="zh-CN" dirty="0"/>
                <a:t>OS</a:t>
              </a:r>
              <a:endParaRPr lang="zh-CN" altLang="en-US" dirty="0"/>
            </a:p>
          </p:txBody>
        </p:sp>
      </p:grpSp>
      <p:grpSp>
        <p:nvGrpSpPr>
          <p:cNvPr id="58" name="组合 57"/>
          <p:cNvGrpSpPr/>
          <p:nvPr/>
        </p:nvGrpSpPr>
        <p:grpSpPr>
          <a:xfrm>
            <a:off x="6562447" y="2951820"/>
            <a:ext cx="822055" cy="1054087"/>
            <a:chOff x="858416" y="3248665"/>
            <a:chExt cx="822055" cy="504056"/>
          </a:xfrm>
        </p:grpSpPr>
        <p:sp>
          <p:nvSpPr>
            <p:cNvPr id="59" name="矩形 58"/>
            <p:cNvSpPr/>
            <p:nvPr/>
          </p:nvSpPr>
          <p:spPr>
            <a:xfrm>
              <a:off x="858416" y="3248665"/>
              <a:ext cx="568611" cy="50405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文本框 59"/>
            <p:cNvSpPr txBox="1"/>
            <p:nvPr/>
          </p:nvSpPr>
          <p:spPr>
            <a:xfrm>
              <a:off x="889455" y="3316027"/>
              <a:ext cx="791016" cy="309070"/>
            </a:xfrm>
            <a:prstGeom prst="rect">
              <a:avLst/>
            </a:prstGeom>
            <a:noFill/>
          </p:spPr>
          <p:txBody>
            <a:bodyPr wrap="square">
              <a:spAutoFit/>
            </a:bodyPr>
            <a:lstStyle/>
            <a:p>
              <a:endParaRPr kumimoji="1" lang="en-US" altLang="zh-CN" dirty="0"/>
            </a:p>
            <a:p>
              <a:r>
                <a:rPr kumimoji="1" lang="en-US" altLang="zh-CN" dirty="0"/>
                <a:t>OS</a:t>
              </a:r>
              <a:endParaRPr lang="zh-CN" altLang="en-US" dirty="0"/>
            </a:p>
          </p:txBody>
        </p:sp>
      </p:grpSp>
      <p:grpSp>
        <p:nvGrpSpPr>
          <p:cNvPr id="61" name="组合 60"/>
          <p:cNvGrpSpPr/>
          <p:nvPr/>
        </p:nvGrpSpPr>
        <p:grpSpPr>
          <a:xfrm>
            <a:off x="7210519" y="2951820"/>
            <a:ext cx="822055" cy="1054087"/>
            <a:chOff x="858416" y="3248665"/>
            <a:chExt cx="822055" cy="504056"/>
          </a:xfrm>
        </p:grpSpPr>
        <p:sp>
          <p:nvSpPr>
            <p:cNvPr id="62" name="矩形 61"/>
            <p:cNvSpPr/>
            <p:nvPr/>
          </p:nvSpPr>
          <p:spPr>
            <a:xfrm>
              <a:off x="858416" y="3248665"/>
              <a:ext cx="568611" cy="50405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文本框 62"/>
            <p:cNvSpPr txBox="1"/>
            <p:nvPr/>
          </p:nvSpPr>
          <p:spPr>
            <a:xfrm>
              <a:off x="889455" y="3316027"/>
              <a:ext cx="791016" cy="309070"/>
            </a:xfrm>
            <a:prstGeom prst="rect">
              <a:avLst/>
            </a:prstGeom>
            <a:noFill/>
          </p:spPr>
          <p:txBody>
            <a:bodyPr wrap="square">
              <a:spAutoFit/>
            </a:bodyPr>
            <a:lstStyle/>
            <a:p>
              <a:endParaRPr kumimoji="1" lang="en-US" altLang="zh-CN" dirty="0"/>
            </a:p>
            <a:p>
              <a:r>
                <a:rPr kumimoji="1" lang="en-US" altLang="zh-CN" dirty="0"/>
                <a:t>OS</a:t>
              </a:r>
              <a:endParaRPr lang="zh-CN" altLang="en-US" dirty="0"/>
            </a:p>
          </p:txBody>
        </p:sp>
      </p:grpSp>
      <p:grpSp>
        <p:nvGrpSpPr>
          <p:cNvPr id="64" name="组合 63"/>
          <p:cNvGrpSpPr/>
          <p:nvPr/>
        </p:nvGrpSpPr>
        <p:grpSpPr>
          <a:xfrm>
            <a:off x="7885850" y="2951820"/>
            <a:ext cx="822055" cy="1054087"/>
            <a:chOff x="858416" y="3248665"/>
            <a:chExt cx="822055" cy="504056"/>
          </a:xfrm>
        </p:grpSpPr>
        <p:sp>
          <p:nvSpPr>
            <p:cNvPr id="65" name="矩形 64"/>
            <p:cNvSpPr/>
            <p:nvPr/>
          </p:nvSpPr>
          <p:spPr>
            <a:xfrm>
              <a:off x="858416" y="3248665"/>
              <a:ext cx="568611" cy="50405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文本框 65"/>
            <p:cNvSpPr txBox="1"/>
            <p:nvPr/>
          </p:nvSpPr>
          <p:spPr>
            <a:xfrm>
              <a:off x="889455" y="3316027"/>
              <a:ext cx="791016" cy="309070"/>
            </a:xfrm>
            <a:prstGeom prst="rect">
              <a:avLst/>
            </a:prstGeom>
            <a:noFill/>
          </p:spPr>
          <p:txBody>
            <a:bodyPr wrap="square">
              <a:spAutoFit/>
            </a:bodyPr>
            <a:lstStyle/>
            <a:p>
              <a:endParaRPr kumimoji="1" lang="en-US" altLang="zh-CN" dirty="0"/>
            </a:p>
            <a:p>
              <a:r>
                <a:rPr kumimoji="1" lang="en-US" altLang="zh-CN" dirty="0"/>
                <a:t>OS</a:t>
              </a:r>
              <a:endParaRPr lang="zh-CN" altLang="en-US" dirty="0"/>
            </a:p>
          </p:txBody>
        </p:sp>
      </p:grpSp>
      <p:grpSp>
        <p:nvGrpSpPr>
          <p:cNvPr id="70" name="组合 69"/>
          <p:cNvGrpSpPr/>
          <p:nvPr/>
        </p:nvGrpSpPr>
        <p:grpSpPr>
          <a:xfrm>
            <a:off x="5206827" y="1458411"/>
            <a:ext cx="3178696" cy="504056"/>
            <a:chOff x="858416" y="3248665"/>
            <a:chExt cx="3178696" cy="504056"/>
          </a:xfrm>
        </p:grpSpPr>
        <p:sp>
          <p:nvSpPr>
            <p:cNvPr id="71" name="矩形 70"/>
            <p:cNvSpPr/>
            <p:nvPr/>
          </p:nvSpPr>
          <p:spPr>
            <a:xfrm>
              <a:off x="858416" y="3248665"/>
              <a:ext cx="3178696" cy="50405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文本框 71"/>
            <p:cNvSpPr txBox="1"/>
            <p:nvPr/>
          </p:nvSpPr>
          <p:spPr>
            <a:xfrm>
              <a:off x="1164192" y="3306735"/>
              <a:ext cx="2808312" cy="369332"/>
            </a:xfrm>
            <a:prstGeom prst="rect">
              <a:avLst/>
            </a:prstGeom>
            <a:noFill/>
          </p:spPr>
          <p:txBody>
            <a:bodyPr wrap="square">
              <a:spAutoFit/>
            </a:bodyPr>
            <a:lstStyle/>
            <a:p>
              <a:r>
                <a:rPr kumimoji="1" lang="en-US" altLang="zh-CN" dirty="0"/>
                <a:t>Distributed application</a:t>
              </a:r>
              <a:endParaRPr lang="zh-CN" altLang="en-US" dirty="0"/>
            </a:p>
          </p:txBody>
        </p:sp>
      </p:grpSp>
      <p:grpSp>
        <p:nvGrpSpPr>
          <p:cNvPr id="73" name="组合 72"/>
          <p:cNvGrpSpPr/>
          <p:nvPr/>
        </p:nvGrpSpPr>
        <p:grpSpPr>
          <a:xfrm>
            <a:off x="5206827" y="2102223"/>
            <a:ext cx="3178696" cy="504056"/>
            <a:chOff x="858416" y="3248665"/>
            <a:chExt cx="3178696" cy="504056"/>
          </a:xfrm>
        </p:grpSpPr>
        <p:sp>
          <p:nvSpPr>
            <p:cNvPr id="74" name="矩形 73"/>
            <p:cNvSpPr/>
            <p:nvPr/>
          </p:nvSpPr>
          <p:spPr>
            <a:xfrm>
              <a:off x="858416" y="3248665"/>
              <a:ext cx="3178696" cy="504056"/>
            </a:xfrm>
            <a:prstGeom prst="rect">
              <a:avLst/>
            </a:prstGeom>
            <a:solidFill>
              <a:srgbClr val="F6F9D6"/>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文本框 74"/>
            <p:cNvSpPr txBox="1"/>
            <p:nvPr/>
          </p:nvSpPr>
          <p:spPr>
            <a:xfrm>
              <a:off x="1013432" y="3321778"/>
              <a:ext cx="2808312" cy="369332"/>
            </a:xfrm>
            <a:prstGeom prst="rect">
              <a:avLst/>
            </a:prstGeom>
            <a:noFill/>
          </p:spPr>
          <p:txBody>
            <a:bodyPr wrap="square">
              <a:spAutoFit/>
            </a:bodyPr>
            <a:lstStyle/>
            <a:p>
              <a:pPr algn="ctr"/>
              <a:r>
                <a:rPr kumimoji="1" lang="en-US" altLang="zh-CN" dirty="0"/>
                <a:t>Frameworks </a:t>
              </a:r>
              <a:endParaRPr lang="zh-CN" altLang="en-US" dirty="0"/>
            </a:p>
          </p:txBody>
        </p:sp>
      </p:grpSp>
      <p:sp>
        <p:nvSpPr>
          <p:cNvPr id="76" name="下箭头 75"/>
          <p:cNvSpPr/>
          <p:nvPr/>
        </p:nvSpPr>
        <p:spPr>
          <a:xfrm>
            <a:off x="6544417" y="2600193"/>
            <a:ext cx="424595" cy="330085"/>
          </a:xfrm>
          <a:prstGeom prst="downArrow">
            <a:avLst/>
          </a:prstGeom>
          <a:solidFill>
            <a:schemeClr val="bg1"/>
          </a:solidFill>
          <a:ln w="1905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下箭头 76"/>
          <p:cNvSpPr/>
          <p:nvPr/>
        </p:nvSpPr>
        <p:spPr>
          <a:xfrm>
            <a:off x="7352652" y="2606279"/>
            <a:ext cx="424595" cy="330085"/>
          </a:xfrm>
          <a:prstGeom prst="downArrow">
            <a:avLst/>
          </a:prstGeom>
          <a:solidFill>
            <a:schemeClr val="bg1"/>
          </a:solidFill>
          <a:ln w="1905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下箭头 77"/>
          <p:cNvSpPr/>
          <p:nvPr/>
        </p:nvSpPr>
        <p:spPr>
          <a:xfrm>
            <a:off x="5736182" y="2600192"/>
            <a:ext cx="424595" cy="330085"/>
          </a:xfrm>
          <a:prstGeom prst="downArrow">
            <a:avLst/>
          </a:prstGeom>
          <a:solidFill>
            <a:schemeClr val="bg1"/>
          </a:solidFill>
          <a:ln w="1905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文本框 79"/>
          <p:cNvSpPr txBox="1"/>
          <p:nvPr/>
        </p:nvSpPr>
        <p:spPr>
          <a:xfrm>
            <a:off x="8349091" y="1841905"/>
            <a:ext cx="797344" cy="369332"/>
          </a:xfrm>
          <a:prstGeom prst="rect">
            <a:avLst/>
          </a:prstGeom>
          <a:noFill/>
        </p:spPr>
        <p:txBody>
          <a:bodyPr wrap="square">
            <a:spAutoFit/>
          </a:bodyPr>
          <a:lstStyle/>
          <a:p>
            <a:r>
              <a:rPr kumimoji="1" lang="en-US" altLang="zh-CN" dirty="0">
                <a:solidFill>
                  <a:srgbClr val="FF0000"/>
                </a:solidFill>
              </a:rPr>
              <a:t>APIs</a:t>
            </a:r>
            <a:endParaRPr kumimoji="1" lang="en-US" altLang="zh-CN" dirty="0">
              <a:solidFill>
                <a:srgbClr val="FF0000"/>
              </a:solidFill>
            </a:endParaRPr>
          </a:p>
        </p:txBody>
      </p:sp>
      <p:sp>
        <p:nvSpPr>
          <p:cNvPr id="81" name="下箭头 80"/>
          <p:cNvSpPr/>
          <p:nvPr/>
        </p:nvSpPr>
        <p:spPr>
          <a:xfrm>
            <a:off x="6562447" y="1844612"/>
            <a:ext cx="424595" cy="330085"/>
          </a:xfrm>
          <a:prstGeom prst="downArrow">
            <a:avLst/>
          </a:prstGeom>
          <a:solidFill>
            <a:schemeClr val="bg1"/>
          </a:solidFill>
          <a:ln w="1905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Distributed</a:t>
            </a:r>
            <a:r>
              <a:rPr lang="zh-CN" altLang="en-US" dirty="0"/>
              <a:t> </a:t>
            </a:r>
            <a:r>
              <a:rPr lang="en-US" altLang="zh-CN" dirty="0"/>
              <a:t>Frameworks</a:t>
            </a:r>
            <a:endParaRPr lang="zh-CN" altLang="en-US" dirty="0"/>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Distributed frameworks are common </a:t>
            </a:r>
            <a:endParaRPr kumimoji="1" lang="zh-CN" altLang="en-US" dirty="0"/>
          </a:p>
        </p:txBody>
      </p:sp>
      <p:sp>
        <p:nvSpPr>
          <p:cNvPr id="3" name="内容占位符 2"/>
          <p:cNvSpPr>
            <a:spLocks noGrp="1"/>
          </p:cNvSpPr>
          <p:nvPr>
            <p:ph idx="1"/>
          </p:nvPr>
        </p:nvSpPr>
        <p:spPr>
          <a:xfrm>
            <a:off x="457200" y="1129308"/>
            <a:ext cx="8229600" cy="4356826"/>
          </a:xfrm>
        </p:spPr>
        <p:txBody>
          <a:bodyPr/>
          <a:lstStyle/>
          <a:p>
            <a:r>
              <a:rPr kumimoji="1" lang="en-US" altLang="zh-CN" dirty="0"/>
              <a:t>Each fits a common application scenario </a:t>
            </a:r>
            <a:endParaRPr kumimoji="1" lang="en-US" altLang="zh-CN" dirty="0"/>
          </a:p>
          <a:p>
            <a:pPr lvl="1"/>
            <a:r>
              <a:rPr kumimoji="1" lang="en-US" altLang="zh-CN" dirty="0"/>
              <a:t>One sit (typically) does not fit all! </a:t>
            </a:r>
            <a:endParaRPr kumimoji="1" lang="en-US" altLang="zh-CN" dirty="0"/>
          </a:p>
          <a:p>
            <a:r>
              <a:rPr kumimoji="1" lang="en-US" altLang="zh-CN" dirty="0">
                <a:solidFill>
                  <a:srgbClr val="FF0000"/>
                </a:solidFill>
              </a:rPr>
              <a:t>Batch processing system</a:t>
            </a:r>
            <a:r>
              <a:rPr kumimoji="1" lang="en-US" altLang="zh-CN" dirty="0"/>
              <a:t> </a:t>
            </a:r>
            <a:endParaRPr kumimoji="1" lang="en-US" altLang="zh-CN" dirty="0"/>
          </a:p>
          <a:p>
            <a:pPr lvl="1"/>
            <a:r>
              <a:rPr kumimoji="1" lang="en-US" altLang="zh-CN" dirty="0"/>
              <a:t>Spark, Hadoop, etc.</a:t>
            </a:r>
            <a:endParaRPr kumimoji="1" lang="en-US" altLang="zh-CN" dirty="0"/>
          </a:p>
          <a:p>
            <a:r>
              <a:rPr kumimoji="1" lang="en-US" altLang="zh-CN" dirty="0"/>
              <a:t>Graph processing system</a:t>
            </a:r>
            <a:endParaRPr kumimoji="1" lang="en-US" altLang="zh-CN" dirty="0"/>
          </a:p>
          <a:p>
            <a:pPr lvl="1"/>
            <a:r>
              <a:rPr kumimoji="1" lang="en-US" altLang="zh-CN" dirty="0" err="1"/>
              <a:t>GraphLab</a:t>
            </a:r>
            <a:r>
              <a:rPr kumimoji="1" lang="en-US" altLang="zh-CN" dirty="0"/>
              <a:t>, etc. </a:t>
            </a:r>
            <a:endParaRPr kumimoji="1" lang="en-US" altLang="zh-CN" dirty="0"/>
          </a:p>
          <a:p>
            <a:r>
              <a:rPr kumimoji="1" lang="en-US" altLang="zh-CN" dirty="0"/>
              <a:t>Machine learning system</a:t>
            </a:r>
            <a:endParaRPr kumimoji="1" lang="en-US" altLang="zh-CN" dirty="0"/>
          </a:p>
          <a:p>
            <a:pPr lvl="1"/>
            <a:r>
              <a:rPr kumimoji="1" lang="en-US" altLang="zh-CN" dirty="0"/>
              <a:t>TensorFlow, etc. </a:t>
            </a:r>
            <a:endParaRPr kumimoji="1" lang="en-US" altLang="zh-CN" dirty="0"/>
          </a:p>
          <a:p>
            <a:r>
              <a:rPr kumimoji="1" lang="en-US" altLang="zh-CN" dirty="0"/>
              <a:t>Note that we can also use one for another </a:t>
            </a:r>
            <a:endParaRPr kumimoji="1" lang="en-US" altLang="zh-CN" dirty="0"/>
          </a:p>
          <a:p>
            <a:pPr lvl="1"/>
            <a:r>
              <a:rPr kumimoji="1" lang="en-US" altLang="zh-CN" dirty="0"/>
              <a:t>At the cost of programming effort </a:t>
            </a:r>
            <a:r>
              <a:rPr kumimoji="1" lang="en-US" altLang="zh-CN"/>
              <a:t>and performance </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Picture 2" descr="Apache Spark - Wikip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93982" y="2380077"/>
            <a:ext cx="2125216" cy="11034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Apache Hadoop Consulting &amp; Fully Managed Services | Digital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648" y="1350438"/>
            <a:ext cx="2398544" cy="13602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raphLab: Big Data Analytics Scaled From Inspiration to Production | AWS  Startups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8494" y="526498"/>
            <a:ext cx="1539908" cy="10842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ensorF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7698" y="3485309"/>
            <a:ext cx="2661500" cy="149043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3525520" y="2497455"/>
            <a:ext cx="3205480" cy="1814830"/>
          </a:xfrm>
          <a:prstGeom prst="rect">
            <a:avLst/>
          </a:prstGeom>
          <a:noFill/>
        </p:spPr>
        <p:txBody>
          <a:bodyPr wrap="none" rtlCol="0">
            <a:spAutoFit/>
          </a:bodyPr>
          <a:p>
            <a:r>
              <a:rPr lang="en-US" altLang="zh-CN" sz="1400"/>
              <a:t>batch processing(</a:t>
            </a:r>
            <a:r>
              <a:rPr lang="zh-CN" altLang="en-US" sz="1400"/>
              <a:t>批处理</a:t>
            </a:r>
            <a:r>
              <a:rPr lang="en-US" altLang="zh-CN" sz="1400"/>
              <a:t>)</a:t>
            </a:r>
            <a:endParaRPr lang="en-US" altLang="zh-CN" sz="1400"/>
          </a:p>
          <a:p>
            <a:r>
              <a:rPr lang="zh-CN" altLang="en-US" sz="1400"/>
              <a:t>更适用于短时间内基本不会发生变化</a:t>
            </a:r>
            <a:endParaRPr lang="zh-CN" altLang="en-US" sz="1400"/>
          </a:p>
          <a:p>
            <a:r>
              <a:rPr lang="zh-CN" altLang="en-US" sz="1400"/>
              <a:t>的数据情景，并且该情景下用户对数</a:t>
            </a:r>
            <a:endParaRPr lang="zh-CN" altLang="en-US" sz="1400"/>
          </a:p>
          <a:p>
            <a:r>
              <a:rPr lang="zh-CN" altLang="en-US" sz="1400"/>
              <a:t>据的实时性要求较低</a:t>
            </a:r>
            <a:endParaRPr lang="zh-CN" altLang="en-US" sz="1400"/>
          </a:p>
          <a:p>
            <a:r>
              <a:rPr lang="en-US" altLang="zh-CN" sz="1400"/>
              <a:t>graph processing(</a:t>
            </a:r>
            <a:r>
              <a:rPr lang="zh-CN" altLang="en-US" sz="1400"/>
              <a:t>图处理</a:t>
            </a:r>
            <a:r>
              <a:rPr lang="en-US" altLang="zh-CN" sz="1400"/>
              <a:t>)</a:t>
            </a:r>
            <a:endParaRPr lang="en-US" altLang="zh-CN" sz="1400"/>
          </a:p>
          <a:p>
            <a:r>
              <a:rPr lang="zh-CN" altLang="en-US" sz="1400"/>
              <a:t>更适用于对于时延要求较高，并且对于</a:t>
            </a:r>
            <a:endParaRPr lang="zh-CN" altLang="en-US" sz="1400"/>
          </a:p>
          <a:p>
            <a:r>
              <a:rPr lang="zh-CN" altLang="en-US" sz="1400"/>
              <a:t>实时性要求较高的场景。</a:t>
            </a:r>
            <a:r>
              <a:rPr lang="en-US" altLang="zh-CN" sz="1400"/>
              <a:t>e.g.</a:t>
            </a:r>
            <a:r>
              <a:rPr lang="zh-CN" altLang="en-US" sz="1400"/>
              <a:t>：支付宝</a:t>
            </a:r>
            <a:endParaRPr lang="zh-CN" altLang="en-US" sz="1400"/>
          </a:p>
          <a:p>
            <a:r>
              <a:rPr lang="zh-CN" altLang="en-US" sz="1400"/>
              <a:t>反洗钱检测。</a:t>
            </a:r>
            <a:endParaRPr lang="zh-CN"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 batching processing</a:t>
            </a:r>
            <a:endParaRPr kumimoji="1" lang="zh-CN" altLang="en-US" dirty="0"/>
          </a:p>
        </p:txBody>
      </p:sp>
      <p:sp>
        <p:nvSpPr>
          <p:cNvPr id="3" name="内容占位符 2"/>
          <p:cNvSpPr>
            <a:spLocks noGrp="1"/>
          </p:cNvSpPr>
          <p:nvPr>
            <p:ph idx="1"/>
          </p:nvPr>
        </p:nvSpPr>
        <p:spPr>
          <a:xfrm>
            <a:off x="457200" y="1129308"/>
            <a:ext cx="8229600" cy="1080120"/>
          </a:xfrm>
        </p:spPr>
        <p:txBody>
          <a:bodyPr/>
          <a:lstStyle/>
          <a:p>
            <a:r>
              <a:rPr kumimoji="1" lang="en-US" altLang="zh-CN" b="0" dirty="0"/>
              <a:t>Suppose our web server records every requests in a log file</a:t>
            </a:r>
            <a:endParaRPr kumimoji="1" lang="en-US" altLang="zh-CN" b="0" dirty="0"/>
          </a:p>
          <a:p>
            <a:pPr lvl="1"/>
            <a:r>
              <a:rPr kumimoji="1" lang="en-US" altLang="zh-CN" dirty="0"/>
              <a:t>E.g., using </a:t>
            </a:r>
            <a:r>
              <a:rPr kumimoji="1" lang="en-US" altLang="zh-CN" dirty="0" err="1"/>
              <a:t>nginx</a:t>
            </a:r>
            <a:r>
              <a:rPr kumimoji="1" lang="en-US" altLang="zh-CN" dirty="0"/>
              <a:t> log format, a log record looks</a:t>
            </a:r>
            <a:r>
              <a:rPr kumimoji="1" lang="zh-CN" altLang="en-US" dirty="0"/>
              <a:t> </a:t>
            </a:r>
            <a:r>
              <a:rPr kumimoji="1" lang="en-US" altLang="zh-CN" dirty="0"/>
              <a:t>like</a:t>
            </a:r>
            <a:r>
              <a:rPr kumimoji="1" lang="zh-CN" altLang="en-US" dirty="0"/>
              <a:t> </a:t>
            </a:r>
            <a:r>
              <a:rPr kumimoji="1" lang="en-US" altLang="zh-CN" dirty="0"/>
              <a:t>this: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389509" y="2029750"/>
            <a:ext cx="8507858" cy="1477328"/>
          </a:xfrm>
          <a:prstGeom prst="rect">
            <a:avLst/>
          </a:prstGeom>
          <a:ln>
            <a:solidFill>
              <a:schemeClr val="tx1"/>
            </a:solidFill>
          </a:ln>
        </p:spPr>
        <p:txBody>
          <a:bodyPr wrap="square">
            <a:spAutoFit/>
          </a:bodyPr>
          <a:lstStyle/>
          <a:p>
            <a:r>
              <a:rPr lang="en-GB" altLang="zh-CN" dirty="0">
                <a:latin typeface="Consolas" panose="020B0609020204030204" pitchFamily="49" charset="0"/>
                <a:cs typeface="Consolas" panose="020B0609020204030204" pitchFamily="49" charset="0"/>
              </a:rPr>
              <a:t>216.58.210.78 - - [27/Feb/2015:17:55:11 +0000] </a:t>
            </a:r>
            <a:br>
              <a:rPr lang="en-GB" altLang="zh-CN" dirty="0">
                <a:latin typeface="Consolas" panose="020B0609020204030204" pitchFamily="49" charset="0"/>
                <a:cs typeface="Consolas" panose="020B0609020204030204" pitchFamily="49" charset="0"/>
              </a:rPr>
            </a:br>
            <a:r>
              <a:rPr lang="en-GB" altLang="zh-CN" dirty="0">
                <a:latin typeface="Consolas" panose="020B0609020204030204" pitchFamily="49" charset="0"/>
                <a:cs typeface="Consolas" panose="020B0609020204030204" pitchFamily="49" charset="0"/>
              </a:rPr>
              <a:t>"GET /</a:t>
            </a:r>
            <a:r>
              <a:rPr lang="en-GB" altLang="zh-CN" dirty="0" err="1">
                <a:latin typeface="Consolas" panose="020B0609020204030204" pitchFamily="49" charset="0"/>
                <a:cs typeface="Consolas" panose="020B0609020204030204" pitchFamily="49" charset="0"/>
              </a:rPr>
              <a:t>css</a:t>
            </a:r>
            <a:r>
              <a:rPr lang="en-GB" altLang="zh-CN" dirty="0">
                <a:latin typeface="Consolas" panose="020B0609020204030204" pitchFamily="49" charset="0"/>
                <a:cs typeface="Consolas" panose="020B0609020204030204" pitchFamily="49" charset="0"/>
              </a:rPr>
              <a:t>/</a:t>
            </a:r>
            <a:r>
              <a:rPr lang="en-GB" altLang="zh-CN" dirty="0" err="1">
                <a:latin typeface="Consolas" panose="020B0609020204030204" pitchFamily="49" charset="0"/>
                <a:cs typeface="Consolas" panose="020B0609020204030204" pitchFamily="49" charset="0"/>
              </a:rPr>
              <a:t>typography.css</a:t>
            </a:r>
            <a:r>
              <a:rPr lang="en-GB" altLang="zh-CN" dirty="0">
                <a:latin typeface="Consolas" panose="020B0609020204030204" pitchFamily="49" charset="0"/>
                <a:cs typeface="Consolas" panose="020B0609020204030204" pitchFamily="49" charset="0"/>
              </a:rPr>
              <a:t> HTTP/1.1" 200 3377 "http://</a:t>
            </a:r>
            <a:r>
              <a:rPr lang="en-GB" altLang="zh-CN" dirty="0" err="1">
                <a:latin typeface="Consolas" panose="020B0609020204030204" pitchFamily="49" charset="0"/>
                <a:cs typeface="Consolas" panose="020B0609020204030204" pitchFamily="49" charset="0"/>
              </a:rPr>
              <a:t>martin.kleppmann.com</a:t>
            </a:r>
            <a:r>
              <a:rPr lang="en-GB" altLang="zh-CN" dirty="0">
                <a:latin typeface="Consolas" panose="020B0609020204030204" pitchFamily="49" charset="0"/>
                <a:cs typeface="Consolas" panose="020B0609020204030204" pitchFamily="49" charset="0"/>
              </a:rPr>
              <a:t>/" </a:t>
            </a:r>
            <a:br>
              <a:rPr lang="en-GB" altLang="zh-CN" dirty="0">
                <a:latin typeface="Consolas" panose="020B0609020204030204" pitchFamily="49" charset="0"/>
                <a:cs typeface="Consolas" panose="020B0609020204030204" pitchFamily="49" charset="0"/>
              </a:rPr>
            </a:br>
            <a:r>
              <a:rPr lang="en-GB" altLang="zh-CN" dirty="0">
                <a:latin typeface="Consolas" panose="020B0609020204030204" pitchFamily="49" charset="0"/>
                <a:cs typeface="Consolas" panose="020B0609020204030204" pitchFamily="49" charset="0"/>
              </a:rPr>
              <a:t>"Mozilla/5.0 (Macintosh; Intel Mac OS X 10_9_5) </a:t>
            </a:r>
            <a:r>
              <a:rPr lang="en-GB" altLang="zh-CN" dirty="0" err="1">
                <a:latin typeface="Consolas" panose="020B0609020204030204" pitchFamily="49" charset="0"/>
                <a:cs typeface="Consolas" panose="020B0609020204030204" pitchFamily="49" charset="0"/>
              </a:rPr>
              <a:t>AppleWebKit</a:t>
            </a:r>
            <a:r>
              <a:rPr lang="en-GB" altLang="zh-CN" dirty="0">
                <a:latin typeface="Consolas" panose="020B0609020204030204" pitchFamily="49" charset="0"/>
                <a:cs typeface="Consolas" panose="020B0609020204030204" pitchFamily="49" charset="0"/>
              </a:rPr>
              <a:t>/537.36 (KHTML, like Gecko) Chrome/40.0.2214.115 Safari/537.36" </a:t>
            </a:r>
            <a:endParaRPr lang="en-GB" altLang="zh-CN" dirty="0">
              <a:latin typeface="Consolas" panose="020B0609020204030204" pitchFamily="49" charset="0"/>
              <a:cs typeface="Consolas" panose="020B0609020204030204" pitchFamily="49" charset="0"/>
            </a:endParaRPr>
          </a:p>
        </p:txBody>
      </p:sp>
      <p:sp>
        <p:nvSpPr>
          <p:cNvPr id="6" name="内容占位符 2"/>
          <p:cNvSpPr txBox="1"/>
          <p:nvPr/>
        </p:nvSpPr>
        <p:spPr>
          <a:xfrm>
            <a:off x="457200" y="3712785"/>
            <a:ext cx="8229600" cy="1888447"/>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ea"/>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ea"/>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2000" b="0" i="0" kern="1200">
                <a:solidFill>
                  <a:schemeClr val="tx1">
                    <a:lumMod val="75000"/>
                    <a:lumOff val="25000"/>
                  </a:schemeClr>
                </a:solidFill>
                <a:latin typeface="+mn-ea"/>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ea"/>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ea"/>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dirty="0"/>
              <a:t>Abstract format: </a:t>
            </a:r>
            <a:r>
              <a:rPr lang="en-GB" altLang="zh-CN" b="0" dirty="0">
                <a:latin typeface="Consolas" panose="020B0609020204030204" pitchFamily="49" charset="0"/>
                <a:cs typeface="Consolas" panose="020B0609020204030204" pitchFamily="49" charset="0"/>
              </a:rPr>
              <a:t>$</a:t>
            </a:r>
            <a:r>
              <a:rPr lang="en-GB" altLang="zh-CN" b="0" dirty="0" err="1">
                <a:latin typeface="Consolas" panose="020B0609020204030204" pitchFamily="49" charset="0"/>
                <a:cs typeface="Consolas" panose="020B0609020204030204" pitchFamily="49" charset="0"/>
              </a:rPr>
              <a:t>remote_addr</a:t>
            </a:r>
            <a:r>
              <a:rPr lang="en-GB" altLang="zh-CN" b="0" dirty="0">
                <a:latin typeface="Consolas" panose="020B0609020204030204" pitchFamily="49" charset="0"/>
                <a:cs typeface="Consolas" panose="020B0609020204030204" pitchFamily="49" charset="0"/>
              </a:rPr>
              <a:t> - $</a:t>
            </a:r>
            <a:r>
              <a:rPr lang="en-GB" altLang="zh-CN" b="0" dirty="0" err="1">
                <a:latin typeface="Consolas" panose="020B0609020204030204" pitchFamily="49" charset="0"/>
                <a:cs typeface="Consolas" panose="020B0609020204030204" pitchFamily="49" charset="0"/>
              </a:rPr>
              <a:t>remote_user</a:t>
            </a:r>
            <a:r>
              <a:rPr lang="en-GB" altLang="zh-CN" b="0" dirty="0">
                <a:latin typeface="Consolas" panose="020B0609020204030204" pitchFamily="49" charset="0"/>
                <a:cs typeface="Consolas" panose="020B0609020204030204" pitchFamily="49" charset="0"/>
              </a:rPr>
              <a:t> [$</a:t>
            </a:r>
            <a:r>
              <a:rPr lang="en-GB" altLang="zh-CN" b="0" dirty="0" err="1">
                <a:latin typeface="Consolas" panose="020B0609020204030204" pitchFamily="49" charset="0"/>
                <a:cs typeface="Consolas" panose="020B0609020204030204" pitchFamily="49" charset="0"/>
              </a:rPr>
              <a:t>time_local</a:t>
            </a:r>
            <a:r>
              <a:rPr lang="en-GB" altLang="zh-CN" b="0" dirty="0">
                <a:latin typeface="Consolas" panose="020B0609020204030204" pitchFamily="49" charset="0"/>
                <a:cs typeface="Consolas" panose="020B0609020204030204" pitchFamily="49" charset="0"/>
              </a:rPr>
              <a:t>] "$request" $status $</a:t>
            </a:r>
            <a:r>
              <a:rPr lang="en-GB" altLang="zh-CN" b="0" dirty="0" err="1">
                <a:latin typeface="Consolas" panose="020B0609020204030204" pitchFamily="49" charset="0"/>
                <a:cs typeface="Consolas" panose="020B0609020204030204" pitchFamily="49" charset="0"/>
              </a:rPr>
              <a:t>body_bytes_sent</a:t>
            </a:r>
            <a:r>
              <a:rPr lang="en-GB" altLang="zh-CN" b="0" dirty="0">
                <a:latin typeface="Consolas" panose="020B0609020204030204" pitchFamily="49" charset="0"/>
                <a:cs typeface="Consolas" panose="020B0609020204030204" pitchFamily="49" charset="0"/>
              </a:rPr>
              <a:t> </a:t>
            </a:r>
            <a:br>
              <a:rPr lang="en-GB" altLang="zh-CN" b="0" dirty="0">
                <a:latin typeface="Consolas" panose="020B0609020204030204" pitchFamily="49" charset="0"/>
                <a:cs typeface="Consolas" panose="020B0609020204030204" pitchFamily="49" charset="0"/>
              </a:rPr>
            </a:br>
            <a:r>
              <a:rPr lang="en-GB" altLang="zh-CN" b="0" dirty="0">
                <a:latin typeface="Consolas" panose="020B0609020204030204" pitchFamily="49" charset="0"/>
                <a:cs typeface="Consolas" panose="020B0609020204030204" pitchFamily="49" charset="0"/>
              </a:rPr>
              <a:t>"$</a:t>
            </a:r>
            <a:r>
              <a:rPr lang="en-GB" altLang="zh-CN" b="0" dirty="0" err="1">
                <a:latin typeface="Consolas" panose="020B0609020204030204" pitchFamily="49" charset="0"/>
                <a:cs typeface="Consolas" panose="020B0609020204030204" pitchFamily="49" charset="0"/>
              </a:rPr>
              <a:t>http_referer</a:t>
            </a:r>
            <a:r>
              <a:rPr lang="en-GB" altLang="zh-CN" b="0" dirty="0">
                <a:latin typeface="Consolas" panose="020B0609020204030204" pitchFamily="49" charset="0"/>
                <a:cs typeface="Consolas" panose="020B0609020204030204" pitchFamily="49" charset="0"/>
              </a:rPr>
              <a:t>" "$</a:t>
            </a:r>
            <a:r>
              <a:rPr lang="en-GB" altLang="zh-CN" b="0" dirty="0" err="1">
                <a:latin typeface="Consolas" panose="020B0609020204030204" pitchFamily="49" charset="0"/>
                <a:cs typeface="Consolas" panose="020B0609020204030204" pitchFamily="49" charset="0"/>
              </a:rPr>
              <a:t>http_user_agent</a:t>
            </a:r>
            <a:r>
              <a:rPr lang="en-GB" altLang="zh-CN" b="0" dirty="0">
                <a:latin typeface="Consolas" panose="020B0609020204030204" pitchFamily="49" charset="0"/>
                <a:cs typeface="Consolas" panose="020B0609020204030204" pitchFamily="49" charset="0"/>
              </a:rPr>
              <a:t>" </a:t>
            </a:r>
            <a:endParaRPr lang="en-GB" altLang="zh-CN" b="0" dirty="0">
              <a:latin typeface="Consolas" panose="020B0609020204030204" pitchFamily="49" charset="0"/>
              <a:cs typeface="Consolas" panose="020B0609020204030204" pitchFamily="49" charset="0"/>
            </a:endParaRPr>
          </a:p>
          <a:p>
            <a:pPr lvl="1"/>
            <a:r>
              <a:rPr lang="en-US" altLang="zh-CN" b="1" dirty="0">
                <a:solidFill>
                  <a:srgbClr val="C00000"/>
                </a:solidFill>
                <a:latin typeface="+mn-lt"/>
              </a:rPr>
              <a:t>Task (simple log analysis)</a:t>
            </a:r>
            <a:r>
              <a:rPr lang="en-US" altLang="zh-CN" b="0" dirty="0">
                <a:latin typeface="+mn-lt"/>
              </a:rPr>
              <a:t>: how to</a:t>
            </a:r>
            <a:r>
              <a:rPr lang="zh-CN" altLang="en-US" b="0" dirty="0">
                <a:latin typeface="+mn-lt"/>
              </a:rPr>
              <a:t> </a:t>
            </a:r>
            <a:r>
              <a:rPr lang="en-US" altLang="zh-CN" dirty="0"/>
              <a:t>find </a:t>
            </a:r>
            <a:r>
              <a:rPr lang="en-US" altLang="zh-CN" dirty="0">
                <a:solidFill>
                  <a:srgbClr val="FF0000"/>
                </a:solidFill>
              </a:rPr>
              <a:t>top</a:t>
            </a:r>
            <a:r>
              <a:rPr lang="zh-CN" altLang="en-US" dirty="0">
                <a:solidFill>
                  <a:srgbClr val="FF0000"/>
                </a:solidFill>
              </a:rPr>
              <a:t> </a:t>
            </a:r>
            <a:r>
              <a:rPr lang="en-US" altLang="zh-CN" dirty="0">
                <a:solidFill>
                  <a:srgbClr val="FF0000"/>
                </a:solidFill>
              </a:rPr>
              <a:t>five</a:t>
            </a:r>
            <a:r>
              <a:rPr lang="en-US" altLang="zh-CN" dirty="0"/>
              <a:t> popular pages?</a:t>
            </a:r>
            <a:endParaRPr lang="en-US" altLang="zh-CN" dirty="0"/>
          </a:p>
          <a:p>
            <a:pPr lvl="1"/>
            <a:endParaRPr lang="en-GB" altLang="zh-CN" b="0" dirty="0">
              <a:latin typeface="+mn-lt"/>
            </a:endParaRPr>
          </a:p>
          <a:p>
            <a:endParaRPr kumimoji="1" lang="zh-CN" altLang="en-US" dirty="0"/>
          </a:p>
        </p:txBody>
      </p:sp>
      <p:pic>
        <p:nvPicPr>
          <p:cNvPr id="7" name="图片 6"/>
          <p:cNvPicPr>
            <a:picLocks noChangeAspect="1"/>
          </p:cNvPicPr>
          <p:nvPr/>
        </p:nvPicPr>
        <p:blipFill>
          <a:blip r:embed="rId1"/>
          <a:stretch>
            <a:fillRect/>
          </a:stretch>
        </p:blipFill>
        <p:spPr>
          <a:xfrm>
            <a:off x="8425271" y="3107619"/>
            <a:ext cx="658440" cy="658440"/>
          </a:xfrm>
          <a:prstGeom prst="rect">
            <a:avLst/>
          </a:prstGeom>
          <a:solidFill>
            <a:schemeClr val="bg1"/>
          </a:solid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Old days:</a:t>
            </a:r>
            <a:r>
              <a:rPr kumimoji="1" lang="zh-CN" altLang="en-US" dirty="0"/>
              <a:t> </a:t>
            </a:r>
            <a:r>
              <a:rPr kumimoji="1" lang="en-US" altLang="zh-CN" dirty="0"/>
              <a:t>using command line to process the log </a:t>
            </a:r>
            <a:endParaRPr kumimoji="1" lang="zh-CN" altLang="en-US" dirty="0"/>
          </a:p>
        </p:txBody>
      </p:sp>
      <p:sp>
        <p:nvSpPr>
          <p:cNvPr id="3" name="内容占位符 2"/>
          <p:cNvSpPr>
            <a:spLocks noGrp="1"/>
          </p:cNvSpPr>
          <p:nvPr>
            <p:ph idx="1"/>
          </p:nvPr>
        </p:nvSpPr>
        <p:spPr>
          <a:xfrm>
            <a:off x="457200" y="2929508"/>
            <a:ext cx="8229600" cy="2227262"/>
          </a:xfrm>
        </p:spPr>
        <p:txBody>
          <a:bodyPr/>
          <a:lstStyle/>
          <a:p>
            <a:r>
              <a:rPr lang="en-US" altLang="zh-CN" b="0" dirty="0"/>
              <a:t>Find top</a:t>
            </a:r>
            <a:r>
              <a:rPr lang="zh-CN" altLang="en-US" b="0" dirty="0"/>
              <a:t> </a:t>
            </a:r>
            <a:r>
              <a:rPr lang="en-US" altLang="zh-CN" b="0" dirty="0"/>
              <a:t>five most</a:t>
            </a:r>
            <a:r>
              <a:rPr lang="zh-CN" altLang="en-US" b="0" dirty="0"/>
              <a:t> </a:t>
            </a:r>
            <a:r>
              <a:rPr lang="en-US" altLang="zh-CN" b="0" dirty="0"/>
              <a:t>popular pages w/ command line tools</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528638" y="1129308"/>
            <a:ext cx="8229600" cy="1754326"/>
          </a:xfrm>
          <a:prstGeom prst="rect">
            <a:avLst/>
          </a:prstGeom>
          <a:ln>
            <a:solidFill>
              <a:schemeClr val="tx1"/>
            </a:solidFill>
          </a:ln>
        </p:spPr>
        <p:txBody>
          <a:bodyPr wrap="square">
            <a:spAutoFit/>
          </a:bodyPr>
          <a:lstStyle/>
          <a:p>
            <a:r>
              <a:rPr lang="en-GB" altLang="zh-CN" dirty="0">
                <a:latin typeface="Consolas" panose="020B0609020204030204" pitchFamily="49" charset="0"/>
                <a:cs typeface="Consolas" panose="020B0609020204030204" pitchFamily="49" charset="0"/>
              </a:rPr>
              <a:t>216.58.210.78 - - [27/Feb/2015:17:55:11 +0000] </a:t>
            </a:r>
            <a:br>
              <a:rPr lang="en-GB" altLang="zh-CN" dirty="0">
                <a:latin typeface="Consolas" panose="020B0609020204030204" pitchFamily="49" charset="0"/>
                <a:cs typeface="Consolas" panose="020B0609020204030204" pitchFamily="49" charset="0"/>
              </a:rPr>
            </a:br>
            <a:r>
              <a:rPr lang="en-GB" altLang="zh-CN" dirty="0">
                <a:latin typeface="Consolas" panose="020B0609020204030204" pitchFamily="49" charset="0"/>
                <a:cs typeface="Consolas" panose="020B0609020204030204" pitchFamily="49" charset="0"/>
              </a:rPr>
              <a:t>"GET </a:t>
            </a:r>
            <a:r>
              <a:rPr lang="en-GB" altLang="zh-CN" dirty="0">
                <a:highlight>
                  <a:srgbClr val="FFFF00"/>
                </a:highlight>
                <a:latin typeface="Consolas" panose="020B0609020204030204" pitchFamily="49" charset="0"/>
                <a:cs typeface="Consolas" panose="020B0609020204030204" pitchFamily="49" charset="0"/>
              </a:rPr>
              <a:t>/</a:t>
            </a:r>
            <a:r>
              <a:rPr lang="en-GB" altLang="zh-CN" dirty="0" err="1">
                <a:highlight>
                  <a:srgbClr val="FFFF00"/>
                </a:highlight>
                <a:latin typeface="Consolas" panose="020B0609020204030204" pitchFamily="49" charset="0"/>
                <a:cs typeface="Consolas" panose="020B0609020204030204" pitchFamily="49" charset="0"/>
              </a:rPr>
              <a:t>css</a:t>
            </a:r>
            <a:r>
              <a:rPr lang="en-GB" altLang="zh-CN" dirty="0">
                <a:highlight>
                  <a:srgbClr val="FFFF00"/>
                </a:highlight>
                <a:latin typeface="Consolas" panose="020B0609020204030204" pitchFamily="49" charset="0"/>
                <a:cs typeface="Consolas" panose="020B0609020204030204" pitchFamily="49" charset="0"/>
              </a:rPr>
              <a:t>/</a:t>
            </a:r>
            <a:r>
              <a:rPr lang="en-GB" altLang="zh-CN" dirty="0" err="1">
                <a:highlight>
                  <a:srgbClr val="FFFF00"/>
                </a:highlight>
                <a:latin typeface="Consolas" panose="020B0609020204030204" pitchFamily="49" charset="0"/>
                <a:cs typeface="Consolas" panose="020B0609020204030204" pitchFamily="49" charset="0"/>
              </a:rPr>
              <a:t>typography.css</a:t>
            </a:r>
            <a:r>
              <a:rPr lang="en-GB" altLang="zh-CN" dirty="0">
                <a:latin typeface="Consolas" panose="020B0609020204030204" pitchFamily="49" charset="0"/>
                <a:cs typeface="Consolas" panose="020B0609020204030204" pitchFamily="49" charset="0"/>
              </a:rPr>
              <a:t> HTTP/1.1" 200 3377 "http://</a:t>
            </a:r>
            <a:r>
              <a:rPr lang="en-GB" altLang="zh-CN" dirty="0" err="1">
                <a:latin typeface="Consolas" panose="020B0609020204030204" pitchFamily="49" charset="0"/>
                <a:cs typeface="Consolas" panose="020B0609020204030204" pitchFamily="49" charset="0"/>
              </a:rPr>
              <a:t>martin.kleppmann.com</a:t>
            </a:r>
            <a:r>
              <a:rPr lang="en-GB" altLang="zh-CN" dirty="0">
                <a:latin typeface="Consolas" panose="020B0609020204030204" pitchFamily="49" charset="0"/>
                <a:cs typeface="Consolas" panose="020B0609020204030204" pitchFamily="49" charset="0"/>
              </a:rPr>
              <a:t>/" </a:t>
            </a:r>
            <a:br>
              <a:rPr lang="en-GB" altLang="zh-CN" dirty="0">
                <a:latin typeface="Consolas" panose="020B0609020204030204" pitchFamily="49" charset="0"/>
                <a:cs typeface="Consolas" panose="020B0609020204030204" pitchFamily="49" charset="0"/>
              </a:rPr>
            </a:br>
            <a:r>
              <a:rPr lang="en-GB" altLang="zh-CN" dirty="0">
                <a:latin typeface="Consolas" panose="020B0609020204030204" pitchFamily="49" charset="0"/>
                <a:cs typeface="Consolas" panose="020B0609020204030204" pitchFamily="49" charset="0"/>
              </a:rPr>
              <a:t>"Mozilla/5.0 (Macintosh; Intel Mac OS X 10_9_5) </a:t>
            </a:r>
            <a:r>
              <a:rPr lang="en-GB" altLang="zh-CN" dirty="0" err="1">
                <a:latin typeface="Consolas" panose="020B0609020204030204" pitchFamily="49" charset="0"/>
                <a:cs typeface="Consolas" panose="020B0609020204030204" pitchFamily="49" charset="0"/>
              </a:rPr>
              <a:t>AppleWebKit</a:t>
            </a:r>
            <a:r>
              <a:rPr lang="en-GB" altLang="zh-CN" dirty="0">
                <a:latin typeface="Consolas" panose="020B0609020204030204" pitchFamily="49" charset="0"/>
                <a:cs typeface="Consolas" panose="020B0609020204030204" pitchFamily="49" charset="0"/>
              </a:rPr>
              <a:t>/537.36 (KHTML, like Gecko) Chrome/40.0.2214.115 Safari/537.36" </a:t>
            </a:r>
            <a:endParaRPr lang="en-GB" altLang="zh-CN" dirty="0">
              <a:latin typeface="Consolas" panose="020B0609020204030204" pitchFamily="49" charset="0"/>
              <a:cs typeface="Consolas" panose="020B0609020204030204" pitchFamily="49" charset="0"/>
            </a:endParaRPr>
          </a:p>
        </p:txBody>
      </p:sp>
      <p:pic>
        <p:nvPicPr>
          <p:cNvPr id="6" name="图片 5"/>
          <p:cNvPicPr>
            <a:picLocks noChangeAspect="1"/>
          </p:cNvPicPr>
          <p:nvPr/>
        </p:nvPicPr>
        <p:blipFill>
          <a:blip r:embed="rId1"/>
          <a:stretch>
            <a:fillRect/>
          </a:stretch>
        </p:blipFill>
        <p:spPr>
          <a:xfrm>
            <a:off x="1911350" y="3297144"/>
            <a:ext cx="5321300" cy="2235200"/>
          </a:xfrm>
          <a:prstGeom prst="rect">
            <a:avLst/>
          </a:prstGeom>
        </p:spPr>
      </p:pic>
      <p:pic>
        <p:nvPicPr>
          <p:cNvPr id="7" name="图片 6"/>
          <p:cNvPicPr>
            <a:picLocks noChangeAspect="1"/>
          </p:cNvPicPr>
          <p:nvPr/>
        </p:nvPicPr>
        <p:blipFill>
          <a:blip r:embed="rId2"/>
          <a:stretch>
            <a:fillRect/>
          </a:stretch>
        </p:blipFill>
        <p:spPr>
          <a:xfrm>
            <a:off x="8357580" y="2199060"/>
            <a:ext cx="658440" cy="658440"/>
          </a:xfrm>
          <a:prstGeom prst="rect">
            <a:avLst/>
          </a:prstGeom>
          <a:solidFill>
            <a:schemeClr val="bg1"/>
          </a:solid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 command line tools for batch processing</a:t>
            </a:r>
            <a:endParaRPr kumimoji="1" lang="zh-CN" altLang="en-US" dirty="0"/>
          </a:p>
        </p:txBody>
      </p:sp>
      <p:sp>
        <p:nvSpPr>
          <p:cNvPr id="3" name="内容占位符 2"/>
          <p:cNvSpPr>
            <a:spLocks noGrp="1"/>
          </p:cNvSpPr>
          <p:nvPr>
            <p:ph idx="1"/>
          </p:nvPr>
        </p:nvSpPr>
        <p:spPr>
          <a:xfrm>
            <a:off x="457200" y="1089506"/>
            <a:ext cx="8229600" cy="2403484"/>
          </a:xfrm>
        </p:spPr>
        <p:txBody>
          <a:bodyPr/>
          <a:lstStyle/>
          <a:p>
            <a:r>
              <a:rPr lang="en-US" altLang="zh-CN" b="0" dirty="0">
                <a:latin typeface="微软雅黑" panose="020B0503020204020204" charset="-122"/>
                <a:ea typeface="微软雅黑" panose="020B0503020204020204" charset="-122"/>
              </a:rPr>
              <a:t>Find top five most popular pages</a:t>
            </a:r>
            <a:endParaRPr kumimoji="1" lang="en-US" altLang="zh-CN" b="0" dirty="0">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1"/>
          <a:stretch>
            <a:fillRect/>
          </a:stretch>
        </p:blipFill>
        <p:spPr>
          <a:xfrm>
            <a:off x="1911350" y="1496044"/>
            <a:ext cx="5321300" cy="2235200"/>
          </a:xfrm>
          <a:prstGeom prst="rect">
            <a:avLst/>
          </a:prstGeom>
        </p:spPr>
      </p:pic>
      <p:sp>
        <p:nvSpPr>
          <p:cNvPr id="7" name="椭圆 6"/>
          <p:cNvSpPr/>
          <p:nvPr/>
        </p:nvSpPr>
        <p:spPr>
          <a:xfrm>
            <a:off x="525600" y="3949200"/>
            <a:ext cx="288032" cy="288032"/>
          </a:xfrm>
          <a:prstGeom prst="ellipse">
            <a:avLst/>
          </a:prstGeom>
          <a:solidFill>
            <a:schemeClr val="tx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微软雅黑" panose="020B0503020204020204" charset="-122"/>
                <a:ea typeface="微软雅黑" panose="020B0503020204020204" charset="-122"/>
              </a:rPr>
              <a:t>1</a:t>
            </a:r>
            <a:endParaRPr kumimoji="1" lang="en-US" altLang="zh-CN" dirty="0">
              <a:latin typeface="微软雅黑" panose="020B0503020204020204" charset="-122"/>
              <a:ea typeface="微软雅黑" panose="020B0503020204020204" charset="-122"/>
            </a:endParaRPr>
          </a:p>
        </p:txBody>
      </p:sp>
      <p:sp>
        <p:nvSpPr>
          <p:cNvPr id="8" name="椭圆 7"/>
          <p:cNvSpPr/>
          <p:nvPr/>
        </p:nvSpPr>
        <p:spPr>
          <a:xfrm>
            <a:off x="525600" y="4510800"/>
            <a:ext cx="288032" cy="288032"/>
          </a:xfrm>
          <a:prstGeom prst="ellipse">
            <a:avLst/>
          </a:prstGeom>
          <a:solidFill>
            <a:schemeClr val="tx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微软雅黑" panose="020B0503020204020204" charset="-122"/>
                <a:ea typeface="微软雅黑" panose="020B0503020204020204" charset="-122"/>
              </a:rPr>
              <a:t>2</a:t>
            </a:r>
            <a:endParaRPr kumimoji="1" lang="en-US" altLang="zh-CN" dirty="0">
              <a:latin typeface="微软雅黑" panose="020B0503020204020204" charset="-122"/>
              <a:ea typeface="微软雅黑" panose="020B0503020204020204" charset="-122"/>
            </a:endParaRPr>
          </a:p>
        </p:txBody>
      </p:sp>
      <p:sp>
        <p:nvSpPr>
          <p:cNvPr id="9" name="矩形 8"/>
          <p:cNvSpPr/>
          <p:nvPr/>
        </p:nvSpPr>
        <p:spPr>
          <a:xfrm>
            <a:off x="864000" y="3906000"/>
            <a:ext cx="1531188"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Read log file </a:t>
            </a:r>
            <a:endParaRPr kumimoji="1" lang="en-US" altLang="zh-CN" dirty="0">
              <a:latin typeface="微软雅黑" panose="020B0503020204020204" charset="-122"/>
              <a:ea typeface="微软雅黑" panose="020B0503020204020204" charset="-122"/>
            </a:endParaRPr>
          </a:p>
        </p:txBody>
      </p:sp>
      <p:sp>
        <p:nvSpPr>
          <p:cNvPr id="10" name="矩形 9"/>
          <p:cNvSpPr/>
          <p:nvPr/>
        </p:nvSpPr>
        <p:spPr>
          <a:xfrm>
            <a:off x="864000" y="4380670"/>
            <a:ext cx="3506088" cy="646331"/>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Filter the line,</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pick the 7</a:t>
            </a:r>
            <a:r>
              <a:rPr kumimoji="1" lang="en-US" altLang="zh-CN" baseline="30000" dirty="0">
                <a:latin typeface="微软雅黑" panose="020B0503020204020204" charset="-122"/>
                <a:ea typeface="微软雅黑" panose="020B0503020204020204" charset="-122"/>
              </a:rPr>
              <a:t>th</a:t>
            </a:r>
            <a:r>
              <a:rPr kumimoji="1" lang="en-US" altLang="zh-CN" dirty="0">
                <a:latin typeface="微软雅黑" panose="020B0503020204020204" charset="-122"/>
                <a:ea typeface="微软雅黑" panose="020B0503020204020204" charset="-122"/>
              </a:rPr>
              <a:t> token, </a:t>
            </a:r>
            <a:endParaRPr kumimoji="1" lang="en-US" altLang="zh-CN" dirty="0">
              <a:latin typeface="微软雅黑" panose="020B0503020204020204" charset="-122"/>
              <a:ea typeface="微软雅黑" panose="020B0503020204020204" charset="-122"/>
            </a:endParaRPr>
          </a:p>
          <a:p>
            <a:r>
              <a:rPr kumimoji="1" lang="en-US" altLang="zh-CN" dirty="0">
                <a:latin typeface="微软雅黑" panose="020B0503020204020204" charset="-122"/>
                <a:ea typeface="微软雅黑" panose="020B0503020204020204" charset="-122"/>
              </a:rPr>
              <a:t>i.e., </a:t>
            </a:r>
            <a:r>
              <a:rPr lang="en-GB" altLang="zh-CN" dirty="0">
                <a:latin typeface="微软雅黑" panose="020B0503020204020204" charset="-122"/>
                <a:ea typeface="微软雅黑" panose="020B0503020204020204" charset="-122"/>
                <a:cs typeface="Consolas" panose="020B0609020204030204" pitchFamily="49" charset="0"/>
              </a:rPr>
              <a:t>/</a:t>
            </a:r>
            <a:r>
              <a:rPr lang="en-GB" altLang="zh-CN" dirty="0" err="1">
                <a:latin typeface="微软雅黑" panose="020B0503020204020204" charset="-122"/>
                <a:ea typeface="微软雅黑" panose="020B0503020204020204" charset="-122"/>
                <a:cs typeface="Consolas" panose="020B0609020204030204" pitchFamily="49" charset="0"/>
              </a:rPr>
              <a:t>css</a:t>
            </a:r>
            <a:r>
              <a:rPr lang="en-GB" altLang="zh-CN" dirty="0">
                <a:latin typeface="微软雅黑" panose="020B0503020204020204" charset="-122"/>
                <a:ea typeface="微软雅黑" panose="020B0503020204020204" charset="-122"/>
                <a:cs typeface="Consolas" panose="020B0609020204030204" pitchFamily="49" charset="0"/>
              </a:rPr>
              <a:t>/</a:t>
            </a:r>
            <a:r>
              <a:rPr lang="en-GB" altLang="zh-CN" dirty="0" err="1">
                <a:latin typeface="微软雅黑" panose="020B0503020204020204" charset="-122"/>
                <a:ea typeface="微软雅黑" panose="020B0503020204020204" charset="-122"/>
                <a:cs typeface="Consolas" panose="020B0609020204030204" pitchFamily="49" charset="0"/>
              </a:rPr>
              <a:t>typography.css</a:t>
            </a:r>
            <a:r>
              <a:rPr lang="en-GB" altLang="zh-CN" dirty="0">
                <a:latin typeface="微软雅黑" panose="020B0503020204020204" charset="-122"/>
                <a:ea typeface="微软雅黑" panose="020B0503020204020204" charset="-122"/>
                <a:cs typeface="Consolas" panose="020B0609020204030204" pitchFamily="49" charset="0"/>
              </a:rPr>
              <a:t> </a:t>
            </a:r>
            <a:endParaRPr lang="zh-CN" altLang="en-US" dirty="0">
              <a:latin typeface="微软雅黑" panose="020B0503020204020204" charset="-122"/>
              <a:ea typeface="微软雅黑" panose="020B0503020204020204" charset="-122"/>
              <a:cs typeface="Consolas" panose="020B0609020204030204" pitchFamily="49" charset="0"/>
            </a:endParaRPr>
          </a:p>
        </p:txBody>
      </p:sp>
      <p:sp>
        <p:nvSpPr>
          <p:cNvPr id="11" name="椭圆 10"/>
          <p:cNvSpPr/>
          <p:nvPr/>
        </p:nvSpPr>
        <p:spPr>
          <a:xfrm>
            <a:off x="525600" y="5032800"/>
            <a:ext cx="288032" cy="288032"/>
          </a:xfrm>
          <a:prstGeom prst="ellipse">
            <a:avLst/>
          </a:prstGeom>
          <a:solidFill>
            <a:schemeClr val="tx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微软雅黑" panose="020B0503020204020204" charset="-122"/>
                <a:ea typeface="微软雅黑" panose="020B0503020204020204" charset="-122"/>
              </a:rPr>
              <a:t>3</a:t>
            </a:r>
            <a:endParaRPr kumimoji="1" lang="en-US" altLang="zh-CN" dirty="0">
              <a:latin typeface="微软雅黑" panose="020B0503020204020204" charset="-122"/>
              <a:ea typeface="微软雅黑" panose="020B0503020204020204" charset="-122"/>
            </a:endParaRPr>
          </a:p>
        </p:txBody>
      </p:sp>
      <p:sp>
        <p:nvSpPr>
          <p:cNvPr id="12" name="矩形 11"/>
          <p:cNvSpPr/>
          <p:nvPr/>
        </p:nvSpPr>
        <p:spPr>
          <a:xfrm>
            <a:off x="864000" y="4989600"/>
            <a:ext cx="3347959" cy="646331"/>
          </a:xfrm>
          <a:prstGeom prst="rect">
            <a:avLst/>
          </a:prstGeom>
        </p:spPr>
        <p:txBody>
          <a:bodyPr wrap="square">
            <a:spAutoFit/>
          </a:bodyPr>
          <a:lstStyle/>
          <a:p>
            <a:r>
              <a:rPr kumimoji="1" lang="en-US" altLang="zh-CN" dirty="0">
                <a:latin typeface="微软雅黑" panose="020B0503020204020204" charset="-122"/>
                <a:ea typeface="微软雅黑" panose="020B0503020204020204" charset="-122"/>
              </a:rPr>
              <a:t>Sort so that the same requests come together </a:t>
            </a:r>
            <a:endParaRPr kumimoji="1" lang="en-US" altLang="zh-CN" dirty="0">
              <a:latin typeface="微软雅黑" panose="020B0503020204020204" charset="-122"/>
              <a:ea typeface="微软雅黑" panose="020B0503020204020204" charset="-122"/>
            </a:endParaRPr>
          </a:p>
        </p:txBody>
      </p:sp>
      <p:sp>
        <p:nvSpPr>
          <p:cNvPr id="13" name="椭圆 12"/>
          <p:cNvSpPr/>
          <p:nvPr/>
        </p:nvSpPr>
        <p:spPr>
          <a:xfrm>
            <a:off x="4722047" y="3949200"/>
            <a:ext cx="288032" cy="288032"/>
          </a:xfrm>
          <a:prstGeom prst="ellipse">
            <a:avLst/>
          </a:prstGeom>
          <a:solidFill>
            <a:schemeClr val="tx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微软雅黑" panose="020B0503020204020204" charset="-122"/>
                <a:ea typeface="微软雅黑" panose="020B0503020204020204" charset="-122"/>
              </a:rPr>
              <a:t>4</a:t>
            </a:r>
            <a:endParaRPr kumimoji="1" lang="en-US" altLang="zh-CN" dirty="0">
              <a:latin typeface="微软雅黑" panose="020B0503020204020204" charset="-122"/>
              <a:ea typeface="微软雅黑" panose="020B0503020204020204" charset="-122"/>
            </a:endParaRPr>
          </a:p>
        </p:txBody>
      </p:sp>
      <p:sp>
        <p:nvSpPr>
          <p:cNvPr id="14" name="矩形 13"/>
          <p:cNvSpPr/>
          <p:nvPr/>
        </p:nvSpPr>
        <p:spPr>
          <a:xfrm>
            <a:off x="5046047" y="3906000"/>
            <a:ext cx="3987800" cy="645160"/>
          </a:xfrm>
          <a:prstGeom prst="rect">
            <a:avLst/>
          </a:prstGeom>
        </p:spPr>
        <p:txBody>
          <a:bodyPr wrap="none">
            <a:spAutoFit/>
          </a:bodyPr>
          <a:lstStyle/>
          <a:p>
            <a:r>
              <a:rPr lang="en-US" altLang="zh-CN" dirty="0">
                <a:latin typeface="微软雅黑" panose="020B0503020204020204" charset="-122"/>
                <a:ea typeface="微软雅黑" panose="020B0503020204020204" charset="-122"/>
              </a:rPr>
              <a:t>Aggregate,</a:t>
            </a:r>
            <a:r>
              <a:rPr lang="zh-CN" altLang="en-US"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with</a:t>
            </a:r>
            <a:r>
              <a:rPr lang="zh-CN" altLang="en-US"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a</a:t>
            </a:r>
            <a:r>
              <a:rPr lang="zh-CN" altLang="en-US"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counter for</a:t>
            </a:r>
            <a:r>
              <a:rPr lang="zh-CN" altLang="en-US"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each</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line</a:t>
            </a:r>
            <a:endParaRPr lang="zh-CN" altLang="en-US" dirty="0">
              <a:latin typeface="微软雅黑" panose="020B0503020204020204" charset="-122"/>
              <a:ea typeface="微软雅黑" panose="020B0503020204020204" charset="-122"/>
            </a:endParaRPr>
          </a:p>
        </p:txBody>
      </p:sp>
      <p:sp>
        <p:nvSpPr>
          <p:cNvPr id="15" name="椭圆 14"/>
          <p:cNvSpPr/>
          <p:nvPr/>
        </p:nvSpPr>
        <p:spPr>
          <a:xfrm>
            <a:off x="4722047" y="4510800"/>
            <a:ext cx="288032" cy="288032"/>
          </a:xfrm>
          <a:prstGeom prst="ellipse">
            <a:avLst/>
          </a:prstGeom>
          <a:solidFill>
            <a:schemeClr val="tx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微软雅黑" panose="020B0503020204020204" charset="-122"/>
                <a:ea typeface="微软雅黑" panose="020B0503020204020204" charset="-122"/>
              </a:rPr>
              <a:t>5</a:t>
            </a:r>
            <a:endParaRPr kumimoji="1" lang="en-US" altLang="zh-CN" dirty="0">
              <a:latin typeface="微软雅黑" panose="020B0503020204020204" charset="-122"/>
              <a:ea typeface="微软雅黑" panose="020B0503020204020204" charset="-122"/>
            </a:endParaRPr>
          </a:p>
        </p:txBody>
      </p:sp>
      <p:sp>
        <p:nvSpPr>
          <p:cNvPr id="16" name="矩形 15"/>
          <p:cNvSpPr/>
          <p:nvPr/>
        </p:nvSpPr>
        <p:spPr>
          <a:xfrm>
            <a:off x="5046047" y="4469179"/>
            <a:ext cx="3223959" cy="369332"/>
          </a:xfrm>
          <a:prstGeom prst="rect">
            <a:avLst/>
          </a:prstGeom>
        </p:spPr>
        <p:txBody>
          <a:bodyPr wrap="none">
            <a:spAutoFit/>
          </a:bodyPr>
          <a:lstStyle/>
          <a:p>
            <a:r>
              <a:rPr lang="en-US" altLang="zh-CN" dirty="0">
                <a:latin typeface="微软雅黑" panose="020B0503020204020204" charset="-122"/>
                <a:ea typeface="微软雅黑" panose="020B0503020204020204" charset="-122"/>
              </a:rPr>
              <a:t>Sort again</a:t>
            </a:r>
            <a:r>
              <a:rPr lang="zh-CN" altLang="en-US"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(using</a:t>
            </a:r>
            <a:r>
              <a:rPr lang="zh-CN" altLang="en-US"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the</a:t>
            </a:r>
            <a:r>
              <a:rPr lang="zh-CN" altLang="en-US"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counter)</a:t>
            </a:r>
            <a:endParaRPr lang="zh-CN" altLang="en-US" dirty="0">
              <a:latin typeface="微软雅黑" panose="020B0503020204020204" charset="-122"/>
              <a:ea typeface="微软雅黑" panose="020B0503020204020204" charset="-122"/>
            </a:endParaRPr>
          </a:p>
        </p:txBody>
      </p:sp>
      <p:sp>
        <p:nvSpPr>
          <p:cNvPr id="17" name="椭圆 16"/>
          <p:cNvSpPr/>
          <p:nvPr/>
        </p:nvSpPr>
        <p:spPr>
          <a:xfrm>
            <a:off x="4722047" y="5032800"/>
            <a:ext cx="288032" cy="288032"/>
          </a:xfrm>
          <a:prstGeom prst="ellipse">
            <a:avLst/>
          </a:prstGeom>
          <a:solidFill>
            <a:schemeClr val="tx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微软雅黑" panose="020B0503020204020204" charset="-122"/>
                <a:ea typeface="微软雅黑" panose="020B0503020204020204" charset="-122"/>
              </a:rPr>
              <a:t>6</a:t>
            </a:r>
            <a:endParaRPr kumimoji="1" lang="en-US" altLang="zh-CN" dirty="0">
              <a:latin typeface="微软雅黑" panose="020B0503020204020204" charset="-122"/>
              <a:ea typeface="微软雅黑" panose="020B0503020204020204" charset="-122"/>
            </a:endParaRPr>
          </a:p>
        </p:txBody>
      </p:sp>
      <p:sp>
        <p:nvSpPr>
          <p:cNvPr id="18" name="矩形 17"/>
          <p:cNvSpPr/>
          <p:nvPr/>
        </p:nvSpPr>
        <p:spPr>
          <a:xfrm>
            <a:off x="5046047" y="4989600"/>
            <a:ext cx="1736373" cy="369332"/>
          </a:xfrm>
          <a:prstGeom prst="rect">
            <a:avLst/>
          </a:prstGeom>
        </p:spPr>
        <p:txBody>
          <a:bodyPr wrap="none">
            <a:spAutoFit/>
          </a:bodyPr>
          <a:lstStyle/>
          <a:p>
            <a:r>
              <a:rPr lang="en-US" altLang="zh-CN" dirty="0">
                <a:latin typeface="微软雅黑" panose="020B0503020204020204" charset="-122"/>
                <a:ea typeface="微软雅黑" panose="020B0503020204020204" charset="-122"/>
              </a:rPr>
              <a:t>Print 1-5 items </a:t>
            </a:r>
            <a:endParaRPr lang="en-US" altLang="zh-CN" dirty="0">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Does batch processing with command line tools </a:t>
            </a:r>
            <a:r>
              <a:rPr kumimoji="1" lang="en-US" altLang="zh-CN" b="1" dirty="0"/>
              <a:t>scale</a:t>
            </a:r>
            <a:r>
              <a:rPr kumimoji="1" lang="en-US" altLang="zh-CN" dirty="0"/>
              <a:t>? </a:t>
            </a:r>
            <a:endParaRPr kumimoji="1" lang="zh-CN" altLang="en-US" b="1" dirty="0"/>
          </a:p>
        </p:txBody>
      </p:sp>
      <p:sp>
        <p:nvSpPr>
          <p:cNvPr id="3" name="内容占位符 2"/>
          <p:cNvSpPr>
            <a:spLocks noGrp="1"/>
          </p:cNvSpPr>
          <p:nvPr>
            <p:ph idx="1"/>
          </p:nvPr>
        </p:nvSpPr>
        <p:spPr>
          <a:xfrm>
            <a:off x="457200" y="3649588"/>
            <a:ext cx="8229600" cy="1647374"/>
          </a:xfrm>
        </p:spPr>
        <p:txBody>
          <a:bodyPr/>
          <a:lstStyle/>
          <a:p>
            <a:r>
              <a:rPr kumimoji="1" lang="en-US" altLang="zh-CN" b="0" dirty="0"/>
              <a:t>Command line tools are mostly </a:t>
            </a:r>
            <a:r>
              <a:rPr kumimoji="1" lang="en-US" altLang="zh-CN" dirty="0">
                <a:solidFill>
                  <a:srgbClr val="C00000"/>
                </a:solidFill>
              </a:rPr>
              <a:t>single-threaded</a:t>
            </a:r>
            <a:r>
              <a:rPr kumimoji="1" lang="en-US" altLang="zh-CN" b="0" dirty="0"/>
              <a:t>, and </a:t>
            </a:r>
            <a:r>
              <a:rPr kumimoji="1" lang="en-US" altLang="zh-CN" dirty="0">
                <a:solidFill>
                  <a:srgbClr val="C00000"/>
                </a:solidFill>
              </a:rPr>
              <a:t>single-machine</a:t>
            </a:r>
            <a:endParaRPr kumimoji="1" lang="en-US" altLang="zh-CN" dirty="0">
              <a:solidFill>
                <a:srgbClr val="C00000"/>
              </a:solidFill>
            </a:endParaRPr>
          </a:p>
          <a:p>
            <a:pPr lvl="1"/>
            <a:r>
              <a:rPr kumimoji="1" lang="zh-CN" altLang="en-US" dirty="0"/>
              <a:t>     </a:t>
            </a:r>
            <a:r>
              <a:rPr kumimoji="1" lang="en-US" altLang="zh-CN" dirty="0"/>
              <a:t>:</a:t>
            </a:r>
            <a:r>
              <a:rPr kumimoji="1" lang="zh-CN" altLang="en-US" dirty="0"/>
              <a:t> </a:t>
            </a:r>
            <a:r>
              <a:rPr kumimoji="1" lang="en-US" altLang="zh-CN" dirty="0"/>
              <a:t>scalability is restricted by the disk capacity</a:t>
            </a:r>
            <a:endParaRPr kumimoji="1" lang="en-US" altLang="zh-CN" dirty="0"/>
          </a:p>
          <a:p>
            <a:pPr lvl="1"/>
            <a:r>
              <a:rPr kumimoji="1" lang="zh-CN" altLang="en-US" b="0" dirty="0"/>
              <a:t>     ～      </a:t>
            </a:r>
            <a:r>
              <a:rPr kumimoji="1" lang="en-US" altLang="zh-CN" b="0" dirty="0"/>
              <a:t> :</a:t>
            </a:r>
            <a:r>
              <a:rPr kumimoji="1" lang="zh-CN" altLang="en-US" b="0" dirty="0"/>
              <a:t> </a:t>
            </a:r>
            <a:r>
              <a:rPr kumimoji="1" lang="en-US" altLang="zh-CN" b="0" dirty="0"/>
              <a:t>restricted by single-thread computing power</a:t>
            </a:r>
            <a:endParaRPr kumimoji="1" lang="en-US" altLang="zh-CN" b="0" dirty="0"/>
          </a:p>
          <a:p>
            <a:pPr lvl="1"/>
            <a:r>
              <a:rPr kumimoji="1" lang="zh-CN" altLang="en-US" b="0" dirty="0"/>
              <a:t>     </a:t>
            </a:r>
            <a:r>
              <a:rPr kumimoji="1" lang="zh-CN" altLang="en-US" dirty="0"/>
              <a:t>～</a:t>
            </a:r>
            <a:r>
              <a:rPr kumimoji="1" lang="en-US" altLang="zh-CN" dirty="0"/>
              <a:t>   </a:t>
            </a:r>
            <a:r>
              <a:rPr kumimoji="1" lang="zh-CN" altLang="en-US" dirty="0"/>
              <a:t>   </a:t>
            </a:r>
            <a:r>
              <a:rPr kumimoji="1" lang="en-US" altLang="zh-CN" dirty="0"/>
              <a:t> :</a:t>
            </a:r>
            <a:r>
              <a:rPr kumimoji="1" lang="zh-CN" altLang="en-US" dirty="0"/>
              <a:t> </a:t>
            </a:r>
            <a:r>
              <a:rPr kumimoji="1" lang="en-US" altLang="zh-CN" dirty="0"/>
              <a:t>also</a:t>
            </a:r>
            <a:r>
              <a:rPr kumimoji="1" lang="zh-CN" altLang="en-US" dirty="0"/>
              <a:t> </a:t>
            </a:r>
            <a:r>
              <a:rPr kumimoji="1" lang="en-US" altLang="zh-CN" dirty="0"/>
              <a:t>restricted by the machine’s DRAM capacity</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911350" y="1129308"/>
            <a:ext cx="5321300" cy="2235200"/>
          </a:xfrm>
          <a:prstGeom prst="rect">
            <a:avLst/>
          </a:prstGeom>
          <a:ln w="19050">
            <a:solidFill>
              <a:schemeClr val="tx1"/>
            </a:solidFill>
          </a:ln>
        </p:spPr>
      </p:pic>
      <p:sp>
        <p:nvSpPr>
          <p:cNvPr id="6" name="椭圆 5"/>
          <p:cNvSpPr/>
          <p:nvPr/>
        </p:nvSpPr>
        <p:spPr>
          <a:xfrm>
            <a:off x="899592" y="4081636"/>
            <a:ext cx="288032" cy="288032"/>
          </a:xfrm>
          <a:prstGeom prst="ellipse">
            <a:avLst/>
          </a:prstGeom>
          <a:solidFill>
            <a:schemeClr val="tx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7" name="椭圆 6"/>
          <p:cNvSpPr/>
          <p:nvPr/>
        </p:nvSpPr>
        <p:spPr>
          <a:xfrm>
            <a:off x="903875" y="4473275"/>
            <a:ext cx="288032" cy="288032"/>
          </a:xfrm>
          <a:prstGeom prst="ellipse">
            <a:avLst/>
          </a:prstGeom>
          <a:solidFill>
            <a:schemeClr val="tx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8" name="椭圆 7"/>
          <p:cNvSpPr/>
          <p:nvPr/>
        </p:nvSpPr>
        <p:spPr>
          <a:xfrm>
            <a:off x="1547664" y="4473275"/>
            <a:ext cx="288032" cy="288032"/>
          </a:xfrm>
          <a:prstGeom prst="ellipse">
            <a:avLst/>
          </a:prstGeom>
          <a:solidFill>
            <a:schemeClr val="tx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6</a:t>
            </a:r>
            <a:endParaRPr kumimoji="1" lang="zh-CN" altLang="en-US" dirty="0"/>
          </a:p>
        </p:txBody>
      </p:sp>
      <p:sp>
        <p:nvSpPr>
          <p:cNvPr id="9" name="椭圆 8"/>
          <p:cNvSpPr/>
          <p:nvPr/>
        </p:nvSpPr>
        <p:spPr>
          <a:xfrm>
            <a:off x="903875" y="4859946"/>
            <a:ext cx="288032" cy="288032"/>
          </a:xfrm>
          <a:prstGeom prst="ellipse">
            <a:avLst/>
          </a:prstGeom>
          <a:solidFill>
            <a:schemeClr val="tx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0" name="椭圆 9"/>
          <p:cNvSpPr/>
          <p:nvPr/>
        </p:nvSpPr>
        <p:spPr>
          <a:xfrm>
            <a:off x="1547664" y="4859946"/>
            <a:ext cx="288032" cy="288032"/>
          </a:xfrm>
          <a:prstGeom prst="ellipse">
            <a:avLst/>
          </a:prstGeom>
          <a:solidFill>
            <a:schemeClr val="tx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6</a:t>
            </a:r>
            <a:endParaRPr kumimoji="1" lang="zh-CN" altLang="en-US" dirty="0"/>
          </a:p>
        </p:txBody>
      </p:sp>
      <p:sp>
        <p:nvSpPr>
          <p:cNvPr id="11" name="Rectangle 5"/>
          <p:cNvSpPr/>
          <p:nvPr/>
        </p:nvSpPr>
        <p:spPr>
          <a:xfrm>
            <a:off x="457200" y="5264432"/>
            <a:ext cx="8313912" cy="369332"/>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pPr algn="ctr"/>
            <a:r>
              <a:rPr lang="en-US" altLang="zh-CN" b="1" dirty="0">
                <a:latin typeface="+mn-ea"/>
                <a:cs typeface="Verdana" panose="020B0604030504040204" pitchFamily="34" charset="0"/>
              </a:rPr>
              <a:t>DSM helps little for single-threaded programs</a:t>
            </a:r>
            <a:endParaRPr lang="en-US" altLang="zh-CN" b="1" dirty="0">
              <a:solidFill>
                <a:srgbClr val="C00000"/>
              </a:solidFill>
              <a:latin typeface="+mn-ea"/>
              <a:cs typeface="Verdana" panose="020B0604030504040204" pitchFamily="34" charset="0"/>
            </a:endParaRPr>
          </a:p>
        </p:txBody>
      </p:sp>
      <p:sp>
        <p:nvSpPr>
          <p:cNvPr id="12" name="矩形 11"/>
          <p:cNvSpPr/>
          <p:nvPr/>
        </p:nvSpPr>
        <p:spPr>
          <a:xfrm>
            <a:off x="402894" y="4068324"/>
            <a:ext cx="5400600" cy="360040"/>
          </a:xfrm>
          <a:prstGeom prst="rect">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标注 12"/>
          <p:cNvSpPr/>
          <p:nvPr/>
        </p:nvSpPr>
        <p:spPr>
          <a:xfrm>
            <a:off x="6444208" y="4022075"/>
            <a:ext cx="2304256" cy="510297"/>
          </a:xfrm>
          <a:prstGeom prst="wedgeRectCallout">
            <a:avLst>
              <a:gd name="adj1" fmla="val -67824"/>
              <a:gd name="adj2" fmla="val 17801"/>
            </a:avLst>
          </a:prstGeom>
          <a:solidFill>
            <a:schemeClr val="bg1"/>
          </a:solid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6610795" y="4079094"/>
            <a:ext cx="2070410" cy="369332"/>
          </a:xfrm>
          <a:prstGeom prst="rect">
            <a:avLst/>
          </a:prstGeom>
          <a:noFill/>
        </p:spPr>
        <p:txBody>
          <a:bodyPr wrap="square">
            <a:spAutoFit/>
          </a:bodyPr>
          <a:lstStyle/>
          <a:p>
            <a:r>
              <a:rPr kumimoji="1" lang="en-US" altLang="zh-CN" b="0" dirty="0"/>
              <a:t>Scale using GFS</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We need distributed computing </a:t>
            </a:r>
            <a:endParaRPr kumimoji="1" lang="zh-CN" altLang="en-US" dirty="0"/>
          </a:p>
        </p:txBody>
      </p:sp>
      <p:sp>
        <p:nvSpPr>
          <p:cNvPr id="3" name="内容占位符 2"/>
          <p:cNvSpPr>
            <a:spLocks noGrp="1"/>
          </p:cNvSpPr>
          <p:nvPr>
            <p:ph idx="1"/>
          </p:nvPr>
        </p:nvSpPr>
        <p:spPr>
          <a:xfrm>
            <a:off x="457200" y="1129308"/>
            <a:ext cx="8229600" cy="2448272"/>
          </a:xfrm>
        </p:spPr>
        <p:txBody>
          <a:bodyPr>
            <a:normAutofit/>
          </a:bodyPr>
          <a:lstStyle/>
          <a:p>
            <a:r>
              <a:rPr kumimoji="1" lang="en-US" altLang="zh-CN" dirty="0">
                <a:solidFill>
                  <a:srgbClr val="C00000"/>
                </a:solidFill>
              </a:rPr>
              <a:t>Multiprocessor</a:t>
            </a:r>
            <a:r>
              <a:rPr kumimoji="1" lang="en-US" altLang="zh-CN" b="0" dirty="0"/>
              <a:t> systems </a:t>
            </a:r>
            <a:r>
              <a:rPr kumimoji="1" lang="en-US" altLang="zh-CN" dirty="0">
                <a:solidFill>
                  <a:srgbClr val="C00000"/>
                </a:solidFill>
              </a:rPr>
              <a:t>don’t scale enough</a:t>
            </a:r>
            <a:endParaRPr kumimoji="1" lang="en-US" altLang="zh-CN" dirty="0">
              <a:solidFill>
                <a:srgbClr val="C00000"/>
              </a:solidFill>
            </a:endParaRPr>
          </a:p>
          <a:p>
            <a:r>
              <a:rPr kumimoji="1" lang="en-US" altLang="zh-CN" dirty="0">
                <a:solidFill>
                  <a:srgbClr val="C00000"/>
                </a:solidFill>
              </a:rPr>
              <a:t>Disney’s </a:t>
            </a:r>
            <a:r>
              <a:rPr kumimoji="1" lang="en-US" altLang="zh-CN" i="1" dirty="0">
                <a:solidFill>
                  <a:srgbClr val="C00000"/>
                </a:solidFill>
              </a:rPr>
              <a:t>Cars 2</a:t>
            </a:r>
            <a:r>
              <a:rPr kumimoji="1" lang="en-US" altLang="zh-CN" b="0" dirty="0"/>
              <a:t> required 11.5 hours to render each frame (average)</a:t>
            </a:r>
            <a:endParaRPr kumimoji="1" lang="en-US" altLang="zh-CN" b="0" dirty="0"/>
          </a:p>
          <a:p>
            <a:pPr lvl="1"/>
            <a:r>
              <a:rPr kumimoji="1" lang="en-US" altLang="zh-CN" dirty="0"/>
              <a:t>Some took 90 hours</a:t>
            </a:r>
            <a:endParaRPr kumimoji="1" lang="en-US" altLang="zh-CN" dirty="0"/>
          </a:p>
          <a:p>
            <a:pPr lvl="1"/>
            <a:r>
              <a:rPr kumimoji="1" lang="en-US" altLang="zh-CN" dirty="0"/>
              <a:t>~152,640 frames = 1,755,360 hours = 200years for a single core</a:t>
            </a:r>
            <a:endParaRPr kumimoji="1" lang="en-US" altLang="zh-CN" dirty="0"/>
          </a:p>
          <a:p>
            <a:pPr lvl="1"/>
            <a:r>
              <a:rPr kumimoji="1" lang="en-US" altLang="zh-CN" dirty="0"/>
              <a:t>12,500 cores on Dell render blades</a:t>
            </a:r>
            <a:endParaRPr kumimoji="1" lang="en-US" altLang="zh-CN" dirty="0"/>
          </a:p>
          <a:p>
            <a:endParaRPr kumimoji="1" lang="en-US" altLang="zh-CN"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2052" name="Picture 4" descr="Render farms and other services: How it can help you with a deadlin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1366" y="3361555"/>
            <a:ext cx="2734670" cy="18197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93" y="3361556"/>
            <a:ext cx="4347592" cy="18197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Complex tasks require distributed computing</a:t>
            </a:r>
            <a:endParaRPr kumimoji="1" lang="zh-CN" altLang="en-US" dirty="0"/>
          </a:p>
        </p:txBody>
      </p:sp>
      <p:sp>
        <p:nvSpPr>
          <p:cNvPr id="3" name="内容占位符 2"/>
          <p:cNvSpPr>
            <a:spLocks noGrp="1"/>
          </p:cNvSpPr>
          <p:nvPr>
            <p:ph idx="1"/>
          </p:nvPr>
        </p:nvSpPr>
        <p:spPr>
          <a:xfrm>
            <a:off x="457200" y="1129308"/>
            <a:ext cx="8229600" cy="4356826"/>
          </a:xfrm>
        </p:spPr>
        <p:txBody>
          <a:bodyPr>
            <a:normAutofit/>
          </a:bodyPr>
          <a:lstStyle/>
          <a:p>
            <a:r>
              <a:rPr kumimoji="1" lang="en-US" altLang="zh-CN" dirty="0">
                <a:solidFill>
                  <a:srgbClr val="C00000"/>
                </a:solidFill>
              </a:rPr>
              <a:t>Multiprocessor</a:t>
            </a:r>
            <a:r>
              <a:rPr kumimoji="1" lang="en-US" altLang="zh-CN" b="0" dirty="0"/>
              <a:t> system </a:t>
            </a:r>
            <a:r>
              <a:rPr kumimoji="1" lang="en-US" altLang="zh-CN" dirty="0">
                <a:solidFill>
                  <a:srgbClr val="C00000"/>
                </a:solidFill>
              </a:rPr>
              <a:t>don’t scale enough</a:t>
            </a:r>
            <a:endParaRPr kumimoji="1" lang="en-US" altLang="zh-CN" dirty="0">
              <a:solidFill>
                <a:srgbClr val="C00000"/>
              </a:solidFill>
            </a:endParaRPr>
          </a:p>
          <a:p>
            <a:r>
              <a:rPr kumimoji="1" lang="en-US" altLang="zh-CN" dirty="0">
                <a:solidFill>
                  <a:srgbClr val="C00000"/>
                </a:solidFill>
              </a:rPr>
              <a:t>Disney’s </a:t>
            </a:r>
            <a:r>
              <a:rPr kumimoji="1" lang="en-US" altLang="zh-CN" i="1" dirty="0">
                <a:solidFill>
                  <a:srgbClr val="C00000"/>
                </a:solidFill>
              </a:rPr>
              <a:t>Cars 2</a:t>
            </a:r>
            <a:r>
              <a:rPr kumimoji="1" lang="en-US" altLang="zh-CN" dirty="0">
                <a:solidFill>
                  <a:srgbClr val="C00000"/>
                </a:solidFill>
              </a:rPr>
              <a:t> </a:t>
            </a:r>
            <a:r>
              <a:rPr kumimoji="1" lang="en-US" altLang="zh-CN" b="0" dirty="0"/>
              <a:t>required 11.5 hours to render each frame (average)</a:t>
            </a:r>
            <a:endParaRPr kumimoji="1" lang="en-US" altLang="zh-CN" b="0" dirty="0"/>
          </a:p>
          <a:p>
            <a:pPr lvl="1"/>
            <a:r>
              <a:rPr kumimoji="1" lang="en-US" altLang="zh-CN" dirty="0"/>
              <a:t>some took 90 hours</a:t>
            </a:r>
            <a:endParaRPr kumimoji="1" lang="en-US" altLang="zh-CN" dirty="0"/>
          </a:p>
          <a:p>
            <a:pPr lvl="1"/>
            <a:r>
              <a:rPr kumimoji="1" lang="en-US" altLang="zh-CN" dirty="0"/>
              <a:t>~152,640 frames = 1,755,360 hours = 200years for a single core</a:t>
            </a:r>
            <a:endParaRPr kumimoji="1" lang="en-US" altLang="zh-CN" dirty="0"/>
          </a:p>
          <a:p>
            <a:pPr lvl="1"/>
            <a:r>
              <a:rPr kumimoji="1" lang="en-US" altLang="zh-CN" dirty="0"/>
              <a:t>12,500 cores on Dell render blades</a:t>
            </a:r>
            <a:endParaRPr kumimoji="1" lang="en-US" altLang="zh-CN" dirty="0"/>
          </a:p>
          <a:p>
            <a:r>
              <a:rPr kumimoji="1" lang="en-US" altLang="zh-CN" dirty="0">
                <a:solidFill>
                  <a:srgbClr val="C00000"/>
                </a:solidFill>
              </a:rPr>
              <a:t>Google</a:t>
            </a:r>
            <a:endParaRPr kumimoji="1" lang="en-US" altLang="zh-CN" dirty="0">
              <a:solidFill>
                <a:srgbClr val="C00000"/>
              </a:solidFill>
            </a:endParaRPr>
          </a:p>
          <a:p>
            <a:pPr lvl="1"/>
            <a:r>
              <a:rPr kumimoji="1" lang="en-US" altLang="zh-CN" dirty="0">
                <a:solidFill>
                  <a:schemeClr val="tx1"/>
                </a:solidFill>
              </a:rPr>
              <a:t>Approximately 1 billion queries per day</a:t>
            </a:r>
            <a:endParaRPr kumimoji="1" lang="en-US" altLang="zh-CN" dirty="0">
              <a:solidFill>
                <a:schemeClr val="tx1"/>
              </a:solidFill>
            </a:endParaRPr>
          </a:p>
          <a:p>
            <a:pPr lvl="1"/>
            <a:r>
              <a:rPr kumimoji="1" lang="en-US" altLang="zh-CN" dirty="0">
                <a:solidFill>
                  <a:schemeClr val="tx1"/>
                </a:solidFill>
              </a:rPr>
              <a:t>Index &gt; 25 billion web pages</a:t>
            </a:r>
            <a:endParaRPr kumimoji="1" lang="en-US" altLang="zh-CN" dirty="0">
              <a:solidFill>
                <a:schemeClr val="tx1"/>
              </a:solidFill>
            </a:endParaRPr>
          </a:p>
          <a:p>
            <a:pPr lvl="1"/>
            <a:r>
              <a:rPr kumimoji="1" lang="en-US" altLang="zh-CN" dirty="0">
                <a:solidFill>
                  <a:schemeClr val="tx1"/>
                </a:solidFill>
              </a:rPr>
              <a:t>Hundreds of thousands of servers</a:t>
            </a:r>
            <a:endParaRPr kumimoji="1" lang="en-US" altLang="zh-CN" dirty="0">
              <a:solidFill>
                <a:schemeClr val="tx1"/>
              </a:solidFill>
            </a:endParaRPr>
          </a:p>
          <a:p>
            <a:endParaRPr kumimoji="1" lang="en-US" altLang="zh-CN" dirty="0">
              <a:solidFill>
                <a:srgbClr val="C00000"/>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alphaModFix amt="27000"/>
          </a:blip>
          <a:stretch>
            <a:fillRect/>
          </a:stretch>
        </p:blipFill>
        <p:spPr>
          <a:xfrm>
            <a:off x="256735" y="1149539"/>
            <a:ext cx="9292009" cy="4439515"/>
          </a:xfrm>
          <a:prstGeom prst="rect">
            <a:avLst/>
          </a:prstGeom>
        </p:spPr>
      </p:pic>
      <p:sp>
        <p:nvSpPr>
          <p:cNvPr id="2" name="标题 1"/>
          <p:cNvSpPr>
            <a:spLocks noGrp="1"/>
          </p:cNvSpPr>
          <p:nvPr>
            <p:ph type="title"/>
          </p:nvPr>
        </p:nvSpPr>
        <p:spPr/>
        <p:txBody>
          <a:bodyPr/>
          <a:lstStyle/>
          <a:p>
            <a:r>
              <a:rPr kumimoji="1" lang="en-US" altLang="zh-CN" dirty="0"/>
              <a:t>Scalable websites overview</a:t>
            </a:r>
            <a:endParaRPr kumimoji="1" lang="zh-CN" altLang="en-US" dirty="0"/>
          </a:p>
        </p:txBody>
      </p:sp>
      <p:sp>
        <p:nvSpPr>
          <p:cNvPr id="3" name="内容占位符 2"/>
          <p:cNvSpPr>
            <a:spLocks noGrp="1"/>
          </p:cNvSpPr>
          <p:nvPr>
            <p:ph idx="1"/>
          </p:nvPr>
        </p:nvSpPr>
        <p:spPr>
          <a:xfrm>
            <a:off x="457200" y="1129308"/>
            <a:ext cx="4483299" cy="3771636"/>
          </a:xfrm>
        </p:spPr>
        <p:txBody>
          <a:bodyPr/>
          <a:lstStyle/>
          <a:p>
            <a:r>
              <a:rPr kumimoji="1" lang="en-US" altLang="zh-CN" b="0" dirty="0"/>
              <a:t>Scalable websites powered by </a:t>
            </a:r>
            <a:r>
              <a:rPr kumimoji="1" lang="en-US" altLang="zh-CN" b="0" dirty="0">
                <a:solidFill>
                  <a:schemeClr val="tx1"/>
                </a:solidFill>
              </a:rPr>
              <a:t>distributed systems </a:t>
            </a:r>
            <a:endParaRPr kumimoji="1" lang="en-US" altLang="zh-CN" b="0" dirty="0">
              <a:solidFill>
                <a:schemeClr val="tx1"/>
              </a:solidFill>
            </a:endParaRPr>
          </a:p>
          <a:p>
            <a:pPr lvl="1"/>
            <a:r>
              <a:rPr kumimoji="1" lang="en-US" altLang="zh-CN" dirty="0"/>
              <a:t>For </a:t>
            </a:r>
            <a:r>
              <a:rPr kumimoji="1" lang="en-US" altLang="zh-CN" b="1" dirty="0">
                <a:solidFill>
                  <a:srgbClr val="C00000"/>
                </a:solidFill>
              </a:rPr>
              <a:t>request handling</a:t>
            </a:r>
            <a:r>
              <a:rPr kumimoji="1" lang="en-US" altLang="zh-CN" dirty="0"/>
              <a:t>, data storage </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grpSp>
        <p:nvGrpSpPr>
          <p:cNvPr id="14" name="组合 13"/>
          <p:cNvGrpSpPr/>
          <p:nvPr/>
        </p:nvGrpSpPr>
        <p:grpSpPr>
          <a:xfrm>
            <a:off x="3419872" y="2785492"/>
            <a:ext cx="1703228" cy="1049410"/>
            <a:chOff x="5882155" y="4329138"/>
            <a:chExt cx="1703228" cy="1049410"/>
          </a:xfrm>
        </p:grpSpPr>
        <p:sp>
          <p:nvSpPr>
            <p:cNvPr id="15" name="矩形 14"/>
            <p:cNvSpPr/>
            <p:nvPr/>
          </p:nvSpPr>
          <p:spPr>
            <a:xfrm>
              <a:off x="5882155" y="4329138"/>
              <a:ext cx="1703228" cy="90044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16" name="圆角矩形 15"/>
            <p:cNvSpPr/>
            <p:nvPr/>
          </p:nvSpPr>
          <p:spPr>
            <a:xfrm>
              <a:off x="5919232" y="4422093"/>
              <a:ext cx="1564153" cy="64325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Application #1</a:t>
              </a:r>
              <a:endParaRPr kumimoji="1" lang="en-US" altLang="zh-CN" sz="1200" b="1" dirty="0">
                <a:solidFill>
                  <a:schemeClr val="tx1"/>
                </a:solidFill>
              </a:endParaRPr>
            </a:p>
            <a:p>
              <a:pPr algn="ctr"/>
              <a:r>
                <a:rPr kumimoji="1" lang="en-US" altLang="zh-CN" sz="1200" dirty="0">
                  <a:solidFill>
                    <a:schemeClr val="tx1"/>
                  </a:solidFill>
                </a:rPr>
                <a:t>generate the page</a:t>
              </a:r>
              <a:endParaRPr kumimoji="1" lang="en-US" altLang="zh-CN" sz="1200" dirty="0">
                <a:solidFill>
                  <a:schemeClr val="tx1"/>
                </a:solidFill>
              </a:endParaRPr>
            </a:p>
          </p:txBody>
        </p:sp>
        <p:sp>
          <p:nvSpPr>
            <p:cNvPr id="17" name="矩形 16"/>
            <p:cNvSpPr/>
            <p:nvPr/>
          </p:nvSpPr>
          <p:spPr>
            <a:xfrm>
              <a:off x="5999834" y="5101549"/>
              <a:ext cx="1402948" cy="276999"/>
            </a:xfrm>
            <a:prstGeom prst="rect">
              <a:avLst/>
            </a:prstGeom>
            <a:solidFill>
              <a:schemeClr val="bg1"/>
            </a:solidFill>
          </p:spPr>
          <p:txBody>
            <a:bodyPr wrap="none">
              <a:spAutoFit/>
            </a:bodyPr>
            <a:lstStyle/>
            <a:p>
              <a:r>
                <a:rPr kumimoji="1" lang="en-US" altLang="zh-CN" sz="1200" dirty="0">
                  <a:solidFill>
                    <a:srgbClr val="000000"/>
                  </a:solidFill>
                </a:rPr>
                <a:t>Application server</a:t>
              </a:r>
              <a:endParaRPr lang="zh-CN" altLang="en-US" sz="1200" dirty="0"/>
            </a:p>
          </p:txBody>
        </p:sp>
      </p:grpSp>
      <p:sp>
        <p:nvSpPr>
          <p:cNvPr id="18" name="任意形状 17"/>
          <p:cNvSpPr/>
          <p:nvPr/>
        </p:nvSpPr>
        <p:spPr>
          <a:xfrm>
            <a:off x="2791984" y="2943592"/>
            <a:ext cx="680937" cy="425574"/>
          </a:xfrm>
          <a:custGeom>
            <a:avLst/>
            <a:gdLst>
              <a:gd name="connsiteX0" fmla="*/ 0 w 680937"/>
              <a:gd name="connsiteY0" fmla="*/ 403377 h 425574"/>
              <a:gd name="connsiteX1" fmla="*/ 447473 w 680937"/>
              <a:gd name="connsiteY1" fmla="*/ 383922 h 425574"/>
              <a:gd name="connsiteX2" fmla="*/ 379379 w 680937"/>
              <a:gd name="connsiteY2" fmla="*/ 23998 h 425574"/>
              <a:gd name="connsiteX3" fmla="*/ 680937 w 680937"/>
              <a:gd name="connsiteY3" fmla="*/ 62909 h 425574"/>
            </a:gdLst>
            <a:ahLst/>
            <a:cxnLst>
              <a:cxn ang="0">
                <a:pos x="connsiteX0" y="connsiteY0"/>
              </a:cxn>
              <a:cxn ang="0">
                <a:pos x="connsiteX1" y="connsiteY1"/>
              </a:cxn>
              <a:cxn ang="0">
                <a:pos x="connsiteX2" y="connsiteY2"/>
              </a:cxn>
              <a:cxn ang="0">
                <a:pos x="connsiteX3" y="connsiteY3"/>
              </a:cxn>
            </a:cxnLst>
            <a:rect l="l" t="t" r="r" b="b"/>
            <a:pathLst>
              <a:path w="680937" h="425574">
                <a:moveTo>
                  <a:pt x="0" y="403377"/>
                </a:moveTo>
                <a:cubicBezTo>
                  <a:pt x="192121" y="425264"/>
                  <a:pt x="384243" y="447152"/>
                  <a:pt x="447473" y="383922"/>
                </a:cubicBezTo>
                <a:cubicBezTo>
                  <a:pt x="510703" y="320692"/>
                  <a:pt x="340468" y="77500"/>
                  <a:pt x="379379" y="23998"/>
                </a:cubicBezTo>
                <a:cubicBezTo>
                  <a:pt x="418290" y="-29504"/>
                  <a:pt x="549613" y="16702"/>
                  <a:pt x="680937" y="62909"/>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1693154" y="3152371"/>
            <a:ext cx="1146468" cy="369332"/>
          </a:xfrm>
          <a:prstGeom prst="rect">
            <a:avLst/>
          </a:prstGeom>
          <a:solidFill>
            <a:schemeClr val="bg1"/>
          </a:solidFill>
        </p:spPr>
        <p:txBody>
          <a:bodyPr wrap="none">
            <a:spAutoFit/>
          </a:bodyPr>
          <a:lstStyle/>
          <a:p>
            <a:r>
              <a:rPr kumimoji="1" lang="en-US" altLang="zh-CN" b="1" dirty="0">
                <a:solidFill>
                  <a:srgbClr val="C00000"/>
                </a:solidFill>
              </a:rPr>
              <a:t>requests</a:t>
            </a:r>
            <a:endParaRPr lang="zh-CN" altLang="en-US" dirty="0"/>
          </a:p>
        </p:txBody>
      </p:sp>
      <p:sp>
        <p:nvSpPr>
          <p:cNvPr id="23" name="任意形状 22"/>
          <p:cNvSpPr/>
          <p:nvPr/>
        </p:nvSpPr>
        <p:spPr>
          <a:xfrm>
            <a:off x="2778642" y="3494567"/>
            <a:ext cx="770291" cy="274402"/>
          </a:xfrm>
          <a:custGeom>
            <a:avLst/>
            <a:gdLst>
              <a:gd name="connsiteX0" fmla="*/ 758456 w 770291"/>
              <a:gd name="connsiteY0" fmla="*/ 0 h 274402"/>
              <a:gd name="connsiteX1" fmla="*/ 666307 w 770291"/>
              <a:gd name="connsiteY1" fmla="*/ 248093 h 274402"/>
              <a:gd name="connsiteX2" fmla="*/ 0 w 770291"/>
              <a:gd name="connsiteY2" fmla="*/ 255182 h 274402"/>
            </a:gdLst>
            <a:ahLst/>
            <a:cxnLst>
              <a:cxn ang="0">
                <a:pos x="connsiteX0" y="connsiteY0"/>
              </a:cxn>
              <a:cxn ang="0">
                <a:pos x="connsiteX1" y="connsiteY1"/>
              </a:cxn>
              <a:cxn ang="0">
                <a:pos x="connsiteX2" y="connsiteY2"/>
              </a:cxn>
            </a:cxnLst>
            <a:rect l="l" t="t" r="r" b="b"/>
            <a:pathLst>
              <a:path w="770291" h="274402">
                <a:moveTo>
                  <a:pt x="758456" y="0"/>
                </a:moveTo>
                <a:cubicBezTo>
                  <a:pt x="775586" y="102781"/>
                  <a:pt x="792716" y="205563"/>
                  <a:pt x="666307" y="248093"/>
                </a:cubicBezTo>
                <a:cubicBezTo>
                  <a:pt x="539898" y="290623"/>
                  <a:pt x="269949" y="272902"/>
                  <a:pt x="0" y="255182"/>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1751961" y="3584303"/>
            <a:ext cx="941283" cy="369332"/>
          </a:xfrm>
          <a:prstGeom prst="rect">
            <a:avLst/>
          </a:prstGeom>
          <a:solidFill>
            <a:schemeClr val="bg1"/>
          </a:solidFill>
        </p:spPr>
        <p:txBody>
          <a:bodyPr wrap="none">
            <a:spAutoFit/>
          </a:bodyPr>
          <a:lstStyle/>
          <a:p>
            <a:r>
              <a:rPr kumimoji="1" lang="en-US" altLang="zh-CN" b="1" dirty="0">
                <a:solidFill>
                  <a:srgbClr val="C00000"/>
                </a:solidFill>
              </a:rPr>
              <a:t>results</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Distributed computing</a:t>
            </a:r>
            <a:endParaRPr kumimoji="1" lang="zh-CN" altLang="en-US" dirty="0"/>
          </a:p>
        </p:txBody>
      </p:sp>
      <p:sp>
        <p:nvSpPr>
          <p:cNvPr id="3" name="内容占位符 2"/>
          <p:cNvSpPr>
            <a:spLocks noGrp="1"/>
          </p:cNvSpPr>
          <p:nvPr>
            <p:ph idx="1"/>
          </p:nvPr>
        </p:nvSpPr>
        <p:spPr>
          <a:xfrm>
            <a:off x="457200" y="1129308"/>
            <a:ext cx="4978896" cy="4167654"/>
          </a:xfrm>
        </p:spPr>
        <p:txBody>
          <a:bodyPr>
            <a:normAutofit/>
          </a:bodyPr>
          <a:lstStyle/>
          <a:p>
            <a:r>
              <a:rPr kumimoji="1" lang="en-US" altLang="zh-CN" dirty="0"/>
              <a:t>Cluster computing </a:t>
            </a:r>
            <a:endParaRPr kumimoji="1" lang="en-US" altLang="zh-CN" b="0" dirty="0"/>
          </a:p>
          <a:p>
            <a:pPr lvl="1"/>
            <a:r>
              <a:rPr kumimoji="1" lang="en-US" altLang="zh-CN" dirty="0"/>
              <a:t>Hundreds or thousands of PCs connected by high-speed LANs</a:t>
            </a:r>
            <a:endParaRPr kumimoji="1" lang="en-US" altLang="zh-CN" dirty="0"/>
          </a:p>
          <a:p>
            <a:pPr lvl="1"/>
            <a:r>
              <a:rPr kumimoji="1" lang="en-US" altLang="zh-CN" b="0" dirty="0"/>
              <a:t>Example: supercomputer, datacenter </a:t>
            </a:r>
            <a:endParaRPr kumimoji="1" lang="en-US" altLang="zh-CN" b="0" dirty="0"/>
          </a:p>
          <a:p>
            <a:r>
              <a:rPr kumimoji="1" lang="en-US" altLang="zh-CN" dirty="0"/>
              <a:t>Grid computing </a:t>
            </a:r>
            <a:endParaRPr kumimoji="1" lang="en-US" altLang="zh-CN" b="0" dirty="0"/>
          </a:p>
          <a:p>
            <a:pPr lvl="1"/>
            <a:r>
              <a:rPr kumimoji="1" lang="en-US" altLang="zh-CN" dirty="0"/>
              <a:t>Hundreds of supercomputers connected by high-speed network</a:t>
            </a:r>
            <a:endParaRPr kumimoji="1" lang="en-US" altLang="zh-CN" dirty="0"/>
          </a:p>
          <a:p>
            <a:r>
              <a:rPr kumimoji="1" lang="en-US" altLang="zh-CN" dirty="0" err="1"/>
              <a:t>Etc</a:t>
            </a:r>
            <a:r>
              <a:rPr kumimoji="1" lang="en-US" altLang="zh-CN" dirty="0"/>
              <a:t>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4098" name="Picture 2" descr="15秒完成一次CT图像诊断“天河二号”超级计算机搭建CT影像智能诊断平台-新华网"/>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44029" y="1436889"/>
            <a:ext cx="2906092" cy="193387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307349" y="1129308"/>
            <a:ext cx="3469924" cy="276999"/>
          </a:xfrm>
          <a:prstGeom prst="rect">
            <a:avLst/>
          </a:prstGeom>
        </p:spPr>
        <p:txBody>
          <a:bodyPr wrap="none">
            <a:spAutoFit/>
          </a:bodyPr>
          <a:lstStyle/>
          <a:p>
            <a:r>
              <a:rPr kumimoji="1" lang="en-US" altLang="zh-CN" sz="1200" dirty="0"/>
              <a:t>Tianhe supercomputer has 16,000 nodes in total</a:t>
            </a:r>
            <a:endParaRPr lang="zh-CN" altLang="en-US" sz="1200" dirty="0"/>
          </a:p>
        </p:txBody>
      </p:sp>
      <p:sp>
        <p:nvSpPr>
          <p:cNvPr id="7" name="Rectangle 5"/>
          <p:cNvSpPr/>
          <p:nvPr/>
        </p:nvSpPr>
        <p:spPr>
          <a:xfrm>
            <a:off x="899592" y="4454570"/>
            <a:ext cx="7620000" cy="461665"/>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pPr algn="ctr"/>
            <a:r>
              <a:rPr lang="en-US" altLang="zh-CN" sz="2400" b="1" dirty="0">
                <a:latin typeface="+mn-ea"/>
                <a:cs typeface="Verdana" panose="020B0604030504040204" pitchFamily="34" charset="0"/>
              </a:rPr>
              <a:t>Goal</a:t>
            </a:r>
            <a:r>
              <a:rPr lang="en-US" altLang="zh-CN" sz="2400" dirty="0">
                <a:latin typeface="+mn-ea"/>
                <a:cs typeface="Verdana" panose="020B0604030504040204" pitchFamily="34" charset="0"/>
              </a:rPr>
              <a:t>: </a:t>
            </a:r>
            <a:r>
              <a:rPr lang="en-US" altLang="zh-CN" sz="2400" b="1" dirty="0">
                <a:solidFill>
                  <a:srgbClr val="C00000"/>
                </a:solidFill>
                <a:latin typeface="+mn-ea"/>
                <a:cs typeface="Verdana" panose="020B0604030504040204" pitchFamily="34" charset="0"/>
              </a:rPr>
              <a:t>1000 nodes </a:t>
            </a:r>
            <a:r>
              <a:rPr lang="en-US" altLang="zh-CN" sz="2400" dirty="0">
                <a:latin typeface="+mn-ea"/>
                <a:cs typeface="Verdana" panose="020B0604030504040204" pitchFamily="34" charset="0"/>
              </a:rPr>
              <a:t>potentially give </a:t>
            </a:r>
            <a:r>
              <a:rPr lang="en-US" altLang="zh-CN" sz="2400" b="1" dirty="0">
                <a:solidFill>
                  <a:srgbClr val="C00000"/>
                </a:solidFill>
                <a:latin typeface="+mn-ea"/>
                <a:cs typeface="Verdana" panose="020B0604030504040204" pitchFamily="34" charset="0"/>
              </a:rPr>
              <a:t>1000X speedup</a:t>
            </a:r>
            <a:endParaRPr lang="en-US" altLang="zh-CN" sz="2400" b="1" dirty="0">
              <a:solidFill>
                <a:srgbClr val="C00000"/>
              </a:solidFill>
              <a:latin typeface="+mn-ea"/>
              <a:cs typeface="Verdan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Scaling log processing using RPC </a:t>
            </a:r>
            <a:endParaRPr kumimoji="1" lang="zh-CN" altLang="en-US" dirty="0"/>
          </a:p>
        </p:txBody>
      </p:sp>
      <p:sp>
        <p:nvSpPr>
          <p:cNvPr id="3" name="内容占位符 2"/>
          <p:cNvSpPr>
            <a:spLocks noGrp="1"/>
          </p:cNvSpPr>
          <p:nvPr>
            <p:ph idx="1"/>
          </p:nvPr>
        </p:nvSpPr>
        <p:spPr>
          <a:xfrm>
            <a:off x="3779912" y="1129308"/>
            <a:ext cx="4968552" cy="1800200"/>
          </a:xfrm>
          <a:ln>
            <a:solidFill>
              <a:schemeClr val="tx1"/>
            </a:solidFill>
          </a:ln>
        </p:spPr>
        <p:txBody>
          <a:bodyPr>
            <a:normAutofit fontScale="92500"/>
          </a:bodyPr>
          <a:lstStyle/>
          <a:p>
            <a:pPr>
              <a:spcBef>
                <a:spcPts val="0"/>
              </a:spcBef>
            </a:pPr>
            <a:r>
              <a:rPr kumimoji="1" lang="en-US" altLang="zh-CN" b="0" dirty="0">
                <a:latin typeface="Consolas" panose="020B0609020204030204" pitchFamily="49" charset="0"/>
                <a:cs typeface="Consolas" panose="020B0609020204030204" pitchFamily="49" charset="0"/>
              </a:rPr>
              <a:t>for w in workers:</a:t>
            </a:r>
            <a:endParaRPr kumimoji="1" lang="en-US" altLang="zh-CN" b="0" dirty="0">
              <a:latin typeface="Consolas" panose="020B0609020204030204" pitchFamily="49" charset="0"/>
              <a:cs typeface="Consolas" panose="020B0609020204030204" pitchFamily="49" charset="0"/>
            </a:endParaRPr>
          </a:p>
          <a:p>
            <a:pPr>
              <a:spcBef>
                <a:spcPts val="0"/>
              </a:spcBef>
            </a:pPr>
            <a:r>
              <a:rPr kumimoji="1" lang="en-US" altLang="zh-CN" b="0" dirty="0">
                <a:latin typeface="Consolas" panose="020B0609020204030204" pitchFamily="49" charset="0"/>
                <a:cs typeface="Consolas" panose="020B0609020204030204" pitchFamily="49" charset="0"/>
              </a:rPr>
              <a:t>    </a:t>
            </a:r>
            <a:r>
              <a:rPr kumimoji="1" lang="en-US" altLang="zh-CN" b="0" dirty="0" err="1">
                <a:latin typeface="Consolas" panose="020B0609020204030204" pitchFamily="49" charset="0"/>
                <a:cs typeface="Consolas" panose="020B0609020204030204" pitchFamily="49" charset="0"/>
              </a:rPr>
              <a:t>execute_command</a:t>
            </a:r>
            <a:r>
              <a:rPr kumimoji="1" lang="en-US" altLang="zh-CN" b="0" dirty="0">
                <a:latin typeface="Consolas" panose="020B0609020204030204" pitchFamily="49" charset="0"/>
                <a:cs typeface="Consolas" panose="020B0609020204030204" pitchFamily="49" charset="0"/>
              </a:rPr>
              <a:t>(w,...) // parallelly</a:t>
            </a:r>
            <a:endParaRPr kumimoji="1" lang="en-US" altLang="zh-CN" b="0" dirty="0">
              <a:latin typeface="Consolas" panose="020B0609020204030204" pitchFamily="49" charset="0"/>
              <a:cs typeface="Consolas" panose="020B0609020204030204" pitchFamily="49" charset="0"/>
            </a:endParaRPr>
          </a:p>
          <a:p>
            <a:pPr>
              <a:spcBef>
                <a:spcPts val="0"/>
              </a:spcBef>
            </a:pPr>
            <a:r>
              <a:rPr kumimoji="1" lang="en-US" altLang="zh-CN" b="0" dirty="0">
                <a:latin typeface="Consolas" panose="020B0609020204030204" pitchFamily="49" charset="0"/>
                <a:cs typeface="Consolas" panose="020B0609020204030204" pitchFamily="49" charset="0"/>
              </a:rPr>
              <a:t>res = []</a:t>
            </a:r>
            <a:endParaRPr kumimoji="1" lang="en-US" altLang="zh-CN" b="0" dirty="0">
              <a:latin typeface="Consolas" panose="020B0609020204030204" pitchFamily="49" charset="0"/>
              <a:cs typeface="Consolas" panose="020B0609020204030204" pitchFamily="49" charset="0"/>
            </a:endParaRPr>
          </a:p>
          <a:p>
            <a:pPr>
              <a:spcBef>
                <a:spcPts val="0"/>
              </a:spcBef>
            </a:pPr>
            <a:r>
              <a:rPr kumimoji="1" lang="en-US" altLang="zh-CN" b="0" dirty="0">
                <a:latin typeface="Consolas" panose="020B0609020204030204" pitchFamily="49" charset="0"/>
                <a:cs typeface="Consolas" panose="020B0609020204030204" pitchFamily="49" charset="0"/>
              </a:rPr>
              <a:t>for machines in workers:</a:t>
            </a:r>
            <a:endParaRPr kumimoji="1" lang="en-US" altLang="zh-CN" b="0" dirty="0">
              <a:latin typeface="Consolas" panose="020B0609020204030204" pitchFamily="49" charset="0"/>
              <a:cs typeface="Consolas" panose="020B0609020204030204" pitchFamily="49" charset="0"/>
            </a:endParaRPr>
          </a:p>
          <a:p>
            <a:pPr>
              <a:spcBef>
                <a:spcPts val="0"/>
              </a:spcBef>
            </a:pPr>
            <a:r>
              <a:rPr kumimoji="1" lang="en-US" altLang="zh-CN" b="0" dirty="0">
                <a:latin typeface="Consolas" panose="020B0609020204030204" pitchFamily="49" charset="0"/>
                <a:cs typeface="Consolas" panose="020B0609020204030204" pitchFamily="49" charset="0"/>
              </a:rPr>
              <a:t>    </a:t>
            </a:r>
            <a:r>
              <a:rPr kumimoji="1" lang="en-US" altLang="zh-CN" b="0" dirty="0" err="1">
                <a:latin typeface="Consolas" panose="020B0609020204030204" pitchFamily="49" charset="0"/>
                <a:cs typeface="Consolas" panose="020B0609020204030204" pitchFamily="49" charset="0"/>
              </a:rPr>
              <a:t>res.append</a:t>
            </a:r>
            <a:r>
              <a:rPr kumimoji="1" lang="en-US" altLang="zh-CN" b="0" dirty="0">
                <a:latin typeface="Consolas" panose="020B0609020204030204" pitchFamily="49" charset="0"/>
                <a:cs typeface="Consolas" panose="020B0609020204030204" pitchFamily="49" charset="0"/>
              </a:rPr>
              <a:t>(</a:t>
            </a:r>
            <a:r>
              <a:rPr kumimoji="1" lang="en-US" altLang="zh-CN" b="0" dirty="0" err="1">
                <a:latin typeface="Consolas" panose="020B0609020204030204" pitchFamily="49" charset="0"/>
                <a:cs typeface="Consolas" panose="020B0609020204030204" pitchFamily="49" charset="0"/>
              </a:rPr>
              <a:t>get_res</a:t>
            </a:r>
            <a:r>
              <a:rPr kumimoji="1" lang="en-US" altLang="zh-CN" b="0" dirty="0">
                <a:latin typeface="Consolas" panose="020B0609020204030204" pitchFamily="49" charset="0"/>
                <a:cs typeface="Consolas" panose="020B0609020204030204" pitchFamily="49" charset="0"/>
              </a:rPr>
              <a:t>(w))</a:t>
            </a:r>
            <a:endParaRPr kumimoji="1" lang="zh-CN" altLang="en-US" b="0" dirty="0">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827584" y="4585692"/>
            <a:ext cx="936104" cy="936104"/>
          </a:xfrm>
          <a:prstGeom prst="rect">
            <a:avLst/>
          </a:prstGeom>
        </p:spPr>
      </p:pic>
      <p:pic>
        <p:nvPicPr>
          <p:cNvPr id="6" name="图片 5"/>
          <p:cNvPicPr>
            <a:picLocks noChangeAspect="1"/>
          </p:cNvPicPr>
          <p:nvPr/>
        </p:nvPicPr>
        <p:blipFill>
          <a:blip r:embed="rId1"/>
          <a:stretch>
            <a:fillRect/>
          </a:stretch>
        </p:blipFill>
        <p:spPr>
          <a:xfrm>
            <a:off x="2267744" y="4585692"/>
            <a:ext cx="936104" cy="936104"/>
          </a:xfrm>
          <a:prstGeom prst="rect">
            <a:avLst/>
          </a:prstGeom>
        </p:spPr>
      </p:pic>
      <p:pic>
        <p:nvPicPr>
          <p:cNvPr id="7" name="图片 6"/>
          <p:cNvPicPr>
            <a:picLocks noChangeAspect="1"/>
          </p:cNvPicPr>
          <p:nvPr/>
        </p:nvPicPr>
        <p:blipFill>
          <a:blip r:embed="rId1"/>
          <a:stretch>
            <a:fillRect/>
          </a:stretch>
        </p:blipFill>
        <p:spPr>
          <a:xfrm>
            <a:off x="3707904" y="4581499"/>
            <a:ext cx="936104" cy="936104"/>
          </a:xfrm>
          <a:prstGeom prst="rect">
            <a:avLst/>
          </a:prstGeom>
        </p:spPr>
      </p:pic>
      <p:pic>
        <p:nvPicPr>
          <p:cNvPr id="8" name="图片 7"/>
          <p:cNvPicPr>
            <a:picLocks noChangeAspect="1"/>
          </p:cNvPicPr>
          <p:nvPr/>
        </p:nvPicPr>
        <p:blipFill>
          <a:blip r:embed="rId1"/>
          <a:stretch>
            <a:fillRect/>
          </a:stretch>
        </p:blipFill>
        <p:spPr>
          <a:xfrm>
            <a:off x="6228184" y="4585692"/>
            <a:ext cx="936104" cy="936104"/>
          </a:xfrm>
          <a:prstGeom prst="rect">
            <a:avLst/>
          </a:prstGeom>
        </p:spPr>
      </p:pic>
      <p:pic>
        <p:nvPicPr>
          <p:cNvPr id="9" name="图片 8"/>
          <p:cNvPicPr>
            <a:picLocks noChangeAspect="1"/>
          </p:cNvPicPr>
          <p:nvPr/>
        </p:nvPicPr>
        <p:blipFill>
          <a:blip r:embed="rId1"/>
          <a:stretch>
            <a:fillRect/>
          </a:stretch>
        </p:blipFill>
        <p:spPr>
          <a:xfrm>
            <a:off x="827584" y="1381336"/>
            <a:ext cx="936104" cy="936104"/>
          </a:xfrm>
          <a:prstGeom prst="rect">
            <a:avLst/>
          </a:prstGeom>
        </p:spPr>
      </p:pic>
      <p:pic>
        <p:nvPicPr>
          <p:cNvPr id="10" name="图片 9"/>
          <p:cNvPicPr>
            <a:picLocks noChangeAspect="1"/>
          </p:cNvPicPr>
          <p:nvPr/>
        </p:nvPicPr>
        <p:blipFill>
          <a:blip r:embed="rId2"/>
          <a:stretch>
            <a:fillRect/>
          </a:stretch>
        </p:blipFill>
        <p:spPr>
          <a:xfrm>
            <a:off x="181352" y="3721596"/>
            <a:ext cx="2228568" cy="936105"/>
          </a:xfrm>
          <a:prstGeom prst="rect">
            <a:avLst/>
          </a:prstGeom>
          <a:ln w="19050">
            <a:solidFill>
              <a:schemeClr val="tx1"/>
            </a:solidFill>
          </a:ln>
        </p:spPr>
      </p:pic>
      <p:pic>
        <p:nvPicPr>
          <p:cNvPr id="11" name="图片 10"/>
          <p:cNvPicPr>
            <a:picLocks noChangeAspect="1"/>
          </p:cNvPicPr>
          <p:nvPr/>
        </p:nvPicPr>
        <p:blipFill>
          <a:blip r:embed="rId2"/>
          <a:stretch>
            <a:fillRect/>
          </a:stretch>
        </p:blipFill>
        <p:spPr>
          <a:xfrm>
            <a:off x="1717783" y="3712325"/>
            <a:ext cx="2228568" cy="936105"/>
          </a:xfrm>
          <a:prstGeom prst="rect">
            <a:avLst/>
          </a:prstGeom>
          <a:ln w="19050">
            <a:solidFill>
              <a:schemeClr val="tx1"/>
            </a:solidFill>
          </a:ln>
        </p:spPr>
      </p:pic>
      <p:pic>
        <p:nvPicPr>
          <p:cNvPr id="12" name="图片 11"/>
          <p:cNvPicPr>
            <a:picLocks noChangeAspect="1"/>
          </p:cNvPicPr>
          <p:nvPr/>
        </p:nvPicPr>
        <p:blipFill>
          <a:blip r:embed="rId2"/>
          <a:stretch>
            <a:fillRect/>
          </a:stretch>
        </p:blipFill>
        <p:spPr>
          <a:xfrm>
            <a:off x="3295723" y="3711470"/>
            <a:ext cx="2228568" cy="936105"/>
          </a:xfrm>
          <a:prstGeom prst="rect">
            <a:avLst/>
          </a:prstGeom>
          <a:ln w="19050">
            <a:solidFill>
              <a:schemeClr val="tx1"/>
            </a:solidFill>
          </a:ln>
        </p:spPr>
      </p:pic>
      <p:pic>
        <p:nvPicPr>
          <p:cNvPr id="13" name="图片 12"/>
          <p:cNvPicPr>
            <a:picLocks noChangeAspect="1"/>
          </p:cNvPicPr>
          <p:nvPr/>
        </p:nvPicPr>
        <p:blipFill>
          <a:blip r:embed="rId2"/>
          <a:stretch>
            <a:fillRect/>
          </a:stretch>
        </p:blipFill>
        <p:spPr>
          <a:xfrm>
            <a:off x="5868144" y="3721596"/>
            <a:ext cx="2228568" cy="936105"/>
          </a:xfrm>
          <a:prstGeom prst="rect">
            <a:avLst/>
          </a:prstGeom>
          <a:ln w="19050">
            <a:solidFill>
              <a:schemeClr val="tx1"/>
            </a:solidFill>
          </a:ln>
        </p:spPr>
      </p:pic>
      <p:sp>
        <p:nvSpPr>
          <p:cNvPr id="15" name="矩形 14"/>
          <p:cNvSpPr/>
          <p:nvPr/>
        </p:nvSpPr>
        <p:spPr>
          <a:xfrm>
            <a:off x="4933460" y="3805773"/>
            <a:ext cx="72008" cy="100932"/>
          </a:xfrm>
          <a:prstGeom prst="rect">
            <a:avLst/>
          </a:prstGeom>
          <a:solidFill>
            <a:schemeClr val="bg1"/>
          </a:solidFill>
          <a:ln w="254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4791434" y="3756211"/>
            <a:ext cx="284052" cy="200055"/>
          </a:xfrm>
          <a:prstGeom prst="rect">
            <a:avLst/>
          </a:prstGeom>
          <a:noFill/>
        </p:spPr>
        <p:txBody>
          <a:bodyPr wrap="none" rtlCol="0">
            <a:spAutoFit/>
          </a:bodyPr>
          <a:lstStyle/>
          <a:p>
            <a:r>
              <a:rPr kumimoji="1" lang="en-US" altLang="zh-CN" sz="700" dirty="0">
                <a:latin typeface="Consolas" panose="020B0609020204030204" pitchFamily="49" charset="0"/>
                <a:cs typeface="Consolas" panose="020B0609020204030204" pitchFamily="49" charset="0"/>
              </a:rPr>
              <a:t>.3</a:t>
            </a:r>
            <a:endParaRPr kumimoji="1" lang="zh-CN" altLang="en-US" sz="700" dirty="0">
              <a:latin typeface="Consolas" panose="020B0609020204030204" pitchFamily="49" charset="0"/>
              <a:cs typeface="Consolas" panose="020B0609020204030204" pitchFamily="49" charset="0"/>
            </a:endParaRPr>
          </a:p>
        </p:txBody>
      </p:sp>
      <p:sp>
        <p:nvSpPr>
          <p:cNvPr id="17" name="矩形 16"/>
          <p:cNvSpPr/>
          <p:nvPr/>
        </p:nvSpPr>
        <p:spPr>
          <a:xfrm>
            <a:off x="7524328" y="3793604"/>
            <a:ext cx="72008" cy="150493"/>
          </a:xfrm>
          <a:prstGeom prst="rect">
            <a:avLst/>
          </a:prstGeom>
          <a:solidFill>
            <a:schemeClr val="bg1"/>
          </a:solidFill>
          <a:ln w="254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7382302" y="3764273"/>
            <a:ext cx="284052" cy="200055"/>
          </a:xfrm>
          <a:prstGeom prst="rect">
            <a:avLst/>
          </a:prstGeom>
          <a:noFill/>
        </p:spPr>
        <p:txBody>
          <a:bodyPr wrap="none" rtlCol="0">
            <a:spAutoFit/>
          </a:bodyPr>
          <a:lstStyle/>
          <a:p>
            <a:r>
              <a:rPr kumimoji="1" lang="en-US" altLang="zh-CN" sz="700" dirty="0">
                <a:latin typeface="Consolas" panose="020B0609020204030204" pitchFamily="49" charset="0"/>
                <a:cs typeface="Consolas" panose="020B0609020204030204" pitchFamily="49" charset="0"/>
              </a:rPr>
              <a:t>.4</a:t>
            </a:r>
            <a:endParaRPr kumimoji="1" lang="zh-CN" altLang="en-US" sz="700" dirty="0">
              <a:latin typeface="Consolas" panose="020B0609020204030204" pitchFamily="49" charset="0"/>
              <a:cs typeface="Consolas" panose="020B0609020204030204" pitchFamily="49" charset="0"/>
            </a:endParaRPr>
          </a:p>
        </p:txBody>
      </p:sp>
      <p:cxnSp>
        <p:nvCxnSpPr>
          <p:cNvPr id="19" name="直线连接符 18"/>
          <p:cNvCxnSpPr/>
          <p:nvPr/>
        </p:nvCxnSpPr>
        <p:spPr>
          <a:xfrm flipV="1">
            <a:off x="1907704" y="1129308"/>
            <a:ext cx="1872208"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1763688" y="2097011"/>
            <a:ext cx="2016224" cy="815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任意形状 22"/>
          <p:cNvSpPr/>
          <p:nvPr/>
        </p:nvSpPr>
        <p:spPr>
          <a:xfrm>
            <a:off x="928914" y="1596571"/>
            <a:ext cx="3338286" cy="2075543"/>
          </a:xfrm>
          <a:custGeom>
            <a:avLst/>
            <a:gdLst>
              <a:gd name="connsiteX0" fmla="*/ 3338286 w 3338286"/>
              <a:gd name="connsiteY0" fmla="*/ 0 h 2075543"/>
              <a:gd name="connsiteX1" fmla="*/ 0 w 3338286"/>
              <a:gd name="connsiteY1" fmla="*/ 2075543 h 2075543"/>
            </a:gdLst>
            <a:ahLst/>
            <a:cxnLst>
              <a:cxn ang="0">
                <a:pos x="connsiteX0" y="connsiteY0"/>
              </a:cxn>
              <a:cxn ang="0">
                <a:pos x="connsiteX1" y="connsiteY1"/>
              </a:cxn>
            </a:cxnLst>
            <a:rect l="l" t="t" r="r" b="b"/>
            <a:pathLst>
              <a:path w="3338286" h="2075543">
                <a:moveTo>
                  <a:pt x="3338286" y="0"/>
                </a:moveTo>
                <a:lnTo>
                  <a:pt x="0" y="2075543"/>
                </a:lnTo>
              </a:path>
            </a:pathLst>
          </a:cu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任意形状 25"/>
          <p:cNvSpPr/>
          <p:nvPr/>
        </p:nvSpPr>
        <p:spPr>
          <a:xfrm>
            <a:off x="2753772" y="1748972"/>
            <a:ext cx="1665827" cy="2007240"/>
          </a:xfrm>
          <a:custGeom>
            <a:avLst/>
            <a:gdLst>
              <a:gd name="connsiteX0" fmla="*/ 3338286 w 3338286"/>
              <a:gd name="connsiteY0" fmla="*/ 0 h 2075543"/>
              <a:gd name="connsiteX1" fmla="*/ 0 w 3338286"/>
              <a:gd name="connsiteY1" fmla="*/ 2075543 h 2075543"/>
            </a:gdLst>
            <a:ahLst/>
            <a:cxnLst>
              <a:cxn ang="0">
                <a:pos x="connsiteX0" y="connsiteY0"/>
              </a:cxn>
              <a:cxn ang="0">
                <a:pos x="connsiteX1" y="connsiteY1"/>
              </a:cxn>
            </a:cxnLst>
            <a:rect l="l" t="t" r="r" b="b"/>
            <a:pathLst>
              <a:path w="3338286" h="2075543">
                <a:moveTo>
                  <a:pt x="3338286" y="0"/>
                </a:moveTo>
                <a:lnTo>
                  <a:pt x="0" y="2075543"/>
                </a:lnTo>
              </a:path>
            </a:pathLst>
          </a:cu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任意形状 26"/>
          <p:cNvSpPr/>
          <p:nvPr/>
        </p:nvSpPr>
        <p:spPr>
          <a:xfrm flipH="1">
            <a:off x="5257283" y="1767331"/>
            <a:ext cx="45905" cy="2007241"/>
          </a:xfrm>
          <a:custGeom>
            <a:avLst/>
            <a:gdLst>
              <a:gd name="connsiteX0" fmla="*/ 3338286 w 3338286"/>
              <a:gd name="connsiteY0" fmla="*/ 0 h 2075543"/>
              <a:gd name="connsiteX1" fmla="*/ 0 w 3338286"/>
              <a:gd name="connsiteY1" fmla="*/ 2075543 h 2075543"/>
            </a:gdLst>
            <a:ahLst/>
            <a:cxnLst>
              <a:cxn ang="0">
                <a:pos x="connsiteX0" y="connsiteY0"/>
              </a:cxn>
              <a:cxn ang="0">
                <a:pos x="connsiteX1" y="connsiteY1"/>
              </a:cxn>
            </a:cxnLst>
            <a:rect l="l" t="t" r="r" b="b"/>
            <a:pathLst>
              <a:path w="3338286" h="2075543">
                <a:moveTo>
                  <a:pt x="3338286" y="0"/>
                </a:moveTo>
                <a:lnTo>
                  <a:pt x="0" y="2075543"/>
                </a:lnTo>
              </a:path>
            </a:pathLst>
          </a:cu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任意形状 27"/>
          <p:cNvSpPr/>
          <p:nvPr/>
        </p:nvSpPr>
        <p:spPr>
          <a:xfrm flipH="1">
            <a:off x="5409682" y="1919732"/>
            <a:ext cx="1492675" cy="1649038"/>
          </a:xfrm>
          <a:custGeom>
            <a:avLst/>
            <a:gdLst>
              <a:gd name="connsiteX0" fmla="*/ 3338286 w 3338286"/>
              <a:gd name="connsiteY0" fmla="*/ 0 h 2075543"/>
              <a:gd name="connsiteX1" fmla="*/ 0 w 3338286"/>
              <a:gd name="connsiteY1" fmla="*/ 2075543 h 2075543"/>
            </a:gdLst>
            <a:ahLst/>
            <a:cxnLst>
              <a:cxn ang="0">
                <a:pos x="connsiteX0" y="connsiteY0"/>
              </a:cxn>
              <a:cxn ang="0">
                <a:pos x="connsiteX1" y="connsiteY1"/>
              </a:cxn>
            </a:cxnLst>
            <a:rect l="l" t="t" r="r" b="b"/>
            <a:pathLst>
              <a:path w="3338286" h="2075543">
                <a:moveTo>
                  <a:pt x="3338286" y="0"/>
                </a:moveTo>
                <a:lnTo>
                  <a:pt x="0" y="2075543"/>
                </a:lnTo>
              </a:path>
            </a:pathLst>
          </a:cu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5076056" y="4864885"/>
            <a:ext cx="811007" cy="369332"/>
          </a:xfrm>
          <a:prstGeom prst="rect">
            <a:avLst/>
          </a:prstGeom>
          <a:noFill/>
        </p:spPr>
        <p:txBody>
          <a:bodyPr wrap="square" rtlCol="0">
            <a:spAutoFit/>
          </a:bodyPr>
          <a:lstStyle/>
          <a:p>
            <a:pPr algn="ctr"/>
            <a:r>
              <a:rPr kumimoji="1" lang="en-US" altLang="zh-CN" dirty="0"/>
              <a:t>…</a:t>
            </a:r>
            <a:endParaRPr kumimoji="1"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435280" cy="900442"/>
          </a:xfrm>
        </p:spPr>
        <p:txBody>
          <a:bodyPr/>
          <a:lstStyle/>
          <a:p>
            <a:r>
              <a:rPr kumimoji="1" lang="en-US" altLang="zh-CN" dirty="0"/>
              <a:t>Accelerate batch processing with distributed computing </a:t>
            </a:r>
            <a:endParaRPr kumimoji="1" lang="zh-CN" altLang="en-US" dirty="0"/>
          </a:p>
        </p:txBody>
      </p:sp>
      <p:sp>
        <p:nvSpPr>
          <p:cNvPr id="3" name="内容占位符 2"/>
          <p:cNvSpPr>
            <a:spLocks noGrp="1"/>
          </p:cNvSpPr>
          <p:nvPr>
            <p:ph idx="1"/>
          </p:nvPr>
        </p:nvSpPr>
        <p:spPr/>
        <p:txBody>
          <a:bodyPr/>
          <a:lstStyle/>
          <a:p>
            <a:r>
              <a:rPr kumimoji="1" lang="en-US" altLang="zh-CN" dirty="0"/>
              <a:t>Distributed computing </a:t>
            </a:r>
            <a:endParaRPr kumimoji="1" lang="en-US" altLang="zh-CN" dirty="0"/>
          </a:p>
          <a:p>
            <a:pPr lvl="1"/>
            <a:r>
              <a:rPr lang="en-US" altLang="zh-CN" dirty="0">
                <a:solidFill>
                  <a:prstClr val="black"/>
                </a:solidFill>
                <a:latin typeface="Arial" panose="020B0604020202020204" pitchFamily="34" charset="0"/>
                <a:ea typeface="Verdana" panose="020B0604030504040204" pitchFamily="34" charset="0"/>
                <a:cs typeface="Arial" panose="020B0604020202020204" pitchFamily="34" charset="0"/>
              </a:rPr>
              <a:t>Split data into </a:t>
            </a:r>
            <a:r>
              <a:rPr lang="en-US" altLang="zh-CN" b="1" dirty="0">
                <a:solidFill>
                  <a:srgbClr val="C00000"/>
                </a:solidFill>
                <a:latin typeface="Arial" panose="020B0604020202020204" pitchFamily="34" charset="0"/>
                <a:ea typeface="Verdana" panose="020B0604030504040204" pitchFamily="34" charset="0"/>
                <a:cs typeface="Arial" panose="020B0604020202020204" pitchFamily="34" charset="0"/>
              </a:rPr>
              <a:t>equal-size</a:t>
            </a:r>
            <a:r>
              <a:rPr lang="en-US" altLang="zh-CN" dirty="0">
                <a:solidFill>
                  <a:prstClr val="black"/>
                </a:solidFill>
                <a:latin typeface="Arial" panose="020B0604020202020204" pitchFamily="34" charset="0"/>
                <a:ea typeface="Verdana" panose="020B0604030504040204" pitchFamily="34" charset="0"/>
                <a:cs typeface="Arial" panose="020B0604020202020204" pitchFamily="34" charset="0"/>
              </a:rPr>
              <a:t> chunks</a:t>
            </a:r>
            <a:endParaRPr lang="en-US" altLang="zh-CN" dirty="0">
              <a:solidFill>
                <a:prstClr val="black"/>
              </a:solidFill>
              <a:latin typeface="Arial" panose="020B0604020202020204" pitchFamily="34" charset="0"/>
              <a:ea typeface="Verdana" panose="020B0604030504040204" pitchFamily="34" charset="0"/>
              <a:cs typeface="Arial" panose="020B0604020202020204" pitchFamily="34" charset="0"/>
            </a:endParaRPr>
          </a:p>
          <a:p>
            <a:pPr lvl="1"/>
            <a:r>
              <a:rPr kumimoji="1" lang="en-US" altLang="zh-CN" dirty="0"/>
              <a:t>Each process can work on a chunk parallelly</a:t>
            </a:r>
            <a:endParaRPr kumimoji="1" lang="en-US" altLang="zh-CN" dirty="0"/>
          </a:p>
          <a:p>
            <a:r>
              <a:rPr kumimoji="1" lang="en-US" altLang="zh-CN" dirty="0"/>
              <a:t>Why equal-size? </a:t>
            </a:r>
            <a:endParaRPr kumimoji="1" lang="en-US" altLang="zh-CN" dirty="0"/>
          </a:p>
          <a:p>
            <a:pPr lvl="1"/>
            <a:r>
              <a:rPr kumimoji="1" lang="en-US" altLang="zh-CN" dirty="0"/>
              <a:t>Assume each process has </a:t>
            </a:r>
            <a:r>
              <a:rPr kumimoji="1" lang="en-US" altLang="zh-CN" dirty="0">
                <a:solidFill>
                  <a:srgbClr val="FF0000"/>
                </a:solidFill>
              </a:rPr>
              <a:t>nearly identical computing power</a:t>
            </a:r>
            <a:r>
              <a:rPr kumimoji="1" lang="en-US" altLang="zh-CN" dirty="0"/>
              <a:t> </a:t>
            </a:r>
            <a:endParaRPr kumimoji="1" lang="en-US" altLang="zh-CN" dirty="0"/>
          </a:p>
          <a:p>
            <a:pPr lvl="1"/>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363272" cy="900442"/>
          </a:xfrm>
        </p:spPr>
        <p:txBody>
          <a:bodyPr/>
          <a:lstStyle/>
          <a:p>
            <a:r>
              <a:rPr kumimoji="1" lang="en-US" altLang="zh-CN" dirty="0"/>
              <a:t>Accelerate batch processing with distributed computing </a:t>
            </a:r>
            <a:endParaRPr kumimoji="1" lang="zh-CN" altLang="en-US" dirty="0"/>
          </a:p>
        </p:txBody>
      </p:sp>
      <p:sp>
        <p:nvSpPr>
          <p:cNvPr id="3" name="内容占位符 2"/>
          <p:cNvSpPr>
            <a:spLocks noGrp="1"/>
          </p:cNvSpPr>
          <p:nvPr>
            <p:ph idx="1"/>
          </p:nvPr>
        </p:nvSpPr>
        <p:spPr/>
        <p:txBody>
          <a:bodyPr/>
          <a:lstStyle/>
          <a:p>
            <a:r>
              <a:rPr kumimoji="1" lang="en-US" altLang="zh-CN" dirty="0"/>
              <a:t>Distributed computing </a:t>
            </a:r>
            <a:endParaRPr kumimoji="1" lang="en-US" altLang="zh-CN" dirty="0"/>
          </a:p>
          <a:p>
            <a:pPr lvl="1"/>
            <a:r>
              <a:rPr lang="en-US" altLang="zh-CN" dirty="0">
                <a:solidFill>
                  <a:prstClr val="black"/>
                </a:solidFill>
                <a:latin typeface="Arial" panose="020B0604020202020204" pitchFamily="34" charset="0"/>
                <a:ea typeface="Verdana" panose="020B0604030504040204" pitchFamily="34" charset="0"/>
                <a:cs typeface="Arial" panose="020B0604020202020204" pitchFamily="34" charset="0"/>
              </a:rPr>
              <a:t>Split data into </a:t>
            </a:r>
            <a:r>
              <a:rPr lang="en-US" altLang="zh-CN" b="1" dirty="0">
                <a:solidFill>
                  <a:srgbClr val="C00000"/>
                </a:solidFill>
                <a:latin typeface="Arial" panose="020B0604020202020204" pitchFamily="34" charset="0"/>
                <a:ea typeface="Verdana" panose="020B0604030504040204" pitchFamily="34" charset="0"/>
                <a:cs typeface="Arial" panose="020B0604020202020204" pitchFamily="34" charset="0"/>
              </a:rPr>
              <a:t>equal-size</a:t>
            </a:r>
            <a:r>
              <a:rPr lang="en-US" altLang="zh-CN" dirty="0">
                <a:solidFill>
                  <a:prstClr val="black"/>
                </a:solidFill>
                <a:latin typeface="Arial" panose="020B0604020202020204" pitchFamily="34" charset="0"/>
                <a:ea typeface="Verdana" panose="020B0604030504040204" pitchFamily="34" charset="0"/>
                <a:cs typeface="Arial" panose="020B0604020202020204" pitchFamily="34" charset="0"/>
              </a:rPr>
              <a:t> chunks</a:t>
            </a:r>
            <a:endParaRPr lang="en-US" altLang="zh-CN" dirty="0">
              <a:solidFill>
                <a:prstClr val="black"/>
              </a:solidFill>
              <a:latin typeface="Arial" panose="020B0604020202020204" pitchFamily="34" charset="0"/>
              <a:ea typeface="Verdana" panose="020B0604030504040204" pitchFamily="34" charset="0"/>
              <a:cs typeface="Arial" panose="020B0604020202020204" pitchFamily="34" charset="0"/>
            </a:endParaRPr>
          </a:p>
          <a:p>
            <a:pPr lvl="1"/>
            <a:r>
              <a:rPr kumimoji="1" lang="en-US" altLang="zh-CN" dirty="0"/>
              <a:t>Each process can work on a chunk parallelly </a:t>
            </a:r>
            <a:endParaRPr kumimoji="1" lang="en-US" altLang="zh-CN" dirty="0"/>
          </a:p>
          <a:p>
            <a:r>
              <a:rPr kumimoji="1" lang="en-US" altLang="zh-CN" dirty="0"/>
              <a:t>Most</a:t>
            </a:r>
            <a:r>
              <a:rPr kumimoji="1" lang="zh-CN" altLang="en-US" dirty="0"/>
              <a:t> </a:t>
            </a:r>
            <a:r>
              <a:rPr kumimoji="1" lang="en-US" altLang="zh-CN" dirty="0"/>
              <a:t>significant</a:t>
            </a:r>
            <a:r>
              <a:rPr kumimoji="1" lang="zh-CN" altLang="en-US" dirty="0"/>
              <a:t> </a:t>
            </a:r>
            <a:r>
              <a:rPr kumimoji="1" lang="en-US" altLang="zh-CN" dirty="0"/>
              <a:t>challenge:</a:t>
            </a:r>
            <a:r>
              <a:rPr kumimoji="1" lang="zh-CN" altLang="en-US" dirty="0"/>
              <a:t> </a:t>
            </a:r>
            <a:r>
              <a:rPr kumimoji="1" lang="en-US" altLang="zh-CN" dirty="0"/>
              <a:t>identify concurrency</a:t>
            </a:r>
            <a:endParaRPr kumimoji="1" lang="en-US" altLang="zh-CN" dirty="0"/>
          </a:p>
          <a:p>
            <a:pPr lvl="1"/>
            <a:r>
              <a:rPr kumimoji="1" lang="en-US" altLang="zh-CN" dirty="0"/>
              <a:t>It</a:t>
            </a:r>
            <a:r>
              <a:rPr kumimoji="1" lang="zh-CN" altLang="en-US" dirty="0"/>
              <a:t> </a:t>
            </a:r>
            <a:r>
              <a:rPr kumimoji="1" lang="en-US" altLang="zh-CN" dirty="0"/>
              <a:t>should</a:t>
            </a:r>
            <a:r>
              <a:rPr kumimoji="1" lang="zh-CN" altLang="en-US" dirty="0"/>
              <a:t> </a:t>
            </a:r>
            <a:r>
              <a:rPr kumimoji="1" lang="en-US" altLang="zh-CN" dirty="0"/>
              <a:t>be</a:t>
            </a:r>
            <a:r>
              <a:rPr kumimoji="1" lang="zh-CN" altLang="en-US" dirty="0"/>
              <a:t> </a:t>
            </a:r>
            <a:r>
              <a:rPr kumimoji="1" lang="en-US" altLang="zh-CN" dirty="0"/>
              <a:t>noted</a:t>
            </a:r>
            <a:r>
              <a:rPr kumimoji="1" lang="zh-CN" altLang="en-US" dirty="0"/>
              <a:t> </a:t>
            </a:r>
            <a:r>
              <a:rPr kumimoji="1" lang="en-US" altLang="zh-CN" dirty="0"/>
              <a:t>that</a:t>
            </a:r>
            <a:r>
              <a:rPr kumimoji="1" lang="zh-CN" altLang="en-US" dirty="0"/>
              <a:t> </a:t>
            </a:r>
            <a:r>
              <a:rPr kumimoji="1" lang="en-US" altLang="zh-CN" dirty="0">
                <a:solidFill>
                  <a:srgbClr val="FF0000"/>
                </a:solidFill>
              </a:rPr>
              <a:t>not all tasks can be parallelized</a:t>
            </a:r>
            <a:endParaRPr kumimoji="1" lang="en-US" altLang="zh-CN" dirty="0"/>
          </a:p>
          <a:p>
            <a:pPr lvl="1"/>
            <a:r>
              <a:rPr kumimoji="1" lang="en-US" altLang="zh-CN" dirty="0"/>
              <a:t>E.g., dependencies</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2020342" y="3697216"/>
            <a:ext cx="4532858" cy="1904017"/>
          </a:xfrm>
          <a:prstGeom prst="rect">
            <a:avLst/>
          </a:prstGeom>
        </p:spPr>
      </p:pic>
      <p:sp>
        <p:nvSpPr>
          <p:cNvPr id="6" name="圆角矩形 5"/>
          <p:cNvSpPr/>
          <p:nvPr/>
        </p:nvSpPr>
        <p:spPr>
          <a:xfrm>
            <a:off x="2310251" y="4340751"/>
            <a:ext cx="2448272" cy="576064"/>
          </a:xfrm>
          <a:prstGeom prst="roundRect">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圆角矩形标注 6"/>
          <p:cNvSpPr/>
          <p:nvPr/>
        </p:nvSpPr>
        <p:spPr>
          <a:xfrm>
            <a:off x="5292080" y="4555362"/>
            <a:ext cx="2133600" cy="691163"/>
          </a:xfrm>
          <a:prstGeom prst="wedgeRoundRectCallout">
            <a:avLst>
              <a:gd name="adj1" fmla="val -80891"/>
              <a:gd name="adj2" fmla="val -39980"/>
              <a:gd name="adj3" fmla="val 16667"/>
            </a:avLst>
          </a:prstGeom>
          <a:solidFill>
            <a:srgbClr val="E2EAF7"/>
          </a:solidFill>
          <a:ln w="12700">
            <a:noFill/>
            <a:tailEnd type="arrow"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5367829" y="4754031"/>
            <a:ext cx="288032" cy="288032"/>
          </a:xfrm>
          <a:prstGeom prst="ellipse">
            <a:avLst/>
          </a:prstGeom>
          <a:solidFill>
            <a:schemeClr val="tx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4</a:t>
            </a:r>
            <a:endParaRPr kumimoji="1" lang="zh-CN" altLang="en-US" dirty="0"/>
          </a:p>
        </p:txBody>
      </p:sp>
      <p:sp>
        <p:nvSpPr>
          <p:cNvPr id="9" name="椭圆 8"/>
          <p:cNvSpPr/>
          <p:nvPr/>
        </p:nvSpPr>
        <p:spPr>
          <a:xfrm>
            <a:off x="6979642" y="4754031"/>
            <a:ext cx="288032" cy="288032"/>
          </a:xfrm>
          <a:prstGeom prst="ellipse">
            <a:avLst/>
          </a:prstGeom>
          <a:solidFill>
            <a:schemeClr val="tx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sp>
        <p:nvSpPr>
          <p:cNvPr id="10" name="矩形 9"/>
          <p:cNvSpPr/>
          <p:nvPr/>
        </p:nvSpPr>
        <p:spPr>
          <a:xfrm>
            <a:off x="5639053" y="4704403"/>
            <a:ext cx="1550654" cy="369332"/>
          </a:xfrm>
          <a:prstGeom prst="rect">
            <a:avLst/>
          </a:prstGeom>
        </p:spPr>
        <p:txBody>
          <a:bodyPr wrap="square">
            <a:spAutoFit/>
          </a:bodyPr>
          <a:lstStyle/>
          <a:p>
            <a:r>
              <a:rPr kumimoji="1" lang="en-US" altLang="zh-CN" dirty="0"/>
              <a:t>depends on </a:t>
            </a:r>
            <a:endParaRPr lang="zh-CN"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Challenges </a:t>
            </a:r>
            <a:endParaRPr kumimoji="1" lang="zh-CN" altLang="en-US" dirty="0"/>
          </a:p>
        </p:txBody>
      </p:sp>
      <p:sp>
        <p:nvSpPr>
          <p:cNvPr id="3" name="内容占位符 2"/>
          <p:cNvSpPr>
            <a:spLocks noGrp="1"/>
          </p:cNvSpPr>
          <p:nvPr>
            <p:ph idx="1"/>
          </p:nvPr>
        </p:nvSpPr>
        <p:spPr/>
        <p:txBody>
          <a:bodyPr/>
          <a:lstStyle/>
          <a:p>
            <a:pPr marL="342900" indent="-342900">
              <a:buAutoNum type="arabicPeriod"/>
            </a:pPr>
            <a:r>
              <a:rPr kumimoji="1" lang="en-US" altLang="zh-CN" b="0" dirty="0"/>
              <a:t>Sending </a:t>
            </a:r>
            <a:r>
              <a:rPr kumimoji="1" lang="en-US" altLang="zh-CN" dirty="0">
                <a:solidFill>
                  <a:srgbClr val="C00000"/>
                </a:solidFill>
              </a:rPr>
              <a:t>data</a:t>
            </a:r>
            <a:r>
              <a:rPr kumimoji="1" lang="en-US" altLang="zh-CN" b="0" dirty="0"/>
              <a:t> to/from nodes</a:t>
            </a:r>
            <a:endParaRPr kumimoji="1" lang="en-US" altLang="zh-CN" b="0" dirty="0"/>
          </a:p>
          <a:p>
            <a:pPr marL="342900" indent="-342900">
              <a:buAutoNum type="arabicPeriod"/>
            </a:pPr>
            <a:r>
              <a:rPr kumimoji="1" lang="en-US" altLang="zh-CN" dirty="0">
                <a:solidFill>
                  <a:schemeClr val="accent6"/>
                </a:solidFill>
              </a:rPr>
              <a:t>Coordinating</a:t>
            </a:r>
            <a:r>
              <a:rPr kumimoji="1" lang="en-US" altLang="zh-CN" b="0" dirty="0">
                <a:solidFill>
                  <a:schemeClr val="accent6"/>
                </a:solidFill>
              </a:rPr>
              <a:t> among nodes</a:t>
            </a:r>
            <a:endParaRPr kumimoji="1" lang="en-US" altLang="zh-CN" b="0" dirty="0">
              <a:solidFill>
                <a:schemeClr val="accent6"/>
              </a:solidFill>
            </a:endParaRPr>
          </a:p>
          <a:p>
            <a:pPr marL="342900" indent="-342900">
              <a:buAutoNum type="arabicPeriod"/>
            </a:pPr>
            <a:r>
              <a:rPr kumimoji="1" lang="en-US" altLang="zh-CN" b="0" dirty="0">
                <a:solidFill>
                  <a:schemeClr val="accent6"/>
                </a:solidFill>
              </a:rPr>
              <a:t>Recovering from node </a:t>
            </a:r>
            <a:r>
              <a:rPr kumimoji="1" lang="en-US" altLang="zh-CN" dirty="0">
                <a:solidFill>
                  <a:schemeClr val="accent6"/>
                </a:solidFill>
              </a:rPr>
              <a:t>failure</a:t>
            </a:r>
            <a:endParaRPr kumimoji="1" lang="en-US" altLang="zh-CN" dirty="0">
              <a:solidFill>
                <a:schemeClr val="accent6"/>
              </a:solidFill>
            </a:endParaRPr>
          </a:p>
          <a:p>
            <a:pPr marL="342900" indent="-342900">
              <a:buAutoNum type="arabicPeriod"/>
            </a:pPr>
            <a:r>
              <a:rPr kumimoji="1" lang="en-US" altLang="zh-CN" b="0" dirty="0">
                <a:solidFill>
                  <a:schemeClr val="accent6"/>
                </a:solidFill>
              </a:rPr>
              <a:t>Optimizing for </a:t>
            </a:r>
            <a:r>
              <a:rPr kumimoji="1" lang="en-US" altLang="zh-CN" dirty="0">
                <a:solidFill>
                  <a:schemeClr val="accent6"/>
                </a:solidFill>
              </a:rPr>
              <a:t>locality</a:t>
            </a:r>
            <a:endParaRPr kumimoji="1" lang="en-US" altLang="zh-CN" dirty="0">
              <a:solidFill>
                <a:schemeClr val="accent6"/>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7" name="Rectangle 5"/>
          <p:cNvSpPr/>
          <p:nvPr/>
        </p:nvSpPr>
        <p:spPr>
          <a:xfrm>
            <a:off x="4306201" y="913284"/>
            <a:ext cx="4493997" cy="1200329"/>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r>
              <a:rPr lang="en-US" altLang="zh-CN" i="1" dirty="0">
                <a:effectLst>
                  <a:outerShdw blurRad="38100" dist="38100" dir="2700000" algn="tl">
                    <a:srgbClr val="000000">
                      <a:alpha val="43137"/>
                    </a:srgbClr>
                  </a:outerShdw>
                </a:effectLst>
                <a:latin typeface="Candara" panose="020E0502030303020204" pitchFamily="34" charset="0"/>
              </a:rPr>
              <a:t>Communicating</a:t>
            </a:r>
            <a:r>
              <a:rPr lang="zh-CN" altLang="en-US" i="1" dirty="0">
                <a:effectLst>
                  <a:outerShdw blurRad="38100" dist="38100" dir="2700000" algn="tl">
                    <a:srgbClr val="000000">
                      <a:alpha val="43137"/>
                    </a:srgbClr>
                  </a:outerShdw>
                </a:effectLst>
                <a:latin typeface="Candara" panose="020E0502030303020204" pitchFamily="34" charset="0"/>
              </a:rPr>
              <a:t> </a:t>
            </a:r>
            <a:r>
              <a:rPr lang="en-US" altLang="zh-CN" i="1" dirty="0">
                <a:effectLst>
                  <a:outerShdw blurRad="38100" dist="38100" dir="2700000" algn="tl">
                    <a:srgbClr val="000000">
                      <a:alpha val="43137"/>
                    </a:srgbClr>
                  </a:outerShdw>
                </a:effectLst>
                <a:latin typeface="Candara" panose="020E0502030303020204" pitchFamily="34" charset="0"/>
              </a:rPr>
              <a:t>between two machines</a:t>
            </a:r>
            <a:endParaRPr lang="en-US" altLang="zh-CN" i="1" dirty="0">
              <a:effectLst>
                <a:outerShdw blurRad="38100" dist="38100" dir="2700000" algn="tl">
                  <a:srgbClr val="000000">
                    <a:alpha val="43137"/>
                  </a:srgbClr>
                </a:outerShdw>
              </a:effectLst>
              <a:latin typeface="Candara" panose="020E0502030303020204" pitchFamily="34" charset="0"/>
            </a:endParaRPr>
          </a:p>
          <a:p>
            <a:r>
              <a:rPr lang="en-US" altLang="zh-CN" i="1" dirty="0">
                <a:effectLst>
                  <a:outerShdw blurRad="38100" dist="38100" dir="2700000" algn="tl">
                    <a:srgbClr val="000000">
                      <a:alpha val="43137"/>
                    </a:srgbClr>
                  </a:outerShdw>
                </a:effectLst>
                <a:latin typeface="Candara" panose="020E0502030303020204" pitchFamily="34" charset="0"/>
              </a:rPr>
              <a:t>can</a:t>
            </a:r>
            <a:r>
              <a:rPr lang="zh-CN" altLang="en-US" i="1" dirty="0">
                <a:effectLst>
                  <a:outerShdw blurRad="38100" dist="38100" dir="2700000" algn="tl">
                    <a:srgbClr val="000000">
                      <a:alpha val="43137"/>
                    </a:srgbClr>
                  </a:outerShdw>
                </a:effectLst>
                <a:latin typeface="Candara" panose="020E0502030303020204" pitchFamily="34" charset="0"/>
              </a:rPr>
              <a:t> </a:t>
            </a:r>
            <a:r>
              <a:rPr lang="en-US" altLang="zh-CN" i="1" dirty="0">
                <a:effectLst>
                  <a:outerShdw blurRad="38100" dist="38100" dir="2700000" algn="tl">
                    <a:srgbClr val="000000">
                      <a:alpha val="43137"/>
                    </a:srgbClr>
                  </a:outerShdw>
                </a:effectLst>
                <a:latin typeface="Candara" panose="020E0502030303020204" pitchFamily="34" charset="0"/>
              </a:rPr>
              <a:t>be simple,</a:t>
            </a:r>
            <a:r>
              <a:rPr lang="zh-CN" altLang="en-US" i="1" dirty="0">
                <a:effectLst>
                  <a:outerShdw blurRad="38100" dist="38100" dir="2700000" algn="tl">
                    <a:srgbClr val="000000">
                      <a:alpha val="43137"/>
                    </a:srgbClr>
                  </a:outerShdw>
                </a:effectLst>
                <a:latin typeface="Candara" panose="020E0502030303020204" pitchFamily="34" charset="0"/>
              </a:rPr>
              <a:t> </a:t>
            </a:r>
            <a:r>
              <a:rPr lang="en-US" altLang="zh-CN" i="1" dirty="0">
                <a:effectLst>
                  <a:outerShdw blurRad="38100" dist="38100" dir="2700000" algn="tl">
                    <a:srgbClr val="000000">
                      <a:alpha val="43137"/>
                    </a:srgbClr>
                  </a:outerShdw>
                </a:effectLst>
                <a:latin typeface="Candara" panose="020E0502030303020204" pitchFamily="34" charset="0"/>
              </a:rPr>
              <a:t>e.g., with RPC </a:t>
            </a:r>
            <a:endParaRPr lang="en-US" altLang="zh-CN" i="1" dirty="0">
              <a:effectLst>
                <a:outerShdw blurRad="38100" dist="38100" dir="2700000" algn="tl">
                  <a:srgbClr val="000000">
                    <a:alpha val="43137"/>
                  </a:srgbClr>
                </a:outerShdw>
              </a:effectLst>
              <a:latin typeface="Candara" panose="020E0502030303020204" pitchFamily="34" charset="0"/>
            </a:endParaRPr>
          </a:p>
          <a:p>
            <a:endParaRPr lang="en-US" altLang="zh-CN" i="1" dirty="0">
              <a:effectLst>
                <a:outerShdw blurRad="38100" dist="38100" dir="2700000" algn="tl">
                  <a:srgbClr val="000000">
                    <a:alpha val="43137"/>
                  </a:srgbClr>
                </a:outerShdw>
              </a:effectLst>
              <a:latin typeface="Candara" panose="020E0502030303020204" pitchFamily="34" charset="0"/>
            </a:endParaRPr>
          </a:p>
          <a:p>
            <a:r>
              <a:rPr lang="en-US" altLang="zh-CN" i="1" dirty="0">
                <a:effectLst>
                  <a:outerShdw blurRad="38100" dist="38100" dir="2700000" algn="tl">
                    <a:srgbClr val="000000">
                      <a:alpha val="43137"/>
                    </a:srgbClr>
                  </a:outerShdw>
                </a:effectLst>
                <a:latin typeface="Candara" panose="020E0502030303020204" pitchFamily="34" charset="0"/>
              </a:rPr>
              <a:t>But,</a:t>
            </a:r>
            <a:r>
              <a:rPr lang="zh-CN" altLang="en-US" i="1" dirty="0">
                <a:effectLst>
                  <a:outerShdw blurRad="38100" dist="38100" dir="2700000" algn="tl">
                    <a:srgbClr val="000000">
                      <a:alpha val="43137"/>
                    </a:srgbClr>
                  </a:outerShdw>
                </a:effectLst>
                <a:latin typeface="Candara" panose="020E0502030303020204" pitchFamily="34" charset="0"/>
              </a:rPr>
              <a:t> </a:t>
            </a:r>
            <a:r>
              <a:rPr lang="en-US" altLang="zh-CN" i="1" dirty="0">
                <a:effectLst>
                  <a:outerShdw blurRad="38100" dist="38100" dir="2700000" algn="tl">
                    <a:srgbClr val="000000">
                      <a:alpha val="43137"/>
                    </a:srgbClr>
                  </a:outerShdw>
                </a:effectLst>
                <a:latin typeface="Candara" panose="020E0502030303020204" pitchFamily="34" charset="0"/>
              </a:rPr>
              <a:t>what about </a:t>
            </a:r>
            <a:r>
              <a:rPr lang="en-US" altLang="zh-CN" b="1" i="1" dirty="0">
                <a:solidFill>
                  <a:srgbClr val="BE384B"/>
                </a:solidFill>
                <a:effectLst>
                  <a:outerShdw blurRad="38100" dist="38100" dir="2700000" algn="tl">
                    <a:srgbClr val="000000">
                      <a:alpha val="43137"/>
                    </a:srgbClr>
                  </a:outerShdw>
                </a:effectLst>
                <a:latin typeface="Candara" panose="020E0502030303020204" pitchFamily="34" charset="0"/>
              </a:rPr>
              <a:t>10,000</a:t>
            </a:r>
            <a:r>
              <a:rPr lang="en-US" altLang="zh-CN" i="1" dirty="0">
                <a:effectLst>
                  <a:outerShdw blurRad="38100" dist="38100" dir="2700000" algn="tl">
                    <a:srgbClr val="000000">
                      <a:alpha val="43137"/>
                    </a:srgbClr>
                  </a:outerShdw>
                </a:effectLst>
                <a:latin typeface="Candara" panose="020E0502030303020204" pitchFamily="34" charset="0"/>
              </a:rPr>
              <a:t> machines? </a:t>
            </a:r>
            <a:endParaRPr lang="en-US" altLang="zh-CN" i="1" dirty="0">
              <a:effectLst>
                <a:outerShdw blurRad="38100" dist="38100" dir="2700000" algn="tl">
                  <a:srgbClr val="000000">
                    <a:alpha val="43137"/>
                  </a:srgbClr>
                </a:outerShdw>
              </a:effectLst>
              <a:latin typeface="Candara" panose="020E0502030303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Challenges</a:t>
            </a:r>
            <a:endParaRPr kumimoji="1" lang="zh-CN" altLang="en-US" dirty="0"/>
          </a:p>
        </p:txBody>
      </p:sp>
      <p:sp>
        <p:nvSpPr>
          <p:cNvPr id="3" name="内容占位符 2"/>
          <p:cNvSpPr>
            <a:spLocks noGrp="1"/>
          </p:cNvSpPr>
          <p:nvPr>
            <p:ph idx="1"/>
          </p:nvPr>
        </p:nvSpPr>
        <p:spPr/>
        <p:txBody>
          <a:bodyPr/>
          <a:lstStyle/>
          <a:p>
            <a:pPr marL="342900" indent="-342900">
              <a:buAutoNum type="arabicPeriod"/>
            </a:pPr>
            <a:r>
              <a:rPr kumimoji="1" lang="en-US" altLang="zh-CN" b="0" dirty="0">
                <a:solidFill>
                  <a:schemeClr val="accent6"/>
                </a:solidFill>
              </a:rPr>
              <a:t>Sending </a:t>
            </a:r>
            <a:r>
              <a:rPr kumimoji="1" lang="en-US" altLang="zh-CN" dirty="0">
                <a:solidFill>
                  <a:schemeClr val="accent6"/>
                </a:solidFill>
              </a:rPr>
              <a:t>data</a:t>
            </a:r>
            <a:r>
              <a:rPr kumimoji="1" lang="en-US" altLang="zh-CN" b="0" dirty="0">
                <a:solidFill>
                  <a:schemeClr val="accent6"/>
                </a:solidFill>
              </a:rPr>
              <a:t> to/from nodes</a:t>
            </a:r>
            <a:endParaRPr kumimoji="1" lang="en-US" altLang="zh-CN" b="0" dirty="0">
              <a:solidFill>
                <a:schemeClr val="accent6"/>
              </a:solidFill>
            </a:endParaRPr>
          </a:p>
          <a:p>
            <a:pPr marL="342900" indent="-342900">
              <a:buAutoNum type="arabicPeriod"/>
            </a:pPr>
            <a:r>
              <a:rPr kumimoji="1" lang="en-US" altLang="zh-CN" dirty="0">
                <a:solidFill>
                  <a:srgbClr val="C00000"/>
                </a:solidFill>
              </a:rPr>
              <a:t>Coordinating</a:t>
            </a:r>
            <a:r>
              <a:rPr kumimoji="1" lang="en-US" altLang="zh-CN" b="0" dirty="0"/>
              <a:t> among nodes</a:t>
            </a:r>
            <a:endParaRPr kumimoji="1" lang="en-US" altLang="zh-CN" b="0" dirty="0"/>
          </a:p>
          <a:p>
            <a:pPr marL="342900" indent="-342900">
              <a:buAutoNum type="arabicPeriod"/>
            </a:pPr>
            <a:r>
              <a:rPr kumimoji="1" lang="en-US" altLang="zh-CN" b="0" dirty="0">
                <a:solidFill>
                  <a:schemeClr val="accent6"/>
                </a:solidFill>
              </a:rPr>
              <a:t>Recovering from node </a:t>
            </a:r>
            <a:r>
              <a:rPr kumimoji="1" lang="en-US" altLang="zh-CN" dirty="0">
                <a:solidFill>
                  <a:schemeClr val="accent6"/>
                </a:solidFill>
              </a:rPr>
              <a:t>failure</a:t>
            </a:r>
            <a:endParaRPr kumimoji="1" lang="en-US" altLang="zh-CN" dirty="0">
              <a:solidFill>
                <a:schemeClr val="accent6"/>
              </a:solidFill>
            </a:endParaRPr>
          </a:p>
          <a:p>
            <a:pPr marL="342900" indent="-342900">
              <a:buAutoNum type="arabicPeriod"/>
            </a:pPr>
            <a:r>
              <a:rPr kumimoji="1" lang="en-US" altLang="zh-CN" b="0" dirty="0">
                <a:solidFill>
                  <a:schemeClr val="accent6"/>
                </a:solidFill>
              </a:rPr>
              <a:t>Optimizing for </a:t>
            </a:r>
            <a:r>
              <a:rPr kumimoji="1" lang="en-US" altLang="zh-CN" dirty="0">
                <a:solidFill>
                  <a:schemeClr val="accent6"/>
                </a:solidFill>
              </a:rPr>
              <a:t>locality</a:t>
            </a:r>
            <a:endParaRPr kumimoji="1" lang="en-US" altLang="zh-CN" dirty="0">
              <a:solidFill>
                <a:schemeClr val="accent6"/>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7" name="Rectangle 5"/>
          <p:cNvSpPr/>
          <p:nvPr/>
        </p:nvSpPr>
        <p:spPr>
          <a:xfrm>
            <a:off x="4306201" y="1525326"/>
            <a:ext cx="4493997" cy="646331"/>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r>
              <a:rPr lang="en-US" altLang="zh-CN" i="1" dirty="0">
                <a:effectLst>
                  <a:outerShdw blurRad="38100" dist="38100" dir="2700000" algn="tl">
                    <a:srgbClr val="000000">
                      <a:alpha val="43137"/>
                    </a:srgbClr>
                  </a:outerShdw>
                </a:effectLst>
                <a:latin typeface="Candara" panose="020E0502030303020204" pitchFamily="34" charset="0"/>
              </a:rPr>
              <a:t>When can we collect computing results from all the computing nodes? </a:t>
            </a:r>
            <a:endParaRPr lang="zh-CN" altLang="en-US" i="1" dirty="0">
              <a:effectLst>
                <a:outerShdw blurRad="38100" dist="38100" dir="2700000" algn="tl">
                  <a:srgbClr val="000000">
                    <a:alpha val="43137"/>
                  </a:srgbClr>
                </a:outerShdw>
              </a:effectLst>
              <a:latin typeface="Candara" panose="020E0502030303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Challenges</a:t>
            </a:r>
            <a:endParaRPr kumimoji="1" lang="zh-CN" altLang="en-US" dirty="0"/>
          </a:p>
        </p:txBody>
      </p:sp>
      <p:sp>
        <p:nvSpPr>
          <p:cNvPr id="3" name="内容占位符 2"/>
          <p:cNvSpPr>
            <a:spLocks noGrp="1"/>
          </p:cNvSpPr>
          <p:nvPr>
            <p:ph idx="1"/>
          </p:nvPr>
        </p:nvSpPr>
        <p:spPr/>
        <p:txBody>
          <a:bodyPr/>
          <a:lstStyle/>
          <a:p>
            <a:pPr marL="342900" indent="-342900">
              <a:buAutoNum type="arabicPeriod"/>
            </a:pPr>
            <a:r>
              <a:rPr kumimoji="1" lang="en-US" altLang="zh-CN" b="0" dirty="0">
                <a:solidFill>
                  <a:schemeClr val="accent6"/>
                </a:solidFill>
              </a:rPr>
              <a:t>Sending </a:t>
            </a:r>
            <a:r>
              <a:rPr kumimoji="1" lang="en-US" altLang="zh-CN" dirty="0">
                <a:solidFill>
                  <a:schemeClr val="accent6"/>
                </a:solidFill>
              </a:rPr>
              <a:t>data</a:t>
            </a:r>
            <a:r>
              <a:rPr kumimoji="1" lang="en-US" altLang="zh-CN" b="0" dirty="0">
                <a:solidFill>
                  <a:schemeClr val="accent6"/>
                </a:solidFill>
              </a:rPr>
              <a:t> to/from nodes</a:t>
            </a:r>
            <a:endParaRPr kumimoji="1" lang="en-US" altLang="zh-CN" b="0" dirty="0">
              <a:solidFill>
                <a:schemeClr val="accent6"/>
              </a:solidFill>
            </a:endParaRPr>
          </a:p>
          <a:p>
            <a:pPr marL="342900" indent="-342900">
              <a:buAutoNum type="arabicPeriod"/>
            </a:pPr>
            <a:r>
              <a:rPr kumimoji="1" lang="en-US" altLang="zh-CN" dirty="0">
                <a:solidFill>
                  <a:schemeClr val="accent6"/>
                </a:solidFill>
              </a:rPr>
              <a:t>Coordinating</a:t>
            </a:r>
            <a:r>
              <a:rPr kumimoji="1" lang="en-US" altLang="zh-CN" b="0" dirty="0">
                <a:solidFill>
                  <a:schemeClr val="accent6"/>
                </a:solidFill>
              </a:rPr>
              <a:t> among nodes</a:t>
            </a:r>
            <a:endParaRPr kumimoji="1" lang="en-US" altLang="zh-CN" b="0" dirty="0">
              <a:solidFill>
                <a:schemeClr val="accent6"/>
              </a:solidFill>
            </a:endParaRPr>
          </a:p>
          <a:p>
            <a:pPr marL="342900" indent="-342900">
              <a:buAutoNum type="arabicPeriod"/>
            </a:pPr>
            <a:r>
              <a:rPr kumimoji="1" lang="en-US" altLang="zh-CN" b="0" dirty="0"/>
              <a:t>Recovering from node </a:t>
            </a:r>
            <a:r>
              <a:rPr kumimoji="1" lang="en-US" altLang="zh-CN" dirty="0">
                <a:solidFill>
                  <a:srgbClr val="C00000"/>
                </a:solidFill>
              </a:rPr>
              <a:t>failure</a:t>
            </a:r>
            <a:endParaRPr kumimoji="1" lang="en-US" altLang="zh-CN" dirty="0">
              <a:solidFill>
                <a:srgbClr val="C00000"/>
              </a:solidFill>
            </a:endParaRPr>
          </a:p>
          <a:p>
            <a:pPr marL="342900" indent="-342900">
              <a:buAutoNum type="arabicPeriod"/>
            </a:pPr>
            <a:r>
              <a:rPr kumimoji="1" lang="en-US" altLang="zh-CN" b="0" dirty="0">
                <a:solidFill>
                  <a:schemeClr val="accent6"/>
                </a:solidFill>
              </a:rPr>
              <a:t>Optimizing for </a:t>
            </a:r>
            <a:r>
              <a:rPr kumimoji="1" lang="en-US" altLang="zh-CN" dirty="0">
                <a:solidFill>
                  <a:schemeClr val="accent6"/>
                </a:solidFill>
              </a:rPr>
              <a:t>locality</a:t>
            </a:r>
            <a:endParaRPr kumimoji="1" lang="en-US" altLang="zh-CN" dirty="0">
              <a:solidFill>
                <a:schemeClr val="accent6"/>
              </a:solidFill>
            </a:endParaRPr>
          </a:p>
          <a:p>
            <a:endParaRPr kumimoji="1" lang="en-US" altLang="zh-CN" dirty="0">
              <a:solidFill>
                <a:schemeClr val="accent6"/>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7" name="Rectangle 5"/>
          <p:cNvSpPr/>
          <p:nvPr/>
        </p:nvSpPr>
        <p:spPr>
          <a:xfrm>
            <a:off x="4427984" y="1994329"/>
            <a:ext cx="2642063" cy="646331"/>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r>
              <a:rPr lang="en-US" altLang="zh-CN" i="1" dirty="0">
                <a:effectLst>
                  <a:outerShdw blurRad="38100" dist="38100" dir="2700000" algn="tl">
                    <a:srgbClr val="000000">
                      <a:alpha val="43137"/>
                    </a:srgbClr>
                  </a:outerShdw>
                </a:effectLst>
                <a:latin typeface="Candara" panose="020E0502030303020204" pitchFamily="34" charset="0"/>
              </a:rPr>
              <a:t>Failure is common,</a:t>
            </a:r>
            <a:endParaRPr lang="en-US" altLang="zh-CN" i="1" dirty="0">
              <a:effectLst>
                <a:outerShdw blurRad="38100" dist="38100" dir="2700000" algn="tl">
                  <a:srgbClr val="000000">
                    <a:alpha val="43137"/>
                  </a:srgbClr>
                </a:outerShdw>
              </a:effectLst>
              <a:latin typeface="Candara" panose="020E0502030303020204" pitchFamily="34" charset="0"/>
            </a:endParaRPr>
          </a:p>
          <a:p>
            <a:r>
              <a:rPr lang="en-US" altLang="zh-CN" i="1" dirty="0">
                <a:effectLst>
                  <a:outerShdw blurRad="38100" dist="38100" dir="2700000" algn="tl">
                    <a:srgbClr val="000000">
                      <a:alpha val="43137"/>
                    </a:srgbClr>
                  </a:outerShdw>
                </a:effectLst>
                <a:latin typeface="Candara" panose="020E0502030303020204" pitchFamily="34" charset="0"/>
              </a:rPr>
              <a:t>especially at large-scale</a:t>
            </a:r>
            <a:endParaRPr lang="zh-CN" altLang="en-US" i="1" dirty="0">
              <a:effectLst>
                <a:outerShdw blurRad="38100" dist="38100" dir="2700000" algn="tl">
                  <a:srgbClr val="000000">
                    <a:alpha val="43137"/>
                  </a:srgbClr>
                </a:outerShdw>
              </a:effectLst>
              <a:latin typeface="Candara" panose="020E0502030303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Challenges</a:t>
            </a:r>
            <a:endParaRPr kumimoji="1" lang="zh-CN" altLang="en-US" dirty="0"/>
          </a:p>
        </p:txBody>
      </p:sp>
      <p:sp>
        <p:nvSpPr>
          <p:cNvPr id="3" name="内容占位符 2"/>
          <p:cNvSpPr>
            <a:spLocks noGrp="1"/>
          </p:cNvSpPr>
          <p:nvPr>
            <p:ph idx="1"/>
          </p:nvPr>
        </p:nvSpPr>
        <p:spPr/>
        <p:txBody>
          <a:bodyPr/>
          <a:lstStyle/>
          <a:p>
            <a:pPr marL="342900" indent="-342900">
              <a:buAutoNum type="arabicPeriod"/>
            </a:pPr>
            <a:r>
              <a:rPr kumimoji="1" lang="en-US" altLang="zh-CN" b="0" dirty="0">
                <a:solidFill>
                  <a:schemeClr val="accent6"/>
                </a:solidFill>
              </a:rPr>
              <a:t>Sending </a:t>
            </a:r>
            <a:r>
              <a:rPr kumimoji="1" lang="en-US" altLang="zh-CN" dirty="0">
                <a:solidFill>
                  <a:schemeClr val="accent6"/>
                </a:solidFill>
              </a:rPr>
              <a:t>data</a:t>
            </a:r>
            <a:r>
              <a:rPr kumimoji="1" lang="en-US" altLang="zh-CN" b="0" dirty="0">
                <a:solidFill>
                  <a:schemeClr val="accent6"/>
                </a:solidFill>
              </a:rPr>
              <a:t> to/from nodes</a:t>
            </a:r>
            <a:endParaRPr kumimoji="1" lang="en-US" altLang="zh-CN" b="0" dirty="0">
              <a:solidFill>
                <a:schemeClr val="accent6"/>
              </a:solidFill>
            </a:endParaRPr>
          </a:p>
          <a:p>
            <a:pPr marL="342900" indent="-342900">
              <a:buAutoNum type="arabicPeriod"/>
            </a:pPr>
            <a:r>
              <a:rPr kumimoji="1" lang="en-US" altLang="zh-CN" dirty="0">
                <a:solidFill>
                  <a:schemeClr val="accent6"/>
                </a:solidFill>
              </a:rPr>
              <a:t>Coordinating</a:t>
            </a:r>
            <a:r>
              <a:rPr kumimoji="1" lang="en-US" altLang="zh-CN" b="0" dirty="0">
                <a:solidFill>
                  <a:schemeClr val="accent6"/>
                </a:solidFill>
              </a:rPr>
              <a:t> among nodes</a:t>
            </a:r>
            <a:endParaRPr kumimoji="1" lang="en-US" altLang="zh-CN" b="0" dirty="0">
              <a:solidFill>
                <a:schemeClr val="accent6"/>
              </a:solidFill>
            </a:endParaRPr>
          </a:p>
          <a:p>
            <a:pPr marL="342900" indent="-342900">
              <a:buAutoNum type="arabicPeriod"/>
            </a:pPr>
            <a:r>
              <a:rPr kumimoji="1" lang="en-US" altLang="zh-CN" b="0" dirty="0">
                <a:solidFill>
                  <a:schemeClr val="accent6"/>
                </a:solidFill>
              </a:rPr>
              <a:t>Recovering from node </a:t>
            </a:r>
            <a:r>
              <a:rPr kumimoji="1" lang="en-US" altLang="zh-CN" dirty="0">
                <a:solidFill>
                  <a:schemeClr val="accent6"/>
                </a:solidFill>
              </a:rPr>
              <a:t>failure</a:t>
            </a:r>
            <a:endParaRPr kumimoji="1" lang="en-US" altLang="zh-CN" dirty="0">
              <a:solidFill>
                <a:schemeClr val="accent6"/>
              </a:solidFill>
            </a:endParaRPr>
          </a:p>
          <a:p>
            <a:pPr marL="342900" indent="-342900">
              <a:buAutoNum type="arabicPeriod"/>
            </a:pPr>
            <a:r>
              <a:rPr kumimoji="1" lang="en-US" altLang="zh-CN" b="0" dirty="0"/>
              <a:t>Optimizing for </a:t>
            </a:r>
            <a:r>
              <a:rPr kumimoji="1" lang="en-US" altLang="zh-CN" dirty="0">
                <a:solidFill>
                  <a:srgbClr val="C00000"/>
                </a:solidFill>
              </a:rPr>
              <a:t>locality</a:t>
            </a:r>
            <a:endParaRPr kumimoji="1" lang="en-US" altLang="zh-CN" dirty="0">
              <a:solidFill>
                <a:srgbClr val="C00000"/>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7" name="Rectangle 5"/>
          <p:cNvSpPr/>
          <p:nvPr/>
        </p:nvSpPr>
        <p:spPr>
          <a:xfrm>
            <a:off x="3779912" y="2534334"/>
            <a:ext cx="4032448" cy="646331"/>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r>
              <a:rPr lang="en-US" altLang="zh-CN" i="1" dirty="0">
                <a:effectLst>
                  <a:outerShdw blurRad="38100" dist="38100" dir="2700000" algn="tl">
                    <a:srgbClr val="000000">
                      <a:alpha val="43137"/>
                    </a:srgbClr>
                  </a:outerShdw>
                </a:effectLst>
                <a:latin typeface="Candara" panose="020E0502030303020204" pitchFamily="34" charset="0"/>
              </a:rPr>
              <a:t>Transferring data over network is usually</a:t>
            </a:r>
            <a:r>
              <a:rPr lang="zh-CN" altLang="en-US" i="1" dirty="0">
                <a:effectLst>
                  <a:outerShdw blurRad="38100" dist="38100" dir="2700000" algn="tl">
                    <a:srgbClr val="000000">
                      <a:alpha val="43137"/>
                    </a:srgbClr>
                  </a:outerShdw>
                </a:effectLst>
                <a:latin typeface="Candara" panose="020E0502030303020204" pitchFamily="34" charset="0"/>
              </a:rPr>
              <a:t> </a:t>
            </a:r>
            <a:r>
              <a:rPr lang="en-US" altLang="zh-CN" i="1" dirty="0">
                <a:effectLst>
                  <a:outerShdw blurRad="38100" dist="38100" dir="2700000" algn="tl">
                    <a:srgbClr val="000000">
                      <a:alpha val="43137"/>
                    </a:srgbClr>
                  </a:outerShdw>
                </a:effectLst>
                <a:latin typeface="Candara" panose="020E0502030303020204" pitchFamily="34" charset="0"/>
              </a:rPr>
              <a:t>much slower than local data access</a:t>
            </a:r>
            <a:endParaRPr lang="zh-CN" altLang="en-US" i="1" dirty="0">
              <a:effectLst>
                <a:outerShdw blurRad="38100" dist="38100" dir="2700000" algn="tl">
                  <a:srgbClr val="000000">
                    <a:alpha val="43137"/>
                  </a:srgbClr>
                </a:outerShdw>
              </a:effectLst>
              <a:latin typeface="Candara" panose="020E0502030303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Which are solved by DSM? </a:t>
            </a:r>
            <a:endParaRPr kumimoji="1" lang="zh-CN" altLang="en-US" dirty="0"/>
          </a:p>
        </p:txBody>
      </p:sp>
      <p:sp>
        <p:nvSpPr>
          <p:cNvPr id="3" name="内容占位符 2"/>
          <p:cNvSpPr>
            <a:spLocks noGrp="1"/>
          </p:cNvSpPr>
          <p:nvPr>
            <p:ph idx="1"/>
          </p:nvPr>
        </p:nvSpPr>
        <p:spPr>
          <a:xfrm>
            <a:off x="457200" y="1129307"/>
            <a:ext cx="8686800" cy="4471925"/>
          </a:xfrm>
        </p:spPr>
        <p:txBody>
          <a:bodyPr/>
          <a:lstStyle/>
          <a:p>
            <a:pPr marL="342900" indent="-342900">
              <a:buAutoNum type="arabicPeriod"/>
            </a:pPr>
            <a:r>
              <a:rPr kumimoji="1" lang="en-US" altLang="zh-CN" b="0" dirty="0">
                <a:solidFill>
                  <a:schemeClr val="tx1"/>
                </a:solidFill>
              </a:rPr>
              <a:t>Sending data to/from nodes</a:t>
            </a:r>
            <a:endParaRPr kumimoji="1" lang="en-US" altLang="zh-CN" b="0" dirty="0">
              <a:solidFill>
                <a:schemeClr val="tx1"/>
              </a:solidFill>
            </a:endParaRPr>
          </a:p>
          <a:p>
            <a:pPr lvl="1">
              <a:buFont typeface="Wingdings" panose="05000000000000000000" pitchFamily="2" charset="2"/>
              <a:buChar char="ü"/>
            </a:pPr>
            <a:r>
              <a:rPr kumimoji="1" lang="en-US" altLang="zh-CN" dirty="0">
                <a:solidFill>
                  <a:schemeClr val="tx1"/>
                </a:solidFill>
              </a:rPr>
              <a:t>Good: DSM support transparently share data between machines</a:t>
            </a:r>
            <a:endParaRPr kumimoji="1" lang="en-US" altLang="zh-CN" dirty="0">
              <a:solidFill>
                <a:schemeClr val="tx1"/>
              </a:solidFill>
            </a:endParaRPr>
          </a:p>
          <a:p>
            <a:pPr lvl="1">
              <a:buFont typeface="Zapf Dingbats"/>
              <a:buChar char="✘"/>
            </a:pPr>
            <a:r>
              <a:rPr kumimoji="1" lang="en-US" altLang="zh-CN" dirty="0">
                <a:solidFill>
                  <a:schemeClr val="tx1"/>
                </a:solidFill>
              </a:rPr>
              <a:t>Bad: the performance is typically slow (even for data not shared)</a:t>
            </a:r>
            <a:endParaRPr kumimoji="1" lang="en-US" altLang="zh-CN" dirty="0">
              <a:solidFill>
                <a:schemeClr val="tx1"/>
              </a:solidFill>
            </a:endParaRPr>
          </a:p>
          <a:p>
            <a:r>
              <a:rPr kumimoji="1" lang="en-US" altLang="zh-CN" b="0" dirty="0">
                <a:solidFill>
                  <a:schemeClr val="tx1"/>
                </a:solidFill>
              </a:rPr>
              <a:t>2. Coordinating among nodes</a:t>
            </a:r>
            <a:endParaRPr kumimoji="1" lang="en-US" altLang="zh-CN" b="0" dirty="0">
              <a:solidFill>
                <a:schemeClr val="tx1"/>
              </a:solidFill>
            </a:endParaRPr>
          </a:p>
          <a:p>
            <a:pPr lvl="1">
              <a:buFont typeface="Zapf Dingbats"/>
              <a:buChar char="✘"/>
            </a:pPr>
            <a:r>
              <a:rPr kumimoji="1" lang="en-US" altLang="zh-CN" dirty="0">
                <a:solidFill>
                  <a:schemeClr val="tx1"/>
                </a:solidFill>
              </a:rPr>
              <a:t>Still need special implementation from the user</a:t>
            </a:r>
            <a:endParaRPr kumimoji="1" lang="en-US" altLang="zh-CN" dirty="0">
              <a:solidFill>
                <a:schemeClr val="tx1"/>
              </a:solidFill>
            </a:endParaRPr>
          </a:p>
          <a:p>
            <a:r>
              <a:rPr kumimoji="1" lang="en-US" altLang="zh-CN" b="0" dirty="0">
                <a:solidFill>
                  <a:schemeClr val="tx1"/>
                </a:solidFill>
              </a:rPr>
              <a:t>3. Recovering from node failure</a:t>
            </a:r>
            <a:endParaRPr kumimoji="1" lang="en-US" altLang="zh-CN" b="0" dirty="0">
              <a:solidFill>
                <a:schemeClr val="tx1"/>
              </a:solidFill>
            </a:endParaRPr>
          </a:p>
          <a:p>
            <a:pPr lvl="1">
              <a:buFont typeface="Zapf Dingbats"/>
              <a:buChar char="✘"/>
            </a:pPr>
            <a:r>
              <a:rPr kumimoji="1" lang="en-US" altLang="zh-CN" dirty="0">
                <a:solidFill>
                  <a:schemeClr val="tx1"/>
                </a:solidFill>
              </a:rPr>
              <a:t>No support </a:t>
            </a:r>
            <a:endParaRPr kumimoji="1" lang="en-US" altLang="zh-CN" dirty="0">
              <a:solidFill>
                <a:schemeClr val="tx1"/>
              </a:solidFill>
            </a:endParaRPr>
          </a:p>
          <a:p>
            <a:r>
              <a:rPr kumimoji="1" lang="en-US" altLang="zh-CN" b="0" dirty="0">
                <a:solidFill>
                  <a:schemeClr val="tx1"/>
                </a:solidFill>
              </a:rPr>
              <a:t>4.</a:t>
            </a:r>
            <a:r>
              <a:rPr kumimoji="1" lang="zh-CN" altLang="en-US" b="0" dirty="0">
                <a:solidFill>
                  <a:schemeClr val="tx1"/>
                </a:solidFill>
              </a:rPr>
              <a:t> </a:t>
            </a:r>
            <a:r>
              <a:rPr kumimoji="1" lang="en-US" altLang="zh-CN" b="0" dirty="0">
                <a:solidFill>
                  <a:schemeClr val="tx1"/>
                </a:solidFill>
              </a:rPr>
              <a:t>Optimizing for locality</a:t>
            </a:r>
            <a:endParaRPr kumimoji="1" lang="en-US" altLang="zh-CN" b="0" dirty="0">
              <a:solidFill>
                <a:schemeClr val="tx1"/>
              </a:solidFill>
            </a:endParaRPr>
          </a:p>
          <a:p>
            <a:pPr lvl="1">
              <a:buFont typeface="Zapf Dingbats"/>
              <a:buChar char="✘"/>
            </a:pPr>
            <a:r>
              <a:rPr kumimoji="1" lang="en-US" altLang="zh-CN" b="0" dirty="0">
                <a:solidFill>
                  <a:schemeClr val="tx1"/>
                </a:solidFill>
              </a:rPr>
              <a:t>No support </a:t>
            </a:r>
            <a:endParaRPr kumimoji="1" lang="en-US" altLang="zh-CN" b="0" dirty="0">
              <a:solidFill>
                <a:schemeClr val="tx1"/>
              </a:solidFill>
            </a:endParaRPr>
          </a:p>
          <a:p>
            <a:endParaRPr kumimoji="1" lang="en-US" altLang="zh-CN" b="0" dirty="0">
              <a:solidFill>
                <a:schemeClr val="tx1"/>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22312" y="3672418"/>
            <a:ext cx="8098159" cy="1135062"/>
          </a:xfrm>
        </p:spPr>
        <p:txBody>
          <a:bodyPr>
            <a:normAutofit fontScale="90000"/>
          </a:bodyPr>
          <a:lstStyle/>
          <a:p>
            <a:r>
              <a:rPr lang="en-US" altLang="zh-CN" sz="3665" cap="none" dirty="0">
                <a:latin typeface="+mn-lt"/>
              </a:rPr>
              <a:t>MapReduce</a:t>
            </a:r>
            <a:r>
              <a:rPr lang="en-US" altLang="zh-CN" sz="3600" cap="none" dirty="0">
                <a:latin typeface="+mn-lt"/>
              </a:rPr>
              <a:t>: Simplified Data</a:t>
            </a:r>
            <a:r>
              <a:rPr lang="zh-CN" altLang="en-US" sz="3600" cap="none" dirty="0">
                <a:latin typeface="+mn-lt"/>
              </a:rPr>
              <a:t> </a:t>
            </a:r>
            <a:r>
              <a:rPr lang="en-US" altLang="zh-CN" sz="3600" cap="none" dirty="0">
                <a:latin typeface="+mn-lt"/>
              </a:rPr>
              <a:t>Processing on Large Clusters</a:t>
            </a:r>
            <a:endParaRPr lang="zh-CN" altLang="en-US" dirty="0">
              <a:latin typeface="+mn-lt"/>
            </a:endParaRPr>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a:t>
            </a:r>
            <a:r>
              <a:rPr kumimoji="1" lang="zh-CN" altLang="en-US" dirty="0"/>
              <a:t> </a:t>
            </a:r>
            <a:r>
              <a:rPr kumimoji="1" lang="en-US" altLang="zh-CN" dirty="0"/>
              <a:t>DSM</a:t>
            </a:r>
            <a:r>
              <a:rPr kumimoji="1" lang="zh-CN" altLang="en-US" dirty="0"/>
              <a:t> </a:t>
            </a:r>
            <a:r>
              <a:rPr kumimoji="1" lang="en-US" altLang="zh-CN" dirty="0"/>
              <a:t>--</a:t>
            </a:r>
            <a:r>
              <a:rPr kumimoji="1" lang="zh-CN" altLang="en-US" dirty="0"/>
              <a:t> </a:t>
            </a:r>
            <a:r>
              <a:rPr kumimoji="1" lang="en-US" altLang="zh-CN" dirty="0"/>
              <a:t>distributed shared memory</a:t>
            </a:r>
            <a:endParaRPr kumimoji="1" lang="zh-CN" altLang="en-US" dirty="0"/>
          </a:p>
        </p:txBody>
      </p:sp>
      <p:sp>
        <p:nvSpPr>
          <p:cNvPr id="3" name="内容占位符 2"/>
          <p:cNvSpPr>
            <a:spLocks noGrp="1"/>
          </p:cNvSpPr>
          <p:nvPr>
            <p:ph idx="1"/>
          </p:nvPr>
        </p:nvSpPr>
        <p:spPr>
          <a:xfrm>
            <a:off x="302840" y="1129308"/>
            <a:ext cx="8538320" cy="3528392"/>
          </a:xfrm>
        </p:spPr>
        <p:txBody>
          <a:bodyPr/>
          <a:lstStyle/>
          <a:p>
            <a:r>
              <a:rPr kumimoji="1" lang="en-US" altLang="zh-CN" dirty="0"/>
              <a:t>Transparently</a:t>
            </a:r>
            <a:r>
              <a:rPr kumimoji="1" lang="zh-CN" altLang="en-US" dirty="0"/>
              <a:t> </a:t>
            </a:r>
            <a:r>
              <a:rPr kumimoji="1" lang="en-US" altLang="zh-CN" dirty="0"/>
              <a:t>offer</a:t>
            </a:r>
            <a:r>
              <a:rPr kumimoji="1" lang="zh-CN" altLang="en-US" dirty="0"/>
              <a:t> </a:t>
            </a:r>
            <a:r>
              <a:rPr kumimoji="1" lang="en-US" altLang="zh-CN" dirty="0"/>
              <a:t>a</a:t>
            </a:r>
            <a:r>
              <a:rPr kumimoji="1" lang="zh-CN" altLang="en-US" dirty="0"/>
              <a:t> </a:t>
            </a:r>
            <a:r>
              <a:rPr kumimoji="1" lang="en-US" altLang="zh-CN" dirty="0">
                <a:solidFill>
                  <a:schemeClr val="accent1"/>
                </a:solidFill>
              </a:rPr>
              <a:t>distributed</a:t>
            </a:r>
            <a:r>
              <a:rPr kumimoji="1" lang="zh-CN" altLang="en-US" dirty="0">
                <a:solidFill>
                  <a:schemeClr val="accent1"/>
                </a:solidFill>
              </a:rPr>
              <a:t> </a:t>
            </a:r>
            <a:r>
              <a:rPr kumimoji="1" lang="en-US" altLang="zh-CN" dirty="0">
                <a:solidFill>
                  <a:schemeClr val="accent1"/>
                </a:solidFill>
              </a:rPr>
              <a:t>global</a:t>
            </a:r>
            <a:r>
              <a:rPr kumimoji="1" lang="zh-CN" altLang="en-US" dirty="0">
                <a:solidFill>
                  <a:schemeClr val="accent1"/>
                </a:solidFill>
              </a:rPr>
              <a:t> </a:t>
            </a:r>
            <a:r>
              <a:rPr kumimoji="1" lang="en-US" altLang="zh-CN" dirty="0">
                <a:solidFill>
                  <a:schemeClr val="accent1"/>
                </a:solidFill>
              </a:rPr>
              <a:t>address</a:t>
            </a:r>
            <a:r>
              <a:rPr kumimoji="1" lang="zh-CN" altLang="en-US" dirty="0">
                <a:solidFill>
                  <a:schemeClr val="accent1"/>
                </a:solidFill>
              </a:rPr>
              <a:t> </a:t>
            </a:r>
            <a:r>
              <a:rPr kumimoji="1" lang="en-US" altLang="zh-CN" dirty="0">
                <a:solidFill>
                  <a:schemeClr val="accent1"/>
                </a:solidFill>
              </a:rPr>
              <a:t>space</a:t>
            </a:r>
            <a:r>
              <a:rPr kumimoji="1" lang="zh-CN" altLang="en-US" dirty="0"/>
              <a:t> </a:t>
            </a:r>
            <a:r>
              <a:rPr kumimoji="1" lang="en-US" altLang="zh-CN" dirty="0"/>
              <a:t>to</a:t>
            </a:r>
            <a:r>
              <a:rPr kumimoji="1" lang="zh-CN" altLang="en-US" dirty="0"/>
              <a:t> </a:t>
            </a:r>
            <a:r>
              <a:rPr kumimoji="1" lang="en-US" altLang="zh-CN" dirty="0"/>
              <a:t>multiple</a:t>
            </a:r>
            <a:r>
              <a:rPr kumimoji="1" lang="zh-CN" altLang="en-US" dirty="0"/>
              <a:t> </a:t>
            </a:r>
            <a:r>
              <a:rPr kumimoji="1" lang="en-US" altLang="zh-CN" dirty="0"/>
              <a:t>machines</a:t>
            </a:r>
            <a:endParaRPr kumimoji="1" lang="zh-CN" altLang="en-US" dirty="0"/>
          </a:p>
          <a:p>
            <a:endParaRPr kumimoji="1" lang="en-US" altLang="zh-CN" dirty="0"/>
          </a:p>
          <a:p>
            <a:r>
              <a:rPr kumimoji="1" lang="en-US" altLang="zh-CN" dirty="0"/>
              <a:t>How</a:t>
            </a:r>
            <a:r>
              <a:rPr kumimoji="1" lang="zh-CN" altLang="en-US" dirty="0"/>
              <a:t> </a:t>
            </a:r>
            <a:r>
              <a:rPr kumimoji="1" lang="en-US" altLang="zh-CN" dirty="0"/>
              <a:t>to</a:t>
            </a:r>
            <a:r>
              <a:rPr kumimoji="1" lang="zh-CN" altLang="en-US" dirty="0"/>
              <a:t> </a:t>
            </a:r>
            <a:r>
              <a:rPr kumimoji="1" lang="en-US" altLang="zh-CN" dirty="0"/>
              <a:t>implement</a:t>
            </a:r>
            <a:r>
              <a:rPr kumimoji="1" lang="zh-CN" altLang="en-US" dirty="0"/>
              <a:t> </a:t>
            </a:r>
            <a:r>
              <a:rPr kumimoji="1" lang="en-US" altLang="zh-CN" dirty="0"/>
              <a:t>DSM?</a:t>
            </a:r>
            <a:r>
              <a:rPr kumimoji="1" lang="zh-CN" altLang="en-US" dirty="0"/>
              <a:t> </a:t>
            </a:r>
            <a:r>
              <a:rPr kumimoji="1" lang="en-US" altLang="zh-CN" dirty="0"/>
              <a:t>A</a:t>
            </a:r>
            <a:r>
              <a:rPr kumimoji="1" lang="zh-CN" altLang="en-US" dirty="0"/>
              <a:t> </a:t>
            </a:r>
            <a:r>
              <a:rPr kumimoji="1" lang="en-US" altLang="zh-CN" dirty="0"/>
              <a:t>strawman approach:</a:t>
            </a:r>
            <a:endParaRPr kumimoji="1" lang="en-US" altLang="zh-CN" dirty="0"/>
          </a:p>
          <a:p>
            <a:pPr lvl="1"/>
            <a:r>
              <a:rPr kumimoji="1" lang="en-US" altLang="zh-CN" dirty="0"/>
              <a:t>If a memory address is local, then CPU can directly use load/store to access it</a:t>
            </a:r>
            <a:endParaRPr kumimoji="1" lang="en-US" altLang="zh-CN" dirty="0"/>
          </a:p>
          <a:p>
            <a:pPr lvl="1"/>
            <a:r>
              <a:rPr kumimoji="1" lang="en-US" altLang="zh-CN" dirty="0"/>
              <a:t>If a memory address is remote, the kernel will fetch the page</a:t>
            </a:r>
            <a:r>
              <a:rPr kumimoji="1" lang="zh-CN" altLang="en-US" dirty="0"/>
              <a:t> </a:t>
            </a:r>
            <a:r>
              <a:rPr kumimoji="1" lang="en-US" altLang="zh-CN" dirty="0"/>
              <a:t>(through</a:t>
            </a:r>
            <a:r>
              <a:rPr kumimoji="1" lang="zh-CN" altLang="en-US" dirty="0"/>
              <a:t> </a:t>
            </a:r>
            <a:r>
              <a:rPr kumimoji="1" lang="en-US" altLang="zh-CN" dirty="0"/>
              <a:t>network) to local on-behave of the CPU (more details later) </a:t>
            </a:r>
            <a:endParaRPr kumimoji="1" lang="en-US" altLang="zh-CN" dirty="0"/>
          </a:p>
          <a:p>
            <a:pPr lvl="1"/>
            <a:endParaRPr kumimoji="1" lang="en-US" altLang="zh-CN" dirty="0"/>
          </a:p>
          <a:p>
            <a:r>
              <a:rPr kumimoji="1" lang="en-US" altLang="zh-CN" dirty="0"/>
              <a:t>Question: how does</a:t>
            </a:r>
            <a:r>
              <a:rPr kumimoji="1" lang="zh-CN" altLang="en-US" dirty="0"/>
              <a:t> </a:t>
            </a:r>
            <a:r>
              <a:rPr kumimoji="1" lang="en-US" altLang="zh-CN" dirty="0"/>
              <a:t>the</a:t>
            </a:r>
            <a:r>
              <a:rPr kumimoji="1" lang="zh-CN" altLang="en-US" dirty="0"/>
              <a:t> </a:t>
            </a:r>
            <a:r>
              <a:rPr kumimoji="1" lang="en-US" altLang="zh-CN" dirty="0"/>
              <a:t>kernel</a:t>
            </a:r>
            <a:r>
              <a:rPr kumimoji="1" lang="zh-CN" altLang="en-US" dirty="0"/>
              <a:t> </a:t>
            </a:r>
            <a:r>
              <a:rPr kumimoji="1" lang="en-US" altLang="zh-CN" dirty="0"/>
              <a:t>detect a remote page access? </a:t>
            </a:r>
            <a:endParaRPr kumimoji="1" lang="en-US" altLang="zh-CN" dirty="0"/>
          </a:p>
          <a:p>
            <a:pPr lvl="1"/>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a:t>
            </a:r>
            <a:r>
              <a:rPr kumimoji="1" lang="zh-CN" altLang="en-US" dirty="0"/>
              <a:t> </a:t>
            </a:r>
            <a:r>
              <a:rPr kumimoji="1" lang="en-US" altLang="zh-CN" dirty="0"/>
              <a:t>a distributed batch processing system</a:t>
            </a:r>
            <a:endParaRPr kumimoji="1" lang="zh-CN" altLang="en-US" dirty="0"/>
          </a:p>
        </p:txBody>
      </p:sp>
      <p:sp>
        <p:nvSpPr>
          <p:cNvPr id="3" name="内容占位符 2"/>
          <p:cNvSpPr>
            <a:spLocks noGrp="1"/>
          </p:cNvSpPr>
          <p:nvPr>
            <p:ph idx="1"/>
          </p:nvPr>
        </p:nvSpPr>
        <p:spPr/>
        <p:txBody>
          <a:bodyPr>
            <a:normAutofit/>
          </a:bodyPr>
          <a:lstStyle/>
          <a:p>
            <a:r>
              <a:rPr kumimoji="1" lang="en-US" altLang="zh-CN" b="0" dirty="0"/>
              <a:t>Created by </a:t>
            </a:r>
            <a:r>
              <a:rPr kumimoji="1" lang="en-US" altLang="zh-CN" dirty="0">
                <a:solidFill>
                  <a:srgbClr val="C00000"/>
                </a:solidFill>
              </a:rPr>
              <a:t>Google</a:t>
            </a:r>
            <a:r>
              <a:rPr kumimoji="1" lang="en-US" altLang="zh-CN" b="0" dirty="0"/>
              <a:t> (OSDI’04)</a:t>
            </a:r>
            <a:endParaRPr kumimoji="1" lang="en-US" altLang="zh-CN" b="0" dirty="0"/>
          </a:p>
          <a:p>
            <a:pPr lvl="1"/>
            <a:r>
              <a:rPr kumimoji="1" lang="en-US" altLang="zh-CN" dirty="0"/>
              <a:t>Jeffrey Dean </a:t>
            </a:r>
            <a:r>
              <a:rPr kumimoji="1" lang="en-US" altLang="zh-CN" b="0" dirty="0"/>
              <a:t>and Sanjay Ghemawat</a:t>
            </a:r>
            <a:endParaRPr kumimoji="1" lang="en-US" altLang="zh-CN" b="0" dirty="0"/>
          </a:p>
          <a:p>
            <a:r>
              <a:rPr kumimoji="1" lang="en-US" altLang="zh-CN" b="0" dirty="0"/>
              <a:t>Inspired by LISP (function language)</a:t>
            </a:r>
            <a:endParaRPr kumimoji="1" lang="en-US" altLang="zh-CN" b="0" dirty="0"/>
          </a:p>
          <a:p>
            <a:pPr lvl="1"/>
            <a:r>
              <a:rPr kumimoji="1" lang="en-US" altLang="zh-CN" b="1" dirty="0">
                <a:solidFill>
                  <a:srgbClr val="C00000"/>
                </a:solidFill>
              </a:rPr>
              <a:t>Map</a:t>
            </a:r>
            <a:r>
              <a:rPr kumimoji="1" lang="en-US" altLang="zh-CN" b="0" dirty="0"/>
              <a:t> (function, set of values)</a:t>
            </a:r>
            <a:endParaRPr kumimoji="1" lang="en-US" altLang="zh-CN" b="0" dirty="0"/>
          </a:p>
          <a:p>
            <a:pPr lvl="2"/>
            <a:r>
              <a:rPr kumimoji="1" lang="en-US" altLang="zh-CN" sz="1800" dirty="0"/>
              <a:t>Applies function to each value in the set</a:t>
            </a:r>
            <a:endParaRPr kumimoji="1" lang="en-US" altLang="zh-CN" sz="1800" dirty="0"/>
          </a:p>
          <a:p>
            <a:pPr lvl="1"/>
            <a:endParaRPr kumimoji="1" lang="en-US" altLang="zh-CN" b="0" dirty="0"/>
          </a:p>
          <a:p>
            <a:pPr lvl="1"/>
            <a:endParaRPr kumimoji="1" lang="en-US" altLang="zh-CN" dirty="0"/>
          </a:p>
          <a:p>
            <a:pPr lvl="1"/>
            <a:r>
              <a:rPr kumimoji="1" lang="en-US" altLang="zh-CN" b="1" dirty="0">
                <a:solidFill>
                  <a:srgbClr val="C00000"/>
                </a:solidFill>
              </a:rPr>
              <a:t>Reduce</a:t>
            </a:r>
            <a:r>
              <a:rPr kumimoji="1" lang="en-US" altLang="zh-CN" dirty="0"/>
              <a:t> (function, set of values)</a:t>
            </a:r>
            <a:endParaRPr kumimoji="1" lang="en-US" altLang="zh-CN" dirty="0"/>
          </a:p>
          <a:p>
            <a:pPr lvl="2"/>
            <a:r>
              <a:rPr kumimoji="1" lang="en-US" altLang="zh-CN" sz="1800" dirty="0"/>
              <a:t>Combines all the values using a function (e.g., +)</a:t>
            </a:r>
            <a:endParaRPr kumimoji="1" lang="en-US" altLang="zh-CN" sz="1800" dirty="0"/>
          </a:p>
          <a:p>
            <a:pPr lvl="1"/>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ectangle 5"/>
          <p:cNvSpPr/>
          <p:nvPr/>
        </p:nvSpPr>
        <p:spPr>
          <a:xfrm>
            <a:off x="899592" y="3289548"/>
            <a:ext cx="6696744" cy="400110"/>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pPr marL="0" lvl="3" defTabSz="268605">
              <a:buClr>
                <a:srgbClr val="FF0066"/>
              </a:buClr>
              <a:buNone/>
            </a:pPr>
            <a:r>
              <a:rPr lang="en-US" altLang="zh-TW" sz="2000" dirty="0">
                <a:solidFill>
                  <a:srgbClr val="0233BE"/>
                </a:solidFill>
                <a:latin typeface="Verdana" panose="020B0604030504040204" pitchFamily="34" charset="0"/>
                <a:ea typeface="Verdana" panose="020B0604030504040204" pitchFamily="34" charset="0"/>
                <a:cs typeface="Verdana" panose="020B0604030504040204" pitchFamily="34" charset="0"/>
              </a:rPr>
              <a:t>(</a:t>
            </a:r>
            <a:r>
              <a:rPr lang="en-US" altLang="zh-TW" sz="2000" b="1" dirty="0">
                <a:solidFill>
                  <a:srgbClr val="0233BE"/>
                </a:solidFill>
                <a:latin typeface="Verdana" panose="020B0604030504040204" pitchFamily="34" charset="0"/>
                <a:ea typeface="Verdana" panose="020B0604030504040204" pitchFamily="34" charset="0"/>
                <a:cs typeface="Verdana" panose="020B0604030504040204" pitchFamily="34" charset="0"/>
              </a:rPr>
              <a:t>map</a:t>
            </a:r>
            <a:r>
              <a:rPr lang="en-US" altLang="zh-TW" sz="2000" dirty="0">
                <a:solidFill>
                  <a:srgbClr val="0233BE"/>
                </a:solidFill>
                <a:latin typeface="Verdana" panose="020B0604030504040204" pitchFamily="34" charset="0"/>
                <a:ea typeface="Verdana" panose="020B0604030504040204" pitchFamily="34" charset="0"/>
                <a:cs typeface="Verdana" panose="020B0604030504040204" pitchFamily="34" charset="0"/>
              </a:rPr>
              <a:t> </a:t>
            </a:r>
            <a:r>
              <a:rPr lang="en-US" altLang="zh-CN" sz="2000" dirty="0">
                <a:solidFill>
                  <a:srgbClr val="0233BE"/>
                </a:solidFill>
                <a:latin typeface="Verdana" panose="020B0604030504040204" pitchFamily="34" charset="0"/>
                <a:ea typeface="Verdana" panose="020B0604030504040204" pitchFamily="34" charset="0"/>
                <a:cs typeface="Verdana" panose="020B0604030504040204" pitchFamily="34" charset="0"/>
              </a:rPr>
              <a:t>#</a:t>
            </a:r>
            <a:r>
              <a:rPr lang="en-US" altLang="zh-TW" sz="2000" dirty="0">
                <a:solidFill>
                  <a:srgbClr val="0233BE"/>
                </a:solidFill>
                <a:latin typeface="Verdana" panose="020B0604030504040204" pitchFamily="34" charset="0"/>
                <a:ea typeface="Verdana" panose="020B0604030504040204" pitchFamily="34" charset="0"/>
                <a:cs typeface="Verdana" panose="020B0604030504040204" pitchFamily="34" charset="0"/>
              </a:rPr>
              <a:t>‘length’ (() (a) (a b) (a b c))) </a:t>
            </a:r>
            <a:r>
              <a:rPr lang="en-US" altLang="zh-TW" sz="2000" dirty="0">
                <a:solidFill>
                  <a:srgbClr val="0233BE"/>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 (0 1 2 3)</a:t>
            </a:r>
            <a:endParaRPr lang="en-US" altLang="zh-TW" sz="2000" dirty="0">
              <a:solidFill>
                <a:srgbClr val="0233BE"/>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ectangle 4"/>
          <p:cNvSpPr/>
          <p:nvPr/>
        </p:nvSpPr>
        <p:spPr>
          <a:xfrm>
            <a:off x="899592" y="4801716"/>
            <a:ext cx="4343400" cy="400110"/>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pPr marL="0" lvl="3" defTabSz="268605">
              <a:buClr>
                <a:srgbClr val="FF0066"/>
              </a:buClr>
              <a:buNone/>
            </a:pPr>
            <a:r>
              <a:rPr lang="en-US" altLang="zh-TW" sz="2000" dirty="0">
                <a:solidFill>
                  <a:srgbClr val="0233BE"/>
                </a:solidFill>
                <a:latin typeface="Verdana" panose="020B0604030504040204" pitchFamily="34" charset="0"/>
                <a:ea typeface="Verdana" panose="020B0604030504040204" pitchFamily="34" charset="0"/>
                <a:cs typeface="Verdana" panose="020B0604030504040204" pitchFamily="34" charset="0"/>
              </a:rPr>
              <a:t>(</a:t>
            </a:r>
            <a:r>
              <a:rPr lang="en-US" altLang="zh-TW" sz="2000" b="1" dirty="0">
                <a:solidFill>
                  <a:srgbClr val="0233BE"/>
                </a:solidFill>
                <a:latin typeface="Verdana" panose="020B0604030504040204" pitchFamily="34" charset="0"/>
                <a:ea typeface="Verdana" panose="020B0604030504040204" pitchFamily="34" charset="0"/>
                <a:cs typeface="Verdana" panose="020B0604030504040204" pitchFamily="34" charset="0"/>
              </a:rPr>
              <a:t>reduce</a:t>
            </a:r>
            <a:r>
              <a:rPr lang="en-US" altLang="zh-TW" sz="2000" dirty="0">
                <a:solidFill>
                  <a:srgbClr val="0233BE"/>
                </a:solidFill>
                <a:latin typeface="Verdana" panose="020B0604030504040204" pitchFamily="34" charset="0"/>
                <a:ea typeface="Verdana" panose="020B0604030504040204" pitchFamily="34" charset="0"/>
                <a:cs typeface="Verdana" panose="020B0604030504040204" pitchFamily="34" charset="0"/>
              </a:rPr>
              <a:t> #‘+’ (1 2 3 4 5)) </a:t>
            </a:r>
            <a:r>
              <a:rPr lang="en-US" altLang="zh-TW" sz="2000" dirty="0">
                <a:solidFill>
                  <a:srgbClr val="0233BE"/>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 15</a:t>
            </a:r>
            <a:endParaRPr lang="en-US" altLang="zh-TW" sz="2000" dirty="0">
              <a:solidFill>
                <a:srgbClr val="0233BE"/>
              </a:solidFill>
              <a:latin typeface="Verdana" panose="020B0604030504040204" pitchFamily="34" charset="0"/>
              <a:ea typeface="Verdana" panose="020B0604030504040204" pitchFamily="34" charset="0"/>
              <a:cs typeface="Verdana" panose="020B0604030504040204" pitchFamily="34" charset="0"/>
            </a:endParaRPr>
          </a:p>
        </p:txBody>
      </p:sp>
      <p:sp>
        <p:nvSpPr>
          <p:cNvPr id="6" name="文本框 5"/>
          <p:cNvSpPr txBox="1"/>
          <p:nvPr/>
        </p:nvSpPr>
        <p:spPr>
          <a:xfrm>
            <a:off x="4028440" y="1226820"/>
            <a:ext cx="4248785" cy="337185"/>
          </a:xfrm>
          <a:prstGeom prst="rect">
            <a:avLst/>
          </a:prstGeom>
          <a:noFill/>
        </p:spPr>
        <p:txBody>
          <a:bodyPr wrap="none" rtlCol="0">
            <a:spAutoFit/>
          </a:bodyPr>
          <a:p>
            <a:r>
              <a:rPr lang="en-US" altLang="zh-CN" sz="1600"/>
              <a:t>input-&gt;MAP-&gt;</a:t>
            </a:r>
            <a:r>
              <a:rPr lang="zh-CN" altLang="en-US" sz="1600"/>
              <a:t>划分中间值</a:t>
            </a:r>
            <a:r>
              <a:rPr lang="en-US" altLang="zh-CN" sz="1600"/>
              <a:t>-&gt;REDUCE-&gt;output</a:t>
            </a:r>
            <a:endParaRPr lang="en-US" altLang="zh-CN" sz="1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 abstraction models our requirements well</a:t>
            </a:r>
            <a:endParaRPr kumimoji="1" lang="zh-CN" altLang="en-US" dirty="0"/>
          </a:p>
        </p:txBody>
      </p:sp>
      <p:sp>
        <p:nvSpPr>
          <p:cNvPr id="3" name="内容占位符 2"/>
          <p:cNvSpPr>
            <a:spLocks noGrp="1"/>
          </p:cNvSpPr>
          <p:nvPr>
            <p:ph idx="1"/>
          </p:nvPr>
        </p:nvSpPr>
        <p:spPr>
          <a:xfrm>
            <a:off x="457200" y="1129308"/>
            <a:ext cx="8229600" cy="4356826"/>
          </a:xfrm>
        </p:spPr>
        <p:txBody>
          <a:bodyPr>
            <a:normAutofit/>
          </a:bodyPr>
          <a:lstStyle/>
          <a:p>
            <a:pPr marL="342900" indent="-342900">
              <a:buAutoNum type="arabicPeriod"/>
            </a:pPr>
            <a:r>
              <a:rPr kumimoji="1" lang="en-US" altLang="zh-CN" b="0" dirty="0">
                <a:solidFill>
                  <a:schemeClr val="tx1"/>
                </a:solidFill>
              </a:rPr>
              <a:t>Sending data to/from nodes</a:t>
            </a:r>
            <a:endParaRPr kumimoji="1" lang="en-US" altLang="zh-CN" b="0" dirty="0">
              <a:solidFill>
                <a:schemeClr val="tx1"/>
              </a:solidFill>
            </a:endParaRPr>
          </a:p>
          <a:p>
            <a:pPr lvl="1" indent="0">
              <a:buNone/>
            </a:pPr>
            <a:r>
              <a:rPr kumimoji="1" lang="en-US" altLang="zh-CN" dirty="0">
                <a:solidFill>
                  <a:schemeClr val="tx1"/>
                </a:solidFill>
              </a:rPr>
              <a:t>Data is sent between </a:t>
            </a:r>
            <a:r>
              <a:rPr kumimoji="1" lang="en-US" altLang="zh-CN" b="1" dirty="0">
                <a:solidFill>
                  <a:srgbClr val="C00000"/>
                </a:solidFill>
              </a:rPr>
              <a:t>Map</a:t>
            </a:r>
            <a:r>
              <a:rPr kumimoji="1" lang="en-US" altLang="zh-CN" dirty="0">
                <a:solidFill>
                  <a:schemeClr val="tx1"/>
                </a:solidFill>
              </a:rPr>
              <a:t> &amp; </a:t>
            </a:r>
            <a:r>
              <a:rPr kumimoji="1" lang="en-US" altLang="zh-CN" b="1" dirty="0">
                <a:solidFill>
                  <a:srgbClr val="C00000"/>
                </a:solidFill>
              </a:rPr>
              <a:t>Reduce</a:t>
            </a:r>
            <a:endParaRPr kumimoji="1" lang="en-US" altLang="zh-CN" b="1" dirty="0">
              <a:solidFill>
                <a:srgbClr val="C00000"/>
              </a:solidFill>
            </a:endParaRPr>
          </a:p>
          <a:p>
            <a:pPr marL="342900" indent="-342900">
              <a:buAutoNum type="arabicPeriod"/>
            </a:pPr>
            <a:r>
              <a:rPr kumimoji="1" lang="en-US" altLang="zh-CN" b="0" dirty="0">
                <a:solidFill>
                  <a:schemeClr val="tx1"/>
                </a:solidFill>
              </a:rPr>
              <a:t>Coordinating among nodes</a:t>
            </a:r>
            <a:endParaRPr kumimoji="1" lang="en-US" altLang="zh-CN" b="0" dirty="0">
              <a:solidFill>
                <a:schemeClr val="tx1"/>
              </a:solidFill>
            </a:endParaRPr>
          </a:p>
          <a:p>
            <a:pPr lvl="1" indent="0">
              <a:buNone/>
            </a:pPr>
            <a:r>
              <a:rPr kumimoji="1" lang="en-US" altLang="zh-CN" dirty="0">
                <a:solidFill>
                  <a:schemeClr val="tx1"/>
                </a:solidFill>
              </a:rPr>
              <a:t>Framework can </a:t>
            </a:r>
            <a:r>
              <a:rPr kumimoji="1" lang="en-US" altLang="zh-CN" dirty="0">
                <a:solidFill>
                  <a:srgbClr val="FF0000"/>
                </a:solidFill>
              </a:rPr>
              <a:t>use the same MapReduce semantic</a:t>
            </a:r>
            <a:r>
              <a:rPr kumimoji="1" lang="en-US" altLang="zh-CN" dirty="0">
                <a:solidFill>
                  <a:schemeClr val="tx1"/>
                </a:solidFill>
              </a:rPr>
              <a:t> to coordinate </a:t>
            </a:r>
            <a:endParaRPr kumimoji="1" lang="en-US" altLang="zh-CN" dirty="0">
              <a:solidFill>
                <a:schemeClr val="tx1"/>
              </a:solidFill>
            </a:endParaRPr>
          </a:p>
          <a:p>
            <a:pPr lvl="2"/>
            <a:r>
              <a:rPr kumimoji="1" lang="en-US" altLang="zh-CN" dirty="0"/>
              <a:t>i.e.</a:t>
            </a:r>
            <a:r>
              <a:rPr kumimoji="1" lang="zh-CN" altLang="en-US" dirty="0"/>
              <a:t>，</a:t>
            </a:r>
            <a:r>
              <a:rPr kumimoji="1" lang="en-US" altLang="zh-CN" dirty="0"/>
              <a:t> only need to schedule the reducer after the mapper </a:t>
            </a:r>
            <a:endParaRPr kumimoji="1" lang="en-US" altLang="zh-CN" dirty="0"/>
          </a:p>
          <a:p>
            <a:pPr marL="342900" indent="-342900">
              <a:buAutoNum type="arabicPeriod"/>
            </a:pPr>
            <a:r>
              <a:rPr kumimoji="1" lang="en-US" altLang="zh-CN" b="0" dirty="0">
                <a:solidFill>
                  <a:schemeClr val="tx1"/>
                </a:solidFill>
              </a:rPr>
              <a:t>Recovering from node failure</a:t>
            </a:r>
            <a:endParaRPr kumimoji="1" lang="en-US" altLang="zh-CN" b="0" dirty="0">
              <a:solidFill>
                <a:schemeClr val="tx1"/>
              </a:solidFill>
            </a:endParaRPr>
          </a:p>
          <a:p>
            <a:pPr lvl="1" indent="0">
              <a:buNone/>
            </a:pPr>
            <a:r>
              <a:rPr kumimoji="1" lang="en-US" altLang="zh-CN" b="0" dirty="0">
                <a:solidFill>
                  <a:schemeClr val="tx1"/>
                </a:solidFill>
              </a:rPr>
              <a:t>If the </a:t>
            </a:r>
            <a:r>
              <a:rPr kumimoji="1" lang="en-US" altLang="zh-CN" b="0" dirty="0">
                <a:solidFill>
                  <a:srgbClr val="FF0000"/>
                </a:solidFill>
              </a:rPr>
              <a:t>original data</a:t>
            </a:r>
            <a:r>
              <a:rPr kumimoji="1" lang="en-US" altLang="zh-CN" b="0" dirty="0">
                <a:solidFill>
                  <a:schemeClr val="tx1"/>
                </a:solidFill>
              </a:rPr>
              <a:t> </a:t>
            </a:r>
            <a:r>
              <a:rPr kumimoji="1" lang="en-US" altLang="zh-CN" dirty="0">
                <a:solidFill>
                  <a:schemeClr val="tx1"/>
                </a:solidFill>
              </a:rPr>
              <a:t>can </a:t>
            </a:r>
            <a:r>
              <a:rPr kumimoji="1" lang="en-US" altLang="zh-CN" dirty="0">
                <a:solidFill>
                  <a:srgbClr val="FF0000"/>
                </a:solidFill>
              </a:rPr>
              <a:t>tolerate failure</a:t>
            </a:r>
            <a:r>
              <a:rPr kumimoji="1" lang="en-US" altLang="zh-CN" dirty="0">
                <a:solidFill>
                  <a:schemeClr val="tx1"/>
                </a:solidFill>
              </a:rPr>
              <a:t>, we can simply use </a:t>
            </a:r>
            <a:r>
              <a:rPr kumimoji="1" lang="en-US" altLang="zh-CN" dirty="0">
                <a:solidFill>
                  <a:srgbClr val="FF0000"/>
                </a:solidFill>
              </a:rPr>
              <a:t>re-execution</a:t>
            </a:r>
            <a:r>
              <a:rPr kumimoji="1" lang="en-US" altLang="zh-CN" dirty="0">
                <a:solidFill>
                  <a:schemeClr val="tx1"/>
                </a:solidFill>
              </a:rPr>
              <a:t> for fault tolerance </a:t>
            </a:r>
            <a:endParaRPr kumimoji="1" lang="en-US" altLang="zh-CN" b="0" dirty="0">
              <a:solidFill>
                <a:schemeClr val="tx1"/>
              </a:solidFill>
            </a:endParaRPr>
          </a:p>
          <a:p>
            <a:pPr marL="342900" indent="-342900">
              <a:buAutoNum type="arabicPeriod"/>
            </a:pPr>
            <a:r>
              <a:rPr kumimoji="1" lang="en-US" altLang="zh-CN" b="0" dirty="0">
                <a:solidFill>
                  <a:schemeClr val="tx1"/>
                </a:solidFill>
              </a:rPr>
              <a:t>Optimizing for locality</a:t>
            </a:r>
            <a:endParaRPr kumimoji="1" lang="en-US" altLang="zh-CN" b="0" dirty="0">
              <a:solidFill>
                <a:schemeClr val="tx1"/>
              </a:solidFill>
            </a:endParaRPr>
          </a:p>
          <a:p>
            <a:pPr marL="74295" lvl="1" indent="0">
              <a:buNone/>
            </a:pPr>
            <a:r>
              <a:rPr kumimoji="1" lang="zh-CN" altLang="en-US" dirty="0"/>
              <a:t>     </a:t>
            </a:r>
            <a:r>
              <a:rPr kumimoji="1" lang="en-US" altLang="zh-CN" dirty="0"/>
              <a:t>We can execute the </a:t>
            </a:r>
            <a:r>
              <a:rPr kumimoji="1" lang="en-US" altLang="zh-CN" b="1" dirty="0">
                <a:solidFill>
                  <a:srgbClr val="C00000"/>
                </a:solidFill>
              </a:rPr>
              <a:t>Map</a:t>
            </a:r>
            <a:r>
              <a:rPr kumimoji="1" lang="en-US" altLang="zh-CN" dirty="0">
                <a:solidFill>
                  <a:schemeClr val="tx1"/>
                </a:solidFill>
              </a:rPr>
              <a:t> &amp; </a:t>
            </a:r>
            <a:r>
              <a:rPr kumimoji="1" lang="en-US" altLang="zh-CN" b="1" dirty="0">
                <a:solidFill>
                  <a:srgbClr val="C00000"/>
                </a:solidFill>
              </a:rPr>
              <a:t>Reduce </a:t>
            </a:r>
            <a:r>
              <a:rPr kumimoji="1" lang="en-US" altLang="zh-CN" dirty="0">
                <a:solidFill>
                  <a:schemeClr val="tx1"/>
                </a:solidFill>
              </a:rPr>
              <a:t>on the machine stored the data </a:t>
            </a:r>
            <a:endParaRPr kumimoji="1" lang="zh-CN" altLang="en-US" dirty="0">
              <a:solidFill>
                <a:schemeClr val="tx1"/>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 Programming Model </a:t>
            </a:r>
            <a:endParaRPr kumimoji="1" lang="zh-CN" altLang="en-US" dirty="0"/>
          </a:p>
        </p:txBody>
      </p:sp>
      <p:sp>
        <p:nvSpPr>
          <p:cNvPr id="3" name="内容占位符 2"/>
          <p:cNvSpPr>
            <a:spLocks noGrp="1"/>
          </p:cNvSpPr>
          <p:nvPr>
            <p:ph idx="1"/>
          </p:nvPr>
        </p:nvSpPr>
        <p:spPr>
          <a:xfrm>
            <a:off x="457200" y="2209428"/>
            <a:ext cx="8229600" cy="3087534"/>
          </a:xfrm>
        </p:spPr>
        <p:txBody>
          <a:bodyPr>
            <a:normAutofit/>
          </a:bodyPr>
          <a:lstStyle/>
          <a:p>
            <a:r>
              <a:rPr kumimoji="1" lang="en-US" altLang="zh-CN" b="0" dirty="0"/>
              <a:t>Framework for </a:t>
            </a:r>
            <a:r>
              <a:rPr kumimoji="1" lang="en-US" altLang="zh-CN" dirty="0">
                <a:solidFill>
                  <a:srgbClr val="C00000"/>
                </a:solidFill>
              </a:rPr>
              <a:t>data-parallel</a:t>
            </a:r>
            <a:r>
              <a:rPr kumimoji="1" lang="en-US" altLang="zh-CN" b="0" dirty="0"/>
              <a:t> computing</a:t>
            </a:r>
            <a:endParaRPr kumimoji="1" lang="en-US" altLang="zh-CN" b="0" dirty="0"/>
          </a:p>
          <a:p>
            <a:pPr lvl="1"/>
            <a:r>
              <a:rPr kumimoji="1" lang="en-US" altLang="zh-CN" dirty="0"/>
              <a:t>Programmers get </a:t>
            </a:r>
            <a:r>
              <a:rPr kumimoji="1" lang="en-US" altLang="zh-CN" b="1" dirty="0">
                <a:solidFill>
                  <a:srgbClr val="C00000"/>
                </a:solidFill>
              </a:rPr>
              <a:t>simple yet restricted</a:t>
            </a:r>
            <a:r>
              <a:rPr kumimoji="1" lang="en-US" altLang="zh-CN" dirty="0"/>
              <a:t> API</a:t>
            </a:r>
            <a:endParaRPr kumimoji="1" lang="en-US" altLang="zh-CN" dirty="0"/>
          </a:p>
          <a:p>
            <a:r>
              <a:rPr kumimoji="1" lang="en-US" altLang="zh-CN" b="0" dirty="0"/>
              <a:t>Users</a:t>
            </a:r>
            <a:r>
              <a:rPr kumimoji="1" lang="zh-CN" altLang="en-US" b="0" dirty="0"/>
              <a:t> </a:t>
            </a:r>
            <a:r>
              <a:rPr kumimoji="1" lang="en-US" altLang="zh-CN" dirty="0">
                <a:solidFill>
                  <a:srgbClr val="C00000"/>
                </a:solidFill>
              </a:rPr>
              <a:t>don’t</a:t>
            </a:r>
            <a:r>
              <a:rPr kumimoji="1" lang="en-US" altLang="zh-CN" b="0" dirty="0"/>
              <a:t> have to worry about handling:</a:t>
            </a:r>
            <a:endParaRPr kumimoji="1" lang="en-US" altLang="zh-CN" b="0" dirty="0"/>
          </a:p>
          <a:p>
            <a:pPr lvl="1">
              <a:buSzPct val="73000"/>
              <a:buFont typeface="Wingdings" panose="05000000000000000000" pitchFamily="2" charset="2"/>
              <a:buChar char="p"/>
            </a:pPr>
            <a:r>
              <a:rPr kumimoji="1" lang="en-US" altLang="zh-CN" strike="sngStrike" dirty="0"/>
              <a:t> parallelization</a:t>
            </a:r>
            <a:endParaRPr kumimoji="1" lang="en-US" altLang="zh-CN" strike="sngStrike" dirty="0"/>
          </a:p>
          <a:p>
            <a:pPr lvl="1">
              <a:buSzPct val="73000"/>
              <a:buFont typeface="Wingdings" panose="05000000000000000000" pitchFamily="2" charset="2"/>
              <a:buChar char="p"/>
            </a:pPr>
            <a:r>
              <a:rPr kumimoji="1" lang="en-US" altLang="zh-CN" strike="sngStrike" dirty="0"/>
              <a:t> data distribution</a:t>
            </a:r>
            <a:endParaRPr kumimoji="1" lang="en-US" altLang="zh-CN" strike="sngStrike" dirty="0"/>
          </a:p>
          <a:p>
            <a:pPr lvl="1">
              <a:buSzPct val="73000"/>
              <a:buFont typeface="Wingdings" panose="05000000000000000000" pitchFamily="2" charset="2"/>
              <a:buChar char="p"/>
            </a:pPr>
            <a:r>
              <a:rPr kumimoji="1" lang="en-US" altLang="zh-CN" strike="sngStrike" dirty="0"/>
              <a:t> load balancing</a:t>
            </a:r>
            <a:endParaRPr kumimoji="1" lang="en-US" altLang="zh-CN" strike="sngStrike" dirty="0"/>
          </a:p>
          <a:p>
            <a:pPr lvl="1">
              <a:buSzPct val="73000"/>
              <a:buFont typeface="Wingdings" panose="05000000000000000000" pitchFamily="2" charset="2"/>
              <a:buChar char="p"/>
            </a:pPr>
            <a:r>
              <a:rPr kumimoji="1" lang="en-US" altLang="zh-CN" strike="sngStrike" dirty="0"/>
              <a:t> fault tolerance</a:t>
            </a:r>
            <a:endParaRPr kumimoji="1" lang="en-US" altLang="zh-CN" strike="sngStrike"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ectangle 6"/>
          <p:cNvSpPr/>
          <p:nvPr/>
        </p:nvSpPr>
        <p:spPr>
          <a:xfrm>
            <a:off x="1878546" y="1146253"/>
            <a:ext cx="5386908" cy="830997"/>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pPr algn="ctr"/>
            <a:r>
              <a:rPr lang="en-US" altLang="zh-CN" sz="2400" dirty="0">
                <a:latin typeface="Candara" panose="020E0502030303020204" pitchFamily="34" charset="0"/>
                <a:ea typeface="Verdana" panose="020B0604030504040204" pitchFamily="34" charset="0"/>
                <a:cs typeface="Verdana" panose="020B0604030504040204" pitchFamily="34" charset="0"/>
              </a:rPr>
              <a:t>Allows user to process </a:t>
            </a:r>
            <a:r>
              <a:rPr lang="en-US" altLang="zh-CN" sz="2400" i="1" dirty="0">
                <a:solidFill>
                  <a:srgbClr val="C00000"/>
                </a:solidFill>
                <a:effectLst>
                  <a:outerShdw blurRad="38100" dist="38100" dir="2700000" algn="tl">
                    <a:srgbClr val="000000">
                      <a:alpha val="43137"/>
                    </a:srgbClr>
                  </a:outerShdw>
                </a:effectLst>
                <a:latin typeface="Candara" panose="020E0502030303020204" pitchFamily="34" charset="0"/>
                <a:ea typeface="Verdana" panose="020B0604030504040204" pitchFamily="34" charset="0"/>
                <a:cs typeface="Verdana" panose="020B0604030504040204" pitchFamily="34" charset="0"/>
              </a:rPr>
              <a:t>huge</a:t>
            </a:r>
            <a:r>
              <a:rPr lang="en-US" altLang="zh-CN" sz="2400" dirty="0">
                <a:latin typeface="Candara" panose="020E0502030303020204" pitchFamily="34" charset="0"/>
                <a:ea typeface="Verdana" panose="020B0604030504040204" pitchFamily="34" charset="0"/>
                <a:cs typeface="Verdana" panose="020B0604030504040204" pitchFamily="34" charset="0"/>
              </a:rPr>
              <a:t> amounts of data on </a:t>
            </a:r>
            <a:r>
              <a:rPr lang="en-US" altLang="zh-CN" sz="2400" i="1" dirty="0">
                <a:solidFill>
                  <a:srgbClr val="C00000"/>
                </a:solidFill>
                <a:effectLst>
                  <a:outerShdw blurRad="38100" dist="38100" dir="2700000" algn="tl">
                    <a:srgbClr val="000000">
                      <a:alpha val="43137"/>
                    </a:srgbClr>
                  </a:outerShdw>
                </a:effectLst>
                <a:latin typeface="Candara" panose="020E0502030303020204" pitchFamily="34" charset="0"/>
                <a:ea typeface="Verdana" panose="020B0604030504040204" pitchFamily="34" charset="0"/>
                <a:cs typeface="Verdana" panose="020B0604030504040204" pitchFamily="34" charset="0"/>
              </a:rPr>
              <a:t>thousands</a:t>
            </a:r>
            <a:r>
              <a:rPr lang="en-US" altLang="zh-CN" sz="2400" dirty="0">
                <a:latin typeface="Candara" panose="020E0502030303020204" pitchFamily="34" charset="0"/>
                <a:ea typeface="Verdana" panose="020B0604030504040204" pitchFamily="34" charset="0"/>
                <a:cs typeface="Verdana" panose="020B0604030504040204" pitchFamily="34" charset="0"/>
              </a:rPr>
              <a:t> of nodes </a:t>
            </a:r>
            <a:endParaRPr lang="zh-CN" altLang="en-US" sz="2000" dirty="0">
              <a:latin typeface="Candara" panose="020E0502030303020204" pitchFamily="34" charset="0"/>
            </a:endParaRPr>
          </a:p>
        </p:txBody>
      </p:sp>
      <p:sp>
        <p:nvSpPr>
          <p:cNvPr id="6" name="文本框 5"/>
          <p:cNvSpPr txBox="1"/>
          <p:nvPr/>
        </p:nvSpPr>
        <p:spPr>
          <a:xfrm>
            <a:off x="2882900" y="3639820"/>
            <a:ext cx="5337810" cy="337185"/>
          </a:xfrm>
          <a:prstGeom prst="rect">
            <a:avLst/>
          </a:prstGeom>
          <a:noFill/>
        </p:spPr>
        <p:txBody>
          <a:bodyPr wrap="square" rtlCol="0">
            <a:spAutoFit/>
          </a:bodyPr>
          <a:p>
            <a:r>
              <a:rPr lang="zh-CN" altLang="en-US" sz="1600"/>
              <a:t>因为中间的处理过程已经被</a:t>
            </a:r>
            <a:r>
              <a:rPr lang="en-US" altLang="zh-CN" sz="1600"/>
              <a:t>MapReduce</a:t>
            </a:r>
            <a:r>
              <a:rPr lang="zh-CN" altLang="en-US" sz="1600"/>
              <a:t>封装好了</a:t>
            </a:r>
            <a:endParaRPr lang="zh-CN" altLang="en-US" sz="1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 Programming Model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5" name="Picture 2"/>
          <p:cNvPicPr>
            <a:picLocks noChangeAspect="1" noChangeArrowheads="1"/>
          </p:cNvPicPr>
          <p:nvPr/>
        </p:nvPicPr>
        <p:blipFill>
          <a:blip r:embed="rId1"/>
          <a:srcRect/>
          <a:stretch>
            <a:fillRect/>
          </a:stretch>
        </p:blipFill>
        <p:spPr bwMode="auto">
          <a:xfrm>
            <a:off x="1416822" y="3167730"/>
            <a:ext cx="773889" cy="971661"/>
          </a:xfrm>
          <a:prstGeom prst="rect">
            <a:avLst/>
          </a:prstGeom>
          <a:noFill/>
          <a:ln w="9525">
            <a:noFill/>
            <a:miter lim="800000"/>
            <a:headEnd/>
            <a:tailEnd/>
          </a:ln>
        </p:spPr>
      </p:pic>
      <p:sp>
        <p:nvSpPr>
          <p:cNvPr id="6" name="TextBox 7"/>
          <p:cNvSpPr txBox="1"/>
          <p:nvPr/>
        </p:nvSpPr>
        <p:spPr>
          <a:xfrm>
            <a:off x="1119163" y="4133568"/>
            <a:ext cx="1357337" cy="400110"/>
          </a:xfrm>
          <a:prstGeom prst="rect">
            <a:avLst/>
          </a:prstGeom>
          <a:noFill/>
          <a:effectLst/>
        </p:spPr>
        <p:txBody>
          <a:bodyPr wrap="square" rtlCol="0">
            <a:spAutoFit/>
          </a:bodyPr>
          <a:lstStyle/>
          <a:p>
            <a:pPr algn="ctr"/>
            <a:r>
              <a:rPr lang="en-US" altLang="zh-CN" sz="2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user</a:t>
            </a:r>
            <a:endParaRPr lang="en-US" sz="1835"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7" name="Cloud Callout 8"/>
          <p:cNvSpPr/>
          <p:nvPr/>
        </p:nvSpPr>
        <p:spPr>
          <a:xfrm>
            <a:off x="2012138" y="2647158"/>
            <a:ext cx="714380" cy="416722"/>
          </a:xfrm>
          <a:prstGeom prst="cloudCallout">
            <a:avLst>
              <a:gd name="adj1" fmla="val -52540"/>
              <a:gd name="adj2" fmla="val 88622"/>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Rounded Rectangle 9"/>
          <p:cNvSpPr/>
          <p:nvPr/>
        </p:nvSpPr>
        <p:spPr>
          <a:xfrm>
            <a:off x="3083708" y="2587627"/>
            <a:ext cx="1845482" cy="535785"/>
          </a:xfrm>
          <a:prstGeom prst="roundRect">
            <a:avLst>
              <a:gd name="adj" fmla="val 17717"/>
            </a:avLst>
          </a:prstGeom>
          <a:effectLst>
            <a:glow rad="101600">
              <a:schemeClr val="accent1">
                <a:satMod val="175000"/>
                <a:alpha val="40000"/>
              </a:schemeClr>
            </a:glo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60000" tIns="0" bIns="60000" rtlCol="0" anchor="ctr"/>
          <a:lstStyle/>
          <a:p>
            <a:pPr algn="ctr"/>
            <a:r>
              <a:rPr lang="en-US" altLang="zh-CN"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Parallelization</a:t>
            </a:r>
            <a:endParaRPr lang="zh-CN" altLang="en-US" dirty="0">
              <a:effectLst>
                <a:outerShdw blurRad="38100" dist="38100" dir="2700000" algn="tl">
                  <a:srgbClr val="000000">
                    <a:alpha val="43137"/>
                  </a:srgbClr>
                </a:outerShdw>
              </a:effectLst>
              <a:latin typeface="Verdana" panose="020B0604030504040204" pitchFamily="34" charset="0"/>
              <a:cs typeface="Verdana" panose="020B0604030504040204" pitchFamily="34" charset="0"/>
            </a:endParaRPr>
          </a:p>
        </p:txBody>
      </p:sp>
      <p:sp>
        <p:nvSpPr>
          <p:cNvPr id="9" name="Rounded Rectangle 10"/>
          <p:cNvSpPr/>
          <p:nvPr/>
        </p:nvSpPr>
        <p:spPr>
          <a:xfrm>
            <a:off x="3083708" y="1968500"/>
            <a:ext cx="1845482" cy="500063"/>
          </a:xfrm>
          <a:prstGeom prst="roundRect">
            <a:avLst>
              <a:gd name="adj" fmla="val 17717"/>
            </a:avLst>
          </a:prstGeom>
          <a:solidFill>
            <a:srgbClr val="FF4747"/>
          </a:solidFill>
          <a:ln>
            <a:noFill/>
          </a:ln>
          <a:effectLst>
            <a:glow rad="101600">
              <a:srgbClr val="C00000">
                <a:alpha val="40000"/>
              </a:srgbClr>
            </a:glo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Functionality</a:t>
            </a:r>
            <a:endParaRPr lang="en-US" altLang="zh-CN"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10" name="Rounded Rectangle 11"/>
          <p:cNvSpPr/>
          <p:nvPr/>
        </p:nvSpPr>
        <p:spPr>
          <a:xfrm>
            <a:off x="3083708" y="3242475"/>
            <a:ext cx="1845482" cy="654848"/>
          </a:xfrm>
          <a:prstGeom prst="roundRect">
            <a:avLst>
              <a:gd name="adj" fmla="val 17717"/>
            </a:avLst>
          </a:prstGeom>
          <a:solidFill>
            <a:srgbClr val="D09E00"/>
          </a:solidFill>
          <a:ln>
            <a:solidFill>
              <a:srgbClr val="D09E00"/>
            </a:solidFill>
          </a:ln>
          <a:effectLst>
            <a:glow rad="101600">
              <a:srgbClr val="D09E00">
                <a:alpha val="40000"/>
              </a:srgbClr>
            </a:glo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60000" tIns="0" bIns="60000" rtlCol="0" anchor="ctr"/>
          <a:lstStyle/>
          <a:p>
            <a:pPr algn="ctr"/>
            <a:r>
              <a:rPr lang="en-US" altLang="zh-CN"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Data Distribution</a:t>
            </a:r>
            <a:endParaRPr lang="zh-CN" altLang="en-US" dirty="0">
              <a:effectLst>
                <a:outerShdw blurRad="38100" dist="38100" dir="2700000" algn="tl">
                  <a:srgbClr val="000000">
                    <a:alpha val="43137"/>
                  </a:srgbClr>
                </a:outerShdw>
              </a:effectLst>
              <a:latin typeface="Verdana" panose="020B0604030504040204" pitchFamily="34" charset="0"/>
              <a:cs typeface="Verdana" panose="020B0604030504040204" pitchFamily="34" charset="0"/>
            </a:endParaRPr>
          </a:p>
        </p:txBody>
      </p:sp>
      <p:sp>
        <p:nvSpPr>
          <p:cNvPr id="11" name="Rounded Rectangle 12"/>
          <p:cNvSpPr/>
          <p:nvPr/>
        </p:nvSpPr>
        <p:spPr>
          <a:xfrm>
            <a:off x="3083708" y="4016387"/>
            <a:ext cx="1845482" cy="476253"/>
          </a:xfrm>
          <a:prstGeom prst="roundRect">
            <a:avLst>
              <a:gd name="adj" fmla="val 17717"/>
            </a:avLst>
          </a:prstGeom>
          <a:solidFill>
            <a:srgbClr val="00B050"/>
          </a:solidFill>
          <a:ln>
            <a:solidFill>
              <a:srgbClr val="00B050"/>
            </a:solidFill>
          </a:ln>
          <a:effectLst>
            <a:glow rad="101600">
              <a:srgbClr val="00B050">
                <a:alpha val="40000"/>
              </a:srgbClr>
            </a:glo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60000" tIns="0" bIns="60000" rtlCol="0" anchor="ctr"/>
          <a:lstStyle/>
          <a:p>
            <a:pPr algn="ctr"/>
            <a:r>
              <a:rPr lang="en-US" altLang="zh-CN"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Fault Tolerance</a:t>
            </a:r>
            <a:endParaRPr lang="zh-CN" altLang="en-US" dirty="0">
              <a:effectLst>
                <a:outerShdw blurRad="38100" dist="38100" dir="2700000" algn="tl">
                  <a:srgbClr val="000000">
                    <a:alpha val="43137"/>
                  </a:srgbClr>
                </a:outerShdw>
              </a:effectLst>
              <a:latin typeface="Verdana" panose="020B0604030504040204" pitchFamily="34" charset="0"/>
              <a:cs typeface="Verdana" panose="020B0604030504040204" pitchFamily="34" charset="0"/>
            </a:endParaRPr>
          </a:p>
        </p:txBody>
      </p:sp>
      <p:sp>
        <p:nvSpPr>
          <p:cNvPr id="12" name="Rounded Rectangle 13"/>
          <p:cNvSpPr/>
          <p:nvPr/>
        </p:nvSpPr>
        <p:spPr>
          <a:xfrm>
            <a:off x="3083708" y="4611704"/>
            <a:ext cx="1845482" cy="476253"/>
          </a:xfrm>
          <a:prstGeom prst="roundRect">
            <a:avLst>
              <a:gd name="adj" fmla="val 17717"/>
            </a:avLst>
          </a:prstGeom>
          <a:solidFill>
            <a:srgbClr val="7030A0"/>
          </a:solidFill>
          <a:ln>
            <a:solidFill>
              <a:srgbClr val="7030A0"/>
            </a:solidFill>
          </a:ln>
          <a:effectLst>
            <a:glow rad="101600">
              <a:srgbClr val="7030A0">
                <a:alpha val="40000"/>
              </a:srgbClr>
            </a:glo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60000" tIns="0" bIns="60000" rtlCol="0" anchor="ctr"/>
          <a:lstStyle/>
          <a:p>
            <a:pPr algn="ctr"/>
            <a:r>
              <a:rPr lang="en-US" altLang="zh-CN"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Load Balance</a:t>
            </a:r>
            <a:endParaRPr lang="zh-CN" altLang="en-US" dirty="0">
              <a:effectLst>
                <a:outerShdw blurRad="38100" dist="38100" dir="2700000" algn="tl">
                  <a:srgbClr val="000000">
                    <a:alpha val="43137"/>
                  </a:srgbClr>
                </a:outerShdw>
              </a:effectLst>
              <a:latin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250"/>
                                        <p:tgtEl>
                                          <p:spTgt spid="7"/>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250"/>
                                        <p:tgtEl>
                                          <p:spTgt spid="9"/>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250"/>
                                        <p:tgtEl>
                                          <p:spTgt spid="8"/>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250"/>
                                        <p:tgtEl>
                                          <p:spTgt spid="10"/>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250"/>
                                        <p:tgtEl>
                                          <p:spTgt spid="11"/>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 Programming Model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Picture 2"/>
          <p:cNvPicPr>
            <a:picLocks noChangeAspect="1" noChangeArrowheads="1"/>
          </p:cNvPicPr>
          <p:nvPr/>
        </p:nvPicPr>
        <p:blipFill>
          <a:blip r:embed="rId1"/>
          <a:srcRect/>
          <a:stretch>
            <a:fillRect/>
          </a:stretch>
        </p:blipFill>
        <p:spPr bwMode="auto">
          <a:xfrm>
            <a:off x="1416822" y="3167730"/>
            <a:ext cx="773889" cy="971661"/>
          </a:xfrm>
          <a:prstGeom prst="rect">
            <a:avLst/>
          </a:prstGeom>
          <a:noFill/>
          <a:ln w="9525">
            <a:noFill/>
            <a:miter lim="800000"/>
            <a:headEnd/>
            <a:tailEnd/>
          </a:ln>
        </p:spPr>
      </p:pic>
      <p:sp>
        <p:nvSpPr>
          <p:cNvPr id="6" name="TextBox 7"/>
          <p:cNvSpPr txBox="1"/>
          <p:nvPr/>
        </p:nvSpPr>
        <p:spPr>
          <a:xfrm>
            <a:off x="1119163" y="4133568"/>
            <a:ext cx="1357337" cy="369332"/>
          </a:xfrm>
          <a:prstGeom prst="rect">
            <a:avLst/>
          </a:prstGeom>
          <a:noFill/>
        </p:spPr>
        <p:txBody>
          <a:bodyPr wrap="square" rtlCol="0">
            <a:spAutoFit/>
          </a:bodyPr>
          <a:lstStyle/>
          <a:p>
            <a:pPr algn="ctr"/>
            <a:r>
              <a:rPr lang="en-US" altLang="zh-CN"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user</a:t>
            </a:r>
            <a:endParaRPr lang="en-US" altLang="zh-CN"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7" name="Cloud Callout 8"/>
          <p:cNvSpPr/>
          <p:nvPr/>
        </p:nvSpPr>
        <p:spPr>
          <a:xfrm>
            <a:off x="2012138" y="2647158"/>
            <a:ext cx="714380" cy="416722"/>
          </a:xfrm>
          <a:prstGeom prst="cloudCallout">
            <a:avLst>
              <a:gd name="adj1" fmla="val -52540"/>
              <a:gd name="adj2" fmla="val 88622"/>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Verdana" panose="020B0604030504040204" pitchFamily="34" charset="0"/>
              <a:ea typeface="Verdana" panose="020B0604030504040204" pitchFamily="34" charset="0"/>
              <a:cs typeface="Verdana" panose="020B0604030504040204" pitchFamily="34" charset="0"/>
            </a:endParaRPr>
          </a:p>
        </p:txBody>
      </p:sp>
      <p:sp>
        <p:nvSpPr>
          <p:cNvPr id="8" name="Folded Corner 14"/>
          <p:cNvSpPr/>
          <p:nvPr/>
        </p:nvSpPr>
        <p:spPr>
          <a:xfrm>
            <a:off x="5405444" y="1932758"/>
            <a:ext cx="2797988" cy="3274242"/>
          </a:xfrm>
          <a:prstGeom prst="foldedCorner">
            <a:avLst/>
          </a:prstGeom>
          <a:solidFill>
            <a:srgbClr val="FFFFCD"/>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9" name="Rounded Rectangle 15"/>
          <p:cNvSpPr/>
          <p:nvPr/>
        </p:nvSpPr>
        <p:spPr>
          <a:xfrm>
            <a:off x="3083708" y="2587627"/>
            <a:ext cx="1845482" cy="535785"/>
          </a:xfrm>
          <a:prstGeom prst="roundRect">
            <a:avLst>
              <a:gd name="adj" fmla="val 17717"/>
            </a:avLst>
          </a:prstGeom>
          <a:effectLst>
            <a:glow rad="101600">
              <a:schemeClr val="accent1">
                <a:satMod val="175000"/>
                <a:alpha val="40000"/>
              </a:schemeClr>
            </a:glo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60000" tIns="0" bIns="60000" rtlCol="0" anchor="ctr"/>
          <a:lstStyle/>
          <a:p>
            <a:pPr algn="ctr"/>
            <a:r>
              <a:rPr lang="en-US" altLang="zh-CN"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Parallelization</a:t>
            </a:r>
            <a:endParaRPr lang="zh-CN" altLang="en-US" sz="1600" dirty="0">
              <a:effectLst>
                <a:outerShdw blurRad="38100" dist="38100" dir="2700000" algn="tl">
                  <a:srgbClr val="000000">
                    <a:alpha val="43137"/>
                  </a:srgbClr>
                </a:outerShdw>
              </a:effectLst>
              <a:latin typeface="Verdana" panose="020B0604030504040204" pitchFamily="34" charset="0"/>
              <a:cs typeface="Verdana" panose="020B0604030504040204" pitchFamily="34" charset="0"/>
            </a:endParaRPr>
          </a:p>
        </p:txBody>
      </p:sp>
      <p:sp>
        <p:nvSpPr>
          <p:cNvPr id="10" name="Rounded Rectangle 16"/>
          <p:cNvSpPr/>
          <p:nvPr/>
        </p:nvSpPr>
        <p:spPr>
          <a:xfrm>
            <a:off x="3083708" y="1968500"/>
            <a:ext cx="1845482" cy="500063"/>
          </a:xfrm>
          <a:prstGeom prst="roundRect">
            <a:avLst>
              <a:gd name="adj" fmla="val 17717"/>
            </a:avLst>
          </a:prstGeom>
          <a:solidFill>
            <a:srgbClr val="FF4747"/>
          </a:solidFill>
          <a:ln>
            <a:noFill/>
          </a:ln>
          <a:effectLst>
            <a:glow rad="101600">
              <a:srgbClr val="C00000">
                <a:alpha val="40000"/>
              </a:srgbClr>
            </a:glo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Functionality</a:t>
            </a:r>
            <a:endParaRPr lang="en-US" altLang="zh-CN"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zh-CN" altLang="en-US" sz="335" dirty="0">
              <a:effectLst>
                <a:outerShdw blurRad="38100" dist="38100" dir="2700000" algn="tl">
                  <a:srgbClr val="000000">
                    <a:alpha val="43137"/>
                  </a:srgbClr>
                </a:outerShdw>
              </a:effectLst>
              <a:latin typeface="Verdana" panose="020B0604030504040204" pitchFamily="34" charset="0"/>
              <a:cs typeface="Verdana" panose="020B0604030504040204" pitchFamily="34" charset="0"/>
            </a:endParaRPr>
          </a:p>
        </p:txBody>
      </p:sp>
      <p:sp>
        <p:nvSpPr>
          <p:cNvPr id="11" name="Rounded Rectangle 17"/>
          <p:cNvSpPr/>
          <p:nvPr/>
        </p:nvSpPr>
        <p:spPr>
          <a:xfrm>
            <a:off x="3083708" y="3242475"/>
            <a:ext cx="1845482" cy="654848"/>
          </a:xfrm>
          <a:prstGeom prst="roundRect">
            <a:avLst>
              <a:gd name="adj" fmla="val 17717"/>
            </a:avLst>
          </a:prstGeom>
          <a:solidFill>
            <a:srgbClr val="D09E00"/>
          </a:solidFill>
          <a:ln>
            <a:solidFill>
              <a:srgbClr val="D09E00"/>
            </a:solidFill>
          </a:ln>
          <a:effectLst>
            <a:glow rad="101600">
              <a:srgbClr val="D09E00">
                <a:alpha val="40000"/>
              </a:srgbClr>
            </a:glo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60000" tIns="0" bIns="60000" rtlCol="0" anchor="ctr"/>
          <a:lstStyle/>
          <a:p>
            <a:pPr algn="ctr"/>
            <a:r>
              <a:rPr lang="en-US" altLang="zh-CN"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Data Distribution</a:t>
            </a:r>
            <a:endParaRPr lang="zh-CN" altLang="en-US" sz="1600" dirty="0">
              <a:effectLst>
                <a:outerShdw blurRad="38100" dist="38100" dir="2700000" algn="tl">
                  <a:srgbClr val="000000">
                    <a:alpha val="43137"/>
                  </a:srgbClr>
                </a:outerShdw>
              </a:effectLst>
              <a:latin typeface="Verdana" panose="020B0604030504040204" pitchFamily="34" charset="0"/>
              <a:cs typeface="Verdana" panose="020B0604030504040204" pitchFamily="34" charset="0"/>
            </a:endParaRPr>
          </a:p>
        </p:txBody>
      </p:sp>
      <p:sp>
        <p:nvSpPr>
          <p:cNvPr id="12" name="Rounded Rectangle 18"/>
          <p:cNvSpPr/>
          <p:nvPr/>
        </p:nvSpPr>
        <p:spPr>
          <a:xfrm>
            <a:off x="3083708" y="4016387"/>
            <a:ext cx="1845482" cy="476253"/>
          </a:xfrm>
          <a:prstGeom prst="roundRect">
            <a:avLst>
              <a:gd name="adj" fmla="val 17717"/>
            </a:avLst>
          </a:prstGeom>
          <a:solidFill>
            <a:srgbClr val="00B050"/>
          </a:solidFill>
          <a:ln>
            <a:solidFill>
              <a:srgbClr val="00B050"/>
            </a:solidFill>
          </a:ln>
          <a:effectLst>
            <a:glow rad="101600">
              <a:srgbClr val="00B050">
                <a:alpha val="40000"/>
              </a:srgbClr>
            </a:glo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60000" tIns="0" bIns="60000" rtlCol="0" anchor="ctr"/>
          <a:lstStyle/>
          <a:p>
            <a:pPr algn="ctr"/>
            <a:r>
              <a:rPr lang="en-US" altLang="zh-CN"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Fault Tolerance</a:t>
            </a:r>
            <a:endParaRPr lang="zh-CN" altLang="en-US" sz="1600" dirty="0">
              <a:effectLst>
                <a:outerShdw blurRad="38100" dist="38100" dir="2700000" algn="tl">
                  <a:srgbClr val="000000">
                    <a:alpha val="43137"/>
                  </a:srgbClr>
                </a:outerShdw>
              </a:effectLst>
              <a:latin typeface="Verdana" panose="020B0604030504040204" pitchFamily="34" charset="0"/>
              <a:cs typeface="Verdana" panose="020B0604030504040204" pitchFamily="34" charset="0"/>
            </a:endParaRPr>
          </a:p>
        </p:txBody>
      </p:sp>
      <p:sp>
        <p:nvSpPr>
          <p:cNvPr id="13" name="Rounded Rectangle 19"/>
          <p:cNvSpPr/>
          <p:nvPr/>
        </p:nvSpPr>
        <p:spPr>
          <a:xfrm>
            <a:off x="3083708" y="4611704"/>
            <a:ext cx="1845482" cy="476253"/>
          </a:xfrm>
          <a:prstGeom prst="roundRect">
            <a:avLst>
              <a:gd name="adj" fmla="val 17717"/>
            </a:avLst>
          </a:prstGeom>
          <a:solidFill>
            <a:srgbClr val="7030A0"/>
          </a:solidFill>
          <a:ln>
            <a:solidFill>
              <a:srgbClr val="7030A0"/>
            </a:solidFill>
          </a:ln>
          <a:effectLst>
            <a:glow rad="101600">
              <a:srgbClr val="7030A0">
                <a:alpha val="40000"/>
              </a:srgbClr>
            </a:glo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60000" tIns="0" bIns="60000" rtlCol="0" anchor="ctr"/>
          <a:lstStyle/>
          <a:p>
            <a:pPr algn="ctr"/>
            <a:r>
              <a:rPr lang="en-US" altLang="zh-CN"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Load Balance</a:t>
            </a:r>
            <a:endParaRPr lang="zh-CN" altLang="en-US" sz="1600" dirty="0">
              <a:effectLst>
                <a:outerShdw blurRad="38100" dist="38100" dir="2700000" algn="tl">
                  <a:srgbClr val="000000">
                    <a:alpha val="43137"/>
                  </a:srgbClr>
                </a:outerShdw>
              </a:effectLst>
              <a:latin typeface="Verdana" panose="020B0604030504040204" pitchFamily="34" charset="0"/>
              <a:cs typeface="Verdana" panose="020B0604030504040204" pitchFamily="34" charset="0"/>
            </a:endParaRPr>
          </a:p>
        </p:txBody>
      </p:sp>
      <p:sp>
        <p:nvSpPr>
          <p:cNvPr id="14" name="Rounded Rectangle 20"/>
          <p:cNvSpPr/>
          <p:nvPr/>
        </p:nvSpPr>
        <p:spPr>
          <a:xfrm>
            <a:off x="3076594" y="3498133"/>
            <a:ext cx="1845482" cy="1130400"/>
          </a:xfrm>
          <a:prstGeom prst="roundRect">
            <a:avLst>
              <a:gd name="adj" fmla="val 17717"/>
            </a:avLst>
          </a:prstGeom>
          <a:solidFill>
            <a:schemeClr val="tx2">
              <a:lumMod val="50000"/>
            </a:schemeClr>
          </a:solidFill>
          <a:ln>
            <a:solidFill>
              <a:schemeClr val="tx2">
                <a:lumMod val="50000"/>
              </a:schemeClr>
            </a:solidFill>
          </a:ln>
          <a:effectLst>
            <a:glow rad="139700">
              <a:schemeClr val="tx2">
                <a:lumMod val="50000"/>
                <a:alpha val="40000"/>
              </a:schemeClr>
            </a:glo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60000" tIns="0" bIns="60000" rtlCol="0" anchor="ctr"/>
          <a:lstStyle/>
          <a:p>
            <a:pPr algn="ctr"/>
            <a:r>
              <a:rPr lang="en-US" altLang="zh-CN"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MapReduce</a:t>
            </a:r>
            <a:endParaRPr lang="en-US" altLang="zh-CN"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US" altLang="zh-CN" sz="5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US" altLang="zh-CN" sz="5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pPr algn="ctr"/>
            <a:r>
              <a:rPr lang="en-US" altLang="zh-CN"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Runtime</a:t>
            </a:r>
            <a:endParaRPr lang="zh-CN" altLang="en-US" sz="2000" dirty="0">
              <a:effectLst>
                <a:outerShdw blurRad="38100" dist="38100" dir="2700000" algn="tl">
                  <a:srgbClr val="000000">
                    <a:alpha val="43137"/>
                  </a:srgbClr>
                </a:outerShdw>
              </a:effectLst>
              <a:latin typeface="Verdana" panose="020B0604030504040204" pitchFamily="34" charset="0"/>
              <a:cs typeface="Verdana" panose="020B0604030504040204" pitchFamily="34" charset="0"/>
            </a:endParaRPr>
          </a:p>
        </p:txBody>
      </p:sp>
      <p:sp>
        <p:nvSpPr>
          <p:cNvPr id="15" name="TextBox 21"/>
          <p:cNvSpPr txBox="1"/>
          <p:nvPr/>
        </p:nvSpPr>
        <p:spPr>
          <a:xfrm>
            <a:off x="5464800" y="1933200"/>
            <a:ext cx="2738457" cy="400110"/>
          </a:xfrm>
          <a:prstGeom prst="rect">
            <a:avLst/>
          </a:prstGeom>
          <a:noFill/>
        </p:spPr>
        <p:txBody>
          <a:bodyPr wrap="square" rtlCol="0">
            <a:spAutoFit/>
          </a:bodyPr>
          <a:lstStyle/>
          <a:p>
            <a:r>
              <a:rPr lang="en-US" altLang="zh-CN" sz="2000" b="1" u="sng" dirty="0">
                <a:effectLst>
                  <a:outerShdw blurRad="38100" dist="38100" dir="2700000" algn="tl">
                    <a:srgbClr val="000000">
                      <a:alpha val="43137"/>
                    </a:srgbClr>
                  </a:outerShdw>
                </a:effectLst>
              </a:rPr>
              <a:t>Two Primitives: </a:t>
            </a:r>
            <a:endParaRPr lang="en-US" altLang="zh-CN" sz="2000" b="1" dirty="0"/>
          </a:p>
        </p:txBody>
      </p:sp>
      <p:sp>
        <p:nvSpPr>
          <p:cNvPr id="16" name="TextBox 22"/>
          <p:cNvSpPr txBox="1"/>
          <p:nvPr/>
        </p:nvSpPr>
        <p:spPr>
          <a:xfrm>
            <a:off x="5643570" y="2409012"/>
            <a:ext cx="2440798" cy="589392"/>
          </a:xfrm>
          <a:prstGeom prst="rect">
            <a:avLst/>
          </a:prstGeom>
          <a:noFill/>
        </p:spPr>
        <p:txBody>
          <a:bodyPr wrap="square" rtlCol="0">
            <a:spAutoFit/>
          </a:bodyPr>
          <a:lstStyle/>
          <a:p>
            <a:pPr>
              <a:lnSpc>
                <a:spcPct val="120000"/>
              </a:lnSpc>
            </a:pPr>
            <a:r>
              <a:rPr lang="en-US" altLang="zh-CN" sz="1500" b="1" dirty="0">
                <a:effectLst>
                  <a:outerShdw blurRad="38100" dist="38100" dir="2700000" algn="tl">
                    <a:srgbClr val="000000">
                      <a:alpha val="43137"/>
                    </a:srgbClr>
                  </a:outerShdw>
                </a:effectLst>
                <a:latin typeface="Verdana" panose="020B0604030504040204" pitchFamily="34" charset="0"/>
              </a:rPr>
              <a:t>Map </a:t>
            </a:r>
            <a:r>
              <a:rPr lang="en-US" altLang="zh-CN" sz="1335" dirty="0">
                <a:effectLst>
                  <a:outerShdw blurRad="38100" dist="38100" dir="2700000" algn="tl">
                    <a:srgbClr val="000000">
                      <a:alpha val="43137"/>
                    </a:srgbClr>
                  </a:outerShdw>
                </a:effectLst>
                <a:latin typeface="Verdana" panose="020B0604030504040204" pitchFamily="34" charset="0"/>
              </a:rPr>
              <a:t>(</a:t>
            </a:r>
            <a:r>
              <a:rPr lang="en-US" altLang="zh-CN" sz="1335" b="1" i="1" dirty="0">
                <a:latin typeface="Verdana" panose="020B0604030504040204" pitchFamily="34" charset="0"/>
              </a:rPr>
              <a:t>input</a:t>
            </a:r>
            <a:r>
              <a:rPr lang="en-US" altLang="zh-CN" sz="1335" dirty="0">
                <a:effectLst>
                  <a:outerShdw blurRad="38100" dist="38100" dir="2700000" algn="tl">
                    <a:srgbClr val="000000">
                      <a:alpha val="43137"/>
                    </a:srgbClr>
                  </a:outerShdw>
                </a:effectLst>
                <a:latin typeface="Verdana" panose="020B0604030504040204" pitchFamily="34" charset="0"/>
              </a:rPr>
              <a:t>)</a:t>
            </a:r>
            <a:endParaRPr lang="en-US" altLang="zh-CN" sz="1335" dirty="0">
              <a:effectLst>
                <a:outerShdw blurRad="38100" dist="38100" dir="2700000" algn="tl">
                  <a:srgbClr val="000000">
                    <a:alpha val="43137"/>
                  </a:srgbClr>
                </a:outerShdw>
              </a:effectLst>
              <a:latin typeface="Verdana" panose="020B0604030504040204" pitchFamily="34" charset="0"/>
            </a:endParaRPr>
          </a:p>
          <a:p>
            <a:pPr>
              <a:lnSpc>
                <a:spcPct val="120000"/>
              </a:lnSpc>
            </a:pPr>
            <a:endParaRPr lang="en-US" altLang="zh-CN" sz="1335" dirty="0">
              <a:effectLst>
                <a:outerShdw blurRad="38100" dist="38100" dir="2700000" algn="tl">
                  <a:srgbClr val="000000">
                    <a:alpha val="43137"/>
                  </a:srgbClr>
                </a:outerShdw>
              </a:effectLst>
              <a:latin typeface="Verdana" panose="020B0604030504040204" pitchFamily="34" charset="0"/>
            </a:endParaRPr>
          </a:p>
        </p:txBody>
      </p:sp>
      <p:sp>
        <p:nvSpPr>
          <p:cNvPr id="17" name="TextBox 23"/>
          <p:cNvSpPr txBox="1"/>
          <p:nvPr/>
        </p:nvSpPr>
        <p:spPr>
          <a:xfrm>
            <a:off x="5643570" y="3540114"/>
            <a:ext cx="2559862" cy="339901"/>
          </a:xfrm>
          <a:prstGeom prst="rect">
            <a:avLst/>
          </a:prstGeom>
          <a:noFill/>
        </p:spPr>
        <p:txBody>
          <a:bodyPr wrap="square" rtlCol="0">
            <a:spAutoFit/>
          </a:bodyPr>
          <a:lstStyle/>
          <a:p>
            <a:pPr>
              <a:lnSpc>
                <a:spcPct val="120000"/>
              </a:lnSpc>
            </a:pPr>
            <a:r>
              <a:rPr lang="en-US" altLang="zh-CN" sz="1500" b="1" dirty="0">
                <a:effectLst>
                  <a:outerShdw blurRad="38100" dist="38100" dir="2700000" algn="tl">
                    <a:srgbClr val="000000">
                      <a:alpha val="43137"/>
                    </a:srgbClr>
                  </a:outerShdw>
                </a:effectLst>
                <a:latin typeface="Verdana" panose="020B0604030504040204" pitchFamily="34" charset="0"/>
              </a:rPr>
              <a:t>Reduce </a:t>
            </a:r>
            <a:r>
              <a:rPr lang="en-US" altLang="zh-CN" sz="1335" dirty="0">
                <a:effectLst>
                  <a:outerShdw blurRad="38100" dist="38100" dir="2700000" algn="tl">
                    <a:srgbClr val="000000">
                      <a:alpha val="43137"/>
                    </a:srgbClr>
                  </a:outerShdw>
                </a:effectLst>
                <a:latin typeface="Verdana" panose="020B0604030504040204" pitchFamily="34" charset="0"/>
              </a:rPr>
              <a:t>(</a:t>
            </a:r>
            <a:r>
              <a:rPr lang="en-US" altLang="zh-CN" sz="1335" b="1" i="1" dirty="0">
                <a:latin typeface="Verdana" panose="020B0604030504040204" pitchFamily="34" charset="0"/>
              </a:rPr>
              <a:t>key</a:t>
            </a:r>
            <a:r>
              <a:rPr lang="en-US" altLang="zh-CN" sz="1335" dirty="0">
                <a:effectLst>
                  <a:outerShdw blurRad="38100" dist="38100" dir="2700000" algn="tl">
                    <a:srgbClr val="000000">
                      <a:alpha val="43137"/>
                    </a:srgbClr>
                  </a:outerShdw>
                </a:effectLst>
                <a:latin typeface="Verdana" panose="020B0604030504040204" pitchFamily="34" charset="0"/>
              </a:rPr>
              <a:t>, </a:t>
            </a:r>
            <a:r>
              <a:rPr lang="en-US" altLang="zh-CN" sz="1335" b="1" i="1" dirty="0">
                <a:latin typeface="Verdana" panose="020B0604030504040204" pitchFamily="34" charset="0"/>
              </a:rPr>
              <a:t>values</a:t>
            </a:r>
            <a:r>
              <a:rPr lang="en-US" altLang="zh-CN" sz="1335" dirty="0">
                <a:effectLst>
                  <a:outerShdw blurRad="38100" dist="38100" dir="2700000" algn="tl">
                    <a:srgbClr val="000000">
                      <a:alpha val="43137"/>
                    </a:srgbClr>
                  </a:outerShdw>
                </a:effectLst>
                <a:latin typeface="Verdana" panose="020B0604030504040204" pitchFamily="34" charset="0"/>
              </a:rPr>
              <a:t>)</a:t>
            </a:r>
            <a:endParaRPr lang="en-US" altLang="zh-CN" sz="1335" dirty="0">
              <a:effectLst>
                <a:outerShdw blurRad="38100" dist="38100" dir="2700000" algn="tl">
                  <a:srgbClr val="000000">
                    <a:alpha val="43137"/>
                  </a:srgbClr>
                </a:outerShdw>
              </a:effectLst>
              <a:latin typeface="Verdana" panose="020B0604030504040204" pitchFamily="34" charset="0"/>
            </a:endParaRPr>
          </a:p>
        </p:txBody>
      </p:sp>
      <p:cxnSp>
        <p:nvCxnSpPr>
          <p:cNvPr id="18" name="Straight Connector 24"/>
          <p:cNvCxnSpPr/>
          <p:nvPr/>
        </p:nvCxnSpPr>
        <p:spPr>
          <a:xfrm rot="5400000">
            <a:off x="4691063" y="2170885"/>
            <a:ext cx="952507" cy="476253"/>
          </a:xfrm>
          <a:prstGeom prst="line">
            <a:avLst/>
          </a:prstGeom>
          <a:ln>
            <a:solidFill>
              <a:srgbClr val="DAA6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25"/>
          <p:cNvCxnSpPr/>
          <p:nvPr/>
        </p:nvCxnSpPr>
        <p:spPr>
          <a:xfrm rot="16200000" flipV="1">
            <a:off x="4274342" y="4075899"/>
            <a:ext cx="1785950" cy="476253"/>
          </a:xfrm>
          <a:prstGeom prst="line">
            <a:avLst/>
          </a:prstGeom>
          <a:ln>
            <a:solidFill>
              <a:srgbClr val="DAA6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 0 L 0 0.11537 " pathEditMode="relative" ptsTypes="AA">
                                      <p:cBhvr>
                                        <p:cTn id="6" dur="750" fill="hold"/>
                                        <p:tgtEl>
                                          <p:spTgt spid="11"/>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 0.23075 " pathEditMode="relative" ptsTypes="AA">
                                      <p:cBhvr>
                                        <p:cTn id="8" dur="750" fill="hold"/>
                                        <p:tgtEl>
                                          <p:spTgt spid="9"/>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 -0.12578 " pathEditMode="relative" ptsTypes="AA">
                                      <p:cBhvr>
                                        <p:cTn id="10" dur="750" fill="hold"/>
                                        <p:tgtEl>
                                          <p:spTgt spid="13"/>
                                        </p:tgtEl>
                                        <p:attrNameLst>
                                          <p:attrName>ppt_x</p:attrName>
                                          <p:attrName>ppt_y</p:attrName>
                                        </p:attrNameLst>
                                      </p:cBhvr>
                                    </p:animMotion>
                                  </p:childTnLst>
                                </p:cTn>
                              </p:par>
                              <p:par>
                                <p:cTn id="11" presetID="10" presetClass="exit" presetSubtype="0" fill="hold" grpId="1" nodeType="with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0" presetClass="path" presetSubtype="0" accel="50000" decel="50000" fill="hold" grpId="0" nodeType="withEffect">
                                  <p:stCondLst>
                                    <p:cond delay="0"/>
                                  </p:stCondLst>
                                  <p:childTnLst>
                                    <p:animMotion origin="layout" path="M -1.94444E-6 -0.00948 L -1.94444E-6 0.16878 " pathEditMode="relative" rAng="0" ptsTypes="AA">
                                      <p:cBhvr>
                                        <p:cTn id="27" dur="750" fill="hold"/>
                                        <p:tgtEl>
                                          <p:spTgt spid="10"/>
                                        </p:tgtEl>
                                        <p:attrNameLst>
                                          <p:attrName>ppt_x</p:attrName>
                                          <p:attrName>ppt_y</p:attrName>
                                        </p:attrNameLst>
                                      </p:cBhvr>
                                      <p:rCtr x="0" y="89"/>
                                    </p:animMotion>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250"/>
                                        <p:tgtEl>
                                          <p:spTgt spid="18"/>
                                        </p:tgtEl>
                                      </p:cBhvr>
                                    </p:animEffect>
                                  </p:childTnLst>
                                </p:cTn>
                              </p:par>
                              <p:par>
                                <p:cTn id="33" presetID="22" presetClass="entr" presetSubtype="8"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250"/>
                                        <p:tgtEl>
                                          <p:spTgt spid="19"/>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16">
                                            <p:txEl>
                                              <p:pRg st="0" end="0"/>
                                            </p:txEl>
                                          </p:spTgt>
                                        </p:tgtEl>
                                        <p:attrNameLst>
                                          <p:attrName>style.visibility</p:attrName>
                                        </p:attrNameLst>
                                      </p:cBhvr>
                                      <p:to>
                                        <p:strVal val="visible"/>
                                      </p:to>
                                    </p:set>
                                    <p:animEffect transition="in" filter="fade">
                                      <p:cBhvr>
                                        <p:cTn id="45" dur="500"/>
                                        <p:tgtEl>
                                          <p:spTgt spid="16">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7">
                                            <p:txEl>
                                              <p:pRg st="0" end="0"/>
                                            </p:txEl>
                                          </p:spTgt>
                                        </p:tgtEl>
                                        <p:attrNameLst>
                                          <p:attrName>style.visibility</p:attrName>
                                        </p:attrNameLst>
                                      </p:cBhvr>
                                      <p:to>
                                        <p:strVal val="visible"/>
                                      </p:to>
                                    </p:set>
                                    <p:animEffect transition="in" filter="fade">
                                      <p:cBhvr>
                                        <p:cTn id="48"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1" grpId="0" animBg="1"/>
      <p:bldP spid="11" grpId="1" animBg="1"/>
      <p:bldP spid="12" grpId="0" animBg="1"/>
      <p:bldP spid="13" grpId="0" animBg="1"/>
      <p:bldP spid="13" grpId="1" animBg="1"/>
      <p:bldP spid="14" grpId="0" animBg="1"/>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a:t>
            </a:r>
            <a:r>
              <a:rPr kumimoji="1" lang="zh-CN" altLang="en-US" dirty="0"/>
              <a:t> </a:t>
            </a:r>
            <a:r>
              <a:rPr kumimoji="1" lang="en-US" altLang="zh-CN" dirty="0"/>
              <a:t>example</a:t>
            </a:r>
            <a:r>
              <a:rPr kumimoji="1" lang="zh-CN" altLang="en-US" dirty="0"/>
              <a:t>：</a:t>
            </a:r>
            <a:r>
              <a:rPr kumimoji="1" lang="en-US" altLang="zh-CN" dirty="0"/>
              <a:t>Word</a:t>
            </a:r>
            <a:r>
              <a:rPr kumimoji="1" lang="zh-CN" altLang="en-US" dirty="0"/>
              <a:t> </a:t>
            </a:r>
            <a:r>
              <a:rPr kumimoji="1" lang="en-US" altLang="zh-CN" dirty="0"/>
              <a:t>count</a:t>
            </a:r>
            <a:endParaRPr kumimoji="1" lang="zh-CN" altLang="en-US" dirty="0"/>
          </a:p>
        </p:txBody>
      </p:sp>
      <p:sp>
        <p:nvSpPr>
          <p:cNvPr id="3" name="内容占位符 2"/>
          <p:cNvSpPr>
            <a:spLocks noGrp="1"/>
          </p:cNvSpPr>
          <p:nvPr>
            <p:ph idx="1"/>
          </p:nvPr>
        </p:nvSpPr>
        <p:spPr>
          <a:xfrm>
            <a:off x="457200" y="1921396"/>
            <a:ext cx="8229600" cy="2979548"/>
          </a:xfrm>
        </p:spPr>
        <p:txBody>
          <a:bodyPr/>
          <a:lstStyle/>
          <a:p>
            <a:r>
              <a:rPr kumimoji="1" lang="en-US" altLang="zh-CN" b="0" dirty="0"/>
              <a:t>A simplified process of our previous log analysis example</a:t>
            </a:r>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6" name="Rectangle 3"/>
          <p:cNvSpPr/>
          <p:nvPr/>
        </p:nvSpPr>
        <p:spPr>
          <a:xfrm>
            <a:off x="723900" y="1129308"/>
            <a:ext cx="7736532" cy="707886"/>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pPr marL="2238375" indent="-2238375"/>
            <a:r>
              <a:rPr lang="en-US" altLang="zh-CN" sz="2000" dirty="0">
                <a:effectLst>
                  <a:outerShdw blurRad="38100" dist="38100" dir="2700000" algn="tl">
                    <a:srgbClr val="000000">
                      <a:alpha val="43137"/>
                    </a:srgbClr>
                  </a:outerShdw>
                </a:effectLst>
                <a:latin typeface="+mn-ea"/>
                <a:cs typeface="Verdana" panose="020B0604030504040204" pitchFamily="34" charset="0"/>
              </a:rPr>
              <a:t>Word Count: Count # occurrences of each word in a collection of documents </a:t>
            </a:r>
            <a:endParaRPr lang="en-US" altLang="zh-CN" sz="2000" dirty="0">
              <a:effectLst>
                <a:outerShdw blurRad="38100" dist="38100" dir="2700000" algn="tl">
                  <a:srgbClr val="000000">
                    <a:alpha val="43137"/>
                  </a:srgbClr>
                </a:outerShdw>
              </a:effectLst>
              <a:latin typeface="+mn-ea"/>
              <a:cs typeface="Verdana" panose="020B0604030504040204" pitchFamily="34" charset="0"/>
            </a:endParaRPr>
          </a:p>
        </p:txBody>
      </p:sp>
      <p:pic>
        <p:nvPicPr>
          <p:cNvPr id="7" name="图片 6"/>
          <p:cNvPicPr>
            <a:picLocks noChangeAspect="1"/>
          </p:cNvPicPr>
          <p:nvPr/>
        </p:nvPicPr>
        <p:blipFill>
          <a:blip r:embed="rId1"/>
          <a:stretch>
            <a:fillRect/>
          </a:stretch>
        </p:blipFill>
        <p:spPr>
          <a:xfrm>
            <a:off x="1943138" y="2849724"/>
            <a:ext cx="5400600" cy="1394466"/>
          </a:xfrm>
          <a:prstGeom prst="rect">
            <a:avLst/>
          </a:prstGeom>
        </p:spPr>
      </p:pic>
      <p:sp>
        <p:nvSpPr>
          <p:cNvPr id="8" name="椭圆 7"/>
          <p:cNvSpPr/>
          <p:nvPr/>
        </p:nvSpPr>
        <p:spPr>
          <a:xfrm>
            <a:off x="6912830" y="2929508"/>
            <a:ext cx="288032" cy="288032"/>
          </a:xfrm>
          <a:prstGeom prst="ellipse">
            <a:avLst/>
          </a:prstGeom>
          <a:solidFill>
            <a:schemeClr val="tx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9" name="椭圆 8"/>
          <p:cNvSpPr/>
          <p:nvPr/>
        </p:nvSpPr>
        <p:spPr>
          <a:xfrm>
            <a:off x="6912830" y="3346937"/>
            <a:ext cx="288032" cy="288032"/>
          </a:xfrm>
          <a:prstGeom prst="ellipse">
            <a:avLst/>
          </a:prstGeom>
          <a:solidFill>
            <a:schemeClr val="tx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0" name="椭圆 9"/>
          <p:cNvSpPr/>
          <p:nvPr/>
        </p:nvSpPr>
        <p:spPr>
          <a:xfrm>
            <a:off x="6912830" y="3779709"/>
            <a:ext cx="288032" cy="288032"/>
          </a:xfrm>
          <a:prstGeom prst="ellipse">
            <a:avLst/>
          </a:prstGeom>
          <a:solidFill>
            <a:schemeClr val="tx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4</a:t>
            </a:r>
            <a:endParaRPr kumimoji="1"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a:t>
            </a:r>
            <a:r>
              <a:rPr kumimoji="1" lang="zh-CN" altLang="en-US" dirty="0"/>
              <a:t> </a:t>
            </a:r>
            <a:r>
              <a:rPr kumimoji="1" lang="en-US" altLang="zh-CN" dirty="0"/>
              <a:t>example</a:t>
            </a:r>
            <a:r>
              <a:rPr kumimoji="1" lang="zh-CN" altLang="en-US" dirty="0"/>
              <a:t>：</a:t>
            </a:r>
            <a:r>
              <a:rPr kumimoji="1" lang="en-US" altLang="zh-CN" dirty="0"/>
              <a:t>Word</a:t>
            </a:r>
            <a:r>
              <a:rPr kumimoji="1" lang="zh-CN" altLang="en-US" dirty="0"/>
              <a:t> </a:t>
            </a:r>
            <a:r>
              <a:rPr kumimoji="1" lang="en-US" altLang="zh-CN" dirty="0"/>
              <a:t>count</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11" name="内容占位符 10"/>
          <p:cNvSpPr>
            <a:spLocks noGrp="1"/>
          </p:cNvSpPr>
          <p:nvPr>
            <p:ph idx="1"/>
          </p:nvPr>
        </p:nvSpPr>
        <p:spPr>
          <a:xfrm>
            <a:off x="457200" y="1993404"/>
            <a:ext cx="8229600" cy="2907540"/>
          </a:xfrm>
        </p:spPr>
        <p:txBody>
          <a:bodyPr/>
          <a:lstStyle/>
          <a:p>
            <a:r>
              <a:rPr lang="en-US" altLang="zh-CN" dirty="0"/>
              <a:t>Map:</a:t>
            </a:r>
            <a:endParaRPr lang="en-US" altLang="zh-CN" dirty="0"/>
          </a:p>
          <a:p>
            <a:pPr lvl="1"/>
            <a:r>
              <a:rPr lang="en-US" altLang="zh-CN" dirty="0">
                <a:solidFill>
                  <a:srgbClr val="FF0000"/>
                </a:solidFill>
              </a:rPr>
              <a:t>Parse data</a:t>
            </a:r>
            <a:r>
              <a:rPr lang="en-US" altLang="zh-CN" dirty="0"/>
              <a:t> and </a:t>
            </a:r>
            <a:r>
              <a:rPr lang="en-US" altLang="zh-CN" dirty="0">
                <a:solidFill>
                  <a:srgbClr val="FF0000"/>
                </a:solidFill>
              </a:rPr>
              <a:t>emit each word</a:t>
            </a:r>
            <a:r>
              <a:rPr lang="en-US" altLang="zh-CN" dirty="0"/>
              <a:t> with a count (1)</a:t>
            </a:r>
            <a:endParaRPr lang="en-US" altLang="zh-CN" dirty="0"/>
          </a:p>
          <a:p>
            <a:r>
              <a:rPr lang="en-US" altLang="zh-CN" dirty="0"/>
              <a:t>Reduce:</a:t>
            </a:r>
            <a:endParaRPr lang="en-US" altLang="zh-CN" dirty="0"/>
          </a:p>
          <a:p>
            <a:pPr lvl="1"/>
            <a:r>
              <a:rPr lang="en-US" altLang="zh-CN" dirty="0">
                <a:solidFill>
                  <a:srgbClr val="FF0000"/>
                </a:solidFill>
              </a:rPr>
              <a:t>Sort</a:t>
            </a:r>
            <a:r>
              <a:rPr lang="en-US" altLang="zh-CN" dirty="0"/>
              <a:t>: sort by keys (words)</a:t>
            </a:r>
            <a:endParaRPr lang="en-US" altLang="zh-CN" dirty="0"/>
          </a:p>
          <a:p>
            <a:pPr lvl="1"/>
            <a:r>
              <a:rPr lang="en-US" altLang="zh-CN" dirty="0">
                <a:solidFill>
                  <a:srgbClr val="FF0000"/>
                </a:solidFill>
              </a:rPr>
              <a:t>Reduce</a:t>
            </a:r>
            <a:r>
              <a:rPr lang="en-US" altLang="zh-CN" dirty="0"/>
              <a:t>: sum together counts each key (words)</a:t>
            </a:r>
            <a:endParaRPr lang="en-US" altLang="zh-CN" dirty="0"/>
          </a:p>
        </p:txBody>
      </p:sp>
      <p:sp>
        <p:nvSpPr>
          <p:cNvPr id="12" name="TextBox 4"/>
          <p:cNvSpPr txBox="1"/>
          <p:nvPr/>
        </p:nvSpPr>
        <p:spPr>
          <a:xfrm>
            <a:off x="723900" y="4280962"/>
            <a:ext cx="3630448" cy="924740"/>
          </a:xfrm>
          <a:prstGeom prst="rect">
            <a:avLst/>
          </a:prstGeom>
          <a:noFill/>
        </p:spPr>
        <p:txBody>
          <a:bodyPr wrap="square" rtlCol="0">
            <a:spAutoFit/>
          </a:bodyPr>
          <a:lstStyle/>
          <a:p>
            <a:pPr>
              <a:lnSpc>
                <a:spcPct val="120000"/>
              </a:lnSpc>
            </a:pPr>
            <a:r>
              <a:rPr lang="en-US" altLang="zh-CN" sz="1665" b="1" dirty="0">
                <a:solidFill>
                  <a:srgbClr val="FF0066"/>
                </a:solidFill>
                <a:latin typeface="Verdana" panose="020B0604030504040204" pitchFamily="34" charset="0"/>
              </a:rPr>
              <a:t>map</a:t>
            </a:r>
            <a:r>
              <a:rPr lang="en-US" altLang="zh-CN" sz="1665" dirty="0">
                <a:solidFill>
                  <a:srgbClr val="FF0066"/>
                </a:solidFill>
                <a:latin typeface="Verdana" panose="020B0604030504040204" pitchFamily="34" charset="0"/>
              </a:rPr>
              <a:t> </a:t>
            </a:r>
            <a:r>
              <a:rPr lang="en-US" altLang="zh-CN" sz="1500" dirty="0">
                <a:solidFill>
                  <a:srgbClr val="FF0066"/>
                </a:solidFill>
                <a:latin typeface="Verdana" panose="020B0604030504040204" pitchFamily="34" charset="0"/>
              </a:rPr>
              <a:t>(String key, String value)</a:t>
            </a:r>
            <a:endParaRPr lang="en-US" altLang="zh-CN" sz="1500" dirty="0">
              <a:solidFill>
                <a:srgbClr val="FF0066"/>
              </a:solidFill>
              <a:latin typeface="Verdana" panose="020B0604030504040204" pitchFamily="34" charset="0"/>
            </a:endParaRPr>
          </a:p>
          <a:p>
            <a:pPr lvl="1">
              <a:lnSpc>
                <a:spcPct val="120000"/>
              </a:lnSpc>
            </a:pPr>
            <a:r>
              <a:rPr lang="en-US" altLang="zh-CN" sz="1500" dirty="0">
                <a:solidFill>
                  <a:srgbClr val="FF0066"/>
                </a:solidFill>
                <a:latin typeface="Verdana" panose="020B0604030504040204" pitchFamily="34" charset="0"/>
              </a:rPr>
              <a:t>for each word w in value</a:t>
            </a:r>
            <a:endParaRPr lang="en-US" altLang="zh-CN" sz="1500" dirty="0">
              <a:solidFill>
                <a:srgbClr val="FF0066"/>
              </a:solidFill>
              <a:latin typeface="Verdana" panose="020B0604030504040204" pitchFamily="34" charset="0"/>
            </a:endParaRPr>
          </a:p>
          <a:p>
            <a:pPr lvl="1">
              <a:lnSpc>
                <a:spcPct val="120000"/>
              </a:lnSpc>
            </a:pPr>
            <a:r>
              <a:rPr lang="en-US" altLang="zh-CN" sz="1500" dirty="0">
                <a:solidFill>
                  <a:srgbClr val="FF0066"/>
                </a:solidFill>
                <a:latin typeface="Verdana" panose="020B0604030504040204" pitchFamily="34" charset="0"/>
              </a:rPr>
              <a:t>	</a:t>
            </a:r>
            <a:r>
              <a:rPr lang="en-US" altLang="zh-CN" sz="1500" i="1" dirty="0" err="1">
                <a:solidFill>
                  <a:srgbClr val="FF0066"/>
                </a:solidFill>
                <a:latin typeface="Verdana" panose="020B0604030504040204" pitchFamily="34" charset="0"/>
              </a:rPr>
              <a:t>EmitIntermediate</a:t>
            </a:r>
            <a:r>
              <a:rPr lang="en-US" altLang="zh-CN" sz="1500" dirty="0">
                <a:solidFill>
                  <a:srgbClr val="FF0066"/>
                </a:solidFill>
                <a:latin typeface="Verdana" panose="020B0604030504040204" pitchFamily="34" charset="0"/>
              </a:rPr>
              <a:t> (w, “1”);</a:t>
            </a:r>
            <a:endParaRPr lang="en-US" altLang="zh-CN" sz="1500" dirty="0">
              <a:solidFill>
                <a:srgbClr val="FF0066"/>
              </a:solidFill>
              <a:latin typeface="Verdana" panose="020B0604030504040204" pitchFamily="34" charset="0"/>
            </a:endParaRPr>
          </a:p>
        </p:txBody>
      </p:sp>
      <p:sp>
        <p:nvSpPr>
          <p:cNvPr id="13" name="TextBox 5"/>
          <p:cNvSpPr txBox="1"/>
          <p:nvPr/>
        </p:nvSpPr>
        <p:spPr>
          <a:xfrm>
            <a:off x="4684036" y="4176995"/>
            <a:ext cx="3757448" cy="1447897"/>
          </a:xfrm>
          <a:prstGeom prst="rect">
            <a:avLst/>
          </a:prstGeom>
          <a:noFill/>
        </p:spPr>
        <p:txBody>
          <a:bodyPr wrap="square" rtlCol="0">
            <a:spAutoFit/>
          </a:bodyPr>
          <a:lstStyle/>
          <a:p>
            <a:pPr>
              <a:lnSpc>
                <a:spcPct val="120000"/>
              </a:lnSpc>
            </a:pPr>
            <a:r>
              <a:rPr lang="en-US" altLang="zh-CN" sz="1500" b="1" dirty="0">
                <a:solidFill>
                  <a:srgbClr val="FF0066"/>
                </a:solidFill>
                <a:latin typeface="Verdana" panose="020B0604030504040204" pitchFamily="34" charset="0"/>
              </a:rPr>
              <a:t>Reduce</a:t>
            </a:r>
            <a:r>
              <a:rPr lang="en-US" altLang="zh-CN" sz="1500" dirty="0">
                <a:solidFill>
                  <a:srgbClr val="FF0066"/>
                </a:solidFill>
                <a:latin typeface="Verdana" panose="020B0604030504040204" pitchFamily="34" charset="0"/>
              </a:rPr>
              <a:t> (String key, Iterator values)</a:t>
            </a:r>
            <a:endParaRPr lang="en-US" altLang="zh-CN" sz="1500" dirty="0">
              <a:solidFill>
                <a:srgbClr val="FF0066"/>
              </a:solidFill>
              <a:latin typeface="Verdana" panose="020B0604030504040204" pitchFamily="34" charset="0"/>
            </a:endParaRPr>
          </a:p>
          <a:p>
            <a:pPr lvl="1">
              <a:lnSpc>
                <a:spcPct val="120000"/>
              </a:lnSpc>
            </a:pPr>
            <a:r>
              <a:rPr lang="en-US" altLang="zh-CN" sz="1500" dirty="0" err="1">
                <a:solidFill>
                  <a:srgbClr val="FF0066"/>
                </a:solidFill>
                <a:latin typeface="Verdana" panose="020B0604030504040204" pitchFamily="34" charset="0"/>
              </a:rPr>
              <a:t>int</a:t>
            </a:r>
            <a:r>
              <a:rPr lang="en-US" altLang="zh-CN" sz="1500" dirty="0">
                <a:solidFill>
                  <a:srgbClr val="FF0066"/>
                </a:solidFill>
                <a:latin typeface="Verdana" panose="020B0604030504040204" pitchFamily="34" charset="0"/>
              </a:rPr>
              <a:t> result = 0;</a:t>
            </a:r>
            <a:endParaRPr lang="en-US" altLang="zh-CN" sz="1500" dirty="0">
              <a:solidFill>
                <a:srgbClr val="FF0066"/>
              </a:solidFill>
              <a:latin typeface="Verdana" panose="020B0604030504040204" pitchFamily="34" charset="0"/>
            </a:endParaRPr>
          </a:p>
          <a:p>
            <a:pPr lvl="1">
              <a:lnSpc>
                <a:spcPct val="120000"/>
              </a:lnSpc>
            </a:pPr>
            <a:r>
              <a:rPr lang="en-US" altLang="zh-CN" sz="1500" dirty="0">
                <a:solidFill>
                  <a:srgbClr val="FF0066"/>
                </a:solidFill>
                <a:latin typeface="Verdana" panose="020B0604030504040204" pitchFamily="34" charset="0"/>
              </a:rPr>
              <a:t>for each v in values</a:t>
            </a:r>
            <a:endParaRPr lang="en-US" altLang="zh-CN" sz="1500" dirty="0">
              <a:solidFill>
                <a:srgbClr val="FF0066"/>
              </a:solidFill>
              <a:latin typeface="Verdana" panose="020B0604030504040204" pitchFamily="34" charset="0"/>
            </a:endParaRPr>
          </a:p>
          <a:p>
            <a:pPr lvl="2">
              <a:lnSpc>
                <a:spcPct val="120000"/>
              </a:lnSpc>
            </a:pPr>
            <a:r>
              <a:rPr lang="en-US" altLang="zh-CN" sz="1500" dirty="0">
                <a:solidFill>
                  <a:srgbClr val="FF0066"/>
                </a:solidFill>
                <a:latin typeface="Verdana" panose="020B0604030504040204" pitchFamily="34" charset="0"/>
              </a:rPr>
              <a:t>result += </a:t>
            </a:r>
            <a:r>
              <a:rPr lang="en-US" altLang="zh-CN" sz="1500" dirty="0" err="1">
                <a:solidFill>
                  <a:srgbClr val="FF0066"/>
                </a:solidFill>
                <a:latin typeface="Verdana" panose="020B0604030504040204" pitchFamily="34" charset="0"/>
              </a:rPr>
              <a:t>ParseInt</a:t>
            </a:r>
            <a:r>
              <a:rPr lang="en-US" altLang="zh-CN" sz="1500" dirty="0">
                <a:solidFill>
                  <a:srgbClr val="FF0066"/>
                </a:solidFill>
                <a:latin typeface="Verdana" panose="020B0604030504040204" pitchFamily="34" charset="0"/>
              </a:rPr>
              <a:t> (v);</a:t>
            </a:r>
            <a:endParaRPr lang="en-US" altLang="zh-CN" sz="1500" dirty="0">
              <a:solidFill>
                <a:srgbClr val="FF0066"/>
              </a:solidFill>
              <a:latin typeface="Verdana" panose="020B0604030504040204" pitchFamily="34" charset="0"/>
            </a:endParaRPr>
          </a:p>
          <a:p>
            <a:pPr lvl="1">
              <a:lnSpc>
                <a:spcPct val="120000"/>
              </a:lnSpc>
            </a:pPr>
            <a:r>
              <a:rPr lang="en-US" altLang="zh-CN" sz="1500" dirty="0">
                <a:solidFill>
                  <a:srgbClr val="FF0066"/>
                </a:solidFill>
                <a:latin typeface="Verdana" panose="020B0604030504040204" pitchFamily="34" charset="0"/>
              </a:rPr>
              <a:t>emit (</a:t>
            </a:r>
            <a:r>
              <a:rPr lang="en-US" altLang="zh-CN" sz="1500" i="1" dirty="0" err="1">
                <a:solidFill>
                  <a:srgbClr val="FF0066"/>
                </a:solidFill>
                <a:latin typeface="Verdana" panose="020B0604030504040204" pitchFamily="34" charset="0"/>
              </a:rPr>
              <a:t>AsString</a:t>
            </a:r>
            <a:r>
              <a:rPr lang="en-US" altLang="zh-CN" sz="1500" i="1" dirty="0">
                <a:solidFill>
                  <a:srgbClr val="FF0066"/>
                </a:solidFill>
                <a:latin typeface="Verdana" panose="020B0604030504040204" pitchFamily="34" charset="0"/>
              </a:rPr>
              <a:t> </a:t>
            </a:r>
            <a:r>
              <a:rPr lang="en-US" altLang="zh-CN" sz="1500" dirty="0">
                <a:solidFill>
                  <a:srgbClr val="FF0066"/>
                </a:solidFill>
                <a:latin typeface="Verdana" panose="020B0604030504040204" pitchFamily="34" charset="0"/>
              </a:rPr>
              <a:t>(result));</a:t>
            </a:r>
            <a:endParaRPr lang="en-US" altLang="zh-CN" sz="1500" dirty="0">
              <a:solidFill>
                <a:srgbClr val="FF0066"/>
              </a:solidFill>
              <a:latin typeface="Verdana" panose="020B0604030504040204" pitchFamily="34" charset="0"/>
            </a:endParaRPr>
          </a:p>
        </p:txBody>
      </p:sp>
      <p:sp>
        <p:nvSpPr>
          <p:cNvPr id="8" name="Rectangle 3"/>
          <p:cNvSpPr/>
          <p:nvPr/>
        </p:nvSpPr>
        <p:spPr>
          <a:xfrm>
            <a:off x="723900" y="1129308"/>
            <a:ext cx="7736532" cy="707886"/>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pPr marL="2238375" indent="-2238375"/>
            <a:r>
              <a:rPr lang="en-US" altLang="zh-CN" sz="2000" dirty="0">
                <a:effectLst>
                  <a:outerShdw blurRad="38100" dist="38100" dir="2700000" algn="tl">
                    <a:srgbClr val="000000">
                      <a:alpha val="43137"/>
                    </a:srgbClr>
                  </a:outerShdw>
                </a:effectLst>
                <a:latin typeface="+mn-ea"/>
                <a:cs typeface="Verdana" panose="020B0604030504040204" pitchFamily="34" charset="0"/>
              </a:rPr>
              <a:t>Word Count: Count the</a:t>
            </a:r>
            <a:r>
              <a:rPr lang="zh-CN" altLang="en-US" sz="2000" dirty="0">
                <a:effectLst>
                  <a:outerShdw blurRad="38100" dist="38100" dir="2700000" algn="tl">
                    <a:srgbClr val="000000">
                      <a:alpha val="43137"/>
                    </a:srgbClr>
                  </a:outerShdw>
                </a:effectLst>
                <a:latin typeface="+mn-ea"/>
                <a:cs typeface="Verdana" panose="020B0604030504040204" pitchFamily="34" charset="0"/>
              </a:rPr>
              <a:t> </a:t>
            </a:r>
            <a:r>
              <a:rPr lang="en-US" altLang="zh-CN" sz="2000" dirty="0">
                <a:effectLst>
                  <a:outerShdw blurRad="38100" dist="38100" dir="2700000" algn="tl">
                    <a:srgbClr val="000000">
                      <a:alpha val="43137"/>
                    </a:srgbClr>
                  </a:outerShdw>
                </a:effectLst>
                <a:latin typeface="+mn-ea"/>
                <a:cs typeface="Verdana" panose="020B0604030504040204" pitchFamily="34" charset="0"/>
              </a:rPr>
              <a:t>occurrences</a:t>
            </a:r>
            <a:r>
              <a:rPr lang="zh-CN" altLang="en-US" sz="2000" dirty="0">
                <a:effectLst>
                  <a:outerShdw blurRad="38100" dist="38100" dir="2700000" algn="tl">
                    <a:srgbClr val="000000">
                      <a:alpha val="43137"/>
                    </a:srgbClr>
                  </a:outerShdw>
                </a:effectLst>
                <a:latin typeface="+mn-ea"/>
                <a:cs typeface="Verdana" panose="020B0604030504040204" pitchFamily="34" charset="0"/>
              </a:rPr>
              <a:t> </a:t>
            </a:r>
            <a:r>
              <a:rPr lang="en-US" altLang="zh-CN" sz="2000" dirty="0">
                <a:effectLst>
                  <a:outerShdw blurRad="38100" dist="38100" dir="2700000" algn="tl">
                    <a:srgbClr val="000000">
                      <a:alpha val="43137"/>
                    </a:srgbClr>
                  </a:outerShdw>
                </a:effectLst>
                <a:latin typeface="+mn-ea"/>
                <a:cs typeface="Verdana" panose="020B0604030504040204" pitchFamily="34" charset="0"/>
              </a:rPr>
              <a:t>number of each word in a collection of documents </a:t>
            </a:r>
            <a:endParaRPr lang="en-US" altLang="zh-CN" sz="2000" dirty="0">
              <a:effectLst>
                <a:outerShdw blurRad="38100" dist="38100" dir="2700000" algn="tl">
                  <a:srgbClr val="000000">
                    <a:alpha val="43137"/>
                  </a:srgbClr>
                </a:outerShdw>
              </a:effectLst>
              <a:latin typeface="+mn-ea"/>
              <a:cs typeface="Verdana" panose="020B0604030504040204" pitchFamily="34" charset="0"/>
            </a:endParaRPr>
          </a:p>
        </p:txBody>
      </p:sp>
      <p:sp>
        <p:nvSpPr>
          <p:cNvPr id="3" name="文本框 2"/>
          <p:cNvSpPr txBox="1"/>
          <p:nvPr/>
        </p:nvSpPr>
        <p:spPr>
          <a:xfrm>
            <a:off x="4518025" y="2811145"/>
            <a:ext cx="4507230" cy="583565"/>
          </a:xfrm>
          <a:prstGeom prst="rect">
            <a:avLst/>
          </a:prstGeom>
          <a:noFill/>
        </p:spPr>
        <p:txBody>
          <a:bodyPr wrap="none" rtlCol="0">
            <a:spAutoFit/>
          </a:bodyPr>
          <a:p>
            <a:r>
              <a:rPr lang="en-US" altLang="zh-CN" sz="1600"/>
              <a:t>(</a:t>
            </a:r>
            <a:r>
              <a:rPr lang="zh-CN" altLang="en-US" sz="1600"/>
              <a:t>在</a:t>
            </a:r>
            <a:r>
              <a:rPr lang="en-US" altLang="zh-CN" sz="1600"/>
              <a:t>map</a:t>
            </a:r>
            <a:r>
              <a:rPr lang="zh-CN" altLang="en-US" sz="1600"/>
              <a:t>时不考虑重复出现的单词的次数的叠加，</a:t>
            </a:r>
            <a:endParaRPr lang="zh-CN" altLang="en-US" sz="1600"/>
          </a:p>
          <a:p>
            <a:r>
              <a:rPr lang="zh-CN" altLang="en-US" sz="1600"/>
              <a:t>这个要交给</a:t>
            </a:r>
            <a:r>
              <a:rPr lang="en-US" altLang="zh-CN" sz="1600"/>
              <a:t>reduce</a:t>
            </a:r>
            <a:r>
              <a:rPr lang="zh-CN" altLang="en-US" sz="1600"/>
              <a:t>来做</a:t>
            </a:r>
            <a:r>
              <a:rPr lang="en-US" altLang="zh-CN" sz="1600"/>
              <a:t>)</a:t>
            </a:r>
            <a:endParaRPr lang="en-US" altLang="zh-CN" sz="16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1"/>
          <a:srcRect/>
          <a:stretch>
            <a:fillRect/>
          </a:stretch>
        </p:blipFill>
        <p:spPr bwMode="auto">
          <a:xfrm>
            <a:off x="1416822" y="3167730"/>
            <a:ext cx="773889" cy="971661"/>
          </a:xfrm>
          <a:prstGeom prst="rect">
            <a:avLst/>
          </a:prstGeom>
          <a:noFill/>
          <a:ln w="9525">
            <a:noFill/>
            <a:miter lim="800000"/>
            <a:headEnd/>
            <a:tailEnd/>
          </a:ln>
        </p:spPr>
      </p:pic>
      <p:sp>
        <p:nvSpPr>
          <p:cNvPr id="8" name="TextBox 7"/>
          <p:cNvSpPr txBox="1"/>
          <p:nvPr/>
        </p:nvSpPr>
        <p:spPr>
          <a:xfrm>
            <a:off x="1119163" y="4133568"/>
            <a:ext cx="1357337" cy="374398"/>
          </a:xfrm>
          <a:prstGeom prst="rect">
            <a:avLst/>
          </a:prstGeom>
          <a:noFill/>
        </p:spPr>
        <p:txBody>
          <a:bodyPr wrap="square" rtlCol="0">
            <a:spAutoFit/>
          </a:bodyPr>
          <a:lstStyle/>
          <a:p>
            <a:pPr algn="ctr"/>
            <a:r>
              <a:rPr lang="en-US" sz="1835"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user</a:t>
            </a:r>
            <a:endParaRPr lang="en-US" sz="1835"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9" name="Cloud Callout 8"/>
          <p:cNvSpPr/>
          <p:nvPr/>
        </p:nvSpPr>
        <p:spPr>
          <a:xfrm>
            <a:off x="2012138" y="2647158"/>
            <a:ext cx="714380" cy="416722"/>
          </a:xfrm>
          <a:prstGeom prst="cloudCallout">
            <a:avLst>
              <a:gd name="adj1" fmla="val -52540"/>
              <a:gd name="adj2" fmla="val 88622"/>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Verdana" panose="020B0604030504040204" pitchFamily="34" charset="0"/>
              <a:ea typeface="Verdana" panose="020B0604030504040204" pitchFamily="34" charset="0"/>
              <a:cs typeface="Verdana" panose="020B0604030504040204" pitchFamily="34" charset="0"/>
            </a:endParaRPr>
          </a:p>
        </p:txBody>
      </p:sp>
      <p:sp>
        <p:nvSpPr>
          <p:cNvPr id="27" name="Folded Corner 26"/>
          <p:cNvSpPr/>
          <p:nvPr/>
        </p:nvSpPr>
        <p:spPr>
          <a:xfrm>
            <a:off x="5405444" y="1932758"/>
            <a:ext cx="2797988" cy="3274242"/>
          </a:xfrm>
          <a:prstGeom prst="foldedCorner">
            <a:avLst/>
          </a:prstGeom>
          <a:solidFill>
            <a:srgbClr val="FFFFCD"/>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8" name="Rounded Rectangle 27"/>
          <p:cNvSpPr/>
          <p:nvPr/>
        </p:nvSpPr>
        <p:spPr>
          <a:xfrm>
            <a:off x="3083708" y="2935662"/>
            <a:ext cx="1845482" cy="500063"/>
          </a:xfrm>
          <a:prstGeom prst="roundRect">
            <a:avLst>
              <a:gd name="adj" fmla="val 17717"/>
            </a:avLst>
          </a:prstGeom>
          <a:solidFill>
            <a:srgbClr val="FF4747"/>
          </a:solidFill>
          <a:ln>
            <a:noFill/>
          </a:ln>
          <a:effectLst>
            <a:glow rad="101600">
              <a:srgbClr val="C00000">
                <a:alpha val="40000"/>
              </a:srgbClr>
            </a:glo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Functionality</a:t>
            </a:r>
            <a:endParaRPr lang="en-US" altLang="zh-CN"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29" name="Rounded Rectangle 28"/>
          <p:cNvSpPr/>
          <p:nvPr/>
        </p:nvSpPr>
        <p:spPr>
          <a:xfrm>
            <a:off x="3083708" y="3540133"/>
            <a:ext cx="1845482" cy="1131102"/>
          </a:xfrm>
          <a:prstGeom prst="roundRect">
            <a:avLst>
              <a:gd name="adj" fmla="val 17717"/>
            </a:avLst>
          </a:prstGeom>
          <a:solidFill>
            <a:schemeClr val="tx2">
              <a:lumMod val="50000"/>
            </a:schemeClr>
          </a:solidFill>
          <a:ln>
            <a:solidFill>
              <a:schemeClr val="tx2">
                <a:lumMod val="50000"/>
              </a:schemeClr>
            </a:solidFill>
          </a:ln>
          <a:effectLst>
            <a:glow rad="139700">
              <a:schemeClr val="tx2">
                <a:lumMod val="50000"/>
                <a:alpha val="40000"/>
              </a:schemeClr>
            </a:glo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60000" tIns="0" bIns="60000" rtlCol="0" anchor="ctr"/>
          <a:lstStyle/>
          <a:p>
            <a:pPr algn="ctr"/>
            <a:r>
              <a:rPr lang="en-US" altLang="zh-CN"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MapReduce</a:t>
            </a:r>
            <a:endParaRPr lang="en-US" altLang="zh-CN"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US" altLang="zh-CN" sz="5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US" altLang="zh-CN" sz="5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pPr algn="ctr"/>
            <a:r>
              <a:rPr lang="en-US" altLang="zh-CN"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Runtime</a:t>
            </a:r>
            <a:endParaRPr lang="zh-CN" altLang="en-US" sz="2000" dirty="0">
              <a:effectLst>
                <a:outerShdw blurRad="38100" dist="38100" dir="2700000" algn="tl">
                  <a:srgbClr val="000000">
                    <a:alpha val="43137"/>
                  </a:srgbClr>
                </a:outerShdw>
              </a:effectLst>
              <a:latin typeface="Verdana" panose="020B0604030504040204" pitchFamily="34" charset="0"/>
              <a:cs typeface="Verdana" panose="020B0604030504040204" pitchFamily="34" charset="0"/>
            </a:endParaRPr>
          </a:p>
        </p:txBody>
      </p:sp>
      <p:sp>
        <p:nvSpPr>
          <p:cNvPr id="30" name="TextBox 29"/>
          <p:cNvSpPr txBox="1"/>
          <p:nvPr/>
        </p:nvSpPr>
        <p:spPr>
          <a:xfrm>
            <a:off x="5464800" y="1932758"/>
            <a:ext cx="2738457" cy="400110"/>
          </a:xfrm>
          <a:prstGeom prst="rect">
            <a:avLst/>
          </a:prstGeom>
          <a:noFill/>
        </p:spPr>
        <p:txBody>
          <a:bodyPr wrap="square" rtlCol="0">
            <a:spAutoFit/>
          </a:bodyPr>
          <a:lstStyle/>
          <a:p>
            <a:r>
              <a:rPr lang="en-US" altLang="zh-CN" sz="2000" b="1" u="sng" dirty="0">
                <a:effectLst>
                  <a:outerShdw blurRad="38100" dist="38100" dir="2700000" algn="tl">
                    <a:srgbClr val="000000">
                      <a:alpha val="43137"/>
                    </a:srgbClr>
                  </a:outerShdw>
                </a:effectLst>
              </a:rPr>
              <a:t>Two Primitive: </a:t>
            </a:r>
            <a:endParaRPr lang="en-US" altLang="zh-CN" sz="2000" b="1" dirty="0"/>
          </a:p>
        </p:txBody>
      </p:sp>
      <p:sp>
        <p:nvSpPr>
          <p:cNvPr id="31" name="TextBox 30"/>
          <p:cNvSpPr txBox="1"/>
          <p:nvPr/>
        </p:nvSpPr>
        <p:spPr>
          <a:xfrm>
            <a:off x="5643570" y="2409012"/>
            <a:ext cx="2440798" cy="1081706"/>
          </a:xfrm>
          <a:prstGeom prst="rect">
            <a:avLst/>
          </a:prstGeom>
          <a:noFill/>
        </p:spPr>
        <p:txBody>
          <a:bodyPr wrap="square" rtlCol="0">
            <a:spAutoFit/>
          </a:bodyPr>
          <a:lstStyle/>
          <a:p>
            <a:pPr>
              <a:lnSpc>
                <a:spcPct val="120000"/>
              </a:lnSpc>
            </a:pPr>
            <a:r>
              <a:rPr lang="en-US" altLang="zh-CN" sz="1500" b="1" dirty="0">
                <a:effectLst>
                  <a:outerShdw blurRad="38100" dist="38100" dir="2700000" algn="tl">
                    <a:srgbClr val="000000">
                      <a:alpha val="43137"/>
                    </a:srgbClr>
                  </a:outerShdw>
                </a:effectLst>
                <a:latin typeface="Verdana" panose="020B0604030504040204" pitchFamily="34" charset="0"/>
              </a:rPr>
              <a:t>Map </a:t>
            </a:r>
            <a:r>
              <a:rPr lang="en-US" altLang="zh-CN" sz="1335" dirty="0">
                <a:effectLst>
                  <a:outerShdw blurRad="38100" dist="38100" dir="2700000" algn="tl">
                    <a:srgbClr val="000000">
                      <a:alpha val="43137"/>
                    </a:srgbClr>
                  </a:outerShdw>
                </a:effectLst>
                <a:latin typeface="Verdana" panose="020B0604030504040204" pitchFamily="34" charset="0"/>
              </a:rPr>
              <a:t>(</a:t>
            </a:r>
            <a:r>
              <a:rPr lang="en-US" altLang="zh-CN" sz="1335" b="1" i="1" dirty="0">
                <a:latin typeface="Verdana" panose="020B0604030504040204" pitchFamily="34" charset="0"/>
              </a:rPr>
              <a:t>input</a:t>
            </a:r>
            <a:r>
              <a:rPr lang="en-US" altLang="zh-CN" sz="1335" dirty="0">
                <a:effectLst>
                  <a:outerShdw blurRad="38100" dist="38100" dir="2700000" algn="tl">
                    <a:srgbClr val="000000">
                      <a:alpha val="43137"/>
                    </a:srgbClr>
                  </a:outerShdw>
                </a:effectLst>
                <a:latin typeface="Verdana" panose="020B0604030504040204" pitchFamily="34" charset="0"/>
              </a:rPr>
              <a:t>)</a:t>
            </a:r>
            <a:endParaRPr lang="en-US" altLang="zh-CN" sz="1335" dirty="0">
              <a:effectLst>
                <a:outerShdw blurRad="38100" dist="38100" dir="2700000" algn="tl">
                  <a:srgbClr val="000000">
                    <a:alpha val="43137"/>
                  </a:srgbClr>
                </a:outerShdw>
              </a:effectLst>
              <a:latin typeface="Verdana" panose="020B0604030504040204" pitchFamily="34" charset="0"/>
            </a:endParaRPr>
          </a:p>
          <a:p>
            <a:pPr>
              <a:lnSpc>
                <a:spcPct val="120000"/>
              </a:lnSpc>
            </a:pPr>
            <a:r>
              <a:rPr lang="en-US" altLang="zh-CN" sz="1335" dirty="0">
                <a:effectLst>
                  <a:outerShdw blurRad="38100" dist="38100" dir="2700000" algn="tl">
                    <a:srgbClr val="000000">
                      <a:alpha val="43137"/>
                    </a:srgbClr>
                  </a:outerShdw>
                </a:effectLst>
                <a:latin typeface="Verdana" panose="020B0604030504040204" pitchFamily="34" charset="0"/>
              </a:rPr>
              <a:t>    for each </a:t>
            </a:r>
            <a:r>
              <a:rPr lang="en-US" altLang="zh-CN" sz="1335" b="1" i="1" dirty="0">
                <a:latin typeface="Verdana" panose="020B0604030504040204" pitchFamily="34" charset="0"/>
              </a:rPr>
              <a:t>word</a:t>
            </a:r>
            <a:r>
              <a:rPr lang="en-US" altLang="zh-CN" sz="1335" dirty="0">
                <a:effectLst>
                  <a:outerShdw blurRad="38100" dist="38100" dir="2700000" algn="tl">
                    <a:srgbClr val="000000">
                      <a:alpha val="43137"/>
                    </a:srgbClr>
                  </a:outerShdw>
                </a:effectLst>
                <a:latin typeface="Verdana" panose="020B0604030504040204" pitchFamily="34" charset="0"/>
              </a:rPr>
              <a:t> in </a:t>
            </a:r>
            <a:r>
              <a:rPr lang="en-US" altLang="zh-CN" sz="1335" b="1" i="1" dirty="0">
                <a:latin typeface="Verdana" panose="020B0604030504040204" pitchFamily="34" charset="0"/>
              </a:rPr>
              <a:t>input</a:t>
            </a:r>
            <a:endParaRPr lang="en-US" altLang="zh-CN" sz="1335" b="1" i="1" dirty="0">
              <a:latin typeface="Verdana" panose="020B0604030504040204" pitchFamily="34" charset="0"/>
            </a:endParaRPr>
          </a:p>
          <a:p>
            <a:pPr>
              <a:lnSpc>
                <a:spcPct val="120000"/>
              </a:lnSpc>
            </a:pPr>
            <a:r>
              <a:rPr lang="en-US" altLang="zh-CN" sz="1335" dirty="0">
                <a:effectLst>
                  <a:outerShdw blurRad="38100" dist="38100" dir="2700000" algn="tl">
                    <a:srgbClr val="000000">
                      <a:alpha val="43137"/>
                    </a:srgbClr>
                  </a:outerShdw>
                </a:effectLst>
                <a:latin typeface="Verdana" panose="020B0604030504040204" pitchFamily="34" charset="0"/>
              </a:rPr>
              <a:t>         emit (</a:t>
            </a:r>
            <a:r>
              <a:rPr lang="en-US" altLang="zh-CN" sz="1335" b="1" i="1" dirty="0">
                <a:latin typeface="Verdana" panose="020B0604030504040204" pitchFamily="34" charset="0"/>
              </a:rPr>
              <a:t>word</a:t>
            </a:r>
            <a:r>
              <a:rPr lang="en-US" altLang="zh-CN" sz="1335" dirty="0">
                <a:effectLst>
                  <a:outerShdw blurRad="38100" dist="38100" dir="2700000" algn="tl">
                    <a:srgbClr val="000000">
                      <a:alpha val="43137"/>
                    </a:srgbClr>
                  </a:outerShdw>
                </a:effectLst>
                <a:latin typeface="Verdana" panose="020B0604030504040204" pitchFamily="34" charset="0"/>
              </a:rPr>
              <a:t>, </a:t>
            </a:r>
            <a:r>
              <a:rPr lang="en-US" altLang="zh-CN" sz="1335" b="1" i="1" dirty="0">
                <a:latin typeface="Verdana" panose="020B0604030504040204" pitchFamily="34" charset="0"/>
              </a:rPr>
              <a:t>1</a:t>
            </a:r>
            <a:r>
              <a:rPr lang="en-US" altLang="zh-CN" sz="1335" dirty="0">
                <a:effectLst>
                  <a:outerShdw blurRad="38100" dist="38100" dir="2700000" algn="tl">
                    <a:srgbClr val="000000">
                      <a:alpha val="43137"/>
                    </a:srgbClr>
                  </a:outerShdw>
                </a:effectLst>
                <a:latin typeface="Verdana" panose="020B0604030504040204" pitchFamily="34" charset="0"/>
              </a:rPr>
              <a:t>)</a:t>
            </a:r>
            <a:endParaRPr lang="en-US" altLang="zh-CN" sz="1335" dirty="0">
              <a:effectLst>
                <a:outerShdw blurRad="38100" dist="38100" dir="2700000" algn="tl">
                  <a:srgbClr val="000000">
                    <a:alpha val="43137"/>
                  </a:srgbClr>
                </a:outerShdw>
              </a:effectLst>
              <a:latin typeface="Verdana" panose="020B0604030504040204" pitchFamily="34" charset="0"/>
            </a:endParaRPr>
          </a:p>
          <a:p>
            <a:pPr>
              <a:lnSpc>
                <a:spcPct val="120000"/>
              </a:lnSpc>
            </a:pPr>
            <a:endParaRPr lang="en-US" altLang="zh-CN" sz="1335" dirty="0">
              <a:effectLst>
                <a:outerShdw blurRad="38100" dist="38100" dir="2700000" algn="tl">
                  <a:srgbClr val="000000">
                    <a:alpha val="43137"/>
                  </a:srgbClr>
                </a:outerShdw>
              </a:effectLst>
              <a:latin typeface="Verdana" panose="020B0604030504040204" pitchFamily="34" charset="0"/>
            </a:endParaRPr>
          </a:p>
        </p:txBody>
      </p:sp>
      <p:sp>
        <p:nvSpPr>
          <p:cNvPr id="32" name="TextBox 31"/>
          <p:cNvSpPr txBox="1"/>
          <p:nvPr/>
        </p:nvSpPr>
        <p:spPr>
          <a:xfrm>
            <a:off x="5643570" y="3540114"/>
            <a:ext cx="2738456" cy="1574085"/>
          </a:xfrm>
          <a:prstGeom prst="rect">
            <a:avLst/>
          </a:prstGeom>
          <a:noFill/>
        </p:spPr>
        <p:txBody>
          <a:bodyPr wrap="square" rtlCol="0">
            <a:spAutoFit/>
          </a:bodyPr>
          <a:lstStyle/>
          <a:p>
            <a:pPr>
              <a:lnSpc>
                <a:spcPct val="120000"/>
              </a:lnSpc>
            </a:pPr>
            <a:r>
              <a:rPr lang="en-US" altLang="zh-CN" sz="1500" b="1" dirty="0">
                <a:effectLst>
                  <a:outerShdw blurRad="38100" dist="38100" dir="2700000" algn="tl">
                    <a:srgbClr val="000000">
                      <a:alpha val="43137"/>
                    </a:srgbClr>
                  </a:outerShdw>
                </a:effectLst>
                <a:latin typeface="Verdana" panose="020B0604030504040204" pitchFamily="34" charset="0"/>
              </a:rPr>
              <a:t>Reduce </a:t>
            </a:r>
            <a:r>
              <a:rPr lang="en-US" altLang="zh-CN" sz="1335" dirty="0">
                <a:effectLst>
                  <a:outerShdw blurRad="38100" dist="38100" dir="2700000" algn="tl">
                    <a:srgbClr val="000000">
                      <a:alpha val="43137"/>
                    </a:srgbClr>
                  </a:outerShdw>
                </a:effectLst>
                <a:latin typeface="Verdana" panose="020B0604030504040204" pitchFamily="34" charset="0"/>
              </a:rPr>
              <a:t>(</a:t>
            </a:r>
            <a:r>
              <a:rPr lang="en-US" altLang="zh-CN" sz="1335" b="1" i="1" dirty="0">
                <a:latin typeface="Verdana" panose="020B0604030504040204" pitchFamily="34" charset="0"/>
              </a:rPr>
              <a:t>key</a:t>
            </a:r>
            <a:r>
              <a:rPr lang="en-US" altLang="zh-CN" sz="1335" dirty="0">
                <a:effectLst>
                  <a:outerShdw blurRad="38100" dist="38100" dir="2700000" algn="tl">
                    <a:srgbClr val="000000">
                      <a:alpha val="43137"/>
                    </a:srgbClr>
                  </a:outerShdw>
                </a:effectLst>
                <a:latin typeface="Verdana" panose="020B0604030504040204" pitchFamily="34" charset="0"/>
              </a:rPr>
              <a:t>, </a:t>
            </a:r>
            <a:r>
              <a:rPr lang="en-US" altLang="zh-CN" sz="1335" b="1" i="1" dirty="0">
                <a:latin typeface="Verdana" panose="020B0604030504040204" pitchFamily="34" charset="0"/>
              </a:rPr>
              <a:t>values</a:t>
            </a:r>
            <a:r>
              <a:rPr lang="en-US" altLang="zh-CN" sz="1335" dirty="0">
                <a:effectLst>
                  <a:outerShdw blurRad="38100" dist="38100" dir="2700000" algn="tl">
                    <a:srgbClr val="000000">
                      <a:alpha val="43137"/>
                    </a:srgbClr>
                  </a:outerShdw>
                </a:effectLst>
                <a:latin typeface="Verdana" panose="020B0604030504040204" pitchFamily="34" charset="0"/>
              </a:rPr>
              <a:t>)</a:t>
            </a:r>
            <a:endParaRPr lang="en-US" altLang="zh-CN" sz="1335" dirty="0">
              <a:effectLst>
                <a:outerShdw blurRad="38100" dist="38100" dir="2700000" algn="tl">
                  <a:srgbClr val="000000">
                    <a:alpha val="43137"/>
                  </a:srgbClr>
                </a:outerShdw>
              </a:effectLst>
              <a:latin typeface="Verdana" panose="020B0604030504040204" pitchFamily="34" charset="0"/>
            </a:endParaRPr>
          </a:p>
          <a:p>
            <a:pPr>
              <a:lnSpc>
                <a:spcPct val="120000"/>
              </a:lnSpc>
            </a:pPr>
            <a:r>
              <a:rPr lang="en-US" altLang="zh-CN" sz="1335" dirty="0">
                <a:effectLst>
                  <a:outerShdw blurRad="38100" dist="38100" dir="2700000" algn="tl">
                    <a:srgbClr val="000000">
                      <a:alpha val="43137"/>
                    </a:srgbClr>
                  </a:outerShdw>
                </a:effectLst>
                <a:latin typeface="Verdana" panose="020B0604030504040204" pitchFamily="34" charset="0"/>
              </a:rPr>
              <a:t>    int </a:t>
            </a:r>
            <a:r>
              <a:rPr lang="en-US" altLang="zh-CN" sz="1335" b="1" i="1" dirty="0">
                <a:latin typeface="Verdana" panose="020B0604030504040204" pitchFamily="34" charset="0"/>
              </a:rPr>
              <a:t>sum</a:t>
            </a:r>
            <a:r>
              <a:rPr lang="en-US" altLang="zh-CN" sz="1335" dirty="0">
                <a:latin typeface="Verdana" panose="020B0604030504040204" pitchFamily="34" charset="0"/>
              </a:rPr>
              <a:t> </a:t>
            </a:r>
            <a:r>
              <a:rPr lang="en-US" altLang="zh-CN" sz="1335" dirty="0">
                <a:effectLst>
                  <a:outerShdw blurRad="38100" dist="38100" dir="2700000" algn="tl">
                    <a:srgbClr val="000000">
                      <a:alpha val="43137"/>
                    </a:srgbClr>
                  </a:outerShdw>
                </a:effectLst>
                <a:latin typeface="Verdana" panose="020B0604030504040204" pitchFamily="34" charset="0"/>
              </a:rPr>
              <a:t>= 0;</a:t>
            </a:r>
            <a:endParaRPr lang="en-US" altLang="zh-CN" sz="1335" dirty="0">
              <a:effectLst>
                <a:outerShdw blurRad="38100" dist="38100" dir="2700000" algn="tl">
                  <a:srgbClr val="000000">
                    <a:alpha val="43137"/>
                  </a:srgbClr>
                </a:outerShdw>
              </a:effectLst>
              <a:latin typeface="Verdana" panose="020B0604030504040204" pitchFamily="34" charset="0"/>
            </a:endParaRPr>
          </a:p>
          <a:p>
            <a:pPr>
              <a:lnSpc>
                <a:spcPct val="120000"/>
              </a:lnSpc>
            </a:pPr>
            <a:r>
              <a:rPr lang="en-US" altLang="zh-CN" sz="1335" dirty="0">
                <a:effectLst>
                  <a:outerShdw blurRad="38100" dist="38100" dir="2700000" algn="tl">
                    <a:srgbClr val="000000">
                      <a:alpha val="43137"/>
                    </a:srgbClr>
                  </a:outerShdw>
                </a:effectLst>
                <a:latin typeface="Verdana" panose="020B0604030504040204" pitchFamily="34" charset="0"/>
              </a:rPr>
              <a:t>    for each </a:t>
            </a:r>
            <a:r>
              <a:rPr lang="en-US" altLang="zh-CN" sz="1335" b="1" i="1" dirty="0">
                <a:latin typeface="Verdana" panose="020B0604030504040204" pitchFamily="34" charset="0"/>
              </a:rPr>
              <a:t>value</a:t>
            </a:r>
            <a:r>
              <a:rPr lang="en-US" altLang="zh-CN" sz="1335" dirty="0">
                <a:latin typeface="Verdana" panose="020B0604030504040204" pitchFamily="34" charset="0"/>
              </a:rPr>
              <a:t> </a:t>
            </a:r>
            <a:r>
              <a:rPr lang="en-US" altLang="zh-CN" sz="1335" dirty="0">
                <a:effectLst>
                  <a:outerShdw blurRad="38100" dist="38100" dir="2700000" algn="tl">
                    <a:srgbClr val="000000">
                      <a:alpha val="43137"/>
                    </a:srgbClr>
                  </a:outerShdw>
                </a:effectLst>
                <a:latin typeface="Verdana" panose="020B0604030504040204" pitchFamily="34" charset="0"/>
              </a:rPr>
              <a:t>in </a:t>
            </a:r>
            <a:r>
              <a:rPr lang="en-US" altLang="zh-CN" sz="1335" b="1" i="1" dirty="0">
                <a:latin typeface="Verdana" panose="020B0604030504040204" pitchFamily="34" charset="0"/>
              </a:rPr>
              <a:t>values</a:t>
            </a:r>
            <a:endParaRPr lang="en-US" altLang="zh-CN" sz="1335" b="1" i="1" dirty="0">
              <a:latin typeface="Verdana" panose="020B0604030504040204" pitchFamily="34" charset="0"/>
            </a:endParaRPr>
          </a:p>
          <a:p>
            <a:pPr>
              <a:lnSpc>
                <a:spcPct val="120000"/>
              </a:lnSpc>
            </a:pPr>
            <a:r>
              <a:rPr lang="en-US" altLang="zh-CN" sz="1335" dirty="0">
                <a:effectLst>
                  <a:outerShdw blurRad="38100" dist="38100" dir="2700000" algn="tl">
                    <a:srgbClr val="000000">
                      <a:alpha val="43137"/>
                    </a:srgbClr>
                  </a:outerShdw>
                </a:effectLst>
                <a:latin typeface="Verdana" panose="020B0604030504040204" pitchFamily="34" charset="0"/>
              </a:rPr>
              <a:t>         </a:t>
            </a:r>
            <a:r>
              <a:rPr lang="en-US" altLang="zh-CN" sz="1335" b="1" i="1" dirty="0">
                <a:latin typeface="Verdana" panose="020B0604030504040204" pitchFamily="34" charset="0"/>
              </a:rPr>
              <a:t>sum</a:t>
            </a:r>
            <a:r>
              <a:rPr lang="en-US" altLang="zh-CN" sz="1335" dirty="0">
                <a:latin typeface="Verdana" panose="020B0604030504040204" pitchFamily="34" charset="0"/>
              </a:rPr>
              <a:t> </a:t>
            </a:r>
            <a:r>
              <a:rPr lang="en-US" altLang="zh-CN" sz="1335" dirty="0">
                <a:effectLst>
                  <a:outerShdw blurRad="38100" dist="38100" dir="2700000" algn="tl">
                    <a:srgbClr val="000000">
                      <a:alpha val="43137"/>
                    </a:srgbClr>
                  </a:outerShdw>
                </a:effectLst>
                <a:latin typeface="Verdana" panose="020B0604030504040204" pitchFamily="34" charset="0"/>
              </a:rPr>
              <a:t>+= </a:t>
            </a:r>
            <a:r>
              <a:rPr lang="en-US" altLang="zh-CN" sz="1335" b="1" i="1" dirty="0">
                <a:latin typeface="Verdana" panose="020B0604030504040204" pitchFamily="34" charset="0"/>
              </a:rPr>
              <a:t>value</a:t>
            </a:r>
            <a:r>
              <a:rPr lang="en-US" altLang="zh-CN" sz="1335" dirty="0">
                <a:effectLst>
                  <a:outerShdw blurRad="38100" dist="38100" dir="2700000" algn="tl">
                    <a:srgbClr val="000000">
                      <a:alpha val="43137"/>
                    </a:srgbClr>
                  </a:outerShdw>
                </a:effectLst>
                <a:latin typeface="Verdana" panose="020B0604030504040204" pitchFamily="34" charset="0"/>
              </a:rPr>
              <a:t>;</a:t>
            </a:r>
            <a:endParaRPr lang="en-US" altLang="zh-CN" sz="1335" dirty="0">
              <a:effectLst>
                <a:outerShdw blurRad="38100" dist="38100" dir="2700000" algn="tl">
                  <a:srgbClr val="000000">
                    <a:alpha val="43137"/>
                  </a:srgbClr>
                </a:outerShdw>
              </a:effectLst>
              <a:latin typeface="Verdana" panose="020B0604030504040204" pitchFamily="34" charset="0"/>
            </a:endParaRPr>
          </a:p>
          <a:p>
            <a:pPr>
              <a:lnSpc>
                <a:spcPct val="120000"/>
              </a:lnSpc>
            </a:pPr>
            <a:r>
              <a:rPr lang="en-US" altLang="zh-CN" sz="1335" dirty="0">
                <a:effectLst>
                  <a:outerShdw blurRad="38100" dist="38100" dir="2700000" algn="tl">
                    <a:srgbClr val="000000">
                      <a:alpha val="43137"/>
                    </a:srgbClr>
                  </a:outerShdw>
                </a:effectLst>
                <a:latin typeface="Verdana" panose="020B0604030504040204" pitchFamily="34" charset="0"/>
              </a:rPr>
              <a:t>    emit (</a:t>
            </a:r>
            <a:r>
              <a:rPr lang="en-US" altLang="zh-CN" sz="1335" b="1" i="1" dirty="0">
                <a:latin typeface="Verdana" panose="020B0604030504040204" pitchFamily="34" charset="0"/>
              </a:rPr>
              <a:t>word</a:t>
            </a:r>
            <a:r>
              <a:rPr lang="en-US" altLang="zh-CN" sz="1335" i="1" dirty="0">
                <a:effectLst>
                  <a:outerShdw blurRad="38100" dist="38100" dir="2700000" algn="tl">
                    <a:srgbClr val="000000">
                      <a:alpha val="43137"/>
                    </a:srgbClr>
                  </a:outerShdw>
                </a:effectLst>
                <a:latin typeface="Verdana" panose="020B0604030504040204" pitchFamily="34" charset="0"/>
              </a:rPr>
              <a:t>, </a:t>
            </a:r>
            <a:r>
              <a:rPr lang="en-US" altLang="zh-CN" sz="1335" b="1" i="1" dirty="0">
                <a:latin typeface="Verdana" panose="020B0604030504040204" pitchFamily="34" charset="0"/>
              </a:rPr>
              <a:t>sum</a:t>
            </a:r>
            <a:r>
              <a:rPr lang="en-US" altLang="zh-CN" sz="1335" dirty="0">
                <a:effectLst>
                  <a:outerShdw blurRad="38100" dist="38100" dir="2700000" algn="tl">
                    <a:srgbClr val="000000">
                      <a:alpha val="43137"/>
                    </a:srgbClr>
                  </a:outerShdw>
                </a:effectLst>
                <a:latin typeface="Verdana" panose="020B0604030504040204" pitchFamily="34" charset="0"/>
              </a:rPr>
              <a:t>)</a:t>
            </a:r>
            <a:endParaRPr lang="en-US" altLang="zh-CN" sz="1335" dirty="0">
              <a:effectLst>
                <a:outerShdw blurRad="38100" dist="38100" dir="2700000" algn="tl">
                  <a:srgbClr val="000000">
                    <a:alpha val="43137"/>
                  </a:srgbClr>
                </a:outerShdw>
              </a:effectLst>
              <a:latin typeface="Verdana" panose="020B0604030504040204" pitchFamily="34" charset="0"/>
            </a:endParaRPr>
          </a:p>
          <a:p>
            <a:pPr>
              <a:lnSpc>
                <a:spcPct val="120000"/>
              </a:lnSpc>
            </a:pPr>
            <a:endParaRPr lang="en-US" altLang="zh-CN" sz="1335" dirty="0">
              <a:effectLst>
                <a:outerShdw blurRad="38100" dist="38100" dir="2700000" algn="tl">
                  <a:srgbClr val="000000">
                    <a:alpha val="43137"/>
                  </a:srgbClr>
                </a:outerShdw>
              </a:effectLst>
              <a:latin typeface="Verdana" panose="020B0604030504040204" pitchFamily="34" charset="0"/>
            </a:endParaRPr>
          </a:p>
        </p:txBody>
      </p:sp>
      <p:cxnSp>
        <p:nvCxnSpPr>
          <p:cNvPr id="33" name="Straight Connector 32"/>
          <p:cNvCxnSpPr/>
          <p:nvPr/>
        </p:nvCxnSpPr>
        <p:spPr>
          <a:xfrm rot="5400000">
            <a:off x="4691063" y="2170885"/>
            <a:ext cx="952507" cy="476253"/>
          </a:xfrm>
          <a:prstGeom prst="line">
            <a:avLst/>
          </a:prstGeom>
          <a:ln>
            <a:solidFill>
              <a:srgbClr val="DAA6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V="1">
            <a:off x="4274342" y="4075899"/>
            <a:ext cx="1785950" cy="476253"/>
          </a:xfrm>
          <a:prstGeom prst="line">
            <a:avLst/>
          </a:prstGeom>
          <a:ln>
            <a:solidFill>
              <a:srgbClr val="DAA600"/>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416822" y="2540000"/>
            <a:ext cx="1394277" cy="297658"/>
          </a:xfrm>
          <a:prstGeom prst="rect">
            <a:avLst/>
          </a:prstGeom>
          <a:solidFill>
            <a:srgbClr val="0070C0"/>
          </a:solidFill>
          <a:ln w="38100">
            <a:solidFill>
              <a:srgbClr val="0070C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6200" tIns="38100" rIns="76200" bIns="38100" numCol="1" spcCol="0" rtlCol="0" fromWordArt="0" anchor="ctr" anchorCtr="0" forceAA="0" compatLnSpc="1">
            <a:noAutofit/>
          </a:bodyPr>
          <a:lstStyle>
            <a:defPPr>
              <a:defRPr lang="en-US"/>
            </a:defPPr>
            <a:lvl1pPr algn="ctr">
              <a:defRPr sz="2800" b="1" i="1">
                <a:solidFill>
                  <a:schemeClr val="lt1"/>
                </a:solidFill>
                <a:effectLst>
                  <a:outerShdw blurRad="38100" dist="38100" dir="2700000" algn="tl">
                    <a:srgbClr val="000000">
                      <a:alpha val="43137"/>
                    </a:srgbClr>
                  </a:outerShdw>
                </a:effectLst>
                <a:latin typeface="Candara" panose="020E0502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t>Word Count</a:t>
            </a:r>
            <a:endParaRPr lang="en-US" sz="2000" dirty="0"/>
          </a:p>
        </p:txBody>
      </p:sp>
      <p:sp>
        <p:nvSpPr>
          <p:cNvPr id="17" name="标题 1"/>
          <p:cNvSpPr>
            <a:spLocks noGrp="1"/>
          </p:cNvSpPr>
          <p:nvPr>
            <p:ph type="title"/>
          </p:nvPr>
        </p:nvSpPr>
        <p:spPr>
          <a:xfrm>
            <a:off x="457200" y="228866"/>
            <a:ext cx="8229600" cy="900442"/>
          </a:xfrm>
        </p:spPr>
        <p:txBody>
          <a:bodyPr/>
          <a:lstStyle/>
          <a:p>
            <a:r>
              <a:rPr kumimoji="1" lang="en-US" altLang="zh-CN" dirty="0"/>
              <a:t>MapReduce Programming Model </a:t>
            </a:r>
            <a:endParaRPr kumimoji="1" lang="zh-CN" altLang="en-US" dirty="0"/>
          </a:p>
        </p:txBody>
      </p:sp>
      <p:sp>
        <p:nvSpPr>
          <p:cNvPr id="16" name="文本框 15"/>
          <p:cNvSpPr txBox="1"/>
          <p:nvPr/>
        </p:nvSpPr>
        <p:spPr>
          <a:xfrm>
            <a:off x="542100" y="1690321"/>
            <a:ext cx="3297222" cy="646331"/>
          </a:xfrm>
          <a:prstGeom prst="rect">
            <a:avLst/>
          </a:prstGeom>
          <a:noFill/>
        </p:spPr>
        <p:txBody>
          <a:bodyPr wrap="square">
            <a:spAutoFit/>
          </a:bodyPr>
          <a:lstStyle/>
          <a:p>
            <a:pPr algn="ctr"/>
            <a:r>
              <a:rPr kumimoji="1" lang="en-US" altLang="zh-CN" dirty="0"/>
              <a:t>E.g.,</a:t>
            </a:r>
            <a:r>
              <a:rPr kumimoji="1" lang="zh-CN" altLang="en-US" dirty="0"/>
              <a:t> </a:t>
            </a:r>
            <a:r>
              <a:rPr kumimoji="1" lang="en-US" altLang="zh-CN" dirty="0"/>
              <a:t>to</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most</a:t>
            </a:r>
            <a:r>
              <a:rPr kumimoji="1" lang="zh-CN" altLang="en-US" dirty="0"/>
              <a:t> </a:t>
            </a:r>
            <a:endParaRPr kumimoji="1" lang="en-US" altLang="zh-CN" dirty="0"/>
          </a:p>
          <a:p>
            <a:pPr algn="ctr"/>
            <a:r>
              <a:rPr kumimoji="1" lang="en-US" altLang="zh-CN" dirty="0"/>
              <a:t>popular</a:t>
            </a:r>
            <a:r>
              <a:rPr kumimoji="1" lang="zh-CN" altLang="en-US" dirty="0"/>
              <a:t> </a:t>
            </a:r>
            <a:r>
              <a:rPr kumimoji="1" lang="en-US" altLang="zh-CN" dirty="0"/>
              <a:t>keywords</a:t>
            </a:r>
            <a:r>
              <a:rPr kumimoji="1" lang="zh-CN" altLang="en-US" dirty="0"/>
              <a:t> </a:t>
            </a:r>
            <a:r>
              <a:rPr kumimoji="1" lang="en-US" altLang="zh-CN" dirty="0"/>
              <a:t>(</a:t>
            </a:r>
            <a:r>
              <a:rPr kumimoji="1" lang="zh-CN" altLang="en-US" dirty="0"/>
              <a:t>热词</a:t>
            </a:r>
            <a:r>
              <a:rPr kumimoji="1"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750"/>
                                        <p:tgtEl>
                                          <p:spTgt spid="35"/>
                                        </p:tgtEl>
                                      </p:cBhvr>
                                    </p:animEffect>
                                  </p:childTnLst>
                                </p:cTn>
                              </p:par>
                            </p:childTnLst>
                          </p:cTn>
                        </p:par>
                        <p:par>
                          <p:cTn id="8" fill="hold">
                            <p:stCondLst>
                              <p:cond delay="1000"/>
                            </p:stCondLst>
                            <p:childTnLst>
                              <p:par>
                                <p:cTn id="9" presetID="0" presetClass="path" presetSubtype="0" accel="50000" decel="50000" fill="hold" grpId="2" nodeType="afterEffect">
                                  <p:stCondLst>
                                    <p:cond delay="0"/>
                                  </p:stCondLst>
                                  <p:childTnLst>
                                    <p:animMotion origin="layout" path="M 0 0 L 0.29913 0.10474 " pathEditMode="relative" ptsTypes="AA">
                                      <p:cBhvr>
                                        <p:cTn id="10" dur="750" fill="hold"/>
                                        <p:tgtEl>
                                          <p:spTgt spid="35"/>
                                        </p:tgtEl>
                                        <p:attrNameLst>
                                          <p:attrName>ppt_x</p:attrName>
                                          <p:attrName>ppt_y</p:attrName>
                                        </p:attrNameLst>
                                      </p:cBhvr>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35"/>
                                        </p:tgtEl>
                                        <p:attrNameLst>
                                          <p:attrName>style.visibility</p:attrName>
                                        </p:attrNameLst>
                                      </p:cBhvr>
                                      <p:to>
                                        <p:strVal val="hidden"/>
                                      </p:to>
                                    </p:se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31">
                                            <p:txEl>
                                              <p:pRg st="1" end="1"/>
                                            </p:txEl>
                                          </p:spTgt>
                                        </p:tgtEl>
                                        <p:attrNameLst>
                                          <p:attrName>style.visibility</p:attrName>
                                        </p:attrNameLst>
                                      </p:cBhvr>
                                      <p:to>
                                        <p:strVal val="visible"/>
                                      </p:to>
                                    </p:set>
                                    <p:animEffect transition="in" filter="fade">
                                      <p:cBhvr>
                                        <p:cTn id="17" dur="500"/>
                                        <p:tgtEl>
                                          <p:spTgt spid="31">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1">
                                            <p:txEl>
                                              <p:pRg st="2" end="2"/>
                                            </p:txEl>
                                          </p:spTgt>
                                        </p:tgtEl>
                                        <p:attrNameLst>
                                          <p:attrName>style.visibility</p:attrName>
                                        </p:attrNameLst>
                                      </p:cBhvr>
                                      <p:to>
                                        <p:strVal val="visible"/>
                                      </p:to>
                                    </p:set>
                                    <p:animEffect transition="in" filter="fade">
                                      <p:cBhvr>
                                        <p:cTn id="20" dur="500"/>
                                        <p:tgtEl>
                                          <p:spTgt spid="31">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2">
                                            <p:txEl>
                                              <p:pRg st="1" end="1"/>
                                            </p:txEl>
                                          </p:spTgt>
                                        </p:tgtEl>
                                        <p:attrNameLst>
                                          <p:attrName>style.visibility</p:attrName>
                                        </p:attrNameLst>
                                      </p:cBhvr>
                                      <p:to>
                                        <p:strVal val="visible"/>
                                      </p:to>
                                    </p:set>
                                    <p:animEffect transition="in" filter="fade">
                                      <p:cBhvr>
                                        <p:cTn id="23" dur="500"/>
                                        <p:tgtEl>
                                          <p:spTgt spid="3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2">
                                            <p:txEl>
                                              <p:pRg st="2" end="2"/>
                                            </p:txEl>
                                          </p:spTgt>
                                        </p:tgtEl>
                                        <p:attrNameLst>
                                          <p:attrName>style.visibility</p:attrName>
                                        </p:attrNameLst>
                                      </p:cBhvr>
                                      <p:to>
                                        <p:strVal val="visible"/>
                                      </p:to>
                                    </p:set>
                                    <p:animEffect transition="in" filter="fade">
                                      <p:cBhvr>
                                        <p:cTn id="26" dur="500"/>
                                        <p:tgtEl>
                                          <p:spTgt spid="32">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2">
                                            <p:txEl>
                                              <p:pRg st="3" end="3"/>
                                            </p:txEl>
                                          </p:spTgt>
                                        </p:tgtEl>
                                        <p:attrNameLst>
                                          <p:attrName>style.visibility</p:attrName>
                                        </p:attrNameLst>
                                      </p:cBhvr>
                                      <p:to>
                                        <p:strVal val="visible"/>
                                      </p:to>
                                    </p:set>
                                    <p:animEffect transition="in" filter="fade">
                                      <p:cBhvr>
                                        <p:cTn id="29" dur="500"/>
                                        <p:tgtEl>
                                          <p:spTgt spid="32">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2">
                                            <p:txEl>
                                              <p:pRg st="4" end="4"/>
                                            </p:txEl>
                                          </p:spTgt>
                                        </p:tgtEl>
                                        <p:attrNameLst>
                                          <p:attrName>style.visibility</p:attrName>
                                        </p:attrNameLst>
                                      </p:cBhvr>
                                      <p:to>
                                        <p:strVal val="visible"/>
                                      </p:to>
                                    </p:set>
                                    <p:animEffect transition="in" filter="fade">
                                      <p:cBhvr>
                                        <p:cTn id="32" dur="500"/>
                                        <p:tgtEl>
                                          <p:spTgt spid="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5"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a:t>
            </a:r>
            <a:r>
              <a:rPr kumimoji="1" lang="zh-CN" altLang="en-US" dirty="0"/>
              <a:t> </a:t>
            </a:r>
            <a:r>
              <a:rPr kumimoji="1" lang="en-US" altLang="zh-CN" dirty="0"/>
              <a:t>Programming</a:t>
            </a:r>
            <a:r>
              <a:rPr kumimoji="1" lang="zh-CN" altLang="en-US" dirty="0"/>
              <a:t> </a:t>
            </a:r>
            <a:r>
              <a:rPr kumimoji="1" lang="en-US" altLang="zh-CN" dirty="0"/>
              <a:t>Interface</a:t>
            </a:r>
            <a:endParaRPr kumimoji="1" lang="zh-CN" altLang="en-US" dirty="0"/>
          </a:p>
        </p:txBody>
      </p:sp>
      <p:sp>
        <p:nvSpPr>
          <p:cNvPr id="3" name="内容占位符 2"/>
          <p:cNvSpPr>
            <a:spLocks noGrp="1"/>
          </p:cNvSpPr>
          <p:nvPr>
            <p:ph idx="1"/>
          </p:nvPr>
        </p:nvSpPr>
        <p:spPr>
          <a:xfrm>
            <a:off x="457200" y="1129307"/>
            <a:ext cx="8229600" cy="4471925"/>
          </a:xfrm>
        </p:spPr>
        <p:txBody>
          <a:bodyPr>
            <a:normAutofit/>
          </a:bodyPr>
          <a:lstStyle/>
          <a:p>
            <a:r>
              <a:rPr kumimoji="1" lang="en-US" altLang="zh-CN" dirty="0">
                <a:solidFill>
                  <a:srgbClr val="C00000"/>
                </a:solidFill>
              </a:rPr>
              <a:t>Map</a:t>
            </a:r>
            <a:r>
              <a:rPr kumimoji="1" lang="en-US" altLang="zh-CN" b="0" dirty="0"/>
              <a:t>: (input shard) </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r>
              <a:rPr kumimoji="1" lang="en-US" altLang="zh-CN" b="0" dirty="0"/>
              <a:t> </a:t>
            </a:r>
            <a:r>
              <a:rPr kumimoji="1" lang="en-US" altLang="zh-CN" b="0" dirty="0">
                <a:solidFill>
                  <a:srgbClr val="FF0000"/>
                </a:solidFill>
              </a:rPr>
              <a:t>intermediate(</a:t>
            </a:r>
            <a:r>
              <a:rPr kumimoji="1" lang="zh-CN" altLang="en-US" b="0" dirty="0">
                <a:solidFill>
                  <a:srgbClr val="FF0000"/>
                </a:solidFill>
              </a:rPr>
              <a:t>中间值</a:t>
            </a:r>
            <a:r>
              <a:rPr kumimoji="1" lang="en-US" altLang="zh-CN" b="0" dirty="0">
                <a:solidFill>
                  <a:srgbClr val="FF0000"/>
                </a:solidFill>
              </a:rPr>
              <a:t>)</a:t>
            </a:r>
            <a:r>
              <a:rPr kumimoji="1" lang="en-US" altLang="zh-CN" b="0" dirty="0"/>
              <a:t> (k/v pairs)</a:t>
            </a:r>
            <a:endParaRPr kumimoji="1" lang="en-US" altLang="zh-CN" b="0" dirty="0"/>
          </a:p>
          <a:p>
            <a:pPr lvl="1"/>
            <a:r>
              <a:rPr kumimoji="1" lang="en-US" altLang="zh-CN" dirty="0"/>
              <a:t>Partition the input data into </a:t>
            </a:r>
            <a:r>
              <a:rPr kumimoji="1" lang="en-US" altLang="zh-CN" b="1" dirty="0">
                <a:solidFill>
                  <a:srgbClr val="C00000"/>
                </a:solidFill>
              </a:rPr>
              <a:t>M</a:t>
            </a:r>
            <a:r>
              <a:rPr kumimoji="1" lang="en-US" altLang="zh-CN" dirty="0"/>
              <a:t> “shards”</a:t>
            </a:r>
            <a:endParaRPr kumimoji="1" lang="en-US" altLang="zh-CN" dirty="0"/>
          </a:p>
          <a:p>
            <a:pPr lvl="1"/>
            <a:r>
              <a:rPr kumimoji="1" lang="en-US" altLang="zh-CN" dirty="0"/>
              <a:t>Group all intermediate values associated </a:t>
            </a:r>
            <a:r>
              <a:rPr kumimoji="1" lang="en-US" altLang="zh-CN" dirty="0">
                <a:solidFill>
                  <a:srgbClr val="FF0000"/>
                </a:solidFill>
              </a:rPr>
              <a:t>with the same key</a:t>
            </a:r>
            <a:r>
              <a:rPr kumimoji="1" lang="en-US" altLang="zh-CN" dirty="0"/>
              <a:t> </a:t>
            </a:r>
            <a:endParaRPr kumimoji="1" lang="en-US" altLang="zh-CN" dirty="0"/>
          </a:p>
          <a:p>
            <a:pPr lvl="1"/>
            <a:r>
              <a:rPr kumimoji="1" lang="en-US" altLang="zh-CN" dirty="0"/>
              <a:t>Pass them to the </a:t>
            </a:r>
            <a:r>
              <a:rPr kumimoji="1" lang="en-US" altLang="zh-CN" b="1" dirty="0">
                <a:solidFill>
                  <a:srgbClr val="C00000"/>
                </a:solidFill>
              </a:rPr>
              <a:t>Reduce</a:t>
            </a:r>
            <a:r>
              <a:rPr kumimoji="1" lang="en-US" altLang="zh-CN" dirty="0"/>
              <a:t> function</a:t>
            </a:r>
            <a:endParaRPr kumimoji="1" lang="en-US" altLang="zh-CN" dirty="0"/>
          </a:p>
          <a:p>
            <a:pPr lvl="1"/>
            <a:endParaRPr kumimoji="1" lang="en-US" altLang="zh-CN" dirty="0"/>
          </a:p>
          <a:p>
            <a:r>
              <a:rPr kumimoji="1" lang="en-US" altLang="zh-CN" dirty="0">
                <a:solidFill>
                  <a:srgbClr val="C00000"/>
                </a:solidFill>
              </a:rPr>
              <a:t>Reduce</a:t>
            </a:r>
            <a:r>
              <a:rPr kumimoji="1" lang="en-US" altLang="zh-CN" b="0" dirty="0"/>
              <a:t>: intermediate (k/v pairs) </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r>
              <a:rPr kumimoji="1" lang="en-US" altLang="zh-CN" b="0" dirty="0"/>
              <a:t> (results)</a:t>
            </a:r>
            <a:endParaRPr kumimoji="1" lang="en-US" altLang="zh-CN" b="0" dirty="0"/>
          </a:p>
          <a:p>
            <a:pPr lvl="1"/>
            <a:r>
              <a:rPr kumimoji="1" lang="en-US" altLang="zh-CN" dirty="0"/>
              <a:t>Partition the key space into </a:t>
            </a:r>
            <a:r>
              <a:rPr kumimoji="1" lang="en-US" altLang="zh-CN" b="1" dirty="0">
                <a:solidFill>
                  <a:srgbClr val="C00000"/>
                </a:solidFill>
              </a:rPr>
              <a:t>R</a:t>
            </a:r>
            <a:r>
              <a:rPr kumimoji="1" lang="en-US" altLang="zh-CN" dirty="0"/>
              <a:t> “pieces” using a </a:t>
            </a:r>
            <a:r>
              <a:rPr kumimoji="1" lang="en-US" altLang="zh-CN" dirty="0">
                <a:latin typeface="Courier New" panose="02070309020205020404" pitchFamily="49" charset="0"/>
                <a:cs typeface="Courier New" panose="02070309020205020404" pitchFamily="49" charset="0"/>
              </a:rPr>
              <a:t>Partition function </a:t>
            </a:r>
            <a:endParaRPr kumimoji="1" lang="en-US" altLang="zh-CN" dirty="0">
              <a:latin typeface="Courier New" panose="02070309020205020404" pitchFamily="49" charset="0"/>
              <a:cs typeface="Courier New" panose="02070309020205020404" pitchFamily="49" charset="0"/>
            </a:endParaRPr>
          </a:p>
          <a:p>
            <a:pPr lvl="2"/>
            <a:r>
              <a:rPr kumimoji="1" lang="en-US" altLang="zh-CN" dirty="0"/>
              <a:t>E.g., hash(key) mod R</a:t>
            </a:r>
            <a:endParaRPr kumimoji="1" lang="en-US" altLang="zh-CN" dirty="0"/>
          </a:p>
          <a:p>
            <a:pPr lvl="1"/>
            <a:r>
              <a:rPr kumimoji="1" lang="en-US" altLang="zh-CN" dirty="0"/>
              <a:t>Accept a key &amp; a set of values</a:t>
            </a:r>
            <a:endParaRPr kumimoji="1" lang="en-US" altLang="zh-CN" dirty="0"/>
          </a:p>
          <a:p>
            <a:pPr lvl="1"/>
            <a:r>
              <a:rPr kumimoji="1" lang="en-US" altLang="zh-CN" dirty="0"/>
              <a:t>Merge these values to form result of the key</a:t>
            </a:r>
            <a:endParaRPr kumimoji="1" lang="en-US" altLang="zh-CN" dirty="0"/>
          </a:p>
          <a:p>
            <a:endParaRPr kumimoji="1" lang="en-US" altLang="zh-CN" b="0"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a:t>
            </a:r>
            <a:r>
              <a:rPr kumimoji="1" lang="zh-CN" altLang="en-US" dirty="0"/>
              <a:t> </a:t>
            </a:r>
            <a:r>
              <a:rPr kumimoji="1" lang="en-US" altLang="zh-CN" dirty="0"/>
              <a:t>Execution</a:t>
            </a:r>
            <a:r>
              <a:rPr kumimoji="1" lang="zh-CN" altLang="en-US" dirty="0"/>
              <a:t> </a:t>
            </a:r>
            <a:r>
              <a:rPr kumimoji="1" lang="en-US" altLang="zh-CN" dirty="0"/>
              <a:t>Flow</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grpSp>
        <p:nvGrpSpPr>
          <p:cNvPr id="5" name="Group 10"/>
          <p:cNvGrpSpPr/>
          <p:nvPr/>
        </p:nvGrpSpPr>
        <p:grpSpPr>
          <a:xfrm>
            <a:off x="1016000" y="4641503"/>
            <a:ext cx="7048501" cy="692498"/>
            <a:chOff x="304800" y="4903053"/>
            <a:chExt cx="8458201" cy="830997"/>
          </a:xfrm>
        </p:grpSpPr>
        <p:sp>
          <p:nvSpPr>
            <p:cNvPr id="6" name="Rectangle 4"/>
            <p:cNvSpPr/>
            <p:nvPr/>
          </p:nvSpPr>
          <p:spPr>
            <a:xfrm>
              <a:off x="2133599" y="4903053"/>
              <a:ext cx="6629401" cy="701729"/>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r>
                <a:rPr lang="en-US" altLang="zh-CN" sz="1600" dirty="0">
                  <a:latin typeface="Candara" panose="020E0502030303020204" pitchFamily="34" charset="0"/>
                  <a:ea typeface="Verdana" panose="020B0604030504040204" pitchFamily="34" charset="0"/>
                  <a:cs typeface="Verdana" panose="020B0604030504040204" pitchFamily="34" charset="0"/>
                </a:rPr>
                <a:t>Aggregate the results</a:t>
              </a:r>
              <a:endParaRPr lang="en-US" altLang="zh-CN" sz="1600" dirty="0">
                <a:latin typeface="Candara" panose="020E0502030303020204" pitchFamily="34" charset="0"/>
                <a:ea typeface="Verdana" panose="020B0604030504040204" pitchFamily="34" charset="0"/>
                <a:cs typeface="Verdana" panose="020B0604030504040204" pitchFamily="34" charset="0"/>
              </a:endParaRPr>
            </a:p>
            <a:p>
              <a:r>
                <a:rPr lang="en-US" altLang="zh-CN" sz="1600" dirty="0">
                  <a:latin typeface="Candara" panose="020E0502030303020204" pitchFamily="34" charset="0"/>
                  <a:ea typeface="Verdana" panose="020B0604030504040204" pitchFamily="34" charset="0"/>
                  <a:cs typeface="Verdana" panose="020B0604030504040204" pitchFamily="34" charset="0"/>
                </a:rPr>
                <a:t>User function gets called for each unique key</a:t>
              </a:r>
              <a:endParaRPr lang="zh-CN" altLang="en-US" sz="1600" dirty="0">
                <a:latin typeface="Candara" panose="020E0502030303020204" pitchFamily="34" charset="0"/>
              </a:endParaRPr>
            </a:p>
          </p:txBody>
        </p:sp>
        <p:sp>
          <p:nvSpPr>
            <p:cNvPr id="7" name="内容占位符 2"/>
            <p:cNvSpPr txBox="1"/>
            <p:nvPr/>
          </p:nvSpPr>
          <p:spPr>
            <a:xfrm>
              <a:off x="304800" y="4903053"/>
              <a:ext cx="8458201" cy="830997"/>
            </a:xfrm>
            <a:prstGeom prst="rect">
              <a:avLst/>
            </a:prstGeom>
          </p:spPr>
          <p:txBody>
            <a:bodyPr vert="horz" lIns="76200" tIns="38100" rIns="76200" bIns="3810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a:ea typeface="+mn-ea"/>
                  <a:cs typeface="Arial" panose="020B0604020202020204"/>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a:ea typeface="+mn-ea"/>
                  <a:cs typeface="Arial" panose="020B0604020202020204"/>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a:ea typeface="+mn-ea"/>
                  <a:cs typeface="Arial" panose="020B0604020202020204"/>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7665" indent="-320040">
                <a:buClr>
                  <a:srgbClr val="FF0066"/>
                </a:buClr>
                <a:buNone/>
              </a:pPr>
              <a:r>
                <a:rPr lang="en-US" altLang="zh-CN" sz="2335"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Reduce</a:t>
              </a:r>
              <a:endParaRPr lang="en-US" altLang="zh-TW" sz="1665"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8" name="Group 16"/>
          <p:cNvGrpSpPr/>
          <p:nvPr/>
        </p:nvGrpSpPr>
        <p:grpSpPr>
          <a:xfrm>
            <a:off x="1016000" y="1254125"/>
            <a:ext cx="7048501" cy="692498"/>
            <a:chOff x="304797" y="6027003"/>
            <a:chExt cx="8458201" cy="830997"/>
          </a:xfrm>
        </p:grpSpPr>
        <p:sp>
          <p:nvSpPr>
            <p:cNvPr id="9" name="内容占位符 2"/>
            <p:cNvSpPr txBox="1"/>
            <p:nvPr/>
          </p:nvSpPr>
          <p:spPr>
            <a:xfrm>
              <a:off x="304797" y="6027003"/>
              <a:ext cx="8458201" cy="830997"/>
            </a:xfrm>
            <a:prstGeom prst="rect">
              <a:avLst/>
            </a:prstGeom>
          </p:spPr>
          <p:txBody>
            <a:bodyPr vert="horz" lIns="76200" tIns="38100" rIns="76200" bIns="3810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a:ea typeface="+mn-ea"/>
                  <a:cs typeface="Arial" panose="020B0604020202020204"/>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a:ea typeface="+mn-ea"/>
                  <a:cs typeface="Arial" panose="020B0604020202020204"/>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a:ea typeface="+mn-ea"/>
                  <a:cs typeface="Arial" panose="020B0604020202020204"/>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7665" indent="-320040">
                <a:buClr>
                  <a:srgbClr val="FF0066"/>
                </a:buClr>
                <a:buNone/>
              </a:pPr>
              <a:r>
                <a:rPr lang="en-US" altLang="zh-CN" sz="2335"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Map</a:t>
              </a:r>
              <a:endParaRPr lang="en-US" altLang="zh-TW" sz="585"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Rectangle 14"/>
            <p:cNvSpPr/>
            <p:nvPr/>
          </p:nvSpPr>
          <p:spPr>
            <a:xfrm>
              <a:off x="2133597" y="6027003"/>
              <a:ext cx="6629401" cy="701729"/>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r>
                <a:rPr lang="en-US" altLang="zh-CN" sz="1600" dirty="0">
                  <a:latin typeface="Candara" panose="020E0502030303020204" pitchFamily="34" charset="0"/>
                  <a:ea typeface="Verdana" panose="020B0604030504040204" pitchFamily="34" charset="0"/>
                  <a:cs typeface="Verdana" panose="020B0604030504040204" pitchFamily="34" charset="0"/>
                </a:rPr>
                <a:t>Grab the relevant data from the source </a:t>
              </a:r>
              <a:endParaRPr lang="en-US" altLang="zh-CN" sz="1600" dirty="0">
                <a:latin typeface="Candara" panose="020E0502030303020204" pitchFamily="34" charset="0"/>
                <a:ea typeface="Verdana" panose="020B0604030504040204" pitchFamily="34" charset="0"/>
                <a:cs typeface="Verdana" panose="020B0604030504040204" pitchFamily="34" charset="0"/>
              </a:endParaRPr>
            </a:p>
            <a:p>
              <a:r>
                <a:rPr lang="en-US" altLang="zh-CN" sz="1600" dirty="0">
                  <a:latin typeface="Candara" panose="020E0502030303020204" pitchFamily="34" charset="0"/>
                  <a:ea typeface="Verdana" panose="020B0604030504040204" pitchFamily="34" charset="0"/>
                  <a:cs typeface="Verdana" panose="020B0604030504040204" pitchFamily="34" charset="0"/>
                </a:rPr>
                <a:t>User function gets called for each chunk of input</a:t>
              </a:r>
              <a:endParaRPr lang="zh-CN" altLang="en-US" sz="1600" dirty="0">
                <a:latin typeface="Candara" panose="020E0502030303020204" pitchFamily="34" charset="0"/>
              </a:endParaRPr>
            </a:p>
          </p:txBody>
        </p:sp>
      </p:grpSp>
      <p:sp>
        <p:nvSpPr>
          <p:cNvPr id="11" name="Rounded Rectangle 15"/>
          <p:cNvSpPr/>
          <p:nvPr/>
        </p:nvSpPr>
        <p:spPr>
          <a:xfrm>
            <a:off x="1016000" y="1047750"/>
            <a:ext cx="7239000" cy="2000250"/>
          </a:xfrm>
          <a:prstGeom prst="roundRect">
            <a:avLst>
              <a:gd name="adj" fmla="val 6322"/>
            </a:avLst>
          </a:pr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12" name="Rounded Rectangle 17"/>
          <p:cNvSpPr/>
          <p:nvPr/>
        </p:nvSpPr>
        <p:spPr>
          <a:xfrm>
            <a:off x="1016000" y="3524250"/>
            <a:ext cx="7239000" cy="2000250"/>
          </a:xfrm>
          <a:prstGeom prst="roundRect">
            <a:avLst>
              <a:gd name="adj" fmla="val 6322"/>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13" name="Rectangle 18"/>
          <p:cNvSpPr/>
          <p:nvPr/>
        </p:nvSpPr>
        <p:spPr>
          <a:xfrm>
            <a:off x="1016001" y="2921000"/>
            <a:ext cx="1714499" cy="317500"/>
          </a:xfrm>
          <a:prstGeom prst="rect">
            <a:avLst/>
          </a:prstGeom>
          <a:solidFill>
            <a:srgbClr val="FF0066"/>
          </a:solidFill>
          <a:ln w="38100">
            <a:solidFill>
              <a:srgbClr val="FF0066"/>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Map Worker</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14" name="Rectangle 19"/>
          <p:cNvSpPr/>
          <p:nvPr/>
        </p:nvSpPr>
        <p:spPr>
          <a:xfrm>
            <a:off x="6096000" y="3302000"/>
            <a:ext cx="2159001" cy="317500"/>
          </a:xfrm>
          <a:prstGeom prst="rect">
            <a:avLst/>
          </a:prstGeom>
          <a:solidFill>
            <a:srgbClr val="00B0F0"/>
          </a:solidFill>
          <a:ln w="38100">
            <a:solidFill>
              <a:srgbClr val="00B0F0"/>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Reduce Worker</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a:t>
            </a:r>
            <a:r>
              <a:rPr kumimoji="1" lang="zh-CN" altLang="en-US" dirty="0"/>
              <a:t> </a:t>
            </a:r>
            <a:r>
              <a:rPr kumimoji="1" lang="en-US" altLang="zh-CN" dirty="0"/>
              <a:t>The</a:t>
            </a:r>
            <a:r>
              <a:rPr kumimoji="1" lang="zh-CN" altLang="en-US" dirty="0"/>
              <a:t> </a:t>
            </a:r>
            <a:r>
              <a:rPr kumimoji="1" lang="en-US" altLang="zh-CN" dirty="0"/>
              <a:t>inconsistency</a:t>
            </a:r>
            <a:r>
              <a:rPr kumimoji="1" lang="zh-CN" altLang="en-US" dirty="0"/>
              <a:t> </a:t>
            </a:r>
            <a:r>
              <a:rPr kumimoji="1" lang="en-US" altLang="zh-CN" dirty="0"/>
              <a:t>problem</a:t>
            </a:r>
            <a:endParaRPr kumimoji="1" lang="zh-CN" altLang="en-US" dirty="0"/>
          </a:p>
        </p:txBody>
      </p:sp>
      <p:sp>
        <p:nvSpPr>
          <p:cNvPr id="3" name="内容占位符 2"/>
          <p:cNvSpPr>
            <a:spLocks noGrp="1"/>
          </p:cNvSpPr>
          <p:nvPr>
            <p:ph idx="1"/>
          </p:nvPr>
        </p:nvSpPr>
        <p:spPr/>
        <p:txBody>
          <a:bodyPr/>
          <a:lstStyle/>
          <a:p>
            <a:r>
              <a:rPr kumimoji="1" lang="en-US" altLang="zh-CN" dirty="0"/>
              <a:t>The </a:t>
            </a:r>
            <a:r>
              <a:rPr kumimoji="1" lang="en-US" altLang="zh-CN" dirty="0">
                <a:solidFill>
                  <a:srgbClr val="FF0000"/>
                </a:solidFill>
              </a:rPr>
              <a:t>order of the updates seen by different CPUs are different </a:t>
            </a:r>
            <a:endParaRPr kumimoji="1" lang="en-US" altLang="zh-CN" dirty="0">
              <a:solidFill>
                <a:srgbClr val="FF0000"/>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grpSp>
        <p:nvGrpSpPr>
          <p:cNvPr id="5" name="组合 4"/>
          <p:cNvGrpSpPr/>
          <p:nvPr/>
        </p:nvGrpSpPr>
        <p:grpSpPr>
          <a:xfrm>
            <a:off x="323528" y="1705372"/>
            <a:ext cx="800219" cy="504056"/>
            <a:chOff x="2587304" y="3145532"/>
            <a:chExt cx="800219" cy="504056"/>
          </a:xfrm>
        </p:grpSpPr>
        <p:sp>
          <p:nvSpPr>
            <p:cNvPr id="6" name="矩形 5"/>
            <p:cNvSpPr/>
            <p:nvPr/>
          </p:nvSpPr>
          <p:spPr>
            <a:xfrm>
              <a:off x="2627784" y="3145532"/>
              <a:ext cx="720080" cy="50405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2587304" y="3239863"/>
              <a:ext cx="800219" cy="369332"/>
            </a:xfrm>
            <a:prstGeom prst="rect">
              <a:avLst/>
            </a:prstGeom>
          </p:spPr>
          <p:txBody>
            <a:bodyPr wrap="none">
              <a:spAutoFit/>
            </a:bodyPr>
            <a:lstStyle/>
            <a:p>
              <a:r>
                <a:rPr kumimoji="1" lang="en-US" altLang="zh-CN" dirty="0"/>
                <a:t>CPU0</a:t>
              </a:r>
              <a:endParaRPr lang="zh-CN" altLang="en-US" dirty="0"/>
            </a:p>
          </p:txBody>
        </p:sp>
      </p:grpSp>
      <p:sp>
        <p:nvSpPr>
          <p:cNvPr id="8" name="矩形 7"/>
          <p:cNvSpPr/>
          <p:nvPr/>
        </p:nvSpPr>
        <p:spPr>
          <a:xfrm>
            <a:off x="1331640" y="1797000"/>
            <a:ext cx="907605" cy="432048"/>
          </a:xfrm>
          <a:prstGeom prst="rect">
            <a:avLst/>
          </a:prstGeom>
          <a:solidFill>
            <a:srgbClr val="CDF8CC"/>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0CD28"/>
                </a:solidFill>
              </a:rPr>
              <a:t>W(x) 1</a:t>
            </a:r>
            <a:endParaRPr kumimoji="1" lang="zh-CN" altLang="en-US" dirty="0">
              <a:solidFill>
                <a:srgbClr val="00CD28"/>
              </a:solidFill>
            </a:endParaRPr>
          </a:p>
        </p:txBody>
      </p:sp>
      <p:sp>
        <p:nvSpPr>
          <p:cNvPr id="9" name="矩形 8"/>
          <p:cNvSpPr/>
          <p:nvPr/>
        </p:nvSpPr>
        <p:spPr>
          <a:xfrm>
            <a:off x="2447138" y="1797000"/>
            <a:ext cx="907605" cy="432048"/>
          </a:xfrm>
          <a:prstGeom prst="rect">
            <a:avLst/>
          </a:prstGeom>
          <a:solidFill>
            <a:srgbClr val="CDF8CC"/>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0CD28"/>
                </a:solidFill>
              </a:rPr>
              <a:t>R(y) 0</a:t>
            </a:r>
            <a:endParaRPr kumimoji="1" lang="zh-CN" altLang="en-US" dirty="0">
              <a:solidFill>
                <a:srgbClr val="00CD28"/>
              </a:solidFill>
            </a:endParaRPr>
          </a:p>
        </p:txBody>
      </p:sp>
      <p:grpSp>
        <p:nvGrpSpPr>
          <p:cNvPr id="10" name="组合 9"/>
          <p:cNvGrpSpPr/>
          <p:nvPr/>
        </p:nvGrpSpPr>
        <p:grpSpPr>
          <a:xfrm>
            <a:off x="323528" y="2511070"/>
            <a:ext cx="800219" cy="504056"/>
            <a:chOff x="2587304" y="3145532"/>
            <a:chExt cx="800219" cy="504056"/>
          </a:xfrm>
        </p:grpSpPr>
        <p:sp>
          <p:nvSpPr>
            <p:cNvPr id="11" name="矩形 10"/>
            <p:cNvSpPr/>
            <p:nvPr/>
          </p:nvSpPr>
          <p:spPr>
            <a:xfrm>
              <a:off x="2627784" y="3145532"/>
              <a:ext cx="720080" cy="50405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2587304" y="3239863"/>
              <a:ext cx="800219" cy="369332"/>
            </a:xfrm>
            <a:prstGeom prst="rect">
              <a:avLst/>
            </a:prstGeom>
          </p:spPr>
          <p:txBody>
            <a:bodyPr wrap="none">
              <a:spAutoFit/>
            </a:bodyPr>
            <a:lstStyle/>
            <a:p>
              <a:r>
                <a:rPr kumimoji="1" lang="en-US" altLang="zh-CN" dirty="0"/>
                <a:t>CPU1</a:t>
              </a:r>
              <a:endParaRPr lang="zh-CN" altLang="en-US" dirty="0"/>
            </a:p>
          </p:txBody>
        </p:sp>
      </p:grpSp>
      <p:sp>
        <p:nvSpPr>
          <p:cNvPr id="13" name="矩形 12"/>
          <p:cNvSpPr/>
          <p:nvPr/>
        </p:nvSpPr>
        <p:spPr>
          <a:xfrm>
            <a:off x="1331640" y="2574043"/>
            <a:ext cx="907605" cy="432048"/>
          </a:xfrm>
          <a:prstGeom prst="rect">
            <a:avLst/>
          </a:prstGeom>
          <a:solidFill>
            <a:srgbClr val="CDCCFE"/>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6E45A1"/>
                </a:solidFill>
              </a:rPr>
              <a:t>W(y) 1</a:t>
            </a:r>
            <a:endParaRPr kumimoji="1" lang="zh-CN" altLang="en-US" dirty="0">
              <a:solidFill>
                <a:srgbClr val="6E45A1"/>
              </a:solidFill>
            </a:endParaRPr>
          </a:p>
        </p:txBody>
      </p:sp>
      <p:sp>
        <p:nvSpPr>
          <p:cNvPr id="14" name="矩形 13"/>
          <p:cNvSpPr/>
          <p:nvPr/>
        </p:nvSpPr>
        <p:spPr>
          <a:xfrm>
            <a:off x="2447138" y="2574043"/>
            <a:ext cx="907605" cy="432048"/>
          </a:xfrm>
          <a:prstGeom prst="rect">
            <a:avLst/>
          </a:prstGeom>
          <a:solidFill>
            <a:srgbClr val="CDCCFE"/>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6E45A1"/>
                </a:solidFill>
              </a:rPr>
              <a:t>R(x) 0</a:t>
            </a:r>
            <a:endParaRPr kumimoji="1" lang="zh-CN" altLang="en-US" dirty="0">
              <a:solidFill>
                <a:srgbClr val="6E45A1"/>
              </a:solidFill>
            </a:endParaRPr>
          </a:p>
        </p:txBody>
      </p:sp>
      <p:cxnSp>
        <p:nvCxnSpPr>
          <p:cNvPr id="16" name="直线箭头连接符 15"/>
          <p:cNvCxnSpPr/>
          <p:nvPr/>
        </p:nvCxnSpPr>
        <p:spPr>
          <a:xfrm>
            <a:off x="364008" y="3361556"/>
            <a:ext cx="7255992"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681168" y="3176890"/>
            <a:ext cx="689035" cy="369332"/>
          </a:xfrm>
          <a:prstGeom prst="rect">
            <a:avLst/>
          </a:prstGeom>
        </p:spPr>
        <p:txBody>
          <a:bodyPr wrap="none">
            <a:spAutoFit/>
          </a:bodyPr>
          <a:lstStyle/>
          <a:p>
            <a:r>
              <a:rPr kumimoji="1" lang="en-US" altLang="zh-CN" dirty="0"/>
              <a:t>Time</a:t>
            </a:r>
            <a:endParaRPr lang="zh-CN" altLang="en-US" dirty="0"/>
          </a:p>
        </p:txBody>
      </p:sp>
      <p:sp>
        <p:nvSpPr>
          <p:cNvPr id="18" name="矩形 17"/>
          <p:cNvSpPr/>
          <p:nvPr/>
        </p:nvSpPr>
        <p:spPr>
          <a:xfrm>
            <a:off x="3562636" y="1782602"/>
            <a:ext cx="5329844" cy="420674"/>
          </a:xfrm>
          <a:prstGeom prst="rect">
            <a:avLst/>
          </a:prstGeom>
          <a:solidFill>
            <a:srgbClr val="F7F9D6"/>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3562636" y="1811378"/>
            <a:ext cx="5123518" cy="369332"/>
          </a:xfrm>
          <a:prstGeom prst="rect">
            <a:avLst/>
          </a:prstGeom>
        </p:spPr>
        <p:txBody>
          <a:bodyPr wrap="none">
            <a:spAutoFit/>
          </a:bodyPr>
          <a:lstStyle/>
          <a:p>
            <a:r>
              <a:rPr kumimoji="1" lang="en-US" altLang="zh-CN" dirty="0">
                <a:latin typeface="Consolas" panose="020B0609020204030204" pitchFamily="49" charset="0"/>
                <a:cs typeface="Consolas" panose="020B0609020204030204" pitchFamily="49" charset="0"/>
              </a:rPr>
              <a:t>CPU0 sees Y is updated </a:t>
            </a:r>
            <a:r>
              <a:rPr kumimoji="1" lang="en-US" altLang="zh-CN" b="1" dirty="0">
                <a:solidFill>
                  <a:srgbClr val="C00000"/>
                </a:solidFill>
                <a:latin typeface="Consolas" panose="020B0609020204030204" pitchFamily="49" charset="0"/>
                <a:cs typeface="Consolas" panose="020B0609020204030204" pitchFamily="49" charset="0"/>
              </a:rPr>
              <a:t>after</a:t>
            </a:r>
            <a:r>
              <a:rPr kumimoji="1" lang="en-US" altLang="zh-CN" dirty="0">
                <a:latin typeface="Consolas" panose="020B0609020204030204" pitchFamily="49" charset="0"/>
                <a:cs typeface="Consolas" panose="020B0609020204030204" pitchFamily="49" charset="0"/>
              </a:rPr>
              <a:t> updating X</a:t>
            </a:r>
            <a:endParaRPr kumimoji="1" lang="en-US" altLang="zh-CN" dirty="0">
              <a:latin typeface="Consolas" panose="020B0609020204030204" pitchFamily="49" charset="0"/>
              <a:cs typeface="Consolas" panose="020B0609020204030204" pitchFamily="49" charset="0"/>
            </a:endParaRPr>
          </a:p>
        </p:txBody>
      </p:sp>
      <p:sp>
        <p:nvSpPr>
          <p:cNvPr id="20" name="矩形 19"/>
          <p:cNvSpPr/>
          <p:nvPr/>
        </p:nvSpPr>
        <p:spPr>
          <a:xfrm>
            <a:off x="3562636" y="2562805"/>
            <a:ext cx="5329844" cy="420674"/>
          </a:xfrm>
          <a:prstGeom prst="rect">
            <a:avLst/>
          </a:prstGeom>
          <a:solidFill>
            <a:srgbClr val="F7F9D6"/>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3562636" y="2591581"/>
            <a:ext cx="5250155" cy="369332"/>
          </a:xfrm>
          <a:prstGeom prst="rect">
            <a:avLst/>
          </a:prstGeom>
        </p:spPr>
        <p:txBody>
          <a:bodyPr wrap="none">
            <a:spAutoFit/>
          </a:bodyPr>
          <a:lstStyle/>
          <a:p>
            <a:r>
              <a:rPr kumimoji="1" lang="en-US" altLang="zh-CN" dirty="0">
                <a:latin typeface="Consolas" panose="020B0609020204030204" pitchFamily="49" charset="0"/>
                <a:cs typeface="Consolas" panose="020B0609020204030204" pitchFamily="49" charset="0"/>
              </a:rPr>
              <a:t>CPU1 sees Y is updated </a:t>
            </a:r>
            <a:r>
              <a:rPr kumimoji="1" lang="en-US" altLang="zh-CN" b="1" dirty="0">
                <a:solidFill>
                  <a:srgbClr val="C00000"/>
                </a:solidFill>
                <a:latin typeface="Consolas" panose="020B0609020204030204" pitchFamily="49" charset="0"/>
                <a:cs typeface="Consolas" panose="020B0609020204030204" pitchFamily="49" charset="0"/>
              </a:rPr>
              <a:t>before</a:t>
            </a:r>
            <a:r>
              <a:rPr kumimoji="1" lang="en-US" altLang="zh-CN" dirty="0">
                <a:latin typeface="Consolas" panose="020B0609020204030204" pitchFamily="49" charset="0"/>
                <a:cs typeface="Consolas" panose="020B0609020204030204" pitchFamily="49" charset="0"/>
              </a:rPr>
              <a:t> updating X</a:t>
            </a:r>
            <a:endParaRPr kumimoji="1" lang="en-US" altLang="zh-CN" dirty="0">
              <a:latin typeface="Consolas" panose="020B0609020204030204" pitchFamily="49" charset="0"/>
              <a:cs typeface="Consolas" panose="020B0609020204030204" pitchFamily="49" charset="0"/>
            </a:endParaRPr>
          </a:p>
        </p:txBody>
      </p:sp>
      <p:sp>
        <p:nvSpPr>
          <p:cNvPr id="23" name="爆炸形 1 22"/>
          <p:cNvSpPr/>
          <p:nvPr/>
        </p:nvSpPr>
        <p:spPr>
          <a:xfrm>
            <a:off x="2447138" y="3446599"/>
            <a:ext cx="4321732" cy="2239677"/>
          </a:xfrm>
          <a:prstGeom prst="irregularSeal1">
            <a:avLst/>
          </a:prstGeom>
          <a:noFill/>
          <a:ln w="635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4" name="矩形 23"/>
          <p:cNvSpPr/>
          <p:nvPr/>
        </p:nvSpPr>
        <p:spPr>
          <a:xfrm>
            <a:off x="3431239" y="4247843"/>
            <a:ext cx="2353529" cy="492443"/>
          </a:xfrm>
          <a:prstGeom prst="rect">
            <a:avLst/>
          </a:prstGeom>
        </p:spPr>
        <p:txBody>
          <a:bodyPr wrap="none">
            <a:spAutoFit/>
          </a:bodyPr>
          <a:lstStyle/>
          <a:p>
            <a:r>
              <a:rPr kumimoji="1" lang="en-US" altLang="zh-CN" sz="2600" b="1" dirty="0">
                <a:solidFill>
                  <a:srgbClr val="C00000"/>
                </a:solidFill>
              </a:rPr>
              <a:t>Inconsistent! </a:t>
            </a:r>
            <a:endParaRPr lang="zh-CN" altLang="en-US" sz="2600" b="1" dirty="0">
              <a:solidFill>
                <a:srgbClr val="C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a:t>
            </a:r>
            <a:r>
              <a:rPr kumimoji="1" lang="zh-CN" altLang="en-US" dirty="0"/>
              <a:t> </a:t>
            </a:r>
            <a:r>
              <a:rPr kumimoji="1" lang="en-US" altLang="zh-CN" dirty="0"/>
              <a:t>Execution</a:t>
            </a:r>
            <a:r>
              <a:rPr kumimoji="1" lang="zh-CN" altLang="en-US" dirty="0"/>
              <a:t> </a:t>
            </a:r>
            <a:r>
              <a:rPr kumimoji="1" lang="en-US" altLang="zh-CN" dirty="0"/>
              <a:t>Flow</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grpSp>
        <p:nvGrpSpPr>
          <p:cNvPr id="5" name="Group 10"/>
          <p:cNvGrpSpPr/>
          <p:nvPr/>
        </p:nvGrpSpPr>
        <p:grpSpPr>
          <a:xfrm>
            <a:off x="1016000" y="4641503"/>
            <a:ext cx="7048501" cy="692498"/>
            <a:chOff x="304800" y="4903053"/>
            <a:chExt cx="8458201" cy="830997"/>
          </a:xfrm>
        </p:grpSpPr>
        <p:sp>
          <p:nvSpPr>
            <p:cNvPr id="6" name="Rectangle 4"/>
            <p:cNvSpPr/>
            <p:nvPr/>
          </p:nvSpPr>
          <p:spPr>
            <a:xfrm>
              <a:off x="2133599" y="4903053"/>
              <a:ext cx="6629401" cy="701729"/>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r>
                <a:rPr lang="en-US" altLang="zh-CN" sz="1600" dirty="0">
                  <a:latin typeface="Candara" panose="020E0502030303020204" pitchFamily="34" charset="0"/>
                  <a:ea typeface="Verdana" panose="020B0604030504040204" pitchFamily="34" charset="0"/>
                  <a:cs typeface="Verdana" panose="020B0604030504040204" pitchFamily="34" charset="0"/>
                </a:rPr>
                <a:t>Aggregate the results</a:t>
              </a:r>
              <a:endParaRPr lang="en-US" altLang="zh-CN" sz="1600" dirty="0">
                <a:latin typeface="Candara" panose="020E0502030303020204" pitchFamily="34" charset="0"/>
                <a:ea typeface="Verdana" panose="020B0604030504040204" pitchFamily="34" charset="0"/>
                <a:cs typeface="Verdana" panose="020B0604030504040204" pitchFamily="34" charset="0"/>
              </a:endParaRPr>
            </a:p>
            <a:p>
              <a:r>
                <a:rPr lang="en-US" altLang="zh-CN" sz="1600" dirty="0">
                  <a:latin typeface="Candara" panose="020E0502030303020204" pitchFamily="34" charset="0"/>
                  <a:ea typeface="Verdana" panose="020B0604030504040204" pitchFamily="34" charset="0"/>
                  <a:cs typeface="Verdana" panose="020B0604030504040204" pitchFamily="34" charset="0"/>
                </a:rPr>
                <a:t>User function gets called for each unique key</a:t>
              </a:r>
              <a:endParaRPr lang="zh-CN" altLang="en-US" sz="1600" dirty="0">
                <a:latin typeface="Candara" panose="020E0502030303020204" pitchFamily="34" charset="0"/>
              </a:endParaRPr>
            </a:p>
          </p:txBody>
        </p:sp>
        <p:sp>
          <p:nvSpPr>
            <p:cNvPr id="7" name="内容占位符 2"/>
            <p:cNvSpPr txBox="1"/>
            <p:nvPr/>
          </p:nvSpPr>
          <p:spPr>
            <a:xfrm>
              <a:off x="304800" y="4903053"/>
              <a:ext cx="8458201" cy="830997"/>
            </a:xfrm>
            <a:prstGeom prst="rect">
              <a:avLst/>
            </a:prstGeom>
          </p:spPr>
          <p:txBody>
            <a:bodyPr vert="horz" lIns="76200" tIns="38100" rIns="76200" bIns="3810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a:ea typeface="+mn-ea"/>
                  <a:cs typeface="Arial" panose="020B0604020202020204"/>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a:ea typeface="+mn-ea"/>
                  <a:cs typeface="Arial" panose="020B0604020202020204"/>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a:ea typeface="+mn-ea"/>
                  <a:cs typeface="Arial" panose="020B0604020202020204"/>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7665" indent="-320040">
                <a:buClr>
                  <a:srgbClr val="FF0066"/>
                </a:buClr>
                <a:buNone/>
              </a:pPr>
              <a:r>
                <a:rPr lang="en-US" altLang="zh-CN" sz="2335"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Reduce</a:t>
              </a:r>
              <a:endParaRPr lang="en-US" altLang="zh-TW" sz="1665"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8" name="Group 16"/>
          <p:cNvGrpSpPr/>
          <p:nvPr/>
        </p:nvGrpSpPr>
        <p:grpSpPr>
          <a:xfrm>
            <a:off x="1016000" y="1254125"/>
            <a:ext cx="7048501" cy="692498"/>
            <a:chOff x="304797" y="6027003"/>
            <a:chExt cx="8458201" cy="830997"/>
          </a:xfrm>
        </p:grpSpPr>
        <p:sp>
          <p:nvSpPr>
            <p:cNvPr id="9" name="内容占位符 2"/>
            <p:cNvSpPr txBox="1"/>
            <p:nvPr/>
          </p:nvSpPr>
          <p:spPr>
            <a:xfrm>
              <a:off x="304797" y="6027003"/>
              <a:ext cx="8458201" cy="830997"/>
            </a:xfrm>
            <a:prstGeom prst="rect">
              <a:avLst/>
            </a:prstGeom>
          </p:spPr>
          <p:txBody>
            <a:bodyPr vert="horz" lIns="76200" tIns="38100" rIns="76200" bIns="3810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a:ea typeface="+mn-ea"/>
                  <a:cs typeface="Arial" panose="020B0604020202020204"/>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a:ea typeface="+mn-ea"/>
                  <a:cs typeface="Arial" panose="020B0604020202020204"/>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a:ea typeface="+mn-ea"/>
                  <a:cs typeface="Arial" panose="020B0604020202020204"/>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7665" indent="-320040">
                <a:buClr>
                  <a:srgbClr val="FF0066"/>
                </a:buClr>
                <a:buNone/>
              </a:pPr>
              <a:r>
                <a:rPr lang="en-US" altLang="zh-CN" sz="2335"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Map</a:t>
              </a:r>
              <a:endParaRPr lang="en-US" altLang="zh-TW" sz="585"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Rectangle 14"/>
            <p:cNvSpPr/>
            <p:nvPr/>
          </p:nvSpPr>
          <p:spPr>
            <a:xfrm>
              <a:off x="2133597" y="6027003"/>
              <a:ext cx="6629401" cy="701729"/>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r>
                <a:rPr lang="en-US" altLang="zh-CN" sz="1600" dirty="0">
                  <a:latin typeface="Candara" panose="020E0502030303020204" pitchFamily="34" charset="0"/>
                  <a:ea typeface="Verdana" panose="020B0604030504040204" pitchFamily="34" charset="0"/>
                  <a:cs typeface="Verdana" panose="020B0604030504040204" pitchFamily="34" charset="0"/>
                </a:rPr>
                <a:t>Grab the relevant data from the source </a:t>
              </a:r>
              <a:endParaRPr lang="en-US" altLang="zh-CN" sz="1600" dirty="0">
                <a:latin typeface="Candara" panose="020E0502030303020204" pitchFamily="34" charset="0"/>
                <a:ea typeface="Verdana" panose="020B0604030504040204" pitchFamily="34" charset="0"/>
                <a:cs typeface="Verdana" panose="020B0604030504040204" pitchFamily="34" charset="0"/>
              </a:endParaRPr>
            </a:p>
            <a:p>
              <a:r>
                <a:rPr lang="en-US" altLang="zh-CN" sz="1600" dirty="0">
                  <a:latin typeface="Candara" panose="020E0502030303020204" pitchFamily="34" charset="0"/>
                  <a:ea typeface="Verdana" panose="020B0604030504040204" pitchFamily="34" charset="0"/>
                  <a:cs typeface="Verdana" panose="020B0604030504040204" pitchFamily="34" charset="0"/>
                </a:rPr>
                <a:t>User function gets called for each chunk of input</a:t>
              </a:r>
              <a:endParaRPr lang="zh-CN" altLang="en-US" sz="1600" dirty="0">
                <a:latin typeface="Candara" panose="020E0502030303020204" pitchFamily="34" charset="0"/>
              </a:endParaRPr>
            </a:p>
          </p:txBody>
        </p:sp>
      </p:grpSp>
      <p:sp>
        <p:nvSpPr>
          <p:cNvPr id="11" name="Rounded Rectangle 15"/>
          <p:cNvSpPr/>
          <p:nvPr/>
        </p:nvSpPr>
        <p:spPr>
          <a:xfrm>
            <a:off x="1016000" y="1047750"/>
            <a:ext cx="7239000" cy="2000250"/>
          </a:xfrm>
          <a:prstGeom prst="roundRect">
            <a:avLst>
              <a:gd name="adj" fmla="val 6322"/>
            </a:avLst>
          </a:pr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12" name="Rounded Rectangle 17"/>
          <p:cNvSpPr/>
          <p:nvPr/>
        </p:nvSpPr>
        <p:spPr>
          <a:xfrm>
            <a:off x="1016000" y="3524250"/>
            <a:ext cx="7239000" cy="2000250"/>
          </a:xfrm>
          <a:prstGeom prst="roundRect">
            <a:avLst>
              <a:gd name="adj" fmla="val 6322"/>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13" name="Rectangle 18"/>
          <p:cNvSpPr/>
          <p:nvPr/>
        </p:nvSpPr>
        <p:spPr>
          <a:xfrm>
            <a:off x="1016001" y="2921000"/>
            <a:ext cx="1714499" cy="317500"/>
          </a:xfrm>
          <a:prstGeom prst="rect">
            <a:avLst/>
          </a:prstGeom>
          <a:solidFill>
            <a:srgbClr val="FF0066"/>
          </a:solidFill>
          <a:ln w="38100">
            <a:solidFill>
              <a:srgbClr val="FF0066"/>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Map Worker</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14" name="Rectangle 19"/>
          <p:cNvSpPr/>
          <p:nvPr/>
        </p:nvSpPr>
        <p:spPr>
          <a:xfrm>
            <a:off x="6096000" y="3302000"/>
            <a:ext cx="2159001" cy="317500"/>
          </a:xfrm>
          <a:prstGeom prst="rect">
            <a:avLst/>
          </a:prstGeom>
          <a:solidFill>
            <a:srgbClr val="00B0F0"/>
          </a:solidFill>
          <a:ln w="38100">
            <a:solidFill>
              <a:srgbClr val="00B0F0"/>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Reduce Worker</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grpSp>
        <p:nvGrpSpPr>
          <p:cNvPr id="21" name="Group 12"/>
          <p:cNvGrpSpPr/>
          <p:nvPr/>
        </p:nvGrpSpPr>
        <p:grpSpPr>
          <a:xfrm>
            <a:off x="1016000" y="2159000"/>
            <a:ext cx="7048501" cy="692498"/>
            <a:chOff x="304799" y="2331303"/>
            <a:chExt cx="8458201" cy="830997"/>
          </a:xfrm>
        </p:grpSpPr>
        <p:sp>
          <p:nvSpPr>
            <p:cNvPr id="22" name="内容占位符 2"/>
            <p:cNvSpPr txBox="1"/>
            <p:nvPr/>
          </p:nvSpPr>
          <p:spPr>
            <a:xfrm>
              <a:off x="304799" y="2331303"/>
              <a:ext cx="8458201" cy="830997"/>
            </a:xfrm>
            <a:prstGeom prst="rect">
              <a:avLst/>
            </a:prstGeom>
          </p:spPr>
          <p:txBody>
            <a:bodyPr vert="horz" lIns="76200" tIns="38100" rIns="76200" bIns="3810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a:ea typeface="+mn-ea"/>
                  <a:cs typeface="Arial" panose="020B0604020202020204"/>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a:ea typeface="+mn-ea"/>
                  <a:cs typeface="Arial" panose="020B0604020202020204"/>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a:ea typeface="+mn-ea"/>
                  <a:cs typeface="Arial" panose="020B0604020202020204"/>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7665" indent="-320040">
                <a:buClr>
                  <a:srgbClr val="FF0066"/>
                </a:buClr>
                <a:buNone/>
              </a:pPr>
              <a:r>
                <a:rPr lang="en-US" altLang="zh-CN" sz="2335"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Partition</a:t>
              </a:r>
              <a:endParaRPr lang="en-US" altLang="zh-TW" sz="585"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3" name="Rectangle 7"/>
            <p:cNvSpPr/>
            <p:nvPr/>
          </p:nvSpPr>
          <p:spPr>
            <a:xfrm>
              <a:off x="2133599" y="2331303"/>
              <a:ext cx="6629401" cy="701729"/>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r>
                <a:rPr lang="en-US" altLang="zh-CN" sz="1600" dirty="0">
                  <a:solidFill>
                    <a:srgbClr val="FF0000"/>
                  </a:solidFill>
                  <a:latin typeface="Candara" panose="020E0502030303020204" pitchFamily="34" charset="0"/>
                  <a:ea typeface="Verdana" panose="020B0604030504040204" pitchFamily="34" charset="0"/>
                  <a:cs typeface="Verdana" panose="020B0604030504040204" pitchFamily="34" charset="0"/>
                </a:rPr>
                <a:t>Identify which Reducers</a:t>
              </a:r>
              <a:r>
                <a:rPr lang="en-US" altLang="zh-CN" sz="1600" dirty="0">
                  <a:latin typeface="Candara" panose="020E0502030303020204" pitchFamily="34" charset="0"/>
                  <a:ea typeface="Verdana" panose="020B0604030504040204" pitchFamily="34" charset="0"/>
                  <a:cs typeface="Verdana" panose="020B0604030504040204" pitchFamily="34" charset="0"/>
                </a:rPr>
                <a:t> will handle which keys</a:t>
              </a:r>
              <a:endParaRPr lang="en-US" altLang="zh-CN" sz="1600" dirty="0">
                <a:latin typeface="Candara" panose="020E0502030303020204" pitchFamily="34" charset="0"/>
                <a:ea typeface="Verdana" panose="020B0604030504040204" pitchFamily="34" charset="0"/>
                <a:cs typeface="Verdana" panose="020B0604030504040204" pitchFamily="34" charset="0"/>
              </a:endParaRPr>
            </a:p>
            <a:p>
              <a:r>
                <a:rPr lang="en-US" altLang="zh-CN" sz="1600" dirty="0">
                  <a:solidFill>
                    <a:srgbClr val="FF0000"/>
                  </a:solidFill>
                  <a:latin typeface="Candara" panose="020E0502030303020204" pitchFamily="34" charset="0"/>
                  <a:ea typeface="Verdana" panose="020B0604030504040204" pitchFamily="34" charset="0"/>
                  <a:cs typeface="Verdana" panose="020B0604030504040204" pitchFamily="34" charset="0"/>
                </a:rPr>
                <a:t>Map partitions data to target Reducers</a:t>
              </a:r>
              <a:endParaRPr lang="en-US" altLang="zh-CN" sz="1600" dirty="0">
                <a:solidFill>
                  <a:srgbClr val="FF0000"/>
                </a:solidFill>
                <a:latin typeface="Candara" panose="020E0502030303020204" pitchFamily="34" charset="0"/>
                <a:ea typeface="Verdana" panose="020B0604030504040204" pitchFamily="34" charset="0"/>
                <a:cs typeface="Verdana" panose="020B0604030504040204" pitchFamily="34" charset="0"/>
              </a:endParaRPr>
            </a:p>
          </p:txBody>
        </p:sp>
      </p:grpSp>
      <p:grpSp>
        <p:nvGrpSpPr>
          <p:cNvPr id="24" name="Group 11"/>
          <p:cNvGrpSpPr/>
          <p:nvPr/>
        </p:nvGrpSpPr>
        <p:grpSpPr>
          <a:xfrm>
            <a:off x="1016000" y="3752503"/>
            <a:ext cx="7048501" cy="692498"/>
            <a:chOff x="304800" y="3470701"/>
            <a:chExt cx="8458201" cy="830997"/>
          </a:xfrm>
        </p:grpSpPr>
        <p:sp>
          <p:nvSpPr>
            <p:cNvPr id="25" name="内容占位符 2"/>
            <p:cNvSpPr txBox="1"/>
            <p:nvPr/>
          </p:nvSpPr>
          <p:spPr>
            <a:xfrm>
              <a:off x="304800" y="3470701"/>
              <a:ext cx="8458201" cy="830997"/>
            </a:xfrm>
            <a:prstGeom prst="rect">
              <a:avLst/>
            </a:prstGeom>
          </p:spPr>
          <p:txBody>
            <a:bodyPr vert="horz" lIns="76200" tIns="38100" rIns="76200" bIns="3810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a:ea typeface="+mn-ea"/>
                  <a:cs typeface="Arial" panose="020B0604020202020204"/>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a:ea typeface="+mn-ea"/>
                  <a:cs typeface="Arial" panose="020B0604020202020204"/>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a:ea typeface="+mn-ea"/>
                  <a:cs typeface="Arial" panose="020B0604020202020204"/>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7665" indent="-320040">
                <a:buClr>
                  <a:srgbClr val="FF0066"/>
                </a:buClr>
                <a:buNone/>
              </a:pPr>
              <a:r>
                <a:rPr lang="en-US" altLang="zh-CN" sz="2335"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Sort</a:t>
              </a:r>
              <a:endParaRPr lang="en-US" altLang="zh-TW" sz="585"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6" name="Rectangle 9"/>
            <p:cNvSpPr/>
            <p:nvPr/>
          </p:nvSpPr>
          <p:spPr>
            <a:xfrm>
              <a:off x="2133599" y="3470701"/>
              <a:ext cx="6629402" cy="701729"/>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r>
                <a:rPr lang="en-US" altLang="zh-CN" sz="1600" dirty="0">
                  <a:latin typeface="Candara" panose="020E0502030303020204" pitchFamily="34" charset="0"/>
                  <a:ea typeface="Verdana" panose="020B0604030504040204" pitchFamily="34" charset="0"/>
                  <a:cs typeface="Verdana" panose="020B0604030504040204" pitchFamily="34" charset="0"/>
                </a:rPr>
                <a:t>Fetch the relevant partition data from all mappers</a:t>
              </a:r>
              <a:endParaRPr lang="en-US" altLang="zh-CN" sz="1600" dirty="0">
                <a:latin typeface="Candara" panose="020E0502030303020204" pitchFamily="34" charset="0"/>
                <a:ea typeface="Verdana" panose="020B0604030504040204" pitchFamily="34" charset="0"/>
                <a:cs typeface="Verdana" panose="020B0604030504040204" pitchFamily="34" charset="0"/>
              </a:endParaRPr>
            </a:p>
            <a:p>
              <a:r>
                <a:rPr lang="en-US" altLang="zh-CN" sz="1600" dirty="0">
                  <a:latin typeface="Candara" panose="020E0502030303020204" pitchFamily="34" charset="0"/>
                  <a:ea typeface="Verdana" panose="020B0604030504040204" pitchFamily="34" charset="0"/>
                  <a:cs typeface="Verdana" panose="020B0604030504040204" pitchFamily="34" charset="0"/>
                </a:rPr>
                <a:t>Sort by keys</a:t>
              </a:r>
              <a:endParaRPr lang="zh-CN" altLang="en-US" sz="1600" dirty="0">
                <a:latin typeface="Candara" panose="020E0502030303020204" pitchFamily="34" charset="0"/>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Curved Connector 53"/>
          <p:cNvCxnSpPr>
            <a:stCxn id="28" idx="3"/>
            <a:endCxn id="24" idx="0"/>
          </p:cNvCxnSpPr>
          <p:nvPr/>
        </p:nvCxnSpPr>
        <p:spPr>
          <a:xfrm>
            <a:off x="5397500" y="1364704"/>
            <a:ext cx="762000" cy="2544925"/>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Freeform 91"/>
          <p:cNvSpPr/>
          <p:nvPr/>
        </p:nvSpPr>
        <p:spPr>
          <a:xfrm>
            <a:off x="4337298" y="1621443"/>
            <a:ext cx="666750" cy="2506056"/>
          </a:xfrm>
          <a:custGeom>
            <a:avLst/>
            <a:gdLst>
              <a:gd name="connsiteX0" fmla="*/ 993227 w 993227"/>
              <a:gd name="connsiteY0" fmla="*/ 0 h 709448"/>
              <a:gd name="connsiteX1" fmla="*/ 677917 w 993227"/>
              <a:gd name="connsiteY1" fmla="*/ 283779 h 709448"/>
              <a:gd name="connsiteX2" fmla="*/ 157655 w 993227"/>
              <a:gd name="connsiteY2" fmla="*/ 331076 h 709448"/>
              <a:gd name="connsiteX3" fmla="*/ 0 w 993227"/>
              <a:gd name="connsiteY3" fmla="*/ 709448 h 709448"/>
            </a:gdLst>
            <a:ahLst/>
            <a:cxnLst>
              <a:cxn ang="0">
                <a:pos x="connsiteX0" y="connsiteY0"/>
              </a:cxn>
              <a:cxn ang="0">
                <a:pos x="connsiteX1" y="connsiteY1"/>
              </a:cxn>
              <a:cxn ang="0">
                <a:pos x="connsiteX2" y="connsiteY2"/>
              </a:cxn>
              <a:cxn ang="0">
                <a:pos x="connsiteX3" y="connsiteY3"/>
              </a:cxn>
            </a:cxnLst>
            <a:rect l="l" t="t" r="r" b="b"/>
            <a:pathLst>
              <a:path w="993227" h="709448">
                <a:moveTo>
                  <a:pt x="993227" y="0"/>
                </a:moveTo>
                <a:cubicBezTo>
                  <a:pt x="905203" y="114300"/>
                  <a:pt x="817179" y="228600"/>
                  <a:pt x="677917" y="283779"/>
                </a:cubicBezTo>
                <a:cubicBezTo>
                  <a:pt x="538655" y="338958"/>
                  <a:pt x="270641" y="260131"/>
                  <a:pt x="157655" y="331076"/>
                </a:cubicBezTo>
                <a:cubicBezTo>
                  <a:pt x="44669" y="402021"/>
                  <a:pt x="22334" y="555734"/>
                  <a:pt x="0" y="709448"/>
                </a:cubicBezTo>
              </a:path>
            </a:pathLst>
          </a:cu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57" name="Freeform 91"/>
          <p:cNvSpPr/>
          <p:nvPr/>
        </p:nvSpPr>
        <p:spPr>
          <a:xfrm>
            <a:off x="4121150" y="1575457"/>
            <a:ext cx="666750" cy="1614863"/>
          </a:xfrm>
          <a:custGeom>
            <a:avLst/>
            <a:gdLst>
              <a:gd name="connsiteX0" fmla="*/ 993227 w 993227"/>
              <a:gd name="connsiteY0" fmla="*/ 0 h 709448"/>
              <a:gd name="connsiteX1" fmla="*/ 677917 w 993227"/>
              <a:gd name="connsiteY1" fmla="*/ 283779 h 709448"/>
              <a:gd name="connsiteX2" fmla="*/ 157655 w 993227"/>
              <a:gd name="connsiteY2" fmla="*/ 331076 h 709448"/>
              <a:gd name="connsiteX3" fmla="*/ 0 w 993227"/>
              <a:gd name="connsiteY3" fmla="*/ 709448 h 709448"/>
            </a:gdLst>
            <a:ahLst/>
            <a:cxnLst>
              <a:cxn ang="0">
                <a:pos x="connsiteX0" y="connsiteY0"/>
              </a:cxn>
              <a:cxn ang="0">
                <a:pos x="connsiteX1" y="connsiteY1"/>
              </a:cxn>
              <a:cxn ang="0">
                <a:pos x="connsiteX2" y="connsiteY2"/>
              </a:cxn>
              <a:cxn ang="0">
                <a:pos x="connsiteX3" y="connsiteY3"/>
              </a:cxn>
            </a:cxnLst>
            <a:rect l="l" t="t" r="r" b="b"/>
            <a:pathLst>
              <a:path w="993227" h="709448">
                <a:moveTo>
                  <a:pt x="993227" y="0"/>
                </a:moveTo>
                <a:cubicBezTo>
                  <a:pt x="905203" y="114300"/>
                  <a:pt x="817179" y="228600"/>
                  <a:pt x="677917" y="283779"/>
                </a:cubicBezTo>
                <a:cubicBezTo>
                  <a:pt x="538655" y="338958"/>
                  <a:pt x="270641" y="260131"/>
                  <a:pt x="157655" y="331076"/>
                </a:cubicBezTo>
                <a:cubicBezTo>
                  <a:pt x="44669" y="402021"/>
                  <a:pt x="22334" y="555734"/>
                  <a:pt x="0" y="709448"/>
                </a:cubicBezTo>
              </a:path>
            </a:pathLst>
          </a:cu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2" name="标题 1"/>
          <p:cNvSpPr>
            <a:spLocks noGrp="1"/>
          </p:cNvSpPr>
          <p:nvPr>
            <p:ph type="title"/>
          </p:nvPr>
        </p:nvSpPr>
        <p:spPr/>
        <p:txBody>
          <a:bodyPr/>
          <a:lstStyle/>
          <a:p>
            <a:r>
              <a:rPr kumimoji="1" lang="en-US" altLang="zh-CN" dirty="0"/>
              <a:t>MapReduce: The Complete Picture</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ectangle 2"/>
          <p:cNvSpPr/>
          <p:nvPr/>
        </p:nvSpPr>
        <p:spPr>
          <a:xfrm>
            <a:off x="1265621" y="2032000"/>
            <a:ext cx="1147379" cy="3175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400" dirty="0">
                <a:ea typeface="Verdana" panose="020B0604030504040204" pitchFamily="34" charset="0"/>
                <a:cs typeface="Verdana" panose="020B0604030504040204" pitchFamily="34" charset="0"/>
              </a:rPr>
              <a:t>Shard 0</a:t>
            </a:r>
            <a:endParaRPr lang="zh-CN" altLang="en-US" sz="1400" dirty="0">
              <a:cs typeface="Verdana" panose="020B0604030504040204" pitchFamily="34" charset="0"/>
            </a:endParaRPr>
          </a:p>
        </p:txBody>
      </p:sp>
      <p:sp>
        <p:nvSpPr>
          <p:cNvPr id="6" name="Rectangle 21"/>
          <p:cNvSpPr/>
          <p:nvPr/>
        </p:nvSpPr>
        <p:spPr>
          <a:xfrm>
            <a:off x="1265621" y="2345120"/>
            <a:ext cx="1147379" cy="3175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400" dirty="0">
                <a:ea typeface="Verdana" panose="020B0604030504040204" pitchFamily="34" charset="0"/>
                <a:cs typeface="Verdana" panose="020B0604030504040204" pitchFamily="34" charset="0"/>
              </a:rPr>
              <a:t>Shard 1</a:t>
            </a:r>
            <a:endParaRPr lang="zh-CN" altLang="en-US" sz="1400" dirty="0">
              <a:cs typeface="Verdana" panose="020B0604030504040204" pitchFamily="34" charset="0"/>
            </a:endParaRPr>
          </a:p>
        </p:txBody>
      </p:sp>
      <p:sp>
        <p:nvSpPr>
          <p:cNvPr id="7" name="Rectangle 22"/>
          <p:cNvSpPr/>
          <p:nvPr/>
        </p:nvSpPr>
        <p:spPr>
          <a:xfrm>
            <a:off x="1265621" y="2662620"/>
            <a:ext cx="1147379" cy="3175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400" dirty="0">
                <a:ea typeface="Verdana" panose="020B0604030504040204" pitchFamily="34" charset="0"/>
                <a:cs typeface="Verdana" panose="020B0604030504040204" pitchFamily="34" charset="0"/>
              </a:rPr>
              <a:t>Shard 2</a:t>
            </a:r>
            <a:endParaRPr lang="zh-CN" altLang="en-US" sz="1400" dirty="0">
              <a:cs typeface="Verdana" panose="020B0604030504040204" pitchFamily="34" charset="0"/>
            </a:endParaRPr>
          </a:p>
        </p:txBody>
      </p:sp>
      <p:sp>
        <p:nvSpPr>
          <p:cNvPr id="8" name="Rectangle 23"/>
          <p:cNvSpPr/>
          <p:nvPr/>
        </p:nvSpPr>
        <p:spPr>
          <a:xfrm>
            <a:off x="1265621" y="2971362"/>
            <a:ext cx="1147379" cy="3175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400" dirty="0">
                <a:ea typeface="Verdana" panose="020B0604030504040204" pitchFamily="34" charset="0"/>
                <a:cs typeface="Verdana" panose="020B0604030504040204" pitchFamily="34" charset="0"/>
              </a:rPr>
              <a:t>Shard 3</a:t>
            </a:r>
            <a:endParaRPr lang="zh-CN" altLang="en-US" sz="1400" dirty="0">
              <a:cs typeface="Verdana" panose="020B0604030504040204" pitchFamily="34" charset="0"/>
            </a:endParaRPr>
          </a:p>
        </p:txBody>
      </p:sp>
      <p:sp>
        <p:nvSpPr>
          <p:cNvPr id="9" name="Rectangle 25"/>
          <p:cNvSpPr/>
          <p:nvPr/>
        </p:nvSpPr>
        <p:spPr>
          <a:xfrm>
            <a:off x="1265621" y="4008161"/>
            <a:ext cx="1147379" cy="3175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400" dirty="0">
                <a:ea typeface="Verdana" panose="020B0604030504040204" pitchFamily="34" charset="0"/>
                <a:cs typeface="Verdana" panose="020B0604030504040204" pitchFamily="34" charset="0"/>
              </a:rPr>
              <a:t>Shard M-2</a:t>
            </a:r>
            <a:endParaRPr lang="zh-CN" altLang="en-US" sz="1400" dirty="0">
              <a:cs typeface="Verdana" panose="020B0604030504040204" pitchFamily="34" charset="0"/>
            </a:endParaRPr>
          </a:p>
        </p:txBody>
      </p:sp>
      <p:sp>
        <p:nvSpPr>
          <p:cNvPr id="10" name="Rectangle 26"/>
          <p:cNvSpPr/>
          <p:nvPr/>
        </p:nvSpPr>
        <p:spPr>
          <a:xfrm>
            <a:off x="1265621" y="4323471"/>
            <a:ext cx="1147379" cy="3175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400" dirty="0">
                <a:ea typeface="Verdana" panose="020B0604030504040204" pitchFamily="34" charset="0"/>
                <a:cs typeface="Verdana" panose="020B0604030504040204" pitchFamily="34" charset="0"/>
              </a:rPr>
              <a:t>Shard M-1</a:t>
            </a:r>
            <a:endParaRPr lang="zh-CN" altLang="en-US" sz="1400" dirty="0">
              <a:cs typeface="Verdana" panose="020B0604030504040204" pitchFamily="34" charset="0"/>
            </a:endParaRPr>
          </a:p>
        </p:txBody>
      </p:sp>
      <p:sp>
        <p:nvSpPr>
          <p:cNvPr id="11" name="Rectangle 15"/>
          <p:cNvSpPr/>
          <p:nvPr/>
        </p:nvSpPr>
        <p:spPr>
          <a:xfrm>
            <a:off x="4381500" y="2178160"/>
            <a:ext cx="508000" cy="469680"/>
          </a:xfrm>
          <a:prstGeom prst="rect">
            <a:avLst/>
          </a:prstGeom>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ea typeface="Verdana" panose="020B0604030504040204" pitchFamily="34" charset="0"/>
                <a:cs typeface="Verdana" panose="020B0604030504040204" pitchFamily="34" charset="0"/>
              </a:rPr>
              <a:t>IF</a:t>
            </a:r>
            <a:endParaRPr lang="zh-CN" altLang="en-US" sz="1400" dirty="0">
              <a:cs typeface="Verdana" panose="020B0604030504040204" pitchFamily="34" charset="0"/>
            </a:endParaRPr>
          </a:p>
        </p:txBody>
      </p:sp>
      <p:cxnSp>
        <p:nvCxnSpPr>
          <p:cNvPr id="12" name="Straight Arrow Connector 28"/>
          <p:cNvCxnSpPr>
            <a:stCxn id="13" idx="3"/>
            <a:endCxn id="11" idx="1"/>
          </p:cNvCxnSpPr>
          <p:nvPr/>
        </p:nvCxnSpPr>
        <p:spPr>
          <a:xfrm>
            <a:off x="4127500" y="2413000"/>
            <a:ext cx="254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ounded Rectangle 29"/>
          <p:cNvSpPr/>
          <p:nvPr/>
        </p:nvSpPr>
        <p:spPr>
          <a:xfrm>
            <a:off x="3111500" y="2179254"/>
            <a:ext cx="1016000" cy="467492"/>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400" dirty="0">
                <a:ea typeface="Verdana" panose="020B0604030504040204" pitchFamily="34" charset="0"/>
                <a:cs typeface="Verdana" panose="020B0604030504040204" pitchFamily="34" charset="0"/>
              </a:rPr>
              <a:t>Map</a:t>
            </a:r>
            <a:br>
              <a:rPr lang="en-US" altLang="zh-CN" sz="1400" dirty="0">
                <a:ea typeface="Verdana" panose="020B0604030504040204" pitchFamily="34" charset="0"/>
                <a:cs typeface="Verdana" panose="020B0604030504040204" pitchFamily="34" charset="0"/>
              </a:rPr>
            </a:br>
            <a:r>
              <a:rPr lang="en-US" altLang="zh-CN" sz="1400" dirty="0">
                <a:ea typeface="Verdana" panose="020B0604030504040204" pitchFamily="34" charset="0"/>
                <a:cs typeface="Verdana" panose="020B0604030504040204" pitchFamily="34" charset="0"/>
              </a:rPr>
              <a:t>Worker</a:t>
            </a:r>
            <a:endParaRPr lang="zh-CN" altLang="en-US" sz="1400" dirty="0">
              <a:ea typeface="Verdana" panose="020B0604030504040204" pitchFamily="34" charset="0"/>
              <a:cs typeface="Verdana" panose="020B0604030504040204" pitchFamily="34" charset="0"/>
            </a:endParaRPr>
          </a:p>
        </p:txBody>
      </p:sp>
      <p:sp>
        <p:nvSpPr>
          <p:cNvPr id="14" name="Rounded Rectangle 30"/>
          <p:cNvSpPr/>
          <p:nvPr/>
        </p:nvSpPr>
        <p:spPr>
          <a:xfrm>
            <a:off x="2984500" y="2032000"/>
            <a:ext cx="2095500" cy="762000"/>
          </a:xfrm>
          <a:prstGeom prst="round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200"/>
          </a:p>
        </p:txBody>
      </p:sp>
      <p:sp>
        <p:nvSpPr>
          <p:cNvPr id="15" name="Rectangle 32"/>
          <p:cNvSpPr/>
          <p:nvPr/>
        </p:nvSpPr>
        <p:spPr>
          <a:xfrm>
            <a:off x="4381500" y="3301454"/>
            <a:ext cx="508000" cy="469680"/>
          </a:xfrm>
          <a:prstGeom prst="rect">
            <a:avLst/>
          </a:prstGeom>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ea typeface="Verdana" panose="020B0604030504040204" pitchFamily="34" charset="0"/>
                <a:cs typeface="Verdana" panose="020B0604030504040204" pitchFamily="34" charset="0"/>
              </a:rPr>
              <a:t>IF</a:t>
            </a:r>
            <a:endParaRPr lang="zh-CN" altLang="en-US" sz="1400" dirty="0">
              <a:cs typeface="Verdana" panose="020B0604030504040204" pitchFamily="34" charset="0"/>
            </a:endParaRPr>
          </a:p>
        </p:txBody>
      </p:sp>
      <p:cxnSp>
        <p:nvCxnSpPr>
          <p:cNvPr id="16" name="Straight Arrow Connector 33"/>
          <p:cNvCxnSpPr>
            <a:stCxn id="17" idx="3"/>
            <a:endCxn id="15" idx="1"/>
          </p:cNvCxnSpPr>
          <p:nvPr/>
        </p:nvCxnSpPr>
        <p:spPr>
          <a:xfrm>
            <a:off x="4127500" y="3536294"/>
            <a:ext cx="254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34"/>
          <p:cNvSpPr/>
          <p:nvPr/>
        </p:nvSpPr>
        <p:spPr>
          <a:xfrm>
            <a:off x="3111500" y="3302548"/>
            <a:ext cx="1016000" cy="467492"/>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400" dirty="0">
                <a:ea typeface="Verdana" panose="020B0604030504040204" pitchFamily="34" charset="0"/>
                <a:cs typeface="Verdana" panose="020B0604030504040204" pitchFamily="34" charset="0"/>
              </a:rPr>
              <a:t>Map</a:t>
            </a:r>
            <a:br>
              <a:rPr lang="en-US" altLang="zh-CN" sz="1400" dirty="0">
                <a:ea typeface="Verdana" panose="020B0604030504040204" pitchFamily="34" charset="0"/>
                <a:cs typeface="Verdana" panose="020B0604030504040204" pitchFamily="34" charset="0"/>
              </a:rPr>
            </a:br>
            <a:r>
              <a:rPr lang="en-US" altLang="zh-CN" sz="1400" dirty="0">
                <a:ea typeface="Verdana" panose="020B0604030504040204" pitchFamily="34" charset="0"/>
                <a:cs typeface="Verdana" panose="020B0604030504040204" pitchFamily="34" charset="0"/>
              </a:rPr>
              <a:t>Worker</a:t>
            </a:r>
            <a:endParaRPr lang="zh-CN" altLang="en-US" sz="1400" dirty="0">
              <a:ea typeface="Verdana" panose="020B0604030504040204" pitchFamily="34" charset="0"/>
              <a:cs typeface="Verdana" panose="020B0604030504040204" pitchFamily="34" charset="0"/>
            </a:endParaRPr>
          </a:p>
        </p:txBody>
      </p:sp>
      <p:sp>
        <p:nvSpPr>
          <p:cNvPr id="18" name="Rounded Rectangle 35"/>
          <p:cNvSpPr/>
          <p:nvPr/>
        </p:nvSpPr>
        <p:spPr>
          <a:xfrm>
            <a:off x="2984500" y="3155294"/>
            <a:ext cx="2095500" cy="762000"/>
          </a:xfrm>
          <a:prstGeom prst="round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200"/>
          </a:p>
        </p:txBody>
      </p:sp>
      <p:sp>
        <p:nvSpPr>
          <p:cNvPr id="19" name="Rectangle 36"/>
          <p:cNvSpPr/>
          <p:nvPr/>
        </p:nvSpPr>
        <p:spPr>
          <a:xfrm>
            <a:off x="4381500" y="4273660"/>
            <a:ext cx="508000" cy="469680"/>
          </a:xfrm>
          <a:prstGeom prst="rect">
            <a:avLst/>
          </a:prstGeom>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ea typeface="Verdana" panose="020B0604030504040204" pitchFamily="34" charset="0"/>
                <a:cs typeface="Verdana" panose="020B0604030504040204" pitchFamily="34" charset="0"/>
              </a:rPr>
              <a:t>IF</a:t>
            </a:r>
            <a:endParaRPr lang="zh-CN" altLang="en-US" sz="1400" dirty="0">
              <a:cs typeface="Verdana" panose="020B0604030504040204" pitchFamily="34" charset="0"/>
            </a:endParaRPr>
          </a:p>
        </p:txBody>
      </p:sp>
      <p:cxnSp>
        <p:nvCxnSpPr>
          <p:cNvPr id="20" name="Straight Arrow Connector 37"/>
          <p:cNvCxnSpPr>
            <a:stCxn id="21" idx="3"/>
            <a:endCxn id="19" idx="1"/>
          </p:cNvCxnSpPr>
          <p:nvPr/>
        </p:nvCxnSpPr>
        <p:spPr>
          <a:xfrm>
            <a:off x="4127500" y="4508500"/>
            <a:ext cx="254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38"/>
          <p:cNvSpPr/>
          <p:nvPr/>
        </p:nvSpPr>
        <p:spPr>
          <a:xfrm>
            <a:off x="3111500" y="4274754"/>
            <a:ext cx="1016000" cy="467492"/>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400" dirty="0">
                <a:ea typeface="Verdana" panose="020B0604030504040204" pitchFamily="34" charset="0"/>
                <a:cs typeface="Verdana" panose="020B0604030504040204" pitchFamily="34" charset="0"/>
              </a:rPr>
              <a:t>Map</a:t>
            </a:r>
            <a:br>
              <a:rPr lang="en-US" altLang="zh-CN" sz="1400" dirty="0">
                <a:ea typeface="Verdana" panose="020B0604030504040204" pitchFamily="34" charset="0"/>
                <a:cs typeface="Verdana" panose="020B0604030504040204" pitchFamily="34" charset="0"/>
              </a:rPr>
            </a:br>
            <a:r>
              <a:rPr lang="en-US" altLang="zh-CN" sz="1400" dirty="0">
                <a:ea typeface="Verdana" panose="020B0604030504040204" pitchFamily="34" charset="0"/>
                <a:cs typeface="Verdana" panose="020B0604030504040204" pitchFamily="34" charset="0"/>
              </a:rPr>
              <a:t>Worker</a:t>
            </a:r>
            <a:endParaRPr lang="zh-CN" altLang="en-US" sz="1400" dirty="0">
              <a:ea typeface="Verdana" panose="020B0604030504040204" pitchFamily="34" charset="0"/>
              <a:cs typeface="Verdana" panose="020B0604030504040204" pitchFamily="34" charset="0"/>
            </a:endParaRPr>
          </a:p>
        </p:txBody>
      </p:sp>
      <p:sp>
        <p:nvSpPr>
          <p:cNvPr id="22" name="Rounded Rectangle 39"/>
          <p:cNvSpPr/>
          <p:nvPr/>
        </p:nvSpPr>
        <p:spPr>
          <a:xfrm>
            <a:off x="2984500" y="4127500"/>
            <a:ext cx="2095500" cy="762000"/>
          </a:xfrm>
          <a:prstGeom prst="round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200"/>
          </a:p>
        </p:txBody>
      </p:sp>
      <p:sp>
        <p:nvSpPr>
          <p:cNvPr id="23" name="Rounded Rectangle 40"/>
          <p:cNvSpPr/>
          <p:nvPr/>
        </p:nvSpPr>
        <p:spPr>
          <a:xfrm>
            <a:off x="5524500" y="2687802"/>
            <a:ext cx="1016000" cy="467492"/>
          </a:xfrm>
          <a:prstGeom prst="round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400" dirty="0">
                <a:ea typeface="Verdana" panose="020B0604030504040204" pitchFamily="34" charset="0"/>
                <a:cs typeface="Verdana" panose="020B0604030504040204" pitchFamily="34" charset="0"/>
              </a:rPr>
              <a:t>Reduce</a:t>
            </a:r>
            <a:br>
              <a:rPr lang="en-US" altLang="zh-CN" sz="1400" dirty="0">
                <a:ea typeface="Verdana" panose="020B0604030504040204" pitchFamily="34" charset="0"/>
                <a:cs typeface="Verdana" panose="020B0604030504040204" pitchFamily="34" charset="0"/>
              </a:rPr>
            </a:br>
            <a:r>
              <a:rPr lang="en-US" altLang="zh-CN" sz="1400" dirty="0">
                <a:ea typeface="Verdana" panose="020B0604030504040204" pitchFamily="34" charset="0"/>
                <a:cs typeface="Verdana" panose="020B0604030504040204" pitchFamily="34" charset="0"/>
              </a:rPr>
              <a:t>Worker</a:t>
            </a:r>
            <a:endParaRPr lang="zh-CN" altLang="en-US" sz="1400" dirty="0">
              <a:ea typeface="Verdana" panose="020B0604030504040204" pitchFamily="34" charset="0"/>
              <a:cs typeface="Verdana" panose="020B0604030504040204" pitchFamily="34" charset="0"/>
            </a:endParaRPr>
          </a:p>
        </p:txBody>
      </p:sp>
      <p:sp>
        <p:nvSpPr>
          <p:cNvPr id="24" name="Rounded Rectangle 41"/>
          <p:cNvSpPr/>
          <p:nvPr/>
        </p:nvSpPr>
        <p:spPr>
          <a:xfrm>
            <a:off x="5651500" y="3909629"/>
            <a:ext cx="1016000" cy="467492"/>
          </a:xfrm>
          <a:prstGeom prst="round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400" dirty="0">
                <a:ea typeface="Verdana" panose="020B0604030504040204" pitchFamily="34" charset="0"/>
                <a:cs typeface="Verdana" panose="020B0604030504040204" pitchFamily="34" charset="0"/>
              </a:rPr>
              <a:t>Reduce</a:t>
            </a:r>
            <a:br>
              <a:rPr lang="en-US" altLang="zh-CN" sz="1400" dirty="0">
                <a:ea typeface="Verdana" panose="020B0604030504040204" pitchFamily="34" charset="0"/>
                <a:cs typeface="Verdana" panose="020B0604030504040204" pitchFamily="34" charset="0"/>
              </a:rPr>
            </a:br>
            <a:r>
              <a:rPr lang="en-US" altLang="zh-CN" sz="1400" dirty="0">
                <a:ea typeface="Verdana" panose="020B0604030504040204" pitchFamily="34" charset="0"/>
                <a:cs typeface="Verdana" panose="020B0604030504040204" pitchFamily="34" charset="0"/>
              </a:rPr>
              <a:t>Worker</a:t>
            </a:r>
            <a:endParaRPr lang="zh-CN" altLang="en-US" sz="1400" dirty="0">
              <a:ea typeface="Verdana" panose="020B0604030504040204" pitchFamily="34" charset="0"/>
              <a:cs typeface="Verdana" panose="020B0604030504040204" pitchFamily="34" charset="0"/>
            </a:endParaRPr>
          </a:p>
        </p:txBody>
      </p:sp>
      <p:sp>
        <p:nvSpPr>
          <p:cNvPr id="25" name="Rectangle 42"/>
          <p:cNvSpPr/>
          <p:nvPr/>
        </p:nvSpPr>
        <p:spPr>
          <a:xfrm>
            <a:off x="7112000" y="2612260"/>
            <a:ext cx="825500" cy="578069"/>
          </a:xfrm>
          <a:prstGeom prst="rect">
            <a:avLst/>
          </a:prstGeom>
          <a:ln w="38100">
            <a:solidFill>
              <a:schemeClr val="tx1"/>
            </a:solidFill>
          </a:ln>
        </p:spPr>
        <p:style>
          <a:lnRef idx="1">
            <a:schemeClr val="accent1"/>
          </a:lnRef>
          <a:fillRef idx="2">
            <a:schemeClr val="accent1"/>
          </a:fillRef>
          <a:effectRef idx="1">
            <a:schemeClr val="accent1"/>
          </a:effectRef>
          <a:fontRef idx="minor">
            <a:schemeClr val="dk1"/>
          </a:fontRef>
        </p:style>
        <p:txBody>
          <a:bodyPr wrap="none" bIns="0" rtlCol="0" anchor="ctr"/>
          <a:lstStyle/>
          <a:p>
            <a:pPr algn="ctr">
              <a:lnSpc>
                <a:spcPct val="80000"/>
              </a:lnSpc>
            </a:pPr>
            <a:r>
              <a:rPr lang="en-US" altLang="zh-CN" sz="1400" dirty="0">
                <a:solidFill>
                  <a:schemeClr val="tx1"/>
                </a:solidFill>
                <a:ea typeface="Verdana" panose="020B0604030504040204" pitchFamily="34" charset="0"/>
                <a:cs typeface="Verdana" panose="020B0604030504040204" pitchFamily="34" charset="0"/>
              </a:rPr>
              <a:t>Output</a:t>
            </a:r>
            <a:endParaRPr lang="en-US" altLang="zh-CN" sz="1400" dirty="0">
              <a:solidFill>
                <a:schemeClr val="tx1"/>
              </a:solidFill>
              <a:ea typeface="Verdana" panose="020B0604030504040204" pitchFamily="34" charset="0"/>
              <a:cs typeface="Verdana" panose="020B0604030504040204" pitchFamily="34" charset="0"/>
            </a:endParaRPr>
          </a:p>
          <a:p>
            <a:pPr algn="ctr">
              <a:lnSpc>
                <a:spcPct val="80000"/>
              </a:lnSpc>
            </a:pPr>
            <a:r>
              <a:rPr lang="en-US" altLang="zh-CN" sz="1400" dirty="0">
                <a:solidFill>
                  <a:schemeClr val="tx1"/>
                </a:solidFill>
                <a:ea typeface="Verdana" panose="020B0604030504040204" pitchFamily="34" charset="0"/>
                <a:cs typeface="Verdana" panose="020B0604030504040204" pitchFamily="34" charset="0"/>
              </a:rPr>
              <a:t>File 1</a:t>
            </a:r>
            <a:endParaRPr lang="zh-CN" altLang="en-US" sz="1400" dirty="0">
              <a:solidFill>
                <a:schemeClr val="tx1"/>
              </a:solidFill>
              <a:cs typeface="Verdana" panose="020B0604030504040204" pitchFamily="34" charset="0"/>
            </a:endParaRPr>
          </a:p>
        </p:txBody>
      </p:sp>
      <p:sp>
        <p:nvSpPr>
          <p:cNvPr id="26" name="Rectangle 43"/>
          <p:cNvSpPr/>
          <p:nvPr/>
        </p:nvSpPr>
        <p:spPr>
          <a:xfrm>
            <a:off x="7112000" y="3854341"/>
            <a:ext cx="825500" cy="578069"/>
          </a:xfrm>
          <a:prstGeom prst="rect">
            <a:avLst/>
          </a:prstGeom>
          <a:ln w="38100">
            <a:solidFill>
              <a:schemeClr val="tx1"/>
            </a:solidFill>
          </a:ln>
        </p:spPr>
        <p:style>
          <a:lnRef idx="1">
            <a:schemeClr val="accent1"/>
          </a:lnRef>
          <a:fillRef idx="2">
            <a:schemeClr val="accent1"/>
          </a:fillRef>
          <a:effectRef idx="1">
            <a:schemeClr val="accent1"/>
          </a:effectRef>
          <a:fontRef idx="minor">
            <a:schemeClr val="dk1"/>
          </a:fontRef>
        </p:style>
        <p:txBody>
          <a:bodyPr wrap="none" bIns="0" rtlCol="0" anchor="ctr"/>
          <a:lstStyle/>
          <a:p>
            <a:pPr algn="ctr">
              <a:lnSpc>
                <a:spcPct val="80000"/>
              </a:lnSpc>
            </a:pPr>
            <a:r>
              <a:rPr lang="en-US" altLang="zh-CN" sz="1400" dirty="0">
                <a:solidFill>
                  <a:schemeClr val="tx1"/>
                </a:solidFill>
                <a:ea typeface="Verdana" panose="020B0604030504040204" pitchFamily="34" charset="0"/>
                <a:cs typeface="Verdana" panose="020B0604030504040204" pitchFamily="34" charset="0"/>
              </a:rPr>
              <a:t>Output</a:t>
            </a:r>
            <a:endParaRPr lang="en-US" altLang="zh-CN" sz="1400" dirty="0">
              <a:solidFill>
                <a:schemeClr val="tx1"/>
              </a:solidFill>
              <a:ea typeface="Verdana" panose="020B0604030504040204" pitchFamily="34" charset="0"/>
              <a:cs typeface="Verdana" panose="020B0604030504040204" pitchFamily="34" charset="0"/>
            </a:endParaRPr>
          </a:p>
          <a:p>
            <a:pPr algn="ctr">
              <a:lnSpc>
                <a:spcPct val="80000"/>
              </a:lnSpc>
            </a:pPr>
            <a:r>
              <a:rPr lang="en-US" altLang="zh-CN" sz="1400" dirty="0">
                <a:solidFill>
                  <a:schemeClr val="tx1"/>
                </a:solidFill>
                <a:ea typeface="Verdana" panose="020B0604030504040204" pitchFamily="34" charset="0"/>
                <a:cs typeface="Verdana" panose="020B0604030504040204" pitchFamily="34" charset="0"/>
              </a:rPr>
              <a:t>File 2</a:t>
            </a:r>
            <a:endParaRPr lang="zh-CN" altLang="en-US" sz="1400" dirty="0">
              <a:solidFill>
                <a:schemeClr val="tx1"/>
              </a:solidFill>
              <a:cs typeface="Verdana" panose="020B0604030504040204" pitchFamily="34" charset="0"/>
            </a:endParaRPr>
          </a:p>
        </p:txBody>
      </p:sp>
      <p:sp>
        <p:nvSpPr>
          <p:cNvPr id="27" name="Oval 44"/>
          <p:cNvSpPr/>
          <p:nvPr/>
        </p:nvSpPr>
        <p:spPr>
          <a:xfrm>
            <a:off x="2730500" y="1079500"/>
            <a:ext cx="825500" cy="571500"/>
          </a:xfrm>
          <a:prstGeom prst="ellipse">
            <a:avLst/>
          </a:prstGeom>
          <a:ln w="38100">
            <a:solidFill>
              <a:schemeClr val="tx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6200" tIns="30000" rIns="76200" bIns="38100" numCol="1" spcCol="0" rtlCol="0" fromWordArt="0" anchor="ctr" anchorCtr="0" forceAA="0" compatLnSpc="1">
            <a:noAutofit/>
          </a:bodyPr>
          <a:lstStyle/>
          <a:p>
            <a:pPr algn="ctr"/>
            <a:r>
              <a:rPr lang="en-US" altLang="zh-CN" sz="1400" dirty="0">
                <a:ea typeface="Verdana" panose="020B0604030504040204" pitchFamily="34" charset="0"/>
                <a:cs typeface="Verdana" panose="020B0604030504040204" pitchFamily="34" charset="0"/>
              </a:rPr>
              <a:t>Client</a:t>
            </a:r>
            <a:endParaRPr lang="zh-CN" altLang="en-US" sz="1400" dirty="0">
              <a:ea typeface="Verdana" panose="020B0604030504040204" pitchFamily="34" charset="0"/>
              <a:cs typeface="Verdana" panose="020B0604030504040204" pitchFamily="34" charset="0"/>
            </a:endParaRPr>
          </a:p>
        </p:txBody>
      </p:sp>
      <p:sp>
        <p:nvSpPr>
          <p:cNvPr id="28" name="Rounded Rectangle 45"/>
          <p:cNvSpPr/>
          <p:nvPr/>
        </p:nvSpPr>
        <p:spPr>
          <a:xfrm>
            <a:off x="4381500" y="1130958"/>
            <a:ext cx="1016000" cy="467492"/>
          </a:xfrm>
          <a:prstGeom prst="roundRect">
            <a:avLst>
              <a:gd name="adj" fmla="val 39149"/>
            </a:avLst>
          </a:prstGeom>
          <a:solidFill>
            <a:srgbClr val="FFA3C8"/>
          </a:solidFill>
          <a:ln w="38100">
            <a:solidFill>
              <a:schemeClr val="tx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6200" tIns="30000" rIns="76200" bIns="38100" numCol="1" spcCol="0" rtlCol="0" fromWordArt="0" anchor="ctr" anchorCtr="0" forceAA="0" compatLnSpc="1">
            <a:noAutofit/>
          </a:bodyPr>
          <a:lstStyle/>
          <a:p>
            <a:pPr algn="ctr"/>
            <a:r>
              <a:rPr lang="en-US" altLang="zh-CN" sz="1400" dirty="0">
                <a:solidFill>
                  <a:srgbClr val="FF0000"/>
                </a:solidFill>
                <a:ea typeface="Verdana" panose="020B0604030504040204" pitchFamily="34" charset="0"/>
                <a:cs typeface="Verdana" panose="020B0604030504040204" pitchFamily="34" charset="0"/>
              </a:rPr>
              <a:t>Master</a:t>
            </a:r>
            <a:endParaRPr lang="en-US" altLang="zh-CN" sz="1400" dirty="0">
              <a:solidFill>
                <a:srgbClr val="FF0000"/>
              </a:solidFill>
              <a:ea typeface="Verdana" panose="020B0604030504040204" pitchFamily="34" charset="0"/>
              <a:cs typeface="Verdana" panose="020B0604030504040204" pitchFamily="34" charset="0"/>
            </a:endParaRPr>
          </a:p>
        </p:txBody>
      </p:sp>
      <p:cxnSp>
        <p:nvCxnSpPr>
          <p:cNvPr id="29" name="Straight Arrow Connector 46"/>
          <p:cNvCxnSpPr>
            <a:stCxn id="5" idx="3"/>
          </p:cNvCxnSpPr>
          <p:nvPr/>
        </p:nvCxnSpPr>
        <p:spPr>
          <a:xfrm>
            <a:off x="2413000" y="2190750"/>
            <a:ext cx="698500" cy="1543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Curved Connector 53"/>
          <p:cNvCxnSpPr>
            <a:stCxn id="28" idx="3"/>
          </p:cNvCxnSpPr>
          <p:nvPr/>
        </p:nvCxnSpPr>
        <p:spPr>
          <a:xfrm>
            <a:off x="5397500" y="1364704"/>
            <a:ext cx="426139" cy="1329693"/>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61"/>
          <p:cNvCxnSpPr>
            <a:stCxn id="6" idx="3"/>
          </p:cNvCxnSpPr>
          <p:nvPr/>
        </p:nvCxnSpPr>
        <p:spPr>
          <a:xfrm>
            <a:off x="2413000" y="2503870"/>
            <a:ext cx="6985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69"/>
          <p:cNvCxnSpPr>
            <a:stCxn id="7" idx="3"/>
          </p:cNvCxnSpPr>
          <p:nvPr/>
        </p:nvCxnSpPr>
        <p:spPr>
          <a:xfrm>
            <a:off x="2413000" y="2821370"/>
            <a:ext cx="698500" cy="60763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72"/>
          <p:cNvCxnSpPr>
            <a:stCxn id="10" idx="3"/>
          </p:cNvCxnSpPr>
          <p:nvPr/>
        </p:nvCxnSpPr>
        <p:spPr>
          <a:xfrm flipV="1">
            <a:off x="2413000" y="3770040"/>
            <a:ext cx="730250" cy="71218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75"/>
          <p:cNvCxnSpPr>
            <a:stCxn id="9" idx="3"/>
            <a:endCxn id="21" idx="1"/>
          </p:cNvCxnSpPr>
          <p:nvPr/>
        </p:nvCxnSpPr>
        <p:spPr>
          <a:xfrm>
            <a:off x="2413000" y="4166911"/>
            <a:ext cx="698500" cy="34158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79"/>
          <p:cNvCxnSpPr>
            <a:stCxn id="8" idx="3"/>
          </p:cNvCxnSpPr>
          <p:nvPr/>
        </p:nvCxnSpPr>
        <p:spPr>
          <a:xfrm>
            <a:off x="2413000" y="3130112"/>
            <a:ext cx="730250" cy="12075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Freeform 91"/>
          <p:cNvSpPr/>
          <p:nvPr/>
        </p:nvSpPr>
        <p:spPr>
          <a:xfrm>
            <a:off x="3968750" y="1598450"/>
            <a:ext cx="666750" cy="592300"/>
          </a:xfrm>
          <a:custGeom>
            <a:avLst/>
            <a:gdLst>
              <a:gd name="connsiteX0" fmla="*/ 993227 w 993227"/>
              <a:gd name="connsiteY0" fmla="*/ 0 h 709448"/>
              <a:gd name="connsiteX1" fmla="*/ 677917 w 993227"/>
              <a:gd name="connsiteY1" fmla="*/ 283779 h 709448"/>
              <a:gd name="connsiteX2" fmla="*/ 157655 w 993227"/>
              <a:gd name="connsiteY2" fmla="*/ 331076 h 709448"/>
              <a:gd name="connsiteX3" fmla="*/ 0 w 993227"/>
              <a:gd name="connsiteY3" fmla="*/ 709448 h 709448"/>
            </a:gdLst>
            <a:ahLst/>
            <a:cxnLst>
              <a:cxn ang="0">
                <a:pos x="connsiteX0" y="connsiteY0"/>
              </a:cxn>
              <a:cxn ang="0">
                <a:pos x="connsiteX1" y="connsiteY1"/>
              </a:cxn>
              <a:cxn ang="0">
                <a:pos x="connsiteX2" y="connsiteY2"/>
              </a:cxn>
              <a:cxn ang="0">
                <a:pos x="connsiteX3" y="connsiteY3"/>
              </a:cxn>
            </a:cxnLst>
            <a:rect l="l" t="t" r="r" b="b"/>
            <a:pathLst>
              <a:path w="993227" h="709448">
                <a:moveTo>
                  <a:pt x="993227" y="0"/>
                </a:moveTo>
                <a:cubicBezTo>
                  <a:pt x="905203" y="114300"/>
                  <a:pt x="817179" y="228600"/>
                  <a:pt x="677917" y="283779"/>
                </a:cubicBezTo>
                <a:cubicBezTo>
                  <a:pt x="538655" y="338958"/>
                  <a:pt x="270641" y="260131"/>
                  <a:pt x="157655" y="331076"/>
                </a:cubicBezTo>
                <a:cubicBezTo>
                  <a:pt x="44669" y="402021"/>
                  <a:pt x="22334" y="555734"/>
                  <a:pt x="0" y="709448"/>
                </a:cubicBezTo>
              </a:path>
            </a:pathLst>
          </a:cu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cxnSp>
        <p:nvCxnSpPr>
          <p:cNvPr id="37" name="Straight Arrow Connector 92"/>
          <p:cNvCxnSpPr>
            <a:stCxn id="27" idx="6"/>
            <a:endCxn id="28" idx="1"/>
          </p:cNvCxnSpPr>
          <p:nvPr/>
        </p:nvCxnSpPr>
        <p:spPr>
          <a:xfrm flipV="1">
            <a:off x="3556000" y="1364705"/>
            <a:ext cx="825500" cy="54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105"/>
          <p:cNvCxnSpPr>
            <a:stCxn id="11" idx="3"/>
            <a:endCxn id="23" idx="1"/>
          </p:cNvCxnSpPr>
          <p:nvPr/>
        </p:nvCxnSpPr>
        <p:spPr>
          <a:xfrm>
            <a:off x="4889500" y="2413000"/>
            <a:ext cx="635000" cy="50854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108"/>
          <p:cNvCxnSpPr/>
          <p:nvPr/>
        </p:nvCxnSpPr>
        <p:spPr>
          <a:xfrm>
            <a:off x="4889500" y="2612259"/>
            <a:ext cx="825500" cy="130503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111"/>
          <p:cNvCxnSpPr>
            <a:stCxn id="15" idx="3"/>
          </p:cNvCxnSpPr>
          <p:nvPr/>
        </p:nvCxnSpPr>
        <p:spPr>
          <a:xfrm flipV="1">
            <a:off x="4889500" y="3048549"/>
            <a:ext cx="635000" cy="48774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114"/>
          <p:cNvCxnSpPr>
            <a:endCxn id="24" idx="1"/>
          </p:cNvCxnSpPr>
          <p:nvPr/>
        </p:nvCxnSpPr>
        <p:spPr>
          <a:xfrm>
            <a:off x="4889500" y="3619500"/>
            <a:ext cx="762000" cy="5238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119"/>
          <p:cNvCxnSpPr>
            <a:stCxn id="19" idx="3"/>
          </p:cNvCxnSpPr>
          <p:nvPr/>
        </p:nvCxnSpPr>
        <p:spPr>
          <a:xfrm flipV="1">
            <a:off x="4889500" y="4274755"/>
            <a:ext cx="762000" cy="23374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124"/>
          <p:cNvCxnSpPr>
            <a:stCxn id="23" idx="3"/>
          </p:cNvCxnSpPr>
          <p:nvPr/>
        </p:nvCxnSpPr>
        <p:spPr>
          <a:xfrm>
            <a:off x="6540500" y="2921548"/>
            <a:ext cx="5715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127"/>
          <p:cNvCxnSpPr>
            <a:stCxn id="24" idx="3"/>
            <a:endCxn id="26" idx="1"/>
          </p:cNvCxnSpPr>
          <p:nvPr/>
        </p:nvCxnSpPr>
        <p:spPr>
          <a:xfrm>
            <a:off x="6667500" y="4143375"/>
            <a:ext cx="4445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141"/>
          <p:cNvSpPr/>
          <p:nvPr/>
        </p:nvSpPr>
        <p:spPr>
          <a:xfrm>
            <a:off x="1483936" y="5035609"/>
            <a:ext cx="631903" cy="523220"/>
          </a:xfrm>
          <a:prstGeom prst="rect">
            <a:avLst/>
          </a:prstGeom>
        </p:spPr>
        <p:txBody>
          <a:bodyPr wrap="none">
            <a:spAutoFit/>
          </a:bodyPr>
          <a:lstStyle/>
          <a:p>
            <a:pPr algn="ctr"/>
            <a:r>
              <a:rPr lang="en-US" altLang="zh-CN" sz="1400" dirty="0">
                <a:solidFill>
                  <a:schemeClr val="dk1"/>
                </a:solidFill>
                <a:effectLst>
                  <a:outerShdw blurRad="38100" dist="38100" dir="2700000" algn="tl">
                    <a:srgbClr val="000000">
                      <a:alpha val="43137"/>
                    </a:srgbClr>
                  </a:outerShdw>
                </a:effectLst>
                <a:ea typeface="Verdana" panose="020B0604030504040204" pitchFamily="34" charset="0"/>
                <a:cs typeface="Verdana" panose="020B0604030504040204" pitchFamily="34" charset="0"/>
              </a:rPr>
              <a:t>Input </a:t>
            </a:r>
            <a:br>
              <a:rPr lang="en-US" altLang="zh-CN" sz="1400" dirty="0">
                <a:solidFill>
                  <a:schemeClr val="dk1"/>
                </a:solidFill>
                <a:effectLst>
                  <a:outerShdw blurRad="38100" dist="38100" dir="2700000" algn="tl">
                    <a:srgbClr val="000000">
                      <a:alpha val="43137"/>
                    </a:srgbClr>
                  </a:outerShdw>
                </a:effectLst>
                <a:ea typeface="Verdana" panose="020B0604030504040204" pitchFamily="34" charset="0"/>
                <a:cs typeface="Verdana" panose="020B0604030504040204" pitchFamily="34" charset="0"/>
              </a:rPr>
            </a:br>
            <a:r>
              <a:rPr lang="en-US" altLang="zh-CN" sz="1400" dirty="0">
                <a:solidFill>
                  <a:schemeClr val="dk1"/>
                </a:solidFill>
                <a:effectLst>
                  <a:outerShdw blurRad="38100" dist="38100" dir="2700000" algn="tl">
                    <a:srgbClr val="000000">
                      <a:alpha val="43137"/>
                    </a:srgbClr>
                  </a:outerShdw>
                </a:effectLst>
                <a:ea typeface="Verdana" panose="020B0604030504040204" pitchFamily="34" charset="0"/>
                <a:cs typeface="Verdana" panose="020B0604030504040204" pitchFamily="34" charset="0"/>
              </a:rPr>
              <a:t>Files</a:t>
            </a:r>
            <a:endParaRPr lang="zh-CN" altLang="en-US" sz="1400" dirty="0">
              <a:effectLst>
                <a:outerShdw blurRad="38100" dist="38100" dir="2700000" algn="tl">
                  <a:srgbClr val="000000">
                    <a:alpha val="43137"/>
                  </a:srgbClr>
                </a:outerShdw>
              </a:effectLst>
            </a:endParaRPr>
          </a:p>
        </p:txBody>
      </p:sp>
      <p:sp>
        <p:nvSpPr>
          <p:cNvPr id="49" name="Rectangle 145"/>
          <p:cNvSpPr/>
          <p:nvPr/>
        </p:nvSpPr>
        <p:spPr>
          <a:xfrm>
            <a:off x="2921000" y="5035609"/>
            <a:ext cx="1130092" cy="523220"/>
          </a:xfrm>
          <a:prstGeom prst="rect">
            <a:avLst/>
          </a:prstGeom>
        </p:spPr>
        <p:txBody>
          <a:bodyPr wrap="square">
            <a:spAutoFit/>
          </a:bodyPr>
          <a:lstStyle/>
          <a:p>
            <a:pPr algn="ctr"/>
            <a:r>
              <a:rPr lang="en-US" altLang="zh-CN" sz="1400" dirty="0">
                <a:solidFill>
                  <a:schemeClr val="dk1"/>
                </a:solidFill>
                <a:effectLst>
                  <a:outerShdw blurRad="38100" dist="38100" dir="2700000" algn="tl">
                    <a:srgbClr val="000000">
                      <a:alpha val="43137"/>
                    </a:srgbClr>
                  </a:outerShdw>
                </a:effectLst>
                <a:ea typeface="Verdana" panose="020B0604030504040204" pitchFamily="34" charset="0"/>
                <a:cs typeface="Verdana" panose="020B0604030504040204" pitchFamily="34" charset="0"/>
              </a:rPr>
              <a:t>Map Workers</a:t>
            </a:r>
            <a:endParaRPr lang="zh-CN" altLang="en-US" sz="1400" dirty="0">
              <a:effectLst>
                <a:outerShdw blurRad="38100" dist="38100" dir="2700000" algn="tl">
                  <a:srgbClr val="000000">
                    <a:alpha val="43137"/>
                  </a:srgbClr>
                </a:outerShdw>
              </a:effectLst>
            </a:endParaRPr>
          </a:p>
        </p:txBody>
      </p:sp>
      <p:sp>
        <p:nvSpPr>
          <p:cNvPr id="50" name="Rectangle 146"/>
          <p:cNvSpPr/>
          <p:nvPr/>
        </p:nvSpPr>
        <p:spPr>
          <a:xfrm>
            <a:off x="4000500" y="5035609"/>
            <a:ext cx="1575687" cy="523220"/>
          </a:xfrm>
          <a:prstGeom prst="rect">
            <a:avLst/>
          </a:prstGeom>
        </p:spPr>
        <p:txBody>
          <a:bodyPr wrap="square">
            <a:spAutoFit/>
          </a:bodyPr>
          <a:lstStyle/>
          <a:p>
            <a:pPr algn="ctr"/>
            <a:r>
              <a:rPr lang="en-US" altLang="zh-CN" sz="1400" dirty="0">
                <a:solidFill>
                  <a:schemeClr val="dk1"/>
                </a:solidFill>
                <a:effectLst>
                  <a:outerShdw blurRad="38100" dist="38100" dir="2700000" algn="tl">
                    <a:srgbClr val="000000">
                      <a:alpha val="43137"/>
                    </a:srgbClr>
                  </a:outerShdw>
                </a:effectLst>
                <a:ea typeface="Verdana" panose="020B0604030504040204" pitchFamily="34" charset="0"/>
                <a:cs typeface="Verdana" panose="020B0604030504040204" pitchFamily="34" charset="0"/>
              </a:rPr>
              <a:t>Intermediate Files</a:t>
            </a:r>
            <a:endParaRPr lang="zh-CN" altLang="en-US" sz="1400" dirty="0">
              <a:effectLst>
                <a:outerShdw blurRad="38100" dist="38100" dir="2700000" algn="tl">
                  <a:srgbClr val="000000">
                    <a:alpha val="43137"/>
                  </a:srgbClr>
                </a:outerShdw>
              </a:effectLst>
            </a:endParaRPr>
          </a:p>
        </p:txBody>
      </p:sp>
      <p:sp>
        <p:nvSpPr>
          <p:cNvPr id="51" name="Rectangle 147"/>
          <p:cNvSpPr/>
          <p:nvPr/>
        </p:nvSpPr>
        <p:spPr>
          <a:xfrm>
            <a:off x="5651500" y="5035609"/>
            <a:ext cx="1130092" cy="523220"/>
          </a:xfrm>
          <a:prstGeom prst="rect">
            <a:avLst/>
          </a:prstGeom>
        </p:spPr>
        <p:txBody>
          <a:bodyPr wrap="square">
            <a:spAutoFit/>
          </a:bodyPr>
          <a:lstStyle/>
          <a:p>
            <a:pPr algn="ctr"/>
            <a:r>
              <a:rPr lang="en-US" altLang="zh-CN" sz="1400" dirty="0">
                <a:solidFill>
                  <a:schemeClr val="dk1"/>
                </a:solidFill>
                <a:effectLst>
                  <a:outerShdw blurRad="38100" dist="38100" dir="2700000" algn="tl">
                    <a:srgbClr val="000000">
                      <a:alpha val="43137"/>
                    </a:srgbClr>
                  </a:outerShdw>
                </a:effectLst>
                <a:ea typeface="Verdana" panose="020B0604030504040204" pitchFamily="34" charset="0"/>
                <a:cs typeface="Verdana" panose="020B0604030504040204" pitchFamily="34" charset="0"/>
              </a:rPr>
              <a:t>Reduce Workers</a:t>
            </a:r>
            <a:endParaRPr lang="zh-CN" altLang="en-US" sz="1400" dirty="0">
              <a:effectLst>
                <a:outerShdw blurRad="38100" dist="38100" dir="2700000" algn="tl">
                  <a:srgbClr val="000000">
                    <a:alpha val="43137"/>
                  </a:srgbClr>
                </a:outerShdw>
              </a:effectLst>
            </a:endParaRPr>
          </a:p>
        </p:txBody>
      </p:sp>
      <p:sp>
        <p:nvSpPr>
          <p:cNvPr id="52" name="Rectangle 148"/>
          <p:cNvSpPr/>
          <p:nvPr/>
        </p:nvSpPr>
        <p:spPr>
          <a:xfrm>
            <a:off x="7147191" y="5035609"/>
            <a:ext cx="771365" cy="523220"/>
          </a:xfrm>
          <a:prstGeom prst="rect">
            <a:avLst/>
          </a:prstGeom>
        </p:spPr>
        <p:txBody>
          <a:bodyPr wrap="none">
            <a:spAutoFit/>
          </a:bodyPr>
          <a:lstStyle/>
          <a:p>
            <a:pPr algn="ctr"/>
            <a:r>
              <a:rPr lang="en-US" altLang="zh-CN" sz="1400" dirty="0">
                <a:solidFill>
                  <a:schemeClr val="dk1"/>
                </a:solidFill>
                <a:effectLst>
                  <a:outerShdw blurRad="38100" dist="38100" dir="2700000" algn="tl">
                    <a:srgbClr val="000000">
                      <a:alpha val="43137"/>
                    </a:srgbClr>
                  </a:outerShdw>
                </a:effectLst>
                <a:ea typeface="Verdana" panose="020B0604030504040204" pitchFamily="34" charset="0"/>
                <a:cs typeface="Verdana" panose="020B0604030504040204" pitchFamily="34" charset="0"/>
              </a:rPr>
              <a:t>Output </a:t>
            </a:r>
            <a:br>
              <a:rPr lang="en-US" altLang="zh-CN" sz="1400" dirty="0">
                <a:solidFill>
                  <a:schemeClr val="dk1"/>
                </a:solidFill>
                <a:effectLst>
                  <a:outerShdw blurRad="38100" dist="38100" dir="2700000" algn="tl">
                    <a:srgbClr val="000000">
                      <a:alpha val="43137"/>
                    </a:srgbClr>
                  </a:outerShdw>
                </a:effectLst>
                <a:ea typeface="Verdana" panose="020B0604030504040204" pitchFamily="34" charset="0"/>
                <a:cs typeface="Verdana" panose="020B0604030504040204" pitchFamily="34" charset="0"/>
              </a:rPr>
            </a:br>
            <a:r>
              <a:rPr lang="en-US" altLang="zh-CN" sz="1400" dirty="0">
                <a:solidFill>
                  <a:schemeClr val="dk1"/>
                </a:solidFill>
                <a:effectLst>
                  <a:outerShdw blurRad="38100" dist="38100" dir="2700000" algn="tl">
                    <a:srgbClr val="000000">
                      <a:alpha val="43137"/>
                    </a:srgbClr>
                  </a:outerShdw>
                </a:effectLst>
                <a:ea typeface="Verdana" panose="020B0604030504040204" pitchFamily="34" charset="0"/>
                <a:cs typeface="Verdana" panose="020B0604030504040204" pitchFamily="34" charset="0"/>
              </a:rPr>
              <a:t>Files</a:t>
            </a:r>
            <a:endParaRPr lang="zh-CN" altLang="en-US" sz="1400" dirty="0">
              <a:effectLst>
                <a:outerShdw blurRad="38100" dist="38100" dir="2700000" algn="tl">
                  <a:srgbClr val="000000">
                    <a:alpha val="43137"/>
                  </a:srgbClr>
                </a:outerShdw>
              </a:effectLst>
            </a:endParaRPr>
          </a:p>
        </p:txBody>
      </p:sp>
      <p:sp>
        <p:nvSpPr>
          <p:cNvPr id="53" name="Rectangle 154"/>
          <p:cNvSpPr/>
          <p:nvPr/>
        </p:nvSpPr>
        <p:spPr>
          <a:xfrm>
            <a:off x="2813362" y="2770908"/>
            <a:ext cx="1130092" cy="307777"/>
          </a:xfrm>
          <a:prstGeom prst="rect">
            <a:avLst/>
          </a:prstGeom>
        </p:spPr>
        <p:txBody>
          <a:bodyPr wrap="square">
            <a:spAutoFit/>
          </a:bodyPr>
          <a:lstStyle/>
          <a:p>
            <a:r>
              <a:rPr lang="en-US" altLang="zh-CN" sz="1200" i="1" dirty="0">
                <a:solidFill>
                  <a:srgbClr val="0233BE"/>
                </a:solidFill>
                <a:ea typeface="Verdana" panose="020B0604030504040204" pitchFamily="34" charset="0"/>
                <a:cs typeface="Verdana" panose="020B0604030504040204" pitchFamily="34" charset="0"/>
              </a:rPr>
              <a:t>M</a:t>
            </a:r>
            <a:r>
              <a:rPr lang="en-US" altLang="zh-CN" sz="1400" i="1" dirty="0">
                <a:solidFill>
                  <a:srgbClr val="0233BE"/>
                </a:solidFill>
                <a:ea typeface="Verdana" panose="020B0604030504040204" pitchFamily="34" charset="0"/>
                <a:cs typeface="Verdana" panose="020B0604030504040204" pitchFamily="34" charset="0"/>
              </a:rPr>
              <a:t> items</a:t>
            </a:r>
            <a:endParaRPr lang="zh-CN" altLang="en-US" sz="1400" i="1" dirty="0">
              <a:solidFill>
                <a:srgbClr val="0233BE"/>
              </a:solidFill>
            </a:endParaRPr>
          </a:p>
        </p:txBody>
      </p:sp>
      <p:sp>
        <p:nvSpPr>
          <p:cNvPr id="54" name="Rectangle 155"/>
          <p:cNvSpPr/>
          <p:nvPr/>
        </p:nvSpPr>
        <p:spPr>
          <a:xfrm>
            <a:off x="5288861" y="3192401"/>
            <a:ext cx="1042779" cy="307777"/>
          </a:xfrm>
          <a:prstGeom prst="rect">
            <a:avLst/>
          </a:prstGeom>
        </p:spPr>
        <p:txBody>
          <a:bodyPr wrap="square">
            <a:spAutoFit/>
          </a:bodyPr>
          <a:lstStyle/>
          <a:p>
            <a:pPr algn="ctr"/>
            <a:r>
              <a:rPr lang="en-US" altLang="zh-CN" sz="1200" i="1" dirty="0">
                <a:solidFill>
                  <a:srgbClr val="0233BE"/>
                </a:solidFill>
                <a:ea typeface="Verdana" panose="020B0604030504040204" pitchFamily="34" charset="0"/>
                <a:cs typeface="Verdana" panose="020B0604030504040204" pitchFamily="34" charset="0"/>
              </a:rPr>
              <a:t>R</a:t>
            </a:r>
            <a:r>
              <a:rPr lang="en-US" altLang="zh-CN" sz="1400" i="1" dirty="0">
                <a:solidFill>
                  <a:srgbClr val="0233BE"/>
                </a:solidFill>
                <a:ea typeface="Verdana" panose="020B0604030504040204" pitchFamily="34" charset="0"/>
                <a:cs typeface="Verdana" panose="020B0604030504040204" pitchFamily="34" charset="0"/>
              </a:rPr>
              <a:t> items</a:t>
            </a:r>
            <a:endParaRPr lang="zh-CN" altLang="en-US" sz="1400" i="1" dirty="0">
              <a:solidFill>
                <a:srgbClr val="0233BE"/>
              </a:solidFill>
            </a:endParaRPr>
          </a:p>
        </p:txBody>
      </p:sp>
      <p:sp>
        <p:nvSpPr>
          <p:cNvPr id="55" name="Rectangle 156"/>
          <p:cNvSpPr/>
          <p:nvPr/>
        </p:nvSpPr>
        <p:spPr>
          <a:xfrm>
            <a:off x="5928540" y="1588099"/>
            <a:ext cx="752129" cy="523220"/>
          </a:xfrm>
          <a:prstGeom prst="rect">
            <a:avLst/>
          </a:prstGeom>
        </p:spPr>
        <p:txBody>
          <a:bodyPr wrap="none">
            <a:spAutoFit/>
          </a:bodyPr>
          <a:lstStyle/>
          <a:p>
            <a:r>
              <a:rPr lang="en-US" altLang="zh-CN" sz="1400" dirty="0">
                <a:solidFill>
                  <a:srgbClr val="FF0000"/>
                </a:solidFill>
                <a:ea typeface="Verdana" panose="020B0604030504040204" pitchFamily="34" charset="0"/>
                <a:cs typeface="Verdana" panose="020B0604030504040204" pitchFamily="34" charset="0"/>
              </a:rPr>
              <a:t>assign </a:t>
            </a:r>
            <a:br>
              <a:rPr lang="en-US" altLang="zh-CN" sz="1400" dirty="0">
                <a:solidFill>
                  <a:srgbClr val="FF0000"/>
                </a:solidFill>
                <a:ea typeface="Verdana" panose="020B0604030504040204" pitchFamily="34" charset="0"/>
                <a:cs typeface="Verdana" panose="020B0604030504040204" pitchFamily="34" charset="0"/>
              </a:rPr>
            </a:br>
            <a:r>
              <a:rPr lang="en-US" altLang="zh-CN" sz="1400" dirty="0">
                <a:solidFill>
                  <a:srgbClr val="FF0000"/>
                </a:solidFill>
                <a:ea typeface="Verdana" panose="020B0604030504040204" pitchFamily="34" charset="0"/>
                <a:cs typeface="Verdana" panose="020B0604030504040204" pitchFamily="34" charset="0"/>
              </a:rPr>
              <a:t>tasks</a:t>
            </a:r>
            <a:endParaRPr lang="en-US" altLang="zh-CN" sz="1400" dirty="0">
              <a:solidFill>
                <a:srgbClr val="FF0000"/>
              </a:solidFill>
              <a:ea typeface="Verdana" panose="020B0604030504040204" pitchFamily="34" charset="0"/>
              <a:cs typeface="Verdana" panose="020B0604030504040204" pitchFamily="34" charset="0"/>
            </a:endParaRPr>
          </a:p>
        </p:txBody>
      </p:sp>
      <p:sp>
        <p:nvSpPr>
          <p:cNvPr id="56" name="Rectangle 141"/>
          <p:cNvSpPr/>
          <p:nvPr/>
        </p:nvSpPr>
        <p:spPr>
          <a:xfrm rot="5400000">
            <a:off x="1738805" y="3463272"/>
            <a:ext cx="357790" cy="338554"/>
          </a:xfrm>
          <a:prstGeom prst="rect">
            <a:avLst/>
          </a:prstGeom>
        </p:spPr>
        <p:txBody>
          <a:bodyPr wrap="none">
            <a:spAutoFit/>
          </a:bodyPr>
          <a:lstStyle/>
          <a:p>
            <a:pPr algn="ctr"/>
            <a:r>
              <a:rPr lang="en-US" altLang="zh-CN" sz="1600" dirty="0">
                <a:solidFill>
                  <a:schemeClr val="dk1"/>
                </a:solidFill>
                <a:effectLst>
                  <a:outerShdw blurRad="38100" dist="38100" dir="2700000" algn="tl">
                    <a:srgbClr val="000000">
                      <a:alpha val="43137"/>
                    </a:srgbClr>
                  </a:outerShdw>
                </a:effectLst>
                <a:ea typeface="Verdana" panose="020B0604030504040204" pitchFamily="34" charset="0"/>
                <a:cs typeface="Verdana" panose="020B0604030504040204" pitchFamily="34" charset="0"/>
              </a:rPr>
              <a:t>...</a:t>
            </a:r>
            <a:endParaRPr lang="zh-CN" altLang="en-US" sz="1600" dirty="0">
              <a:effectLst>
                <a:outerShdw blurRad="38100" dist="38100" dir="2700000" algn="tl">
                  <a:srgbClr val="000000">
                    <a:alpha val="43137"/>
                  </a:srgbClr>
                </a:outerShdw>
              </a:effectLst>
            </a:endParaRPr>
          </a:p>
        </p:txBody>
      </p:sp>
      <p:sp>
        <p:nvSpPr>
          <p:cNvPr id="3" name="文本框 2"/>
          <p:cNvSpPr txBox="1"/>
          <p:nvPr/>
        </p:nvSpPr>
        <p:spPr>
          <a:xfrm>
            <a:off x="179070" y="1417320"/>
            <a:ext cx="2498090" cy="829945"/>
          </a:xfrm>
          <a:prstGeom prst="rect">
            <a:avLst/>
          </a:prstGeom>
          <a:noFill/>
        </p:spPr>
        <p:txBody>
          <a:bodyPr wrap="none" rtlCol="0">
            <a:spAutoFit/>
          </a:bodyPr>
          <a:p>
            <a:r>
              <a:rPr lang="zh-CN" altLang="en-US" sz="1600"/>
              <a:t>一般来说一个</a:t>
            </a:r>
            <a:r>
              <a:rPr lang="en-US" altLang="zh-CN" sz="1600"/>
              <a:t>shard</a:t>
            </a:r>
            <a:r>
              <a:rPr lang="zh-CN" altLang="en-US" sz="1600"/>
              <a:t>应该</a:t>
            </a:r>
            <a:endParaRPr lang="zh-CN" altLang="en-US" sz="1600"/>
          </a:p>
          <a:p>
            <a:r>
              <a:rPr lang="zh-CN" altLang="en-US" sz="1600"/>
              <a:t>由一个</a:t>
            </a:r>
            <a:r>
              <a:rPr lang="en-US" altLang="zh-CN" sz="1600"/>
              <a:t>mapper</a:t>
            </a:r>
            <a:r>
              <a:rPr lang="zh-CN" altLang="en-US" sz="1600"/>
              <a:t>来处理，但</a:t>
            </a:r>
            <a:endParaRPr lang="zh-CN" altLang="en-US" sz="1600"/>
          </a:p>
          <a:p>
            <a:r>
              <a:rPr lang="zh-CN" altLang="en-US" sz="1600"/>
              <a:t>不绝对</a:t>
            </a:r>
            <a:endParaRPr lang="zh-CN" altLang="en-US" sz="1600"/>
          </a:p>
        </p:txBody>
      </p:sp>
      <p:sp>
        <p:nvSpPr>
          <p:cNvPr id="38" name="文本框 37"/>
          <p:cNvSpPr txBox="1"/>
          <p:nvPr/>
        </p:nvSpPr>
        <p:spPr>
          <a:xfrm>
            <a:off x="5812155" y="603885"/>
            <a:ext cx="3311525" cy="1322070"/>
          </a:xfrm>
          <a:prstGeom prst="rect">
            <a:avLst/>
          </a:prstGeom>
          <a:noFill/>
        </p:spPr>
        <p:txBody>
          <a:bodyPr wrap="none" rtlCol="0">
            <a:spAutoFit/>
          </a:bodyPr>
          <a:p>
            <a:r>
              <a:rPr lang="zh-CN" altLang="en-US" sz="1600"/>
              <a:t>这里的</a:t>
            </a:r>
            <a:r>
              <a:rPr lang="en-US" altLang="zh-CN" sz="1600"/>
              <a:t>master</a:t>
            </a:r>
            <a:r>
              <a:rPr lang="zh-CN" altLang="en-US" sz="1600"/>
              <a:t>就类似于之前的</a:t>
            </a:r>
            <a:endParaRPr lang="zh-CN" altLang="en-US" sz="1600"/>
          </a:p>
          <a:p>
            <a:r>
              <a:rPr lang="en-US" altLang="zh-CN" sz="1600"/>
              <a:t>node-M</a:t>
            </a:r>
            <a:r>
              <a:rPr lang="zh-CN" altLang="en-US" sz="1600"/>
              <a:t>，起到一个全局的管理调度</a:t>
            </a:r>
            <a:endParaRPr lang="zh-CN" altLang="en-US" sz="1600"/>
          </a:p>
          <a:p>
            <a:r>
              <a:rPr lang="zh-CN" altLang="en-US" sz="1600"/>
              <a:t>的作用</a:t>
            </a:r>
            <a:r>
              <a:rPr lang="en-US" altLang="zh-CN" sz="1600"/>
              <a:t>,</a:t>
            </a:r>
            <a:r>
              <a:rPr lang="zh-CN" altLang="en-US" sz="1600"/>
              <a:t>还需要注意的是，一个</a:t>
            </a:r>
            <a:endParaRPr lang="zh-CN" altLang="en-US" sz="1600"/>
          </a:p>
          <a:p>
            <a:r>
              <a:rPr lang="en-US" altLang="zh-CN" sz="1600"/>
              <a:t>reduce-worker</a:t>
            </a:r>
            <a:r>
              <a:rPr lang="zh-CN" altLang="en-US" sz="1600"/>
              <a:t>不一定只接收来自一</a:t>
            </a:r>
            <a:endParaRPr lang="zh-CN" altLang="en-US" sz="1600"/>
          </a:p>
          <a:p>
            <a:r>
              <a:rPr lang="en-US" altLang="zh-CN" sz="1600"/>
              <a:t>           </a:t>
            </a:r>
            <a:r>
              <a:rPr lang="zh-CN" altLang="en-US" sz="1600"/>
              <a:t>个</a:t>
            </a:r>
            <a:r>
              <a:rPr lang="en-US" altLang="zh-CN" sz="1600"/>
              <a:t>mapworker</a:t>
            </a:r>
            <a:r>
              <a:rPr lang="zh-CN" altLang="en-US" sz="1600"/>
              <a:t>的数据</a:t>
            </a:r>
            <a:endParaRPr lang="zh-CN" altLang="en-US" sz="16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 The Complete Picture</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ectangle 2"/>
          <p:cNvSpPr/>
          <p:nvPr/>
        </p:nvSpPr>
        <p:spPr>
          <a:xfrm>
            <a:off x="1265621" y="2757458"/>
            <a:ext cx="1147379" cy="3175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dirty="0">
                <a:latin typeface="Verdana" panose="020B0604030504040204" pitchFamily="34" charset="0"/>
                <a:ea typeface="Verdana" panose="020B0604030504040204" pitchFamily="34" charset="0"/>
                <a:cs typeface="Verdana" panose="020B0604030504040204" pitchFamily="34" charset="0"/>
              </a:rPr>
              <a:t>Shard 0</a:t>
            </a:r>
            <a:endParaRPr lang="zh-CN" altLang="en-US" sz="1665" dirty="0">
              <a:latin typeface="Verdana" panose="020B0604030504040204" pitchFamily="34" charset="0"/>
              <a:cs typeface="Verdana" panose="020B0604030504040204" pitchFamily="34" charset="0"/>
            </a:endParaRPr>
          </a:p>
        </p:txBody>
      </p:sp>
      <p:sp>
        <p:nvSpPr>
          <p:cNvPr id="6" name="Rectangle 21"/>
          <p:cNvSpPr/>
          <p:nvPr/>
        </p:nvSpPr>
        <p:spPr>
          <a:xfrm>
            <a:off x="2413001" y="2757458"/>
            <a:ext cx="1147379" cy="3175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dirty="0">
                <a:latin typeface="Verdana" panose="020B0604030504040204" pitchFamily="34" charset="0"/>
                <a:ea typeface="Verdana" panose="020B0604030504040204" pitchFamily="34" charset="0"/>
                <a:cs typeface="Verdana" panose="020B0604030504040204" pitchFamily="34" charset="0"/>
              </a:rPr>
              <a:t>Shard 1</a:t>
            </a:r>
            <a:endParaRPr lang="zh-CN" altLang="en-US" sz="1665" dirty="0">
              <a:latin typeface="Verdana" panose="020B0604030504040204" pitchFamily="34" charset="0"/>
              <a:cs typeface="Verdana" panose="020B0604030504040204" pitchFamily="34" charset="0"/>
            </a:endParaRPr>
          </a:p>
        </p:txBody>
      </p:sp>
      <p:sp>
        <p:nvSpPr>
          <p:cNvPr id="7" name="Rectangle 22"/>
          <p:cNvSpPr/>
          <p:nvPr/>
        </p:nvSpPr>
        <p:spPr>
          <a:xfrm>
            <a:off x="3542862" y="2757458"/>
            <a:ext cx="1147379" cy="3175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dirty="0">
                <a:latin typeface="Verdana" panose="020B0604030504040204" pitchFamily="34" charset="0"/>
                <a:ea typeface="Verdana" panose="020B0604030504040204" pitchFamily="34" charset="0"/>
                <a:cs typeface="Verdana" panose="020B0604030504040204" pitchFamily="34" charset="0"/>
              </a:rPr>
              <a:t>Shard 2</a:t>
            </a:r>
            <a:endParaRPr lang="zh-CN" altLang="en-US" sz="1665" dirty="0">
              <a:latin typeface="Verdana" panose="020B0604030504040204" pitchFamily="34" charset="0"/>
              <a:cs typeface="Verdana" panose="020B0604030504040204" pitchFamily="34" charset="0"/>
            </a:endParaRPr>
          </a:p>
        </p:txBody>
      </p:sp>
      <p:sp>
        <p:nvSpPr>
          <p:cNvPr id="8" name="Rectangle 23"/>
          <p:cNvSpPr/>
          <p:nvPr/>
        </p:nvSpPr>
        <p:spPr>
          <a:xfrm>
            <a:off x="4690241" y="2757458"/>
            <a:ext cx="1147379" cy="3175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dirty="0">
                <a:latin typeface="Verdana" panose="020B0604030504040204" pitchFamily="34" charset="0"/>
                <a:ea typeface="Verdana" panose="020B0604030504040204" pitchFamily="34" charset="0"/>
                <a:cs typeface="Verdana" panose="020B0604030504040204" pitchFamily="34" charset="0"/>
              </a:rPr>
              <a:t>Shard 3</a:t>
            </a:r>
            <a:endParaRPr lang="zh-CN" altLang="en-US" sz="1665" dirty="0">
              <a:latin typeface="Verdana" panose="020B0604030504040204" pitchFamily="34" charset="0"/>
              <a:cs typeface="Verdana" panose="020B0604030504040204" pitchFamily="34" charset="0"/>
            </a:endParaRPr>
          </a:p>
        </p:txBody>
      </p:sp>
      <p:sp>
        <p:nvSpPr>
          <p:cNvPr id="9" name="Rectangle 25"/>
          <p:cNvSpPr/>
          <p:nvPr/>
        </p:nvSpPr>
        <p:spPr>
          <a:xfrm>
            <a:off x="6409121" y="2757458"/>
            <a:ext cx="1147379" cy="3175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dirty="0">
                <a:latin typeface="Verdana" panose="020B0604030504040204" pitchFamily="34" charset="0"/>
                <a:ea typeface="Verdana" panose="020B0604030504040204" pitchFamily="34" charset="0"/>
                <a:cs typeface="Verdana" panose="020B0604030504040204" pitchFamily="34" charset="0"/>
              </a:rPr>
              <a:t>Shard M-1</a:t>
            </a:r>
            <a:endParaRPr lang="zh-CN" altLang="en-US" sz="1665" dirty="0">
              <a:latin typeface="Verdana" panose="020B0604030504040204" pitchFamily="34" charset="0"/>
              <a:cs typeface="Verdana" panose="020B0604030504040204" pitchFamily="34" charset="0"/>
            </a:endParaRPr>
          </a:p>
        </p:txBody>
      </p:sp>
      <p:sp>
        <p:nvSpPr>
          <p:cNvPr id="10" name="Rectangle 141"/>
          <p:cNvSpPr/>
          <p:nvPr/>
        </p:nvSpPr>
        <p:spPr>
          <a:xfrm>
            <a:off x="3542862" y="3392458"/>
            <a:ext cx="1961930" cy="323165"/>
          </a:xfrm>
          <a:prstGeom prst="rect">
            <a:avLst/>
          </a:prstGeom>
        </p:spPr>
        <p:txBody>
          <a:bodyPr wrap="square">
            <a:spAutoFit/>
          </a:bodyPr>
          <a:lstStyle/>
          <a:p>
            <a:pPr algn="ctr"/>
            <a:r>
              <a:rPr lang="en-US" altLang="zh-CN" sz="1500"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Input Files</a:t>
            </a:r>
            <a:endParaRPr lang="zh-CN" altLang="en-US" sz="1500" dirty="0">
              <a:effectLst>
                <a:outerShdw blurRad="38100" dist="38100" dir="2700000" algn="tl">
                  <a:srgbClr val="000000">
                    <a:alpha val="43137"/>
                  </a:srgbClr>
                </a:outerShdw>
              </a:effectLst>
            </a:endParaRPr>
          </a:p>
        </p:txBody>
      </p:sp>
      <p:sp>
        <p:nvSpPr>
          <p:cNvPr id="11" name="Rectangle 52"/>
          <p:cNvSpPr/>
          <p:nvPr/>
        </p:nvSpPr>
        <p:spPr>
          <a:xfrm>
            <a:off x="5778500" y="2690237"/>
            <a:ext cx="689742" cy="323165"/>
          </a:xfrm>
          <a:prstGeom prst="rect">
            <a:avLst/>
          </a:prstGeom>
        </p:spPr>
        <p:txBody>
          <a:bodyPr wrap="square">
            <a:spAutoFit/>
          </a:bodyPr>
          <a:lstStyle/>
          <a:p>
            <a:pPr algn="ctr"/>
            <a:r>
              <a:rPr lang="en-US" altLang="zh-CN" sz="1500"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t>
            </a:r>
            <a:endParaRPr lang="zh-CN" altLang="en-US" sz="1500" dirty="0">
              <a:effectLst>
                <a:outerShdw blurRad="38100" dist="38100" dir="2700000" algn="tl">
                  <a:srgbClr val="000000">
                    <a:alpha val="43137"/>
                  </a:srgbClr>
                </a:outerShdw>
              </a:effectLst>
            </a:endParaRPr>
          </a:p>
        </p:txBody>
      </p:sp>
      <p:sp>
        <p:nvSpPr>
          <p:cNvPr id="12" name="Rectangle 54"/>
          <p:cNvSpPr/>
          <p:nvPr/>
        </p:nvSpPr>
        <p:spPr>
          <a:xfrm>
            <a:off x="2986690" y="4072484"/>
            <a:ext cx="3277914" cy="400110"/>
          </a:xfrm>
          <a:prstGeom prst="rect">
            <a:avLst/>
          </a:prstGeom>
        </p:spPr>
        <p:txBody>
          <a:bodyPr wrap="square">
            <a:spAutoFit/>
          </a:bodyPr>
          <a:lstStyle/>
          <a:p>
            <a:pPr algn="ctr"/>
            <a:r>
              <a:rPr lang="en-US" altLang="zh-CN"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Divided into </a:t>
            </a:r>
            <a:r>
              <a:rPr lang="en-US" altLang="zh-CN" sz="2000" dirty="0">
                <a:solidFill>
                  <a:srgbClr val="FF0066"/>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a:t>
            </a:r>
            <a:r>
              <a:rPr lang="en-US" altLang="zh-CN"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shards</a:t>
            </a:r>
            <a:endParaRPr lang="zh-CN" altLang="en-US" dirty="0">
              <a:effectLst>
                <a:outerShdw blurRad="38100" dist="38100" dir="2700000" algn="tl">
                  <a:srgbClr val="000000">
                    <a:alpha val="43137"/>
                  </a:srgbClr>
                </a:outerShdw>
              </a:effectLst>
            </a:endParaRPr>
          </a:p>
        </p:txBody>
      </p:sp>
      <p:sp>
        <p:nvSpPr>
          <p:cNvPr id="14" name="内容占位符 2"/>
          <p:cNvSpPr>
            <a:spLocks noGrp="1"/>
          </p:cNvSpPr>
          <p:nvPr>
            <p:ph idx="1"/>
          </p:nvPr>
        </p:nvSpPr>
        <p:spPr>
          <a:xfrm>
            <a:off x="457200" y="1129308"/>
            <a:ext cx="8229600" cy="2664296"/>
          </a:xfrm>
        </p:spPr>
        <p:txBody>
          <a:bodyPr/>
          <a:lstStyle/>
          <a:p>
            <a:r>
              <a:rPr kumimoji="1" lang="en-US" altLang="zh-CN" dirty="0">
                <a:solidFill>
                  <a:srgbClr val="C00000"/>
                </a:solidFill>
              </a:rPr>
              <a:t>Step1</a:t>
            </a:r>
            <a:r>
              <a:rPr kumimoji="1" lang="en-US" altLang="zh-CN" b="0" dirty="0"/>
              <a:t>: (Client/Master) split input files into chunks (</a:t>
            </a:r>
            <a:r>
              <a:rPr kumimoji="1" lang="en-US" altLang="zh-CN" b="0" dirty="0">
                <a:solidFill>
                  <a:srgbClr val="FF0000"/>
                </a:solidFill>
              </a:rPr>
              <a:t>shards</a:t>
            </a:r>
            <a:r>
              <a:rPr kumimoji="1" lang="en-US" altLang="zh-CN" b="0" dirty="0"/>
              <a:t>)</a:t>
            </a:r>
            <a:endParaRPr kumimoji="1" lang="en-US" altLang="zh-CN" b="0" dirty="0"/>
          </a:p>
          <a:p>
            <a:pPr lvl="1"/>
            <a:r>
              <a:rPr kumimoji="1" lang="en-US" altLang="zh-CN" dirty="0">
                <a:solidFill>
                  <a:srgbClr val="FF0000"/>
                </a:solidFill>
              </a:rPr>
              <a:t>Typically, 64MB --&gt; chunkserver!</a:t>
            </a:r>
            <a:endParaRPr kumimoji="1" lang="zh-CN" altLang="en-US"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 The Complete Picture</a:t>
            </a:r>
            <a:endParaRPr kumimoji="1" lang="zh-CN" altLang="en-US" dirty="0"/>
          </a:p>
        </p:txBody>
      </p:sp>
      <p:sp>
        <p:nvSpPr>
          <p:cNvPr id="3" name="内容占位符 2"/>
          <p:cNvSpPr>
            <a:spLocks noGrp="1"/>
          </p:cNvSpPr>
          <p:nvPr>
            <p:ph idx="1"/>
          </p:nvPr>
        </p:nvSpPr>
        <p:spPr>
          <a:xfrm>
            <a:off x="457200" y="1129307"/>
            <a:ext cx="8229600" cy="3051297"/>
          </a:xfrm>
        </p:spPr>
        <p:txBody>
          <a:bodyPr>
            <a:normAutofit/>
          </a:bodyPr>
          <a:lstStyle/>
          <a:p>
            <a:r>
              <a:rPr kumimoji="1" lang="en-US" altLang="zh-CN" dirty="0">
                <a:solidFill>
                  <a:srgbClr val="C00000"/>
                </a:solidFill>
              </a:rPr>
              <a:t>Step2</a:t>
            </a:r>
            <a:r>
              <a:rPr kumimoji="1" lang="en-US" altLang="zh-CN" b="0" dirty="0"/>
              <a:t>: fork processes</a:t>
            </a:r>
            <a:endParaRPr kumimoji="1" lang="en-US" altLang="zh-CN" b="0" dirty="0"/>
          </a:p>
          <a:p>
            <a:r>
              <a:rPr kumimoji="1" lang="en-US" altLang="zh-CN" b="0" dirty="0"/>
              <a:t>Start up many copies of the program on cluster</a:t>
            </a:r>
            <a:endParaRPr kumimoji="1" lang="en-US" altLang="zh-CN" b="0" dirty="0"/>
          </a:p>
          <a:p>
            <a:pPr lvl="1"/>
            <a:r>
              <a:rPr kumimoji="1" lang="en-US" altLang="zh-CN" b="1" dirty="0">
                <a:solidFill>
                  <a:srgbClr val="C00000"/>
                </a:solidFill>
              </a:rPr>
              <a:t>1 master</a:t>
            </a:r>
            <a:r>
              <a:rPr kumimoji="1" lang="en-US" altLang="zh-CN" dirty="0"/>
              <a:t>: scheduler &amp; coordinator</a:t>
            </a:r>
            <a:endParaRPr kumimoji="1" lang="en-US" altLang="zh-CN" dirty="0"/>
          </a:p>
          <a:p>
            <a:pPr lvl="1"/>
            <a:r>
              <a:rPr kumimoji="1" lang="en-US" altLang="zh-CN" dirty="0"/>
              <a:t>Lots of </a:t>
            </a:r>
            <a:r>
              <a:rPr kumimoji="1" lang="en-US" altLang="zh-CN" b="1" dirty="0">
                <a:solidFill>
                  <a:srgbClr val="C00000"/>
                </a:solidFill>
              </a:rPr>
              <a:t>workers</a:t>
            </a:r>
            <a:endParaRPr kumimoji="1" lang="en-US" altLang="zh-CN" b="1" dirty="0">
              <a:solidFill>
                <a:srgbClr val="C00000"/>
              </a:solidFill>
            </a:endParaRPr>
          </a:p>
          <a:p>
            <a:r>
              <a:rPr kumimoji="1" lang="en-US" altLang="zh-CN" dirty="0">
                <a:solidFill>
                  <a:srgbClr val="C00000"/>
                </a:solidFill>
              </a:rPr>
              <a:t>Idle workers </a:t>
            </a:r>
            <a:r>
              <a:rPr kumimoji="1" lang="en-US" altLang="zh-CN" b="0" dirty="0"/>
              <a:t>are assigned either</a:t>
            </a:r>
            <a:endParaRPr kumimoji="1" lang="en-US" altLang="zh-CN" b="0" dirty="0"/>
          </a:p>
          <a:p>
            <a:pPr lvl="1"/>
            <a:r>
              <a:rPr kumimoji="1" lang="en-US" altLang="zh-CN" b="0" dirty="0"/>
              <a:t>Map tasks (each works on a shard)</a:t>
            </a:r>
            <a:endParaRPr kumimoji="1" lang="en-US" altLang="zh-CN" b="0" dirty="0"/>
          </a:p>
          <a:p>
            <a:pPr lvl="1"/>
            <a:r>
              <a:rPr kumimoji="1" lang="en-US" altLang="zh-CN" b="0" dirty="0"/>
              <a:t>Reduce tasks (each works on intermediate files)</a:t>
            </a:r>
            <a:endParaRPr kumimoji="1" lang="en-US" altLang="zh-CN" b="0" dirty="0"/>
          </a:p>
          <a:p>
            <a:endParaRPr kumimoji="1" lang="en-US" altLang="zh-CN"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ounded Rectangle 11"/>
          <p:cNvSpPr/>
          <p:nvPr/>
        </p:nvSpPr>
        <p:spPr>
          <a:xfrm>
            <a:off x="2212776" y="4868369"/>
            <a:ext cx="1016000" cy="467492"/>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Map</a:t>
            </a:r>
            <a:br>
              <a:rPr lang="en-US" altLang="zh-CN" sz="1665" dirty="0">
                <a:latin typeface="Verdana" panose="020B0604030504040204" pitchFamily="34" charset="0"/>
                <a:ea typeface="Verdana" panose="020B0604030504040204" pitchFamily="34" charset="0"/>
                <a:cs typeface="Verdana" panose="020B0604030504040204" pitchFamily="34" charset="0"/>
              </a:rPr>
            </a:br>
            <a:r>
              <a:rPr lang="en-US" altLang="zh-CN" sz="1665" dirty="0">
                <a:latin typeface="Verdana" panose="020B0604030504040204" pitchFamily="34" charset="0"/>
                <a:ea typeface="Verdana" panose="020B0604030504040204" pitchFamily="34" charset="0"/>
                <a:cs typeface="Verdana" panose="020B0604030504040204" pitchFamily="34" charset="0"/>
              </a:rPr>
              <a:t>Worker</a:t>
            </a:r>
            <a:endParaRPr lang="zh-CN" altLang="en-US" sz="1665" dirty="0">
              <a:latin typeface="Verdana" panose="020B0604030504040204" pitchFamily="34" charset="0"/>
              <a:ea typeface="Verdana" panose="020B0604030504040204" pitchFamily="34" charset="0"/>
              <a:cs typeface="Verdana" panose="020B0604030504040204" pitchFamily="34" charset="0"/>
            </a:endParaRPr>
          </a:p>
        </p:txBody>
      </p:sp>
      <p:sp>
        <p:nvSpPr>
          <p:cNvPr id="6" name="Rounded Rectangle 12"/>
          <p:cNvSpPr/>
          <p:nvPr/>
        </p:nvSpPr>
        <p:spPr>
          <a:xfrm>
            <a:off x="4959238" y="4856058"/>
            <a:ext cx="1016000" cy="467492"/>
          </a:xfrm>
          <a:prstGeom prst="round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Reduce</a:t>
            </a:r>
            <a:br>
              <a:rPr lang="en-US" altLang="zh-CN" sz="1665" dirty="0">
                <a:latin typeface="Verdana" panose="020B0604030504040204" pitchFamily="34" charset="0"/>
                <a:ea typeface="Verdana" panose="020B0604030504040204" pitchFamily="34" charset="0"/>
                <a:cs typeface="Verdana" panose="020B0604030504040204" pitchFamily="34" charset="0"/>
              </a:rPr>
            </a:br>
            <a:r>
              <a:rPr lang="en-US" altLang="zh-CN" sz="1665" dirty="0">
                <a:latin typeface="Verdana" panose="020B0604030504040204" pitchFamily="34" charset="0"/>
                <a:ea typeface="Verdana" panose="020B0604030504040204" pitchFamily="34" charset="0"/>
                <a:cs typeface="Verdana" panose="020B0604030504040204" pitchFamily="34" charset="0"/>
              </a:rPr>
              <a:t>Worker</a:t>
            </a:r>
            <a:endParaRPr lang="zh-CN" altLang="en-US" sz="1665" dirty="0">
              <a:latin typeface="Verdana" panose="020B0604030504040204" pitchFamily="34" charset="0"/>
              <a:ea typeface="Verdana" panose="020B0604030504040204" pitchFamily="34" charset="0"/>
              <a:cs typeface="Verdana" panose="020B0604030504040204" pitchFamily="34" charset="0"/>
            </a:endParaRPr>
          </a:p>
        </p:txBody>
      </p:sp>
      <p:sp>
        <p:nvSpPr>
          <p:cNvPr id="7" name="Oval 13"/>
          <p:cNvSpPr/>
          <p:nvPr/>
        </p:nvSpPr>
        <p:spPr>
          <a:xfrm>
            <a:off x="2292238" y="4066196"/>
            <a:ext cx="825500" cy="571500"/>
          </a:xfrm>
          <a:prstGeom prst="ellipse">
            <a:avLst/>
          </a:prstGeom>
          <a:ln w="38100">
            <a:solidFill>
              <a:schemeClr val="tx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6200" tIns="30000" rIns="76200" bIns="38100" numCol="1" spcCol="0" rtlCol="0" fromWordArt="0" anchor="ctr" anchorCtr="0" forceAA="0" compatLnSpc="1">
            <a:noAutofit/>
          </a:bodyPr>
          <a:lstStyle/>
          <a:p>
            <a:pPr algn="ctr"/>
            <a:r>
              <a:rPr lang="en-US" altLang="zh-CN" sz="1665" dirty="0">
                <a:latin typeface="Verdana" panose="020B0604030504040204" pitchFamily="34" charset="0"/>
                <a:ea typeface="Verdana" panose="020B0604030504040204" pitchFamily="34" charset="0"/>
                <a:cs typeface="Verdana" panose="020B0604030504040204" pitchFamily="34" charset="0"/>
              </a:rPr>
              <a:t>Client</a:t>
            </a:r>
            <a:endParaRPr lang="zh-CN" altLang="en-US" sz="1665" dirty="0">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14"/>
          <p:cNvSpPr/>
          <p:nvPr/>
        </p:nvSpPr>
        <p:spPr>
          <a:xfrm>
            <a:off x="4133738" y="4118200"/>
            <a:ext cx="1016000" cy="467492"/>
          </a:xfrm>
          <a:prstGeom prst="roundRect">
            <a:avLst>
              <a:gd name="adj" fmla="val 39149"/>
            </a:avLst>
          </a:prstGeom>
          <a:solidFill>
            <a:srgbClr val="FFA3C8"/>
          </a:solidFill>
          <a:ln w="38100">
            <a:solidFill>
              <a:schemeClr val="tx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6200" tIns="30000" rIns="76200" bIns="38100" numCol="1" spcCol="0" rtlCol="0" fromWordArt="0" anchor="ctr" anchorCtr="0" forceAA="0" compatLnSpc="1">
            <a:noAutofit/>
          </a:bodyPr>
          <a:lstStyle/>
          <a:p>
            <a:pPr algn="ctr"/>
            <a:r>
              <a:rPr lang="en-US" altLang="zh-CN" sz="1665" dirty="0">
                <a:latin typeface="Verdana" panose="020B0604030504040204" pitchFamily="34" charset="0"/>
                <a:ea typeface="Verdana" panose="020B0604030504040204" pitchFamily="34" charset="0"/>
                <a:cs typeface="Verdana" panose="020B0604030504040204" pitchFamily="34" charset="0"/>
              </a:rPr>
              <a:t>Master</a:t>
            </a:r>
            <a:endParaRPr lang="zh-CN" altLang="en-US" sz="1665" dirty="0">
              <a:latin typeface="Verdana" panose="020B0604030504040204" pitchFamily="34" charset="0"/>
              <a:ea typeface="Verdana" panose="020B0604030504040204" pitchFamily="34" charset="0"/>
              <a:cs typeface="Verdana" panose="020B0604030504040204" pitchFamily="34" charset="0"/>
            </a:endParaRPr>
          </a:p>
        </p:txBody>
      </p:sp>
      <p:cxnSp>
        <p:nvCxnSpPr>
          <p:cNvPr id="9" name="Straight Arrow Connector 15"/>
          <p:cNvCxnSpPr>
            <a:stCxn id="7" idx="6"/>
            <a:endCxn id="8" idx="1"/>
          </p:cNvCxnSpPr>
          <p:nvPr/>
        </p:nvCxnSpPr>
        <p:spPr>
          <a:xfrm>
            <a:off x="3117738" y="4351946"/>
            <a:ext cx="1016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16"/>
          <p:cNvCxnSpPr>
            <a:stCxn id="7" idx="4"/>
            <a:endCxn id="5" idx="0"/>
          </p:cNvCxnSpPr>
          <p:nvPr/>
        </p:nvCxnSpPr>
        <p:spPr>
          <a:xfrm>
            <a:off x="2704988" y="4637696"/>
            <a:ext cx="15788" cy="23067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7"/>
          <p:cNvCxnSpPr>
            <a:stCxn id="7" idx="5"/>
          </p:cNvCxnSpPr>
          <p:nvPr/>
        </p:nvCxnSpPr>
        <p:spPr>
          <a:xfrm>
            <a:off x="2996847" y="4554002"/>
            <a:ext cx="373293" cy="25503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8"/>
          <p:cNvSpPr/>
          <p:nvPr/>
        </p:nvSpPr>
        <p:spPr>
          <a:xfrm>
            <a:off x="3117738" y="4066196"/>
            <a:ext cx="1027845" cy="605422"/>
          </a:xfrm>
          <a:prstGeom prst="rect">
            <a:avLst/>
          </a:prstGeom>
        </p:spPr>
        <p:txBody>
          <a:bodyPr wrap="none">
            <a:spAutoFit/>
          </a:bodyPr>
          <a:lstStyle/>
          <a:p>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remote </a:t>
            </a:r>
            <a:b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br>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fork</a:t>
            </a:r>
            <a:endParaRPr lang="zh-CN" altLang="en-US" sz="1665" dirty="0"/>
          </a:p>
        </p:txBody>
      </p:sp>
      <p:sp>
        <p:nvSpPr>
          <p:cNvPr id="13" name="Rounded Rectangle 19"/>
          <p:cNvSpPr/>
          <p:nvPr/>
        </p:nvSpPr>
        <p:spPr>
          <a:xfrm>
            <a:off x="3625738" y="4856058"/>
            <a:ext cx="1016000" cy="467492"/>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Map</a:t>
            </a:r>
            <a:br>
              <a:rPr lang="en-US" altLang="zh-CN" sz="1665" dirty="0">
                <a:latin typeface="Verdana" panose="020B0604030504040204" pitchFamily="34" charset="0"/>
                <a:ea typeface="Verdana" panose="020B0604030504040204" pitchFamily="34" charset="0"/>
                <a:cs typeface="Verdana" panose="020B0604030504040204" pitchFamily="34" charset="0"/>
              </a:rPr>
            </a:br>
            <a:r>
              <a:rPr lang="en-US" altLang="zh-CN" sz="1665" dirty="0">
                <a:latin typeface="Verdana" panose="020B0604030504040204" pitchFamily="34" charset="0"/>
                <a:ea typeface="Verdana" panose="020B0604030504040204" pitchFamily="34" charset="0"/>
                <a:cs typeface="Verdana" panose="020B0604030504040204" pitchFamily="34" charset="0"/>
              </a:rPr>
              <a:t>Worker</a:t>
            </a:r>
            <a:endParaRPr lang="zh-CN" altLang="en-US" sz="1665" dirty="0">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20"/>
          <p:cNvSpPr/>
          <p:nvPr/>
        </p:nvSpPr>
        <p:spPr>
          <a:xfrm>
            <a:off x="6372200" y="4856058"/>
            <a:ext cx="1016000" cy="467492"/>
          </a:xfrm>
          <a:prstGeom prst="round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Reduce</a:t>
            </a:r>
            <a:br>
              <a:rPr lang="en-US" altLang="zh-CN" sz="1665" dirty="0">
                <a:latin typeface="Verdana" panose="020B0604030504040204" pitchFamily="34" charset="0"/>
                <a:ea typeface="Verdana" panose="020B0604030504040204" pitchFamily="34" charset="0"/>
                <a:cs typeface="Verdana" panose="020B0604030504040204" pitchFamily="34" charset="0"/>
              </a:rPr>
            </a:br>
            <a:r>
              <a:rPr lang="en-US" altLang="zh-CN" sz="1665" dirty="0">
                <a:latin typeface="Verdana" panose="020B0604030504040204" pitchFamily="34" charset="0"/>
                <a:ea typeface="Verdana" panose="020B0604030504040204" pitchFamily="34" charset="0"/>
                <a:cs typeface="Verdana" panose="020B0604030504040204" pitchFamily="34" charset="0"/>
              </a:rPr>
              <a:t>Worker</a:t>
            </a:r>
            <a:endParaRPr lang="zh-CN" altLang="en-US" sz="1665" dirty="0">
              <a:latin typeface="Verdana" panose="020B0604030504040204" pitchFamily="34" charset="0"/>
              <a:ea typeface="Verdana" panose="020B0604030504040204" pitchFamily="34" charset="0"/>
              <a:cs typeface="Verdana" panose="020B0604030504040204" pitchFamily="34" charset="0"/>
            </a:endParaRPr>
          </a:p>
        </p:txBody>
      </p:sp>
      <p:sp>
        <p:nvSpPr>
          <p:cNvPr id="15" name="Rectangle 26"/>
          <p:cNvSpPr/>
          <p:nvPr/>
        </p:nvSpPr>
        <p:spPr>
          <a:xfrm>
            <a:off x="3244738" y="4570476"/>
            <a:ext cx="689742" cy="323165"/>
          </a:xfrm>
          <a:prstGeom prst="rect">
            <a:avLst/>
          </a:prstGeom>
        </p:spPr>
        <p:txBody>
          <a:bodyPr wrap="square">
            <a:spAutoFit/>
          </a:bodyPr>
          <a:lstStyle/>
          <a:p>
            <a:pPr algn="ctr"/>
            <a:r>
              <a:rPr lang="en-US" altLang="zh-CN" sz="1500"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t>
            </a:r>
            <a:endParaRPr lang="zh-CN" altLang="en-US" sz="1500" dirty="0">
              <a:effectLst>
                <a:outerShdw blurRad="38100" dist="38100" dir="2700000" algn="tl">
                  <a:srgbClr val="000000">
                    <a:alpha val="43137"/>
                  </a:srgbClr>
                </a:outerShdw>
              </a:effectLst>
            </a:endParaRPr>
          </a:p>
        </p:txBody>
      </p:sp>
      <p:sp>
        <p:nvSpPr>
          <p:cNvPr id="16" name="Rectangle 27"/>
          <p:cNvSpPr/>
          <p:nvPr/>
        </p:nvSpPr>
        <p:spPr>
          <a:xfrm>
            <a:off x="3126496" y="4856059"/>
            <a:ext cx="689742" cy="323165"/>
          </a:xfrm>
          <a:prstGeom prst="rect">
            <a:avLst/>
          </a:prstGeom>
        </p:spPr>
        <p:txBody>
          <a:bodyPr wrap="square">
            <a:spAutoFit/>
          </a:bodyPr>
          <a:lstStyle/>
          <a:p>
            <a:pPr algn="ctr"/>
            <a:r>
              <a:rPr lang="en-US" altLang="zh-CN" sz="1500"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t>
            </a:r>
            <a:endParaRPr lang="zh-CN" altLang="en-US" sz="1500" dirty="0">
              <a:effectLst>
                <a:outerShdw blurRad="38100" dist="38100" dir="2700000" algn="tl">
                  <a:srgbClr val="000000">
                    <a:alpha val="43137"/>
                  </a:srgbClr>
                </a:outerShdw>
              </a:effectLst>
            </a:endParaRPr>
          </a:p>
        </p:txBody>
      </p:sp>
      <p:sp>
        <p:nvSpPr>
          <p:cNvPr id="17" name="Rectangle 28"/>
          <p:cNvSpPr/>
          <p:nvPr/>
        </p:nvSpPr>
        <p:spPr>
          <a:xfrm>
            <a:off x="5975238" y="4856059"/>
            <a:ext cx="396962" cy="323165"/>
          </a:xfrm>
          <a:prstGeom prst="rect">
            <a:avLst/>
          </a:prstGeom>
        </p:spPr>
        <p:txBody>
          <a:bodyPr wrap="square">
            <a:spAutoFit/>
          </a:bodyPr>
          <a:lstStyle/>
          <a:p>
            <a:pPr algn="ctr"/>
            <a:r>
              <a:rPr lang="en-US" altLang="zh-CN" sz="1500"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t>
            </a:r>
            <a:endParaRPr lang="zh-CN" altLang="en-US" sz="1500" dirty="0">
              <a:effectLst>
                <a:outerShdw blurRad="38100" dist="38100" dir="2700000" algn="tl">
                  <a:srgbClr val="000000">
                    <a:alpha val="43137"/>
                  </a:srgbClr>
                </a:outerShdw>
              </a:effectLst>
            </a:endParaRPr>
          </a:p>
        </p:txBody>
      </p:sp>
      <p:sp>
        <p:nvSpPr>
          <p:cNvPr id="18" name="文本框 17"/>
          <p:cNvSpPr txBox="1"/>
          <p:nvPr/>
        </p:nvSpPr>
        <p:spPr>
          <a:xfrm>
            <a:off x="4499610" y="2353945"/>
            <a:ext cx="4262120" cy="1322070"/>
          </a:xfrm>
          <a:prstGeom prst="rect">
            <a:avLst/>
          </a:prstGeom>
          <a:noFill/>
        </p:spPr>
        <p:txBody>
          <a:bodyPr wrap="none" rtlCol="0">
            <a:spAutoFit/>
          </a:bodyPr>
          <a:p>
            <a:r>
              <a:rPr lang="zh-CN" altLang="en-US" sz="1600"/>
              <a:t>其实所谓的</a:t>
            </a:r>
            <a:r>
              <a:rPr lang="en-US" altLang="zh-CN" sz="1600"/>
              <a:t>“worker”</a:t>
            </a:r>
            <a:r>
              <a:rPr lang="zh-CN" altLang="en-US" sz="1600"/>
              <a:t>就是一个</a:t>
            </a:r>
            <a:r>
              <a:rPr lang="en-US" altLang="zh-CN" sz="1600"/>
              <a:t>process</a:t>
            </a:r>
            <a:r>
              <a:rPr lang="zh-CN" altLang="en-US" sz="1600"/>
              <a:t>，所以</a:t>
            </a:r>
            <a:endParaRPr lang="zh-CN" altLang="en-US" sz="1600"/>
          </a:p>
          <a:p>
            <a:r>
              <a:rPr lang="zh-CN" altLang="en-US" sz="1600"/>
              <a:t>并没有规定</a:t>
            </a:r>
            <a:r>
              <a:rPr lang="en-US" altLang="zh-CN" sz="1600"/>
              <a:t>map</a:t>
            </a:r>
            <a:r>
              <a:rPr lang="zh-CN" altLang="en-US" sz="1600"/>
              <a:t>与</a:t>
            </a:r>
            <a:r>
              <a:rPr lang="en-US" altLang="zh-CN" sz="1600"/>
              <a:t>reducer</a:t>
            </a:r>
            <a:r>
              <a:rPr lang="zh-CN" altLang="en-US" sz="1600"/>
              <a:t>一定要跑在不同的</a:t>
            </a:r>
            <a:endParaRPr lang="zh-CN" altLang="en-US" sz="1600"/>
          </a:p>
          <a:p>
            <a:r>
              <a:rPr lang="en-US" altLang="zh-CN" sz="1600"/>
              <a:t>process</a:t>
            </a:r>
            <a:r>
              <a:rPr lang="zh-CN" altLang="en-US" sz="1600"/>
              <a:t>上面，甚至可以共用一个</a:t>
            </a:r>
            <a:r>
              <a:rPr lang="en-US" altLang="zh-CN" sz="1600"/>
              <a:t>process/</a:t>
            </a:r>
            <a:endParaRPr lang="en-US" altLang="zh-CN" sz="1600"/>
          </a:p>
          <a:p>
            <a:r>
              <a:rPr lang="en-US" altLang="zh-CN" sz="1600"/>
              <a:t>machine.(</a:t>
            </a:r>
            <a:r>
              <a:rPr lang="zh-CN" altLang="en-US" sz="1600"/>
              <a:t>即</a:t>
            </a:r>
            <a:r>
              <a:rPr lang="en-US" altLang="zh-CN" sz="1600"/>
              <a:t>map-worker</a:t>
            </a:r>
            <a:r>
              <a:rPr lang="zh-CN" altLang="en-US" sz="1600"/>
              <a:t>，</a:t>
            </a:r>
            <a:r>
              <a:rPr lang="en-US" altLang="zh-CN" sz="1600"/>
              <a:t>reduce-worker</a:t>
            </a:r>
            <a:r>
              <a:rPr lang="zh-CN" altLang="en-US" sz="1600"/>
              <a:t>是一</a:t>
            </a:r>
            <a:endParaRPr lang="zh-CN" altLang="en-US" sz="1600"/>
          </a:p>
          <a:p>
            <a:r>
              <a:rPr lang="zh-CN" altLang="en-US" sz="1600"/>
              <a:t>个逻辑上的概念</a:t>
            </a:r>
            <a:r>
              <a:rPr lang="en-US" altLang="zh-CN" sz="1600"/>
              <a:t>)</a:t>
            </a:r>
            <a:endParaRPr lang="en-US" altLang="zh-CN" sz="1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 The Complete Picture</a:t>
            </a:r>
            <a:endParaRPr kumimoji="1" lang="zh-CN" altLang="en-US" dirty="0"/>
          </a:p>
        </p:txBody>
      </p:sp>
      <p:sp>
        <p:nvSpPr>
          <p:cNvPr id="3" name="内容占位符 2"/>
          <p:cNvSpPr>
            <a:spLocks noGrp="1"/>
          </p:cNvSpPr>
          <p:nvPr>
            <p:ph idx="1"/>
          </p:nvPr>
        </p:nvSpPr>
        <p:spPr/>
        <p:txBody>
          <a:bodyPr/>
          <a:lstStyle/>
          <a:p>
            <a:r>
              <a:rPr kumimoji="1" lang="en-US" altLang="zh-CN" dirty="0">
                <a:solidFill>
                  <a:srgbClr val="C00000"/>
                </a:solidFill>
              </a:rPr>
              <a:t>Step3</a:t>
            </a:r>
            <a:r>
              <a:rPr kumimoji="1" lang="en-US" altLang="zh-CN" b="0" dirty="0"/>
              <a:t>: map task</a:t>
            </a:r>
            <a:endParaRPr kumimoji="1" lang="en-US" altLang="zh-CN" b="0" dirty="0"/>
          </a:p>
          <a:p>
            <a:pPr lvl="1"/>
            <a:r>
              <a:rPr kumimoji="1" lang="en-US" altLang="zh-CN" dirty="0"/>
              <a:t>Reads contents of the input </a:t>
            </a:r>
            <a:r>
              <a:rPr kumimoji="1" lang="en-US" altLang="zh-CN" b="1" dirty="0">
                <a:solidFill>
                  <a:srgbClr val="C00000"/>
                </a:solidFill>
              </a:rPr>
              <a:t>shard</a:t>
            </a:r>
            <a:r>
              <a:rPr kumimoji="1" lang="en-US" altLang="zh-CN" dirty="0"/>
              <a:t> assigned to it</a:t>
            </a:r>
            <a:endParaRPr kumimoji="1" lang="en-US" altLang="zh-CN" dirty="0"/>
          </a:p>
          <a:p>
            <a:pPr lvl="1"/>
            <a:r>
              <a:rPr kumimoji="1" lang="en-US" altLang="zh-CN" dirty="0"/>
              <a:t>Parses </a:t>
            </a:r>
            <a:r>
              <a:rPr kumimoji="1" lang="en-US" altLang="zh-CN" b="1" dirty="0">
                <a:solidFill>
                  <a:srgbClr val="C00000"/>
                </a:solidFill>
              </a:rPr>
              <a:t>key/value</a:t>
            </a:r>
            <a:r>
              <a:rPr kumimoji="1" lang="en-US" altLang="zh-CN" dirty="0"/>
              <a:t> pairs out of the input data</a:t>
            </a:r>
            <a:endParaRPr kumimoji="1" lang="en-US" altLang="zh-CN" dirty="0"/>
          </a:p>
          <a:p>
            <a:pPr lvl="1"/>
            <a:r>
              <a:rPr kumimoji="1" lang="en-US" altLang="zh-CN" dirty="0"/>
              <a:t>Passes each pair to a user-defined </a:t>
            </a:r>
            <a:r>
              <a:rPr kumimoji="1" lang="en-US" altLang="zh-CN" b="1" dirty="0">
                <a:solidFill>
                  <a:srgbClr val="C00000"/>
                </a:solidFill>
                <a:latin typeface="Courier New" panose="02070309020205020404" pitchFamily="49" charset="0"/>
                <a:cs typeface="Courier New" panose="02070309020205020404" pitchFamily="49" charset="0"/>
              </a:rPr>
              <a:t>Map</a:t>
            </a:r>
            <a:r>
              <a:rPr kumimoji="1" lang="en-US" altLang="zh-CN" dirty="0"/>
              <a:t> function</a:t>
            </a:r>
            <a:endParaRPr kumimoji="1" lang="en-US" altLang="zh-CN" dirty="0"/>
          </a:p>
          <a:p>
            <a:pPr lvl="2"/>
            <a:r>
              <a:rPr kumimoji="1" lang="en-US" altLang="zh-CN" sz="1800" dirty="0"/>
              <a:t>Produces </a:t>
            </a:r>
            <a:r>
              <a:rPr kumimoji="1" lang="en-US" altLang="zh-CN" sz="1800" b="1" dirty="0">
                <a:solidFill>
                  <a:srgbClr val="C00000"/>
                </a:solidFill>
              </a:rPr>
              <a:t>intermediate</a:t>
            </a:r>
            <a:r>
              <a:rPr kumimoji="1" lang="en-US" altLang="zh-CN" sz="1800" dirty="0"/>
              <a:t> key/value pairs</a:t>
            </a:r>
            <a:endParaRPr kumimoji="1" lang="en-US" altLang="zh-CN" sz="1800" dirty="0"/>
          </a:p>
          <a:p>
            <a:pPr lvl="2"/>
            <a:r>
              <a:rPr kumimoji="1" lang="en-US" altLang="zh-CN" sz="1800" dirty="0"/>
              <a:t>These are buffered in </a:t>
            </a:r>
            <a:r>
              <a:rPr kumimoji="1" lang="en-US" altLang="zh-CN" sz="1800" b="1" dirty="0">
                <a:solidFill>
                  <a:srgbClr val="C00000"/>
                </a:solidFill>
              </a:rPr>
              <a:t>memory</a:t>
            </a:r>
            <a:endParaRPr kumimoji="1" lang="en-US" altLang="zh-CN" sz="1800" b="1" dirty="0">
              <a:solidFill>
                <a:srgbClr val="C00000"/>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ounded Rectangle 40"/>
          <p:cNvSpPr/>
          <p:nvPr/>
        </p:nvSpPr>
        <p:spPr>
          <a:xfrm>
            <a:off x="3810000" y="4422008"/>
            <a:ext cx="1016000" cy="467492"/>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Map</a:t>
            </a:r>
            <a:br>
              <a:rPr lang="en-US" altLang="zh-CN" sz="1665" dirty="0">
                <a:latin typeface="Verdana" panose="020B0604030504040204" pitchFamily="34" charset="0"/>
                <a:ea typeface="Verdana" panose="020B0604030504040204" pitchFamily="34" charset="0"/>
                <a:cs typeface="Verdana" panose="020B0604030504040204" pitchFamily="34" charset="0"/>
              </a:rPr>
            </a:br>
            <a:r>
              <a:rPr lang="en-US" altLang="zh-CN" sz="1665" dirty="0">
                <a:latin typeface="Verdana" panose="020B0604030504040204" pitchFamily="34" charset="0"/>
                <a:ea typeface="Verdana" panose="020B0604030504040204" pitchFamily="34" charset="0"/>
                <a:cs typeface="Verdana" panose="020B0604030504040204" pitchFamily="34" charset="0"/>
              </a:rPr>
              <a:t>Worker</a:t>
            </a:r>
            <a:endParaRPr lang="zh-CN" altLang="en-US" sz="1665"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41"/>
          <p:cNvCxnSpPr>
            <a:stCxn id="8" idx="3"/>
            <a:endCxn id="5" idx="1"/>
          </p:cNvCxnSpPr>
          <p:nvPr/>
        </p:nvCxnSpPr>
        <p:spPr>
          <a:xfrm>
            <a:off x="2861880" y="4655754"/>
            <a:ext cx="94812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42"/>
          <p:cNvSpPr/>
          <p:nvPr/>
        </p:nvSpPr>
        <p:spPr>
          <a:xfrm>
            <a:off x="2921000" y="4370004"/>
            <a:ext cx="663964" cy="348878"/>
          </a:xfrm>
          <a:prstGeom prst="rect">
            <a:avLst/>
          </a:prstGeom>
        </p:spPr>
        <p:txBody>
          <a:bodyPr wrap="none">
            <a:spAutoFit/>
          </a:bodyPr>
          <a:lstStyle/>
          <a:p>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read</a:t>
            </a:r>
            <a:endParaRPr lang="zh-CN" altLang="en-US" sz="1665" dirty="0"/>
          </a:p>
        </p:txBody>
      </p:sp>
      <p:sp>
        <p:nvSpPr>
          <p:cNvPr id="8" name="Rectangle 43"/>
          <p:cNvSpPr/>
          <p:nvPr/>
        </p:nvSpPr>
        <p:spPr>
          <a:xfrm>
            <a:off x="1714501" y="4497004"/>
            <a:ext cx="1147379" cy="3175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dirty="0">
                <a:latin typeface="Verdana" panose="020B0604030504040204" pitchFamily="34" charset="0"/>
                <a:ea typeface="Verdana" panose="020B0604030504040204" pitchFamily="34" charset="0"/>
                <a:cs typeface="Verdana" panose="020B0604030504040204" pitchFamily="34" charset="0"/>
              </a:rPr>
              <a:t>Shard 2</a:t>
            </a:r>
            <a:endParaRPr lang="zh-CN" altLang="en-US" sz="1665" dirty="0">
              <a:latin typeface="Verdana" panose="020B0604030504040204" pitchFamily="34" charset="0"/>
              <a:cs typeface="Verdana" panose="020B060403050404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 The Complete Picture</a:t>
            </a:r>
            <a:endParaRPr kumimoji="1" lang="zh-CN" altLang="en-US" dirty="0"/>
          </a:p>
        </p:txBody>
      </p:sp>
      <p:sp>
        <p:nvSpPr>
          <p:cNvPr id="3" name="内容占位符 2"/>
          <p:cNvSpPr>
            <a:spLocks noGrp="1"/>
          </p:cNvSpPr>
          <p:nvPr>
            <p:ph idx="1"/>
          </p:nvPr>
        </p:nvSpPr>
        <p:spPr/>
        <p:txBody>
          <a:bodyPr/>
          <a:lstStyle/>
          <a:p>
            <a:r>
              <a:rPr kumimoji="1" lang="en-US" altLang="zh-CN" dirty="0">
                <a:solidFill>
                  <a:srgbClr val="C00000"/>
                </a:solidFill>
              </a:rPr>
              <a:t>Step4</a:t>
            </a:r>
            <a:r>
              <a:rPr kumimoji="1" lang="en-US" altLang="zh-CN" b="0" dirty="0"/>
              <a:t>: create intermediate files</a:t>
            </a:r>
            <a:endParaRPr kumimoji="1" lang="en-US" altLang="zh-CN" b="0" dirty="0"/>
          </a:p>
          <a:p>
            <a:pPr lvl="1"/>
            <a:r>
              <a:rPr kumimoji="1" lang="en-US" altLang="zh-CN" dirty="0"/>
              <a:t>Intermediate k/v pairs buffered in </a:t>
            </a:r>
            <a:r>
              <a:rPr kumimoji="1" lang="en-US" altLang="zh-CN" b="1" dirty="0">
                <a:solidFill>
                  <a:srgbClr val="C00000"/>
                </a:solidFill>
              </a:rPr>
              <a:t>memory</a:t>
            </a:r>
            <a:r>
              <a:rPr kumimoji="1" lang="en-US" altLang="zh-CN" dirty="0"/>
              <a:t> and periodically written to the </a:t>
            </a:r>
            <a:r>
              <a:rPr kumimoji="1" lang="en-US" altLang="zh-CN" b="1" dirty="0">
                <a:solidFill>
                  <a:srgbClr val="C00000"/>
                </a:solidFill>
              </a:rPr>
              <a:t>local disk</a:t>
            </a:r>
            <a:endParaRPr kumimoji="1" lang="en-US" altLang="zh-CN" b="1" dirty="0">
              <a:solidFill>
                <a:srgbClr val="C00000"/>
              </a:solidFill>
            </a:endParaRPr>
          </a:p>
          <a:p>
            <a:pPr lvl="2"/>
            <a:r>
              <a:rPr kumimoji="1" lang="en-US" altLang="zh-CN" dirty="0"/>
              <a:t>Partitioned into </a:t>
            </a:r>
            <a:r>
              <a:rPr kumimoji="1" lang="en-US" altLang="zh-CN" b="1" dirty="0">
                <a:solidFill>
                  <a:srgbClr val="C00000"/>
                </a:solidFill>
              </a:rPr>
              <a:t>R</a:t>
            </a:r>
            <a:r>
              <a:rPr kumimoji="1" lang="en-US" altLang="zh-CN" dirty="0"/>
              <a:t> regions by a </a:t>
            </a:r>
            <a:r>
              <a:rPr kumimoji="1" lang="en-US" altLang="zh-CN" dirty="0">
                <a:latin typeface="Courier New" panose="02070309020205020404" pitchFamily="49" charset="0"/>
                <a:cs typeface="Courier New" panose="02070309020205020404" pitchFamily="49" charset="0"/>
              </a:rPr>
              <a:t>Partition</a:t>
            </a:r>
            <a:r>
              <a:rPr kumimoji="1" lang="en-US" altLang="zh-CN" dirty="0"/>
              <a:t> function</a:t>
            </a:r>
            <a:endParaRPr kumimoji="1" lang="en-US" altLang="zh-CN" dirty="0"/>
          </a:p>
          <a:p>
            <a:pPr lvl="1"/>
            <a:r>
              <a:rPr kumimoji="1" lang="en-US" altLang="zh-CN" dirty="0">
                <a:solidFill>
                  <a:srgbClr val="FF0000"/>
                </a:solidFill>
              </a:rPr>
              <a:t>Notifies master when complete</a:t>
            </a:r>
            <a:endParaRPr kumimoji="1" lang="en-US" altLang="zh-CN" dirty="0"/>
          </a:p>
          <a:p>
            <a:pPr lvl="2"/>
            <a:r>
              <a:rPr kumimoji="1" lang="en-US" altLang="zh-CN" dirty="0"/>
              <a:t>Passes location of intermediate data to the </a:t>
            </a:r>
            <a:r>
              <a:rPr kumimoji="1" lang="en-US" altLang="zh-CN" b="1" dirty="0">
                <a:solidFill>
                  <a:srgbClr val="C00000"/>
                </a:solidFill>
              </a:rPr>
              <a:t>master</a:t>
            </a:r>
            <a:endParaRPr kumimoji="1" lang="en-US" altLang="zh-CN" b="1" dirty="0">
              <a:solidFill>
                <a:srgbClr val="C00000"/>
              </a:solidFill>
            </a:endParaRPr>
          </a:p>
          <a:p>
            <a:pPr lvl="2"/>
            <a:r>
              <a:rPr kumimoji="1" lang="en-US" altLang="zh-CN" b="1" dirty="0">
                <a:solidFill>
                  <a:srgbClr val="C00000"/>
                </a:solidFill>
              </a:rPr>
              <a:t>Master</a:t>
            </a:r>
            <a:r>
              <a:rPr kumimoji="1" lang="en-US" altLang="zh-CN" dirty="0"/>
              <a:t> forwards locations to the Reduce worker</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ounded Rectangle 7"/>
          <p:cNvSpPr/>
          <p:nvPr/>
        </p:nvSpPr>
        <p:spPr>
          <a:xfrm>
            <a:off x="3810000" y="4422008"/>
            <a:ext cx="1016000" cy="467492"/>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Map</a:t>
            </a:r>
            <a:br>
              <a:rPr lang="en-US" altLang="zh-CN" sz="1665" dirty="0">
                <a:latin typeface="Verdana" panose="020B0604030504040204" pitchFamily="34" charset="0"/>
                <a:ea typeface="Verdana" panose="020B0604030504040204" pitchFamily="34" charset="0"/>
                <a:cs typeface="Verdana" panose="020B0604030504040204" pitchFamily="34" charset="0"/>
              </a:rPr>
            </a:br>
            <a:r>
              <a:rPr lang="en-US" altLang="zh-CN" sz="1665" dirty="0">
                <a:latin typeface="Verdana" panose="020B0604030504040204" pitchFamily="34" charset="0"/>
                <a:ea typeface="Verdana" panose="020B0604030504040204" pitchFamily="34" charset="0"/>
                <a:cs typeface="Verdana" panose="020B0604030504040204" pitchFamily="34" charset="0"/>
              </a:rPr>
              <a:t>Worker</a:t>
            </a:r>
            <a:endParaRPr lang="zh-CN" altLang="en-US" sz="1665"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8"/>
          <p:cNvCxnSpPr>
            <a:stCxn id="8" idx="3"/>
            <a:endCxn id="5" idx="1"/>
          </p:cNvCxnSpPr>
          <p:nvPr/>
        </p:nvCxnSpPr>
        <p:spPr>
          <a:xfrm>
            <a:off x="2861880" y="4655754"/>
            <a:ext cx="94812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9"/>
          <p:cNvSpPr/>
          <p:nvPr/>
        </p:nvSpPr>
        <p:spPr>
          <a:xfrm>
            <a:off x="2921000" y="4370004"/>
            <a:ext cx="663964" cy="348878"/>
          </a:xfrm>
          <a:prstGeom prst="rect">
            <a:avLst/>
          </a:prstGeom>
        </p:spPr>
        <p:txBody>
          <a:bodyPr wrap="none">
            <a:spAutoFit/>
          </a:bodyPr>
          <a:lstStyle/>
          <a:p>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read</a:t>
            </a:r>
            <a:endParaRPr lang="zh-CN" altLang="en-US" sz="1665" dirty="0"/>
          </a:p>
        </p:txBody>
      </p:sp>
      <p:sp>
        <p:nvSpPr>
          <p:cNvPr id="8" name="Rectangle 10"/>
          <p:cNvSpPr/>
          <p:nvPr/>
        </p:nvSpPr>
        <p:spPr>
          <a:xfrm>
            <a:off x="1714501" y="4497004"/>
            <a:ext cx="1147379" cy="3175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dirty="0">
                <a:latin typeface="Verdana" panose="020B0604030504040204" pitchFamily="34" charset="0"/>
                <a:ea typeface="Verdana" panose="020B0604030504040204" pitchFamily="34" charset="0"/>
                <a:cs typeface="Verdana" panose="020B0604030504040204" pitchFamily="34" charset="0"/>
              </a:rPr>
              <a:t>Shard 2</a:t>
            </a:r>
            <a:endParaRPr lang="zh-CN" altLang="en-US" sz="1665" dirty="0">
              <a:latin typeface="Verdana" panose="020B0604030504040204" pitchFamily="34" charset="0"/>
              <a:cs typeface="Verdana" panose="020B0604030504040204" pitchFamily="34" charset="0"/>
            </a:endParaRPr>
          </a:p>
        </p:txBody>
      </p:sp>
      <p:sp>
        <p:nvSpPr>
          <p:cNvPr id="9" name="Rectangle 12"/>
          <p:cNvSpPr/>
          <p:nvPr/>
        </p:nvSpPr>
        <p:spPr>
          <a:xfrm>
            <a:off x="5651500" y="3968066"/>
            <a:ext cx="2032000" cy="1375377"/>
          </a:xfrm>
          <a:prstGeom prst="rect">
            <a:avLst/>
          </a:prstGeom>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665"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Intermediate File</a:t>
            </a:r>
            <a:endParaRPr lang="zh-CN" altLang="en-US" sz="1665" dirty="0">
              <a:effectLst>
                <a:outerShdw blurRad="38100" dist="38100" dir="2700000" algn="tl">
                  <a:srgbClr val="000000">
                    <a:alpha val="43137"/>
                  </a:srgbClr>
                </a:outerShdw>
              </a:effectLst>
              <a:latin typeface="Verdana" panose="020B0604030504040204" pitchFamily="34" charset="0"/>
              <a:cs typeface="Verdana" panose="020B0604030504040204" pitchFamily="34" charset="0"/>
            </a:endParaRPr>
          </a:p>
        </p:txBody>
      </p:sp>
      <p:cxnSp>
        <p:nvCxnSpPr>
          <p:cNvPr id="10" name="Straight Arrow Connector 13"/>
          <p:cNvCxnSpPr>
            <a:stCxn id="5" idx="3"/>
            <a:endCxn id="9" idx="1"/>
          </p:cNvCxnSpPr>
          <p:nvPr/>
        </p:nvCxnSpPr>
        <p:spPr>
          <a:xfrm>
            <a:off x="4826000" y="4655754"/>
            <a:ext cx="8255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4"/>
          <p:cNvSpPr/>
          <p:nvPr/>
        </p:nvSpPr>
        <p:spPr>
          <a:xfrm>
            <a:off x="5969000" y="4357824"/>
            <a:ext cx="1397000" cy="233746"/>
          </a:xfrm>
          <a:prstGeom prst="rect">
            <a:avLst/>
          </a:prstGeom>
          <a:solidFill>
            <a:srgbClr val="FFCCFF"/>
          </a:solidFill>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500" dirty="0">
                <a:latin typeface="Verdana" panose="020B0604030504040204" pitchFamily="34" charset="0"/>
                <a:ea typeface="Verdana" panose="020B0604030504040204" pitchFamily="34" charset="0"/>
                <a:cs typeface="Verdana" panose="020B0604030504040204" pitchFamily="34" charset="0"/>
              </a:rPr>
              <a:t>partition 1</a:t>
            </a:r>
            <a:endParaRPr lang="zh-CN" altLang="en-US" sz="1500" dirty="0">
              <a:latin typeface="Verdana" panose="020B0604030504040204" pitchFamily="34" charset="0"/>
              <a:cs typeface="Verdana" panose="020B0604030504040204" pitchFamily="34" charset="0"/>
            </a:endParaRPr>
          </a:p>
        </p:txBody>
      </p:sp>
      <p:sp>
        <p:nvSpPr>
          <p:cNvPr id="12" name="Rectangle 16"/>
          <p:cNvSpPr/>
          <p:nvPr/>
        </p:nvSpPr>
        <p:spPr>
          <a:xfrm>
            <a:off x="5969000" y="4982697"/>
            <a:ext cx="1397000" cy="233746"/>
          </a:xfrm>
          <a:prstGeom prst="rect">
            <a:avLst/>
          </a:prstGeom>
          <a:solidFill>
            <a:srgbClr val="FFCCFF"/>
          </a:solidFill>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500" dirty="0">
                <a:latin typeface="Verdana" panose="020B0604030504040204" pitchFamily="34" charset="0"/>
                <a:ea typeface="Verdana" panose="020B0604030504040204" pitchFamily="34" charset="0"/>
                <a:cs typeface="Verdana" panose="020B0604030504040204" pitchFamily="34" charset="0"/>
              </a:rPr>
              <a:t>partition R</a:t>
            </a:r>
            <a:endParaRPr lang="zh-CN" altLang="en-US" sz="1500" dirty="0">
              <a:latin typeface="Verdana" panose="020B0604030504040204" pitchFamily="34" charset="0"/>
              <a:cs typeface="Verdana" panose="020B0604030504040204" pitchFamily="34" charset="0"/>
            </a:endParaRPr>
          </a:p>
        </p:txBody>
      </p:sp>
      <p:sp>
        <p:nvSpPr>
          <p:cNvPr id="13" name="Rectangle 17"/>
          <p:cNvSpPr/>
          <p:nvPr/>
        </p:nvSpPr>
        <p:spPr>
          <a:xfrm>
            <a:off x="5969000" y="4591570"/>
            <a:ext cx="1397000" cy="233746"/>
          </a:xfrm>
          <a:prstGeom prst="rect">
            <a:avLst/>
          </a:prstGeom>
          <a:solidFill>
            <a:srgbClr val="FFCCFF"/>
          </a:solidFill>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500" dirty="0">
                <a:latin typeface="Verdana" panose="020B0604030504040204" pitchFamily="34" charset="0"/>
                <a:ea typeface="Verdana" panose="020B0604030504040204" pitchFamily="34" charset="0"/>
                <a:cs typeface="Verdana" panose="020B0604030504040204" pitchFamily="34" charset="0"/>
              </a:rPr>
              <a:t>partition 2</a:t>
            </a:r>
            <a:endParaRPr lang="zh-CN" altLang="en-US" sz="1500" dirty="0">
              <a:latin typeface="Verdana" panose="020B0604030504040204" pitchFamily="34" charset="0"/>
              <a:cs typeface="Verdana" panose="020B0604030504040204" pitchFamily="34" charset="0"/>
            </a:endParaRPr>
          </a:p>
        </p:txBody>
      </p:sp>
      <p:sp>
        <p:nvSpPr>
          <p:cNvPr id="14" name="Rounded Rectangle 19"/>
          <p:cNvSpPr/>
          <p:nvPr/>
        </p:nvSpPr>
        <p:spPr>
          <a:xfrm>
            <a:off x="3554453" y="3810000"/>
            <a:ext cx="4319547" cy="1714500"/>
          </a:xfrm>
          <a:prstGeom prst="roundRect">
            <a:avLst>
              <a:gd name="adj" fmla="val 9081"/>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500"/>
          </a:p>
        </p:txBody>
      </p:sp>
      <p:sp>
        <p:nvSpPr>
          <p:cNvPr id="15" name="Rectangle 20"/>
          <p:cNvSpPr/>
          <p:nvPr/>
        </p:nvSpPr>
        <p:spPr>
          <a:xfrm>
            <a:off x="4889500" y="4363095"/>
            <a:ext cx="721672" cy="605422"/>
          </a:xfrm>
          <a:prstGeom prst="rect">
            <a:avLst/>
          </a:prstGeom>
        </p:spPr>
        <p:txBody>
          <a:bodyPr wrap="none">
            <a:spAutoFit/>
          </a:bodyPr>
          <a:lstStyle/>
          <a:p>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local</a:t>
            </a:r>
            <a:b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br>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write</a:t>
            </a:r>
            <a:endParaRPr lang="zh-CN" altLang="en-US" sz="1665"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 The Complete Picture</a:t>
            </a:r>
            <a:endParaRPr kumimoji="1" lang="zh-CN" altLang="en-US" dirty="0"/>
          </a:p>
        </p:txBody>
      </p:sp>
      <p:sp>
        <p:nvSpPr>
          <p:cNvPr id="3" name="内容占位符 2"/>
          <p:cNvSpPr>
            <a:spLocks noGrp="1"/>
          </p:cNvSpPr>
          <p:nvPr>
            <p:ph idx="1"/>
          </p:nvPr>
        </p:nvSpPr>
        <p:spPr>
          <a:xfrm>
            <a:off x="457200" y="1129308"/>
            <a:ext cx="8867328" cy="3771636"/>
          </a:xfrm>
        </p:spPr>
        <p:txBody>
          <a:bodyPr/>
          <a:lstStyle/>
          <a:p>
            <a:r>
              <a:rPr kumimoji="1" lang="en-US" altLang="zh-CN" dirty="0">
                <a:solidFill>
                  <a:srgbClr val="C00000"/>
                </a:solidFill>
              </a:rPr>
              <a:t>Step4a</a:t>
            </a:r>
            <a:r>
              <a:rPr kumimoji="1" lang="en-US" altLang="zh-CN" b="0" dirty="0"/>
              <a:t>: partitioning</a:t>
            </a:r>
            <a:endParaRPr kumimoji="1" lang="en-US" altLang="zh-CN" b="0" dirty="0"/>
          </a:p>
          <a:p>
            <a:pPr lvl="1"/>
            <a:r>
              <a:rPr kumimoji="1" lang="en-US" altLang="zh-CN" b="1" dirty="0">
                <a:solidFill>
                  <a:srgbClr val="C00000"/>
                </a:solidFill>
              </a:rPr>
              <a:t>Map</a:t>
            </a:r>
            <a:r>
              <a:rPr kumimoji="1" lang="en-US" altLang="zh-CN" dirty="0"/>
              <a:t> data will be processed by reduce workers</a:t>
            </a:r>
            <a:endParaRPr kumimoji="1" lang="en-US" altLang="zh-CN" dirty="0"/>
          </a:p>
          <a:p>
            <a:pPr lvl="2"/>
            <a:r>
              <a:rPr kumimoji="1" lang="en-US" altLang="zh-CN" dirty="0"/>
              <a:t>The user’s </a:t>
            </a:r>
            <a:r>
              <a:rPr kumimoji="1" lang="en-US" altLang="zh-CN" dirty="0">
                <a:latin typeface="Courier New" panose="02070309020205020404" pitchFamily="49" charset="0"/>
                <a:cs typeface="Courier New" panose="02070309020205020404" pitchFamily="49" charset="0"/>
              </a:rPr>
              <a:t>Reduce</a:t>
            </a:r>
            <a:r>
              <a:rPr kumimoji="1" lang="en-US" altLang="zh-CN" dirty="0"/>
              <a:t> function will be called once </a:t>
            </a:r>
            <a:br>
              <a:rPr kumimoji="1" lang="en-US" altLang="zh-CN" dirty="0"/>
            </a:br>
            <a:r>
              <a:rPr kumimoji="1" lang="en-US" altLang="zh-CN" dirty="0"/>
              <a:t>per </a:t>
            </a:r>
            <a:r>
              <a:rPr kumimoji="1" lang="en-US" altLang="zh-CN" b="1" dirty="0">
                <a:solidFill>
                  <a:srgbClr val="C00000"/>
                </a:solidFill>
              </a:rPr>
              <a:t>unique key</a:t>
            </a:r>
            <a:endParaRPr kumimoji="1" lang="en-US" altLang="zh-CN" b="1" dirty="0">
              <a:solidFill>
                <a:srgbClr val="C00000"/>
              </a:solidFill>
            </a:endParaRPr>
          </a:p>
          <a:p>
            <a:pPr lvl="1"/>
            <a:r>
              <a:rPr kumimoji="1" lang="en-US" altLang="zh-CN" dirty="0">
                <a:solidFill>
                  <a:srgbClr val="FF0000"/>
                </a:solidFill>
              </a:rPr>
              <a:t>Sort</a:t>
            </a:r>
            <a:r>
              <a:rPr kumimoji="1" lang="en-US" altLang="zh-CN" dirty="0">
                <a:solidFill>
                  <a:schemeClr val="tx1"/>
                </a:solidFill>
              </a:rPr>
              <a:t> all the (key, value) data by keys</a:t>
            </a:r>
            <a:endParaRPr kumimoji="1" lang="en-US" altLang="zh-CN" dirty="0">
              <a:solidFill>
                <a:schemeClr val="tx1"/>
              </a:solidFill>
            </a:endParaRPr>
          </a:p>
          <a:p>
            <a:pPr lvl="1"/>
            <a:r>
              <a:rPr kumimoji="1" lang="en-US" altLang="zh-CN" dirty="0">
                <a:solidFill>
                  <a:schemeClr val="tx1"/>
                </a:solidFill>
                <a:latin typeface="Courier New" panose="02070309020205020404" pitchFamily="49" charset="0"/>
                <a:cs typeface="Courier New" panose="02070309020205020404" pitchFamily="49" charset="0"/>
              </a:rPr>
              <a:t>Partition</a:t>
            </a:r>
            <a:r>
              <a:rPr kumimoji="1" lang="en-US" altLang="zh-CN" dirty="0">
                <a:solidFill>
                  <a:schemeClr val="tx1"/>
                </a:solidFill>
              </a:rPr>
              <a:t> function: decides which of R reduce workers will work on which key </a:t>
            </a:r>
            <a:endParaRPr kumimoji="1" lang="en-US" altLang="zh-CN" dirty="0">
              <a:solidFill>
                <a:schemeClr val="tx1"/>
              </a:solidFill>
            </a:endParaRPr>
          </a:p>
          <a:p>
            <a:pPr lvl="2"/>
            <a:r>
              <a:rPr kumimoji="1" lang="en-US" altLang="zh-CN" dirty="0">
                <a:solidFill>
                  <a:schemeClr val="tx1"/>
                </a:solidFill>
              </a:rPr>
              <a:t>Default function: hash(key) mod R</a:t>
            </a:r>
            <a:endParaRPr kumimoji="1" lang="en-US" altLang="zh-CN" dirty="0">
              <a:solidFill>
                <a:schemeClr val="tx1"/>
              </a:solidFill>
            </a:endParaRPr>
          </a:p>
          <a:p>
            <a:pPr lvl="2"/>
            <a:r>
              <a:rPr kumimoji="1" lang="en-US" altLang="zh-CN" dirty="0">
                <a:solidFill>
                  <a:schemeClr val="tx1"/>
                </a:solidFill>
              </a:rPr>
              <a:t>Map worker partitions the data by keys</a:t>
            </a:r>
            <a:endParaRPr kumimoji="1" lang="en-US" altLang="zh-CN" dirty="0">
              <a:solidFill>
                <a:schemeClr val="tx1"/>
              </a:solidFill>
            </a:endParaRPr>
          </a:p>
          <a:p>
            <a:pPr lvl="1"/>
            <a:r>
              <a:rPr kumimoji="1" lang="en-US" altLang="zh-CN" dirty="0">
                <a:solidFill>
                  <a:schemeClr val="tx1"/>
                </a:solidFill>
              </a:rPr>
              <a:t>Each reduce worker will read their partition from </a:t>
            </a:r>
            <a:r>
              <a:rPr kumimoji="1" lang="en-US" altLang="zh-CN" b="1" dirty="0">
                <a:solidFill>
                  <a:srgbClr val="FF0000"/>
                </a:solidFill>
              </a:rPr>
              <a:t>every</a:t>
            </a:r>
            <a:r>
              <a:rPr kumimoji="1" lang="en-US" altLang="zh-CN" dirty="0">
                <a:solidFill>
                  <a:srgbClr val="FF0000"/>
                </a:solidFill>
              </a:rPr>
              <a:t> map worker</a:t>
            </a:r>
            <a:endParaRPr kumimoji="1" lang="en-US" altLang="zh-CN" dirty="0">
              <a:solidFill>
                <a:schemeClr val="tx1"/>
              </a:solidFill>
            </a:endParaRPr>
          </a:p>
          <a:p>
            <a:pPr lvl="1"/>
            <a:endParaRPr kumimoji="1" lang="en-US" altLang="zh-CN" b="1" dirty="0">
              <a:solidFill>
                <a:srgbClr val="C00000"/>
              </a:solidFill>
            </a:endParaRPr>
          </a:p>
          <a:p>
            <a:pPr lvl="2"/>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 The Complete Picture</a:t>
            </a:r>
            <a:endParaRPr kumimoji="1" lang="zh-CN" altLang="en-US" dirty="0"/>
          </a:p>
        </p:txBody>
      </p:sp>
      <p:sp>
        <p:nvSpPr>
          <p:cNvPr id="3" name="内容占位符 2"/>
          <p:cNvSpPr>
            <a:spLocks noGrp="1"/>
          </p:cNvSpPr>
          <p:nvPr>
            <p:ph idx="1"/>
          </p:nvPr>
        </p:nvSpPr>
        <p:spPr>
          <a:xfrm>
            <a:off x="457200" y="1129308"/>
            <a:ext cx="8229600" cy="2258740"/>
          </a:xfrm>
        </p:spPr>
        <p:txBody>
          <a:bodyPr/>
          <a:lstStyle/>
          <a:p>
            <a:r>
              <a:rPr kumimoji="1" lang="en-US" altLang="zh-CN" dirty="0">
                <a:solidFill>
                  <a:srgbClr val="C00000"/>
                </a:solidFill>
              </a:rPr>
              <a:t>Step5</a:t>
            </a:r>
            <a:r>
              <a:rPr kumimoji="1" lang="en-US" altLang="zh-CN" b="0" dirty="0"/>
              <a:t>: sorting intermediate data</a:t>
            </a:r>
            <a:endParaRPr kumimoji="1" lang="en-US" altLang="zh-CN" b="0" dirty="0"/>
          </a:p>
          <a:p>
            <a:pPr lvl="1"/>
            <a:r>
              <a:rPr kumimoji="1" lang="en-US" altLang="zh-CN" dirty="0"/>
              <a:t>Notified by master about the location of intermediate files for its partition</a:t>
            </a:r>
            <a:endParaRPr kumimoji="1" lang="en-US" altLang="zh-CN" dirty="0"/>
          </a:p>
          <a:p>
            <a:pPr lvl="1"/>
            <a:r>
              <a:rPr kumimoji="1" lang="en-US" altLang="zh-CN" dirty="0"/>
              <a:t>Uses </a:t>
            </a:r>
            <a:r>
              <a:rPr kumimoji="1" lang="en-US" altLang="zh-CN" b="1" dirty="0">
                <a:solidFill>
                  <a:srgbClr val="C00000"/>
                </a:solidFill>
              </a:rPr>
              <a:t>RPCs</a:t>
            </a:r>
            <a:r>
              <a:rPr kumimoji="1" lang="en-US" altLang="zh-CN" dirty="0"/>
              <a:t> to read the data from the local disks of map workers</a:t>
            </a:r>
            <a:endParaRPr kumimoji="1" lang="en-US" altLang="zh-CN" dirty="0"/>
          </a:p>
          <a:p>
            <a:pPr lvl="1"/>
            <a:r>
              <a:rPr kumimoji="1" lang="en-US" altLang="zh-CN" b="1" dirty="0">
                <a:solidFill>
                  <a:srgbClr val="C00000"/>
                </a:solidFill>
              </a:rPr>
              <a:t>Sorts</a:t>
            </a:r>
            <a:r>
              <a:rPr kumimoji="1" lang="en-US" altLang="zh-CN" dirty="0"/>
              <a:t> the data by the intermediate keys</a:t>
            </a:r>
            <a:endParaRPr kumimoji="1" lang="en-US" altLang="zh-CN" dirty="0"/>
          </a:p>
          <a:p>
            <a:pPr lvl="1"/>
            <a:r>
              <a:rPr kumimoji="1" lang="en-US" altLang="zh-CN" dirty="0"/>
              <a:t>All occurrences of the same key are </a:t>
            </a:r>
            <a:r>
              <a:rPr kumimoji="1" lang="en-US" altLang="zh-CN" b="1" dirty="0">
                <a:solidFill>
                  <a:srgbClr val="C00000"/>
                </a:solidFill>
              </a:rPr>
              <a:t>grouped</a:t>
            </a:r>
            <a:endParaRPr kumimoji="1" lang="en-US" altLang="zh-CN" b="1" dirty="0">
              <a:solidFill>
                <a:srgbClr val="C00000"/>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ectangle 15"/>
          <p:cNvSpPr/>
          <p:nvPr/>
        </p:nvSpPr>
        <p:spPr>
          <a:xfrm>
            <a:off x="3298056" y="3816994"/>
            <a:ext cx="1985516" cy="469680"/>
          </a:xfrm>
          <a:prstGeom prst="rect">
            <a:avLst/>
          </a:prstGeom>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Intermediate file</a:t>
            </a:r>
            <a:endParaRPr lang="zh-CN" altLang="en-US" sz="1665" dirty="0">
              <a:latin typeface="Verdana" panose="020B0604030504040204" pitchFamily="34" charset="0"/>
              <a:cs typeface="Verdana" panose="020B0604030504040204" pitchFamily="34" charset="0"/>
            </a:endParaRPr>
          </a:p>
        </p:txBody>
      </p:sp>
      <p:cxnSp>
        <p:nvCxnSpPr>
          <p:cNvPr id="6" name="Straight Arrow Connector 18"/>
          <p:cNvCxnSpPr/>
          <p:nvPr/>
        </p:nvCxnSpPr>
        <p:spPr>
          <a:xfrm>
            <a:off x="2450356" y="4051834"/>
            <a:ext cx="8255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ounded Rectangle 21"/>
          <p:cNvSpPr/>
          <p:nvPr/>
        </p:nvSpPr>
        <p:spPr>
          <a:xfrm>
            <a:off x="1475656" y="3818088"/>
            <a:ext cx="1016000" cy="467492"/>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Map</a:t>
            </a:r>
            <a:br>
              <a:rPr lang="en-US" altLang="zh-CN" sz="1665" dirty="0">
                <a:latin typeface="Verdana" panose="020B0604030504040204" pitchFamily="34" charset="0"/>
                <a:ea typeface="Verdana" panose="020B0604030504040204" pitchFamily="34" charset="0"/>
                <a:cs typeface="Verdana" panose="020B0604030504040204" pitchFamily="34" charset="0"/>
              </a:rPr>
            </a:br>
            <a:r>
              <a:rPr lang="en-US" altLang="zh-CN" sz="1665" dirty="0">
                <a:latin typeface="Verdana" panose="020B0604030504040204" pitchFamily="34" charset="0"/>
                <a:ea typeface="Verdana" panose="020B0604030504040204" pitchFamily="34" charset="0"/>
                <a:cs typeface="Verdana" panose="020B0604030504040204" pitchFamily="34" charset="0"/>
              </a:rPr>
              <a:t>Worker</a:t>
            </a:r>
            <a:endParaRPr lang="zh-CN" altLang="en-US" sz="1665" dirty="0">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22"/>
          <p:cNvSpPr/>
          <p:nvPr/>
        </p:nvSpPr>
        <p:spPr>
          <a:xfrm>
            <a:off x="1331640" y="3670834"/>
            <a:ext cx="4142432" cy="762000"/>
          </a:xfrm>
          <a:prstGeom prst="round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500"/>
          </a:p>
        </p:txBody>
      </p:sp>
      <p:sp>
        <p:nvSpPr>
          <p:cNvPr id="9" name="Rectangle 23"/>
          <p:cNvSpPr/>
          <p:nvPr/>
        </p:nvSpPr>
        <p:spPr>
          <a:xfrm>
            <a:off x="3296311" y="4725700"/>
            <a:ext cx="1987262" cy="469680"/>
          </a:xfrm>
          <a:prstGeom prst="rect">
            <a:avLst/>
          </a:prstGeom>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Intermediate file</a:t>
            </a:r>
            <a:endParaRPr lang="zh-CN" altLang="en-US" sz="1665" dirty="0">
              <a:latin typeface="Verdana" panose="020B0604030504040204" pitchFamily="34" charset="0"/>
              <a:cs typeface="Verdana" panose="020B0604030504040204" pitchFamily="34" charset="0"/>
            </a:endParaRPr>
          </a:p>
        </p:txBody>
      </p:sp>
      <p:cxnSp>
        <p:nvCxnSpPr>
          <p:cNvPr id="10" name="Straight Arrow Connector 24"/>
          <p:cNvCxnSpPr/>
          <p:nvPr/>
        </p:nvCxnSpPr>
        <p:spPr>
          <a:xfrm>
            <a:off x="2450356" y="4960540"/>
            <a:ext cx="8255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ounded Rectangle 25"/>
          <p:cNvSpPr/>
          <p:nvPr/>
        </p:nvSpPr>
        <p:spPr>
          <a:xfrm>
            <a:off x="1475656" y="4726794"/>
            <a:ext cx="1016000" cy="467492"/>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Map</a:t>
            </a:r>
            <a:br>
              <a:rPr lang="en-US" altLang="zh-CN" sz="1665" dirty="0">
                <a:latin typeface="Verdana" panose="020B0604030504040204" pitchFamily="34" charset="0"/>
                <a:ea typeface="Verdana" panose="020B0604030504040204" pitchFamily="34" charset="0"/>
                <a:cs typeface="Verdana" panose="020B0604030504040204" pitchFamily="34" charset="0"/>
              </a:rPr>
            </a:br>
            <a:r>
              <a:rPr lang="en-US" altLang="zh-CN" sz="1665" dirty="0">
                <a:latin typeface="Verdana" panose="020B0604030504040204" pitchFamily="34" charset="0"/>
                <a:ea typeface="Verdana" panose="020B0604030504040204" pitchFamily="34" charset="0"/>
                <a:cs typeface="Verdana" panose="020B0604030504040204" pitchFamily="34" charset="0"/>
              </a:rPr>
              <a:t>Worker</a:t>
            </a:r>
            <a:endParaRPr lang="zh-CN" altLang="en-US" sz="1665" dirty="0">
              <a:latin typeface="Verdana" panose="020B0604030504040204" pitchFamily="34" charset="0"/>
              <a:ea typeface="Verdana" panose="020B0604030504040204" pitchFamily="34" charset="0"/>
              <a:cs typeface="Verdana" panose="020B0604030504040204" pitchFamily="34" charset="0"/>
            </a:endParaRPr>
          </a:p>
        </p:txBody>
      </p:sp>
      <p:sp>
        <p:nvSpPr>
          <p:cNvPr id="12" name="Rounded Rectangle 26"/>
          <p:cNvSpPr/>
          <p:nvPr/>
        </p:nvSpPr>
        <p:spPr>
          <a:xfrm>
            <a:off x="1331640" y="4579540"/>
            <a:ext cx="4142432" cy="762000"/>
          </a:xfrm>
          <a:prstGeom prst="round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500"/>
          </a:p>
        </p:txBody>
      </p:sp>
      <p:sp>
        <p:nvSpPr>
          <p:cNvPr id="13" name="Rounded Rectangle 27"/>
          <p:cNvSpPr/>
          <p:nvPr/>
        </p:nvSpPr>
        <p:spPr>
          <a:xfrm>
            <a:off x="6680572" y="4725700"/>
            <a:ext cx="1016000" cy="467492"/>
          </a:xfrm>
          <a:prstGeom prst="round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Reduce</a:t>
            </a:r>
            <a:br>
              <a:rPr lang="en-US" altLang="zh-CN" sz="1665" dirty="0">
                <a:latin typeface="Verdana" panose="020B0604030504040204" pitchFamily="34" charset="0"/>
                <a:ea typeface="Verdana" panose="020B0604030504040204" pitchFamily="34" charset="0"/>
                <a:cs typeface="Verdana" panose="020B0604030504040204" pitchFamily="34" charset="0"/>
              </a:rPr>
            </a:br>
            <a:r>
              <a:rPr lang="en-US" altLang="zh-CN" sz="1665" dirty="0">
                <a:latin typeface="Verdana" panose="020B0604030504040204" pitchFamily="34" charset="0"/>
                <a:ea typeface="Verdana" panose="020B0604030504040204" pitchFamily="34" charset="0"/>
                <a:cs typeface="Verdana" panose="020B0604030504040204" pitchFamily="34" charset="0"/>
              </a:rPr>
              <a:t>Worker</a:t>
            </a:r>
            <a:endParaRPr lang="zh-CN" altLang="en-US" sz="1665" dirty="0">
              <a:latin typeface="Verdana" panose="020B0604030504040204" pitchFamily="34" charset="0"/>
              <a:ea typeface="Verdana" panose="020B0604030504040204" pitchFamily="34" charset="0"/>
              <a:cs typeface="Verdana" panose="020B0604030504040204" pitchFamily="34" charset="0"/>
            </a:endParaRPr>
          </a:p>
        </p:txBody>
      </p:sp>
      <p:cxnSp>
        <p:nvCxnSpPr>
          <p:cNvPr id="14" name="Straight Arrow Connector 29"/>
          <p:cNvCxnSpPr/>
          <p:nvPr/>
        </p:nvCxnSpPr>
        <p:spPr>
          <a:xfrm>
            <a:off x="5283572" y="3944540"/>
            <a:ext cx="1397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30"/>
          <p:cNvCxnSpPr/>
          <p:nvPr/>
        </p:nvCxnSpPr>
        <p:spPr>
          <a:xfrm>
            <a:off x="5283572" y="5087541"/>
            <a:ext cx="1397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ounded Rectangle 32"/>
          <p:cNvSpPr/>
          <p:nvPr/>
        </p:nvSpPr>
        <p:spPr>
          <a:xfrm>
            <a:off x="6680572" y="3819182"/>
            <a:ext cx="1016000" cy="467492"/>
          </a:xfrm>
          <a:prstGeom prst="round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Reduce</a:t>
            </a:r>
            <a:br>
              <a:rPr lang="en-US" altLang="zh-CN" sz="1665" dirty="0">
                <a:latin typeface="Verdana" panose="020B0604030504040204" pitchFamily="34" charset="0"/>
                <a:ea typeface="Verdana" panose="020B0604030504040204" pitchFamily="34" charset="0"/>
                <a:cs typeface="Verdana" panose="020B0604030504040204" pitchFamily="34" charset="0"/>
              </a:rPr>
            </a:br>
            <a:r>
              <a:rPr lang="en-US" altLang="zh-CN" sz="1665" dirty="0">
                <a:latin typeface="Verdana" panose="020B0604030504040204" pitchFamily="34" charset="0"/>
                <a:ea typeface="Verdana" panose="020B0604030504040204" pitchFamily="34" charset="0"/>
                <a:cs typeface="Verdana" panose="020B0604030504040204" pitchFamily="34" charset="0"/>
              </a:rPr>
              <a:t>Worker</a:t>
            </a:r>
            <a:endParaRPr lang="zh-CN" altLang="en-US" sz="1665" dirty="0">
              <a:latin typeface="Verdana" panose="020B0604030504040204" pitchFamily="34" charset="0"/>
              <a:ea typeface="Verdana" panose="020B0604030504040204" pitchFamily="34" charset="0"/>
              <a:cs typeface="Verdana" panose="020B0604030504040204" pitchFamily="34" charset="0"/>
            </a:endParaRPr>
          </a:p>
        </p:txBody>
      </p:sp>
      <p:cxnSp>
        <p:nvCxnSpPr>
          <p:cNvPr id="17" name="Straight Arrow Connector 35"/>
          <p:cNvCxnSpPr>
            <a:stCxn id="9" idx="3"/>
            <a:endCxn id="16" idx="1"/>
          </p:cNvCxnSpPr>
          <p:nvPr/>
        </p:nvCxnSpPr>
        <p:spPr>
          <a:xfrm flipV="1">
            <a:off x="5283573" y="4052928"/>
            <a:ext cx="1396999" cy="90761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39"/>
          <p:cNvCxnSpPr>
            <a:stCxn id="5" idx="3"/>
            <a:endCxn id="13" idx="1"/>
          </p:cNvCxnSpPr>
          <p:nvPr/>
        </p:nvCxnSpPr>
        <p:spPr>
          <a:xfrm>
            <a:off x="5283572" y="4051834"/>
            <a:ext cx="1397000" cy="90761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43"/>
          <p:cNvSpPr/>
          <p:nvPr/>
        </p:nvSpPr>
        <p:spPr>
          <a:xfrm>
            <a:off x="2513856" y="3756882"/>
            <a:ext cx="721672" cy="605422"/>
          </a:xfrm>
          <a:prstGeom prst="rect">
            <a:avLst/>
          </a:prstGeom>
        </p:spPr>
        <p:txBody>
          <a:bodyPr wrap="none">
            <a:spAutoFit/>
          </a:bodyPr>
          <a:lstStyle/>
          <a:p>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local</a:t>
            </a:r>
            <a:b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br>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write</a:t>
            </a:r>
            <a:endParaRPr lang="zh-CN" altLang="en-US" sz="1665" dirty="0"/>
          </a:p>
        </p:txBody>
      </p:sp>
      <p:sp>
        <p:nvSpPr>
          <p:cNvPr id="20" name="Rectangle 44"/>
          <p:cNvSpPr/>
          <p:nvPr/>
        </p:nvSpPr>
        <p:spPr>
          <a:xfrm>
            <a:off x="2512110" y="4665588"/>
            <a:ext cx="721672" cy="605422"/>
          </a:xfrm>
          <a:prstGeom prst="rect">
            <a:avLst/>
          </a:prstGeom>
        </p:spPr>
        <p:txBody>
          <a:bodyPr wrap="none">
            <a:spAutoFit/>
          </a:bodyPr>
          <a:lstStyle/>
          <a:p>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local</a:t>
            </a:r>
            <a:b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br>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write</a:t>
            </a:r>
            <a:endParaRPr lang="zh-CN" altLang="en-US" sz="1665" dirty="0"/>
          </a:p>
        </p:txBody>
      </p:sp>
      <p:sp>
        <p:nvSpPr>
          <p:cNvPr id="21" name="Rectangle 46"/>
          <p:cNvSpPr/>
          <p:nvPr/>
        </p:nvSpPr>
        <p:spPr>
          <a:xfrm>
            <a:off x="5553491" y="3649588"/>
            <a:ext cx="952505" cy="605422"/>
          </a:xfrm>
          <a:prstGeom prst="rect">
            <a:avLst/>
          </a:prstGeom>
        </p:spPr>
        <p:txBody>
          <a:bodyPr wrap="none">
            <a:spAutoFit/>
          </a:bodyPr>
          <a:lstStyle/>
          <a:p>
            <a:pPr algn="ctr"/>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remote</a:t>
            </a:r>
            <a:b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br>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read</a:t>
            </a:r>
            <a:endParaRPr lang="zh-CN" altLang="en-US" sz="1665" dirty="0"/>
          </a:p>
        </p:txBody>
      </p:sp>
      <p:sp>
        <p:nvSpPr>
          <p:cNvPr id="22" name="Rectangle 49"/>
          <p:cNvSpPr/>
          <p:nvPr/>
        </p:nvSpPr>
        <p:spPr>
          <a:xfrm>
            <a:off x="5553491" y="4770040"/>
            <a:ext cx="952505" cy="605422"/>
          </a:xfrm>
          <a:prstGeom prst="rect">
            <a:avLst/>
          </a:prstGeom>
        </p:spPr>
        <p:txBody>
          <a:bodyPr wrap="none">
            <a:spAutoFit/>
          </a:bodyPr>
          <a:lstStyle/>
          <a:p>
            <a:pPr algn="ctr"/>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remote</a:t>
            </a:r>
            <a:b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br>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read</a:t>
            </a:r>
            <a:endParaRPr lang="zh-CN" altLang="en-US" sz="1665"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 The Complete Picture</a:t>
            </a:r>
            <a:endParaRPr kumimoji="1" lang="zh-CN" altLang="en-US" dirty="0"/>
          </a:p>
        </p:txBody>
      </p:sp>
      <p:sp>
        <p:nvSpPr>
          <p:cNvPr id="3" name="内容占位符 2"/>
          <p:cNvSpPr>
            <a:spLocks noGrp="1"/>
          </p:cNvSpPr>
          <p:nvPr>
            <p:ph idx="1"/>
          </p:nvPr>
        </p:nvSpPr>
        <p:spPr/>
        <p:txBody>
          <a:bodyPr/>
          <a:lstStyle/>
          <a:p>
            <a:r>
              <a:rPr kumimoji="1" lang="en-US" altLang="zh-CN" dirty="0">
                <a:solidFill>
                  <a:srgbClr val="C00000"/>
                </a:solidFill>
              </a:rPr>
              <a:t>Step6</a:t>
            </a:r>
            <a:r>
              <a:rPr kumimoji="1" lang="en-US" altLang="zh-CN" b="0" dirty="0"/>
              <a:t>: reduce task</a:t>
            </a:r>
            <a:endParaRPr kumimoji="1" lang="en-US" altLang="zh-CN" b="0" dirty="0"/>
          </a:p>
          <a:p>
            <a:pPr lvl="1"/>
            <a:r>
              <a:rPr kumimoji="1" lang="en-US" altLang="zh-CN" dirty="0"/>
              <a:t>Groups data with a unique intermediate key</a:t>
            </a:r>
            <a:endParaRPr kumimoji="1" lang="en-US" altLang="zh-CN" dirty="0"/>
          </a:p>
          <a:p>
            <a:pPr lvl="1"/>
            <a:r>
              <a:rPr kumimoji="1" lang="en-US" altLang="zh-CN" dirty="0"/>
              <a:t>User’s </a:t>
            </a:r>
            <a:r>
              <a:rPr kumimoji="1" lang="en-US" altLang="zh-CN" dirty="0">
                <a:latin typeface="Courier New" panose="02070309020205020404" pitchFamily="49" charset="0"/>
                <a:cs typeface="Courier New" panose="02070309020205020404" pitchFamily="49" charset="0"/>
              </a:rPr>
              <a:t>Reduce</a:t>
            </a:r>
            <a:r>
              <a:rPr kumimoji="1" lang="en-US" altLang="zh-CN" dirty="0"/>
              <a:t> function is given the key and the set of intermediate values for that key</a:t>
            </a:r>
            <a:endParaRPr kumimoji="1" lang="en-US" altLang="zh-CN" dirty="0"/>
          </a:p>
          <a:p>
            <a:pPr lvl="2"/>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&lt;key, (value1, value2, ...)&gt;</a:t>
            </a:r>
            <a:endPar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lvl="1"/>
            <a:r>
              <a:rPr lang="en-US" altLang="zh-TW" sz="1600" dirty="0">
                <a:solidFill>
                  <a:prstClr val="black"/>
                </a:solidFill>
                <a:latin typeface="Verdana" panose="020B0604030504040204" pitchFamily="34" charset="0"/>
                <a:ea typeface="Verdana" panose="020B0604030504040204" pitchFamily="34" charset="0"/>
                <a:cs typeface="Verdana" panose="020B0604030504040204" pitchFamily="34" charset="0"/>
              </a:rPr>
              <a:t>The output is </a:t>
            </a:r>
            <a:r>
              <a:rPr lang="en-US" altLang="zh-TW" sz="1600" dirty="0">
                <a:solidFill>
                  <a:srgbClr val="FF0000"/>
                </a:solidFill>
                <a:latin typeface="Verdana" panose="020B0604030504040204" pitchFamily="34" charset="0"/>
                <a:ea typeface="Verdana" panose="020B0604030504040204" pitchFamily="34" charset="0"/>
                <a:cs typeface="Verdana" panose="020B0604030504040204" pitchFamily="34" charset="0"/>
              </a:rPr>
              <a:t>appended</a:t>
            </a:r>
            <a:r>
              <a:rPr lang="en-US" altLang="zh-TW" sz="1600" dirty="0">
                <a:solidFill>
                  <a:prstClr val="black"/>
                </a:solidFill>
                <a:latin typeface="Verdana" panose="020B0604030504040204" pitchFamily="34" charset="0"/>
                <a:ea typeface="Verdana" panose="020B0604030504040204" pitchFamily="34" charset="0"/>
                <a:cs typeface="Verdana" panose="020B0604030504040204" pitchFamily="34" charset="0"/>
              </a:rPr>
              <a:t> to an output file</a:t>
            </a:r>
            <a:endParaRPr lang="en-US" altLang="zh-TW" sz="16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lvl="1"/>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ectangle 28"/>
          <p:cNvSpPr/>
          <p:nvPr/>
        </p:nvSpPr>
        <p:spPr>
          <a:xfrm>
            <a:off x="2032001" y="3619501"/>
            <a:ext cx="1587499" cy="489114"/>
          </a:xfrm>
          <a:prstGeom prst="rect">
            <a:avLst/>
          </a:prstGeom>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Intermediate file</a:t>
            </a:r>
            <a:endParaRPr lang="zh-CN" altLang="en-US" sz="1665" dirty="0">
              <a:latin typeface="Verdana" panose="020B0604030504040204" pitchFamily="34" charset="0"/>
              <a:cs typeface="Verdana" panose="020B0604030504040204" pitchFamily="34" charset="0"/>
            </a:endParaRPr>
          </a:p>
        </p:txBody>
      </p:sp>
      <p:cxnSp>
        <p:nvCxnSpPr>
          <p:cNvPr id="6" name="Straight Arrow Connector 36"/>
          <p:cNvCxnSpPr>
            <a:stCxn id="5" idx="3"/>
          </p:cNvCxnSpPr>
          <p:nvPr/>
        </p:nvCxnSpPr>
        <p:spPr>
          <a:xfrm>
            <a:off x="3619499" y="3864058"/>
            <a:ext cx="1103587" cy="51442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37"/>
          <p:cNvCxnSpPr>
            <a:stCxn id="12" idx="3"/>
            <a:endCxn id="9" idx="1"/>
          </p:cNvCxnSpPr>
          <p:nvPr/>
        </p:nvCxnSpPr>
        <p:spPr>
          <a:xfrm>
            <a:off x="3619499" y="4506993"/>
            <a:ext cx="1103587"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 name="Group 50"/>
          <p:cNvGrpSpPr/>
          <p:nvPr/>
        </p:nvGrpSpPr>
        <p:grpSpPr>
          <a:xfrm>
            <a:off x="4723086" y="4217958"/>
            <a:ext cx="2692181" cy="578069"/>
            <a:chOff x="3124200" y="5128395"/>
            <a:chExt cx="3230617" cy="693683"/>
          </a:xfrm>
        </p:grpSpPr>
        <p:sp>
          <p:nvSpPr>
            <p:cNvPr id="9" name="Rounded Rectangle 33"/>
            <p:cNvSpPr/>
            <p:nvPr/>
          </p:nvSpPr>
          <p:spPr>
            <a:xfrm>
              <a:off x="3124200" y="5194742"/>
              <a:ext cx="1219200" cy="560990"/>
            </a:xfrm>
            <a:prstGeom prst="round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Reduce</a:t>
              </a:r>
              <a:br>
                <a:rPr lang="en-US" altLang="zh-CN" sz="1665" dirty="0">
                  <a:latin typeface="Verdana" panose="020B0604030504040204" pitchFamily="34" charset="0"/>
                  <a:ea typeface="Verdana" panose="020B0604030504040204" pitchFamily="34" charset="0"/>
                  <a:cs typeface="Verdana" panose="020B0604030504040204" pitchFamily="34" charset="0"/>
                </a:rPr>
              </a:br>
              <a:r>
                <a:rPr lang="en-US" altLang="zh-CN" sz="1665" dirty="0">
                  <a:latin typeface="Verdana" panose="020B0604030504040204" pitchFamily="34" charset="0"/>
                  <a:ea typeface="Verdana" panose="020B0604030504040204" pitchFamily="34" charset="0"/>
                  <a:cs typeface="Verdana" panose="020B0604030504040204" pitchFamily="34" charset="0"/>
                </a:rPr>
                <a:t>Worker</a:t>
              </a:r>
              <a:endParaRPr lang="zh-CN" altLang="en-US" sz="1665"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34"/>
            <p:cNvSpPr/>
            <p:nvPr/>
          </p:nvSpPr>
          <p:spPr>
            <a:xfrm>
              <a:off x="5364217" y="5128395"/>
              <a:ext cx="990600" cy="693683"/>
            </a:xfrm>
            <a:prstGeom prst="rect">
              <a:avLst/>
            </a:prstGeom>
            <a:ln w="38100">
              <a:solidFill>
                <a:schemeClr val="tx1"/>
              </a:solidFill>
            </a:ln>
          </p:spPr>
          <p:style>
            <a:lnRef idx="1">
              <a:schemeClr val="accent1"/>
            </a:lnRef>
            <a:fillRef idx="2">
              <a:schemeClr val="accent1"/>
            </a:fillRef>
            <a:effectRef idx="1">
              <a:schemeClr val="accent1"/>
            </a:effectRef>
            <a:fontRef idx="minor">
              <a:schemeClr val="dk1"/>
            </a:fontRef>
          </p:style>
          <p:txBody>
            <a:bodyPr wrap="none" bIns="0" rtlCol="0" anchor="ctr"/>
            <a:lstStyle/>
            <a:p>
              <a:pPr algn="ctr">
                <a:lnSpc>
                  <a:spcPct val="80000"/>
                </a:lnSpc>
              </a:pPr>
              <a:r>
                <a:rPr lang="en-US" altLang="zh-CN" sz="1665" dirty="0">
                  <a:solidFill>
                    <a:schemeClr val="tx1"/>
                  </a:solidFill>
                  <a:latin typeface="Verdana" panose="020B0604030504040204" pitchFamily="34" charset="0"/>
                  <a:ea typeface="Verdana" panose="020B0604030504040204" pitchFamily="34" charset="0"/>
                  <a:cs typeface="Verdana" panose="020B0604030504040204" pitchFamily="34" charset="0"/>
                </a:rPr>
                <a:t>Output</a:t>
              </a:r>
              <a:endParaRPr lang="en-US" altLang="zh-CN" sz="1665"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ctr">
                <a:lnSpc>
                  <a:spcPct val="80000"/>
                </a:lnSpc>
              </a:pPr>
              <a:r>
                <a:rPr lang="en-US" altLang="zh-CN" sz="1665" dirty="0">
                  <a:solidFill>
                    <a:schemeClr val="tx1"/>
                  </a:solidFill>
                  <a:latin typeface="Verdana" panose="020B0604030504040204" pitchFamily="34" charset="0"/>
                  <a:ea typeface="Verdana" panose="020B0604030504040204" pitchFamily="34" charset="0"/>
                  <a:cs typeface="Verdana" panose="020B0604030504040204" pitchFamily="34" charset="0"/>
                </a:rPr>
                <a:t>File 1</a:t>
              </a:r>
              <a:endParaRPr lang="zh-CN" altLang="en-US" sz="1665" dirty="0">
                <a:solidFill>
                  <a:schemeClr val="tx1"/>
                </a:solidFill>
                <a:latin typeface="Verdana" panose="020B0604030504040204" pitchFamily="34" charset="0"/>
                <a:cs typeface="Verdana" panose="020B0604030504040204" pitchFamily="34" charset="0"/>
              </a:endParaRPr>
            </a:p>
          </p:txBody>
        </p:sp>
        <p:cxnSp>
          <p:nvCxnSpPr>
            <p:cNvPr id="11" name="Straight Arrow Connector 38"/>
            <p:cNvCxnSpPr>
              <a:stCxn id="9" idx="3"/>
              <a:endCxn id="10" idx="1"/>
            </p:cNvCxnSpPr>
            <p:nvPr/>
          </p:nvCxnSpPr>
          <p:spPr>
            <a:xfrm>
              <a:off x="4343400" y="5475237"/>
              <a:ext cx="1020817"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 name="Rectangle 41"/>
          <p:cNvSpPr/>
          <p:nvPr/>
        </p:nvSpPr>
        <p:spPr>
          <a:xfrm>
            <a:off x="2032001" y="4262436"/>
            <a:ext cx="1587499" cy="489114"/>
          </a:xfrm>
          <a:prstGeom prst="rect">
            <a:avLst/>
          </a:prstGeom>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Intermediate file</a:t>
            </a:r>
            <a:endParaRPr lang="zh-CN" altLang="en-US" sz="1665" dirty="0">
              <a:latin typeface="Verdana" panose="020B0604030504040204" pitchFamily="34" charset="0"/>
              <a:cs typeface="Verdana" panose="020B0604030504040204" pitchFamily="34" charset="0"/>
            </a:endParaRPr>
          </a:p>
        </p:txBody>
      </p:sp>
      <p:sp>
        <p:nvSpPr>
          <p:cNvPr id="13" name="Rectangle 42"/>
          <p:cNvSpPr/>
          <p:nvPr/>
        </p:nvSpPr>
        <p:spPr>
          <a:xfrm>
            <a:off x="2032001" y="4905370"/>
            <a:ext cx="1587499" cy="489114"/>
          </a:xfrm>
          <a:prstGeom prst="rect">
            <a:avLst/>
          </a:prstGeom>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Intermediate file</a:t>
            </a:r>
            <a:endParaRPr lang="zh-CN" altLang="en-US" sz="1665" dirty="0">
              <a:latin typeface="Verdana" panose="020B0604030504040204" pitchFamily="34" charset="0"/>
              <a:cs typeface="Verdana" panose="020B0604030504040204" pitchFamily="34" charset="0"/>
            </a:endParaRPr>
          </a:p>
        </p:txBody>
      </p:sp>
      <p:sp>
        <p:nvSpPr>
          <p:cNvPr id="14" name="Rectangle 52"/>
          <p:cNvSpPr/>
          <p:nvPr/>
        </p:nvSpPr>
        <p:spPr>
          <a:xfrm>
            <a:off x="3596005" y="4212694"/>
            <a:ext cx="952505" cy="605422"/>
          </a:xfrm>
          <a:prstGeom prst="rect">
            <a:avLst/>
          </a:prstGeom>
        </p:spPr>
        <p:txBody>
          <a:bodyPr wrap="none">
            <a:spAutoFit/>
          </a:bodyPr>
          <a:lstStyle/>
          <a:p>
            <a:pPr algn="ctr"/>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remote</a:t>
            </a:r>
            <a:b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br>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read</a:t>
            </a:r>
            <a:endParaRPr lang="zh-CN" altLang="en-US" sz="1665" dirty="0"/>
          </a:p>
        </p:txBody>
      </p:sp>
      <p:cxnSp>
        <p:nvCxnSpPr>
          <p:cNvPr id="15" name="Straight Arrow Connector 56"/>
          <p:cNvCxnSpPr>
            <a:stCxn id="13" idx="3"/>
          </p:cNvCxnSpPr>
          <p:nvPr/>
        </p:nvCxnSpPr>
        <p:spPr>
          <a:xfrm flipV="1">
            <a:off x="3619499" y="4632484"/>
            <a:ext cx="1103587" cy="51744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61"/>
          <p:cNvSpPr/>
          <p:nvPr/>
        </p:nvSpPr>
        <p:spPr>
          <a:xfrm>
            <a:off x="5803590" y="4187983"/>
            <a:ext cx="721672" cy="348878"/>
          </a:xfrm>
          <a:prstGeom prst="rect">
            <a:avLst/>
          </a:prstGeom>
        </p:spPr>
        <p:txBody>
          <a:bodyPr wrap="none">
            <a:spAutoFit/>
          </a:bodyPr>
          <a:lstStyle/>
          <a:p>
            <a:pPr algn="ctr"/>
            <a:r>
              <a:rPr lang="en-US" altLang="zh-CN" sz="1665" dirty="0">
                <a:solidFill>
                  <a:schemeClr val="dk1"/>
                </a:solidFill>
                <a:latin typeface="Verdana" panose="020B0604030504040204" pitchFamily="34" charset="0"/>
                <a:ea typeface="Verdana" panose="020B0604030504040204" pitchFamily="34" charset="0"/>
                <a:cs typeface="Verdana" panose="020B0604030504040204" pitchFamily="34" charset="0"/>
              </a:rPr>
              <a:t>write</a:t>
            </a:r>
            <a:endParaRPr lang="zh-CN" altLang="en-US" sz="1665"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 The Complete Picture</a:t>
            </a:r>
            <a:endParaRPr kumimoji="1" lang="zh-CN" altLang="en-US" dirty="0"/>
          </a:p>
        </p:txBody>
      </p:sp>
      <p:sp>
        <p:nvSpPr>
          <p:cNvPr id="3" name="内容占位符 2"/>
          <p:cNvSpPr>
            <a:spLocks noGrp="1"/>
          </p:cNvSpPr>
          <p:nvPr>
            <p:ph idx="1"/>
          </p:nvPr>
        </p:nvSpPr>
        <p:spPr/>
        <p:txBody>
          <a:bodyPr/>
          <a:lstStyle/>
          <a:p>
            <a:r>
              <a:rPr kumimoji="1" lang="en-US" altLang="zh-CN" dirty="0">
                <a:solidFill>
                  <a:schemeClr val="accent1"/>
                </a:solidFill>
              </a:rPr>
              <a:t>Step7</a:t>
            </a:r>
            <a:r>
              <a:rPr kumimoji="1" lang="en-US" altLang="zh-CN" b="0" dirty="0"/>
              <a:t>: return to user</a:t>
            </a:r>
            <a:endParaRPr kumimoji="1" lang="en-US" altLang="zh-CN" b="0" dirty="0"/>
          </a:p>
          <a:p>
            <a:pPr lvl="1"/>
            <a:r>
              <a:rPr kumimoji="1" lang="en-US" altLang="zh-CN" dirty="0"/>
              <a:t>When all map and reduce tasks have completed</a:t>
            </a:r>
            <a:endParaRPr kumimoji="1" lang="en-US" altLang="zh-CN" dirty="0"/>
          </a:p>
          <a:p>
            <a:pPr lvl="1"/>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Master wakes up the user program</a:t>
            </a:r>
            <a:endPar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lvl="1"/>
            <a:r>
              <a:rPr kumimoji="1" lang="en-US" altLang="zh-CN" dirty="0"/>
              <a:t>The </a:t>
            </a:r>
            <a:r>
              <a:rPr kumimoji="1" lang="en-US" altLang="zh-CN" b="1" dirty="0">
                <a:solidFill>
                  <a:srgbClr val="C00000"/>
                </a:solidFill>
              </a:rPr>
              <a:t>MapReduce</a:t>
            </a:r>
            <a:r>
              <a:rPr kumimoji="1" lang="en-US" altLang="zh-CN" dirty="0"/>
              <a:t> call in the user program returns, and the program can resume execution</a:t>
            </a:r>
            <a:endParaRPr kumimoji="1" lang="en-US" altLang="zh-CN" dirty="0"/>
          </a:p>
          <a:p>
            <a:pPr lvl="2"/>
            <a:r>
              <a:rPr kumimoji="1" lang="en-US" altLang="zh-CN" dirty="0"/>
              <a:t>Output of MapReduce is available in R output files</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a:t>
            </a:r>
            <a:r>
              <a:rPr kumimoji="1" lang="zh-CN" altLang="en-US" dirty="0"/>
              <a:t> </a:t>
            </a:r>
            <a:r>
              <a:rPr kumimoji="1" lang="en-US" altLang="zh-CN" dirty="0"/>
              <a:t>The desire model</a:t>
            </a:r>
            <a:r>
              <a:rPr kumimoji="1" lang="zh-CN" altLang="en-US" dirty="0"/>
              <a:t> </a:t>
            </a:r>
            <a:r>
              <a:rPr kumimoji="1" lang="en-US" altLang="zh-CN" dirty="0"/>
              <a:t>-- sequential</a:t>
            </a:r>
            <a:r>
              <a:rPr kumimoji="1" lang="zh-CN" altLang="en-US" dirty="0"/>
              <a:t> </a:t>
            </a:r>
            <a:r>
              <a:rPr kumimoji="1" lang="en-US" altLang="zh-CN" dirty="0"/>
              <a:t>consistency </a:t>
            </a:r>
            <a:endParaRPr kumimoji="1" lang="zh-CN" altLang="en-US" dirty="0"/>
          </a:p>
        </p:txBody>
      </p:sp>
      <p:sp>
        <p:nvSpPr>
          <p:cNvPr id="3" name="内容占位符 2"/>
          <p:cNvSpPr>
            <a:spLocks noGrp="1"/>
          </p:cNvSpPr>
          <p:nvPr>
            <p:ph idx="1"/>
          </p:nvPr>
        </p:nvSpPr>
        <p:spPr/>
        <p:txBody>
          <a:bodyPr/>
          <a:lstStyle/>
          <a:p>
            <a:r>
              <a:rPr kumimoji="1" lang="en-US" altLang="zh-CN" dirty="0"/>
              <a:t>The rules (informally) are defined as sequential consistency: </a:t>
            </a:r>
            <a:endParaRPr kumimoji="1" lang="en-US" altLang="zh-CN" dirty="0"/>
          </a:p>
          <a:p>
            <a:r>
              <a:rPr kumimoji="1" lang="en-US" altLang="zh-CN" b="0" dirty="0"/>
              <a:t>Rule-1. Each read gets the latest write memory </a:t>
            </a:r>
            <a:endParaRPr kumimoji="1" lang="en-US" altLang="zh-CN" b="0" dirty="0"/>
          </a:p>
          <a:p>
            <a:r>
              <a:rPr kumimoji="1" lang="en-US" altLang="zh-CN" b="0" dirty="0"/>
              <a:t>Rule-2. All operations at one CPU have the execution order of the program </a:t>
            </a:r>
            <a:endParaRPr kumimoji="1" lang="en-US" altLang="zh-CN" b="0" dirty="0"/>
          </a:p>
          <a:p>
            <a:r>
              <a:rPr kumimoji="1" lang="en-US" altLang="zh-CN" dirty="0"/>
              <a:t>Sequential consistency dates to </a:t>
            </a:r>
            <a:r>
              <a:rPr lang="en-GB" altLang="zh-CN" dirty="0" err="1"/>
              <a:t>Lamport's</a:t>
            </a:r>
            <a:r>
              <a:rPr lang="en-GB" altLang="zh-CN" dirty="0"/>
              <a:t> 1979 paper</a:t>
            </a:r>
            <a:endParaRPr lang="en-GB" altLang="zh-CN" dirty="0"/>
          </a:p>
          <a:p>
            <a:pPr lvl="1"/>
            <a:r>
              <a:rPr kumimoji="1" lang="en-GB" altLang="zh-CN" dirty="0"/>
              <a:t>Our informal definition is slightly stronger than the original definition </a:t>
            </a:r>
            <a:endParaRPr kumimoji="1" lang="en-US" altLang="zh-CN" dirty="0"/>
          </a:p>
          <a:p>
            <a:endParaRPr kumimoji="1" lang="en-US" altLang="zh-CN"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86427" y="3975838"/>
            <a:ext cx="4536504" cy="1529958"/>
          </a:xfrm>
          <a:prstGeom prst="rect">
            <a:avLst/>
          </a:prstGeom>
        </p:spPr>
      </p:pic>
      <p:pic>
        <p:nvPicPr>
          <p:cNvPr id="6" name="Picture 2" descr="“Leslie Lamport”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058" y="4289473"/>
            <a:ext cx="870578" cy="11090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Recall MapReduce</a:t>
            </a:r>
            <a:r>
              <a:rPr kumimoji="1" lang="zh-CN" altLang="en-US" dirty="0"/>
              <a:t> </a:t>
            </a:r>
            <a:r>
              <a:rPr kumimoji="1" lang="en-US" altLang="zh-CN" dirty="0"/>
              <a:t>example</a:t>
            </a:r>
            <a:r>
              <a:rPr kumimoji="1" lang="zh-CN" altLang="en-US" dirty="0"/>
              <a:t>：</a:t>
            </a:r>
            <a:r>
              <a:rPr kumimoji="1" lang="en-US" altLang="zh-CN" dirty="0"/>
              <a:t>Word</a:t>
            </a:r>
            <a:r>
              <a:rPr kumimoji="1" lang="zh-CN" altLang="en-US" dirty="0"/>
              <a:t> </a:t>
            </a:r>
            <a:r>
              <a:rPr kumimoji="1" lang="en-US" altLang="zh-CN" dirty="0"/>
              <a:t>count</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11" name="内容占位符 10"/>
          <p:cNvSpPr>
            <a:spLocks noGrp="1"/>
          </p:cNvSpPr>
          <p:nvPr>
            <p:ph idx="1"/>
          </p:nvPr>
        </p:nvSpPr>
        <p:spPr>
          <a:xfrm>
            <a:off x="457200" y="1993404"/>
            <a:ext cx="8229600" cy="2907540"/>
          </a:xfrm>
        </p:spPr>
        <p:txBody>
          <a:bodyPr/>
          <a:lstStyle/>
          <a:p>
            <a:r>
              <a:rPr lang="en-US" altLang="zh-CN" dirty="0"/>
              <a:t>Map:</a:t>
            </a:r>
            <a:endParaRPr lang="en-US" altLang="zh-CN" dirty="0"/>
          </a:p>
          <a:p>
            <a:pPr lvl="1"/>
            <a:r>
              <a:rPr lang="en-US" altLang="zh-CN" dirty="0"/>
              <a:t>Parse data and emit each word with a count (1)</a:t>
            </a:r>
            <a:endParaRPr lang="en-US" altLang="zh-CN" dirty="0"/>
          </a:p>
          <a:p>
            <a:r>
              <a:rPr lang="en-US" altLang="zh-CN" dirty="0"/>
              <a:t>Reduce:</a:t>
            </a:r>
            <a:endParaRPr lang="en-US" altLang="zh-CN" dirty="0"/>
          </a:p>
          <a:p>
            <a:pPr lvl="1"/>
            <a:r>
              <a:rPr lang="en-US" altLang="zh-CN" dirty="0"/>
              <a:t>Sort: sort by keys (words)</a:t>
            </a:r>
            <a:endParaRPr lang="en-US" altLang="zh-CN" dirty="0"/>
          </a:p>
          <a:p>
            <a:pPr lvl="1"/>
            <a:r>
              <a:rPr lang="en-US" altLang="zh-CN" dirty="0"/>
              <a:t>Reduce: sum together counts each key (words)</a:t>
            </a:r>
            <a:endParaRPr lang="en-US" altLang="zh-CN" dirty="0"/>
          </a:p>
        </p:txBody>
      </p:sp>
      <p:sp>
        <p:nvSpPr>
          <p:cNvPr id="12" name="TextBox 4"/>
          <p:cNvSpPr txBox="1"/>
          <p:nvPr/>
        </p:nvSpPr>
        <p:spPr>
          <a:xfrm>
            <a:off x="723900" y="4280962"/>
            <a:ext cx="3630448" cy="924740"/>
          </a:xfrm>
          <a:prstGeom prst="rect">
            <a:avLst/>
          </a:prstGeom>
          <a:noFill/>
        </p:spPr>
        <p:txBody>
          <a:bodyPr wrap="square" rtlCol="0">
            <a:spAutoFit/>
          </a:bodyPr>
          <a:lstStyle/>
          <a:p>
            <a:pPr>
              <a:lnSpc>
                <a:spcPct val="120000"/>
              </a:lnSpc>
            </a:pPr>
            <a:r>
              <a:rPr lang="en-US" altLang="zh-CN" sz="1665" b="1" dirty="0">
                <a:solidFill>
                  <a:srgbClr val="FF0066"/>
                </a:solidFill>
                <a:latin typeface="Verdana" panose="020B0604030504040204" pitchFamily="34" charset="0"/>
              </a:rPr>
              <a:t>map</a:t>
            </a:r>
            <a:r>
              <a:rPr lang="en-US" altLang="zh-CN" sz="1665" dirty="0">
                <a:solidFill>
                  <a:srgbClr val="FF0066"/>
                </a:solidFill>
                <a:latin typeface="Verdana" panose="020B0604030504040204" pitchFamily="34" charset="0"/>
              </a:rPr>
              <a:t> </a:t>
            </a:r>
            <a:r>
              <a:rPr lang="en-US" altLang="zh-CN" sz="1500" dirty="0">
                <a:solidFill>
                  <a:srgbClr val="FF0066"/>
                </a:solidFill>
                <a:latin typeface="Verdana" panose="020B0604030504040204" pitchFamily="34" charset="0"/>
              </a:rPr>
              <a:t>(String key, String value)</a:t>
            </a:r>
            <a:endParaRPr lang="en-US" altLang="zh-CN" sz="1500" dirty="0">
              <a:solidFill>
                <a:srgbClr val="FF0066"/>
              </a:solidFill>
              <a:latin typeface="Verdana" panose="020B0604030504040204" pitchFamily="34" charset="0"/>
            </a:endParaRPr>
          </a:p>
          <a:p>
            <a:pPr lvl="1">
              <a:lnSpc>
                <a:spcPct val="120000"/>
              </a:lnSpc>
            </a:pPr>
            <a:r>
              <a:rPr lang="en-US" altLang="zh-CN" sz="1500" dirty="0">
                <a:solidFill>
                  <a:srgbClr val="FF0066"/>
                </a:solidFill>
                <a:latin typeface="Verdana" panose="020B0604030504040204" pitchFamily="34" charset="0"/>
              </a:rPr>
              <a:t>for each word w in value</a:t>
            </a:r>
            <a:endParaRPr lang="en-US" altLang="zh-CN" sz="1500" dirty="0">
              <a:solidFill>
                <a:srgbClr val="FF0066"/>
              </a:solidFill>
              <a:latin typeface="Verdana" panose="020B0604030504040204" pitchFamily="34" charset="0"/>
            </a:endParaRPr>
          </a:p>
          <a:p>
            <a:pPr lvl="1">
              <a:lnSpc>
                <a:spcPct val="120000"/>
              </a:lnSpc>
            </a:pPr>
            <a:r>
              <a:rPr lang="en-US" altLang="zh-CN" sz="1500" dirty="0">
                <a:solidFill>
                  <a:srgbClr val="FF0066"/>
                </a:solidFill>
                <a:latin typeface="Verdana" panose="020B0604030504040204" pitchFamily="34" charset="0"/>
              </a:rPr>
              <a:t>	</a:t>
            </a:r>
            <a:r>
              <a:rPr lang="en-US" altLang="zh-CN" sz="1500" i="1" dirty="0" err="1">
                <a:solidFill>
                  <a:srgbClr val="FF0066"/>
                </a:solidFill>
                <a:latin typeface="Verdana" panose="020B0604030504040204" pitchFamily="34" charset="0"/>
              </a:rPr>
              <a:t>EmitIntermediate</a:t>
            </a:r>
            <a:r>
              <a:rPr lang="en-US" altLang="zh-CN" sz="1500" dirty="0">
                <a:solidFill>
                  <a:srgbClr val="FF0066"/>
                </a:solidFill>
                <a:latin typeface="Verdana" panose="020B0604030504040204" pitchFamily="34" charset="0"/>
              </a:rPr>
              <a:t> (w, “1”);</a:t>
            </a:r>
            <a:endParaRPr lang="en-US" altLang="zh-CN" sz="1500" dirty="0">
              <a:solidFill>
                <a:srgbClr val="FF0066"/>
              </a:solidFill>
              <a:latin typeface="Verdana" panose="020B0604030504040204" pitchFamily="34" charset="0"/>
            </a:endParaRPr>
          </a:p>
        </p:txBody>
      </p:sp>
      <p:sp>
        <p:nvSpPr>
          <p:cNvPr id="13" name="TextBox 5"/>
          <p:cNvSpPr txBox="1"/>
          <p:nvPr/>
        </p:nvSpPr>
        <p:spPr>
          <a:xfrm>
            <a:off x="4684036" y="4176995"/>
            <a:ext cx="3757448" cy="1447897"/>
          </a:xfrm>
          <a:prstGeom prst="rect">
            <a:avLst/>
          </a:prstGeom>
          <a:noFill/>
        </p:spPr>
        <p:txBody>
          <a:bodyPr wrap="square" rtlCol="0">
            <a:spAutoFit/>
          </a:bodyPr>
          <a:lstStyle/>
          <a:p>
            <a:pPr>
              <a:lnSpc>
                <a:spcPct val="120000"/>
              </a:lnSpc>
            </a:pPr>
            <a:r>
              <a:rPr lang="en-US" altLang="zh-CN" sz="1500" b="1" dirty="0">
                <a:solidFill>
                  <a:srgbClr val="FF0066"/>
                </a:solidFill>
                <a:latin typeface="Verdana" panose="020B0604030504040204" pitchFamily="34" charset="0"/>
              </a:rPr>
              <a:t>Reduce</a:t>
            </a:r>
            <a:r>
              <a:rPr lang="en-US" altLang="zh-CN" sz="1500" dirty="0">
                <a:solidFill>
                  <a:srgbClr val="FF0066"/>
                </a:solidFill>
                <a:latin typeface="Verdana" panose="020B0604030504040204" pitchFamily="34" charset="0"/>
              </a:rPr>
              <a:t> (String key, Iterator values)</a:t>
            </a:r>
            <a:endParaRPr lang="en-US" altLang="zh-CN" sz="1500" dirty="0">
              <a:solidFill>
                <a:srgbClr val="FF0066"/>
              </a:solidFill>
              <a:latin typeface="Verdana" panose="020B0604030504040204" pitchFamily="34" charset="0"/>
            </a:endParaRPr>
          </a:p>
          <a:p>
            <a:pPr lvl="1">
              <a:lnSpc>
                <a:spcPct val="120000"/>
              </a:lnSpc>
            </a:pPr>
            <a:r>
              <a:rPr lang="en-US" altLang="zh-CN" sz="1500" dirty="0" err="1">
                <a:solidFill>
                  <a:srgbClr val="FF0066"/>
                </a:solidFill>
                <a:latin typeface="Verdana" panose="020B0604030504040204" pitchFamily="34" charset="0"/>
              </a:rPr>
              <a:t>int</a:t>
            </a:r>
            <a:r>
              <a:rPr lang="en-US" altLang="zh-CN" sz="1500" dirty="0">
                <a:solidFill>
                  <a:srgbClr val="FF0066"/>
                </a:solidFill>
                <a:latin typeface="Verdana" panose="020B0604030504040204" pitchFamily="34" charset="0"/>
              </a:rPr>
              <a:t> result = 0;</a:t>
            </a:r>
            <a:endParaRPr lang="en-US" altLang="zh-CN" sz="1500" dirty="0">
              <a:solidFill>
                <a:srgbClr val="FF0066"/>
              </a:solidFill>
              <a:latin typeface="Verdana" panose="020B0604030504040204" pitchFamily="34" charset="0"/>
            </a:endParaRPr>
          </a:p>
          <a:p>
            <a:pPr lvl="1">
              <a:lnSpc>
                <a:spcPct val="120000"/>
              </a:lnSpc>
            </a:pPr>
            <a:r>
              <a:rPr lang="en-US" altLang="zh-CN" sz="1500" dirty="0">
                <a:solidFill>
                  <a:srgbClr val="FF0066"/>
                </a:solidFill>
                <a:latin typeface="Verdana" panose="020B0604030504040204" pitchFamily="34" charset="0"/>
              </a:rPr>
              <a:t>for each v in values</a:t>
            </a:r>
            <a:endParaRPr lang="en-US" altLang="zh-CN" sz="1500" dirty="0">
              <a:solidFill>
                <a:srgbClr val="FF0066"/>
              </a:solidFill>
              <a:latin typeface="Verdana" panose="020B0604030504040204" pitchFamily="34" charset="0"/>
            </a:endParaRPr>
          </a:p>
          <a:p>
            <a:pPr lvl="2">
              <a:lnSpc>
                <a:spcPct val="120000"/>
              </a:lnSpc>
            </a:pPr>
            <a:r>
              <a:rPr lang="en-US" altLang="zh-CN" sz="1500" dirty="0">
                <a:solidFill>
                  <a:srgbClr val="FF0066"/>
                </a:solidFill>
                <a:latin typeface="Verdana" panose="020B0604030504040204" pitchFamily="34" charset="0"/>
              </a:rPr>
              <a:t>result += </a:t>
            </a:r>
            <a:r>
              <a:rPr lang="en-US" altLang="zh-CN" sz="1500" dirty="0" err="1">
                <a:solidFill>
                  <a:srgbClr val="FF0066"/>
                </a:solidFill>
                <a:latin typeface="Verdana" panose="020B0604030504040204" pitchFamily="34" charset="0"/>
              </a:rPr>
              <a:t>ParseInt</a:t>
            </a:r>
            <a:r>
              <a:rPr lang="en-US" altLang="zh-CN" sz="1500" dirty="0">
                <a:solidFill>
                  <a:srgbClr val="FF0066"/>
                </a:solidFill>
                <a:latin typeface="Verdana" panose="020B0604030504040204" pitchFamily="34" charset="0"/>
              </a:rPr>
              <a:t> (v);</a:t>
            </a:r>
            <a:endParaRPr lang="en-US" altLang="zh-CN" sz="1500" dirty="0">
              <a:solidFill>
                <a:srgbClr val="FF0066"/>
              </a:solidFill>
              <a:latin typeface="Verdana" panose="020B0604030504040204" pitchFamily="34" charset="0"/>
            </a:endParaRPr>
          </a:p>
          <a:p>
            <a:pPr lvl="1">
              <a:lnSpc>
                <a:spcPct val="120000"/>
              </a:lnSpc>
            </a:pPr>
            <a:r>
              <a:rPr lang="en-US" altLang="zh-CN" sz="1500" dirty="0">
                <a:solidFill>
                  <a:srgbClr val="FF0066"/>
                </a:solidFill>
                <a:latin typeface="Verdana" panose="020B0604030504040204" pitchFamily="34" charset="0"/>
              </a:rPr>
              <a:t>emit (</a:t>
            </a:r>
            <a:r>
              <a:rPr lang="en-US" altLang="zh-CN" sz="1500" i="1" dirty="0" err="1">
                <a:solidFill>
                  <a:srgbClr val="FF0066"/>
                </a:solidFill>
                <a:latin typeface="Verdana" panose="020B0604030504040204" pitchFamily="34" charset="0"/>
              </a:rPr>
              <a:t>AsString</a:t>
            </a:r>
            <a:r>
              <a:rPr lang="en-US" altLang="zh-CN" sz="1500" i="1" dirty="0">
                <a:solidFill>
                  <a:srgbClr val="FF0066"/>
                </a:solidFill>
                <a:latin typeface="Verdana" panose="020B0604030504040204" pitchFamily="34" charset="0"/>
              </a:rPr>
              <a:t> </a:t>
            </a:r>
            <a:r>
              <a:rPr lang="en-US" altLang="zh-CN" sz="1500" dirty="0">
                <a:solidFill>
                  <a:srgbClr val="FF0066"/>
                </a:solidFill>
                <a:latin typeface="Verdana" panose="020B0604030504040204" pitchFamily="34" charset="0"/>
              </a:rPr>
              <a:t>(result));</a:t>
            </a:r>
            <a:endParaRPr lang="en-US" altLang="zh-CN" sz="1500" dirty="0">
              <a:solidFill>
                <a:srgbClr val="FF0066"/>
              </a:solidFill>
              <a:latin typeface="Verdana" panose="020B0604030504040204" pitchFamily="34" charset="0"/>
            </a:endParaRPr>
          </a:p>
        </p:txBody>
      </p:sp>
      <p:sp>
        <p:nvSpPr>
          <p:cNvPr id="8" name="Rectangle 3"/>
          <p:cNvSpPr/>
          <p:nvPr/>
        </p:nvSpPr>
        <p:spPr>
          <a:xfrm>
            <a:off x="723900" y="1129308"/>
            <a:ext cx="7736532" cy="707886"/>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pPr marL="2238375" indent="-2238375"/>
            <a:r>
              <a:rPr lang="en-US" altLang="zh-CN" sz="2000" dirty="0">
                <a:effectLst>
                  <a:outerShdw blurRad="38100" dist="38100" dir="2700000" algn="tl">
                    <a:srgbClr val="000000">
                      <a:alpha val="43137"/>
                    </a:srgbClr>
                  </a:outerShdw>
                </a:effectLst>
                <a:latin typeface="+mn-ea"/>
                <a:cs typeface="Verdana" panose="020B0604030504040204" pitchFamily="34" charset="0"/>
              </a:rPr>
              <a:t>Word Count: Count # occurrences of each word in a collection of documents </a:t>
            </a:r>
            <a:endParaRPr lang="en-US" altLang="zh-CN" sz="2000" dirty="0">
              <a:effectLst>
                <a:outerShdw blurRad="38100" dist="38100" dir="2700000" algn="tl">
                  <a:srgbClr val="000000">
                    <a:alpha val="43137"/>
                  </a:srgbClr>
                </a:outerShdw>
              </a:effectLst>
              <a:latin typeface="+mn-ea"/>
              <a:cs typeface="Verdana" panose="020B060403050404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9500" y="1753914"/>
            <a:ext cx="2921000" cy="36830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lnSpc>
                <a:spcPct val="90000"/>
              </a:lnSpc>
            </a:pPr>
            <a:r>
              <a:rPr lang="en-US" altLang="zh-CN" sz="1335" dirty="0">
                <a:solidFill>
                  <a:schemeClr val="tx1"/>
                </a:solidFill>
                <a:latin typeface="微软雅黑" panose="020B0503020204020204" charset="-122"/>
                <a:ea typeface="微软雅黑" panose="020B0503020204020204" charset="-122"/>
              </a:rPr>
              <a:t>      </a:t>
            </a:r>
            <a:r>
              <a:rPr lang="en-US" altLang="zh-CN" sz="1335" u="sng" dirty="0">
                <a:solidFill>
                  <a:schemeClr val="tx1"/>
                </a:solidFill>
                <a:latin typeface="微软雅黑" panose="020B0503020204020204" charset="-122"/>
                <a:ea typeface="微软雅黑" panose="020B0503020204020204" charset="-122"/>
              </a:rPr>
              <a:t>It will be seen that this mere painstaking burrower and grub-worm of a poor devil of a Sub-Sub appears to have gone through the long </a:t>
            </a:r>
            <a:r>
              <a:rPr lang="en-US" altLang="zh-CN" sz="1335" u="sng" dirty="0" err="1">
                <a:solidFill>
                  <a:schemeClr val="tx1"/>
                </a:solidFill>
                <a:latin typeface="微软雅黑" panose="020B0503020204020204" charset="-122"/>
                <a:ea typeface="微软雅黑" panose="020B0503020204020204" charset="-122"/>
              </a:rPr>
              <a:t>Vaticans</a:t>
            </a:r>
            <a:r>
              <a:rPr lang="en-US" altLang="zh-CN" sz="1335" u="sng" dirty="0">
                <a:solidFill>
                  <a:schemeClr val="tx1"/>
                </a:solidFill>
                <a:latin typeface="微软雅黑" panose="020B0503020204020204" charset="-122"/>
                <a:ea typeface="微软雅黑" panose="020B0503020204020204" charset="-122"/>
              </a:rPr>
              <a:t> and </a:t>
            </a:r>
            <a:r>
              <a:rPr lang="en-US" altLang="zh-CN" sz="1335" u="sng" dirty="0" err="1">
                <a:solidFill>
                  <a:schemeClr val="tx1"/>
                </a:solidFill>
                <a:latin typeface="微软雅黑" panose="020B0503020204020204" charset="-122"/>
                <a:ea typeface="微软雅黑" panose="020B0503020204020204" charset="-122"/>
              </a:rPr>
              <a:t>streetstalls</a:t>
            </a:r>
            <a:r>
              <a:rPr lang="en-US" altLang="zh-CN" sz="1335" u="sng" dirty="0">
                <a:solidFill>
                  <a:schemeClr val="tx1"/>
                </a:solidFill>
                <a:latin typeface="微软雅黑" panose="020B0503020204020204" charset="-122"/>
                <a:ea typeface="微软雅黑" panose="020B0503020204020204" charset="-122"/>
              </a:rPr>
              <a:t> of the earth, picking up whatever random allusions to whales he could anyways find in any book whatsoever, sacred or profane. Therefore you must not, in every case at least, take the higgledy-piggledy whale statements, however authentic, in these extracts, for veritable gospel cetology. Far from it. As touching the ancient authors generally, as well as the poets here appearing, these extracts are solely valuable or entertaining, as affording a glancing bird's eye view of what has been promiscuously </a:t>
            </a:r>
            <a:r>
              <a:rPr lang="en-US" altLang="zh-CN" sz="1335" dirty="0">
                <a:solidFill>
                  <a:schemeClr val="tx1"/>
                </a:solidFill>
                <a:latin typeface="微软雅黑" panose="020B0503020204020204" charset="-122"/>
                <a:ea typeface="微软雅黑" panose="020B0503020204020204" charset="-122"/>
              </a:rPr>
              <a:t>…</a:t>
            </a:r>
            <a:endParaRPr lang="zh-CN" altLang="en-US" sz="1335" dirty="0">
              <a:solidFill>
                <a:schemeClr val="tx1"/>
              </a:solidFill>
              <a:latin typeface="微软雅黑" panose="020B0503020204020204" charset="-122"/>
              <a:ea typeface="微软雅黑" panose="020B0503020204020204" charset="-122"/>
            </a:endParaRPr>
          </a:p>
        </p:txBody>
      </p:sp>
      <p:sp>
        <p:nvSpPr>
          <p:cNvPr id="6" name="Rectangle 5"/>
          <p:cNvSpPr/>
          <p:nvPr/>
        </p:nvSpPr>
        <p:spPr>
          <a:xfrm>
            <a:off x="4138692" y="1753914"/>
            <a:ext cx="1206500" cy="36830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38100" rIns="76200" bIns="38100" numCol="1" spcCol="0" rtlCol="0" fromWordArt="0" anchor="t" anchorCtr="0" forceAA="0" compatLnSpc="1">
            <a:noAutofit/>
          </a:bodyPr>
          <a:lstStyle/>
          <a:p>
            <a:pPr algn="just">
              <a:lnSpc>
                <a:spcPct val="90000"/>
              </a:lnSpc>
            </a:pPr>
            <a:r>
              <a:rPr lang="en-US" altLang="zh-CN" sz="1335" dirty="0">
                <a:solidFill>
                  <a:schemeClr val="tx1"/>
                </a:solidFill>
                <a:latin typeface="微软雅黑" panose="020B0503020204020204" charset="-122"/>
                <a:ea typeface="微软雅黑" panose="020B0503020204020204" charset="-122"/>
              </a:rPr>
              <a:t>...</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it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will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be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seen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that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this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mere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painstaking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burrower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and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grub-worm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of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rgbClr val="FF0000"/>
                </a:solidFill>
                <a:latin typeface="微软雅黑" panose="020B0503020204020204" charset="-122"/>
                <a:ea typeface="微软雅黑" panose="020B0503020204020204" charset="-122"/>
              </a:rPr>
              <a:t>a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poor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devil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of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rgbClr val="FF0000"/>
                </a:solidFill>
                <a:latin typeface="微软雅黑" panose="020B0503020204020204" charset="-122"/>
                <a:ea typeface="微软雅黑" panose="020B0503020204020204" charset="-122"/>
              </a:rPr>
              <a:t>a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sub-sub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t>
            </a:r>
            <a:endParaRPr lang="zh-CN" altLang="en-US" sz="1335" dirty="0">
              <a:solidFill>
                <a:schemeClr val="tx1"/>
              </a:solidFill>
              <a:latin typeface="微软雅黑" panose="020B0503020204020204" charset="-122"/>
              <a:ea typeface="微软雅黑" panose="020B0503020204020204" charset="-122"/>
            </a:endParaRPr>
          </a:p>
        </p:txBody>
      </p:sp>
      <p:sp>
        <p:nvSpPr>
          <p:cNvPr id="7" name="Rectangle 6"/>
          <p:cNvSpPr/>
          <p:nvPr/>
        </p:nvSpPr>
        <p:spPr>
          <a:xfrm>
            <a:off x="5483384" y="1753914"/>
            <a:ext cx="1214528" cy="36830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algn="just">
              <a:lnSpc>
                <a:spcPct val="90000"/>
              </a:lnSpc>
            </a:pPr>
            <a:r>
              <a:rPr lang="en-US" altLang="zh-CN" sz="1335" dirty="0">
                <a:solidFill>
                  <a:schemeClr val="tx1"/>
                </a:solidFill>
                <a:latin typeface="微软雅黑" panose="020B0503020204020204" charset="-122"/>
                <a:ea typeface="微软雅黑" panose="020B0503020204020204" charset="-122"/>
              </a:rPr>
              <a:t>...</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aback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aback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abaft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abaft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abandon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abandon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abandon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abandoned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abandoned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abandoned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abandoned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abandoned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abandoned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abandoned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abased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abased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t>
            </a:r>
            <a:endParaRPr lang="zh-CN" altLang="en-US" sz="1335" dirty="0">
              <a:solidFill>
                <a:schemeClr val="tx1"/>
              </a:solidFill>
              <a:latin typeface="微软雅黑" panose="020B0503020204020204" charset="-122"/>
              <a:ea typeface="微软雅黑" panose="020B0503020204020204" charset="-122"/>
            </a:endParaRPr>
          </a:p>
        </p:txBody>
      </p:sp>
      <p:sp>
        <p:nvSpPr>
          <p:cNvPr id="8" name="Rectangle 7"/>
          <p:cNvSpPr/>
          <p:nvPr/>
        </p:nvSpPr>
        <p:spPr>
          <a:xfrm>
            <a:off x="6836103" y="1753914"/>
            <a:ext cx="1228397" cy="36830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algn="just">
              <a:lnSpc>
                <a:spcPct val="90000"/>
              </a:lnSpc>
            </a:pPr>
            <a:r>
              <a:rPr lang="en-US" altLang="zh-CN" sz="1335" dirty="0">
                <a:solidFill>
                  <a:schemeClr val="tx1"/>
                </a:solidFill>
                <a:latin typeface="微软雅黑" panose="020B0503020204020204" charset="-122"/>
                <a:ea typeface="微软雅黑" panose="020B0503020204020204" charset="-122"/>
              </a:rPr>
              <a:t>a 4736</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aback 2</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abaft 2</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abandon 3</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abandoned 7</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abased 2</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abasement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abashed 2</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abate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abated 3</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abatement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abating 2</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abbreviate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abbreviation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abeam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abed 2</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err="1">
                <a:solidFill>
                  <a:schemeClr val="tx1"/>
                </a:solidFill>
                <a:latin typeface="微软雅黑" panose="020B0503020204020204" charset="-122"/>
                <a:ea typeface="微软雅黑" panose="020B0503020204020204" charset="-122"/>
              </a:rPr>
              <a:t>abednego</a:t>
            </a:r>
            <a:r>
              <a:rPr lang="en-US" altLang="zh-CN" sz="1335" dirty="0">
                <a:solidFill>
                  <a:schemeClr val="tx1"/>
                </a:solidFill>
                <a:latin typeface="微软雅黑" panose="020B0503020204020204" charset="-122"/>
                <a:ea typeface="微软雅黑" panose="020B0503020204020204" charset="-122"/>
              </a:rPr>
              <a:t>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err="1">
                <a:solidFill>
                  <a:schemeClr val="tx1"/>
                </a:solidFill>
                <a:latin typeface="微软雅黑" panose="020B0503020204020204" charset="-122"/>
                <a:ea typeface="微软雅黑" panose="020B0503020204020204" charset="-122"/>
              </a:rPr>
              <a:t>abel</a:t>
            </a:r>
            <a:r>
              <a:rPr lang="en-US" altLang="zh-CN" sz="1335" dirty="0">
                <a:solidFill>
                  <a:schemeClr val="tx1"/>
                </a:solidFill>
                <a:latin typeface="微软雅黑" panose="020B0503020204020204" charset="-122"/>
                <a:ea typeface="微软雅黑" panose="020B0503020204020204" charset="-122"/>
              </a:rPr>
              <a:t> 1</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abhorred 3</a:t>
            </a:r>
            <a:endParaRPr lang="en-US" altLang="zh-CN" sz="1335" dirty="0">
              <a:solidFill>
                <a:schemeClr val="tx1"/>
              </a:solidFill>
              <a:latin typeface="微软雅黑" panose="020B0503020204020204" charset="-122"/>
              <a:ea typeface="微软雅黑" panose="020B0503020204020204" charset="-122"/>
            </a:endParaRPr>
          </a:p>
          <a:p>
            <a:pPr algn="just">
              <a:lnSpc>
                <a:spcPct val="90000"/>
              </a:lnSpc>
            </a:pPr>
            <a:r>
              <a:rPr lang="en-US" altLang="zh-CN" sz="1335" dirty="0">
                <a:solidFill>
                  <a:schemeClr val="tx1"/>
                </a:solidFill>
                <a:latin typeface="微软雅黑" panose="020B0503020204020204" charset="-122"/>
                <a:ea typeface="微软雅黑" panose="020B0503020204020204" charset="-122"/>
              </a:rPr>
              <a:t>...</a:t>
            </a:r>
            <a:endParaRPr lang="zh-CN" altLang="en-US" sz="1335" dirty="0">
              <a:solidFill>
                <a:schemeClr val="tx1"/>
              </a:solidFill>
              <a:latin typeface="微软雅黑" panose="020B0503020204020204" charset="-122"/>
              <a:ea typeface="微软雅黑" panose="020B0503020204020204" charset="-122"/>
            </a:endParaRPr>
          </a:p>
        </p:txBody>
      </p:sp>
      <p:sp>
        <p:nvSpPr>
          <p:cNvPr id="9" name="Rectangle 8"/>
          <p:cNvSpPr/>
          <p:nvPr/>
        </p:nvSpPr>
        <p:spPr>
          <a:xfrm>
            <a:off x="1850441" y="1206500"/>
            <a:ext cx="1451559" cy="348878"/>
          </a:xfrm>
          <a:prstGeom prst="rect">
            <a:avLst/>
          </a:prstGeom>
        </p:spPr>
        <p:txBody>
          <a:bodyPr wrap="square">
            <a:spAutoFit/>
          </a:bodyPr>
          <a:lstStyle/>
          <a:p>
            <a:pPr algn="ctr"/>
            <a:r>
              <a:rPr lang="en-US" altLang="zh-CN" sz="1665" dirty="0">
                <a:solidFill>
                  <a:schemeClr val="dk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Input file</a:t>
            </a:r>
            <a:endParaRPr lang="en-US" altLang="zh-CN" sz="1665" dirty="0">
              <a:solidFill>
                <a:schemeClr val="dk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10" name="Rectangle 9"/>
          <p:cNvSpPr/>
          <p:nvPr/>
        </p:nvSpPr>
        <p:spPr>
          <a:xfrm>
            <a:off x="3813875" y="1063575"/>
            <a:ext cx="1531318" cy="348878"/>
          </a:xfrm>
          <a:prstGeom prst="rect">
            <a:avLst/>
          </a:prstGeom>
        </p:spPr>
        <p:txBody>
          <a:bodyPr wrap="square">
            <a:spAutoFit/>
          </a:bodyPr>
          <a:lstStyle/>
          <a:p>
            <a:pPr algn="ctr"/>
            <a:r>
              <a:rPr lang="en-US" altLang="zh-CN" sz="1665" dirty="0">
                <a:solidFill>
                  <a:schemeClr val="dk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After Map</a:t>
            </a:r>
            <a:endParaRPr lang="en-US" altLang="zh-CN" sz="1665" dirty="0">
              <a:solidFill>
                <a:schemeClr val="dk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11" name="Rectangle 10"/>
          <p:cNvSpPr/>
          <p:nvPr/>
        </p:nvSpPr>
        <p:spPr>
          <a:xfrm>
            <a:off x="5345193" y="1063575"/>
            <a:ext cx="1352720" cy="348878"/>
          </a:xfrm>
          <a:prstGeom prst="rect">
            <a:avLst/>
          </a:prstGeom>
        </p:spPr>
        <p:txBody>
          <a:bodyPr wrap="square">
            <a:spAutoFit/>
          </a:bodyPr>
          <a:lstStyle/>
          <a:p>
            <a:pPr algn="ctr"/>
            <a:r>
              <a:rPr lang="en-US" altLang="zh-CN" sz="1665" dirty="0">
                <a:solidFill>
                  <a:schemeClr val="dk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After Sort</a:t>
            </a:r>
            <a:endParaRPr lang="en-US" altLang="zh-CN" sz="1665" dirty="0">
              <a:solidFill>
                <a:schemeClr val="dk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12" name="Rectangle 11"/>
          <p:cNvSpPr/>
          <p:nvPr/>
        </p:nvSpPr>
        <p:spPr>
          <a:xfrm>
            <a:off x="6930589" y="1063575"/>
            <a:ext cx="1559658" cy="348878"/>
          </a:xfrm>
          <a:prstGeom prst="rect">
            <a:avLst/>
          </a:prstGeom>
        </p:spPr>
        <p:txBody>
          <a:bodyPr wrap="none">
            <a:spAutoFit/>
          </a:bodyPr>
          <a:lstStyle/>
          <a:p>
            <a:pPr algn="ctr"/>
            <a:r>
              <a:rPr lang="en-US" altLang="zh-CN" sz="1665" dirty="0">
                <a:solidFill>
                  <a:schemeClr val="dk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After Reduce</a:t>
            </a:r>
            <a:endParaRPr lang="en-US" altLang="zh-CN" sz="1665" dirty="0">
              <a:solidFill>
                <a:schemeClr val="dk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13" name="Rectangle 12"/>
          <p:cNvSpPr/>
          <p:nvPr/>
        </p:nvSpPr>
        <p:spPr>
          <a:xfrm>
            <a:off x="3936274" y="1432372"/>
            <a:ext cx="1611339" cy="323165"/>
          </a:xfrm>
          <a:prstGeom prst="rect">
            <a:avLst/>
          </a:prstGeom>
        </p:spPr>
        <p:txBody>
          <a:bodyPr wrap="none">
            <a:spAutoFit/>
          </a:bodyPr>
          <a:lstStyle/>
          <a:p>
            <a:pPr algn="ctr"/>
            <a:r>
              <a:rPr lang="en-US" altLang="zh-CN" sz="1500" u="sng" dirty="0">
                <a:solidFill>
                  <a:schemeClr val="dk1"/>
                </a:solidFill>
                <a:latin typeface="微软雅黑" panose="020B0503020204020204" charset="-122"/>
                <a:ea typeface="微软雅黑" panose="020B0503020204020204" charset="-122"/>
                <a:cs typeface="Verdana" panose="020B0604030504040204" pitchFamily="34" charset="0"/>
              </a:rPr>
              <a:t>[Intermediate]</a:t>
            </a:r>
            <a:endParaRPr lang="en-US" altLang="zh-CN" sz="1500" u="sng" dirty="0">
              <a:solidFill>
                <a:schemeClr val="dk1"/>
              </a:solidFill>
              <a:latin typeface="微软雅黑" panose="020B0503020204020204" charset="-122"/>
              <a:ea typeface="微软雅黑" panose="020B0503020204020204" charset="-122"/>
              <a:cs typeface="Verdana" panose="020B0604030504040204" pitchFamily="34" charset="0"/>
            </a:endParaRPr>
          </a:p>
        </p:txBody>
      </p:sp>
      <p:sp>
        <p:nvSpPr>
          <p:cNvPr id="14" name="Right Arrow 13"/>
          <p:cNvSpPr/>
          <p:nvPr/>
        </p:nvSpPr>
        <p:spPr>
          <a:xfrm>
            <a:off x="3492500" y="3111500"/>
            <a:ext cx="1249442" cy="889000"/>
          </a:xfrm>
          <a:prstGeom prst="rightArrow">
            <a:avLst>
              <a:gd name="adj1" fmla="val 60345"/>
              <a:gd name="adj2" fmla="val 40948"/>
            </a:avLst>
          </a:prstGeom>
          <a:solidFill>
            <a:srgbClr val="00B0F0">
              <a:alpha val="80000"/>
            </a:srgbClr>
          </a:solidFill>
          <a:ln w="571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tx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Map</a:t>
            </a:r>
            <a:endParaRPr lang="en-US" altLang="zh-CN" sz="2335" b="1" dirty="0">
              <a:solidFill>
                <a:schemeClr val="tx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15" name="Right Arrow 14"/>
          <p:cNvSpPr/>
          <p:nvPr/>
        </p:nvSpPr>
        <p:spPr>
          <a:xfrm>
            <a:off x="5207000" y="3111500"/>
            <a:ext cx="2286000" cy="889000"/>
          </a:xfrm>
          <a:prstGeom prst="rightArrow">
            <a:avLst>
              <a:gd name="adj1" fmla="val 65517"/>
              <a:gd name="adj2" fmla="val 50000"/>
            </a:avLst>
          </a:prstGeom>
          <a:solidFill>
            <a:srgbClr val="00B0F0">
              <a:alpha val="80000"/>
            </a:srgbClr>
          </a:solidFill>
          <a:ln w="571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tx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Reduce</a:t>
            </a:r>
            <a:endParaRPr lang="en-US" altLang="zh-CN" sz="2335" b="1" dirty="0">
              <a:solidFill>
                <a:schemeClr val="tx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16" name="Rectangle 15"/>
          <p:cNvSpPr/>
          <p:nvPr/>
        </p:nvSpPr>
        <p:spPr>
          <a:xfrm>
            <a:off x="6059488" y="1432372"/>
            <a:ext cx="1449436" cy="323165"/>
          </a:xfrm>
          <a:prstGeom prst="rect">
            <a:avLst/>
          </a:prstGeom>
        </p:spPr>
        <p:txBody>
          <a:bodyPr wrap="none">
            <a:spAutoFit/>
          </a:bodyPr>
          <a:lstStyle/>
          <a:p>
            <a:pPr algn="ctr"/>
            <a:r>
              <a:rPr lang="en-US" altLang="zh-CN" sz="1500" u="sng" dirty="0">
                <a:solidFill>
                  <a:schemeClr val="dk1"/>
                </a:solidFill>
                <a:latin typeface="微软雅黑" panose="020B0503020204020204" charset="-122"/>
                <a:ea typeface="微软雅黑" panose="020B0503020204020204" charset="-122"/>
                <a:cs typeface="Verdana" panose="020B0604030504040204" pitchFamily="34" charset="0"/>
              </a:rPr>
              <a:t>[In-memory]</a:t>
            </a:r>
            <a:endParaRPr lang="en-US" altLang="zh-CN" sz="1500" u="sng" dirty="0">
              <a:solidFill>
                <a:schemeClr val="dk1"/>
              </a:solidFill>
              <a:latin typeface="微软雅黑" panose="020B0503020204020204" charset="-122"/>
              <a:ea typeface="微软雅黑" panose="020B0503020204020204" charset="-122"/>
              <a:cs typeface="Verdana" panose="020B0604030504040204" pitchFamily="34" charset="0"/>
            </a:endParaRPr>
          </a:p>
        </p:txBody>
      </p:sp>
      <p:sp>
        <p:nvSpPr>
          <p:cNvPr id="4" name="标题 3"/>
          <p:cNvSpPr>
            <a:spLocks noGrp="1"/>
          </p:cNvSpPr>
          <p:nvPr>
            <p:ph type="title"/>
          </p:nvPr>
        </p:nvSpPr>
        <p:spPr/>
        <p:txBody>
          <a:bodyPr/>
          <a:lstStyle/>
          <a:p>
            <a:r>
              <a:rPr kumimoji="1" lang="en-US" altLang="zh-CN" dirty="0">
                <a:latin typeface="微软雅黑" panose="020B0503020204020204" charset="-122"/>
                <a:ea typeface="微软雅黑" panose="020B0503020204020204" charset="-122"/>
                <a:cs typeface="微软雅黑" panose="020B0503020204020204" charset="-122"/>
              </a:rPr>
              <a:t>MapReduce</a:t>
            </a:r>
            <a:r>
              <a:rPr kumimoji="1" lang="zh-CN" altLang="en-US" dirty="0">
                <a:latin typeface="微软雅黑" panose="020B0503020204020204" charset="-122"/>
                <a:ea typeface="微软雅黑" panose="020B0503020204020204" charset="-122"/>
                <a:cs typeface="微软雅黑" panose="020B0503020204020204" charset="-122"/>
              </a:rPr>
              <a:t> </a:t>
            </a:r>
            <a:r>
              <a:rPr kumimoji="1" lang="en-US" altLang="zh-CN" dirty="0">
                <a:latin typeface="微软雅黑" panose="020B0503020204020204" charset="-122"/>
                <a:ea typeface="微软雅黑" panose="020B0503020204020204" charset="-122"/>
                <a:cs typeface="微软雅黑" panose="020B0503020204020204" charset="-122"/>
              </a:rPr>
              <a:t>example</a:t>
            </a:r>
            <a:r>
              <a:rPr kumimoji="1" lang="zh-CN" altLang="en-US" dirty="0">
                <a:latin typeface="微软雅黑" panose="020B0503020204020204" charset="-122"/>
                <a:ea typeface="微软雅黑" panose="020B0503020204020204" charset="-122"/>
                <a:cs typeface="微软雅黑" panose="020B0503020204020204" charset="-122"/>
              </a:rPr>
              <a:t>：</a:t>
            </a:r>
            <a:r>
              <a:rPr kumimoji="1" lang="en-US" altLang="zh-CN" dirty="0">
                <a:latin typeface="微软雅黑" panose="020B0503020204020204" charset="-122"/>
                <a:ea typeface="微软雅黑" panose="020B0503020204020204" charset="-122"/>
                <a:cs typeface="微软雅黑" panose="020B0503020204020204" charset="-122"/>
              </a:rPr>
              <a:t>Word</a:t>
            </a:r>
            <a:r>
              <a:rPr kumimoji="1" lang="zh-CN" altLang="en-US" dirty="0">
                <a:latin typeface="微软雅黑" panose="020B0503020204020204" charset="-122"/>
                <a:ea typeface="微软雅黑" panose="020B0503020204020204" charset="-122"/>
                <a:cs typeface="微软雅黑" panose="020B0503020204020204" charset="-122"/>
              </a:rPr>
              <a:t> </a:t>
            </a:r>
            <a:r>
              <a:rPr kumimoji="1" lang="en-US" altLang="zh-CN" dirty="0">
                <a:latin typeface="微软雅黑" panose="020B0503020204020204" charset="-122"/>
                <a:ea typeface="微软雅黑" panose="020B0503020204020204" charset="-122"/>
                <a:cs typeface="微软雅黑" panose="020B0503020204020204" charset="-122"/>
              </a:rPr>
              <a:t>count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1" presetClass="entr" presetSubtype="0" fill="hold" grpId="0" nodeType="withEffect">
                                  <p:stCondLst>
                                    <p:cond delay="25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25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50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grpId="0" nodeType="withEffect">
                                  <p:stCondLst>
                                    <p:cond delay="50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8" grpId="0" animBg="1"/>
      <p:bldP spid="10" grpId="0"/>
      <p:bldP spid="11" grpId="0"/>
      <p:bldP spid="12" grpId="0"/>
      <p:bldP spid="13" grpId="0"/>
      <p:bldP spid="14" grpId="0" animBg="1"/>
      <p:bldP spid="15" grpId="0" animBg="1"/>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Other examples of MapReduce</a:t>
            </a:r>
            <a:endParaRPr kumimoji="1" lang="zh-CN" altLang="en-US" dirty="0"/>
          </a:p>
        </p:txBody>
      </p:sp>
      <p:sp>
        <p:nvSpPr>
          <p:cNvPr id="3" name="内容占位符 2"/>
          <p:cNvSpPr>
            <a:spLocks noGrp="1"/>
          </p:cNvSpPr>
          <p:nvPr>
            <p:ph idx="1"/>
          </p:nvPr>
        </p:nvSpPr>
        <p:spPr>
          <a:xfrm>
            <a:off x="457200" y="1129308"/>
            <a:ext cx="8229600" cy="4032448"/>
          </a:xfrm>
        </p:spPr>
        <p:txBody>
          <a:bodyPr>
            <a:normAutofit/>
          </a:bodyPr>
          <a:lstStyle/>
          <a:p>
            <a:r>
              <a:rPr kumimoji="1" lang="en-US" altLang="zh-CN" dirty="0"/>
              <a:t>Distributed grep</a:t>
            </a:r>
            <a:endParaRPr kumimoji="1" lang="en-US" altLang="zh-CN" dirty="0"/>
          </a:p>
          <a:p>
            <a:pPr lvl="1"/>
            <a:r>
              <a:rPr kumimoji="1" lang="en-US" altLang="zh-CN" i="1" u="sng" dirty="0">
                <a:solidFill>
                  <a:srgbClr val="C00000"/>
                </a:solidFill>
              </a:rPr>
              <a:t>Search for words in lots of documents</a:t>
            </a:r>
            <a:endParaRPr kumimoji="1" lang="en-US" altLang="zh-CN" i="1" u="sng" dirty="0">
              <a:solidFill>
                <a:srgbClr val="C00000"/>
              </a:solidFill>
            </a:endParaRPr>
          </a:p>
          <a:p>
            <a:pPr lvl="1"/>
            <a:r>
              <a:rPr kumimoji="1" lang="en-US" altLang="zh-CN" b="1" dirty="0">
                <a:solidFill>
                  <a:srgbClr val="C00000"/>
                </a:solidFill>
              </a:rPr>
              <a:t>Map</a:t>
            </a:r>
            <a:r>
              <a:rPr kumimoji="1" lang="en-US" altLang="zh-CN" dirty="0"/>
              <a:t>: emit a line if it matches a given pattern</a:t>
            </a:r>
            <a:endParaRPr kumimoji="1" lang="en-US" altLang="zh-CN" dirty="0"/>
          </a:p>
          <a:p>
            <a:pPr lvl="1"/>
            <a:r>
              <a:rPr kumimoji="1" lang="en-US" altLang="zh-CN" b="1" dirty="0">
                <a:solidFill>
                  <a:srgbClr val="C00000"/>
                </a:solidFill>
              </a:rPr>
              <a:t>Reduce</a:t>
            </a:r>
            <a:r>
              <a:rPr kumimoji="1" lang="en-US" altLang="zh-CN" dirty="0"/>
              <a:t>: just output the intermediate data</a:t>
            </a:r>
            <a:endParaRPr kumimoji="1" lang="en-US" altLang="zh-CN" dirty="0"/>
          </a:p>
          <a:p>
            <a:pPr lvl="1"/>
            <a:endParaRPr kumimoji="1" lang="en-US" altLang="zh-CN" dirty="0"/>
          </a:p>
          <a:p>
            <a:r>
              <a:rPr kumimoji="1" lang="en-US" altLang="zh-CN" dirty="0"/>
              <a:t>Count URL access frequency</a:t>
            </a:r>
            <a:endParaRPr kumimoji="1" lang="en-US" altLang="zh-CN" dirty="0"/>
          </a:p>
          <a:p>
            <a:pPr lvl="1"/>
            <a:r>
              <a:rPr kumimoji="1" lang="en-US" altLang="zh-CN" i="1" u="sng" dirty="0">
                <a:solidFill>
                  <a:srgbClr val="C00000"/>
                </a:solidFill>
              </a:rPr>
              <a:t>Find the frequency of each URL in web logs</a:t>
            </a:r>
            <a:endParaRPr kumimoji="1" lang="en-US" altLang="zh-CN" i="1" u="sng" dirty="0">
              <a:solidFill>
                <a:srgbClr val="C00000"/>
              </a:solidFill>
            </a:endParaRPr>
          </a:p>
          <a:p>
            <a:pPr lvl="1"/>
            <a:r>
              <a:rPr kumimoji="1" lang="en-US" altLang="zh-CN" b="1" dirty="0">
                <a:solidFill>
                  <a:srgbClr val="C00000"/>
                </a:solidFill>
              </a:rPr>
              <a:t>Map</a:t>
            </a:r>
            <a:r>
              <a:rPr kumimoji="1" lang="en-US" altLang="zh-CN" dirty="0"/>
              <a:t>: process logs of web page access; </a:t>
            </a:r>
            <a:br>
              <a:rPr kumimoji="1" lang="en-US" altLang="zh-CN" dirty="0"/>
            </a:br>
            <a:r>
              <a:rPr kumimoji="1" lang="en-US" altLang="zh-CN" dirty="0"/>
              <a:t>        output &lt;URL, 1&gt;</a:t>
            </a:r>
            <a:endParaRPr kumimoji="1" lang="en-US" altLang="zh-CN" dirty="0"/>
          </a:p>
          <a:p>
            <a:pPr lvl="1"/>
            <a:r>
              <a:rPr kumimoji="1" lang="en-US" altLang="zh-CN" b="1" dirty="0">
                <a:solidFill>
                  <a:srgbClr val="C00000"/>
                </a:solidFill>
              </a:rPr>
              <a:t>Reduce</a:t>
            </a:r>
            <a:r>
              <a:rPr kumimoji="1" lang="en-US" altLang="zh-CN" dirty="0"/>
              <a:t>: add all values for the same URL</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Other examples of MapReduce</a:t>
            </a:r>
            <a:endParaRPr kumimoji="1" lang="zh-CN" altLang="en-US" dirty="0"/>
          </a:p>
        </p:txBody>
      </p:sp>
      <p:sp>
        <p:nvSpPr>
          <p:cNvPr id="3" name="内容占位符 2"/>
          <p:cNvSpPr>
            <a:spLocks noGrp="1"/>
          </p:cNvSpPr>
          <p:nvPr>
            <p:ph idx="1"/>
          </p:nvPr>
        </p:nvSpPr>
        <p:spPr>
          <a:xfrm>
            <a:off x="457200" y="1129308"/>
            <a:ext cx="8579296" cy="4896544"/>
          </a:xfrm>
        </p:spPr>
        <p:txBody>
          <a:bodyPr>
            <a:normAutofit/>
          </a:bodyPr>
          <a:lstStyle/>
          <a:p>
            <a:r>
              <a:rPr kumimoji="1" lang="en-GB" altLang="zh-CN" dirty="0"/>
              <a:t>Inverted index</a:t>
            </a:r>
            <a:endParaRPr kumimoji="1" lang="en-GB" altLang="zh-CN" dirty="0"/>
          </a:p>
          <a:p>
            <a:pPr lvl="1"/>
            <a:r>
              <a:rPr kumimoji="1" lang="en-US" altLang="zh-CN" i="1" u="sng" dirty="0">
                <a:solidFill>
                  <a:srgbClr val="C00000"/>
                </a:solidFill>
              </a:rPr>
              <a:t>Find what documents contain a specific word</a:t>
            </a:r>
            <a:endParaRPr kumimoji="1" lang="en-US" altLang="zh-CN" i="1" u="sng" dirty="0">
              <a:solidFill>
                <a:srgbClr val="C00000"/>
              </a:solidFill>
            </a:endParaRPr>
          </a:p>
          <a:p>
            <a:pPr lvl="1"/>
            <a:r>
              <a:rPr kumimoji="1" lang="en-US" altLang="zh-CN" b="1" dirty="0">
                <a:solidFill>
                  <a:srgbClr val="C00000"/>
                </a:solidFill>
              </a:rPr>
              <a:t>Map</a:t>
            </a:r>
            <a:r>
              <a:rPr kumimoji="1" lang="en-US" altLang="zh-CN" dirty="0"/>
              <a:t>: parse document, emit &lt;word, doc-ID&gt;</a:t>
            </a:r>
            <a:endParaRPr kumimoji="1" lang="en-US" altLang="zh-CN" dirty="0"/>
          </a:p>
          <a:p>
            <a:pPr lvl="1"/>
            <a:r>
              <a:rPr kumimoji="1" lang="en-US" altLang="zh-CN" b="1" dirty="0">
                <a:solidFill>
                  <a:srgbClr val="C00000"/>
                </a:solidFill>
              </a:rPr>
              <a:t>Reduce</a:t>
            </a:r>
            <a:r>
              <a:rPr kumimoji="1" lang="en-US" altLang="zh-CN" dirty="0"/>
              <a:t>: sort the doc-ID for each word, and output &lt;word, list(doc-ID)&gt;</a:t>
            </a:r>
            <a:endParaRPr kumimoji="1" lang="en-US" altLang="zh-CN" dirty="0"/>
          </a:p>
          <a:p>
            <a:pPr lvl="1"/>
            <a:endParaRPr kumimoji="1" lang="en-US" altLang="zh-CN" dirty="0"/>
          </a:p>
          <a:p>
            <a:r>
              <a:rPr kumimoji="1" lang="en-GB" altLang="zh-CN" dirty="0"/>
              <a:t>Reverse web-link graph</a:t>
            </a:r>
            <a:endParaRPr kumimoji="1" lang="en-GB" altLang="zh-CN" dirty="0"/>
          </a:p>
          <a:p>
            <a:pPr lvl="1"/>
            <a:r>
              <a:rPr kumimoji="1" lang="en-US" altLang="zh-CN" i="1" u="sng" dirty="0">
                <a:solidFill>
                  <a:srgbClr val="C00000"/>
                </a:solidFill>
              </a:rPr>
              <a:t>Find where page links come from </a:t>
            </a:r>
            <a:endParaRPr kumimoji="1" lang="en-US" altLang="zh-CN" i="1" u="sng" dirty="0">
              <a:solidFill>
                <a:srgbClr val="C00000"/>
              </a:solidFill>
            </a:endParaRPr>
          </a:p>
          <a:p>
            <a:pPr lvl="1"/>
            <a:r>
              <a:rPr kumimoji="1" lang="en-US" altLang="zh-CN" b="1" dirty="0">
                <a:solidFill>
                  <a:srgbClr val="C00000"/>
                </a:solidFill>
              </a:rPr>
              <a:t>Map</a:t>
            </a:r>
            <a:r>
              <a:rPr kumimoji="1" lang="en-US" altLang="zh-CN" dirty="0"/>
              <a:t>: output &lt;target, source&gt; for each link to target in a page source</a:t>
            </a:r>
            <a:endParaRPr kumimoji="1" lang="en-US" altLang="zh-CN" dirty="0"/>
          </a:p>
          <a:p>
            <a:pPr lvl="1"/>
            <a:r>
              <a:rPr kumimoji="1" lang="en-US" altLang="zh-CN" b="1" dirty="0">
                <a:solidFill>
                  <a:srgbClr val="C00000"/>
                </a:solidFill>
              </a:rPr>
              <a:t>Reduce</a:t>
            </a:r>
            <a:r>
              <a:rPr kumimoji="1" lang="en-US" altLang="zh-CN" dirty="0"/>
              <a:t>: concatenate all source for each target,</a:t>
            </a:r>
            <a:r>
              <a:rPr kumimoji="1" lang="zh-CN" altLang="en-US" dirty="0"/>
              <a:t> </a:t>
            </a:r>
            <a:r>
              <a:rPr kumimoji="1" lang="en-US" altLang="zh-CN" dirty="0"/>
              <a:t>output &lt;target, list(source)&gt;</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Other examples of MapReduce</a:t>
            </a:r>
            <a:endParaRPr kumimoji="1" lang="zh-CN" altLang="en-US" dirty="0"/>
          </a:p>
        </p:txBody>
      </p:sp>
      <p:sp>
        <p:nvSpPr>
          <p:cNvPr id="3" name="内容占位符 2"/>
          <p:cNvSpPr>
            <a:spLocks noGrp="1"/>
          </p:cNvSpPr>
          <p:nvPr>
            <p:ph idx="1"/>
          </p:nvPr>
        </p:nvSpPr>
        <p:spPr/>
        <p:txBody>
          <a:bodyPr/>
          <a:lstStyle/>
          <a:p>
            <a:r>
              <a:rPr kumimoji="1" lang="en-US" altLang="zh-CN" b="0" dirty="0"/>
              <a:t>Google </a:t>
            </a:r>
            <a:r>
              <a:rPr kumimoji="1" lang="en-US" altLang="zh-CN" dirty="0">
                <a:solidFill>
                  <a:srgbClr val="C00000"/>
                </a:solidFill>
              </a:rPr>
              <a:t>used </a:t>
            </a:r>
            <a:r>
              <a:rPr kumimoji="1" lang="en-US" altLang="zh-CN" b="0" dirty="0"/>
              <a:t>MapReduce to support distributed computing </a:t>
            </a:r>
            <a:endParaRPr kumimoji="1" lang="en-US" altLang="zh-CN" b="0" dirty="0"/>
          </a:p>
          <a:p>
            <a:pPr lvl="1"/>
            <a:r>
              <a:rPr kumimoji="1" lang="en-US" altLang="zh-CN" dirty="0"/>
              <a:t>Large-scale machine learning jobs</a:t>
            </a:r>
            <a:endParaRPr kumimoji="1" lang="en-US" altLang="zh-CN" dirty="0"/>
          </a:p>
          <a:p>
            <a:pPr lvl="1"/>
            <a:r>
              <a:rPr kumimoji="1" lang="en-US" altLang="zh-CN" dirty="0"/>
              <a:t>Large-scale graph analytic jobs</a:t>
            </a:r>
            <a:endParaRPr kumimoji="1" lang="en-US" altLang="zh-CN" b="0" dirty="0"/>
          </a:p>
          <a:p>
            <a:pPr lvl="1"/>
            <a:r>
              <a:rPr kumimoji="1" lang="en-US" altLang="zh-CN" b="0" dirty="0"/>
              <a:t>Etc. </a:t>
            </a:r>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Recall, common challenges of  Distributed Computing</a:t>
            </a:r>
            <a:endParaRPr kumimoji="1" lang="zh-CN" altLang="en-US" dirty="0"/>
          </a:p>
        </p:txBody>
      </p:sp>
      <p:sp>
        <p:nvSpPr>
          <p:cNvPr id="3" name="内容占位符 2"/>
          <p:cNvSpPr>
            <a:spLocks noGrp="1"/>
          </p:cNvSpPr>
          <p:nvPr>
            <p:ph idx="1"/>
          </p:nvPr>
        </p:nvSpPr>
        <p:spPr/>
        <p:txBody>
          <a:bodyPr/>
          <a:lstStyle/>
          <a:p>
            <a:pPr marL="342900" indent="-342900">
              <a:buAutoNum type="arabicPeriod"/>
            </a:pPr>
            <a:r>
              <a:rPr kumimoji="1" lang="en-US" altLang="zh-CN" b="0" dirty="0"/>
              <a:t>Sending </a:t>
            </a:r>
            <a:r>
              <a:rPr kumimoji="1" lang="en-US" altLang="zh-CN" dirty="0">
                <a:solidFill>
                  <a:srgbClr val="C00000"/>
                </a:solidFill>
              </a:rPr>
              <a:t>data</a:t>
            </a:r>
            <a:r>
              <a:rPr kumimoji="1" lang="en-US" altLang="zh-CN" b="0" dirty="0"/>
              <a:t> to/from nodes</a:t>
            </a:r>
            <a:endParaRPr kumimoji="1" lang="en-US" altLang="zh-CN" b="0" dirty="0"/>
          </a:p>
          <a:p>
            <a:pPr marL="342900" indent="-342900">
              <a:buAutoNum type="arabicPeriod"/>
            </a:pPr>
            <a:r>
              <a:rPr kumimoji="1" lang="en-US" altLang="zh-CN" dirty="0">
                <a:solidFill>
                  <a:srgbClr val="C00000"/>
                </a:solidFill>
              </a:rPr>
              <a:t>Coordinating</a:t>
            </a:r>
            <a:r>
              <a:rPr kumimoji="1" lang="en-US" altLang="zh-CN" b="0" dirty="0"/>
              <a:t> among nodes</a:t>
            </a:r>
            <a:endParaRPr kumimoji="1" lang="en-US" altLang="zh-CN" b="0" dirty="0"/>
          </a:p>
          <a:p>
            <a:pPr marL="342900" indent="-342900">
              <a:buAutoNum type="arabicPeriod"/>
            </a:pPr>
            <a:r>
              <a:rPr kumimoji="1" lang="en-US" altLang="zh-CN" b="0" dirty="0"/>
              <a:t>Recovering from node </a:t>
            </a:r>
            <a:r>
              <a:rPr kumimoji="1" lang="en-US" altLang="zh-CN" dirty="0">
                <a:solidFill>
                  <a:srgbClr val="C00000"/>
                </a:solidFill>
              </a:rPr>
              <a:t>failure</a:t>
            </a:r>
            <a:endParaRPr kumimoji="1" lang="en-US" altLang="zh-CN" dirty="0">
              <a:solidFill>
                <a:srgbClr val="C00000"/>
              </a:solidFill>
            </a:endParaRPr>
          </a:p>
          <a:p>
            <a:pPr marL="342900" indent="-342900">
              <a:buAutoNum type="arabicPeriod"/>
            </a:pPr>
            <a:r>
              <a:rPr kumimoji="1" lang="en-US" altLang="zh-CN" b="0" dirty="0"/>
              <a:t>Optimizing for </a:t>
            </a:r>
            <a:r>
              <a:rPr kumimoji="1" lang="en-US" altLang="zh-CN" dirty="0">
                <a:solidFill>
                  <a:srgbClr val="C00000"/>
                </a:solidFill>
              </a:rPr>
              <a:t>locality</a:t>
            </a:r>
            <a:endParaRPr kumimoji="1" lang="en-US" altLang="zh-CN" dirty="0">
              <a:solidFill>
                <a:srgbClr val="C00000"/>
              </a:solidFill>
            </a:endParaRPr>
          </a:p>
          <a:p>
            <a:endParaRPr kumimoji="1" lang="en-US" altLang="zh-CN" b="0" dirty="0">
              <a:solidFill>
                <a:schemeClr val="tx1"/>
              </a:solidFill>
            </a:endParaRPr>
          </a:p>
          <a:p>
            <a:r>
              <a:rPr kumimoji="1" lang="en-US" altLang="zh-CN" b="0" dirty="0">
                <a:solidFill>
                  <a:schemeClr val="tx1"/>
                </a:solidFill>
              </a:rPr>
              <a:t>How does MapReduce handle</a:t>
            </a:r>
            <a:r>
              <a:rPr kumimoji="1" lang="zh-CN" altLang="en-US" b="0" dirty="0">
                <a:solidFill>
                  <a:schemeClr val="tx1"/>
                </a:solidFill>
              </a:rPr>
              <a:t> </a:t>
            </a:r>
            <a:r>
              <a:rPr kumimoji="1" lang="en-US" altLang="zh-CN" b="0" dirty="0">
                <a:solidFill>
                  <a:schemeClr val="tx1"/>
                </a:solidFill>
              </a:rPr>
              <a:t>these</a:t>
            </a:r>
            <a:r>
              <a:rPr kumimoji="1" lang="zh-CN" altLang="en-US" b="0" dirty="0">
                <a:solidFill>
                  <a:schemeClr val="tx1"/>
                </a:solidFill>
              </a:rPr>
              <a:t> </a:t>
            </a:r>
            <a:r>
              <a:rPr kumimoji="1" lang="en-US" altLang="zh-CN" b="0" dirty="0">
                <a:solidFill>
                  <a:schemeClr val="tx1"/>
                </a:solidFill>
              </a:rPr>
              <a:t>challenges? </a:t>
            </a:r>
            <a:endParaRPr kumimoji="1" lang="en-US" altLang="zh-CN" b="0" dirty="0">
              <a:solidFill>
                <a:schemeClr val="tx1"/>
              </a:solidFill>
            </a:endParaRPr>
          </a:p>
          <a:p>
            <a:pPr lvl="1"/>
            <a:r>
              <a:rPr kumimoji="1" lang="en-US" altLang="zh-CN" dirty="0">
                <a:solidFill>
                  <a:schemeClr val="tx1"/>
                </a:solidFill>
              </a:rPr>
              <a:t>1 &amp; 2 are simple because the framework can </a:t>
            </a:r>
            <a:r>
              <a:rPr kumimoji="1" lang="en-US" altLang="zh-CN" dirty="0">
                <a:solidFill>
                  <a:srgbClr val="FF0000"/>
                </a:solidFill>
              </a:rPr>
              <a:t>hide the communication &amp; coordination from the applications</a:t>
            </a:r>
            <a:endParaRPr kumimoji="1" lang="en-US" altLang="zh-CN" b="0" dirty="0">
              <a:solidFill>
                <a:srgbClr val="FF0000"/>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Freeform 7"/>
          <p:cNvSpPr/>
          <p:nvPr/>
        </p:nvSpPr>
        <p:spPr bwMode="auto">
          <a:xfrm rot="246088">
            <a:off x="4615449" y="1161147"/>
            <a:ext cx="935888" cy="1843692"/>
          </a:xfrm>
          <a:custGeom>
            <a:avLst/>
            <a:gdLst>
              <a:gd name="T0" fmla="*/ 103 w 672"/>
              <a:gd name="T1" fmla="*/ 125 h 1520"/>
              <a:gd name="T2" fmla="*/ 274 w 672"/>
              <a:gd name="T3" fmla="*/ 125 h 1520"/>
              <a:gd name="T4" fmla="*/ 343 w 672"/>
              <a:gd name="T5" fmla="*/ 874 h 1520"/>
              <a:gd name="T6" fmla="*/ 480 w 672"/>
              <a:gd name="T7" fmla="*/ 989 h 1520"/>
              <a:gd name="T8" fmla="*/ 343 w 672"/>
              <a:gd name="T9" fmla="*/ 1219 h 1520"/>
              <a:gd name="T10" fmla="*/ 240 w 672"/>
              <a:gd name="T11" fmla="*/ 1738 h 1520"/>
              <a:gd name="T12" fmla="*/ 0 w 672"/>
              <a:gd name="T13" fmla="*/ 1738 h 1520"/>
              <a:gd name="T14" fmla="*/ 0 60000 65536"/>
              <a:gd name="T15" fmla="*/ 0 60000 65536"/>
              <a:gd name="T16" fmla="*/ 0 60000 65536"/>
              <a:gd name="T17" fmla="*/ 0 60000 65536"/>
              <a:gd name="T18" fmla="*/ 0 60000 65536"/>
              <a:gd name="T19" fmla="*/ 0 60000 65536"/>
              <a:gd name="T20" fmla="*/ 0 60000 65536"/>
              <a:gd name="T21" fmla="*/ 0 w 672"/>
              <a:gd name="T22" fmla="*/ 0 h 1520"/>
              <a:gd name="T23" fmla="*/ 672 w 672"/>
              <a:gd name="T24" fmla="*/ 1520 h 1520"/>
              <a:gd name="connsiteX0" fmla="*/ 2143 w 10000"/>
              <a:gd name="connsiteY0" fmla="*/ 2039 h 11154"/>
              <a:gd name="connsiteX1" fmla="*/ 5457 w 10000"/>
              <a:gd name="connsiteY1" fmla="*/ 128 h 11154"/>
              <a:gd name="connsiteX2" fmla="*/ 7143 w 10000"/>
              <a:gd name="connsiteY2" fmla="*/ 6144 h 11154"/>
              <a:gd name="connsiteX3" fmla="*/ 10000 w 10000"/>
              <a:gd name="connsiteY3" fmla="*/ 6776 h 11154"/>
              <a:gd name="connsiteX4" fmla="*/ 7143 w 10000"/>
              <a:gd name="connsiteY4" fmla="*/ 8039 h 11154"/>
              <a:gd name="connsiteX5" fmla="*/ 5000 w 10000"/>
              <a:gd name="connsiteY5" fmla="*/ 10881 h 11154"/>
              <a:gd name="connsiteX6" fmla="*/ 0 w 10000"/>
              <a:gd name="connsiteY6" fmla="*/ 10881 h 11154"/>
              <a:gd name="connsiteX0-1" fmla="*/ 0 w 13702"/>
              <a:gd name="connsiteY0-2" fmla="*/ 511 h 11571"/>
              <a:gd name="connsiteX1-3" fmla="*/ 9159 w 13702"/>
              <a:gd name="connsiteY1-4" fmla="*/ 545 h 11571"/>
              <a:gd name="connsiteX2-5" fmla="*/ 10845 w 13702"/>
              <a:gd name="connsiteY2-6" fmla="*/ 6561 h 11571"/>
              <a:gd name="connsiteX3-7" fmla="*/ 13702 w 13702"/>
              <a:gd name="connsiteY3-8" fmla="*/ 7193 h 11571"/>
              <a:gd name="connsiteX4-9" fmla="*/ 10845 w 13702"/>
              <a:gd name="connsiteY4-10" fmla="*/ 8456 h 11571"/>
              <a:gd name="connsiteX5-11" fmla="*/ 8702 w 13702"/>
              <a:gd name="connsiteY5-12" fmla="*/ 11298 h 11571"/>
              <a:gd name="connsiteX6-13" fmla="*/ 3702 w 13702"/>
              <a:gd name="connsiteY6-14" fmla="*/ 11298 h 11571"/>
              <a:gd name="connsiteX0-15" fmla="*/ 0 w 13726"/>
              <a:gd name="connsiteY0-16" fmla="*/ 343 h 11403"/>
              <a:gd name="connsiteX1-17" fmla="*/ 9159 w 13726"/>
              <a:gd name="connsiteY1-18" fmla="*/ 377 h 11403"/>
              <a:gd name="connsiteX2-19" fmla="*/ 9124 w 13726"/>
              <a:gd name="connsiteY2-20" fmla="*/ 3985 h 11403"/>
              <a:gd name="connsiteX3-21" fmla="*/ 13702 w 13726"/>
              <a:gd name="connsiteY3-22" fmla="*/ 7025 h 11403"/>
              <a:gd name="connsiteX4-23" fmla="*/ 10845 w 13726"/>
              <a:gd name="connsiteY4-24" fmla="*/ 8288 h 11403"/>
              <a:gd name="connsiteX5-25" fmla="*/ 8702 w 13726"/>
              <a:gd name="connsiteY5-26" fmla="*/ 11130 h 11403"/>
              <a:gd name="connsiteX6-27" fmla="*/ 3702 w 13726"/>
              <a:gd name="connsiteY6-28" fmla="*/ 11130 h 11403"/>
              <a:gd name="connsiteX0-29" fmla="*/ 0 w 12542"/>
              <a:gd name="connsiteY0-30" fmla="*/ 343 h 11403"/>
              <a:gd name="connsiteX1-31" fmla="*/ 9159 w 12542"/>
              <a:gd name="connsiteY1-32" fmla="*/ 377 h 11403"/>
              <a:gd name="connsiteX2-33" fmla="*/ 9124 w 12542"/>
              <a:gd name="connsiteY2-34" fmla="*/ 3985 h 11403"/>
              <a:gd name="connsiteX3-35" fmla="*/ 12502 w 12542"/>
              <a:gd name="connsiteY3-36" fmla="*/ 5362 h 11403"/>
              <a:gd name="connsiteX4-37" fmla="*/ 10845 w 12542"/>
              <a:gd name="connsiteY4-38" fmla="*/ 8288 h 11403"/>
              <a:gd name="connsiteX5-39" fmla="*/ 8702 w 12542"/>
              <a:gd name="connsiteY5-40" fmla="*/ 11130 h 11403"/>
              <a:gd name="connsiteX6-41" fmla="*/ 3702 w 12542"/>
              <a:gd name="connsiteY6-42" fmla="*/ 11130 h 11403"/>
              <a:gd name="connsiteX0-43" fmla="*/ 0 w 12502"/>
              <a:gd name="connsiteY0-44" fmla="*/ 343 h 11403"/>
              <a:gd name="connsiteX1-45" fmla="*/ 9159 w 12502"/>
              <a:gd name="connsiteY1-46" fmla="*/ 377 h 11403"/>
              <a:gd name="connsiteX2-47" fmla="*/ 9124 w 12502"/>
              <a:gd name="connsiteY2-48" fmla="*/ 3985 h 11403"/>
              <a:gd name="connsiteX3-49" fmla="*/ 12502 w 12502"/>
              <a:gd name="connsiteY3-50" fmla="*/ 5362 h 11403"/>
              <a:gd name="connsiteX4-51" fmla="*/ 8755 w 12502"/>
              <a:gd name="connsiteY4-52" fmla="*/ 6514 h 11403"/>
              <a:gd name="connsiteX5-53" fmla="*/ 8702 w 12502"/>
              <a:gd name="connsiteY5-54" fmla="*/ 11130 h 11403"/>
              <a:gd name="connsiteX6-55" fmla="*/ 3702 w 12502"/>
              <a:gd name="connsiteY6-56" fmla="*/ 11130 h 11403"/>
              <a:gd name="connsiteX0-57" fmla="*/ 0 w 12282"/>
              <a:gd name="connsiteY0-58" fmla="*/ 343 h 11403"/>
              <a:gd name="connsiteX1-59" fmla="*/ 9159 w 12282"/>
              <a:gd name="connsiteY1-60" fmla="*/ 377 h 11403"/>
              <a:gd name="connsiteX2-61" fmla="*/ 9124 w 12282"/>
              <a:gd name="connsiteY2-62" fmla="*/ 3985 h 11403"/>
              <a:gd name="connsiteX3-63" fmla="*/ 12281 w 12282"/>
              <a:gd name="connsiteY3-64" fmla="*/ 4877 h 11403"/>
              <a:gd name="connsiteX4-65" fmla="*/ 8755 w 12282"/>
              <a:gd name="connsiteY4-66" fmla="*/ 6514 h 11403"/>
              <a:gd name="connsiteX5-67" fmla="*/ 8702 w 12282"/>
              <a:gd name="connsiteY5-68" fmla="*/ 11130 h 11403"/>
              <a:gd name="connsiteX6-69" fmla="*/ 3702 w 12282"/>
              <a:gd name="connsiteY6-70" fmla="*/ 11130 h 114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282" h="11403">
                <a:moveTo>
                  <a:pt x="0" y="343"/>
                </a:moveTo>
                <a:cubicBezTo>
                  <a:pt x="1369" y="1"/>
                  <a:pt x="7638" y="-230"/>
                  <a:pt x="9159" y="377"/>
                </a:cubicBezTo>
                <a:cubicBezTo>
                  <a:pt x="10680" y="984"/>
                  <a:pt x="8604" y="3235"/>
                  <a:pt x="9124" y="3985"/>
                </a:cubicBezTo>
                <a:cubicBezTo>
                  <a:pt x="9644" y="4735"/>
                  <a:pt x="12342" y="4456"/>
                  <a:pt x="12281" y="4877"/>
                </a:cubicBezTo>
                <a:cubicBezTo>
                  <a:pt x="12220" y="5298"/>
                  <a:pt x="9352" y="5472"/>
                  <a:pt x="8755" y="6514"/>
                </a:cubicBezTo>
                <a:cubicBezTo>
                  <a:pt x="8159" y="7556"/>
                  <a:pt x="9892" y="10657"/>
                  <a:pt x="8702" y="11130"/>
                </a:cubicBezTo>
                <a:cubicBezTo>
                  <a:pt x="7512" y="11604"/>
                  <a:pt x="5607" y="11367"/>
                  <a:pt x="3702" y="11130"/>
                </a:cubicBezTo>
              </a:path>
            </a:pathLst>
          </a:custGeom>
          <a:noFill/>
          <a:ln w="28575">
            <a:solidFill>
              <a:srgbClr val="BE384B"/>
            </a:solidFill>
            <a:rou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C00000"/>
              </a:solidFill>
            </a:endParaRPr>
          </a:p>
        </p:txBody>
      </p:sp>
      <p:sp>
        <p:nvSpPr>
          <p:cNvPr id="6" name="矩形 5"/>
          <p:cNvSpPr/>
          <p:nvPr/>
        </p:nvSpPr>
        <p:spPr>
          <a:xfrm>
            <a:off x="5508104" y="1849388"/>
            <a:ext cx="1836248" cy="646331"/>
          </a:xfrm>
          <a:prstGeom prst="rect">
            <a:avLst/>
          </a:prstGeom>
        </p:spPr>
        <p:txBody>
          <a:bodyPr wrap="square">
            <a:spAutoFit/>
          </a:bodyPr>
          <a:lstStyle/>
          <a:p>
            <a:pPr algn="ctr"/>
            <a:r>
              <a:rPr lang="en-US" altLang="zh-CN" b="1" dirty="0">
                <a:solidFill>
                  <a:srgbClr val="C00000"/>
                </a:solidFill>
                <a:latin typeface="+mn-ea"/>
                <a:cs typeface="Verdana" panose="020B0604030504040204" pitchFamily="34" charset="0"/>
              </a:rPr>
              <a:t>Same for </a:t>
            </a:r>
            <a:endParaRPr lang="en-US" altLang="zh-CN" b="1" dirty="0">
              <a:solidFill>
                <a:srgbClr val="C00000"/>
              </a:solidFill>
              <a:latin typeface="+mn-ea"/>
              <a:cs typeface="Verdana" panose="020B0604030504040204" pitchFamily="34" charset="0"/>
            </a:endParaRPr>
          </a:p>
          <a:p>
            <a:pPr algn="ctr"/>
            <a:r>
              <a:rPr lang="en-US" altLang="zh-CN" b="1" dirty="0">
                <a:solidFill>
                  <a:srgbClr val="C00000"/>
                </a:solidFill>
                <a:latin typeface="+mn-ea"/>
                <a:cs typeface="Verdana" panose="020B0604030504040204" pitchFamily="34" charset="0"/>
              </a:rPr>
              <a:t>all problems</a:t>
            </a:r>
            <a:endParaRPr lang="en-US" altLang="zh-CN" b="1" dirty="0">
              <a:solidFill>
                <a:srgbClr val="C00000"/>
              </a:solidFill>
              <a:latin typeface="+mn-ea"/>
              <a:cs typeface="Verdana" panose="020B060403050404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Fault tolerance of MapReduce</a:t>
            </a:r>
            <a:endParaRPr kumimoji="1" lang="zh-CN" altLang="en-US" dirty="0"/>
          </a:p>
        </p:txBody>
      </p:sp>
      <p:sp>
        <p:nvSpPr>
          <p:cNvPr id="3" name="内容占位符 2"/>
          <p:cNvSpPr>
            <a:spLocks noGrp="1"/>
          </p:cNvSpPr>
          <p:nvPr>
            <p:ph idx="1"/>
          </p:nvPr>
        </p:nvSpPr>
        <p:spPr>
          <a:xfrm>
            <a:off x="457200" y="1129308"/>
            <a:ext cx="8229600" cy="4356826"/>
          </a:xfrm>
        </p:spPr>
        <p:txBody>
          <a:bodyPr/>
          <a:lstStyle/>
          <a:p>
            <a:r>
              <a:rPr kumimoji="1" lang="en-US" altLang="zh-CN" b="0" dirty="0"/>
              <a:t>Machine </a:t>
            </a:r>
            <a:r>
              <a:rPr kumimoji="1" lang="en-US" altLang="zh-CN" dirty="0">
                <a:solidFill>
                  <a:srgbClr val="C00000"/>
                </a:solidFill>
              </a:rPr>
              <a:t>failures are common </a:t>
            </a:r>
            <a:r>
              <a:rPr kumimoji="1" lang="en-US" altLang="zh-CN" b="0" dirty="0"/>
              <a:t>in datacenters</a:t>
            </a:r>
            <a:endParaRPr kumimoji="1" lang="en-US" altLang="zh-CN" b="0" dirty="0"/>
          </a:p>
          <a:p>
            <a:pPr lvl="1"/>
            <a:r>
              <a:rPr kumimoji="1" lang="en-US" altLang="zh-CN" dirty="0"/>
              <a:t>A MapReduce job can possibly run on thousands of machines</a:t>
            </a:r>
            <a:endParaRPr kumimoji="1" lang="en-US" altLang="zh-CN" dirty="0"/>
          </a:p>
          <a:p>
            <a:endParaRPr lang="en-US" altLang="zh-TW" b="0" dirty="0">
              <a:solidFill>
                <a:prstClr val="black"/>
              </a:solidFill>
              <a:latin typeface="Arial" panose="020B0604020202020204" pitchFamily="34" charset="0"/>
              <a:ea typeface="Verdana" panose="020B0604030504040204" pitchFamily="34" charset="0"/>
              <a:cs typeface="Arial" panose="020B0604020202020204" pitchFamily="34" charset="0"/>
            </a:endParaRPr>
          </a:p>
          <a:p>
            <a:r>
              <a:rPr lang="en-US" altLang="zh-TW" b="0" dirty="0">
                <a:solidFill>
                  <a:prstClr val="black"/>
                </a:solidFill>
                <a:latin typeface="Arial" panose="020B0604020202020204" pitchFamily="34" charset="0"/>
                <a:ea typeface="Verdana" panose="020B0604030504040204" pitchFamily="34" charset="0"/>
                <a:cs typeface="Arial" panose="020B0604020202020204" pitchFamily="34" charset="0"/>
              </a:rPr>
              <a:t>MapReduce simplifies fault tolerance due to the following two choices</a:t>
            </a:r>
            <a:r>
              <a:rPr lang="en-US" altLang="zh-CN" b="0" dirty="0">
                <a:solidFill>
                  <a:prstClr val="black"/>
                </a:solidFill>
                <a:latin typeface="Arial" panose="020B0604020202020204" pitchFamily="34" charset="0"/>
                <a:ea typeface="Verdana" panose="020B0604030504040204" pitchFamily="34" charset="0"/>
                <a:cs typeface="Arial" panose="020B0604020202020204" pitchFamily="34" charset="0"/>
              </a:rPr>
              <a:t>:</a:t>
            </a:r>
            <a:endParaRPr lang="en-US" altLang="zh-TW" b="0" dirty="0">
              <a:solidFill>
                <a:prstClr val="black"/>
              </a:solidFill>
              <a:latin typeface="Arial" panose="020B0604020202020204" pitchFamily="34" charset="0"/>
              <a:ea typeface="Verdana" panose="020B0604030504040204" pitchFamily="34" charset="0"/>
              <a:cs typeface="Arial" panose="020B0604020202020204" pitchFamily="34" charset="0"/>
            </a:endParaRPr>
          </a:p>
          <a:p>
            <a:pPr marL="417195" lvl="1" indent="-342900">
              <a:buAutoNum type="arabicPeriod"/>
            </a:pPr>
            <a:r>
              <a:rPr lang="en-US" altLang="zh-TW" dirty="0">
                <a:solidFill>
                  <a:prstClr val="black"/>
                </a:solidFill>
                <a:latin typeface="Arial" panose="020B0604020202020204" pitchFamily="34" charset="0"/>
                <a:ea typeface="Verdana" panose="020B0604030504040204" pitchFamily="34" charset="0"/>
                <a:cs typeface="Arial" panose="020B0604020202020204" pitchFamily="34" charset="0"/>
              </a:rPr>
              <a:t>Programming model simplifies fault recovery</a:t>
            </a:r>
            <a:endParaRPr lang="en-US" altLang="zh-TW" dirty="0">
              <a:solidFill>
                <a:prstClr val="black"/>
              </a:solidFill>
              <a:latin typeface="Arial" panose="020B0604020202020204" pitchFamily="34" charset="0"/>
              <a:ea typeface="Verdana" panose="020B0604030504040204" pitchFamily="34" charset="0"/>
              <a:cs typeface="Arial" panose="020B0604020202020204" pitchFamily="34" charset="0"/>
            </a:endParaRPr>
          </a:p>
          <a:p>
            <a:pPr marL="857250" lvl="2" indent="0">
              <a:buNone/>
            </a:pPr>
            <a:r>
              <a:rPr lang="en-US" altLang="zh-TW" dirty="0">
                <a:solidFill>
                  <a:prstClr val="black"/>
                </a:solidFill>
                <a:latin typeface="Arial" panose="020B0604020202020204" pitchFamily="34" charset="0"/>
                <a:ea typeface="Verdana" panose="020B0604030504040204" pitchFamily="34" charset="0"/>
                <a:cs typeface="Arial" panose="020B0604020202020204" pitchFamily="34" charset="0"/>
              </a:rPr>
              <a:t>e.g., </a:t>
            </a:r>
            <a:r>
              <a:rPr lang="en-US" altLang="zh-TW" b="1" dirty="0">
                <a:solidFill>
                  <a:srgbClr val="C00000"/>
                </a:solidFill>
                <a:latin typeface="Arial" panose="020B0604020202020204" pitchFamily="34" charset="0"/>
                <a:ea typeface="Verdana" panose="020B0604030504040204" pitchFamily="34" charset="0"/>
                <a:cs typeface="Arial" panose="020B0604020202020204" pitchFamily="34" charset="0"/>
              </a:rPr>
              <a:t>no side-effect</a:t>
            </a:r>
            <a:r>
              <a:rPr lang="en-US" altLang="zh-TW" dirty="0">
                <a:solidFill>
                  <a:prstClr val="black"/>
                </a:solidFill>
                <a:latin typeface="Arial" panose="020B0604020202020204" pitchFamily="34" charset="0"/>
                <a:ea typeface="Verdana" panose="020B0604030504040204" pitchFamily="34" charset="0"/>
                <a:cs typeface="Arial" panose="020B0604020202020204" pitchFamily="34" charset="0"/>
              </a:rPr>
              <a:t>: a map or a reduce can simply re-execute the computation to recover from failures </a:t>
            </a:r>
            <a:endParaRPr lang="en-US" altLang="zh-TW" dirty="0">
              <a:solidFill>
                <a:prstClr val="black"/>
              </a:solidFill>
              <a:latin typeface="Arial" panose="020B0604020202020204" pitchFamily="34" charset="0"/>
              <a:ea typeface="Verdana" panose="020B0604030504040204" pitchFamily="34" charset="0"/>
              <a:cs typeface="Arial" panose="020B0604020202020204" pitchFamily="34" charset="0"/>
            </a:endParaRPr>
          </a:p>
          <a:p>
            <a:pPr marL="857250" lvl="2" indent="0">
              <a:buNone/>
            </a:pPr>
            <a:r>
              <a:rPr lang="en-US" altLang="zh-TW" dirty="0">
                <a:solidFill>
                  <a:prstClr val="black"/>
                </a:solidFill>
                <a:ea typeface="Verdana" panose="020B0604030504040204" pitchFamily="34" charset="0"/>
              </a:rPr>
              <a:t>A DSM must ensure all the memory is </a:t>
            </a:r>
            <a:r>
              <a:rPr lang="en-US" altLang="zh-TW">
                <a:solidFill>
                  <a:prstClr val="black"/>
                </a:solidFill>
                <a:ea typeface="Verdana" panose="020B0604030504040204" pitchFamily="34" charset="0"/>
              </a:rPr>
              <a:t>fault tolerant </a:t>
            </a:r>
            <a:endParaRPr lang="en-US" altLang="zh-TW" dirty="0">
              <a:solidFill>
                <a:prstClr val="black"/>
              </a:solidFill>
              <a:latin typeface="Arial" panose="020B0604020202020204" pitchFamily="34" charset="0"/>
              <a:ea typeface="Verdana" panose="020B0604030504040204" pitchFamily="34" charset="0"/>
              <a:cs typeface="Arial" panose="020B0604020202020204" pitchFamily="34" charset="0"/>
            </a:endParaRPr>
          </a:p>
          <a:p>
            <a:pPr marL="417195" lvl="1" indent="-342900">
              <a:buAutoNum type="arabicPeriod"/>
            </a:pPr>
            <a:r>
              <a:rPr lang="en-US" altLang="zh-TW" dirty="0">
                <a:solidFill>
                  <a:prstClr val="black"/>
                </a:solidFill>
                <a:latin typeface="Arial" panose="020B0604020202020204" pitchFamily="34" charset="0"/>
                <a:ea typeface="Verdana" panose="020B0604030504040204" pitchFamily="34" charset="0"/>
                <a:cs typeface="Arial" panose="020B0604020202020204" pitchFamily="34" charset="0"/>
              </a:rPr>
              <a:t>Builds on </a:t>
            </a:r>
            <a:r>
              <a:rPr lang="en-US" altLang="zh-TW" b="1" dirty="0">
                <a:solidFill>
                  <a:srgbClr val="C00000"/>
                </a:solidFill>
                <a:latin typeface="Arial" panose="020B0604020202020204" pitchFamily="34" charset="0"/>
                <a:ea typeface="Verdana" panose="020B0604030504040204" pitchFamily="34" charset="0"/>
                <a:cs typeface="Arial" panose="020B0604020202020204" pitchFamily="34" charset="0"/>
              </a:rPr>
              <a:t>a reliable service </a:t>
            </a:r>
            <a:r>
              <a:rPr lang="en-US" altLang="zh-TW" dirty="0">
                <a:solidFill>
                  <a:prstClr val="black"/>
                </a:solidFill>
                <a:latin typeface="Arial" panose="020B0604020202020204" pitchFamily="34" charset="0"/>
                <a:ea typeface="Verdana" panose="020B0604030504040204" pitchFamily="34" charset="0"/>
                <a:cs typeface="Arial" panose="020B0604020202020204" pitchFamily="34" charset="0"/>
              </a:rPr>
              <a:t>(i.e., GFS) </a:t>
            </a:r>
            <a:r>
              <a:rPr lang="en-US" altLang="zh-TW" b="0" dirty="0">
                <a:solidFill>
                  <a:prstClr val="black"/>
                </a:solidFill>
                <a:latin typeface="Arial" panose="020B0604020202020204" pitchFamily="34" charset="0"/>
                <a:ea typeface="Verdana" panose="020B0604030504040204" pitchFamily="34" charset="0"/>
                <a:cs typeface="Arial" panose="020B0604020202020204" pitchFamily="34" charset="0"/>
              </a:rPr>
              <a:t>  </a:t>
            </a:r>
            <a:endParaRPr lang="en-US" altLang="zh-TW" b="0" dirty="0">
              <a:solidFill>
                <a:prstClr val="black"/>
              </a:solidFill>
              <a:latin typeface="Arial" panose="020B0604020202020204" pitchFamily="34" charset="0"/>
              <a:ea typeface="Verdana" panose="020B0604030504040204" pitchFamily="34" charset="0"/>
              <a:cs typeface="Arial" panose="020B0604020202020204" pitchFamily="34" charset="0"/>
            </a:endParaRPr>
          </a:p>
          <a:p>
            <a:pPr lvl="1"/>
            <a:endParaRPr kumimoji="1" lang="en-US" altLang="zh-CN" dirty="0">
              <a:solidFill>
                <a:srgbClr val="C00000"/>
              </a:solidFill>
            </a:endParaRPr>
          </a:p>
          <a:p>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Fault tolerance of MapReduce</a:t>
            </a:r>
            <a:endParaRPr kumimoji="1" lang="zh-CN" altLang="en-US" dirty="0"/>
          </a:p>
        </p:txBody>
      </p:sp>
      <p:sp>
        <p:nvSpPr>
          <p:cNvPr id="3" name="内容占位符 2"/>
          <p:cNvSpPr>
            <a:spLocks noGrp="1"/>
          </p:cNvSpPr>
          <p:nvPr>
            <p:ph idx="1"/>
          </p:nvPr>
        </p:nvSpPr>
        <p:spPr>
          <a:xfrm>
            <a:off x="457200" y="1129308"/>
            <a:ext cx="8229600" cy="4356826"/>
          </a:xfrm>
        </p:spPr>
        <p:txBody>
          <a:bodyPr>
            <a:normAutofit/>
          </a:bodyPr>
          <a:lstStyle/>
          <a:p>
            <a:r>
              <a:rPr kumimoji="1" lang="en-US" altLang="zh-CN" dirty="0">
                <a:solidFill>
                  <a:srgbClr val="C00000"/>
                </a:solidFill>
              </a:rPr>
              <a:t>Worker</a:t>
            </a:r>
            <a:r>
              <a:rPr kumimoji="1" lang="zh-CN" altLang="en-US" dirty="0">
                <a:solidFill>
                  <a:srgbClr val="C00000"/>
                </a:solidFill>
              </a:rPr>
              <a:t> </a:t>
            </a:r>
            <a:r>
              <a:rPr kumimoji="1" lang="en-US" altLang="zh-CN" dirty="0">
                <a:solidFill>
                  <a:srgbClr val="C00000"/>
                </a:solidFill>
              </a:rPr>
              <a:t>failure</a:t>
            </a:r>
            <a:endParaRPr kumimoji="1" lang="en-US" altLang="zh-CN" b="0" dirty="0"/>
          </a:p>
          <a:p>
            <a:pPr lvl="1">
              <a:lnSpc>
                <a:spcPct val="130000"/>
              </a:lnSpc>
            </a:pPr>
            <a:r>
              <a:rPr kumimoji="1" lang="en-US" altLang="zh-CN" dirty="0"/>
              <a:t>Master pings each worker periodically </a:t>
            </a:r>
            <a:r>
              <a:rPr kumimoji="1" lang="en-US" altLang="zh-CN" dirty="0">
                <a:solidFill>
                  <a:srgbClr val="FF0000"/>
                </a:solidFill>
              </a:rPr>
              <a:t>via heartbeat</a:t>
            </a:r>
            <a:endParaRPr kumimoji="1" lang="en-US" altLang="zh-CN" dirty="0"/>
          </a:p>
          <a:p>
            <a:pPr lvl="1"/>
            <a:r>
              <a:rPr kumimoji="1" lang="en-US" altLang="zh-CN" dirty="0"/>
              <a:t>If no response is received within a certain time (</a:t>
            </a:r>
            <a:r>
              <a:rPr kumimoji="1" lang="en-US" altLang="zh-CN" b="1" dirty="0">
                <a:solidFill>
                  <a:srgbClr val="C00000"/>
                </a:solidFill>
              </a:rPr>
              <a:t>timeout</a:t>
            </a:r>
            <a:r>
              <a:rPr kumimoji="1" lang="en-US" altLang="zh-CN" dirty="0"/>
              <a:t>), the worker is marked as failed</a:t>
            </a:r>
            <a:endParaRPr kumimoji="1" lang="en-US" altLang="zh-CN" dirty="0"/>
          </a:p>
          <a:p>
            <a:pPr lvl="1"/>
            <a:r>
              <a:rPr kumimoji="1" lang="en-US" altLang="zh-CN" dirty="0"/>
              <a:t>Map or reduce tasks given to this worker are reset back to the initial state and </a:t>
            </a:r>
            <a:r>
              <a:rPr kumimoji="1" lang="en-US" altLang="zh-CN" dirty="0">
                <a:solidFill>
                  <a:srgbClr val="FF0000"/>
                </a:solidFill>
              </a:rPr>
              <a:t>rescheduled for other worker</a:t>
            </a:r>
            <a:r>
              <a:rPr kumimoji="1" lang="en-US" altLang="zh-CN" dirty="0"/>
              <a:t> (</a:t>
            </a:r>
            <a:r>
              <a:rPr kumimoji="1" lang="en-US" altLang="zh-CN" b="1" dirty="0">
                <a:solidFill>
                  <a:srgbClr val="C00000"/>
                </a:solidFill>
              </a:rPr>
              <a:t>re-execution</a:t>
            </a:r>
            <a:r>
              <a:rPr kumimoji="1" lang="en-US" altLang="zh-CN" dirty="0"/>
              <a:t>)</a:t>
            </a:r>
            <a:endParaRPr kumimoji="1" lang="en-US" altLang="zh-CN" dirty="0"/>
          </a:p>
          <a:p>
            <a:pPr lvl="1"/>
            <a:r>
              <a:rPr kumimoji="1" lang="en-US" altLang="zh-CN" dirty="0"/>
              <a:t>Robust: lost 1,600 of 1,800 machines once, but finished fine </a:t>
            </a:r>
            <a:endParaRPr kumimoji="1" lang="en-US" altLang="zh-CN" dirty="0"/>
          </a:p>
          <a:p>
            <a:pPr lvl="1"/>
            <a:endParaRPr kumimoji="1" lang="en-US" altLang="zh-CN" dirty="0"/>
          </a:p>
          <a:p>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Fault tolerance of MapReduce</a:t>
            </a:r>
            <a:endParaRPr kumimoji="1" lang="zh-CN" altLang="en-US" dirty="0"/>
          </a:p>
        </p:txBody>
      </p:sp>
      <p:sp>
        <p:nvSpPr>
          <p:cNvPr id="3" name="内容占位符 2"/>
          <p:cNvSpPr>
            <a:spLocks noGrp="1"/>
          </p:cNvSpPr>
          <p:nvPr>
            <p:ph idx="1"/>
          </p:nvPr>
        </p:nvSpPr>
        <p:spPr>
          <a:xfrm>
            <a:off x="457200" y="1129308"/>
            <a:ext cx="8229600" cy="4356826"/>
          </a:xfrm>
        </p:spPr>
        <p:txBody>
          <a:bodyPr>
            <a:normAutofit/>
          </a:bodyPr>
          <a:lstStyle/>
          <a:p>
            <a:r>
              <a:rPr kumimoji="1" lang="en-US" altLang="zh-CN" dirty="0">
                <a:solidFill>
                  <a:srgbClr val="C00000"/>
                </a:solidFill>
              </a:rPr>
              <a:t>Master failure</a:t>
            </a:r>
            <a:endParaRPr kumimoji="1" lang="en-US" altLang="zh-CN" dirty="0">
              <a:solidFill>
                <a:srgbClr val="C00000"/>
              </a:solidFill>
            </a:endParaRPr>
          </a:p>
          <a:p>
            <a:pPr lvl="1"/>
            <a:r>
              <a:rPr lang="en-US" altLang="zh-CN" dirty="0">
                <a:solidFill>
                  <a:prstClr val="black"/>
                </a:solidFill>
                <a:ea typeface="Verdana" panose="020B0604030504040204" pitchFamily="34" charset="0"/>
                <a:cs typeface="Verdana" panose="020B0604030504040204" pitchFamily="34" charset="0"/>
              </a:rPr>
              <a:t>Master’s</a:t>
            </a:r>
            <a:r>
              <a:rPr lang="zh-CN" altLang="en-US" dirty="0">
                <a:solidFill>
                  <a:prstClr val="black"/>
                </a:solidFill>
                <a:ea typeface="Verdana" panose="020B0604030504040204" pitchFamily="34" charset="0"/>
                <a:cs typeface="Verdana" panose="020B0604030504040204" pitchFamily="34" charset="0"/>
              </a:rPr>
              <a:t> </a:t>
            </a:r>
            <a:r>
              <a:rPr lang="en-US" altLang="zh-CN" dirty="0">
                <a:solidFill>
                  <a:prstClr val="black"/>
                </a:solidFill>
                <a:ea typeface="Verdana" panose="020B0604030504040204" pitchFamily="34" charset="0"/>
                <a:cs typeface="Verdana" panose="020B0604030504040204" pitchFamily="34" charset="0"/>
              </a:rPr>
              <a:t>s</a:t>
            </a:r>
            <a:r>
              <a:rPr lang="en-US" altLang="zh-TW" dirty="0">
                <a:solidFill>
                  <a:prstClr val="black"/>
                </a:solidFill>
                <a:ea typeface="Verdana" panose="020B0604030504040204" pitchFamily="34" charset="0"/>
                <a:cs typeface="Verdana" panose="020B0604030504040204" pitchFamily="34" charset="0"/>
              </a:rPr>
              <a:t>tate is persisted to </a:t>
            </a:r>
            <a:r>
              <a:rPr lang="en-US" altLang="zh-TW" b="1" dirty="0">
                <a:solidFill>
                  <a:srgbClr val="C00000"/>
                </a:solidFill>
                <a:ea typeface="Verdana" panose="020B0604030504040204" pitchFamily="34" charset="0"/>
                <a:cs typeface="Verdana" panose="020B0604030504040204" pitchFamily="34" charset="0"/>
              </a:rPr>
              <a:t>GFS</a:t>
            </a:r>
            <a:endParaRPr lang="en-US" altLang="zh-TW" b="1" dirty="0">
              <a:solidFill>
                <a:srgbClr val="C00000"/>
              </a:solidFill>
              <a:ea typeface="Verdana" panose="020B0604030504040204" pitchFamily="34" charset="0"/>
              <a:cs typeface="Verdana" panose="020B0604030504040204" pitchFamily="34" charset="0"/>
            </a:endParaRPr>
          </a:p>
          <a:p>
            <a:pPr lvl="1"/>
            <a:r>
              <a:rPr lang="en-US" altLang="zh-TW" dirty="0">
                <a:solidFill>
                  <a:prstClr val="black"/>
                </a:solidFill>
                <a:ea typeface="Verdana" panose="020B0604030504040204" pitchFamily="34" charset="0"/>
                <a:cs typeface="Verdana" panose="020B0604030504040204" pitchFamily="34" charset="0"/>
              </a:rPr>
              <a:t>Recover master from GFS and continue</a:t>
            </a:r>
            <a:endParaRPr lang="en-US" altLang="zh-TW" dirty="0">
              <a:solidFill>
                <a:prstClr val="black"/>
              </a:solidFill>
              <a:ea typeface="Verdana" panose="020B0604030504040204" pitchFamily="34" charset="0"/>
              <a:cs typeface="Verdana" panose="020B0604030504040204" pitchFamily="34" charset="0"/>
            </a:endParaRPr>
          </a:p>
          <a:p>
            <a:r>
              <a:rPr kumimoji="1" lang="en-US" altLang="zh-CN" dirty="0"/>
              <a:t>For each mapper &amp; reduce </a:t>
            </a:r>
            <a:endParaRPr kumimoji="1" lang="en-US" altLang="zh-CN" dirty="0"/>
          </a:p>
          <a:p>
            <a:pPr lvl="1"/>
            <a:r>
              <a:rPr kumimoji="1" lang="en-US" altLang="zh-CN" dirty="0"/>
              <a:t>Executing </a:t>
            </a:r>
            <a:r>
              <a:rPr kumimoji="1" lang="en-US" altLang="zh-CN" b="1" dirty="0">
                <a:solidFill>
                  <a:srgbClr val="C00000"/>
                </a:solidFill>
              </a:rPr>
              <a:t>state</a:t>
            </a:r>
            <a:r>
              <a:rPr kumimoji="1" lang="en-US" altLang="zh-CN" dirty="0"/>
              <a:t>: idle, in-progress or completed </a:t>
            </a:r>
            <a:endParaRPr kumimoji="1" lang="en-US" altLang="zh-CN" dirty="0"/>
          </a:p>
          <a:p>
            <a:pPr lvl="1"/>
            <a:r>
              <a:rPr kumimoji="1" lang="en-US" altLang="zh-CN" dirty="0"/>
              <a:t>Locations of intermediate files </a:t>
            </a:r>
            <a:endParaRPr kumimoji="1" lang="en-US" altLang="zh-CN" dirty="0"/>
          </a:p>
          <a:p>
            <a:r>
              <a:rPr kumimoji="1" lang="en-US" altLang="zh-CN" dirty="0"/>
              <a:t>The state is checkpointed to GFS for fault tolerance </a:t>
            </a:r>
            <a:endParaRPr kumimoji="1" lang="en-US" altLang="zh-CN" dirty="0"/>
          </a:p>
          <a:p>
            <a:pPr lvl="1"/>
            <a:r>
              <a:rPr kumimoji="1" lang="en-US" altLang="zh-CN" dirty="0"/>
              <a:t>Yet, master is unlikely to fail, since there is only one!</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Fault</a:t>
            </a:r>
            <a:r>
              <a:rPr kumimoji="1" lang="zh-CN" altLang="en-US" dirty="0"/>
              <a:t> </a:t>
            </a:r>
            <a:r>
              <a:rPr kumimoji="1" lang="en-US" altLang="zh-CN" dirty="0"/>
              <a:t>tolerance</a:t>
            </a:r>
            <a:r>
              <a:rPr kumimoji="1" lang="zh-CN" altLang="en-US" dirty="0"/>
              <a:t> </a:t>
            </a:r>
            <a:r>
              <a:rPr kumimoji="1" lang="en-US" altLang="zh-CN" dirty="0"/>
              <a:t>of</a:t>
            </a:r>
            <a:r>
              <a:rPr kumimoji="1" lang="zh-CN" altLang="en-US" dirty="0"/>
              <a:t> </a:t>
            </a:r>
            <a:r>
              <a:rPr kumimoji="1" lang="en-US" altLang="zh-CN" dirty="0"/>
              <a:t>MapReduce</a:t>
            </a:r>
            <a:endParaRPr kumimoji="1" lang="zh-CN" altLang="en-US" dirty="0"/>
          </a:p>
        </p:txBody>
      </p:sp>
      <p:sp>
        <p:nvSpPr>
          <p:cNvPr id="3" name="内容占位符 2"/>
          <p:cNvSpPr>
            <a:spLocks noGrp="1"/>
          </p:cNvSpPr>
          <p:nvPr>
            <p:ph idx="1"/>
          </p:nvPr>
        </p:nvSpPr>
        <p:spPr/>
        <p:txBody>
          <a:bodyPr>
            <a:noAutofit/>
          </a:bodyPr>
          <a:lstStyle/>
          <a:p>
            <a:r>
              <a:rPr kumimoji="1" lang="en-US" altLang="zh-CN" sz="2000" dirty="0">
                <a:solidFill>
                  <a:srgbClr val="C00000"/>
                </a:solidFill>
              </a:rPr>
              <a:t>Skipping Bad Records</a:t>
            </a:r>
            <a:endParaRPr kumimoji="1" lang="en-US" altLang="zh-CN" sz="2000" dirty="0"/>
          </a:p>
          <a:p>
            <a:pPr lvl="1"/>
            <a:r>
              <a:rPr kumimoji="1" lang="en-US" altLang="zh-CN" dirty="0"/>
              <a:t>Map/Reduce functions sometimes fail for particular inputs</a:t>
            </a:r>
            <a:endParaRPr kumimoji="1" lang="en-US" altLang="zh-CN" dirty="0"/>
          </a:p>
          <a:p>
            <a:pPr lvl="1"/>
            <a:r>
              <a:rPr kumimoji="1" lang="en-US" altLang="zh-CN" sz="1800" dirty="0"/>
              <a:t>Best solution is </a:t>
            </a:r>
            <a:r>
              <a:rPr kumimoji="1" lang="en-US" altLang="zh-CN" sz="1800" dirty="0">
                <a:solidFill>
                  <a:srgbClr val="FF0000"/>
                </a:solidFill>
              </a:rPr>
              <a:t>to debug &amp; fix, but not always possible</a:t>
            </a:r>
            <a:endParaRPr kumimoji="1" lang="en-US" altLang="zh-CN" sz="1800" dirty="0"/>
          </a:p>
          <a:p>
            <a:pPr lvl="1"/>
            <a:r>
              <a:rPr kumimoji="1" lang="en-US" altLang="zh-CN" sz="1800" dirty="0"/>
              <a:t>On segmentation fault:</a:t>
            </a:r>
            <a:endParaRPr kumimoji="1" lang="en-US" altLang="zh-CN" sz="1800" dirty="0"/>
          </a:p>
          <a:p>
            <a:pPr lvl="2"/>
            <a:r>
              <a:rPr kumimoji="1" lang="en-US" altLang="zh-CN" sz="1600" dirty="0"/>
              <a:t>Send UDP packet to master from signal handler</a:t>
            </a:r>
            <a:endParaRPr kumimoji="1" lang="en-US" altLang="zh-CN" sz="1600" dirty="0"/>
          </a:p>
          <a:p>
            <a:pPr lvl="2"/>
            <a:r>
              <a:rPr kumimoji="1" lang="en-US" altLang="zh-CN" sz="1600" dirty="0"/>
              <a:t>Include sequence number of record being processed</a:t>
            </a:r>
            <a:endParaRPr kumimoji="1" lang="en-US" altLang="zh-CN" sz="1600" dirty="0"/>
          </a:p>
          <a:p>
            <a:pPr lvl="1"/>
            <a:r>
              <a:rPr kumimoji="1" lang="en-US" altLang="zh-CN" sz="1800" dirty="0"/>
              <a:t>If master sees </a:t>
            </a:r>
            <a:r>
              <a:rPr kumimoji="1" lang="en-US" altLang="zh-CN" sz="1800" dirty="0">
                <a:solidFill>
                  <a:srgbClr val="FF0000"/>
                </a:solidFill>
              </a:rPr>
              <a:t>two failures for same record</a:t>
            </a:r>
            <a:r>
              <a:rPr kumimoji="1" lang="en-US" altLang="zh-CN" sz="1800" dirty="0"/>
              <a:t>:</a:t>
            </a:r>
            <a:endParaRPr kumimoji="1" lang="en-US" altLang="zh-CN" sz="1800" dirty="0"/>
          </a:p>
          <a:p>
            <a:pPr lvl="2"/>
            <a:r>
              <a:rPr kumimoji="1" lang="en-US" altLang="zh-CN" sz="1600" dirty="0"/>
              <a:t>Next worker is </a:t>
            </a:r>
            <a:r>
              <a:rPr kumimoji="1" lang="en-US" altLang="zh-CN" sz="1600" dirty="0">
                <a:solidFill>
                  <a:srgbClr val="FF0000"/>
                </a:solidFill>
              </a:rPr>
              <a:t>told to </a:t>
            </a:r>
            <a:r>
              <a:rPr kumimoji="1" lang="en-US" altLang="zh-CN" sz="1600" i="1" dirty="0">
                <a:solidFill>
                  <a:srgbClr val="FF0000"/>
                </a:solidFill>
              </a:rPr>
              <a:t>skip</a:t>
            </a:r>
            <a:r>
              <a:rPr kumimoji="1" lang="en-US" altLang="zh-CN" sz="1600" dirty="0">
                <a:solidFill>
                  <a:srgbClr val="FF0000"/>
                </a:solidFill>
              </a:rPr>
              <a:t> the record</a:t>
            </a:r>
            <a:endParaRPr kumimoji="1" lang="en-US" altLang="zh-CN" sz="1600" dirty="0">
              <a:solidFill>
                <a:srgbClr val="FF0000"/>
              </a:solidFill>
            </a:endParaRPr>
          </a:p>
          <a:p>
            <a:r>
              <a:rPr kumimoji="1" lang="en-US" altLang="zh-CN" sz="2000" dirty="0"/>
              <a:t>Effect: Can work around bugs in third-party libraries</a:t>
            </a:r>
            <a:endParaRPr kumimoji="1"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a:t>
            </a:r>
            <a:r>
              <a:rPr kumimoji="1" lang="zh-CN" altLang="en-US" dirty="0"/>
              <a:t> </a:t>
            </a:r>
            <a:r>
              <a:rPr kumimoji="1" lang="en-US" altLang="zh-CN" dirty="0"/>
              <a:t>Centralized manager (Node-M) </a:t>
            </a:r>
            <a:endParaRPr kumimoji="1" lang="zh-CN" altLang="en-US" dirty="0"/>
          </a:p>
        </p:txBody>
      </p:sp>
      <p:sp>
        <p:nvSpPr>
          <p:cNvPr id="3" name="内容占位符 2"/>
          <p:cNvSpPr>
            <a:spLocks noGrp="1"/>
          </p:cNvSpPr>
          <p:nvPr>
            <p:ph idx="1"/>
          </p:nvPr>
        </p:nvSpPr>
        <p:spPr/>
        <p:txBody>
          <a:bodyPr/>
          <a:lstStyle/>
          <a:p>
            <a:r>
              <a:rPr kumimoji="1" lang="en-US" altLang="zh-CN" dirty="0"/>
              <a:t>Maintain a table which has the following info per-page </a:t>
            </a:r>
            <a:endParaRPr kumimoji="1" lang="en-US" altLang="zh-CN" dirty="0"/>
          </a:p>
          <a:p>
            <a:pPr lvl="1"/>
            <a:r>
              <a:rPr kumimoji="1" lang="en-US" altLang="zh-CN" b="1" dirty="0">
                <a:solidFill>
                  <a:srgbClr val="C00000"/>
                </a:solidFill>
              </a:rPr>
              <a:t>Owner</a:t>
            </a:r>
            <a:r>
              <a:rPr kumimoji="1" lang="en-US" altLang="zh-CN" dirty="0"/>
              <a:t> machine: the most recent machine that has write access to it </a:t>
            </a:r>
            <a:endParaRPr kumimoji="1" lang="en-US" altLang="zh-CN" dirty="0"/>
          </a:p>
          <a:p>
            <a:pPr lvl="1"/>
            <a:r>
              <a:rPr kumimoji="1" lang="en-US" altLang="zh-CN" b="1" dirty="0">
                <a:solidFill>
                  <a:srgbClr val="C00000"/>
                </a:solidFill>
              </a:rPr>
              <a:t>Copy set</a:t>
            </a:r>
            <a:r>
              <a:rPr kumimoji="1" lang="en-US" altLang="zh-CN" dirty="0"/>
              <a:t>: all machines that have copies of this page </a:t>
            </a:r>
            <a:endParaRPr kumimoji="1" lang="en-US" altLang="zh-CN" dirty="0"/>
          </a:p>
          <a:p>
            <a:pPr marL="74295" lvl="1" indent="0">
              <a:buNone/>
            </a:pP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19" name="图片 18"/>
          <p:cNvPicPr>
            <a:picLocks noChangeAspect="1"/>
          </p:cNvPicPr>
          <p:nvPr/>
        </p:nvPicPr>
        <p:blipFill>
          <a:blip r:embed="rId1"/>
          <a:stretch>
            <a:fillRect/>
          </a:stretch>
        </p:blipFill>
        <p:spPr>
          <a:xfrm>
            <a:off x="1907704" y="2658097"/>
            <a:ext cx="4573488" cy="279100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Locality</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solidFill>
                  <a:srgbClr val="C00000"/>
                </a:solidFill>
              </a:rPr>
              <a:t>Problem</a:t>
            </a:r>
            <a:r>
              <a:rPr kumimoji="1" lang="en-US" altLang="zh-CN" dirty="0"/>
              <a:t>:</a:t>
            </a:r>
            <a:r>
              <a:rPr kumimoji="1" lang="zh-CN" altLang="en-US" dirty="0"/>
              <a:t> </a:t>
            </a:r>
            <a:r>
              <a:rPr kumimoji="1" lang="en-US" altLang="zh-CN" b="0" dirty="0"/>
              <a:t>the bandwidth of datacenter network (at that time) is scarce </a:t>
            </a:r>
            <a:endParaRPr kumimoji="1" lang="en-US" altLang="zh-CN" b="0" dirty="0"/>
          </a:p>
          <a:p>
            <a:pPr lvl="1"/>
            <a:r>
              <a:rPr kumimoji="1" lang="en-US" altLang="zh-CN" b="0" dirty="0"/>
              <a:t>If a</a:t>
            </a:r>
            <a:r>
              <a:rPr kumimoji="1" lang="zh-CN" altLang="en-US" b="0" dirty="0"/>
              <a:t> </a:t>
            </a:r>
            <a:r>
              <a:rPr kumimoji="1" lang="en-US" altLang="zh-CN" b="0" dirty="0"/>
              <a:t>Map worker reads all the data from the network, it would be slow</a:t>
            </a:r>
            <a:endParaRPr kumimoji="1" lang="en-US" altLang="zh-CN" b="0" dirty="0"/>
          </a:p>
          <a:p>
            <a:r>
              <a:rPr kumimoji="1" lang="en-US" altLang="zh-CN" dirty="0">
                <a:solidFill>
                  <a:srgbClr val="C00000"/>
                </a:solidFill>
              </a:rPr>
              <a:t>Google</a:t>
            </a:r>
            <a:r>
              <a:rPr kumimoji="1" lang="en-US" altLang="zh-CN" b="0" dirty="0"/>
              <a:t>:</a:t>
            </a:r>
            <a:r>
              <a:rPr kumimoji="1" lang="zh-CN" altLang="en-US" b="0" dirty="0"/>
              <a:t> </a:t>
            </a:r>
            <a:r>
              <a:rPr kumimoji="1" lang="en-US" altLang="zh-CN" b="0" dirty="0"/>
              <a:t>Input and Output files are stored</a:t>
            </a:r>
            <a:r>
              <a:rPr kumimoji="1" lang="zh-CN" altLang="en-US" b="0" dirty="0"/>
              <a:t> </a:t>
            </a:r>
            <a:r>
              <a:rPr kumimoji="1" lang="en-US" altLang="zh-CN" b="0" dirty="0"/>
              <a:t>on GFS </a:t>
            </a:r>
            <a:endParaRPr kumimoji="1" lang="en-US" altLang="zh-CN" b="0" dirty="0"/>
          </a:p>
          <a:p>
            <a:pPr lvl="1"/>
            <a:r>
              <a:rPr kumimoji="1" lang="en-US" altLang="zh-CN" dirty="0"/>
              <a:t>Google File System (SOSP’03), see previous lectures</a:t>
            </a:r>
            <a:endParaRPr kumimoji="1" lang="en-US" altLang="zh-CN" dirty="0"/>
          </a:p>
          <a:p>
            <a:pPr lvl="1"/>
            <a:r>
              <a:rPr kumimoji="1" lang="en-US" altLang="zh-CN" dirty="0"/>
              <a:t>Each chunk is replicated on multiple servers (3)</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21" name="图片 20"/>
          <p:cNvPicPr>
            <a:picLocks noChangeAspect="1"/>
          </p:cNvPicPr>
          <p:nvPr/>
        </p:nvPicPr>
        <p:blipFill>
          <a:blip r:embed="rId1"/>
          <a:stretch>
            <a:fillRect/>
          </a:stretch>
        </p:blipFill>
        <p:spPr>
          <a:xfrm>
            <a:off x="2699792" y="3400241"/>
            <a:ext cx="4470896" cy="2085893"/>
          </a:xfrm>
          <a:prstGeom prst="rect">
            <a:avLst/>
          </a:prstGeom>
        </p:spPr>
      </p:pic>
      <p:sp>
        <p:nvSpPr>
          <p:cNvPr id="22" name="矩形 21"/>
          <p:cNvSpPr/>
          <p:nvPr/>
        </p:nvSpPr>
        <p:spPr>
          <a:xfrm>
            <a:off x="2023556" y="3937000"/>
            <a:ext cx="1565388" cy="553998"/>
          </a:xfrm>
          <a:prstGeom prst="rect">
            <a:avLst/>
          </a:prstGeom>
        </p:spPr>
        <p:txBody>
          <a:bodyPr wrap="square">
            <a:spAutoFit/>
          </a:bodyPr>
          <a:lstStyle/>
          <a:p>
            <a:r>
              <a:rPr kumimoji="1" lang="en-US" altLang="zh-CN" sz="1500" dirty="0"/>
              <a:t>A</a:t>
            </a:r>
            <a:r>
              <a:rPr kumimoji="1" lang="zh-CN" altLang="en-US" sz="1500" dirty="0"/>
              <a:t> </a:t>
            </a:r>
            <a:r>
              <a:rPr kumimoji="1" lang="en-US" altLang="zh-CN" sz="1500" dirty="0"/>
              <a:t>review of GFS architecture </a:t>
            </a:r>
            <a:endParaRPr lang="zh-CN" altLang="en-US" sz="15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Locality</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solidFill>
                  <a:srgbClr val="C00000"/>
                </a:solidFill>
              </a:rPr>
              <a:t>Problem</a:t>
            </a:r>
            <a:r>
              <a:rPr kumimoji="1" lang="en-US" altLang="zh-CN" dirty="0"/>
              <a:t>:</a:t>
            </a:r>
            <a:r>
              <a:rPr kumimoji="1" lang="zh-CN" altLang="en-US" dirty="0"/>
              <a:t> </a:t>
            </a:r>
            <a:r>
              <a:rPr kumimoji="1" lang="en-US" altLang="zh-CN" b="0" dirty="0"/>
              <a:t>the bandwidth of datacenter network (at that time) is scarce </a:t>
            </a:r>
            <a:endParaRPr kumimoji="1" lang="en-US" altLang="zh-CN" b="0" dirty="0"/>
          </a:p>
          <a:p>
            <a:pPr lvl="1"/>
            <a:r>
              <a:rPr kumimoji="1" lang="en-US" altLang="zh-CN" dirty="0"/>
              <a:t>If Map worker reads all the data from the network, it would be slow</a:t>
            </a:r>
            <a:endParaRPr kumimoji="1" lang="en-US" altLang="zh-CN" dirty="0"/>
          </a:p>
          <a:p>
            <a:r>
              <a:rPr kumimoji="1" lang="en-US" altLang="zh-CN" dirty="0">
                <a:solidFill>
                  <a:srgbClr val="C00000"/>
                </a:solidFill>
              </a:rPr>
              <a:t>Google</a:t>
            </a:r>
            <a:r>
              <a:rPr kumimoji="1" lang="en-US" altLang="zh-CN" b="0" dirty="0"/>
              <a:t>:</a:t>
            </a:r>
            <a:r>
              <a:rPr kumimoji="1" lang="zh-CN" altLang="en-US" b="0" dirty="0"/>
              <a:t> </a:t>
            </a:r>
            <a:r>
              <a:rPr kumimoji="1" lang="en-US" altLang="zh-CN" b="0" dirty="0"/>
              <a:t>Input and Output files are stored</a:t>
            </a:r>
            <a:r>
              <a:rPr kumimoji="1" lang="zh-CN" altLang="en-US" b="0" dirty="0"/>
              <a:t> </a:t>
            </a:r>
            <a:r>
              <a:rPr kumimoji="1" lang="en-US" altLang="zh-CN" b="0" dirty="0"/>
              <a:t>on GFS </a:t>
            </a:r>
            <a:endParaRPr kumimoji="1" lang="en-US" altLang="zh-CN" b="0" dirty="0"/>
          </a:p>
          <a:p>
            <a:pPr lvl="1"/>
            <a:r>
              <a:rPr kumimoji="1" lang="en-US" altLang="zh-CN" dirty="0"/>
              <a:t>Google File System (SOSP’03), see previous lectures</a:t>
            </a:r>
            <a:endParaRPr kumimoji="1" lang="en-US" altLang="zh-CN" dirty="0"/>
          </a:p>
          <a:p>
            <a:pPr lvl="1"/>
            <a:r>
              <a:rPr kumimoji="1" lang="en-US" altLang="zh-CN" dirty="0"/>
              <a:t>Each chunk is replicated on multiple servers (3)</a:t>
            </a:r>
            <a:endParaRPr kumimoji="1" lang="en-US" altLang="zh-CN" dirty="0"/>
          </a:p>
          <a:p>
            <a:r>
              <a:rPr kumimoji="1" lang="en-US" altLang="zh-CN" b="0" dirty="0"/>
              <a:t>MapReduce runs on </a:t>
            </a:r>
            <a:r>
              <a:rPr kumimoji="1" lang="en-US" altLang="zh-CN" dirty="0">
                <a:solidFill>
                  <a:srgbClr val="C00000"/>
                </a:solidFill>
              </a:rPr>
              <a:t>GFS </a:t>
            </a:r>
            <a:r>
              <a:rPr kumimoji="1" lang="en-US" altLang="zh-CN" dirty="0" err="1">
                <a:solidFill>
                  <a:srgbClr val="C00000"/>
                </a:solidFill>
              </a:rPr>
              <a:t>chunkservers</a:t>
            </a:r>
            <a:endParaRPr kumimoji="1" lang="en-US" altLang="zh-CN" dirty="0">
              <a:solidFill>
                <a:srgbClr val="C00000"/>
              </a:solidFill>
            </a:endParaRPr>
          </a:p>
          <a:p>
            <a:pPr lvl="1"/>
            <a:r>
              <a:rPr kumimoji="1" lang="en-US" altLang="zh-CN" dirty="0">
                <a:solidFill>
                  <a:srgbClr val="FF0000"/>
                </a:solidFill>
              </a:rPr>
              <a:t>Collocate(</a:t>
            </a:r>
            <a:r>
              <a:rPr kumimoji="1" lang="zh-CN" altLang="en-US" dirty="0">
                <a:solidFill>
                  <a:srgbClr val="FF0000"/>
                </a:solidFill>
              </a:rPr>
              <a:t>搭配，连用</a:t>
            </a:r>
            <a:r>
              <a:rPr kumimoji="1" lang="en-US" altLang="zh-CN" dirty="0">
                <a:solidFill>
                  <a:srgbClr val="FF0000"/>
                </a:solidFill>
              </a:rPr>
              <a:t>) computation and storage</a:t>
            </a:r>
            <a:endParaRPr kumimoji="1" lang="en-US" altLang="zh-CN" dirty="0">
              <a:solidFill>
                <a:srgbClr val="FF0000"/>
              </a:solidFill>
            </a:endParaRPr>
          </a:p>
          <a:p>
            <a:r>
              <a:rPr kumimoji="1" lang="en-US" altLang="zh-CN" dirty="0">
                <a:solidFill>
                  <a:srgbClr val="C00000"/>
                </a:solidFill>
              </a:rPr>
              <a:t>Master</a:t>
            </a:r>
            <a:r>
              <a:rPr kumimoji="1" lang="en-US" altLang="zh-CN" b="0" dirty="0"/>
              <a:t> tries to </a:t>
            </a:r>
            <a:r>
              <a:rPr kumimoji="1" lang="en-US" altLang="zh-CN" dirty="0">
                <a:solidFill>
                  <a:srgbClr val="C00000"/>
                </a:solidFill>
              </a:rPr>
              <a:t>schedule</a:t>
            </a:r>
            <a:r>
              <a:rPr kumimoji="1" lang="en-US" altLang="zh-CN" b="0" dirty="0"/>
              <a:t> map worker on one of the nodes that has a copy of the input chunk it needs</a:t>
            </a:r>
            <a:endParaRPr kumimoji="1" lang="en-US" altLang="zh-CN"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Refinement:</a:t>
            </a:r>
            <a:r>
              <a:rPr kumimoji="1" lang="zh-CN" altLang="en-US" dirty="0"/>
              <a:t> </a:t>
            </a:r>
            <a:r>
              <a:rPr kumimoji="1" lang="en-US" altLang="zh-CN" dirty="0"/>
              <a:t>redundant</a:t>
            </a:r>
            <a:r>
              <a:rPr kumimoji="1" lang="zh-CN" altLang="en-US" dirty="0"/>
              <a:t> </a:t>
            </a:r>
            <a:r>
              <a:rPr kumimoji="1" lang="en-US" altLang="zh-CN" dirty="0"/>
              <a:t>execution(</a:t>
            </a:r>
            <a:r>
              <a:rPr kumimoji="1" lang="zh-CN" altLang="en-US" dirty="0"/>
              <a:t>冗余执行</a:t>
            </a:r>
            <a:r>
              <a:rPr kumimoji="1" lang="en-US" altLang="zh-CN" dirty="0"/>
              <a:t>)</a:t>
            </a:r>
            <a:endParaRPr kumimoji="1" lang="zh-CN" altLang="en-US" dirty="0"/>
          </a:p>
        </p:txBody>
      </p:sp>
      <p:sp>
        <p:nvSpPr>
          <p:cNvPr id="3" name="内容占位符 2"/>
          <p:cNvSpPr>
            <a:spLocks noGrp="1"/>
          </p:cNvSpPr>
          <p:nvPr>
            <p:ph idx="1"/>
          </p:nvPr>
        </p:nvSpPr>
        <p:spPr/>
        <p:txBody>
          <a:bodyPr>
            <a:normAutofit/>
          </a:bodyPr>
          <a:lstStyle/>
          <a:p>
            <a:r>
              <a:rPr kumimoji="1" lang="en-US" altLang="zh-CN" b="0" dirty="0"/>
              <a:t>Some workers can </a:t>
            </a:r>
            <a:r>
              <a:rPr kumimoji="1" lang="en-US" altLang="zh-CN" b="0" dirty="0">
                <a:solidFill>
                  <a:srgbClr val="FF0000"/>
                </a:solidFill>
              </a:rPr>
              <a:t>be slower than others</a:t>
            </a:r>
            <a:r>
              <a:rPr kumimoji="1" lang="en-US" altLang="zh-CN" b="0" dirty="0"/>
              <a:t>,</a:t>
            </a:r>
            <a:r>
              <a:rPr kumimoji="1" lang="zh-CN" altLang="en-US" b="0" dirty="0"/>
              <a:t> </a:t>
            </a:r>
            <a:r>
              <a:rPr kumimoji="1" lang="en-US" altLang="zh-CN" b="0" dirty="0"/>
              <a:t>aka,</a:t>
            </a:r>
            <a:r>
              <a:rPr kumimoji="1" lang="zh-CN" altLang="en-US" b="0" dirty="0"/>
              <a:t> </a:t>
            </a:r>
            <a:r>
              <a:rPr kumimoji="1" lang="en-US" altLang="zh-CN" b="0" i="1" dirty="0"/>
              <a:t>stragglers</a:t>
            </a:r>
            <a:endParaRPr kumimoji="1" lang="en-US" altLang="zh-CN" b="0" i="1" dirty="0"/>
          </a:p>
          <a:p>
            <a:pPr lvl="1"/>
            <a:r>
              <a:rPr kumimoji="1" lang="en-US" altLang="zh-CN" dirty="0"/>
              <a:t>Other jobs consuming resources on machine</a:t>
            </a:r>
            <a:endParaRPr kumimoji="1" lang="en-US" altLang="zh-CN" dirty="0"/>
          </a:p>
          <a:p>
            <a:pPr lvl="1"/>
            <a:r>
              <a:rPr kumimoji="1" lang="en-US" altLang="zh-CN" dirty="0"/>
              <a:t>Bad disks with soft errors transfer data slowly</a:t>
            </a:r>
            <a:endParaRPr kumimoji="1" lang="en-US" altLang="zh-CN" dirty="0"/>
          </a:p>
          <a:p>
            <a:pPr lvl="1"/>
            <a:r>
              <a:rPr kumimoji="1" lang="en-US" altLang="zh-CN" dirty="0"/>
              <a:t>Weird things: processor caches disabled </a:t>
            </a:r>
            <a:r>
              <a:rPr lang="en-US" altLang="zh-TW" b="1" dirty="0">
                <a:solidFill>
                  <a:srgbClr val="0233BE"/>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US" altLang="zh-TW" b="1" dirty="0">
              <a:solidFill>
                <a:srgbClr val="0233BE"/>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endParaRPr>
          </a:p>
          <a:p>
            <a:pPr lvl="1"/>
            <a:endParaRPr kumimoji="1" lang="en-US" altLang="zh-CN" dirty="0"/>
          </a:p>
          <a:p>
            <a:r>
              <a:rPr kumimoji="1" lang="en-US" altLang="zh-CN" b="0" dirty="0"/>
              <a:t>Near end of phase, MapReduce spawn </a:t>
            </a:r>
            <a:r>
              <a:rPr kumimoji="1" lang="en-US" altLang="zh-CN" dirty="0">
                <a:solidFill>
                  <a:srgbClr val="C00000"/>
                </a:solidFill>
              </a:rPr>
              <a:t>backup copies of tasks</a:t>
            </a:r>
            <a:endParaRPr kumimoji="1" lang="en-US" altLang="zh-CN" dirty="0">
              <a:solidFill>
                <a:srgbClr val="C00000"/>
              </a:solidFill>
            </a:endParaRPr>
          </a:p>
          <a:p>
            <a:pPr lvl="1"/>
            <a:r>
              <a:rPr kumimoji="1" lang="en-US" altLang="zh-CN" dirty="0">
                <a:solidFill>
                  <a:srgbClr val="FF0000"/>
                </a:solidFill>
              </a:rPr>
              <a:t>Whichever one finishes </a:t>
            </a:r>
            <a:r>
              <a:rPr kumimoji="1" lang="en-US" altLang="zh-CN" b="1" dirty="0">
                <a:solidFill>
                  <a:srgbClr val="FF0000"/>
                </a:solidFill>
              </a:rPr>
              <a:t>first</a:t>
            </a:r>
            <a:r>
              <a:rPr kumimoji="1" lang="en-US" altLang="zh-CN" dirty="0">
                <a:solidFill>
                  <a:srgbClr val="FF0000"/>
                </a:solidFill>
              </a:rPr>
              <a:t> “wins”</a:t>
            </a:r>
            <a:r>
              <a:rPr kumimoji="1" lang="en-US" altLang="zh-CN" dirty="0"/>
              <a:t> </a:t>
            </a:r>
            <a:r>
              <a:rPr lang="en-US" altLang="zh-TW" b="1" dirty="0">
                <a:solidFill>
                  <a:srgbClr val="FF0066"/>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US" altLang="zh-TW" b="1" dirty="0">
              <a:solidFill>
                <a:srgbClr val="FF0066"/>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endParaRPr>
          </a:p>
          <a:p>
            <a:pPr lvl="1"/>
            <a:r>
              <a:rPr kumimoji="1" lang="en-US" altLang="zh-CN" dirty="0"/>
              <a:t>Dramatically shortens job completion time:</a:t>
            </a:r>
            <a:r>
              <a:rPr kumimoji="1" lang="zh-CN" altLang="en-US" b="0" dirty="0"/>
              <a:t>“</a:t>
            </a:r>
            <a:r>
              <a:rPr kumimoji="1" lang="en-GB" altLang="zh-CN" i="1" u="sng" dirty="0"/>
              <a:t>significantly reduces the time to complete large MapReduce operations </a:t>
            </a:r>
            <a:r>
              <a:rPr kumimoji="1" lang="zh-CN" altLang="en-US" b="0" dirty="0"/>
              <a:t>”</a:t>
            </a:r>
            <a:r>
              <a:rPr kumimoji="1" lang="en-US" altLang="zh-CN" b="0" dirty="0"/>
              <a:t>(check the paper)</a:t>
            </a:r>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a:t>
            </a:r>
            <a:endParaRPr kumimoji="1" lang="zh-CN" altLang="en-US" dirty="0"/>
          </a:p>
        </p:txBody>
      </p:sp>
      <p:sp>
        <p:nvSpPr>
          <p:cNvPr id="3" name="内容占位符 2"/>
          <p:cNvSpPr>
            <a:spLocks noGrp="1"/>
          </p:cNvSpPr>
          <p:nvPr>
            <p:ph idx="1"/>
          </p:nvPr>
        </p:nvSpPr>
        <p:spPr/>
        <p:txBody>
          <a:bodyPr/>
          <a:lstStyle/>
          <a:p>
            <a:r>
              <a:rPr kumimoji="1" lang="en-US" altLang="zh-CN" b="0" dirty="0"/>
              <a:t>Compare two</a:t>
            </a:r>
            <a:r>
              <a:rPr kumimoji="1" lang="zh-CN" altLang="en-US" b="0" dirty="0"/>
              <a:t> </a:t>
            </a:r>
            <a:r>
              <a:rPr kumimoji="1" lang="en-US" altLang="zh-CN" b="0" dirty="0"/>
              <a:t>choices:</a:t>
            </a:r>
            <a:r>
              <a:rPr kumimoji="1" lang="zh-CN" altLang="en-US" b="0" dirty="0"/>
              <a:t> </a:t>
            </a:r>
            <a:r>
              <a:rPr kumimoji="1" lang="en-US" altLang="zh-CN" b="0" dirty="0"/>
              <a:t>saving intermediate results on </a:t>
            </a:r>
            <a:r>
              <a:rPr kumimoji="1" lang="en-US" altLang="zh-CN" dirty="0">
                <a:solidFill>
                  <a:srgbClr val="C00000"/>
                </a:solidFill>
              </a:rPr>
              <a:t>mapper’s local disk </a:t>
            </a:r>
            <a:r>
              <a:rPr kumimoji="1" lang="en-US" altLang="zh-CN" b="0" dirty="0"/>
              <a:t>VS.</a:t>
            </a:r>
            <a:r>
              <a:rPr kumimoji="1" lang="zh-CN" altLang="en-US" b="0" dirty="0"/>
              <a:t> </a:t>
            </a:r>
            <a:r>
              <a:rPr kumimoji="1" lang="en-US" altLang="zh-CN" b="0" dirty="0"/>
              <a:t>saving</a:t>
            </a:r>
            <a:r>
              <a:rPr kumimoji="1" lang="zh-CN" altLang="en-US" b="0" dirty="0"/>
              <a:t> </a:t>
            </a:r>
            <a:r>
              <a:rPr kumimoji="1" lang="en-US" altLang="zh-CN" b="0" dirty="0"/>
              <a:t>on </a:t>
            </a:r>
            <a:r>
              <a:rPr kumimoji="1" lang="en-US" altLang="zh-CN" dirty="0">
                <a:solidFill>
                  <a:srgbClr val="C00000"/>
                </a:solidFill>
              </a:rPr>
              <a:t>reducer’s local disk</a:t>
            </a:r>
            <a:endParaRPr kumimoji="1" lang="en-US" altLang="zh-CN" dirty="0">
              <a:solidFill>
                <a:srgbClr val="C00000"/>
              </a:solidFill>
            </a:endParaRPr>
          </a:p>
          <a:p>
            <a:r>
              <a:rPr kumimoji="1" lang="en-US" altLang="zh-CN" b="0" u="sng" dirty="0"/>
              <a:t>Mapper-side</a:t>
            </a:r>
            <a:r>
              <a:rPr kumimoji="1" lang="en-US" altLang="zh-CN" b="0" dirty="0"/>
              <a:t>: </a:t>
            </a:r>
            <a:endParaRPr kumimoji="1" lang="en-US" altLang="zh-CN" b="0" dirty="0"/>
          </a:p>
          <a:p>
            <a:pPr marL="417195" lvl="1" indent="-342900">
              <a:buFont typeface="+mj-lt"/>
              <a:buAutoNum type="arabicPeriod"/>
            </a:pPr>
            <a:r>
              <a:rPr kumimoji="1" lang="en-US" altLang="zh-CN" b="0" dirty="0"/>
              <a:t>Pre-aggregation </a:t>
            </a:r>
            <a:r>
              <a:rPr lang="en-US" altLang="zh-TW"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r>
              <a:rPr kumimoji="1" lang="en-US" altLang="zh-CN" b="0" dirty="0"/>
              <a:t> save network resource</a:t>
            </a:r>
            <a:endParaRPr kumimoji="1" lang="en-US" altLang="zh-CN" b="0" dirty="0"/>
          </a:p>
          <a:p>
            <a:pPr marL="417195" lvl="1" indent="-342900">
              <a:buFont typeface="+mj-lt"/>
              <a:buAutoNum type="arabicPeriod"/>
            </a:pPr>
            <a:r>
              <a:rPr kumimoji="1" lang="en-US" altLang="zh-CN" b="0" dirty="0"/>
              <a:t>Map task failure</a:t>
            </a:r>
            <a:r>
              <a:rPr lang="en-US" altLang="zh-TW"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  </a:t>
            </a:r>
            <a:r>
              <a:rPr kumimoji="1" lang="en-US" altLang="zh-CN" b="0" dirty="0"/>
              <a:t>no partial data</a:t>
            </a:r>
            <a:endParaRPr kumimoji="1" lang="en-US" altLang="zh-CN" b="0" dirty="0"/>
          </a:p>
          <a:p>
            <a:pPr marL="417195" lvl="1" indent="-342900">
              <a:buFont typeface="+mj-lt"/>
              <a:buAutoNum type="arabicPeriod"/>
            </a:pPr>
            <a:r>
              <a:rPr kumimoji="1" lang="en-US" altLang="zh-CN" b="0" dirty="0"/>
              <a:t>Reduce task failure </a:t>
            </a:r>
            <a:r>
              <a:rPr lang="en-US" altLang="zh-TW"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r>
              <a:rPr kumimoji="1" lang="en-US" altLang="zh-CN" b="0" dirty="0"/>
              <a:t> just pull data again</a:t>
            </a:r>
            <a:endParaRPr kumimoji="1" lang="en-US" altLang="zh-CN" b="0" dirty="0"/>
          </a:p>
          <a:p>
            <a:r>
              <a:rPr kumimoji="1" lang="en-US" altLang="zh-CN" b="0" u="sng" dirty="0"/>
              <a:t>Reducer-side: </a:t>
            </a:r>
            <a:endParaRPr kumimoji="1" lang="en-US" altLang="zh-CN" b="0" u="sng" dirty="0"/>
          </a:p>
          <a:p>
            <a:pPr marL="417195" lvl="1" indent="-342900">
              <a:buFont typeface="+mj-lt"/>
              <a:buAutoNum type="arabicPeriod"/>
            </a:pPr>
            <a:r>
              <a:rPr kumimoji="1" lang="en-US" altLang="zh-CN" b="0" dirty="0"/>
              <a:t>Pipeline </a:t>
            </a:r>
            <a:r>
              <a:rPr lang="en-US" altLang="zh-TW"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r>
              <a:rPr kumimoji="1" lang="en-US" altLang="zh-CN" b="0" dirty="0"/>
              <a:t> overlap the transfer time</a:t>
            </a:r>
            <a:endParaRPr kumimoji="1" lang="en-US" altLang="zh-CN" b="0" dirty="0"/>
          </a:p>
          <a:p>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TextBox 9"/>
          <p:cNvSpPr txBox="1"/>
          <p:nvPr/>
        </p:nvSpPr>
        <p:spPr>
          <a:xfrm>
            <a:off x="0" y="5351250"/>
            <a:ext cx="9144000" cy="338554"/>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cs typeface="Verdana" panose="020B0604030504040204" pitchFamily="34" charset="0"/>
              </a:rPr>
              <a:t>Paper: </a:t>
            </a:r>
            <a:r>
              <a:rPr lang="en-US" sz="1600" i="1" dirty="0">
                <a:latin typeface="Verdana" panose="020B0604030504040204" pitchFamily="34" charset="0"/>
                <a:ea typeface="Verdana" panose="020B0604030504040204" pitchFamily="34" charset="0"/>
                <a:cs typeface="Verdana" panose="020B0604030504040204" pitchFamily="34" charset="0"/>
              </a:rPr>
              <a:t>Tyson </a:t>
            </a:r>
            <a:r>
              <a:rPr lang="en-US" sz="1600" i="1" dirty="0" err="1">
                <a:latin typeface="Verdana" panose="020B0604030504040204" pitchFamily="34" charset="0"/>
                <a:ea typeface="Verdana" panose="020B0604030504040204" pitchFamily="34" charset="0"/>
                <a:cs typeface="Verdana" panose="020B0604030504040204" pitchFamily="34" charset="0"/>
              </a:rPr>
              <a:t>Condie</a:t>
            </a:r>
            <a:r>
              <a:rPr lang="en-US" sz="1600" i="1" dirty="0">
                <a:latin typeface="Verdana" panose="020B0604030504040204" pitchFamily="34" charset="0"/>
                <a:ea typeface="Verdana" panose="020B0604030504040204" pitchFamily="34" charset="0"/>
                <a:cs typeface="Verdana" panose="020B0604030504040204" pitchFamily="34" charset="0"/>
              </a:rPr>
              <a:t> et al</a:t>
            </a:r>
            <a:r>
              <a:rPr lang="en-US" sz="1600" dirty="0">
                <a:latin typeface="Verdana" panose="020B0604030504040204" pitchFamily="34" charset="0"/>
                <a:ea typeface="Verdana" panose="020B0604030504040204" pitchFamily="34" charset="0"/>
                <a:cs typeface="Verdana" panose="020B0604030504040204" pitchFamily="34" charset="0"/>
              </a:rPr>
              <a:t>, MapReduce Online, NSDI, 2010</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Summary of MapReduce </a:t>
            </a:r>
            <a:endParaRPr kumimoji="1" lang="zh-CN" altLang="en-US" dirty="0"/>
          </a:p>
        </p:txBody>
      </p:sp>
      <p:sp>
        <p:nvSpPr>
          <p:cNvPr id="3" name="内容占位符 2"/>
          <p:cNvSpPr>
            <a:spLocks noGrp="1"/>
          </p:cNvSpPr>
          <p:nvPr>
            <p:ph idx="1"/>
          </p:nvPr>
        </p:nvSpPr>
        <p:spPr>
          <a:xfrm>
            <a:off x="457200" y="1129308"/>
            <a:ext cx="8229600" cy="4167654"/>
          </a:xfrm>
        </p:spPr>
        <p:txBody>
          <a:bodyPr>
            <a:normAutofit/>
          </a:bodyPr>
          <a:lstStyle/>
          <a:p>
            <a:r>
              <a:rPr kumimoji="1" lang="en-US" altLang="zh-CN" b="0" dirty="0"/>
              <a:t>Get a lot of data from </a:t>
            </a:r>
            <a:r>
              <a:rPr kumimoji="1" lang="en-US" altLang="zh-CN" dirty="0">
                <a:solidFill>
                  <a:srgbClr val="C00000"/>
                </a:solidFill>
              </a:rPr>
              <a:t>input</a:t>
            </a:r>
            <a:r>
              <a:rPr kumimoji="1" lang="en-US" altLang="zh-CN" b="0" dirty="0"/>
              <a:t> files</a:t>
            </a:r>
            <a:endParaRPr kumimoji="1" lang="en-US" altLang="zh-CN" b="0" dirty="0"/>
          </a:p>
          <a:p>
            <a:r>
              <a:rPr kumimoji="1" lang="en-US" altLang="zh-CN" dirty="0">
                <a:solidFill>
                  <a:srgbClr val="C00000"/>
                </a:solidFill>
              </a:rPr>
              <a:t>Map</a:t>
            </a:r>
            <a:endParaRPr kumimoji="1" lang="en-US" altLang="zh-CN" dirty="0">
              <a:solidFill>
                <a:srgbClr val="C00000"/>
              </a:solidFill>
            </a:endParaRPr>
          </a:p>
          <a:p>
            <a:pPr lvl="1"/>
            <a:r>
              <a:rPr kumimoji="1" lang="en-US" altLang="zh-CN" dirty="0"/>
              <a:t>Parse &amp; extract items of interest</a:t>
            </a:r>
            <a:endParaRPr kumimoji="1" lang="en-US" altLang="zh-CN" dirty="0"/>
          </a:p>
          <a:p>
            <a:r>
              <a:rPr kumimoji="1" lang="en-US" altLang="zh-CN" dirty="0">
                <a:solidFill>
                  <a:srgbClr val="C00000"/>
                </a:solidFill>
              </a:rPr>
              <a:t>Partition &amp; Sort</a:t>
            </a:r>
            <a:endParaRPr kumimoji="1" lang="en-US" altLang="zh-CN" dirty="0">
              <a:solidFill>
                <a:srgbClr val="C00000"/>
              </a:solidFill>
            </a:endParaRPr>
          </a:p>
          <a:p>
            <a:r>
              <a:rPr kumimoji="1" lang="en-US" altLang="zh-CN" dirty="0">
                <a:solidFill>
                  <a:srgbClr val="C00000"/>
                </a:solidFill>
              </a:rPr>
              <a:t>Reduce</a:t>
            </a:r>
            <a:endParaRPr kumimoji="1" lang="en-US" altLang="zh-CN" dirty="0">
              <a:solidFill>
                <a:srgbClr val="C00000"/>
              </a:solidFill>
            </a:endParaRPr>
          </a:p>
          <a:p>
            <a:pPr lvl="1"/>
            <a:r>
              <a:rPr kumimoji="1" lang="en-US" altLang="zh-CN" dirty="0"/>
              <a:t>Aggregate results</a:t>
            </a:r>
            <a:endParaRPr kumimoji="1" lang="en-US" altLang="zh-CN" dirty="0"/>
          </a:p>
          <a:p>
            <a:r>
              <a:rPr lang="en-US" altLang="zh-CN" b="0" dirty="0">
                <a:solidFill>
                  <a:prstClr val="black"/>
                </a:solidFill>
                <a:ea typeface="Verdana" panose="020B0604030504040204" pitchFamily="34" charset="0"/>
                <a:cs typeface="Verdana" panose="020B0604030504040204" pitchFamily="34" charset="0"/>
              </a:rPr>
              <a:t>Write results to </a:t>
            </a:r>
            <a:r>
              <a:rPr kumimoji="1" lang="en-US" altLang="zh-CN" dirty="0">
                <a:solidFill>
                  <a:srgbClr val="C00000"/>
                </a:solidFill>
              </a:rPr>
              <a:t>output</a:t>
            </a:r>
            <a:r>
              <a:rPr lang="en-US" altLang="zh-CN" b="0" dirty="0">
                <a:solidFill>
                  <a:prstClr val="black"/>
                </a:solidFill>
                <a:ea typeface="Verdana" panose="020B0604030504040204" pitchFamily="34" charset="0"/>
                <a:cs typeface="Verdana" panose="020B0604030504040204" pitchFamily="34" charset="0"/>
              </a:rPr>
              <a:t> files</a:t>
            </a:r>
            <a:endParaRPr lang="en-US" altLang="zh-CN" b="0" dirty="0">
              <a:solidFill>
                <a:prstClr val="black"/>
              </a:solidFill>
              <a:ea typeface="Verdana" panose="020B0604030504040204" pitchFamily="34" charset="0"/>
              <a:cs typeface="Verdana" panose="020B0604030504040204" pitchFamily="34" charset="0"/>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Summary of MapReduce </a:t>
            </a:r>
            <a:endParaRPr kumimoji="1" lang="zh-CN" altLang="en-US" dirty="0"/>
          </a:p>
        </p:txBody>
      </p:sp>
      <p:sp>
        <p:nvSpPr>
          <p:cNvPr id="3" name="内容占位符 2"/>
          <p:cNvSpPr>
            <a:spLocks noGrp="1"/>
          </p:cNvSpPr>
          <p:nvPr>
            <p:ph idx="1"/>
          </p:nvPr>
        </p:nvSpPr>
        <p:spPr>
          <a:xfrm>
            <a:off x="457200" y="1129308"/>
            <a:ext cx="8229600" cy="4167654"/>
          </a:xfrm>
        </p:spPr>
        <p:txBody>
          <a:bodyPr>
            <a:normAutofit/>
          </a:bodyPr>
          <a:lstStyle/>
          <a:p>
            <a:r>
              <a:rPr kumimoji="1" lang="en-US" altLang="zh-CN" b="0" dirty="0"/>
              <a:t>The user does not need to care </a:t>
            </a:r>
            <a:r>
              <a:rPr kumimoji="1" lang="en-US" altLang="zh-CN" b="0" strike="sngStrike" dirty="0"/>
              <a:t>concurrency</a:t>
            </a:r>
            <a:r>
              <a:rPr kumimoji="1" lang="en-US" altLang="zh-CN" b="0" dirty="0"/>
              <a:t>, </a:t>
            </a:r>
            <a:r>
              <a:rPr kumimoji="1" lang="en-US" altLang="zh-CN" b="0" strike="sngStrike" dirty="0"/>
              <a:t>fault-tolerant</a:t>
            </a:r>
            <a:r>
              <a:rPr kumimoji="1" lang="en-US" altLang="zh-CN" b="0" dirty="0"/>
              <a:t>, </a:t>
            </a:r>
            <a:r>
              <a:rPr kumimoji="1" lang="en-US" altLang="zh-CN" b="0" strike="sngStrike" dirty="0"/>
              <a:t>data transfer</a:t>
            </a:r>
            <a:r>
              <a:rPr kumimoji="1" lang="en-US" altLang="zh-CN" b="0" dirty="0"/>
              <a:t>, etc. </a:t>
            </a:r>
            <a:endParaRPr kumimoji="1" lang="en-US" altLang="zh-CN" b="0" dirty="0"/>
          </a:p>
          <a:p>
            <a:r>
              <a:rPr kumimoji="1" lang="en-US" altLang="zh-CN" b="0" dirty="0"/>
              <a:t>Reduce the user code burden and quality: </a:t>
            </a:r>
            <a:endParaRPr kumimoji="1" lang="en-US" altLang="zh-CN" b="0" dirty="0"/>
          </a:p>
          <a:p>
            <a:pPr lvl="1"/>
            <a:r>
              <a:rPr kumimoji="1" lang="en-US" altLang="zh-CN" dirty="0"/>
              <a:t>Sort:</a:t>
            </a:r>
            <a:r>
              <a:rPr kumimoji="1" lang="zh-CN" altLang="en-US" dirty="0"/>
              <a:t> </a:t>
            </a:r>
            <a:r>
              <a:rPr kumimoji="1" lang="en-US" altLang="zh-CN" dirty="0"/>
              <a:t>only needs 50</a:t>
            </a:r>
            <a:r>
              <a:rPr kumimoji="1" lang="zh-CN" altLang="en-US" dirty="0"/>
              <a:t> </a:t>
            </a:r>
            <a:r>
              <a:rPr kumimoji="1" lang="en-US" altLang="zh-CN" dirty="0"/>
              <a:t>LoC</a:t>
            </a:r>
            <a:endParaRPr kumimoji="1" lang="en-US" altLang="zh-CN" dirty="0"/>
          </a:p>
          <a:p>
            <a:pPr lvl="1"/>
            <a:r>
              <a:rPr kumimoji="1" lang="en-US" altLang="zh-CN" b="0" dirty="0"/>
              <a:t>Indexing:</a:t>
            </a:r>
            <a:r>
              <a:rPr kumimoji="1" lang="zh-CN" altLang="en-US" b="0" dirty="0"/>
              <a:t> </a:t>
            </a:r>
            <a:r>
              <a:rPr kumimoji="1" lang="en-US" altLang="zh-CN" b="0" dirty="0"/>
              <a:t>reduce the code lines from 3800</a:t>
            </a:r>
            <a:r>
              <a:rPr kumimoji="1" lang="zh-CN" altLang="en-US" b="0" dirty="0"/>
              <a:t> </a:t>
            </a:r>
            <a:r>
              <a:rPr kumimoji="1" lang="en-US" altLang="zh-CN" b="0" dirty="0"/>
              <a:t>L</a:t>
            </a:r>
            <a:r>
              <a:rPr kumimoji="1" lang="en-US" altLang="zh-CN" dirty="0"/>
              <a:t>oC to 700LoC</a:t>
            </a:r>
            <a:r>
              <a:rPr kumimoji="1" lang="zh-CN" altLang="en-US" dirty="0"/>
              <a:t> </a:t>
            </a:r>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Summary of MapReduce  </a:t>
            </a:r>
            <a:endParaRPr kumimoji="1" lang="zh-CN" altLang="en-US" dirty="0"/>
          </a:p>
        </p:txBody>
      </p:sp>
      <p:sp>
        <p:nvSpPr>
          <p:cNvPr id="3" name="内容占位符 2"/>
          <p:cNvSpPr>
            <a:spLocks noGrp="1"/>
          </p:cNvSpPr>
          <p:nvPr>
            <p:ph idx="1"/>
          </p:nvPr>
        </p:nvSpPr>
        <p:spPr>
          <a:xfrm>
            <a:off x="457200" y="1129308"/>
            <a:ext cx="3690523" cy="4167654"/>
          </a:xfrm>
        </p:spPr>
        <p:txBody>
          <a:bodyPr>
            <a:normAutofit/>
          </a:bodyPr>
          <a:lstStyle/>
          <a:p>
            <a:r>
              <a:rPr kumimoji="1" lang="en-US" altLang="zh-CN" dirty="0"/>
              <a:t>Pros:</a:t>
            </a:r>
            <a:endParaRPr kumimoji="1" lang="en-US" altLang="zh-CN" dirty="0"/>
          </a:p>
          <a:p>
            <a:pPr lvl="1"/>
            <a:r>
              <a:rPr kumimoji="1" lang="en-US" altLang="zh-CN" dirty="0"/>
              <a:t>Easy to scale</a:t>
            </a:r>
            <a:endParaRPr kumimoji="1" lang="en-US" altLang="zh-CN" dirty="0"/>
          </a:p>
          <a:p>
            <a:pPr lvl="1"/>
            <a:r>
              <a:rPr kumimoji="1" lang="en-US" altLang="zh-CN" dirty="0"/>
              <a:t>Fault tolerant </a:t>
            </a:r>
            <a:endParaRPr kumimoji="1" lang="en-US" altLang="zh-CN" dirty="0"/>
          </a:p>
          <a:p>
            <a:pPr lvl="1"/>
            <a:r>
              <a:rPr kumimoji="1" lang="en-US" altLang="zh-CN" dirty="0"/>
              <a:t>Good performance (</a:t>
            </a:r>
            <a:r>
              <a:rPr kumimoji="1" lang="en-US" altLang="zh-CN" dirty="0">
                <a:solidFill>
                  <a:srgbClr val="FF0000"/>
                </a:solidFill>
              </a:rPr>
              <a:t>depends!</a:t>
            </a:r>
            <a:r>
              <a:rPr kumimoji="1" lang="en-US" altLang="zh-CN" dirty="0"/>
              <a:t>)</a:t>
            </a:r>
            <a:endParaRPr kumimoji="1" lang="en-US" altLang="zh-CN" dirty="0"/>
          </a:p>
          <a:p>
            <a:pPr lvl="2"/>
            <a:r>
              <a:rPr kumimoji="1" lang="en-US" altLang="zh-CN" dirty="0"/>
              <a:t>Good for tasks that suits MapReduce, e.g., wordcount </a:t>
            </a:r>
            <a:endParaRPr kumimoji="1" lang="en-US" altLang="zh-CN" dirty="0"/>
          </a:p>
          <a:p>
            <a:r>
              <a:rPr kumimoji="1" lang="en-US" altLang="zh-CN" dirty="0"/>
              <a:t>Cons </a:t>
            </a:r>
            <a:endParaRPr kumimoji="1" lang="en-US" altLang="zh-CN" dirty="0"/>
          </a:p>
          <a:p>
            <a:pPr lvl="1"/>
            <a:r>
              <a:rPr kumimoji="1" lang="en-US" altLang="zh-CN" dirty="0"/>
              <a:t>Limited programming abstraction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grpSp>
        <p:nvGrpSpPr>
          <p:cNvPr id="5" name="组合 4"/>
          <p:cNvGrpSpPr/>
          <p:nvPr/>
        </p:nvGrpSpPr>
        <p:grpSpPr>
          <a:xfrm>
            <a:off x="4183440" y="1485792"/>
            <a:ext cx="4905419" cy="3471841"/>
            <a:chOff x="3938787" y="1490302"/>
            <a:chExt cx="5208447" cy="3633284"/>
          </a:xfrm>
        </p:grpSpPr>
        <p:sp>
          <p:nvSpPr>
            <p:cNvPr id="6" name="矩形 5"/>
            <p:cNvSpPr/>
            <p:nvPr/>
          </p:nvSpPr>
          <p:spPr>
            <a:xfrm>
              <a:off x="5962809" y="1490302"/>
              <a:ext cx="1298987" cy="386506"/>
            </a:xfrm>
            <a:prstGeom prst="rect">
              <a:avLst/>
            </a:prstGeom>
          </p:spPr>
          <p:txBody>
            <a:bodyPr wrap="none">
              <a:spAutoFit/>
            </a:bodyPr>
            <a:lstStyle/>
            <a:p>
              <a:r>
                <a:rPr kumimoji="1" lang="en-US" altLang="zh-CN" dirty="0"/>
                <a:t>Scalability</a:t>
              </a:r>
              <a:endParaRPr lang="zh-CN" altLang="en-US" dirty="0"/>
            </a:p>
          </p:txBody>
        </p:sp>
        <p:sp>
          <p:nvSpPr>
            <p:cNvPr id="7" name="矩形 6"/>
            <p:cNvSpPr/>
            <p:nvPr/>
          </p:nvSpPr>
          <p:spPr>
            <a:xfrm>
              <a:off x="4572000" y="4737080"/>
              <a:ext cx="1530463" cy="386506"/>
            </a:xfrm>
            <a:prstGeom prst="rect">
              <a:avLst/>
            </a:prstGeom>
          </p:spPr>
          <p:txBody>
            <a:bodyPr wrap="none">
              <a:spAutoFit/>
            </a:bodyPr>
            <a:lstStyle/>
            <a:p>
              <a:r>
                <a:rPr kumimoji="1" lang="en-US" altLang="zh-CN" dirty="0"/>
                <a:t>Consistency</a:t>
              </a:r>
              <a:endParaRPr lang="zh-CN" altLang="en-US" dirty="0"/>
            </a:p>
          </p:txBody>
        </p:sp>
        <p:sp>
          <p:nvSpPr>
            <p:cNvPr id="8" name="矩形 7"/>
            <p:cNvSpPr/>
            <p:nvPr/>
          </p:nvSpPr>
          <p:spPr>
            <a:xfrm>
              <a:off x="6950899" y="4737080"/>
              <a:ext cx="1884485" cy="386506"/>
            </a:xfrm>
            <a:prstGeom prst="rect">
              <a:avLst/>
            </a:prstGeom>
          </p:spPr>
          <p:txBody>
            <a:bodyPr wrap="none">
              <a:spAutoFit/>
            </a:bodyPr>
            <a:lstStyle/>
            <a:p>
              <a:r>
                <a:rPr kumimoji="1" lang="en-US" altLang="zh-CN" dirty="0"/>
                <a:t>Fault tolerance </a:t>
              </a:r>
              <a:endParaRPr kumimoji="1" lang="en-US" altLang="zh-CN" dirty="0"/>
            </a:p>
          </p:txBody>
        </p:sp>
        <p:sp>
          <p:nvSpPr>
            <p:cNvPr id="9" name="矩形 8"/>
            <p:cNvSpPr/>
            <p:nvPr/>
          </p:nvSpPr>
          <p:spPr>
            <a:xfrm>
              <a:off x="3938787" y="2142936"/>
              <a:ext cx="1639392" cy="676386"/>
            </a:xfrm>
            <a:prstGeom prst="rect">
              <a:avLst/>
            </a:prstGeom>
          </p:spPr>
          <p:txBody>
            <a:bodyPr wrap="none">
              <a:spAutoFit/>
            </a:bodyPr>
            <a:lstStyle/>
            <a:p>
              <a:r>
                <a:rPr kumimoji="1" lang="en-US" altLang="zh-CN" dirty="0"/>
                <a:t>Ease of </a:t>
              </a:r>
              <a:endParaRPr kumimoji="1" lang="en-US" altLang="zh-CN" dirty="0"/>
            </a:p>
            <a:p>
              <a:r>
                <a:rPr kumimoji="1" lang="en-US" altLang="zh-CN" dirty="0"/>
                <a:t>programming</a:t>
              </a:r>
              <a:endParaRPr lang="zh-CN" altLang="en-US" dirty="0"/>
            </a:p>
          </p:txBody>
        </p:sp>
        <p:sp>
          <p:nvSpPr>
            <p:cNvPr id="10" name="矩形 9"/>
            <p:cNvSpPr/>
            <p:nvPr/>
          </p:nvSpPr>
          <p:spPr>
            <a:xfrm>
              <a:off x="7548691" y="2281436"/>
              <a:ext cx="1598543" cy="386506"/>
            </a:xfrm>
            <a:prstGeom prst="rect">
              <a:avLst/>
            </a:prstGeom>
          </p:spPr>
          <p:txBody>
            <a:bodyPr wrap="none">
              <a:spAutoFit/>
            </a:bodyPr>
            <a:lstStyle/>
            <a:p>
              <a:r>
                <a:rPr kumimoji="1" lang="en-US" altLang="zh-CN" dirty="0"/>
                <a:t>Performance</a:t>
              </a:r>
              <a:endParaRPr lang="zh-CN" altLang="en-US" dirty="0"/>
            </a:p>
          </p:txBody>
        </p:sp>
        <p:sp>
          <p:nvSpPr>
            <p:cNvPr id="11" name="多边形"/>
            <p:cNvSpPr>
              <a:spLocks noChangeAspect="1"/>
            </p:cNvSpPr>
            <p:nvPr/>
          </p:nvSpPr>
          <p:spPr>
            <a:xfrm>
              <a:off x="5162010" y="1972096"/>
              <a:ext cx="2825010" cy="2608246"/>
            </a:xfrm>
            <a:prstGeom prst="pentagon">
              <a:avLst/>
            </a:prstGeom>
            <a:noFill/>
            <a:ln w="6350">
              <a:solidFill>
                <a:schemeClr val="tx2"/>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2" name="多边形"/>
            <p:cNvSpPr>
              <a:spLocks noChangeAspect="1"/>
            </p:cNvSpPr>
            <p:nvPr/>
          </p:nvSpPr>
          <p:spPr>
            <a:xfrm>
              <a:off x="5185833" y="2836164"/>
              <a:ext cx="1668636" cy="1772433"/>
            </a:xfrm>
            <a:custGeom>
              <a:avLst/>
              <a:gdLst>
                <a:gd name="connsiteX0" fmla="*/ 0 w 300020"/>
                <a:gd name="connsiteY0" fmla="*/ 105804 h 276999"/>
                <a:gd name="connsiteX1" fmla="*/ 150010 w 300020"/>
                <a:gd name="connsiteY1" fmla="*/ 0 h 276999"/>
                <a:gd name="connsiteX2" fmla="*/ 300020 w 300020"/>
                <a:gd name="connsiteY2" fmla="*/ 105804 h 276999"/>
                <a:gd name="connsiteX3" fmla="*/ 242721 w 300020"/>
                <a:gd name="connsiteY3" fmla="*/ 276998 h 276999"/>
                <a:gd name="connsiteX4" fmla="*/ 57299 w 300020"/>
                <a:gd name="connsiteY4" fmla="*/ 276998 h 276999"/>
                <a:gd name="connsiteX5" fmla="*/ 0 w 300020"/>
                <a:gd name="connsiteY5" fmla="*/ 105804 h 276999"/>
                <a:gd name="connsiteX0-1" fmla="*/ 0 w 300020"/>
                <a:gd name="connsiteY0-2" fmla="*/ 285418 h 456612"/>
                <a:gd name="connsiteX1-3" fmla="*/ 133681 w 300020"/>
                <a:gd name="connsiteY1-4" fmla="*/ 0 h 456612"/>
                <a:gd name="connsiteX2-5" fmla="*/ 300020 w 300020"/>
                <a:gd name="connsiteY2-6" fmla="*/ 285418 h 456612"/>
                <a:gd name="connsiteX3-7" fmla="*/ 242721 w 300020"/>
                <a:gd name="connsiteY3-8" fmla="*/ 456612 h 456612"/>
                <a:gd name="connsiteX4-9" fmla="*/ 57299 w 300020"/>
                <a:gd name="connsiteY4-10" fmla="*/ 456612 h 456612"/>
                <a:gd name="connsiteX5-11" fmla="*/ 0 w 300020"/>
                <a:gd name="connsiteY5-12" fmla="*/ 285418 h 456612"/>
                <a:gd name="connsiteX0-13" fmla="*/ 0 w 300020"/>
                <a:gd name="connsiteY0-14" fmla="*/ 269090 h 440284"/>
                <a:gd name="connsiteX1-15" fmla="*/ 133681 w 300020"/>
                <a:gd name="connsiteY1-16" fmla="*/ 0 h 440284"/>
                <a:gd name="connsiteX2-17" fmla="*/ 300020 w 300020"/>
                <a:gd name="connsiteY2-18" fmla="*/ 269090 h 440284"/>
                <a:gd name="connsiteX3-19" fmla="*/ 242721 w 300020"/>
                <a:gd name="connsiteY3-20" fmla="*/ 440284 h 440284"/>
                <a:gd name="connsiteX4-21" fmla="*/ 57299 w 300020"/>
                <a:gd name="connsiteY4-22" fmla="*/ 440284 h 440284"/>
                <a:gd name="connsiteX5-23" fmla="*/ 0 w 300020"/>
                <a:gd name="connsiteY5-24" fmla="*/ 269090 h 440284"/>
                <a:gd name="connsiteX0-25" fmla="*/ 0 w 471470"/>
                <a:gd name="connsiteY0-26" fmla="*/ 269090 h 440284"/>
                <a:gd name="connsiteX1-27" fmla="*/ 133681 w 471470"/>
                <a:gd name="connsiteY1-28" fmla="*/ 0 h 440284"/>
                <a:gd name="connsiteX2-29" fmla="*/ 471470 w 471470"/>
                <a:gd name="connsiteY2-30" fmla="*/ 228268 h 440284"/>
                <a:gd name="connsiteX3-31" fmla="*/ 242721 w 471470"/>
                <a:gd name="connsiteY3-32" fmla="*/ 440284 h 440284"/>
                <a:gd name="connsiteX4-33" fmla="*/ 57299 w 471470"/>
                <a:gd name="connsiteY4-34" fmla="*/ 440284 h 440284"/>
                <a:gd name="connsiteX5-35" fmla="*/ 0 w 471470"/>
                <a:gd name="connsiteY5-36" fmla="*/ 269090 h 440284"/>
                <a:gd name="connsiteX0-37" fmla="*/ 0 w 471470"/>
                <a:gd name="connsiteY0-38" fmla="*/ 269090 h 570912"/>
                <a:gd name="connsiteX1-39" fmla="*/ 133681 w 471470"/>
                <a:gd name="connsiteY1-40" fmla="*/ 0 h 570912"/>
                <a:gd name="connsiteX2-41" fmla="*/ 471470 w 471470"/>
                <a:gd name="connsiteY2-42" fmla="*/ 228268 h 570912"/>
                <a:gd name="connsiteX3-43" fmla="*/ 332528 w 471470"/>
                <a:gd name="connsiteY3-44" fmla="*/ 570912 h 570912"/>
                <a:gd name="connsiteX4-45" fmla="*/ 57299 w 471470"/>
                <a:gd name="connsiteY4-46" fmla="*/ 440284 h 570912"/>
                <a:gd name="connsiteX5-47" fmla="*/ 0 w 471470"/>
                <a:gd name="connsiteY5-48" fmla="*/ 269090 h 570912"/>
                <a:gd name="connsiteX0-49" fmla="*/ 0 w 471470"/>
                <a:gd name="connsiteY0-50" fmla="*/ 269090 h 562748"/>
                <a:gd name="connsiteX1-51" fmla="*/ 133681 w 471470"/>
                <a:gd name="connsiteY1-52" fmla="*/ 0 h 562748"/>
                <a:gd name="connsiteX2-53" fmla="*/ 471470 w 471470"/>
                <a:gd name="connsiteY2-54" fmla="*/ 228268 h 562748"/>
                <a:gd name="connsiteX3-55" fmla="*/ 308035 w 471470"/>
                <a:gd name="connsiteY3-56" fmla="*/ 562748 h 562748"/>
                <a:gd name="connsiteX4-57" fmla="*/ 57299 w 471470"/>
                <a:gd name="connsiteY4-58" fmla="*/ 440284 h 562748"/>
                <a:gd name="connsiteX5-59" fmla="*/ 0 w 471470"/>
                <a:gd name="connsiteY5-60" fmla="*/ 269090 h 562748"/>
                <a:gd name="connsiteX0-61" fmla="*/ 8016 w 479486"/>
                <a:gd name="connsiteY0-62" fmla="*/ 269090 h 562748"/>
                <a:gd name="connsiteX1-63" fmla="*/ 141697 w 479486"/>
                <a:gd name="connsiteY1-64" fmla="*/ 0 h 562748"/>
                <a:gd name="connsiteX2-65" fmla="*/ 479486 w 479486"/>
                <a:gd name="connsiteY2-66" fmla="*/ 228268 h 562748"/>
                <a:gd name="connsiteX3-67" fmla="*/ 316051 w 479486"/>
                <a:gd name="connsiteY3-68" fmla="*/ 562748 h 562748"/>
                <a:gd name="connsiteX4-69" fmla="*/ 0 w 479486"/>
                <a:gd name="connsiteY4-70" fmla="*/ 472942 h 562748"/>
                <a:gd name="connsiteX5-71" fmla="*/ 8016 w 479486"/>
                <a:gd name="connsiteY5-72" fmla="*/ 269090 h 562748"/>
                <a:gd name="connsiteX0-73" fmla="*/ 8016 w 479486"/>
                <a:gd name="connsiteY0-74" fmla="*/ 260926 h 554584"/>
                <a:gd name="connsiteX1-75" fmla="*/ 158026 w 479486"/>
                <a:gd name="connsiteY1-76" fmla="*/ 0 h 554584"/>
                <a:gd name="connsiteX2-77" fmla="*/ 479486 w 479486"/>
                <a:gd name="connsiteY2-78" fmla="*/ 220104 h 554584"/>
                <a:gd name="connsiteX3-79" fmla="*/ 316051 w 479486"/>
                <a:gd name="connsiteY3-80" fmla="*/ 554584 h 554584"/>
                <a:gd name="connsiteX4-81" fmla="*/ 0 w 479486"/>
                <a:gd name="connsiteY4-82" fmla="*/ 464778 h 554584"/>
                <a:gd name="connsiteX5-83" fmla="*/ 8016 w 479486"/>
                <a:gd name="connsiteY5-84" fmla="*/ 260926 h 554584"/>
                <a:gd name="connsiteX0-85" fmla="*/ 0 w 471470"/>
                <a:gd name="connsiteY0-86" fmla="*/ 260926 h 554584"/>
                <a:gd name="connsiteX1-87" fmla="*/ 150010 w 471470"/>
                <a:gd name="connsiteY1-88" fmla="*/ 0 h 554584"/>
                <a:gd name="connsiteX2-89" fmla="*/ 471470 w 471470"/>
                <a:gd name="connsiteY2-90" fmla="*/ 220104 h 554584"/>
                <a:gd name="connsiteX3-91" fmla="*/ 308035 w 471470"/>
                <a:gd name="connsiteY3-92" fmla="*/ 554584 h 554584"/>
                <a:gd name="connsiteX4-93" fmla="*/ 49134 w 471470"/>
                <a:gd name="connsiteY4-94" fmla="*/ 440285 h 554584"/>
                <a:gd name="connsiteX5-95" fmla="*/ 0 w 471470"/>
                <a:gd name="connsiteY5-96" fmla="*/ 260926 h 554584"/>
                <a:gd name="connsiteX0-97" fmla="*/ 0 w 471470"/>
                <a:gd name="connsiteY0-98" fmla="*/ 260926 h 570912"/>
                <a:gd name="connsiteX1-99" fmla="*/ 150010 w 471470"/>
                <a:gd name="connsiteY1-100" fmla="*/ 0 h 570912"/>
                <a:gd name="connsiteX2-101" fmla="*/ 471470 w 471470"/>
                <a:gd name="connsiteY2-102" fmla="*/ 220104 h 570912"/>
                <a:gd name="connsiteX3-103" fmla="*/ 348856 w 471470"/>
                <a:gd name="connsiteY3-104" fmla="*/ 570912 h 570912"/>
                <a:gd name="connsiteX4-105" fmla="*/ 49134 w 471470"/>
                <a:gd name="connsiteY4-106" fmla="*/ 440285 h 570912"/>
                <a:gd name="connsiteX5-107" fmla="*/ 0 w 471470"/>
                <a:gd name="connsiteY5-108" fmla="*/ 260926 h 570912"/>
                <a:gd name="connsiteX0-109" fmla="*/ 0 w 471470"/>
                <a:gd name="connsiteY0-110" fmla="*/ 270070 h 580056"/>
                <a:gd name="connsiteX1-111" fmla="*/ 140866 w 471470"/>
                <a:gd name="connsiteY1-112" fmla="*/ 0 h 580056"/>
                <a:gd name="connsiteX2-113" fmla="*/ 471470 w 471470"/>
                <a:gd name="connsiteY2-114" fmla="*/ 229248 h 580056"/>
                <a:gd name="connsiteX3-115" fmla="*/ 348856 w 471470"/>
                <a:gd name="connsiteY3-116" fmla="*/ 580056 h 580056"/>
                <a:gd name="connsiteX4-117" fmla="*/ 49134 w 471470"/>
                <a:gd name="connsiteY4-118" fmla="*/ 449429 h 580056"/>
                <a:gd name="connsiteX5-119" fmla="*/ 0 w 471470"/>
                <a:gd name="connsiteY5-120" fmla="*/ 270070 h 580056"/>
                <a:gd name="connsiteX0-121" fmla="*/ 0 w 471470"/>
                <a:gd name="connsiteY0-122" fmla="*/ 251782 h 561768"/>
                <a:gd name="connsiteX1-123" fmla="*/ 131722 w 471470"/>
                <a:gd name="connsiteY1-124" fmla="*/ 0 h 561768"/>
                <a:gd name="connsiteX2-125" fmla="*/ 471470 w 471470"/>
                <a:gd name="connsiteY2-126" fmla="*/ 210960 h 561768"/>
                <a:gd name="connsiteX3-127" fmla="*/ 348856 w 471470"/>
                <a:gd name="connsiteY3-128" fmla="*/ 561768 h 561768"/>
                <a:gd name="connsiteX4-129" fmla="*/ 49134 w 471470"/>
                <a:gd name="connsiteY4-130" fmla="*/ 431141 h 561768"/>
                <a:gd name="connsiteX5-131" fmla="*/ 0 w 471470"/>
                <a:gd name="connsiteY5-132" fmla="*/ 251782 h 561768"/>
                <a:gd name="connsiteX0-133" fmla="*/ 0 w 471470"/>
                <a:gd name="connsiteY0-134" fmla="*/ 260926 h 570912"/>
                <a:gd name="connsiteX1-135" fmla="*/ 168298 w 471470"/>
                <a:gd name="connsiteY1-136" fmla="*/ 0 h 570912"/>
                <a:gd name="connsiteX2-137" fmla="*/ 471470 w 471470"/>
                <a:gd name="connsiteY2-138" fmla="*/ 220104 h 570912"/>
                <a:gd name="connsiteX3-139" fmla="*/ 348856 w 471470"/>
                <a:gd name="connsiteY3-140" fmla="*/ 570912 h 570912"/>
                <a:gd name="connsiteX4-141" fmla="*/ 49134 w 471470"/>
                <a:gd name="connsiteY4-142" fmla="*/ 440285 h 570912"/>
                <a:gd name="connsiteX5-143" fmla="*/ 0 w 471470"/>
                <a:gd name="connsiteY5-144" fmla="*/ 260926 h 570912"/>
                <a:gd name="connsiteX0-145" fmla="*/ 0 w 706873"/>
                <a:gd name="connsiteY0-146" fmla="*/ 284176 h 570912"/>
                <a:gd name="connsiteX1-147" fmla="*/ 403701 w 706873"/>
                <a:gd name="connsiteY1-148" fmla="*/ 0 h 570912"/>
                <a:gd name="connsiteX2-149" fmla="*/ 706873 w 706873"/>
                <a:gd name="connsiteY2-150" fmla="*/ 220104 h 570912"/>
                <a:gd name="connsiteX3-151" fmla="*/ 584259 w 706873"/>
                <a:gd name="connsiteY3-152" fmla="*/ 570912 h 570912"/>
                <a:gd name="connsiteX4-153" fmla="*/ 284537 w 706873"/>
                <a:gd name="connsiteY4-154" fmla="*/ 440285 h 570912"/>
                <a:gd name="connsiteX5-155" fmla="*/ 0 w 706873"/>
                <a:gd name="connsiteY5-156" fmla="*/ 284176 h 570912"/>
                <a:gd name="connsiteX0-157" fmla="*/ 0 w 706873"/>
                <a:gd name="connsiteY0-158" fmla="*/ 223146 h 509882"/>
                <a:gd name="connsiteX1-159" fmla="*/ 403701 w 706873"/>
                <a:gd name="connsiteY1-160" fmla="*/ 0 h 509882"/>
                <a:gd name="connsiteX2-161" fmla="*/ 706873 w 706873"/>
                <a:gd name="connsiteY2-162" fmla="*/ 159074 h 509882"/>
                <a:gd name="connsiteX3-163" fmla="*/ 584259 w 706873"/>
                <a:gd name="connsiteY3-164" fmla="*/ 509882 h 509882"/>
                <a:gd name="connsiteX4-165" fmla="*/ 284537 w 706873"/>
                <a:gd name="connsiteY4-166" fmla="*/ 379255 h 509882"/>
                <a:gd name="connsiteX5-167" fmla="*/ 0 w 706873"/>
                <a:gd name="connsiteY5-168" fmla="*/ 223146 h 509882"/>
                <a:gd name="connsiteX0-169" fmla="*/ 0 w 640030"/>
                <a:gd name="connsiteY0-170" fmla="*/ 223146 h 509882"/>
                <a:gd name="connsiteX1-171" fmla="*/ 403701 w 640030"/>
                <a:gd name="connsiteY1-172" fmla="*/ 0 h 509882"/>
                <a:gd name="connsiteX2-173" fmla="*/ 640030 w 640030"/>
                <a:gd name="connsiteY2-174" fmla="*/ 240448 h 509882"/>
                <a:gd name="connsiteX3-175" fmla="*/ 584259 w 640030"/>
                <a:gd name="connsiteY3-176" fmla="*/ 509882 h 509882"/>
                <a:gd name="connsiteX4-177" fmla="*/ 284537 w 640030"/>
                <a:gd name="connsiteY4-178" fmla="*/ 379255 h 509882"/>
                <a:gd name="connsiteX5-179" fmla="*/ 0 w 640030"/>
                <a:gd name="connsiteY5-180" fmla="*/ 223146 h 509882"/>
                <a:gd name="connsiteX0-181" fmla="*/ 0 w 640030"/>
                <a:gd name="connsiteY0-182" fmla="*/ 223146 h 681349"/>
                <a:gd name="connsiteX1-183" fmla="*/ 403701 w 640030"/>
                <a:gd name="connsiteY1-184" fmla="*/ 0 h 681349"/>
                <a:gd name="connsiteX2-185" fmla="*/ 640030 w 640030"/>
                <a:gd name="connsiteY2-186" fmla="*/ 240448 h 681349"/>
                <a:gd name="connsiteX3-187" fmla="*/ 639477 w 640030"/>
                <a:gd name="connsiteY3-188" fmla="*/ 681349 h 681349"/>
                <a:gd name="connsiteX4-189" fmla="*/ 284537 w 640030"/>
                <a:gd name="connsiteY4-190" fmla="*/ 379255 h 681349"/>
                <a:gd name="connsiteX5-191" fmla="*/ 0 w 640030"/>
                <a:gd name="connsiteY5-192" fmla="*/ 223146 h 681349"/>
                <a:gd name="connsiteX0-193" fmla="*/ 0 w 640030"/>
                <a:gd name="connsiteY0-194" fmla="*/ 223146 h 693126"/>
                <a:gd name="connsiteX1-195" fmla="*/ 403701 w 640030"/>
                <a:gd name="connsiteY1-196" fmla="*/ 0 h 693126"/>
                <a:gd name="connsiteX2-197" fmla="*/ 640030 w 640030"/>
                <a:gd name="connsiteY2-198" fmla="*/ 240448 h 693126"/>
                <a:gd name="connsiteX3-199" fmla="*/ 639477 w 640030"/>
                <a:gd name="connsiteY3-200" fmla="*/ 681349 h 693126"/>
                <a:gd name="connsiteX4-201" fmla="*/ 153757 w 640030"/>
                <a:gd name="connsiteY4-202" fmla="*/ 693126 h 693126"/>
                <a:gd name="connsiteX5-203" fmla="*/ 0 w 640030"/>
                <a:gd name="connsiteY5-204" fmla="*/ 223146 h 693126"/>
                <a:gd name="connsiteX0-205" fmla="*/ 0 w 640030"/>
                <a:gd name="connsiteY0-206" fmla="*/ 170834 h 640814"/>
                <a:gd name="connsiteX1-207" fmla="*/ 415326 w 640030"/>
                <a:gd name="connsiteY1-208" fmla="*/ 0 h 640814"/>
                <a:gd name="connsiteX2-209" fmla="*/ 640030 w 640030"/>
                <a:gd name="connsiteY2-210" fmla="*/ 188136 h 640814"/>
                <a:gd name="connsiteX3-211" fmla="*/ 639477 w 640030"/>
                <a:gd name="connsiteY3-212" fmla="*/ 629037 h 640814"/>
                <a:gd name="connsiteX4-213" fmla="*/ 153757 w 640030"/>
                <a:gd name="connsiteY4-214" fmla="*/ 640814 h 640814"/>
                <a:gd name="connsiteX5-215" fmla="*/ 0 w 640030"/>
                <a:gd name="connsiteY5-216" fmla="*/ 170834 h 640814"/>
                <a:gd name="connsiteX0-217" fmla="*/ 0 w 639477"/>
                <a:gd name="connsiteY0-218" fmla="*/ 170834 h 640814"/>
                <a:gd name="connsiteX1-219" fmla="*/ 415326 w 639477"/>
                <a:gd name="connsiteY1-220" fmla="*/ 0 h 640814"/>
                <a:gd name="connsiteX2-221" fmla="*/ 584812 w 639477"/>
                <a:gd name="connsiteY2-222" fmla="*/ 211386 h 640814"/>
                <a:gd name="connsiteX3-223" fmla="*/ 639477 w 639477"/>
                <a:gd name="connsiteY3-224" fmla="*/ 629037 h 640814"/>
                <a:gd name="connsiteX4-225" fmla="*/ 153757 w 639477"/>
                <a:gd name="connsiteY4-226" fmla="*/ 640814 h 640814"/>
                <a:gd name="connsiteX5-227" fmla="*/ 0 w 639477"/>
                <a:gd name="connsiteY5-228" fmla="*/ 170834 h 640814"/>
                <a:gd name="connsiteX0-229" fmla="*/ 0 w 639477"/>
                <a:gd name="connsiteY0-230" fmla="*/ 170834 h 640814"/>
                <a:gd name="connsiteX1-231" fmla="*/ 415326 w 639477"/>
                <a:gd name="connsiteY1-232" fmla="*/ 0 h 640814"/>
                <a:gd name="connsiteX2-233" fmla="*/ 584812 w 639477"/>
                <a:gd name="connsiteY2-234" fmla="*/ 211386 h 640814"/>
                <a:gd name="connsiteX3-235" fmla="*/ 639477 w 639477"/>
                <a:gd name="connsiteY3-236" fmla="*/ 629037 h 640814"/>
                <a:gd name="connsiteX4-237" fmla="*/ 153757 w 639477"/>
                <a:gd name="connsiteY4-238" fmla="*/ 640814 h 640814"/>
                <a:gd name="connsiteX5-239" fmla="*/ 0 w 639477"/>
                <a:gd name="connsiteY5-240" fmla="*/ 170834 h 640814"/>
                <a:gd name="connsiteX0-241" fmla="*/ 0 w 613322"/>
                <a:gd name="connsiteY0-242" fmla="*/ 170834 h 640814"/>
                <a:gd name="connsiteX1-243" fmla="*/ 415326 w 613322"/>
                <a:gd name="connsiteY1-244" fmla="*/ 0 h 640814"/>
                <a:gd name="connsiteX2-245" fmla="*/ 584812 w 613322"/>
                <a:gd name="connsiteY2-246" fmla="*/ 211386 h 640814"/>
                <a:gd name="connsiteX3-247" fmla="*/ 613321 w 613322"/>
                <a:gd name="connsiteY3-248" fmla="*/ 565100 h 640814"/>
                <a:gd name="connsiteX4-249" fmla="*/ 153757 w 613322"/>
                <a:gd name="connsiteY4-250" fmla="*/ 640814 h 640814"/>
                <a:gd name="connsiteX5-251" fmla="*/ 0 w 613322"/>
                <a:gd name="connsiteY5-252" fmla="*/ 170834 h 640814"/>
                <a:gd name="connsiteX0-253" fmla="*/ 0 w 613321"/>
                <a:gd name="connsiteY0-254" fmla="*/ 170834 h 640814"/>
                <a:gd name="connsiteX1-255" fmla="*/ 415326 w 613321"/>
                <a:gd name="connsiteY1-256" fmla="*/ 0 h 640814"/>
                <a:gd name="connsiteX2-257" fmla="*/ 584812 w 613321"/>
                <a:gd name="connsiteY2-258" fmla="*/ 211386 h 640814"/>
                <a:gd name="connsiteX3-259" fmla="*/ 613321 w 613321"/>
                <a:gd name="connsiteY3-260" fmla="*/ 565100 h 640814"/>
                <a:gd name="connsiteX4-261" fmla="*/ 153757 w 613321"/>
                <a:gd name="connsiteY4-262" fmla="*/ 640814 h 640814"/>
                <a:gd name="connsiteX5-263" fmla="*/ 0 w 613321"/>
                <a:gd name="connsiteY5-264" fmla="*/ 170834 h 640814"/>
                <a:gd name="connsiteX0-265" fmla="*/ 0 w 613321"/>
                <a:gd name="connsiteY0-266" fmla="*/ 170834 h 640814"/>
                <a:gd name="connsiteX1-267" fmla="*/ 415326 w 613321"/>
                <a:gd name="connsiteY1-268" fmla="*/ 0 h 640814"/>
                <a:gd name="connsiteX2-269" fmla="*/ 449039 w 613321"/>
                <a:gd name="connsiteY2-270" fmla="*/ 269172 h 640814"/>
                <a:gd name="connsiteX3-271" fmla="*/ 613321 w 613321"/>
                <a:gd name="connsiteY3-272" fmla="*/ 565100 h 640814"/>
                <a:gd name="connsiteX4-273" fmla="*/ 153757 w 613321"/>
                <a:gd name="connsiteY4-274" fmla="*/ 640814 h 640814"/>
                <a:gd name="connsiteX5-275" fmla="*/ 0 w 613321"/>
                <a:gd name="connsiteY5-276" fmla="*/ 170834 h 640814"/>
                <a:gd name="connsiteX0-277" fmla="*/ 0 w 613321"/>
                <a:gd name="connsiteY0-278" fmla="*/ 170834 h 640814"/>
                <a:gd name="connsiteX1-279" fmla="*/ 415326 w 613321"/>
                <a:gd name="connsiteY1-280" fmla="*/ 0 h 640814"/>
                <a:gd name="connsiteX2-281" fmla="*/ 455211 w 613321"/>
                <a:gd name="connsiteY2-282" fmla="*/ 278296 h 640814"/>
                <a:gd name="connsiteX3-283" fmla="*/ 613321 w 613321"/>
                <a:gd name="connsiteY3-284" fmla="*/ 565100 h 640814"/>
                <a:gd name="connsiteX4-285" fmla="*/ 153757 w 613321"/>
                <a:gd name="connsiteY4-286" fmla="*/ 640814 h 640814"/>
                <a:gd name="connsiteX5-287" fmla="*/ 0 w 613321"/>
                <a:gd name="connsiteY5-288" fmla="*/ 170834 h 640814"/>
                <a:gd name="connsiteX0-289" fmla="*/ 0 w 613321"/>
                <a:gd name="connsiteY0-290" fmla="*/ 106966 h 576946"/>
                <a:gd name="connsiteX1-291" fmla="*/ 393726 w 613321"/>
                <a:gd name="connsiteY1-292" fmla="*/ 0 h 576946"/>
                <a:gd name="connsiteX2-293" fmla="*/ 455211 w 613321"/>
                <a:gd name="connsiteY2-294" fmla="*/ 214428 h 576946"/>
                <a:gd name="connsiteX3-295" fmla="*/ 613321 w 613321"/>
                <a:gd name="connsiteY3-296" fmla="*/ 501232 h 576946"/>
                <a:gd name="connsiteX4-297" fmla="*/ 153757 w 613321"/>
                <a:gd name="connsiteY4-298" fmla="*/ 576946 h 576946"/>
                <a:gd name="connsiteX5-299" fmla="*/ 0 w 613321"/>
                <a:gd name="connsiteY5-300" fmla="*/ 106966 h 576946"/>
                <a:gd name="connsiteX0-301" fmla="*/ 0 w 613321"/>
                <a:gd name="connsiteY0-302" fmla="*/ 37015 h 506995"/>
                <a:gd name="connsiteX1-303" fmla="*/ 406069 w 613321"/>
                <a:gd name="connsiteY1-304" fmla="*/ 0 h 506995"/>
                <a:gd name="connsiteX2-305" fmla="*/ 455211 w 613321"/>
                <a:gd name="connsiteY2-306" fmla="*/ 144477 h 506995"/>
                <a:gd name="connsiteX3-307" fmla="*/ 613321 w 613321"/>
                <a:gd name="connsiteY3-308" fmla="*/ 431281 h 506995"/>
                <a:gd name="connsiteX4-309" fmla="*/ 153757 w 613321"/>
                <a:gd name="connsiteY4-310" fmla="*/ 506995 h 506995"/>
                <a:gd name="connsiteX5-311" fmla="*/ 0 w 613321"/>
                <a:gd name="connsiteY5-312" fmla="*/ 37015 h 506995"/>
                <a:gd name="connsiteX0-313" fmla="*/ 0 w 613321"/>
                <a:gd name="connsiteY0-314" fmla="*/ 37015 h 506995"/>
                <a:gd name="connsiteX1-315" fmla="*/ 406069 w 613321"/>
                <a:gd name="connsiteY1-316" fmla="*/ 0 h 506995"/>
                <a:gd name="connsiteX2-317" fmla="*/ 464468 w 613321"/>
                <a:gd name="connsiteY2-318" fmla="*/ 177932 h 506995"/>
                <a:gd name="connsiteX3-319" fmla="*/ 613321 w 613321"/>
                <a:gd name="connsiteY3-320" fmla="*/ 431281 h 506995"/>
                <a:gd name="connsiteX4-321" fmla="*/ 153757 w 613321"/>
                <a:gd name="connsiteY4-322" fmla="*/ 506995 h 506995"/>
                <a:gd name="connsiteX5-323" fmla="*/ 0 w 613321"/>
                <a:gd name="connsiteY5-324" fmla="*/ 37015 h 506995"/>
                <a:gd name="connsiteX0-325" fmla="*/ 0 w 464468"/>
                <a:gd name="connsiteY0-326" fmla="*/ 37015 h 506995"/>
                <a:gd name="connsiteX1-327" fmla="*/ 406069 w 464468"/>
                <a:gd name="connsiteY1-328" fmla="*/ 0 h 506995"/>
                <a:gd name="connsiteX2-329" fmla="*/ 464468 w 464468"/>
                <a:gd name="connsiteY2-330" fmla="*/ 177932 h 506995"/>
                <a:gd name="connsiteX3-331" fmla="*/ 440520 w 464468"/>
                <a:gd name="connsiteY3-332" fmla="*/ 291379 h 506995"/>
                <a:gd name="connsiteX4-333" fmla="*/ 153757 w 464468"/>
                <a:gd name="connsiteY4-334" fmla="*/ 506995 h 506995"/>
                <a:gd name="connsiteX5-335" fmla="*/ 0 w 464468"/>
                <a:gd name="connsiteY5-336" fmla="*/ 37015 h 506995"/>
                <a:gd name="connsiteX0-337" fmla="*/ 0 w 440520"/>
                <a:gd name="connsiteY0-338" fmla="*/ 37015 h 506995"/>
                <a:gd name="connsiteX1-339" fmla="*/ 406069 w 440520"/>
                <a:gd name="connsiteY1-340" fmla="*/ 0 h 506995"/>
                <a:gd name="connsiteX2-341" fmla="*/ 436696 w 440520"/>
                <a:gd name="connsiteY2-342" fmla="*/ 184015 h 506995"/>
                <a:gd name="connsiteX3-343" fmla="*/ 440520 w 440520"/>
                <a:gd name="connsiteY3-344" fmla="*/ 291379 h 506995"/>
                <a:gd name="connsiteX4-345" fmla="*/ 153757 w 440520"/>
                <a:gd name="connsiteY4-346" fmla="*/ 506995 h 506995"/>
                <a:gd name="connsiteX5-347" fmla="*/ 0 w 440520"/>
                <a:gd name="connsiteY5-348" fmla="*/ 37015 h 506995"/>
                <a:gd name="connsiteX0-349" fmla="*/ 0 w 477304"/>
                <a:gd name="connsiteY0-350" fmla="*/ 37015 h 506995"/>
                <a:gd name="connsiteX1-351" fmla="*/ 406069 w 477304"/>
                <a:gd name="connsiteY1-352" fmla="*/ 0 h 506995"/>
                <a:gd name="connsiteX2-353" fmla="*/ 436696 w 477304"/>
                <a:gd name="connsiteY2-354" fmla="*/ 184015 h 506995"/>
                <a:gd name="connsiteX3-355" fmla="*/ 477304 w 477304"/>
                <a:gd name="connsiteY3-356" fmla="*/ 293192 h 506995"/>
                <a:gd name="connsiteX4-357" fmla="*/ 153757 w 477304"/>
                <a:gd name="connsiteY4-358" fmla="*/ 506995 h 506995"/>
                <a:gd name="connsiteX5-359" fmla="*/ 0 w 477304"/>
                <a:gd name="connsiteY5-360" fmla="*/ 37015 h 5069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77304" h="506995">
                  <a:moveTo>
                    <a:pt x="0" y="37015"/>
                  </a:moveTo>
                  <a:lnTo>
                    <a:pt x="406069" y="0"/>
                  </a:lnTo>
                  <a:lnTo>
                    <a:pt x="436696" y="184015"/>
                  </a:lnTo>
                  <a:lnTo>
                    <a:pt x="477304" y="293192"/>
                  </a:lnTo>
                  <a:lnTo>
                    <a:pt x="153757" y="506995"/>
                  </a:lnTo>
                  <a:lnTo>
                    <a:pt x="0" y="37015"/>
                  </a:lnTo>
                  <a:close/>
                </a:path>
              </a:pathLst>
            </a:custGeom>
            <a:noFill/>
            <a:ln w="22225">
              <a:solidFill>
                <a:srgbClr val="C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grpSp>
      <p:sp>
        <p:nvSpPr>
          <p:cNvPr id="13" name="多边形"/>
          <p:cNvSpPr>
            <a:spLocks noChangeAspect="1"/>
          </p:cNvSpPr>
          <p:nvPr/>
        </p:nvSpPr>
        <p:spPr>
          <a:xfrm>
            <a:off x="5580112" y="2194796"/>
            <a:ext cx="2164062" cy="2027173"/>
          </a:xfrm>
          <a:prstGeom prst="pentagon">
            <a:avLst/>
          </a:prstGeom>
          <a:noFill/>
          <a:ln w="6350">
            <a:solidFill>
              <a:schemeClr val="bg1">
                <a:lumMod val="85000"/>
              </a:scheme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4" name="多边形"/>
          <p:cNvSpPr>
            <a:spLocks noChangeAspect="1"/>
          </p:cNvSpPr>
          <p:nvPr/>
        </p:nvSpPr>
        <p:spPr>
          <a:xfrm>
            <a:off x="5810956" y="2474654"/>
            <a:ext cx="1719808" cy="1611021"/>
          </a:xfrm>
          <a:prstGeom prst="pentagon">
            <a:avLst/>
          </a:prstGeom>
          <a:noFill/>
          <a:ln w="6350">
            <a:solidFill>
              <a:schemeClr val="bg1">
                <a:lumMod val="85000"/>
              </a:scheme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5" name="多边形"/>
          <p:cNvSpPr>
            <a:spLocks noChangeAspect="1"/>
          </p:cNvSpPr>
          <p:nvPr/>
        </p:nvSpPr>
        <p:spPr>
          <a:xfrm>
            <a:off x="6064338" y="2747685"/>
            <a:ext cx="1200932" cy="1124967"/>
          </a:xfrm>
          <a:prstGeom prst="pentagon">
            <a:avLst/>
          </a:prstGeom>
          <a:noFill/>
          <a:ln w="6350">
            <a:solidFill>
              <a:schemeClr val="bg1">
                <a:lumMod val="85000"/>
              </a:scheme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6" name="多边形"/>
          <p:cNvSpPr>
            <a:spLocks noChangeAspect="1"/>
          </p:cNvSpPr>
          <p:nvPr/>
        </p:nvSpPr>
        <p:spPr>
          <a:xfrm>
            <a:off x="6307836" y="3030339"/>
            <a:ext cx="726048" cy="680122"/>
          </a:xfrm>
          <a:prstGeom prst="pentagon">
            <a:avLst/>
          </a:prstGeom>
          <a:noFill/>
          <a:ln w="6350">
            <a:solidFill>
              <a:schemeClr val="bg1">
                <a:lumMod val="85000"/>
              </a:scheme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7" name="矩形 16"/>
          <p:cNvSpPr/>
          <p:nvPr/>
        </p:nvSpPr>
        <p:spPr>
          <a:xfrm>
            <a:off x="5062664" y="903992"/>
            <a:ext cx="3477234" cy="369332"/>
          </a:xfrm>
          <a:prstGeom prst="rect">
            <a:avLst/>
          </a:prstGeom>
        </p:spPr>
        <p:txBody>
          <a:bodyPr wrap="none">
            <a:spAutoFit/>
          </a:bodyPr>
          <a:lstStyle/>
          <a:p>
            <a:r>
              <a:rPr kumimoji="1" lang="en-US" altLang="zh-CN" dirty="0">
                <a:solidFill>
                  <a:srgbClr val="C00000"/>
                </a:solidFill>
                <a:latin typeface="Consolas" panose="020B0609020204030204" pitchFamily="49" charset="0"/>
                <a:cs typeface="Consolas" panose="020B0609020204030204" pitchFamily="49" charset="0"/>
              </a:rPr>
              <a:t>Distributed shared memory </a:t>
            </a:r>
            <a:endParaRPr kumimoji="1" lang="en-US" altLang="zh-CN" dirty="0">
              <a:solidFill>
                <a:srgbClr val="C00000"/>
              </a:solidFill>
              <a:latin typeface="Consolas" panose="020B0609020204030204" pitchFamily="49" charset="0"/>
              <a:cs typeface="Consolas" panose="020B0609020204030204" pitchFamily="49" charset="0"/>
            </a:endParaRPr>
          </a:p>
        </p:txBody>
      </p:sp>
      <p:sp>
        <p:nvSpPr>
          <p:cNvPr id="18" name="多边形"/>
          <p:cNvSpPr>
            <a:spLocks noChangeAspect="1"/>
          </p:cNvSpPr>
          <p:nvPr/>
        </p:nvSpPr>
        <p:spPr>
          <a:xfrm>
            <a:off x="5873893" y="1945857"/>
            <a:ext cx="1833525" cy="2504737"/>
          </a:xfrm>
          <a:custGeom>
            <a:avLst/>
            <a:gdLst>
              <a:gd name="connsiteX0" fmla="*/ 0 w 300020"/>
              <a:gd name="connsiteY0" fmla="*/ 105804 h 276999"/>
              <a:gd name="connsiteX1" fmla="*/ 150010 w 300020"/>
              <a:gd name="connsiteY1" fmla="*/ 0 h 276999"/>
              <a:gd name="connsiteX2" fmla="*/ 300020 w 300020"/>
              <a:gd name="connsiteY2" fmla="*/ 105804 h 276999"/>
              <a:gd name="connsiteX3" fmla="*/ 242721 w 300020"/>
              <a:gd name="connsiteY3" fmla="*/ 276998 h 276999"/>
              <a:gd name="connsiteX4" fmla="*/ 57299 w 300020"/>
              <a:gd name="connsiteY4" fmla="*/ 276998 h 276999"/>
              <a:gd name="connsiteX5" fmla="*/ 0 w 300020"/>
              <a:gd name="connsiteY5" fmla="*/ 105804 h 276999"/>
              <a:gd name="connsiteX0-1" fmla="*/ 0 w 300020"/>
              <a:gd name="connsiteY0-2" fmla="*/ 285418 h 456612"/>
              <a:gd name="connsiteX1-3" fmla="*/ 133681 w 300020"/>
              <a:gd name="connsiteY1-4" fmla="*/ 0 h 456612"/>
              <a:gd name="connsiteX2-5" fmla="*/ 300020 w 300020"/>
              <a:gd name="connsiteY2-6" fmla="*/ 285418 h 456612"/>
              <a:gd name="connsiteX3-7" fmla="*/ 242721 w 300020"/>
              <a:gd name="connsiteY3-8" fmla="*/ 456612 h 456612"/>
              <a:gd name="connsiteX4-9" fmla="*/ 57299 w 300020"/>
              <a:gd name="connsiteY4-10" fmla="*/ 456612 h 456612"/>
              <a:gd name="connsiteX5-11" fmla="*/ 0 w 300020"/>
              <a:gd name="connsiteY5-12" fmla="*/ 285418 h 456612"/>
              <a:gd name="connsiteX0-13" fmla="*/ 0 w 300020"/>
              <a:gd name="connsiteY0-14" fmla="*/ 269090 h 440284"/>
              <a:gd name="connsiteX1-15" fmla="*/ 133681 w 300020"/>
              <a:gd name="connsiteY1-16" fmla="*/ 0 h 440284"/>
              <a:gd name="connsiteX2-17" fmla="*/ 300020 w 300020"/>
              <a:gd name="connsiteY2-18" fmla="*/ 269090 h 440284"/>
              <a:gd name="connsiteX3-19" fmla="*/ 242721 w 300020"/>
              <a:gd name="connsiteY3-20" fmla="*/ 440284 h 440284"/>
              <a:gd name="connsiteX4-21" fmla="*/ 57299 w 300020"/>
              <a:gd name="connsiteY4-22" fmla="*/ 440284 h 440284"/>
              <a:gd name="connsiteX5-23" fmla="*/ 0 w 300020"/>
              <a:gd name="connsiteY5-24" fmla="*/ 269090 h 440284"/>
              <a:gd name="connsiteX0-25" fmla="*/ 0 w 471470"/>
              <a:gd name="connsiteY0-26" fmla="*/ 269090 h 440284"/>
              <a:gd name="connsiteX1-27" fmla="*/ 133681 w 471470"/>
              <a:gd name="connsiteY1-28" fmla="*/ 0 h 440284"/>
              <a:gd name="connsiteX2-29" fmla="*/ 471470 w 471470"/>
              <a:gd name="connsiteY2-30" fmla="*/ 228268 h 440284"/>
              <a:gd name="connsiteX3-31" fmla="*/ 242721 w 471470"/>
              <a:gd name="connsiteY3-32" fmla="*/ 440284 h 440284"/>
              <a:gd name="connsiteX4-33" fmla="*/ 57299 w 471470"/>
              <a:gd name="connsiteY4-34" fmla="*/ 440284 h 440284"/>
              <a:gd name="connsiteX5-35" fmla="*/ 0 w 471470"/>
              <a:gd name="connsiteY5-36" fmla="*/ 269090 h 440284"/>
              <a:gd name="connsiteX0-37" fmla="*/ 0 w 471470"/>
              <a:gd name="connsiteY0-38" fmla="*/ 269090 h 570912"/>
              <a:gd name="connsiteX1-39" fmla="*/ 133681 w 471470"/>
              <a:gd name="connsiteY1-40" fmla="*/ 0 h 570912"/>
              <a:gd name="connsiteX2-41" fmla="*/ 471470 w 471470"/>
              <a:gd name="connsiteY2-42" fmla="*/ 228268 h 570912"/>
              <a:gd name="connsiteX3-43" fmla="*/ 332528 w 471470"/>
              <a:gd name="connsiteY3-44" fmla="*/ 570912 h 570912"/>
              <a:gd name="connsiteX4-45" fmla="*/ 57299 w 471470"/>
              <a:gd name="connsiteY4-46" fmla="*/ 440284 h 570912"/>
              <a:gd name="connsiteX5-47" fmla="*/ 0 w 471470"/>
              <a:gd name="connsiteY5-48" fmla="*/ 269090 h 570912"/>
              <a:gd name="connsiteX0-49" fmla="*/ 0 w 471470"/>
              <a:gd name="connsiteY0-50" fmla="*/ 269090 h 562748"/>
              <a:gd name="connsiteX1-51" fmla="*/ 133681 w 471470"/>
              <a:gd name="connsiteY1-52" fmla="*/ 0 h 562748"/>
              <a:gd name="connsiteX2-53" fmla="*/ 471470 w 471470"/>
              <a:gd name="connsiteY2-54" fmla="*/ 228268 h 562748"/>
              <a:gd name="connsiteX3-55" fmla="*/ 308035 w 471470"/>
              <a:gd name="connsiteY3-56" fmla="*/ 562748 h 562748"/>
              <a:gd name="connsiteX4-57" fmla="*/ 57299 w 471470"/>
              <a:gd name="connsiteY4-58" fmla="*/ 440284 h 562748"/>
              <a:gd name="connsiteX5-59" fmla="*/ 0 w 471470"/>
              <a:gd name="connsiteY5-60" fmla="*/ 269090 h 562748"/>
              <a:gd name="connsiteX0-61" fmla="*/ 8016 w 479486"/>
              <a:gd name="connsiteY0-62" fmla="*/ 269090 h 562748"/>
              <a:gd name="connsiteX1-63" fmla="*/ 141697 w 479486"/>
              <a:gd name="connsiteY1-64" fmla="*/ 0 h 562748"/>
              <a:gd name="connsiteX2-65" fmla="*/ 479486 w 479486"/>
              <a:gd name="connsiteY2-66" fmla="*/ 228268 h 562748"/>
              <a:gd name="connsiteX3-67" fmla="*/ 316051 w 479486"/>
              <a:gd name="connsiteY3-68" fmla="*/ 562748 h 562748"/>
              <a:gd name="connsiteX4-69" fmla="*/ 0 w 479486"/>
              <a:gd name="connsiteY4-70" fmla="*/ 472942 h 562748"/>
              <a:gd name="connsiteX5-71" fmla="*/ 8016 w 479486"/>
              <a:gd name="connsiteY5-72" fmla="*/ 269090 h 562748"/>
              <a:gd name="connsiteX0-73" fmla="*/ 8016 w 479486"/>
              <a:gd name="connsiteY0-74" fmla="*/ 260926 h 554584"/>
              <a:gd name="connsiteX1-75" fmla="*/ 158026 w 479486"/>
              <a:gd name="connsiteY1-76" fmla="*/ 0 h 554584"/>
              <a:gd name="connsiteX2-77" fmla="*/ 479486 w 479486"/>
              <a:gd name="connsiteY2-78" fmla="*/ 220104 h 554584"/>
              <a:gd name="connsiteX3-79" fmla="*/ 316051 w 479486"/>
              <a:gd name="connsiteY3-80" fmla="*/ 554584 h 554584"/>
              <a:gd name="connsiteX4-81" fmla="*/ 0 w 479486"/>
              <a:gd name="connsiteY4-82" fmla="*/ 464778 h 554584"/>
              <a:gd name="connsiteX5-83" fmla="*/ 8016 w 479486"/>
              <a:gd name="connsiteY5-84" fmla="*/ 260926 h 554584"/>
              <a:gd name="connsiteX0-85" fmla="*/ 0 w 471470"/>
              <a:gd name="connsiteY0-86" fmla="*/ 260926 h 554584"/>
              <a:gd name="connsiteX1-87" fmla="*/ 150010 w 471470"/>
              <a:gd name="connsiteY1-88" fmla="*/ 0 h 554584"/>
              <a:gd name="connsiteX2-89" fmla="*/ 471470 w 471470"/>
              <a:gd name="connsiteY2-90" fmla="*/ 220104 h 554584"/>
              <a:gd name="connsiteX3-91" fmla="*/ 308035 w 471470"/>
              <a:gd name="connsiteY3-92" fmla="*/ 554584 h 554584"/>
              <a:gd name="connsiteX4-93" fmla="*/ 49134 w 471470"/>
              <a:gd name="connsiteY4-94" fmla="*/ 440285 h 554584"/>
              <a:gd name="connsiteX5-95" fmla="*/ 0 w 471470"/>
              <a:gd name="connsiteY5-96" fmla="*/ 260926 h 554584"/>
              <a:gd name="connsiteX0-97" fmla="*/ 0 w 471470"/>
              <a:gd name="connsiteY0-98" fmla="*/ 260926 h 570912"/>
              <a:gd name="connsiteX1-99" fmla="*/ 150010 w 471470"/>
              <a:gd name="connsiteY1-100" fmla="*/ 0 h 570912"/>
              <a:gd name="connsiteX2-101" fmla="*/ 471470 w 471470"/>
              <a:gd name="connsiteY2-102" fmla="*/ 220104 h 570912"/>
              <a:gd name="connsiteX3-103" fmla="*/ 348856 w 471470"/>
              <a:gd name="connsiteY3-104" fmla="*/ 570912 h 570912"/>
              <a:gd name="connsiteX4-105" fmla="*/ 49134 w 471470"/>
              <a:gd name="connsiteY4-106" fmla="*/ 440285 h 570912"/>
              <a:gd name="connsiteX5-107" fmla="*/ 0 w 471470"/>
              <a:gd name="connsiteY5-108" fmla="*/ 260926 h 570912"/>
              <a:gd name="connsiteX0-109" fmla="*/ 0 w 471470"/>
              <a:gd name="connsiteY0-110" fmla="*/ 270070 h 580056"/>
              <a:gd name="connsiteX1-111" fmla="*/ 140866 w 471470"/>
              <a:gd name="connsiteY1-112" fmla="*/ 0 h 580056"/>
              <a:gd name="connsiteX2-113" fmla="*/ 471470 w 471470"/>
              <a:gd name="connsiteY2-114" fmla="*/ 229248 h 580056"/>
              <a:gd name="connsiteX3-115" fmla="*/ 348856 w 471470"/>
              <a:gd name="connsiteY3-116" fmla="*/ 580056 h 580056"/>
              <a:gd name="connsiteX4-117" fmla="*/ 49134 w 471470"/>
              <a:gd name="connsiteY4-118" fmla="*/ 449429 h 580056"/>
              <a:gd name="connsiteX5-119" fmla="*/ 0 w 471470"/>
              <a:gd name="connsiteY5-120" fmla="*/ 270070 h 580056"/>
              <a:gd name="connsiteX0-121" fmla="*/ 0 w 471470"/>
              <a:gd name="connsiteY0-122" fmla="*/ 251782 h 561768"/>
              <a:gd name="connsiteX1-123" fmla="*/ 131722 w 471470"/>
              <a:gd name="connsiteY1-124" fmla="*/ 0 h 561768"/>
              <a:gd name="connsiteX2-125" fmla="*/ 471470 w 471470"/>
              <a:gd name="connsiteY2-126" fmla="*/ 210960 h 561768"/>
              <a:gd name="connsiteX3-127" fmla="*/ 348856 w 471470"/>
              <a:gd name="connsiteY3-128" fmla="*/ 561768 h 561768"/>
              <a:gd name="connsiteX4-129" fmla="*/ 49134 w 471470"/>
              <a:gd name="connsiteY4-130" fmla="*/ 431141 h 561768"/>
              <a:gd name="connsiteX5-131" fmla="*/ 0 w 471470"/>
              <a:gd name="connsiteY5-132" fmla="*/ 251782 h 561768"/>
              <a:gd name="connsiteX0-133" fmla="*/ 0 w 471470"/>
              <a:gd name="connsiteY0-134" fmla="*/ 260926 h 570912"/>
              <a:gd name="connsiteX1-135" fmla="*/ 168298 w 471470"/>
              <a:gd name="connsiteY1-136" fmla="*/ 0 h 570912"/>
              <a:gd name="connsiteX2-137" fmla="*/ 471470 w 471470"/>
              <a:gd name="connsiteY2-138" fmla="*/ 220104 h 570912"/>
              <a:gd name="connsiteX3-139" fmla="*/ 348856 w 471470"/>
              <a:gd name="connsiteY3-140" fmla="*/ 570912 h 570912"/>
              <a:gd name="connsiteX4-141" fmla="*/ 49134 w 471470"/>
              <a:gd name="connsiteY4-142" fmla="*/ 440285 h 570912"/>
              <a:gd name="connsiteX5-143" fmla="*/ 0 w 471470"/>
              <a:gd name="connsiteY5-144" fmla="*/ 260926 h 570912"/>
              <a:gd name="connsiteX0-145" fmla="*/ 0 w 706873"/>
              <a:gd name="connsiteY0-146" fmla="*/ 284176 h 570912"/>
              <a:gd name="connsiteX1-147" fmla="*/ 403701 w 706873"/>
              <a:gd name="connsiteY1-148" fmla="*/ 0 h 570912"/>
              <a:gd name="connsiteX2-149" fmla="*/ 706873 w 706873"/>
              <a:gd name="connsiteY2-150" fmla="*/ 220104 h 570912"/>
              <a:gd name="connsiteX3-151" fmla="*/ 584259 w 706873"/>
              <a:gd name="connsiteY3-152" fmla="*/ 570912 h 570912"/>
              <a:gd name="connsiteX4-153" fmla="*/ 284537 w 706873"/>
              <a:gd name="connsiteY4-154" fmla="*/ 440285 h 570912"/>
              <a:gd name="connsiteX5-155" fmla="*/ 0 w 706873"/>
              <a:gd name="connsiteY5-156" fmla="*/ 284176 h 570912"/>
              <a:gd name="connsiteX0-157" fmla="*/ 0 w 706873"/>
              <a:gd name="connsiteY0-158" fmla="*/ 223146 h 509882"/>
              <a:gd name="connsiteX1-159" fmla="*/ 403701 w 706873"/>
              <a:gd name="connsiteY1-160" fmla="*/ 0 h 509882"/>
              <a:gd name="connsiteX2-161" fmla="*/ 706873 w 706873"/>
              <a:gd name="connsiteY2-162" fmla="*/ 159074 h 509882"/>
              <a:gd name="connsiteX3-163" fmla="*/ 584259 w 706873"/>
              <a:gd name="connsiteY3-164" fmla="*/ 509882 h 509882"/>
              <a:gd name="connsiteX4-165" fmla="*/ 284537 w 706873"/>
              <a:gd name="connsiteY4-166" fmla="*/ 379255 h 509882"/>
              <a:gd name="connsiteX5-167" fmla="*/ 0 w 706873"/>
              <a:gd name="connsiteY5-168" fmla="*/ 223146 h 509882"/>
              <a:gd name="connsiteX0-169" fmla="*/ 0 w 640030"/>
              <a:gd name="connsiteY0-170" fmla="*/ 223146 h 509882"/>
              <a:gd name="connsiteX1-171" fmla="*/ 403701 w 640030"/>
              <a:gd name="connsiteY1-172" fmla="*/ 0 h 509882"/>
              <a:gd name="connsiteX2-173" fmla="*/ 640030 w 640030"/>
              <a:gd name="connsiteY2-174" fmla="*/ 240448 h 509882"/>
              <a:gd name="connsiteX3-175" fmla="*/ 584259 w 640030"/>
              <a:gd name="connsiteY3-176" fmla="*/ 509882 h 509882"/>
              <a:gd name="connsiteX4-177" fmla="*/ 284537 w 640030"/>
              <a:gd name="connsiteY4-178" fmla="*/ 379255 h 509882"/>
              <a:gd name="connsiteX5-179" fmla="*/ 0 w 640030"/>
              <a:gd name="connsiteY5-180" fmla="*/ 223146 h 509882"/>
              <a:gd name="connsiteX0-181" fmla="*/ 0 w 640030"/>
              <a:gd name="connsiteY0-182" fmla="*/ 223146 h 681349"/>
              <a:gd name="connsiteX1-183" fmla="*/ 403701 w 640030"/>
              <a:gd name="connsiteY1-184" fmla="*/ 0 h 681349"/>
              <a:gd name="connsiteX2-185" fmla="*/ 640030 w 640030"/>
              <a:gd name="connsiteY2-186" fmla="*/ 240448 h 681349"/>
              <a:gd name="connsiteX3-187" fmla="*/ 639477 w 640030"/>
              <a:gd name="connsiteY3-188" fmla="*/ 681349 h 681349"/>
              <a:gd name="connsiteX4-189" fmla="*/ 284537 w 640030"/>
              <a:gd name="connsiteY4-190" fmla="*/ 379255 h 681349"/>
              <a:gd name="connsiteX5-191" fmla="*/ 0 w 640030"/>
              <a:gd name="connsiteY5-192" fmla="*/ 223146 h 681349"/>
              <a:gd name="connsiteX0-193" fmla="*/ 0 w 640030"/>
              <a:gd name="connsiteY0-194" fmla="*/ 223146 h 693126"/>
              <a:gd name="connsiteX1-195" fmla="*/ 403701 w 640030"/>
              <a:gd name="connsiteY1-196" fmla="*/ 0 h 693126"/>
              <a:gd name="connsiteX2-197" fmla="*/ 640030 w 640030"/>
              <a:gd name="connsiteY2-198" fmla="*/ 240448 h 693126"/>
              <a:gd name="connsiteX3-199" fmla="*/ 639477 w 640030"/>
              <a:gd name="connsiteY3-200" fmla="*/ 681349 h 693126"/>
              <a:gd name="connsiteX4-201" fmla="*/ 153757 w 640030"/>
              <a:gd name="connsiteY4-202" fmla="*/ 693126 h 693126"/>
              <a:gd name="connsiteX5-203" fmla="*/ 0 w 640030"/>
              <a:gd name="connsiteY5-204" fmla="*/ 223146 h 693126"/>
              <a:gd name="connsiteX0-205" fmla="*/ 0 w 640030"/>
              <a:gd name="connsiteY0-206" fmla="*/ 170834 h 640814"/>
              <a:gd name="connsiteX1-207" fmla="*/ 415326 w 640030"/>
              <a:gd name="connsiteY1-208" fmla="*/ 0 h 640814"/>
              <a:gd name="connsiteX2-209" fmla="*/ 640030 w 640030"/>
              <a:gd name="connsiteY2-210" fmla="*/ 188136 h 640814"/>
              <a:gd name="connsiteX3-211" fmla="*/ 639477 w 640030"/>
              <a:gd name="connsiteY3-212" fmla="*/ 629037 h 640814"/>
              <a:gd name="connsiteX4-213" fmla="*/ 153757 w 640030"/>
              <a:gd name="connsiteY4-214" fmla="*/ 640814 h 640814"/>
              <a:gd name="connsiteX5-215" fmla="*/ 0 w 640030"/>
              <a:gd name="connsiteY5-216" fmla="*/ 170834 h 640814"/>
              <a:gd name="connsiteX0-217" fmla="*/ 0 w 639477"/>
              <a:gd name="connsiteY0-218" fmla="*/ 170834 h 640814"/>
              <a:gd name="connsiteX1-219" fmla="*/ 415326 w 639477"/>
              <a:gd name="connsiteY1-220" fmla="*/ 0 h 640814"/>
              <a:gd name="connsiteX2-221" fmla="*/ 584812 w 639477"/>
              <a:gd name="connsiteY2-222" fmla="*/ 211386 h 640814"/>
              <a:gd name="connsiteX3-223" fmla="*/ 639477 w 639477"/>
              <a:gd name="connsiteY3-224" fmla="*/ 629037 h 640814"/>
              <a:gd name="connsiteX4-225" fmla="*/ 153757 w 639477"/>
              <a:gd name="connsiteY4-226" fmla="*/ 640814 h 640814"/>
              <a:gd name="connsiteX5-227" fmla="*/ 0 w 639477"/>
              <a:gd name="connsiteY5-228" fmla="*/ 170834 h 640814"/>
              <a:gd name="connsiteX0-229" fmla="*/ 0 w 639477"/>
              <a:gd name="connsiteY0-230" fmla="*/ 170834 h 640814"/>
              <a:gd name="connsiteX1-231" fmla="*/ 415326 w 639477"/>
              <a:gd name="connsiteY1-232" fmla="*/ 0 h 640814"/>
              <a:gd name="connsiteX2-233" fmla="*/ 584812 w 639477"/>
              <a:gd name="connsiteY2-234" fmla="*/ 211386 h 640814"/>
              <a:gd name="connsiteX3-235" fmla="*/ 639477 w 639477"/>
              <a:gd name="connsiteY3-236" fmla="*/ 629037 h 640814"/>
              <a:gd name="connsiteX4-237" fmla="*/ 153757 w 639477"/>
              <a:gd name="connsiteY4-238" fmla="*/ 640814 h 640814"/>
              <a:gd name="connsiteX5-239" fmla="*/ 0 w 639477"/>
              <a:gd name="connsiteY5-240" fmla="*/ 170834 h 640814"/>
              <a:gd name="connsiteX0-241" fmla="*/ 0 w 613322"/>
              <a:gd name="connsiteY0-242" fmla="*/ 170834 h 640814"/>
              <a:gd name="connsiteX1-243" fmla="*/ 415326 w 613322"/>
              <a:gd name="connsiteY1-244" fmla="*/ 0 h 640814"/>
              <a:gd name="connsiteX2-245" fmla="*/ 584812 w 613322"/>
              <a:gd name="connsiteY2-246" fmla="*/ 211386 h 640814"/>
              <a:gd name="connsiteX3-247" fmla="*/ 613321 w 613322"/>
              <a:gd name="connsiteY3-248" fmla="*/ 565100 h 640814"/>
              <a:gd name="connsiteX4-249" fmla="*/ 153757 w 613322"/>
              <a:gd name="connsiteY4-250" fmla="*/ 640814 h 640814"/>
              <a:gd name="connsiteX5-251" fmla="*/ 0 w 613322"/>
              <a:gd name="connsiteY5-252" fmla="*/ 170834 h 640814"/>
              <a:gd name="connsiteX0-253" fmla="*/ 0 w 613321"/>
              <a:gd name="connsiteY0-254" fmla="*/ 170834 h 640814"/>
              <a:gd name="connsiteX1-255" fmla="*/ 415326 w 613321"/>
              <a:gd name="connsiteY1-256" fmla="*/ 0 h 640814"/>
              <a:gd name="connsiteX2-257" fmla="*/ 584812 w 613321"/>
              <a:gd name="connsiteY2-258" fmla="*/ 211386 h 640814"/>
              <a:gd name="connsiteX3-259" fmla="*/ 613321 w 613321"/>
              <a:gd name="connsiteY3-260" fmla="*/ 565100 h 640814"/>
              <a:gd name="connsiteX4-261" fmla="*/ 153757 w 613321"/>
              <a:gd name="connsiteY4-262" fmla="*/ 640814 h 640814"/>
              <a:gd name="connsiteX5-263" fmla="*/ 0 w 613321"/>
              <a:gd name="connsiteY5-264" fmla="*/ 170834 h 640814"/>
              <a:gd name="connsiteX0-265" fmla="*/ 0 w 613321"/>
              <a:gd name="connsiteY0-266" fmla="*/ 170834 h 640814"/>
              <a:gd name="connsiteX1-267" fmla="*/ 415326 w 613321"/>
              <a:gd name="connsiteY1-268" fmla="*/ 0 h 640814"/>
              <a:gd name="connsiteX2-269" fmla="*/ 449039 w 613321"/>
              <a:gd name="connsiteY2-270" fmla="*/ 269172 h 640814"/>
              <a:gd name="connsiteX3-271" fmla="*/ 613321 w 613321"/>
              <a:gd name="connsiteY3-272" fmla="*/ 565100 h 640814"/>
              <a:gd name="connsiteX4-273" fmla="*/ 153757 w 613321"/>
              <a:gd name="connsiteY4-274" fmla="*/ 640814 h 640814"/>
              <a:gd name="connsiteX5-275" fmla="*/ 0 w 613321"/>
              <a:gd name="connsiteY5-276" fmla="*/ 170834 h 640814"/>
              <a:gd name="connsiteX0-277" fmla="*/ 0 w 613321"/>
              <a:gd name="connsiteY0-278" fmla="*/ 170834 h 640814"/>
              <a:gd name="connsiteX1-279" fmla="*/ 415326 w 613321"/>
              <a:gd name="connsiteY1-280" fmla="*/ 0 h 640814"/>
              <a:gd name="connsiteX2-281" fmla="*/ 455211 w 613321"/>
              <a:gd name="connsiteY2-282" fmla="*/ 278296 h 640814"/>
              <a:gd name="connsiteX3-283" fmla="*/ 613321 w 613321"/>
              <a:gd name="connsiteY3-284" fmla="*/ 565100 h 640814"/>
              <a:gd name="connsiteX4-285" fmla="*/ 153757 w 613321"/>
              <a:gd name="connsiteY4-286" fmla="*/ 640814 h 640814"/>
              <a:gd name="connsiteX5-287" fmla="*/ 0 w 613321"/>
              <a:gd name="connsiteY5-288" fmla="*/ 170834 h 640814"/>
              <a:gd name="connsiteX0-289" fmla="*/ 0 w 613321"/>
              <a:gd name="connsiteY0-290" fmla="*/ 106966 h 576946"/>
              <a:gd name="connsiteX1-291" fmla="*/ 393726 w 613321"/>
              <a:gd name="connsiteY1-292" fmla="*/ 0 h 576946"/>
              <a:gd name="connsiteX2-293" fmla="*/ 455211 w 613321"/>
              <a:gd name="connsiteY2-294" fmla="*/ 214428 h 576946"/>
              <a:gd name="connsiteX3-295" fmla="*/ 613321 w 613321"/>
              <a:gd name="connsiteY3-296" fmla="*/ 501232 h 576946"/>
              <a:gd name="connsiteX4-297" fmla="*/ 153757 w 613321"/>
              <a:gd name="connsiteY4-298" fmla="*/ 576946 h 576946"/>
              <a:gd name="connsiteX5-299" fmla="*/ 0 w 613321"/>
              <a:gd name="connsiteY5-300" fmla="*/ 106966 h 576946"/>
              <a:gd name="connsiteX0-301" fmla="*/ 0 w 613321"/>
              <a:gd name="connsiteY0-302" fmla="*/ 37015 h 506995"/>
              <a:gd name="connsiteX1-303" fmla="*/ 406069 w 613321"/>
              <a:gd name="connsiteY1-304" fmla="*/ 0 h 506995"/>
              <a:gd name="connsiteX2-305" fmla="*/ 455211 w 613321"/>
              <a:gd name="connsiteY2-306" fmla="*/ 144477 h 506995"/>
              <a:gd name="connsiteX3-307" fmla="*/ 613321 w 613321"/>
              <a:gd name="connsiteY3-308" fmla="*/ 431281 h 506995"/>
              <a:gd name="connsiteX4-309" fmla="*/ 153757 w 613321"/>
              <a:gd name="connsiteY4-310" fmla="*/ 506995 h 506995"/>
              <a:gd name="connsiteX5-311" fmla="*/ 0 w 613321"/>
              <a:gd name="connsiteY5-312" fmla="*/ 37015 h 506995"/>
              <a:gd name="connsiteX0-313" fmla="*/ 0 w 613321"/>
              <a:gd name="connsiteY0-314" fmla="*/ 37015 h 506995"/>
              <a:gd name="connsiteX1-315" fmla="*/ 406069 w 613321"/>
              <a:gd name="connsiteY1-316" fmla="*/ 0 h 506995"/>
              <a:gd name="connsiteX2-317" fmla="*/ 464468 w 613321"/>
              <a:gd name="connsiteY2-318" fmla="*/ 177932 h 506995"/>
              <a:gd name="connsiteX3-319" fmla="*/ 613321 w 613321"/>
              <a:gd name="connsiteY3-320" fmla="*/ 431281 h 506995"/>
              <a:gd name="connsiteX4-321" fmla="*/ 153757 w 613321"/>
              <a:gd name="connsiteY4-322" fmla="*/ 506995 h 506995"/>
              <a:gd name="connsiteX5-323" fmla="*/ 0 w 613321"/>
              <a:gd name="connsiteY5-324" fmla="*/ 37015 h 506995"/>
              <a:gd name="connsiteX0-325" fmla="*/ 0 w 464468"/>
              <a:gd name="connsiteY0-326" fmla="*/ 37015 h 506995"/>
              <a:gd name="connsiteX1-327" fmla="*/ 406069 w 464468"/>
              <a:gd name="connsiteY1-328" fmla="*/ 0 h 506995"/>
              <a:gd name="connsiteX2-329" fmla="*/ 464468 w 464468"/>
              <a:gd name="connsiteY2-330" fmla="*/ 177932 h 506995"/>
              <a:gd name="connsiteX3-331" fmla="*/ 440520 w 464468"/>
              <a:gd name="connsiteY3-332" fmla="*/ 291379 h 506995"/>
              <a:gd name="connsiteX4-333" fmla="*/ 153757 w 464468"/>
              <a:gd name="connsiteY4-334" fmla="*/ 506995 h 506995"/>
              <a:gd name="connsiteX5-335" fmla="*/ 0 w 464468"/>
              <a:gd name="connsiteY5-336" fmla="*/ 37015 h 506995"/>
              <a:gd name="connsiteX0-337" fmla="*/ 0 w 440520"/>
              <a:gd name="connsiteY0-338" fmla="*/ 37015 h 506995"/>
              <a:gd name="connsiteX1-339" fmla="*/ 406069 w 440520"/>
              <a:gd name="connsiteY1-340" fmla="*/ 0 h 506995"/>
              <a:gd name="connsiteX2-341" fmla="*/ 436696 w 440520"/>
              <a:gd name="connsiteY2-342" fmla="*/ 184015 h 506995"/>
              <a:gd name="connsiteX3-343" fmla="*/ 440520 w 440520"/>
              <a:gd name="connsiteY3-344" fmla="*/ 291379 h 506995"/>
              <a:gd name="connsiteX4-345" fmla="*/ 153757 w 440520"/>
              <a:gd name="connsiteY4-346" fmla="*/ 506995 h 506995"/>
              <a:gd name="connsiteX5-347" fmla="*/ 0 w 440520"/>
              <a:gd name="connsiteY5-348" fmla="*/ 37015 h 506995"/>
              <a:gd name="connsiteX0-349" fmla="*/ 0 w 440520"/>
              <a:gd name="connsiteY0-350" fmla="*/ 37015 h 445844"/>
              <a:gd name="connsiteX1-351" fmla="*/ 406069 w 440520"/>
              <a:gd name="connsiteY1-352" fmla="*/ 0 h 445844"/>
              <a:gd name="connsiteX2-353" fmla="*/ 436696 w 440520"/>
              <a:gd name="connsiteY2-354" fmla="*/ 184015 h 445844"/>
              <a:gd name="connsiteX3-355" fmla="*/ 440520 w 440520"/>
              <a:gd name="connsiteY3-356" fmla="*/ 291379 h 445844"/>
              <a:gd name="connsiteX4-357" fmla="*/ 180347 w 440520"/>
              <a:gd name="connsiteY4-358" fmla="*/ 445844 h 445844"/>
              <a:gd name="connsiteX5-359" fmla="*/ 0 w 440520"/>
              <a:gd name="connsiteY5-360" fmla="*/ 37015 h 445844"/>
              <a:gd name="connsiteX0-361" fmla="*/ 0 w 331206"/>
              <a:gd name="connsiteY0-362" fmla="*/ 92342 h 445844"/>
              <a:gd name="connsiteX1-363" fmla="*/ 296755 w 331206"/>
              <a:gd name="connsiteY1-364" fmla="*/ 0 h 445844"/>
              <a:gd name="connsiteX2-365" fmla="*/ 327382 w 331206"/>
              <a:gd name="connsiteY2-366" fmla="*/ 184015 h 445844"/>
              <a:gd name="connsiteX3-367" fmla="*/ 331206 w 331206"/>
              <a:gd name="connsiteY3-368" fmla="*/ 291379 h 445844"/>
              <a:gd name="connsiteX4-369" fmla="*/ 71033 w 331206"/>
              <a:gd name="connsiteY4-370" fmla="*/ 445844 h 445844"/>
              <a:gd name="connsiteX5-371" fmla="*/ 0 w 331206"/>
              <a:gd name="connsiteY5-372" fmla="*/ 92342 h 445844"/>
              <a:gd name="connsiteX0-373" fmla="*/ 0 w 409023"/>
              <a:gd name="connsiteY0-374" fmla="*/ 182612 h 536114"/>
              <a:gd name="connsiteX1-375" fmla="*/ 409023 w 409023"/>
              <a:gd name="connsiteY1-376" fmla="*/ 0 h 536114"/>
              <a:gd name="connsiteX2-377" fmla="*/ 327382 w 409023"/>
              <a:gd name="connsiteY2-378" fmla="*/ 274285 h 536114"/>
              <a:gd name="connsiteX3-379" fmla="*/ 331206 w 409023"/>
              <a:gd name="connsiteY3-380" fmla="*/ 381649 h 536114"/>
              <a:gd name="connsiteX4-381" fmla="*/ 71033 w 409023"/>
              <a:gd name="connsiteY4-382" fmla="*/ 536114 h 536114"/>
              <a:gd name="connsiteX5-383" fmla="*/ 0 w 409023"/>
              <a:gd name="connsiteY5-384" fmla="*/ 182612 h 536114"/>
              <a:gd name="connsiteX0-385" fmla="*/ 0 w 379479"/>
              <a:gd name="connsiteY0-386" fmla="*/ 217555 h 571057"/>
              <a:gd name="connsiteX1-387" fmla="*/ 379479 w 379479"/>
              <a:gd name="connsiteY1-388" fmla="*/ 0 h 571057"/>
              <a:gd name="connsiteX2-389" fmla="*/ 327382 w 379479"/>
              <a:gd name="connsiteY2-390" fmla="*/ 309228 h 571057"/>
              <a:gd name="connsiteX3-391" fmla="*/ 331206 w 379479"/>
              <a:gd name="connsiteY3-392" fmla="*/ 416592 h 571057"/>
              <a:gd name="connsiteX4-393" fmla="*/ 71033 w 379479"/>
              <a:gd name="connsiteY4-394" fmla="*/ 571057 h 571057"/>
              <a:gd name="connsiteX5-395" fmla="*/ 0 w 379479"/>
              <a:gd name="connsiteY5-396" fmla="*/ 217555 h 571057"/>
              <a:gd name="connsiteX0-397" fmla="*/ 0 w 381732"/>
              <a:gd name="connsiteY0-398" fmla="*/ 217555 h 571057"/>
              <a:gd name="connsiteX1-399" fmla="*/ 379479 w 381732"/>
              <a:gd name="connsiteY1-400" fmla="*/ 0 h 571057"/>
              <a:gd name="connsiteX2-401" fmla="*/ 381732 w 381732"/>
              <a:gd name="connsiteY2-402" fmla="*/ 9724 h 571057"/>
              <a:gd name="connsiteX3-403" fmla="*/ 327382 w 381732"/>
              <a:gd name="connsiteY3-404" fmla="*/ 309228 h 571057"/>
              <a:gd name="connsiteX4-405" fmla="*/ 331206 w 381732"/>
              <a:gd name="connsiteY4-406" fmla="*/ 416592 h 571057"/>
              <a:gd name="connsiteX5-407" fmla="*/ 71033 w 381732"/>
              <a:gd name="connsiteY5-408" fmla="*/ 571057 h 571057"/>
              <a:gd name="connsiteX6" fmla="*/ 0 w 381732"/>
              <a:gd name="connsiteY6" fmla="*/ 217555 h 571057"/>
              <a:gd name="connsiteX0-409" fmla="*/ 0 w 408322"/>
              <a:gd name="connsiteY0-410" fmla="*/ 217555 h 571057"/>
              <a:gd name="connsiteX1-411" fmla="*/ 379479 w 408322"/>
              <a:gd name="connsiteY1-412" fmla="*/ 0 h 571057"/>
              <a:gd name="connsiteX2-413" fmla="*/ 408322 w 408322"/>
              <a:gd name="connsiteY2-414" fmla="*/ 47579 h 571057"/>
              <a:gd name="connsiteX3-415" fmla="*/ 327382 w 408322"/>
              <a:gd name="connsiteY3-416" fmla="*/ 309228 h 571057"/>
              <a:gd name="connsiteX4-417" fmla="*/ 331206 w 408322"/>
              <a:gd name="connsiteY4-418" fmla="*/ 416592 h 571057"/>
              <a:gd name="connsiteX5-419" fmla="*/ 71033 w 408322"/>
              <a:gd name="connsiteY5-420" fmla="*/ 571057 h 571057"/>
              <a:gd name="connsiteX6-421" fmla="*/ 0 w 408322"/>
              <a:gd name="connsiteY6-422" fmla="*/ 217555 h 571057"/>
              <a:gd name="connsiteX0-423" fmla="*/ 0 w 408322"/>
              <a:gd name="connsiteY0-424" fmla="*/ 223379 h 576881"/>
              <a:gd name="connsiteX1-425" fmla="*/ 311527 w 408322"/>
              <a:gd name="connsiteY1-426" fmla="*/ 0 h 576881"/>
              <a:gd name="connsiteX2-427" fmla="*/ 408322 w 408322"/>
              <a:gd name="connsiteY2-428" fmla="*/ 53403 h 576881"/>
              <a:gd name="connsiteX3-429" fmla="*/ 327382 w 408322"/>
              <a:gd name="connsiteY3-430" fmla="*/ 315052 h 576881"/>
              <a:gd name="connsiteX4-431" fmla="*/ 331206 w 408322"/>
              <a:gd name="connsiteY4-432" fmla="*/ 422416 h 576881"/>
              <a:gd name="connsiteX5-433" fmla="*/ 71033 w 408322"/>
              <a:gd name="connsiteY5-434" fmla="*/ 576881 h 576881"/>
              <a:gd name="connsiteX6-435" fmla="*/ 0 w 408322"/>
              <a:gd name="connsiteY6-436" fmla="*/ 223379 h 576881"/>
              <a:gd name="connsiteX0-437" fmla="*/ 0 w 491046"/>
              <a:gd name="connsiteY0-438" fmla="*/ 223379 h 576881"/>
              <a:gd name="connsiteX1-439" fmla="*/ 311527 w 491046"/>
              <a:gd name="connsiteY1-440" fmla="*/ 0 h 576881"/>
              <a:gd name="connsiteX2-441" fmla="*/ 491046 w 491046"/>
              <a:gd name="connsiteY2-442" fmla="*/ 152409 h 576881"/>
              <a:gd name="connsiteX3-443" fmla="*/ 327382 w 491046"/>
              <a:gd name="connsiteY3-444" fmla="*/ 315052 h 576881"/>
              <a:gd name="connsiteX4-445" fmla="*/ 331206 w 491046"/>
              <a:gd name="connsiteY4-446" fmla="*/ 422416 h 576881"/>
              <a:gd name="connsiteX5-447" fmla="*/ 71033 w 491046"/>
              <a:gd name="connsiteY5-448" fmla="*/ 576881 h 576881"/>
              <a:gd name="connsiteX6-449" fmla="*/ 0 w 491046"/>
              <a:gd name="connsiteY6-450" fmla="*/ 223379 h 576881"/>
              <a:gd name="connsiteX0-451" fmla="*/ 0 w 478422"/>
              <a:gd name="connsiteY0-452" fmla="*/ 202643 h 576881"/>
              <a:gd name="connsiteX1-453" fmla="*/ 298903 w 478422"/>
              <a:gd name="connsiteY1-454" fmla="*/ 0 h 576881"/>
              <a:gd name="connsiteX2-455" fmla="*/ 478422 w 478422"/>
              <a:gd name="connsiteY2-456" fmla="*/ 152409 h 576881"/>
              <a:gd name="connsiteX3-457" fmla="*/ 314758 w 478422"/>
              <a:gd name="connsiteY3-458" fmla="*/ 315052 h 576881"/>
              <a:gd name="connsiteX4-459" fmla="*/ 318582 w 478422"/>
              <a:gd name="connsiteY4-460" fmla="*/ 422416 h 576881"/>
              <a:gd name="connsiteX5-461" fmla="*/ 58409 w 478422"/>
              <a:gd name="connsiteY5-462" fmla="*/ 576881 h 576881"/>
              <a:gd name="connsiteX6-463" fmla="*/ 0 w 478422"/>
              <a:gd name="connsiteY6-464" fmla="*/ 202643 h 576881"/>
              <a:gd name="connsiteX0-465" fmla="*/ 0 w 478422"/>
              <a:gd name="connsiteY0-466" fmla="*/ 320947 h 695185"/>
              <a:gd name="connsiteX1-467" fmla="*/ 273014 w 478422"/>
              <a:gd name="connsiteY1-468" fmla="*/ 0 h 695185"/>
              <a:gd name="connsiteX2-469" fmla="*/ 478422 w 478422"/>
              <a:gd name="connsiteY2-470" fmla="*/ 270713 h 695185"/>
              <a:gd name="connsiteX3-471" fmla="*/ 314758 w 478422"/>
              <a:gd name="connsiteY3-472" fmla="*/ 433356 h 695185"/>
              <a:gd name="connsiteX4-473" fmla="*/ 318582 w 478422"/>
              <a:gd name="connsiteY4-474" fmla="*/ 540720 h 695185"/>
              <a:gd name="connsiteX5-475" fmla="*/ 58409 w 478422"/>
              <a:gd name="connsiteY5-476" fmla="*/ 695185 h 695185"/>
              <a:gd name="connsiteX6-477" fmla="*/ 0 w 478422"/>
              <a:gd name="connsiteY6-478" fmla="*/ 320947 h 695185"/>
              <a:gd name="connsiteX0-479" fmla="*/ 0 w 683179"/>
              <a:gd name="connsiteY0-480" fmla="*/ 320947 h 695185"/>
              <a:gd name="connsiteX1-481" fmla="*/ 273014 w 683179"/>
              <a:gd name="connsiteY1-482" fmla="*/ 0 h 695185"/>
              <a:gd name="connsiteX2-483" fmla="*/ 683179 w 683179"/>
              <a:gd name="connsiteY2-484" fmla="*/ 291590 h 695185"/>
              <a:gd name="connsiteX3-485" fmla="*/ 314758 w 683179"/>
              <a:gd name="connsiteY3-486" fmla="*/ 433356 h 695185"/>
              <a:gd name="connsiteX4-487" fmla="*/ 318582 w 683179"/>
              <a:gd name="connsiteY4-488" fmla="*/ 540720 h 695185"/>
              <a:gd name="connsiteX5-489" fmla="*/ 58409 w 683179"/>
              <a:gd name="connsiteY5-490" fmla="*/ 695185 h 695185"/>
              <a:gd name="connsiteX6-491" fmla="*/ 0 w 683179"/>
              <a:gd name="connsiteY6-492" fmla="*/ 320947 h 695185"/>
              <a:gd name="connsiteX0-493" fmla="*/ 0 w 683179"/>
              <a:gd name="connsiteY0-494" fmla="*/ 320947 h 695185"/>
              <a:gd name="connsiteX1-495" fmla="*/ 273014 w 683179"/>
              <a:gd name="connsiteY1-496" fmla="*/ 0 h 695185"/>
              <a:gd name="connsiteX2-497" fmla="*/ 683179 w 683179"/>
              <a:gd name="connsiteY2-498" fmla="*/ 291590 h 695185"/>
              <a:gd name="connsiteX3-499" fmla="*/ 430081 w 683179"/>
              <a:gd name="connsiteY3-500" fmla="*/ 577176 h 695185"/>
              <a:gd name="connsiteX4-501" fmla="*/ 318582 w 683179"/>
              <a:gd name="connsiteY4-502" fmla="*/ 540720 h 695185"/>
              <a:gd name="connsiteX5-503" fmla="*/ 58409 w 683179"/>
              <a:gd name="connsiteY5-504" fmla="*/ 695185 h 695185"/>
              <a:gd name="connsiteX6-505" fmla="*/ 0 w 683179"/>
              <a:gd name="connsiteY6-506" fmla="*/ 320947 h 695185"/>
              <a:gd name="connsiteX0-507" fmla="*/ 0 w 683179"/>
              <a:gd name="connsiteY0-508" fmla="*/ 320947 h 762456"/>
              <a:gd name="connsiteX1-509" fmla="*/ 273014 w 683179"/>
              <a:gd name="connsiteY1-510" fmla="*/ 0 h 762456"/>
              <a:gd name="connsiteX2-511" fmla="*/ 683179 w 683179"/>
              <a:gd name="connsiteY2-512" fmla="*/ 291590 h 762456"/>
              <a:gd name="connsiteX3-513" fmla="*/ 430081 w 683179"/>
              <a:gd name="connsiteY3-514" fmla="*/ 577176 h 762456"/>
              <a:gd name="connsiteX4-515" fmla="*/ 318582 w 683179"/>
              <a:gd name="connsiteY4-516" fmla="*/ 540720 h 762456"/>
              <a:gd name="connsiteX5-517" fmla="*/ 34873 w 683179"/>
              <a:gd name="connsiteY5-518" fmla="*/ 762456 h 762456"/>
              <a:gd name="connsiteX6-519" fmla="*/ 0 w 683179"/>
              <a:gd name="connsiteY6-520" fmla="*/ 320947 h 762456"/>
              <a:gd name="connsiteX0-521" fmla="*/ 0 w 652583"/>
              <a:gd name="connsiteY0-522" fmla="*/ 276873 h 762456"/>
              <a:gd name="connsiteX1-523" fmla="*/ 242418 w 652583"/>
              <a:gd name="connsiteY1-524" fmla="*/ 0 h 762456"/>
              <a:gd name="connsiteX2-525" fmla="*/ 652583 w 652583"/>
              <a:gd name="connsiteY2-526" fmla="*/ 291590 h 762456"/>
              <a:gd name="connsiteX3-527" fmla="*/ 399485 w 652583"/>
              <a:gd name="connsiteY3-528" fmla="*/ 577176 h 762456"/>
              <a:gd name="connsiteX4-529" fmla="*/ 287986 w 652583"/>
              <a:gd name="connsiteY4-530" fmla="*/ 540720 h 762456"/>
              <a:gd name="connsiteX5-531" fmla="*/ 4277 w 652583"/>
              <a:gd name="connsiteY5-532" fmla="*/ 762456 h 762456"/>
              <a:gd name="connsiteX6-533" fmla="*/ 0 w 652583"/>
              <a:gd name="connsiteY6-534" fmla="*/ 276873 h 762456"/>
              <a:gd name="connsiteX0-535" fmla="*/ 153420 w 648316"/>
              <a:gd name="connsiteY0-536" fmla="*/ 249037 h 762456"/>
              <a:gd name="connsiteX1-537" fmla="*/ 238151 w 648316"/>
              <a:gd name="connsiteY1-538" fmla="*/ 0 h 762456"/>
              <a:gd name="connsiteX2-539" fmla="*/ 648316 w 648316"/>
              <a:gd name="connsiteY2-540" fmla="*/ 291590 h 762456"/>
              <a:gd name="connsiteX3-541" fmla="*/ 395218 w 648316"/>
              <a:gd name="connsiteY3-542" fmla="*/ 577176 h 762456"/>
              <a:gd name="connsiteX4-543" fmla="*/ 283719 w 648316"/>
              <a:gd name="connsiteY4-544" fmla="*/ 540720 h 762456"/>
              <a:gd name="connsiteX5-545" fmla="*/ 10 w 648316"/>
              <a:gd name="connsiteY5-546" fmla="*/ 762456 h 762456"/>
              <a:gd name="connsiteX6-547" fmla="*/ 153420 w 648316"/>
              <a:gd name="connsiteY6-548" fmla="*/ 249037 h 762456"/>
              <a:gd name="connsiteX0-549" fmla="*/ 153420 w 648316"/>
              <a:gd name="connsiteY0-550" fmla="*/ 249037 h 762456"/>
              <a:gd name="connsiteX1-551" fmla="*/ 238151 w 648316"/>
              <a:gd name="connsiteY1-552" fmla="*/ 0 h 762456"/>
              <a:gd name="connsiteX2-553" fmla="*/ 648316 w 648316"/>
              <a:gd name="connsiteY2-554" fmla="*/ 291590 h 762456"/>
              <a:gd name="connsiteX3-555" fmla="*/ 487790 w 648316"/>
              <a:gd name="connsiteY3-556" fmla="*/ 741916 h 762456"/>
              <a:gd name="connsiteX4-557" fmla="*/ 283719 w 648316"/>
              <a:gd name="connsiteY4-558" fmla="*/ 540720 h 762456"/>
              <a:gd name="connsiteX5-559" fmla="*/ 10 w 648316"/>
              <a:gd name="connsiteY5-560" fmla="*/ 762456 h 762456"/>
              <a:gd name="connsiteX6-561" fmla="*/ 153420 w 648316"/>
              <a:gd name="connsiteY6-562" fmla="*/ 249037 h 762456"/>
              <a:gd name="connsiteX0-563" fmla="*/ 153420 w 648316"/>
              <a:gd name="connsiteY0-564" fmla="*/ 249037 h 749783"/>
              <a:gd name="connsiteX1-565" fmla="*/ 238151 w 648316"/>
              <a:gd name="connsiteY1-566" fmla="*/ 0 h 749783"/>
              <a:gd name="connsiteX2-567" fmla="*/ 648316 w 648316"/>
              <a:gd name="connsiteY2-568" fmla="*/ 291590 h 749783"/>
              <a:gd name="connsiteX3-569" fmla="*/ 487790 w 648316"/>
              <a:gd name="connsiteY3-570" fmla="*/ 741916 h 749783"/>
              <a:gd name="connsiteX4-571" fmla="*/ 283719 w 648316"/>
              <a:gd name="connsiteY4-572" fmla="*/ 540720 h 749783"/>
              <a:gd name="connsiteX5-573" fmla="*/ 10 w 648316"/>
              <a:gd name="connsiteY5-574" fmla="*/ 749783 h 749783"/>
              <a:gd name="connsiteX6-575" fmla="*/ 153420 w 648316"/>
              <a:gd name="connsiteY6-576" fmla="*/ 249037 h 749783"/>
              <a:gd name="connsiteX0-577" fmla="*/ 153420 w 550601"/>
              <a:gd name="connsiteY0-578" fmla="*/ 249037 h 749783"/>
              <a:gd name="connsiteX1-579" fmla="*/ 238151 w 550601"/>
              <a:gd name="connsiteY1-580" fmla="*/ 0 h 749783"/>
              <a:gd name="connsiteX2-581" fmla="*/ 550601 w 550601"/>
              <a:gd name="connsiteY2-582" fmla="*/ 283987 h 749783"/>
              <a:gd name="connsiteX3-583" fmla="*/ 487790 w 550601"/>
              <a:gd name="connsiteY3-584" fmla="*/ 741916 h 749783"/>
              <a:gd name="connsiteX4-585" fmla="*/ 283719 w 550601"/>
              <a:gd name="connsiteY4-586" fmla="*/ 540720 h 749783"/>
              <a:gd name="connsiteX5-587" fmla="*/ 10 w 550601"/>
              <a:gd name="connsiteY5-588" fmla="*/ 749783 h 749783"/>
              <a:gd name="connsiteX6-589" fmla="*/ 153420 w 550601"/>
              <a:gd name="connsiteY6-590" fmla="*/ 249037 h 749783"/>
              <a:gd name="connsiteX0-591" fmla="*/ 153420 w 550601"/>
              <a:gd name="connsiteY0-592" fmla="*/ 249037 h 756407"/>
              <a:gd name="connsiteX1-593" fmla="*/ 238151 w 550601"/>
              <a:gd name="connsiteY1-594" fmla="*/ 0 h 756407"/>
              <a:gd name="connsiteX2-595" fmla="*/ 550601 w 550601"/>
              <a:gd name="connsiteY2-596" fmla="*/ 283987 h 756407"/>
              <a:gd name="connsiteX3-597" fmla="*/ 487790 w 550601"/>
              <a:gd name="connsiteY3-598" fmla="*/ 741916 h 756407"/>
              <a:gd name="connsiteX4-599" fmla="*/ 283719 w 550601"/>
              <a:gd name="connsiteY4-600" fmla="*/ 734328 h 756407"/>
              <a:gd name="connsiteX5-601" fmla="*/ 10 w 550601"/>
              <a:gd name="connsiteY5-602" fmla="*/ 749783 h 756407"/>
              <a:gd name="connsiteX6-603" fmla="*/ 153420 w 550601"/>
              <a:gd name="connsiteY6-604" fmla="*/ 249037 h 756407"/>
              <a:gd name="connsiteX0-605" fmla="*/ 153420 w 550601"/>
              <a:gd name="connsiteY0-606" fmla="*/ 249037 h 749783"/>
              <a:gd name="connsiteX1-607" fmla="*/ 238151 w 550601"/>
              <a:gd name="connsiteY1-608" fmla="*/ 0 h 749783"/>
              <a:gd name="connsiteX2-609" fmla="*/ 550601 w 550601"/>
              <a:gd name="connsiteY2-610" fmla="*/ 283987 h 749783"/>
              <a:gd name="connsiteX3-611" fmla="*/ 487790 w 550601"/>
              <a:gd name="connsiteY3-612" fmla="*/ 741916 h 749783"/>
              <a:gd name="connsiteX4-613" fmla="*/ 10 w 550601"/>
              <a:gd name="connsiteY4-614" fmla="*/ 749783 h 749783"/>
              <a:gd name="connsiteX5-615" fmla="*/ 153420 w 550601"/>
              <a:gd name="connsiteY5-616" fmla="*/ 249037 h 749783"/>
              <a:gd name="connsiteX0-617" fmla="*/ 65268 w 550613"/>
              <a:gd name="connsiteY0-618" fmla="*/ 236003 h 749783"/>
              <a:gd name="connsiteX1-619" fmla="*/ 238163 w 550613"/>
              <a:gd name="connsiteY1-620" fmla="*/ 0 h 749783"/>
              <a:gd name="connsiteX2-621" fmla="*/ 550613 w 550613"/>
              <a:gd name="connsiteY2-622" fmla="*/ 283987 h 749783"/>
              <a:gd name="connsiteX3-623" fmla="*/ 487802 w 550613"/>
              <a:gd name="connsiteY3-624" fmla="*/ 741916 h 749783"/>
              <a:gd name="connsiteX4-625" fmla="*/ 22 w 550613"/>
              <a:gd name="connsiteY4-626" fmla="*/ 749783 h 749783"/>
              <a:gd name="connsiteX5-627" fmla="*/ 65268 w 550613"/>
              <a:gd name="connsiteY5-628" fmla="*/ 236003 h 749783"/>
              <a:gd name="connsiteX0-629" fmla="*/ 12441 w 550685"/>
              <a:gd name="connsiteY0-630" fmla="*/ 283796 h 749783"/>
              <a:gd name="connsiteX1-631" fmla="*/ 238235 w 550685"/>
              <a:gd name="connsiteY1-632" fmla="*/ 0 h 749783"/>
              <a:gd name="connsiteX2-633" fmla="*/ 550685 w 550685"/>
              <a:gd name="connsiteY2-634" fmla="*/ 283987 h 749783"/>
              <a:gd name="connsiteX3-635" fmla="*/ 487874 w 550685"/>
              <a:gd name="connsiteY3-636" fmla="*/ 741916 h 749783"/>
              <a:gd name="connsiteX4-637" fmla="*/ 94 w 550685"/>
              <a:gd name="connsiteY4-638" fmla="*/ 749783 h 749783"/>
              <a:gd name="connsiteX5-639" fmla="*/ 12441 w 550685"/>
              <a:gd name="connsiteY5-640" fmla="*/ 283796 h 749783"/>
              <a:gd name="connsiteX0-641" fmla="*/ 10614 w 550697"/>
              <a:gd name="connsiteY0-642" fmla="*/ 352680 h 749783"/>
              <a:gd name="connsiteX1-643" fmla="*/ 238247 w 550697"/>
              <a:gd name="connsiteY1-644" fmla="*/ 0 h 749783"/>
              <a:gd name="connsiteX2-645" fmla="*/ 550697 w 550697"/>
              <a:gd name="connsiteY2-646" fmla="*/ 283987 h 749783"/>
              <a:gd name="connsiteX3-647" fmla="*/ 487886 w 550697"/>
              <a:gd name="connsiteY3-648" fmla="*/ 741916 h 749783"/>
              <a:gd name="connsiteX4-649" fmla="*/ 106 w 550697"/>
              <a:gd name="connsiteY4-650" fmla="*/ 749783 h 749783"/>
              <a:gd name="connsiteX5-651" fmla="*/ 10614 w 550697"/>
              <a:gd name="connsiteY5-652" fmla="*/ 352680 h 749783"/>
              <a:gd name="connsiteX0-653" fmla="*/ 10614 w 556868"/>
              <a:gd name="connsiteY0-654" fmla="*/ 352680 h 749783"/>
              <a:gd name="connsiteX1-655" fmla="*/ 238247 w 556868"/>
              <a:gd name="connsiteY1-656" fmla="*/ 0 h 749783"/>
              <a:gd name="connsiteX2-657" fmla="*/ 556868 w 556868"/>
              <a:gd name="connsiteY2-658" fmla="*/ 306291 h 749783"/>
              <a:gd name="connsiteX3-659" fmla="*/ 487886 w 556868"/>
              <a:gd name="connsiteY3-660" fmla="*/ 741916 h 749783"/>
              <a:gd name="connsiteX4-661" fmla="*/ 106 w 556868"/>
              <a:gd name="connsiteY4-662" fmla="*/ 749783 h 749783"/>
              <a:gd name="connsiteX5-663" fmla="*/ 10614 w 556868"/>
              <a:gd name="connsiteY5-664" fmla="*/ 352680 h 7497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56868" h="749783">
                <a:moveTo>
                  <a:pt x="10614" y="352680"/>
                </a:moveTo>
                <a:lnTo>
                  <a:pt x="238247" y="0"/>
                </a:lnTo>
                <a:lnTo>
                  <a:pt x="556868" y="306291"/>
                </a:lnTo>
                <a:lnTo>
                  <a:pt x="487886" y="741916"/>
                </a:lnTo>
                <a:lnTo>
                  <a:pt x="106" y="749783"/>
                </a:lnTo>
                <a:cubicBezTo>
                  <a:pt x="-1320" y="587922"/>
                  <a:pt x="12040" y="514541"/>
                  <a:pt x="10614" y="352680"/>
                </a:cubicBezTo>
                <a:close/>
              </a:path>
            </a:pathLst>
          </a:custGeom>
          <a:noFill/>
          <a:ln w="28575">
            <a:solidFill>
              <a:schemeClr val="tx1">
                <a:lumMod val="85000"/>
                <a:lumOff val="15000"/>
              </a:scheme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9" name="矩形 18"/>
          <p:cNvSpPr/>
          <p:nvPr/>
        </p:nvSpPr>
        <p:spPr>
          <a:xfrm>
            <a:off x="6089704" y="515077"/>
            <a:ext cx="1544012" cy="369332"/>
          </a:xfrm>
          <a:prstGeom prst="rect">
            <a:avLst/>
          </a:prstGeom>
        </p:spPr>
        <p:txBody>
          <a:bodyPr wrap="none">
            <a:spAutoFit/>
          </a:bodyPr>
          <a:lstStyle/>
          <a:p>
            <a:r>
              <a:rPr kumimoji="1" lang="en-US" altLang="zh-CN" b="1" dirty="0"/>
              <a:t>MapReduce</a:t>
            </a:r>
            <a:r>
              <a:rPr kumimoji="1" lang="zh-CN" altLang="en-US" dirty="0"/>
              <a:t> </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MapReduce cannot address all the issues </a:t>
            </a:r>
            <a:endParaRPr kumimoji="1" lang="zh-CN" altLang="en-US" dirty="0"/>
          </a:p>
        </p:txBody>
      </p:sp>
      <p:sp>
        <p:nvSpPr>
          <p:cNvPr id="3" name="内容占位符 2"/>
          <p:cNvSpPr>
            <a:spLocks noGrp="1"/>
          </p:cNvSpPr>
          <p:nvPr>
            <p:ph idx="1"/>
          </p:nvPr>
        </p:nvSpPr>
        <p:spPr/>
        <p:txBody>
          <a:bodyPr/>
          <a:lstStyle/>
          <a:p>
            <a:r>
              <a:rPr kumimoji="1" lang="en-US" altLang="zh-CN" b="0" dirty="0"/>
              <a:t>MapReduce was used to process webpage data collected by Google’s crawlers</a:t>
            </a:r>
            <a:endParaRPr kumimoji="1" lang="en-US" altLang="zh-CN" b="0" dirty="0"/>
          </a:p>
          <a:p>
            <a:pPr lvl="1"/>
            <a:r>
              <a:rPr kumimoji="1" lang="en-US" altLang="zh-CN" dirty="0"/>
              <a:t>It would extract the links and metadata needed to search the pages</a:t>
            </a:r>
            <a:endParaRPr kumimoji="1" lang="en-US" altLang="zh-CN" dirty="0"/>
          </a:p>
          <a:p>
            <a:pPr lvl="1"/>
            <a:r>
              <a:rPr kumimoji="1" lang="en-US" altLang="zh-CN" dirty="0"/>
              <a:t>Determine the site’s </a:t>
            </a:r>
            <a:r>
              <a:rPr kumimoji="1" lang="en-US" altLang="zh-CN" dirty="0">
                <a:highlight>
                  <a:srgbClr val="FFFF00"/>
                </a:highlight>
              </a:rPr>
              <a:t>PageRank</a:t>
            </a:r>
            <a:endParaRPr kumimoji="1" lang="en-US" altLang="zh-CN" dirty="0">
              <a:highlight>
                <a:srgbClr val="FFFF00"/>
              </a:highlight>
            </a:endParaRPr>
          </a:p>
          <a:p>
            <a:r>
              <a:rPr kumimoji="1" lang="en-US" altLang="zh-CN" b="0" dirty="0"/>
              <a:t>The process took around </a:t>
            </a:r>
            <a:r>
              <a:rPr kumimoji="1" lang="en-US" altLang="zh-CN" dirty="0">
                <a:solidFill>
                  <a:srgbClr val="C00000"/>
                </a:solidFill>
              </a:rPr>
              <a:t>eight</a:t>
            </a:r>
            <a:r>
              <a:rPr kumimoji="1" lang="en-US" altLang="zh-CN" b="0" dirty="0"/>
              <a:t> hours</a:t>
            </a:r>
            <a:endParaRPr kumimoji="1" lang="en-US" altLang="zh-CN" b="0" dirty="0"/>
          </a:p>
          <a:p>
            <a:pPr lvl="1"/>
            <a:r>
              <a:rPr kumimoji="1" lang="en-US" altLang="zh-CN" dirty="0">
                <a:solidFill>
                  <a:schemeClr val="tx1"/>
                </a:solidFill>
              </a:rPr>
              <a:t>Results were moved to search servers</a:t>
            </a:r>
            <a:endParaRPr kumimoji="1" lang="en-US" altLang="zh-CN" dirty="0">
              <a:solidFill>
                <a:schemeClr val="tx1"/>
              </a:solidFill>
            </a:endParaRPr>
          </a:p>
          <a:p>
            <a:pPr lvl="1"/>
            <a:r>
              <a:rPr kumimoji="1" lang="en-US" altLang="zh-CN" dirty="0">
                <a:solidFill>
                  <a:schemeClr val="tx1"/>
                </a:solidFill>
              </a:rPr>
              <a:t>This was done </a:t>
            </a:r>
            <a:r>
              <a:rPr kumimoji="1" lang="en-US" altLang="zh-CN" b="1" dirty="0">
                <a:solidFill>
                  <a:srgbClr val="C00000"/>
                </a:solidFill>
              </a:rPr>
              <a:t>continuously</a:t>
            </a:r>
            <a:endParaRPr kumimoji="1" lang="en-US" altLang="zh-CN" b="1" dirty="0">
              <a:solidFill>
                <a:srgbClr val="C00000"/>
              </a:solidFill>
            </a:endParaRPr>
          </a:p>
        </p:txBody>
      </p:sp>
      <p:sp>
        <p:nvSpPr>
          <p:cNvPr id="4" name="灯片编号占位符 3"/>
          <p:cNvSpPr>
            <a:spLocks noGrp="1"/>
          </p:cNvSpPr>
          <p:nvPr>
            <p:ph type="sldNum" sz="quarter" idx="12"/>
          </p:nvPr>
        </p:nvSpPr>
        <p:spPr>
          <a:xfrm>
            <a:off x="7874000" y="5296962"/>
            <a:ext cx="812800" cy="304271"/>
          </a:xfrm>
        </p:spPr>
        <p:txBody>
          <a:bodyPr/>
          <a:lstStyle/>
          <a:p>
            <a:fld id="{ADE361C3-C043-4A6E-BDCE-8DA1E7D90A3B}" type="slidenum">
              <a:rPr lang="zh-CN" altLang="en-US" smtClean="0"/>
            </a:fld>
            <a:endParaRPr lang="zh-CN" altLang="en-US"/>
          </a:p>
        </p:txBody>
      </p:sp>
      <p:sp>
        <p:nvSpPr>
          <p:cNvPr id="5" name="Rectangle 7"/>
          <p:cNvSpPr/>
          <p:nvPr/>
        </p:nvSpPr>
        <p:spPr>
          <a:xfrm>
            <a:off x="3673872" y="4361861"/>
            <a:ext cx="1397000" cy="469680"/>
          </a:xfrm>
          <a:prstGeom prst="rect">
            <a:avLst/>
          </a:prstGeom>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65" dirty="0">
                <a:latin typeface="Verdana" panose="020B0604030504040204" pitchFamily="34" charset="0"/>
                <a:ea typeface="Verdana" panose="020B0604030504040204" pitchFamily="34" charset="0"/>
                <a:cs typeface="Verdana" panose="020B0604030504040204" pitchFamily="34" charset="0"/>
              </a:rPr>
              <a:t>MapReduce</a:t>
            </a:r>
            <a:endParaRPr lang="zh-CN" altLang="en-US" sz="1665" dirty="0">
              <a:latin typeface="Verdana" panose="020B0604030504040204" pitchFamily="34" charset="0"/>
              <a:cs typeface="Verdana" panose="020B0604030504040204" pitchFamily="34" charset="0"/>
            </a:endParaRPr>
          </a:p>
        </p:txBody>
      </p:sp>
      <p:cxnSp>
        <p:nvCxnSpPr>
          <p:cNvPr id="6" name="Straight Arrow Connector 8"/>
          <p:cNvCxnSpPr>
            <a:stCxn id="7" idx="3"/>
            <a:endCxn id="5" idx="1"/>
          </p:cNvCxnSpPr>
          <p:nvPr/>
        </p:nvCxnSpPr>
        <p:spPr>
          <a:xfrm>
            <a:off x="3038872" y="4596701"/>
            <a:ext cx="635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ounded Rectangle 9"/>
          <p:cNvSpPr/>
          <p:nvPr/>
        </p:nvSpPr>
        <p:spPr>
          <a:xfrm>
            <a:off x="1895872" y="4362955"/>
            <a:ext cx="1143000" cy="467492"/>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Web</a:t>
            </a:r>
            <a:br>
              <a:rPr lang="en-US" altLang="zh-CN" sz="1665" dirty="0">
                <a:latin typeface="Verdana" panose="020B0604030504040204" pitchFamily="34" charset="0"/>
                <a:ea typeface="Verdana" panose="020B0604030504040204" pitchFamily="34" charset="0"/>
                <a:cs typeface="Verdana" panose="020B0604030504040204" pitchFamily="34" charset="0"/>
              </a:rPr>
            </a:br>
            <a:r>
              <a:rPr lang="en-US" altLang="zh-CN" sz="1665" dirty="0">
                <a:latin typeface="Verdana" panose="020B0604030504040204" pitchFamily="34" charset="0"/>
                <a:ea typeface="Verdana" panose="020B0604030504040204" pitchFamily="34" charset="0"/>
                <a:cs typeface="Verdana" panose="020B0604030504040204" pitchFamily="34" charset="0"/>
              </a:rPr>
              <a:t>crawlers</a:t>
            </a:r>
            <a:endParaRPr lang="zh-CN" altLang="en-US" sz="1665" dirty="0">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10"/>
          <p:cNvSpPr/>
          <p:nvPr/>
        </p:nvSpPr>
        <p:spPr>
          <a:xfrm>
            <a:off x="3419872" y="4215701"/>
            <a:ext cx="3810000" cy="762000"/>
          </a:xfrm>
          <a:prstGeom prst="round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500"/>
          </a:p>
        </p:txBody>
      </p:sp>
      <p:sp>
        <p:nvSpPr>
          <p:cNvPr id="9" name="Rounded Rectangle 11"/>
          <p:cNvSpPr/>
          <p:nvPr/>
        </p:nvSpPr>
        <p:spPr>
          <a:xfrm>
            <a:off x="5324872" y="4361861"/>
            <a:ext cx="1714500" cy="467492"/>
          </a:xfrm>
          <a:prstGeom prst="round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Verdana" panose="020B0604030504040204" pitchFamily="34" charset="0"/>
                <a:ea typeface="Verdana" panose="020B0604030504040204" pitchFamily="34" charset="0"/>
                <a:cs typeface="Verdana" panose="020B0604030504040204" pitchFamily="34" charset="0"/>
              </a:rPr>
              <a:t>Migrate to </a:t>
            </a:r>
            <a:br>
              <a:rPr lang="en-US" altLang="zh-CN" sz="1665" dirty="0">
                <a:latin typeface="Verdana" panose="020B0604030504040204" pitchFamily="34" charset="0"/>
                <a:ea typeface="Verdana" panose="020B0604030504040204" pitchFamily="34" charset="0"/>
                <a:cs typeface="Verdana" panose="020B0604030504040204" pitchFamily="34" charset="0"/>
              </a:rPr>
            </a:br>
            <a:r>
              <a:rPr lang="en-US" altLang="zh-CN" sz="1665" dirty="0">
                <a:latin typeface="Verdana" panose="020B0604030504040204" pitchFamily="34" charset="0"/>
                <a:ea typeface="Verdana" panose="020B0604030504040204" pitchFamily="34" charset="0"/>
                <a:cs typeface="Verdana" panose="020B0604030504040204" pitchFamily="34" charset="0"/>
              </a:rPr>
              <a:t>search server</a:t>
            </a:r>
            <a:endParaRPr lang="en-US" altLang="zh-CN" sz="1665" dirty="0">
              <a:latin typeface="Verdana" panose="020B0604030504040204" pitchFamily="34" charset="0"/>
              <a:ea typeface="Verdana" panose="020B0604030504040204" pitchFamily="34" charset="0"/>
              <a:cs typeface="Verdana" panose="020B0604030504040204" pitchFamily="34" charset="0"/>
            </a:endParaRPr>
          </a:p>
        </p:txBody>
      </p:sp>
      <p:cxnSp>
        <p:nvCxnSpPr>
          <p:cNvPr id="10" name="Straight Arrow Connector 13"/>
          <p:cNvCxnSpPr>
            <a:stCxn id="5" idx="3"/>
            <a:endCxn id="9" idx="1"/>
          </p:cNvCxnSpPr>
          <p:nvPr/>
        </p:nvCxnSpPr>
        <p:spPr>
          <a:xfrm flipV="1">
            <a:off x="5070872" y="4595607"/>
            <a:ext cx="254000" cy="10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20"/>
          <p:cNvSpPr/>
          <p:nvPr/>
        </p:nvSpPr>
        <p:spPr>
          <a:xfrm>
            <a:off x="4658213" y="4961776"/>
            <a:ext cx="1365159" cy="348878"/>
          </a:xfrm>
          <a:prstGeom prst="rect">
            <a:avLst/>
          </a:prstGeom>
        </p:spPr>
        <p:txBody>
          <a:bodyPr wrap="square">
            <a:spAutoFit/>
          </a:bodyPr>
          <a:lstStyle/>
          <a:p>
            <a:pPr algn="ctr"/>
            <a:r>
              <a:rPr lang="en-US" altLang="zh-CN" sz="1665" dirty="0">
                <a:solidFill>
                  <a:srgbClr val="FF0066"/>
                </a:solidFill>
                <a:latin typeface="Verdana" panose="020B0604030504040204" pitchFamily="34" charset="0"/>
                <a:ea typeface="Verdana" panose="020B0604030504040204" pitchFamily="34" charset="0"/>
                <a:cs typeface="Verdana" panose="020B0604030504040204" pitchFamily="34" charset="0"/>
              </a:rPr>
              <a:t>~8 hours!</a:t>
            </a:r>
            <a:endParaRPr lang="zh-CN" altLang="en-US" sz="1665" dirty="0">
              <a:solidFill>
                <a:srgbClr val="FF0066"/>
              </a:solidFill>
            </a:endParaRPr>
          </a:p>
        </p:txBody>
      </p:sp>
      <p:sp>
        <p:nvSpPr>
          <p:cNvPr id="12" name="文本框 11"/>
          <p:cNvSpPr txBox="1"/>
          <p:nvPr/>
        </p:nvSpPr>
        <p:spPr>
          <a:xfrm>
            <a:off x="5322570" y="2702560"/>
            <a:ext cx="2468880" cy="645160"/>
          </a:xfrm>
          <a:prstGeom prst="rect">
            <a:avLst/>
          </a:prstGeom>
          <a:noFill/>
        </p:spPr>
        <p:txBody>
          <a:bodyPr wrap="none" rtlCol="0">
            <a:spAutoFit/>
          </a:bodyPr>
          <a:p>
            <a:r>
              <a:rPr lang="zh-CN" altLang="en-US"/>
              <a:t>批处理系统时延较高，</a:t>
            </a:r>
            <a:endParaRPr lang="zh-CN" altLang="en-US"/>
          </a:p>
          <a:p>
            <a:r>
              <a:rPr lang="zh-CN" altLang="en-US"/>
              <a:t>实时性很差</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508104" y="1129308"/>
            <a:ext cx="3322712" cy="2649799"/>
          </a:xfrm>
          <a:prstGeom prst="rect">
            <a:avLst/>
          </a:prstGeom>
          <a:ln>
            <a:solidFill>
              <a:schemeClr val="bg1">
                <a:lumMod val="85000"/>
              </a:schemeClr>
            </a:solidFill>
          </a:ln>
        </p:spPr>
      </p:pic>
      <p:sp>
        <p:nvSpPr>
          <p:cNvPr id="2" name="标题 1"/>
          <p:cNvSpPr>
            <a:spLocks noGrp="1"/>
          </p:cNvSpPr>
          <p:nvPr>
            <p:ph type="title"/>
          </p:nvPr>
        </p:nvSpPr>
        <p:spPr/>
        <p:txBody>
          <a:bodyPr/>
          <a:lstStyle/>
          <a:p>
            <a:r>
              <a:rPr kumimoji="1" lang="en-US" altLang="zh-CN" dirty="0"/>
              <a:t>MapReduce cannot address all the issues </a:t>
            </a:r>
            <a:endParaRPr kumimoji="1" lang="zh-CN" altLang="en-US" dirty="0"/>
          </a:p>
        </p:txBody>
      </p:sp>
      <p:sp>
        <p:nvSpPr>
          <p:cNvPr id="3" name="内容占位符 2"/>
          <p:cNvSpPr>
            <a:spLocks noGrp="1"/>
          </p:cNvSpPr>
          <p:nvPr>
            <p:ph idx="1"/>
          </p:nvPr>
        </p:nvSpPr>
        <p:spPr>
          <a:xfrm>
            <a:off x="457200" y="1129308"/>
            <a:ext cx="5987008" cy="4356826"/>
          </a:xfrm>
        </p:spPr>
        <p:txBody>
          <a:bodyPr>
            <a:normAutofit/>
          </a:bodyPr>
          <a:lstStyle/>
          <a:p>
            <a:r>
              <a:rPr kumimoji="1" lang="en-US" altLang="zh-CN" b="0" dirty="0"/>
              <a:t>Web has become more </a:t>
            </a:r>
            <a:r>
              <a:rPr kumimoji="1" lang="en-US" altLang="zh-CN" dirty="0">
                <a:solidFill>
                  <a:srgbClr val="C00000"/>
                </a:solidFill>
              </a:rPr>
              <a:t>dynamic</a:t>
            </a:r>
            <a:endParaRPr kumimoji="1" lang="en-US" altLang="zh-CN" dirty="0">
              <a:solidFill>
                <a:srgbClr val="C00000"/>
              </a:solidFill>
            </a:endParaRPr>
          </a:p>
          <a:p>
            <a:pPr lvl="1"/>
            <a:r>
              <a:rPr kumimoji="1" lang="en-US" altLang="zh-CN" b="0" dirty="0"/>
              <a:t>An 8+ hour delay is a lot for some sites</a:t>
            </a:r>
            <a:endParaRPr kumimoji="1" lang="en-US" altLang="zh-CN" b="0" dirty="0"/>
          </a:p>
          <a:p>
            <a:r>
              <a:rPr kumimoji="1" lang="en-US" altLang="zh-CN" dirty="0">
                <a:solidFill>
                  <a:srgbClr val="C00000"/>
                </a:solidFill>
              </a:rPr>
              <a:t>Goal</a:t>
            </a:r>
            <a:r>
              <a:rPr kumimoji="1" lang="en-US" altLang="zh-CN" b="0" dirty="0"/>
              <a:t>: refresh certain pages within seconds</a:t>
            </a:r>
            <a:endParaRPr kumimoji="1" lang="en-US" altLang="zh-CN" b="0" dirty="0"/>
          </a:p>
          <a:p>
            <a:endParaRPr kumimoji="1" lang="en-US" altLang="zh-CN" b="0" dirty="0"/>
          </a:p>
          <a:p>
            <a:r>
              <a:rPr kumimoji="1" lang="en-US" altLang="zh-CN" dirty="0"/>
              <a:t>MapReduce</a:t>
            </a:r>
            <a:endParaRPr kumimoji="1" lang="en-US" altLang="zh-CN" dirty="0"/>
          </a:p>
          <a:p>
            <a:pPr lvl="1"/>
            <a:r>
              <a:rPr kumimoji="1" lang="en-US" altLang="zh-CN" dirty="0">
                <a:solidFill>
                  <a:srgbClr val="FF0000"/>
                </a:solidFill>
              </a:rPr>
              <a:t>Batch-oriented</a:t>
            </a:r>
            <a:endParaRPr kumimoji="1" lang="en-US" altLang="zh-CN" dirty="0">
              <a:solidFill>
                <a:srgbClr val="FF0000"/>
              </a:solidFill>
            </a:endParaRPr>
          </a:p>
          <a:p>
            <a:pPr lvl="1"/>
            <a:r>
              <a:rPr kumimoji="1" lang="en-US" altLang="zh-CN" dirty="0"/>
              <a:t>Not suited for </a:t>
            </a:r>
            <a:r>
              <a:rPr kumimoji="1" lang="en-US" altLang="zh-CN" b="1" dirty="0">
                <a:solidFill>
                  <a:srgbClr val="C00000"/>
                </a:solidFill>
              </a:rPr>
              <a:t>near-real-time</a:t>
            </a:r>
            <a:r>
              <a:rPr kumimoji="1" lang="en-US" altLang="zh-CN" dirty="0"/>
              <a:t> processes</a:t>
            </a:r>
            <a:endParaRPr kumimoji="1" lang="en-US" altLang="zh-CN" dirty="0"/>
          </a:p>
          <a:p>
            <a:pPr lvl="1"/>
            <a:r>
              <a:rPr kumimoji="1" lang="en-US" altLang="zh-CN" dirty="0"/>
              <a:t>Cannot start a new phase util previous completed </a:t>
            </a:r>
            <a:endParaRPr kumimoji="1" lang="en-US" altLang="zh-CN" dirty="0"/>
          </a:p>
          <a:p>
            <a:pPr lvl="1"/>
            <a:r>
              <a:rPr kumimoji="1" lang="en-US" altLang="zh-CN" dirty="0"/>
              <a:t>Not optimized for specific tasks (e.g., Graph)</a:t>
            </a:r>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GraphLab: Big Data Analytics Scaled From Inspiration to Production | AWS  Startups Blo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0046" y="1347140"/>
            <a:ext cx="1539908" cy="10842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enso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5324" y="3095253"/>
            <a:ext cx="2031476" cy="113762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kumimoji="1" lang="en-US" altLang="zh-CN" dirty="0"/>
              <a:t>MapReduce cannot address all the issues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5" name="图片 4"/>
          <p:cNvPicPr>
            <a:picLocks noChangeAspect="1"/>
          </p:cNvPicPr>
          <p:nvPr/>
        </p:nvPicPr>
        <p:blipFill>
          <a:blip r:embed="rId3"/>
          <a:stretch>
            <a:fillRect/>
          </a:stretch>
        </p:blipFill>
        <p:spPr>
          <a:xfrm>
            <a:off x="1481416" y="1353956"/>
            <a:ext cx="1080120" cy="1080120"/>
          </a:xfrm>
          <a:prstGeom prst="rect">
            <a:avLst/>
          </a:prstGeom>
        </p:spPr>
      </p:pic>
      <p:pic>
        <p:nvPicPr>
          <p:cNvPr id="6" name="图片 5"/>
          <p:cNvPicPr>
            <a:picLocks noChangeAspect="1"/>
          </p:cNvPicPr>
          <p:nvPr/>
        </p:nvPicPr>
        <p:blipFill>
          <a:blip r:embed="rId4"/>
          <a:stretch>
            <a:fillRect/>
          </a:stretch>
        </p:blipFill>
        <p:spPr>
          <a:xfrm>
            <a:off x="1547664" y="2634364"/>
            <a:ext cx="1080120" cy="1080120"/>
          </a:xfrm>
          <a:prstGeom prst="rect">
            <a:avLst/>
          </a:prstGeom>
        </p:spPr>
      </p:pic>
      <p:pic>
        <p:nvPicPr>
          <p:cNvPr id="7" name="图片 6"/>
          <p:cNvPicPr>
            <a:picLocks noChangeAspect="1"/>
          </p:cNvPicPr>
          <p:nvPr/>
        </p:nvPicPr>
        <p:blipFill>
          <a:blip r:embed="rId5"/>
          <a:stretch>
            <a:fillRect/>
          </a:stretch>
        </p:blipFill>
        <p:spPr>
          <a:xfrm>
            <a:off x="1532477" y="4369668"/>
            <a:ext cx="1080120" cy="1080120"/>
          </a:xfrm>
          <a:prstGeom prst="rect">
            <a:avLst/>
          </a:prstGeom>
        </p:spPr>
      </p:pic>
      <p:sp>
        <p:nvSpPr>
          <p:cNvPr id="8" name="矩形 7"/>
          <p:cNvSpPr/>
          <p:nvPr/>
        </p:nvSpPr>
        <p:spPr>
          <a:xfrm>
            <a:off x="540000" y="3035903"/>
            <a:ext cx="1082348" cy="646331"/>
          </a:xfrm>
          <a:prstGeom prst="rect">
            <a:avLst/>
          </a:prstGeom>
        </p:spPr>
        <p:txBody>
          <a:bodyPr wrap="none">
            <a:spAutoFit/>
          </a:bodyPr>
          <a:lstStyle/>
          <a:p>
            <a:r>
              <a:rPr kumimoji="1" lang="en-US" altLang="zh-CN" dirty="0"/>
              <a:t>Machine</a:t>
            </a:r>
            <a:endParaRPr kumimoji="1" lang="en-US" altLang="zh-CN" dirty="0"/>
          </a:p>
          <a:p>
            <a:r>
              <a:rPr kumimoji="1" lang="en-US" altLang="zh-CN" dirty="0"/>
              <a:t>Learning</a:t>
            </a:r>
            <a:endParaRPr lang="zh-CN" altLang="en-US" dirty="0"/>
          </a:p>
        </p:txBody>
      </p:sp>
      <p:sp>
        <p:nvSpPr>
          <p:cNvPr id="9" name="矩形 8"/>
          <p:cNvSpPr/>
          <p:nvPr/>
        </p:nvSpPr>
        <p:spPr>
          <a:xfrm>
            <a:off x="540000" y="1731135"/>
            <a:ext cx="825867" cy="369332"/>
          </a:xfrm>
          <a:prstGeom prst="rect">
            <a:avLst/>
          </a:prstGeom>
        </p:spPr>
        <p:txBody>
          <a:bodyPr wrap="none">
            <a:spAutoFit/>
          </a:bodyPr>
          <a:lstStyle/>
          <a:p>
            <a:r>
              <a:rPr kumimoji="1" lang="en-US" altLang="zh-CN" dirty="0"/>
              <a:t>Graph</a:t>
            </a:r>
            <a:endParaRPr lang="zh-CN" altLang="en-US" dirty="0"/>
          </a:p>
        </p:txBody>
      </p:sp>
      <p:sp>
        <p:nvSpPr>
          <p:cNvPr id="10" name="矩形 9"/>
          <p:cNvSpPr/>
          <p:nvPr/>
        </p:nvSpPr>
        <p:spPr>
          <a:xfrm>
            <a:off x="540000" y="4804281"/>
            <a:ext cx="915635" cy="646331"/>
          </a:xfrm>
          <a:prstGeom prst="rect">
            <a:avLst/>
          </a:prstGeom>
        </p:spPr>
        <p:txBody>
          <a:bodyPr wrap="none">
            <a:spAutoFit/>
          </a:bodyPr>
          <a:lstStyle/>
          <a:p>
            <a:r>
              <a:rPr kumimoji="1" lang="en-US" altLang="zh-CN" dirty="0"/>
              <a:t>Search</a:t>
            </a:r>
            <a:endParaRPr kumimoji="1" lang="en-US" altLang="zh-CN" dirty="0"/>
          </a:p>
          <a:p>
            <a:r>
              <a:rPr kumimoji="1" lang="en-US" altLang="zh-CN" dirty="0"/>
              <a:t>Engine</a:t>
            </a:r>
            <a:endParaRPr lang="zh-CN" altLang="en-US" dirty="0"/>
          </a:p>
        </p:txBody>
      </p:sp>
      <p:sp>
        <p:nvSpPr>
          <p:cNvPr id="11" name="矩形 10"/>
          <p:cNvSpPr/>
          <p:nvPr/>
        </p:nvSpPr>
        <p:spPr>
          <a:xfrm rot="5400000">
            <a:off x="1861109" y="3775020"/>
            <a:ext cx="671979" cy="677108"/>
          </a:xfrm>
          <a:prstGeom prst="rect">
            <a:avLst/>
          </a:prstGeom>
        </p:spPr>
        <p:txBody>
          <a:bodyPr wrap="none">
            <a:spAutoFit/>
          </a:bodyPr>
          <a:lstStyle/>
          <a:p>
            <a:r>
              <a:rPr kumimoji="1" lang="en-US" altLang="zh-CN" sz="3800" dirty="0"/>
              <a:t>…</a:t>
            </a:r>
            <a:endParaRPr lang="zh-CN" altLang="en-US" sz="3800" dirty="0"/>
          </a:p>
        </p:txBody>
      </p:sp>
      <p:sp>
        <p:nvSpPr>
          <p:cNvPr id="12" name="矩形 11"/>
          <p:cNvSpPr/>
          <p:nvPr/>
        </p:nvSpPr>
        <p:spPr>
          <a:xfrm>
            <a:off x="3229933" y="2659169"/>
            <a:ext cx="2811988" cy="677108"/>
          </a:xfrm>
          <a:prstGeom prst="rect">
            <a:avLst/>
          </a:prstGeom>
        </p:spPr>
        <p:txBody>
          <a:bodyPr wrap="none">
            <a:spAutoFit/>
          </a:bodyPr>
          <a:lstStyle/>
          <a:p>
            <a:r>
              <a:rPr lang="en-US" altLang="zh-CN" sz="3800" dirty="0">
                <a:solidFill>
                  <a:srgbClr val="FF0066"/>
                </a:solidFill>
              </a:rPr>
              <a:t>MapReduce</a:t>
            </a:r>
            <a:endParaRPr lang="zh-CN" altLang="en-US" sz="3800" dirty="0"/>
          </a:p>
        </p:txBody>
      </p:sp>
      <p:sp>
        <p:nvSpPr>
          <p:cNvPr id="13" name="任意形状 12"/>
          <p:cNvSpPr/>
          <p:nvPr/>
        </p:nvSpPr>
        <p:spPr>
          <a:xfrm>
            <a:off x="2592371" y="1730629"/>
            <a:ext cx="518474" cy="1031425"/>
          </a:xfrm>
          <a:custGeom>
            <a:avLst/>
            <a:gdLst>
              <a:gd name="connsiteX0" fmla="*/ 0 w 518474"/>
              <a:gd name="connsiteY0" fmla="*/ 3903 h 1031425"/>
              <a:gd name="connsiteX1" fmla="*/ 367645 w 518474"/>
              <a:gd name="connsiteY1" fmla="*/ 107598 h 1031425"/>
              <a:gd name="connsiteX2" fmla="*/ 282804 w 518474"/>
              <a:gd name="connsiteY2" fmla="*/ 720340 h 1031425"/>
              <a:gd name="connsiteX3" fmla="*/ 518474 w 518474"/>
              <a:gd name="connsiteY3" fmla="*/ 1031425 h 1031425"/>
            </a:gdLst>
            <a:ahLst/>
            <a:cxnLst>
              <a:cxn ang="0">
                <a:pos x="connsiteX0" y="connsiteY0"/>
              </a:cxn>
              <a:cxn ang="0">
                <a:pos x="connsiteX1" y="connsiteY1"/>
              </a:cxn>
              <a:cxn ang="0">
                <a:pos x="connsiteX2" y="connsiteY2"/>
              </a:cxn>
              <a:cxn ang="0">
                <a:pos x="connsiteX3" y="connsiteY3"/>
              </a:cxn>
            </a:cxnLst>
            <a:rect l="l" t="t" r="r" b="b"/>
            <a:pathLst>
              <a:path w="518474" h="1031425">
                <a:moveTo>
                  <a:pt x="0" y="3903"/>
                </a:moveTo>
                <a:cubicBezTo>
                  <a:pt x="160255" y="-3953"/>
                  <a:pt x="320511" y="-11808"/>
                  <a:pt x="367645" y="107598"/>
                </a:cubicBezTo>
                <a:cubicBezTo>
                  <a:pt x="414779" y="227004"/>
                  <a:pt x="257666" y="566369"/>
                  <a:pt x="282804" y="720340"/>
                </a:cubicBezTo>
                <a:cubicBezTo>
                  <a:pt x="307942" y="874311"/>
                  <a:pt x="413208" y="952868"/>
                  <a:pt x="518474" y="1031425"/>
                </a:cubicBezTo>
              </a:path>
            </a:pathLst>
          </a:cu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任意形状 13"/>
          <p:cNvSpPr/>
          <p:nvPr/>
        </p:nvSpPr>
        <p:spPr>
          <a:xfrm>
            <a:off x="2545237" y="3035431"/>
            <a:ext cx="518474" cy="104073"/>
          </a:xfrm>
          <a:custGeom>
            <a:avLst/>
            <a:gdLst>
              <a:gd name="connsiteX0" fmla="*/ 0 w 518474"/>
              <a:gd name="connsiteY0" fmla="*/ 28280 h 104073"/>
              <a:gd name="connsiteX1" fmla="*/ 207390 w 518474"/>
              <a:gd name="connsiteY1" fmla="*/ 103695 h 104073"/>
              <a:gd name="connsiteX2" fmla="*/ 518474 w 518474"/>
              <a:gd name="connsiteY2" fmla="*/ 0 h 104073"/>
            </a:gdLst>
            <a:ahLst/>
            <a:cxnLst>
              <a:cxn ang="0">
                <a:pos x="connsiteX0" y="connsiteY0"/>
              </a:cxn>
              <a:cxn ang="0">
                <a:pos x="connsiteX1" y="connsiteY1"/>
              </a:cxn>
              <a:cxn ang="0">
                <a:pos x="connsiteX2" y="connsiteY2"/>
              </a:cxn>
            </a:cxnLst>
            <a:rect l="l" t="t" r="r" b="b"/>
            <a:pathLst>
              <a:path w="518474" h="104073">
                <a:moveTo>
                  <a:pt x="0" y="28280"/>
                </a:moveTo>
                <a:cubicBezTo>
                  <a:pt x="60489" y="68344"/>
                  <a:pt x="120978" y="108408"/>
                  <a:pt x="207390" y="103695"/>
                </a:cubicBezTo>
                <a:cubicBezTo>
                  <a:pt x="293802" y="98982"/>
                  <a:pt x="406138" y="49491"/>
                  <a:pt x="518474" y="0"/>
                </a:cubicBezTo>
              </a:path>
            </a:pathLst>
          </a:cu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任意形状 14"/>
          <p:cNvSpPr/>
          <p:nvPr/>
        </p:nvSpPr>
        <p:spPr>
          <a:xfrm>
            <a:off x="2771480" y="3374796"/>
            <a:ext cx="503165" cy="1704005"/>
          </a:xfrm>
          <a:custGeom>
            <a:avLst/>
            <a:gdLst>
              <a:gd name="connsiteX0" fmla="*/ 0 w 503165"/>
              <a:gd name="connsiteY0" fmla="*/ 1668544 h 1704005"/>
              <a:gd name="connsiteX1" fmla="*/ 499621 w 503165"/>
              <a:gd name="connsiteY1" fmla="*/ 1574276 h 1704005"/>
              <a:gd name="connsiteX2" fmla="*/ 235671 w 503165"/>
              <a:gd name="connsiteY2" fmla="*/ 612742 h 1704005"/>
              <a:gd name="connsiteX3" fmla="*/ 480767 w 503165"/>
              <a:gd name="connsiteY3" fmla="*/ 0 h 1704005"/>
            </a:gdLst>
            <a:ahLst/>
            <a:cxnLst>
              <a:cxn ang="0">
                <a:pos x="connsiteX0" y="connsiteY0"/>
              </a:cxn>
              <a:cxn ang="0">
                <a:pos x="connsiteX1" y="connsiteY1"/>
              </a:cxn>
              <a:cxn ang="0">
                <a:pos x="connsiteX2" y="connsiteY2"/>
              </a:cxn>
              <a:cxn ang="0">
                <a:pos x="connsiteX3" y="connsiteY3"/>
              </a:cxn>
            </a:cxnLst>
            <a:rect l="l" t="t" r="r" b="b"/>
            <a:pathLst>
              <a:path w="503165" h="1704005">
                <a:moveTo>
                  <a:pt x="0" y="1668544"/>
                </a:moveTo>
                <a:cubicBezTo>
                  <a:pt x="230171" y="1709393"/>
                  <a:pt x="460343" y="1750243"/>
                  <a:pt x="499621" y="1574276"/>
                </a:cubicBezTo>
                <a:cubicBezTo>
                  <a:pt x="538899" y="1398309"/>
                  <a:pt x="238813" y="875121"/>
                  <a:pt x="235671" y="612742"/>
                </a:cubicBezTo>
                <a:cubicBezTo>
                  <a:pt x="232529" y="350363"/>
                  <a:pt x="356648" y="175181"/>
                  <a:pt x="480767" y="0"/>
                </a:cubicBezTo>
              </a:path>
            </a:pathLst>
          </a:cu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任意形状 15"/>
          <p:cNvSpPr/>
          <p:nvPr/>
        </p:nvSpPr>
        <p:spPr>
          <a:xfrm>
            <a:off x="6080289" y="2037585"/>
            <a:ext cx="575035" cy="987102"/>
          </a:xfrm>
          <a:custGeom>
            <a:avLst/>
            <a:gdLst>
              <a:gd name="connsiteX0" fmla="*/ 0 w 575035"/>
              <a:gd name="connsiteY0" fmla="*/ 922431 h 987102"/>
              <a:gd name="connsiteX1" fmla="*/ 320511 w 575035"/>
              <a:gd name="connsiteY1" fmla="*/ 903578 h 987102"/>
              <a:gd name="connsiteX2" fmla="*/ 216816 w 575035"/>
              <a:gd name="connsiteY2" fmla="*/ 102300 h 987102"/>
              <a:gd name="connsiteX3" fmla="*/ 575035 w 575035"/>
              <a:gd name="connsiteY3" fmla="*/ 36312 h 987102"/>
            </a:gdLst>
            <a:ahLst/>
            <a:cxnLst>
              <a:cxn ang="0">
                <a:pos x="connsiteX0" y="connsiteY0"/>
              </a:cxn>
              <a:cxn ang="0">
                <a:pos x="connsiteX1" y="connsiteY1"/>
              </a:cxn>
              <a:cxn ang="0">
                <a:pos x="connsiteX2" y="connsiteY2"/>
              </a:cxn>
              <a:cxn ang="0">
                <a:pos x="connsiteX3" y="connsiteY3"/>
              </a:cxn>
            </a:cxnLst>
            <a:rect l="l" t="t" r="r" b="b"/>
            <a:pathLst>
              <a:path w="575035" h="987102">
                <a:moveTo>
                  <a:pt x="0" y="922431"/>
                </a:moveTo>
                <a:cubicBezTo>
                  <a:pt x="142187" y="981349"/>
                  <a:pt x="284375" y="1040267"/>
                  <a:pt x="320511" y="903578"/>
                </a:cubicBezTo>
                <a:cubicBezTo>
                  <a:pt x="356647" y="766889"/>
                  <a:pt x="174395" y="246844"/>
                  <a:pt x="216816" y="102300"/>
                </a:cubicBezTo>
                <a:cubicBezTo>
                  <a:pt x="259237" y="-42244"/>
                  <a:pt x="417136" y="-2966"/>
                  <a:pt x="575035" y="36312"/>
                </a:cubicBezTo>
              </a:path>
            </a:pathLst>
          </a:cu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任意形状 16"/>
          <p:cNvSpPr/>
          <p:nvPr/>
        </p:nvSpPr>
        <p:spPr>
          <a:xfrm>
            <a:off x="6014301" y="3063711"/>
            <a:ext cx="735291" cy="728563"/>
          </a:xfrm>
          <a:custGeom>
            <a:avLst/>
            <a:gdLst>
              <a:gd name="connsiteX0" fmla="*/ 0 w 735291"/>
              <a:gd name="connsiteY0" fmla="*/ 0 h 728563"/>
              <a:gd name="connsiteX1" fmla="*/ 386499 w 735291"/>
              <a:gd name="connsiteY1" fmla="*/ 301658 h 728563"/>
              <a:gd name="connsiteX2" fmla="*/ 386499 w 735291"/>
              <a:gd name="connsiteY2" fmla="*/ 688157 h 728563"/>
              <a:gd name="connsiteX3" fmla="*/ 735291 w 735291"/>
              <a:gd name="connsiteY3" fmla="*/ 697584 h 728563"/>
            </a:gdLst>
            <a:ahLst/>
            <a:cxnLst>
              <a:cxn ang="0">
                <a:pos x="connsiteX0" y="connsiteY0"/>
              </a:cxn>
              <a:cxn ang="0">
                <a:pos x="connsiteX1" y="connsiteY1"/>
              </a:cxn>
              <a:cxn ang="0">
                <a:pos x="connsiteX2" y="connsiteY2"/>
              </a:cxn>
              <a:cxn ang="0">
                <a:pos x="connsiteX3" y="connsiteY3"/>
              </a:cxn>
            </a:cxnLst>
            <a:rect l="l" t="t" r="r" b="b"/>
            <a:pathLst>
              <a:path w="735291" h="728563">
                <a:moveTo>
                  <a:pt x="0" y="0"/>
                </a:moveTo>
                <a:cubicBezTo>
                  <a:pt x="161041" y="93482"/>
                  <a:pt x="322083" y="186965"/>
                  <a:pt x="386499" y="301658"/>
                </a:cubicBezTo>
                <a:cubicBezTo>
                  <a:pt x="450915" y="416351"/>
                  <a:pt x="328367" y="622169"/>
                  <a:pt x="386499" y="688157"/>
                </a:cubicBezTo>
                <a:cubicBezTo>
                  <a:pt x="444631" y="754145"/>
                  <a:pt x="589961" y="725864"/>
                  <a:pt x="735291" y="697584"/>
                </a:cubicBezTo>
              </a:path>
            </a:pathLst>
          </a:cu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任意形状 17"/>
          <p:cNvSpPr/>
          <p:nvPr/>
        </p:nvSpPr>
        <p:spPr>
          <a:xfrm>
            <a:off x="6052008" y="3195687"/>
            <a:ext cx="1036949" cy="1688202"/>
          </a:xfrm>
          <a:custGeom>
            <a:avLst/>
            <a:gdLst>
              <a:gd name="connsiteX0" fmla="*/ 0 w 1036949"/>
              <a:gd name="connsiteY0" fmla="*/ 0 h 1688202"/>
              <a:gd name="connsiteX1" fmla="*/ 339365 w 1036949"/>
              <a:gd name="connsiteY1" fmla="*/ 1102936 h 1688202"/>
              <a:gd name="connsiteX2" fmla="*/ 424206 w 1036949"/>
              <a:gd name="connsiteY2" fmla="*/ 1630837 h 1688202"/>
              <a:gd name="connsiteX3" fmla="*/ 1036949 w 1036949"/>
              <a:gd name="connsiteY3" fmla="*/ 1649690 h 1688202"/>
            </a:gdLst>
            <a:ahLst/>
            <a:cxnLst>
              <a:cxn ang="0">
                <a:pos x="connsiteX0" y="connsiteY0"/>
              </a:cxn>
              <a:cxn ang="0">
                <a:pos x="connsiteX1" y="connsiteY1"/>
              </a:cxn>
              <a:cxn ang="0">
                <a:pos x="connsiteX2" y="connsiteY2"/>
              </a:cxn>
              <a:cxn ang="0">
                <a:pos x="connsiteX3" y="connsiteY3"/>
              </a:cxn>
            </a:cxnLst>
            <a:rect l="l" t="t" r="r" b="b"/>
            <a:pathLst>
              <a:path w="1036949" h="1688202">
                <a:moveTo>
                  <a:pt x="0" y="0"/>
                </a:moveTo>
                <a:cubicBezTo>
                  <a:pt x="134332" y="415565"/>
                  <a:pt x="268664" y="831130"/>
                  <a:pt x="339365" y="1102936"/>
                </a:cubicBezTo>
                <a:cubicBezTo>
                  <a:pt x="410066" y="1374742"/>
                  <a:pt x="307942" y="1539711"/>
                  <a:pt x="424206" y="1630837"/>
                </a:cubicBezTo>
                <a:cubicBezTo>
                  <a:pt x="540470" y="1721963"/>
                  <a:pt x="788709" y="1685826"/>
                  <a:pt x="1036949" y="1649690"/>
                </a:cubicBezTo>
              </a:path>
            </a:pathLst>
          </a:cu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7164288" y="4682047"/>
            <a:ext cx="1133644" cy="369332"/>
          </a:xfrm>
          <a:prstGeom prst="rect">
            <a:avLst/>
          </a:prstGeom>
        </p:spPr>
        <p:txBody>
          <a:bodyPr wrap="none">
            <a:spAutoFit/>
          </a:bodyPr>
          <a:lstStyle/>
          <a:p>
            <a:r>
              <a:rPr lang="en-US" altLang="zh-TW" dirty="0">
                <a:solidFill>
                  <a:srgbClr val="FF0066"/>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Caffeine</a:t>
            </a:r>
            <a:endParaRPr lang="zh-CN" altLang="en-US" dirty="0"/>
          </a:p>
        </p:txBody>
      </p:sp>
      <p:sp>
        <p:nvSpPr>
          <p:cNvPr id="20" name="矩形 19"/>
          <p:cNvSpPr/>
          <p:nvPr/>
        </p:nvSpPr>
        <p:spPr>
          <a:xfrm>
            <a:off x="7088957" y="4983203"/>
            <a:ext cx="1656672" cy="461665"/>
          </a:xfrm>
          <a:prstGeom prst="rect">
            <a:avLst/>
          </a:prstGeom>
        </p:spPr>
        <p:txBody>
          <a:bodyPr wrap="none">
            <a:spAutoFit/>
          </a:bodyPr>
          <a:lstStyle/>
          <a:p>
            <a:r>
              <a:rPr kumimoji="1" lang="en-US" altLang="zh-CN" sz="1200" dirty="0"/>
              <a:t>Google’s new search </a:t>
            </a:r>
            <a:endParaRPr kumimoji="1" lang="en-US" altLang="zh-CN" sz="1200" dirty="0"/>
          </a:p>
          <a:p>
            <a:r>
              <a:rPr kumimoji="1" lang="en-US" altLang="zh-CN" sz="1200" dirty="0"/>
              <a:t>engine</a:t>
            </a:r>
            <a:endParaRPr lang="zh-CN" altLang="en-US" sz="1200" dirty="0"/>
          </a:p>
        </p:txBody>
      </p:sp>
      <p:sp>
        <p:nvSpPr>
          <p:cNvPr id="23" name="矩形 22"/>
          <p:cNvSpPr/>
          <p:nvPr/>
        </p:nvSpPr>
        <p:spPr>
          <a:xfrm>
            <a:off x="7126664" y="3989715"/>
            <a:ext cx="1350050" cy="461665"/>
          </a:xfrm>
          <a:prstGeom prst="rect">
            <a:avLst/>
          </a:prstGeom>
        </p:spPr>
        <p:txBody>
          <a:bodyPr wrap="none">
            <a:spAutoFit/>
          </a:bodyPr>
          <a:lstStyle/>
          <a:p>
            <a:r>
              <a:rPr kumimoji="1" lang="en-US" altLang="zh-CN" sz="1200" dirty="0"/>
              <a:t>Machine learning</a:t>
            </a:r>
            <a:endParaRPr kumimoji="1" lang="en-US" altLang="zh-CN" sz="1200" dirty="0"/>
          </a:p>
          <a:p>
            <a:r>
              <a:rPr kumimoji="1" lang="en-US" altLang="zh-CN" sz="1200" dirty="0"/>
              <a:t>frameworks </a:t>
            </a:r>
            <a:endParaRPr lang="zh-CN" altLang="en-US" sz="1200" dirty="0"/>
          </a:p>
        </p:txBody>
      </p:sp>
      <p:sp>
        <p:nvSpPr>
          <p:cNvPr id="25" name="矩形 24"/>
          <p:cNvSpPr/>
          <p:nvPr/>
        </p:nvSpPr>
        <p:spPr>
          <a:xfrm>
            <a:off x="7176059" y="2395835"/>
            <a:ext cx="1717921" cy="461665"/>
          </a:xfrm>
          <a:prstGeom prst="rect">
            <a:avLst/>
          </a:prstGeom>
        </p:spPr>
        <p:txBody>
          <a:bodyPr wrap="square">
            <a:spAutoFit/>
          </a:bodyPr>
          <a:lstStyle/>
          <a:p>
            <a:r>
              <a:rPr kumimoji="1" lang="en-US" altLang="zh-CN" sz="1200" dirty="0"/>
              <a:t>Graph analytics frameworks</a:t>
            </a:r>
            <a:endParaRPr kumimoji="1" lang="en-US" altLang="zh-CN" sz="1200" dirty="0"/>
          </a:p>
        </p:txBody>
      </p:sp>
      <p:cxnSp>
        <p:nvCxnSpPr>
          <p:cNvPr id="22" name="直线箭头连接符 21"/>
          <p:cNvCxnSpPr/>
          <p:nvPr/>
        </p:nvCxnSpPr>
        <p:spPr>
          <a:xfrm>
            <a:off x="683568" y="1201316"/>
            <a:ext cx="7551092"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291410" y="1016650"/>
            <a:ext cx="689035" cy="369332"/>
          </a:xfrm>
          <a:prstGeom prst="rect">
            <a:avLst/>
          </a:prstGeom>
          <a:solidFill>
            <a:schemeClr val="bg1"/>
          </a:solidFill>
        </p:spPr>
        <p:txBody>
          <a:bodyPr wrap="none">
            <a:spAutoFit/>
          </a:bodyPr>
          <a:lstStyle/>
          <a:p>
            <a:r>
              <a:rPr kumimoji="1" lang="en-US" altLang="zh-CN" dirty="0"/>
              <a:t>Time</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Read operations (at node C)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31" name="Rounded Rectangle 3"/>
          <p:cNvSpPr/>
          <p:nvPr/>
        </p:nvSpPr>
        <p:spPr>
          <a:xfrm>
            <a:off x="807812" y="4107793"/>
            <a:ext cx="1051323" cy="508000"/>
          </a:xfrm>
          <a:prstGeom prst="roundRect">
            <a:avLst/>
          </a:prstGeom>
          <a:solidFill>
            <a:srgbClr val="00B0F0"/>
          </a:solidFill>
          <a:ln w="6350">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a:r>
              <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Node-</a:t>
            </a:r>
            <a:r>
              <a:rPr lang="en-US" altLang="zh-CN" sz="233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endParaRPr lang="zh-CN" altLang="en-US"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32" name="Rounded Rectangle 13"/>
          <p:cNvSpPr/>
          <p:nvPr/>
        </p:nvSpPr>
        <p:spPr>
          <a:xfrm>
            <a:off x="2021457" y="4107793"/>
            <a:ext cx="1051323" cy="508000"/>
          </a:xfrm>
          <a:prstGeom prst="roundRect">
            <a:avLst/>
          </a:prstGeom>
          <a:solidFill>
            <a:srgbClr val="00B0F0"/>
          </a:solidFill>
          <a:ln w="6350">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a:r>
              <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Node-</a:t>
            </a:r>
            <a:r>
              <a:rPr lang="en-US" altLang="zh-CN" sz="233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endParaRPr lang="zh-CN" altLang="en-US"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33" name="Rounded Rectangle 15"/>
          <p:cNvSpPr/>
          <p:nvPr/>
        </p:nvSpPr>
        <p:spPr>
          <a:xfrm>
            <a:off x="3227957" y="4107793"/>
            <a:ext cx="1051323" cy="508000"/>
          </a:xfrm>
          <a:prstGeom prst="roundRect">
            <a:avLst/>
          </a:prstGeom>
          <a:solidFill>
            <a:srgbClr val="00B0F0"/>
          </a:solidFill>
          <a:ln w="6350">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a:r>
              <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Node-</a:t>
            </a:r>
            <a:r>
              <a:rPr lang="en-US" altLang="zh-CN" sz="233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C</a:t>
            </a:r>
            <a:endParaRPr lang="zh-CN" altLang="en-US"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34" name="Rectangle 16"/>
          <p:cNvSpPr/>
          <p:nvPr/>
        </p:nvSpPr>
        <p:spPr>
          <a:xfrm>
            <a:off x="2204812" y="1566500"/>
            <a:ext cx="2940000" cy="360000"/>
          </a:xfrm>
          <a:prstGeom prst="rect">
            <a:avLst/>
          </a:prstGeom>
          <a:ln w="635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70" dirty="0">
                <a:latin typeface="微软雅黑" panose="020B0503020204020204" charset="-122"/>
                <a:ea typeface="微软雅黑" panose="020B0503020204020204" charset="-122"/>
                <a:cs typeface="Verdana" panose="020B0604030504040204" pitchFamily="34" charset="0"/>
              </a:rPr>
              <a:t>P1, {</a:t>
            </a:r>
            <a:r>
              <a:rPr lang="en-US" altLang="zh-CN" sz="1670" b="1" dirty="0">
                <a:solidFill>
                  <a:srgbClr val="FF0066"/>
                </a:solidFill>
                <a:latin typeface="微软雅黑" panose="020B0503020204020204" charset="-122"/>
                <a:ea typeface="微软雅黑" panose="020B0503020204020204" charset="-122"/>
                <a:cs typeface="Verdana" panose="020B0604030504040204" pitchFamily="34" charset="0"/>
              </a:rPr>
              <a:t>   </a:t>
            </a:r>
            <a:r>
              <a:rPr lang="en-US" altLang="zh-CN" sz="1670" dirty="0">
                <a:latin typeface="微软雅黑" panose="020B0503020204020204" charset="-122"/>
                <a:ea typeface="微软雅黑" panose="020B0503020204020204" charset="-122"/>
                <a:cs typeface="Verdana" panose="020B0604030504040204" pitchFamily="34" charset="0"/>
              </a:rPr>
              <a:t>}, {</a:t>
            </a:r>
            <a:r>
              <a:rPr lang="en-US" altLang="zh-CN" sz="1670" b="1" dirty="0">
                <a:solidFill>
                  <a:srgbClr val="FF0066"/>
                </a:solidFill>
                <a:latin typeface="微软雅黑" panose="020B0503020204020204" charset="-122"/>
                <a:ea typeface="微软雅黑" panose="020B0503020204020204" charset="-122"/>
                <a:cs typeface="Verdana" panose="020B0604030504040204" pitchFamily="34" charset="0"/>
              </a:rPr>
              <a:t>    </a:t>
            </a:r>
            <a:r>
              <a:rPr lang="en-US" altLang="zh-CN" sz="1670" dirty="0">
                <a:latin typeface="微软雅黑" panose="020B0503020204020204" charset="-122"/>
                <a:ea typeface="微软雅黑" panose="020B0503020204020204" charset="-122"/>
                <a:cs typeface="Verdana" panose="020B0604030504040204" pitchFamily="34" charset="0"/>
              </a:rPr>
              <a:t>}</a:t>
            </a:r>
            <a:endParaRPr lang="zh-CN" altLang="en-US" sz="1670" dirty="0">
              <a:latin typeface="微软雅黑" panose="020B0503020204020204" charset="-122"/>
              <a:ea typeface="微软雅黑" panose="020B0503020204020204" charset="-122"/>
              <a:cs typeface="Verdana" panose="020B0604030504040204" pitchFamily="34" charset="0"/>
            </a:endParaRPr>
          </a:p>
        </p:txBody>
      </p:sp>
      <p:sp>
        <p:nvSpPr>
          <p:cNvPr id="35" name="Rectangle 17"/>
          <p:cNvSpPr/>
          <p:nvPr/>
        </p:nvSpPr>
        <p:spPr>
          <a:xfrm>
            <a:off x="2204812" y="1206500"/>
            <a:ext cx="2940000" cy="360000"/>
          </a:xfrm>
          <a:prstGeom prst="rect">
            <a:avLst/>
          </a:prstGeom>
          <a:noFill/>
          <a:ln w="635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70" dirty="0">
                <a:latin typeface="微软雅黑" panose="020B0503020204020204" charset="-122"/>
                <a:ea typeface="微软雅黑" panose="020B0503020204020204" charset="-122"/>
                <a:cs typeface="Verdana" panose="020B0604030504040204" pitchFamily="34" charset="0"/>
              </a:rPr>
              <a:t>Page#, </a:t>
            </a:r>
            <a:r>
              <a:rPr lang="en-US" altLang="zh-CN" sz="1670" dirty="0" err="1">
                <a:latin typeface="微软雅黑" panose="020B0503020204020204" charset="-122"/>
                <a:ea typeface="微软雅黑" panose="020B0503020204020204" charset="-122"/>
                <a:cs typeface="Verdana" panose="020B0604030504040204" pitchFamily="34" charset="0"/>
              </a:rPr>
              <a:t>Copy_Set</a:t>
            </a:r>
            <a:r>
              <a:rPr lang="en-US" altLang="zh-CN" sz="1670" dirty="0">
                <a:latin typeface="微软雅黑" panose="020B0503020204020204" charset="-122"/>
                <a:ea typeface="微软雅黑" panose="020B0503020204020204" charset="-122"/>
                <a:cs typeface="Verdana" panose="020B0604030504040204" pitchFamily="34" charset="0"/>
              </a:rPr>
              <a:t>, Owner</a:t>
            </a:r>
            <a:endParaRPr lang="zh-CN" altLang="en-US" sz="1670" dirty="0">
              <a:latin typeface="微软雅黑" panose="020B0503020204020204" charset="-122"/>
              <a:ea typeface="微软雅黑" panose="020B0503020204020204" charset="-122"/>
              <a:cs typeface="Verdana" panose="020B0604030504040204" pitchFamily="34" charset="0"/>
            </a:endParaRPr>
          </a:p>
        </p:txBody>
      </p:sp>
      <p:sp>
        <p:nvSpPr>
          <p:cNvPr id="36" name="Rectangle 18"/>
          <p:cNvSpPr/>
          <p:nvPr/>
        </p:nvSpPr>
        <p:spPr>
          <a:xfrm>
            <a:off x="789312" y="5122500"/>
            <a:ext cx="1740000" cy="360000"/>
          </a:xfrm>
          <a:prstGeom prst="rect">
            <a:avLst/>
          </a:prstGeom>
          <a:ln w="635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70" dirty="0">
                <a:latin typeface="微软雅黑" panose="020B0503020204020204" charset="-122"/>
                <a:ea typeface="微软雅黑" panose="020B0503020204020204" charset="-122"/>
                <a:cs typeface="Verdana" panose="020B0604030504040204" pitchFamily="34" charset="0"/>
              </a:rPr>
              <a:t>P1, </a:t>
            </a:r>
            <a:r>
              <a:rPr lang="en-US" altLang="zh-CN" sz="1670" b="1" dirty="0">
                <a:solidFill>
                  <a:srgbClr val="FF0066"/>
                </a:solidFill>
                <a:latin typeface="微软雅黑" panose="020B0503020204020204" charset="-122"/>
                <a:ea typeface="微软雅黑" panose="020B0503020204020204" charset="-122"/>
                <a:cs typeface="Verdana" panose="020B0604030504040204" pitchFamily="34" charset="0"/>
              </a:rPr>
              <a:t>Read</a:t>
            </a:r>
            <a:endParaRPr lang="zh-CN" altLang="en-US" sz="1670" b="1" dirty="0">
              <a:solidFill>
                <a:srgbClr val="FF0066"/>
              </a:solidFill>
              <a:latin typeface="微软雅黑" panose="020B0503020204020204" charset="-122"/>
              <a:ea typeface="微软雅黑" panose="020B0503020204020204" charset="-122"/>
              <a:cs typeface="Verdana" panose="020B0604030504040204" pitchFamily="34" charset="0"/>
            </a:endParaRPr>
          </a:p>
        </p:txBody>
      </p:sp>
      <p:sp>
        <p:nvSpPr>
          <p:cNvPr id="37" name="Rectangle 19"/>
          <p:cNvSpPr/>
          <p:nvPr/>
        </p:nvSpPr>
        <p:spPr>
          <a:xfrm>
            <a:off x="789312" y="4762500"/>
            <a:ext cx="1740000" cy="360000"/>
          </a:xfrm>
          <a:prstGeom prst="rect">
            <a:avLst/>
          </a:prstGeom>
          <a:noFill/>
          <a:ln w="635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70" dirty="0">
                <a:latin typeface="微软雅黑" panose="020B0503020204020204" charset="-122"/>
                <a:ea typeface="微软雅黑" panose="020B0503020204020204" charset="-122"/>
                <a:cs typeface="Verdana" panose="020B0604030504040204" pitchFamily="34" charset="0"/>
              </a:rPr>
              <a:t>Page#, Access</a:t>
            </a:r>
            <a:endParaRPr lang="en-US" altLang="zh-CN" sz="1670" dirty="0">
              <a:latin typeface="微软雅黑" panose="020B0503020204020204" charset="-122"/>
              <a:ea typeface="微软雅黑" panose="020B0503020204020204" charset="-122"/>
              <a:cs typeface="Verdana" panose="020B0604030504040204" pitchFamily="34" charset="0"/>
            </a:endParaRPr>
          </a:p>
        </p:txBody>
      </p:sp>
      <p:grpSp>
        <p:nvGrpSpPr>
          <p:cNvPr id="38" name="Group 8"/>
          <p:cNvGrpSpPr/>
          <p:nvPr/>
        </p:nvGrpSpPr>
        <p:grpSpPr>
          <a:xfrm>
            <a:off x="807726" y="2413000"/>
            <a:ext cx="1942528" cy="1301750"/>
            <a:chOff x="3276496" y="3238500"/>
            <a:chExt cx="2331034" cy="1562100"/>
          </a:xfrm>
        </p:grpSpPr>
        <p:sp>
          <p:nvSpPr>
            <p:cNvPr id="39" name="Cloud 9"/>
            <p:cNvSpPr/>
            <p:nvPr/>
          </p:nvSpPr>
          <p:spPr>
            <a:xfrm>
              <a:off x="3276496" y="3238500"/>
              <a:ext cx="2331034" cy="1562100"/>
            </a:xfrm>
            <a:prstGeom prst="cloud">
              <a:avLst/>
            </a:prstGeom>
            <a:solidFill>
              <a:schemeClr val="bg1"/>
            </a:solidFill>
            <a:ln w="3175">
              <a:solidFill>
                <a:schemeClr val="tx1">
                  <a:lumMod val="50000"/>
                  <a:lumOff val="50000"/>
                </a:schemeClr>
              </a:solidFill>
              <a:prstDash val="sysDot"/>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40" name="Rectangle 10"/>
            <p:cNvSpPr/>
            <p:nvPr/>
          </p:nvSpPr>
          <p:spPr>
            <a:xfrm>
              <a:off x="3459998" y="3603248"/>
              <a:ext cx="1877823" cy="818609"/>
            </a:xfrm>
            <a:prstGeom prst="rect">
              <a:avLst/>
            </a:prstGeom>
          </p:spPr>
          <p:txBody>
            <a:bodyPr wrap="none">
              <a:spAutoFit/>
            </a:bodyPr>
            <a:lstStyle/>
            <a:p>
              <a:r>
                <a:rPr lang="en-US" altLang="zh-CN" sz="2335" i="1" dirty="0">
                  <a:solidFill>
                    <a:schemeClr val="bg1">
                      <a:lumMod val="65000"/>
                    </a:schemeClr>
                  </a:solidFill>
                  <a:latin typeface="微软雅黑" panose="020B0503020204020204" charset="-122"/>
                  <a:ea typeface="微软雅黑" panose="020B0503020204020204" charset="-122"/>
                  <a:cs typeface="Verdana" panose="020B0604030504040204" pitchFamily="34" charset="0"/>
                </a:rPr>
                <a:t>Distributed</a:t>
              </a:r>
              <a:br>
                <a:rPr lang="en-US" altLang="zh-CN" sz="1500" i="1" dirty="0">
                  <a:solidFill>
                    <a:schemeClr val="bg1">
                      <a:lumMod val="65000"/>
                    </a:schemeClr>
                  </a:solidFill>
                  <a:latin typeface="微软雅黑" panose="020B0503020204020204" charset="-122"/>
                  <a:ea typeface="微软雅黑" panose="020B0503020204020204" charset="-122"/>
                  <a:cs typeface="Verdana" panose="020B0604030504040204" pitchFamily="34" charset="0"/>
                </a:rPr>
              </a:br>
              <a:r>
                <a:rPr lang="en-US" altLang="zh-CN" sz="1500" i="1" dirty="0">
                  <a:solidFill>
                    <a:schemeClr val="bg1">
                      <a:lumMod val="65000"/>
                    </a:schemeClr>
                  </a:solidFill>
                  <a:latin typeface="微软雅黑" panose="020B0503020204020204" charset="-122"/>
                  <a:ea typeface="微软雅黑" panose="020B0503020204020204" charset="-122"/>
                  <a:cs typeface="Verdana" panose="020B0604030504040204" pitchFamily="34" charset="0"/>
                </a:rPr>
                <a:t>Shared Memory</a:t>
              </a:r>
              <a:endParaRPr lang="zh-CN" altLang="en-US" sz="1500" i="1" dirty="0">
                <a:solidFill>
                  <a:schemeClr val="bg1">
                    <a:lumMod val="65000"/>
                  </a:schemeClr>
                </a:solidFill>
                <a:latin typeface="微软雅黑" panose="020B0503020204020204" charset="-122"/>
                <a:ea typeface="微软雅黑" panose="020B0503020204020204" charset="-122"/>
              </a:endParaRPr>
            </a:p>
          </p:txBody>
        </p:sp>
      </p:grpSp>
      <p:sp>
        <p:nvSpPr>
          <p:cNvPr id="41" name="Rectangle 22"/>
          <p:cNvSpPr/>
          <p:nvPr/>
        </p:nvSpPr>
        <p:spPr>
          <a:xfrm>
            <a:off x="3030312" y="5122500"/>
            <a:ext cx="1740000" cy="360000"/>
          </a:xfrm>
          <a:prstGeom prst="rect">
            <a:avLst/>
          </a:prstGeom>
          <a:ln w="635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70" dirty="0">
                <a:latin typeface="微软雅黑" panose="020B0503020204020204" charset="-122"/>
                <a:ea typeface="微软雅黑" panose="020B0503020204020204" charset="-122"/>
                <a:cs typeface="Verdana" panose="020B0604030504040204" pitchFamily="34" charset="0"/>
              </a:rPr>
              <a:t>P1, </a:t>
            </a:r>
            <a:r>
              <a:rPr lang="en-US" altLang="zh-CN" sz="1670" b="1" dirty="0">
                <a:solidFill>
                  <a:srgbClr val="FF0066"/>
                </a:solidFill>
                <a:latin typeface="微软雅黑" panose="020B0503020204020204" charset="-122"/>
                <a:ea typeface="微软雅黑" panose="020B0503020204020204" charset="-122"/>
                <a:cs typeface="Verdana" panose="020B0604030504040204" pitchFamily="34" charset="0"/>
              </a:rPr>
              <a:t>Read</a:t>
            </a:r>
            <a:endParaRPr lang="zh-CN" altLang="en-US" sz="1670" b="1" dirty="0">
              <a:solidFill>
                <a:srgbClr val="FF0066"/>
              </a:solidFill>
              <a:latin typeface="微软雅黑" panose="020B0503020204020204" charset="-122"/>
              <a:ea typeface="微软雅黑" panose="020B0503020204020204" charset="-122"/>
              <a:cs typeface="Verdana" panose="020B0604030504040204" pitchFamily="34" charset="0"/>
            </a:endParaRPr>
          </a:p>
        </p:txBody>
      </p:sp>
      <p:sp>
        <p:nvSpPr>
          <p:cNvPr id="42" name="Rectangle 23"/>
          <p:cNvSpPr/>
          <p:nvPr/>
        </p:nvSpPr>
        <p:spPr>
          <a:xfrm>
            <a:off x="3030312" y="4762500"/>
            <a:ext cx="1740000" cy="360000"/>
          </a:xfrm>
          <a:prstGeom prst="rect">
            <a:avLst/>
          </a:prstGeom>
          <a:noFill/>
          <a:ln w="635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70" dirty="0">
                <a:latin typeface="微软雅黑" panose="020B0503020204020204" charset="-122"/>
                <a:ea typeface="微软雅黑" panose="020B0503020204020204" charset="-122"/>
                <a:cs typeface="Verdana" panose="020B0604030504040204" pitchFamily="34" charset="0"/>
              </a:rPr>
              <a:t>Page#, Access</a:t>
            </a:r>
            <a:endParaRPr lang="en-US" altLang="zh-CN" sz="1670" dirty="0">
              <a:latin typeface="微软雅黑" panose="020B0503020204020204" charset="-122"/>
              <a:ea typeface="微软雅黑" panose="020B0503020204020204" charset="-122"/>
              <a:cs typeface="Verdana" panose="020B0604030504040204" pitchFamily="34" charset="0"/>
            </a:endParaRPr>
          </a:p>
        </p:txBody>
      </p:sp>
      <p:sp>
        <p:nvSpPr>
          <p:cNvPr id="43" name="Freeform 2"/>
          <p:cNvSpPr/>
          <p:nvPr/>
        </p:nvSpPr>
        <p:spPr>
          <a:xfrm>
            <a:off x="998312" y="1799500"/>
            <a:ext cx="444986" cy="2286397"/>
          </a:xfrm>
          <a:custGeom>
            <a:avLst/>
            <a:gdLst>
              <a:gd name="connsiteX0" fmla="*/ 533983 w 533983"/>
              <a:gd name="connsiteY0" fmla="*/ 0 h 2632842"/>
              <a:gd name="connsiteX1" fmla="*/ 13721 w 533983"/>
              <a:gd name="connsiteY1" fmla="*/ 1198180 h 2632842"/>
              <a:gd name="connsiteX2" fmla="*/ 171376 w 533983"/>
              <a:gd name="connsiteY2" fmla="*/ 2144111 h 2632842"/>
              <a:gd name="connsiteX3" fmla="*/ 392094 w 533983"/>
              <a:gd name="connsiteY3" fmla="*/ 2632842 h 2632842"/>
            </a:gdLst>
            <a:ahLst/>
            <a:cxnLst>
              <a:cxn ang="0">
                <a:pos x="connsiteX0" y="connsiteY0"/>
              </a:cxn>
              <a:cxn ang="0">
                <a:pos x="connsiteX1" y="connsiteY1"/>
              </a:cxn>
              <a:cxn ang="0">
                <a:pos x="connsiteX2" y="connsiteY2"/>
              </a:cxn>
              <a:cxn ang="0">
                <a:pos x="connsiteX3" y="connsiteY3"/>
              </a:cxn>
            </a:cxnLst>
            <a:rect l="l" t="t" r="r" b="b"/>
            <a:pathLst>
              <a:path w="533983" h="2632842">
                <a:moveTo>
                  <a:pt x="533983" y="0"/>
                </a:moveTo>
                <a:cubicBezTo>
                  <a:pt x="304069" y="420414"/>
                  <a:pt x="74155" y="840828"/>
                  <a:pt x="13721" y="1198180"/>
                </a:cubicBezTo>
                <a:cubicBezTo>
                  <a:pt x="-46713" y="1555532"/>
                  <a:pt x="108314" y="1905001"/>
                  <a:pt x="171376" y="2144111"/>
                </a:cubicBezTo>
                <a:cubicBezTo>
                  <a:pt x="234438" y="2383221"/>
                  <a:pt x="313266" y="2508031"/>
                  <a:pt x="392094" y="2632842"/>
                </a:cubicBezTo>
              </a:path>
            </a:pathLst>
          </a:cu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44" name="Freeform 6"/>
          <p:cNvSpPr/>
          <p:nvPr/>
        </p:nvSpPr>
        <p:spPr>
          <a:xfrm>
            <a:off x="1696812" y="3721487"/>
            <a:ext cx="1890401" cy="375825"/>
          </a:xfrm>
          <a:custGeom>
            <a:avLst/>
            <a:gdLst>
              <a:gd name="connsiteX0" fmla="*/ 0 w 2518348"/>
              <a:gd name="connsiteY0" fmla="*/ 450990 h 450990"/>
              <a:gd name="connsiteX1" fmla="*/ 689548 w 2518348"/>
              <a:gd name="connsiteY1" fmla="*/ 121206 h 450990"/>
              <a:gd name="connsiteX2" fmla="*/ 1933731 w 2518348"/>
              <a:gd name="connsiteY2" fmla="*/ 16275 h 450990"/>
              <a:gd name="connsiteX3" fmla="*/ 2518348 w 2518348"/>
              <a:gd name="connsiteY3" fmla="*/ 436000 h 450990"/>
            </a:gdLst>
            <a:ahLst/>
            <a:cxnLst>
              <a:cxn ang="0">
                <a:pos x="connsiteX0" y="connsiteY0"/>
              </a:cxn>
              <a:cxn ang="0">
                <a:pos x="connsiteX1" y="connsiteY1"/>
              </a:cxn>
              <a:cxn ang="0">
                <a:pos x="connsiteX2" y="connsiteY2"/>
              </a:cxn>
              <a:cxn ang="0">
                <a:pos x="connsiteX3" y="connsiteY3"/>
              </a:cxn>
            </a:cxnLst>
            <a:rect l="l" t="t" r="r" b="b"/>
            <a:pathLst>
              <a:path w="2518348" h="450990">
                <a:moveTo>
                  <a:pt x="0" y="450990"/>
                </a:moveTo>
                <a:cubicBezTo>
                  <a:pt x="183630" y="322324"/>
                  <a:pt x="367260" y="193658"/>
                  <a:pt x="689548" y="121206"/>
                </a:cubicBezTo>
                <a:cubicBezTo>
                  <a:pt x="1011836" y="48754"/>
                  <a:pt x="1628931" y="-36191"/>
                  <a:pt x="1933731" y="16275"/>
                </a:cubicBezTo>
                <a:cubicBezTo>
                  <a:pt x="2238531" y="68741"/>
                  <a:pt x="2378439" y="252370"/>
                  <a:pt x="2518348" y="436000"/>
                </a:cubicBezTo>
              </a:path>
            </a:pathLst>
          </a:cu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45" name="内容占位符 2"/>
          <p:cNvSpPr txBox="1"/>
          <p:nvPr/>
        </p:nvSpPr>
        <p:spPr>
          <a:xfrm>
            <a:off x="4948333" y="2030231"/>
            <a:ext cx="4248472" cy="305277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微软雅黑" panose="020B0503020204020204" charset="-122"/>
                <a:cs typeface="微软雅黑" panose="020B050302020402020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微软雅黑" panose="020B0503020204020204" charset="-122"/>
                <a:cs typeface="微软雅黑" panose="020B050302020402020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2000" b="0" i="0" kern="1200">
                <a:solidFill>
                  <a:schemeClr val="tx1">
                    <a:lumMod val="75000"/>
                    <a:lumOff val="25000"/>
                  </a:schemeClr>
                </a:solidFill>
                <a:latin typeface="+mn-lt"/>
                <a:ea typeface="微软雅黑" panose="020B0503020204020204" charset="-122"/>
                <a:cs typeface="微软雅黑" panose="020B050302020402020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微软雅黑" panose="020B0503020204020204" charset="-122"/>
                <a:cs typeface="微软雅黑" panose="020B050302020402020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微软雅黑" panose="020B0503020204020204" charset="-122"/>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28625" indent="-381000">
              <a:buClr>
                <a:srgbClr val="FF0066"/>
              </a:buClr>
              <a:buFont typeface="+mj-lt"/>
              <a:buAutoNum type="arabicPeriod"/>
            </a:pPr>
            <a:r>
              <a:rPr lang="en-US" altLang="zh-CN" sz="1670" b="0" dirty="0">
                <a:solidFill>
                  <a:prstClr val="black"/>
                </a:solidFill>
                <a:effectLst>
                  <a:outerShdw blurRad="38100" dist="38100" dir="2700000" algn="tl">
                    <a:srgbClr val="000000">
                      <a:alpha val="43137"/>
                    </a:srgbClr>
                  </a:outerShdw>
                </a:effectLst>
                <a:latin typeface="微软雅黑" panose="020B0503020204020204" charset="-122"/>
                <a:cs typeface="Verdana" panose="020B0604030504040204" pitchFamily="34" charset="0"/>
              </a:rPr>
              <a:t>Page fault </a:t>
            </a:r>
            <a:r>
              <a:rPr lang="en-US" altLang="zh-CN" sz="1670" b="0" dirty="0">
                <a:solidFill>
                  <a:prstClr val="black"/>
                </a:solidFill>
                <a:latin typeface="微软雅黑" panose="020B0503020204020204" charset="-122"/>
                <a:cs typeface="Verdana" panose="020B0604030504040204" pitchFamily="34" charset="0"/>
              </a:rPr>
              <a:t>for P1 on C</a:t>
            </a:r>
            <a:endParaRPr lang="en-US" altLang="zh-CN" sz="1670" b="0" dirty="0">
              <a:solidFill>
                <a:prstClr val="black"/>
              </a:solidFill>
              <a:latin typeface="微软雅黑" panose="020B0503020204020204" charset="-122"/>
              <a:cs typeface="Verdana" panose="020B0604030504040204" pitchFamily="34" charset="0"/>
            </a:endParaRPr>
          </a:p>
          <a:p>
            <a:pPr marL="428625" indent="-381000">
              <a:buClr>
                <a:srgbClr val="FF0066"/>
              </a:buClr>
              <a:buFont typeface="+mj-lt"/>
              <a:buAutoNum type="arabicPeriod"/>
            </a:pPr>
            <a:r>
              <a:rPr lang="en-US" altLang="zh-CN" sz="1670" b="0" dirty="0">
                <a:solidFill>
                  <a:prstClr val="black"/>
                </a:solidFill>
                <a:latin typeface="微软雅黑" panose="020B0503020204020204" charset="-122"/>
                <a:cs typeface="Verdana" panose="020B0604030504040204" pitchFamily="34" charset="0"/>
              </a:rPr>
              <a:t>C sends </a:t>
            </a:r>
            <a:r>
              <a:rPr lang="en-US" altLang="zh-CN" sz="1670" b="0" dirty="0">
                <a:solidFill>
                  <a:prstClr val="black"/>
                </a:solidFill>
                <a:effectLst>
                  <a:outerShdw blurRad="38100" dist="38100" dir="2700000" algn="tl">
                    <a:srgbClr val="000000">
                      <a:alpha val="43137"/>
                    </a:srgbClr>
                  </a:outerShdw>
                </a:effectLst>
                <a:latin typeface="微软雅黑" panose="020B0503020204020204" charset="-122"/>
                <a:cs typeface="Verdana" panose="020B0604030504040204" pitchFamily="34" charset="0"/>
              </a:rPr>
              <a:t>RQ</a:t>
            </a:r>
            <a:r>
              <a:rPr lang="en-US" altLang="zh-CN" sz="1670" b="0" dirty="0">
                <a:solidFill>
                  <a:prstClr val="black"/>
                </a:solidFill>
                <a:latin typeface="微软雅黑" panose="020B0503020204020204" charset="-122"/>
                <a:cs typeface="Verdana" panose="020B0604030504040204" pitchFamily="34" charset="0"/>
              </a:rPr>
              <a:t> to M</a:t>
            </a:r>
            <a:endParaRPr lang="en-US" altLang="zh-CN" sz="1670" b="0" dirty="0">
              <a:solidFill>
                <a:prstClr val="black"/>
              </a:solidFill>
              <a:latin typeface="微软雅黑" panose="020B0503020204020204" charset="-122"/>
              <a:cs typeface="Verdana" panose="020B0604030504040204" pitchFamily="34" charset="0"/>
            </a:endParaRPr>
          </a:p>
          <a:p>
            <a:pPr marL="428625" indent="-381000">
              <a:buClr>
                <a:srgbClr val="FF0066"/>
              </a:buClr>
              <a:buFont typeface="+mj-lt"/>
              <a:buAutoNum type="arabicPeriod"/>
            </a:pPr>
            <a:r>
              <a:rPr lang="en-US" altLang="zh-CN" sz="1670" b="0" dirty="0">
                <a:solidFill>
                  <a:prstClr val="black"/>
                </a:solidFill>
                <a:latin typeface="微软雅黑" panose="020B0503020204020204" charset="-122"/>
                <a:cs typeface="Verdana" panose="020B0604030504040204" pitchFamily="34" charset="0"/>
              </a:rPr>
              <a:t>M sends </a:t>
            </a:r>
            <a:r>
              <a:rPr lang="en-US" altLang="zh-CN" sz="1670" b="0" dirty="0">
                <a:solidFill>
                  <a:prstClr val="black"/>
                </a:solidFill>
                <a:effectLst>
                  <a:outerShdw blurRad="38100" dist="38100" dir="2700000" algn="tl">
                    <a:srgbClr val="000000">
                      <a:alpha val="43137"/>
                    </a:srgbClr>
                  </a:outerShdw>
                </a:effectLst>
                <a:latin typeface="微软雅黑" panose="020B0503020204020204" charset="-122"/>
                <a:cs typeface="Verdana" panose="020B0604030504040204" pitchFamily="34" charset="0"/>
              </a:rPr>
              <a:t>RF</a:t>
            </a:r>
            <a:r>
              <a:rPr lang="en-US" altLang="zh-CN" sz="1670" b="0" dirty="0">
                <a:solidFill>
                  <a:prstClr val="black"/>
                </a:solidFill>
                <a:latin typeface="微软雅黑" panose="020B0503020204020204" charset="-122"/>
                <a:cs typeface="Verdana" panose="020B0604030504040204" pitchFamily="34" charset="0"/>
              </a:rPr>
              <a:t> to A,</a:t>
            </a:r>
            <a:br>
              <a:rPr lang="en-US" altLang="zh-CN" sz="1670" b="0" dirty="0">
                <a:solidFill>
                  <a:prstClr val="black"/>
                </a:solidFill>
                <a:latin typeface="微软雅黑" panose="020B0503020204020204" charset="-122"/>
                <a:cs typeface="Verdana" panose="020B0604030504040204" pitchFamily="34" charset="0"/>
              </a:rPr>
            </a:br>
            <a:r>
              <a:rPr lang="en-US" altLang="zh-CN" sz="1670" b="0" dirty="0">
                <a:solidFill>
                  <a:prstClr val="black"/>
                </a:solidFill>
                <a:latin typeface="微软雅黑" panose="020B0503020204020204" charset="-122"/>
                <a:cs typeface="Verdana" panose="020B0604030504040204" pitchFamily="34" charset="0"/>
              </a:rPr>
              <a:t>M adds C to </a:t>
            </a:r>
            <a:r>
              <a:rPr lang="en-US" altLang="zh-CN" sz="1670" b="0" dirty="0" err="1">
                <a:solidFill>
                  <a:prstClr val="black"/>
                </a:solidFill>
                <a:effectLst>
                  <a:outerShdw blurRad="38100" dist="38100" dir="2700000" algn="tl">
                    <a:srgbClr val="000000">
                      <a:alpha val="43137"/>
                    </a:srgbClr>
                  </a:outerShdw>
                </a:effectLst>
                <a:latin typeface="微软雅黑" panose="020B0503020204020204" charset="-122"/>
                <a:cs typeface="Verdana" panose="020B0604030504040204" pitchFamily="34" charset="0"/>
              </a:rPr>
              <a:t>Copy_Set</a:t>
            </a:r>
            <a:endParaRPr lang="en-US" altLang="zh-CN" sz="1670" b="0" dirty="0">
              <a:solidFill>
                <a:prstClr val="black"/>
              </a:solidFill>
              <a:effectLst>
                <a:outerShdw blurRad="38100" dist="38100" dir="2700000" algn="tl">
                  <a:srgbClr val="000000">
                    <a:alpha val="43137"/>
                  </a:srgbClr>
                </a:outerShdw>
              </a:effectLst>
              <a:latin typeface="微软雅黑" panose="020B0503020204020204" charset="-122"/>
              <a:cs typeface="Verdana" panose="020B0604030504040204" pitchFamily="34" charset="0"/>
            </a:endParaRPr>
          </a:p>
          <a:p>
            <a:pPr marL="428625" indent="-381000">
              <a:buClr>
                <a:srgbClr val="FF0066"/>
              </a:buClr>
              <a:buFont typeface="+mj-lt"/>
              <a:buAutoNum type="arabicPeriod"/>
            </a:pPr>
            <a:r>
              <a:rPr lang="en-US" altLang="zh-CN" sz="1670" b="0" dirty="0">
                <a:solidFill>
                  <a:prstClr val="black"/>
                </a:solidFill>
                <a:latin typeface="微软雅黑" panose="020B0503020204020204" charset="-122"/>
                <a:cs typeface="Verdana" panose="020B0604030504040204" pitchFamily="34" charset="0"/>
              </a:rPr>
              <a:t>A sends P1 to C, C </a:t>
            </a:r>
            <a:r>
              <a:rPr lang="en-US" altLang="zh-CN" sz="1670" b="0" dirty="0">
                <a:solidFill>
                  <a:srgbClr val="FF0000"/>
                </a:solidFill>
                <a:latin typeface="微软雅黑" panose="020B0503020204020204" charset="-122"/>
                <a:cs typeface="Verdana" panose="020B0604030504040204" pitchFamily="34" charset="0"/>
              </a:rPr>
              <a:t>marks P1 as </a:t>
            </a:r>
            <a:r>
              <a:rPr lang="en-US" altLang="zh-CN" sz="1670" b="0" dirty="0">
                <a:solidFill>
                  <a:srgbClr val="FF0000"/>
                </a:solidFill>
                <a:effectLst>
                  <a:outerShdw blurRad="38100" dist="38100" dir="2700000" algn="tl">
                    <a:srgbClr val="000000">
                      <a:alpha val="43137"/>
                    </a:srgbClr>
                  </a:outerShdw>
                </a:effectLst>
                <a:latin typeface="微软雅黑" panose="020B0503020204020204" charset="-122"/>
                <a:cs typeface="Verdana" panose="020B0604030504040204" pitchFamily="34" charset="0"/>
              </a:rPr>
              <a:t>Read-only</a:t>
            </a:r>
            <a:endParaRPr lang="en-US" altLang="zh-CN" sz="1670" b="0" dirty="0">
              <a:solidFill>
                <a:prstClr val="black"/>
              </a:solidFill>
              <a:effectLst>
                <a:outerShdw blurRad="38100" dist="38100" dir="2700000" algn="tl">
                  <a:srgbClr val="000000">
                    <a:alpha val="43137"/>
                  </a:srgbClr>
                </a:outerShdw>
              </a:effectLst>
              <a:latin typeface="微软雅黑" panose="020B0503020204020204" charset="-122"/>
              <a:cs typeface="Verdana" panose="020B0604030504040204" pitchFamily="34" charset="0"/>
            </a:endParaRPr>
          </a:p>
          <a:p>
            <a:pPr marL="428625" indent="-381000">
              <a:buClr>
                <a:srgbClr val="FF0066"/>
              </a:buClr>
              <a:buFont typeface="+mj-lt"/>
              <a:buAutoNum type="arabicPeriod"/>
            </a:pPr>
            <a:r>
              <a:rPr lang="en-US" altLang="zh-CN" sz="1670" b="0" dirty="0">
                <a:solidFill>
                  <a:prstClr val="black"/>
                </a:solidFill>
                <a:latin typeface="微软雅黑" panose="020B0503020204020204" charset="-122"/>
                <a:cs typeface="Verdana" panose="020B0604030504040204" pitchFamily="34" charset="0"/>
              </a:rPr>
              <a:t>C sends </a:t>
            </a:r>
            <a:r>
              <a:rPr lang="en-US" altLang="zh-CN" sz="1670" b="0" dirty="0">
                <a:solidFill>
                  <a:prstClr val="black"/>
                </a:solidFill>
                <a:effectLst>
                  <a:outerShdw blurRad="38100" dist="38100" dir="2700000" algn="tl">
                    <a:srgbClr val="000000">
                      <a:alpha val="43137"/>
                    </a:srgbClr>
                  </a:outerShdw>
                </a:effectLst>
                <a:latin typeface="微软雅黑" panose="020B0503020204020204" charset="-122"/>
                <a:cs typeface="Verdana" panose="020B0604030504040204" pitchFamily="34" charset="0"/>
              </a:rPr>
              <a:t>RC</a:t>
            </a:r>
            <a:r>
              <a:rPr lang="en-US" altLang="zh-CN" sz="1670" b="0" dirty="0">
                <a:solidFill>
                  <a:prstClr val="black"/>
                </a:solidFill>
                <a:latin typeface="微软雅黑" panose="020B0503020204020204" charset="-122"/>
                <a:cs typeface="Verdana" panose="020B0604030504040204" pitchFamily="34" charset="0"/>
              </a:rPr>
              <a:t> to M</a:t>
            </a:r>
            <a:endParaRPr lang="en-US" altLang="zh-CN" sz="1670" b="0" dirty="0">
              <a:solidFill>
                <a:prstClr val="black"/>
              </a:solidFill>
              <a:latin typeface="微软雅黑" panose="020B0503020204020204" charset="-122"/>
              <a:cs typeface="Verdana" panose="020B0604030504040204" pitchFamily="34" charset="0"/>
            </a:endParaRPr>
          </a:p>
        </p:txBody>
      </p:sp>
      <p:sp>
        <p:nvSpPr>
          <p:cNvPr id="46" name="Rectangle 12"/>
          <p:cNvSpPr/>
          <p:nvPr/>
        </p:nvSpPr>
        <p:spPr>
          <a:xfrm>
            <a:off x="2585812" y="4876919"/>
            <a:ext cx="314510" cy="323165"/>
          </a:xfrm>
          <a:prstGeom prst="rect">
            <a:avLst/>
          </a:prstGeom>
        </p:spPr>
        <p:txBody>
          <a:bodyPr wrap="none">
            <a:spAutoFit/>
          </a:bodyPr>
          <a:lstStyle/>
          <a:p>
            <a:r>
              <a:rPr lang="en-US" altLang="zh-CN" sz="1500" b="1" dirty="0">
                <a:latin typeface="微软雅黑" panose="020B0503020204020204" charset="-122"/>
                <a:ea typeface="微软雅黑" panose="020B0503020204020204" charset="-122"/>
                <a:cs typeface="Verdana" panose="020B0604030504040204" pitchFamily="34" charset="0"/>
              </a:rPr>
              <a:t>...</a:t>
            </a:r>
            <a:endParaRPr lang="en-US" altLang="zh-CN" sz="1500" b="1" dirty="0">
              <a:latin typeface="微软雅黑" panose="020B0503020204020204" charset="-122"/>
              <a:ea typeface="微软雅黑" panose="020B0503020204020204" charset="-122"/>
              <a:cs typeface="Verdana" panose="020B0604030504040204" pitchFamily="34" charset="0"/>
            </a:endParaRPr>
          </a:p>
        </p:txBody>
      </p:sp>
      <p:sp>
        <p:nvSpPr>
          <p:cNvPr id="47" name="Rectangle 25"/>
          <p:cNvSpPr/>
          <p:nvPr/>
        </p:nvSpPr>
        <p:spPr>
          <a:xfrm>
            <a:off x="2649312" y="3111500"/>
            <a:ext cx="702436" cy="348878"/>
          </a:xfrm>
          <a:prstGeom prst="rect">
            <a:avLst/>
          </a:prstGeom>
        </p:spPr>
        <p:txBody>
          <a:bodyPr wrap="none">
            <a:spAutoFit/>
          </a:bodyPr>
          <a:lstStyle/>
          <a:p>
            <a:r>
              <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rPr>
              <a:t>2: RQ</a:t>
            </a:r>
            <a:endPar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endParaRPr>
          </a:p>
        </p:txBody>
      </p:sp>
      <p:sp>
        <p:nvSpPr>
          <p:cNvPr id="48" name="Rectangle 27"/>
          <p:cNvSpPr/>
          <p:nvPr/>
        </p:nvSpPr>
        <p:spPr>
          <a:xfrm>
            <a:off x="2953760" y="2413000"/>
            <a:ext cx="663964" cy="348878"/>
          </a:xfrm>
          <a:prstGeom prst="rect">
            <a:avLst/>
          </a:prstGeom>
        </p:spPr>
        <p:txBody>
          <a:bodyPr wrap="none">
            <a:spAutoFit/>
          </a:bodyPr>
          <a:lstStyle/>
          <a:p>
            <a:r>
              <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rPr>
              <a:t>5: RC</a:t>
            </a:r>
            <a:endPar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endParaRPr>
          </a:p>
        </p:txBody>
      </p:sp>
      <p:sp>
        <p:nvSpPr>
          <p:cNvPr id="49" name="Freeform 14"/>
          <p:cNvSpPr/>
          <p:nvPr/>
        </p:nvSpPr>
        <p:spPr>
          <a:xfrm>
            <a:off x="1750943" y="1799500"/>
            <a:ext cx="2295369" cy="2272828"/>
          </a:xfrm>
          <a:custGeom>
            <a:avLst/>
            <a:gdLst>
              <a:gd name="connsiteX0" fmla="*/ 2938073 w 2955942"/>
              <a:gd name="connsiteY0" fmla="*/ 2503357 h 2503357"/>
              <a:gd name="connsiteX1" fmla="*/ 2863122 w 2955942"/>
              <a:gd name="connsiteY1" fmla="*/ 1873771 h 2503357"/>
              <a:gd name="connsiteX2" fmla="*/ 2218545 w 2955942"/>
              <a:gd name="connsiteY2" fmla="*/ 1184223 h 2503357"/>
              <a:gd name="connsiteX3" fmla="*/ 1334125 w 2955942"/>
              <a:gd name="connsiteY3" fmla="*/ 929390 h 2503357"/>
              <a:gd name="connsiteX4" fmla="*/ 509666 w 2955942"/>
              <a:gd name="connsiteY4" fmla="*/ 659567 h 2503357"/>
              <a:gd name="connsiteX5" fmla="*/ 0 w 2955942"/>
              <a:gd name="connsiteY5" fmla="*/ 0 h 250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5942" h="2503357">
                <a:moveTo>
                  <a:pt x="2938073" y="2503357"/>
                </a:moveTo>
                <a:cubicBezTo>
                  <a:pt x="2960558" y="2298492"/>
                  <a:pt x="2983043" y="2093627"/>
                  <a:pt x="2863122" y="1873771"/>
                </a:cubicBezTo>
                <a:cubicBezTo>
                  <a:pt x="2743201" y="1653915"/>
                  <a:pt x="2473378" y="1341620"/>
                  <a:pt x="2218545" y="1184223"/>
                </a:cubicBezTo>
                <a:cubicBezTo>
                  <a:pt x="1963712" y="1026826"/>
                  <a:pt x="1618938" y="1016833"/>
                  <a:pt x="1334125" y="929390"/>
                </a:cubicBezTo>
                <a:cubicBezTo>
                  <a:pt x="1049312" y="841947"/>
                  <a:pt x="732020" y="814465"/>
                  <a:pt x="509666" y="659567"/>
                </a:cubicBezTo>
                <a:cubicBezTo>
                  <a:pt x="287312" y="504669"/>
                  <a:pt x="143656" y="252334"/>
                  <a:pt x="0" y="0"/>
                </a:cubicBezTo>
              </a:path>
            </a:pathLst>
          </a:cu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50" name="Freeform 28"/>
          <p:cNvSpPr/>
          <p:nvPr/>
        </p:nvSpPr>
        <p:spPr>
          <a:xfrm>
            <a:off x="1551075" y="1795779"/>
            <a:ext cx="2272988" cy="2301533"/>
          </a:xfrm>
          <a:custGeom>
            <a:avLst/>
            <a:gdLst>
              <a:gd name="connsiteX0" fmla="*/ 2908092 w 2925691"/>
              <a:gd name="connsiteY0" fmla="*/ 2548328 h 2548328"/>
              <a:gd name="connsiteX1" fmla="*/ 2848131 w 2925691"/>
              <a:gd name="connsiteY1" fmla="*/ 2233534 h 2548328"/>
              <a:gd name="connsiteX2" fmla="*/ 2293495 w 2925691"/>
              <a:gd name="connsiteY2" fmla="*/ 1469036 h 2548328"/>
              <a:gd name="connsiteX3" fmla="*/ 1274164 w 2925691"/>
              <a:gd name="connsiteY3" fmla="*/ 1214203 h 2548328"/>
              <a:gd name="connsiteX4" fmla="*/ 464695 w 2925691"/>
              <a:gd name="connsiteY4" fmla="*/ 989351 h 2548328"/>
              <a:gd name="connsiteX5" fmla="*/ 0 w 2925691"/>
              <a:gd name="connsiteY5" fmla="*/ 0 h 254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5691" h="2548328">
                <a:moveTo>
                  <a:pt x="2908092" y="2548328"/>
                </a:moveTo>
                <a:cubicBezTo>
                  <a:pt x="2929328" y="2480872"/>
                  <a:pt x="2950564" y="2413416"/>
                  <a:pt x="2848131" y="2233534"/>
                </a:cubicBezTo>
                <a:cubicBezTo>
                  <a:pt x="2745698" y="2053652"/>
                  <a:pt x="2555823" y="1638924"/>
                  <a:pt x="2293495" y="1469036"/>
                </a:cubicBezTo>
                <a:cubicBezTo>
                  <a:pt x="2031167" y="1299148"/>
                  <a:pt x="1578964" y="1294150"/>
                  <a:pt x="1274164" y="1214203"/>
                </a:cubicBezTo>
                <a:cubicBezTo>
                  <a:pt x="969364" y="1134256"/>
                  <a:pt x="677056" y="1191718"/>
                  <a:pt x="464695" y="989351"/>
                </a:cubicBezTo>
                <a:cubicBezTo>
                  <a:pt x="252334" y="786984"/>
                  <a:pt x="126167" y="393492"/>
                  <a:pt x="0" y="0"/>
                </a:cubicBezTo>
              </a:path>
            </a:pathLst>
          </a:cu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51" name="Rectangle 29"/>
          <p:cNvSpPr/>
          <p:nvPr/>
        </p:nvSpPr>
        <p:spPr>
          <a:xfrm>
            <a:off x="611560" y="1795779"/>
            <a:ext cx="643125" cy="348878"/>
          </a:xfrm>
          <a:prstGeom prst="rect">
            <a:avLst/>
          </a:prstGeom>
        </p:spPr>
        <p:txBody>
          <a:bodyPr wrap="none">
            <a:spAutoFit/>
          </a:bodyPr>
          <a:lstStyle/>
          <a:p>
            <a:r>
              <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rPr>
              <a:t>3: RF</a:t>
            </a:r>
            <a:endPar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endParaRPr>
          </a:p>
        </p:txBody>
      </p:sp>
      <p:sp>
        <p:nvSpPr>
          <p:cNvPr id="52" name="Rectangle 30"/>
          <p:cNvSpPr/>
          <p:nvPr/>
        </p:nvSpPr>
        <p:spPr>
          <a:xfrm>
            <a:off x="2262560" y="3742779"/>
            <a:ext cx="646331" cy="348878"/>
          </a:xfrm>
          <a:prstGeom prst="rect">
            <a:avLst/>
          </a:prstGeom>
        </p:spPr>
        <p:txBody>
          <a:bodyPr wrap="none">
            <a:spAutoFit/>
          </a:bodyPr>
          <a:lstStyle/>
          <a:p>
            <a:r>
              <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rPr>
              <a:t>4: P1</a:t>
            </a:r>
            <a:endPar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endParaRPr>
          </a:p>
        </p:txBody>
      </p:sp>
      <p:sp>
        <p:nvSpPr>
          <p:cNvPr id="53" name="Rounded Rectangle 31"/>
          <p:cNvSpPr/>
          <p:nvPr/>
        </p:nvSpPr>
        <p:spPr>
          <a:xfrm>
            <a:off x="998312" y="1228000"/>
            <a:ext cx="1050000" cy="508000"/>
          </a:xfrm>
          <a:prstGeom prst="roundRect">
            <a:avLst/>
          </a:prstGeom>
          <a:solidFill>
            <a:srgbClr val="FF0066"/>
          </a:solidFill>
          <a:ln w="6350">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rtlCol="0" anchor="ctr"/>
          <a:lstStyle/>
          <a:p>
            <a:pPr algn="ctr"/>
            <a:r>
              <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Node-</a:t>
            </a:r>
            <a:r>
              <a:rPr lang="en-US" altLang="zh-CN" sz="233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M</a:t>
            </a:r>
            <a:endParaRPr lang="zh-CN" altLang="en-US"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54" name="TextBox 34"/>
          <p:cNvSpPr txBox="1"/>
          <p:nvPr/>
        </p:nvSpPr>
        <p:spPr>
          <a:xfrm>
            <a:off x="5925756" y="990205"/>
            <a:ext cx="2385107" cy="792589"/>
          </a:xfrm>
          <a:prstGeom prst="rect">
            <a:avLst/>
          </a:prstGeom>
          <a:solidFill>
            <a:srgbClr val="FFFFCC"/>
          </a:solidFill>
          <a:effectLst>
            <a:outerShdw blurRad="63500" sx="102000" sy="102000" algn="ctr" rotWithShape="0">
              <a:prstClr val="black">
                <a:alpha val="40000"/>
              </a:prstClr>
            </a:outerShdw>
          </a:effectLst>
        </p:spPr>
        <p:txBody>
          <a:bodyPr wrap="square" rtlCol="0">
            <a:spAutoFit/>
          </a:bodyPr>
          <a:lstStyle/>
          <a:p>
            <a:pPr>
              <a:lnSpc>
                <a:spcPct val="90000"/>
              </a:lnSpc>
            </a:pPr>
            <a:r>
              <a:rPr lang="en-US" altLang="zh-CN" sz="1670" b="1" dirty="0">
                <a:latin typeface="微软雅黑" panose="020B0503020204020204" charset="-122"/>
                <a:ea typeface="微软雅黑" panose="020B0503020204020204" charset="-122"/>
                <a:cs typeface="Courier New" panose="02070309020205020404" pitchFamily="49" charset="0"/>
              </a:rPr>
              <a:t>RQ: Read </a:t>
            </a:r>
            <a:r>
              <a:rPr lang="en-US" altLang="zh-CN" sz="1670" b="1" dirty="0" err="1">
                <a:latin typeface="微软雅黑" panose="020B0503020204020204" charset="-122"/>
                <a:ea typeface="微软雅黑" panose="020B0503020204020204" charset="-122"/>
                <a:cs typeface="Courier New" panose="02070309020205020404" pitchFamily="49" charset="0"/>
              </a:rPr>
              <a:t>reQuest</a:t>
            </a:r>
            <a:endParaRPr lang="en-US" altLang="zh-CN" sz="1670" b="1" dirty="0">
              <a:latin typeface="微软雅黑" panose="020B0503020204020204" charset="-122"/>
              <a:ea typeface="微软雅黑" panose="020B0503020204020204" charset="-122"/>
              <a:cs typeface="Courier New" panose="02070309020205020404" pitchFamily="49" charset="0"/>
            </a:endParaRPr>
          </a:p>
          <a:p>
            <a:pPr>
              <a:lnSpc>
                <a:spcPct val="90000"/>
              </a:lnSpc>
            </a:pPr>
            <a:r>
              <a:rPr lang="en-US" altLang="zh-CN" sz="1670" b="1" dirty="0">
                <a:latin typeface="微软雅黑" panose="020B0503020204020204" charset="-122"/>
                <a:ea typeface="微软雅黑" panose="020B0503020204020204" charset="-122"/>
                <a:cs typeface="Courier New" panose="02070309020205020404" pitchFamily="49" charset="0"/>
              </a:rPr>
              <a:t>RF: Read Forward</a:t>
            </a:r>
            <a:endParaRPr lang="en-US" altLang="zh-CN" sz="1670" b="1" dirty="0">
              <a:latin typeface="微软雅黑" panose="020B0503020204020204" charset="-122"/>
              <a:ea typeface="微软雅黑" panose="020B0503020204020204" charset="-122"/>
              <a:cs typeface="Courier New" panose="02070309020205020404" pitchFamily="49" charset="0"/>
            </a:endParaRPr>
          </a:p>
          <a:p>
            <a:pPr>
              <a:lnSpc>
                <a:spcPct val="90000"/>
              </a:lnSpc>
            </a:pPr>
            <a:r>
              <a:rPr lang="en-US" altLang="zh-CN" sz="1670" b="1" dirty="0">
                <a:latin typeface="微软雅黑" panose="020B0503020204020204" charset="-122"/>
                <a:ea typeface="微软雅黑" panose="020B0503020204020204" charset="-122"/>
                <a:cs typeface="Courier New" panose="02070309020205020404" pitchFamily="49" charset="0"/>
              </a:rPr>
              <a:t>RC: Read Confirm</a:t>
            </a:r>
            <a:endParaRPr lang="zh-CN" altLang="en-US" sz="1670" b="1" dirty="0">
              <a:latin typeface="微软雅黑" panose="020B0503020204020204" charset="-122"/>
              <a:ea typeface="微软雅黑" panose="020B0503020204020204" charset="-122"/>
              <a:cs typeface="Courier New" panose="02070309020205020404" pitchFamily="49" charset="0"/>
            </a:endParaRPr>
          </a:p>
        </p:txBody>
      </p:sp>
      <p:sp>
        <p:nvSpPr>
          <p:cNvPr id="55" name="Rectangle 5"/>
          <p:cNvSpPr/>
          <p:nvPr/>
        </p:nvSpPr>
        <p:spPr>
          <a:xfrm>
            <a:off x="3420342" y="1587197"/>
            <a:ext cx="306495" cy="323165"/>
          </a:xfrm>
          <a:prstGeom prst="rect">
            <a:avLst/>
          </a:prstGeom>
        </p:spPr>
        <p:txBody>
          <a:bodyPr wrap="none" anchor="ctr" anchorCtr="0">
            <a:spAutoFit/>
          </a:bodyPr>
          <a:lstStyle/>
          <a:p>
            <a:pPr algn="r"/>
            <a:r>
              <a:rPr lang="en-US" altLang="zh-CN" sz="1500" b="1" dirty="0">
                <a:solidFill>
                  <a:srgbClr val="FF0066"/>
                </a:solidFill>
                <a:latin typeface="微软雅黑" panose="020B0503020204020204" charset="-122"/>
                <a:ea typeface="微软雅黑" panose="020B0503020204020204" charset="-122"/>
                <a:cs typeface="Verdana" panose="020B0604030504040204" pitchFamily="34" charset="0"/>
              </a:rPr>
              <a:t>C</a:t>
            </a:r>
            <a:endParaRPr lang="en-US" altLang="zh-CN" sz="1500" b="1" dirty="0">
              <a:solidFill>
                <a:srgbClr val="FF0066"/>
              </a:solidFill>
              <a:latin typeface="微软雅黑" panose="020B0503020204020204" charset="-122"/>
              <a:ea typeface="微软雅黑" panose="020B0503020204020204" charset="-122"/>
              <a:cs typeface="Verdana" panose="020B0604030504040204" pitchFamily="34" charset="0"/>
            </a:endParaRPr>
          </a:p>
        </p:txBody>
      </p:sp>
      <p:sp>
        <p:nvSpPr>
          <p:cNvPr id="56" name="Rectangle 32"/>
          <p:cNvSpPr/>
          <p:nvPr/>
        </p:nvSpPr>
        <p:spPr>
          <a:xfrm>
            <a:off x="3864272" y="1587197"/>
            <a:ext cx="319318" cy="323165"/>
          </a:xfrm>
          <a:prstGeom prst="rect">
            <a:avLst/>
          </a:prstGeom>
        </p:spPr>
        <p:txBody>
          <a:bodyPr wrap="none" anchor="ctr" anchorCtr="0">
            <a:spAutoFit/>
          </a:bodyPr>
          <a:lstStyle/>
          <a:p>
            <a:pPr algn="r"/>
            <a:r>
              <a:rPr lang="en-US" altLang="zh-CN" sz="1500" b="1" dirty="0">
                <a:solidFill>
                  <a:srgbClr val="FF0066"/>
                </a:solidFill>
                <a:latin typeface="微软雅黑" panose="020B0503020204020204" charset="-122"/>
                <a:ea typeface="微软雅黑" panose="020B0503020204020204" charset="-122"/>
                <a:cs typeface="Verdana" panose="020B0604030504040204" pitchFamily="34" charset="0"/>
              </a:rPr>
              <a:t>A</a:t>
            </a:r>
            <a:endParaRPr lang="en-US" altLang="zh-CN" sz="1500" b="1" dirty="0">
              <a:solidFill>
                <a:srgbClr val="FF0066"/>
              </a:solidFill>
              <a:latin typeface="微软雅黑" panose="020B0503020204020204" charset="-122"/>
              <a:ea typeface="微软雅黑" panose="020B0503020204020204" charset="-122"/>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par>
                                <p:cTn id="7" presetID="26" presetClass="emph" presetSubtype="0" fill="hold" grpId="0" nodeType="withEffect">
                                  <p:stCondLst>
                                    <p:cond delay="0"/>
                                  </p:stCondLst>
                                  <p:childTnLst>
                                    <p:animEffect transition="out" filter="fade">
                                      <p:cBhvr>
                                        <p:cTn id="8" dur="500" tmFilter="0, 0; .2, .5; .8, .5; 1, 0"/>
                                        <p:tgtEl>
                                          <p:spTgt spid="33"/>
                                        </p:tgtEl>
                                      </p:cBhvr>
                                    </p:animEffect>
                                    <p:animScale>
                                      <p:cBhvr>
                                        <p:cTn id="9" dur="250" autoRev="1" fill="hold"/>
                                        <p:tgtEl>
                                          <p:spTgt spid="33"/>
                                        </p:tgtEl>
                                      </p:cBhvr>
                                      <p:by x="105000" y="105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5">
                                            <p:txEl>
                                              <p:pRg st="1" end="1"/>
                                            </p:txEl>
                                          </p:spTgt>
                                        </p:tgtEl>
                                        <p:attrNameLst>
                                          <p:attrName>style.visibility</p:attrName>
                                        </p:attrNameLst>
                                      </p:cBhvr>
                                      <p:to>
                                        <p:strVal val="visible"/>
                                      </p:to>
                                    </p:set>
                                  </p:childTnLst>
                                </p:cTn>
                              </p:par>
                              <p:par>
                                <p:cTn id="14" presetID="22" presetClass="entr" presetSubtype="4"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down)">
                                      <p:cBhvr>
                                        <p:cTn id="16" dur="500"/>
                                        <p:tgtEl>
                                          <p:spTgt spid="50"/>
                                        </p:tgtEl>
                                      </p:cBhvr>
                                    </p:animEffec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4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5">
                                            <p:txEl>
                                              <p:pRg st="2" end="2"/>
                                            </p:txEl>
                                          </p:spTgt>
                                        </p:tgtEl>
                                        <p:attrNameLst>
                                          <p:attrName>style.visibility</p:attrName>
                                        </p:attrNameLst>
                                      </p:cBhvr>
                                      <p:to>
                                        <p:strVal val="visible"/>
                                      </p:to>
                                    </p:set>
                                  </p:childTnLst>
                                </p:cTn>
                              </p:par>
                              <p:par>
                                <p:cTn id="24" presetID="22" presetClass="entr" presetSubtype="1"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up)">
                                      <p:cBhvr>
                                        <p:cTn id="26" dur="500"/>
                                        <p:tgtEl>
                                          <p:spTgt spid="43"/>
                                        </p:tgtEl>
                                      </p:cBhvr>
                                    </p:animEffec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1" nodeType="after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par>
                          <p:cTn id="33" fill="hold">
                            <p:stCondLst>
                              <p:cond delay="0"/>
                            </p:stCondLst>
                            <p:childTnLst>
                              <p:par>
                                <p:cTn id="34" presetID="26" presetClass="emph" presetSubtype="0" fill="hold" grpId="0" nodeType="afterEffect">
                                  <p:stCondLst>
                                    <p:cond delay="0"/>
                                  </p:stCondLst>
                                  <p:childTnLst>
                                    <p:animEffect transition="out" filter="fade">
                                      <p:cBhvr>
                                        <p:cTn id="35" dur="500" tmFilter="0, 0; .2, .5; .8, .5; 1, 0"/>
                                        <p:tgtEl>
                                          <p:spTgt spid="55"/>
                                        </p:tgtEl>
                                      </p:cBhvr>
                                    </p:animEffect>
                                    <p:animScale>
                                      <p:cBhvr>
                                        <p:cTn id="36" dur="250" autoRev="1" fill="hold"/>
                                        <p:tgtEl>
                                          <p:spTgt spid="55"/>
                                        </p:tgtEl>
                                      </p:cBhvr>
                                      <p:by x="105000" y="105000"/>
                                    </p:animScale>
                                  </p:childTnLst>
                                </p:cTn>
                              </p:par>
                              <p:par>
                                <p:cTn id="37" presetID="26" presetClass="emph" presetSubtype="0" fill="hold" grpId="0" nodeType="withEffect">
                                  <p:stCondLst>
                                    <p:cond delay="0"/>
                                  </p:stCondLst>
                                  <p:childTnLst>
                                    <p:animEffect transition="out" filter="fade">
                                      <p:cBhvr>
                                        <p:cTn id="38" dur="500" tmFilter="0, 0; .2, .5; .8, .5; 1, 0"/>
                                        <p:tgtEl>
                                          <p:spTgt spid="31"/>
                                        </p:tgtEl>
                                      </p:cBhvr>
                                    </p:animEffect>
                                    <p:animScale>
                                      <p:cBhvr>
                                        <p:cTn id="39" dur="250" autoRev="1" fill="hold"/>
                                        <p:tgtEl>
                                          <p:spTgt spid="31"/>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5">
                                            <p:txEl>
                                              <p:pRg st="3" end="3"/>
                                            </p:txEl>
                                          </p:spTgt>
                                        </p:tgtEl>
                                        <p:attrNameLst>
                                          <p:attrName>style.visibility</p:attrName>
                                        </p:attrNameLst>
                                      </p:cBhvr>
                                      <p:to>
                                        <p:strVal val="visible"/>
                                      </p:to>
                                    </p:set>
                                  </p:childTnLst>
                                </p:cTn>
                              </p:par>
                              <p:par>
                                <p:cTn id="44" presetID="22" presetClass="entr" presetSubtype="8"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left)">
                                      <p:cBhvr>
                                        <p:cTn id="46" dur="500"/>
                                        <p:tgtEl>
                                          <p:spTgt spid="44"/>
                                        </p:tgtEl>
                                      </p:cBhvr>
                                    </p:animEffec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5">
                                            <p:txEl>
                                              <p:pRg st="4" end="4"/>
                                            </p:txEl>
                                          </p:spTgt>
                                        </p:tgtEl>
                                        <p:attrNameLst>
                                          <p:attrName>style.visibility</p:attrName>
                                        </p:attrNameLst>
                                      </p:cBhvr>
                                      <p:to>
                                        <p:strVal val="visible"/>
                                      </p:to>
                                    </p:set>
                                  </p:childTnLst>
                                </p:cTn>
                              </p:par>
                              <p:par>
                                <p:cTn id="57" presetID="22" presetClass="entr" presetSubtype="4"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wipe(down)">
                                      <p:cBhvr>
                                        <p:cTn id="59" dur="500"/>
                                        <p:tgtEl>
                                          <p:spTgt spid="49"/>
                                        </p:tgtEl>
                                      </p:cBhvr>
                                    </p:animEffec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3" grpId="0" animBg="1"/>
      <p:bldP spid="44" grpId="0" animBg="1"/>
      <p:bldP spid="47" grpId="0"/>
      <p:bldP spid="48" grpId="0"/>
      <p:bldP spid="49" grpId="0" animBg="1"/>
      <p:bldP spid="50" grpId="0" animBg="1"/>
      <p:bldP spid="51" grpId="0"/>
      <p:bldP spid="52" grpId="0"/>
      <p:bldP spid="55" grpId="0"/>
      <p:bldP spid="55"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Restrictiveness of MapReduce Programming Model</a:t>
            </a:r>
            <a:endParaRPr kumimoji="1" lang="zh-CN" altLang="en-US" dirty="0"/>
          </a:p>
        </p:txBody>
      </p:sp>
      <p:sp>
        <p:nvSpPr>
          <p:cNvPr id="3" name="内容占位符 2"/>
          <p:cNvSpPr>
            <a:spLocks noGrp="1"/>
          </p:cNvSpPr>
          <p:nvPr>
            <p:ph idx="1"/>
          </p:nvPr>
        </p:nvSpPr>
        <p:spPr/>
        <p:txBody>
          <a:bodyPr/>
          <a:lstStyle/>
          <a:p>
            <a:r>
              <a:rPr kumimoji="1" lang="en-US" altLang="zh-CN" dirty="0"/>
              <a:t>Question#1</a:t>
            </a:r>
            <a:endParaRPr kumimoji="1" lang="en-US" altLang="zh-CN" dirty="0"/>
          </a:p>
          <a:p>
            <a:pPr lvl="1"/>
            <a:r>
              <a:rPr lang="en-US" altLang="zh-CN" dirty="0"/>
              <a:t>How can we use MapReduce to implement “find the five most popular pages”?</a:t>
            </a:r>
            <a:endParaRPr lang="en-US" altLang="zh-CN" dirty="0"/>
          </a:p>
          <a:p>
            <a:r>
              <a:rPr lang="en-US" altLang="zh-CN" dirty="0"/>
              <a:t>Hint:</a:t>
            </a:r>
            <a:endParaRPr lang="en-US" altLang="zh-CN" dirty="0"/>
          </a:p>
          <a:p>
            <a:pPr lvl="1"/>
            <a:r>
              <a:rPr lang="en-US" altLang="zh-CN" dirty="0"/>
              <a:t>We can </a:t>
            </a:r>
            <a:r>
              <a:rPr lang="en-US" altLang="zh-CN" dirty="0">
                <a:highlight>
                  <a:srgbClr val="FFFF00"/>
                </a:highlight>
              </a:rPr>
              <a:t>chain</a:t>
            </a:r>
            <a:r>
              <a:rPr lang="en-US" altLang="zh-CN" dirty="0"/>
              <a:t> multiple MapReduce tasks together (will implement in Lab4) </a:t>
            </a:r>
            <a:endParaRPr lang="en-GB" altLang="zh-CN" dirty="0"/>
          </a:p>
          <a:p>
            <a:pPr lvl="1"/>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2298700" y="3210493"/>
            <a:ext cx="5321300" cy="22352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Restrictiveness of MapReduce Programming Model</a:t>
            </a:r>
            <a:endParaRPr kumimoji="1" lang="zh-CN" altLang="en-US" dirty="0"/>
          </a:p>
        </p:txBody>
      </p:sp>
      <p:sp>
        <p:nvSpPr>
          <p:cNvPr id="3" name="内容占位符 2"/>
          <p:cNvSpPr>
            <a:spLocks noGrp="1"/>
          </p:cNvSpPr>
          <p:nvPr>
            <p:ph idx="1"/>
          </p:nvPr>
        </p:nvSpPr>
        <p:spPr/>
        <p:txBody>
          <a:bodyPr/>
          <a:lstStyle/>
          <a:p>
            <a:r>
              <a:rPr kumimoji="1" lang="en-US" altLang="zh-CN" dirty="0"/>
              <a:t>Question#2: </a:t>
            </a:r>
            <a:endParaRPr kumimoji="1" lang="en-US" altLang="zh-CN" dirty="0"/>
          </a:p>
          <a:p>
            <a:pPr lvl="1"/>
            <a:r>
              <a:rPr kumimoji="1" lang="en-US" altLang="zh-CN" dirty="0"/>
              <a:t>Is chaining multiple MapReduce tasks a good solution? </a:t>
            </a:r>
            <a:endParaRPr kumimoji="1" lang="en-US" altLang="zh-CN" dirty="0"/>
          </a:p>
          <a:p>
            <a:pPr lvl="2"/>
            <a:r>
              <a:rPr kumimoji="1" lang="en-US" altLang="zh-CN" dirty="0"/>
              <a:t>E.g., </a:t>
            </a:r>
            <a:r>
              <a:rPr kumimoji="1" lang="en-US" altLang="zh-CN" dirty="0">
                <a:solidFill>
                  <a:srgbClr val="FF0000"/>
                </a:solidFill>
              </a:rPr>
              <a:t>programming is not easy</a:t>
            </a:r>
            <a:endParaRPr kumimoji="1" lang="en-US" altLang="zh-CN" dirty="0"/>
          </a:p>
          <a:p>
            <a:pPr lvl="2"/>
            <a:r>
              <a:rPr kumimoji="1" lang="en-US" altLang="zh-CN" dirty="0"/>
              <a:t>Fault</a:t>
            </a:r>
            <a:r>
              <a:rPr kumimoji="1" lang="zh-CN" altLang="en-US" dirty="0"/>
              <a:t> </a:t>
            </a:r>
            <a:r>
              <a:rPr kumimoji="1" lang="en-US" altLang="zh-CN" dirty="0"/>
              <a:t>tolerance</a:t>
            </a:r>
            <a:r>
              <a:rPr kumimoji="1" lang="zh-CN" altLang="en-US" dirty="0"/>
              <a:t> </a:t>
            </a:r>
            <a:r>
              <a:rPr kumimoji="1" lang="en-US" altLang="zh-CN" dirty="0"/>
              <a:t>of</a:t>
            </a:r>
            <a:r>
              <a:rPr kumimoji="1" lang="zh-CN" altLang="en-US" dirty="0"/>
              <a:t> </a:t>
            </a:r>
            <a:r>
              <a:rPr kumimoji="1" lang="en-US" altLang="zh-CN" dirty="0"/>
              <a:t>multiple</a:t>
            </a:r>
            <a:r>
              <a:rPr kumimoji="1" lang="zh-CN" altLang="en-US" dirty="0"/>
              <a:t> </a:t>
            </a:r>
            <a:r>
              <a:rPr kumimoji="1" lang="en-US" altLang="zh-CN" dirty="0"/>
              <a:t>map-reduce</a:t>
            </a:r>
            <a:r>
              <a:rPr kumimoji="1" lang="zh-CN" altLang="en-US" dirty="0"/>
              <a:t> </a:t>
            </a:r>
            <a:r>
              <a:rPr kumimoji="1" lang="en-US" altLang="zh-CN" dirty="0"/>
              <a:t>tasks</a:t>
            </a:r>
            <a:r>
              <a:rPr kumimoji="1" lang="zh-CN" altLang="en-US" dirty="0"/>
              <a:t> </a:t>
            </a:r>
            <a:r>
              <a:rPr kumimoji="1" lang="en-US" altLang="zh-CN" dirty="0">
                <a:solidFill>
                  <a:srgbClr val="FF0000"/>
                </a:solidFill>
              </a:rPr>
              <a:t>is</a:t>
            </a:r>
            <a:r>
              <a:rPr kumimoji="1" lang="zh-CN" altLang="en-US" dirty="0">
                <a:solidFill>
                  <a:srgbClr val="FF0000"/>
                </a:solidFill>
              </a:rPr>
              <a:t> </a:t>
            </a:r>
            <a:r>
              <a:rPr kumimoji="1" lang="en-US" altLang="zh-CN" dirty="0">
                <a:solidFill>
                  <a:srgbClr val="FF0000"/>
                </a:solidFill>
              </a:rPr>
              <a:t>not</a:t>
            </a:r>
            <a:r>
              <a:rPr kumimoji="1" lang="zh-CN" altLang="en-US" dirty="0">
                <a:solidFill>
                  <a:srgbClr val="FF0000"/>
                </a:solidFill>
              </a:rPr>
              <a:t> </a:t>
            </a:r>
            <a:r>
              <a:rPr kumimoji="1" lang="en-US" altLang="zh-CN" dirty="0">
                <a:solidFill>
                  <a:srgbClr val="FF0000"/>
                </a:solidFill>
              </a:rPr>
              <a:t>supported</a:t>
            </a:r>
            <a:r>
              <a:rPr kumimoji="1" lang="en-US" altLang="zh-CN" dirty="0"/>
              <a:t>,</a:t>
            </a:r>
            <a:r>
              <a:rPr kumimoji="1" lang="zh-CN" altLang="en-US" dirty="0"/>
              <a:t> </a:t>
            </a:r>
            <a:r>
              <a:rPr kumimoji="1" lang="en-US" altLang="zh-CN" dirty="0"/>
              <a:t>should</a:t>
            </a:r>
            <a:r>
              <a:rPr kumimoji="1" lang="zh-CN" altLang="en-US" dirty="0"/>
              <a:t> </a:t>
            </a:r>
            <a:r>
              <a:rPr kumimoji="1" lang="en-US" altLang="zh-CN" dirty="0"/>
              <a:t>be</a:t>
            </a:r>
            <a:r>
              <a:rPr kumimoji="1" lang="zh-CN" altLang="en-US" dirty="0"/>
              <a:t> </a:t>
            </a:r>
            <a:r>
              <a:rPr kumimoji="1" lang="en-US" altLang="zh-CN" dirty="0"/>
              <a:t>handled</a:t>
            </a:r>
            <a:r>
              <a:rPr kumimoji="1" lang="zh-CN" altLang="en-US" dirty="0"/>
              <a:t> </a:t>
            </a:r>
            <a:r>
              <a:rPr kumimoji="1" lang="en-US" altLang="zh-CN" dirty="0"/>
              <a:t>by</a:t>
            </a:r>
            <a:r>
              <a:rPr kumimoji="1" lang="zh-CN" altLang="en-US" dirty="0"/>
              <a:t> </a:t>
            </a:r>
            <a:r>
              <a:rPr kumimoji="1" lang="en-US" altLang="zh-CN" dirty="0"/>
              <a:t>the</a:t>
            </a:r>
            <a:r>
              <a:rPr kumimoji="1" lang="zh-CN" altLang="en-US" dirty="0"/>
              <a:t> </a:t>
            </a:r>
            <a:r>
              <a:rPr kumimoji="1" lang="en-US" altLang="zh-CN" dirty="0"/>
              <a:t>users</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2298700" y="3210493"/>
            <a:ext cx="5321300" cy="22352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GB" altLang="zh-CN" sz="2300" dirty="0">
                <a:latin typeface="微软雅黑" panose="020B0503020204020204" charset="-122"/>
                <a:ea typeface="微软雅黑" panose="020B0503020204020204" charset="-122"/>
              </a:rPr>
              <a:t>MapReduce is not optimized for multiple-sages execution</a:t>
            </a:r>
            <a:endParaRPr kumimoji="1" lang="en-GB" altLang="zh-CN" sz="2300" dirty="0">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lstStyle/>
          <a:p>
            <a:r>
              <a:rPr kumimoji="1" lang="en-US" altLang="zh-CN" dirty="0">
                <a:solidFill>
                  <a:srgbClr val="C00000"/>
                </a:solidFill>
                <a:latin typeface="微软雅黑" panose="020B0503020204020204" charset="-122"/>
                <a:ea typeface="微软雅黑" panose="020B0503020204020204" charset="-122"/>
              </a:rPr>
              <a:t>MapReduce</a:t>
            </a:r>
            <a:r>
              <a:rPr kumimoji="1" lang="en-US" altLang="zh-CN" b="0" dirty="0">
                <a:latin typeface="微软雅黑" panose="020B0503020204020204" charset="-122"/>
                <a:ea typeface="微软雅黑" panose="020B0503020204020204" charset="-122"/>
              </a:rPr>
              <a:t> runtime is not optimized for </a:t>
            </a:r>
            <a:r>
              <a:rPr kumimoji="1" lang="en-US" altLang="zh-CN" dirty="0">
                <a:solidFill>
                  <a:srgbClr val="C00000"/>
                </a:solidFill>
                <a:latin typeface="微软雅黑" panose="020B0503020204020204" charset="-122"/>
                <a:ea typeface="微软雅黑" panose="020B0503020204020204" charset="-122"/>
              </a:rPr>
              <a:t>iteration</a:t>
            </a:r>
            <a:endParaRPr kumimoji="1" lang="en-US" altLang="zh-CN" dirty="0">
              <a:solidFill>
                <a:srgbClr val="C00000"/>
              </a:solidFill>
              <a:latin typeface="微软雅黑" panose="020B0503020204020204" charset="-122"/>
              <a:ea typeface="微软雅黑" panose="020B0503020204020204" charset="-122"/>
            </a:endParaRPr>
          </a:p>
          <a:p>
            <a:pPr lvl="1"/>
            <a:r>
              <a:rPr kumimoji="1" lang="en-US" altLang="zh-CN" b="0" dirty="0">
                <a:latin typeface="微软雅黑" panose="020B0503020204020204" charset="-122"/>
                <a:ea typeface="微软雅黑" panose="020B0503020204020204" charset="-122"/>
              </a:rPr>
              <a:t>Persistent I/O (e.g., GFS)</a:t>
            </a:r>
            <a:endParaRPr kumimoji="1" lang="en-US" altLang="zh-CN" b="0" dirty="0">
              <a:latin typeface="微软雅黑" panose="020B0503020204020204" charset="-122"/>
              <a:ea typeface="微软雅黑" panose="020B0503020204020204" charset="-122"/>
            </a:endParaRPr>
          </a:p>
          <a:p>
            <a:pPr marL="74295" lvl="1" indent="0">
              <a:buNone/>
            </a:pPr>
            <a:endParaRPr kumimoji="1" lang="zh-CN" altLang="en-US" b="0" dirty="0">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5" name="TextBox 172"/>
          <p:cNvSpPr txBox="1"/>
          <p:nvPr/>
        </p:nvSpPr>
        <p:spPr>
          <a:xfrm>
            <a:off x="7491394" y="2530378"/>
            <a:ext cx="596638" cy="323165"/>
          </a:xfrm>
          <a:prstGeom prst="rect">
            <a:avLst/>
          </a:prstGeom>
          <a:noFill/>
        </p:spPr>
        <p:txBody>
          <a:bodyPr wrap="none" rtlCol="0">
            <a:spAutoFit/>
          </a:bodyPr>
          <a:lstStyle/>
          <a:p>
            <a:pPr algn="ctr"/>
            <a:r>
              <a:rPr lang="en-US" sz="1500" dirty="0">
                <a:effectLst>
                  <a:outerShdw blurRad="38100" dist="38100" dir="2700000" algn="tl">
                    <a:srgbClr val="000000">
                      <a:alpha val="43137"/>
                    </a:srgbClr>
                  </a:outerShdw>
                </a:effectLst>
                <a:latin typeface="微软雅黑" panose="020B0503020204020204" charset="-122"/>
                <a:ea typeface="微软雅黑" panose="020B0503020204020204" charset="-122"/>
              </a:rPr>
              <a:t>Time</a:t>
            </a:r>
            <a:endParaRPr lang="en-US" sz="1500"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cxnSp>
        <p:nvCxnSpPr>
          <p:cNvPr id="6" name="Straight Arrow Connector 4"/>
          <p:cNvCxnSpPr/>
          <p:nvPr/>
        </p:nvCxnSpPr>
        <p:spPr>
          <a:xfrm flipV="1">
            <a:off x="1333500" y="2433030"/>
            <a:ext cx="6690000" cy="1"/>
          </a:xfrm>
          <a:prstGeom prst="straightConnector1">
            <a:avLst/>
          </a:prstGeom>
          <a:ln w="127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7" name="Rectangle 119"/>
          <p:cNvSpPr/>
          <p:nvPr/>
        </p:nvSpPr>
        <p:spPr>
          <a:xfrm>
            <a:off x="1333500" y="2699077"/>
            <a:ext cx="600000" cy="30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a:latin typeface="微软雅黑" panose="020B0503020204020204" charset="-122"/>
                <a:ea typeface="微软雅黑" panose="020B0503020204020204" charset="-122"/>
                <a:cs typeface="Verdana" panose="020B0604030504040204" pitchFamily="34" charset="0"/>
              </a:rPr>
              <a:t>Data</a:t>
            </a:r>
            <a:endParaRPr lang="en-US" altLang="zh-CN" sz="1665">
              <a:latin typeface="微软雅黑" panose="020B0503020204020204" charset="-122"/>
              <a:ea typeface="微软雅黑" panose="020B0503020204020204" charset="-122"/>
              <a:cs typeface="Verdana" panose="020B0604030504040204" pitchFamily="34" charset="0"/>
            </a:endParaRPr>
          </a:p>
        </p:txBody>
      </p:sp>
      <p:sp>
        <p:nvSpPr>
          <p:cNvPr id="8" name="Rectangle 121"/>
          <p:cNvSpPr/>
          <p:nvPr/>
        </p:nvSpPr>
        <p:spPr>
          <a:xfrm>
            <a:off x="1333500" y="3329697"/>
            <a:ext cx="600000" cy="30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a:latin typeface="微软雅黑" panose="020B0503020204020204" charset="-122"/>
                <a:ea typeface="微软雅黑" panose="020B0503020204020204" charset="-122"/>
                <a:cs typeface="Verdana" panose="020B0604030504040204" pitchFamily="34" charset="0"/>
              </a:rPr>
              <a:t>Data</a:t>
            </a:r>
            <a:endParaRPr lang="en-US" altLang="zh-CN" sz="1665">
              <a:latin typeface="微软雅黑" panose="020B0503020204020204" charset="-122"/>
              <a:ea typeface="微软雅黑" panose="020B0503020204020204" charset="-122"/>
              <a:cs typeface="Verdana" panose="020B0604030504040204" pitchFamily="34" charset="0"/>
            </a:endParaRPr>
          </a:p>
        </p:txBody>
      </p:sp>
      <p:sp>
        <p:nvSpPr>
          <p:cNvPr id="9" name="Rectangle 122"/>
          <p:cNvSpPr/>
          <p:nvPr/>
        </p:nvSpPr>
        <p:spPr>
          <a:xfrm>
            <a:off x="1333500" y="3706848"/>
            <a:ext cx="600000" cy="30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a:latin typeface="微软雅黑" panose="020B0503020204020204" charset="-122"/>
                <a:ea typeface="微软雅黑" panose="020B0503020204020204" charset="-122"/>
                <a:cs typeface="Verdana" panose="020B0604030504040204" pitchFamily="34" charset="0"/>
              </a:rPr>
              <a:t>Data</a:t>
            </a:r>
            <a:endParaRPr lang="en-US" altLang="zh-CN" sz="1665">
              <a:latin typeface="微软雅黑" panose="020B0503020204020204" charset="-122"/>
              <a:ea typeface="微软雅黑" panose="020B0503020204020204" charset="-122"/>
              <a:cs typeface="Verdana" panose="020B0604030504040204" pitchFamily="34" charset="0"/>
            </a:endParaRPr>
          </a:p>
        </p:txBody>
      </p:sp>
      <p:sp>
        <p:nvSpPr>
          <p:cNvPr id="10" name="Rectangle 123"/>
          <p:cNvSpPr/>
          <p:nvPr/>
        </p:nvSpPr>
        <p:spPr>
          <a:xfrm>
            <a:off x="1333500" y="4230720"/>
            <a:ext cx="600000" cy="30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a:latin typeface="微软雅黑" panose="020B0503020204020204" charset="-122"/>
                <a:ea typeface="微软雅黑" panose="020B0503020204020204" charset="-122"/>
                <a:cs typeface="Verdana" panose="020B0604030504040204" pitchFamily="34" charset="0"/>
              </a:rPr>
              <a:t>Data</a:t>
            </a:r>
            <a:endParaRPr lang="en-US" altLang="zh-CN" sz="1665">
              <a:latin typeface="微软雅黑" panose="020B0503020204020204" charset="-122"/>
              <a:ea typeface="微软雅黑" panose="020B0503020204020204" charset="-122"/>
              <a:cs typeface="Verdana" panose="020B0604030504040204" pitchFamily="34" charset="0"/>
            </a:endParaRPr>
          </a:p>
        </p:txBody>
      </p:sp>
      <p:sp>
        <p:nvSpPr>
          <p:cNvPr id="11" name="Rectangle 124"/>
          <p:cNvSpPr/>
          <p:nvPr/>
        </p:nvSpPr>
        <p:spPr>
          <a:xfrm>
            <a:off x="1333500" y="4546030"/>
            <a:ext cx="600000" cy="30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a:latin typeface="微软雅黑" panose="020B0503020204020204" charset="-122"/>
                <a:ea typeface="微软雅黑" panose="020B0503020204020204" charset="-122"/>
                <a:cs typeface="Verdana" panose="020B0604030504040204" pitchFamily="34" charset="0"/>
              </a:rPr>
              <a:t>Data</a:t>
            </a:r>
            <a:endParaRPr lang="en-US" altLang="zh-CN" sz="1665">
              <a:latin typeface="微软雅黑" panose="020B0503020204020204" charset="-122"/>
              <a:ea typeface="微软雅黑" panose="020B0503020204020204" charset="-122"/>
              <a:cs typeface="Verdana" panose="020B0604030504040204" pitchFamily="34" charset="0"/>
            </a:endParaRPr>
          </a:p>
        </p:txBody>
      </p:sp>
      <p:grpSp>
        <p:nvGrpSpPr>
          <p:cNvPr id="12" name="Group 6148"/>
          <p:cNvGrpSpPr/>
          <p:nvPr/>
        </p:nvGrpSpPr>
        <p:grpSpPr>
          <a:xfrm>
            <a:off x="2466251" y="2846331"/>
            <a:ext cx="1494669" cy="300000"/>
            <a:chOff x="2045100" y="3620161"/>
            <a:chExt cx="1793603" cy="360000"/>
          </a:xfrm>
        </p:grpSpPr>
        <p:sp>
          <p:nvSpPr>
            <p:cNvPr id="13" name="Rounded Rectangle 127"/>
            <p:cNvSpPr/>
            <p:nvPr/>
          </p:nvSpPr>
          <p:spPr>
            <a:xfrm>
              <a:off x="2045100" y="3620161"/>
              <a:ext cx="720000" cy="36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a:latin typeface="微软雅黑" panose="020B0503020204020204" charset="-122"/>
                  <a:ea typeface="微软雅黑" panose="020B0503020204020204" charset="-122"/>
                  <a:cs typeface="Verdana" panose="020B0604030504040204" pitchFamily="34" charset="0"/>
                </a:rPr>
                <a:t>Map</a:t>
              </a:r>
              <a:endParaRPr lang="en-US" altLang="zh-CN" sz="1665">
                <a:latin typeface="微软雅黑" panose="020B0503020204020204" charset="-122"/>
                <a:ea typeface="微软雅黑" panose="020B0503020204020204" charset="-122"/>
                <a:cs typeface="Verdana" panose="020B0604030504040204" pitchFamily="34" charset="0"/>
              </a:endParaRPr>
            </a:p>
          </p:txBody>
        </p:sp>
        <p:sp>
          <p:nvSpPr>
            <p:cNvPr id="14" name="Rounded Rectangle 136"/>
            <p:cNvSpPr/>
            <p:nvPr/>
          </p:nvSpPr>
          <p:spPr>
            <a:xfrm>
              <a:off x="2758703" y="3620161"/>
              <a:ext cx="1080000" cy="360000"/>
            </a:xfrm>
            <a:prstGeom prst="round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a:latin typeface="微软雅黑" panose="020B0503020204020204" charset="-122"/>
                  <a:ea typeface="微软雅黑" panose="020B0503020204020204" charset="-122"/>
                  <a:cs typeface="Verdana" panose="020B0604030504040204" pitchFamily="34" charset="0"/>
                </a:rPr>
                <a:t>Reduce</a:t>
              </a:r>
              <a:endParaRPr lang="en-US" altLang="zh-CN" sz="1665">
                <a:latin typeface="微软雅黑" panose="020B0503020204020204" charset="-122"/>
                <a:ea typeface="微软雅黑" panose="020B0503020204020204" charset="-122"/>
                <a:cs typeface="Verdana" panose="020B0604030504040204" pitchFamily="34" charset="0"/>
              </a:endParaRPr>
            </a:p>
          </p:txBody>
        </p:sp>
      </p:grpSp>
      <p:cxnSp>
        <p:nvCxnSpPr>
          <p:cNvPr id="15" name="Straight Arrow Connector 138"/>
          <p:cNvCxnSpPr>
            <a:stCxn id="7" idx="3"/>
            <a:endCxn id="13" idx="1"/>
          </p:cNvCxnSpPr>
          <p:nvPr/>
        </p:nvCxnSpPr>
        <p:spPr>
          <a:xfrm>
            <a:off x="1933500" y="2849077"/>
            <a:ext cx="532750" cy="147254"/>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40"/>
          <p:cNvCxnSpPr>
            <a:stCxn id="8" idx="3"/>
          </p:cNvCxnSpPr>
          <p:nvPr/>
        </p:nvCxnSpPr>
        <p:spPr>
          <a:xfrm>
            <a:off x="1933500" y="3479697"/>
            <a:ext cx="532750" cy="85658"/>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41"/>
          <p:cNvCxnSpPr>
            <a:stCxn id="11" idx="3"/>
            <a:endCxn id="24" idx="1"/>
          </p:cNvCxnSpPr>
          <p:nvPr/>
        </p:nvCxnSpPr>
        <p:spPr>
          <a:xfrm flipV="1">
            <a:off x="1933500" y="4647313"/>
            <a:ext cx="532750" cy="48717"/>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42"/>
          <p:cNvCxnSpPr>
            <a:stCxn id="10" idx="3"/>
          </p:cNvCxnSpPr>
          <p:nvPr/>
        </p:nvCxnSpPr>
        <p:spPr>
          <a:xfrm>
            <a:off x="1933500" y="4380720"/>
            <a:ext cx="532750" cy="15000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43"/>
          <p:cNvCxnSpPr>
            <a:stCxn id="9" idx="3"/>
            <a:endCxn id="21" idx="1"/>
          </p:cNvCxnSpPr>
          <p:nvPr/>
        </p:nvCxnSpPr>
        <p:spPr>
          <a:xfrm flipV="1">
            <a:off x="1933500" y="3675108"/>
            <a:ext cx="532750" cy="181741"/>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20" name="Group 6146"/>
          <p:cNvGrpSpPr/>
          <p:nvPr/>
        </p:nvGrpSpPr>
        <p:grpSpPr>
          <a:xfrm>
            <a:off x="2466251" y="3516366"/>
            <a:ext cx="1494669" cy="308742"/>
            <a:chOff x="2045100" y="4424203"/>
            <a:chExt cx="1793603" cy="370490"/>
          </a:xfrm>
        </p:grpSpPr>
        <p:sp>
          <p:nvSpPr>
            <p:cNvPr id="21" name="Rounded Rectangle 131"/>
            <p:cNvSpPr/>
            <p:nvPr/>
          </p:nvSpPr>
          <p:spPr>
            <a:xfrm>
              <a:off x="2045100" y="4434693"/>
              <a:ext cx="720000" cy="36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a:latin typeface="微软雅黑" panose="020B0503020204020204" charset="-122"/>
                  <a:ea typeface="微软雅黑" panose="020B0503020204020204" charset="-122"/>
                  <a:cs typeface="Verdana" panose="020B0604030504040204" pitchFamily="34" charset="0"/>
                </a:rPr>
                <a:t>Map</a:t>
              </a:r>
              <a:endParaRPr lang="en-US" altLang="zh-CN" sz="1665">
                <a:latin typeface="微软雅黑" panose="020B0503020204020204" charset="-122"/>
                <a:ea typeface="微软雅黑" panose="020B0503020204020204" charset="-122"/>
                <a:cs typeface="Verdana" panose="020B0604030504040204" pitchFamily="34" charset="0"/>
              </a:endParaRPr>
            </a:p>
          </p:txBody>
        </p:sp>
        <p:sp>
          <p:nvSpPr>
            <p:cNvPr id="22" name="Rounded Rectangle 151"/>
            <p:cNvSpPr/>
            <p:nvPr/>
          </p:nvSpPr>
          <p:spPr>
            <a:xfrm>
              <a:off x="2758703" y="4424203"/>
              <a:ext cx="1080000" cy="360000"/>
            </a:xfrm>
            <a:prstGeom prst="round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a:latin typeface="微软雅黑" panose="020B0503020204020204" charset="-122"/>
                  <a:ea typeface="微软雅黑" panose="020B0503020204020204" charset="-122"/>
                  <a:cs typeface="Verdana" panose="020B0604030504040204" pitchFamily="34" charset="0"/>
                </a:rPr>
                <a:t>Reduce</a:t>
              </a:r>
              <a:endParaRPr lang="en-US" altLang="zh-CN" sz="1665">
                <a:latin typeface="微软雅黑" panose="020B0503020204020204" charset="-122"/>
                <a:ea typeface="微软雅黑" panose="020B0503020204020204" charset="-122"/>
                <a:cs typeface="Verdana" panose="020B0604030504040204" pitchFamily="34" charset="0"/>
              </a:endParaRPr>
            </a:p>
          </p:txBody>
        </p:sp>
      </p:grpSp>
      <p:grpSp>
        <p:nvGrpSpPr>
          <p:cNvPr id="23" name="Group 6145"/>
          <p:cNvGrpSpPr/>
          <p:nvPr/>
        </p:nvGrpSpPr>
        <p:grpSpPr>
          <a:xfrm>
            <a:off x="2466251" y="4497313"/>
            <a:ext cx="1494669" cy="300000"/>
            <a:chOff x="2045100" y="5601340"/>
            <a:chExt cx="1793603" cy="360000"/>
          </a:xfrm>
        </p:grpSpPr>
        <p:sp>
          <p:nvSpPr>
            <p:cNvPr id="24" name="Rounded Rectangle 135"/>
            <p:cNvSpPr/>
            <p:nvPr/>
          </p:nvSpPr>
          <p:spPr>
            <a:xfrm>
              <a:off x="2045100" y="5601340"/>
              <a:ext cx="720000" cy="36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a:latin typeface="微软雅黑" panose="020B0503020204020204" charset="-122"/>
                  <a:ea typeface="微软雅黑" panose="020B0503020204020204" charset="-122"/>
                  <a:cs typeface="Verdana" panose="020B0604030504040204" pitchFamily="34" charset="0"/>
                </a:rPr>
                <a:t>Map</a:t>
              </a:r>
              <a:endParaRPr lang="en-US" altLang="zh-CN" sz="1665">
                <a:latin typeface="微软雅黑" panose="020B0503020204020204" charset="-122"/>
                <a:ea typeface="微软雅黑" panose="020B0503020204020204" charset="-122"/>
                <a:cs typeface="Verdana" panose="020B0604030504040204" pitchFamily="34" charset="0"/>
              </a:endParaRPr>
            </a:p>
          </p:txBody>
        </p:sp>
        <p:sp>
          <p:nvSpPr>
            <p:cNvPr id="25" name="Rounded Rectangle 152"/>
            <p:cNvSpPr/>
            <p:nvPr/>
          </p:nvSpPr>
          <p:spPr>
            <a:xfrm>
              <a:off x="2758703" y="5601340"/>
              <a:ext cx="1080000" cy="360000"/>
            </a:xfrm>
            <a:prstGeom prst="round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a:latin typeface="微软雅黑" panose="020B0503020204020204" charset="-122"/>
                  <a:ea typeface="微软雅黑" panose="020B0503020204020204" charset="-122"/>
                  <a:cs typeface="Verdana" panose="020B0604030504040204" pitchFamily="34" charset="0"/>
                </a:rPr>
                <a:t>Reduce</a:t>
              </a:r>
              <a:endParaRPr lang="en-US" altLang="zh-CN" sz="1665">
                <a:latin typeface="微软雅黑" panose="020B0503020204020204" charset="-122"/>
                <a:ea typeface="微软雅黑" panose="020B0503020204020204" charset="-122"/>
                <a:cs typeface="Verdana" panose="020B0604030504040204" pitchFamily="34" charset="0"/>
              </a:endParaRPr>
            </a:p>
          </p:txBody>
        </p:sp>
      </p:grpSp>
      <p:cxnSp>
        <p:nvCxnSpPr>
          <p:cNvPr id="26" name="Straight Arrow Connector 173"/>
          <p:cNvCxnSpPr>
            <a:stCxn id="8" idx="3"/>
          </p:cNvCxnSpPr>
          <p:nvPr/>
        </p:nvCxnSpPr>
        <p:spPr>
          <a:xfrm flipV="1">
            <a:off x="1933500" y="3114030"/>
            <a:ext cx="532750" cy="365667"/>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7" name="Rectangle 174"/>
          <p:cNvSpPr/>
          <p:nvPr/>
        </p:nvSpPr>
        <p:spPr>
          <a:xfrm>
            <a:off x="4254500" y="2687030"/>
            <a:ext cx="600000" cy="30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a:latin typeface="微软雅黑" panose="020B0503020204020204" charset="-122"/>
                <a:ea typeface="微软雅黑" panose="020B0503020204020204" charset="-122"/>
                <a:cs typeface="Verdana" panose="020B0604030504040204" pitchFamily="34" charset="0"/>
              </a:rPr>
              <a:t>Data</a:t>
            </a:r>
            <a:endParaRPr lang="en-US" altLang="zh-CN" sz="1665">
              <a:latin typeface="微软雅黑" panose="020B0503020204020204" charset="-122"/>
              <a:ea typeface="微软雅黑" panose="020B0503020204020204" charset="-122"/>
              <a:cs typeface="Verdana" panose="020B0604030504040204" pitchFamily="34" charset="0"/>
            </a:endParaRPr>
          </a:p>
        </p:txBody>
      </p:sp>
      <p:sp>
        <p:nvSpPr>
          <p:cNvPr id="28" name="Rectangle 175"/>
          <p:cNvSpPr/>
          <p:nvPr/>
        </p:nvSpPr>
        <p:spPr>
          <a:xfrm>
            <a:off x="4254500" y="3317650"/>
            <a:ext cx="600000" cy="30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a:latin typeface="微软雅黑" panose="020B0503020204020204" charset="-122"/>
                <a:ea typeface="微软雅黑" panose="020B0503020204020204" charset="-122"/>
                <a:cs typeface="Verdana" panose="020B0604030504040204" pitchFamily="34" charset="0"/>
              </a:rPr>
              <a:t>Data</a:t>
            </a:r>
            <a:endParaRPr lang="en-US" altLang="zh-CN" sz="1665">
              <a:latin typeface="微软雅黑" panose="020B0503020204020204" charset="-122"/>
              <a:ea typeface="微软雅黑" panose="020B0503020204020204" charset="-122"/>
              <a:cs typeface="Verdana" panose="020B0604030504040204" pitchFamily="34" charset="0"/>
            </a:endParaRPr>
          </a:p>
        </p:txBody>
      </p:sp>
      <p:sp>
        <p:nvSpPr>
          <p:cNvPr id="29" name="Rectangle 176"/>
          <p:cNvSpPr/>
          <p:nvPr/>
        </p:nvSpPr>
        <p:spPr>
          <a:xfrm>
            <a:off x="4254500" y="3830030"/>
            <a:ext cx="600000" cy="30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a:latin typeface="微软雅黑" panose="020B0503020204020204" charset="-122"/>
                <a:ea typeface="微软雅黑" panose="020B0503020204020204" charset="-122"/>
                <a:cs typeface="Verdana" panose="020B0604030504040204" pitchFamily="34" charset="0"/>
              </a:rPr>
              <a:t>Data</a:t>
            </a:r>
            <a:endParaRPr lang="en-US" altLang="zh-CN" sz="1665">
              <a:latin typeface="微软雅黑" panose="020B0503020204020204" charset="-122"/>
              <a:ea typeface="微软雅黑" panose="020B0503020204020204" charset="-122"/>
              <a:cs typeface="Verdana" panose="020B0604030504040204" pitchFamily="34" charset="0"/>
            </a:endParaRPr>
          </a:p>
        </p:txBody>
      </p:sp>
      <p:sp>
        <p:nvSpPr>
          <p:cNvPr id="30" name="Rectangle 177"/>
          <p:cNvSpPr/>
          <p:nvPr/>
        </p:nvSpPr>
        <p:spPr>
          <a:xfrm>
            <a:off x="4254500" y="4736530"/>
            <a:ext cx="600000" cy="30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a:latin typeface="微软雅黑" panose="020B0503020204020204" charset="-122"/>
                <a:ea typeface="微软雅黑" panose="020B0503020204020204" charset="-122"/>
                <a:cs typeface="Verdana" panose="020B0604030504040204" pitchFamily="34" charset="0"/>
              </a:rPr>
              <a:t>Data</a:t>
            </a:r>
            <a:endParaRPr lang="en-US" altLang="zh-CN" sz="1665">
              <a:latin typeface="微软雅黑" panose="020B0503020204020204" charset="-122"/>
              <a:ea typeface="微软雅黑" panose="020B0503020204020204" charset="-122"/>
              <a:cs typeface="Verdana" panose="020B0604030504040204" pitchFamily="34" charset="0"/>
            </a:endParaRPr>
          </a:p>
        </p:txBody>
      </p:sp>
      <p:grpSp>
        <p:nvGrpSpPr>
          <p:cNvPr id="31" name="Group 6149"/>
          <p:cNvGrpSpPr/>
          <p:nvPr/>
        </p:nvGrpSpPr>
        <p:grpSpPr>
          <a:xfrm>
            <a:off x="5363331" y="2834284"/>
            <a:ext cx="1494669" cy="300000"/>
            <a:chOff x="5550300" y="3605705"/>
            <a:chExt cx="1793603" cy="360000"/>
          </a:xfrm>
        </p:grpSpPr>
        <p:sp>
          <p:nvSpPr>
            <p:cNvPr id="32" name="Rounded Rectangle 179"/>
            <p:cNvSpPr/>
            <p:nvPr/>
          </p:nvSpPr>
          <p:spPr>
            <a:xfrm>
              <a:off x="5550300" y="3605705"/>
              <a:ext cx="720000" cy="36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a:latin typeface="微软雅黑" panose="020B0503020204020204" charset="-122"/>
                  <a:ea typeface="微软雅黑" panose="020B0503020204020204" charset="-122"/>
                  <a:cs typeface="Verdana" panose="020B0604030504040204" pitchFamily="34" charset="0"/>
                </a:rPr>
                <a:t>Map</a:t>
              </a:r>
              <a:endParaRPr lang="en-US" altLang="zh-CN" sz="1665">
                <a:latin typeface="微软雅黑" panose="020B0503020204020204" charset="-122"/>
                <a:ea typeface="微软雅黑" panose="020B0503020204020204" charset="-122"/>
                <a:cs typeface="Verdana" panose="020B0604030504040204" pitchFamily="34" charset="0"/>
              </a:endParaRPr>
            </a:p>
          </p:txBody>
        </p:sp>
        <p:sp>
          <p:nvSpPr>
            <p:cNvPr id="33" name="Rounded Rectangle 182"/>
            <p:cNvSpPr/>
            <p:nvPr/>
          </p:nvSpPr>
          <p:spPr>
            <a:xfrm>
              <a:off x="6263903" y="3605705"/>
              <a:ext cx="1080000" cy="360000"/>
            </a:xfrm>
            <a:prstGeom prst="round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a:latin typeface="微软雅黑" panose="020B0503020204020204" charset="-122"/>
                  <a:ea typeface="微软雅黑" panose="020B0503020204020204" charset="-122"/>
                  <a:cs typeface="Verdana" panose="020B0604030504040204" pitchFamily="34" charset="0"/>
                </a:rPr>
                <a:t>Reduce</a:t>
              </a:r>
              <a:endParaRPr lang="en-US" altLang="zh-CN" sz="1665">
                <a:latin typeface="微软雅黑" panose="020B0503020204020204" charset="-122"/>
                <a:ea typeface="微软雅黑" panose="020B0503020204020204" charset="-122"/>
                <a:cs typeface="Verdana" panose="020B0604030504040204" pitchFamily="34" charset="0"/>
              </a:endParaRPr>
            </a:p>
          </p:txBody>
        </p:sp>
      </p:grpSp>
      <p:cxnSp>
        <p:nvCxnSpPr>
          <p:cNvPr id="34" name="Straight Arrow Connector 183"/>
          <p:cNvCxnSpPr>
            <a:stCxn id="27" idx="3"/>
            <a:endCxn id="32" idx="1"/>
          </p:cNvCxnSpPr>
          <p:nvPr/>
        </p:nvCxnSpPr>
        <p:spPr>
          <a:xfrm>
            <a:off x="4854500" y="2837031"/>
            <a:ext cx="508831" cy="147254"/>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184"/>
          <p:cNvCxnSpPr>
            <a:stCxn id="28" idx="3"/>
            <a:endCxn id="39" idx="1"/>
          </p:cNvCxnSpPr>
          <p:nvPr/>
        </p:nvCxnSpPr>
        <p:spPr>
          <a:xfrm>
            <a:off x="4854500" y="3467650"/>
            <a:ext cx="508831" cy="195411"/>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186"/>
          <p:cNvCxnSpPr>
            <a:stCxn id="30" idx="3"/>
          </p:cNvCxnSpPr>
          <p:nvPr/>
        </p:nvCxnSpPr>
        <p:spPr>
          <a:xfrm flipV="1">
            <a:off x="4854500" y="4320530"/>
            <a:ext cx="508831" cy="56600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87"/>
          <p:cNvCxnSpPr>
            <a:stCxn id="29" idx="3"/>
          </p:cNvCxnSpPr>
          <p:nvPr/>
        </p:nvCxnSpPr>
        <p:spPr>
          <a:xfrm>
            <a:off x="4854500" y="3980030"/>
            <a:ext cx="508831" cy="9525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38" name="Group 6152"/>
          <p:cNvGrpSpPr/>
          <p:nvPr/>
        </p:nvGrpSpPr>
        <p:grpSpPr>
          <a:xfrm>
            <a:off x="5363331" y="3504319"/>
            <a:ext cx="1494669" cy="308742"/>
            <a:chOff x="5550300" y="4409747"/>
            <a:chExt cx="1793603" cy="370490"/>
          </a:xfrm>
        </p:grpSpPr>
        <p:sp>
          <p:nvSpPr>
            <p:cNvPr id="39" name="Rounded Rectangle 180"/>
            <p:cNvSpPr/>
            <p:nvPr/>
          </p:nvSpPr>
          <p:spPr>
            <a:xfrm>
              <a:off x="5550300" y="4420237"/>
              <a:ext cx="720000" cy="36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a:latin typeface="微软雅黑" panose="020B0503020204020204" charset="-122"/>
                  <a:ea typeface="微软雅黑" panose="020B0503020204020204" charset="-122"/>
                  <a:cs typeface="Verdana" panose="020B0604030504040204" pitchFamily="34" charset="0"/>
                </a:rPr>
                <a:t>Map</a:t>
              </a:r>
              <a:endParaRPr lang="en-US" altLang="zh-CN" sz="1665">
                <a:latin typeface="微软雅黑" panose="020B0503020204020204" charset="-122"/>
                <a:ea typeface="微软雅黑" panose="020B0503020204020204" charset="-122"/>
                <a:cs typeface="Verdana" panose="020B0604030504040204" pitchFamily="34" charset="0"/>
              </a:endParaRPr>
            </a:p>
          </p:txBody>
        </p:sp>
        <p:sp>
          <p:nvSpPr>
            <p:cNvPr id="40" name="Rounded Rectangle 188"/>
            <p:cNvSpPr/>
            <p:nvPr/>
          </p:nvSpPr>
          <p:spPr>
            <a:xfrm>
              <a:off x="6263903" y="4409747"/>
              <a:ext cx="1080000" cy="360000"/>
            </a:xfrm>
            <a:prstGeom prst="round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a:latin typeface="微软雅黑" panose="020B0503020204020204" charset="-122"/>
                  <a:ea typeface="微软雅黑" panose="020B0503020204020204" charset="-122"/>
                  <a:cs typeface="Verdana" panose="020B0604030504040204" pitchFamily="34" charset="0"/>
                </a:rPr>
                <a:t>Reduce</a:t>
              </a:r>
              <a:endParaRPr lang="en-US" altLang="zh-CN" sz="1665">
                <a:latin typeface="微软雅黑" panose="020B0503020204020204" charset="-122"/>
                <a:ea typeface="微软雅黑" panose="020B0503020204020204" charset="-122"/>
                <a:cs typeface="Verdana" panose="020B0604030504040204" pitchFamily="34" charset="0"/>
              </a:endParaRPr>
            </a:p>
          </p:txBody>
        </p:sp>
      </p:grpSp>
      <p:grpSp>
        <p:nvGrpSpPr>
          <p:cNvPr id="41" name="Group 6151"/>
          <p:cNvGrpSpPr/>
          <p:nvPr/>
        </p:nvGrpSpPr>
        <p:grpSpPr>
          <a:xfrm>
            <a:off x="5363331" y="4020530"/>
            <a:ext cx="1494669" cy="300000"/>
            <a:chOff x="5550300" y="5029200"/>
            <a:chExt cx="1793603" cy="360000"/>
          </a:xfrm>
        </p:grpSpPr>
        <p:sp>
          <p:nvSpPr>
            <p:cNvPr id="42" name="Rounded Rectangle 181"/>
            <p:cNvSpPr/>
            <p:nvPr/>
          </p:nvSpPr>
          <p:spPr>
            <a:xfrm>
              <a:off x="5550300" y="5029200"/>
              <a:ext cx="720000" cy="36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a:latin typeface="微软雅黑" panose="020B0503020204020204" charset="-122"/>
                  <a:ea typeface="微软雅黑" panose="020B0503020204020204" charset="-122"/>
                  <a:cs typeface="Verdana" panose="020B0604030504040204" pitchFamily="34" charset="0"/>
                </a:rPr>
                <a:t>Map</a:t>
              </a:r>
              <a:endParaRPr lang="en-US" altLang="zh-CN" sz="1665">
                <a:latin typeface="微软雅黑" panose="020B0503020204020204" charset="-122"/>
                <a:ea typeface="微软雅黑" panose="020B0503020204020204" charset="-122"/>
                <a:cs typeface="Verdana" panose="020B0604030504040204" pitchFamily="34" charset="0"/>
              </a:endParaRPr>
            </a:p>
          </p:txBody>
        </p:sp>
        <p:sp>
          <p:nvSpPr>
            <p:cNvPr id="43" name="Rounded Rectangle 189"/>
            <p:cNvSpPr/>
            <p:nvPr/>
          </p:nvSpPr>
          <p:spPr>
            <a:xfrm>
              <a:off x="6263903" y="5029200"/>
              <a:ext cx="1080000" cy="360000"/>
            </a:xfrm>
            <a:prstGeom prst="round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a:latin typeface="微软雅黑" panose="020B0503020204020204" charset="-122"/>
                  <a:ea typeface="微软雅黑" panose="020B0503020204020204" charset="-122"/>
                  <a:cs typeface="Verdana" panose="020B0604030504040204" pitchFamily="34" charset="0"/>
                </a:rPr>
                <a:t>Reduce</a:t>
              </a:r>
              <a:endParaRPr lang="en-US" altLang="zh-CN" sz="1665">
                <a:latin typeface="微软雅黑" panose="020B0503020204020204" charset="-122"/>
                <a:ea typeface="微软雅黑" panose="020B0503020204020204" charset="-122"/>
                <a:cs typeface="Verdana" panose="020B0604030504040204" pitchFamily="34" charset="0"/>
              </a:endParaRPr>
            </a:p>
          </p:txBody>
        </p:sp>
      </p:grpSp>
      <p:cxnSp>
        <p:nvCxnSpPr>
          <p:cNvPr id="44" name="Straight Arrow Connector 190"/>
          <p:cNvCxnSpPr>
            <a:stCxn id="28" idx="3"/>
          </p:cNvCxnSpPr>
          <p:nvPr/>
        </p:nvCxnSpPr>
        <p:spPr>
          <a:xfrm flipV="1">
            <a:off x="4854500" y="3114030"/>
            <a:ext cx="508831" cy="35362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191"/>
          <p:cNvCxnSpPr>
            <a:stCxn id="22" idx="3"/>
            <a:endCxn id="28" idx="1"/>
          </p:cNvCxnSpPr>
          <p:nvPr/>
        </p:nvCxnSpPr>
        <p:spPr>
          <a:xfrm flipV="1">
            <a:off x="3960920" y="3467650"/>
            <a:ext cx="293581" cy="198716"/>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192"/>
          <p:cNvCxnSpPr>
            <a:stCxn id="22" idx="3"/>
            <a:endCxn id="29" idx="1"/>
          </p:cNvCxnSpPr>
          <p:nvPr/>
        </p:nvCxnSpPr>
        <p:spPr>
          <a:xfrm>
            <a:off x="3960920" y="3666366"/>
            <a:ext cx="293581" cy="313664"/>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193"/>
          <p:cNvCxnSpPr>
            <a:stCxn id="25" idx="3"/>
            <a:endCxn id="30" idx="1"/>
          </p:cNvCxnSpPr>
          <p:nvPr/>
        </p:nvCxnSpPr>
        <p:spPr>
          <a:xfrm>
            <a:off x="3960920" y="4647313"/>
            <a:ext cx="293581" cy="239217"/>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194"/>
          <p:cNvCxnSpPr>
            <a:stCxn id="14" idx="3"/>
            <a:endCxn id="27" idx="1"/>
          </p:cNvCxnSpPr>
          <p:nvPr/>
        </p:nvCxnSpPr>
        <p:spPr>
          <a:xfrm flipV="1">
            <a:off x="3960920" y="2837030"/>
            <a:ext cx="293581" cy="159301"/>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195"/>
          <p:cNvCxnSpPr>
            <a:stCxn id="14" idx="3"/>
            <a:endCxn id="28" idx="1"/>
          </p:cNvCxnSpPr>
          <p:nvPr/>
        </p:nvCxnSpPr>
        <p:spPr>
          <a:xfrm>
            <a:off x="3960920" y="2996331"/>
            <a:ext cx="293581" cy="471319"/>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50" name="Group 6150"/>
          <p:cNvGrpSpPr/>
          <p:nvPr/>
        </p:nvGrpSpPr>
        <p:grpSpPr>
          <a:xfrm>
            <a:off x="5363331" y="4609530"/>
            <a:ext cx="1494669" cy="300000"/>
            <a:chOff x="5521597" y="5736000"/>
            <a:chExt cx="1793603" cy="360000"/>
          </a:xfrm>
        </p:grpSpPr>
        <p:sp>
          <p:nvSpPr>
            <p:cNvPr id="51" name="Rounded Rectangle 196"/>
            <p:cNvSpPr/>
            <p:nvPr/>
          </p:nvSpPr>
          <p:spPr>
            <a:xfrm>
              <a:off x="5521597" y="5736000"/>
              <a:ext cx="720000" cy="36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a:latin typeface="微软雅黑" panose="020B0503020204020204" charset="-122"/>
                  <a:ea typeface="微软雅黑" panose="020B0503020204020204" charset="-122"/>
                  <a:cs typeface="Verdana" panose="020B0604030504040204" pitchFamily="34" charset="0"/>
                </a:rPr>
                <a:t>Map</a:t>
              </a:r>
              <a:endParaRPr lang="en-US" altLang="zh-CN" sz="1665">
                <a:latin typeface="微软雅黑" panose="020B0503020204020204" charset="-122"/>
                <a:ea typeface="微软雅黑" panose="020B0503020204020204" charset="-122"/>
                <a:cs typeface="Verdana" panose="020B0604030504040204" pitchFamily="34" charset="0"/>
              </a:endParaRPr>
            </a:p>
          </p:txBody>
        </p:sp>
        <p:sp>
          <p:nvSpPr>
            <p:cNvPr id="52" name="Rounded Rectangle 197"/>
            <p:cNvSpPr/>
            <p:nvPr/>
          </p:nvSpPr>
          <p:spPr>
            <a:xfrm>
              <a:off x="6235200" y="5736000"/>
              <a:ext cx="1080000" cy="360000"/>
            </a:xfrm>
            <a:prstGeom prst="round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a:latin typeface="微软雅黑" panose="020B0503020204020204" charset="-122"/>
                  <a:ea typeface="微软雅黑" panose="020B0503020204020204" charset="-122"/>
                  <a:cs typeface="Verdana" panose="020B0604030504040204" pitchFamily="34" charset="0"/>
                </a:rPr>
                <a:t>Reduce</a:t>
              </a:r>
              <a:endParaRPr lang="en-US" altLang="zh-CN" sz="1665">
                <a:latin typeface="微软雅黑" panose="020B0503020204020204" charset="-122"/>
                <a:ea typeface="微软雅黑" panose="020B0503020204020204" charset="-122"/>
                <a:cs typeface="Verdana" panose="020B0604030504040204" pitchFamily="34" charset="0"/>
              </a:endParaRPr>
            </a:p>
          </p:txBody>
        </p:sp>
      </p:grpSp>
      <p:cxnSp>
        <p:nvCxnSpPr>
          <p:cNvPr id="53" name="Straight Arrow Connector 198"/>
          <p:cNvCxnSpPr>
            <a:stCxn id="30" idx="3"/>
            <a:endCxn id="51" idx="1"/>
          </p:cNvCxnSpPr>
          <p:nvPr/>
        </p:nvCxnSpPr>
        <p:spPr>
          <a:xfrm flipV="1">
            <a:off x="4854500" y="4759530"/>
            <a:ext cx="508831" cy="12700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4" name="Rectangle 207"/>
          <p:cNvSpPr/>
          <p:nvPr/>
        </p:nvSpPr>
        <p:spPr>
          <a:xfrm>
            <a:off x="7282348" y="3114030"/>
            <a:ext cx="600000" cy="30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a:latin typeface="微软雅黑" panose="020B0503020204020204" charset="-122"/>
                <a:ea typeface="微软雅黑" panose="020B0503020204020204" charset="-122"/>
                <a:cs typeface="Verdana" panose="020B0604030504040204" pitchFamily="34" charset="0"/>
              </a:rPr>
              <a:t>Data</a:t>
            </a:r>
            <a:endParaRPr lang="en-US" altLang="zh-CN" sz="1665">
              <a:latin typeface="微软雅黑" panose="020B0503020204020204" charset="-122"/>
              <a:ea typeface="微软雅黑" panose="020B0503020204020204" charset="-122"/>
              <a:cs typeface="Verdana" panose="020B0604030504040204" pitchFamily="34" charset="0"/>
            </a:endParaRPr>
          </a:p>
        </p:txBody>
      </p:sp>
      <p:sp>
        <p:nvSpPr>
          <p:cNvPr id="55" name="Rectangle 208"/>
          <p:cNvSpPr/>
          <p:nvPr/>
        </p:nvSpPr>
        <p:spPr>
          <a:xfrm>
            <a:off x="7282348" y="4020530"/>
            <a:ext cx="600000" cy="30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65">
                <a:latin typeface="微软雅黑" panose="020B0503020204020204" charset="-122"/>
                <a:ea typeface="微软雅黑" panose="020B0503020204020204" charset="-122"/>
                <a:cs typeface="Verdana" panose="020B0604030504040204" pitchFamily="34" charset="0"/>
              </a:rPr>
              <a:t>Data</a:t>
            </a:r>
            <a:endParaRPr lang="en-US" altLang="zh-CN" sz="1665">
              <a:latin typeface="微软雅黑" panose="020B0503020204020204" charset="-122"/>
              <a:ea typeface="微软雅黑" panose="020B0503020204020204" charset="-122"/>
              <a:cs typeface="Verdana" panose="020B0604030504040204" pitchFamily="34" charset="0"/>
            </a:endParaRPr>
          </a:p>
        </p:txBody>
      </p:sp>
      <p:cxnSp>
        <p:nvCxnSpPr>
          <p:cNvPr id="56" name="Straight Arrow Connector 209"/>
          <p:cNvCxnSpPr>
            <a:stCxn id="33" idx="3"/>
            <a:endCxn id="54" idx="1"/>
          </p:cNvCxnSpPr>
          <p:nvPr/>
        </p:nvCxnSpPr>
        <p:spPr>
          <a:xfrm>
            <a:off x="6858000" y="2984285"/>
            <a:ext cx="424348" cy="279746"/>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212"/>
          <p:cNvCxnSpPr>
            <a:stCxn id="40" idx="3"/>
          </p:cNvCxnSpPr>
          <p:nvPr/>
        </p:nvCxnSpPr>
        <p:spPr>
          <a:xfrm flipV="1">
            <a:off x="6858000" y="3414031"/>
            <a:ext cx="424348" cy="240289"/>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215"/>
          <p:cNvCxnSpPr>
            <a:stCxn id="43" idx="3"/>
            <a:endCxn id="55" idx="1"/>
          </p:cNvCxnSpPr>
          <p:nvPr/>
        </p:nvCxnSpPr>
        <p:spPr>
          <a:xfrm>
            <a:off x="6858000" y="4170530"/>
            <a:ext cx="424348" cy="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218"/>
          <p:cNvCxnSpPr>
            <a:stCxn id="52" idx="3"/>
          </p:cNvCxnSpPr>
          <p:nvPr/>
        </p:nvCxnSpPr>
        <p:spPr>
          <a:xfrm flipV="1">
            <a:off x="6858000" y="4320530"/>
            <a:ext cx="424348" cy="43900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0" name="Rectangle 234"/>
          <p:cNvSpPr/>
          <p:nvPr/>
        </p:nvSpPr>
        <p:spPr bwMode="auto">
          <a:xfrm rot="5400000">
            <a:off x="1186523" y="3626272"/>
            <a:ext cx="2490000" cy="471019"/>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p>
            <a:pPr algn="ctr"/>
            <a:r>
              <a:rPr lang="en-US" sz="2665">
                <a:effectLst>
                  <a:outerShdw blurRad="38100" dist="38100" dir="2700000" algn="tl">
                    <a:srgbClr val="000000">
                      <a:alpha val="43137"/>
                    </a:srgbClr>
                  </a:outerShdw>
                </a:effectLst>
                <a:latin typeface="微软雅黑" panose="020B0503020204020204" charset="-122"/>
                <a:ea typeface="微软雅黑" panose="020B0503020204020204" charset="-122"/>
              </a:rPr>
              <a:t>Startup Penalty</a:t>
            </a:r>
            <a:endParaRPr lang="en-US" sz="2665">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1" name="Rectangle 235"/>
          <p:cNvSpPr/>
          <p:nvPr/>
        </p:nvSpPr>
        <p:spPr bwMode="auto">
          <a:xfrm rot="5400000">
            <a:off x="2804978" y="3641418"/>
            <a:ext cx="2100000" cy="440726"/>
          </a:xfrm>
          <a:prstGeom prst="rect">
            <a:avLst/>
          </a:prstGeom>
          <a:solidFill>
            <a:srgbClr val="F5FED6"/>
          </a:solidFill>
          <a:effectLst>
            <a:outerShdw blurRad="63500" sx="102000" sy="102000" algn="ctr" rotWithShape="0">
              <a:prstClr val="black">
                <a:alpha val="40000"/>
              </a:prstClr>
            </a:outerShdw>
          </a:effectLst>
        </p:spPr>
        <p:txBody>
          <a:bodyPr wrap="square" lIns="60000" tIns="0" rIns="60000" bIns="30000">
            <a:spAutoFit/>
          </a:bodyPr>
          <a:lstStyle/>
          <a:p>
            <a:pPr algn="ctr"/>
            <a:r>
              <a:rPr lang="en-US" sz="2665">
                <a:effectLst>
                  <a:outerShdw blurRad="38100" dist="38100" dir="2700000" algn="tl">
                    <a:srgbClr val="000000">
                      <a:alpha val="43137"/>
                    </a:srgbClr>
                  </a:outerShdw>
                </a:effectLst>
                <a:latin typeface="微软雅黑" panose="020B0503020204020204" charset="-122"/>
                <a:ea typeface="微软雅黑" panose="020B0503020204020204" charset="-122"/>
              </a:rPr>
              <a:t>Disk Penalty</a:t>
            </a:r>
            <a:endParaRPr lang="en-US" sz="2665">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2" name="Rectangle 236"/>
          <p:cNvSpPr/>
          <p:nvPr/>
        </p:nvSpPr>
        <p:spPr bwMode="auto">
          <a:xfrm rot="5400000">
            <a:off x="4171023" y="3626272"/>
            <a:ext cx="2490000" cy="471019"/>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p>
            <a:pPr algn="ctr"/>
            <a:r>
              <a:rPr lang="en-US" sz="2665">
                <a:effectLst>
                  <a:outerShdw blurRad="38100" dist="38100" dir="2700000" algn="tl">
                    <a:srgbClr val="000000">
                      <a:alpha val="43137"/>
                    </a:srgbClr>
                  </a:outerShdw>
                </a:effectLst>
                <a:latin typeface="微软雅黑" panose="020B0503020204020204" charset="-122"/>
                <a:ea typeface="微软雅黑" panose="020B0503020204020204" charset="-122"/>
              </a:rPr>
              <a:t>Startup Penalty</a:t>
            </a:r>
            <a:endParaRPr lang="en-US" sz="2665">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3" name="Rectangle 237"/>
          <p:cNvSpPr/>
          <p:nvPr/>
        </p:nvSpPr>
        <p:spPr bwMode="auto">
          <a:xfrm rot="5400000">
            <a:off x="5826522" y="3641418"/>
            <a:ext cx="2100000" cy="440726"/>
          </a:xfrm>
          <a:prstGeom prst="rect">
            <a:avLst/>
          </a:prstGeom>
          <a:solidFill>
            <a:srgbClr val="F5FED6"/>
          </a:solidFill>
          <a:effectLst>
            <a:outerShdw blurRad="63500" sx="102000" sy="102000" algn="ctr" rotWithShape="0">
              <a:prstClr val="black">
                <a:alpha val="40000"/>
              </a:prstClr>
            </a:outerShdw>
          </a:effectLst>
        </p:spPr>
        <p:txBody>
          <a:bodyPr wrap="square" lIns="60000" tIns="0" rIns="60000" bIns="30000">
            <a:spAutoFit/>
          </a:bodyPr>
          <a:lstStyle/>
          <a:p>
            <a:pPr algn="ctr"/>
            <a:r>
              <a:rPr lang="en-US" sz="2665">
                <a:effectLst>
                  <a:outerShdw blurRad="38100" dist="38100" dir="2700000" algn="tl">
                    <a:srgbClr val="000000">
                      <a:alpha val="43137"/>
                    </a:srgbClr>
                  </a:outerShdw>
                </a:effectLst>
                <a:latin typeface="微软雅黑" panose="020B0503020204020204" charset="-122"/>
                <a:ea typeface="微软雅黑" panose="020B0503020204020204" charset="-122"/>
              </a:rPr>
              <a:t>Disk Penalty</a:t>
            </a:r>
            <a:endParaRPr lang="en-US" sz="2665">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4" name="左大括号 63"/>
          <p:cNvSpPr/>
          <p:nvPr/>
        </p:nvSpPr>
        <p:spPr>
          <a:xfrm rot="5400000">
            <a:off x="2443414" y="1294509"/>
            <a:ext cx="255113" cy="2127288"/>
          </a:xfrm>
          <a:prstGeom prst="leftBrace">
            <a:avLst>
              <a:gd name="adj1" fmla="val 5145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latin typeface="微软雅黑" panose="020B0503020204020204" charset="-122"/>
              <a:ea typeface="微软雅黑" panose="020B0503020204020204" charset="-122"/>
            </a:endParaRPr>
          </a:p>
        </p:txBody>
      </p:sp>
      <p:sp>
        <p:nvSpPr>
          <p:cNvPr id="65" name="TextBox 172"/>
          <p:cNvSpPr txBox="1"/>
          <p:nvPr/>
        </p:nvSpPr>
        <p:spPr>
          <a:xfrm>
            <a:off x="2285475" y="1939814"/>
            <a:ext cx="570990" cy="323165"/>
          </a:xfrm>
          <a:prstGeom prst="rect">
            <a:avLst/>
          </a:prstGeom>
          <a:noFill/>
        </p:spPr>
        <p:txBody>
          <a:bodyPr wrap="none" rtlCol="0">
            <a:spAutoFit/>
          </a:bodyPr>
          <a:lstStyle/>
          <a:p>
            <a:pPr algn="ctr"/>
            <a:r>
              <a:rPr lang="en-US" sz="1500" dirty="0">
                <a:effectLst>
                  <a:outerShdw blurRad="38100" dist="38100" dir="2700000" algn="tl">
                    <a:srgbClr val="000000">
                      <a:alpha val="43137"/>
                    </a:srgbClr>
                  </a:outerShdw>
                </a:effectLst>
                <a:latin typeface="微软雅黑" panose="020B0503020204020204" charset="-122"/>
                <a:ea typeface="微软雅黑" panose="020B0503020204020204" charset="-122"/>
              </a:rPr>
              <a:t>Awk</a:t>
            </a:r>
            <a:endParaRPr lang="en-US" sz="1500"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6" name="左大括号 65"/>
          <p:cNvSpPr/>
          <p:nvPr/>
        </p:nvSpPr>
        <p:spPr>
          <a:xfrm rot="5400000">
            <a:off x="5701501" y="1294510"/>
            <a:ext cx="255113" cy="2127288"/>
          </a:xfrm>
          <a:prstGeom prst="leftBrace">
            <a:avLst>
              <a:gd name="adj1" fmla="val 4336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latin typeface="微软雅黑" panose="020B0503020204020204" charset="-122"/>
              <a:ea typeface="微软雅黑" panose="020B0503020204020204" charset="-122"/>
            </a:endParaRPr>
          </a:p>
        </p:txBody>
      </p:sp>
      <p:sp>
        <p:nvSpPr>
          <p:cNvPr id="67" name="TextBox 172"/>
          <p:cNvSpPr txBox="1"/>
          <p:nvPr/>
        </p:nvSpPr>
        <p:spPr>
          <a:xfrm>
            <a:off x="5576424" y="1939815"/>
            <a:ext cx="505267" cy="323165"/>
          </a:xfrm>
          <a:prstGeom prst="rect">
            <a:avLst/>
          </a:prstGeom>
          <a:noFill/>
        </p:spPr>
        <p:txBody>
          <a:bodyPr wrap="none" rtlCol="0">
            <a:spAutoFit/>
          </a:bodyPr>
          <a:lstStyle/>
          <a:p>
            <a:pPr algn="ctr"/>
            <a:r>
              <a:rPr lang="en-US" sz="1500" dirty="0">
                <a:effectLst>
                  <a:outerShdw blurRad="38100" dist="38100" dir="2700000" algn="tl">
                    <a:srgbClr val="000000">
                      <a:alpha val="43137"/>
                    </a:srgbClr>
                  </a:outerShdw>
                </a:effectLst>
                <a:latin typeface="微软雅黑" panose="020B0503020204020204" charset="-122"/>
                <a:ea typeface="微软雅黑" panose="020B0503020204020204" charset="-122"/>
              </a:rPr>
              <a:t>sort</a:t>
            </a:r>
            <a:endParaRPr lang="en-US" sz="1500"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8" name="TextBox 172"/>
          <p:cNvSpPr txBox="1"/>
          <p:nvPr/>
        </p:nvSpPr>
        <p:spPr>
          <a:xfrm>
            <a:off x="7049858" y="1718011"/>
            <a:ext cx="668774" cy="584775"/>
          </a:xfrm>
          <a:prstGeom prst="rect">
            <a:avLst/>
          </a:prstGeom>
          <a:noFill/>
        </p:spPr>
        <p:txBody>
          <a:bodyPr wrap="none" rtlCol="0">
            <a:spAutoFit/>
          </a:bodyPr>
          <a:lstStyle/>
          <a:p>
            <a:pPr algn="ctr"/>
            <a:r>
              <a:rPr lang="en-US" sz="3200" b="1" dirty="0">
                <a:effectLst>
                  <a:outerShdw blurRad="38100" dist="38100" dir="2700000" algn="tl">
                    <a:srgbClr val="000000">
                      <a:alpha val="43137"/>
                    </a:srgbClr>
                  </a:outerShdw>
                </a:effectLst>
                <a:latin typeface="微软雅黑" panose="020B0503020204020204" charset="-122"/>
                <a:ea typeface="微软雅黑" panose="020B0503020204020204" charset="-122"/>
              </a:rPr>
              <a:t>. . .</a:t>
            </a:r>
            <a:endParaRPr lang="en-US" sz="32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Sharding</a:t>
            </a:r>
            <a:r>
              <a:rPr kumimoji="1" lang="zh-CN" altLang="en-US" dirty="0"/>
              <a:t> </a:t>
            </a:r>
            <a:r>
              <a:rPr kumimoji="1" lang="en-US" altLang="zh-CN" dirty="0"/>
              <a:t>is</a:t>
            </a:r>
            <a:r>
              <a:rPr kumimoji="1" lang="zh-CN" altLang="en-US" dirty="0"/>
              <a:t> </a:t>
            </a:r>
            <a:r>
              <a:rPr kumimoji="1" lang="en-US" altLang="zh-CN" dirty="0"/>
              <a:t>critical</a:t>
            </a:r>
            <a:endParaRPr kumimoji="1" lang="zh-CN" altLang="en-US" dirty="0"/>
          </a:p>
        </p:txBody>
      </p:sp>
      <p:sp>
        <p:nvSpPr>
          <p:cNvPr id="3" name="内容占位符 2"/>
          <p:cNvSpPr>
            <a:spLocks noGrp="1"/>
          </p:cNvSpPr>
          <p:nvPr>
            <p:ph idx="1"/>
          </p:nvPr>
        </p:nvSpPr>
        <p:spPr>
          <a:xfrm>
            <a:off x="457200" y="1129308"/>
            <a:ext cx="4474840" cy="3771636"/>
          </a:xfrm>
        </p:spPr>
        <p:txBody>
          <a:bodyPr/>
          <a:lstStyle/>
          <a:p>
            <a:r>
              <a:rPr kumimoji="1" lang="en-US" altLang="zh-CN" dirty="0"/>
              <a:t>Example:</a:t>
            </a:r>
            <a:r>
              <a:rPr kumimoji="1" lang="zh-CN" altLang="en-US" dirty="0"/>
              <a:t> </a:t>
            </a:r>
            <a:r>
              <a:rPr kumimoji="1" lang="en-US" altLang="zh-CN" dirty="0"/>
              <a:t>Weibo’s</a:t>
            </a:r>
            <a:r>
              <a:rPr kumimoji="1" lang="zh-CN" altLang="en-US" dirty="0"/>
              <a:t> </a:t>
            </a:r>
            <a:r>
              <a:rPr kumimoji="1" lang="en-US" altLang="zh-CN" dirty="0"/>
              <a:t>user</a:t>
            </a:r>
            <a:r>
              <a:rPr kumimoji="1" lang="zh-CN" altLang="en-US" dirty="0"/>
              <a:t> </a:t>
            </a:r>
            <a:r>
              <a:rPr kumimoji="1" lang="en-US" altLang="zh-CN" dirty="0"/>
              <a:t>data</a:t>
            </a:r>
            <a:endParaRPr kumimoji="1" lang="en-US" altLang="zh-CN" dirty="0"/>
          </a:p>
          <a:p>
            <a:pPr lvl="1"/>
            <a:r>
              <a:rPr lang="en-US" altLang="zh-CN" dirty="0" err="1">
                <a:solidFill>
                  <a:srgbClr val="000000">
                    <a:lumMod val="75000"/>
                    <a:lumOff val="25000"/>
                  </a:srgbClr>
                </a:solidFill>
              </a:rPr>
              <a:t>Sharding</a:t>
            </a:r>
            <a:r>
              <a:rPr lang="zh-CN" altLang="en-US" dirty="0">
                <a:solidFill>
                  <a:srgbClr val="000000">
                    <a:lumMod val="75000"/>
                    <a:lumOff val="25000"/>
                  </a:srgbClr>
                </a:solidFill>
              </a:rPr>
              <a:t> </a:t>
            </a:r>
            <a:r>
              <a:rPr lang="en-US" altLang="zh-CN" dirty="0">
                <a:solidFill>
                  <a:srgbClr val="000000">
                    <a:lumMod val="75000"/>
                    <a:lumOff val="25000"/>
                  </a:srgbClr>
                </a:solidFill>
              </a:rPr>
              <a:t>by</a:t>
            </a:r>
            <a:r>
              <a:rPr lang="zh-CN" altLang="en-US" dirty="0">
                <a:solidFill>
                  <a:srgbClr val="000000">
                    <a:lumMod val="75000"/>
                    <a:lumOff val="25000"/>
                  </a:srgbClr>
                </a:solidFill>
              </a:rPr>
              <a:t> </a:t>
            </a:r>
            <a:r>
              <a:rPr lang="en-US" altLang="zh-CN" dirty="0">
                <a:solidFill>
                  <a:srgbClr val="000000">
                    <a:lumMod val="75000"/>
                    <a:lumOff val="25000"/>
                  </a:srgbClr>
                </a:solidFill>
              </a:rPr>
              <a:t>age?</a:t>
            </a:r>
            <a:endParaRPr lang="en-US" altLang="zh-CN" dirty="0">
              <a:solidFill>
                <a:srgbClr val="000000">
                  <a:lumMod val="75000"/>
                  <a:lumOff val="25000"/>
                </a:srgbClr>
              </a:solidFill>
            </a:endParaRPr>
          </a:p>
          <a:p>
            <a:pPr lvl="1"/>
            <a:r>
              <a:rPr lang="en-US" altLang="zh-CN" dirty="0">
                <a:solidFill>
                  <a:srgbClr val="000000">
                    <a:lumMod val="75000"/>
                    <a:lumOff val="25000"/>
                  </a:srgbClr>
                </a:solidFill>
              </a:rPr>
              <a:t>Most</a:t>
            </a:r>
            <a:r>
              <a:rPr lang="zh-CN" altLang="en-US" dirty="0">
                <a:solidFill>
                  <a:srgbClr val="000000">
                    <a:lumMod val="75000"/>
                    <a:lumOff val="25000"/>
                  </a:srgbClr>
                </a:solidFill>
              </a:rPr>
              <a:t> </a:t>
            </a:r>
            <a:r>
              <a:rPr lang="en-US" altLang="zh-CN" dirty="0">
                <a:solidFill>
                  <a:srgbClr val="000000">
                    <a:lumMod val="75000"/>
                    <a:lumOff val="25000"/>
                  </a:srgbClr>
                </a:solidFill>
              </a:rPr>
              <a:t>users</a:t>
            </a:r>
            <a:r>
              <a:rPr lang="zh-CN" altLang="en-US" dirty="0">
                <a:solidFill>
                  <a:srgbClr val="000000">
                    <a:lumMod val="75000"/>
                    <a:lumOff val="25000"/>
                  </a:srgbClr>
                </a:solidFill>
              </a:rPr>
              <a:t> </a:t>
            </a:r>
            <a:r>
              <a:rPr lang="en-US" altLang="zh-CN" dirty="0">
                <a:solidFill>
                  <a:srgbClr val="000000">
                    <a:lumMod val="75000"/>
                    <a:lumOff val="25000"/>
                  </a:srgbClr>
                </a:solidFill>
              </a:rPr>
              <a:t>in</a:t>
            </a:r>
            <a:r>
              <a:rPr lang="zh-CN" altLang="en-US" dirty="0">
                <a:solidFill>
                  <a:srgbClr val="000000">
                    <a:lumMod val="75000"/>
                    <a:lumOff val="25000"/>
                  </a:srgbClr>
                </a:solidFill>
              </a:rPr>
              <a:t> </a:t>
            </a:r>
            <a:r>
              <a:rPr lang="en-US" altLang="zh-CN" dirty="0">
                <a:solidFill>
                  <a:srgbClr val="000000">
                    <a:lumMod val="75000"/>
                    <a:lumOff val="25000"/>
                  </a:srgbClr>
                </a:solidFill>
              </a:rPr>
              <a:t>[20,30)</a:t>
            </a:r>
            <a:endParaRPr lang="en-US" altLang="zh-CN" dirty="0">
              <a:solidFill>
                <a:srgbClr val="000000">
                  <a:lumMod val="75000"/>
                  <a:lumOff val="25000"/>
                </a:srgbClr>
              </a:solidFill>
            </a:endParaRPr>
          </a:p>
          <a:p>
            <a:pPr lvl="1"/>
            <a:r>
              <a:rPr lang="en-US" altLang="zh-CN" dirty="0">
                <a:solidFill>
                  <a:srgbClr val="000000">
                    <a:lumMod val="75000"/>
                    <a:lumOff val="25000"/>
                  </a:srgbClr>
                </a:solidFill>
              </a:rPr>
              <a:t>Node-C</a:t>
            </a:r>
            <a:r>
              <a:rPr lang="zh-CN" altLang="en-US" dirty="0">
                <a:solidFill>
                  <a:srgbClr val="000000">
                    <a:lumMod val="75000"/>
                    <a:lumOff val="25000"/>
                  </a:srgbClr>
                </a:solidFill>
              </a:rPr>
              <a:t> </a:t>
            </a:r>
            <a:r>
              <a:rPr lang="en-US" altLang="zh-CN" dirty="0">
                <a:solidFill>
                  <a:srgbClr val="000000">
                    <a:lumMod val="75000"/>
                    <a:lumOff val="25000"/>
                  </a:srgbClr>
                </a:solidFill>
              </a:rPr>
              <a:t>becomes</a:t>
            </a:r>
            <a:r>
              <a:rPr lang="zh-CN" altLang="en-US" dirty="0">
                <a:solidFill>
                  <a:srgbClr val="000000">
                    <a:lumMod val="75000"/>
                    <a:lumOff val="25000"/>
                  </a:srgbClr>
                </a:solidFill>
              </a:rPr>
              <a:t> </a:t>
            </a:r>
            <a:r>
              <a:rPr lang="en-US" altLang="zh-CN" dirty="0">
                <a:solidFill>
                  <a:srgbClr val="000000">
                    <a:lumMod val="75000"/>
                    <a:lumOff val="25000"/>
                  </a:srgbClr>
                </a:solidFill>
              </a:rPr>
              <a:t>the</a:t>
            </a:r>
            <a:r>
              <a:rPr lang="zh-CN" altLang="en-US" dirty="0">
                <a:solidFill>
                  <a:srgbClr val="000000">
                    <a:lumMod val="75000"/>
                    <a:lumOff val="25000"/>
                  </a:srgbClr>
                </a:solidFill>
              </a:rPr>
              <a:t> </a:t>
            </a:r>
            <a:r>
              <a:rPr lang="en-US" altLang="zh-CN" dirty="0">
                <a:solidFill>
                  <a:srgbClr val="000000">
                    <a:lumMod val="75000"/>
                    <a:lumOff val="25000"/>
                  </a:srgbClr>
                </a:solidFill>
              </a:rPr>
              <a:t>straggler</a:t>
            </a:r>
            <a:endParaRPr lang="en-US" altLang="zh-CN" dirty="0">
              <a:solidFill>
                <a:srgbClr val="000000">
                  <a:lumMod val="75000"/>
                  <a:lumOff val="25000"/>
                </a:srgbClr>
              </a:solidFill>
            </a:endParaRPr>
          </a:p>
          <a:p>
            <a:pPr lvl="1"/>
            <a:r>
              <a:rPr lang="en-US" altLang="zh-CN" dirty="0">
                <a:solidFill>
                  <a:srgbClr val="000000">
                    <a:lumMod val="75000"/>
                    <a:lumOff val="25000"/>
                  </a:srgbClr>
                </a:solidFill>
              </a:rPr>
              <a:t>How</a:t>
            </a:r>
            <a:r>
              <a:rPr lang="zh-CN" altLang="en-US" dirty="0">
                <a:solidFill>
                  <a:srgbClr val="000000">
                    <a:lumMod val="75000"/>
                    <a:lumOff val="25000"/>
                  </a:srgbClr>
                </a:solidFill>
              </a:rPr>
              <a:t> </a:t>
            </a:r>
            <a:r>
              <a:rPr lang="en-US" altLang="zh-CN" dirty="0">
                <a:solidFill>
                  <a:srgbClr val="000000">
                    <a:lumMod val="75000"/>
                    <a:lumOff val="25000"/>
                  </a:srgbClr>
                </a:solidFill>
              </a:rPr>
              <a:t>to</a:t>
            </a:r>
            <a:r>
              <a:rPr lang="zh-CN" altLang="en-US" dirty="0">
                <a:solidFill>
                  <a:srgbClr val="000000">
                    <a:lumMod val="75000"/>
                    <a:lumOff val="25000"/>
                  </a:srgbClr>
                </a:solidFill>
              </a:rPr>
              <a:t> </a:t>
            </a:r>
            <a:r>
              <a:rPr lang="en-US" altLang="zh-CN" dirty="0">
                <a:solidFill>
                  <a:srgbClr val="000000">
                    <a:lumMod val="75000"/>
                    <a:lumOff val="25000"/>
                  </a:srgbClr>
                </a:solidFill>
              </a:rPr>
              <a:t>shard</a:t>
            </a:r>
            <a:r>
              <a:rPr lang="zh-CN" altLang="en-US" dirty="0">
                <a:solidFill>
                  <a:srgbClr val="000000">
                    <a:lumMod val="75000"/>
                    <a:lumOff val="25000"/>
                  </a:srgbClr>
                </a:solidFill>
              </a:rPr>
              <a:t> </a:t>
            </a:r>
            <a:r>
              <a:rPr lang="en-US" altLang="zh-CN" dirty="0">
                <a:solidFill>
                  <a:srgbClr val="000000">
                    <a:lumMod val="75000"/>
                    <a:lumOff val="25000"/>
                  </a:srgbClr>
                </a:solidFill>
              </a:rPr>
              <a:t>may</a:t>
            </a:r>
            <a:r>
              <a:rPr lang="zh-CN" altLang="en-US" dirty="0">
                <a:solidFill>
                  <a:srgbClr val="000000">
                    <a:lumMod val="75000"/>
                    <a:lumOff val="25000"/>
                  </a:srgbClr>
                </a:solidFill>
              </a:rPr>
              <a:t> </a:t>
            </a:r>
            <a:r>
              <a:rPr lang="en-US" altLang="zh-CN" dirty="0">
                <a:solidFill>
                  <a:srgbClr val="000000">
                    <a:lumMod val="75000"/>
                    <a:lumOff val="25000"/>
                  </a:srgbClr>
                </a:solidFill>
              </a:rPr>
              <a:t>depend</a:t>
            </a:r>
            <a:r>
              <a:rPr lang="zh-CN" altLang="en-US" dirty="0">
                <a:solidFill>
                  <a:srgbClr val="000000">
                    <a:lumMod val="75000"/>
                    <a:lumOff val="25000"/>
                  </a:srgbClr>
                </a:solidFill>
              </a:rPr>
              <a:t> </a:t>
            </a:r>
            <a:r>
              <a:rPr lang="en-US" altLang="zh-CN" dirty="0">
                <a:solidFill>
                  <a:srgbClr val="000000">
                    <a:lumMod val="75000"/>
                    <a:lumOff val="25000"/>
                  </a:srgbClr>
                </a:solidFill>
              </a:rPr>
              <a:t>on</a:t>
            </a:r>
            <a:r>
              <a:rPr lang="zh-CN" altLang="en-US" dirty="0">
                <a:solidFill>
                  <a:srgbClr val="000000">
                    <a:lumMod val="75000"/>
                    <a:lumOff val="25000"/>
                  </a:srgbClr>
                </a:solidFill>
              </a:rPr>
              <a:t> </a:t>
            </a:r>
            <a:r>
              <a:rPr lang="en-US" altLang="zh-CN" dirty="0">
                <a:solidFill>
                  <a:srgbClr val="000000">
                    <a:lumMod val="75000"/>
                    <a:lumOff val="25000"/>
                  </a:srgbClr>
                </a:solidFill>
              </a:rPr>
              <a:t>the</a:t>
            </a:r>
            <a:r>
              <a:rPr lang="zh-CN" altLang="en-US" dirty="0">
                <a:solidFill>
                  <a:srgbClr val="000000">
                    <a:lumMod val="75000"/>
                    <a:lumOff val="25000"/>
                  </a:srgbClr>
                </a:solidFill>
              </a:rPr>
              <a:t> </a:t>
            </a:r>
            <a:r>
              <a:rPr lang="en-US" altLang="zh-CN" dirty="0">
                <a:solidFill>
                  <a:srgbClr val="000000">
                    <a:lumMod val="75000"/>
                    <a:lumOff val="25000"/>
                  </a:srgbClr>
                </a:solidFill>
              </a:rPr>
              <a:t>application</a:t>
            </a:r>
            <a:r>
              <a:rPr lang="zh-CN" altLang="en-US" dirty="0">
                <a:solidFill>
                  <a:srgbClr val="000000">
                    <a:lumMod val="75000"/>
                    <a:lumOff val="25000"/>
                  </a:srgbClr>
                </a:solidFill>
              </a:rPr>
              <a:t> </a:t>
            </a:r>
            <a:r>
              <a:rPr lang="en-US" altLang="zh-CN" dirty="0">
                <a:solidFill>
                  <a:srgbClr val="000000">
                    <a:lumMod val="75000"/>
                    <a:lumOff val="25000"/>
                  </a:srgbClr>
                </a:solidFill>
              </a:rPr>
              <a:t>semantics</a:t>
            </a:r>
            <a:endParaRPr lang="en-US" altLang="zh-CN" dirty="0">
              <a:solidFill>
                <a:srgbClr val="000000">
                  <a:lumMod val="75000"/>
                  <a:lumOff val="25000"/>
                </a:srgbClr>
              </a:solidFill>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1026" name="Picture 2" descr="previ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84340" y="963324"/>
            <a:ext cx="5250160" cy="39376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782353"/>
            <a:ext cx="6480720" cy="16066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22312" y="3672418"/>
            <a:ext cx="8098159" cy="1135062"/>
          </a:xfrm>
        </p:spPr>
        <p:txBody>
          <a:bodyPr>
            <a:noAutofit/>
          </a:bodyPr>
          <a:lstStyle/>
          <a:p>
            <a:r>
              <a:rPr lang="en-US" altLang="zh-CN" sz="2800" cap="none" dirty="0">
                <a:latin typeface="+mn-lt"/>
              </a:rPr>
              <a:t>Dryad: Distributed Data-Parallel Programs from Sequential Building Blocks</a:t>
            </a:r>
            <a:endParaRPr lang="zh-CN" altLang="en-US" sz="2800" dirty="0">
              <a:latin typeface="+mn-lt"/>
            </a:endParaRPr>
          </a:p>
        </p:txBody>
      </p:sp>
      <p:sp>
        <p:nvSpPr>
          <p:cNvPr id="6" name="文本占位符 5"/>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Dryad</a:t>
            </a:r>
            <a:endParaRPr kumimoji="1" lang="zh-CN" altLang="en-US" dirty="0"/>
          </a:p>
        </p:txBody>
      </p:sp>
      <p:sp>
        <p:nvSpPr>
          <p:cNvPr id="3" name="内容占位符 2"/>
          <p:cNvSpPr>
            <a:spLocks noGrp="1"/>
          </p:cNvSpPr>
          <p:nvPr>
            <p:ph idx="1"/>
          </p:nvPr>
        </p:nvSpPr>
        <p:spPr/>
        <p:txBody>
          <a:bodyPr/>
          <a:lstStyle/>
          <a:p>
            <a:r>
              <a:rPr kumimoji="1" lang="en-GB" altLang="zh-CN" dirty="0"/>
              <a:t>Created by Microsoft (EuroSys’07)</a:t>
            </a:r>
            <a:endParaRPr kumimoji="1" lang="en-GB" altLang="zh-CN" dirty="0"/>
          </a:p>
          <a:p>
            <a:pPr lvl="1"/>
            <a:r>
              <a:rPr kumimoji="1" lang="en-US" altLang="zh-CN" dirty="0"/>
              <a:t>Authors:</a:t>
            </a:r>
            <a:r>
              <a:rPr kumimoji="1" lang="zh-CN" altLang="en-US" dirty="0"/>
              <a:t> </a:t>
            </a:r>
            <a:r>
              <a:rPr kumimoji="1" lang="en-GB" altLang="zh-CN" dirty="0"/>
              <a:t>Michael </a:t>
            </a:r>
            <a:r>
              <a:rPr kumimoji="1" lang="en-GB" altLang="zh-CN" dirty="0" err="1"/>
              <a:t>Isard</a:t>
            </a:r>
            <a:r>
              <a:rPr kumimoji="1" lang="en-GB" altLang="zh-CN" dirty="0"/>
              <a:t>, Andrew </a:t>
            </a:r>
            <a:r>
              <a:rPr kumimoji="1" lang="en-GB" altLang="zh-CN" dirty="0" err="1"/>
              <a:t>Birrell</a:t>
            </a:r>
            <a:r>
              <a:rPr kumimoji="1" lang="en-GB" altLang="zh-CN" dirty="0"/>
              <a:t>, et al</a:t>
            </a:r>
            <a:r>
              <a:rPr kumimoji="1" lang="en-US" altLang="zh-CN" dirty="0"/>
              <a:t>.</a:t>
            </a:r>
            <a:endParaRPr kumimoji="1" lang="en-US" altLang="zh-CN" dirty="0"/>
          </a:p>
          <a:p>
            <a:pPr lvl="1"/>
            <a:endParaRPr kumimoji="1" lang="en-GB" altLang="zh-CN" dirty="0"/>
          </a:p>
          <a:p>
            <a:r>
              <a:rPr kumimoji="1" lang="en-GB" altLang="zh-CN" dirty="0"/>
              <a:t>Similar goals as MapReduce</a:t>
            </a:r>
            <a:endParaRPr kumimoji="1" lang="en-GB" altLang="zh-CN" dirty="0"/>
          </a:p>
          <a:p>
            <a:pPr lvl="1"/>
            <a:r>
              <a:rPr kumimoji="1" lang="en-GB" altLang="zh-CN" dirty="0"/>
              <a:t>A </a:t>
            </a:r>
            <a:r>
              <a:rPr kumimoji="1" lang="en-GB" altLang="zh-CN" b="1" dirty="0">
                <a:solidFill>
                  <a:srgbClr val="C00000"/>
                </a:solidFill>
              </a:rPr>
              <a:t>general-purpose</a:t>
            </a:r>
            <a:r>
              <a:rPr kumimoji="1" lang="en-GB" altLang="zh-CN" dirty="0"/>
              <a:t> distributed execution engine for coarse-grain data-parallel applications</a:t>
            </a:r>
            <a:endParaRPr kumimoji="1" lang="en-GB" altLang="zh-CN" dirty="0"/>
          </a:p>
          <a:p>
            <a:pPr lvl="1"/>
            <a:r>
              <a:rPr kumimoji="1" lang="en-GB" altLang="zh-CN" dirty="0"/>
              <a:t>Focus on throughput, not latency</a:t>
            </a:r>
            <a:endParaRPr kumimoji="1" lang="en-GB" altLang="zh-CN" dirty="0"/>
          </a:p>
          <a:p>
            <a:pPr lvl="1"/>
            <a:r>
              <a:rPr kumimoji="1" lang="en-GB" altLang="zh-CN" dirty="0"/>
              <a:t>Automatic management of scheduling, distribution, and fault tolerance</a:t>
            </a:r>
            <a:endParaRPr kumimoji="1" lang="en-GB"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Programming model of Dryad</a:t>
            </a:r>
            <a:endParaRPr kumimoji="1" lang="zh-CN" altLang="en-US" dirty="0"/>
          </a:p>
        </p:txBody>
      </p:sp>
      <p:sp>
        <p:nvSpPr>
          <p:cNvPr id="3" name="内容占位符 2"/>
          <p:cNvSpPr>
            <a:spLocks noGrp="1"/>
          </p:cNvSpPr>
          <p:nvPr>
            <p:ph idx="1"/>
          </p:nvPr>
        </p:nvSpPr>
        <p:spPr>
          <a:xfrm>
            <a:off x="457200" y="1129308"/>
            <a:ext cx="8229600" cy="1944216"/>
          </a:xfrm>
        </p:spPr>
        <p:txBody>
          <a:bodyPr/>
          <a:lstStyle/>
          <a:p>
            <a:r>
              <a:rPr kumimoji="1" lang="en-GB" altLang="zh-CN" dirty="0"/>
              <a:t>Computations </a:t>
            </a:r>
            <a:r>
              <a:rPr kumimoji="1" lang="en-US" altLang="zh-CN" dirty="0"/>
              <a:t>are</a:t>
            </a:r>
            <a:r>
              <a:rPr kumimoji="1" lang="zh-CN" altLang="en-US" dirty="0"/>
              <a:t> </a:t>
            </a:r>
            <a:r>
              <a:rPr kumimoji="1" lang="en-GB" altLang="zh-CN" dirty="0"/>
              <a:t>expressed as a </a:t>
            </a:r>
            <a:r>
              <a:rPr kumimoji="1" lang="en-GB" altLang="zh-CN" dirty="0">
                <a:solidFill>
                  <a:schemeClr val="accent1"/>
                </a:solidFill>
              </a:rPr>
              <a:t>graph</a:t>
            </a:r>
            <a:endParaRPr kumimoji="1" lang="en-GB" altLang="zh-CN" dirty="0">
              <a:solidFill>
                <a:schemeClr val="accent1"/>
              </a:solidFill>
            </a:endParaRPr>
          </a:p>
          <a:p>
            <a:pPr lvl="1"/>
            <a:r>
              <a:rPr kumimoji="1" lang="en-GB" altLang="zh-CN" dirty="0"/>
              <a:t>Vertices are computations</a:t>
            </a:r>
            <a:endParaRPr kumimoji="1" lang="en-GB" altLang="zh-CN" dirty="0"/>
          </a:p>
          <a:p>
            <a:pPr lvl="1"/>
            <a:r>
              <a:rPr kumimoji="1" lang="en-GB" altLang="zh-CN" dirty="0"/>
              <a:t>Edges are communication channels</a:t>
            </a:r>
            <a:endParaRPr kumimoji="1" lang="en-GB" altLang="zh-CN" dirty="0"/>
          </a:p>
          <a:p>
            <a:pPr lvl="1"/>
            <a:r>
              <a:rPr kumimoji="1" lang="en-GB" altLang="zh-CN" dirty="0"/>
              <a:t>Each vertex has several input and output edges</a:t>
            </a:r>
            <a:endParaRPr kumimoji="1" lang="en-GB"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grpSp>
        <p:nvGrpSpPr>
          <p:cNvPr id="5" name="Group 123"/>
          <p:cNvGrpSpPr/>
          <p:nvPr/>
        </p:nvGrpSpPr>
        <p:grpSpPr>
          <a:xfrm>
            <a:off x="1434854" y="3111500"/>
            <a:ext cx="1402500" cy="2448304"/>
            <a:chOff x="685800" y="3810000"/>
            <a:chExt cx="1683000" cy="2937964"/>
          </a:xfrm>
        </p:grpSpPr>
        <p:grpSp>
          <p:nvGrpSpPr>
            <p:cNvPr id="6" name="Group 37"/>
            <p:cNvGrpSpPr/>
            <p:nvPr/>
          </p:nvGrpSpPr>
          <p:grpSpPr>
            <a:xfrm>
              <a:off x="685800" y="4017600"/>
              <a:ext cx="1683000" cy="540000"/>
              <a:chOff x="990600" y="4017600"/>
              <a:chExt cx="1683000" cy="540000"/>
            </a:xfrm>
          </p:grpSpPr>
          <p:sp>
            <p:nvSpPr>
              <p:cNvPr id="21" name="Flowchart: Connector 3"/>
              <p:cNvSpPr/>
              <p:nvPr/>
            </p:nvSpPr>
            <p:spPr>
              <a:xfrm>
                <a:off x="990600" y="4017600"/>
                <a:ext cx="540000" cy="540000"/>
              </a:xfrm>
              <a:prstGeom prst="flowChartConnector">
                <a:avLst/>
              </a:prstGeom>
              <a:solidFill>
                <a:srgbClr val="FF0066"/>
              </a:solidFill>
              <a:ln w="38100">
                <a:solidFill>
                  <a:srgbClr val="FF0066"/>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A</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22" name="Flowchart: Connector 4"/>
              <p:cNvSpPr/>
              <p:nvPr/>
            </p:nvSpPr>
            <p:spPr>
              <a:xfrm>
                <a:off x="2133600" y="4017600"/>
                <a:ext cx="540000" cy="540000"/>
              </a:xfrm>
              <a:prstGeom prst="flowChartConnector">
                <a:avLst/>
              </a:prstGeom>
              <a:solidFill>
                <a:srgbClr val="FF0066"/>
              </a:solidFill>
              <a:ln w="38100">
                <a:solidFill>
                  <a:srgbClr val="FF0066"/>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A</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cxnSp>
            <p:nvCxnSpPr>
              <p:cNvPr id="23" name="Straight Connector 6"/>
              <p:cNvCxnSpPr>
                <a:stCxn id="21" idx="6"/>
                <a:endCxn id="22" idx="2"/>
              </p:cNvCxnSpPr>
              <p:nvPr/>
            </p:nvCxnSpPr>
            <p:spPr>
              <a:xfrm>
                <a:off x="1530600" y="4287600"/>
                <a:ext cx="603000" cy="0"/>
              </a:xfrm>
              <a:prstGeom prst="line">
                <a:avLst/>
              </a:prstGeom>
              <a:ln w="57150">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sp>
          <p:nvSpPr>
            <p:cNvPr id="7" name="Isosceles Triangle 7"/>
            <p:cNvSpPr/>
            <p:nvPr/>
          </p:nvSpPr>
          <p:spPr>
            <a:xfrm>
              <a:off x="865800" y="4557600"/>
              <a:ext cx="180000" cy="180000"/>
            </a:xfrm>
            <a:prstGeom prst="triangle">
              <a:avLst/>
            </a:prstGeom>
            <a:solidFill>
              <a:schemeClr val="tx1"/>
            </a:solidFill>
            <a:ln w="38100">
              <a:no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effectLst>
                  <a:outerShdw blurRad="38100" dist="38100" dir="2700000" algn="tl">
                    <a:srgbClr val="000000">
                      <a:alpha val="43137"/>
                    </a:srgbClr>
                  </a:outerShdw>
                </a:effectLst>
                <a:latin typeface="Candara" panose="020E0502030303020204" pitchFamily="34" charset="0"/>
              </a:endParaRPr>
            </a:p>
          </p:txBody>
        </p:sp>
        <p:sp>
          <p:nvSpPr>
            <p:cNvPr id="8" name="Isosceles Triangle 8"/>
            <p:cNvSpPr/>
            <p:nvPr/>
          </p:nvSpPr>
          <p:spPr>
            <a:xfrm>
              <a:off x="865800" y="3810000"/>
              <a:ext cx="180000" cy="180000"/>
            </a:xfrm>
            <a:prstGeom prst="triangle">
              <a:avLst/>
            </a:prstGeom>
            <a:solidFill>
              <a:schemeClr val="tx1"/>
            </a:solidFill>
            <a:ln w="38100">
              <a:no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solidFill>
                  <a:srgbClr val="0233BE"/>
                </a:solidFill>
                <a:effectLst>
                  <a:outerShdw blurRad="38100" dist="38100" dir="2700000" algn="tl">
                    <a:srgbClr val="000000">
                      <a:alpha val="43137"/>
                    </a:srgbClr>
                  </a:outerShdw>
                </a:effectLst>
                <a:latin typeface="Candara" panose="020E0502030303020204" pitchFamily="34" charset="0"/>
              </a:endParaRPr>
            </a:p>
          </p:txBody>
        </p:sp>
        <p:sp>
          <p:nvSpPr>
            <p:cNvPr id="9" name="Isosceles Triangle 9"/>
            <p:cNvSpPr/>
            <p:nvPr/>
          </p:nvSpPr>
          <p:spPr>
            <a:xfrm>
              <a:off x="2008800" y="3810000"/>
              <a:ext cx="180000" cy="180000"/>
            </a:xfrm>
            <a:prstGeom prst="triangle">
              <a:avLst/>
            </a:prstGeom>
            <a:solidFill>
              <a:schemeClr val="tx1"/>
            </a:solidFill>
            <a:ln w="38100">
              <a:no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solidFill>
                  <a:srgbClr val="0233BE"/>
                </a:solidFill>
                <a:effectLst>
                  <a:outerShdw blurRad="38100" dist="38100" dir="2700000" algn="tl">
                    <a:srgbClr val="000000">
                      <a:alpha val="43137"/>
                    </a:srgbClr>
                  </a:outerShdw>
                </a:effectLst>
                <a:latin typeface="Candara" panose="020E0502030303020204" pitchFamily="34" charset="0"/>
              </a:endParaRPr>
            </a:p>
          </p:txBody>
        </p:sp>
        <p:sp>
          <p:nvSpPr>
            <p:cNvPr id="10" name="Isosceles Triangle 10"/>
            <p:cNvSpPr/>
            <p:nvPr/>
          </p:nvSpPr>
          <p:spPr>
            <a:xfrm>
              <a:off x="2008800" y="4557600"/>
              <a:ext cx="180000" cy="180000"/>
            </a:xfrm>
            <a:prstGeom prst="triangle">
              <a:avLst/>
            </a:prstGeom>
            <a:solidFill>
              <a:schemeClr val="tx1"/>
            </a:solidFill>
            <a:ln w="38100">
              <a:no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effectLst>
                  <a:outerShdw blurRad="38100" dist="38100" dir="2700000" algn="tl">
                    <a:srgbClr val="000000">
                      <a:alpha val="43137"/>
                    </a:srgbClr>
                  </a:outerShdw>
                </a:effectLst>
                <a:latin typeface="Candara" panose="020E0502030303020204" pitchFamily="34" charset="0"/>
              </a:endParaRPr>
            </a:p>
          </p:txBody>
        </p:sp>
        <p:sp>
          <p:nvSpPr>
            <p:cNvPr id="11" name="Rectangle 11"/>
            <p:cNvSpPr/>
            <p:nvPr/>
          </p:nvSpPr>
          <p:spPr>
            <a:xfrm>
              <a:off x="864080" y="4800600"/>
              <a:ext cx="1326440" cy="418654"/>
            </a:xfrm>
            <a:prstGeom prst="rect">
              <a:avLst/>
            </a:prstGeom>
          </p:spPr>
          <p:txBody>
            <a:bodyPr wrap="none">
              <a:spAutoFit/>
            </a:bodyPr>
            <a:lstStyle/>
            <a:p>
              <a:pPr algn="ctr"/>
              <a:r>
                <a:rPr lang="en-US" altLang="zh-CN" sz="1665"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AS=</a:t>
              </a:r>
              <a:r>
                <a:rPr lang="en-US" altLang="zh-CN" sz="1665" dirty="0" err="1">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A^n</a:t>
              </a:r>
              <a:endParaRPr lang="zh-CN" altLang="en-US" sz="1665" dirty="0">
                <a:effectLst>
                  <a:outerShdw blurRad="38100" dist="38100" dir="2700000" algn="tl">
                    <a:srgbClr val="000000">
                      <a:alpha val="43137"/>
                    </a:srgbClr>
                  </a:outerShdw>
                </a:effectLst>
              </a:endParaRPr>
            </a:p>
          </p:txBody>
        </p:sp>
        <p:grpSp>
          <p:nvGrpSpPr>
            <p:cNvPr id="12" name="Group 42"/>
            <p:cNvGrpSpPr/>
            <p:nvPr/>
          </p:nvGrpSpPr>
          <p:grpSpPr>
            <a:xfrm>
              <a:off x="685800" y="5546310"/>
              <a:ext cx="1683000" cy="540000"/>
              <a:chOff x="990600" y="5546310"/>
              <a:chExt cx="1683000" cy="540000"/>
            </a:xfrm>
          </p:grpSpPr>
          <p:sp>
            <p:nvSpPr>
              <p:cNvPr id="18" name="Flowchart: Connector 14"/>
              <p:cNvSpPr/>
              <p:nvPr/>
            </p:nvSpPr>
            <p:spPr>
              <a:xfrm>
                <a:off x="990600" y="5546310"/>
                <a:ext cx="540000" cy="540000"/>
              </a:xfrm>
              <a:prstGeom prst="flowChartConnector">
                <a:avLst/>
              </a:prstGeom>
              <a:solidFill>
                <a:srgbClr val="00B0F0"/>
              </a:solidFill>
              <a:ln w="38100">
                <a:solidFill>
                  <a:srgbClr val="00B0F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B</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19" name="Flowchart: Connector 15"/>
              <p:cNvSpPr/>
              <p:nvPr/>
            </p:nvSpPr>
            <p:spPr>
              <a:xfrm>
                <a:off x="2133600" y="5546310"/>
                <a:ext cx="540000" cy="540000"/>
              </a:xfrm>
              <a:prstGeom prst="flowChartConnector">
                <a:avLst/>
              </a:prstGeom>
              <a:solidFill>
                <a:srgbClr val="00B0F0"/>
              </a:solidFill>
              <a:ln w="38100">
                <a:solidFill>
                  <a:srgbClr val="00B0F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B</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cxnSp>
            <p:nvCxnSpPr>
              <p:cNvPr id="20" name="Straight Connector 16"/>
              <p:cNvCxnSpPr>
                <a:stCxn id="18" idx="6"/>
                <a:endCxn id="19" idx="2"/>
              </p:cNvCxnSpPr>
              <p:nvPr/>
            </p:nvCxnSpPr>
            <p:spPr>
              <a:xfrm>
                <a:off x="1530600" y="5816310"/>
                <a:ext cx="603000" cy="0"/>
              </a:xfrm>
              <a:prstGeom prst="line">
                <a:avLst/>
              </a:prstGeom>
              <a:ln w="57150">
                <a:solidFill>
                  <a:srgbClr val="00B0F0"/>
                </a:solidFill>
                <a:prstDash val="sysDot"/>
              </a:ln>
            </p:spPr>
            <p:style>
              <a:lnRef idx="1">
                <a:schemeClr val="accent1"/>
              </a:lnRef>
              <a:fillRef idx="0">
                <a:schemeClr val="accent1"/>
              </a:fillRef>
              <a:effectRef idx="0">
                <a:schemeClr val="accent1"/>
              </a:effectRef>
              <a:fontRef idx="minor">
                <a:schemeClr val="tx1"/>
              </a:fontRef>
            </p:style>
          </p:cxnSp>
        </p:grpSp>
        <p:sp>
          <p:nvSpPr>
            <p:cNvPr id="13" name="Isosceles Triangle 17"/>
            <p:cNvSpPr/>
            <p:nvPr/>
          </p:nvSpPr>
          <p:spPr>
            <a:xfrm>
              <a:off x="865800" y="6086310"/>
              <a:ext cx="180000" cy="180000"/>
            </a:xfrm>
            <a:prstGeom prst="triangle">
              <a:avLst/>
            </a:prstGeom>
            <a:solidFill>
              <a:schemeClr val="tx1"/>
            </a:solidFill>
            <a:ln w="38100">
              <a:no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effectLst>
                  <a:outerShdw blurRad="38100" dist="38100" dir="2700000" algn="tl">
                    <a:srgbClr val="000000">
                      <a:alpha val="43137"/>
                    </a:srgbClr>
                  </a:outerShdw>
                </a:effectLst>
                <a:latin typeface="Candara" panose="020E0502030303020204" pitchFamily="34" charset="0"/>
              </a:endParaRPr>
            </a:p>
          </p:txBody>
        </p:sp>
        <p:sp>
          <p:nvSpPr>
            <p:cNvPr id="14" name="Isosceles Triangle 18"/>
            <p:cNvSpPr/>
            <p:nvPr/>
          </p:nvSpPr>
          <p:spPr>
            <a:xfrm>
              <a:off x="865800" y="5338710"/>
              <a:ext cx="180000" cy="180000"/>
            </a:xfrm>
            <a:prstGeom prst="triangle">
              <a:avLst/>
            </a:prstGeom>
            <a:solidFill>
              <a:schemeClr val="tx1"/>
            </a:solidFill>
            <a:ln w="38100">
              <a:no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solidFill>
                  <a:srgbClr val="0233BE"/>
                </a:solidFill>
                <a:effectLst>
                  <a:outerShdw blurRad="38100" dist="38100" dir="2700000" algn="tl">
                    <a:srgbClr val="000000">
                      <a:alpha val="43137"/>
                    </a:srgbClr>
                  </a:outerShdw>
                </a:effectLst>
                <a:latin typeface="Candara" panose="020E0502030303020204" pitchFamily="34" charset="0"/>
              </a:endParaRPr>
            </a:p>
          </p:txBody>
        </p:sp>
        <p:sp>
          <p:nvSpPr>
            <p:cNvPr id="15" name="Isosceles Triangle 19"/>
            <p:cNvSpPr/>
            <p:nvPr/>
          </p:nvSpPr>
          <p:spPr>
            <a:xfrm>
              <a:off x="2008800" y="5338710"/>
              <a:ext cx="180000" cy="180000"/>
            </a:xfrm>
            <a:prstGeom prst="triangle">
              <a:avLst/>
            </a:prstGeom>
            <a:solidFill>
              <a:schemeClr val="tx1"/>
            </a:solidFill>
            <a:ln w="38100">
              <a:no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solidFill>
                  <a:srgbClr val="0233BE"/>
                </a:solidFill>
                <a:effectLst>
                  <a:outerShdw blurRad="38100" dist="38100" dir="2700000" algn="tl">
                    <a:srgbClr val="000000">
                      <a:alpha val="43137"/>
                    </a:srgbClr>
                  </a:outerShdw>
                </a:effectLst>
                <a:latin typeface="Candara" panose="020E0502030303020204" pitchFamily="34" charset="0"/>
              </a:endParaRPr>
            </a:p>
          </p:txBody>
        </p:sp>
        <p:sp>
          <p:nvSpPr>
            <p:cNvPr id="16" name="Isosceles Triangle 20"/>
            <p:cNvSpPr/>
            <p:nvPr/>
          </p:nvSpPr>
          <p:spPr>
            <a:xfrm>
              <a:off x="2008800" y="6086310"/>
              <a:ext cx="180000" cy="180000"/>
            </a:xfrm>
            <a:prstGeom prst="triangle">
              <a:avLst/>
            </a:prstGeom>
            <a:solidFill>
              <a:schemeClr val="tx1"/>
            </a:solidFill>
            <a:ln w="38100">
              <a:no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effectLst>
                  <a:outerShdw blurRad="38100" dist="38100" dir="2700000" algn="tl">
                    <a:srgbClr val="000000">
                      <a:alpha val="43137"/>
                    </a:srgbClr>
                  </a:outerShdw>
                </a:effectLst>
                <a:latin typeface="Candara" panose="020E0502030303020204" pitchFamily="34" charset="0"/>
              </a:endParaRPr>
            </a:p>
          </p:txBody>
        </p:sp>
        <p:sp>
          <p:nvSpPr>
            <p:cNvPr id="17" name="Rectangle 21"/>
            <p:cNvSpPr/>
            <p:nvPr/>
          </p:nvSpPr>
          <p:spPr>
            <a:xfrm>
              <a:off x="863464" y="6329310"/>
              <a:ext cx="1327672" cy="418654"/>
            </a:xfrm>
            <a:prstGeom prst="rect">
              <a:avLst/>
            </a:prstGeom>
          </p:spPr>
          <p:txBody>
            <a:bodyPr wrap="none">
              <a:spAutoFit/>
            </a:bodyPr>
            <a:lstStyle/>
            <a:p>
              <a:pPr algn="ctr"/>
              <a:r>
                <a:rPr lang="en-US" altLang="zh-CN" sz="1665"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BS=</a:t>
              </a:r>
              <a:r>
                <a:rPr lang="en-US" altLang="zh-CN" sz="1665" dirty="0" err="1">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B^n</a:t>
              </a:r>
              <a:endParaRPr lang="zh-CN" altLang="en-US" sz="1665" dirty="0">
                <a:effectLst>
                  <a:outerShdw blurRad="38100" dist="38100" dir="2700000" algn="tl">
                    <a:srgbClr val="000000">
                      <a:alpha val="43137"/>
                    </a:srgbClr>
                  </a:outerShdw>
                </a:effectLst>
              </a:endParaRPr>
            </a:p>
          </p:txBody>
        </p:sp>
      </p:grpSp>
      <p:grpSp>
        <p:nvGrpSpPr>
          <p:cNvPr id="24" name="Group 122"/>
          <p:cNvGrpSpPr/>
          <p:nvPr/>
        </p:nvGrpSpPr>
        <p:grpSpPr>
          <a:xfrm>
            <a:off x="3128188" y="3111500"/>
            <a:ext cx="1402500" cy="2448304"/>
            <a:chOff x="2971800" y="3810000"/>
            <a:chExt cx="1683000" cy="2937964"/>
          </a:xfrm>
        </p:grpSpPr>
        <p:grpSp>
          <p:nvGrpSpPr>
            <p:cNvPr id="25" name="Group 43"/>
            <p:cNvGrpSpPr/>
            <p:nvPr/>
          </p:nvGrpSpPr>
          <p:grpSpPr>
            <a:xfrm>
              <a:off x="2971800" y="5546310"/>
              <a:ext cx="1683000" cy="540000"/>
              <a:chOff x="990600" y="4017600"/>
              <a:chExt cx="1683000" cy="540000"/>
            </a:xfrm>
          </p:grpSpPr>
          <p:sp>
            <p:nvSpPr>
              <p:cNvPr id="37" name="Flowchart: Connector 44"/>
              <p:cNvSpPr/>
              <p:nvPr/>
            </p:nvSpPr>
            <p:spPr>
              <a:xfrm>
                <a:off x="990600" y="4017600"/>
                <a:ext cx="540000" cy="540000"/>
              </a:xfrm>
              <a:prstGeom prst="flowChartConnector">
                <a:avLst/>
              </a:prstGeom>
              <a:solidFill>
                <a:srgbClr val="FF0066"/>
              </a:solidFill>
              <a:ln w="38100">
                <a:solidFill>
                  <a:srgbClr val="FF0066"/>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A</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38" name="Flowchart: Connector 45"/>
              <p:cNvSpPr/>
              <p:nvPr/>
            </p:nvSpPr>
            <p:spPr>
              <a:xfrm>
                <a:off x="2133600" y="4017600"/>
                <a:ext cx="540000" cy="540000"/>
              </a:xfrm>
              <a:prstGeom prst="flowChartConnector">
                <a:avLst/>
              </a:prstGeom>
              <a:solidFill>
                <a:srgbClr val="FF0066"/>
              </a:solidFill>
              <a:ln w="38100">
                <a:solidFill>
                  <a:srgbClr val="FF0066"/>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A</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cxnSp>
            <p:nvCxnSpPr>
              <p:cNvPr id="39" name="Straight Connector 46"/>
              <p:cNvCxnSpPr>
                <a:stCxn id="37" idx="6"/>
                <a:endCxn id="38" idx="2"/>
              </p:cNvCxnSpPr>
              <p:nvPr/>
            </p:nvCxnSpPr>
            <p:spPr>
              <a:xfrm>
                <a:off x="1530600" y="4287600"/>
                <a:ext cx="603000" cy="0"/>
              </a:xfrm>
              <a:prstGeom prst="line">
                <a:avLst/>
              </a:prstGeom>
              <a:ln w="57150">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sp>
          <p:nvSpPr>
            <p:cNvPr id="26" name="Isosceles Triangle 47"/>
            <p:cNvSpPr/>
            <p:nvPr/>
          </p:nvSpPr>
          <p:spPr>
            <a:xfrm>
              <a:off x="3151800" y="6086310"/>
              <a:ext cx="180000" cy="180000"/>
            </a:xfrm>
            <a:prstGeom prst="triangle">
              <a:avLst/>
            </a:prstGeom>
            <a:solidFill>
              <a:schemeClr val="tx1"/>
            </a:solidFill>
            <a:ln w="38100">
              <a:no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effectLst>
                  <a:outerShdw blurRad="38100" dist="38100" dir="2700000" algn="tl">
                    <a:srgbClr val="000000">
                      <a:alpha val="43137"/>
                    </a:srgbClr>
                  </a:outerShdw>
                </a:effectLst>
                <a:latin typeface="Candara" panose="020E0502030303020204" pitchFamily="34" charset="0"/>
              </a:endParaRPr>
            </a:p>
          </p:txBody>
        </p:sp>
        <p:sp>
          <p:nvSpPr>
            <p:cNvPr id="27" name="Isosceles Triangle 48"/>
            <p:cNvSpPr/>
            <p:nvPr/>
          </p:nvSpPr>
          <p:spPr>
            <a:xfrm>
              <a:off x="4294800" y="6086310"/>
              <a:ext cx="180000" cy="180000"/>
            </a:xfrm>
            <a:prstGeom prst="triangle">
              <a:avLst/>
            </a:prstGeom>
            <a:solidFill>
              <a:schemeClr val="tx1"/>
            </a:solidFill>
            <a:ln w="38100">
              <a:no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effectLst>
                  <a:outerShdw blurRad="38100" dist="38100" dir="2700000" algn="tl">
                    <a:srgbClr val="000000">
                      <a:alpha val="43137"/>
                    </a:srgbClr>
                  </a:outerShdw>
                </a:effectLst>
                <a:latin typeface="Candara" panose="020E0502030303020204" pitchFamily="34" charset="0"/>
              </a:endParaRPr>
            </a:p>
          </p:txBody>
        </p:sp>
        <p:grpSp>
          <p:nvGrpSpPr>
            <p:cNvPr id="28" name="Group 49"/>
            <p:cNvGrpSpPr/>
            <p:nvPr/>
          </p:nvGrpSpPr>
          <p:grpSpPr>
            <a:xfrm>
              <a:off x="2971800" y="4017600"/>
              <a:ext cx="1683000" cy="540000"/>
              <a:chOff x="990600" y="5546310"/>
              <a:chExt cx="1683000" cy="540000"/>
            </a:xfrm>
          </p:grpSpPr>
          <p:sp>
            <p:nvSpPr>
              <p:cNvPr id="34" name="Flowchart: Connector 50"/>
              <p:cNvSpPr/>
              <p:nvPr/>
            </p:nvSpPr>
            <p:spPr>
              <a:xfrm>
                <a:off x="990600" y="5546310"/>
                <a:ext cx="540000" cy="540000"/>
              </a:xfrm>
              <a:prstGeom prst="flowChartConnector">
                <a:avLst/>
              </a:prstGeom>
              <a:solidFill>
                <a:srgbClr val="00B0F0"/>
              </a:solidFill>
              <a:ln w="38100">
                <a:solidFill>
                  <a:srgbClr val="00B0F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B</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35" name="Flowchart: Connector 51"/>
              <p:cNvSpPr/>
              <p:nvPr/>
            </p:nvSpPr>
            <p:spPr>
              <a:xfrm>
                <a:off x="2133600" y="5546310"/>
                <a:ext cx="540000" cy="540000"/>
              </a:xfrm>
              <a:prstGeom prst="flowChartConnector">
                <a:avLst/>
              </a:prstGeom>
              <a:solidFill>
                <a:srgbClr val="00B0F0"/>
              </a:solidFill>
              <a:ln w="38100">
                <a:solidFill>
                  <a:srgbClr val="00B0F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B</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cxnSp>
            <p:nvCxnSpPr>
              <p:cNvPr id="36" name="Straight Connector 52"/>
              <p:cNvCxnSpPr>
                <a:stCxn id="34" idx="6"/>
                <a:endCxn id="35" idx="2"/>
              </p:cNvCxnSpPr>
              <p:nvPr/>
            </p:nvCxnSpPr>
            <p:spPr>
              <a:xfrm>
                <a:off x="1530600" y="5816310"/>
                <a:ext cx="603000" cy="0"/>
              </a:xfrm>
              <a:prstGeom prst="line">
                <a:avLst/>
              </a:prstGeom>
              <a:ln w="57150">
                <a:solidFill>
                  <a:srgbClr val="00B0F0"/>
                </a:solidFill>
                <a:prstDash val="sysDot"/>
              </a:ln>
            </p:spPr>
            <p:style>
              <a:lnRef idx="1">
                <a:schemeClr val="accent1"/>
              </a:lnRef>
              <a:fillRef idx="0">
                <a:schemeClr val="accent1"/>
              </a:fillRef>
              <a:effectRef idx="0">
                <a:schemeClr val="accent1"/>
              </a:effectRef>
              <a:fontRef idx="minor">
                <a:schemeClr val="tx1"/>
              </a:fontRef>
            </p:style>
          </p:cxnSp>
        </p:grpSp>
        <p:sp>
          <p:nvSpPr>
            <p:cNvPr id="29" name="Isosceles Triangle 53"/>
            <p:cNvSpPr/>
            <p:nvPr/>
          </p:nvSpPr>
          <p:spPr>
            <a:xfrm>
              <a:off x="3151800" y="3810000"/>
              <a:ext cx="180000" cy="180000"/>
            </a:xfrm>
            <a:prstGeom prst="triangle">
              <a:avLst/>
            </a:prstGeom>
            <a:solidFill>
              <a:schemeClr val="tx1"/>
            </a:solidFill>
            <a:ln w="38100">
              <a:no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solidFill>
                  <a:srgbClr val="0233BE"/>
                </a:solidFill>
                <a:effectLst>
                  <a:outerShdw blurRad="38100" dist="38100" dir="2700000" algn="tl">
                    <a:srgbClr val="000000">
                      <a:alpha val="43137"/>
                    </a:srgbClr>
                  </a:outerShdw>
                </a:effectLst>
                <a:latin typeface="Candara" panose="020E0502030303020204" pitchFamily="34" charset="0"/>
              </a:endParaRPr>
            </a:p>
          </p:txBody>
        </p:sp>
        <p:sp>
          <p:nvSpPr>
            <p:cNvPr id="30" name="Isosceles Triangle 54"/>
            <p:cNvSpPr/>
            <p:nvPr/>
          </p:nvSpPr>
          <p:spPr>
            <a:xfrm>
              <a:off x="4294800" y="3810000"/>
              <a:ext cx="180000" cy="180000"/>
            </a:xfrm>
            <a:prstGeom prst="triangle">
              <a:avLst/>
            </a:prstGeom>
            <a:solidFill>
              <a:schemeClr val="tx1"/>
            </a:solidFill>
            <a:ln w="38100">
              <a:no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solidFill>
                  <a:srgbClr val="0233BE"/>
                </a:solidFill>
                <a:effectLst>
                  <a:outerShdw blurRad="38100" dist="38100" dir="2700000" algn="tl">
                    <a:srgbClr val="000000">
                      <a:alpha val="43137"/>
                    </a:srgbClr>
                  </a:outerShdw>
                </a:effectLst>
                <a:latin typeface="Candara" panose="020E0502030303020204" pitchFamily="34" charset="0"/>
              </a:endParaRPr>
            </a:p>
          </p:txBody>
        </p:sp>
        <p:cxnSp>
          <p:nvCxnSpPr>
            <p:cNvPr id="31" name="Straight Arrow Connector 56"/>
            <p:cNvCxnSpPr>
              <a:stCxn id="37" idx="0"/>
              <a:endCxn id="34" idx="4"/>
            </p:cNvCxnSpPr>
            <p:nvPr/>
          </p:nvCxnSpPr>
          <p:spPr>
            <a:xfrm flipV="1">
              <a:off x="3241800" y="4557600"/>
              <a:ext cx="0" cy="98871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57"/>
            <p:cNvCxnSpPr>
              <a:stCxn id="38" idx="0"/>
              <a:endCxn id="35" idx="4"/>
            </p:cNvCxnSpPr>
            <p:nvPr/>
          </p:nvCxnSpPr>
          <p:spPr>
            <a:xfrm flipV="1">
              <a:off x="4384800" y="4557600"/>
              <a:ext cx="0" cy="98871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60"/>
            <p:cNvSpPr/>
            <p:nvPr/>
          </p:nvSpPr>
          <p:spPr>
            <a:xfrm>
              <a:off x="3143346" y="6329310"/>
              <a:ext cx="1339906" cy="418654"/>
            </a:xfrm>
            <a:prstGeom prst="rect">
              <a:avLst/>
            </a:prstGeom>
          </p:spPr>
          <p:txBody>
            <a:bodyPr wrap="none">
              <a:spAutoFit/>
            </a:bodyPr>
            <a:lstStyle/>
            <a:p>
              <a:pPr algn="ctr"/>
              <a:r>
                <a:rPr lang="en-US" altLang="zh-CN" sz="1665"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AS&gt;=BS</a:t>
              </a:r>
              <a:endParaRPr lang="zh-CN" altLang="en-US" sz="1665" dirty="0">
                <a:effectLst>
                  <a:outerShdw blurRad="38100" dist="38100" dir="2700000" algn="tl">
                    <a:srgbClr val="000000">
                      <a:alpha val="43137"/>
                    </a:srgbClr>
                  </a:outerShdw>
                </a:effectLst>
              </a:endParaRPr>
            </a:p>
          </p:txBody>
        </p:sp>
      </p:grpSp>
      <p:grpSp>
        <p:nvGrpSpPr>
          <p:cNvPr id="40" name="Group 121"/>
          <p:cNvGrpSpPr/>
          <p:nvPr/>
        </p:nvGrpSpPr>
        <p:grpSpPr>
          <a:xfrm>
            <a:off x="4821521" y="3111500"/>
            <a:ext cx="1402500" cy="2448304"/>
            <a:chOff x="5105400" y="3810000"/>
            <a:chExt cx="1683000" cy="2937964"/>
          </a:xfrm>
        </p:grpSpPr>
        <p:grpSp>
          <p:nvGrpSpPr>
            <p:cNvPr id="41" name="Group 61"/>
            <p:cNvGrpSpPr/>
            <p:nvPr/>
          </p:nvGrpSpPr>
          <p:grpSpPr>
            <a:xfrm>
              <a:off x="5105400" y="5546310"/>
              <a:ext cx="1683000" cy="540000"/>
              <a:chOff x="990600" y="4017600"/>
              <a:chExt cx="1683000" cy="540000"/>
            </a:xfrm>
          </p:grpSpPr>
          <p:sp>
            <p:nvSpPr>
              <p:cNvPr id="57" name="Flowchart: Connector 62"/>
              <p:cNvSpPr/>
              <p:nvPr/>
            </p:nvSpPr>
            <p:spPr>
              <a:xfrm>
                <a:off x="990600" y="4017600"/>
                <a:ext cx="540000" cy="540000"/>
              </a:xfrm>
              <a:prstGeom prst="flowChartConnector">
                <a:avLst/>
              </a:prstGeom>
              <a:solidFill>
                <a:srgbClr val="FF0066"/>
              </a:solidFill>
              <a:ln w="38100">
                <a:solidFill>
                  <a:srgbClr val="FF0066"/>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A</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58" name="Flowchart: Connector 63"/>
              <p:cNvSpPr/>
              <p:nvPr/>
            </p:nvSpPr>
            <p:spPr>
              <a:xfrm>
                <a:off x="2133600" y="4017600"/>
                <a:ext cx="540000" cy="540000"/>
              </a:xfrm>
              <a:prstGeom prst="flowChartConnector">
                <a:avLst/>
              </a:prstGeom>
              <a:solidFill>
                <a:srgbClr val="FF0066"/>
              </a:solidFill>
              <a:ln w="38100">
                <a:solidFill>
                  <a:srgbClr val="FF0066"/>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A</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cxnSp>
            <p:nvCxnSpPr>
              <p:cNvPr id="59" name="Straight Connector 64"/>
              <p:cNvCxnSpPr>
                <a:stCxn id="57" idx="6"/>
                <a:endCxn id="58" idx="2"/>
              </p:cNvCxnSpPr>
              <p:nvPr/>
            </p:nvCxnSpPr>
            <p:spPr>
              <a:xfrm>
                <a:off x="1530600" y="4287600"/>
                <a:ext cx="603000" cy="0"/>
              </a:xfrm>
              <a:prstGeom prst="line">
                <a:avLst/>
              </a:prstGeom>
              <a:ln w="57150">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sp>
          <p:nvSpPr>
            <p:cNvPr id="42" name="Isosceles Triangle 65"/>
            <p:cNvSpPr/>
            <p:nvPr/>
          </p:nvSpPr>
          <p:spPr>
            <a:xfrm>
              <a:off x="5285400" y="6086310"/>
              <a:ext cx="180000" cy="180000"/>
            </a:xfrm>
            <a:prstGeom prst="triangle">
              <a:avLst/>
            </a:prstGeom>
            <a:solidFill>
              <a:schemeClr val="tx1"/>
            </a:solidFill>
            <a:ln w="38100">
              <a:no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effectLst>
                  <a:outerShdw blurRad="38100" dist="38100" dir="2700000" algn="tl">
                    <a:srgbClr val="000000">
                      <a:alpha val="43137"/>
                    </a:srgbClr>
                  </a:outerShdw>
                </a:effectLst>
                <a:latin typeface="Candara" panose="020E0502030303020204" pitchFamily="34" charset="0"/>
              </a:endParaRPr>
            </a:p>
          </p:txBody>
        </p:sp>
        <p:sp>
          <p:nvSpPr>
            <p:cNvPr id="43" name="Isosceles Triangle 66"/>
            <p:cNvSpPr/>
            <p:nvPr/>
          </p:nvSpPr>
          <p:spPr>
            <a:xfrm>
              <a:off x="6428400" y="6086310"/>
              <a:ext cx="180000" cy="180000"/>
            </a:xfrm>
            <a:prstGeom prst="triangle">
              <a:avLst/>
            </a:prstGeom>
            <a:solidFill>
              <a:schemeClr val="tx1"/>
            </a:solidFill>
            <a:ln w="38100">
              <a:no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effectLst>
                  <a:outerShdw blurRad="38100" dist="38100" dir="2700000" algn="tl">
                    <a:srgbClr val="000000">
                      <a:alpha val="43137"/>
                    </a:srgbClr>
                  </a:outerShdw>
                </a:effectLst>
                <a:latin typeface="Candara" panose="020E0502030303020204" pitchFamily="34" charset="0"/>
              </a:endParaRPr>
            </a:p>
          </p:txBody>
        </p:sp>
        <p:grpSp>
          <p:nvGrpSpPr>
            <p:cNvPr id="44" name="Group 67"/>
            <p:cNvGrpSpPr/>
            <p:nvPr/>
          </p:nvGrpSpPr>
          <p:grpSpPr>
            <a:xfrm>
              <a:off x="5105400" y="4017600"/>
              <a:ext cx="1683000" cy="540000"/>
              <a:chOff x="990600" y="5546310"/>
              <a:chExt cx="1683000" cy="540000"/>
            </a:xfrm>
          </p:grpSpPr>
          <p:sp>
            <p:nvSpPr>
              <p:cNvPr id="54" name="Flowchart: Connector 68"/>
              <p:cNvSpPr/>
              <p:nvPr/>
            </p:nvSpPr>
            <p:spPr>
              <a:xfrm>
                <a:off x="990600" y="5546310"/>
                <a:ext cx="540000" cy="540000"/>
              </a:xfrm>
              <a:prstGeom prst="flowChartConnector">
                <a:avLst/>
              </a:prstGeom>
              <a:solidFill>
                <a:srgbClr val="00B0F0"/>
              </a:solidFill>
              <a:ln w="38100">
                <a:solidFill>
                  <a:srgbClr val="00B0F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B</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55" name="Flowchart: Connector 69"/>
              <p:cNvSpPr/>
              <p:nvPr/>
            </p:nvSpPr>
            <p:spPr>
              <a:xfrm>
                <a:off x="2133600" y="5546310"/>
                <a:ext cx="540000" cy="540000"/>
              </a:xfrm>
              <a:prstGeom prst="flowChartConnector">
                <a:avLst/>
              </a:prstGeom>
              <a:solidFill>
                <a:srgbClr val="00B0F0"/>
              </a:solidFill>
              <a:ln w="38100">
                <a:solidFill>
                  <a:srgbClr val="00B0F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B</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cxnSp>
            <p:nvCxnSpPr>
              <p:cNvPr id="56" name="Straight Connector 70"/>
              <p:cNvCxnSpPr>
                <a:stCxn id="54" idx="6"/>
                <a:endCxn id="55" idx="2"/>
              </p:cNvCxnSpPr>
              <p:nvPr/>
            </p:nvCxnSpPr>
            <p:spPr>
              <a:xfrm>
                <a:off x="1530600" y="5816310"/>
                <a:ext cx="603000" cy="0"/>
              </a:xfrm>
              <a:prstGeom prst="line">
                <a:avLst/>
              </a:prstGeom>
              <a:ln w="57150">
                <a:solidFill>
                  <a:srgbClr val="00B0F0"/>
                </a:solidFill>
                <a:prstDash val="sysDot"/>
              </a:ln>
            </p:spPr>
            <p:style>
              <a:lnRef idx="1">
                <a:schemeClr val="accent1"/>
              </a:lnRef>
              <a:fillRef idx="0">
                <a:schemeClr val="accent1"/>
              </a:fillRef>
              <a:effectRef idx="0">
                <a:schemeClr val="accent1"/>
              </a:effectRef>
              <a:fontRef idx="minor">
                <a:schemeClr val="tx1"/>
              </a:fontRef>
            </p:style>
          </p:cxnSp>
        </p:grpSp>
        <p:sp>
          <p:nvSpPr>
            <p:cNvPr id="45" name="Isosceles Triangle 71"/>
            <p:cNvSpPr/>
            <p:nvPr/>
          </p:nvSpPr>
          <p:spPr>
            <a:xfrm>
              <a:off x="5285400" y="3810000"/>
              <a:ext cx="180000" cy="180000"/>
            </a:xfrm>
            <a:prstGeom prst="triangle">
              <a:avLst/>
            </a:prstGeom>
            <a:solidFill>
              <a:schemeClr val="tx1"/>
            </a:solidFill>
            <a:ln w="38100">
              <a:no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solidFill>
                  <a:srgbClr val="0233BE"/>
                </a:solidFill>
                <a:effectLst>
                  <a:outerShdw blurRad="38100" dist="38100" dir="2700000" algn="tl">
                    <a:srgbClr val="000000">
                      <a:alpha val="43137"/>
                    </a:srgbClr>
                  </a:outerShdw>
                </a:effectLst>
                <a:latin typeface="Candara" panose="020E0502030303020204" pitchFamily="34" charset="0"/>
              </a:endParaRPr>
            </a:p>
          </p:txBody>
        </p:sp>
        <p:sp>
          <p:nvSpPr>
            <p:cNvPr id="46" name="Isosceles Triangle 72"/>
            <p:cNvSpPr/>
            <p:nvPr/>
          </p:nvSpPr>
          <p:spPr>
            <a:xfrm>
              <a:off x="6428400" y="3810000"/>
              <a:ext cx="180000" cy="180000"/>
            </a:xfrm>
            <a:prstGeom prst="triangle">
              <a:avLst/>
            </a:prstGeom>
            <a:solidFill>
              <a:schemeClr val="tx1"/>
            </a:solidFill>
            <a:ln w="38100">
              <a:no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solidFill>
                  <a:srgbClr val="0233BE"/>
                </a:solidFill>
                <a:effectLst>
                  <a:outerShdw blurRad="38100" dist="38100" dir="2700000" algn="tl">
                    <a:srgbClr val="000000">
                      <a:alpha val="43137"/>
                    </a:srgbClr>
                  </a:outerShdw>
                </a:effectLst>
                <a:latin typeface="Candara" panose="020E0502030303020204" pitchFamily="34" charset="0"/>
              </a:endParaRPr>
            </a:p>
          </p:txBody>
        </p:sp>
        <p:cxnSp>
          <p:nvCxnSpPr>
            <p:cNvPr id="47" name="Straight Arrow Connector 73"/>
            <p:cNvCxnSpPr>
              <a:stCxn id="57" idx="0"/>
              <a:endCxn id="54" idx="4"/>
            </p:cNvCxnSpPr>
            <p:nvPr/>
          </p:nvCxnSpPr>
          <p:spPr>
            <a:xfrm flipV="1">
              <a:off x="5375400" y="4557600"/>
              <a:ext cx="0" cy="98871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74"/>
            <p:cNvCxnSpPr>
              <a:stCxn id="58" idx="0"/>
              <a:endCxn id="55" idx="4"/>
            </p:cNvCxnSpPr>
            <p:nvPr/>
          </p:nvCxnSpPr>
          <p:spPr>
            <a:xfrm flipV="1">
              <a:off x="6518400" y="4557600"/>
              <a:ext cx="0" cy="98871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75"/>
            <p:cNvSpPr/>
            <p:nvPr/>
          </p:nvSpPr>
          <p:spPr>
            <a:xfrm>
              <a:off x="5276946" y="6329310"/>
              <a:ext cx="1339906" cy="418654"/>
            </a:xfrm>
            <a:prstGeom prst="rect">
              <a:avLst/>
            </a:prstGeom>
          </p:spPr>
          <p:txBody>
            <a:bodyPr wrap="none">
              <a:spAutoFit/>
            </a:bodyPr>
            <a:lstStyle/>
            <a:p>
              <a:pPr algn="ctr"/>
              <a:r>
                <a:rPr lang="en-US" altLang="zh-CN" sz="1665"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AS&gt;&gt;BS</a:t>
              </a:r>
              <a:endParaRPr lang="zh-CN" altLang="en-US" sz="1665" dirty="0">
                <a:effectLst>
                  <a:outerShdw blurRad="38100" dist="38100" dir="2700000" algn="tl">
                    <a:srgbClr val="000000">
                      <a:alpha val="43137"/>
                    </a:srgbClr>
                  </a:outerShdw>
                </a:effectLst>
              </a:endParaRPr>
            </a:p>
          </p:txBody>
        </p:sp>
        <p:cxnSp>
          <p:nvCxnSpPr>
            <p:cNvPr id="50" name="Straight Arrow Connector 79"/>
            <p:cNvCxnSpPr/>
            <p:nvPr/>
          </p:nvCxnSpPr>
          <p:spPr>
            <a:xfrm flipV="1">
              <a:off x="5486400" y="4571008"/>
              <a:ext cx="456780" cy="991592"/>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82"/>
            <p:cNvCxnSpPr>
              <a:stCxn id="57" idx="7"/>
            </p:cNvCxnSpPr>
            <p:nvPr/>
          </p:nvCxnSpPr>
          <p:spPr>
            <a:xfrm flipV="1">
              <a:off x="5566319" y="4572000"/>
              <a:ext cx="793081" cy="1053391"/>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90"/>
            <p:cNvCxnSpPr>
              <a:stCxn id="58" idx="1"/>
            </p:cNvCxnSpPr>
            <p:nvPr/>
          </p:nvCxnSpPr>
          <p:spPr>
            <a:xfrm flipH="1" flipV="1">
              <a:off x="5566319" y="4572000"/>
              <a:ext cx="761162" cy="1053391"/>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93"/>
            <p:cNvCxnSpPr/>
            <p:nvPr/>
          </p:nvCxnSpPr>
          <p:spPr>
            <a:xfrm flipH="1" flipV="1">
              <a:off x="5962859" y="4572000"/>
              <a:ext cx="437941" cy="977192"/>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0" name="Group 120"/>
          <p:cNvGrpSpPr/>
          <p:nvPr/>
        </p:nvGrpSpPr>
        <p:grpSpPr>
          <a:xfrm>
            <a:off x="6371798" y="3125075"/>
            <a:ext cx="1835760" cy="2430804"/>
            <a:chOff x="6991132" y="3826290"/>
            <a:chExt cx="2202911" cy="2916964"/>
          </a:xfrm>
        </p:grpSpPr>
        <p:sp>
          <p:nvSpPr>
            <p:cNvPr id="61" name="Flowchart: Connector 98"/>
            <p:cNvSpPr/>
            <p:nvPr/>
          </p:nvSpPr>
          <p:spPr>
            <a:xfrm>
              <a:off x="7734300" y="5578890"/>
              <a:ext cx="540000" cy="540000"/>
            </a:xfrm>
            <a:prstGeom prst="flowChartConnector">
              <a:avLst/>
            </a:prstGeom>
            <a:solidFill>
              <a:srgbClr val="FF0066"/>
            </a:solidFill>
            <a:ln w="38100">
              <a:solidFill>
                <a:srgbClr val="FF0066"/>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A</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62" name="Isosceles Triangle 101"/>
            <p:cNvSpPr/>
            <p:nvPr/>
          </p:nvSpPr>
          <p:spPr>
            <a:xfrm>
              <a:off x="7924800" y="6102600"/>
              <a:ext cx="180000" cy="180000"/>
            </a:xfrm>
            <a:prstGeom prst="triangle">
              <a:avLst/>
            </a:prstGeom>
            <a:solidFill>
              <a:schemeClr val="tx1"/>
            </a:solidFill>
            <a:ln w="38100">
              <a:no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effectLst>
                  <a:outerShdw blurRad="38100" dist="38100" dir="2700000" algn="tl">
                    <a:srgbClr val="000000">
                      <a:alpha val="43137"/>
                    </a:srgbClr>
                  </a:outerShdw>
                </a:effectLst>
                <a:latin typeface="Candara" panose="020E0502030303020204" pitchFamily="34" charset="0"/>
              </a:endParaRPr>
            </a:p>
          </p:txBody>
        </p:sp>
        <p:grpSp>
          <p:nvGrpSpPr>
            <p:cNvPr id="63" name="Group 103"/>
            <p:cNvGrpSpPr/>
            <p:nvPr/>
          </p:nvGrpSpPr>
          <p:grpSpPr>
            <a:xfrm>
              <a:off x="7162800" y="4033890"/>
              <a:ext cx="1683000" cy="540000"/>
              <a:chOff x="990600" y="5546310"/>
              <a:chExt cx="1683000" cy="540000"/>
            </a:xfrm>
          </p:grpSpPr>
          <p:sp>
            <p:nvSpPr>
              <p:cNvPr id="69" name="Flowchart: Connector 104"/>
              <p:cNvSpPr/>
              <p:nvPr/>
            </p:nvSpPr>
            <p:spPr>
              <a:xfrm>
                <a:off x="990600" y="5546310"/>
                <a:ext cx="540000" cy="540000"/>
              </a:xfrm>
              <a:prstGeom prst="flowChartConnector">
                <a:avLst/>
              </a:prstGeom>
              <a:solidFill>
                <a:schemeClr val="accent6">
                  <a:lumMod val="75000"/>
                </a:schemeClr>
              </a:solidFill>
              <a:ln w="38100">
                <a:solidFill>
                  <a:schemeClr val="accent6">
                    <a:lumMod val="75000"/>
                  </a:schemeClr>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C</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70" name="Flowchart: Connector 105"/>
              <p:cNvSpPr/>
              <p:nvPr/>
            </p:nvSpPr>
            <p:spPr>
              <a:xfrm>
                <a:off x="2133600" y="5546310"/>
                <a:ext cx="540000" cy="540000"/>
              </a:xfrm>
              <a:prstGeom prst="flowChartConnector">
                <a:avLst/>
              </a:prstGeom>
              <a:solidFill>
                <a:srgbClr val="7030A0"/>
              </a:solidFill>
              <a:ln w="38100">
                <a:solidFill>
                  <a:srgbClr val="7030A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r>
                  <a:rPr lang="en-US" altLang="zh-CN" sz="2335" b="1" i="1" dirty="0">
                    <a:effectLst>
                      <a:outerShdw blurRad="38100" dist="38100" dir="2700000" algn="tl">
                        <a:srgbClr val="000000">
                          <a:alpha val="43137"/>
                        </a:srgbClr>
                      </a:outerShdw>
                    </a:effectLst>
                    <a:latin typeface="Candara" panose="020E0502030303020204" pitchFamily="34" charset="0"/>
                  </a:rPr>
                  <a:t>D</a:t>
                </a: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grpSp>
        <p:sp>
          <p:nvSpPr>
            <p:cNvPr id="64" name="Isosceles Triangle 107"/>
            <p:cNvSpPr/>
            <p:nvPr/>
          </p:nvSpPr>
          <p:spPr>
            <a:xfrm>
              <a:off x="7342800" y="3826290"/>
              <a:ext cx="180000" cy="180000"/>
            </a:xfrm>
            <a:prstGeom prst="triangle">
              <a:avLst/>
            </a:prstGeom>
            <a:solidFill>
              <a:schemeClr val="tx1"/>
            </a:solidFill>
            <a:ln w="38100">
              <a:no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solidFill>
                  <a:srgbClr val="0233BE"/>
                </a:solidFill>
                <a:effectLst>
                  <a:outerShdw blurRad="38100" dist="38100" dir="2700000" algn="tl">
                    <a:srgbClr val="000000">
                      <a:alpha val="43137"/>
                    </a:srgbClr>
                  </a:outerShdw>
                </a:effectLst>
                <a:latin typeface="Candara" panose="020E0502030303020204" pitchFamily="34" charset="0"/>
              </a:endParaRPr>
            </a:p>
          </p:txBody>
        </p:sp>
        <p:sp>
          <p:nvSpPr>
            <p:cNvPr id="65" name="Isosceles Triangle 108"/>
            <p:cNvSpPr/>
            <p:nvPr/>
          </p:nvSpPr>
          <p:spPr>
            <a:xfrm>
              <a:off x="8485800" y="3826290"/>
              <a:ext cx="180000" cy="180000"/>
            </a:xfrm>
            <a:prstGeom prst="triangle">
              <a:avLst/>
            </a:prstGeom>
            <a:solidFill>
              <a:schemeClr val="tx1"/>
            </a:solidFill>
            <a:ln w="38100">
              <a:no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a:solidFill>
                  <a:srgbClr val="0233BE"/>
                </a:solidFill>
                <a:effectLst>
                  <a:outerShdw blurRad="38100" dist="38100" dir="2700000" algn="tl">
                    <a:srgbClr val="000000">
                      <a:alpha val="43137"/>
                    </a:srgbClr>
                  </a:outerShdw>
                </a:effectLst>
                <a:latin typeface="Candara" panose="020E0502030303020204" pitchFamily="34" charset="0"/>
              </a:endParaRPr>
            </a:p>
          </p:txBody>
        </p:sp>
        <p:cxnSp>
          <p:nvCxnSpPr>
            <p:cNvPr id="66" name="Straight Arrow Connector 109"/>
            <p:cNvCxnSpPr>
              <a:stCxn id="61" idx="0"/>
              <a:endCxn id="69" idx="4"/>
            </p:cNvCxnSpPr>
            <p:nvPr/>
          </p:nvCxnSpPr>
          <p:spPr>
            <a:xfrm flipH="1" flipV="1">
              <a:off x="7432800" y="4573890"/>
              <a:ext cx="571500" cy="100500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Rectangle 111"/>
            <p:cNvSpPr/>
            <p:nvPr/>
          </p:nvSpPr>
          <p:spPr>
            <a:xfrm>
              <a:off x="6991132" y="6324600"/>
              <a:ext cx="2202911" cy="418654"/>
            </a:xfrm>
            <a:prstGeom prst="rect">
              <a:avLst/>
            </a:prstGeom>
          </p:spPr>
          <p:txBody>
            <a:bodyPr wrap="none">
              <a:spAutoFit/>
            </a:bodyPr>
            <a:lstStyle/>
            <a:p>
              <a:pPr algn="ctr"/>
              <a:r>
                <a:rPr lang="en-US" altLang="zh-CN" sz="1665"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A&gt;=C || A&gt;=D</a:t>
              </a:r>
              <a:endParaRPr lang="zh-CN" altLang="en-US" sz="1665" dirty="0">
                <a:effectLst>
                  <a:outerShdw blurRad="38100" dist="38100" dir="2700000" algn="tl">
                    <a:srgbClr val="000000">
                      <a:alpha val="43137"/>
                    </a:srgbClr>
                  </a:outerShdw>
                </a:effectLst>
              </a:endParaRPr>
            </a:p>
          </p:txBody>
        </p:sp>
        <p:cxnSp>
          <p:nvCxnSpPr>
            <p:cNvPr id="68" name="Straight Arrow Connector 113"/>
            <p:cNvCxnSpPr>
              <a:stCxn id="61" idx="0"/>
              <a:endCxn id="70" idx="4"/>
            </p:cNvCxnSpPr>
            <p:nvPr/>
          </p:nvCxnSpPr>
          <p:spPr>
            <a:xfrm flipV="1">
              <a:off x="8004300" y="4573890"/>
              <a:ext cx="571500" cy="100500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71" name="Straight Connector 125"/>
          <p:cNvCxnSpPr/>
          <p:nvPr/>
        </p:nvCxnSpPr>
        <p:spPr>
          <a:xfrm>
            <a:off x="2984500" y="2984500"/>
            <a:ext cx="0" cy="2432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126"/>
          <p:cNvCxnSpPr/>
          <p:nvPr/>
        </p:nvCxnSpPr>
        <p:spPr>
          <a:xfrm>
            <a:off x="4635500" y="2984500"/>
            <a:ext cx="0" cy="2432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127"/>
          <p:cNvCxnSpPr/>
          <p:nvPr/>
        </p:nvCxnSpPr>
        <p:spPr>
          <a:xfrm>
            <a:off x="6324354" y="2984500"/>
            <a:ext cx="0" cy="2432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128"/>
          <p:cNvCxnSpPr/>
          <p:nvPr/>
        </p:nvCxnSpPr>
        <p:spPr>
          <a:xfrm>
            <a:off x="1206500" y="2984500"/>
            <a:ext cx="6921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131"/>
          <p:cNvCxnSpPr/>
          <p:nvPr/>
        </p:nvCxnSpPr>
        <p:spPr>
          <a:xfrm>
            <a:off x="1206500" y="4270425"/>
            <a:ext cx="177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Dryad uses </a:t>
            </a:r>
            <a:r>
              <a:rPr kumimoji="1" lang="en-US" altLang="zh-CN" b="1" dirty="0">
                <a:solidFill>
                  <a:srgbClr val="0432FF"/>
                </a:solidFill>
              </a:rPr>
              <a:t>a dataflow graph </a:t>
            </a:r>
            <a:endParaRPr kumimoji="1" lang="zh-CN" altLang="en-US" b="1" dirty="0">
              <a:solidFill>
                <a:srgbClr val="0432FF"/>
              </a:solidFill>
            </a:endParaRPr>
          </a:p>
        </p:txBody>
      </p:sp>
      <p:sp>
        <p:nvSpPr>
          <p:cNvPr id="3" name="内容占位符 2"/>
          <p:cNvSpPr>
            <a:spLocks noGrp="1"/>
          </p:cNvSpPr>
          <p:nvPr>
            <p:ph idx="1"/>
          </p:nvPr>
        </p:nvSpPr>
        <p:spPr/>
        <p:txBody>
          <a:bodyPr/>
          <a:lstStyle/>
          <a:p>
            <a:r>
              <a:rPr kumimoji="1" lang="en-US" altLang="zh-CN" dirty="0"/>
              <a:t>Why? </a:t>
            </a:r>
            <a:endParaRPr kumimoji="1" lang="en-US" altLang="zh-CN" dirty="0"/>
          </a:p>
          <a:p>
            <a:pPr lvl="1"/>
            <a:r>
              <a:rPr kumimoji="1" lang="en-US" altLang="zh-CN" dirty="0"/>
              <a:t>Many programs can be represented as a distributed dataflow graph</a:t>
            </a:r>
            <a:endParaRPr kumimoji="1" lang="en-US" altLang="zh-CN" dirty="0"/>
          </a:p>
          <a:p>
            <a:r>
              <a:rPr kumimoji="1" lang="en-GB" altLang="zh-CN" b="0" dirty="0"/>
              <a:t>Dryad Job = </a:t>
            </a:r>
            <a:r>
              <a:rPr kumimoji="1" lang="en-GB" altLang="zh-CN" b="0" u="sng" dirty="0">
                <a:solidFill>
                  <a:srgbClr val="C00000"/>
                </a:solidFill>
              </a:rPr>
              <a:t>Directed Acyclic Graph (DAG)</a:t>
            </a:r>
            <a:r>
              <a:rPr kumimoji="1" lang="en-US" altLang="en-GB" b="0" u="sng" dirty="0">
                <a:solidFill>
                  <a:srgbClr val="C00000"/>
                </a:solidFill>
              </a:rPr>
              <a:t>(</a:t>
            </a:r>
            <a:r>
              <a:rPr kumimoji="1" lang="zh-CN" altLang="en-US" b="0" u="sng" dirty="0">
                <a:solidFill>
                  <a:srgbClr val="C00000"/>
                </a:solidFill>
              </a:rPr>
              <a:t>有向无环图</a:t>
            </a:r>
            <a:r>
              <a:rPr kumimoji="1" lang="en-US" altLang="en-GB" b="0" u="sng" dirty="0">
                <a:solidFill>
                  <a:srgbClr val="C00000"/>
                </a:solidFill>
              </a:rPr>
              <a:t>)</a:t>
            </a:r>
            <a:endParaRPr kumimoji="1" lang="en-GB" altLang="zh-CN" b="0" u="sng" dirty="0">
              <a:solidFill>
                <a:srgbClr val="C00000"/>
              </a:solidFill>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3" name="Flowchart: Connector 3"/>
          <p:cNvSpPr/>
          <p:nvPr/>
        </p:nvSpPr>
        <p:spPr>
          <a:xfrm>
            <a:off x="2938518" y="4381500"/>
            <a:ext cx="240000" cy="240000"/>
          </a:xfrm>
          <a:prstGeom prst="flowChartConnector">
            <a:avLst/>
          </a:prstGeom>
          <a:solidFill>
            <a:srgbClr val="FF0066"/>
          </a:solidFill>
          <a:ln w="38100">
            <a:solidFill>
              <a:srgbClr val="FF0066"/>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54" name="Flowchart: Connector 4"/>
          <p:cNvSpPr/>
          <p:nvPr/>
        </p:nvSpPr>
        <p:spPr>
          <a:xfrm>
            <a:off x="2476500" y="5016500"/>
            <a:ext cx="240000" cy="240000"/>
          </a:xfrm>
          <a:prstGeom prst="flowChartConnector">
            <a:avLst/>
          </a:prstGeom>
          <a:solidFill>
            <a:srgbClr val="00B0F0"/>
          </a:solidFill>
          <a:ln w="38100">
            <a:solidFill>
              <a:srgbClr val="00B0F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55" name="Flowchart: Connector 5"/>
          <p:cNvSpPr/>
          <p:nvPr/>
        </p:nvSpPr>
        <p:spPr>
          <a:xfrm>
            <a:off x="3616685" y="3973328"/>
            <a:ext cx="240000" cy="240000"/>
          </a:xfrm>
          <a:prstGeom prst="flowChartConnector">
            <a:avLst/>
          </a:prstGeom>
          <a:solidFill>
            <a:schemeClr val="accent6">
              <a:lumMod val="75000"/>
            </a:schemeClr>
          </a:solidFill>
          <a:ln w="38100">
            <a:solidFill>
              <a:schemeClr val="accent6">
                <a:lumMod val="75000"/>
              </a:schemeClr>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56" name="Flowchart: Connector 6"/>
          <p:cNvSpPr/>
          <p:nvPr/>
        </p:nvSpPr>
        <p:spPr>
          <a:xfrm>
            <a:off x="3912791" y="3238500"/>
            <a:ext cx="240000" cy="240000"/>
          </a:xfrm>
          <a:prstGeom prst="flowChartConnector">
            <a:avLst/>
          </a:prstGeom>
          <a:solidFill>
            <a:srgbClr val="7030A0"/>
          </a:solidFill>
          <a:ln w="38100">
            <a:solidFill>
              <a:srgbClr val="7030A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57" name="Flowchart: Connector 7"/>
          <p:cNvSpPr/>
          <p:nvPr/>
        </p:nvSpPr>
        <p:spPr>
          <a:xfrm>
            <a:off x="3492500" y="4889500"/>
            <a:ext cx="240000" cy="240000"/>
          </a:xfrm>
          <a:prstGeom prst="flowChartConnector">
            <a:avLst/>
          </a:prstGeom>
          <a:solidFill>
            <a:srgbClr val="00B0F0"/>
          </a:solidFill>
          <a:ln w="38100">
            <a:solidFill>
              <a:srgbClr val="00B0F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58" name="Flowchart: Connector 8"/>
          <p:cNvSpPr/>
          <p:nvPr/>
        </p:nvSpPr>
        <p:spPr>
          <a:xfrm>
            <a:off x="4826000" y="4663081"/>
            <a:ext cx="240000" cy="240000"/>
          </a:xfrm>
          <a:prstGeom prst="flowChartConnector">
            <a:avLst/>
          </a:prstGeom>
          <a:solidFill>
            <a:srgbClr val="00B0F0"/>
          </a:solidFill>
          <a:ln w="38100">
            <a:solidFill>
              <a:srgbClr val="00B0F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59" name="Flowchart: Connector 9"/>
          <p:cNvSpPr/>
          <p:nvPr/>
        </p:nvSpPr>
        <p:spPr>
          <a:xfrm>
            <a:off x="5143500" y="5086994"/>
            <a:ext cx="240000" cy="240000"/>
          </a:xfrm>
          <a:prstGeom prst="flowChartConnector">
            <a:avLst/>
          </a:prstGeom>
          <a:solidFill>
            <a:srgbClr val="00B0F0"/>
          </a:solidFill>
          <a:ln w="38100">
            <a:solidFill>
              <a:srgbClr val="00B0F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60" name="Rectangle 10"/>
          <p:cNvSpPr/>
          <p:nvPr/>
        </p:nvSpPr>
        <p:spPr>
          <a:xfrm>
            <a:off x="4002060" y="5240575"/>
            <a:ext cx="872355" cy="348878"/>
          </a:xfrm>
          <a:prstGeom prst="rect">
            <a:avLst/>
          </a:prstGeom>
        </p:spPr>
        <p:txBody>
          <a:bodyPr wrap="none">
            <a:spAutoFit/>
          </a:bodyPr>
          <a:lstStyle/>
          <a:p>
            <a:pPr algn="ctr"/>
            <a:r>
              <a:rPr lang="en-US" altLang="zh-CN" sz="1665"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Inputs</a:t>
            </a:r>
            <a:endParaRPr lang="zh-CN" altLang="en-US" sz="1665" dirty="0">
              <a:effectLst>
                <a:outerShdw blurRad="38100" dist="38100" dir="2700000" algn="tl">
                  <a:srgbClr val="000000">
                    <a:alpha val="43137"/>
                  </a:srgbClr>
                </a:outerShdw>
              </a:effectLst>
            </a:endParaRPr>
          </a:p>
        </p:txBody>
      </p:sp>
      <p:cxnSp>
        <p:nvCxnSpPr>
          <p:cNvPr id="61" name="Straight Arrow Connector 12"/>
          <p:cNvCxnSpPr>
            <a:stCxn id="54" idx="7"/>
            <a:endCxn id="53" idx="3"/>
          </p:cNvCxnSpPr>
          <p:nvPr/>
        </p:nvCxnSpPr>
        <p:spPr>
          <a:xfrm flipV="1">
            <a:off x="2681353" y="4586353"/>
            <a:ext cx="292313" cy="46529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14"/>
          <p:cNvCxnSpPr>
            <a:stCxn id="57" idx="1"/>
            <a:endCxn id="53" idx="5"/>
          </p:cNvCxnSpPr>
          <p:nvPr/>
        </p:nvCxnSpPr>
        <p:spPr>
          <a:xfrm flipH="1" flipV="1">
            <a:off x="3143370" y="4586353"/>
            <a:ext cx="384278" cy="33829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Flowchart: Connector 17"/>
          <p:cNvSpPr/>
          <p:nvPr/>
        </p:nvSpPr>
        <p:spPr>
          <a:xfrm>
            <a:off x="3917370" y="4516283"/>
            <a:ext cx="240000" cy="240000"/>
          </a:xfrm>
          <a:prstGeom prst="flowChartConnector">
            <a:avLst/>
          </a:prstGeom>
          <a:solidFill>
            <a:srgbClr val="FF0066"/>
          </a:solidFill>
          <a:ln w="38100">
            <a:solidFill>
              <a:srgbClr val="FF0066"/>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cxnSp>
        <p:nvCxnSpPr>
          <p:cNvPr id="64" name="Straight Arrow Connector 18"/>
          <p:cNvCxnSpPr>
            <a:stCxn id="57" idx="7"/>
            <a:endCxn id="63" idx="3"/>
          </p:cNvCxnSpPr>
          <p:nvPr/>
        </p:nvCxnSpPr>
        <p:spPr>
          <a:xfrm flipV="1">
            <a:off x="3697353" y="4721136"/>
            <a:ext cx="255165" cy="20351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21"/>
          <p:cNvCxnSpPr>
            <a:stCxn id="59" idx="1"/>
            <a:endCxn id="63" idx="5"/>
          </p:cNvCxnSpPr>
          <p:nvPr/>
        </p:nvCxnSpPr>
        <p:spPr>
          <a:xfrm flipH="1" flipV="1">
            <a:off x="4122223" y="4721136"/>
            <a:ext cx="1056425" cy="4010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Flowchart: Connector 24"/>
          <p:cNvSpPr/>
          <p:nvPr/>
        </p:nvSpPr>
        <p:spPr>
          <a:xfrm>
            <a:off x="4674167" y="4183081"/>
            <a:ext cx="240000" cy="240000"/>
          </a:xfrm>
          <a:prstGeom prst="flowChartConnector">
            <a:avLst/>
          </a:prstGeom>
          <a:solidFill>
            <a:srgbClr val="FF0066"/>
          </a:solidFill>
          <a:ln w="38100">
            <a:solidFill>
              <a:srgbClr val="FF0066"/>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cxnSp>
        <p:nvCxnSpPr>
          <p:cNvPr id="67" name="Straight Arrow Connector 26"/>
          <p:cNvCxnSpPr>
            <a:stCxn id="58" idx="0"/>
            <a:endCxn id="66" idx="4"/>
          </p:cNvCxnSpPr>
          <p:nvPr/>
        </p:nvCxnSpPr>
        <p:spPr>
          <a:xfrm flipH="1" flipV="1">
            <a:off x="4794167" y="4423081"/>
            <a:ext cx="151833" cy="24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29"/>
          <p:cNvCxnSpPr>
            <a:stCxn id="59" idx="7"/>
            <a:endCxn id="69" idx="4"/>
          </p:cNvCxnSpPr>
          <p:nvPr/>
        </p:nvCxnSpPr>
        <p:spPr>
          <a:xfrm flipV="1">
            <a:off x="5348353" y="4423081"/>
            <a:ext cx="246648" cy="69906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Flowchart: Connector 32"/>
          <p:cNvSpPr/>
          <p:nvPr/>
        </p:nvSpPr>
        <p:spPr>
          <a:xfrm>
            <a:off x="5475000" y="4183081"/>
            <a:ext cx="240000" cy="240000"/>
          </a:xfrm>
          <a:prstGeom prst="flowChartConnector">
            <a:avLst/>
          </a:prstGeom>
          <a:solidFill>
            <a:srgbClr val="FF0066"/>
          </a:solidFill>
          <a:ln w="38100">
            <a:solidFill>
              <a:srgbClr val="FF0066"/>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cxnSp>
        <p:nvCxnSpPr>
          <p:cNvPr id="70" name="Straight Arrow Connector 33"/>
          <p:cNvCxnSpPr>
            <a:stCxn id="58" idx="7"/>
            <a:endCxn id="69" idx="3"/>
          </p:cNvCxnSpPr>
          <p:nvPr/>
        </p:nvCxnSpPr>
        <p:spPr>
          <a:xfrm flipV="1">
            <a:off x="5030853" y="4387933"/>
            <a:ext cx="479295" cy="31029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36"/>
          <p:cNvCxnSpPr>
            <a:stCxn id="53" idx="7"/>
            <a:endCxn id="55" idx="3"/>
          </p:cNvCxnSpPr>
          <p:nvPr/>
        </p:nvCxnSpPr>
        <p:spPr>
          <a:xfrm flipV="1">
            <a:off x="3143370" y="4178181"/>
            <a:ext cx="508463" cy="23846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Flowchart: Connector 39"/>
          <p:cNvSpPr/>
          <p:nvPr/>
        </p:nvSpPr>
        <p:spPr>
          <a:xfrm>
            <a:off x="4159637" y="4031156"/>
            <a:ext cx="240000" cy="240000"/>
          </a:xfrm>
          <a:prstGeom prst="flowChartConnector">
            <a:avLst/>
          </a:prstGeom>
          <a:solidFill>
            <a:schemeClr val="accent6">
              <a:lumMod val="75000"/>
            </a:schemeClr>
          </a:solidFill>
          <a:ln w="38100">
            <a:solidFill>
              <a:schemeClr val="accent6">
                <a:lumMod val="75000"/>
              </a:schemeClr>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73" name="Flowchart: Connector 40"/>
          <p:cNvSpPr/>
          <p:nvPr/>
        </p:nvSpPr>
        <p:spPr>
          <a:xfrm>
            <a:off x="4699000" y="3788081"/>
            <a:ext cx="240000" cy="240000"/>
          </a:xfrm>
          <a:prstGeom prst="flowChartConnector">
            <a:avLst/>
          </a:prstGeom>
          <a:solidFill>
            <a:schemeClr val="accent6">
              <a:lumMod val="75000"/>
            </a:schemeClr>
          </a:solidFill>
          <a:ln w="38100">
            <a:solidFill>
              <a:schemeClr val="accent6">
                <a:lumMod val="75000"/>
              </a:schemeClr>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cxnSp>
        <p:nvCxnSpPr>
          <p:cNvPr id="74" name="Straight Arrow Connector 41"/>
          <p:cNvCxnSpPr>
            <a:stCxn id="69" idx="1"/>
            <a:endCxn id="77" idx="4"/>
          </p:cNvCxnSpPr>
          <p:nvPr/>
        </p:nvCxnSpPr>
        <p:spPr>
          <a:xfrm flipH="1" flipV="1">
            <a:off x="5270500" y="4011473"/>
            <a:ext cx="239648" cy="206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44"/>
          <p:cNvCxnSpPr>
            <a:stCxn id="63" idx="7"/>
            <a:endCxn id="72" idx="4"/>
          </p:cNvCxnSpPr>
          <p:nvPr/>
        </p:nvCxnSpPr>
        <p:spPr>
          <a:xfrm flipV="1">
            <a:off x="4122223" y="4271156"/>
            <a:ext cx="157414" cy="28027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47"/>
          <p:cNvCxnSpPr>
            <a:stCxn id="66" idx="0"/>
            <a:endCxn id="73" idx="4"/>
          </p:cNvCxnSpPr>
          <p:nvPr/>
        </p:nvCxnSpPr>
        <p:spPr>
          <a:xfrm flipV="1">
            <a:off x="4794167" y="4028081"/>
            <a:ext cx="24833" cy="155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Flowchart: Connector 52"/>
          <p:cNvSpPr/>
          <p:nvPr/>
        </p:nvSpPr>
        <p:spPr>
          <a:xfrm>
            <a:off x="5150500" y="3771473"/>
            <a:ext cx="240000" cy="240000"/>
          </a:xfrm>
          <a:prstGeom prst="flowChartConnector">
            <a:avLst/>
          </a:prstGeom>
          <a:solidFill>
            <a:schemeClr val="accent6">
              <a:lumMod val="75000"/>
            </a:schemeClr>
          </a:solidFill>
          <a:ln w="38100">
            <a:solidFill>
              <a:schemeClr val="accent6">
                <a:lumMod val="75000"/>
              </a:schemeClr>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78" name="Flowchart: Connector 55"/>
          <p:cNvSpPr/>
          <p:nvPr/>
        </p:nvSpPr>
        <p:spPr>
          <a:xfrm>
            <a:off x="4653718" y="3175000"/>
            <a:ext cx="240000" cy="240000"/>
          </a:xfrm>
          <a:prstGeom prst="flowChartConnector">
            <a:avLst/>
          </a:prstGeom>
          <a:solidFill>
            <a:srgbClr val="7030A0"/>
          </a:solidFill>
          <a:ln w="38100">
            <a:solidFill>
              <a:srgbClr val="7030A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cxnSp>
        <p:nvCxnSpPr>
          <p:cNvPr id="79" name="Straight Arrow Connector 56"/>
          <p:cNvCxnSpPr>
            <a:stCxn id="55" idx="7"/>
            <a:endCxn id="56" idx="3"/>
          </p:cNvCxnSpPr>
          <p:nvPr/>
        </p:nvCxnSpPr>
        <p:spPr>
          <a:xfrm flipV="1">
            <a:off x="3821538" y="3443353"/>
            <a:ext cx="126401" cy="56512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59"/>
          <p:cNvCxnSpPr>
            <a:stCxn id="55" idx="6"/>
            <a:endCxn id="78" idx="2"/>
          </p:cNvCxnSpPr>
          <p:nvPr/>
        </p:nvCxnSpPr>
        <p:spPr>
          <a:xfrm flipV="1">
            <a:off x="3856685" y="3295000"/>
            <a:ext cx="797033" cy="79832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62"/>
          <p:cNvCxnSpPr>
            <a:stCxn id="72" idx="0"/>
            <a:endCxn id="56" idx="4"/>
          </p:cNvCxnSpPr>
          <p:nvPr/>
        </p:nvCxnSpPr>
        <p:spPr>
          <a:xfrm flipH="1" flipV="1">
            <a:off x="4032791" y="3478500"/>
            <a:ext cx="246846" cy="5526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65"/>
          <p:cNvCxnSpPr>
            <a:stCxn id="72" idx="7"/>
            <a:endCxn id="78" idx="3"/>
          </p:cNvCxnSpPr>
          <p:nvPr/>
        </p:nvCxnSpPr>
        <p:spPr>
          <a:xfrm flipV="1">
            <a:off x="4364490" y="3379853"/>
            <a:ext cx="324376" cy="68645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68"/>
          <p:cNvCxnSpPr>
            <a:stCxn id="73" idx="2"/>
            <a:endCxn id="56" idx="5"/>
          </p:cNvCxnSpPr>
          <p:nvPr/>
        </p:nvCxnSpPr>
        <p:spPr>
          <a:xfrm flipH="1" flipV="1">
            <a:off x="4117643" y="3443353"/>
            <a:ext cx="581357" cy="46472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71"/>
          <p:cNvCxnSpPr>
            <a:stCxn id="73" idx="0"/>
            <a:endCxn id="78" idx="4"/>
          </p:cNvCxnSpPr>
          <p:nvPr/>
        </p:nvCxnSpPr>
        <p:spPr>
          <a:xfrm flipH="1" flipV="1">
            <a:off x="4773718" y="3415000"/>
            <a:ext cx="45283" cy="37308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76"/>
          <p:cNvCxnSpPr>
            <a:stCxn id="77" idx="1"/>
            <a:endCxn id="78" idx="5"/>
          </p:cNvCxnSpPr>
          <p:nvPr/>
        </p:nvCxnSpPr>
        <p:spPr>
          <a:xfrm flipH="1" flipV="1">
            <a:off x="4858570" y="3379853"/>
            <a:ext cx="327078" cy="42676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79"/>
          <p:cNvCxnSpPr>
            <a:stCxn id="77" idx="1"/>
            <a:endCxn id="56" idx="6"/>
          </p:cNvCxnSpPr>
          <p:nvPr/>
        </p:nvCxnSpPr>
        <p:spPr>
          <a:xfrm flipH="1" flipV="1">
            <a:off x="4152791" y="3358500"/>
            <a:ext cx="1032857" cy="448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Rectangle 89"/>
          <p:cNvSpPr/>
          <p:nvPr/>
        </p:nvSpPr>
        <p:spPr>
          <a:xfrm>
            <a:off x="5329663" y="2921000"/>
            <a:ext cx="1035861" cy="348878"/>
          </a:xfrm>
          <a:prstGeom prst="rect">
            <a:avLst/>
          </a:prstGeom>
        </p:spPr>
        <p:txBody>
          <a:bodyPr wrap="none">
            <a:spAutoFit/>
          </a:bodyPr>
          <a:lstStyle/>
          <a:p>
            <a:pPr algn="ctr"/>
            <a:r>
              <a:rPr lang="en-US" altLang="zh-CN" sz="1665"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Outputs</a:t>
            </a:r>
            <a:endParaRPr lang="zh-CN" altLang="en-US" sz="1665" dirty="0">
              <a:effectLst>
                <a:outerShdw blurRad="38100" dist="38100" dir="2700000" algn="tl">
                  <a:srgbClr val="000000">
                    <a:alpha val="43137"/>
                  </a:srgbClr>
                </a:outerShdw>
              </a:effectLst>
            </a:endParaRPr>
          </a:p>
        </p:txBody>
      </p:sp>
      <p:sp>
        <p:nvSpPr>
          <p:cNvPr id="88" name="Rectangle 90"/>
          <p:cNvSpPr/>
          <p:nvPr/>
        </p:nvSpPr>
        <p:spPr>
          <a:xfrm>
            <a:off x="5570340" y="4553595"/>
            <a:ext cx="2351926" cy="605422"/>
          </a:xfrm>
          <a:prstGeom prst="rect">
            <a:avLst/>
          </a:prstGeom>
        </p:spPr>
        <p:txBody>
          <a:bodyPr wrap="none">
            <a:spAutoFit/>
          </a:bodyPr>
          <a:lstStyle/>
          <a:p>
            <a:pPr algn="ctr"/>
            <a:r>
              <a:rPr lang="en-US" altLang="zh-CN" sz="1665"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Channels</a:t>
            </a:r>
            <a:br>
              <a:rPr lang="en-US" altLang="zh-CN" sz="1665"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br>
            <a:r>
              <a:rPr lang="en-US" altLang="zh-CN" sz="1665"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(file, pipe, memory)</a:t>
            </a:r>
            <a:endParaRPr lang="zh-CN" altLang="en-US" sz="1665" dirty="0">
              <a:effectLst>
                <a:outerShdw blurRad="38100" dist="38100" dir="2700000" algn="tl">
                  <a:srgbClr val="000000">
                    <a:alpha val="43137"/>
                  </a:srgbClr>
                </a:outerShdw>
              </a:effectLst>
            </a:endParaRPr>
          </a:p>
        </p:txBody>
      </p:sp>
      <p:sp>
        <p:nvSpPr>
          <p:cNvPr id="89" name="Rectangle 91"/>
          <p:cNvSpPr/>
          <p:nvPr/>
        </p:nvSpPr>
        <p:spPr>
          <a:xfrm>
            <a:off x="1936704" y="3415000"/>
            <a:ext cx="1319593" cy="605422"/>
          </a:xfrm>
          <a:prstGeom prst="rect">
            <a:avLst/>
          </a:prstGeom>
        </p:spPr>
        <p:txBody>
          <a:bodyPr wrap="none">
            <a:spAutoFit/>
          </a:bodyPr>
          <a:lstStyle/>
          <a:p>
            <a:pPr algn="ctr"/>
            <a:r>
              <a:rPr lang="en-US" altLang="zh-CN" sz="1665"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Processing</a:t>
            </a:r>
            <a:br>
              <a:rPr lang="en-US" altLang="zh-CN" sz="1665"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br>
            <a:r>
              <a:rPr lang="en-US" altLang="zh-CN" sz="1665"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Vertices</a:t>
            </a:r>
            <a:endParaRPr lang="zh-CN" altLang="en-US" sz="1665" dirty="0">
              <a:effectLst>
                <a:outerShdw blurRad="38100" dist="38100" dir="2700000" algn="tl">
                  <a:srgbClr val="000000">
                    <a:alpha val="43137"/>
                  </a:srgbClr>
                </a:outerShdw>
              </a:effectLst>
            </a:endParaRPr>
          </a:p>
        </p:txBody>
      </p:sp>
      <p:cxnSp>
        <p:nvCxnSpPr>
          <p:cNvPr id="90" name="Straight Arrow Connector 92"/>
          <p:cNvCxnSpPr/>
          <p:nvPr/>
        </p:nvCxnSpPr>
        <p:spPr>
          <a:xfrm>
            <a:off x="3058518" y="3806621"/>
            <a:ext cx="497483" cy="166708"/>
          </a:xfrm>
          <a:prstGeom prst="straightConnector1">
            <a:avLst/>
          </a:prstGeom>
          <a:ln>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6"/>
          <p:cNvCxnSpPr/>
          <p:nvPr/>
        </p:nvCxnSpPr>
        <p:spPr>
          <a:xfrm>
            <a:off x="2716500" y="3973329"/>
            <a:ext cx="222018" cy="344876"/>
          </a:xfrm>
          <a:prstGeom prst="straightConnector1">
            <a:avLst/>
          </a:prstGeom>
          <a:ln>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9"/>
          <p:cNvCxnSpPr>
            <a:stCxn id="60" idx="3"/>
          </p:cNvCxnSpPr>
          <p:nvPr/>
        </p:nvCxnSpPr>
        <p:spPr>
          <a:xfrm flipV="1">
            <a:off x="4874415" y="5207007"/>
            <a:ext cx="165900" cy="208007"/>
          </a:xfrm>
          <a:prstGeom prst="straightConnector1">
            <a:avLst/>
          </a:prstGeom>
          <a:ln>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100"/>
          <p:cNvCxnSpPr/>
          <p:nvPr/>
        </p:nvCxnSpPr>
        <p:spPr>
          <a:xfrm flipH="1" flipV="1">
            <a:off x="3746501" y="5143500"/>
            <a:ext cx="260959" cy="225358"/>
          </a:xfrm>
          <a:prstGeom prst="straightConnector1">
            <a:avLst/>
          </a:prstGeom>
          <a:ln>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105"/>
          <p:cNvCxnSpPr/>
          <p:nvPr/>
        </p:nvCxnSpPr>
        <p:spPr>
          <a:xfrm flipH="1" flipV="1">
            <a:off x="4939001" y="2937789"/>
            <a:ext cx="406183" cy="119999"/>
          </a:xfrm>
          <a:prstGeom prst="straightConnector1">
            <a:avLst/>
          </a:prstGeom>
          <a:ln>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106"/>
          <p:cNvCxnSpPr/>
          <p:nvPr/>
        </p:nvCxnSpPr>
        <p:spPr>
          <a:xfrm flipH="1">
            <a:off x="5606572" y="4698229"/>
            <a:ext cx="552928" cy="3"/>
          </a:xfrm>
          <a:prstGeom prst="straightConnector1">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Flowchart: Connector 112"/>
          <p:cNvSpPr/>
          <p:nvPr/>
        </p:nvSpPr>
        <p:spPr>
          <a:xfrm>
            <a:off x="3912791" y="2794000"/>
            <a:ext cx="240000" cy="240000"/>
          </a:xfrm>
          <a:prstGeom prst="flowChartConnector">
            <a:avLst/>
          </a:prstGeom>
          <a:solidFill>
            <a:schemeClr val="bg2">
              <a:lumMod val="50000"/>
            </a:schemeClr>
          </a:solidFill>
          <a:ln w="38100">
            <a:solidFill>
              <a:schemeClr val="bg2">
                <a:lumMod val="50000"/>
              </a:schemeClr>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97" name="Flowchart: Connector 113"/>
          <p:cNvSpPr/>
          <p:nvPr/>
        </p:nvSpPr>
        <p:spPr>
          <a:xfrm>
            <a:off x="4653718" y="2754288"/>
            <a:ext cx="240000" cy="240000"/>
          </a:xfrm>
          <a:prstGeom prst="flowChartConnector">
            <a:avLst/>
          </a:prstGeom>
          <a:solidFill>
            <a:schemeClr val="bg2">
              <a:lumMod val="50000"/>
            </a:schemeClr>
          </a:solidFill>
          <a:ln w="38100">
            <a:solidFill>
              <a:schemeClr val="bg2">
                <a:lumMod val="50000"/>
              </a:schemeClr>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cxnSp>
        <p:nvCxnSpPr>
          <p:cNvPr id="98" name="Straight Arrow Connector 114"/>
          <p:cNvCxnSpPr>
            <a:stCxn id="56" idx="0"/>
            <a:endCxn id="96" idx="4"/>
          </p:cNvCxnSpPr>
          <p:nvPr/>
        </p:nvCxnSpPr>
        <p:spPr>
          <a:xfrm flipV="1">
            <a:off x="4032791" y="3034000"/>
            <a:ext cx="0" cy="2045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117"/>
          <p:cNvCxnSpPr>
            <a:stCxn id="78" idx="0"/>
            <a:endCxn id="97" idx="4"/>
          </p:cNvCxnSpPr>
          <p:nvPr/>
        </p:nvCxnSpPr>
        <p:spPr>
          <a:xfrm flipV="1">
            <a:off x="4773718" y="2994288"/>
            <a:ext cx="0" cy="1807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Dryad uses </a:t>
            </a:r>
            <a:r>
              <a:rPr kumimoji="1" lang="en-US" altLang="zh-CN" b="1" dirty="0">
                <a:solidFill>
                  <a:srgbClr val="0432FF"/>
                </a:solidFill>
              </a:rPr>
              <a:t>a dataflow graph </a:t>
            </a:r>
            <a:endParaRPr kumimoji="1" lang="zh-CN" altLang="en-US" b="1" dirty="0">
              <a:solidFill>
                <a:srgbClr val="0432FF"/>
              </a:solidFill>
            </a:endParaRPr>
          </a:p>
        </p:txBody>
      </p:sp>
      <p:sp>
        <p:nvSpPr>
          <p:cNvPr id="3" name="内容占位符 2"/>
          <p:cNvSpPr>
            <a:spLocks noGrp="1"/>
          </p:cNvSpPr>
          <p:nvPr>
            <p:ph idx="1"/>
          </p:nvPr>
        </p:nvSpPr>
        <p:spPr/>
        <p:txBody>
          <a:bodyPr/>
          <a:lstStyle/>
          <a:p>
            <a:r>
              <a:rPr kumimoji="1" lang="en-GB" altLang="zh-CN" b="0" dirty="0"/>
              <a:t>Dryad Job = </a:t>
            </a:r>
            <a:r>
              <a:rPr kumimoji="1" lang="en-GB" altLang="zh-CN" b="0" u="sng" dirty="0">
                <a:solidFill>
                  <a:srgbClr val="C00000"/>
                </a:solidFill>
              </a:rPr>
              <a:t>Directed Acyclic Graph (DAG)</a:t>
            </a:r>
            <a:endParaRPr kumimoji="1" lang="en-GB" altLang="zh-CN" b="0" u="sng" dirty="0">
              <a:solidFill>
                <a:srgbClr val="C00000"/>
              </a:solidFill>
            </a:endParaRPr>
          </a:p>
          <a:p>
            <a:r>
              <a:rPr kumimoji="1" lang="en-GB" altLang="zh-CN" b="0" dirty="0">
                <a:solidFill>
                  <a:schemeClr val="tx1"/>
                </a:solidFill>
              </a:rPr>
              <a:t>Back to our log analysis example </a:t>
            </a:r>
            <a:endParaRPr kumimoji="1" lang="en-GB" altLang="zh-CN" b="0" dirty="0">
              <a:solidFill>
                <a:schemeClr val="tx1"/>
              </a:solidFill>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2" name="图片 51"/>
          <p:cNvPicPr>
            <a:picLocks noChangeAspect="1"/>
          </p:cNvPicPr>
          <p:nvPr/>
        </p:nvPicPr>
        <p:blipFill>
          <a:blip r:embed="rId1"/>
          <a:stretch>
            <a:fillRect/>
          </a:stretch>
        </p:blipFill>
        <p:spPr>
          <a:xfrm>
            <a:off x="179512" y="2137420"/>
            <a:ext cx="5321300" cy="2235200"/>
          </a:xfrm>
          <a:prstGeom prst="rect">
            <a:avLst/>
          </a:prstGeom>
        </p:spPr>
      </p:pic>
      <p:sp>
        <p:nvSpPr>
          <p:cNvPr id="100" name="Flowchart: Connector 4"/>
          <p:cNvSpPr/>
          <p:nvPr/>
        </p:nvSpPr>
        <p:spPr>
          <a:xfrm>
            <a:off x="5002166" y="4177695"/>
            <a:ext cx="240000" cy="240000"/>
          </a:xfrm>
          <a:prstGeom prst="flowChartConnector">
            <a:avLst/>
          </a:prstGeom>
          <a:solidFill>
            <a:srgbClr val="00B0F0"/>
          </a:solidFill>
          <a:ln w="38100">
            <a:solidFill>
              <a:srgbClr val="00B0F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101" name="Flowchart: Connector 7"/>
          <p:cNvSpPr/>
          <p:nvPr/>
        </p:nvSpPr>
        <p:spPr>
          <a:xfrm>
            <a:off x="6029780" y="4134632"/>
            <a:ext cx="240000" cy="240000"/>
          </a:xfrm>
          <a:prstGeom prst="flowChartConnector">
            <a:avLst/>
          </a:prstGeom>
          <a:solidFill>
            <a:srgbClr val="00B0F0"/>
          </a:solidFill>
          <a:ln w="38100">
            <a:solidFill>
              <a:srgbClr val="00B0F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102" name="Flowchart: Connector 9"/>
          <p:cNvSpPr/>
          <p:nvPr/>
        </p:nvSpPr>
        <p:spPr>
          <a:xfrm>
            <a:off x="6948264" y="4252620"/>
            <a:ext cx="240000" cy="240000"/>
          </a:xfrm>
          <a:prstGeom prst="flowChartConnector">
            <a:avLst/>
          </a:prstGeom>
          <a:solidFill>
            <a:srgbClr val="00B0F0"/>
          </a:solidFill>
          <a:ln w="38100">
            <a:solidFill>
              <a:srgbClr val="00B0F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cxnSp>
        <p:nvCxnSpPr>
          <p:cNvPr id="103" name="Straight Arrow Connector 12"/>
          <p:cNvCxnSpPr>
            <a:stCxn id="100" idx="7"/>
          </p:cNvCxnSpPr>
          <p:nvPr/>
        </p:nvCxnSpPr>
        <p:spPr>
          <a:xfrm flipV="1">
            <a:off x="5207019" y="3747548"/>
            <a:ext cx="292313" cy="46529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4"/>
          <p:cNvCxnSpPr>
            <a:stCxn id="101" idx="1"/>
          </p:cNvCxnSpPr>
          <p:nvPr/>
        </p:nvCxnSpPr>
        <p:spPr>
          <a:xfrm flipH="1" flipV="1">
            <a:off x="5680650" y="3831485"/>
            <a:ext cx="384278" cy="33829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8"/>
          <p:cNvCxnSpPr>
            <a:stCxn id="101" idx="7"/>
          </p:cNvCxnSpPr>
          <p:nvPr/>
        </p:nvCxnSpPr>
        <p:spPr>
          <a:xfrm flipV="1">
            <a:off x="6234633" y="3814789"/>
            <a:ext cx="113714" cy="35499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21"/>
          <p:cNvCxnSpPr>
            <a:stCxn id="102" idx="1"/>
          </p:cNvCxnSpPr>
          <p:nvPr/>
        </p:nvCxnSpPr>
        <p:spPr>
          <a:xfrm flipH="1" flipV="1">
            <a:off x="6553200" y="3751979"/>
            <a:ext cx="430211" cy="53578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7" name="Rectangle 10"/>
          <p:cNvSpPr/>
          <p:nvPr/>
        </p:nvSpPr>
        <p:spPr>
          <a:xfrm>
            <a:off x="5864806" y="4605955"/>
            <a:ext cx="872355" cy="348878"/>
          </a:xfrm>
          <a:prstGeom prst="rect">
            <a:avLst/>
          </a:prstGeom>
        </p:spPr>
        <p:txBody>
          <a:bodyPr wrap="none">
            <a:spAutoFit/>
          </a:bodyPr>
          <a:lstStyle/>
          <a:p>
            <a:pPr algn="ctr"/>
            <a:r>
              <a:rPr lang="en-US" altLang="zh-CN" sz="1665"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Inputs</a:t>
            </a:r>
            <a:endParaRPr lang="zh-CN" altLang="en-US" sz="1665" dirty="0">
              <a:effectLst>
                <a:outerShdw blurRad="38100" dist="38100" dir="2700000" algn="tl">
                  <a:srgbClr val="000000">
                    <a:alpha val="43137"/>
                  </a:srgbClr>
                </a:outerShdw>
              </a:effectLst>
            </a:endParaRPr>
          </a:p>
        </p:txBody>
      </p:sp>
      <p:cxnSp>
        <p:nvCxnSpPr>
          <p:cNvPr id="108" name="Straight Arrow Connector 99"/>
          <p:cNvCxnSpPr>
            <a:stCxn id="107" idx="3"/>
          </p:cNvCxnSpPr>
          <p:nvPr/>
        </p:nvCxnSpPr>
        <p:spPr>
          <a:xfrm flipV="1">
            <a:off x="6737161" y="4572387"/>
            <a:ext cx="165900" cy="208007"/>
          </a:xfrm>
          <a:prstGeom prst="straightConnector1">
            <a:avLst/>
          </a:prstGeom>
          <a:ln>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0"/>
          <p:cNvCxnSpPr/>
          <p:nvPr/>
        </p:nvCxnSpPr>
        <p:spPr>
          <a:xfrm flipH="1" flipV="1">
            <a:off x="5609247" y="4508880"/>
            <a:ext cx="260959" cy="225358"/>
          </a:xfrm>
          <a:prstGeom prst="straightConnector1">
            <a:avLst/>
          </a:prstGeom>
          <a:ln>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332777" y="4125594"/>
            <a:ext cx="595035" cy="369332"/>
          </a:xfrm>
          <a:prstGeom prst="rect">
            <a:avLst/>
          </a:prstGeom>
        </p:spPr>
        <p:txBody>
          <a:bodyPr wrap="none">
            <a:spAutoFit/>
          </a:bodyPr>
          <a:lstStyle/>
          <a:p>
            <a:r>
              <a:rPr lang="en-US" altLang="zh-CN" dirty="0"/>
              <a:t>awk</a:t>
            </a:r>
            <a:endParaRPr lang="zh-CN" altLang="en-US" dirty="0"/>
          </a:p>
        </p:txBody>
      </p:sp>
      <p:sp>
        <p:nvSpPr>
          <p:cNvPr id="110" name="Flowchart: Connector 3"/>
          <p:cNvSpPr/>
          <p:nvPr/>
        </p:nvSpPr>
        <p:spPr>
          <a:xfrm>
            <a:off x="5417264" y="3487581"/>
            <a:ext cx="240000" cy="240000"/>
          </a:xfrm>
          <a:prstGeom prst="flowChartConnector">
            <a:avLst/>
          </a:prstGeom>
          <a:solidFill>
            <a:srgbClr val="FF0066"/>
          </a:solidFill>
          <a:ln w="38100">
            <a:solidFill>
              <a:srgbClr val="FF0066"/>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111" name="Flowchart: Connector 17"/>
          <p:cNvSpPr/>
          <p:nvPr/>
        </p:nvSpPr>
        <p:spPr>
          <a:xfrm>
            <a:off x="6369798" y="3485570"/>
            <a:ext cx="240000" cy="240000"/>
          </a:xfrm>
          <a:prstGeom prst="flowChartConnector">
            <a:avLst/>
          </a:prstGeom>
          <a:solidFill>
            <a:srgbClr val="FF0066"/>
          </a:solidFill>
          <a:ln w="38100">
            <a:solidFill>
              <a:srgbClr val="FF0066"/>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112" name="矩形 111"/>
          <p:cNvSpPr/>
          <p:nvPr/>
        </p:nvSpPr>
        <p:spPr>
          <a:xfrm>
            <a:off x="7380312" y="3433970"/>
            <a:ext cx="569387" cy="369332"/>
          </a:xfrm>
          <a:prstGeom prst="rect">
            <a:avLst/>
          </a:prstGeom>
        </p:spPr>
        <p:txBody>
          <a:bodyPr wrap="none">
            <a:spAutoFit/>
          </a:bodyPr>
          <a:lstStyle/>
          <a:p>
            <a:r>
              <a:rPr lang="en-US" altLang="zh-CN" dirty="0"/>
              <a:t>sort</a:t>
            </a:r>
            <a:endParaRPr lang="zh-CN" altLang="en-US" dirty="0"/>
          </a:p>
        </p:txBody>
      </p:sp>
      <p:cxnSp>
        <p:nvCxnSpPr>
          <p:cNvPr id="113" name="Straight Arrow Connector 12"/>
          <p:cNvCxnSpPr/>
          <p:nvPr/>
        </p:nvCxnSpPr>
        <p:spPr>
          <a:xfrm flipV="1">
            <a:off x="5570460" y="2963295"/>
            <a:ext cx="292313" cy="46529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21"/>
          <p:cNvCxnSpPr/>
          <p:nvPr/>
        </p:nvCxnSpPr>
        <p:spPr>
          <a:xfrm flipH="1" flipV="1">
            <a:off x="6209014" y="3028134"/>
            <a:ext cx="204747" cy="36813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Flowchart: Connector 6"/>
          <p:cNvSpPr/>
          <p:nvPr/>
        </p:nvSpPr>
        <p:spPr>
          <a:xfrm>
            <a:off x="5944928" y="2699084"/>
            <a:ext cx="240000" cy="240000"/>
          </a:xfrm>
          <a:prstGeom prst="flowChartConnector">
            <a:avLst/>
          </a:prstGeom>
          <a:solidFill>
            <a:srgbClr val="7030A0"/>
          </a:solidFill>
          <a:ln w="38100">
            <a:solidFill>
              <a:srgbClr val="7030A0"/>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38100" rIns="0" bIns="38100" numCol="1" spcCol="0" rtlCol="0" fromWordArt="0" anchor="ctr" anchorCtr="0" forceAA="0" compatLnSpc="1">
            <a:noAutofit/>
          </a:bodyPr>
          <a:lstStyle/>
          <a:p>
            <a:pPr algn="ctr"/>
            <a:endParaRPr lang="zh-CN" altLang="en-US" sz="2335" b="1" i="1" dirty="0">
              <a:effectLst>
                <a:outerShdw blurRad="38100" dist="38100" dir="2700000" algn="tl">
                  <a:srgbClr val="000000">
                    <a:alpha val="43137"/>
                  </a:srgbClr>
                </a:outerShdw>
              </a:effectLst>
              <a:latin typeface="Candara" panose="020E0502030303020204" pitchFamily="34" charset="0"/>
            </a:endParaRPr>
          </a:p>
        </p:txBody>
      </p:sp>
      <p:sp>
        <p:nvSpPr>
          <p:cNvPr id="117" name="矩形 116"/>
          <p:cNvSpPr/>
          <p:nvPr/>
        </p:nvSpPr>
        <p:spPr>
          <a:xfrm>
            <a:off x="7332777" y="2599637"/>
            <a:ext cx="877163" cy="369332"/>
          </a:xfrm>
          <a:prstGeom prst="rect">
            <a:avLst/>
          </a:prstGeom>
        </p:spPr>
        <p:txBody>
          <a:bodyPr wrap="none">
            <a:spAutoFit/>
          </a:bodyPr>
          <a:lstStyle/>
          <a:p>
            <a:r>
              <a:rPr lang="en-US" altLang="zh-CN" dirty="0"/>
              <a:t>unique</a:t>
            </a:r>
            <a:endParaRPr lang="zh-CN" altLang="en-US" dirty="0"/>
          </a:p>
        </p:txBody>
      </p:sp>
      <p:sp>
        <p:nvSpPr>
          <p:cNvPr id="118" name="矩形 117"/>
          <p:cNvSpPr/>
          <p:nvPr/>
        </p:nvSpPr>
        <p:spPr>
          <a:xfrm rot="5400000">
            <a:off x="7313311" y="1722014"/>
            <a:ext cx="748923" cy="769441"/>
          </a:xfrm>
          <a:prstGeom prst="rect">
            <a:avLst/>
          </a:prstGeom>
        </p:spPr>
        <p:txBody>
          <a:bodyPr wrap="none">
            <a:spAutoFit/>
          </a:bodyPr>
          <a:lstStyle/>
          <a:p>
            <a:r>
              <a:rPr lang="en-US" altLang="zh-CN" sz="4400" dirty="0"/>
              <a:t>…</a:t>
            </a:r>
            <a:endParaRPr lang="zh-CN" altLang="en-US" sz="4400" dirty="0"/>
          </a:p>
        </p:txBody>
      </p:sp>
      <p:cxnSp>
        <p:nvCxnSpPr>
          <p:cNvPr id="119" name="Straight Arrow Connector 21"/>
          <p:cNvCxnSpPr/>
          <p:nvPr/>
        </p:nvCxnSpPr>
        <p:spPr>
          <a:xfrm flipV="1">
            <a:off x="6042324" y="2313689"/>
            <a:ext cx="2774" cy="2859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a:off x="4860032" y="1721498"/>
            <a:ext cx="0" cy="39178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The runtime of Dryad</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ectangle 632"/>
          <p:cNvSpPr/>
          <p:nvPr/>
        </p:nvSpPr>
        <p:spPr>
          <a:xfrm>
            <a:off x="592806" y="1141183"/>
            <a:ext cx="7958387" cy="892552"/>
          </a:xfrm>
          <a:prstGeom prst="rect">
            <a:avLst/>
          </a:prstGeom>
          <a:solidFill>
            <a:srgbClr val="F5FED6"/>
          </a:solidFill>
          <a:effectLst>
            <a:outerShdw blurRad="63500" sx="102000" sy="102000" algn="ctr" rotWithShape="0">
              <a:prstClr val="black">
                <a:alpha val="40000"/>
              </a:prstClr>
            </a:outerShdw>
          </a:effectLst>
        </p:spPr>
        <p:txBody>
          <a:bodyPr wrap="square" lIns="72000" rIns="72000">
            <a:spAutoFit/>
          </a:bodyPr>
          <a:lstStyle/>
          <a:p>
            <a:r>
              <a:rPr lang="en-US" altLang="zh-CN" sz="2800" dirty="0">
                <a:effectLst>
                  <a:outerShdw blurRad="38100" dist="38100" dir="2700000" algn="tl">
                    <a:srgbClr val="000000">
                      <a:alpha val="43137"/>
                    </a:srgbClr>
                  </a:outerShdw>
                </a:effectLst>
                <a:latin typeface="Candara" panose="020E0502030303020204" pitchFamily="34" charset="0"/>
                <a:ea typeface="Verdana" panose="020B0604030504040204" pitchFamily="34" charset="0"/>
                <a:cs typeface="Verdana" panose="020B0604030504040204" pitchFamily="34" charset="0"/>
              </a:rPr>
              <a:t>Vertices</a:t>
            </a:r>
            <a:r>
              <a:rPr lang="en-US" altLang="zh-CN" sz="2800" dirty="0">
                <a:latin typeface="Candara" panose="020E0502030303020204" pitchFamily="34" charset="0"/>
                <a:ea typeface="Verdana" panose="020B0604030504040204" pitchFamily="34" charset="0"/>
                <a:cs typeface="Verdana" panose="020B0604030504040204" pitchFamily="34" charset="0"/>
              </a:rPr>
              <a:t> </a:t>
            </a:r>
            <a:r>
              <a:rPr lang="en-US" altLang="zh-CN" dirty="0">
                <a:latin typeface="Candara" panose="020E0502030303020204" pitchFamily="34" charset="0"/>
                <a:ea typeface="Verdana" panose="020B0604030504040204" pitchFamily="34" charset="0"/>
                <a:cs typeface="Verdana" panose="020B0604030504040204" pitchFamily="34" charset="0"/>
              </a:rPr>
              <a:t>(V)  run arbitrary app code, </a:t>
            </a:r>
            <a:r>
              <a:rPr lang="en-US" altLang="zh-CN" dirty="0">
                <a:effectLst>
                  <a:outerShdw blurRad="38100" dist="38100" dir="2700000" algn="tl">
                    <a:srgbClr val="000000">
                      <a:alpha val="43137"/>
                    </a:srgbClr>
                  </a:outerShdw>
                </a:effectLst>
                <a:latin typeface="Candara" panose="020E0502030303020204" pitchFamily="34" charset="0"/>
                <a:ea typeface="Verdana" panose="020B0604030504040204" pitchFamily="34" charset="0"/>
                <a:cs typeface="Verdana" panose="020B0604030504040204" pitchFamily="34" charset="0"/>
              </a:rPr>
              <a:t>exchange</a:t>
            </a:r>
            <a:r>
              <a:rPr lang="en-US" altLang="zh-CN" dirty="0">
                <a:latin typeface="Candara" panose="020E0502030303020204" pitchFamily="34" charset="0"/>
                <a:ea typeface="Verdana" panose="020B0604030504040204" pitchFamily="34" charset="0"/>
                <a:cs typeface="Verdana" panose="020B0604030504040204" pitchFamily="34" charset="0"/>
              </a:rPr>
              <a:t> data through </a:t>
            </a:r>
            <a:br>
              <a:rPr lang="en-US" altLang="zh-CN" dirty="0">
                <a:latin typeface="Candara" panose="020E0502030303020204" pitchFamily="34" charset="0"/>
                <a:ea typeface="Verdana" panose="020B0604030504040204" pitchFamily="34" charset="0"/>
                <a:cs typeface="Verdana" panose="020B0604030504040204" pitchFamily="34" charset="0"/>
              </a:rPr>
            </a:br>
            <a:r>
              <a:rPr lang="en-US" altLang="zh-CN" dirty="0">
                <a:latin typeface="Candara" panose="020E0502030303020204" pitchFamily="34" charset="0"/>
                <a:ea typeface="Verdana" panose="020B0604030504040204" pitchFamily="34" charset="0"/>
                <a:cs typeface="Verdana" panose="020B0604030504040204" pitchFamily="34" charset="0"/>
              </a:rPr>
              <a:t>TCP pipes etc., and </a:t>
            </a:r>
            <a:r>
              <a:rPr lang="en-US" altLang="zh-CN" dirty="0">
                <a:effectLst>
                  <a:outerShdw blurRad="38100" dist="38100" dir="2700000" algn="tl">
                    <a:srgbClr val="000000">
                      <a:alpha val="43137"/>
                    </a:srgbClr>
                  </a:outerShdw>
                </a:effectLst>
                <a:latin typeface="Candara" panose="020E0502030303020204" pitchFamily="34" charset="0"/>
                <a:ea typeface="Verdana" panose="020B0604030504040204" pitchFamily="34" charset="0"/>
                <a:cs typeface="Verdana" panose="020B0604030504040204" pitchFamily="34" charset="0"/>
              </a:rPr>
              <a:t>communicate</a:t>
            </a:r>
            <a:r>
              <a:rPr lang="en-US" altLang="zh-CN" dirty="0">
                <a:latin typeface="Candara" panose="020E0502030303020204" pitchFamily="34" charset="0"/>
                <a:ea typeface="Verdana" panose="020B0604030504040204" pitchFamily="34" charset="0"/>
                <a:cs typeface="Verdana" panose="020B0604030504040204" pitchFamily="34" charset="0"/>
              </a:rPr>
              <a:t> with JM to report status</a:t>
            </a:r>
            <a:endParaRPr lang="en-US" altLang="zh-CN" dirty="0">
              <a:latin typeface="Candara" panose="020E0502030303020204" pitchFamily="34" charset="0"/>
              <a:ea typeface="Verdana" panose="020B0604030504040204" pitchFamily="34" charset="0"/>
              <a:cs typeface="Verdana" panose="020B0604030504040204" pitchFamily="34" charset="0"/>
            </a:endParaRPr>
          </a:p>
        </p:txBody>
      </p:sp>
      <p:sp>
        <p:nvSpPr>
          <p:cNvPr id="6" name="Freeform 234"/>
          <p:cNvSpPr/>
          <p:nvPr/>
        </p:nvSpPr>
        <p:spPr bwMode="auto">
          <a:xfrm>
            <a:off x="1903271" y="3280535"/>
            <a:ext cx="5557033" cy="703078"/>
          </a:xfrm>
          <a:custGeom>
            <a:avLst/>
            <a:gdLst>
              <a:gd name="T0" fmla="*/ 484 w 2632"/>
              <a:gd name="T1" fmla="*/ 100 h 374"/>
              <a:gd name="T2" fmla="*/ 698 w 2632"/>
              <a:gd name="T3" fmla="*/ 106 h 374"/>
              <a:gd name="T4" fmla="*/ 1192 w 2632"/>
              <a:gd name="T5" fmla="*/ 96 h 374"/>
              <a:gd name="T6" fmla="*/ 1220 w 2632"/>
              <a:gd name="T7" fmla="*/ 92 h 374"/>
              <a:gd name="T8" fmla="*/ 1334 w 2632"/>
              <a:gd name="T9" fmla="*/ 60 h 374"/>
              <a:gd name="T10" fmla="*/ 1452 w 2632"/>
              <a:gd name="T11" fmla="*/ 28 h 374"/>
              <a:gd name="T12" fmla="*/ 1480 w 2632"/>
              <a:gd name="T13" fmla="*/ 24 h 374"/>
              <a:gd name="T14" fmla="*/ 1968 w 2632"/>
              <a:gd name="T15" fmla="*/ 2 h 374"/>
              <a:gd name="T16" fmla="*/ 2124 w 2632"/>
              <a:gd name="T17" fmla="*/ 2 h 374"/>
              <a:gd name="T18" fmla="*/ 2436 w 2632"/>
              <a:gd name="T19" fmla="*/ 20 h 374"/>
              <a:gd name="T20" fmla="*/ 2498 w 2632"/>
              <a:gd name="T21" fmla="*/ 24 h 374"/>
              <a:gd name="T22" fmla="*/ 2558 w 2632"/>
              <a:gd name="T23" fmla="*/ 50 h 374"/>
              <a:gd name="T24" fmla="*/ 2610 w 2632"/>
              <a:gd name="T25" fmla="*/ 102 h 374"/>
              <a:gd name="T26" fmla="*/ 2628 w 2632"/>
              <a:gd name="T27" fmla="*/ 142 h 374"/>
              <a:gd name="T28" fmla="*/ 2632 w 2632"/>
              <a:gd name="T29" fmla="*/ 168 h 374"/>
              <a:gd name="T30" fmla="*/ 2624 w 2632"/>
              <a:gd name="T31" fmla="*/ 212 h 374"/>
              <a:gd name="T32" fmla="*/ 2588 w 2632"/>
              <a:gd name="T33" fmla="*/ 286 h 374"/>
              <a:gd name="T34" fmla="*/ 2554 w 2632"/>
              <a:gd name="T35" fmla="*/ 324 h 374"/>
              <a:gd name="T36" fmla="*/ 2514 w 2632"/>
              <a:gd name="T37" fmla="*/ 348 h 374"/>
              <a:gd name="T38" fmla="*/ 2488 w 2632"/>
              <a:gd name="T39" fmla="*/ 352 h 374"/>
              <a:gd name="T40" fmla="*/ 2192 w 2632"/>
              <a:gd name="T41" fmla="*/ 372 h 374"/>
              <a:gd name="T42" fmla="*/ 2056 w 2632"/>
              <a:gd name="T43" fmla="*/ 374 h 374"/>
              <a:gd name="T44" fmla="*/ 1788 w 2632"/>
              <a:gd name="T45" fmla="*/ 366 h 374"/>
              <a:gd name="T46" fmla="*/ 1556 w 2632"/>
              <a:gd name="T47" fmla="*/ 340 h 374"/>
              <a:gd name="T48" fmla="*/ 1490 w 2632"/>
              <a:gd name="T49" fmla="*/ 320 h 374"/>
              <a:gd name="T50" fmla="*/ 1450 w 2632"/>
              <a:gd name="T51" fmla="*/ 286 h 374"/>
              <a:gd name="T52" fmla="*/ 1336 w 2632"/>
              <a:gd name="T53" fmla="*/ 212 h 374"/>
              <a:gd name="T54" fmla="*/ 1222 w 2632"/>
              <a:gd name="T55" fmla="*/ 172 h 374"/>
              <a:gd name="T56" fmla="*/ 1192 w 2632"/>
              <a:gd name="T57" fmla="*/ 168 h 374"/>
              <a:gd name="T58" fmla="*/ 702 w 2632"/>
              <a:gd name="T59" fmla="*/ 158 h 374"/>
              <a:gd name="T60" fmla="*/ 488 w 2632"/>
              <a:gd name="T61" fmla="*/ 164 h 374"/>
              <a:gd name="T62" fmla="*/ 458 w 2632"/>
              <a:gd name="T63" fmla="*/ 172 h 374"/>
              <a:gd name="T64" fmla="*/ 302 w 2632"/>
              <a:gd name="T65" fmla="*/ 190 h 374"/>
              <a:gd name="T66" fmla="*/ 136 w 2632"/>
              <a:gd name="T67" fmla="*/ 188 h 374"/>
              <a:gd name="T68" fmla="*/ 40 w 2632"/>
              <a:gd name="T69" fmla="*/ 170 h 374"/>
              <a:gd name="T70" fmla="*/ 10 w 2632"/>
              <a:gd name="T71" fmla="*/ 156 h 374"/>
              <a:gd name="T72" fmla="*/ 0 w 2632"/>
              <a:gd name="T73" fmla="*/ 136 h 374"/>
              <a:gd name="T74" fmla="*/ 4 w 2632"/>
              <a:gd name="T75" fmla="*/ 120 h 374"/>
              <a:gd name="T76" fmla="*/ 28 w 2632"/>
              <a:gd name="T77" fmla="*/ 98 h 374"/>
              <a:gd name="T78" fmla="*/ 102 w 2632"/>
              <a:gd name="T79" fmla="*/ 78 h 374"/>
              <a:gd name="T80" fmla="*/ 222 w 2632"/>
              <a:gd name="T81" fmla="*/ 70 h 374"/>
              <a:gd name="T82" fmla="*/ 382 w 2632"/>
              <a:gd name="T83" fmla="*/ 78 h 374"/>
              <a:gd name="T84" fmla="*/ 460 w 2632"/>
              <a:gd name="T85" fmla="*/ 92 h 37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632"/>
              <a:gd name="T130" fmla="*/ 0 h 374"/>
              <a:gd name="T131" fmla="*/ 2632 w 2632"/>
              <a:gd name="T132" fmla="*/ 374 h 37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632" h="374">
                <a:moveTo>
                  <a:pt x="472" y="96"/>
                </a:moveTo>
                <a:lnTo>
                  <a:pt x="472" y="96"/>
                </a:lnTo>
                <a:lnTo>
                  <a:pt x="484" y="100"/>
                </a:lnTo>
                <a:lnTo>
                  <a:pt x="510" y="102"/>
                </a:lnTo>
                <a:lnTo>
                  <a:pt x="590" y="106"/>
                </a:lnTo>
                <a:lnTo>
                  <a:pt x="698" y="106"/>
                </a:lnTo>
                <a:lnTo>
                  <a:pt x="820" y="104"/>
                </a:lnTo>
                <a:lnTo>
                  <a:pt x="1058" y="100"/>
                </a:lnTo>
                <a:lnTo>
                  <a:pt x="1192" y="96"/>
                </a:lnTo>
                <a:lnTo>
                  <a:pt x="1204" y="96"/>
                </a:lnTo>
                <a:lnTo>
                  <a:pt x="1220" y="92"/>
                </a:lnTo>
                <a:lnTo>
                  <a:pt x="1254" y="84"/>
                </a:lnTo>
                <a:lnTo>
                  <a:pt x="1292" y="74"/>
                </a:lnTo>
                <a:lnTo>
                  <a:pt x="1334" y="60"/>
                </a:lnTo>
                <a:lnTo>
                  <a:pt x="1376" y="46"/>
                </a:lnTo>
                <a:lnTo>
                  <a:pt x="1416" y="36"/>
                </a:lnTo>
                <a:lnTo>
                  <a:pt x="1452" y="28"/>
                </a:lnTo>
                <a:lnTo>
                  <a:pt x="1466" y="24"/>
                </a:lnTo>
                <a:lnTo>
                  <a:pt x="1480" y="24"/>
                </a:lnTo>
                <a:lnTo>
                  <a:pt x="1694" y="12"/>
                </a:lnTo>
                <a:lnTo>
                  <a:pt x="1874" y="4"/>
                </a:lnTo>
                <a:lnTo>
                  <a:pt x="1968" y="2"/>
                </a:lnTo>
                <a:lnTo>
                  <a:pt x="2056" y="0"/>
                </a:lnTo>
                <a:lnTo>
                  <a:pt x="2124" y="2"/>
                </a:lnTo>
                <a:lnTo>
                  <a:pt x="2194" y="4"/>
                </a:lnTo>
                <a:lnTo>
                  <a:pt x="2330" y="12"/>
                </a:lnTo>
                <a:lnTo>
                  <a:pt x="2436" y="20"/>
                </a:lnTo>
                <a:lnTo>
                  <a:pt x="2488" y="24"/>
                </a:lnTo>
                <a:lnTo>
                  <a:pt x="2498" y="24"/>
                </a:lnTo>
                <a:lnTo>
                  <a:pt x="2510" y="28"/>
                </a:lnTo>
                <a:lnTo>
                  <a:pt x="2534" y="36"/>
                </a:lnTo>
                <a:lnTo>
                  <a:pt x="2558" y="50"/>
                </a:lnTo>
                <a:lnTo>
                  <a:pt x="2580" y="68"/>
                </a:lnTo>
                <a:lnTo>
                  <a:pt x="2600" y="90"/>
                </a:lnTo>
                <a:lnTo>
                  <a:pt x="2610" y="102"/>
                </a:lnTo>
                <a:lnTo>
                  <a:pt x="2618" y="116"/>
                </a:lnTo>
                <a:lnTo>
                  <a:pt x="2624" y="128"/>
                </a:lnTo>
                <a:lnTo>
                  <a:pt x="2628" y="142"/>
                </a:lnTo>
                <a:lnTo>
                  <a:pt x="2630" y="154"/>
                </a:lnTo>
                <a:lnTo>
                  <a:pt x="2632" y="168"/>
                </a:lnTo>
                <a:lnTo>
                  <a:pt x="2632" y="182"/>
                </a:lnTo>
                <a:lnTo>
                  <a:pt x="2628" y="196"/>
                </a:lnTo>
                <a:lnTo>
                  <a:pt x="2624" y="212"/>
                </a:lnTo>
                <a:lnTo>
                  <a:pt x="2620" y="228"/>
                </a:lnTo>
                <a:lnTo>
                  <a:pt x="2606" y="258"/>
                </a:lnTo>
                <a:lnTo>
                  <a:pt x="2588" y="286"/>
                </a:lnTo>
                <a:lnTo>
                  <a:pt x="2576" y="300"/>
                </a:lnTo>
                <a:lnTo>
                  <a:pt x="2566" y="312"/>
                </a:lnTo>
                <a:lnTo>
                  <a:pt x="2554" y="324"/>
                </a:lnTo>
                <a:lnTo>
                  <a:pt x="2540" y="334"/>
                </a:lnTo>
                <a:lnTo>
                  <a:pt x="2528" y="342"/>
                </a:lnTo>
                <a:lnTo>
                  <a:pt x="2514" y="348"/>
                </a:lnTo>
                <a:lnTo>
                  <a:pt x="2502" y="350"/>
                </a:lnTo>
                <a:lnTo>
                  <a:pt x="2488" y="352"/>
                </a:lnTo>
                <a:lnTo>
                  <a:pt x="2432" y="356"/>
                </a:lnTo>
                <a:lnTo>
                  <a:pt x="2324" y="364"/>
                </a:lnTo>
                <a:lnTo>
                  <a:pt x="2192" y="372"/>
                </a:lnTo>
                <a:lnTo>
                  <a:pt x="2122" y="374"/>
                </a:lnTo>
                <a:lnTo>
                  <a:pt x="2056" y="374"/>
                </a:lnTo>
                <a:lnTo>
                  <a:pt x="1970" y="374"/>
                </a:lnTo>
                <a:lnTo>
                  <a:pt x="1880" y="372"/>
                </a:lnTo>
                <a:lnTo>
                  <a:pt x="1788" y="366"/>
                </a:lnTo>
                <a:lnTo>
                  <a:pt x="1700" y="360"/>
                </a:lnTo>
                <a:lnTo>
                  <a:pt x="1622" y="350"/>
                </a:lnTo>
                <a:lnTo>
                  <a:pt x="1556" y="340"/>
                </a:lnTo>
                <a:lnTo>
                  <a:pt x="1530" y="332"/>
                </a:lnTo>
                <a:lnTo>
                  <a:pt x="1508" y="326"/>
                </a:lnTo>
                <a:lnTo>
                  <a:pt x="1490" y="320"/>
                </a:lnTo>
                <a:lnTo>
                  <a:pt x="1480" y="312"/>
                </a:lnTo>
                <a:lnTo>
                  <a:pt x="1450" y="286"/>
                </a:lnTo>
                <a:lnTo>
                  <a:pt x="1414" y="260"/>
                </a:lnTo>
                <a:lnTo>
                  <a:pt x="1376" y="234"/>
                </a:lnTo>
                <a:lnTo>
                  <a:pt x="1336" y="212"/>
                </a:lnTo>
                <a:lnTo>
                  <a:pt x="1296" y="194"/>
                </a:lnTo>
                <a:lnTo>
                  <a:pt x="1258" y="180"/>
                </a:lnTo>
                <a:lnTo>
                  <a:pt x="1222" y="172"/>
                </a:lnTo>
                <a:lnTo>
                  <a:pt x="1206" y="168"/>
                </a:lnTo>
                <a:lnTo>
                  <a:pt x="1192" y="168"/>
                </a:lnTo>
                <a:lnTo>
                  <a:pt x="1056" y="164"/>
                </a:lnTo>
                <a:lnTo>
                  <a:pt x="824" y="158"/>
                </a:lnTo>
                <a:lnTo>
                  <a:pt x="702" y="158"/>
                </a:lnTo>
                <a:lnTo>
                  <a:pt x="594" y="158"/>
                </a:lnTo>
                <a:lnTo>
                  <a:pt x="514" y="162"/>
                </a:lnTo>
                <a:lnTo>
                  <a:pt x="488" y="164"/>
                </a:lnTo>
                <a:lnTo>
                  <a:pt x="472" y="168"/>
                </a:lnTo>
                <a:lnTo>
                  <a:pt x="458" y="172"/>
                </a:lnTo>
                <a:lnTo>
                  <a:pt x="438" y="176"/>
                </a:lnTo>
                <a:lnTo>
                  <a:pt x="378" y="184"/>
                </a:lnTo>
                <a:lnTo>
                  <a:pt x="302" y="190"/>
                </a:lnTo>
                <a:lnTo>
                  <a:pt x="218" y="190"/>
                </a:lnTo>
                <a:lnTo>
                  <a:pt x="176" y="190"/>
                </a:lnTo>
                <a:lnTo>
                  <a:pt x="136" y="188"/>
                </a:lnTo>
                <a:lnTo>
                  <a:pt x="100" y="184"/>
                </a:lnTo>
                <a:lnTo>
                  <a:pt x="68" y="178"/>
                </a:lnTo>
                <a:lnTo>
                  <a:pt x="40" y="170"/>
                </a:lnTo>
                <a:lnTo>
                  <a:pt x="28" y="166"/>
                </a:lnTo>
                <a:lnTo>
                  <a:pt x="18" y="162"/>
                </a:lnTo>
                <a:lnTo>
                  <a:pt x="10" y="156"/>
                </a:lnTo>
                <a:lnTo>
                  <a:pt x="4" y="150"/>
                </a:lnTo>
                <a:lnTo>
                  <a:pt x="2" y="144"/>
                </a:lnTo>
                <a:lnTo>
                  <a:pt x="0" y="136"/>
                </a:lnTo>
                <a:lnTo>
                  <a:pt x="2" y="128"/>
                </a:lnTo>
                <a:lnTo>
                  <a:pt x="4" y="120"/>
                </a:lnTo>
                <a:lnTo>
                  <a:pt x="10" y="112"/>
                </a:lnTo>
                <a:lnTo>
                  <a:pt x="18" y="104"/>
                </a:lnTo>
                <a:lnTo>
                  <a:pt x="28" y="98"/>
                </a:lnTo>
                <a:lnTo>
                  <a:pt x="40" y="94"/>
                </a:lnTo>
                <a:lnTo>
                  <a:pt x="68" y="84"/>
                </a:lnTo>
                <a:lnTo>
                  <a:pt x="102" y="78"/>
                </a:lnTo>
                <a:lnTo>
                  <a:pt x="140" y="74"/>
                </a:lnTo>
                <a:lnTo>
                  <a:pt x="180" y="70"/>
                </a:lnTo>
                <a:lnTo>
                  <a:pt x="222" y="70"/>
                </a:lnTo>
                <a:lnTo>
                  <a:pt x="264" y="70"/>
                </a:lnTo>
                <a:lnTo>
                  <a:pt x="306" y="72"/>
                </a:lnTo>
                <a:lnTo>
                  <a:pt x="382" y="78"/>
                </a:lnTo>
                <a:lnTo>
                  <a:pt x="414" y="82"/>
                </a:lnTo>
                <a:lnTo>
                  <a:pt x="442" y="86"/>
                </a:lnTo>
                <a:lnTo>
                  <a:pt x="460" y="92"/>
                </a:lnTo>
                <a:lnTo>
                  <a:pt x="472" y="96"/>
                </a:lnTo>
                <a:close/>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7" name="Rectangle 247"/>
          <p:cNvSpPr>
            <a:spLocks noChangeArrowheads="1"/>
          </p:cNvSpPr>
          <p:nvPr/>
        </p:nvSpPr>
        <p:spPr bwMode="auto">
          <a:xfrm>
            <a:off x="4466432" y="2648893"/>
            <a:ext cx="2993873" cy="406056"/>
          </a:xfrm>
          <a:prstGeom prst="rect">
            <a:avLst/>
          </a:prstGeom>
          <a:solidFill>
            <a:srgbClr val="00FFF2"/>
          </a:solidFill>
          <a:ln w="4">
            <a:solidFill>
              <a:srgbClr val="000000"/>
            </a:solidFill>
            <a:miter lim="800000"/>
          </a:ln>
        </p:spPr>
        <p:txBody>
          <a:bodyPr/>
          <a:lstStyle/>
          <a:p>
            <a:pPr eaLnBrk="1" hangingPunct="1"/>
            <a:endParaRPr lang="zh-CN" altLang="zh-CN" sz="1800"/>
          </a:p>
        </p:txBody>
      </p:sp>
      <p:sp>
        <p:nvSpPr>
          <p:cNvPr id="8" name="Rectangle 321"/>
          <p:cNvSpPr>
            <a:spLocks noChangeArrowheads="1"/>
          </p:cNvSpPr>
          <p:nvPr/>
        </p:nvSpPr>
        <p:spPr bwMode="auto">
          <a:xfrm>
            <a:off x="4115950" y="4081165"/>
            <a:ext cx="608064" cy="541408"/>
          </a:xfrm>
          <a:prstGeom prst="rect">
            <a:avLst/>
          </a:prstGeom>
          <a:solidFill>
            <a:srgbClr val="00FF00"/>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ea typeface="+mn-ea"/>
              </a:rPr>
              <a:t>NS</a:t>
            </a:r>
            <a:endParaRPr lang="zh-CN" altLang="zh-CN" b="1" i="1" dirty="0">
              <a:solidFill>
                <a:schemeClr val="tx1"/>
              </a:solidFill>
              <a:effectLst>
                <a:outerShdw blurRad="38100" dist="38100" dir="2700000" algn="tl">
                  <a:srgbClr val="000000">
                    <a:alpha val="43137"/>
                  </a:srgbClr>
                </a:outerShdw>
              </a:effectLst>
              <a:latin typeface="Candara" panose="020E0502030303020204" pitchFamily="34" charset="0"/>
              <a:ea typeface="+mn-ea"/>
            </a:endParaRPr>
          </a:p>
        </p:txBody>
      </p:sp>
      <p:sp>
        <p:nvSpPr>
          <p:cNvPr id="9" name="Line 339"/>
          <p:cNvSpPr>
            <a:spLocks noChangeShapeType="1"/>
          </p:cNvSpPr>
          <p:nvPr/>
        </p:nvSpPr>
        <p:spPr bwMode="auto">
          <a:xfrm flipH="1" flipV="1">
            <a:off x="2122850" y="3626435"/>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Freeform 340"/>
          <p:cNvSpPr/>
          <p:nvPr/>
        </p:nvSpPr>
        <p:spPr bwMode="auto">
          <a:xfrm>
            <a:off x="2093291" y="3581317"/>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11" name="Line 341"/>
          <p:cNvSpPr>
            <a:spLocks noChangeShapeType="1"/>
          </p:cNvSpPr>
          <p:nvPr/>
        </p:nvSpPr>
        <p:spPr bwMode="auto">
          <a:xfrm flipV="1">
            <a:off x="2224194" y="3626435"/>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Freeform 342"/>
          <p:cNvSpPr/>
          <p:nvPr/>
        </p:nvSpPr>
        <p:spPr bwMode="auto">
          <a:xfrm>
            <a:off x="2274866" y="3581317"/>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13" name="Line 343"/>
          <p:cNvSpPr>
            <a:spLocks noChangeShapeType="1"/>
          </p:cNvSpPr>
          <p:nvPr/>
        </p:nvSpPr>
        <p:spPr bwMode="auto">
          <a:xfrm flipH="1" flipV="1">
            <a:off x="2426882" y="3626435"/>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Freeform 344"/>
          <p:cNvSpPr/>
          <p:nvPr/>
        </p:nvSpPr>
        <p:spPr bwMode="auto">
          <a:xfrm>
            <a:off x="2397324" y="3581317"/>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15" name="Line 345"/>
          <p:cNvSpPr>
            <a:spLocks noChangeShapeType="1"/>
          </p:cNvSpPr>
          <p:nvPr/>
        </p:nvSpPr>
        <p:spPr bwMode="auto">
          <a:xfrm flipV="1">
            <a:off x="2528226" y="3626435"/>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Freeform 346"/>
          <p:cNvSpPr/>
          <p:nvPr/>
        </p:nvSpPr>
        <p:spPr bwMode="auto">
          <a:xfrm>
            <a:off x="2578898" y="3581317"/>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17" name="Line 347"/>
          <p:cNvSpPr>
            <a:spLocks noChangeShapeType="1"/>
          </p:cNvSpPr>
          <p:nvPr/>
        </p:nvSpPr>
        <p:spPr bwMode="auto">
          <a:xfrm flipH="1" flipV="1">
            <a:off x="2730914" y="3626435"/>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Freeform 348"/>
          <p:cNvSpPr/>
          <p:nvPr/>
        </p:nvSpPr>
        <p:spPr bwMode="auto">
          <a:xfrm>
            <a:off x="2701356" y="3581317"/>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19" name="Line 349"/>
          <p:cNvSpPr>
            <a:spLocks noChangeShapeType="1"/>
          </p:cNvSpPr>
          <p:nvPr/>
        </p:nvSpPr>
        <p:spPr bwMode="auto">
          <a:xfrm flipV="1">
            <a:off x="2832259" y="3491083"/>
            <a:ext cx="228024" cy="255665"/>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Freeform 350"/>
          <p:cNvSpPr/>
          <p:nvPr/>
        </p:nvSpPr>
        <p:spPr bwMode="auto">
          <a:xfrm>
            <a:off x="3034947" y="3449725"/>
            <a:ext cx="59117" cy="63916"/>
          </a:xfrm>
          <a:custGeom>
            <a:avLst/>
            <a:gdLst>
              <a:gd name="T0" fmla="*/ 14 w 28"/>
              <a:gd name="T1" fmla="*/ 12 h 34"/>
              <a:gd name="T2" fmla="*/ 14 w 28"/>
              <a:gd name="T3" fmla="*/ 12 h 34"/>
              <a:gd name="T4" fmla="*/ 0 w 28"/>
              <a:gd name="T5" fmla="*/ 22 h 34"/>
              <a:gd name="T6" fmla="*/ 16 w 28"/>
              <a:gd name="T7" fmla="*/ 34 h 34"/>
              <a:gd name="T8" fmla="*/ 16 w 28"/>
              <a:gd name="T9" fmla="*/ 34 h 34"/>
              <a:gd name="T10" fmla="*/ 22 w 28"/>
              <a:gd name="T11" fmla="*/ 18 h 34"/>
              <a:gd name="T12" fmla="*/ 22 w 28"/>
              <a:gd name="T13" fmla="*/ 18 h 34"/>
              <a:gd name="T14" fmla="*/ 28 w 28"/>
              <a:gd name="T15" fmla="*/ 0 h 34"/>
              <a:gd name="T16" fmla="*/ 28 w 28"/>
              <a:gd name="T17" fmla="*/ 0 h 34"/>
              <a:gd name="T18" fmla="*/ 14 w 28"/>
              <a:gd name="T19" fmla="*/ 12 h 34"/>
              <a:gd name="T20" fmla="*/ 14 w 28"/>
              <a:gd name="T21" fmla="*/ 12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34"/>
              <a:gd name="T35" fmla="*/ 28 w 28"/>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34">
                <a:moveTo>
                  <a:pt x="14" y="12"/>
                </a:moveTo>
                <a:lnTo>
                  <a:pt x="14" y="12"/>
                </a:lnTo>
                <a:lnTo>
                  <a:pt x="0" y="22"/>
                </a:lnTo>
                <a:lnTo>
                  <a:pt x="16" y="34"/>
                </a:lnTo>
                <a:lnTo>
                  <a:pt x="22" y="18"/>
                </a:lnTo>
                <a:lnTo>
                  <a:pt x="28" y="0"/>
                </a:lnTo>
                <a:lnTo>
                  <a:pt x="14"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21" name="Line 351"/>
          <p:cNvSpPr>
            <a:spLocks noChangeShapeType="1"/>
          </p:cNvSpPr>
          <p:nvPr/>
        </p:nvSpPr>
        <p:spPr bwMode="auto">
          <a:xfrm flipH="1" flipV="1">
            <a:off x="3034947" y="3085027"/>
            <a:ext cx="76008" cy="255665"/>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Freeform 352"/>
          <p:cNvSpPr/>
          <p:nvPr/>
        </p:nvSpPr>
        <p:spPr bwMode="auto">
          <a:xfrm>
            <a:off x="3018056" y="3036150"/>
            <a:ext cx="42227" cy="67676"/>
          </a:xfrm>
          <a:custGeom>
            <a:avLst/>
            <a:gdLst>
              <a:gd name="T0" fmla="*/ 2 w 20"/>
              <a:gd name="T1" fmla="*/ 18 h 36"/>
              <a:gd name="T2" fmla="*/ 2 w 20"/>
              <a:gd name="T3" fmla="*/ 18 h 36"/>
              <a:gd name="T4" fmla="*/ 0 w 20"/>
              <a:gd name="T5" fmla="*/ 36 h 36"/>
              <a:gd name="T6" fmla="*/ 20 w 20"/>
              <a:gd name="T7" fmla="*/ 30 h 36"/>
              <a:gd name="T8" fmla="*/ 20 w 20"/>
              <a:gd name="T9" fmla="*/ 30 h 36"/>
              <a:gd name="T10" fmla="*/ 10 w 20"/>
              <a:gd name="T11" fmla="*/ 16 h 36"/>
              <a:gd name="T12" fmla="*/ 10 w 20"/>
              <a:gd name="T13" fmla="*/ 16 h 36"/>
              <a:gd name="T14" fmla="*/ 2 w 20"/>
              <a:gd name="T15" fmla="*/ 0 h 36"/>
              <a:gd name="T16" fmla="*/ 2 w 20"/>
              <a:gd name="T17" fmla="*/ 0 h 36"/>
              <a:gd name="T18" fmla="*/ 2 w 20"/>
              <a:gd name="T19" fmla="*/ 18 h 36"/>
              <a:gd name="T20" fmla="*/ 2 w 20"/>
              <a:gd name="T21" fmla="*/ 18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36"/>
              <a:gd name="T35" fmla="*/ 20 w 20"/>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36">
                <a:moveTo>
                  <a:pt x="2" y="18"/>
                </a:moveTo>
                <a:lnTo>
                  <a:pt x="2" y="18"/>
                </a:lnTo>
                <a:lnTo>
                  <a:pt x="0" y="36"/>
                </a:lnTo>
                <a:lnTo>
                  <a:pt x="20" y="30"/>
                </a:lnTo>
                <a:lnTo>
                  <a:pt x="10" y="16"/>
                </a:lnTo>
                <a:lnTo>
                  <a:pt x="2" y="0"/>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23" name="Line 353"/>
          <p:cNvSpPr>
            <a:spLocks noChangeShapeType="1"/>
          </p:cNvSpPr>
          <p:nvPr/>
        </p:nvSpPr>
        <p:spPr bwMode="auto">
          <a:xfrm flipV="1">
            <a:off x="2072178" y="3355731"/>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 name="Freeform 354"/>
          <p:cNvSpPr/>
          <p:nvPr/>
        </p:nvSpPr>
        <p:spPr bwMode="auto">
          <a:xfrm>
            <a:off x="2122850" y="3310614"/>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25" name="Line 355"/>
          <p:cNvSpPr>
            <a:spLocks noChangeShapeType="1"/>
          </p:cNvSpPr>
          <p:nvPr/>
        </p:nvSpPr>
        <p:spPr bwMode="auto">
          <a:xfrm flipH="1" flipV="1">
            <a:off x="2274866" y="3355731"/>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Freeform 356"/>
          <p:cNvSpPr/>
          <p:nvPr/>
        </p:nvSpPr>
        <p:spPr bwMode="auto">
          <a:xfrm>
            <a:off x="2245307" y="3310614"/>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27" name="Line 357"/>
          <p:cNvSpPr>
            <a:spLocks noChangeShapeType="1"/>
          </p:cNvSpPr>
          <p:nvPr/>
        </p:nvSpPr>
        <p:spPr bwMode="auto">
          <a:xfrm flipV="1">
            <a:off x="2376210" y="3355731"/>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Freeform 358"/>
          <p:cNvSpPr/>
          <p:nvPr/>
        </p:nvSpPr>
        <p:spPr bwMode="auto">
          <a:xfrm>
            <a:off x="2426882" y="3310614"/>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29" name="Line 359"/>
          <p:cNvSpPr>
            <a:spLocks noChangeShapeType="1"/>
          </p:cNvSpPr>
          <p:nvPr/>
        </p:nvSpPr>
        <p:spPr bwMode="auto">
          <a:xfrm flipH="1" flipV="1">
            <a:off x="2578898" y="3355731"/>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Freeform 360"/>
          <p:cNvSpPr/>
          <p:nvPr/>
        </p:nvSpPr>
        <p:spPr bwMode="auto">
          <a:xfrm>
            <a:off x="2549340" y="3310614"/>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31" name="Line 361"/>
          <p:cNvSpPr>
            <a:spLocks noChangeShapeType="1"/>
          </p:cNvSpPr>
          <p:nvPr/>
        </p:nvSpPr>
        <p:spPr bwMode="auto">
          <a:xfrm flipV="1">
            <a:off x="2680242" y="3355731"/>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Freeform 362"/>
          <p:cNvSpPr/>
          <p:nvPr/>
        </p:nvSpPr>
        <p:spPr bwMode="auto">
          <a:xfrm>
            <a:off x="2730914" y="3310614"/>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33" name="Line 363"/>
          <p:cNvSpPr>
            <a:spLocks noChangeShapeType="1"/>
          </p:cNvSpPr>
          <p:nvPr/>
        </p:nvSpPr>
        <p:spPr bwMode="auto">
          <a:xfrm flipH="1" flipV="1">
            <a:off x="2122850"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Freeform 364"/>
          <p:cNvSpPr/>
          <p:nvPr/>
        </p:nvSpPr>
        <p:spPr bwMode="auto">
          <a:xfrm>
            <a:off x="2093291" y="3039910"/>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35" name="Line 365"/>
          <p:cNvSpPr>
            <a:spLocks noChangeShapeType="1"/>
          </p:cNvSpPr>
          <p:nvPr/>
        </p:nvSpPr>
        <p:spPr bwMode="auto">
          <a:xfrm flipV="1">
            <a:off x="2224194"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Freeform 366"/>
          <p:cNvSpPr/>
          <p:nvPr/>
        </p:nvSpPr>
        <p:spPr bwMode="auto">
          <a:xfrm>
            <a:off x="2274866" y="3039910"/>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37" name="Line 367"/>
          <p:cNvSpPr>
            <a:spLocks noChangeShapeType="1"/>
          </p:cNvSpPr>
          <p:nvPr/>
        </p:nvSpPr>
        <p:spPr bwMode="auto">
          <a:xfrm flipH="1" flipV="1">
            <a:off x="2426882"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 name="Freeform 368"/>
          <p:cNvSpPr/>
          <p:nvPr/>
        </p:nvSpPr>
        <p:spPr bwMode="auto">
          <a:xfrm>
            <a:off x="2397324" y="3039910"/>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39" name="Line 369"/>
          <p:cNvSpPr>
            <a:spLocks noChangeShapeType="1"/>
          </p:cNvSpPr>
          <p:nvPr/>
        </p:nvSpPr>
        <p:spPr bwMode="auto">
          <a:xfrm flipV="1">
            <a:off x="2528226"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 name="Freeform 370"/>
          <p:cNvSpPr/>
          <p:nvPr/>
        </p:nvSpPr>
        <p:spPr bwMode="auto">
          <a:xfrm>
            <a:off x="2578898" y="3039910"/>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41" name="Line 371"/>
          <p:cNvSpPr>
            <a:spLocks noChangeShapeType="1"/>
          </p:cNvSpPr>
          <p:nvPr/>
        </p:nvSpPr>
        <p:spPr bwMode="auto">
          <a:xfrm flipH="1" flipV="1">
            <a:off x="2730914"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 name="Freeform 372"/>
          <p:cNvSpPr/>
          <p:nvPr/>
        </p:nvSpPr>
        <p:spPr bwMode="auto">
          <a:xfrm>
            <a:off x="2701356" y="3039910"/>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43" name="Line 373"/>
          <p:cNvSpPr>
            <a:spLocks noChangeShapeType="1"/>
          </p:cNvSpPr>
          <p:nvPr/>
        </p:nvSpPr>
        <p:spPr bwMode="auto">
          <a:xfrm flipV="1">
            <a:off x="2832259"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 name="Freeform 374"/>
          <p:cNvSpPr/>
          <p:nvPr/>
        </p:nvSpPr>
        <p:spPr bwMode="auto">
          <a:xfrm>
            <a:off x="2882931" y="3039910"/>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45" name="Freeform 375"/>
          <p:cNvSpPr/>
          <p:nvPr/>
        </p:nvSpPr>
        <p:spPr bwMode="auto">
          <a:xfrm>
            <a:off x="3051837" y="3325653"/>
            <a:ext cx="152016" cy="135352"/>
          </a:xfrm>
          <a:custGeom>
            <a:avLst/>
            <a:gdLst>
              <a:gd name="T0" fmla="*/ 36 w 72"/>
              <a:gd name="T1" fmla="*/ 0 h 72"/>
              <a:gd name="T2" fmla="*/ 36 w 72"/>
              <a:gd name="T3" fmla="*/ 0 h 72"/>
              <a:gd name="T4" fmla="*/ 28 w 72"/>
              <a:gd name="T5" fmla="*/ 0 h 72"/>
              <a:gd name="T6" fmla="*/ 22 w 72"/>
              <a:gd name="T7" fmla="*/ 2 h 72"/>
              <a:gd name="T8" fmla="*/ 16 w 72"/>
              <a:gd name="T9" fmla="*/ 6 h 72"/>
              <a:gd name="T10" fmla="*/ 10 w 72"/>
              <a:gd name="T11" fmla="*/ 10 h 72"/>
              <a:gd name="T12" fmla="*/ 6 w 72"/>
              <a:gd name="T13" fmla="*/ 16 h 72"/>
              <a:gd name="T14" fmla="*/ 2 w 72"/>
              <a:gd name="T15" fmla="*/ 22 h 72"/>
              <a:gd name="T16" fmla="*/ 0 w 72"/>
              <a:gd name="T17" fmla="*/ 28 h 72"/>
              <a:gd name="T18" fmla="*/ 0 w 72"/>
              <a:gd name="T19" fmla="*/ 36 h 72"/>
              <a:gd name="T20" fmla="*/ 0 w 72"/>
              <a:gd name="T21" fmla="*/ 36 h 72"/>
              <a:gd name="T22" fmla="*/ 0 w 72"/>
              <a:gd name="T23" fmla="*/ 44 h 72"/>
              <a:gd name="T24" fmla="*/ 2 w 72"/>
              <a:gd name="T25" fmla="*/ 50 h 72"/>
              <a:gd name="T26" fmla="*/ 6 w 72"/>
              <a:gd name="T27" fmla="*/ 56 h 72"/>
              <a:gd name="T28" fmla="*/ 10 w 72"/>
              <a:gd name="T29" fmla="*/ 62 h 72"/>
              <a:gd name="T30" fmla="*/ 16 w 72"/>
              <a:gd name="T31" fmla="*/ 66 h 72"/>
              <a:gd name="T32" fmla="*/ 22 w 72"/>
              <a:gd name="T33" fmla="*/ 70 h 72"/>
              <a:gd name="T34" fmla="*/ 28 w 72"/>
              <a:gd name="T35" fmla="*/ 72 h 72"/>
              <a:gd name="T36" fmla="*/ 36 w 72"/>
              <a:gd name="T37" fmla="*/ 72 h 72"/>
              <a:gd name="T38" fmla="*/ 36 w 72"/>
              <a:gd name="T39" fmla="*/ 72 h 72"/>
              <a:gd name="T40" fmla="*/ 44 w 72"/>
              <a:gd name="T41" fmla="*/ 72 h 72"/>
              <a:gd name="T42" fmla="*/ 50 w 72"/>
              <a:gd name="T43" fmla="*/ 70 h 72"/>
              <a:gd name="T44" fmla="*/ 56 w 72"/>
              <a:gd name="T45" fmla="*/ 66 h 72"/>
              <a:gd name="T46" fmla="*/ 62 w 72"/>
              <a:gd name="T47" fmla="*/ 62 h 72"/>
              <a:gd name="T48" fmla="*/ 66 w 72"/>
              <a:gd name="T49" fmla="*/ 56 h 72"/>
              <a:gd name="T50" fmla="*/ 70 w 72"/>
              <a:gd name="T51" fmla="*/ 50 h 72"/>
              <a:gd name="T52" fmla="*/ 72 w 72"/>
              <a:gd name="T53" fmla="*/ 44 h 72"/>
              <a:gd name="T54" fmla="*/ 72 w 72"/>
              <a:gd name="T55" fmla="*/ 36 h 72"/>
              <a:gd name="T56" fmla="*/ 72 w 72"/>
              <a:gd name="T57" fmla="*/ 36 h 72"/>
              <a:gd name="T58" fmla="*/ 72 w 72"/>
              <a:gd name="T59" fmla="*/ 28 h 72"/>
              <a:gd name="T60" fmla="*/ 70 w 72"/>
              <a:gd name="T61" fmla="*/ 22 h 72"/>
              <a:gd name="T62" fmla="*/ 66 w 72"/>
              <a:gd name="T63" fmla="*/ 16 h 72"/>
              <a:gd name="T64" fmla="*/ 62 w 72"/>
              <a:gd name="T65" fmla="*/ 10 h 72"/>
              <a:gd name="T66" fmla="*/ 56 w 72"/>
              <a:gd name="T67" fmla="*/ 6 h 72"/>
              <a:gd name="T68" fmla="*/ 50 w 72"/>
              <a:gd name="T69" fmla="*/ 2 h 72"/>
              <a:gd name="T70" fmla="*/ 44 w 72"/>
              <a:gd name="T71" fmla="*/ 0 h 72"/>
              <a:gd name="T72" fmla="*/ 36 w 72"/>
              <a:gd name="T73" fmla="*/ 0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2"/>
              <a:gd name="T112" fmla="*/ 0 h 72"/>
              <a:gd name="T113" fmla="*/ 72 w 72"/>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2" h="72">
                <a:moveTo>
                  <a:pt x="36" y="0"/>
                </a:moveTo>
                <a:lnTo>
                  <a:pt x="36" y="0"/>
                </a:lnTo>
                <a:lnTo>
                  <a:pt x="28" y="0"/>
                </a:lnTo>
                <a:lnTo>
                  <a:pt x="22" y="2"/>
                </a:lnTo>
                <a:lnTo>
                  <a:pt x="16" y="6"/>
                </a:lnTo>
                <a:lnTo>
                  <a:pt x="10" y="10"/>
                </a:lnTo>
                <a:lnTo>
                  <a:pt x="6" y="16"/>
                </a:lnTo>
                <a:lnTo>
                  <a:pt x="2" y="22"/>
                </a:lnTo>
                <a:lnTo>
                  <a:pt x="0" y="28"/>
                </a:lnTo>
                <a:lnTo>
                  <a:pt x="0" y="36"/>
                </a:lnTo>
                <a:lnTo>
                  <a:pt x="0" y="44"/>
                </a:lnTo>
                <a:lnTo>
                  <a:pt x="2" y="50"/>
                </a:lnTo>
                <a:lnTo>
                  <a:pt x="6" y="56"/>
                </a:lnTo>
                <a:lnTo>
                  <a:pt x="10" y="62"/>
                </a:lnTo>
                <a:lnTo>
                  <a:pt x="16" y="66"/>
                </a:lnTo>
                <a:lnTo>
                  <a:pt x="22" y="70"/>
                </a:lnTo>
                <a:lnTo>
                  <a:pt x="28" y="72"/>
                </a:lnTo>
                <a:lnTo>
                  <a:pt x="36" y="72"/>
                </a:lnTo>
                <a:lnTo>
                  <a:pt x="44" y="72"/>
                </a:lnTo>
                <a:lnTo>
                  <a:pt x="50" y="70"/>
                </a:lnTo>
                <a:lnTo>
                  <a:pt x="56" y="66"/>
                </a:lnTo>
                <a:lnTo>
                  <a:pt x="62" y="62"/>
                </a:lnTo>
                <a:lnTo>
                  <a:pt x="66" y="56"/>
                </a:lnTo>
                <a:lnTo>
                  <a:pt x="70" y="50"/>
                </a:lnTo>
                <a:lnTo>
                  <a:pt x="72" y="44"/>
                </a:lnTo>
                <a:lnTo>
                  <a:pt x="72" y="36"/>
                </a:lnTo>
                <a:lnTo>
                  <a:pt x="72" y="28"/>
                </a:lnTo>
                <a:lnTo>
                  <a:pt x="70" y="22"/>
                </a:lnTo>
                <a:lnTo>
                  <a:pt x="66" y="16"/>
                </a:lnTo>
                <a:lnTo>
                  <a:pt x="62" y="10"/>
                </a:lnTo>
                <a:lnTo>
                  <a:pt x="56" y="6"/>
                </a:lnTo>
                <a:lnTo>
                  <a:pt x="50" y="2"/>
                </a:lnTo>
                <a:lnTo>
                  <a:pt x="44" y="0"/>
                </a:lnTo>
                <a:lnTo>
                  <a:pt x="36" y="0"/>
                </a:lnTo>
                <a:close/>
              </a:path>
            </a:pathLst>
          </a:custGeom>
          <a:solidFill>
            <a:srgbClr val="66FF66"/>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46" name="Freeform 376"/>
          <p:cNvSpPr/>
          <p:nvPr/>
        </p:nvSpPr>
        <p:spPr bwMode="auto">
          <a:xfrm>
            <a:off x="3051837" y="3325653"/>
            <a:ext cx="152016" cy="135352"/>
          </a:xfrm>
          <a:custGeom>
            <a:avLst/>
            <a:gdLst>
              <a:gd name="T0" fmla="*/ 36 w 72"/>
              <a:gd name="T1" fmla="*/ 0 h 72"/>
              <a:gd name="T2" fmla="*/ 36 w 72"/>
              <a:gd name="T3" fmla="*/ 0 h 72"/>
              <a:gd name="T4" fmla="*/ 28 w 72"/>
              <a:gd name="T5" fmla="*/ 0 h 72"/>
              <a:gd name="T6" fmla="*/ 22 w 72"/>
              <a:gd name="T7" fmla="*/ 2 h 72"/>
              <a:gd name="T8" fmla="*/ 16 w 72"/>
              <a:gd name="T9" fmla="*/ 6 h 72"/>
              <a:gd name="T10" fmla="*/ 10 w 72"/>
              <a:gd name="T11" fmla="*/ 10 h 72"/>
              <a:gd name="T12" fmla="*/ 6 w 72"/>
              <a:gd name="T13" fmla="*/ 16 h 72"/>
              <a:gd name="T14" fmla="*/ 2 w 72"/>
              <a:gd name="T15" fmla="*/ 22 h 72"/>
              <a:gd name="T16" fmla="*/ 0 w 72"/>
              <a:gd name="T17" fmla="*/ 28 h 72"/>
              <a:gd name="T18" fmla="*/ 0 w 72"/>
              <a:gd name="T19" fmla="*/ 36 h 72"/>
              <a:gd name="T20" fmla="*/ 0 w 72"/>
              <a:gd name="T21" fmla="*/ 36 h 72"/>
              <a:gd name="T22" fmla="*/ 0 w 72"/>
              <a:gd name="T23" fmla="*/ 44 h 72"/>
              <a:gd name="T24" fmla="*/ 2 w 72"/>
              <a:gd name="T25" fmla="*/ 50 h 72"/>
              <a:gd name="T26" fmla="*/ 6 w 72"/>
              <a:gd name="T27" fmla="*/ 56 h 72"/>
              <a:gd name="T28" fmla="*/ 10 w 72"/>
              <a:gd name="T29" fmla="*/ 62 h 72"/>
              <a:gd name="T30" fmla="*/ 16 w 72"/>
              <a:gd name="T31" fmla="*/ 66 h 72"/>
              <a:gd name="T32" fmla="*/ 22 w 72"/>
              <a:gd name="T33" fmla="*/ 70 h 72"/>
              <a:gd name="T34" fmla="*/ 28 w 72"/>
              <a:gd name="T35" fmla="*/ 72 h 72"/>
              <a:gd name="T36" fmla="*/ 36 w 72"/>
              <a:gd name="T37" fmla="*/ 72 h 72"/>
              <a:gd name="T38" fmla="*/ 36 w 72"/>
              <a:gd name="T39" fmla="*/ 72 h 72"/>
              <a:gd name="T40" fmla="*/ 44 w 72"/>
              <a:gd name="T41" fmla="*/ 72 h 72"/>
              <a:gd name="T42" fmla="*/ 50 w 72"/>
              <a:gd name="T43" fmla="*/ 70 h 72"/>
              <a:gd name="T44" fmla="*/ 56 w 72"/>
              <a:gd name="T45" fmla="*/ 66 h 72"/>
              <a:gd name="T46" fmla="*/ 62 w 72"/>
              <a:gd name="T47" fmla="*/ 62 h 72"/>
              <a:gd name="T48" fmla="*/ 66 w 72"/>
              <a:gd name="T49" fmla="*/ 56 h 72"/>
              <a:gd name="T50" fmla="*/ 70 w 72"/>
              <a:gd name="T51" fmla="*/ 50 h 72"/>
              <a:gd name="T52" fmla="*/ 72 w 72"/>
              <a:gd name="T53" fmla="*/ 44 h 72"/>
              <a:gd name="T54" fmla="*/ 72 w 72"/>
              <a:gd name="T55" fmla="*/ 36 h 72"/>
              <a:gd name="T56" fmla="*/ 72 w 72"/>
              <a:gd name="T57" fmla="*/ 36 h 72"/>
              <a:gd name="T58" fmla="*/ 72 w 72"/>
              <a:gd name="T59" fmla="*/ 28 h 72"/>
              <a:gd name="T60" fmla="*/ 70 w 72"/>
              <a:gd name="T61" fmla="*/ 22 h 72"/>
              <a:gd name="T62" fmla="*/ 66 w 72"/>
              <a:gd name="T63" fmla="*/ 16 h 72"/>
              <a:gd name="T64" fmla="*/ 62 w 72"/>
              <a:gd name="T65" fmla="*/ 10 h 72"/>
              <a:gd name="T66" fmla="*/ 56 w 72"/>
              <a:gd name="T67" fmla="*/ 6 h 72"/>
              <a:gd name="T68" fmla="*/ 50 w 72"/>
              <a:gd name="T69" fmla="*/ 2 h 72"/>
              <a:gd name="T70" fmla="*/ 44 w 72"/>
              <a:gd name="T71" fmla="*/ 0 h 72"/>
              <a:gd name="T72" fmla="*/ 36 w 72"/>
              <a:gd name="T73" fmla="*/ 0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2"/>
              <a:gd name="T112" fmla="*/ 0 h 72"/>
              <a:gd name="T113" fmla="*/ 72 w 72"/>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2" h="72">
                <a:moveTo>
                  <a:pt x="36" y="0"/>
                </a:moveTo>
                <a:lnTo>
                  <a:pt x="36" y="0"/>
                </a:lnTo>
                <a:lnTo>
                  <a:pt x="28" y="0"/>
                </a:lnTo>
                <a:lnTo>
                  <a:pt x="22" y="2"/>
                </a:lnTo>
                <a:lnTo>
                  <a:pt x="16" y="6"/>
                </a:lnTo>
                <a:lnTo>
                  <a:pt x="10" y="10"/>
                </a:lnTo>
                <a:lnTo>
                  <a:pt x="6" y="16"/>
                </a:lnTo>
                <a:lnTo>
                  <a:pt x="2" y="22"/>
                </a:lnTo>
                <a:lnTo>
                  <a:pt x="0" y="28"/>
                </a:lnTo>
                <a:lnTo>
                  <a:pt x="0" y="36"/>
                </a:lnTo>
                <a:lnTo>
                  <a:pt x="0" y="44"/>
                </a:lnTo>
                <a:lnTo>
                  <a:pt x="2" y="50"/>
                </a:lnTo>
                <a:lnTo>
                  <a:pt x="6" y="56"/>
                </a:lnTo>
                <a:lnTo>
                  <a:pt x="10" y="62"/>
                </a:lnTo>
                <a:lnTo>
                  <a:pt x="16" y="66"/>
                </a:lnTo>
                <a:lnTo>
                  <a:pt x="22" y="70"/>
                </a:lnTo>
                <a:lnTo>
                  <a:pt x="28" y="72"/>
                </a:lnTo>
                <a:lnTo>
                  <a:pt x="36" y="72"/>
                </a:lnTo>
                <a:lnTo>
                  <a:pt x="44" y="72"/>
                </a:lnTo>
                <a:lnTo>
                  <a:pt x="50" y="70"/>
                </a:lnTo>
                <a:lnTo>
                  <a:pt x="56" y="66"/>
                </a:lnTo>
                <a:lnTo>
                  <a:pt x="62" y="62"/>
                </a:lnTo>
                <a:lnTo>
                  <a:pt x="66" y="56"/>
                </a:lnTo>
                <a:lnTo>
                  <a:pt x="70" y="50"/>
                </a:lnTo>
                <a:lnTo>
                  <a:pt x="72" y="44"/>
                </a:lnTo>
                <a:lnTo>
                  <a:pt x="72" y="36"/>
                </a:lnTo>
                <a:lnTo>
                  <a:pt x="72" y="28"/>
                </a:lnTo>
                <a:lnTo>
                  <a:pt x="70" y="22"/>
                </a:lnTo>
                <a:lnTo>
                  <a:pt x="66" y="16"/>
                </a:lnTo>
                <a:lnTo>
                  <a:pt x="62" y="10"/>
                </a:lnTo>
                <a:lnTo>
                  <a:pt x="56" y="6"/>
                </a:lnTo>
                <a:lnTo>
                  <a:pt x="50" y="2"/>
                </a:lnTo>
                <a:lnTo>
                  <a:pt x="44" y="0"/>
                </a:lnTo>
                <a:lnTo>
                  <a:pt x="36" y="0"/>
                </a:lnTo>
              </a:path>
            </a:pathLst>
          </a:custGeom>
          <a:noFill/>
          <a:ln w="4">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47" name="Freeform 377"/>
          <p:cNvSpPr/>
          <p:nvPr/>
        </p:nvSpPr>
        <p:spPr bwMode="auto">
          <a:xfrm>
            <a:off x="1987725" y="3461005"/>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FF00"/>
          </a:solidFill>
          <a:ln w="4">
            <a:solidFill>
              <a:srgbClr val="000000"/>
            </a:solidFill>
            <a:round/>
          </a:ln>
        </p:spPr>
        <p:txBody>
          <a:bodyPr/>
          <a:lstStyle/>
          <a:p>
            <a:pPr eaLnBrk="1" hangingPunct="1"/>
            <a:endParaRPr lang="zh-CN" altLang="zh-CN" sz="1800"/>
          </a:p>
        </p:txBody>
      </p:sp>
      <p:sp>
        <p:nvSpPr>
          <p:cNvPr id="48" name="Freeform 378"/>
          <p:cNvSpPr/>
          <p:nvPr/>
        </p:nvSpPr>
        <p:spPr bwMode="auto">
          <a:xfrm>
            <a:off x="2291757" y="3461005"/>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FF00"/>
          </a:solidFill>
          <a:ln w="4">
            <a:solidFill>
              <a:srgbClr val="000000"/>
            </a:solidFill>
            <a:round/>
          </a:ln>
        </p:spPr>
        <p:txBody>
          <a:bodyPr/>
          <a:lstStyle/>
          <a:p>
            <a:pPr eaLnBrk="1" hangingPunct="1"/>
            <a:endParaRPr lang="zh-CN" altLang="zh-CN" sz="1800"/>
          </a:p>
        </p:txBody>
      </p:sp>
      <p:sp>
        <p:nvSpPr>
          <p:cNvPr id="49" name="Freeform 379"/>
          <p:cNvSpPr/>
          <p:nvPr/>
        </p:nvSpPr>
        <p:spPr bwMode="auto">
          <a:xfrm>
            <a:off x="2595789" y="3461005"/>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FF00"/>
          </a:solidFill>
          <a:ln w="4">
            <a:solidFill>
              <a:srgbClr val="000000"/>
            </a:solidFill>
            <a:round/>
          </a:ln>
        </p:spPr>
        <p:txBody>
          <a:bodyPr/>
          <a:lstStyle/>
          <a:p>
            <a:pPr eaLnBrk="1" hangingPunct="1"/>
            <a:endParaRPr lang="zh-CN" altLang="zh-CN" sz="1800"/>
          </a:p>
        </p:txBody>
      </p:sp>
      <p:sp>
        <p:nvSpPr>
          <p:cNvPr id="50" name="Freeform 380"/>
          <p:cNvSpPr/>
          <p:nvPr/>
        </p:nvSpPr>
        <p:spPr bwMode="auto">
          <a:xfrm>
            <a:off x="2139741" y="3731709"/>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99FF"/>
          </a:solidFill>
          <a:ln w="4">
            <a:solidFill>
              <a:srgbClr val="000000"/>
            </a:solidFill>
            <a:round/>
          </a:ln>
        </p:spPr>
        <p:txBody>
          <a:bodyPr/>
          <a:lstStyle/>
          <a:p>
            <a:pPr eaLnBrk="1" hangingPunct="1"/>
            <a:endParaRPr lang="zh-CN" altLang="zh-CN" sz="1800"/>
          </a:p>
        </p:txBody>
      </p:sp>
      <p:sp>
        <p:nvSpPr>
          <p:cNvPr id="51" name="Freeform 381"/>
          <p:cNvSpPr/>
          <p:nvPr/>
        </p:nvSpPr>
        <p:spPr bwMode="auto">
          <a:xfrm>
            <a:off x="2443773" y="3731709"/>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99FF"/>
          </a:solidFill>
          <a:ln w="4">
            <a:solidFill>
              <a:srgbClr val="000000"/>
            </a:solidFill>
            <a:round/>
          </a:ln>
        </p:spPr>
        <p:txBody>
          <a:bodyPr/>
          <a:lstStyle/>
          <a:p>
            <a:pPr eaLnBrk="1" hangingPunct="1"/>
            <a:endParaRPr lang="zh-CN" altLang="zh-CN" sz="1800"/>
          </a:p>
        </p:txBody>
      </p:sp>
      <p:sp>
        <p:nvSpPr>
          <p:cNvPr id="52" name="Freeform 382"/>
          <p:cNvSpPr/>
          <p:nvPr/>
        </p:nvSpPr>
        <p:spPr bwMode="auto">
          <a:xfrm>
            <a:off x="2747805" y="3731709"/>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99FF"/>
          </a:solidFill>
          <a:ln w="4">
            <a:solidFill>
              <a:srgbClr val="000000"/>
            </a:solidFill>
            <a:round/>
          </a:ln>
        </p:spPr>
        <p:txBody>
          <a:bodyPr/>
          <a:lstStyle/>
          <a:p>
            <a:pPr eaLnBrk="1" hangingPunct="1"/>
            <a:endParaRPr lang="zh-CN" altLang="zh-CN" sz="1800"/>
          </a:p>
        </p:txBody>
      </p:sp>
      <p:sp>
        <p:nvSpPr>
          <p:cNvPr id="53" name="Freeform 383"/>
          <p:cNvSpPr/>
          <p:nvPr/>
        </p:nvSpPr>
        <p:spPr bwMode="auto">
          <a:xfrm>
            <a:off x="2139741" y="3190301"/>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66FF66"/>
          </a:solidFill>
          <a:ln w="4">
            <a:solidFill>
              <a:srgbClr val="000000"/>
            </a:solidFill>
            <a:round/>
          </a:ln>
        </p:spPr>
        <p:txBody>
          <a:bodyPr/>
          <a:lstStyle/>
          <a:p>
            <a:pPr eaLnBrk="1" hangingPunct="1"/>
            <a:endParaRPr lang="zh-CN" altLang="zh-CN" sz="1800"/>
          </a:p>
        </p:txBody>
      </p:sp>
      <p:sp>
        <p:nvSpPr>
          <p:cNvPr id="54" name="Freeform 384"/>
          <p:cNvSpPr/>
          <p:nvPr/>
        </p:nvSpPr>
        <p:spPr bwMode="auto">
          <a:xfrm>
            <a:off x="2443773" y="3190301"/>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66FF66"/>
          </a:solidFill>
          <a:ln w="4">
            <a:solidFill>
              <a:srgbClr val="000000"/>
            </a:solidFill>
            <a:round/>
          </a:ln>
        </p:spPr>
        <p:txBody>
          <a:bodyPr/>
          <a:lstStyle/>
          <a:p>
            <a:pPr eaLnBrk="1" hangingPunct="1"/>
            <a:endParaRPr lang="zh-CN" altLang="zh-CN" sz="1800"/>
          </a:p>
        </p:txBody>
      </p:sp>
      <p:sp>
        <p:nvSpPr>
          <p:cNvPr id="55" name="Freeform 385"/>
          <p:cNvSpPr/>
          <p:nvPr/>
        </p:nvSpPr>
        <p:spPr bwMode="auto">
          <a:xfrm>
            <a:off x="2747805" y="3190301"/>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66FF66"/>
          </a:solidFill>
          <a:ln w="4">
            <a:solidFill>
              <a:srgbClr val="000000"/>
            </a:solidFill>
            <a:round/>
          </a:ln>
        </p:spPr>
        <p:txBody>
          <a:bodyPr/>
          <a:lstStyle/>
          <a:p>
            <a:pPr eaLnBrk="1" hangingPunct="1"/>
            <a:endParaRPr lang="zh-CN" altLang="zh-CN" sz="1800"/>
          </a:p>
        </p:txBody>
      </p:sp>
      <p:sp>
        <p:nvSpPr>
          <p:cNvPr id="56" name="Freeform 386"/>
          <p:cNvSpPr/>
          <p:nvPr/>
        </p:nvSpPr>
        <p:spPr bwMode="auto">
          <a:xfrm>
            <a:off x="1987725" y="2919597"/>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00B0F0"/>
          </a:solidFill>
          <a:ln w="4">
            <a:solidFill>
              <a:srgbClr val="000000"/>
            </a:solidFill>
            <a:round/>
          </a:ln>
        </p:spPr>
        <p:txBody>
          <a:bodyPr/>
          <a:lstStyle/>
          <a:p>
            <a:pPr eaLnBrk="1" hangingPunct="1"/>
            <a:endParaRPr lang="zh-CN" altLang="zh-CN" sz="1800"/>
          </a:p>
        </p:txBody>
      </p:sp>
      <p:sp>
        <p:nvSpPr>
          <p:cNvPr id="57" name="Freeform 387"/>
          <p:cNvSpPr/>
          <p:nvPr/>
        </p:nvSpPr>
        <p:spPr bwMode="auto">
          <a:xfrm>
            <a:off x="2291757" y="2919597"/>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00B0F0"/>
          </a:solidFill>
          <a:ln w="4">
            <a:solidFill>
              <a:srgbClr val="000000"/>
            </a:solidFill>
            <a:round/>
          </a:ln>
        </p:spPr>
        <p:txBody>
          <a:bodyPr/>
          <a:lstStyle/>
          <a:p>
            <a:pPr eaLnBrk="1" hangingPunct="1"/>
            <a:endParaRPr lang="zh-CN" altLang="zh-CN" sz="1800"/>
          </a:p>
        </p:txBody>
      </p:sp>
      <p:sp>
        <p:nvSpPr>
          <p:cNvPr id="58" name="Freeform 388"/>
          <p:cNvSpPr/>
          <p:nvPr/>
        </p:nvSpPr>
        <p:spPr bwMode="auto">
          <a:xfrm>
            <a:off x="2595789" y="2919597"/>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00B0F0"/>
          </a:solidFill>
          <a:ln w="4">
            <a:solidFill>
              <a:srgbClr val="000000"/>
            </a:solidFill>
            <a:round/>
          </a:ln>
        </p:spPr>
        <p:txBody>
          <a:bodyPr/>
          <a:lstStyle/>
          <a:p>
            <a:pPr eaLnBrk="1" hangingPunct="1"/>
            <a:endParaRPr lang="zh-CN" altLang="zh-CN" sz="1800"/>
          </a:p>
        </p:txBody>
      </p:sp>
      <p:sp>
        <p:nvSpPr>
          <p:cNvPr id="59" name="Freeform 389"/>
          <p:cNvSpPr/>
          <p:nvPr/>
        </p:nvSpPr>
        <p:spPr bwMode="auto">
          <a:xfrm>
            <a:off x="2899821" y="2919597"/>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00B0F0"/>
          </a:solidFill>
          <a:ln w="4">
            <a:solidFill>
              <a:srgbClr val="000000"/>
            </a:solidFill>
            <a:round/>
          </a:ln>
        </p:spPr>
        <p:txBody>
          <a:bodyPr/>
          <a:lstStyle/>
          <a:p>
            <a:pPr eaLnBrk="1" hangingPunct="1"/>
            <a:endParaRPr lang="zh-CN" altLang="zh-CN" sz="1800"/>
          </a:p>
        </p:txBody>
      </p:sp>
      <p:sp>
        <p:nvSpPr>
          <p:cNvPr id="60" name="Freeform 783"/>
          <p:cNvSpPr>
            <a:spLocks noEditPoints="1"/>
          </p:cNvSpPr>
          <p:nvPr/>
        </p:nvSpPr>
        <p:spPr bwMode="auto">
          <a:xfrm>
            <a:off x="1987725" y="4004965"/>
            <a:ext cx="1097894" cy="748196"/>
          </a:xfrm>
          <a:custGeom>
            <a:avLst/>
            <a:gdLst>
              <a:gd name="T0" fmla="*/ 112 w 520"/>
              <a:gd name="T1" fmla="*/ 312 h 398"/>
              <a:gd name="T2" fmla="*/ 128 w 520"/>
              <a:gd name="T3" fmla="*/ 298 h 398"/>
              <a:gd name="T4" fmla="*/ 184 w 520"/>
              <a:gd name="T5" fmla="*/ 298 h 398"/>
              <a:gd name="T6" fmla="*/ 184 w 520"/>
              <a:gd name="T7" fmla="*/ 260 h 398"/>
              <a:gd name="T8" fmla="*/ 142 w 520"/>
              <a:gd name="T9" fmla="*/ 260 h 398"/>
              <a:gd name="T10" fmla="*/ 142 w 520"/>
              <a:gd name="T11" fmla="*/ 0 h 398"/>
              <a:gd name="T12" fmla="*/ 290 w 520"/>
              <a:gd name="T13" fmla="*/ 0 h 398"/>
              <a:gd name="T14" fmla="*/ 436 w 520"/>
              <a:gd name="T15" fmla="*/ 0 h 398"/>
              <a:gd name="T16" fmla="*/ 436 w 520"/>
              <a:gd name="T17" fmla="*/ 198 h 398"/>
              <a:gd name="T18" fmla="*/ 436 w 520"/>
              <a:gd name="T19" fmla="*/ 260 h 398"/>
              <a:gd name="T20" fmla="*/ 396 w 520"/>
              <a:gd name="T21" fmla="*/ 260 h 398"/>
              <a:gd name="T22" fmla="*/ 396 w 520"/>
              <a:gd name="T23" fmla="*/ 298 h 398"/>
              <a:gd name="T24" fmla="*/ 428 w 520"/>
              <a:gd name="T25" fmla="*/ 298 h 398"/>
              <a:gd name="T26" fmla="*/ 460 w 520"/>
              <a:gd name="T27" fmla="*/ 326 h 398"/>
              <a:gd name="T28" fmla="*/ 506 w 520"/>
              <a:gd name="T29" fmla="*/ 366 h 398"/>
              <a:gd name="T30" fmla="*/ 512 w 520"/>
              <a:gd name="T31" fmla="*/ 368 h 398"/>
              <a:gd name="T32" fmla="*/ 514 w 520"/>
              <a:gd name="T33" fmla="*/ 374 h 398"/>
              <a:gd name="T34" fmla="*/ 520 w 520"/>
              <a:gd name="T35" fmla="*/ 380 h 398"/>
              <a:gd name="T36" fmla="*/ 520 w 520"/>
              <a:gd name="T37" fmla="*/ 384 h 398"/>
              <a:gd name="T38" fmla="*/ 520 w 520"/>
              <a:gd name="T39" fmla="*/ 386 h 398"/>
              <a:gd name="T40" fmla="*/ 520 w 520"/>
              <a:gd name="T41" fmla="*/ 388 h 398"/>
              <a:gd name="T42" fmla="*/ 520 w 520"/>
              <a:gd name="T43" fmla="*/ 392 h 398"/>
              <a:gd name="T44" fmla="*/ 518 w 520"/>
              <a:gd name="T45" fmla="*/ 394 h 398"/>
              <a:gd name="T46" fmla="*/ 514 w 520"/>
              <a:gd name="T47" fmla="*/ 394 h 398"/>
              <a:gd name="T48" fmla="*/ 510 w 520"/>
              <a:gd name="T49" fmla="*/ 398 h 398"/>
              <a:gd name="T50" fmla="*/ 506 w 520"/>
              <a:gd name="T51" fmla="*/ 398 h 398"/>
              <a:gd name="T52" fmla="*/ 264 w 520"/>
              <a:gd name="T53" fmla="*/ 398 h 398"/>
              <a:gd name="T54" fmla="*/ 50 w 520"/>
              <a:gd name="T55" fmla="*/ 398 h 398"/>
              <a:gd name="T56" fmla="*/ 44 w 520"/>
              <a:gd name="T57" fmla="*/ 398 h 398"/>
              <a:gd name="T58" fmla="*/ 42 w 520"/>
              <a:gd name="T59" fmla="*/ 394 h 398"/>
              <a:gd name="T60" fmla="*/ 38 w 520"/>
              <a:gd name="T61" fmla="*/ 394 h 398"/>
              <a:gd name="T62" fmla="*/ 36 w 520"/>
              <a:gd name="T63" fmla="*/ 392 h 398"/>
              <a:gd name="T64" fmla="*/ 34 w 520"/>
              <a:gd name="T65" fmla="*/ 392 h 398"/>
              <a:gd name="T66" fmla="*/ 34 w 520"/>
              <a:gd name="T67" fmla="*/ 388 h 398"/>
              <a:gd name="T68" fmla="*/ 34 w 520"/>
              <a:gd name="T69" fmla="*/ 386 h 398"/>
              <a:gd name="T70" fmla="*/ 34 w 520"/>
              <a:gd name="T71" fmla="*/ 384 h 398"/>
              <a:gd name="T72" fmla="*/ 36 w 520"/>
              <a:gd name="T73" fmla="*/ 380 h 398"/>
              <a:gd name="T74" fmla="*/ 38 w 520"/>
              <a:gd name="T75" fmla="*/ 374 h 398"/>
              <a:gd name="T76" fmla="*/ 42 w 520"/>
              <a:gd name="T77" fmla="*/ 368 h 398"/>
              <a:gd name="T78" fmla="*/ 48 w 520"/>
              <a:gd name="T79" fmla="*/ 366 h 398"/>
              <a:gd name="T80" fmla="*/ 0 w 520"/>
              <a:gd name="T81" fmla="*/ 366 h 398"/>
              <a:gd name="T82" fmla="*/ 0 w 520"/>
              <a:gd name="T83" fmla="*/ 198 h 398"/>
              <a:gd name="T84" fmla="*/ 0 w 520"/>
              <a:gd name="T85" fmla="*/ 50 h 398"/>
              <a:gd name="T86" fmla="*/ 112 w 520"/>
              <a:gd name="T87" fmla="*/ 50 h 398"/>
              <a:gd name="T88" fmla="*/ 112 w 520"/>
              <a:gd name="T89" fmla="*/ 312 h 398"/>
              <a:gd name="T90" fmla="*/ 112 w 520"/>
              <a:gd name="T91" fmla="*/ 312 h 398"/>
              <a:gd name="T92" fmla="*/ 112 w 520"/>
              <a:gd name="T93" fmla="*/ 312 h 398"/>
              <a:gd name="T94" fmla="*/ 100 w 520"/>
              <a:gd name="T95" fmla="*/ 320 h 398"/>
              <a:gd name="T96" fmla="*/ 62 w 520"/>
              <a:gd name="T97" fmla="*/ 354 h 398"/>
              <a:gd name="T98" fmla="*/ 48 w 520"/>
              <a:gd name="T99" fmla="*/ 366 h 398"/>
              <a:gd name="T100" fmla="*/ 112 w 520"/>
              <a:gd name="T101" fmla="*/ 312 h 398"/>
              <a:gd name="T102" fmla="*/ 112 w 520"/>
              <a:gd name="T103" fmla="*/ 312 h 39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0"/>
              <a:gd name="T157" fmla="*/ 0 h 398"/>
              <a:gd name="T158" fmla="*/ 520 w 520"/>
              <a:gd name="T159" fmla="*/ 398 h 39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0" h="398">
                <a:moveTo>
                  <a:pt x="112" y="312"/>
                </a:moveTo>
                <a:lnTo>
                  <a:pt x="128" y="298"/>
                </a:lnTo>
                <a:lnTo>
                  <a:pt x="184" y="298"/>
                </a:lnTo>
                <a:lnTo>
                  <a:pt x="184" y="260"/>
                </a:lnTo>
                <a:lnTo>
                  <a:pt x="142" y="260"/>
                </a:lnTo>
                <a:lnTo>
                  <a:pt x="142" y="0"/>
                </a:lnTo>
                <a:lnTo>
                  <a:pt x="290" y="0"/>
                </a:lnTo>
                <a:lnTo>
                  <a:pt x="436" y="0"/>
                </a:lnTo>
                <a:lnTo>
                  <a:pt x="436" y="198"/>
                </a:lnTo>
                <a:lnTo>
                  <a:pt x="436" y="260"/>
                </a:lnTo>
                <a:lnTo>
                  <a:pt x="396" y="260"/>
                </a:lnTo>
                <a:lnTo>
                  <a:pt x="396" y="298"/>
                </a:lnTo>
                <a:lnTo>
                  <a:pt x="428" y="298"/>
                </a:lnTo>
                <a:lnTo>
                  <a:pt x="460" y="326"/>
                </a:lnTo>
                <a:lnTo>
                  <a:pt x="506" y="366"/>
                </a:lnTo>
                <a:lnTo>
                  <a:pt x="512" y="368"/>
                </a:lnTo>
                <a:lnTo>
                  <a:pt x="514" y="374"/>
                </a:lnTo>
                <a:lnTo>
                  <a:pt x="520" y="380"/>
                </a:lnTo>
                <a:lnTo>
                  <a:pt x="520" y="384"/>
                </a:lnTo>
                <a:lnTo>
                  <a:pt x="520" y="386"/>
                </a:lnTo>
                <a:lnTo>
                  <a:pt x="520" y="388"/>
                </a:lnTo>
                <a:lnTo>
                  <a:pt x="520" y="392"/>
                </a:lnTo>
                <a:lnTo>
                  <a:pt x="518" y="394"/>
                </a:lnTo>
                <a:lnTo>
                  <a:pt x="514" y="394"/>
                </a:lnTo>
                <a:lnTo>
                  <a:pt x="510" y="398"/>
                </a:lnTo>
                <a:lnTo>
                  <a:pt x="506" y="398"/>
                </a:lnTo>
                <a:lnTo>
                  <a:pt x="264" y="398"/>
                </a:lnTo>
                <a:lnTo>
                  <a:pt x="50" y="398"/>
                </a:lnTo>
                <a:lnTo>
                  <a:pt x="44" y="398"/>
                </a:lnTo>
                <a:lnTo>
                  <a:pt x="42" y="394"/>
                </a:lnTo>
                <a:lnTo>
                  <a:pt x="38" y="394"/>
                </a:lnTo>
                <a:lnTo>
                  <a:pt x="36" y="392"/>
                </a:lnTo>
                <a:lnTo>
                  <a:pt x="34" y="392"/>
                </a:lnTo>
                <a:lnTo>
                  <a:pt x="34" y="388"/>
                </a:lnTo>
                <a:lnTo>
                  <a:pt x="34" y="386"/>
                </a:lnTo>
                <a:lnTo>
                  <a:pt x="34" y="384"/>
                </a:lnTo>
                <a:lnTo>
                  <a:pt x="36" y="380"/>
                </a:lnTo>
                <a:lnTo>
                  <a:pt x="38" y="374"/>
                </a:lnTo>
                <a:lnTo>
                  <a:pt x="42" y="368"/>
                </a:lnTo>
                <a:lnTo>
                  <a:pt x="48" y="366"/>
                </a:lnTo>
                <a:lnTo>
                  <a:pt x="0" y="366"/>
                </a:lnTo>
                <a:lnTo>
                  <a:pt x="0" y="198"/>
                </a:lnTo>
                <a:lnTo>
                  <a:pt x="0" y="50"/>
                </a:lnTo>
                <a:lnTo>
                  <a:pt x="112" y="50"/>
                </a:lnTo>
                <a:lnTo>
                  <a:pt x="112" y="312"/>
                </a:lnTo>
                <a:close/>
                <a:moveTo>
                  <a:pt x="112" y="312"/>
                </a:moveTo>
                <a:lnTo>
                  <a:pt x="100" y="320"/>
                </a:lnTo>
                <a:lnTo>
                  <a:pt x="62" y="354"/>
                </a:lnTo>
                <a:lnTo>
                  <a:pt x="48" y="366"/>
                </a:lnTo>
                <a:lnTo>
                  <a:pt x="112" y="312"/>
                </a:lnTo>
                <a:close/>
              </a:path>
            </a:pathLst>
          </a:custGeom>
          <a:solidFill>
            <a:srgbClr val="FFFFCC"/>
          </a:solidFill>
          <a:ln w="4">
            <a:solidFill>
              <a:srgbClr val="000000"/>
            </a:solidFill>
            <a:round/>
          </a:ln>
        </p:spPr>
        <p:txBody>
          <a:bodyPr/>
          <a:lstStyle/>
          <a:p>
            <a:pPr eaLnBrk="1" hangingPunct="1"/>
            <a:endParaRPr lang="zh-CN" altLang="zh-CN" sz="1800"/>
          </a:p>
        </p:txBody>
      </p:sp>
      <p:sp>
        <p:nvSpPr>
          <p:cNvPr id="61" name="Freeform 784"/>
          <p:cNvSpPr/>
          <p:nvPr/>
        </p:nvSpPr>
        <p:spPr bwMode="auto">
          <a:xfrm>
            <a:off x="2228417" y="4622775"/>
            <a:ext cx="688295" cy="26318"/>
          </a:xfrm>
          <a:custGeom>
            <a:avLst/>
            <a:gdLst>
              <a:gd name="T0" fmla="*/ 326 w 326"/>
              <a:gd name="T1" fmla="*/ 14 h 14"/>
              <a:gd name="T2" fmla="*/ 308 w 326"/>
              <a:gd name="T3" fmla="*/ 0 h 14"/>
              <a:gd name="T4" fmla="*/ 16 w 326"/>
              <a:gd name="T5" fmla="*/ 0 h 14"/>
              <a:gd name="T6" fmla="*/ 0 w 326"/>
              <a:gd name="T7" fmla="*/ 14 h 14"/>
              <a:gd name="T8" fmla="*/ 326 w 326"/>
              <a:gd name="T9" fmla="*/ 14 h 14"/>
              <a:gd name="T10" fmla="*/ 326 w 326"/>
              <a:gd name="T11" fmla="*/ 14 h 14"/>
              <a:gd name="T12" fmla="*/ 0 60000 65536"/>
              <a:gd name="T13" fmla="*/ 0 60000 65536"/>
              <a:gd name="T14" fmla="*/ 0 60000 65536"/>
              <a:gd name="T15" fmla="*/ 0 60000 65536"/>
              <a:gd name="T16" fmla="*/ 0 60000 65536"/>
              <a:gd name="T17" fmla="*/ 0 60000 65536"/>
              <a:gd name="T18" fmla="*/ 0 w 326"/>
              <a:gd name="T19" fmla="*/ 0 h 14"/>
              <a:gd name="T20" fmla="*/ 326 w 326"/>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26" h="14">
                <a:moveTo>
                  <a:pt x="326" y="14"/>
                </a:moveTo>
                <a:lnTo>
                  <a:pt x="308" y="0"/>
                </a:lnTo>
                <a:lnTo>
                  <a:pt x="16" y="0"/>
                </a:lnTo>
                <a:lnTo>
                  <a:pt x="0" y="14"/>
                </a:lnTo>
                <a:lnTo>
                  <a:pt x="326" y="14"/>
                </a:lnTo>
                <a:close/>
              </a:path>
            </a:pathLst>
          </a:custGeom>
          <a:noFill/>
          <a:ln w="6">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62" name="Freeform 785"/>
          <p:cNvSpPr/>
          <p:nvPr/>
        </p:nvSpPr>
        <p:spPr bwMode="auto">
          <a:xfrm>
            <a:off x="2169300" y="4671652"/>
            <a:ext cx="806530" cy="26318"/>
          </a:xfrm>
          <a:custGeom>
            <a:avLst/>
            <a:gdLst>
              <a:gd name="T0" fmla="*/ 382 w 382"/>
              <a:gd name="T1" fmla="*/ 14 h 14"/>
              <a:gd name="T2" fmla="*/ 364 w 382"/>
              <a:gd name="T3" fmla="*/ 0 h 14"/>
              <a:gd name="T4" fmla="*/ 16 w 382"/>
              <a:gd name="T5" fmla="*/ 0 h 14"/>
              <a:gd name="T6" fmla="*/ 0 w 382"/>
              <a:gd name="T7" fmla="*/ 14 h 14"/>
              <a:gd name="T8" fmla="*/ 382 w 382"/>
              <a:gd name="T9" fmla="*/ 14 h 14"/>
              <a:gd name="T10" fmla="*/ 382 w 382"/>
              <a:gd name="T11" fmla="*/ 14 h 14"/>
              <a:gd name="T12" fmla="*/ 0 60000 65536"/>
              <a:gd name="T13" fmla="*/ 0 60000 65536"/>
              <a:gd name="T14" fmla="*/ 0 60000 65536"/>
              <a:gd name="T15" fmla="*/ 0 60000 65536"/>
              <a:gd name="T16" fmla="*/ 0 60000 65536"/>
              <a:gd name="T17" fmla="*/ 0 60000 65536"/>
              <a:gd name="T18" fmla="*/ 0 w 382"/>
              <a:gd name="T19" fmla="*/ 0 h 14"/>
              <a:gd name="T20" fmla="*/ 382 w 382"/>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82" h="14">
                <a:moveTo>
                  <a:pt x="382" y="14"/>
                </a:moveTo>
                <a:lnTo>
                  <a:pt x="364" y="0"/>
                </a:lnTo>
                <a:lnTo>
                  <a:pt x="16" y="0"/>
                </a:lnTo>
                <a:lnTo>
                  <a:pt x="0" y="14"/>
                </a:lnTo>
                <a:lnTo>
                  <a:pt x="382" y="14"/>
                </a:lnTo>
                <a:close/>
              </a:path>
            </a:pathLst>
          </a:custGeom>
          <a:noFill/>
          <a:ln w="6">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63" name="Freeform 786"/>
          <p:cNvSpPr/>
          <p:nvPr/>
        </p:nvSpPr>
        <p:spPr bwMode="auto">
          <a:xfrm>
            <a:off x="2110182" y="4720529"/>
            <a:ext cx="924765" cy="26318"/>
          </a:xfrm>
          <a:custGeom>
            <a:avLst/>
            <a:gdLst>
              <a:gd name="T0" fmla="*/ 438 w 438"/>
              <a:gd name="T1" fmla="*/ 14 h 14"/>
              <a:gd name="T2" fmla="*/ 420 w 438"/>
              <a:gd name="T3" fmla="*/ 0 h 14"/>
              <a:gd name="T4" fmla="*/ 18 w 438"/>
              <a:gd name="T5" fmla="*/ 0 h 14"/>
              <a:gd name="T6" fmla="*/ 0 w 438"/>
              <a:gd name="T7" fmla="*/ 14 h 14"/>
              <a:gd name="T8" fmla="*/ 438 w 438"/>
              <a:gd name="T9" fmla="*/ 14 h 14"/>
              <a:gd name="T10" fmla="*/ 438 w 438"/>
              <a:gd name="T11" fmla="*/ 14 h 14"/>
              <a:gd name="T12" fmla="*/ 0 60000 65536"/>
              <a:gd name="T13" fmla="*/ 0 60000 65536"/>
              <a:gd name="T14" fmla="*/ 0 60000 65536"/>
              <a:gd name="T15" fmla="*/ 0 60000 65536"/>
              <a:gd name="T16" fmla="*/ 0 60000 65536"/>
              <a:gd name="T17" fmla="*/ 0 60000 65536"/>
              <a:gd name="T18" fmla="*/ 0 w 438"/>
              <a:gd name="T19" fmla="*/ 0 h 14"/>
              <a:gd name="T20" fmla="*/ 438 w 438"/>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38" h="14">
                <a:moveTo>
                  <a:pt x="438" y="14"/>
                </a:moveTo>
                <a:lnTo>
                  <a:pt x="420" y="0"/>
                </a:lnTo>
                <a:lnTo>
                  <a:pt x="18" y="0"/>
                </a:lnTo>
                <a:lnTo>
                  <a:pt x="0" y="14"/>
                </a:lnTo>
                <a:lnTo>
                  <a:pt x="438" y="14"/>
                </a:lnTo>
                <a:close/>
              </a:path>
            </a:pathLst>
          </a:custGeom>
          <a:noFill/>
          <a:ln w="6">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64" name="Rectangle 787"/>
          <p:cNvSpPr>
            <a:spLocks noChangeArrowheads="1"/>
          </p:cNvSpPr>
          <p:nvPr/>
        </p:nvSpPr>
        <p:spPr bwMode="auto">
          <a:xfrm>
            <a:off x="2376211" y="4115205"/>
            <a:ext cx="447603" cy="330860"/>
          </a:xfrm>
          <a:prstGeom prst="rect">
            <a:avLst/>
          </a:prstGeom>
          <a:noFill/>
          <a:ln w="6">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65" name="Freeform 788"/>
          <p:cNvSpPr>
            <a:spLocks noEditPoints="1"/>
          </p:cNvSpPr>
          <p:nvPr/>
        </p:nvSpPr>
        <p:spPr bwMode="auto">
          <a:xfrm>
            <a:off x="2017284" y="4175362"/>
            <a:ext cx="806530" cy="421095"/>
          </a:xfrm>
          <a:custGeom>
            <a:avLst/>
            <a:gdLst>
              <a:gd name="T0" fmla="*/ 84 w 382"/>
              <a:gd name="T1" fmla="*/ 0 h 224"/>
              <a:gd name="T2" fmla="*/ 84 w 382"/>
              <a:gd name="T3" fmla="*/ 4 h 224"/>
              <a:gd name="T4" fmla="*/ 0 w 382"/>
              <a:gd name="T5" fmla="*/ 4 h 224"/>
              <a:gd name="T6" fmla="*/ 0 w 382"/>
              <a:gd name="T7" fmla="*/ 0 h 224"/>
              <a:gd name="T8" fmla="*/ 84 w 382"/>
              <a:gd name="T9" fmla="*/ 0 h 224"/>
              <a:gd name="T10" fmla="*/ 84 w 382"/>
              <a:gd name="T11" fmla="*/ 0 h 224"/>
              <a:gd name="T12" fmla="*/ 170 w 382"/>
              <a:gd name="T13" fmla="*/ 186 h 224"/>
              <a:gd name="T14" fmla="*/ 382 w 382"/>
              <a:gd name="T15" fmla="*/ 186 h 224"/>
              <a:gd name="T16" fmla="*/ 382 w 382"/>
              <a:gd name="T17" fmla="*/ 224 h 224"/>
              <a:gd name="T18" fmla="*/ 170 w 382"/>
              <a:gd name="T19" fmla="*/ 224 h 224"/>
              <a:gd name="T20" fmla="*/ 170 w 382"/>
              <a:gd name="T21" fmla="*/ 186 h 2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2"/>
              <a:gd name="T34" fmla="*/ 0 h 224"/>
              <a:gd name="T35" fmla="*/ 382 w 382"/>
              <a:gd name="T36" fmla="*/ 224 h 2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2" h="224">
                <a:moveTo>
                  <a:pt x="84" y="0"/>
                </a:moveTo>
                <a:lnTo>
                  <a:pt x="84" y="4"/>
                </a:lnTo>
                <a:lnTo>
                  <a:pt x="0" y="4"/>
                </a:lnTo>
                <a:lnTo>
                  <a:pt x="0" y="0"/>
                </a:lnTo>
                <a:lnTo>
                  <a:pt x="84" y="0"/>
                </a:lnTo>
                <a:close/>
                <a:moveTo>
                  <a:pt x="170" y="186"/>
                </a:moveTo>
                <a:lnTo>
                  <a:pt x="382" y="186"/>
                </a:lnTo>
                <a:lnTo>
                  <a:pt x="382" y="224"/>
                </a:lnTo>
                <a:lnTo>
                  <a:pt x="170" y="224"/>
                </a:lnTo>
                <a:lnTo>
                  <a:pt x="170" y="186"/>
                </a:lnTo>
                <a:close/>
              </a:path>
            </a:pathLst>
          </a:custGeom>
          <a:noFill/>
          <a:ln w="6">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66" name="Rectangle 563"/>
          <p:cNvSpPr/>
          <p:nvPr/>
        </p:nvSpPr>
        <p:spPr>
          <a:xfrm>
            <a:off x="4961973" y="2251819"/>
            <a:ext cx="1854996" cy="461665"/>
          </a:xfrm>
          <a:prstGeom prst="rect">
            <a:avLst/>
          </a:prstGeom>
        </p:spPr>
        <p:txBody>
          <a:bodyPr wrap="none">
            <a:spAutoFit/>
          </a:bodyPr>
          <a:lstStyle/>
          <a:p>
            <a:pPr algn="ctr"/>
            <a:r>
              <a:rPr lang="en-US" altLang="zh-CN"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Data Plane</a:t>
            </a:r>
            <a:endParaRPr lang="zh-CN" altLang="en-US" dirty="0">
              <a:effectLst>
                <a:outerShdw blurRad="38100" dist="38100" dir="2700000" algn="tl">
                  <a:srgbClr val="000000">
                    <a:alpha val="43137"/>
                  </a:srgbClr>
                </a:outerShdw>
              </a:effectLst>
            </a:endParaRPr>
          </a:p>
        </p:txBody>
      </p:sp>
      <p:sp>
        <p:nvSpPr>
          <p:cNvPr id="67" name="Flowchart: Connector 564"/>
          <p:cNvSpPr/>
          <p:nvPr/>
        </p:nvSpPr>
        <p:spPr>
          <a:xfrm>
            <a:off x="5240958" y="3411805"/>
            <a:ext cx="360000" cy="360000"/>
          </a:xfrm>
          <a:prstGeom prst="flowChartConnector">
            <a:avLst/>
          </a:prstGeom>
          <a:solidFill>
            <a:srgbClr val="FFFF00"/>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V</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sp>
        <p:nvSpPr>
          <p:cNvPr id="68" name="Flowchart: Connector 565"/>
          <p:cNvSpPr/>
          <p:nvPr/>
        </p:nvSpPr>
        <p:spPr>
          <a:xfrm>
            <a:off x="5968799" y="3411805"/>
            <a:ext cx="360000" cy="360000"/>
          </a:xfrm>
          <a:prstGeom prst="flowChartConnector">
            <a:avLst/>
          </a:prstGeom>
          <a:solidFill>
            <a:srgbClr val="FFFF00"/>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V</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sp>
        <p:nvSpPr>
          <p:cNvPr id="69" name="Flowchart: Connector 566"/>
          <p:cNvSpPr/>
          <p:nvPr/>
        </p:nvSpPr>
        <p:spPr>
          <a:xfrm>
            <a:off x="6802799" y="3416365"/>
            <a:ext cx="360000" cy="360000"/>
          </a:xfrm>
          <a:prstGeom prst="flowChartConnector">
            <a:avLst/>
          </a:prstGeom>
          <a:solidFill>
            <a:srgbClr val="FFFF00"/>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V</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cxnSp>
        <p:nvCxnSpPr>
          <p:cNvPr id="70" name="Straight Arrow Connector 567"/>
          <p:cNvCxnSpPr>
            <a:stCxn id="67" idx="1"/>
          </p:cNvCxnSpPr>
          <p:nvPr/>
        </p:nvCxnSpPr>
        <p:spPr>
          <a:xfrm flipH="1" flipV="1">
            <a:off x="5028551" y="3048324"/>
            <a:ext cx="265128" cy="41620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569"/>
          <p:cNvCxnSpPr>
            <a:stCxn id="67" idx="7"/>
          </p:cNvCxnSpPr>
          <p:nvPr/>
        </p:nvCxnSpPr>
        <p:spPr>
          <a:xfrm flipV="1">
            <a:off x="5548237" y="3055844"/>
            <a:ext cx="43729" cy="40868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572"/>
          <p:cNvCxnSpPr>
            <a:stCxn id="68" idx="1"/>
          </p:cNvCxnSpPr>
          <p:nvPr/>
        </p:nvCxnSpPr>
        <p:spPr>
          <a:xfrm flipH="1" flipV="1">
            <a:off x="5896799" y="3085026"/>
            <a:ext cx="124721" cy="3795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574"/>
          <p:cNvCxnSpPr>
            <a:stCxn id="68" idx="0"/>
          </p:cNvCxnSpPr>
          <p:nvPr/>
        </p:nvCxnSpPr>
        <p:spPr>
          <a:xfrm flipV="1">
            <a:off x="6148799" y="3055843"/>
            <a:ext cx="97680" cy="3559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577"/>
          <p:cNvCxnSpPr>
            <a:stCxn id="69" idx="1"/>
          </p:cNvCxnSpPr>
          <p:nvPr/>
        </p:nvCxnSpPr>
        <p:spPr>
          <a:xfrm flipH="1" flipV="1">
            <a:off x="6624247" y="3055447"/>
            <a:ext cx="231273" cy="41363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579"/>
          <p:cNvCxnSpPr>
            <a:stCxn id="69" idx="0"/>
          </p:cNvCxnSpPr>
          <p:nvPr/>
        </p:nvCxnSpPr>
        <p:spPr>
          <a:xfrm flipV="1">
            <a:off x="6982799" y="3059207"/>
            <a:ext cx="68031" cy="35715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581"/>
          <p:cNvCxnSpPr>
            <a:stCxn id="77" idx="0"/>
            <a:endCxn id="69" idx="4"/>
          </p:cNvCxnSpPr>
          <p:nvPr/>
        </p:nvCxnSpPr>
        <p:spPr>
          <a:xfrm flipV="1">
            <a:off x="6982799" y="3776365"/>
            <a:ext cx="0" cy="31242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Rectangle 583"/>
          <p:cNvSpPr/>
          <p:nvPr/>
        </p:nvSpPr>
        <p:spPr>
          <a:xfrm>
            <a:off x="6730799" y="4088791"/>
            <a:ext cx="504000" cy="504000"/>
          </a:xfrm>
          <a:prstGeom prst="rect">
            <a:avLst/>
          </a:prstGeom>
          <a:solidFill>
            <a:srgbClr val="FF0066"/>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D</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sp>
        <p:nvSpPr>
          <p:cNvPr id="78" name="Rectangle 586"/>
          <p:cNvSpPr/>
          <p:nvPr/>
        </p:nvSpPr>
        <p:spPr>
          <a:xfrm>
            <a:off x="5896799" y="4088791"/>
            <a:ext cx="504000" cy="504000"/>
          </a:xfrm>
          <a:prstGeom prst="rect">
            <a:avLst/>
          </a:prstGeom>
          <a:solidFill>
            <a:srgbClr val="FF0066"/>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D</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sp>
        <p:nvSpPr>
          <p:cNvPr id="79" name="Rectangle 587"/>
          <p:cNvSpPr/>
          <p:nvPr/>
        </p:nvSpPr>
        <p:spPr>
          <a:xfrm>
            <a:off x="5168958" y="4088791"/>
            <a:ext cx="504000" cy="504000"/>
          </a:xfrm>
          <a:prstGeom prst="rect">
            <a:avLst/>
          </a:prstGeom>
          <a:solidFill>
            <a:srgbClr val="FF0066"/>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D</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cxnSp>
        <p:nvCxnSpPr>
          <p:cNvPr id="80" name="Straight Arrow Connector 588"/>
          <p:cNvCxnSpPr>
            <a:stCxn id="78" idx="0"/>
            <a:endCxn id="68" idx="4"/>
          </p:cNvCxnSpPr>
          <p:nvPr/>
        </p:nvCxnSpPr>
        <p:spPr>
          <a:xfrm flipV="1">
            <a:off x="6148799" y="3771805"/>
            <a:ext cx="0" cy="31698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591"/>
          <p:cNvCxnSpPr>
            <a:stCxn id="79" idx="0"/>
            <a:endCxn id="67" idx="4"/>
          </p:cNvCxnSpPr>
          <p:nvPr/>
        </p:nvCxnSpPr>
        <p:spPr>
          <a:xfrm flipV="1">
            <a:off x="5420958" y="3771805"/>
            <a:ext cx="0" cy="31698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ectangle 595"/>
          <p:cNvSpPr/>
          <p:nvPr/>
        </p:nvSpPr>
        <p:spPr>
          <a:xfrm>
            <a:off x="4571999" y="2657445"/>
            <a:ext cx="2794355" cy="400110"/>
          </a:xfrm>
          <a:prstGeom prst="rect">
            <a:avLst/>
          </a:prstGeom>
        </p:spPr>
        <p:txBody>
          <a:bodyPr wrap="none">
            <a:spAutoFit/>
          </a:bodyPr>
          <a:lstStyle/>
          <a:p>
            <a:pPr algn="ctr"/>
            <a:r>
              <a:rPr lang="en-US" altLang="zh-CN" sz="2000" dirty="0">
                <a:solidFill>
                  <a:schemeClr val="dk1"/>
                </a:solidFill>
                <a:latin typeface="Verdana" panose="020B0604030504040204" pitchFamily="34" charset="0"/>
                <a:ea typeface="Verdana" panose="020B0604030504040204" pitchFamily="34" charset="0"/>
                <a:cs typeface="Verdana" panose="020B0604030504040204" pitchFamily="34" charset="0"/>
              </a:rPr>
              <a:t>Files  FIFO  Network</a:t>
            </a:r>
            <a:endParaRPr lang="zh-CN" altLang="en-US" sz="2000" dirty="0"/>
          </a:p>
        </p:txBody>
      </p:sp>
      <p:cxnSp>
        <p:nvCxnSpPr>
          <p:cNvPr id="83" name="Straight Arrow Connector 597"/>
          <p:cNvCxnSpPr>
            <a:endCxn id="77" idx="2"/>
          </p:cNvCxnSpPr>
          <p:nvPr/>
        </p:nvCxnSpPr>
        <p:spPr>
          <a:xfrm flipV="1">
            <a:off x="6982799" y="4592791"/>
            <a:ext cx="0" cy="477397"/>
          </a:xfrm>
          <a:prstGeom prst="straightConnector1">
            <a:avLst/>
          </a:prstGeom>
          <a:ln>
            <a:solidFill>
              <a:schemeClr val="tx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84" name="Rectangle 601"/>
          <p:cNvSpPr/>
          <p:nvPr/>
        </p:nvSpPr>
        <p:spPr>
          <a:xfrm>
            <a:off x="4896053" y="5219700"/>
            <a:ext cx="2250937" cy="461665"/>
          </a:xfrm>
          <a:prstGeom prst="rect">
            <a:avLst/>
          </a:prstGeom>
        </p:spPr>
        <p:txBody>
          <a:bodyPr wrap="none">
            <a:spAutoFit/>
          </a:bodyPr>
          <a:lstStyle/>
          <a:p>
            <a:pPr algn="ctr"/>
            <a:r>
              <a:rPr lang="en-US" altLang="zh-CN"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Control Plane</a:t>
            </a:r>
            <a:endParaRPr lang="zh-CN" altLang="en-US" dirty="0">
              <a:effectLst>
                <a:outerShdw blurRad="38100" dist="38100" dir="2700000" algn="tl">
                  <a:srgbClr val="000000">
                    <a:alpha val="43137"/>
                  </a:srgbClr>
                </a:outerShdw>
              </a:effectLst>
            </a:endParaRPr>
          </a:p>
        </p:txBody>
      </p:sp>
      <p:cxnSp>
        <p:nvCxnSpPr>
          <p:cNvPr id="85" name="Straight Connector 603"/>
          <p:cNvCxnSpPr/>
          <p:nvPr/>
        </p:nvCxnSpPr>
        <p:spPr>
          <a:xfrm>
            <a:off x="2122850" y="5070188"/>
            <a:ext cx="524350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Arrow Connector 605"/>
          <p:cNvCxnSpPr>
            <a:endCxn id="78" idx="2"/>
          </p:cNvCxnSpPr>
          <p:nvPr/>
        </p:nvCxnSpPr>
        <p:spPr>
          <a:xfrm flipV="1">
            <a:off x="6148799" y="4592791"/>
            <a:ext cx="0" cy="477397"/>
          </a:xfrm>
          <a:prstGeom prst="straightConnector1">
            <a:avLst/>
          </a:prstGeom>
          <a:ln>
            <a:solidFill>
              <a:schemeClr val="tx1"/>
            </a:solidFill>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606"/>
          <p:cNvCxnSpPr>
            <a:endCxn id="79" idx="2"/>
          </p:cNvCxnSpPr>
          <p:nvPr/>
        </p:nvCxnSpPr>
        <p:spPr>
          <a:xfrm flipV="1">
            <a:off x="5420958" y="4592791"/>
            <a:ext cx="0" cy="477398"/>
          </a:xfrm>
          <a:prstGeom prst="straightConnector1">
            <a:avLst/>
          </a:prstGeom>
          <a:ln>
            <a:solidFill>
              <a:schemeClr val="tx1"/>
            </a:solidFill>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607"/>
          <p:cNvCxnSpPr>
            <a:endCxn id="8" idx="2"/>
          </p:cNvCxnSpPr>
          <p:nvPr/>
        </p:nvCxnSpPr>
        <p:spPr>
          <a:xfrm flipV="1">
            <a:off x="4419982" y="4622573"/>
            <a:ext cx="0" cy="447615"/>
          </a:xfrm>
          <a:prstGeom prst="straightConnector1">
            <a:avLst/>
          </a:prstGeom>
          <a:ln>
            <a:solidFill>
              <a:schemeClr val="tx1"/>
            </a:solidFill>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610"/>
          <p:cNvCxnSpPr>
            <a:endCxn id="60" idx="26"/>
          </p:cNvCxnSpPr>
          <p:nvPr/>
        </p:nvCxnSpPr>
        <p:spPr>
          <a:xfrm flipH="1" flipV="1">
            <a:off x="2545117" y="4753161"/>
            <a:ext cx="4224" cy="317027"/>
          </a:xfrm>
          <a:prstGeom prst="straightConnector1">
            <a:avLst/>
          </a:prstGeom>
          <a:ln>
            <a:solidFill>
              <a:schemeClr val="tx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90" name="Rectangle 622"/>
          <p:cNvSpPr/>
          <p:nvPr/>
        </p:nvSpPr>
        <p:spPr>
          <a:xfrm>
            <a:off x="1600199" y="2657445"/>
            <a:ext cx="1981199" cy="2610525"/>
          </a:xfrm>
          <a:prstGeom prst="rect">
            <a:avLst/>
          </a:prstGeom>
          <a:noFill/>
          <a:ln w="28575">
            <a:solidFill>
              <a:schemeClr val="bg2">
                <a:lumMod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Rectangle 623"/>
          <p:cNvSpPr/>
          <p:nvPr/>
        </p:nvSpPr>
        <p:spPr>
          <a:xfrm>
            <a:off x="1497710" y="2251819"/>
            <a:ext cx="2217274" cy="461665"/>
          </a:xfrm>
          <a:prstGeom prst="rect">
            <a:avLst/>
          </a:prstGeom>
        </p:spPr>
        <p:txBody>
          <a:bodyPr wrap="none">
            <a:spAutoFit/>
          </a:bodyPr>
          <a:lstStyle/>
          <a:p>
            <a:pPr algn="ctr"/>
            <a:r>
              <a:rPr lang="en-US" altLang="zh-CN"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Job Schedule</a:t>
            </a:r>
            <a:endParaRPr lang="zh-CN" altLang="en-US" dirty="0">
              <a:effectLst>
                <a:outerShdw blurRad="38100" dist="38100" dir="2700000" algn="tl">
                  <a:srgbClr val="000000">
                    <a:alpha val="43137"/>
                  </a:srgbClr>
                </a:outerShdw>
              </a:effectLst>
            </a:endParaRPr>
          </a:p>
        </p:txBody>
      </p:sp>
      <p:sp>
        <p:nvSpPr>
          <p:cNvPr id="92" name="Rectangle 624"/>
          <p:cNvSpPr/>
          <p:nvPr/>
        </p:nvSpPr>
        <p:spPr>
          <a:xfrm>
            <a:off x="2298891" y="4049802"/>
            <a:ext cx="583814" cy="461665"/>
          </a:xfrm>
          <a:prstGeom prst="rect">
            <a:avLst/>
          </a:prstGeom>
        </p:spPr>
        <p:txBody>
          <a:bodyPr wrap="none">
            <a:spAutoFit/>
          </a:bodyPr>
          <a:lstStyle/>
          <a:p>
            <a:pPr algn="ctr"/>
            <a:r>
              <a:rPr lang="en-US" altLang="zh-CN"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JM</a:t>
            </a:r>
            <a:endParaRPr lang="zh-CN" altLang="en-US" dirty="0">
              <a:effectLst>
                <a:outerShdw blurRad="38100" dist="38100" dir="2700000" algn="tl">
                  <a:srgbClr val="000000">
                    <a:alpha val="43137"/>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charset="-122"/>
                <a:ea typeface="微软雅黑" panose="020B0503020204020204" charset="-122"/>
              </a:rPr>
              <a:t>Write operations (at node B)</a:t>
            </a:r>
            <a:endParaRPr kumimoji="1" lang="en-US" altLang="zh-CN" dirty="0">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5" name="Rounded Rectangle 3"/>
          <p:cNvSpPr/>
          <p:nvPr/>
        </p:nvSpPr>
        <p:spPr>
          <a:xfrm>
            <a:off x="1143000" y="4107793"/>
            <a:ext cx="1051323" cy="508000"/>
          </a:xfrm>
          <a:prstGeom prst="roundRect">
            <a:avLst/>
          </a:prstGeom>
          <a:solidFill>
            <a:srgbClr val="00B0F0"/>
          </a:solidFill>
          <a:ln w="6350">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a:r>
              <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Node-</a:t>
            </a:r>
            <a:r>
              <a:rPr lang="en-US" altLang="zh-CN" sz="233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endParaRPr lang="zh-CN" altLang="en-US"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6" name="Rounded Rectangle 4"/>
          <p:cNvSpPr/>
          <p:nvPr/>
        </p:nvSpPr>
        <p:spPr>
          <a:xfrm>
            <a:off x="1333500" y="1228000"/>
            <a:ext cx="1050000" cy="508000"/>
          </a:xfrm>
          <a:prstGeom prst="roundRect">
            <a:avLst/>
          </a:prstGeom>
          <a:solidFill>
            <a:srgbClr val="FF0066"/>
          </a:solidFill>
          <a:ln w="57150">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rtlCol="0" anchor="ctr"/>
          <a:lstStyle/>
          <a:p>
            <a:pPr algn="ctr"/>
            <a:r>
              <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Node-</a:t>
            </a:r>
            <a:r>
              <a:rPr lang="en-US" altLang="zh-CN" sz="233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M</a:t>
            </a:r>
            <a:endParaRPr lang="zh-CN" altLang="en-US"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7" name="Rounded Rectangle 13"/>
          <p:cNvSpPr/>
          <p:nvPr/>
        </p:nvSpPr>
        <p:spPr>
          <a:xfrm>
            <a:off x="2349500" y="4107793"/>
            <a:ext cx="1051323" cy="508000"/>
          </a:xfrm>
          <a:prstGeom prst="roundRect">
            <a:avLst/>
          </a:prstGeom>
          <a:solidFill>
            <a:srgbClr val="00B0F0"/>
          </a:solidFill>
          <a:ln w="6350">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a:r>
              <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Node-</a:t>
            </a:r>
            <a:r>
              <a:rPr lang="en-US" altLang="zh-CN" sz="233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endParaRPr lang="zh-CN" altLang="en-US"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8" name="Rounded Rectangle 15"/>
          <p:cNvSpPr/>
          <p:nvPr/>
        </p:nvSpPr>
        <p:spPr>
          <a:xfrm>
            <a:off x="3556000" y="4107793"/>
            <a:ext cx="1051323" cy="508000"/>
          </a:xfrm>
          <a:prstGeom prst="roundRect">
            <a:avLst/>
          </a:prstGeom>
          <a:solidFill>
            <a:srgbClr val="00B0F0"/>
          </a:solidFill>
          <a:ln w="6350">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a:r>
              <a:rPr lang="en-US" altLang="zh-CN"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Node-</a:t>
            </a:r>
            <a:r>
              <a:rPr lang="en-US" altLang="zh-CN" sz="233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C</a:t>
            </a:r>
            <a:endParaRPr lang="zh-CN" altLang="en-US" sz="1665"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9" name="Rectangle 16"/>
          <p:cNvSpPr/>
          <p:nvPr/>
        </p:nvSpPr>
        <p:spPr>
          <a:xfrm>
            <a:off x="2540000" y="1561396"/>
            <a:ext cx="2940000" cy="360000"/>
          </a:xfrm>
          <a:prstGeom prst="rect">
            <a:avLst/>
          </a:prstGeom>
          <a:ln w="635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70" dirty="0">
                <a:latin typeface="微软雅黑" panose="020B0503020204020204" charset="-122"/>
                <a:ea typeface="微软雅黑" panose="020B0503020204020204" charset="-122"/>
                <a:cs typeface="Verdana" panose="020B0604030504040204" pitchFamily="34" charset="0"/>
              </a:rPr>
              <a:t>P1, {</a:t>
            </a:r>
            <a:r>
              <a:rPr lang="en-US" altLang="zh-CN" sz="1670" b="1" dirty="0">
                <a:solidFill>
                  <a:srgbClr val="FF0066"/>
                </a:solidFill>
                <a:latin typeface="微软雅黑" panose="020B0503020204020204" charset="-122"/>
                <a:ea typeface="微软雅黑" panose="020B0503020204020204" charset="-122"/>
                <a:cs typeface="Verdana" panose="020B0604030504040204" pitchFamily="34" charset="0"/>
              </a:rPr>
              <a:t>   </a:t>
            </a:r>
            <a:r>
              <a:rPr lang="en-US" altLang="zh-CN" sz="1670" dirty="0">
                <a:latin typeface="微软雅黑" panose="020B0503020204020204" charset="-122"/>
                <a:ea typeface="微软雅黑" panose="020B0503020204020204" charset="-122"/>
                <a:cs typeface="Verdana" panose="020B0604030504040204" pitchFamily="34" charset="0"/>
              </a:rPr>
              <a:t>}, {</a:t>
            </a:r>
            <a:r>
              <a:rPr lang="en-US" altLang="zh-CN" sz="1670" b="1" dirty="0">
                <a:solidFill>
                  <a:srgbClr val="FF0066"/>
                </a:solidFill>
                <a:latin typeface="微软雅黑" panose="020B0503020204020204" charset="-122"/>
                <a:ea typeface="微软雅黑" panose="020B0503020204020204" charset="-122"/>
                <a:cs typeface="Verdana" panose="020B0604030504040204" pitchFamily="34" charset="0"/>
              </a:rPr>
              <a:t>    </a:t>
            </a:r>
            <a:r>
              <a:rPr lang="en-US" altLang="zh-CN" sz="1670" dirty="0">
                <a:latin typeface="微软雅黑" panose="020B0503020204020204" charset="-122"/>
                <a:ea typeface="微软雅黑" panose="020B0503020204020204" charset="-122"/>
                <a:cs typeface="Verdana" panose="020B0604030504040204" pitchFamily="34" charset="0"/>
              </a:rPr>
              <a:t>}</a:t>
            </a:r>
            <a:endParaRPr lang="zh-CN" altLang="en-US" sz="1670" dirty="0">
              <a:latin typeface="微软雅黑" panose="020B0503020204020204" charset="-122"/>
              <a:ea typeface="微软雅黑" panose="020B0503020204020204" charset="-122"/>
              <a:cs typeface="Verdana" panose="020B0604030504040204" pitchFamily="34" charset="0"/>
            </a:endParaRPr>
          </a:p>
        </p:txBody>
      </p:sp>
      <p:sp>
        <p:nvSpPr>
          <p:cNvPr id="10" name="Rectangle 17"/>
          <p:cNvSpPr/>
          <p:nvPr/>
        </p:nvSpPr>
        <p:spPr>
          <a:xfrm>
            <a:off x="2540000" y="1206500"/>
            <a:ext cx="2940000" cy="360000"/>
          </a:xfrm>
          <a:prstGeom prst="rect">
            <a:avLst/>
          </a:prstGeom>
          <a:noFill/>
          <a:ln w="635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70" dirty="0">
                <a:latin typeface="微软雅黑" panose="020B0503020204020204" charset="-122"/>
                <a:ea typeface="微软雅黑" panose="020B0503020204020204" charset="-122"/>
                <a:cs typeface="Verdana" panose="020B0604030504040204" pitchFamily="34" charset="0"/>
              </a:rPr>
              <a:t>Page#, </a:t>
            </a:r>
            <a:r>
              <a:rPr lang="en-US" altLang="zh-CN" sz="1670" dirty="0" err="1">
                <a:latin typeface="微软雅黑" panose="020B0503020204020204" charset="-122"/>
                <a:ea typeface="微软雅黑" panose="020B0503020204020204" charset="-122"/>
                <a:cs typeface="Verdana" panose="020B0604030504040204" pitchFamily="34" charset="0"/>
              </a:rPr>
              <a:t>Copy_Set</a:t>
            </a:r>
            <a:r>
              <a:rPr lang="en-US" altLang="zh-CN" sz="1670" dirty="0">
                <a:latin typeface="微软雅黑" panose="020B0503020204020204" charset="-122"/>
                <a:ea typeface="微软雅黑" panose="020B0503020204020204" charset="-122"/>
                <a:cs typeface="Verdana" panose="020B0604030504040204" pitchFamily="34" charset="0"/>
              </a:rPr>
              <a:t>, Owner</a:t>
            </a:r>
            <a:endParaRPr lang="zh-CN" altLang="en-US" sz="1670" dirty="0">
              <a:latin typeface="微软雅黑" panose="020B0503020204020204" charset="-122"/>
              <a:ea typeface="微软雅黑" panose="020B0503020204020204" charset="-122"/>
              <a:cs typeface="Verdana" panose="020B0604030504040204" pitchFamily="34" charset="0"/>
            </a:endParaRPr>
          </a:p>
        </p:txBody>
      </p:sp>
      <p:sp>
        <p:nvSpPr>
          <p:cNvPr id="12" name="Rectangle 19"/>
          <p:cNvSpPr/>
          <p:nvPr/>
        </p:nvSpPr>
        <p:spPr>
          <a:xfrm>
            <a:off x="1124500" y="4762500"/>
            <a:ext cx="1740000" cy="360000"/>
          </a:xfrm>
          <a:prstGeom prst="rect">
            <a:avLst/>
          </a:prstGeom>
          <a:noFill/>
          <a:ln w="635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70" dirty="0">
                <a:latin typeface="微软雅黑" panose="020B0503020204020204" charset="-122"/>
                <a:ea typeface="微软雅黑" panose="020B0503020204020204" charset="-122"/>
                <a:cs typeface="Verdana" panose="020B0604030504040204" pitchFamily="34" charset="0"/>
              </a:rPr>
              <a:t>Page#, Access</a:t>
            </a:r>
            <a:endParaRPr lang="en-US" altLang="zh-CN" sz="1670" dirty="0">
              <a:latin typeface="微软雅黑" panose="020B0503020204020204" charset="-122"/>
              <a:ea typeface="微软雅黑" panose="020B0503020204020204" charset="-122"/>
              <a:cs typeface="Verdana" panose="020B0604030504040204" pitchFamily="34" charset="0"/>
            </a:endParaRPr>
          </a:p>
        </p:txBody>
      </p:sp>
      <p:grpSp>
        <p:nvGrpSpPr>
          <p:cNvPr id="13" name="Group 8"/>
          <p:cNvGrpSpPr/>
          <p:nvPr/>
        </p:nvGrpSpPr>
        <p:grpSpPr>
          <a:xfrm>
            <a:off x="1142914" y="2413000"/>
            <a:ext cx="1942528" cy="1301750"/>
            <a:chOff x="3276496" y="3238500"/>
            <a:chExt cx="2331034" cy="1562100"/>
          </a:xfrm>
        </p:grpSpPr>
        <p:sp>
          <p:nvSpPr>
            <p:cNvPr id="14" name="Cloud 9"/>
            <p:cNvSpPr/>
            <p:nvPr/>
          </p:nvSpPr>
          <p:spPr>
            <a:xfrm>
              <a:off x="3276496" y="3238500"/>
              <a:ext cx="2331034" cy="1562100"/>
            </a:xfrm>
            <a:prstGeom prst="cloud">
              <a:avLst/>
            </a:prstGeom>
            <a:solidFill>
              <a:schemeClr val="bg1"/>
            </a:solidFill>
            <a:ln w="3175">
              <a:solidFill>
                <a:schemeClr val="tx1">
                  <a:lumMod val="50000"/>
                  <a:lumOff val="50000"/>
                </a:schemeClr>
              </a:solidFill>
              <a:prstDash val="sysDot"/>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15" name="Rectangle 10"/>
            <p:cNvSpPr/>
            <p:nvPr/>
          </p:nvSpPr>
          <p:spPr>
            <a:xfrm>
              <a:off x="3459998" y="3603248"/>
              <a:ext cx="1877823" cy="818609"/>
            </a:xfrm>
            <a:prstGeom prst="rect">
              <a:avLst/>
            </a:prstGeom>
          </p:spPr>
          <p:txBody>
            <a:bodyPr wrap="none">
              <a:spAutoFit/>
            </a:bodyPr>
            <a:lstStyle/>
            <a:p>
              <a:r>
                <a:rPr lang="en-US" altLang="zh-CN" sz="2335" i="1" dirty="0">
                  <a:solidFill>
                    <a:schemeClr val="bg1">
                      <a:lumMod val="65000"/>
                    </a:schemeClr>
                  </a:solidFill>
                  <a:latin typeface="微软雅黑" panose="020B0503020204020204" charset="-122"/>
                  <a:ea typeface="微软雅黑" panose="020B0503020204020204" charset="-122"/>
                  <a:cs typeface="Verdana" panose="020B0604030504040204" pitchFamily="34" charset="0"/>
                </a:rPr>
                <a:t>Distributed</a:t>
              </a:r>
              <a:br>
                <a:rPr lang="en-US" altLang="zh-CN" sz="1500" i="1" dirty="0">
                  <a:solidFill>
                    <a:schemeClr val="bg1">
                      <a:lumMod val="65000"/>
                    </a:schemeClr>
                  </a:solidFill>
                  <a:latin typeface="微软雅黑" panose="020B0503020204020204" charset="-122"/>
                  <a:ea typeface="微软雅黑" panose="020B0503020204020204" charset="-122"/>
                  <a:cs typeface="Verdana" panose="020B0604030504040204" pitchFamily="34" charset="0"/>
                </a:rPr>
              </a:br>
              <a:r>
                <a:rPr lang="en-US" altLang="zh-CN" sz="1500" i="1" dirty="0">
                  <a:solidFill>
                    <a:schemeClr val="bg1">
                      <a:lumMod val="65000"/>
                    </a:schemeClr>
                  </a:solidFill>
                  <a:latin typeface="微软雅黑" panose="020B0503020204020204" charset="-122"/>
                  <a:ea typeface="微软雅黑" panose="020B0503020204020204" charset="-122"/>
                  <a:cs typeface="Verdana" panose="020B0604030504040204" pitchFamily="34" charset="0"/>
                </a:rPr>
                <a:t>Shared Memory</a:t>
              </a:r>
              <a:endParaRPr lang="zh-CN" altLang="en-US" sz="1500" i="1" dirty="0">
                <a:solidFill>
                  <a:schemeClr val="bg1">
                    <a:lumMod val="65000"/>
                  </a:schemeClr>
                </a:solidFill>
                <a:latin typeface="微软雅黑" panose="020B0503020204020204" charset="-122"/>
                <a:ea typeface="微软雅黑" panose="020B0503020204020204" charset="-122"/>
              </a:endParaRPr>
            </a:p>
          </p:txBody>
        </p:sp>
      </p:grpSp>
      <p:sp>
        <p:nvSpPr>
          <p:cNvPr id="16" name="Rectangle 22"/>
          <p:cNvSpPr/>
          <p:nvPr/>
        </p:nvSpPr>
        <p:spPr>
          <a:xfrm>
            <a:off x="3048000" y="5122500"/>
            <a:ext cx="1740000" cy="360000"/>
          </a:xfrm>
          <a:prstGeom prst="rect">
            <a:avLst/>
          </a:prstGeom>
          <a:ln w="635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70" dirty="0">
                <a:latin typeface="微软雅黑" panose="020B0503020204020204" charset="-122"/>
                <a:ea typeface="微软雅黑" panose="020B0503020204020204" charset="-122"/>
                <a:cs typeface="Verdana" panose="020B0604030504040204" pitchFamily="34" charset="0"/>
              </a:rPr>
              <a:t>P1, </a:t>
            </a:r>
            <a:r>
              <a:rPr lang="en-US" altLang="zh-CN" sz="1670" b="1" dirty="0">
                <a:solidFill>
                  <a:srgbClr val="FF0066"/>
                </a:solidFill>
                <a:latin typeface="微软雅黑" panose="020B0503020204020204" charset="-122"/>
                <a:ea typeface="微软雅黑" panose="020B0503020204020204" charset="-122"/>
                <a:cs typeface="Verdana" panose="020B0604030504040204" pitchFamily="34" charset="0"/>
              </a:rPr>
              <a:t>Write</a:t>
            </a:r>
            <a:endParaRPr lang="zh-CN" altLang="en-US" sz="1670" b="1" dirty="0">
              <a:solidFill>
                <a:srgbClr val="FF0066"/>
              </a:solidFill>
              <a:latin typeface="微软雅黑" panose="020B0503020204020204" charset="-122"/>
              <a:ea typeface="微软雅黑" panose="020B0503020204020204" charset="-122"/>
              <a:cs typeface="Verdana" panose="020B0604030504040204" pitchFamily="34" charset="0"/>
            </a:endParaRPr>
          </a:p>
        </p:txBody>
      </p:sp>
      <p:sp>
        <p:nvSpPr>
          <p:cNvPr id="17" name="Rectangle 23"/>
          <p:cNvSpPr/>
          <p:nvPr/>
        </p:nvSpPr>
        <p:spPr>
          <a:xfrm>
            <a:off x="3048000" y="4762500"/>
            <a:ext cx="1740000" cy="360000"/>
          </a:xfrm>
          <a:prstGeom prst="rect">
            <a:avLst/>
          </a:prstGeom>
          <a:noFill/>
          <a:ln w="635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70" dirty="0">
                <a:latin typeface="微软雅黑" panose="020B0503020204020204" charset="-122"/>
                <a:ea typeface="微软雅黑" panose="020B0503020204020204" charset="-122"/>
                <a:cs typeface="Verdana" panose="020B0604030504040204" pitchFamily="34" charset="0"/>
              </a:rPr>
              <a:t>Page#, Access</a:t>
            </a:r>
            <a:endParaRPr lang="en-US" altLang="zh-CN" sz="1670" dirty="0">
              <a:latin typeface="微软雅黑" panose="020B0503020204020204" charset="-122"/>
              <a:ea typeface="微软雅黑" panose="020B0503020204020204" charset="-122"/>
              <a:cs typeface="Verdana" panose="020B0604030504040204" pitchFamily="34" charset="0"/>
            </a:endParaRPr>
          </a:p>
        </p:txBody>
      </p:sp>
      <p:sp>
        <p:nvSpPr>
          <p:cNvPr id="18" name="Freeform 2"/>
          <p:cNvSpPr/>
          <p:nvPr/>
        </p:nvSpPr>
        <p:spPr>
          <a:xfrm>
            <a:off x="1174287" y="1799500"/>
            <a:ext cx="476713" cy="2286397"/>
          </a:xfrm>
          <a:custGeom>
            <a:avLst/>
            <a:gdLst>
              <a:gd name="connsiteX0" fmla="*/ 533983 w 533983"/>
              <a:gd name="connsiteY0" fmla="*/ 0 h 2632842"/>
              <a:gd name="connsiteX1" fmla="*/ 13721 w 533983"/>
              <a:gd name="connsiteY1" fmla="*/ 1198180 h 2632842"/>
              <a:gd name="connsiteX2" fmla="*/ 171376 w 533983"/>
              <a:gd name="connsiteY2" fmla="*/ 2144111 h 2632842"/>
              <a:gd name="connsiteX3" fmla="*/ 392094 w 533983"/>
              <a:gd name="connsiteY3" fmla="*/ 2632842 h 2632842"/>
            </a:gdLst>
            <a:ahLst/>
            <a:cxnLst>
              <a:cxn ang="0">
                <a:pos x="connsiteX0" y="connsiteY0"/>
              </a:cxn>
              <a:cxn ang="0">
                <a:pos x="connsiteX1" y="connsiteY1"/>
              </a:cxn>
              <a:cxn ang="0">
                <a:pos x="connsiteX2" y="connsiteY2"/>
              </a:cxn>
              <a:cxn ang="0">
                <a:pos x="connsiteX3" y="connsiteY3"/>
              </a:cxn>
            </a:cxnLst>
            <a:rect l="l" t="t" r="r" b="b"/>
            <a:pathLst>
              <a:path w="533983" h="2632842">
                <a:moveTo>
                  <a:pt x="533983" y="0"/>
                </a:moveTo>
                <a:cubicBezTo>
                  <a:pt x="304069" y="420414"/>
                  <a:pt x="74155" y="840828"/>
                  <a:pt x="13721" y="1198180"/>
                </a:cubicBezTo>
                <a:cubicBezTo>
                  <a:pt x="-46713" y="1555532"/>
                  <a:pt x="108314" y="1905001"/>
                  <a:pt x="171376" y="2144111"/>
                </a:cubicBezTo>
                <a:cubicBezTo>
                  <a:pt x="234438" y="2383221"/>
                  <a:pt x="313266" y="2508031"/>
                  <a:pt x="392094" y="2632842"/>
                </a:cubicBezTo>
              </a:path>
            </a:pathLst>
          </a:cu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19" name="Rectangle 25"/>
          <p:cNvSpPr/>
          <p:nvPr/>
        </p:nvSpPr>
        <p:spPr>
          <a:xfrm>
            <a:off x="2857500" y="3603575"/>
            <a:ext cx="787395" cy="348878"/>
          </a:xfrm>
          <a:prstGeom prst="rect">
            <a:avLst/>
          </a:prstGeom>
        </p:spPr>
        <p:txBody>
          <a:bodyPr wrap="none">
            <a:spAutoFit/>
          </a:bodyPr>
          <a:lstStyle/>
          <a:p>
            <a:r>
              <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rPr>
              <a:t>2: WQ</a:t>
            </a:r>
            <a:endPar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endParaRPr>
          </a:p>
        </p:txBody>
      </p:sp>
      <p:sp>
        <p:nvSpPr>
          <p:cNvPr id="20" name="Rectangle 27"/>
          <p:cNvSpPr/>
          <p:nvPr/>
        </p:nvSpPr>
        <p:spPr>
          <a:xfrm>
            <a:off x="3175000" y="2921000"/>
            <a:ext cx="595035" cy="348878"/>
          </a:xfrm>
          <a:prstGeom prst="rect">
            <a:avLst/>
          </a:prstGeom>
        </p:spPr>
        <p:txBody>
          <a:bodyPr wrap="none">
            <a:spAutoFit/>
          </a:bodyPr>
          <a:lstStyle/>
          <a:p>
            <a:r>
              <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rPr>
              <a:t>4: IC</a:t>
            </a:r>
            <a:endPar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endParaRPr>
          </a:p>
        </p:txBody>
      </p:sp>
      <p:sp>
        <p:nvSpPr>
          <p:cNvPr id="21" name="Rectangle 29"/>
          <p:cNvSpPr/>
          <p:nvPr/>
        </p:nvSpPr>
        <p:spPr>
          <a:xfrm>
            <a:off x="889000" y="1859279"/>
            <a:ext cx="728084" cy="348878"/>
          </a:xfrm>
          <a:prstGeom prst="rect">
            <a:avLst/>
          </a:prstGeom>
        </p:spPr>
        <p:txBody>
          <a:bodyPr wrap="none">
            <a:spAutoFit/>
          </a:bodyPr>
          <a:lstStyle/>
          <a:p>
            <a:r>
              <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rPr>
              <a:t>5: WF</a:t>
            </a:r>
            <a:endPar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endParaRPr>
          </a:p>
        </p:txBody>
      </p:sp>
      <p:sp>
        <p:nvSpPr>
          <p:cNvPr id="22" name="Rectangle 30"/>
          <p:cNvSpPr/>
          <p:nvPr/>
        </p:nvSpPr>
        <p:spPr>
          <a:xfrm>
            <a:off x="1342272" y="3602323"/>
            <a:ext cx="646331" cy="348878"/>
          </a:xfrm>
          <a:prstGeom prst="rect">
            <a:avLst/>
          </a:prstGeom>
        </p:spPr>
        <p:txBody>
          <a:bodyPr wrap="none">
            <a:spAutoFit/>
          </a:bodyPr>
          <a:lstStyle/>
          <a:p>
            <a:r>
              <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rPr>
              <a:t>6: P1</a:t>
            </a:r>
            <a:endPar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endParaRPr>
          </a:p>
        </p:txBody>
      </p:sp>
      <p:sp>
        <p:nvSpPr>
          <p:cNvPr id="23" name="Rectangle 26"/>
          <p:cNvSpPr/>
          <p:nvPr/>
        </p:nvSpPr>
        <p:spPr>
          <a:xfrm>
            <a:off x="4953000" y="5122500"/>
            <a:ext cx="1740000" cy="360000"/>
          </a:xfrm>
          <a:prstGeom prst="rect">
            <a:avLst/>
          </a:prstGeom>
          <a:ln w="635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500" dirty="0">
                <a:latin typeface="微软雅黑" panose="020B0503020204020204" charset="-122"/>
                <a:ea typeface="微软雅黑" panose="020B0503020204020204" charset="-122"/>
                <a:cs typeface="Verdana" panose="020B0604030504040204" pitchFamily="34" charset="0"/>
              </a:rPr>
              <a:t>P1, </a:t>
            </a:r>
            <a:r>
              <a:rPr lang="en-US" altLang="zh-CN" sz="1500" b="1" dirty="0">
                <a:solidFill>
                  <a:srgbClr val="FF0066"/>
                </a:solidFill>
                <a:latin typeface="微软雅黑" panose="020B0503020204020204" charset="-122"/>
                <a:ea typeface="微软雅黑" panose="020B0503020204020204" charset="-122"/>
                <a:cs typeface="Verdana" panose="020B0604030504040204" pitchFamily="34" charset="0"/>
              </a:rPr>
              <a:t>nil</a:t>
            </a:r>
            <a:endParaRPr lang="zh-CN" altLang="en-US" sz="1500" b="1" dirty="0">
              <a:solidFill>
                <a:srgbClr val="FF0066"/>
              </a:solidFill>
              <a:latin typeface="微软雅黑" panose="020B0503020204020204" charset="-122"/>
              <a:ea typeface="微软雅黑" panose="020B0503020204020204" charset="-122"/>
              <a:cs typeface="Verdana" panose="020B0604030504040204" pitchFamily="34" charset="0"/>
            </a:endParaRPr>
          </a:p>
        </p:txBody>
      </p:sp>
      <p:sp>
        <p:nvSpPr>
          <p:cNvPr id="24" name="Rectangle 31"/>
          <p:cNvSpPr/>
          <p:nvPr/>
        </p:nvSpPr>
        <p:spPr>
          <a:xfrm>
            <a:off x="4953000" y="4762500"/>
            <a:ext cx="1740000" cy="360000"/>
          </a:xfrm>
          <a:prstGeom prst="rect">
            <a:avLst/>
          </a:prstGeom>
          <a:noFill/>
          <a:ln w="635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70" dirty="0">
                <a:latin typeface="微软雅黑" panose="020B0503020204020204" charset="-122"/>
                <a:ea typeface="微软雅黑" panose="020B0503020204020204" charset="-122"/>
                <a:cs typeface="Verdana" panose="020B0604030504040204" pitchFamily="34" charset="0"/>
              </a:rPr>
              <a:t>Page#, Access</a:t>
            </a:r>
            <a:endParaRPr lang="en-US" altLang="zh-CN" sz="1670" dirty="0">
              <a:latin typeface="微软雅黑" panose="020B0503020204020204" charset="-122"/>
              <a:ea typeface="微软雅黑" panose="020B0503020204020204" charset="-122"/>
              <a:cs typeface="Verdana" panose="020B0604030504040204" pitchFamily="34" charset="0"/>
            </a:endParaRPr>
          </a:p>
        </p:txBody>
      </p:sp>
      <p:sp>
        <p:nvSpPr>
          <p:cNvPr id="25" name="Freeform 7"/>
          <p:cNvSpPr/>
          <p:nvPr/>
        </p:nvSpPr>
        <p:spPr>
          <a:xfrm>
            <a:off x="1798820" y="3859472"/>
            <a:ext cx="836951" cy="237840"/>
          </a:xfrm>
          <a:custGeom>
            <a:avLst/>
            <a:gdLst>
              <a:gd name="connsiteX0" fmla="*/ 0 w 1004341"/>
              <a:gd name="connsiteY0" fmla="*/ 225447 h 285408"/>
              <a:gd name="connsiteX1" fmla="*/ 479685 w 1004341"/>
              <a:gd name="connsiteY1" fmla="*/ 595 h 285408"/>
              <a:gd name="connsiteX2" fmla="*/ 1004341 w 1004341"/>
              <a:gd name="connsiteY2" fmla="*/ 285408 h 285408"/>
            </a:gdLst>
            <a:ahLst/>
            <a:cxnLst>
              <a:cxn ang="0">
                <a:pos x="connsiteX0" y="connsiteY0"/>
              </a:cxn>
              <a:cxn ang="0">
                <a:pos x="connsiteX1" y="connsiteY1"/>
              </a:cxn>
              <a:cxn ang="0">
                <a:pos x="connsiteX2" y="connsiteY2"/>
              </a:cxn>
            </a:cxnLst>
            <a:rect l="l" t="t" r="r" b="b"/>
            <a:pathLst>
              <a:path w="1004341" h="285408">
                <a:moveTo>
                  <a:pt x="0" y="225447"/>
                </a:moveTo>
                <a:cubicBezTo>
                  <a:pt x="156147" y="108024"/>
                  <a:pt x="312295" y="-9398"/>
                  <a:pt x="479685" y="595"/>
                </a:cubicBezTo>
                <a:cubicBezTo>
                  <a:pt x="647075" y="10588"/>
                  <a:pt x="825708" y="147998"/>
                  <a:pt x="1004341" y="285408"/>
                </a:cubicBezTo>
              </a:path>
            </a:pathLst>
          </a:cu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26" name="Freeform 11"/>
          <p:cNvSpPr/>
          <p:nvPr/>
        </p:nvSpPr>
        <p:spPr>
          <a:xfrm>
            <a:off x="2095500" y="1799500"/>
            <a:ext cx="1823660" cy="2285320"/>
          </a:xfrm>
          <a:custGeom>
            <a:avLst/>
            <a:gdLst>
              <a:gd name="connsiteX0" fmla="*/ 2173574 w 2188392"/>
              <a:gd name="connsiteY0" fmla="*/ 2803161 h 2803161"/>
              <a:gd name="connsiteX1" fmla="*/ 2128604 w 2188392"/>
              <a:gd name="connsiteY1" fmla="*/ 1783829 h 2803161"/>
              <a:gd name="connsiteX2" fmla="*/ 1693889 w 2188392"/>
              <a:gd name="connsiteY2" fmla="*/ 1184223 h 2803161"/>
              <a:gd name="connsiteX3" fmla="*/ 944381 w 2188392"/>
              <a:gd name="connsiteY3" fmla="*/ 674557 h 2803161"/>
              <a:gd name="connsiteX4" fmla="*/ 224853 w 2188392"/>
              <a:gd name="connsiteY4" fmla="*/ 419725 h 2803161"/>
              <a:gd name="connsiteX5" fmla="*/ 0 w 2188392"/>
              <a:gd name="connsiteY5" fmla="*/ 0 h 2803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8392" h="2803161">
                <a:moveTo>
                  <a:pt x="2173574" y="2803161"/>
                </a:moveTo>
                <a:cubicBezTo>
                  <a:pt x="2191063" y="2428406"/>
                  <a:pt x="2208552" y="2053652"/>
                  <a:pt x="2128604" y="1783829"/>
                </a:cubicBezTo>
                <a:cubicBezTo>
                  <a:pt x="2048656" y="1514006"/>
                  <a:pt x="1891260" y="1369102"/>
                  <a:pt x="1693889" y="1184223"/>
                </a:cubicBezTo>
                <a:cubicBezTo>
                  <a:pt x="1496518" y="999344"/>
                  <a:pt x="1189220" y="801973"/>
                  <a:pt x="944381" y="674557"/>
                </a:cubicBezTo>
                <a:cubicBezTo>
                  <a:pt x="699542" y="547141"/>
                  <a:pt x="382250" y="532151"/>
                  <a:pt x="224853" y="419725"/>
                </a:cubicBezTo>
                <a:cubicBezTo>
                  <a:pt x="67456" y="307299"/>
                  <a:pt x="33728" y="153649"/>
                  <a:pt x="0" y="0"/>
                </a:cubicBezTo>
              </a:path>
            </a:pathLst>
          </a:cu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27" name="Freeform 20"/>
          <p:cNvSpPr/>
          <p:nvPr/>
        </p:nvSpPr>
        <p:spPr>
          <a:xfrm>
            <a:off x="2286000" y="1748853"/>
            <a:ext cx="1906390" cy="2360951"/>
          </a:xfrm>
          <a:custGeom>
            <a:avLst/>
            <a:gdLst>
              <a:gd name="connsiteX0" fmla="*/ 3602 w 2287668"/>
              <a:gd name="connsiteY0" fmla="*/ 0 h 2833141"/>
              <a:gd name="connsiteX1" fmla="*/ 183484 w 2287668"/>
              <a:gd name="connsiteY1" fmla="*/ 359764 h 2833141"/>
              <a:gd name="connsiteX2" fmla="*/ 1187825 w 2287668"/>
              <a:gd name="connsiteY2" fmla="*/ 584616 h 2833141"/>
              <a:gd name="connsiteX3" fmla="*/ 1967313 w 2287668"/>
              <a:gd name="connsiteY3" fmla="*/ 1109272 h 2833141"/>
              <a:gd name="connsiteX4" fmla="*/ 2267117 w 2287668"/>
              <a:gd name="connsiteY4" fmla="*/ 2008682 h 2833141"/>
              <a:gd name="connsiteX5" fmla="*/ 2237136 w 2287668"/>
              <a:gd name="connsiteY5" fmla="*/ 2833141 h 283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7668" h="2833141">
                <a:moveTo>
                  <a:pt x="3602" y="0"/>
                </a:moveTo>
                <a:cubicBezTo>
                  <a:pt x="-5143" y="131164"/>
                  <a:pt x="-13887" y="262328"/>
                  <a:pt x="183484" y="359764"/>
                </a:cubicBezTo>
                <a:cubicBezTo>
                  <a:pt x="380855" y="457200"/>
                  <a:pt x="890520" y="459698"/>
                  <a:pt x="1187825" y="584616"/>
                </a:cubicBezTo>
                <a:cubicBezTo>
                  <a:pt x="1485130" y="709534"/>
                  <a:pt x="1787431" y="871928"/>
                  <a:pt x="1967313" y="1109272"/>
                </a:cubicBezTo>
                <a:cubicBezTo>
                  <a:pt x="2147195" y="1346616"/>
                  <a:pt x="2222147" y="1721371"/>
                  <a:pt x="2267117" y="2008682"/>
                </a:cubicBezTo>
                <a:cubicBezTo>
                  <a:pt x="2312087" y="2295993"/>
                  <a:pt x="2274611" y="2564567"/>
                  <a:pt x="2237136" y="2833141"/>
                </a:cubicBezTo>
              </a:path>
            </a:pathLst>
          </a:cu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28" name="Rectangle 32"/>
          <p:cNvSpPr/>
          <p:nvPr/>
        </p:nvSpPr>
        <p:spPr>
          <a:xfrm>
            <a:off x="3683000" y="2206575"/>
            <a:ext cx="604653" cy="348878"/>
          </a:xfrm>
          <a:prstGeom prst="rect">
            <a:avLst/>
          </a:prstGeom>
        </p:spPr>
        <p:txBody>
          <a:bodyPr wrap="none">
            <a:spAutoFit/>
          </a:bodyPr>
          <a:lstStyle/>
          <a:p>
            <a:r>
              <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rPr>
              <a:t>3: IV</a:t>
            </a:r>
            <a:endPar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endParaRPr>
          </a:p>
        </p:txBody>
      </p:sp>
      <p:sp>
        <p:nvSpPr>
          <p:cNvPr id="29" name="Freeform 33"/>
          <p:cNvSpPr/>
          <p:nvPr/>
        </p:nvSpPr>
        <p:spPr>
          <a:xfrm>
            <a:off x="1714500" y="1848787"/>
            <a:ext cx="1053660" cy="2248525"/>
          </a:xfrm>
          <a:custGeom>
            <a:avLst/>
            <a:gdLst>
              <a:gd name="connsiteX0" fmla="*/ 1229193 w 1264392"/>
              <a:gd name="connsiteY0" fmla="*/ 2698230 h 2698230"/>
              <a:gd name="connsiteX1" fmla="*/ 1109272 w 1264392"/>
              <a:gd name="connsiteY1" fmla="*/ 1633928 h 2698230"/>
              <a:gd name="connsiteX2" fmla="*/ 0 w 1264392"/>
              <a:gd name="connsiteY2" fmla="*/ 0 h 2698230"/>
            </a:gdLst>
            <a:ahLst/>
            <a:cxnLst>
              <a:cxn ang="0">
                <a:pos x="connsiteX0" y="connsiteY0"/>
              </a:cxn>
              <a:cxn ang="0">
                <a:pos x="connsiteX1" y="connsiteY1"/>
              </a:cxn>
              <a:cxn ang="0">
                <a:pos x="connsiteX2" y="connsiteY2"/>
              </a:cxn>
            </a:cxnLst>
            <a:rect l="l" t="t" r="r" b="b"/>
            <a:pathLst>
              <a:path w="1264392" h="2698230">
                <a:moveTo>
                  <a:pt x="1229193" y="2698230"/>
                </a:moveTo>
                <a:cubicBezTo>
                  <a:pt x="1271665" y="2390931"/>
                  <a:pt x="1314137" y="2083633"/>
                  <a:pt x="1109272" y="1633928"/>
                </a:cubicBezTo>
                <a:cubicBezTo>
                  <a:pt x="904407" y="1184223"/>
                  <a:pt x="452203" y="592111"/>
                  <a:pt x="0" y="0"/>
                </a:cubicBezTo>
              </a:path>
            </a:pathLst>
          </a:cu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30" name="Freeform 34"/>
          <p:cNvSpPr/>
          <p:nvPr/>
        </p:nvSpPr>
        <p:spPr>
          <a:xfrm>
            <a:off x="1841501" y="1848787"/>
            <a:ext cx="1074809" cy="2248525"/>
          </a:xfrm>
          <a:custGeom>
            <a:avLst/>
            <a:gdLst>
              <a:gd name="connsiteX0" fmla="*/ 1244184 w 1289771"/>
              <a:gd name="connsiteY0" fmla="*/ 2698230 h 2698230"/>
              <a:gd name="connsiteX1" fmla="*/ 1139253 w 1289771"/>
              <a:gd name="connsiteY1" fmla="*/ 1319135 h 2698230"/>
              <a:gd name="connsiteX2" fmla="*/ 0 w 1289771"/>
              <a:gd name="connsiteY2" fmla="*/ 0 h 2698230"/>
            </a:gdLst>
            <a:ahLst/>
            <a:cxnLst>
              <a:cxn ang="0">
                <a:pos x="connsiteX0" y="connsiteY0"/>
              </a:cxn>
              <a:cxn ang="0">
                <a:pos x="connsiteX1" y="connsiteY1"/>
              </a:cxn>
              <a:cxn ang="0">
                <a:pos x="connsiteX2" y="connsiteY2"/>
              </a:cxn>
            </a:cxnLst>
            <a:rect l="l" t="t" r="r" b="b"/>
            <a:pathLst>
              <a:path w="1289771" h="2698230">
                <a:moveTo>
                  <a:pt x="1244184" y="2698230"/>
                </a:moveTo>
                <a:cubicBezTo>
                  <a:pt x="1295400" y="2233535"/>
                  <a:pt x="1346617" y="1768840"/>
                  <a:pt x="1139253" y="1319135"/>
                </a:cubicBezTo>
                <a:cubicBezTo>
                  <a:pt x="931889" y="869430"/>
                  <a:pt x="465944" y="434715"/>
                  <a:pt x="0" y="0"/>
                </a:cubicBezTo>
              </a:path>
            </a:pathLst>
          </a:cu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31" name="Rectangle 35"/>
          <p:cNvSpPr/>
          <p:nvPr/>
        </p:nvSpPr>
        <p:spPr>
          <a:xfrm>
            <a:off x="1961127" y="3440650"/>
            <a:ext cx="748923" cy="348878"/>
          </a:xfrm>
          <a:prstGeom prst="rect">
            <a:avLst/>
          </a:prstGeom>
        </p:spPr>
        <p:txBody>
          <a:bodyPr wrap="none">
            <a:spAutoFit/>
          </a:bodyPr>
          <a:lstStyle/>
          <a:p>
            <a:r>
              <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rPr>
              <a:t>7: WC</a:t>
            </a:r>
            <a:endParaRPr lang="en-US" altLang="zh-CN" sz="1665" b="1" dirty="0">
              <a:solidFill>
                <a:schemeClr val="dk1"/>
              </a:solidFill>
              <a:latin typeface="微软雅黑" panose="020B0503020204020204" charset="-122"/>
              <a:ea typeface="微软雅黑" panose="020B0503020204020204" charset="-122"/>
              <a:cs typeface="Verdana" panose="020B0604030504040204" pitchFamily="34" charset="0"/>
            </a:endParaRPr>
          </a:p>
        </p:txBody>
      </p:sp>
      <p:sp>
        <p:nvSpPr>
          <p:cNvPr id="32" name="内容占位符 2"/>
          <p:cNvSpPr txBox="1"/>
          <p:nvPr/>
        </p:nvSpPr>
        <p:spPr>
          <a:xfrm>
            <a:off x="4572000" y="2032000"/>
            <a:ext cx="3746500" cy="2730500"/>
          </a:xfrm>
          <a:prstGeom prst="rect">
            <a:avLst/>
          </a:prstGeom>
        </p:spPr>
        <p:txBody>
          <a:bodyPr vert="horz" lIns="76200" tIns="38100" rIns="76200" bIns="3810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a:ea typeface="+mn-ea"/>
                <a:cs typeface="Arial" panose="020B0604020202020204"/>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a:ea typeface="+mn-ea"/>
                <a:cs typeface="Arial" panose="020B0604020202020204"/>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a:ea typeface="+mn-ea"/>
                <a:cs typeface="Arial" panose="020B0604020202020204"/>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28625" indent="-381000">
              <a:buClr>
                <a:srgbClr val="FF0066"/>
              </a:buClr>
              <a:buFont typeface="+mj-lt"/>
              <a:buAutoNum type="arabicPeriod"/>
            </a:pPr>
            <a:r>
              <a:rPr lang="en-US" altLang="zh-CN" sz="1665"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Page fault </a:t>
            </a:r>
            <a:r>
              <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rPr>
              <a:t>for P1 on B</a:t>
            </a:r>
            <a:endPar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endParaRPr>
          </a:p>
          <a:p>
            <a:pPr marL="428625" indent="-381000">
              <a:buClr>
                <a:srgbClr val="FF0066"/>
              </a:buClr>
              <a:buFont typeface="+mj-lt"/>
              <a:buAutoNum type="arabicPeriod"/>
            </a:pPr>
            <a:r>
              <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rPr>
              <a:t>B sends </a:t>
            </a:r>
            <a:r>
              <a:rPr lang="en-US" altLang="zh-CN" sz="1665"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WQ</a:t>
            </a:r>
            <a:r>
              <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rPr>
              <a:t> to M</a:t>
            </a:r>
            <a:endPar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endParaRPr>
          </a:p>
          <a:p>
            <a:pPr marL="428625" indent="-381000">
              <a:buClr>
                <a:srgbClr val="FF0066"/>
              </a:buClr>
              <a:buFont typeface="+mj-lt"/>
              <a:buAutoNum type="arabicPeriod"/>
            </a:pPr>
            <a:r>
              <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rPr>
              <a:t>M sends </a:t>
            </a:r>
            <a:r>
              <a:rPr lang="en-US" altLang="zh-CN" sz="1665"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IV</a:t>
            </a:r>
            <a:r>
              <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rPr>
              <a:t> to </a:t>
            </a:r>
            <a:r>
              <a:rPr lang="en-US" altLang="zh-CN" sz="1665" dirty="0" err="1">
                <a:solidFill>
                  <a:prstClr val="black"/>
                </a:solidFill>
                <a:latin typeface="微软雅黑" panose="020B0503020204020204" charset="-122"/>
                <a:ea typeface="微软雅黑" panose="020B0503020204020204" charset="-122"/>
                <a:cs typeface="Verdana" panose="020B0604030504040204" pitchFamily="34" charset="0"/>
              </a:rPr>
              <a:t>Copy_Set</a:t>
            </a:r>
            <a:r>
              <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rPr>
              <a:t>={C}</a:t>
            </a:r>
            <a:endPar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endParaRPr>
          </a:p>
          <a:p>
            <a:pPr marL="428625" indent="-381000">
              <a:buClr>
                <a:srgbClr val="FF0066"/>
              </a:buClr>
              <a:buFont typeface="+mj-lt"/>
              <a:buAutoNum type="arabicPeriod"/>
            </a:pPr>
            <a:r>
              <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rPr>
              <a:t>C send </a:t>
            </a:r>
            <a:r>
              <a:rPr lang="en-US" altLang="zh-CN" sz="1665"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IC</a:t>
            </a:r>
            <a:r>
              <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rPr>
              <a:t> to M</a:t>
            </a:r>
            <a:endPar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endParaRPr>
          </a:p>
          <a:p>
            <a:pPr marL="428625" indent="-381000">
              <a:buClr>
                <a:srgbClr val="FF0066"/>
              </a:buClr>
              <a:buFont typeface="+mj-lt"/>
              <a:buAutoNum type="arabicPeriod"/>
            </a:pPr>
            <a:r>
              <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rPr>
              <a:t>M clears </a:t>
            </a:r>
            <a:r>
              <a:rPr lang="en-US" altLang="zh-CN" sz="1665" dirty="0" err="1">
                <a:solidFill>
                  <a:prstClr val="black"/>
                </a:solidFill>
                <a:latin typeface="微软雅黑" panose="020B0503020204020204" charset="-122"/>
                <a:ea typeface="微软雅黑" panose="020B0503020204020204" charset="-122"/>
                <a:cs typeface="Verdana" panose="020B0604030504040204" pitchFamily="34" charset="0"/>
              </a:rPr>
              <a:t>Copy_Set</a:t>
            </a:r>
            <a:r>
              <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rPr>
              <a:t>, sends </a:t>
            </a:r>
            <a:br>
              <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rPr>
            </a:br>
            <a:r>
              <a:rPr lang="en-US" altLang="zh-CN" sz="1665"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WF</a:t>
            </a:r>
            <a:r>
              <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rPr>
              <a:t> to A</a:t>
            </a:r>
            <a:endParaRPr lang="en-US" altLang="zh-CN" sz="1665"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a:p>
            <a:pPr marL="428625" indent="-381000">
              <a:buClr>
                <a:srgbClr val="FF0066"/>
              </a:buClr>
              <a:buFont typeface="+mj-lt"/>
              <a:buAutoNum type="arabicPeriod"/>
            </a:pPr>
            <a:r>
              <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rPr>
              <a:t>A sends P1 to B, </a:t>
            </a:r>
            <a:r>
              <a:rPr lang="en-US" altLang="zh-CN" sz="1665"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clear</a:t>
            </a:r>
            <a:r>
              <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rPr>
              <a:t> Access</a:t>
            </a:r>
            <a:endPar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endParaRPr>
          </a:p>
          <a:p>
            <a:pPr marL="428625" indent="-381000">
              <a:buClr>
                <a:srgbClr val="FF0066"/>
              </a:buClr>
              <a:buFont typeface="+mj-lt"/>
              <a:buAutoNum type="arabicPeriod"/>
            </a:pPr>
            <a:r>
              <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rPr>
              <a:t>B send </a:t>
            </a:r>
            <a:r>
              <a:rPr lang="en-US" altLang="zh-CN" sz="1665"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WC </a:t>
            </a:r>
            <a:r>
              <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rPr>
              <a:t>to M</a:t>
            </a:r>
            <a:endParaRPr lang="en-US" altLang="zh-CN" sz="1665" dirty="0">
              <a:solidFill>
                <a:prstClr val="black"/>
              </a:solidFill>
              <a:latin typeface="微软雅黑" panose="020B0503020204020204" charset="-122"/>
              <a:ea typeface="微软雅黑" panose="020B0503020204020204" charset="-122"/>
              <a:cs typeface="Verdana" panose="020B0604030504040204" pitchFamily="34" charset="0"/>
            </a:endParaRPr>
          </a:p>
          <a:p>
            <a:pPr marL="428625" indent="-381000">
              <a:buClr>
                <a:srgbClr val="FF0066"/>
              </a:buClr>
              <a:buFont typeface="+mj-lt"/>
              <a:buAutoNum type="arabicPeriod"/>
            </a:pPr>
            <a:endParaRPr lang="en-US" altLang="zh-CN" sz="1665"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33" name="TextBox 38"/>
          <p:cNvSpPr txBox="1"/>
          <p:nvPr/>
        </p:nvSpPr>
        <p:spPr>
          <a:xfrm>
            <a:off x="5838792" y="608569"/>
            <a:ext cx="2667000" cy="1344599"/>
          </a:xfrm>
          <a:prstGeom prst="rect">
            <a:avLst/>
          </a:prstGeom>
          <a:solidFill>
            <a:srgbClr val="FFFFCC"/>
          </a:solidFill>
          <a:effectLst>
            <a:outerShdw blurRad="63500" sx="102000" sy="102000" algn="ctr" rotWithShape="0">
              <a:prstClr val="black">
                <a:alpha val="40000"/>
              </a:prstClr>
            </a:outerShdw>
          </a:effectLst>
        </p:spPr>
        <p:txBody>
          <a:bodyPr wrap="square" rtlCol="0">
            <a:spAutoFit/>
          </a:bodyPr>
          <a:lstStyle/>
          <a:p>
            <a:pPr>
              <a:lnSpc>
                <a:spcPct val="90000"/>
              </a:lnSpc>
            </a:pPr>
            <a:r>
              <a:rPr lang="en-US" altLang="zh-CN" sz="1500" b="1" dirty="0">
                <a:latin typeface="微软雅黑" panose="020B0503020204020204" charset="-122"/>
                <a:ea typeface="微软雅黑" panose="020B0503020204020204" charset="-122"/>
                <a:cs typeface="Courier New" panose="02070309020205020404" pitchFamily="49" charset="0"/>
              </a:rPr>
              <a:t>WQ: Write </a:t>
            </a:r>
            <a:r>
              <a:rPr lang="en-US" altLang="zh-CN" sz="1500" b="1" dirty="0" err="1">
                <a:latin typeface="微软雅黑" panose="020B0503020204020204" charset="-122"/>
                <a:ea typeface="微软雅黑" panose="020B0503020204020204" charset="-122"/>
                <a:cs typeface="Courier New" panose="02070309020205020404" pitchFamily="49" charset="0"/>
              </a:rPr>
              <a:t>reQuest</a:t>
            </a:r>
            <a:endParaRPr lang="en-US" altLang="zh-CN" sz="1500" b="1" dirty="0">
              <a:latin typeface="微软雅黑" panose="020B0503020204020204" charset="-122"/>
              <a:ea typeface="微软雅黑" panose="020B0503020204020204" charset="-122"/>
              <a:cs typeface="Courier New" panose="02070309020205020404" pitchFamily="49" charset="0"/>
            </a:endParaRPr>
          </a:p>
          <a:p>
            <a:pPr>
              <a:lnSpc>
                <a:spcPct val="90000"/>
              </a:lnSpc>
            </a:pPr>
            <a:r>
              <a:rPr lang="en-US" altLang="zh-CN" sz="1500" b="1" dirty="0">
                <a:latin typeface="微软雅黑" panose="020B0503020204020204" charset="-122"/>
                <a:ea typeface="微软雅黑" panose="020B0503020204020204" charset="-122"/>
                <a:cs typeface="Courier New" panose="02070309020205020404" pitchFamily="49" charset="0"/>
              </a:rPr>
              <a:t>IV: Invalidate</a:t>
            </a:r>
            <a:endParaRPr lang="en-US" altLang="zh-CN" sz="1500" b="1" dirty="0">
              <a:latin typeface="微软雅黑" panose="020B0503020204020204" charset="-122"/>
              <a:ea typeface="微软雅黑" panose="020B0503020204020204" charset="-122"/>
              <a:cs typeface="Courier New" panose="02070309020205020404" pitchFamily="49" charset="0"/>
            </a:endParaRPr>
          </a:p>
          <a:p>
            <a:pPr>
              <a:lnSpc>
                <a:spcPct val="90000"/>
              </a:lnSpc>
            </a:pPr>
            <a:r>
              <a:rPr lang="en-US" altLang="zh-CN" sz="1500" b="1" dirty="0">
                <a:latin typeface="微软雅黑" panose="020B0503020204020204" charset="-122"/>
                <a:ea typeface="微软雅黑" panose="020B0503020204020204" charset="-122"/>
                <a:cs typeface="Courier New" panose="02070309020205020404" pitchFamily="49" charset="0"/>
              </a:rPr>
              <a:t>IC: Invalidate Confirm</a:t>
            </a:r>
            <a:endParaRPr lang="en-US" altLang="zh-CN" sz="1500" b="1" dirty="0">
              <a:latin typeface="微软雅黑" panose="020B0503020204020204" charset="-122"/>
              <a:ea typeface="微软雅黑" panose="020B0503020204020204" charset="-122"/>
              <a:cs typeface="Courier New" panose="02070309020205020404" pitchFamily="49" charset="0"/>
            </a:endParaRPr>
          </a:p>
          <a:p>
            <a:pPr>
              <a:lnSpc>
                <a:spcPct val="90000"/>
              </a:lnSpc>
            </a:pPr>
            <a:r>
              <a:rPr lang="en-US" altLang="zh-CN" sz="1500" b="1" dirty="0">
                <a:latin typeface="微软雅黑" panose="020B0503020204020204" charset="-122"/>
                <a:ea typeface="微软雅黑" panose="020B0503020204020204" charset="-122"/>
                <a:cs typeface="Courier New" panose="02070309020205020404" pitchFamily="49" charset="0"/>
              </a:rPr>
              <a:t>WF: Write Forward</a:t>
            </a:r>
            <a:endParaRPr lang="en-US" altLang="zh-CN" sz="1500" b="1" dirty="0">
              <a:latin typeface="微软雅黑" panose="020B0503020204020204" charset="-122"/>
              <a:ea typeface="微软雅黑" panose="020B0503020204020204" charset="-122"/>
              <a:cs typeface="Courier New" panose="02070309020205020404" pitchFamily="49" charset="0"/>
            </a:endParaRPr>
          </a:p>
          <a:p>
            <a:pPr>
              <a:lnSpc>
                <a:spcPct val="90000"/>
              </a:lnSpc>
            </a:pPr>
            <a:r>
              <a:rPr lang="en-US" altLang="zh-CN" sz="1500" b="1" dirty="0">
                <a:latin typeface="微软雅黑" panose="020B0503020204020204" charset="-122"/>
                <a:ea typeface="微软雅黑" panose="020B0503020204020204" charset="-122"/>
                <a:cs typeface="Courier New" panose="02070309020205020404" pitchFamily="49" charset="0"/>
              </a:rPr>
              <a:t>WC: Write Confirm</a:t>
            </a:r>
            <a:endParaRPr lang="zh-CN" altLang="en-US" sz="1500" b="1" dirty="0">
              <a:latin typeface="微软雅黑" panose="020B0503020204020204" charset="-122"/>
              <a:ea typeface="微软雅黑" panose="020B0503020204020204" charset="-122"/>
              <a:cs typeface="Courier New" panose="02070309020205020404" pitchFamily="49" charset="0"/>
            </a:endParaRPr>
          </a:p>
        </p:txBody>
      </p:sp>
      <p:sp>
        <p:nvSpPr>
          <p:cNvPr id="34" name="Rectangle 39"/>
          <p:cNvSpPr/>
          <p:nvPr/>
        </p:nvSpPr>
        <p:spPr>
          <a:xfrm>
            <a:off x="6871500" y="4587558"/>
            <a:ext cx="1826610" cy="416332"/>
          </a:xfrm>
          <a:prstGeom prst="rect">
            <a:avLst/>
          </a:prstGeom>
          <a:solidFill>
            <a:srgbClr val="F5FED6"/>
          </a:solidFill>
          <a:effectLst>
            <a:outerShdw blurRad="63500" sx="102000" sy="102000" algn="ctr" rotWithShape="0">
              <a:prstClr val="black">
                <a:alpha val="40000"/>
              </a:prstClr>
            </a:outerShdw>
          </a:effectLst>
        </p:spPr>
        <p:txBody>
          <a:bodyPr wrap="square" lIns="30000" tIns="0" rIns="30000" bIns="0">
            <a:spAutoFit/>
          </a:bodyPr>
          <a:lstStyle/>
          <a:p>
            <a:pPr algn="ctr">
              <a:lnSpc>
                <a:spcPct val="80000"/>
              </a:lnSpc>
            </a:pPr>
            <a:r>
              <a:rPr lang="en-US" altLang="zh-CN" sz="1670" i="1" dirty="0">
                <a:effectLst>
                  <a:outerShdw blurRad="38100" dist="38100" dir="2700000" algn="tl">
                    <a:srgbClr val="000000">
                      <a:alpha val="43137"/>
                    </a:srgbClr>
                  </a:outerShdw>
                </a:effectLst>
                <a:latin typeface="微软雅黑" panose="020B0503020204020204" charset="-122"/>
                <a:ea typeface="微软雅黑" panose="020B0503020204020204" charset="-122"/>
              </a:rPr>
              <a:t>Why</a:t>
            </a:r>
            <a:r>
              <a:rPr lang="en-US" altLang="zh-CN" sz="1670" i="1" dirty="0">
                <a:latin typeface="微软雅黑" panose="020B0503020204020204" charset="-122"/>
                <a:ea typeface="微软雅黑" panose="020B0503020204020204" charset="-122"/>
              </a:rPr>
              <a:t> does it need </a:t>
            </a:r>
            <a:r>
              <a:rPr lang="en-US" altLang="zh-CN" sz="1670" i="1" dirty="0">
                <a:effectLst>
                  <a:outerShdw blurRad="38100" dist="38100" dir="2700000" algn="tl">
                    <a:srgbClr val="000000">
                      <a:alpha val="43137"/>
                    </a:srgbClr>
                  </a:outerShdw>
                </a:effectLst>
                <a:latin typeface="微软雅黑" panose="020B0503020204020204" charset="-122"/>
                <a:ea typeface="微软雅黑" panose="020B0503020204020204" charset="-122"/>
              </a:rPr>
              <a:t>WC</a:t>
            </a:r>
            <a:r>
              <a:rPr lang="en-US" altLang="zh-CN" sz="1670" i="1" dirty="0">
                <a:latin typeface="微软雅黑" panose="020B0503020204020204" charset="-122"/>
                <a:ea typeface="微软雅黑" panose="020B0503020204020204" charset="-122"/>
              </a:rPr>
              <a:t>?</a:t>
            </a:r>
            <a:endParaRPr lang="zh-CN" altLang="en-US" sz="1670" i="1" dirty="0">
              <a:latin typeface="微软雅黑" panose="020B0503020204020204" charset="-122"/>
              <a:ea typeface="微软雅黑" panose="020B0503020204020204" charset="-122"/>
            </a:endParaRPr>
          </a:p>
        </p:txBody>
      </p:sp>
      <p:cxnSp>
        <p:nvCxnSpPr>
          <p:cNvPr id="35" name="Straight Arrow Connector 41"/>
          <p:cNvCxnSpPr/>
          <p:nvPr/>
        </p:nvCxnSpPr>
        <p:spPr>
          <a:xfrm flipH="1" flipV="1">
            <a:off x="6604000" y="4425294"/>
            <a:ext cx="245500" cy="162264"/>
          </a:xfrm>
          <a:prstGeom prst="straightConnector1">
            <a:avLst/>
          </a:prstGeom>
          <a:ln>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6" name="Rectangle 36"/>
          <p:cNvSpPr/>
          <p:nvPr/>
        </p:nvSpPr>
        <p:spPr>
          <a:xfrm>
            <a:off x="3767088" y="1578661"/>
            <a:ext cx="319319" cy="349326"/>
          </a:xfrm>
          <a:prstGeom prst="rect">
            <a:avLst/>
          </a:prstGeom>
        </p:spPr>
        <p:txBody>
          <a:bodyPr wrap="none" anchor="ctr" anchorCtr="0">
            <a:spAutoFit/>
          </a:bodyPr>
          <a:lstStyle/>
          <a:p>
            <a:pPr algn="r"/>
            <a:r>
              <a:rPr lang="en-US" altLang="zh-CN" sz="1670" b="1" dirty="0">
                <a:solidFill>
                  <a:srgbClr val="FF0066"/>
                </a:solidFill>
                <a:latin typeface="微软雅黑" panose="020B0503020204020204" charset="-122"/>
                <a:ea typeface="微软雅黑" panose="020B0503020204020204" charset="-122"/>
                <a:cs typeface="Verdana" panose="020B0604030504040204" pitchFamily="34" charset="0"/>
              </a:rPr>
              <a:t>C</a:t>
            </a:r>
            <a:endParaRPr lang="en-US" altLang="zh-CN" sz="1670" b="1" dirty="0">
              <a:solidFill>
                <a:srgbClr val="FF0066"/>
              </a:solidFill>
              <a:latin typeface="微软雅黑" panose="020B0503020204020204" charset="-122"/>
              <a:ea typeface="微软雅黑" panose="020B0503020204020204" charset="-122"/>
              <a:cs typeface="Verdana" panose="020B0604030504040204" pitchFamily="34" charset="0"/>
            </a:endParaRPr>
          </a:p>
        </p:txBody>
      </p:sp>
      <p:sp>
        <p:nvSpPr>
          <p:cNvPr id="37" name="Rectangle 40"/>
          <p:cNvSpPr/>
          <p:nvPr/>
        </p:nvSpPr>
        <p:spPr>
          <a:xfrm>
            <a:off x="4959838" y="5126134"/>
            <a:ext cx="1740000" cy="360000"/>
          </a:xfrm>
          <a:prstGeom prst="rect">
            <a:avLst/>
          </a:prstGeom>
          <a:ln w="635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70" dirty="0">
                <a:latin typeface="微软雅黑" panose="020B0503020204020204" charset="-122"/>
                <a:ea typeface="微软雅黑" panose="020B0503020204020204" charset="-122"/>
                <a:cs typeface="Verdana" panose="020B0604030504040204" pitchFamily="34" charset="0"/>
              </a:rPr>
              <a:t>P1, </a:t>
            </a:r>
            <a:r>
              <a:rPr lang="en-US" altLang="zh-CN" sz="1670" b="1" dirty="0">
                <a:solidFill>
                  <a:srgbClr val="FF0066"/>
                </a:solidFill>
                <a:latin typeface="微软雅黑" panose="020B0503020204020204" charset="-122"/>
                <a:ea typeface="微软雅黑" panose="020B0503020204020204" charset="-122"/>
                <a:cs typeface="Verdana" panose="020B0604030504040204" pitchFamily="34" charset="0"/>
              </a:rPr>
              <a:t>Read</a:t>
            </a:r>
            <a:endParaRPr lang="zh-CN" altLang="en-US" sz="1670" b="1" dirty="0">
              <a:solidFill>
                <a:srgbClr val="FF0066"/>
              </a:solidFill>
              <a:latin typeface="微软雅黑" panose="020B0503020204020204" charset="-122"/>
              <a:ea typeface="微软雅黑" panose="020B0503020204020204" charset="-122"/>
              <a:cs typeface="Verdana" panose="020B0604030504040204" pitchFamily="34" charset="0"/>
            </a:endParaRPr>
          </a:p>
        </p:txBody>
      </p:sp>
      <p:sp>
        <p:nvSpPr>
          <p:cNvPr id="38" name="Rectangle 42"/>
          <p:cNvSpPr/>
          <p:nvPr/>
        </p:nvSpPr>
        <p:spPr>
          <a:xfrm>
            <a:off x="1124500" y="5116962"/>
            <a:ext cx="1740000" cy="360000"/>
          </a:xfrm>
          <a:prstGeom prst="rect">
            <a:avLst/>
          </a:prstGeom>
          <a:ln w="635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670" dirty="0">
                <a:latin typeface="微软雅黑" panose="020B0503020204020204" charset="-122"/>
                <a:ea typeface="微软雅黑" panose="020B0503020204020204" charset="-122"/>
                <a:cs typeface="Verdana" panose="020B0604030504040204" pitchFamily="34" charset="0"/>
              </a:rPr>
              <a:t>P1, </a:t>
            </a:r>
            <a:r>
              <a:rPr lang="en-US" altLang="zh-CN" sz="1670" b="1" dirty="0">
                <a:solidFill>
                  <a:srgbClr val="FF0066"/>
                </a:solidFill>
                <a:latin typeface="微软雅黑" panose="020B0503020204020204" charset="-122"/>
                <a:ea typeface="微软雅黑" panose="020B0503020204020204" charset="-122"/>
                <a:cs typeface="Verdana" panose="020B0604030504040204" pitchFamily="34" charset="0"/>
              </a:rPr>
              <a:t>Read</a:t>
            </a:r>
            <a:endParaRPr lang="zh-CN" altLang="en-US" sz="1670" b="1" dirty="0">
              <a:solidFill>
                <a:srgbClr val="FF0066"/>
              </a:solidFill>
              <a:latin typeface="微软雅黑" panose="020B0503020204020204" charset="-122"/>
              <a:ea typeface="微软雅黑" panose="020B0503020204020204" charset="-122"/>
              <a:cs typeface="Verdana" panose="020B0604030504040204" pitchFamily="34" charset="0"/>
            </a:endParaRPr>
          </a:p>
        </p:txBody>
      </p:sp>
      <p:sp>
        <p:nvSpPr>
          <p:cNvPr id="39" name="Rectangle 43"/>
          <p:cNvSpPr/>
          <p:nvPr/>
        </p:nvSpPr>
        <p:spPr>
          <a:xfrm>
            <a:off x="4271918" y="1583380"/>
            <a:ext cx="300082" cy="323165"/>
          </a:xfrm>
          <a:prstGeom prst="rect">
            <a:avLst/>
          </a:prstGeom>
        </p:spPr>
        <p:txBody>
          <a:bodyPr wrap="none" anchor="ctr" anchorCtr="0">
            <a:spAutoFit/>
          </a:bodyPr>
          <a:lstStyle/>
          <a:p>
            <a:pPr algn="r"/>
            <a:r>
              <a:rPr lang="en-US" altLang="zh-CN" sz="1500" b="1" dirty="0">
                <a:solidFill>
                  <a:srgbClr val="FF0066"/>
                </a:solidFill>
                <a:latin typeface="微软雅黑" panose="020B0503020204020204" charset="-122"/>
                <a:ea typeface="微软雅黑" panose="020B0503020204020204" charset="-122"/>
                <a:cs typeface="Verdana" panose="020B0604030504040204" pitchFamily="34" charset="0"/>
              </a:rPr>
              <a:t>B</a:t>
            </a:r>
            <a:endParaRPr lang="en-US" altLang="zh-CN" sz="1500" b="1" dirty="0">
              <a:solidFill>
                <a:srgbClr val="FF0066"/>
              </a:solidFill>
              <a:latin typeface="微软雅黑" panose="020B0503020204020204" charset="-122"/>
              <a:ea typeface="微软雅黑" panose="020B0503020204020204" charset="-122"/>
              <a:cs typeface="Verdana" panose="020B0604030504040204" pitchFamily="34" charset="0"/>
            </a:endParaRPr>
          </a:p>
        </p:txBody>
      </p:sp>
      <p:sp>
        <p:nvSpPr>
          <p:cNvPr id="40" name="Rectangle 44"/>
          <p:cNvSpPr/>
          <p:nvPr/>
        </p:nvSpPr>
        <p:spPr>
          <a:xfrm>
            <a:off x="4238254" y="1565338"/>
            <a:ext cx="333746" cy="349326"/>
          </a:xfrm>
          <a:prstGeom prst="rect">
            <a:avLst/>
          </a:prstGeom>
        </p:spPr>
        <p:txBody>
          <a:bodyPr wrap="none" anchor="ctr" anchorCtr="0">
            <a:spAutoFit/>
          </a:bodyPr>
          <a:lstStyle/>
          <a:p>
            <a:pPr algn="r"/>
            <a:r>
              <a:rPr lang="en-US" altLang="zh-CN" sz="1670" b="1" dirty="0">
                <a:solidFill>
                  <a:srgbClr val="FF0066"/>
                </a:solidFill>
                <a:latin typeface="微软雅黑" panose="020B0503020204020204" charset="-122"/>
                <a:ea typeface="微软雅黑" panose="020B0503020204020204" charset="-122"/>
                <a:cs typeface="Verdana" panose="020B0604030504040204" pitchFamily="34" charset="0"/>
              </a:rPr>
              <a:t>A</a:t>
            </a:r>
            <a:endParaRPr lang="en-US" altLang="zh-CN" sz="1670" b="1" dirty="0">
              <a:solidFill>
                <a:srgbClr val="FF0066"/>
              </a:solidFill>
              <a:latin typeface="微软雅黑" panose="020B0503020204020204" charset="-122"/>
              <a:ea typeface="微软雅黑" panose="020B0503020204020204" charset="-122"/>
              <a:cs typeface="Verdana" panose="020B0604030504040204" pitchFamily="34" charset="0"/>
            </a:endParaRPr>
          </a:p>
        </p:txBody>
      </p:sp>
      <p:sp>
        <p:nvSpPr>
          <p:cNvPr id="41" name="Rectangle 26"/>
          <p:cNvSpPr/>
          <p:nvPr/>
        </p:nvSpPr>
        <p:spPr>
          <a:xfrm>
            <a:off x="1124500" y="5139975"/>
            <a:ext cx="1740000" cy="360000"/>
          </a:xfrm>
          <a:prstGeom prst="rect">
            <a:avLst/>
          </a:prstGeom>
          <a:ln w="635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rtlCol="0" anchor="ctr"/>
          <a:lstStyle/>
          <a:p>
            <a:pPr algn="ctr"/>
            <a:r>
              <a:rPr lang="en-US" altLang="zh-CN" sz="1500" dirty="0">
                <a:latin typeface="微软雅黑" panose="020B0503020204020204" charset="-122"/>
                <a:ea typeface="微软雅黑" panose="020B0503020204020204" charset="-122"/>
                <a:cs typeface="Verdana" panose="020B0604030504040204" pitchFamily="34" charset="0"/>
              </a:rPr>
              <a:t>P1, </a:t>
            </a:r>
            <a:r>
              <a:rPr lang="en-US" altLang="zh-CN" sz="1500" b="1" dirty="0">
                <a:solidFill>
                  <a:srgbClr val="FF0066"/>
                </a:solidFill>
                <a:latin typeface="微软雅黑" panose="020B0503020204020204" charset="-122"/>
                <a:ea typeface="微软雅黑" panose="020B0503020204020204" charset="-122"/>
                <a:cs typeface="Verdana" panose="020B0604030504040204" pitchFamily="34" charset="0"/>
              </a:rPr>
              <a:t>nil</a:t>
            </a:r>
            <a:endParaRPr lang="zh-CN" altLang="en-US" sz="1500" b="1" dirty="0">
              <a:solidFill>
                <a:srgbClr val="FF0066"/>
              </a:solidFill>
              <a:latin typeface="微软雅黑" panose="020B0503020204020204" charset="-122"/>
              <a:ea typeface="微软雅黑" panose="020B0503020204020204" charset="-122"/>
              <a:cs typeface="Verdana" panose="020B0604030504040204" pitchFamily="34" charset="0"/>
            </a:endParaRPr>
          </a:p>
        </p:txBody>
      </p:sp>
      <p:sp>
        <p:nvSpPr>
          <p:cNvPr id="42" name="Rectangle 39"/>
          <p:cNvSpPr/>
          <p:nvPr/>
        </p:nvSpPr>
        <p:spPr>
          <a:xfrm>
            <a:off x="6823831" y="5106431"/>
            <a:ext cx="2272500" cy="416332"/>
          </a:xfrm>
          <a:prstGeom prst="rect">
            <a:avLst/>
          </a:prstGeom>
          <a:solidFill>
            <a:srgbClr val="F5FED6"/>
          </a:solidFill>
          <a:effectLst>
            <a:outerShdw blurRad="63500" sx="102000" sy="102000" algn="ctr" rotWithShape="0">
              <a:prstClr val="black">
                <a:alpha val="40000"/>
              </a:prstClr>
            </a:outerShdw>
          </a:effectLst>
        </p:spPr>
        <p:txBody>
          <a:bodyPr wrap="square" lIns="30000" tIns="0" rIns="30000" bIns="0">
            <a:spAutoFit/>
          </a:bodyPr>
          <a:lstStyle/>
          <a:p>
            <a:pPr algn="ctr">
              <a:lnSpc>
                <a:spcPct val="80000"/>
              </a:lnSpc>
            </a:pPr>
            <a:r>
              <a:rPr lang="en-US" altLang="zh-CN" sz="1670" i="1" dirty="0">
                <a:effectLst>
                  <a:outerShdw blurRad="38100" dist="38100" dir="2700000" algn="tl">
                    <a:srgbClr val="000000">
                      <a:alpha val="43137"/>
                    </a:srgbClr>
                  </a:outerShdw>
                </a:effectLst>
                <a:latin typeface="微软雅黑" panose="020B0503020204020204" charset="-122"/>
                <a:ea typeface="微软雅黑" panose="020B0503020204020204" charset="-122"/>
              </a:rPr>
              <a:t>To prevent another write become an </a:t>
            </a:r>
            <a:r>
              <a:rPr lang="en-US" altLang="zh-CN" sz="1670" i="1" dirty="0" err="1">
                <a:effectLst>
                  <a:outerShdw blurRad="38100" dist="38100" dir="2700000" algn="tl">
                    <a:srgbClr val="000000">
                      <a:alpha val="43137"/>
                    </a:srgbClr>
                  </a:outerShdw>
                </a:effectLst>
                <a:latin typeface="微软雅黑" panose="020B0503020204020204" charset="-122"/>
                <a:ea typeface="微软雅黑" panose="020B0503020204020204" charset="-122"/>
              </a:rPr>
              <a:t>onwer</a:t>
            </a:r>
            <a:endParaRPr lang="zh-CN" altLang="en-US" sz="1670" i="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par>
                                <p:cTn id="7" presetID="26" presetClass="emph" presetSubtype="0" fill="hold" grpId="0" nodeType="withEffect">
                                  <p:stCondLst>
                                    <p:cond delay="0"/>
                                  </p:stCondLst>
                                  <p:childTnLst>
                                    <p:animEffect transition="out" filter="fade">
                                      <p:cBhvr>
                                        <p:cTn id="8" dur="500" tmFilter="0, 0; .2, .5; .8, .5; 1, 0"/>
                                        <p:tgtEl>
                                          <p:spTgt spid="7"/>
                                        </p:tgtEl>
                                      </p:cBhvr>
                                    </p:animEffect>
                                    <p:animScale>
                                      <p:cBhvr>
                                        <p:cTn id="9" dur="250" autoRev="1" fill="hold"/>
                                        <p:tgtEl>
                                          <p:spTgt spid="7"/>
                                        </p:tgtEl>
                                      </p:cBhvr>
                                      <p:by x="105000" y="105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2">
                                            <p:txEl>
                                              <p:pRg st="1" end="1"/>
                                            </p:txEl>
                                          </p:spTgt>
                                        </p:tgtEl>
                                        <p:attrNameLst>
                                          <p:attrName>style.visibility</p:attrName>
                                        </p:attrNameLst>
                                      </p:cBhvr>
                                      <p:to>
                                        <p:strVal val="visible"/>
                                      </p:to>
                                    </p:set>
                                  </p:childTnLst>
                                </p:cTn>
                              </p:par>
                            </p:childTnLst>
                          </p:cTn>
                        </p:par>
                        <p:par>
                          <p:cTn id="14" fill="hold">
                            <p:stCondLst>
                              <p:cond delay="0"/>
                            </p:stCondLst>
                            <p:childTnLst>
                              <p:par>
                                <p:cTn id="15" presetID="22" presetClass="entr" presetSubtype="4"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down)">
                                      <p:cBhvr>
                                        <p:cTn id="17" dur="500"/>
                                        <p:tgtEl>
                                          <p:spTgt spid="30"/>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2">
                                            <p:txEl>
                                              <p:pRg st="2" end="2"/>
                                            </p:txEl>
                                          </p:spTgt>
                                        </p:tgtEl>
                                        <p:attrNameLst>
                                          <p:attrName>style.visibility</p:attrName>
                                        </p:attrNameLst>
                                      </p:cBhvr>
                                      <p:to>
                                        <p:strVal val="visible"/>
                                      </p:to>
                                    </p:set>
                                  </p:childTnLst>
                                </p:cTn>
                              </p:par>
                              <p:par>
                                <p:cTn id="24" presetID="22" presetClass="entr" presetSubtype="1"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childTnLst>
                          </p:cTn>
                        </p:par>
                        <p:par>
                          <p:cTn id="30" fill="hold">
                            <p:stCondLst>
                              <p:cond delay="0"/>
                            </p:stCondLst>
                            <p:childTnLst>
                              <p:par>
                                <p:cTn id="31" presetID="26" presetClass="emph" presetSubtype="0" fill="hold" grpId="0" nodeType="afterEffect">
                                  <p:stCondLst>
                                    <p:cond delay="0"/>
                                  </p:stCondLst>
                                  <p:childTnLst>
                                    <p:animEffect transition="out" filter="fade">
                                      <p:cBhvr>
                                        <p:cTn id="32" dur="500" tmFilter="0, 0; .2, .5; .8, .5; 1, 0"/>
                                        <p:tgtEl>
                                          <p:spTgt spid="36"/>
                                        </p:tgtEl>
                                      </p:cBhvr>
                                    </p:animEffect>
                                    <p:animScale>
                                      <p:cBhvr>
                                        <p:cTn id="33" dur="250" autoRev="1" fill="hold"/>
                                        <p:tgtEl>
                                          <p:spTgt spid="36"/>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2">
                                            <p:txEl>
                                              <p:pRg st="3" end="3"/>
                                            </p:txEl>
                                          </p:spTgt>
                                        </p:tgtEl>
                                        <p:attrNameLst>
                                          <p:attrName>style.visibility</p:attrName>
                                        </p:attrNameLst>
                                      </p:cBhvr>
                                      <p:to>
                                        <p:strVal val="visible"/>
                                      </p:to>
                                    </p:set>
                                  </p:childTnLst>
                                </p:cTn>
                              </p:par>
                              <p:par>
                                <p:cTn id="38" presetID="1" presetClass="exit"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hidden"/>
                                      </p:to>
                                    </p:set>
                                  </p:childTnLst>
                                </p:cTn>
                              </p:par>
                              <p:par>
                                <p:cTn id="40" presetID="22" presetClass="entr" presetSubtype="4"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down)">
                                      <p:cBhvr>
                                        <p:cTn id="42" dur="500"/>
                                        <p:tgtEl>
                                          <p:spTgt spid="26"/>
                                        </p:tgtEl>
                                      </p:cBhvr>
                                    </p:animEffect>
                                  </p:childTnLst>
                                </p:cTn>
                              </p:par>
                            </p:childTnLst>
                          </p:cTn>
                        </p:par>
                        <p:par>
                          <p:cTn id="43" fill="hold">
                            <p:stCondLst>
                              <p:cond delay="0"/>
                            </p:stCondLst>
                            <p:childTnLst>
                              <p:par>
                                <p:cTn id="44" presetID="1" presetClass="exit" presetSubtype="0" fill="hold" grpId="1" nodeType="afterEffect">
                                  <p:stCondLst>
                                    <p:cond delay="0"/>
                                  </p:stCondLst>
                                  <p:childTnLst>
                                    <p:set>
                                      <p:cBhvr>
                                        <p:cTn id="45" dur="1" fill="hold">
                                          <p:stCondLst>
                                            <p:cond delay="0"/>
                                          </p:stCondLst>
                                        </p:cTn>
                                        <p:tgtEl>
                                          <p:spTgt spid="36"/>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
                                            <p:txEl>
                                              <p:pRg st="4" end="4"/>
                                            </p:txEl>
                                          </p:spTgt>
                                        </p:tgtEl>
                                        <p:attrNameLst>
                                          <p:attrName>style.visibility</p:attrName>
                                        </p:attrNameLst>
                                      </p:cBhvr>
                                      <p:to>
                                        <p:strVal val="visible"/>
                                      </p:to>
                                    </p:set>
                                  </p:childTnLst>
                                </p:cTn>
                              </p:par>
                              <p:par>
                                <p:cTn id="53" presetID="1" presetClass="exit"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hidden"/>
                                      </p:to>
                                    </p:set>
                                  </p:childTnLst>
                                </p:cTn>
                              </p:par>
                            </p:childTnLst>
                          </p:cTn>
                        </p:par>
                        <p:par>
                          <p:cTn id="55" fill="hold">
                            <p:stCondLst>
                              <p:cond delay="0"/>
                            </p:stCondLst>
                            <p:childTnLst>
                              <p:par>
                                <p:cTn id="56" presetID="22" presetClass="entr" presetSubtype="1"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up)">
                                      <p:cBhvr>
                                        <p:cTn id="58" dur="500"/>
                                        <p:tgtEl>
                                          <p:spTgt spid="18"/>
                                        </p:tgtEl>
                                      </p:cBhvr>
                                    </p:animEffec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childTnLst>
                                </p:cTn>
                              </p:par>
                              <p:par>
                                <p:cTn id="62" presetID="26" presetClass="emph" presetSubtype="0" fill="hold" grpId="0" nodeType="withEffect">
                                  <p:stCondLst>
                                    <p:cond delay="0"/>
                                  </p:stCondLst>
                                  <p:childTnLst>
                                    <p:animEffect transition="out" filter="fade">
                                      <p:cBhvr>
                                        <p:cTn id="63" dur="500" tmFilter="0, 0; .2, .5; .8, .5; 1, 0"/>
                                        <p:tgtEl>
                                          <p:spTgt spid="5"/>
                                        </p:tgtEl>
                                      </p:cBhvr>
                                    </p:animEffect>
                                    <p:animScale>
                                      <p:cBhvr>
                                        <p:cTn id="64" dur="250" autoRev="1" fill="hold"/>
                                        <p:tgtEl>
                                          <p:spTgt spid="5"/>
                                        </p:tgtEl>
                                      </p:cBhvr>
                                      <p:by x="105000" y="105000"/>
                                    </p:animScale>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2">
                                            <p:txEl>
                                              <p:pRg st="5" end="5"/>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par>
                          <p:cTn id="71" fill="hold">
                            <p:stCondLst>
                              <p:cond delay="0"/>
                            </p:stCondLst>
                            <p:childTnLst>
                              <p:par>
                                <p:cTn id="72" presetID="22" presetClass="entr" presetSubtype="8" fill="hold" grpId="0" nodeType="after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left)">
                                      <p:cBhvr>
                                        <p:cTn id="74" dur="500"/>
                                        <p:tgtEl>
                                          <p:spTgt spid="25"/>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xit" presetSubtype="0" fill="hold" grpId="0" nodeType="withEffect">
                                  <p:stCondLst>
                                    <p:cond delay="0"/>
                                  </p:stCondLst>
                                  <p:childTnLst>
                                    <p:set>
                                      <p:cBhvr>
                                        <p:cTn id="79" dur="1" fill="hold">
                                          <p:stCondLst>
                                            <p:cond delay="0"/>
                                          </p:stCondLst>
                                        </p:cTn>
                                        <p:tgtEl>
                                          <p:spTgt spid="38"/>
                                        </p:tgtEl>
                                        <p:attrNameLst>
                                          <p:attrName>style.visibility</p:attrName>
                                        </p:attrNameLst>
                                      </p:cBhvr>
                                      <p:to>
                                        <p:strVal val="hidden"/>
                                      </p:to>
                                    </p:set>
                                  </p:childTnLst>
                                </p:cTn>
                              </p:par>
                              <p:par>
                                <p:cTn id="80" presetID="1" presetClass="entr" presetSubtype="0" fill="hold" nodeType="withEffect">
                                  <p:stCondLst>
                                    <p:cond delay="0"/>
                                  </p:stCondLst>
                                  <p:childTnLst>
                                    <p:set>
                                      <p:cBhvr>
                                        <p:cTn id="81"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2">
                                            <p:txEl>
                                              <p:pRg st="6" end="6"/>
                                            </p:txEl>
                                          </p:spTgt>
                                        </p:tgtEl>
                                        <p:attrNameLst>
                                          <p:attrName>style.visibility</p:attrName>
                                        </p:attrNameLst>
                                      </p:cBhvr>
                                      <p:to>
                                        <p:strVal val="visible"/>
                                      </p:to>
                                    </p:set>
                                  </p:childTnLst>
                                </p:cTn>
                              </p:par>
                            </p:childTnLst>
                          </p:cTn>
                        </p:par>
                        <p:par>
                          <p:cTn id="86" fill="hold">
                            <p:stCondLst>
                              <p:cond delay="0"/>
                            </p:stCondLst>
                            <p:childTnLst>
                              <p:par>
                                <p:cTn id="87" presetID="22" presetClass="entr" presetSubtype="4" fill="hold" grpId="0" nodeType="after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wipe(down)">
                                      <p:cBhvr>
                                        <p:cTn id="89" dur="500"/>
                                        <p:tgtEl>
                                          <p:spTgt spid="29"/>
                                        </p:tgtEl>
                                      </p:cBhvr>
                                    </p:animEffect>
                                  </p:child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31"/>
                                        </p:tgtEl>
                                        <p:attrNameLst>
                                          <p:attrName>style.visibility</p:attrName>
                                        </p:attrNameLst>
                                      </p:cBhvr>
                                      <p:to>
                                        <p:strVal val="visible"/>
                                      </p:to>
                                    </p:set>
                                  </p:childTnLst>
                                </p:cTn>
                              </p:par>
                            </p:childTnLst>
                          </p:cTn>
                        </p:par>
                        <p:par>
                          <p:cTn id="93" fill="hold">
                            <p:stCondLst>
                              <p:cond delay="500"/>
                            </p:stCondLst>
                            <p:childTnLst>
                              <p:par>
                                <p:cTn id="94" presetID="1" presetClass="entr" presetSubtype="0" fill="hold" grpId="1" nodeType="afterEffect">
                                  <p:stCondLst>
                                    <p:cond delay="0"/>
                                  </p:stCondLst>
                                  <p:childTnLst>
                                    <p:set>
                                      <p:cBhvr>
                                        <p:cTn id="95" dur="1" fill="hold">
                                          <p:stCondLst>
                                            <p:cond delay="0"/>
                                          </p:stCondLst>
                                        </p:cTn>
                                        <p:tgtEl>
                                          <p:spTgt spid="39"/>
                                        </p:tgtEl>
                                        <p:attrNameLst>
                                          <p:attrName>style.visibility</p:attrName>
                                        </p:attrNameLst>
                                      </p:cBhvr>
                                      <p:to>
                                        <p:strVal val="visible"/>
                                      </p:to>
                                    </p:set>
                                  </p:childTnLst>
                                </p:cTn>
                              </p:par>
                            </p:childTnLst>
                          </p:cTn>
                        </p:par>
                        <p:par>
                          <p:cTn id="96" fill="hold">
                            <p:stCondLst>
                              <p:cond delay="500"/>
                            </p:stCondLst>
                            <p:childTnLst>
                              <p:par>
                                <p:cTn id="97" presetID="26" presetClass="emph" presetSubtype="0" fill="hold" grpId="0" nodeType="afterEffect">
                                  <p:stCondLst>
                                    <p:cond delay="0"/>
                                  </p:stCondLst>
                                  <p:childTnLst>
                                    <p:animEffect transition="out" filter="fade">
                                      <p:cBhvr>
                                        <p:cTn id="98" dur="500" tmFilter="0, 0; .2, .5; .8, .5; 1, 0"/>
                                        <p:tgtEl>
                                          <p:spTgt spid="39"/>
                                        </p:tgtEl>
                                      </p:cBhvr>
                                    </p:animEffect>
                                    <p:animScale>
                                      <p:cBhvr>
                                        <p:cTn id="99" dur="250" autoRev="1" fill="hold"/>
                                        <p:tgtEl>
                                          <p:spTgt spid="39"/>
                                        </p:tgtEl>
                                      </p:cBhvr>
                                      <p:by x="105000" y="105000"/>
                                    </p:animScale>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34"/>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3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4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1" nodeType="clickEffect">
                                  <p:stCondLst>
                                    <p:cond delay="0"/>
                                  </p:stCondLst>
                                  <p:childTnLst>
                                    <p:set>
                                      <p:cBhvr>
                                        <p:cTn id="113"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8" grpId="0" animBg="1"/>
      <p:bldP spid="19" grpId="0"/>
      <p:bldP spid="20" grpId="0"/>
      <p:bldP spid="21" grpId="0"/>
      <p:bldP spid="22" grpId="0"/>
      <p:bldP spid="25" grpId="0" animBg="1"/>
      <p:bldP spid="26" grpId="0" animBg="1"/>
      <p:bldP spid="27" grpId="0" animBg="1"/>
      <p:bldP spid="28" grpId="0"/>
      <p:bldP spid="29" grpId="0" animBg="1"/>
      <p:bldP spid="30" grpId="0" animBg="1"/>
      <p:bldP spid="31" grpId="0"/>
      <p:bldP spid="34" grpId="0" animBg="1"/>
      <p:bldP spid="36" grpId="0"/>
      <p:bldP spid="36" grpId="1"/>
      <p:bldP spid="37" grpId="0" animBg="1"/>
      <p:bldP spid="38" grpId="0" animBg="1"/>
      <p:bldP spid="39" grpId="0"/>
      <p:bldP spid="39" grpId="1"/>
      <p:bldP spid="40" grpId="0"/>
      <p:bldP spid="41" grpId="0" animBg="1"/>
      <p:bldP spid="42" grpId="0" animBg="1"/>
      <p:bldP spid="42"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The runtime of Dryad</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ectangle 90"/>
          <p:cNvSpPr/>
          <p:nvPr/>
        </p:nvSpPr>
        <p:spPr>
          <a:xfrm>
            <a:off x="452438" y="1137198"/>
            <a:ext cx="8382000" cy="892552"/>
          </a:xfrm>
          <a:prstGeom prst="rect">
            <a:avLst/>
          </a:prstGeom>
          <a:solidFill>
            <a:srgbClr val="F5FED6"/>
          </a:solidFill>
          <a:effectLst>
            <a:outerShdw blurRad="63500" sx="102000" sy="102000" algn="ctr" rotWithShape="0">
              <a:prstClr val="black">
                <a:alpha val="40000"/>
              </a:prstClr>
            </a:outerShdw>
          </a:effectLst>
        </p:spPr>
        <p:txBody>
          <a:bodyPr wrap="square" lIns="72000" rIns="72000">
            <a:spAutoFit/>
          </a:bodyPr>
          <a:lstStyle/>
          <a:p>
            <a:r>
              <a:rPr lang="en-US" altLang="zh-CN" sz="2800" dirty="0">
                <a:effectLst>
                  <a:outerShdw blurRad="38100" dist="38100" dir="2700000" algn="tl">
                    <a:srgbClr val="000000">
                      <a:alpha val="43137"/>
                    </a:srgbClr>
                  </a:outerShdw>
                </a:effectLst>
                <a:latin typeface="Candara" panose="020E0502030303020204" pitchFamily="34" charset="0"/>
                <a:ea typeface="Verdana" panose="020B0604030504040204" pitchFamily="34" charset="0"/>
                <a:cs typeface="Verdana" panose="020B0604030504040204" pitchFamily="34" charset="0"/>
              </a:rPr>
              <a:t>Job Manager </a:t>
            </a:r>
            <a:r>
              <a:rPr lang="en-US" altLang="zh-CN" dirty="0">
                <a:latin typeface="Candara" panose="020E0502030303020204" pitchFamily="34" charset="0"/>
                <a:ea typeface="Verdana" panose="020B0604030504040204" pitchFamily="34" charset="0"/>
                <a:cs typeface="Verdana" panose="020B0604030504040204" pitchFamily="34" charset="0"/>
              </a:rPr>
              <a:t>(JM) consults name server (NS) to </a:t>
            </a:r>
            <a:r>
              <a:rPr lang="en-US" altLang="zh-CN" dirty="0">
                <a:effectLst>
                  <a:outerShdw blurRad="38100" dist="38100" dir="2700000" algn="tl">
                    <a:srgbClr val="000000">
                      <a:alpha val="43137"/>
                    </a:srgbClr>
                  </a:outerShdw>
                </a:effectLst>
                <a:latin typeface="Candara" panose="020E0502030303020204" pitchFamily="34" charset="0"/>
                <a:ea typeface="Verdana" panose="020B0604030504040204" pitchFamily="34" charset="0"/>
                <a:cs typeface="Verdana" panose="020B0604030504040204" pitchFamily="34" charset="0"/>
              </a:rPr>
              <a:t>discover</a:t>
            </a:r>
            <a:r>
              <a:rPr lang="en-US" altLang="zh-CN" dirty="0">
                <a:latin typeface="Candara" panose="020E0502030303020204" pitchFamily="34" charset="0"/>
                <a:ea typeface="Verdana" panose="020B0604030504040204" pitchFamily="34" charset="0"/>
                <a:cs typeface="Verdana" panose="020B0604030504040204" pitchFamily="34" charset="0"/>
              </a:rPr>
              <a:t> available nodes, and </a:t>
            </a:r>
            <a:r>
              <a:rPr lang="en-US" altLang="zh-CN" dirty="0">
                <a:effectLst>
                  <a:outerShdw blurRad="38100" dist="38100" dir="2700000" algn="tl">
                    <a:srgbClr val="000000">
                      <a:alpha val="43137"/>
                    </a:srgbClr>
                  </a:outerShdw>
                </a:effectLst>
                <a:latin typeface="Candara" panose="020E0502030303020204" pitchFamily="34" charset="0"/>
                <a:ea typeface="Verdana" panose="020B0604030504040204" pitchFamily="34" charset="0"/>
                <a:cs typeface="Verdana" panose="020B0604030504040204" pitchFamily="34" charset="0"/>
              </a:rPr>
              <a:t>maintains</a:t>
            </a:r>
            <a:r>
              <a:rPr lang="en-US" altLang="zh-CN" dirty="0">
                <a:latin typeface="Candara" panose="020E0502030303020204" pitchFamily="34" charset="0"/>
                <a:ea typeface="Verdana" panose="020B0604030504040204" pitchFamily="34" charset="0"/>
                <a:cs typeface="Verdana" panose="020B0604030504040204" pitchFamily="34" charset="0"/>
              </a:rPr>
              <a:t> job graph and </a:t>
            </a:r>
            <a:r>
              <a:rPr lang="en-US" altLang="zh-CN" dirty="0">
                <a:effectLst>
                  <a:outerShdw blurRad="38100" dist="38100" dir="2700000" algn="tl">
                    <a:srgbClr val="000000">
                      <a:alpha val="43137"/>
                    </a:srgbClr>
                  </a:outerShdw>
                </a:effectLst>
                <a:latin typeface="Candara" panose="020E0502030303020204" pitchFamily="34" charset="0"/>
                <a:ea typeface="Verdana" panose="020B0604030504040204" pitchFamily="34" charset="0"/>
                <a:cs typeface="Verdana" panose="020B0604030504040204" pitchFamily="34" charset="0"/>
              </a:rPr>
              <a:t>schedules</a:t>
            </a:r>
            <a:r>
              <a:rPr lang="en-US" altLang="zh-CN" dirty="0">
                <a:latin typeface="Candara" panose="020E0502030303020204" pitchFamily="34" charset="0"/>
                <a:ea typeface="Verdana" panose="020B0604030504040204" pitchFamily="34" charset="0"/>
                <a:cs typeface="Verdana" panose="020B0604030504040204" pitchFamily="34" charset="0"/>
              </a:rPr>
              <a:t> vertices</a:t>
            </a:r>
            <a:endParaRPr lang="en-US" altLang="zh-CN" dirty="0">
              <a:latin typeface="Candara" panose="020E0502030303020204" pitchFamily="34" charset="0"/>
              <a:ea typeface="Verdana" panose="020B0604030504040204" pitchFamily="34" charset="0"/>
              <a:cs typeface="Verdana" panose="020B0604030504040204" pitchFamily="34" charset="0"/>
            </a:endParaRPr>
          </a:p>
        </p:txBody>
      </p:sp>
      <p:sp>
        <p:nvSpPr>
          <p:cNvPr id="6" name="灯片编号占位符 3"/>
          <p:cNvSpPr txBox="1"/>
          <p:nvPr/>
        </p:nvSpPr>
        <p:spPr>
          <a:xfrm>
            <a:off x="6553200" y="5296962"/>
            <a:ext cx="2133600" cy="304271"/>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等线" panose="02010600030101010101" charset="-122"/>
                <a:ea typeface="等线" panose="02010600030101010101" charset="-122"/>
                <a:cs typeface="等线" panose="02010600030101010101"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E361C3-C043-4A6E-BDCE-8DA1E7D90A3B}" type="slidenum">
              <a:rPr lang="zh-CN" altLang="en-US" smtClean="0"/>
            </a:fld>
            <a:endParaRPr lang="zh-CN" altLang="en-US"/>
          </a:p>
        </p:txBody>
      </p:sp>
      <p:sp>
        <p:nvSpPr>
          <p:cNvPr id="7" name="Freeform 234"/>
          <p:cNvSpPr/>
          <p:nvPr/>
        </p:nvSpPr>
        <p:spPr bwMode="auto">
          <a:xfrm>
            <a:off x="1903271" y="3280535"/>
            <a:ext cx="5557033" cy="703078"/>
          </a:xfrm>
          <a:custGeom>
            <a:avLst/>
            <a:gdLst>
              <a:gd name="T0" fmla="*/ 484 w 2632"/>
              <a:gd name="T1" fmla="*/ 100 h 374"/>
              <a:gd name="T2" fmla="*/ 698 w 2632"/>
              <a:gd name="T3" fmla="*/ 106 h 374"/>
              <a:gd name="T4" fmla="*/ 1192 w 2632"/>
              <a:gd name="T5" fmla="*/ 96 h 374"/>
              <a:gd name="T6" fmla="*/ 1220 w 2632"/>
              <a:gd name="T7" fmla="*/ 92 h 374"/>
              <a:gd name="T8" fmla="*/ 1334 w 2632"/>
              <a:gd name="T9" fmla="*/ 60 h 374"/>
              <a:gd name="T10" fmla="*/ 1452 w 2632"/>
              <a:gd name="T11" fmla="*/ 28 h 374"/>
              <a:gd name="T12" fmla="*/ 1480 w 2632"/>
              <a:gd name="T13" fmla="*/ 24 h 374"/>
              <a:gd name="T14" fmla="*/ 1968 w 2632"/>
              <a:gd name="T15" fmla="*/ 2 h 374"/>
              <a:gd name="T16" fmla="*/ 2124 w 2632"/>
              <a:gd name="T17" fmla="*/ 2 h 374"/>
              <a:gd name="T18" fmla="*/ 2436 w 2632"/>
              <a:gd name="T19" fmla="*/ 20 h 374"/>
              <a:gd name="T20" fmla="*/ 2498 w 2632"/>
              <a:gd name="T21" fmla="*/ 24 h 374"/>
              <a:gd name="T22" fmla="*/ 2558 w 2632"/>
              <a:gd name="T23" fmla="*/ 50 h 374"/>
              <a:gd name="T24" fmla="*/ 2610 w 2632"/>
              <a:gd name="T25" fmla="*/ 102 h 374"/>
              <a:gd name="T26" fmla="*/ 2628 w 2632"/>
              <a:gd name="T27" fmla="*/ 142 h 374"/>
              <a:gd name="T28" fmla="*/ 2632 w 2632"/>
              <a:gd name="T29" fmla="*/ 168 h 374"/>
              <a:gd name="T30" fmla="*/ 2624 w 2632"/>
              <a:gd name="T31" fmla="*/ 212 h 374"/>
              <a:gd name="T32" fmla="*/ 2588 w 2632"/>
              <a:gd name="T33" fmla="*/ 286 h 374"/>
              <a:gd name="T34" fmla="*/ 2554 w 2632"/>
              <a:gd name="T35" fmla="*/ 324 h 374"/>
              <a:gd name="T36" fmla="*/ 2514 w 2632"/>
              <a:gd name="T37" fmla="*/ 348 h 374"/>
              <a:gd name="T38" fmla="*/ 2488 w 2632"/>
              <a:gd name="T39" fmla="*/ 352 h 374"/>
              <a:gd name="T40" fmla="*/ 2192 w 2632"/>
              <a:gd name="T41" fmla="*/ 372 h 374"/>
              <a:gd name="T42" fmla="*/ 2056 w 2632"/>
              <a:gd name="T43" fmla="*/ 374 h 374"/>
              <a:gd name="T44" fmla="*/ 1788 w 2632"/>
              <a:gd name="T45" fmla="*/ 366 h 374"/>
              <a:gd name="T46" fmla="*/ 1556 w 2632"/>
              <a:gd name="T47" fmla="*/ 340 h 374"/>
              <a:gd name="T48" fmla="*/ 1490 w 2632"/>
              <a:gd name="T49" fmla="*/ 320 h 374"/>
              <a:gd name="T50" fmla="*/ 1450 w 2632"/>
              <a:gd name="T51" fmla="*/ 286 h 374"/>
              <a:gd name="T52" fmla="*/ 1336 w 2632"/>
              <a:gd name="T53" fmla="*/ 212 h 374"/>
              <a:gd name="T54" fmla="*/ 1222 w 2632"/>
              <a:gd name="T55" fmla="*/ 172 h 374"/>
              <a:gd name="T56" fmla="*/ 1192 w 2632"/>
              <a:gd name="T57" fmla="*/ 168 h 374"/>
              <a:gd name="T58" fmla="*/ 702 w 2632"/>
              <a:gd name="T59" fmla="*/ 158 h 374"/>
              <a:gd name="T60" fmla="*/ 488 w 2632"/>
              <a:gd name="T61" fmla="*/ 164 h 374"/>
              <a:gd name="T62" fmla="*/ 458 w 2632"/>
              <a:gd name="T63" fmla="*/ 172 h 374"/>
              <a:gd name="T64" fmla="*/ 302 w 2632"/>
              <a:gd name="T65" fmla="*/ 190 h 374"/>
              <a:gd name="T66" fmla="*/ 136 w 2632"/>
              <a:gd name="T67" fmla="*/ 188 h 374"/>
              <a:gd name="T68" fmla="*/ 40 w 2632"/>
              <a:gd name="T69" fmla="*/ 170 h 374"/>
              <a:gd name="T70" fmla="*/ 10 w 2632"/>
              <a:gd name="T71" fmla="*/ 156 h 374"/>
              <a:gd name="T72" fmla="*/ 0 w 2632"/>
              <a:gd name="T73" fmla="*/ 136 h 374"/>
              <a:gd name="T74" fmla="*/ 4 w 2632"/>
              <a:gd name="T75" fmla="*/ 120 h 374"/>
              <a:gd name="T76" fmla="*/ 28 w 2632"/>
              <a:gd name="T77" fmla="*/ 98 h 374"/>
              <a:gd name="T78" fmla="*/ 102 w 2632"/>
              <a:gd name="T79" fmla="*/ 78 h 374"/>
              <a:gd name="T80" fmla="*/ 222 w 2632"/>
              <a:gd name="T81" fmla="*/ 70 h 374"/>
              <a:gd name="T82" fmla="*/ 382 w 2632"/>
              <a:gd name="T83" fmla="*/ 78 h 374"/>
              <a:gd name="T84" fmla="*/ 460 w 2632"/>
              <a:gd name="T85" fmla="*/ 92 h 37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632"/>
              <a:gd name="T130" fmla="*/ 0 h 374"/>
              <a:gd name="T131" fmla="*/ 2632 w 2632"/>
              <a:gd name="T132" fmla="*/ 374 h 37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632" h="374">
                <a:moveTo>
                  <a:pt x="472" y="96"/>
                </a:moveTo>
                <a:lnTo>
                  <a:pt x="472" y="96"/>
                </a:lnTo>
                <a:lnTo>
                  <a:pt x="484" y="100"/>
                </a:lnTo>
                <a:lnTo>
                  <a:pt x="510" y="102"/>
                </a:lnTo>
                <a:lnTo>
                  <a:pt x="590" y="106"/>
                </a:lnTo>
                <a:lnTo>
                  <a:pt x="698" y="106"/>
                </a:lnTo>
                <a:lnTo>
                  <a:pt x="820" y="104"/>
                </a:lnTo>
                <a:lnTo>
                  <a:pt x="1058" y="100"/>
                </a:lnTo>
                <a:lnTo>
                  <a:pt x="1192" y="96"/>
                </a:lnTo>
                <a:lnTo>
                  <a:pt x="1204" y="96"/>
                </a:lnTo>
                <a:lnTo>
                  <a:pt x="1220" y="92"/>
                </a:lnTo>
                <a:lnTo>
                  <a:pt x="1254" y="84"/>
                </a:lnTo>
                <a:lnTo>
                  <a:pt x="1292" y="74"/>
                </a:lnTo>
                <a:lnTo>
                  <a:pt x="1334" y="60"/>
                </a:lnTo>
                <a:lnTo>
                  <a:pt x="1376" y="46"/>
                </a:lnTo>
                <a:lnTo>
                  <a:pt x="1416" y="36"/>
                </a:lnTo>
                <a:lnTo>
                  <a:pt x="1452" y="28"/>
                </a:lnTo>
                <a:lnTo>
                  <a:pt x="1466" y="24"/>
                </a:lnTo>
                <a:lnTo>
                  <a:pt x="1480" y="24"/>
                </a:lnTo>
                <a:lnTo>
                  <a:pt x="1694" y="12"/>
                </a:lnTo>
                <a:lnTo>
                  <a:pt x="1874" y="4"/>
                </a:lnTo>
                <a:lnTo>
                  <a:pt x="1968" y="2"/>
                </a:lnTo>
                <a:lnTo>
                  <a:pt x="2056" y="0"/>
                </a:lnTo>
                <a:lnTo>
                  <a:pt x="2124" y="2"/>
                </a:lnTo>
                <a:lnTo>
                  <a:pt x="2194" y="4"/>
                </a:lnTo>
                <a:lnTo>
                  <a:pt x="2330" y="12"/>
                </a:lnTo>
                <a:lnTo>
                  <a:pt x="2436" y="20"/>
                </a:lnTo>
                <a:lnTo>
                  <a:pt x="2488" y="24"/>
                </a:lnTo>
                <a:lnTo>
                  <a:pt x="2498" y="24"/>
                </a:lnTo>
                <a:lnTo>
                  <a:pt x="2510" y="28"/>
                </a:lnTo>
                <a:lnTo>
                  <a:pt x="2534" y="36"/>
                </a:lnTo>
                <a:lnTo>
                  <a:pt x="2558" y="50"/>
                </a:lnTo>
                <a:lnTo>
                  <a:pt x="2580" y="68"/>
                </a:lnTo>
                <a:lnTo>
                  <a:pt x="2600" y="90"/>
                </a:lnTo>
                <a:lnTo>
                  <a:pt x="2610" y="102"/>
                </a:lnTo>
                <a:lnTo>
                  <a:pt x="2618" y="116"/>
                </a:lnTo>
                <a:lnTo>
                  <a:pt x="2624" y="128"/>
                </a:lnTo>
                <a:lnTo>
                  <a:pt x="2628" y="142"/>
                </a:lnTo>
                <a:lnTo>
                  <a:pt x="2630" y="154"/>
                </a:lnTo>
                <a:lnTo>
                  <a:pt x="2632" y="168"/>
                </a:lnTo>
                <a:lnTo>
                  <a:pt x="2632" y="182"/>
                </a:lnTo>
                <a:lnTo>
                  <a:pt x="2628" y="196"/>
                </a:lnTo>
                <a:lnTo>
                  <a:pt x="2624" y="212"/>
                </a:lnTo>
                <a:lnTo>
                  <a:pt x="2620" y="228"/>
                </a:lnTo>
                <a:lnTo>
                  <a:pt x="2606" y="258"/>
                </a:lnTo>
                <a:lnTo>
                  <a:pt x="2588" y="286"/>
                </a:lnTo>
                <a:lnTo>
                  <a:pt x="2576" y="300"/>
                </a:lnTo>
                <a:lnTo>
                  <a:pt x="2566" y="312"/>
                </a:lnTo>
                <a:lnTo>
                  <a:pt x="2554" y="324"/>
                </a:lnTo>
                <a:lnTo>
                  <a:pt x="2540" y="334"/>
                </a:lnTo>
                <a:lnTo>
                  <a:pt x="2528" y="342"/>
                </a:lnTo>
                <a:lnTo>
                  <a:pt x="2514" y="348"/>
                </a:lnTo>
                <a:lnTo>
                  <a:pt x="2502" y="350"/>
                </a:lnTo>
                <a:lnTo>
                  <a:pt x="2488" y="352"/>
                </a:lnTo>
                <a:lnTo>
                  <a:pt x="2432" y="356"/>
                </a:lnTo>
                <a:lnTo>
                  <a:pt x="2324" y="364"/>
                </a:lnTo>
                <a:lnTo>
                  <a:pt x="2192" y="372"/>
                </a:lnTo>
                <a:lnTo>
                  <a:pt x="2122" y="374"/>
                </a:lnTo>
                <a:lnTo>
                  <a:pt x="2056" y="374"/>
                </a:lnTo>
                <a:lnTo>
                  <a:pt x="1970" y="374"/>
                </a:lnTo>
                <a:lnTo>
                  <a:pt x="1880" y="372"/>
                </a:lnTo>
                <a:lnTo>
                  <a:pt x="1788" y="366"/>
                </a:lnTo>
                <a:lnTo>
                  <a:pt x="1700" y="360"/>
                </a:lnTo>
                <a:lnTo>
                  <a:pt x="1622" y="350"/>
                </a:lnTo>
                <a:lnTo>
                  <a:pt x="1556" y="340"/>
                </a:lnTo>
                <a:lnTo>
                  <a:pt x="1530" y="332"/>
                </a:lnTo>
                <a:lnTo>
                  <a:pt x="1508" y="326"/>
                </a:lnTo>
                <a:lnTo>
                  <a:pt x="1490" y="320"/>
                </a:lnTo>
                <a:lnTo>
                  <a:pt x="1480" y="312"/>
                </a:lnTo>
                <a:lnTo>
                  <a:pt x="1450" y="286"/>
                </a:lnTo>
                <a:lnTo>
                  <a:pt x="1414" y="260"/>
                </a:lnTo>
                <a:lnTo>
                  <a:pt x="1376" y="234"/>
                </a:lnTo>
                <a:lnTo>
                  <a:pt x="1336" y="212"/>
                </a:lnTo>
                <a:lnTo>
                  <a:pt x="1296" y="194"/>
                </a:lnTo>
                <a:lnTo>
                  <a:pt x="1258" y="180"/>
                </a:lnTo>
                <a:lnTo>
                  <a:pt x="1222" y="172"/>
                </a:lnTo>
                <a:lnTo>
                  <a:pt x="1206" y="168"/>
                </a:lnTo>
                <a:lnTo>
                  <a:pt x="1192" y="168"/>
                </a:lnTo>
                <a:lnTo>
                  <a:pt x="1056" y="164"/>
                </a:lnTo>
                <a:lnTo>
                  <a:pt x="824" y="158"/>
                </a:lnTo>
                <a:lnTo>
                  <a:pt x="702" y="158"/>
                </a:lnTo>
                <a:lnTo>
                  <a:pt x="594" y="158"/>
                </a:lnTo>
                <a:lnTo>
                  <a:pt x="514" y="162"/>
                </a:lnTo>
                <a:lnTo>
                  <a:pt x="488" y="164"/>
                </a:lnTo>
                <a:lnTo>
                  <a:pt x="472" y="168"/>
                </a:lnTo>
                <a:lnTo>
                  <a:pt x="458" y="172"/>
                </a:lnTo>
                <a:lnTo>
                  <a:pt x="438" y="176"/>
                </a:lnTo>
                <a:lnTo>
                  <a:pt x="378" y="184"/>
                </a:lnTo>
                <a:lnTo>
                  <a:pt x="302" y="190"/>
                </a:lnTo>
                <a:lnTo>
                  <a:pt x="218" y="190"/>
                </a:lnTo>
                <a:lnTo>
                  <a:pt x="176" y="190"/>
                </a:lnTo>
                <a:lnTo>
                  <a:pt x="136" y="188"/>
                </a:lnTo>
                <a:lnTo>
                  <a:pt x="100" y="184"/>
                </a:lnTo>
                <a:lnTo>
                  <a:pt x="68" y="178"/>
                </a:lnTo>
                <a:lnTo>
                  <a:pt x="40" y="170"/>
                </a:lnTo>
                <a:lnTo>
                  <a:pt x="28" y="166"/>
                </a:lnTo>
                <a:lnTo>
                  <a:pt x="18" y="162"/>
                </a:lnTo>
                <a:lnTo>
                  <a:pt x="10" y="156"/>
                </a:lnTo>
                <a:lnTo>
                  <a:pt x="4" y="150"/>
                </a:lnTo>
                <a:lnTo>
                  <a:pt x="2" y="144"/>
                </a:lnTo>
                <a:lnTo>
                  <a:pt x="0" y="136"/>
                </a:lnTo>
                <a:lnTo>
                  <a:pt x="2" y="128"/>
                </a:lnTo>
                <a:lnTo>
                  <a:pt x="4" y="120"/>
                </a:lnTo>
                <a:lnTo>
                  <a:pt x="10" y="112"/>
                </a:lnTo>
                <a:lnTo>
                  <a:pt x="18" y="104"/>
                </a:lnTo>
                <a:lnTo>
                  <a:pt x="28" y="98"/>
                </a:lnTo>
                <a:lnTo>
                  <a:pt x="40" y="94"/>
                </a:lnTo>
                <a:lnTo>
                  <a:pt x="68" y="84"/>
                </a:lnTo>
                <a:lnTo>
                  <a:pt x="102" y="78"/>
                </a:lnTo>
                <a:lnTo>
                  <a:pt x="140" y="74"/>
                </a:lnTo>
                <a:lnTo>
                  <a:pt x="180" y="70"/>
                </a:lnTo>
                <a:lnTo>
                  <a:pt x="222" y="70"/>
                </a:lnTo>
                <a:lnTo>
                  <a:pt x="264" y="70"/>
                </a:lnTo>
                <a:lnTo>
                  <a:pt x="306" y="72"/>
                </a:lnTo>
                <a:lnTo>
                  <a:pt x="382" y="78"/>
                </a:lnTo>
                <a:lnTo>
                  <a:pt x="414" y="82"/>
                </a:lnTo>
                <a:lnTo>
                  <a:pt x="442" y="86"/>
                </a:lnTo>
                <a:lnTo>
                  <a:pt x="460" y="92"/>
                </a:lnTo>
                <a:lnTo>
                  <a:pt x="472" y="96"/>
                </a:lnTo>
                <a:close/>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8" name="Rectangle 247"/>
          <p:cNvSpPr>
            <a:spLocks noChangeArrowheads="1"/>
          </p:cNvSpPr>
          <p:nvPr/>
        </p:nvSpPr>
        <p:spPr bwMode="auto">
          <a:xfrm>
            <a:off x="4466432" y="2648893"/>
            <a:ext cx="2993873" cy="406056"/>
          </a:xfrm>
          <a:prstGeom prst="rect">
            <a:avLst/>
          </a:prstGeom>
          <a:solidFill>
            <a:srgbClr val="00FFF2"/>
          </a:solidFill>
          <a:ln w="4">
            <a:solidFill>
              <a:srgbClr val="000000"/>
            </a:solidFill>
            <a:miter lim="800000"/>
          </a:ln>
        </p:spPr>
        <p:txBody>
          <a:bodyPr/>
          <a:lstStyle/>
          <a:p>
            <a:pPr eaLnBrk="1" hangingPunct="1"/>
            <a:endParaRPr lang="zh-CN" altLang="zh-CN" sz="1800"/>
          </a:p>
        </p:txBody>
      </p:sp>
      <p:sp>
        <p:nvSpPr>
          <p:cNvPr id="9" name="Rectangle 321"/>
          <p:cNvSpPr>
            <a:spLocks noChangeArrowheads="1"/>
          </p:cNvSpPr>
          <p:nvPr/>
        </p:nvSpPr>
        <p:spPr bwMode="auto">
          <a:xfrm>
            <a:off x="4115950" y="4081165"/>
            <a:ext cx="608064" cy="541408"/>
          </a:xfrm>
          <a:prstGeom prst="rect">
            <a:avLst/>
          </a:prstGeom>
          <a:solidFill>
            <a:srgbClr val="00FF00"/>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ea typeface="+mn-ea"/>
              </a:rPr>
              <a:t>NS</a:t>
            </a:r>
            <a:endParaRPr lang="zh-CN" altLang="zh-CN" b="1" i="1" dirty="0">
              <a:solidFill>
                <a:schemeClr val="tx1"/>
              </a:solidFill>
              <a:effectLst>
                <a:outerShdw blurRad="38100" dist="38100" dir="2700000" algn="tl">
                  <a:srgbClr val="000000">
                    <a:alpha val="43137"/>
                  </a:srgbClr>
                </a:outerShdw>
              </a:effectLst>
              <a:latin typeface="Candara" panose="020E0502030303020204" pitchFamily="34" charset="0"/>
              <a:ea typeface="+mn-ea"/>
            </a:endParaRPr>
          </a:p>
        </p:txBody>
      </p:sp>
      <p:sp>
        <p:nvSpPr>
          <p:cNvPr id="10" name="Line 339"/>
          <p:cNvSpPr>
            <a:spLocks noChangeShapeType="1"/>
          </p:cNvSpPr>
          <p:nvPr/>
        </p:nvSpPr>
        <p:spPr bwMode="auto">
          <a:xfrm flipH="1" flipV="1">
            <a:off x="2122850" y="3626435"/>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Freeform 340"/>
          <p:cNvSpPr/>
          <p:nvPr/>
        </p:nvSpPr>
        <p:spPr bwMode="auto">
          <a:xfrm>
            <a:off x="2093291" y="3581317"/>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12" name="Line 341"/>
          <p:cNvSpPr>
            <a:spLocks noChangeShapeType="1"/>
          </p:cNvSpPr>
          <p:nvPr/>
        </p:nvSpPr>
        <p:spPr bwMode="auto">
          <a:xfrm flipV="1">
            <a:off x="2224194" y="3626435"/>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Freeform 342"/>
          <p:cNvSpPr/>
          <p:nvPr/>
        </p:nvSpPr>
        <p:spPr bwMode="auto">
          <a:xfrm>
            <a:off x="2274866" y="3581317"/>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14" name="Line 343"/>
          <p:cNvSpPr>
            <a:spLocks noChangeShapeType="1"/>
          </p:cNvSpPr>
          <p:nvPr/>
        </p:nvSpPr>
        <p:spPr bwMode="auto">
          <a:xfrm flipH="1" flipV="1">
            <a:off x="2426882" y="3626435"/>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Freeform 344"/>
          <p:cNvSpPr/>
          <p:nvPr/>
        </p:nvSpPr>
        <p:spPr bwMode="auto">
          <a:xfrm>
            <a:off x="2397324" y="3581317"/>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16" name="Line 345"/>
          <p:cNvSpPr>
            <a:spLocks noChangeShapeType="1"/>
          </p:cNvSpPr>
          <p:nvPr/>
        </p:nvSpPr>
        <p:spPr bwMode="auto">
          <a:xfrm flipV="1">
            <a:off x="2528226" y="3626435"/>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Freeform 346"/>
          <p:cNvSpPr/>
          <p:nvPr/>
        </p:nvSpPr>
        <p:spPr bwMode="auto">
          <a:xfrm>
            <a:off x="2578898" y="3581317"/>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18" name="Line 347"/>
          <p:cNvSpPr>
            <a:spLocks noChangeShapeType="1"/>
          </p:cNvSpPr>
          <p:nvPr/>
        </p:nvSpPr>
        <p:spPr bwMode="auto">
          <a:xfrm flipH="1" flipV="1">
            <a:off x="2730914" y="3626435"/>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Freeform 348"/>
          <p:cNvSpPr/>
          <p:nvPr/>
        </p:nvSpPr>
        <p:spPr bwMode="auto">
          <a:xfrm>
            <a:off x="2701356" y="3581317"/>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20" name="Line 349"/>
          <p:cNvSpPr>
            <a:spLocks noChangeShapeType="1"/>
          </p:cNvSpPr>
          <p:nvPr/>
        </p:nvSpPr>
        <p:spPr bwMode="auto">
          <a:xfrm flipV="1">
            <a:off x="2832259" y="3491083"/>
            <a:ext cx="228024" cy="255665"/>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Freeform 350"/>
          <p:cNvSpPr/>
          <p:nvPr/>
        </p:nvSpPr>
        <p:spPr bwMode="auto">
          <a:xfrm>
            <a:off x="3034947" y="3449725"/>
            <a:ext cx="59117" cy="63916"/>
          </a:xfrm>
          <a:custGeom>
            <a:avLst/>
            <a:gdLst>
              <a:gd name="T0" fmla="*/ 14 w 28"/>
              <a:gd name="T1" fmla="*/ 12 h 34"/>
              <a:gd name="T2" fmla="*/ 14 w 28"/>
              <a:gd name="T3" fmla="*/ 12 h 34"/>
              <a:gd name="T4" fmla="*/ 0 w 28"/>
              <a:gd name="T5" fmla="*/ 22 h 34"/>
              <a:gd name="T6" fmla="*/ 16 w 28"/>
              <a:gd name="T7" fmla="*/ 34 h 34"/>
              <a:gd name="T8" fmla="*/ 16 w 28"/>
              <a:gd name="T9" fmla="*/ 34 h 34"/>
              <a:gd name="T10" fmla="*/ 22 w 28"/>
              <a:gd name="T11" fmla="*/ 18 h 34"/>
              <a:gd name="T12" fmla="*/ 22 w 28"/>
              <a:gd name="T13" fmla="*/ 18 h 34"/>
              <a:gd name="T14" fmla="*/ 28 w 28"/>
              <a:gd name="T15" fmla="*/ 0 h 34"/>
              <a:gd name="T16" fmla="*/ 28 w 28"/>
              <a:gd name="T17" fmla="*/ 0 h 34"/>
              <a:gd name="T18" fmla="*/ 14 w 28"/>
              <a:gd name="T19" fmla="*/ 12 h 34"/>
              <a:gd name="T20" fmla="*/ 14 w 28"/>
              <a:gd name="T21" fmla="*/ 12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34"/>
              <a:gd name="T35" fmla="*/ 28 w 28"/>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34">
                <a:moveTo>
                  <a:pt x="14" y="12"/>
                </a:moveTo>
                <a:lnTo>
                  <a:pt x="14" y="12"/>
                </a:lnTo>
                <a:lnTo>
                  <a:pt x="0" y="22"/>
                </a:lnTo>
                <a:lnTo>
                  <a:pt x="16" y="34"/>
                </a:lnTo>
                <a:lnTo>
                  <a:pt x="22" y="18"/>
                </a:lnTo>
                <a:lnTo>
                  <a:pt x="28" y="0"/>
                </a:lnTo>
                <a:lnTo>
                  <a:pt x="14"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22" name="Line 351"/>
          <p:cNvSpPr>
            <a:spLocks noChangeShapeType="1"/>
          </p:cNvSpPr>
          <p:nvPr/>
        </p:nvSpPr>
        <p:spPr bwMode="auto">
          <a:xfrm flipH="1" flipV="1">
            <a:off x="3034947" y="3085027"/>
            <a:ext cx="76008" cy="255665"/>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 name="Freeform 352"/>
          <p:cNvSpPr/>
          <p:nvPr/>
        </p:nvSpPr>
        <p:spPr bwMode="auto">
          <a:xfrm>
            <a:off x="3018056" y="3036150"/>
            <a:ext cx="42227" cy="67676"/>
          </a:xfrm>
          <a:custGeom>
            <a:avLst/>
            <a:gdLst>
              <a:gd name="T0" fmla="*/ 2 w 20"/>
              <a:gd name="T1" fmla="*/ 18 h 36"/>
              <a:gd name="T2" fmla="*/ 2 w 20"/>
              <a:gd name="T3" fmla="*/ 18 h 36"/>
              <a:gd name="T4" fmla="*/ 0 w 20"/>
              <a:gd name="T5" fmla="*/ 36 h 36"/>
              <a:gd name="T6" fmla="*/ 20 w 20"/>
              <a:gd name="T7" fmla="*/ 30 h 36"/>
              <a:gd name="T8" fmla="*/ 20 w 20"/>
              <a:gd name="T9" fmla="*/ 30 h 36"/>
              <a:gd name="T10" fmla="*/ 10 w 20"/>
              <a:gd name="T11" fmla="*/ 16 h 36"/>
              <a:gd name="T12" fmla="*/ 10 w 20"/>
              <a:gd name="T13" fmla="*/ 16 h 36"/>
              <a:gd name="T14" fmla="*/ 2 w 20"/>
              <a:gd name="T15" fmla="*/ 0 h 36"/>
              <a:gd name="T16" fmla="*/ 2 w 20"/>
              <a:gd name="T17" fmla="*/ 0 h 36"/>
              <a:gd name="T18" fmla="*/ 2 w 20"/>
              <a:gd name="T19" fmla="*/ 18 h 36"/>
              <a:gd name="T20" fmla="*/ 2 w 20"/>
              <a:gd name="T21" fmla="*/ 18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36"/>
              <a:gd name="T35" fmla="*/ 20 w 20"/>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36">
                <a:moveTo>
                  <a:pt x="2" y="18"/>
                </a:moveTo>
                <a:lnTo>
                  <a:pt x="2" y="18"/>
                </a:lnTo>
                <a:lnTo>
                  <a:pt x="0" y="36"/>
                </a:lnTo>
                <a:lnTo>
                  <a:pt x="20" y="30"/>
                </a:lnTo>
                <a:lnTo>
                  <a:pt x="10" y="16"/>
                </a:lnTo>
                <a:lnTo>
                  <a:pt x="2" y="0"/>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24" name="Line 353"/>
          <p:cNvSpPr>
            <a:spLocks noChangeShapeType="1"/>
          </p:cNvSpPr>
          <p:nvPr/>
        </p:nvSpPr>
        <p:spPr bwMode="auto">
          <a:xfrm flipV="1">
            <a:off x="2072178" y="3355731"/>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Freeform 354"/>
          <p:cNvSpPr/>
          <p:nvPr/>
        </p:nvSpPr>
        <p:spPr bwMode="auto">
          <a:xfrm>
            <a:off x="2122850" y="3310614"/>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26" name="Line 355"/>
          <p:cNvSpPr>
            <a:spLocks noChangeShapeType="1"/>
          </p:cNvSpPr>
          <p:nvPr/>
        </p:nvSpPr>
        <p:spPr bwMode="auto">
          <a:xfrm flipH="1" flipV="1">
            <a:off x="2274866" y="3355731"/>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Freeform 356"/>
          <p:cNvSpPr/>
          <p:nvPr/>
        </p:nvSpPr>
        <p:spPr bwMode="auto">
          <a:xfrm>
            <a:off x="2245307" y="3310614"/>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28" name="Line 357"/>
          <p:cNvSpPr>
            <a:spLocks noChangeShapeType="1"/>
          </p:cNvSpPr>
          <p:nvPr/>
        </p:nvSpPr>
        <p:spPr bwMode="auto">
          <a:xfrm flipV="1">
            <a:off x="2376210" y="3355731"/>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Freeform 358"/>
          <p:cNvSpPr/>
          <p:nvPr/>
        </p:nvSpPr>
        <p:spPr bwMode="auto">
          <a:xfrm>
            <a:off x="2426882" y="3310614"/>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30" name="Line 359"/>
          <p:cNvSpPr>
            <a:spLocks noChangeShapeType="1"/>
          </p:cNvSpPr>
          <p:nvPr/>
        </p:nvSpPr>
        <p:spPr bwMode="auto">
          <a:xfrm flipH="1" flipV="1">
            <a:off x="2578898" y="3355731"/>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Freeform 360"/>
          <p:cNvSpPr/>
          <p:nvPr/>
        </p:nvSpPr>
        <p:spPr bwMode="auto">
          <a:xfrm>
            <a:off x="2549340" y="3310614"/>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32" name="Line 361"/>
          <p:cNvSpPr>
            <a:spLocks noChangeShapeType="1"/>
          </p:cNvSpPr>
          <p:nvPr/>
        </p:nvSpPr>
        <p:spPr bwMode="auto">
          <a:xfrm flipV="1">
            <a:off x="2680242" y="3355731"/>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Freeform 362"/>
          <p:cNvSpPr/>
          <p:nvPr/>
        </p:nvSpPr>
        <p:spPr bwMode="auto">
          <a:xfrm>
            <a:off x="2730914" y="3310614"/>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34" name="Line 363"/>
          <p:cNvSpPr>
            <a:spLocks noChangeShapeType="1"/>
          </p:cNvSpPr>
          <p:nvPr/>
        </p:nvSpPr>
        <p:spPr bwMode="auto">
          <a:xfrm flipH="1" flipV="1">
            <a:off x="2122850"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Freeform 364"/>
          <p:cNvSpPr/>
          <p:nvPr/>
        </p:nvSpPr>
        <p:spPr bwMode="auto">
          <a:xfrm>
            <a:off x="2093291" y="3039910"/>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36" name="Line 365"/>
          <p:cNvSpPr>
            <a:spLocks noChangeShapeType="1"/>
          </p:cNvSpPr>
          <p:nvPr/>
        </p:nvSpPr>
        <p:spPr bwMode="auto">
          <a:xfrm flipV="1">
            <a:off x="2224194"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 name="Freeform 366"/>
          <p:cNvSpPr/>
          <p:nvPr/>
        </p:nvSpPr>
        <p:spPr bwMode="auto">
          <a:xfrm>
            <a:off x="2274866" y="3039910"/>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38" name="Line 367"/>
          <p:cNvSpPr>
            <a:spLocks noChangeShapeType="1"/>
          </p:cNvSpPr>
          <p:nvPr/>
        </p:nvSpPr>
        <p:spPr bwMode="auto">
          <a:xfrm flipH="1" flipV="1">
            <a:off x="2426882"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 name="Freeform 368"/>
          <p:cNvSpPr/>
          <p:nvPr/>
        </p:nvSpPr>
        <p:spPr bwMode="auto">
          <a:xfrm>
            <a:off x="2397324" y="3039910"/>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40" name="Line 369"/>
          <p:cNvSpPr>
            <a:spLocks noChangeShapeType="1"/>
          </p:cNvSpPr>
          <p:nvPr/>
        </p:nvSpPr>
        <p:spPr bwMode="auto">
          <a:xfrm flipV="1">
            <a:off x="2528226"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 name="Freeform 370"/>
          <p:cNvSpPr/>
          <p:nvPr/>
        </p:nvSpPr>
        <p:spPr bwMode="auto">
          <a:xfrm>
            <a:off x="2578898" y="3039910"/>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42" name="Line 371"/>
          <p:cNvSpPr>
            <a:spLocks noChangeShapeType="1"/>
          </p:cNvSpPr>
          <p:nvPr/>
        </p:nvSpPr>
        <p:spPr bwMode="auto">
          <a:xfrm flipH="1" flipV="1">
            <a:off x="2730914"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Freeform 372"/>
          <p:cNvSpPr/>
          <p:nvPr/>
        </p:nvSpPr>
        <p:spPr bwMode="auto">
          <a:xfrm>
            <a:off x="2701356" y="3039910"/>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44" name="Line 373"/>
          <p:cNvSpPr>
            <a:spLocks noChangeShapeType="1"/>
          </p:cNvSpPr>
          <p:nvPr/>
        </p:nvSpPr>
        <p:spPr bwMode="auto">
          <a:xfrm flipV="1">
            <a:off x="2832259"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Freeform 374"/>
          <p:cNvSpPr/>
          <p:nvPr/>
        </p:nvSpPr>
        <p:spPr bwMode="auto">
          <a:xfrm>
            <a:off x="2882931" y="3039910"/>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46" name="Freeform 375"/>
          <p:cNvSpPr/>
          <p:nvPr/>
        </p:nvSpPr>
        <p:spPr bwMode="auto">
          <a:xfrm>
            <a:off x="3051837" y="3325653"/>
            <a:ext cx="152016" cy="135352"/>
          </a:xfrm>
          <a:custGeom>
            <a:avLst/>
            <a:gdLst>
              <a:gd name="T0" fmla="*/ 36 w 72"/>
              <a:gd name="T1" fmla="*/ 0 h 72"/>
              <a:gd name="T2" fmla="*/ 36 w 72"/>
              <a:gd name="T3" fmla="*/ 0 h 72"/>
              <a:gd name="T4" fmla="*/ 28 w 72"/>
              <a:gd name="T5" fmla="*/ 0 h 72"/>
              <a:gd name="T6" fmla="*/ 22 w 72"/>
              <a:gd name="T7" fmla="*/ 2 h 72"/>
              <a:gd name="T8" fmla="*/ 16 w 72"/>
              <a:gd name="T9" fmla="*/ 6 h 72"/>
              <a:gd name="T10" fmla="*/ 10 w 72"/>
              <a:gd name="T11" fmla="*/ 10 h 72"/>
              <a:gd name="T12" fmla="*/ 6 w 72"/>
              <a:gd name="T13" fmla="*/ 16 h 72"/>
              <a:gd name="T14" fmla="*/ 2 w 72"/>
              <a:gd name="T15" fmla="*/ 22 h 72"/>
              <a:gd name="T16" fmla="*/ 0 w 72"/>
              <a:gd name="T17" fmla="*/ 28 h 72"/>
              <a:gd name="T18" fmla="*/ 0 w 72"/>
              <a:gd name="T19" fmla="*/ 36 h 72"/>
              <a:gd name="T20" fmla="*/ 0 w 72"/>
              <a:gd name="T21" fmla="*/ 36 h 72"/>
              <a:gd name="T22" fmla="*/ 0 w 72"/>
              <a:gd name="T23" fmla="*/ 44 h 72"/>
              <a:gd name="T24" fmla="*/ 2 w 72"/>
              <a:gd name="T25" fmla="*/ 50 h 72"/>
              <a:gd name="T26" fmla="*/ 6 w 72"/>
              <a:gd name="T27" fmla="*/ 56 h 72"/>
              <a:gd name="T28" fmla="*/ 10 w 72"/>
              <a:gd name="T29" fmla="*/ 62 h 72"/>
              <a:gd name="T30" fmla="*/ 16 w 72"/>
              <a:gd name="T31" fmla="*/ 66 h 72"/>
              <a:gd name="T32" fmla="*/ 22 w 72"/>
              <a:gd name="T33" fmla="*/ 70 h 72"/>
              <a:gd name="T34" fmla="*/ 28 w 72"/>
              <a:gd name="T35" fmla="*/ 72 h 72"/>
              <a:gd name="T36" fmla="*/ 36 w 72"/>
              <a:gd name="T37" fmla="*/ 72 h 72"/>
              <a:gd name="T38" fmla="*/ 36 w 72"/>
              <a:gd name="T39" fmla="*/ 72 h 72"/>
              <a:gd name="T40" fmla="*/ 44 w 72"/>
              <a:gd name="T41" fmla="*/ 72 h 72"/>
              <a:gd name="T42" fmla="*/ 50 w 72"/>
              <a:gd name="T43" fmla="*/ 70 h 72"/>
              <a:gd name="T44" fmla="*/ 56 w 72"/>
              <a:gd name="T45" fmla="*/ 66 h 72"/>
              <a:gd name="T46" fmla="*/ 62 w 72"/>
              <a:gd name="T47" fmla="*/ 62 h 72"/>
              <a:gd name="T48" fmla="*/ 66 w 72"/>
              <a:gd name="T49" fmla="*/ 56 h 72"/>
              <a:gd name="T50" fmla="*/ 70 w 72"/>
              <a:gd name="T51" fmla="*/ 50 h 72"/>
              <a:gd name="T52" fmla="*/ 72 w 72"/>
              <a:gd name="T53" fmla="*/ 44 h 72"/>
              <a:gd name="T54" fmla="*/ 72 w 72"/>
              <a:gd name="T55" fmla="*/ 36 h 72"/>
              <a:gd name="T56" fmla="*/ 72 w 72"/>
              <a:gd name="T57" fmla="*/ 36 h 72"/>
              <a:gd name="T58" fmla="*/ 72 w 72"/>
              <a:gd name="T59" fmla="*/ 28 h 72"/>
              <a:gd name="T60" fmla="*/ 70 w 72"/>
              <a:gd name="T61" fmla="*/ 22 h 72"/>
              <a:gd name="T62" fmla="*/ 66 w 72"/>
              <a:gd name="T63" fmla="*/ 16 h 72"/>
              <a:gd name="T64" fmla="*/ 62 w 72"/>
              <a:gd name="T65" fmla="*/ 10 h 72"/>
              <a:gd name="T66" fmla="*/ 56 w 72"/>
              <a:gd name="T67" fmla="*/ 6 h 72"/>
              <a:gd name="T68" fmla="*/ 50 w 72"/>
              <a:gd name="T69" fmla="*/ 2 h 72"/>
              <a:gd name="T70" fmla="*/ 44 w 72"/>
              <a:gd name="T71" fmla="*/ 0 h 72"/>
              <a:gd name="T72" fmla="*/ 36 w 72"/>
              <a:gd name="T73" fmla="*/ 0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2"/>
              <a:gd name="T112" fmla="*/ 0 h 72"/>
              <a:gd name="T113" fmla="*/ 72 w 72"/>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2" h="72">
                <a:moveTo>
                  <a:pt x="36" y="0"/>
                </a:moveTo>
                <a:lnTo>
                  <a:pt x="36" y="0"/>
                </a:lnTo>
                <a:lnTo>
                  <a:pt x="28" y="0"/>
                </a:lnTo>
                <a:lnTo>
                  <a:pt x="22" y="2"/>
                </a:lnTo>
                <a:lnTo>
                  <a:pt x="16" y="6"/>
                </a:lnTo>
                <a:lnTo>
                  <a:pt x="10" y="10"/>
                </a:lnTo>
                <a:lnTo>
                  <a:pt x="6" y="16"/>
                </a:lnTo>
                <a:lnTo>
                  <a:pt x="2" y="22"/>
                </a:lnTo>
                <a:lnTo>
                  <a:pt x="0" y="28"/>
                </a:lnTo>
                <a:lnTo>
                  <a:pt x="0" y="36"/>
                </a:lnTo>
                <a:lnTo>
                  <a:pt x="0" y="44"/>
                </a:lnTo>
                <a:lnTo>
                  <a:pt x="2" y="50"/>
                </a:lnTo>
                <a:lnTo>
                  <a:pt x="6" y="56"/>
                </a:lnTo>
                <a:lnTo>
                  <a:pt x="10" y="62"/>
                </a:lnTo>
                <a:lnTo>
                  <a:pt x="16" y="66"/>
                </a:lnTo>
                <a:lnTo>
                  <a:pt x="22" y="70"/>
                </a:lnTo>
                <a:lnTo>
                  <a:pt x="28" y="72"/>
                </a:lnTo>
                <a:lnTo>
                  <a:pt x="36" y="72"/>
                </a:lnTo>
                <a:lnTo>
                  <a:pt x="44" y="72"/>
                </a:lnTo>
                <a:lnTo>
                  <a:pt x="50" y="70"/>
                </a:lnTo>
                <a:lnTo>
                  <a:pt x="56" y="66"/>
                </a:lnTo>
                <a:lnTo>
                  <a:pt x="62" y="62"/>
                </a:lnTo>
                <a:lnTo>
                  <a:pt x="66" y="56"/>
                </a:lnTo>
                <a:lnTo>
                  <a:pt x="70" y="50"/>
                </a:lnTo>
                <a:lnTo>
                  <a:pt x="72" y="44"/>
                </a:lnTo>
                <a:lnTo>
                  <a:pt x="72" y="36"/>
                </a:lnTo>
                <a:lnTo>
                  <a:pt x="72" y="28"/>
                </a:lnTo>
                <a:lnTo>
                  <a:pt x="70" y="22"/>
                </a:lnTo>
                <a:lnTo>
                  <a:pt x="66" y="16"/>
                </a:lnTo>
                <a:lnTo>
                  <a:pt x="62" y="10"/>
                </a:lnTo>
                <a:lnTo>
                  <a:pt x="56" y="6"/>
                </a:lnTo>
                <a:lnTo>
                  <a:pt x="50" y="2"/>
                </a:lnTo>
                <a:lnTo>
                  <a:pt x="44" y="0"/>
                </a:lnTo>
                <a:lnTo>
                  <a:pt x="36" y="0"/>
                </a:lnTo>
                <a:close/>
              </a:path>
            </a:pathLst>
          </a:custGeom>
          <a:solidFill>
            <a:srgbClr val="66FF66"/>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47" name="Freeform 376"/>
          <p:cNvSpPr/>
          <p:nvPr/>
        </p:nvSpPr>
        <p:spPr bwMode="auto">
          <a:xfrm>
            <a:off x="3051837" y="3325653"/>
            <a:ext cx="152016" cy="135352"/>
          </a:xfrm>
          <a:custGeom>
            <a:avLst/>
            <a:gdLst>
              <a:gd name="T0" fmla="*/ 36 w 72"/>
              <a:gd name="T1" fmla="*/ 0 h 72"/>
              <a:gd name="T2" fmla="*/ 36 w 72"/>
              <a:gd name="T3" fmla="*/ 0 h 72"/>
              <a:gd name="T4" fmla="*/ 28 w 72"/>
              <a:gd name="T5" fmla="*/ 0 h 72"/>
              <a:gd name="T6" fmla="*/ 22 w 72"/>
              <a:gd name="T7" fmla="*/ 2 h 72"/>
              <a:gd name="T8" fmla="*/ 16 w 72"/>
              <a:gd name="T9" fmla="*/ 6 h 72"/>
              <a:gd name="T10" fmla="*/ 10 w 72"/>
              <a:gd name="T11" fmla="*/ 10 h 72"/>
              <a:gd name="T12" fmla="*/ 6 w 72"/>
              <a:gd name="T13" fmla="*/ 16 h 72"/>
              <a:gd name="T14" fmla="*/ 2 w 72"/>
              <a:gd name="T15" fmla="*/ 22 h 72"/>
              <a:gd name="T16" fmla="*/ 0 w 72"/>
              <a:gd name="T17" fmla="*/ 28 h 72"/>
              <a:gd name="T18" fmla="*/ 0 w 72"/>
              <a:gd name="T19" fmla="*/ 36 h 72"/>
              <a:gd name="T20" fmla="*/ 0 w 72"/>
              <a:gd name="T21" fmla="*/ 36 h 72"/>
              <a:gd name="T22" fmla="*/ 0 w 72"/>
              <a:gd name="T23" fmla="*/ 44 h 72"/>
              <a:gd name="T24" fmla="*/ 2 w 72"/>
              <a:gd name="T25" fmla="*/ 50 h 72"/>
              <a:gd name="T26" fmla="*/ 6 w 72"/>
              <a:gd name="T27" fmla="*/ 56 h 72"/>
              <a:gd name="T28" fmla="*/ 10 w 72"/>
              <a:gd name="T29" fmla="*/ 62 h 72"/>
              <a:gd name="T30" fmla="*/ 16 w 72"/>
              <a:gd name="T31" fmla="*/ 66 h 72"/>
              <a:gd name="T32" fmla="*/ 22 w 72"/>
              <a:gd name="T33" fmla="*/ 70 h 72"/>
              <a:gd name="T34" fmla="*/ 28 w 72"/>
              <a:gd name="T35" fmla="*/ 72 h 72"/>
              <a:gd name="T36" fmla="*/ 36 w 72"/>
              <a:gd name="T37" fmla="*/ 72 h 72"/>
              <a:gd name="T38" fmla="*/ 36 w 72"/>
              <a:gd name="T39" fmla="*/ 72 h 72"/>
              <a:gd name="T40" fmla="*/ 44 w 72"/>
              <a:gd name="T41" fmla="*/ 72 h 72"/>
              <a:gd name="T42" fmla="*/ 50 w 72"/>
              <a:gd name="T43" fmla="*/ 70 h 72"/>
              <a:gd name="T44" fmla="*/ 56 w 72"/>
              <a:gd name="T45" fmla="*/ 66 h 72"/>
              <a:gd name="T46" fmla="*/ 62 w 72"/>
              <a:gd name="T47" fmla="*/ 62 h 72"/>
              <a:gd name="T48" fmla="*/ 66 w 72"/>
              <a:gd name="T49" fmla="*/ 56 h 72"/>
              <a:gd name="T50" fmla="*/ 70 w 72"/>
              <a:gd name="T51" fmla="*/ 50 h 72"/>
              <a:gd name="T52" fmla="*/ 72 w 72"/>
              <a:gd name="T53" fmla="*/ 44 h 72"/>
              <a:gd name="T54" fmla="*/ 72 w 72"/>
              <a:gd name="T55" fmla="*/ 36 h 72"/>
              <a:gd name="T56" fmla="*/ 72 w 72"/>
              <a:gd name="T57" fmla="*/ 36 h 72"/>
              <a:gd name="T58" fmla="*/ 72 w 72"/>
              <a:gd name="T59" fmla="*/ 28 h 72"/>
              <a:gd name="T60" fmla="*/ 70 w 72"/>
              <a:gd name="T61" fmla="*/ 22 h 72"/>
              <a:gd name="T62" fmla="*/ 66 w 72"/>
              <a:gd name="T63" fmla="*/ 16 h 72"/>
              <a:gd name="T64" fmla="*/ 62 w 72"/>
              <a:gd name="T65" fmla="*/ 10 h 72"/>
              <a:gd name="T66" fmla="*/ 56 w 72"/>
              <a:gd name="T67" fmla="*/ 6 h 72"/>
              <a:gd name="T68" fmla="*/ 50 w 72"/>
              <a:gd name="T69" fmla="*/ 2 h 72"/>
              <a:gd name="T70" fmla="*/ 44 w 72"/>
              <a:gd name="T71" fmla="*/ 0 h 72"/>
              <a:gd name="T72" fmla="*/ 36 w 72"/>
              <a:gd name="T73" fmla="*/ 0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2"/>
              <a:gd name="T112" fmla="*/ 0 h 72"/>
              <a:gd name="T113" fmla="*/ 72 w 72"/>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2" h="72">
                <a:moveTo>
                  <a:pt x="36" y="0"/>
                </a:moveTo>
                <a:lnTo>
                  <a:pt x="36" y="0"/>
                </a:lnTo>
                <a:lnTo>
                  <a:pt x="28" y="0"/>
                </a:lnTo>
                <a:lnTo>
                  <a:pt x="22" y="2"/>
                </a:lnTo>
                <a:lnTo>
                  <a:pt x="16" y="6"/>
                </a:lnTo>
                <a:lnTo>
                  <a:pt x="10" y="10"/>
                </a:lnTo>
                <a:lnTo>
                  <a:pt x="6" y="16"/>
                </a:lnTo>
                <a:lnTo>
                  <a:pt x="2" y="22"/>
                </a:lnTo>
                <a:lnTo>
                  <a:pt x="0" y="28"/>
                </a:lnTo>
                <a:lnTo>
                  <a:pt x="0" y="36"/>
                </a:lnTo>
                <a:lnTo>
                  <a:pt x="0" y="44"/>
                </a:lnTo>
                <a:lnTo>
                  <a:pt x="2" y="50"/>
                </a:lnTo>
                <a:lnTo>
                  <a:pt x="6" y="56"/>
                </a:lnTo>
                <a:lnTo>
                  <a:pt x="10" y="62"/>
                </a:lnTo>
                <a:lnTo>
                  <a:pt x="16" y="66"/>
                </a:lnTo>
                <a:lnTo>
                  <a:pt x="22" y="70"/>
                </a:lnTo>
                <a:lnTo>
                  <a:pt x="28" y="72"/>
                </a:lnTo>
                <a:lnTo>
                  <a:pt x="36" y="72"/>
                </a:lnTo>
                <a:lnTo>
                  <a:pt x="44" y="72"/>
                </a:lnTo>
                <a:lnTo>
                  <a:pt x="50" y="70"/>
                </a:lnTo>
                <a:lnTo>
                  <a:pt x="56" y="66"/>
                </a:lnTo>
                <a:lnTo>
                  <a:pt x="62" y="62"/>
                </a:lnTo>
                <a:lnTo>
                  <a:pt x="66" y="56"/>
                </a:lnTo>
                <a:lnTo>
                  <a:pt x="70" y="50"/>
                </a:lnTo>
                <a:lnTo>
                  <a:pt x="72" y="44"/>
                </a:lnTo>
                <a:lnTo>
                  <a:pt x="72" y="36"/>
                </a:lnTo>
                <a:lnTo>
                  <a:pt x="72" y="28"/>
                </a:lnTo>
                <a:lnTo>
                  <a:pt x="70" y="22"/>
                </a:lnTo>
                <a:lnTo>
                  <a:pt x="66" y="16"/>
                </a:lnTo>
                <a:lnTo>
                  <a:pt x="62" y="10"/>
                </a:lnTo>
                <a:lnTo>
                  <a:pt x="56" y="6"/>
                </a:lnTo>
                <a:lnTo>
                  <a:pt x="50" y="2"/>
                </a:lnTo>
                <a:lnTo>
                  <a:pt x="44" y="0"/>
                </a:lnTo>
                <a:lnTo>
                  <a:pt x="36" y="0"/>
                </a:lnTo>
              </a:path>
            </a:pathLst>
          </a:custGeom>
          <a:noFill/>
          <a:ln w="4">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48" name="Freeform 377"/>
          <p:cNvSpPr/>
          <p:nvPr/>
        </p:nvSpPr>
        <p:spPr bwMode="auto">
          <a:xfrm>
            <a:off x="1987725" y="3461005"/>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FF00"/>
          </a:solidFill>
          <a:ln w="4">
            <a:solidFill>
              <a:srgbClr val="000000"/>
            </a:solidFill>
            <a:round/>
          </a:ln>
        </p:spPr>
        <p:txBody>
          <a:bodyPr/>
          <a:lstStyle/>
          <a:p>
            <a:pPr eaLnBrk="1" hangingPunct="1"/>
            <a:endParaRPr lang="zh-CN" altLang="zh-CN" sz="1800"/>
          </a:p>
        </p:txBody>
      </p:sp>
      <p:sp>
        <p:nvSpPr>
          <p:cNvPr id="49" name="Freeform 378"/>
          <p:cNvSpPr/>
          <p:nvPr/>
        </p:nvSpPr>
        <p:spPr bwMode="auto">
          <a:xfrm>
            <a:off x="2291757" y="3461005"/>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FF00"/>
          </a:solidFill>
          <a:ln w="4">
            <a:solidFill>
              <a:srgbClr val="000000"/>
            </a:solidFill>
            <a:round/>
          </a:ln>
        </p:spPr>
        <p:txBody>
          <a:bodyPr/>
          <a:lstStyle/>
          <a:p>
            <a:pPr eaLnBrk="1" hangingPunct="1"/>
            <a:endParaRPr lang="zh-CN" altLang="zh-CN" sz="1800"/>
          </a:p>
        </p:txBody>
      </p:sp>
      <p:sp>
        <p:nvSpPr>
          <p:cNvPr id="50" name="Freeform 379"/>
          <p:cNvSpPr/>
          <p:nvPr/>
        </p:nvSpPr>
        <p:spPr bwMode="auto">
          <a:xfrm>
            <a:off x="2595789" y="3461005"/>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FF00"/>
          </a:solidFill>
          <a:ln w="4">
            <a:solidFill>
              <a:srgbClr val="000000"/>
            </a:solidFill>
            <a:round/>
          </a:ln>
        </p:spPr>
        <p:txBody>
          <a:bodyPr/>
          <a:lstStyle/>
          <a:p>
            <a:pPr eaLnBrk="1" hangingPunct="1"/>
            <a:endParaRPr lang="zh-CN" altLang="zh-CN" sz="1800"/>
          </a:p>
        </p:txBody>
      </p:sp>
      <p:sp>
        <p:nvSpPr>
          <p:cNvPr id="51" name="Freeform 380"/>
          <p:cNvSpPr/>
          <p:nvPr/>
        </p:nvSpPr>
        <p:spPr bwMode="auto">
          <a:xfrm>
            <a:off x="2139741" y="3731709"/>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99FF"/>
          </a:solidFill>
          <a:ln w="4">
            <a:solidFill>
              <a:srgbClr val="000000"/>
            </a:solidFill>
            <a:round/>
          </a:ln>
        </p:spPr>
        <p:txBody>
          <a:bodyPr/>
          <a:lstStyle/>
          <a:p>
            <a:pPr eaLnBrk="1" hangingPunct="1"/>
            <a:endParaRPr lang="zh-CN" altLang="zh-CN" sz="1800"/>
          </a:p>
        </p:txBody>
      </p:sp>
      <p:sp>
        <p:nvSpPr>
          <p:cNvPr id="52" name="Freeform 381"/>
          <p:cNvSpPr/>
          <p:nvPr/>
        </p:nvSpPr>
        <p:spPr bwMode="auto">
          <a:xfrm>
            <a:off x="2443773" y="3731709"/>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99FF"/>
          </a:solidFill>
          <a:ln w="4">
            <a:solidFill>
              <a:srgbClr val="000000"/>
            </a:solidFill>
            <a:round/>
          </a:ln>
        </p:spPr>
        <p:txBody>
          <a:bodyPr/>
          <a:lstStyle/>
          <a:p>
            <a:pPr eaLnBrk="1" hangingPunct="1"/>
            <a:endParaRPr lang="zh-CN" altLang="zh-CN" sz="1800"/>
          </a:p>
        </p:txBody>
      </p:sp>
      <p:sp>
        <p:nvSpPr>
          <p:cNvPr id="53" name="Freeform 382"/>
          <p:cNvSpPr/>
          <p:nvPr/>
        </p:nvSpPr>
        <p:spPr bwMode="auto">
          <a:xfrm>
            <a:off x="2747805" y="3731709"/>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99FF"/>
          </a:solidFill>
          <a:ln w="4">
            <a:solidFill>
              <a:srgbClr val="000000"/>
            </a:solidFill>
            <a:round/>
          </a:ln>
        </p:spPr>
        <p:txBody>
          <a:bodyPr/>
          <a:lstStyle/>
          <a:p>
            <a:pPr eaLnBrk="1" hangingPunct="1"/>
            <a:endParaRPr lang="zh-CN" altLang="zh-CN" sz="1800"/>
          </a:p>
        </p:txBody>
      </p:sp>
      <p:sp>
        <p:nvSpPr>
          <p:cNvPr id="54" name="Freeform 383"/>
          <p:cNvSpPr/>
          <p:nvPr/>
        </p:nvSpPr>
        <p:spPr bwMode="auto">
          <a:xfrm>
            <a:off x="2139741" y="3190301"/>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66FF66"/>
          </a:solidFill>
          <a:ln w="4">
            <a:solidFill>
              <a:srgbClr val="000000"/>
            </a:solidFill>
            <a:round/>
          </a:ln>
        </p:spPr>
        <p:txBody>
          <a:bodyPr/>
          <a:lstStyle/>
          <a:p>
            <a:pPr eaLnBrk="1" hangingPunct="1"/>
            <a:endParaRPr lang="zh-CN" altLang="zh-CN" sz="1800"/>
          </a:p>
        </p:txBody>
      </p:sp>
      <p:sp>
        <p:nvSpPr>
          <p:cNvPr id="55" name="Freeform 384"/>
          <p:cNvSpPr/>
          <p:nvPr/>
        </p:nvSpPr>
        <p:spPr bwMode="auto">
          <a:xfrm>
            <a:off x="2443773" y="3190301"/>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66FF66"/>
          </a:solidFill>
          <a:ln w="4">
            <a:solidFill>
              <a:srgbClr val="000000"/>
            </a:solidFill>
            <a:round/>
          </a:ln>
        </p:spPr>
        <p:txBody>
          <a:bodyPr/>
          <a:lstStyle/>
          <a:p>
            <a:pPr eaLnBrk="1" hangingPunct="1"/>
            <a:endParaRPr lang="zh-CN" altLang="zh-CN" sz="1800"/>
          </a:p>
        </p:txBody>
      </p:sp>
      <p:sp>
        <p:nvSpPr>
          <p:cNvPr id="56" name="Freeform 385"/>
          <p:cNvSpPr/>
          <p:nvPr/>
        </p:nvSpPr>
        <p:spPr bwMode="auto">
          <a:xfrm>
            <a:off x="2747805" y="3190301"/>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66FF66"/>
          </a:solidFill>
          <a:ln w="4">
            <a:solidFill>
              <a:srgbClr val="000000"/>
            </a:solidFill>
            <a:round/>
          </a:ln>
        </p:spPr>
        <p:txBody>
          <a:bodyPr/>
          <a:lstStyle/>
          <a:p>
            <a:pPr eaLnBrk="1" hangingPunct="1"/>
            <a:endParaRPr lang="zh-CN" altLang="zh-CN" sz="1800"/>
          </a:p>
        </p:txBody>
      </p:sp>
      <p:sp>
        <p:nvSpPr>
          <p:cNvPr id="57" name="Freeform 386"/>
          <p:cNvSpPr/>
          <p:nvPr/>
        </p:nvSpPr>
        <p:spPr bwMode="auto">
          <a:xfrm>
            <a:off x="1987725" y="2919597"/>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00B0F0"/>
          </a:solidFill>
          <a:ln w="4">
            <a:solidFill>
              <a:srgbClr val="000000"/>
            </a:solidFill>
            <a:round/>
          </a:ln>
        </p:spPr>
        <p:txBody>
          <a:bodyPr/>
          <a:lstStyle/>
          <a:p>
            <a:pPr eaLnBrk="1" hangingPunct="1"/>
            <a:endParaRPr lang="zh-CN" altLang="zh-CN" sz="1800"/>
          </a:p>
        </p:txBody>
      </p:sp>
      <p:sp>
        <p:nvSpPr>
          <p:cNvPr id="58" name="Freeform 387"/>
          <p:cNvSpPr/>
          <p:nvPr/>
        </p:nvSpPr>
        <p:spPr bwMode="auto">
          <a:xfrm>
            <a:off x="2291757" y="2919597"/>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00B0F0"/>
          </a:solidFill>
          <a:ln w="4">
            <a:solidFill>
              <a:srgbClr val="000000"/>
            </a:solidFill>
            <a:round/>
          </a:ln>
        </p:spPr>
        <p:txBody>
          <a:bodyPr/>
          <a:lstStyle/>
          <a:p>
            <a:pPr eaLnBrk="1" hangingPunct="1"/>
            <a:endParaRPr lang="zh-CN" altLang="zh-CN" sz="1800"/>
          </a:p>
        </p:txBody>
      </p:sp>
      <p:sp>
        <p:nvSpPr>
          <p:cNvPr id="59" name="Freeform 388"/>
          <p:cNvSpPr/>
          <p:nvPr/>
        </p:nvSpPr>
        <p:spPr bwMode="auto">
          <a:xfrm>
            <a:off x="2595789" y="2919597"/>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00B0F0"/>
          </a:solidFill>
          <a:ln w="4">
            <a:solidFill>
              <a:srgbClr val="000000"/>
            </a:solidFill>
            <a:round/>
          </a:ln>
        </p:spPr>
        <p:txBody>
          <a:bodyPr/>
          <a:lstStyle/>
          <a:p>
            <a:pPr eaLnBrk="1" hangingPunct="1"/>
            <a:endParaRPr lang="zh-CN" altLang="zh-CN" sz="1800"/>
          </a:p>
        </p:txBody>
      </p:sp>
      <p:sp>
        <p:nvSpPr>
          <p:cNvPr id="60" name="Freeform 389"/>
          <p:cNvSpPr/>
          <p:nvPr/>
        </p:nvSpPr>
        <p:spPr bwMode="auto">
          <a:xfrm>
            <a:off x="2899821" y="2919597"/>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00B0F0"/>
          </a:solidFill>
          <a:ln w="4">
            <a:solidFill>
              <a:srgbClr val="000000"/>
            </a:solidFill>
            <a:round/>
          </a:ln>
        </p:spPr>
        <p:txBody>
          <a:bodyPr/>
          <a:lstStyle/>
          <a:p>
            <a:pPr eaLnBrk="1" hangingPunct="1"/>
            <a:endParaRPr lang="zh-CN" altLang="zh-CN" sz="1800"/>
          </a:p>
        </p:txBody>
      </p:sp>
      <p:sp>
        <p:nvSpPr>
          <p:cNvPr id="61" name="Freeform 783"/>
          <p:cNvSpPr>
            <a:spLocks noEditPoints="1"/>
          </p:cNvSpPr>
          <p:nvPr/>
        </p:nvSpPr>
        <p:spPr bwMode="auto">
          <a:xfrm>
            <a:off x="1987725" y="4004965"/>
            <a:ext cx="1097894" cy="748196"/>
          </a:xfrm>
          <a:custGeom>
            <a:avLst/>
            <a:gdLst>
              <a:gd name="T0" fmla="*/ 112 w 520"/>
              <a:gd name="T1" fmla="*/ 312 h 398"/>
              <a:gd name="T2" fmla="*/ 128 w 520"/>
              <a:gd name="T3" fmla="*/ 298 h 398"/>
              <a:gd name="T4" fmla="*/ 184 w 520"/>
              <a:gd name="T5" fmla="*/ 298 h 398"/>
              <a:gd name="T6" fmla="*/ 184 w 520"/>
              <a:gd name="T7" fmla="*/ 260 h 398"/>
              <a:gd name="T8" fmla="*/ 142 w 520"/>
              <a:gd name="T9" fmla="*/ 260 h 398"/>
              <a:gd name="T10" fmla="*/ 142 w 520"/>
              <a:gd name="T11" fmla="*/ 0 h 398"/>
              <a:gd name="T12" fmla="*/ 290 w 520"/>
              <a:gd name="T13" fmla="*/ 0 h 398"/>
              <a:gd name="T14" fmla="*/ 436 w 520"/>
              <a:gd name="T15" fmla="*/ 0 h 398"/>
              <a:gd name="T16" fmla="*/ 436 w 520"/>
              <a:gd name="T17" fmla="*/ 198 h 398"/>
              <a:gd name="T18" fmla="*/ 436 w 520"/>
              <a:gd name="T19" fmla="*/ 260 h 398"/>
              <a:gd name="T20" fmla="*/ 396 w 520"/>
              <a:gd name="T21" fmla="*/ 260 h 398"/>
              <a:gd name="T22" fmla="*/ 396 w 520"/>
              <a:gd name="T23" fmla="*/ 298 h 398"/>
              <a:gd name="T24" fmla="*/ 428 w 520"/>
              <a:gd name="T25" fmla="*/ 298 h 398"/>
              <a:gd name="T26" fmla="*/ 460 w 520"/>
              <a:gd name="T27" fmla="*/ 326 h 398"/>
              <a:gd name="T28" fmla="*/ 506 w 520"/>
              <a:gd name="T29" fmla="*/ 366 h 398"/>
              <a:gd name="T30" fmla="*/ 512 w 520"/>
              <a:gd name="T31" fmla="*/ 368 h 398"/>
              <a:gd name="T32" fmla="*/ 514 w 520"/>
              <a:gd name="T33" fmla="*/ 374 h 398"/>
              <a:gd name="T34" fmla="*/ 520 w 520"/>
              <a:gd name="T35" fmla="*/ 380 h 398"/>
              <a:gd name="T36" fmla="*/ 520 w 520"/>
              <a:gd name="T37" fmla="*/ 384 h 398"/>
              <a:gd name="T38" fmla="*/ 520 w 520"/>
              <a:gd name="T39" fmla="*/ 386 h 398"/>
              <a:gd name="T40" fmla="*/ 520 w 520"/>
              <a:gd name="T41" fmla="*/ 388 h 398"/>
              <a:gd name="T42" fmla="*/ 520 w 520"/>
              <a:gd name="T43" fmla="*/ 392 h 398"/>
              <a:gd name="T44" fmla="*/ 518 w 520"/>
              <a:gd name="T45" fmla="*/ 394 h 398"/>
              <a:gd name="T46" fmla="*/ 514 w 520"/>
              <a:gd name="T47" fmla="*/ 394 h 398"/>
              <a:gd name="T48" fmla="*/ 510 w 520"/>
              <a:gd name="T49" fmla="*/ 398 h 398"/>
              <a:gd name="T50" fmla="*/ 506 w 520"/>
              <a:gd name="T51" fmla="*/ 398 h 398"/>
              <a:gd name="T52" fmla="*/ 264 w 520"/>
              <a:gd name="T53" fmla="*/ 398 h 398"/>
              <a:gd name="T54" fmla="*/ 50 w 520"/>
              <a:gd name="T55" fmla="*/ 398 h 398"/>
              <a:gd name="T56" fmla="*/ 44 w 520"/>
              <a:gd name="T57" fmla="*/ 398 h 398"/>
              <a:gd name="T58" fmla="*/ 42 w 520"/>
              <a:gd name="T59" fmla="*/ 394 h 398"/>
              <a:gd name="T60" fmla="*/ 38 w 520"/>
              <a:gd name="T61" fmla="*/ 394 h 398"/>
              <a:gd name="T62" fmla="*/ 36 w 520"/>
              <a:gd name="T63" fmla="*/ 392 h 398"/>
              <a:gd name="T64" fmla="*/ 34 w 520"/>
              <a:gd name="T65" fmla="*/ 392 h 398"/>
              <a:gd name="T66" fmla="*/ 34 w 520"/>
              <a:gd name="T67" fmla="*/ 388 h 398"/>
              <a:gd name="T68" fmla="*/ 34 w 520"/>
              <a:gd name="T69" fmla="*/ 386 h 398"/>
              <a:gd name="T70" fmla="*/ 34 w 520"/>
              <a:gd name="T71" fmla="*/ 384 h 398"/>
              <a:gd name="T72" fmla="*/ 36 w 520"/>
              <a:gd name="T73" fmla="*/ 380 h 398"/>
              <a:gd name="T74" fmla="*/ 38 w 520"/>
              <a:gd name="T75" fmla="*/ 374 h 398"/>
              <a:gd name="T76" fmla="*/ 42 w 520"/>
              <a:gd name="T77" fmla="*/ 368 h 398"/>
              <a:gd name="T78" fmla="*/ 48 w 520"/>
              <a:gd name="T79" fmla="*/ 366 h 398"/>
              <a:gd name="T80" fmla="*/ 0 w 520"/>
              <a:gd name="T81" fmla="*/ 366 h 398"/>
              <a:gd name="T82" fmla="*/ 0 w 520"/>
              <a:gd name="T83" fmla="*/ 198 h 398"/>
              <a:gd name="T84" fmla="*/ 0 w 520"/>
              <a:gd name="T85" fmla="*/ 50 h 398"/>
              <a:gd name="T86" fmla="*/ 112 w 520"/>
              <a:gd name="T87" fmla="*/ 50 h 398"/>
              <a:gd name="T88" fmla="*/ 112 w 520"/>
              <a:gd name="T89" fmla="*/ 312 h 398"/>
              <a:gd name="T90" fmla="*/ 112 w 520"/>
              <a:gd name="T91" fmla="*/ 312 h 398"/>
              <a:gd name="T92" fmla="*/ 112 w 520"/>
              <a:gd name="T93" fmla="*/ 312 h 398"/>
              <a:gd name="T94" fmla="*/ 100 w 520"/>
              <a:gd name="T95" fmla="*/ 320 h 398"/>
              <a:gd name="T96" fmla="*/ 62 w 520"/>
              <a:gd name="T97" fmla="*/ 354 h 398"/>
              <a:gd name="T98" fmla="*/ 48 w 520"/>
              <a:gd name="T99" fmla="*/ 366 h 398"/>
              <a:gd name="T100" fmla="*/ 112 w 520"/>
              <a:gd name="T101" fmla="*/ 312 h 398"/>
              <a:gd name="T102" fmla="*/ 112 w 520"/>
              <a:gd name="T103" fmla="*/ 312 h 39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0"/>
              <a:gd name="T157" fmla="*/ 0 h 398"/>
              <a:gd name="T158" fmla="*/ 520 w 520"/>
              <a:gd name="T159" fmla="*/ 398 h 39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0" h="398">
                <a:moveTo>
                  <a:pt x="112" y="312"/>
                </a:moveTo>
                <a:lnTo>
                  <a:pt x="128" y="298"/>
                </a:lnTo>
                <a:lnTo>
                  <a:pt x="184" y="298"/>
                </a:lnTo>
                <a:lnTo>
                  <a:pt x="184" y="260"/>
                </a:lnTo>
                <a:lnTo>
                  <a:pt x="142" y="260"/>
                </a:lnTo>
                <a:lnTo>
                  <a:pt x="142" y="0"/>
                </a:lnTo>
                <a:lnTo>
                  <a:pt x="290" y="0"/>
                </a:lnTo>
                <a:lnTo>
                  <a:pt x="436" y="0"/>
                </a:lnTo>
                <a:lnTo>
                  <a:pt x="436" y="198"/>
                </a:lnTo>
                <a:lnTo>
                  <a:pt x="436" y="260"/>
                </a:lnTo>
                <a:lnTo>
                  <a:pt x="396" y="260"/>
                </a:lnTo>
                <a:lnTo>
                  <a:pt x="396" y="298"/>
                </a:lnTo>
                <a:lnTo>
                  <a:pt x="428" y="298"/>
                </a:lnTo>
                <a:lnTo>
                  <a:pt x="460" y="326"/>
                </a:lnTo>
                <a:lnTo>
                  <a:pt x="506" y="366"/>
                </a:lnTo>
                <a:lnTo>
                  <a:pt x="512" y="368"/>
                </a:lnTo>
                <a:lnTo>
                  <a:pt x="514" y="374"/>
                </a:lnTo>
                <a:lnTo>
                  <a:pt x="520" y="380"/>
                </a:lnTo>
                <a:lnTo>
                  <a:pt x="520" y="384"/>
                </a:lnTo>
                <a:lnTo>
                  <a:pt x="520" y="386"/>
                </a:lnTo>
                <a:lnTo>
                  <a:pt x="520" y="388"/>
                </a:lnTo>
                <a:lnTo>
                  <a:pt x="520" y="392"/>
                </a:lnTo>
                <a:lnTo>
                  <a:pt x="518" y="394"/>
                </a:lnTo>
                <a:lnTo>
                  <a:pt x="514" y="394"/>
                </a:lnTo>
                <a:lnTo>
                  <a:pt x="510" y="398"/>
                </a:lnTo>
                <a:lnTo>
                  <a:pt x="506" y="398"/>
                </a:lnTo>
                <a:lnTo>
                  <a:pt x="264" y="398"/>
                </a:lnTo>
                <a:lnTo>
                  <a:pt x="50" y="398"/>
                </a:lnTo>
                <a:lnTo>
                  <a:pt x="44" y="398"/>
                </a:lnTo>
                <a:lnTo>
                  <a:pt x="42" y="394"/>
                </a:lnTo>
                <a:lnTo>
                  <a:pt x="38" y="394"/>
                </a:lnTo>
                <a:lnTo>
                  <a:pt x="36" y="392"/>
                </a:lnTo>
                <a:lnTo>
                  <a:pt x="34" y="392"/>
                </a:lnTo>
                <a:lnTo>
                  <a:pt x="34" y="388"/>
                </a:lnTo>
                <a:lnTo>
                  <a:pt x="34" y="386"/>
                </a:lnTo>
                <a:lnTo>
                  <a:pt x="34" y="384"/>
                </a:lnTo>
                <a:lnTo>
                  <a:pt x="36" y="380"/>
                </a:lnTo>
                <a:lnTo>
                  <a:pt x="38" y="374"/>
                </a:lnTo>
                <a:lnTo>
                  <a:pt x="42" y="368"/>
                </a:lnTo>
                <a:lnTo>
                  <a:pt x="48" y="366"/>
                </a:lnTo>
                <a:lnTo>
                  <a:pt x="0" y="366"/>
                </a:lnTo>
                <a:lnTo>
                  <a:pt x="0" y="198"/>
                </a:lnTo>
                <a:lnTo>
                  <a:pt x="0" y="50"/>
                </a:lnTo>
                <a:lnTo>
                  <a:pt x="112" y="50"/>
                </a:lnTo>
                <a:lnTo>
                  <a:pt x="112" y="312"/>
                </a:lnTo>
                <a:close/>
                <a:moveTo>
                  <a:pt x="112" y="312"/>
                </a:moveTo>
                <a:lnTo>
                  <a:pt x="100" y="320"/>
                </a:lnTo>
                <a:lnTo>
                  <a:pt x="62" y="354"/>
                </a:lnTo>
                <a:lnTo>
                  <a:pt x="48" y="366"/>
                </a:lnTo>
                <a:lnTo>
                  <a:pt x="112" y="312"/>
                </a:lnTo>
                <a:close/>
              </a:path>
            </a:pathLst>
          </a:custGeom>
          <a:solidFill>
            <a:srgbClr val="FFFFCC"/>
          </a:solidFill>
          <a:ln w="4">
            <a:solidFill>
              <a:srgbClr val="000000"/>
            </a:solidFill>
            <a:round/>
          </a:ln>
        </p:spPr>
        <p:txBody>
          <a:bodyPr/>
          <a:lstStyle/>
          <a:p>
            <a:pPr eaLnBrk="1" hangingPunct="1"/>
            <a:endParaRPr lang="zh-CN" altLang="zh-CN" sz="1800"/>
          </a:p>
        </p:txBody>
      </p:sp>
      <p:sp>
        <p:nvSpPr>
          <p:cNvPr id="62" name="Freeform 784"/>
          <p:cNvSpPr/>
          <p:nvPr/>
        </p:nvSpPr>
        <p:spPr bwMode="auto">
          <a:xfrm>
            <a:off x="2228417" y="4622775"/>
            <a:ext cx="688295" cy="26318"/>
          </a:xfrm>
          <a:custGeom>
            <a:avLst/>
            <a:gdLst>
              <a:gd name="T0" fmla="*/ 326 w 326"/>
              <a:gd name="T1" fmla="*/ 14 h 14"/>
              <a:gd name="T2" fmla="*/ 308 w 326"/>
              <a:gd name="T3" fmla="*/ 0 h 14"/>
              <a:gd name="T4" fmla="*/ 16 w 326"/>
              <a:gd name="T5" fmla="*/ 0 h 14"/>
              <a:gd name="T6" fmla="*/ 0 w 326"/>
              <a:gd name="T7" fmla="*/ 14 h 14"/>
              <a:gd name="T8" fmla="*/ 326 w 326"/>
              <a:gd name="T9" fmla="*/ 14 h 14"/>
              <a:gd name="T10" fmla="*/ 326 w 326"/>
              <a:gd name="T11" fmla="*/ 14 h 14"/>
              <a:gd name="T12" fmla="*/ 0 60000 65536"/>
              <a:gd name="T13" fmla="*/ 0 60000 65536"/>
              <a:gd name="T14" fmla="*/ 0 60000 65536"/>
              <a:gd name="T15" fmla="*/ 0 60000 65536"/>
              <a:gd name="T16" fmla="*/ 0 60000 65536"/>
              <a:gd name="T17" fmla="*/ 0 60000 65536"/>
              <a:gd name="T18" fmla="*/ 0 w 326"/>
              <a:gd name="T19" fmla="*/ 0 h 14"/>
              <a:gd name="T20" fmla="*/ 326 w 326"/>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26" h="14">
                <a:moveTo>
                  <a:pt x="326" y="14"/>
                </a:moveTo>
                <a:lnTo>
                  <a:pt x="308" y="0"/>
                </a:lnTo>
                <a:lnTo>
                  <a:pt x="16" y="0"/>
                </a:lnTo>
                <a:lnTo>
                  <a:pt x="0" y="14"/>
                </a:lnTo>
                <a:lnTo>
                  <a:pt x="326" y="14"/>
                </a:lnTo>
                <a:close/>
              </a:path>
            </a:pathLst>
          </a:custGeom>
          <a:noFill/>
          <a:ln w="6">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63" name="Freeform 785"/>
          <p:cNvSpPr/>
          <p:nvPr/>
        </p:nvSpPr>
        <p:spPr bwMode="auto">
          <a:xfrm>
            <a:off x="2169300" y="4671652"/>
            <a:ext cx="806530" cy="26318"/>
          </a:xfrm>
          <a:custGeom>
            <a:avLst/>
            <a:gdLst>
              <a:gd name="T0" fmla="*/ 382 w 382"/>
              <a:gd name="T1" fmla="*/ 14 h 14"/>
              <a:gd name="T2" fmla="*/ 364 w 382"/>
              <a:gd name="T3" fmla="*/ 0 h 14"/>
              <a:gd name="T4" fmla="*/ 16 w 382"/>
              <a:gd name="T5" fmla="*/ 0 h 14"/>
              <a:gd name="T6" fmla="*/ 0 w 382"/>
              <a:gd name="T7" fmla="*/ 14 h 14"/>
              <a:gd name="T8" fmla="*/ 382 w 382"/>
              <a:gd name="T9" fmla="*/ 14 h 14"/>
              <a:gd name="T10" fmla="*/ 382 w 382"/>
              <a:gd name="T11" fmla="*/ 14 h 14"/>
              <a:gd name="T12" fmla="*/ 0 60000 65536"/>
              <a:gd name="T13" fmla="*/ 0 60000 65536"/>
              <a:gd name="T14" fmla="*/ 0 60000 65536"/>
              <a:gd name="T15" fmla="*/ 0 60000 65536"/>
              <a:gd name="T16" fmla="*/ 0 60000 65536"/>
              <a:gd name="T17" fmla="*/ 0 60000 65536"/>
              <a:gd name="T18" fmla="*/ 0 w 382"/>
              <a:gd name="T19" fmla="*/ 0 h 14"/>
              <a:gd name="T20" fmla="*/ 382 w 382"/>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82" h="14">
                <a:moveTo>
                  <a:pt x="382" y="14"/>
                </a:moveTo>
                <a:lnTo>
                  <a:pt x="364" y="0"/>
                </a:lnTo>
                <a:lnTo>
                  <a:pt x="16" y="0"/>
                </a:lnTo>
                <a:lnTo>
                  <a:pt x="0" y="14"/>
                </a:lnTo>
                <a:lnTo>
                  <a:pt x="382" y="14"/>
                </a:lnTo>
                <a:close/>
              </a:path>
            </a:pathLst>
          </a:custGeom>
          <a:noFill/>
          <a:ln w="6">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64" name="Freeform 786"/>
          <p:cNvSpPr/>
          <p:nvPr/>
        </p:nvSpPr>
        <p:spPr bwMode="auto">
          <a:xfrm>
            <a:off x="2110182" y="4720529"/>
            <a:ext cx="924765" cy="26318"/>
          </a:xfrm>
          <a:custGeom>
            <a:avLst/>
            <a:gdLst>
              <a:gd name="T0" fmla="*/ 438 w 438"/>
              <a:gd name="T1" fmla="*/ 14 h 14"/>
              <a:gd name="T2" fmla="*/ 420 w 438"/>
              <a:gd name="T3" fmla="*/ 0 h 14"/>
              <a:gd name="T4" fmla="*/ 18 w 438"/>
              <a:gd name="T5" fmla="*/ 0 h 14"/>
              <a:gd name="T6" fmla="*/ 0 w 438"/>
              <a:gd name="T7" fmla="*/ 14 h 14"/>
              <a:gd name="T8" fmla="*/ 438 w 438"/>
              <a:gd name="T9" fmla="*/ 14 h 14"/>
              <a:gd name="T10" fmla="*/ 438 w 438"/>
              <a:gd name="T11" fmla="*/ 14 h 14"/>
              <a:gd name="T12" fmla="*/ 0 60000 65536"/>
              <a:gd name="T13" fmla="*/ 0 60000 65536"/>
              <a:gd name="T14" fmla="*/ 0 60000 65536"/>
              <a:gd name="T15" fmla="*/ 0 60000 65536"/>
              <a:gd name="T16" fmla="*/ 0 60000 65536"/>
              <a:gd name="T17" fmla="*/ 0 60000 65536"/>
              <a:gd name="T18" fmla="*/ 0 w 438"/>
              <a:gd name="T19" fmla="*/ 0 h 14"/>
              <a:gd name="T20" fmla="*/ 438 w 438"/>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38" h="14">
                <a:moveTo>
                  <a:pt x="438" y="14"/>
                </a:moveTo>
                <a:lnTo>
                  <a:pt x="420" y="0"/>
                </a:lnTo>
                <a:lnTo>
                  <a:pt x="18" y="0"/>
                </a:lnTo>
                <a:lnTo>
                  <a:pt x="0" y="14"/>
                </a:lnTo>
                <a:lnTo>
                  <a:pt x="438" y="14"/>
                </a:lnTo>
                <a:close/>
              </a:path>
            </a:pathLst>
          </a:custGeom>
          <a:noFill/>
          <a:ln w="6">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65" name="Rectangle 787"/>
          <p:cNvSpPr>
            <a:spLocks noChangeArrowheads="1"/>
          </p:cNvSpPr>
          <p:nvPr/>
        </p:nvSpPr>
        <p:spPr bwMode="auto">
          <a:xfrm>
            <a:off x="2376211" y="4115205"/>
            <a:ext cx="447603" cy="330860"/>
          </a:xfrm>
          <a:prstGeom prst="rect">
            <a:avLst/>
          </a:prstGeom>
          <a:noFill/>
          <a:ln w="6">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66" name="Freeform 788"/>
          <p:cNvSpPr>
            <a:spLocks noEditPoints="1"/>
          </p:cNvSpPr>
          <p:nvPr/>
        </p:nvSpPr>
        <p:spPr bwMode="auto">
          <a:xfrm>
            <a:off x="2017284" y="4175362"/>
            <a:ext cx="806530" cy="421095"/>
          </a:xfrm>
          <a:custGeom>
            <a:avLst/>
            <a:gdLst>
              <a:gd name="T0" fmla="*/ 84 w 382"/>
              <a:gd name="T1" fmla="*/ 0 h 224"/>
              <a:gd name="T2" fmla="*/ 84 w 382"/>
              <a:gd name="T3" fmla="*/ 4 h 224"/>
              <a:gd name="T4" fmla="*/ 0 w 382"/>
              <a:gd name="T5" fmla="*/ 4 h 224"/>
              <a:gd name="T6" fmla="*/ 0 w 382"/>
              <a:gd name="T7" fmla="*/ 0 h 224"/>
              <a:gd name="T8" fmla="*/ 84 w 382"/>
              <a:gd name="T9" fmla="*/ 0 h 224"/>
              <a:gd name="T10" fmla="*/ 84 w 382"/>
              <a:gd name="T11" fmla="*/ 0 h 224"/>
              <a:gd name="T12" fmla="*/ 170 w 382"/>
              <a:gd name="T13" fmla="*/ 186 h 224"/>
              <a:gd name="T14" fmla="*/ 382 w 382"/>
              <a:gd name="T15" fmla="*/ 186 h 224"/>
              <a:gd name="T16" fmla="*/ 382 w 382"/>
              <a:gd name="T17" fmla="*/ 224 h 224"/>
              <a:gd name="T18" fmla="*/ 170 w 382"/>
              <a:gd name="T19" fmla="*/ 224 h 224"/>
              <a:gd name="T20" fmla="*/ 170 w 382"/>
              <a:gd name="T21" fmla="*/ 186 h 2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2"/>
              <a:gd name="T34" fmla="*/ 0 h 224"/>
              <a:gd name="T35" fmla="*/ 382 w 382"/>
              <a:gd name="T36" fmla="*/ 224 h 2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2" h="224">
                <a:moveTo>
                  <a:pt x="84" y="0"/>
                </a:moveTo>
                <a:lnTo>
                  <a:pt x="84" y="4"/>
                </a:lnTo>
                <a:lnTo>
                  <a:pt x="0" y="4"/>
                </a:lnTo>
                <a:lnTo>
                  <a:pt x="0" y="0"/>
                </a:lnTo>
                <a:lnTo>
                  <a:pt x="84" y="0"/>
                </a:lnTo>
                <a:close/>
                <a:moveTo>
                  <a:pt x="170" y="186"/>
                </a:moveTo>
                <a:lnTo>
                  <a:pt x="382" y="186"/>
                </a:lnTo>
                <a:lnTo>
                  <a:pt x="382" y="224"/>
                </a:lnTo>
                <a:lnTo>
                  <a:pt x="170" y="224"/>
                </a:lnTo>
                <a:lnTo>
                  <a:pt x="170" y="186"/>
                </a:lnTo>
                <a:close/>
              </a:path>
            </a:pathLst>
          </a:custGeom>
          <a:noFill/>
          <a:ln w="6">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67" name="Rectangle 563"/>
          <p:cNvSpPr/>
          <p:nvPr/>
        </p:nvSpPr>
        <p:spPr>
          <a:xfrm>
            <a:off x="4961973" y="2251819"/>
            <a:ext cx="1854996" cy="461665"/>
          </a:xfrm>
          <a:prstGeom prst="rect">
            <a:avLst/>
          </a:prstGeom>
        </p:spPr>
        <p:txBody>
          <a:bodyPr wrap="none">
            <a:spAutoFit/>
          </a:bodyPr>
          <a:lstStyle/>
          <a:p>
            <a:pPr algn="ctr"/>
            <a:r>
              <a:rPr lang="en-US" altLang="zh-CN"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Data Plane</a:t>
            </a:r>
            <a:endParaRPr lang="zh-CN" altLang="en-US" dirty="0">
              <a:effectLst>
                <a:outerShdw blurRad="38100" dist="38100" dir="2700000" algn="tl">
                  <a:srgbClr val="000000">
                    <a:alpha val="43137"/>
                  </a:srgbClr>
                </a:outerShdw>
              </a:effectLst>
            </a:endParaRPr>
          </a:p>
        </p:txBody>
      </p:sp>
      <p:sp>
        <p:nvSpPr>
          <p:cNvPr id="68" name="Flowchart: Connector 564"/>
          <p:cNvSpPr/>
          <p:nvPr/>
        </p:nvSpPr>
        <p:spPr>
          <a:xfrm>
            <a:off x="5240958" y="3411805"/>
            <a:ext cx="360000" cy="360000"/>
          </a:xfrm>
          <a:prstGeom prst="flowChartConnector">
            <a:avLst/>
          </a:prstGeom>
          <a:solidFill>
            <a:srgbClr val="FFFF00"/>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V</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sp>
        <p:nvSpPr>
          <p:cNvPr id="69" name="Flowchart: Connector 565"/>
          <p:cNvSpPr/>
          <p:nvPr/>
        </p:nvSpPr>
        <p:spPr>
          <a:xfrm>
            <a:off x="5968799" y="3411805"/>
            <a:ext cx="360000" cy="360000"/>
          </a:xfrm>
          <a:prstGeom prst="flowChartConnector">
            <a:avLst/>
          </a:prstGeom>
          <a:solidFill>
            <a:srgbClr val="FFFF00"/>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V</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sp>
        <p:nvSpPr>
          <p:cNvPr id="70" name="Flowchart: Connector 566"/>
          <p:cNvSpPr/>
          <p:nvPr/>
        </p:nvSpPr>
        <p:spPr>
          <a:xfrm>
            <a:off x="6802799" y="3416365"/>
            <a:ext cx="360000" cy="360000"/>
          </a:xfrm>
          <a:prstGeom prst="flowChartConnector">
            <a:avLst/>
          </a:prstGeom>
          <a:solidFill>
            <a:srgbClr val="FFFF00"/>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V</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cxnSp>
        <p:nvCxnSpPr>
          <p:cNvPr id="71" name="Straight Arrow Connector 567"/>
          <p:cNvCxnSpPr>
            <a:stCxn id="68" idx="1"/>
          </p:cNvCxnSpPr>
          <p:nvPr/>
        </p:nvCxnSpPr>
        <p:spPr>
          <a:xfrm flipH="1" flipV="1">
            <a:off x="5028551" y="3048324"/>
            <a:ext cx="265128" cy="41620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569"/>
          <p:cNvCxnSpPr>
            <a:stCxn id="68" idx="7"/>
          </p:cNvCxnSpPr>
          <p:nvPr/>
        </p:nvCxnSpPr>
        <p:spPr>
          <a:xfrm flipV="1">
            <a:off x="5548237" y="3055844"/>
            <a:ext cx="43729" cy="40868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572"/>
          <p:cNvCxnSpPr>
            <a:stCxn id="69" idx="1"/>
          </p:cNvCxnSpPr>
          <p:nvPr/>
        </p:nvCxnSpPr>
        <p:spPr>
          <a:xfrm flipH="1" flipV="1">
            <a:off x="5896799" y="3085026"/>
            <a:ext cx="124721" cy="3795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574"/>
          <p:cNvCxnSpPr>
            <a:stCxn id="69" idx="0"/>
          </p:cNvCxnSpPr>
          <p:nvPr/>
        </p:nvCxnSpPr>
        <p:spPr>
          <a:xfrm flipV="1">
            <a:off x="6148799" y="3055843"/>
            <a:ext cx="97680" cy="3559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577"/>
          <p:cNvCxnSpPr>
            <a:stCxn id="70" idx="1"/>
          </p:cNvCxnSpPr>
          <p:nvPr/>
        </p:nvCxnSpPr>
        <p:spPr>
          <a:xfrm flipH="1" flipV="1">
            <a:off x="6624247" y="3055447"/>
            <a:ext cx="231273" cy="41363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579"/>
          <p:cNvCxnSpPr>
            <a:stCxn id="70" idx="0"/>
          </p:cNvCxnSpPr>
          <p:nvPr/>
        </p:nvCxnSpPr>
        <p:spPr>
          <a:xfrm flipV="1">
            <a:off x="6982799" y="3059207"/>
            <a:ext cx="68031" cy="35715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581"/>
          <p:cNvCxnSpPr>
            <a:stCxn id="78" idx="0"/>
            <a:endCxn id="70" idx="4"/>
          </p:cNvCxnSpPr>
          <p:nvPr/>
        </p:nvCxnSpPr>
        <p:spPr>
          <a:xfrm flipV="1">
            <a:off x="6982799" y="3776365"/>
            <a:ext cx="0" cy="31242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Rectangle 583"/>
          <p:cNvSpPr/>
          <p:nvPr/>
        </p:nvSpPr>
        <p:spPr>
          <a:xfrm>
            <a:off x="6730799" y="4088791"/>
            <a:ext cx="504000" cy="504000"/>
          </a:xfrm>
          <a:prstGeom prst="rect">
            <a:avLst/>
          </a:prstGeom>
          <a:solidFill>
            <a:srgbClr val="FF0066"/>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D</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sp>
        <p:nvSpPr>
          <p:cNvPr id="79" name="Rectangle 586"/>
          <p:cNvSpPr/>
          <p:nvPr/>
        </p:nvSpPr>
        <p:spPr>
          <a:xfrm>
            <a:off x="5896799" y="4088791"/>
            <a:ext cx="504000" cy="504000"/>
          </a:xfrm>
          <a:prstGeom prst="rect">
            <a:avLst/>
          </a:prstGeom>
          <a:solidFill>
            <a:srgbClr val="FF0066"/>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D</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sp>
        <p:nvSpPr>
          <p:cNvPr id="80" name="Rectangle 587"/>
          <p:cNvSpPr/>
          <p:nvPr/>
        </p:nvSpPr>
        <p:spPr>
          <a:xfrm>
            <a:off x="5168958" y="4088791"/>
            <a:ext cx="504000" cy="504000"/>
          </a:xfrm>
          <a:prstGeom prst="rect">
            <a:avLst/>
          </a:prstGeom>
          <a:solidFill>
            <a:srgbClr val="FF0066"/>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D</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cxnSp>
        <p:nvCxnSpPr>
          <p:cNvPr id="81" name="Straight Arrow Connector 588"/>
          <p:cNvCxnSpPr>
            <a:stCxn id="79" idx="0"/>
            <a:endCxn id="69" idx="4"/>
          </p:cNvCxnSpPr>
          <p:nvPr/>
        </p:nvCxnSpPr>
        <p:spPr>
          <a:xfrm flipV="1">
            <a:off x="6148799" y="3771805"/>
            <a:ext cx="0" cy="31698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591"/>
          <p:cNvCxnSpPr>
            <a:stCxn id="80" idx="0"/>
            <a:endCxn id="68" idx="4"/>
          </p:cNvCxnSpPr>
          <p:nvPr/>
        </p:nvCxnSpPr>
        <p:spPr>
          <a:xfrm flipV="1">
            <a:off x="5420958" y="3771805"/>
            <a:ext cx="0" cy="31698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Rectangle 595"/>
          <p:cNvSpPr/>
          <p:nvPr/>
        </p:nvSpPr>
        <p:spPr>
          <a:xfrm>
            <a:off x="4571999" y="2657445"/>
            <a:ext cx="2794355" cy="400110"/>
          </a:xfrm>
          <a:prstGeom prst="rect">
            <a:avLst/>
          </a:prstGeom>
        </p:spPr>
        <p:txBody>
          <a:bodyPr wrap="none">
            <a:spAutoFit/>
          </a:bodyPr>
          <a:lstStyle/>
          <a:p>
            <a:pPr algn="ctr"/>
            <a:r>
              <a:rPr lang="en-US" altLang="zh-CN" sz="2000" dirty="0">
                <a:solidFill>
                  <a:schemeClr val="dk1"/>
                </a:solidFill>
                <a:latin typeface="Verdana" panose="020B0604030504040204" pitchFamily="34" charset="0"/>
                <a:ea typeface="Verdana" panose="020B0604030504040204" pitchFamily="34" charset="0"/>
                <a:cs typeface="Verdana" panose="020B0604030504040204" pitchFamily="34" charset="0"/>
              </a:rPr>
              <a:t>Files  FIFO  Network</a:t>
            </a:r>
            <a:endParaRPr lang="zh-CN" altLang="en-US" sz="2000" dirty="0"/>
          </a:p>
        </p:txBody>
      </p:sp>
      <p:cxnSp>
        <p:nvCxnSpPr>
          <p:cNvPr id="84" name="Straight Arrow Connector 597"/>
          <p:cNvCxnSpPr>
            <a:endCxn id="78" idx="2"/>
          </p:cNvCxnSpPr>
          <p:nvPr/>
        </p:nvCxnSpPr>
        <p:spPr>
          <a:xfrm flipV="1">
            <a:off x="6982799" y="4592791"/>
            <a:ext cx="0" cy="477397"/>
          </a:xfrm>
          <a:prstGeom prst="straightConnector1">
            <a:avLst/>
          </a:prstGeom>
          <a:ln>
            <a:solidFill>
              <a:schemeClr val="tx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85" name="Rectangle 601"/>
          <p:cNvSpPr/>
          <p:nvPr/>
        </p:nvSpPr>
        <p:spPr>
          <a:xfrm>
            <a:off x="4896053" y="5219700"/>
            <a:ext cx="2250937" cy="461665"/>
          </a:xfrm>
          <a:prstGeom prst="rect">
            <a:avLst/>
          </a:prstGeom>
        </p:spPr>
        <p:txBody>
          <a:bodyPr wrap="none">
            <a:spAutoFit/>
          </a:bodyPr>
          <a:lstStyle/>
          <a:p>
            <a:pPr algn="ctr"/>
            <a:r>
              <a:rPr lang="en-US" altLang="zh-CN"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Control Plane</a:t>
            </a:r>
            <a:endParaRPr lang="zh-CN" altLang="en-US" dirty="0">
              <a:effectLst>
                <a:outerShdw blurRad="38100" dist="38100" dir="2700000" algn="tl">
                  <a:srgbClr val="000000">
                    <a:alpha val="43137"/>
                  </a:srgbClr>
                </a:outerShdw>
              </a:effectLst>
            </a:endParaRPr>
          </a:p>
        </p:txBody>
      </p:sp>
      <p:cxnSp>
        <p:nvCxnSpPr>
          <p:cNvPr id="86" name="Straight Connector 603"/>
          <p:cNvCxnSpPr/>
          <p:nvPr/>
        </p:nvCxnSpPr>
        <p:spPr>
          <a:xfrm>
            <a:off x="2122850" y="5070188"/>
            <a:ext cx="524350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605"/>
          <p:cNvCxnSpPr>
            <a:endCxn id="79" idx="2"/>
          </p:cNvCxnSpPr>
          <p:nvPr/>
        </p:nvCxnSpPr>
        <p:spPr>
          <a:xfrm flipV="1">
            <a:off x="6148799" y="4592791"/>
            <a:ext cx="0" cy="477397"/>
          </a:xfrm>
          <a:prstGeom prst="straightConnector1">
            <a:avLst/>
          </a:prstGeom>
          <a:ln>
            <a:solidFill>
              <a:schemeClr val="tx1"/>
            </a:solidFill>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606"/>
          <p:cNvCxnSpPr>
            <a:endCxn id="80" idx="2"/>
          </p:cNvCxnSpPr>
          <p:nvPr/>
        </p:nvCxnSpPr>
        <p:spPr>
          <a:xfrm flipV="1">
            <a:off x="5420958" y="4592791"/>
            <a:ext cx="0" cy="477398"/>
          </a:xfrm>
          <a:prstGeom prst="straightConnector1">
            <a:avLst/>
          </a:prstGeom>
          <a:ln>
            <a:solidFill>
              <a:schemeClr val="tx1"/>
            </a:solidFill>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607"/>
          <p:cNvCxnSpPr>
            <a:endCxn id="9" idx="2"/>
          </p:cNvCxnSpPr>
          <p:nvPr/>
        </p:nvCxnSpPr>
        <p:spPr>
          <a:xfrm flipV="1">
            <a:off x="4419982" y="4622573"/>
            <a:ext cx="0" cy="447615"/>
          </a:xfrm>
          <a:prstGeom prst="straightConnector1">
            <a:avLst/>
          </a:prstGeom>
          <a:ln>
            <a:solidFill>
              <a:schemeClr val="tx1"/>
            </a:solidFill>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610"/>
          <p:cNvCxnSpPr>
            <a:endCxn id="61" idx="26"/>
          </p:cNvCxnSpPr>
          <p:nvPr/>
        </p:nvCxnSpPr>
        <p:spPr>
          <a:xfrm flipH="1" flipV="1">
            <a:off x="2545117" y="4753161"/>
            <a:ext cx="4224" cy="317027"/>
          </a:xfrm>
          <a:prstGeom prst="straightConnector1">
            <a:avLst/>
          </a:prstGeom>
          <a:ln>
            <a:solidFill>
              <a:schemeClr val="tx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91" name="Rectangle 622"/>
          <p:cNvSpPr/>
          <p:nvPr/>
        </p:nvSpPr>
        <p:spPr>
          <a:xfrm>
            <a:off x="1600199" y="2657445"/>
            <a:ext cx="1981199" cy="2610525"/>
          </a:xfrm>
          <a:prstGeom prst="rect">
            <a:avLst/>
          </a:prstGeom>
          <a:noFill/>
          <a:ln w="28575">
            <a:solidFill>
              <a:schemeClr val="bg2">
                <a:lumMod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Rectangle 623"/>
          <p:cNvSpPr/>
          <p:nvPr/>
        </p:nvSpPr>
        <p:spPr>
          <a:xfrm>
            <a:off x="1497710" y="2251819"/>
            <a:ext cx="2217274" cy="461665"/>
          </a:xfrm>
          <a:prstGeom prst="rect">
            <a:avLst/>
          </a:prstGeom>
        </p:spPr>
        <p:txBody>
          <a:bodyPr wrap="none">
            <a:spAutoFit/>
          </a:bodyPr>
          <a:lstStyle/>
          <a:p>
            <a:pPr algn="ctr"/>
            <a:r>
              <a:rPr lang="en-US" altLang="zh-CN"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Job Schedule</a:t>
            </a:r>
            <a:endParaRPr lang="zh-CN" altLang="en-US" dirty="0">
              <a:effectLst>
                <a:outerShdw blurRad="38100" dist="38100" dir="2700000" algn="tl">
                  <a:srgbClr val="000000">
                    <a:alpha val="43137"/>
                  </a:srgbClr>
                </a:outerShdw>
              </a:effectLst>
            </a:endParaRPr>
          </a:p>
        </p:txBody>
      </p:sp>
      <p:sp>
        <p:nvSpPr>
          <p:cNvPr id="93" name="Rectangle 624"/>
          <p:cNvSpPr/>
          <p:nvPr/>
        </p:nvSpPr>
        <p:spPr>
          <a:xfrm>
            <a:off x="2298891" y="4049802"/>
            <a:ext cx="583814" cy="461665"/>
          </a:xfrm>
          <a:prstGeom prst="rect">
            <a:avLst/>
          </a:prstGeom>
        </p:spPr>
        <p:txBody>
          <a:bodyPr wrap="none">
            <a:spAutoFit/>
          </a:bodyPr>
          <a:lstStyle/>
          <a:p>
            <a:pPr algn="ctr"/>
            <a:r>
              <a:rPr lang="en-US" altLang="zh-CN"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JM</a:t>
            </a:r>
            <a:endParaRPr lang="zh-CN" altLang="en-US" dirty="0">
              <a:effectLst>
                <a:outerShdw blurRad="38100" dist="38100" dir="2700000" algn="tl">
                  <a:srgbClr val="000000">
                    <a:alpha val="43137"/>
                  </a:srgbClr>
                </a:outerShdw>
              </a:effectLst>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The runtime of Dryad</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ectangle 90"/>
          <p:cNvSpPr/>
          <p:nvPr/>
        </p:nvSpPr>
        <p:spPr>
          <a:xfrm>
            <a:off x="1635613" y="1141677"/>
            <a:ext cx="5872774" cy="523220"/>
          </a:xfrm>
          <a:prstGeom prst="rect">
            <a:avLst/>
          </a:prstGeom>
          <a:solidFill>
            <a:srgbClr val="F5FED6"/>
          </a:solidFill>
          <a:effectLst>
            <a:outerShdw blurRad="63500" sx="102000" sy="102000" algn="ctr" rotWithShape="0">
              <a:prstClr val="black">
                <a:alpha val="40000"/>
              </a:prstClr>
            </a:outerShdw>
          </a:effectLst>
        </p:spPr>
        <p:txBody>
          <a:bodyPr wrap="square" lIns="72000" rIns="72000">
            <a:spAutoFit/>
          </a:bodyPr>
          <a:lstStyle/>
          <a:p>
            <a:r>
              <a:rPr lang="en-US" altLang="zh-CN" sz="2800" dirty="0">
                <a:effectLst>
                  <a:outerShdw blurRad="38100" dist="38100" dir="2700000" algn="tl">
                    <a:srgbClr val="000000">
                      <a:alpha val="43137"/>
                    </a:srgbClr>
                  </a:outerShdw>
                </a:effectLst>
                <a:latin typeface="Candara" panose="020E0502030303020204" pitchFamily="34" charset="0"/>
                <a:ea typeface="Verdana" panose="020B0604030504040204" pitchFamily="34" charset="0"/>
                <a:cs typeface="Verdana" panose="020B0604030504040204" pitchFamily="34" charset="0"/>
              </a:rPr>
              <a:t>Daemon process </a:t>
            </a:r>
            <a:r>
              <a:rPr lang="en-US" altLang="zh-CN" dirty="0">
                <a:latin typeface="Candara" panose="020E0502030303020204" pitchFamily="34" charset="0"/>
                <a:ea typeface="Verdana" panose="020B0604030504040204" pitchFamily="34" charset="0"/>
                <a:cs typeface="Verdana" panose="020B0604030504040204" pitchFamily="34" charset="0"/>
              </a:rPr>
              <a:t>(D) executes vertices</a:t>
            </a:r>
            <a:endParaRPr lang="en-US" altLang="zh-CN" dirty="0">
              <a:latin typeface="Candara" panose="020E0502030303020204" pitchFamily="34" charset="0"/>
              <a:ea typeface="Verdana" panose="020B0604030504040204" pitchFamily="34" charset="0"/>
              <a:cs typeface="Verdana" panose="020B0604030504040204" pitchFamily="34" charset="0"/>
            </a:endParaRPr>
          </a:p>
        </p:txBody>
      </p:sp>
      <p:sp>
        <p:nvSpPr>
          <p:cNvPr id="6" name="Freeform 234"/>
          <p:cNvSpPr/>
          <p:nvPr/>
        </p:nvSpPr>
        <p:spPr bwMode="auto">
          <a:xfrm>
            <a:off x="1903271" y="3280535"/>
            <a:ext cx="5557033" cy="703078"/>
          </a:xfrm>
          <a:custGeom>
            <a:avLst/>
            <a:gdLst>
              <a:gd name="T0" fmla="*/ 484 w 2632"/>
              <a:gd name="T1" fmla="*/ 100 h 374"/>
              <a:gd name="T2" fmla="*/ 698 w 2632"/>
              <a:gd name="T3" fmla="*/ 106 h 374"/>
              <a:gd name="T4" fmla="*/ 1192 w 2632"/>
              <a:gd name="T5" fmla="*/ 96 h 374"/>
              <a:gd name="T6" fmla="*/ 1220 w 2632"/>
              <a:gd name="T7" fmla="*/ 92 h 374"/>
              <a:gd name="T8" fmla="*/ 1334 w 2632"/>
              <a:gd name="T9" fmla="*/ 60 h 374"/>
              <a:gd name="T10" fmla="*/ 1452 w 2632"/>
              <a:gd name="T11" fmla="*/ 28 h 374"/>
              <a:gd name="T12" fmla="*/ 1480 w 2632"/>
              <a:gd name="T13" fmla="*/ 24 h 374"/>
              <a:gd name="T14" fmla="*/ 1968 w 2632"/>
              <a:gd name="T15" fmla="*/ 2 h 374"/>
              <a:gd name="T16" fmla="*/ 2124 w 2632"/>
              <a:gd name="T17" fmla="*/ 2 h 374"/>
              <a:gd name="T18" fmla="*/ 2436 w 2632"/>
              <a:gd name="T19" fmla="*/ 20 h 374"/>
              <a:gd name="T20" fmla="*/ 2498 w 2632"/>
              <a:gd name="T21" fmla="*/ 24 h 374"/>
              <a:gd name="T22" fmla="*/ 2558 w 2632"/>
              <a:gd name="T23" fmla="*/ 50 h 374"/>
              <a:gd name="T24" fmla="*/ 2610 w 2632"/>
              <a:gd name="T25" fmla="*/ 102 h 374"/>
              <a:gd name="T26" fmla="*/ 2628 w 2632"/>
              <a:gd name="T27" fmla="*/ 142 h 374"/>
              <a:gd name="T28" fmla="*/ 2632 w 2632"/>
              <a:gd name="T29" fmla="*/ 168 h 374"/>
              <a:gd name="T30" fmla="*/ 2624 w 2632"/>
              <a:gd name="T31" fmla="*/ 212 h 374"/>
              <a:gd name="T32" fmla="*/ 2588 w 2632"/>
              <a:gd name="T33" fmla="*/ 286 h 374"/>
              <a:gd name="T34" fmla="*/ 2554 w 2632"/>
              <a:gd name="T35" fmla="*/ 324 h 374"/>
              <a:gd name="T36" fmla="*/ 2514 w 2632"/>
              <a:gd name="T37" fmla="*/ 348 h 374"/>
              <a:gd name="T38" fmla="*/ 2488 w 2632"/>
              <a:gd name="T39" fmla="*/ 352 h 374"/>
              <a:gd name="T40" fmla="*/ 2192 w 2632"/>
              <a:gd name="T41" fmla="*/ 372 h 374"/>
              <a:gd name="T42" fmla="*/ 2056 w 2632"/>
              <a:gd name="T43" fmla="*/ 374 h 374"/>
              <a:gd name="T44" fmla="*/ 1788 w 2632"/>
              <a:gd name="T45" fmla="*/ 366 h 374"/>
              <a:gd name="T46" fmla="*/ 1556 w 2632"/>
              <a:gd name="T47" fmla="*/ 340 h 374"/>
              <a:gd name="T48" fmla="*/ 1490 w 2632"/>
              <a:gd name="T49" fmla="*/ 320 h 374"/>
              <a:gd name="T50" fmla="*/ 1450 w 2632"/>
              <a:gd name="T51" fmla="*/ 286 h 374"/>
              <a:gd name="T52" fmla="*/ 1336 w 2632"/>
              <a:gd name="T53" fmla="*/ 212 h 374"/>
              <a:gd name="T54" fmla="*/ 1222 w 2632"/>
              <a:gd name="T55" fmla="*/ 172 h 374"/>
              <a:gd name="T56" fmla="*/ 1192 w 2632"/>
              <a:gd name="T57" fmla="*/ 168 h 374"/>
              <a:gd name="T58" fmla="*/ 702 w 2632"/>
              <a:gd name="T59" fmla="*/ 158 h 374"/>
              <a:gd name="T60" fmla="*/ 488 w 2632"/>
              <a:gd name="T61" fmla="*/ 164 h 374"/>
              <a:gd name="T62" fmla="*/ 458 w 2632"/>
              <a:gd name="T63" fmla="*/ 172 h 374"/>
              <a:gd name="T64" fmla="*/ 302 w 2632"/>
              <a:gd name="T65" fmla="*/ 190 h 374"/>
              <a:gd name="T66" fmla="*/ 136 w 2632"/>
              <a:gd name="T67" fmla="*/ 188 h 374"/>
              <a:gd name="T68" fmla="*/ 40 w 2632"/>
              <a:gd name="T69" fmla="*/ 170 h 374"/>
              <a:gd name="T70" fmla="*/ 10 w 2632"/>
              <a:gd name="T71" fmla="*/ 156 h 374"/>
              <a:gd name="T72" fmla="*/ 0 w 2632"/>
              <a:gd name="T73" fmla="*/ 136 h 374"/>
              <a:gd name="T74" fmla="*/ 4 w 2632"/>
              <a:gd name="T75" fmla="*/ 120 h 374"/>
              <a:gd name="T76" fmla="*/ 28 w 2632"/>
              <a:gd name="T77" fmla="*/ 98 h 374"/>
              <a:gd name="T78" fmla="*/ 102 w 2632"/>
              <a:gd name="T79" fmla="*/ 78 h 374"/>
              <a:gd name="T80" fmla="*/ 222 w 2632"/>
              <a:gd name="T81" fmla="*/ 70 h 374"/>
              <a:gd name="T82" fmla="*/ 382 w 2632"/>
              <a:gd name="T83" fmla="*/ 78 h 374"/>
              <a:gd name="T84" fmla="*/ 460 w 2632"/>
              <a:gd name="T85" fmla="*/ 92 h 37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632"/>
              <a:gd name="T130" fmla="*/ 0 h 374"/>
              <a:gd name="T131" fmla="*/ 2632 w 2632"/>
              <a:gd name="T132" fmla="*/ 374 h 37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632" h="374">
                <a:moveTo>
                  <a:pt x="472" y="96"/>
                </a:moveTo>
                <a:lnTo>
                  <a:pt x="472" y="96"/>
                </a:lnTo>
                <a:lnTo>
                  <a:pt x="484" y="100"/>
                </a:lnTo>
                <a:lnTo>
                  <a:pt x="510" y="102"/>
                </a:lnTo>
                <a:lnTo>
                  <a:pt x="590" y="106"/>
                </a:lnTo>
                <a:lnTo>
                  <a:pt x="698" y="106"/>
                </a:lnTo>
                <a:lnTo>
                  <a:pt x="820" y="104"/>
                </a:lnTo>
                <a:lnTo>
                  <a:pt x="1058" y="100"/>
                </a:lnTo>
                <a:lnTo>
                  <a:pt x="1192" y="96"/>
                </a:lnTo>
                <a:lnTo>
                  <a:pt x="1204" y="96"/>
                </a:lnTo>
                <a:lnTo>
                  <a:pt x="1220" y="92"/>
                </a:lnTo>
                <a:lnTo>
                  <a:pt x="1254" y="84"/>
                </a:lnTo>
                <a:lnTo>
                  <a:pt x="1292" y="74"/>
                </a:lnTo>
                <a:lnTo>
                  <a:pt x="1334" y="60"/>
                </a:lnTo>
                <a:lnTo>
                  <a:pt x="1376" y="46"/>
                </a:lnTo>
                <a:lnTo>
                  <a:pt x="1416" y="36"/>
                </a:lnTo>
                <a:lnTo>
                  <a:pt x="1452" y="28"/>
                </a:lnTo>
                <a:lnTo>
                  <a:pt x="1466" y="24"/>
                </a:lnTo>
                <a:lnTo>
                  <a:pt x="1480" y="24"/>
                </a:lnTo>
                <a:lnTo>
                  <a:pt x="1694" y="12"/>
                </a:lnTo>
                <a:lnTo>
                  <a:pt x="1874" y="4"/>
                </a:lnTo>
                <a:lnTo>
                  <a:pt x="1968" y="2"/>
                </a:lnTo>
                <a:lnTo>
                  <a:pt x="2056" y="0"/>
                </a:lnTo>
                <a:lnTo>
                  <a:pt x="2124" y="2"/>
                </a:lnTo>
                <a:lnTo>
                  <a:pt x="2194" y="4"/>
                </a:lnTo>
                <a:lnTo>
                  <a:pt x="2330" y="12"/>
                </a:lnTo>
                <a:lnTo>
                  <a:pt x="2436" y="20"/>
                </a:lnTo>
                <a:lnTo>
                  <a:pt x="2488" y="24"/>
                </a:lnTo>
                <a:lnTo>
                  <a:pt x="2498" y="24"/>
                </a:lnTo>
                <a:lnTo>
                  <a:pt x="2510" y="28"/>
                </a:lnTo>
                <a:lnTo>
                  <a:pt x="2534" y="36"/>
                </a:lnTo>
                <a:lnTo>
                  <a:pt x="2558" y="50"/>
                </a:lnTo>
                <a:lnTo>
                  <a:pt x="2580" y="68"/>
                </a:lnTo>
                <a:lnTo>
                  <a:pt x="2600" y="90"/>
                </a:lnTo>
                <a:lnTo>
                  <a:pt x="2610" y="102"/>
                </a:lnTo>
                <a:lnTo>
                  <a:pt x="2618" y="116"/>
                </a:lnTo>
                <a:lnTo>
                  <a:pt x="2624" y="128"/>
                </a:lnTo>
                <a:lnTo>
                  <a:pt x="2628" y="142"/>
                </a:lnTo>
                <a:lnTo>
                  <a:pt x="2630" y="154"/>
                </a:lnTo>
                <a:lnTo>
                  <a:pt x="2632" y="168"/>
                </a:lnTo>
                <a:lnTo>
                  <a:pt x="2632" y="182"/>
                </a:lnTo>
                <a:lnTo>
                  <a:pt x="2628" y="196"/>
                </a:lnTo>
                <a:lnTo>
                  <a:pt x="2624" y="212"/>
                </a:lnTo>
                <a:lnTo>
                  <a:pt x="2620" y="228"/>
                </a:lnTo>
                <a:lnTo>
                  <a:pt x="2606" y="258"/>
                </a:lnTo>
                <a:lnTo>
                  <a:pt x="2588" y="286"/>
                </a:lnTo>
                <a:lnTo>
                  <a:pt x="2576" y="300"/>
                </a:lnTo>
                <a:lnTo>
                  <a:pt x="2566" y="312"/>
                </a:lnTo>
                <a:lnTo>
                  <a:pt x="2554" y="324"/>
                </a:lnTo>
                <a:lnTo>
                  <a:pt x="2540" y="334"/>
                </a:lnTo>
                <a:lnTo>
                  <a:pt x="2528" y="342"/>
                </a:lnTo>
                <a:lnTo>
                  <a:pt x="2514" y="348"/>
                </a:lnTo>
                <a:lnTo>
                  <a:pt x="2502" y="350"/>
                </a:lnTo>
                <a:lnTo>
                  <a:pt x="2488" y="352"/>
                </a:lnTo>
                <a:lnTo>
                  <a:pt x="2432" y="356"/>
                </a:lnTo>
                <a:lnTo>
                  <a:pt x="2324" y="364"/>
                </a:lnTo>
                <a:lnTo>
                  <a:pt x="2192" y="372"/>
                </a:lnTo>
                <a:lnTo>
                  <a:pt x="2122" y="374"/>
                </a:lnTo>
                <a:lnTo>
                  <a:pt x="2056" y="374"/>
                </a:lnTo>
                <a:lnTo>
                  <a:pt x="1970" y="374"/>
                </a:lnTo>
                <a:lnTo>
                  <a:pt x="1880" y="372"/>
                </a:lnTo>
                <a:lnTo>
                  <a:pt x="1788" y="366"/>
                </a:lnTo>
                <a:lnTo>
                  <a:pt x="1700" y="360"/>
                </a:lnTo>
                <a:lnTo>
                  <a:pt x="1622" y="350"/>
                </a:lnTo>
                <a:lnTo>
                  <a:pt x="1556" y="340"/>
                </a:lnTo>
                <a:lnTo>
                  <a:pt x="1530" y="332"/>
                </a:lnTo>
                <a:lnTo>
                  <a:pt x="1508" y="326"/>
                </a:lnTo>
                <a:lnTo>
                  <a:pt x="1490" y="320"/>
                </a:lnTo>
                <a:lnTo>
                  <a:pt x="1480" y="312"/>
                </a:lnTo>
                <a:lnTo>
                  <a:pt x="1450" y="286"/>
                </a:lnTo>
                <a:lnTo>
                  <a:pt x="1414" y="260"/>
                </a:lnTo>
                <a:lnTo>
                  <a:pt x="1376" y="234"/>
                </a:lnTo>
                <a:lnTo>
                  <a:pt x="1336" y="212"/>
                </a:lnTo>
                <a:lnTo>
                  <a:pt x="1296" y="194"/>
                </a:lnTo>
                <a:lnTo>
                  <a:pt x="1258" y="180"/>
                </a:lnTo>
                <a:lnTo>
                  <a:pt x="1222" y="172"/>
                </a:lnTo>
                <a:lnTo>
                  <a:pt x="1206" y="168"/>
                </a:lnTo>
                <a:lnTo>
                  <a:pt x="1192" y="168"/>
                </a:lnTo>
                <a:lnTo>
                  <a:pt x="1056" y="164"/>
                </a:lnTo>
                <a:lnTo>
                  <a:pt x="824" y="158"/>
                </a:lnTo>
                <a:lnTo>
                  <a:pt x="702" y="158"/>
                </a:lnTo>
                <a:lnTo>
                  <a:pt x="594" y="158"/>
                </a:lnTo>
                <a:lnTo>
                  <a:pt x="514" y="162"/>
                </a:lnTo>
                <a:lnTo>
                  <a:pt x="488" y="164"/>
                </a:lnTo>
                <a:lnTo>
                  <a:pt x="472" y="168"/>
                </a:lnTo>
                <a:lnTo>
                  <a:pt x="458" y="172"/>
                </a:lnTo>
                <a:lnTo>
                  <a:pt x="438" y="176"/>
                </a:lnTo>
                <a:lnTo>
                  <a:pt x="378" y="184"/>
                </a:lnTo>
                <a:lnTo>
                  <a:pt x="302" y="190"/>
                </a:lnTo>
                <a:lnTo>
                  <a:pt x="218" y="190"/>
                </a:lnTo>
                <a:lnTo>
                  <a:pt x="176" y="190"/>
                </a:lnTo>
                <a:lnTo>
                  <a:pt x="136" y="188"/>
                </a:lnTo>
                <a:lnTo>
                  <a:pt x="100" y="184"/>
                </a:lnTo>
                <a:lnTo>
                  <a:pt x="68" y="178"/>
                </a:lnTo>
                <a:lnTo>
                  <a:pt x="40" y="170"/>
                </a:lnTo>
                <a:lnTo>
                  <a:pt x="28" y="166"/>
                </a:lnTo>
                <a:lnTo>
                  <a:pt x="18" y="162"/>
                </a:lnTo>
                <a:lnTo>
                  <a:pt x="10" y="156"/>
                </a:lnTo>
                <a:lnTo>
                  <a:pt x="4" y="150"/>
                </a:lnTo>
                <a:lnTo>
                  <a:pt x="2" y="144"/>
                </a:lnTo>
                <a:lnTo>
                  <a:pt x="0" y="136"/>
                </a:lnTo>
                <a:lnTo>
                  <a:pt x="2" y="128"/>
                </a:lnTo>
                <a:lnTo>
                  <a:pt x="4" y="120"/>
                </a:lnTo>
                <a:lnTo>
                  <a:pt x="10" y="112"/>
                </a:lnTo>
                <a:lnTo>
                  <a:pt x="18" y="104"/>
                </a:lnTo>
                <a:lnTo>
                  <a:pt x="28" y="98"/>
                </a:lnTo>
                <a:lnTo>
                  <a:pt x="40" y="94"/>
                </a:lnTo>
                <a:lnTo>
                  <a:pt x="68" y="84"/>
                </a:lnTo>
                <a:lnTo>
                  <a:pt x="102" y="78"/>
                </a:lnTo>
                <a:lnTo>
                  <a:pt x="140" y="74"/>
                </a:lnTo>
                <a:lnTo>
                  <a:pt x="180" y="70"/>
                </a:lnTo>
                <a:lnTo>
                  <a:pt x="222" y="70"/>
                </a:lnTo>
                <a:lnTo>
                  <a:pt x="264" y="70"/>
                </a:lnTo>
                <a:lnTo>
                  <a:pt x="306" y="72"/>
                </a:lnTo>
                <a:lnTo>
                  <a:pt x="382" y="78"/>
                </a:lnTo>
                <a:lnTo>
                  <a:pt x="414" y="82"/>
                </a:lnTo>
                <a:lnTo>
                  <a:pt x="442" y="86"/>
                </a:lnTo>
                <a:lnTo>
                  <a:pt x="460" y="92"/>
                </a:lnTo>
                <a:lnTo>
                  <a:pt x="472" y="96"/>
                </a:lnTo>
                <a:close/>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7" name="Rectangle 247"/>
          <p:cNvSpPr>
            <a:spLocks noChangeArrowheads="1"/>
          </p:cNvSpPr>
          <p:nvPr/>
        </p:nvSpPr>
        <p:spPr bwMode="auto">
          <a:xfrm>
            <a:off x="4466432" y="2648893"/>
            <a:ext cx="2993873" cy="406056"/>
          </a:xfrm>
          <a:prstGeom prst="rect">
            <a:avLst/>
          </a:prstGeom>
          <a:solidFill>
            <a:srgbClr val="00FFF2"/>
          </a:solidFill>
          <a:ln w="4">
            <a:solidFill>
              <a:srgbClr val="000000"/>
            </a:solidFill>
            <a:miter lim="800000"/>
          </a:ln>
        </p:spPr>
        <p:txBody>
          <a:bodyPr/>
          <a:lstStyle/>
          <a:p>
            <a:pPr eaLnBrk="1" hangingPunct="1"/>
            <a:endParaRPr lang="zh-CN" altLang="zh-CN" sz="1800"/>
          </a:p>
        </p:txBody>
      </p:sp>
      <p:sp>
        <p:nvSpPr>
          <p:cNvPr id="8" name="Rectangle 321"/>
          <p:cNvSpPr>
            <a:spLocks noChangeArrowheads="1"/>
          </p:cNvSpPr>
          <p:nvPr/>
        </p:nvSpPr>
        <p:spPr bwMode="auto">
          <a:xfrm>
            <a:off x="4115950" y="4081165"/>
            <a:ext cx="608064" cy="541408"/>
          </a:xfrm>
          <a:prstGeom prst="rect">
            <a:avLst/>
          </a:prstGeom>
          <a:solidFill>
            <a:srgbClr val="00FF00"/>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ea typeface="+mn-ea"/>
              </a:rPr>
              <a:t>NS</a:t>
            </a:r>
            <a:endParaRPr lang="zh-CN" altLang="zh-CN" b="1" i="1" dirty="0">
              <a:solidFill>
                <a:schemeClr val="tx1"/>
              </a:solidFill>
              <a:effectLst>
                <a:outerShdw blurRad="38100" dist="38100" dir="2700000" algn="tl">
                  <a:srgbClr val="000000">
                    <a:alpha val="43137"/>
                  </a:srgbClr>
                </a:outerShdw>
              </a:effectLst>
              <a:latin typeface="Candara" panose="020E0502030303020204" pitchFamily="34" charset="0"/>
              <a:ea typeface="+mn-ea"/>
            </a:endParaRPr>
          </a:p>
        </p:txBody>
      </p:sp>
      <p:sp>
        <p:nvSpPr>
          <p:cNvPr id="9" name="Line 339"/>
          <p:cNvSpPr>
            <a:spLocks noChangeShapeType="1"/>
          </p:cNvSpPr>
          <p:nvPr/>
        </p:nvSpPr>
        <p:spPr bwMode="auto">
          <a:xfrm flipH="1" flipV="1">
            <a:off x="2122850" y="3626435"/>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Freeform 340"/>
          <p:cNvSpPr/>
          <p:nvPr/>
        </p:nvSpPr>
        <p:spPr bwMode="auto">
          <a:xfrm>
            <a:off x="2093291" y="3581317"/>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11" name="Line 341"/>
          <p:cNvSpPr>
            <a:spLocks noChangeShapeType="1"/>
          </p:cNvSpPr>
          <p:nvPr/>
        </p:nvSpPr>
        <p:spPr bwMode="auto">
          <a:xfrm flipV="1">
            <a:off x="2224194" y="3626435"/>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Freeform 342"/>
          <p:cNvSpPr/>
          <p:nvPr/>
        </p:nvSpPr>
        <p:spPr bwMode="auto">
          <a:xfrm>
            <a:off x="2274866" y="3581317"/>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13" name="Line 343"/>
          <p:cNvSpPr>
            <a:spLocks noChangeShapeType="1"/>
          </p:cNvSpPr>
          <p:nvPr/>
        </p:nvSpPr>
        <p:spPr bwMode="auto">
          <a:xfrm flipH="1" flipV="1">
            <a:off x="2426882" y="3626435"/>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Freeform 344"/>
          <p:cNvSpPr/>
          <p:nvPr/>
        </p:nvSpPr>
        <p:spPr bwMode="auto">
          <a:xfrm>
            <a:off x="2397324" y="3581317"/>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15" name="Line 345"/>
          <p:cNvSpPr>
            <a:spLocks noChangeShapeType="1"/>
          </p:cNvSpPr>
          <p:nvPr/>
        </p:nvSpPr>
        <p:spPr bwMode="auto">
          <a:xfrm flipV="1">
            <a:off x="2528226" y="3626435"/>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Freeform 346"/>
          <p:cNvSpPr/>
          <p:nvPr/>
        </p:nvSpPr>
        <p:spPr bwMode="auto">
          <a:xfrm>
            <a:off x="2578898" y="3581317"/>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17" name="Line 347"/>
          <p:cNvSpPr>
            <a:spLocks noChangeShapeType="1"/>
          </p:cNvSpPr>
          <p:nvPr/>
        </p:nvSpPr>
        <p:spPr bwMode="auto">
          <a:xfrm flipH="1" flipV="1">
            <a:off x="2730914" y="3626435"/>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Freeform 348"/>
          <p:cNvSpPr/>
          <p:nvPr/>
        </p:nvSpPr>
        <p:spPr bwMode="auto">
          <a:xfrm>
            <a:off x="2701356" y="3581317"/>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19" name="Line 349"/>
          <p:cNvSpPr>
            <a:spLocks noChangeShapeType="1"/>
          </p:cNvSpPr>
          <p:nvPr/>
        </p:nvSpPr>
        <p:spPr bwMode="auto">
          <a:xfrm flipV="1">
            <a:off x="2832259" y="3491083"/>
            <a:ext cx="228024" cy="255665"/>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Freeform 350"/>
          <p:cNvSpPr/>
          <p:nvPr/>
        </p:nvSpPr>
        <p:spPr bwMode="auto">
          <a:xfrm>
            <a:off x="3034947" y="3449725"/>
            <a:ext cx="59117" cy="63916"/>
          </a:xfrm>
          <a:custGeom>
            <a:avLst/>
            <a:gdLst>
              <a:gd name="T0" fmla="*/ 14 w 28"/>
              <a:gd name="T1" fmla="*/ 12 h 34"/>
              <a:gd name="T2" fmla="*/ 14 w 28"/>
              <a:gd name="T3" fmla="*/ 12 h 34"/>
              <a:gd name="T4" fmla="*/ 0 w 28"/>
              <a:gd name="T5" fmla="*/ 22 h 34"/>
              <a:gd name="T6" fmla="*/ 16 w 28"/>
              <a:gd name="T7" fmla="*/ 34 h 34"/>
              <a:gd name="T8" fmla="*/ 16 w 28"/>
              <a:gd name="T9" fmla="*/ 34 h 34"/>
              <a:gd name="T10" fmla="*/ 22 w 28"/>
              <a:gd name="T11" fmla="*/ 18 h 34"/>
              <a:gd name="T12" fmla="*/ 22 w 28"/>
              <a:gd name="T13" fmla="*/ 18 h 34"/>
              <a:gd name="T14" fmla="*/ 28 w 28"/>
              <a:gd name="T15" fmla="*/ 0 h 34"/>
              <a:gd name="T16" fmla="*/ 28 w 28"/>
              <a:gd name="T17" fmla="*/ 0 h 34"/>
              <a:gd name="T18" fmla="*/ 14 w 28"/>
              <a:gd name="T19" fmla="*/ 12 h 34"/>
              <a:gd name="T20" fmla="*/ 14 w 28"/>
              <a:gd name="T21" fmla="*/ 12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34"/>
              <a:gd name="T35" fmla="*/ 28 w 28"/>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34">
                <a:moveTo>
                  <a:pt x="14" y="12"/>
                </a:moveTo>
                <a:lnTo>
                  <a:pt x="14" y="12"/>
                </a:lnTo>
                <a:lnTo>
                  <a:pt x="0" y="22"/>
                </a:lnTo>
                <a:lnTo>
                  <a:pt x="16" y="34"/>
                </a:lnTo>
                <a:lnTo>
                  <a:pt x="22" y="18"/>
                </a:lnTo>
                <a:lnTo>
                  <a:pt x="28" y="0"/>
                </a:lnTo>
                <a:lnTo>
                  <a:pt x="14"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21" name="Line 351"/>
          <p:cNvSpPr>
            <a:spLocks noChangeShapeType="1"/>
          </p:cNvSpPr>
          <p:nvPr/>
        </p:nvSpPr>
        <p:spPr bwMode="auto">
          <a:xfrm flipH="1" flipV="1">
            <a:off x="3034947" y="3085027"/>
            <a:ext cx="76008" cy="255665"/>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Freeform 352"/>
          <p:cNvSpPr/>
          <p:nvPr/>
        </p:nvSpPr>
        <p:spPr bwMode="auto">
          <a:xfrm>
            <a:off x="3018056" y="3036150"/>
            <a:ext cx="42227" cy="67676"/>
          </a:xfrm>
          <a:custGeom>
            <a:avLst/>
            <a:gdLst>
              <a:gd name="T0" fmla="*/ 2 w 20"/>
              <a:gd name="T1" fmla="*/ 18 h 36"/>
              <a:gd name="T2" fmla="*/ 2 w 20"/>
              <a:gd name="T3" fmla="*/ 18 h 36"/>
              <a:gd name="T4" fmla="*/ 0 w 20"/>
              <a:gd name="T5" fmla="*/ 36 h 36"/>
              <a:gd name="T6" fmla="*/ 20 w 20"/>
              <a:gd name="T7" fmla="*/ 30 h 36"/>
              <a:gd name="T8" fmla="*/ 20 w 20"/>
              <a:gd name="T9" fmla="*/ 30 h 36"/>
              <a:gd name="T10" fmla="*/ 10 w 20"/>
              <a:gd name="T11" fmla="*/ 16 h 36"/>
              <a:gd name="T12" fmla="*/ 10 w 20"/>
              <a:gd name="T13" fmla="*/ 16 h 36"/>
              <a:gd name="T14" fmla="*/ 2 w 20"/>
              <a:gd name="T15" fmla="*/ 0 h 36"/>
              <a:gd name="T16" fmla="*/ 2 w 20"/>
              <a:gd name="T17" fmla="*/ 0 h 36"/>
              <a:gd name="T18" fmla="*/ 2 w 20"/>
              <a:gd name="T19" fmla="*/ 18 h 36"/>
              <a:gd name="T20" fmla="*/ 2 w 20"/>
              <a:gd name="T21" fmla="*/ 18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36"/>
              <a:gd name="T35" fmla="*/ 20 w 20"/>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36">
                <a:moveTo>
                  <a:pt x="2" y="18"/>
                </a:moveTo>
                <a:lnTo>
                  <a:pt x="2" y="18"/>
                </a:lnTo>
                <a:lnTo>
                  <a:pt x="0" y="36"/>
                </a:lnTo>
                <a:lnTo>
                  <a:pt x="20" y="30"/>
                </a:lnTo>
                <a:lnTo>
                  <a:pt x="10" y="16"/>
                </a:lnTo>
                <a:lnTo>
                  <a:pt x="2" y="0"/>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23" name="Line 353"/>
          <p:cNvSpPr>
            <a:spLocks noChangeShapeType="1"/>
          </p:cNvSpPr>
          <p:nvPr/>
        </p:nvSpPr>
        <p:spPr bwMode="auto">
          <a:xfrm flipV="1">
            <a:off x="2072178" y="3355731"/>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 name="Freeform 354"/>
          <p:cNvSpPr/>
          <p:nvPr/>
        </p:nvSpPr>
        <p:spPr bwMode="auto">
          <a:xfrm>
            <a:off x="2122850" y="3310614"/>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25" name="Line 355"/>
          <p:cNvSpPr>
            <a:spLocks noChangeShapeType="1"/>
          </p:cNvSpPr>
          <p:nvPr/>
        </p:nvSpPr>
        <p:spPr bwMode="auto">
          <a:xfrm flipH="1" flipV="1">
            <a:off x="2274866" y="3355731"/>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Freeform 356"/>
          <p:cNvSpPr/>
          <p:nvPr/>
        </p:nvSpPr>
        <p:spPr bwMode="auto">
          <a:xfrm>
            <a:off x="2245307" y="3310614"/>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27" name="Line 357"/>
          <p:cNvSpPr>
            <a:spLocks noChangeShapeType="1"/>
          </p:cNvSpPr>
          <p:nvPr/>
        </p:nvSpPr>
        <p:spPr bwMode="auto">
          <a:xfrm flipV="1">
            <a:off x="2376210" y="3355731"/>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Freeform 358"/>
          <p:cNvSpPr/>
          <p:nvPr/>
        </p:nvSpPr>
        <p:spPr bwMode="auto">
          <a:xfrm>
            <a:off x="2426882" y="3310614"/>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29" name="Line 359"/>
          <p:cNvSpPr>
            <a:spLocks noChangeShapeType="1"/>
          </p:cNvSpPr>
          <p:nvPr/>
        </p:nvSpPr>
        <p:spPr bwMode="auto">
          <a:xfrm flipH="1" flipV="1">
            <a:off x="2578898" y="3355731"/>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Freeform 360"/>
          <p:cNvSpPr/>
          <p:nvPr/>
        </p:nvSpPr>
        <p:spPr bwMode="auto">
          <a:xfrm>
            <a:off x="2549340" y="3310614"/>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31" name="Line 361"/>
          <p:cNvSpPr>
            <a:spLocks noChangeShapeType="1"/>
          </p:cNvSpPr>
          <p:nvPr/>
        </p:nvSpPr>
        <p:spPr bwMode="auto">
          <a:xfrm flipV="1">
            <a:off x="2680242" y="3355731"/>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Freeform 362"/>
          <p:cNvSpPr/>
          <p:nvPr/>
        </p:nvSpPr>
        <p:spPr bwMode="auto">
          <a:xfrm>
            <a:off x="2730914" y="3310614"/>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33" name="Line 363"/>
          <p:cNvSpPr>
            <a:spLocks noChangeShapeType="1"/>
          </p:cNvSpPr>
          <p:nvPr/>
        </p:nvSpPr>
        <p:spPr bwMode="auto">
          <a:xfrm flipH="1" flipV="1">
            <a:off x="2122850"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Freeform 364"/>
          <p:cNvSpPr/>
          <p:nvPr/>
        </p:nvSpPr>
        <p:spPr bwMode="auto">
          <a:xfrm>
            <a:off x="2093291" y="3039910"/>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35" name="Line 365"/>
          <p:cNvSpPr>
            <a:spLocks noChangeShapeType="1"/>
          </p:cNvSpPr>
          <p:nvPr/>
        </p:nvSpPr>
        <p:spPr bwMode="auto">
          <a:xfrm flipV="1">
            <a:off x="2224194"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Freeform 366"/>
          <p:cNvSpPr/>
          <p:nvPr/>
        </p:nvSpPr>
        <p:spPr bwMode="auto">
          <a:xfrm>
            <a:off x="2274866" y="3039910"/>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37" name="Line 367"/>
          <p:cNvSpPr>
            <a:spLocks noChangeShapeType="1"/>
          </p:cNvSpPr>
          <p:nvPr/>
        </p:nvSpPr>
        <p:spPr bwMode="auto">
          <a:xfrm flipH="1" flipV="1">
            <a:off x="2426882"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 name="Freeform 368"/>
          <p:cNvSpPr/>
          <p:nvPr/>
        </p:nvSpPr>
        <p:spPr bwMode="auto">
          <a:xfrm>
            <a:off x="2397324" y="3039910"/>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39" name="Line 369"/>
          <p:cNvSpPr>
            <a:spLocks noChangeShapeType="1"/>
          </p:cNvSpPr>
          <p:nvPr/>
        </p:nvSpPr>
        <p:spPr bwMode="auto">
          <a:xfrm flipV="1">
            <a:off x="2528226"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 name="Freeform 370"/>
          <p:cNvSpPr/>
          <p:nvPr/>
        </p:nvSpPr>
        <p:spPr bwMode="auto">
          <a:xfrm>
            <a:off x="2578898" y="3039910"/>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41" name="Line 371"/>
          <p:cNvSpPr>
            <a:spLocks noChangeShapeType="1"/>
          </p:cNvSpPr>
          <p:nvPr/>
        </p:nvSpPr>
        <p:spPr bwMode="auto">
          <a:xfrm flipH="1" flipV="1">
            <a:off x="2730914"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 name="Freeform 372"/>
          <p:cNvSpPr/>
          <p:nvPr/>
        </p:nvSpPr>
        <p:spPr bwMode="auto">
          <a:xfrm>
            <a:off x="2701356" y="3039910"/>
            <a:ext cx="54895" cy="63916"/>
          </a:xfrm>
          <a:custGeom>
            <a:avLst/>
            <a:gdLst>
              <a:gd name="T0" fmla="*/ 6 w 26"/>
              <a:gd name="T1" fmla="*/ 18 h 34"/>
              <a:gd name="T2" fmla="*/ 6 w 26"/>
              <a:gd name="T3" fmla="*/ 18 h 34"/>
              <a:gd name="T4" fmla="*/ 8 w 26"/>
              <a:gd name="T5" fmla="*/ 34 h 34"/>
              <a:gd name="T6" fmla="*/ 26 w 26"/>
              <a:gd name="T7" fmla="*/ 24 h 34"/>
              <a:gd name="T8" fmla="*/ 26 w 26"/>
              <a:gd name="T9" fmla="*/ 24 h 34"/>
              <a:gd name="T10" fmla="*/ 12 w 26"/>
              <a:gd name="T11" fmla="*/ 14 h 34"/>
              <a:gd name="T12" fmla="*/ 12 w 26"/>
              <a:gd name="T13" fmla="*/ 14 h 34"/>
              <a:gd name="T14" fmla="*/ 0 w 26"/>
              <a:gd name="T15" fmla="*/ 0 h 34"/>
              <a:gd name="T16" fmla="*/ 0 w 26"/>
              <a:gd name="T17" fmla="*/ 0 h 34"/>
              <a:gd name="T18" fmla="*/ 6 w 26"/>
              <a:gd name="T19" fmla="*/ 18 h 34"/>
              <a:gd name="T20" fmla="*/ 6 w 26"/>
              <a:gd name="T21" fmla="*/ 1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6" y="18"/>
                </a:moveTo>
                <a:lnTo>
                  <a:pt x="6" y="18"/>
                </a:lnTo>
                <a:lnTo>
                  <a:pt x="8" y="34"/>
                </a:lnTo>
                <a:lnTo>
                  <a:pt x="26" y="24"/>
                </a:lnTo>
                <a:lnTo>
                  <a:pt x="12" y="14"/>
                </a:lnTo>
                <a:lnTo>
                  <a:pt x="0" y="0"/>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43" name="Line 373"/>
          <p:cNvSpPr>
            <a:spLocks noChangeShapeType="1"/>
          </p:cNvSpPr>
          <p:nvPr/>
        </p:nvSpPr>
        <p:spPr bwMode="auto">
          <a:xfrm flipV="1">
            <a:off x="2832259" y="3085027"/>
            <a:ext cx="76008" cy="120313"/>
          </a:xfrm>
          <a:prstGeom prst="line">
            <a:avLst/>
          </a:prstGeom>
          <a:noFill/>
          <a:ln w="4">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 name="Freeform 374"/>
          <p:cNvSpPr/>
          <p:nvPr/>
        </p:nvSpPr>
        <p:spPr bwMode="auto">
          <a:xfrm>
            <a:off x="2882931" y="3039910"/>
            <a:ext cx="54895" cy="63916"/>
          </a:xfrm>
          <a:custGeom>
            <a:avLst/>
            <a:gdLst>
              <a:gd name="T0" fmla="*/ 14 w 26"/>
              <a:gd name="T1" fmla="*/ 14 h 34"/>
              <a:gd name="T2" fmla="*/ 14 w 26"/>
              <a:gd name="T3" fmla="*/ 14 h 34"/>
              <a:gd name="T4" fmla="*/ 0 w 26"/>
              <a:gd name="T5" fmla="*/ 24 h 34"/>
              <a:gd name="T6" fmla="*/ 18 w 26"/>
              <a:gd name="T7" fmla="*/ 34 h 34"/>
              <a:gd name="T8" fmla="*/ 18 w 26"/>
              <a:gd name="T9" fmla="*/ 34 h 34"/>
              <a:gd name="T10" fmla="*/ 20 w 26"/>
              <a:gd name="T11" fmla="*/ 18 h 34"/>
              <a:gd name="T12" fmla="*/ 20 w 26"/>
              <a:gd name="T13" fmla="*/ 18 h 34"/>
              <a:gd name="T14" fmla="*/ 26 w 26"/>
              <a:gd name="T15" fmla="*/ 0 h 34"/>
              <a:gd name="T16" fmla="*/ 26 w 26"/>
              <a:gd name="T17" fmla="*/ 0 h 34"/>
              <a:gd name="T18" fmla="*/ 14 w 26"/>
              <a:gd name="T19" fmla="*/ 14 h 34"/>
              <a:gd name="T20" fmla="*/ 14 w 26"/>
              <a:gd name="T21" fmla="*/ 14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34"/>
              <a:gd name="T35" fmla="*/ 26 w 26"/>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34">
                <a:moveTo>
                  <a:pt x="14" y="14"/>
                </a:moveTo>
                <a:lnTo>
                  <a:pt x="14" y="14"/>
                </a:lnTo>
                <a:lnTo>
                  <a:pt x="0" y="24"/>
                </a:lnTo>
                <a:lnTo>
                  <a:pt x="18" y="34"/>
                </a:lnTo>
                <a:lnTo>
                  <a:pt x="20" y="18"/>
                </a:lnTo>
                <a:lnTo>
                  <a:pt x="26" y="0"/>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45" name="Freeform 375"/>
          <p:cNvSpPr/>
          <p:nvPr/>
        </p:nvSpPr>
        <p:spPr bwMode="auto">
          <a:xfrm>
            <a:off x="3051837" y="3325653"/>
            <a:ext cx="152016" cy="135352"/>
          </a:xfrm>
          <a:custGeom>
            <a:avLst/>
            <a:gdLst>
              <a:gd name="T0" fmla="*/ 36 w 72"/>
              <a:gd name="T1" fmla="*/ 0 h 72"/>
              <a:gd name="T2" fmla="*/ 36 w 72"/>
              <a:gd name="T3" fmla="*/ 0 h 72"/>
              <a:gd name="T4" fmla="*/ 28 w 72"/>
              <a:gd name="T5" fmla="*/ 0 h 72"/>
              <a:gd name="T6" fmla="*/ 22 w 72"/>
              <a:gd name="T7" fmla="*/ 2 h 72"/>
              <a:gd name="T8" fmla="*/ 16 w 72"/>
              <a:gd name="T9" fmla="*/ 6 h 72"/>
              <a:gd name="T10" fmla="*/ 10 w 72"/>
              <a:gd name="T11" fmla="*/ 10 h 72"/>
              <a:gd name="T12" fmla="*/ 6 w 72"/>
              <a:gd name="T13" fmla="*/ 16 h 72"/>
              <a:gd name="T14" fmla="*/ 2 w 72"/>
              <a:gd name="T15" fmla="*/ 22 h 72"/>
              <a:gd name="T16" fmla="*/ 0 w 72"/>
              <a:gd name="T17" fmla="*/ 28 h 72"/>
              <a:gd name="T18" fmla="*/ 0 w 72"/>
              <a:gd name="T19" fmla="*/ 36 h 72"/>
              <a:gd name="T20" fmla="*/ 0 w 72"/>
              <a:gd name="T21" fmla="*/ 36 h 72"/>
              <a:gd name="T22" fmla="*/ 0 w 72"/>
              <a:gd name="T23" fmla="*/ 44 h 72"/>
              <a:gd name="T24" fmla="*/ 2 w 72"/>
              <a:gd name="T25" fmla="*/ 50 h 72"/>
              <a:gd name="T26" fmla="*/ 6 w 72"/>
              <a:gd name="T27" fmla="*/ 56 h 72"/>
              <a:gd name="T28" fmla="*/ 10 w 72"/>
              <a:gd name="T29" fmla="*/ 62 h 72"/>
              <a:gd name="T30" fmla="*/ 16 w 72"/>
              <a:gd name="T31" fmla="*/ 66 h 72"/>
              <a:gd name="T32" fmla="*/ 22 w 72"/>
              <a:gd name="T33" fmla="*/ 70 h 72"/>
              <a:gd name="T34" fmla="*/ 28 w 72"/>
              <a:gd name="T35" fmla="*/ 72 h 72"/>
              <a:gd name="T36" fmla="*/ 36 w 72"/>
              <a:gd name="T37" fmla="*/ 72 h 72"/>
              <a:gd name="T38" fmla="*/ 36 w 72"/>
              <a:gd name="T39" fmla="*/ 72 h 72"/>
              <a:gd name="T40" fmla="*/ 44 w 72"/>
              <a:gd name="T41" fmla="*/ 72 h 72"/>
              <a:gd name="T42" fmla="*/ 50 w 72"/>
              <a:gd name="T43" fmla="*/ 70 h 72"/>
              <a:gd name="T44" fmla="*/ 56 w 72"/>
              <a:gd name="T45" fmla="*/ 66 h 72"/>
              <a:gd name="T46" fmla="*/ 62 w 72"/>
              <a:gd name="T47" fmla="*/ 62 h 72"/>
              <a:gd name="T48" fmla="*/ 66 w 72"/>
              <a:gd name="T49" fmla="*/ 56 h 72"/>
              <a:gd name="T50" fmla="*/ 70 w 72"/>
              <a:gd name="T51" fmla="*/ 50 h 72"/>
              <a:gd name="T52" fmla="*/ 72 w 72"/>
              <a:gd name="T53" fmla="*/ 44 h 72"/>
              <a:gd name="T54" fmla="*/ 72 w 72"/>
              <a:gd name="T55" fmla="*/ 36 h 72"/>
              <a:gd name="T56" fmla="*/ 72 w 72"/>
              <a:gd name="T57" fmla="*/ 36 h 72"/>
              <a:gd name="T58" fmla="*/ 72 w 72"/>
              <a:gd name="T59" fmla="*/ 28 h 72"/>
              <a:gd name="T60" fmla="*/ 70 w 72"/>
              <a:gd name="T61" fmla="*/ 22 h 72"/>
              <a:gd name="T62" fmla="*/ 66 w 72"/>
              <a:gd name="T63" fmla="*/ 16 h 72"/>
              <a:gd name="T64" fmla="*/ 62 w 72"/>
              <a:gd name="T65" fmla="*/ 10 h 72"/>
              <a:gd name="T66" fmla="*/ 56 w 72"/>
              <a:gd name="T67" fmla="*/ 6 h 72"/>
              <a:gd name="T68" fmla="*/ 50 w 72"/>
              <a:gd name="T69" fmla="*/ 2 h 72"/>
              <a:gd name="T70" fmla="*/ 44 w 72"/>
              <a:gd name="T71" fmla="*/ 0 h 72"/>
              <a:gd name="T72" fmla="*/ 36 w 72"/>
              <a:gd name="T73" fmla="*/ 0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2"/>
              <a:gd name="T112" fmla="*/ 0 h 72"/>
              <a:gd name="T113" fmla="*/ 72 w 72"/>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2" h="72">
                <a:moveTo>
                  <a:pt x="36" y="0"/>
                </a:moveTo>
                <a:lnTo>
                  <a:pt x="36" y="0"/>
                </a:lnTo>
                <a:lnTo>
                  <a:pt x="28" y="0"/>
                </a:lnTo>
                <a:lnTo>
                  <a:pt x="22" y="2"/>
                </a:lnTo>
                <a:lnTo>
                  <a:pt x="16" y="6"/>
                </a:lnTo>
                <a:lnTo>
                  <a:pt x="10" y="10"/>
                </a:lnTo>
                <a:lnTo>
                  <a:pt x="6" y="16"/>
                </a:lnTo>
                <a:lnTo>
                  <a:pt x="2" y="22"/>
                </a:lnTo>
                <a:lnTo>
                  <a:pt x="0" y="28"/>
                </a:lnTo>
                <a:lnTo>
                  <a:pt x="0" y="36"/>
                </a:lnTo>
                <a:lnTo>
                  <a:pt x="0" y="44"/>
                </a:lnTo>
                <a:lnTo>
                  <a:pt x="2" y="50"/>
                </a:lnTo>
                <a:lnTo>
                  <a:pt x="6" y="56"/>
                </a:lnTo>
                <a:lnTo>
                  <a:pt x="10" y="62"/>
                </a:lnTo>
                <a:lnTo>
                  <a:pt x="16" y="66"/>
                </a:lnTo>
                <a:lnTo>
                  <a:pt x="22" y="70"/>
                </a:lnTo>
                <a:lnTo>
                  <a:pt x="28" y="72"/>
                </a:lnTo>
                <a:lnTo>
                  <a:pt x="36" y="72"/>
                </a:lnTo>
                <a:lnTo>
                  <a:pt x="44" y="72"/>
                </a:lnTo>
                <a:lnTo>
                  <a:pt x="50" y="70"/>
                </a:lnTo>
                <a:lnTo>
                  <a:pt x="56" y="66"/>
                </a:lnTo>
                <a:lnTo>
                  <a:pt x="62" y="62"/>
                </a:lnTo>
                <a:lnTo>
                  <a:pt x="66" y="56"/>
                </a:lnTo>
                <a:lnTo>
                  <a:pt x="70" y="50"/>
                </a:lnTo>
                <a:lnTo>
                  <a:pt x="72" y="44"/>
                </a:lnTo>
                <a:lnTo>
                  <a:pt x="72" y="36"/>
                </a:lnTo>
                <a:lnTo>
                  <a:pt x="72" y="28"/>
                </a:lnTo>
                <a:lnTo>
                  <a:pt x="70" y="22"/>
                </a:lnTo>
                <a:lnTo>
                  <a:pt x="66" y="16"/>
                </a:lnTo>
                <a:lnTo>
                  <a:pt x="62" y="10"/>
                </a:lnTo>
                <a:lnTo>
                  <a:pt x="56" y="6"/>
                </a:lnTo>
                <a:lnTo>
                  <a:pt x="50" y="2"/>
                </a:lnTo>
                <a:lnTo>
                  <a:pt x="44" y="0"/>
                </a:lnTo>
                <a:lnTo>
                  <a:pt x="36" y="0"/>
                </a:lnTo>
                <a:close/>
              </a:path>
            </a:pathLst>
          </a:custGeom>
          <a:solidFill>
            <a:srgbClr val="66FF66"/>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1800"/>
          </a:p>
        </p:txBody>
      </p:sp>
      <p:sp>
        <p:nvSpPr>
          <p:cNvPr id="46" name="Freeform 376"/>
          <p:cNvSpPr/>
          <p:nvPr/>
        </p:nvSpPr>
        <p:spPr bwMode="auto">
          <a:xfrm>
            <a:off x="3051837" y="3325653"/>
            <a:ext cx="152016" cy="135352"/>
          </a:xfrm>
          <a:custGeom>
            <a:avLst/>
            <a:gdLst>
              <a:gd name="T0" fmla="*/ 36 w 72"/>
              <a:gd name="T1" fmla="*/ 0 h 72"/>
              <a:gd name="T2" fmla="*/ 36 w 72"/>
              <a:gd name="T3" fmla="*/ 0 h 72"/>
              <a:gd name="T4" fmla="*/ 28 w 72"/>
              <a:gd name="T5" fmla="*/ 0 h 72"/>
              <a:gd name="T6" fmla="*/ 22 w 72"/>
              <a:gd name="T7" fmla="*/ 2 h 72"/>
              <a:gd name="T8" fmla="*/ 16 w 72"/>
              <a:gd name="T9" fmla="*/ 6 h 72"/>
              <a:gd name="T10" fmla="*/ 10 w 72"/>
              <a:gd name="T11" fmla="*/ 10 h 72"/>
              <a:gd name="T12" fmla="*/ 6 w 72"/>
              <a:gd name="T13" fmla="*/ 16 h 72"/>
              <a:gd name="T14" fmla="*/ 2 w 72"/>
              <a:gd name="T15" fmla="*/ 22 h 72"/>
              <a:gd name="T16" fmla="*/ 0 w 72"/>
              <a:gd name="T17" fmla="*/ 28 h 72"/>
              <a:gd name="T18" fmla="*/ 0 w 72"/>
              <a:gd name="T19" fmla="*/ 36 h 72"/>
              <a:gd name="T20" fmla="*/ 0 w 72"/>
              <a:gd name="T21" fmla="*/ 36 h 72"/>
              <a:gd name="T22" fmla="*/ 0 w 72"/>
              <a:gd name="T23" fmla="*/ 44 h 72"/>
              <a:gd name="T24" fmla="*/ 2 w 72"/>
              <a:gd name="T25" fmla="*/ 50 h 72"/>
              <a:gd name="T26" fmla="*/ 6 w 72"/>
              <a:gd name="T27" fmla="*/ 56 h 72"/>
              <a:gd name="T28" fmla="*/ 10 w 72"/>
              <a:gd name="T29" fmla="*/ 62 h 72"/>
              <a:gd name="T30" fmla="*/ 16 w 72"/>
              <a:gd name="T31" fmla="*/ 66 h 72"/>
              <a:gd name="T32" fmla="*/ 22 w 72"/>
              <a:gd name="T33" fmla="*/ 70 h 72"/>
              <a:gd name="T34" fmla="*/ 28 w 72"/>
              <a:gd name="T35" fmla="*/ 72 h 72"/>
              <a:gd name="T36" fmla="*/ 36 w 72"/>
              <a:gd name="T37" fmla="*/ 72 h 72"/>
              <a:gd name="T38" fmla="*/ 36 w 72"/>
              <a:gd name="T39" fmla="*/ 72 h 72"/>
              <a:gd name="T40" fmla="*/ 44 w 72"/>
              <a:gd name="T41" fmla="*/ 72 h 72"/>
              <a:gd name="T42" fmla="*/ 50 w 72"/>
              <a:gd name="T43" fmla="*/ 70 h 72"/>
              <a:gd name="T44" fmla="*/ 56 w 72"/>
              <a:gd name="T45" fmla="*/ 66 h 72"/>
              <a:gd name="T46" fmla="*/ 62 w 72"/>
              <a:gd name="T47" fmla="*/ 62 h 72"/>
              <a:gd name="T48" fmla="*/ 66 w 72"/>
              <a:gd name="T49" fmla="*/ 56 h 72"/>
              <a:gd name="T50" fmla="*/ 70 w 72"/>
              <a:gd name="T51" fmla="*/ 50 h 72"/>
              <a:gd name="T52" fmla="*/ 72 w 72"/>
              <a:gd name="T53" fmla="*/ 44 h 72"/>
              <a:gd name="T54" fmla="*/ 72 w 72"/>
              <a:gd name="T55" fmla="*/ 36 h 72"/>
              <a:gd name="T56" fmla="*/ 72 w 72"/>
              <a:gd name="T57" fmla="*/ 36 h 72"/>
              <a:gd name="T58" fmla="*/ 72 w 72"/>
              <a:gd name="T59" fmla="*/ 28 h 72"/>
              <a:gd name="T60" fmla="*/ 70 w 72"/>
              <a:gd name="T61" fmla="*/ 22 h 72"/>
              <a:gd name="T62" fmla="*/ 66 w 72"/>
              <a:gd name="T63" fmla="*/ 16 h 72"/>
              <a:gd name="T64" fmla="*/ 62 w 72"/>
              <a:gd name="T65" fmla="*/ 10 h 72"/>
              <a:gd name="T66" fmla="*/ 56 w 72"/>
              <a:gd name="T67" fmla="*/ 6 h 72"/>
              <a:gd name="T68" fmla="*/ 50 w 72"/>
              <a:gd name="T69" fmla="*/ 2 h 72"/>
              <a:gd name="T70" fmla="*/ 44 w 72"/>
              <a:gd name="T71" fmla="*/ 0 h 72"/>
              <a:gd name="T72" fmla="*/ 36 w 72"/>
              <a:gd name="T73" fmla="*/ 0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2"/>
              <a:gd name="T112" fmla="*/ 0 h 72"/>
              <a:gd name="T113" fmla="*/ 72 w 72"/>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2" h="72">
                <a:moveTo>
                  <a:pt x="36" y="0"/>
                </a:moveTo>
                <a:lnTo>
                  <a:pt x="36" y="0"/>
                </a:lnTo>
                <a:lnTo>
                  <a:pt x="28" y="0"/>
                </a:lnTo>
                <a:lnTo>
                  <a:pt x="22" y="2"/>
                </a:lnTo>
                <a:lnTo>
                  <a:pt x="16" y="6"/>
                </a:lnTo>
                <a:lnTo>
                  <a:pt x="10" y="10"/>
                </a:lnTo>
                <a:lnTo>
                  <a:pt x="6" y="16"/>
                </a:lnTo>
                <a:lnTo>
                  <a:pt x="2" y="22"/>
                </a:lnTo>
                <a:lnTo>
                  <a:pt x="0" y="28"/>
                </a:lnTo>
                <a:lnTo>
                  <a:pt x="0" y="36"/>
                </a:lnTo>
                <a:lnTo>
                  <a:pt x="0" y="44"/>
                </a:lnTo>
                <a:lnTo>
                  <a:pt x="2" y="50"/>
                </a:lnTo>
                <a:lnTo>
                  <a:pt x="6" y="56"/>
                </a:lnTo>
                <a:lnTo>
                  <a:pt x="10" y="62"/>
                </a:lnTo>
                <a:lnTo>
                  <a:pt x="16" y="66"/>
                </a:lnTo>
                <a:lnTo>
                  <a:pt x="22" y="70"/>
                </a:lnTo>
                <a:lnTo>
                  <a:pt x="28" y="72"/>
                </a:lnTo>
                <a:lnTo>
                  <a:pt x="36" y="72"/>
                </a:lnTo>
                <a:lnTo>
                  <a:pt x="44" y="72"/>
                </a:lnTo>
                <a:lnTo>
                  <a:pt x="50" y="70"/>
                </a:lnTo>
                <a:lnTo>
                  <a:pt x="56" y="66"/>
                </a:lnTo>
                <a:lnTo>
                  <a:pt x="62" y="62"/>
                </a:lnTo>
                <a:lnTo>
                  <a:pt x="66" y="56"/>
                </a:lnTo>
                <a:lnTo>
                  <a:pt x="70" y="50"/>
                </a:lnTo>
                <a:lnTo>
                  <a:pt x="72" y="44"/>
                </a:lnTo>
                <a:lnTo>
                  <a:pt x="72" y="36"/>
                </a:lnTo>
                <a:lnTo>
                  <a:pt x="72" y="28"/>
                </a:lnTo>
                <a:lnTo>
                  <a:pt x="70" y="22"/>
                </a:lnTo>
                <a:lnTo>
                  <a:pt x="66" y="16"/>
                </a:lnTo>
                <a:lnTo>
                  <a:pt x="62" y="10"/>
                </a:lnTo>
                <a:lnTo>
                  <a:pt x="56" y="6"/>
                </a:lnTo>
                <a:lnTo>
                  <a:pt x="50" y="2"/>
                </a:lnTo>
                <a:lnTo>
                  <a:pt x="44" y="0"/>
                </a:lnTo>
                <a:lnTo>
                  <a:pt x="36" y="0"/>
                </a:lnTo>
              </a:path>
            </a:pathLst>
          </a:custGeom>
          <a:noFill/>
          <a:ln w="4">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47" name="Freeform 377"/>
          <p:cNvSpPr/>
          <p:nvPr/>
        </p:nvSpPr>
        <p:spPr bwMode="auto">
          <a:xfrm>
            <a:off x="1987725" y="3461005"/>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FF00"/>
          </a:solidFill>
          <a:ln w="4">
            <a:solidFill>
              <a:srgbClr val="000000"/>
            </a:solidFill>
            <a:round/>
          </a:ln>
        </p:spPr>
        <p:txBody>
          <a:bodyPr/>
          <a:lstStyle/>
          <a:p>
            <a:pPr eaLnBrk="1" hangingPunct="1"/>
            <a:endParaRPr lang="zh-CN" altLang="zh-CN" sz="1800"/>
          </a:p>
        </p:txBody>
      </p:sp>
      <p:sp>
        <p:nvSpPr>
          <p:cNvPr id="48" name="Freeform 378"/>
          <p:cNvSpPr/>
          <p:nvPr/>
        </p:nvSpPr>
        <p:spPr bwMode="auto">
          <a:xfrm>
            <a:off x="2291757" y="3461005"/>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FF00"/>
          </a:solidFill>
          <a:ln w="4">
            <a:solidFill>
              <a:srgbClr val="000000"/>
            </a:solidFill>
            <a:round/>
          </a:ln>
        </p:spPr>
        <p:txBody>
          <a:bodyPr/>
          <a:lstStyle/>
          <a:p>
            <a:pPr eaLnBrk="1" hangingPunct="1"/>
            <a:endParaRPr lang="zh-CN" altLang="zh-CN" sz="1800"/>
          </a:p>
        </p:txBody>
      </p:sp>
      <p:sp>
        <p:nvSpPr>
          <p:cNvPr id="49" name="Freeform 379"/>
          <p:cNvSpPr/>
          <p:nvPr/>
        </p:nvSpPr>
        <p:spPr bwMode="auto">
          <a:xfrm>
            <a:off x="2595789" y="3461005"/>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FF00"/>
          </a:solidFill>
          <a:ln w="4">
            <a:solidFill>
              <a:srgbClr val="000000"/>
            </a:solidFill>
            <a:round/>
          </a:ln>
        </p:spPr>
        <p:txBody>
          <a:bodyPr/>
          <a:lstStyle/>
          <a:p>
            <a:pPr eaLnBrk="1" hangingPunct="1"/>
            <a:endParaRPr lang="zh-CN" altLang="zh-CN" sz="1800"/>
          </a:p>
        </p:txBody>
      </p:sp>
      <p:sp>
        <p:nvSpPr>
          <p:cNvPr id="50" name="Freeform 380"/>
          <p:cNvSpPr/>
          <p:nvPr/>
        </p:nvSpPr>
        <p:spPr bwMode="auto">
          <a:xfrm>
            <a:off x="2139741" y="3731709"/>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99FF"/>
          </a:solidFill>
          <a:ln w="4">
            <a:solidFill>
              <a:srgbClr val="000000"/>
            </a:solidFill>
            <a:round/>
          </a:ln>
        </p:spPr>
        <p:txBody>
          <a:bodyPr/>
          <a:lstStyle/>
          <a:p>
            <a:pPr eaLnBrk="1" hangingPunct="1"/>
            <a:endParaRPr lang="zh-CN" altLang="zh-CN" sz="1800"/>
          </a:p>
        </p:txBody>
      </p:sp>
      <p:sp>
        <p:nvSpPr>
          <p:cNvPr id="51" name="Freeform 381"/>
          <p:cNvSpPr/>
          <p:nvPr/>
        </p:nvSpPr>
        <p:spPr bwMode="auto">
          <a:xfrm>
            <a:off x="2443773" y="3731709"/>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99FF"/>
          </a:solidFill>
          <a:ln w="4">
            <a:solidFill>
              <a:srgbClr val="000000"/>
            </a:solidFill>
            <a:round/>
          </a:ln>
        </p:spPr>
        <p:txBody>
          <a:bodyPr/>
          <a:lstStyle/>
          <a:p>
            <a:pPr eaLnBrk="1" hangingPunct="1"/>
            <a:endParaRPr lang="zh-CN" altLang="zh-CN" sz="1800"/>
          </a:p>
        </p:txBody>
      </p:sp>
      <p:sp>
        <p:nvSpPr>
          <p:cNvPr id="52" name="Freeform 382"/>
          <p:cNvSpPr/>
          <p:nvPr/>
        </p:nvSpPr>
        <p:spPr bwMode="auto">
          <a:xfrm>
            <a:off x="2747805" y="3731709"/>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FF99FF"/>
          </a:solidFill>
          <a:ln w="4">
            <a:solidFill>
              <a:srgbClr val="000000"/>
            </a:solidFill>
            <a:round/>
          </a:ln>
        </p:spPr>
        <p:txBody>
          <a:bodyPr/>
          <a:lstStyle/>
          <a:p>
            <a:pPr eaLnBrk="1" hangingPunct="1"/>
            <a:endParaRPr lang="zh-CN" altLang="zh-CN" sz="1800"/>
          </a:p>
        </p:txBody>
      </p:sp>
      <p:sp>
        <p:nvSpPr>
          <p:cNvPr id="53" name="Freeform 383"/>
          <p:cNvSpPr/>
          <p:nvPr/>
        </p:nvSpPr>
        <p:spPr bwMode="auto">
          <a:xfrm>
            <a:off x="2139741" y="3190301"/>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66FF66"/>
          </a:solidFill>
          <a:ln w="4">
            <a:solidFill>
              <a:srgbClr val="000000"/>
            </a:solidFill>
            <a:round/>
          </a:ln>
        </p:spPr>
        <p:txBody>
          <a:bodyPr/>
          <a:lstStyle/>
          <a:p>
            <a:pPr eaLnBrk="1" hangingPunct="1"/>
            <a:endParaRPr lang="zh-CN" altLang="zh-CN" sz="1800"/>
          </a:p>
        </p:txBody>
      </p:sp>
      <p:sp>
        <p:nvSpPr>
          <p:cNvPr id="54" name="Freeform 384"/>
          <p:cNvSpPr/>
          <p:nvPr/>
        </p:nvSpPr>
        <p:spPr bwMode="auto">
          <a:xfrm>
            <a:off x="2443773" y="3190301"/>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66FF66"/>
          </a:solidFill>
          <a:ln w="4">
            <a:solidFill>
              <a:srgbClr val="000000"/>
            </a:solidFill>
            <a:round/>
          </a:ln>
        </p:spPr>
        <p:txBody>
          <a:bodyPr/>
          <a:lstStyle/>
          <a:p>
            <a:pPr eaLnBrk="1" hangingPunct="1"/>
            <a:endParaRPr lang="zh-CN" altLang="zh-CN" sz="1800"/>
          </a:p>
        </p:txBody>
      </p:sp>
      <p:sp>
        <p:nvSpPr>
          <p:cNvPr id="55" name="Freeform 385"/>
          <p:cNvSpPr/>
          <p:nvPr/>
        </p:nvSpPr>
        <p:spPr bwMode="auto">
          <a:xfrm>
            <a:off x="2747805" y="3190301"/>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66FF66"/>
          </a:solidFill>
          <a:ln w="4">
            <a:solidFill>
              <a:srgbClr val="000000"/>
            </a:solidFill>
            <a:round/>
          </a:ln>
        </p:spPr>
        <p:txBody>
          <a:bodyPr/>
          <a:lstStyle/>
          <a:p>
            <a:pPr eaLnBrk="1" hangingPunct="1"/>
            <a:endParaRPr lang="zh-CN" altLang="zh-CN" sz="1800"/>
          </a:p>
        </p:txBody>
      </p:sp>
      <p:sp>
        <p:nvSpPr>
          <p:cNvPr id="56" name="Freeform 386"/>
          <p:cNvSpPr/>
          <p:nvPr/>
        </p:nvSpPr>
        <p:spPr bwMode="auto">
          <a:xfrm>
            <a:off x="1987725" y="2919597"/>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00B0F0"/>
          </a:solidFill>
          <a:ln w="4">
            <a:solidFill>
              <a:srgbClr val="000000"/>
            </a:solidFill>
            <a:round/>
          </a:ln>
        </p:spPr>
        <p:txBody>
          <a:bodyPr/>
          <a:lstStyle/>
          <a:p>
            <a:pPr eaLnBrk="1" hangingPunct="1"/>
            <a:endParaRPr lang="zh-CN" altLang="zh-CN" sz="1800"/>
          </a:p>
        </p:txBody>
      </p:sp>
      <p:sp>
        <p:nvSpPr>
          <p:cNvPr id="57" name="Freeform 387"/>
          <p:cNvSpPr/>
          <p:nvPr/>
        </p:nvSpPr>
        <p:spPr bwMode="auto">
          <a:xfrm>
            <a:off x="2291757" y="2919597"/>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00B0F0"/>
          </a:solidFill>
          <a:ln w="4">
            <a:solidFill>
              <a:srgbClr val="000000"/>
            </a:solidFill>
            <a:round/>
          </a:ln>
        </p:spPr>
        <p:txBody>
          <a:bodyPr/>
          <a:lstStyle/>
          <a:p>
            <a:pPr eaLnBrk="1" hangingPunct="1"/>
            <a:endParaRPr lang="zh-CN" altLang="zh-CN" sz="1800"/>
          </a:p>
        </p:txBody>
      </p:sp>
      <p:sp>
        <p:nvSpPr>
          <p:cNvPr id="58" name="Freeform 388"/>
          <p:cNvSpPr/>
          <p:nvPr/>
        </p:nvSpPr>
        <p:spPr bwMode="auto">
          <a:xfrm>
            <a:off x="2595789" y="2919597"/>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00B0F0"/>
          </a:solidFill>
          <a:ln w="4">
            <a:solidFill>
              <a:srgbClr val="000000"/>
            </a:solidFill>
            <a:round/>
          </a:ln>
        </p:spPr>
        <p:txBody>
          <a:bodyPr/>
          <a:lstStyle/>
          <a:p>
            <a:pPr eaLnBrk="1" hangingPunct="1"/>
            <a:endParaRPr lang="zh-CN" altLang="zh-CN" sz="1800"/>
          </a:p>
        </p:txBody>
      </p:sp>
      <p:sp>
        <p:nvSpPr>
          <p:cNvPr id="59" name="Freeform 389"/>
          <p:cNvSpPr/>
          <p:nvPr/>
        </p:nvSpPr>
        <p:spPr bwMode="auto">
          <a:xfrm>
            <a:off x="2899821" y="2919597"/>
            <a:ext cx="152016" cy="135352"/>
          </a:xfrm>
          <a:custGeom>
            <a:avLst/>
            <a:gdLst>
              <a:gd name="T0" fmla="*/ 72 w 72"/>
              <a:gd name="T1" fmla="*/ 36 h 72"/>
              <a:gd name="T2" fmla="*/ 72 w 72"/>
              <a:gd name="T3" fmla="*/ 36 h 72"/>
              <a:gd name="T4" fmla="*/ 72 w 72"/>
              <a:gd name="T5" fmla="*/ 44 h 72"/>
              <a:gd name="T6" fmla="*/ 70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2 h 72"/>
              <a:gd name="T52" fmla="*/ 28 w 72"/>
              <a:gd name="T53" fmla="*/ 0 h 72"/>
              <a:gd name="T54" fmla="*/ 36 w 72"/>
              <a:gd name="T55" fmla="*/ 0 h 72"/>
              <a:gd name="T56" fmla="*/ 36 w 72"/>
              <a:gd name="T57" fmla="*/ 0 h 72"/>
              <a:gd name="T58" fmla="*/ 44 w 72"/>
              <a:gd name="T59" fmla="*/ 0 h 72"/>
              <a:gd name="T60" fmla="*/ 50 w 72"/>
              <a:gd name="T61" fmla="*/ 2 h 72"/>
              <a:gd name="T62" fmla="*/ 56 w 72"/>
              <a:gd name="T63" fmla="*/ 6 h 72"/>
              <a:gd name="T64" fmla="*/ 62 w 72"/>
              <a:gd name="T65" fmla="*/ 10 h 72"/>
              <a:gd name="T66" fmla="*/ 66 w 72"/>
              <a:gd name="T67" fmla="*/ 16 h 72"/>
              <a:gd name="T68" fmla="*/ 70 w 72"/>
              <a:gd name="T69" fmla="*/ 22 h 72"/>
              <a:gd name="T70" fmla="*/ 72 w 72"/>
              <a:gd name="T71" fmla="*/ 28 h 72"/>
              <a:gd name="T72" fmla="*/ 72 w 72"/>
              <a:gd name="T73" fmla="*/ 36 h 72"/>
              <a:gd name="T74" fmla="*/ 72 w 72"/>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72"/>
              <a:gd name="T116" fmla="*/ 72 w 72"/>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72">
                <a:moveTo>
                  <a:pt x="72" y="36"/>
                </a:moveTo>
                <a:lnTo>
                  <a:pt x="72" y="36"/>
                </a:lnTo>
                <a:lnTo>
                  <a:pt x="72" y="44"/>
                </a:lnTo>
                <a:lnTo>
                  <a:pt x="70" y="50"/>
                </a:lnTo>
                <a:lnTo>
                  <a:pt x="66" y="56"/>
                </a:lnTo>
                <a:lnTo>
                  <a:pt x="62" y="62"/>
                </a:lnTo>
                <a:lnTo>
                  <a:pt x="56" y="66"/>
                </a:lnTo>
                <a:lnTo>
                  <a:pt x="50" y="70"/>
                </a:lnTo>
                <a:lnTo>
                  <a:pt x="44" y="72"/>
                </a:lnTo>
                <a:lnTo>
                  <a:pt x="36" y="72"/>
                </a:lnTo>
                <a:lnTo>
                  <a:pt x="28" y="72"/>
                </a:lnTo>
                <a:lnTo>
                  <a:pt x="22" y="70"/>
                </a:lnTo>
                <a:lnTo>
                  <a:pt x="16" y="66"/>
                </a:lnTo>
                <a:lnTo>
                  <a:pt x="10" y="62"/>
                </a:lnTo>
                <a:lnTo>
                  <a:pt x="6" y="56"/>
                </a:lnTo>
                <a:lnTo>
                  <a:pt x="2" y="50"/>
                </a:lnTo>
                <a:lnTo>
                  <a:pt x="0" y="44"/>
                </a:lnTo>
                <a:lnTo>
                  <a:pt x="0" y="36"/>
                </a:lnTo>
                <a:lnTo>
                  <a:pt x="0" y="28"/>
                </a:lnTo>
                <a:lnTo>
                  <a:pt x="2" y="22"/>
                </a:lnTo>
                <a:lnTo>
                  <a:pt x="6" y="16"/>
                </a:lnTo>
                <a:lnTo>
                  <a:pt x="10" y="10"/>
                </a:lnTo>
                <a:lnTo>
                  <a:pt x="16" y="6"/>
                </a:lnTo>
                <a:lnTo>
                  <a:pt x="22" y="2"/>
                </a:lnTo>
                <a:lnTo>
                  <a:pt x="28" y="0"/>
                </a:lnTo>
                <a:lnTo>
                  <a:pt x="36" y="0"/>
                </a:lnTo>
                <a:lnTo>
                  <a:pt x="44" y="0"/>
                </a:lnTo>
                <a:lnTo>
                  <a:pt x="50" y="2"/>
                </a:lnTo>
                <a:lnTo>
                  <a:pt x="56" y="6"/>
                </a:lnTo>
                <a:lnTo>
                  <a:pt x="62" y="10"/>
                </a:lnTo>
                <a:lnTo>
                  <a:pt x="66" y="16"/>
                </a:lnTo>
                <a:lnTo>
                  <a:pt x="70" y="22"/>
                </a:lnTo>
                <a:lnTo>
                  <a:pt x="72" y="28"/>
                </a:lnTo>
                <a:lnTo>
                  <a:pt x="72" y="36"/>
                </a:lnTo>
                <a:close/>
              </a:path>
            </a:pathLst>
          </a:custGeom>
          <a:solidFill>
            <a:srgbClr val="00B0F0"/>
          </a:solidFill>
          <a:ln w="4">
            <a:solidFill>
              <a:srgbClr val="000000"/>
            </a:solidFill>
            <a:round/>
          </a:ln>
        </p:spPr>
        <p:txBody>
          <a:bodyPr/>
          <a:lstStyle/>
          <a:p>
            <a:pPr eaLnBrk="1" hangingPunct="1"/>
            <a:endParaRPr lang="zh-CN" altLang="zh-CN" sz="1800"/>
          </a:p>
        </p:txBody>
      </p:sp>
      <p:sp>
        <p:nvSpPr>
          <p:cNvPr id="60" name="Freeform 783"/>
          <p:cNvSpPr>
            <a:spLocks noEditPoints="1"/>
          </p:cNvSpPr>
          <p:nvPr/>
        </p:nvSpPr>
        <p:spPr bwMode="auto">
          <a:xfrm>
            <a:off x="1987725" y="4004965"/>
            <a:ext cx="1097894" cy="748196"/>
          </a:xfrm>
          <a:custGeom>
            <a:avLst/>
            <a:gdLst>
              <a:gd name="T0" fmla="*/ 112 w 520"/>
              <a:gd name="T1" fmla="*/ 312 h 398"/>
              <a:gd name="T2" fmla="*/ 128 w 520"/>
              <a:gd name="T3" fmla="*/ 298 h 398"/>
              <a:gd name="T4" fmla="*/ 184 w 520"/>
              <a:gd name="T5" fmla="*/ 298 h 398"/>
              <a:gd name="T6" fmla="*/ 184 w 520"/>
              <a:gd name="T7" fmla="*/ 260 h 398"/>
              <a:gd name="T8" fmla="*/ 142 w 520"/>
              <a:gd name="T9" fmla="*/ 260 h 398"/>
              <a:gd name="T10" fmla="*/ 142 w 520"/>
              <a:gd name="T11" fmla="*/ 0 h 398"/>
              <a:gd name="T12" fmla="*/ 290 w 520"/>
              <a:gd name="T13" fmla="*/ 0 h 398"/>
              <a:gd name="T14" fmla="*/ 436 w 520"/>
              <a:gd name="T15" fmla="*/ 0 h 398"/>
              <a:gd name="T16" fmla="*/ 436 w 520"/>
              <a:gd name="T17" fmla="*/ 198 h 398"/>
              <a:gd name="T18" fmla="*/ 436 w 520"/>
              <a:gd name="T19" fmla="*/ 260 h 398"/>
              <a:gd name="T20" fmla="*/ 396 w 520"/>
              <a:gd name="T21" fmla="*/ 260 h 398"/>
              <a:gd name="T22" fmla="*/ 396 w 520"/>
              <a:gd name="T23" fmla="*/ 298 h 398"/>
              <a:gd name="T24" fmla="*/ 428 w 520"/>
              <a:gd name="T25" fmla="*/ 298 h 398"/>
              <a:gd name="T26" fmla="*/ 460 w 520"/>
              <a:gd name="T27" fmla="*/ 326 h 398"/>
              <a:gd name="T28" fmla="*/ 506 w 520"/>
              <a:gd name="T29" fmla="*/ 366 h 398"/>
              <a:gd name="T30" fmla="*/ 512 w 520"/>
              <a:gd name="T31" fmla="*/ 368 h 398"/>
              <a:gd name="T32" fmla="*/ 514 w 520"/>
              <a:gd name="T33" fmla="*/ 374 h 398"/>
              <a:gd name="T34" fmla="*/ 520 w 520"/>
              <a:gd name="T35" fmla="*/ 380 h 398"/>
              <a:gd name="T36" fmla="*/ 520 w 520"/>
              <a:gd name="T37" fmla="*/ 384 h 398"/>
              <a:gd name="T38" fmla="*/ 520 w 520"/>
              <a:gd name="T39" fmla="*/ 386 h 398"/>
              <a:gd name="T40" fmla="*/ 520 w 520"/>
              <a:gd name="T41" fmla="*/ 388 h 398"/>
              <a:gd name="T42" fmla="*/ 520 w 520"/>
              <a:gd name="T43" fmla="*/ 392 h 398"/>
              <a:gd name="T44" fmla="*/ 518 w 520"/>
              <a:gd name="T45" fmla="*/ 394 h 398"/>
              <a:gd name="T46" fmla="*/ 514 w 520"/>
              <a:gd name="T47" fmla="*/ 394 h 398"/>
              <a:gd name="T48" fmla="*/ 510 w 520"/>
              <a:gd name="T49" fmla="*/ 398 h 398"/>
              <a:gd name="T50" fmla="*/ 506 w 520"/>
              <a:gd name="T51" fmla="*/ 398 h 398"/>
              <a:gd name="T52" fmla="*/ 264 w 520"/>
              <a:gd name="T53" fmla="*/ 398 h 398"/>
              <a:gd name="T54" fmla="*/ 50 w 520"/>
              <a:gd name="T55" fmla="*/ 398 h 398"/>
              <a:gd name="T56" fmla="*/ 44 w 520"/>
              <a:gd name="T57" fmla="*/ 398 h 398"/>
              <a:gd name="T58" fmla="*/ 42 w 520"/>
              <a:gd name="T59" fmla="*/ 394 h 398"/>
              <a:gd name="T60" fmla="*/ 38 w 520"/>
              <a:gd name="T61" fmla="*/ 394 h 398"/>
              <a:gd name="T62" fmla="*/ 36 w 520"/>
              <a:gd name="T63" fmla="*/ 392 h 398"/>
              <a:gd name="T64" fmla="*/ 34 w 520"/>
              <a:gd name="T65" fmla="*/ 392 h 398"/>
              <a:gd name="T66" fmla="*/ 34 w 520"/>
              <a:gd name="T67" fmla="*/ 388 h 398"/>
              <a:gd name="T68" fmla="*/ 34 w 520"/>
              <a:gd name="T69" fmla="*/ 386 h 398"/>
              <a:gd name="T70" fmla="*/ 34 w 520"/>
              <a:gd name="T71" fmla="*/ 384 h 398"/>
              <a:gd name="T72" fmla="*/ 36 w 520"/>
              <a:gd name="T73" fmla="*/ 380 h 398"/>
              <a:gd name="T74" fmla="*/ 38 w 520"/>
              <a:gd name="T75" fmla="*/ 374 h 398"/>
              <a:gd name="T76" fmla="*/ 42 w 520"/>
              <a:gd name="T77" fmla="*/ 368 h 398"/>
              <a:gd name="T78" fmla="*/ 48 w 520"/>
              <a:gd name="T79" fmla="*/ 366 h 398"/>
              <a:gd name="T80" fmla="*/ 0 w 520"/>
              <a:gd name="T81" fmla="*/ 366 h 398"/>
              <a:gd name="T82" fmla="*/ 0 w 520"/>
              <a:gd name="T83" fmla="*/ 198 h 398"/>
              <a:gd name="T84" fmla="*/ 0 w 520"/>
              <a:gd name="T85" fmla="*/ 50 h 398"/>
              <a:gd name="T86" fmla="*/ 112 w 520"/>
              <a:gd name="T87" fmla="*/ 50 h 398"/>
              <a:gd name="T88" fmla="*/ 112 w 520"/>
              <a:gd name="T89" fmla="*/ 312 h 398"/>
              <a:gd name="T90" fmla="*/ 112 w 520"/>
              <a:gd name="T91" fmla="*/ 312 h 398"/>
              <a:gd name="T92" fmla="*/ 112 w 520"/>
              <a:gd name="T93" fmla="*/ 312 h 398"/>
              <a:gd name="T94" fmla="*/ 100 w 520"/>
              <a:gd name="T95" fmla="*/ 320 h 398"/>
              <a:gd name="T96" fmla="*/ 62 w 520"/>
              <a:gd name="T97" fmla="*/ 354 h 398"/>
              <a:gd name="T98" fmla="*/ 48 w 520"/>
              <a:gd name="T99" fmla="*/ 366 h 398"/>
              <a:gd name="T100" fmla="*/ 112 w 520"/>
              <a:gd name="T101" fmla="*/ 312 h 398"/>
              <a:gd name="T102" fmla="*/ 112 w 520"/>
              <a:gd name="T103" fmla="*/ 312 h 39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0"/>
              <a:gd name="T157" fmla="*/ 0 h 398"/>
              <a:gd name="T158" fmla="*/ 520 w 520"/>
              <a:gd name="T159" fmla="*/ 398 h 39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0" h="398">
                <a:moveTo>
                  <a:pt x="112" y="312"/>
                </a:moveTo>
                <a:lnTo>
                  <a:pt x="128" y="298"/>
                </a:lnTo>
                <a:lnTo>
                  <a:pt x="184" y="298"/>
                </a:lnTo>
                <a:lnTo>
                  <a:pt x="184" y="260"/>
                </a:lnTo>
                <a:lnTo>
                  <a:pt x="142" y="260"/>
                </a:lnTo>
                <a:lnTo>
                  <a:pt x="142" y="0"/>
                </a:lnTo>
                <a:lnTo>
                  <a:pt x="290" y="0"/>
                </a:lnTo>
                <a:lnTo>
                  <a:pt x="436" y="0"/>
                </a:lnTo>
                <a:lnTo>
                  <a:pt x="436" y="198"/>
                </a:lnTo>
                <a:lnTo>
                  <a:pt x="436" y="260"/>
                </a:lnTo>
                <a:lnTo>
                  <a:pt x="396" y="260"/>
                </a:lnTo>
                <a:lnTo>
                  <a:pt x="396" y="298"/>
                </a:lnTo>
                <a:lnTo>
                  <a:pt x="428" y="298"/>
                </a:lnTo>
                <a:lnTo>
                  <a:pt x="460" y="326"/>
                </a:lnTo>
                <a:lnTo>
                  <a:pt x="506" y="366"/>
                </a:lnTo>
                <a:lnTo>
                  <a:pt x="512" y="368"/>
                </a:lnTo>
                <a:lnTo>
                  <a:pt x="514" y="374"/>
                </a:lnTo>
                <a:lnTo>
                  <a:pt x="520" y="380"/>
                </a:lnTo>
                <a:lnTo>
                  <a:pt x="520" y="384"/>
                </a:lnTo>
                <a:lnTo>
                  <a:pt x="520" y="386"/>
                </a:lnTo>
                <a:lnTo>
                  <a:pt x="520" y="388"/>
                </a:lnTo>
                <a:lnTo>
                  <a:pt x="520" y="392"/>
                </a:lnTo>
                <a:lnTo>
                  <a:pt x="518" y="394"/>
                </a:lnTo>
                <a:lnTo>
                  <a:pt x="514" y="394"/>
                </a:lnTo>
                <a:lnTo>
                  <a:pt x="510" y="398"/>
                </a:lnTo>
                <a:lnTo>
                  <a:pt x="506" y="398"/>
                </a:lnTo>
                <a:lnTo>
                  <a:pt x="264" y="398"/>
                </a:lnTo>
                <a:lnTo>
                  <a:pt x="50" y="398"/>
                </a:lnTo>
                <a:lnTo>
                  <a:pt x="44" y="398"/>
                </a:lnTo>
                <a:lnTo>
                  <a:pt x="42" y="394"/>
                </a:lnTo>
                <a:lnTo>
                  <a:pt x="38" y="394"/>
                </a:lnTo>
                <a:lnTo>
                  <a:pt x="36" y="392"/>
                </a:lnTo>
                <a:lnTo>
                  <a:pt x="34" y="392"/>
                </a:lnTo>
                <a:lnTo>
                  <a:pt x="34" y="388"/>
                </a:lnTo>
                <a:lnTo>
                  <a:pt x="34" y="386"/>
                </a:lnTo>
                <a:lnTo>
                  <a:pt x="34" y="384"/>
                </a:lnTo>
                <a:lnTo>
                  <a:pt x="36" y="380"/>
                </a:lnTo>
                <a:lnTo>
                  <a:pt x="38" y="374"/>
                </a:lnTo>
                <a:lnTo>
                  <a:pt x="42" y="368"/>
                </a:lnTo>
                <a:lnTo>
                  <a:pt x="48" y="366"/>
                </a:lnTo>
                <a:lnTo>
                  <a:pt x="0" y="366"/>
                </a:lnTo>
                <a:lnTo>
                  <a:pt x="0" y="198"/>
                </a:lnTo>
                <a:lnTo>
                  <a:pt x="0" y="50"/>
                </a:lnTo>
                <a:lnTo>
                  <a:pt x="112" y="50"/>
                </a:lnTo>
                <a:lnTo>
                  <a:pt x="112" y="312"/>
                </a:lnTo>
                <a:close/>
                <a:moveTo>
                  <a:pt x="112" y="312"/>
                </a:moveTo>
                <a:lnTo>
                  <a:pt x="100" y="320"/>
                </a:lnTo>
                <a:lnTo>
                  <a:pt x="62" y="354"/>
                </a:lnTo>
                <a:lnTo>
                  <a:pt x="48" y="366"/>
                </a:lnTo>
                <a:lnTo>
                  <a:pt x="112" y="312"/>
                </a:lnTo>
                <a:close/>
              </a:path>
            </a:pathLst>
          </a:custGeom>
          <a:solidFill>
            <a:srgbClr val="FFFFCC"/>
          </a:solidFill>
          <a:ln w="4">
            <a:solidFill>
              <a:srgbClr val="000000"/>
            </a:solidFill>
            <a:round/>
          </a:ln>
        </p:spPr>
        <p:txBody>
          <a:bodyPr/>
          <a:lstStyle/>
          <a:p>
            <a:pPr eaLnBrk="1" hangingPunct="1"/>
            <a:endParaRPr lang="zh-CN" altLang="zh-CN" sz="1800"/>
          </a:p>
        </p:txBody>
      </p:sp>
      <p:sp>
        <p:nvSpPr>
          <p:cNvPr id="61" name="Freeform 784"/>
          <p:cNvSpPr/>
          <p:nvPr/>
        </p:nvSpPr>
        <p:spPr bwMode="auto">
          <a:xfrm>
            <a:off x="2228417" y="4622775"/>
            <a:ext cx="688295" cy="26318"/>
          </a:xfrm>
          <a:custGeom>
            <a:avLst/>
            <a:gdLst>
              <a:gd name="T0" fmla="*/ 326 w 326"/>
              <a:gd name="T1" fmla="*/ 14 h 14"/>
              <a:gd name="T2" fmla="*/ 308 w 326"/>
              <a:gd name="T3" fmla="*/ 0 h 14"/>
              <a:gd name="T4" fmla="*/ 16 w 326"/>
              <a:gd name="T5" fmla="*/ 0 h 14"/>
              <a:gd name="T6" fmla="*/ 0 w 326"/>
              <a:gd name="T7" fmla="*/ 14 h 14"/>
              <a:gd name="T8" fmla="*/ 326 w 326"/>
              <a:gd name="T9" fmla="*/ 14 h 14"/>
              <a:gd name="T10" fmla="*/ 326 w 326"/>
              <a:gd name="T11" fmla="*/ 14 h 14"/>
              <a:gd name="T12" fmla="*/ 0 60000 65536"/>
              <a:gd name="T13" fmla="*/ 0 60000 65536"/>
              <a:gd name="T14" fmla="*/ 0 60000 65536"/>
              <a:gd name="T15" fmla="*/ 0 60000 65536"/>
              <a:gd name="T16" fmla="*/ 0 60000 65536"/>
              <a:gd name="T17" fmla="*/ 0 60000 65536"/>
              <a:gd name="T18" fmla="*/ 0 w 326"/>
              <a:gd name="T19" fmla="*/ 0 h 14"/>
              <a:gd name="T20" fmla="*/ 326 w 326"/>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26" h="14">
                <a:moveTo>
                  <a:pt x="326" y="14"/>
                </a:moveTo>
                <a:lnTo>
                  <a:pt x="308" y="0"/>
                </a:lnTo>
                <a:lnTo>
                  <a:pt x="16" y="0"/>
                </a:lnTo>
                <a:lnTo>
                  <a:pt x="0" y="14"/>
                </a:lnTo>
                <a:lnTo>
                  <a:pt x="326" y="14"/>
                </a:lnTo>
                <a:close/>
              </a:path>
            </a:pathLst>
          </a:custGeom>
          <a:noFill/>
          <a:ln w="6">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62" name="Freeform 785"/>
          <p:cNvSpPr/>
          <p:nvPr/>
        </p:nvSpPr>
        <p:spPr bwMode="auto">
          <a:xfrm>
            <a:off x="2169300" y="4671652"/>
            <a:ext cx="806530" cy="26318"/>
          </a:xfrm>
          <a:custGeom>
            <a:avLst/>
            <a:gdLst>
              <a:gd name="T0" fmla="*/ 382 w 382"/>
              <a:gd name="T1" fmla="*/ 14 h 14"/>
              <a:gd name="T2" fmla="*/ 364 w 382"/>
              <a:gd name="T3" fmla="*/ 0 h 14"/>
              <a:gd name="T4" fmla="*/ 16 w 382"/>
              <a:gd name="T5" fmla="*/ 0 h 14"/>
              <a:gd name="T6" fmla="*/ 0 w 382"/>
              <a:gd name="T7" fmla="*/ 14 h 14"/>
              <a:gd name="T8" fmla="*/ 382 w 382"/>
              <a:gd name="T9" fmla="*/ 14 h 14"/>
              <a:gd name="T10" fmla="*/ 382 w 382"/>
              <a:gd name="T11" fmla="*/ 14 h 14"/>
              <a:gd name="T12" fmla="*/ 0 60000 65536"/>
              <a:gd name="T13" fmla="*/ 0 60000 65536"/>
              <a:gd name="T14" fmla="*/ 0 60000 65536"/>
              <a:gd name="T15" fmla="*/ 0 60000 65536"/>
              <a:gd name="T16" fmla="*/ 0 60000 65536"/>
              <a:gd name="T17" fmla="*/ 0 60000 65536"/>
              <a:gd name="T18" fmla="*/ 0 w 382"/>
              <a:gd name="T19" fmla="*/ 0 h 14"/>
              <a:gd name="T20" fmla="*/ 382 w 382"/>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82" h="14">
                <a:moveTo>
                  <a:pt x="382" y="14"/>
                </a:moveTo>
                <a:lnTo>
                  <a:pt x="364" y="0"/>
                </a:lnTo>
                <a:lnTo>
                  <a:pt x="16" y="0"/>
                </a:lnTo>
                <a:lnTo>
                  <a:pt x="0" y="14"/>
                </a:lnTo>
                <a:lnTo>
                  <a:pt x="382" y="14"/>
                </a:lnTo>
                <a:close/>
              </a:path>
            </a:pathLst>
          </a:custGeom>
          <a:noFill/>
          <a:ln w="6">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63" name="Freeform 786"/>
          <p:cNvSpPr/>
          <p:nvPr/>
        </p:nvSpPr>
        <p:spPr bwMode="auto">
          <a:xfrm>
            <a:off x="2110182" y="4720529"/>
            <a:ext cx="924765" cy="26318"/>
          </a:xfrm>
          <a:custGeom>
            <a:avLst/>
            <a:gdLst>
              <a:gd name="T0" fmla="*/ 438 w 438"/>
              <a:gd name="T1" fmla="*/ 14 h 14"/>
              <a:gd name="T2" fmla="*/ 420 w 438"/>
              <a:gd name="T3" fmla="*/ 0 h 14"/>
              <a:gd name="T4" fmla="*/ 18 w 438"/>
              <a:gd name="T5" fmla="*/ 0 h 14"/>
              <a:gd name="T6" fmla="*/ 0 w 438"/>
              <a:gd name="T7" fmla="*/ 14 h 14"/>
              <a:gd name="T8" fmla="*/ 438 w 438"/>
              <a:gd name="T9" fmla="*/ 14 h 14"/>
              <a:gd name="T10" fmla="*/ 438 w 438"/>
              <a:gd name="T11" fmla="*/ 14 h 14"/>
              <a:gd name="T12" fmla="*/ 0 60000 65536"/>
              <a:gd name="T13" fmla="*/ 0 60000 65536"/>
              <a:gd name="T14" fmla="*/ 0 60000 65536"/>
              <a:gd name="T15" fmla="*/ 0 60000 65536"/>
              <a:gd name="T16" fmla="*/ 0 60000 65536"/>
              <a:gd name="T17" fmla="*/ 0 60000 65536"/>
              <a:gd name="T18" fmla="*/ 0 w 438"/>
              <a:gd name="T19" fmla="*/ 0 h 14"/>
              <a:gd name="T20" fmla="*/ 438 w 438"/>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38" h="14">
                <a:moveTo>
                  <a:pt x="438" y="14"/>
                </a:moveTo>
                <a:lnTo>
                  <a:pt x="420" y="0"/>
                </a:lnTo>
                <a:lnTo>
                  <a:pt x="18" y="0"/>
                </a:lnTo>
                <a:lnTo>
                  <a:pt x="0" y="14"/>
                </a:lnTo>
                <a:lnTo>
                  <a:pt x="438" y="14"/>
                </a:lnTo>
                <a:close/>
              </a:path>
            </a:pathLst>
          </a:custGeom>
          <a:noFill/>
          <a:ln w="6">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64" name="Rectangle 787"/>
          <p:cNvSpPr>
            <a:spLocks noChangeArrowheads="1"/>
          </p:cNvSpPr>
          <p:nvPr/>
        </p:nvSpPr>
        <p:spPr bwMode="auto">
          <a:xfrm>
            <a:off x="2376211" y="4115205"/>
            <a:ext cx="447603" cy="330860"/>
          </a:xfrm>
          <a:prstGeom prst="rect">
            <a:avLst/>
          </a:prstGeom>
          <a:noFill/>
          <a:ln w="6">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65" name="Freeform 788"/>
          <p:cNvSpPr>
            <a:spLocks noEditPoints="1"/>
          </p:cNvSpPr>
          <p:nvPr/>
        </p:nvSpPr>
        <p:spPr bwMode="auto">
          <a:xfrm>
            <a:off x="2017284" y="4175362"/>
            <a:ext cx="806530" cy="421095"/>
          </a:xfrm>
          <a:custGeom>
            <a:avLst/>
            <a:gdLst>
              <a:gd name="T0" fmla="*/ 84 w 382"/>
              <a:gd name="T1" fmla="*/ 0 h 224"/>
              <a:gd name="T2" fmla="*/ 84 w 382"/>
              <a:gd name="T3" fmla="*/ 4 h 224"/>
              <a:gd name="T4" fmla="*/ 0 w 382"/>
              <a:gd name="T5" fmla="*/ 4 h 224"/>
              <a:gd name="T6" fmla="*/ 0 w 382"/>
              <a:gd name="T7" fmla="*/ 0 h 224"/>
              <a:gd name="T8" fmla="*/ 84 w 382"/>
              <a:gd name="T9" fmla="*/ 0 h 224"/>
              <a:gd name="T10" fmla="*/ 84 w 382"/>
              <a:gd name="T11" fmla="*/ 0 h 224"/>
              <a:gd name="T12" fmla="*/ 170 w 382"/>
              <a:gd name="T13" fmla="*/ 186 h 224"/>
              <a:gd name="T14" fmla="*/ 382 w 382"/>
              <a:gd name="T15" fmla="*/ 186 h 224"/>
              <a:gd name="T16" fmla="*/ 382 w 382"/>
              <a:gd name="T17" fmla="*/ 224 h 224"/>
              <a:gd name="T18" fmla="*/ 170 w 382"/>
              <a:gd name="T19" fmla="*/ 224 h 224"/>
              <a:gd name="T20" fmla="*/ 170 w 382"/>
              <a:gd name="T21" fmla="*/ 186 h 2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2"/>
              <a:gd name="T34" fmla="*/ 0 h 224"/>
              <a:gd name="T35" fmla="*/ 382 w 382"/>
              <a:gd name="T36" fmla="*/ 224 h 2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2" h="224">
                <a:moveTo>
                  <a:pt x="84" y="0"/>
                </a:moveTo>
                <a:lnTo>
                  <a:pt x="84" y="4"/>
                </a:lnTo>
                <a:lnTo>
                  <a:pt x="0" y="4"/>
                </a:lnTo>
                <a:lnTo>
                  <a:pt x="0" y="0"/>
                </a:lnTo>
                <a:lnTo>
                  <a:pt x="84" y="0"/>
                </a:lnTo>
                <a:close/>
                <a:moveTo>
                  <a:pt x="170" y="186"/>
                </a:moveTo>
                <a:lnTo>
                  <a:pt x="382" y="186"/>
                </a:lnTo>
                <a:lnTo>
                  <a:pt x="382" y="224"/>
                </a:lnTo>
                <a:lnTo>
                  <a:pt x="170" y="224"/>
                </a:lnTo>
                <a:lnTo>
                  <a:pt x="170" y="186"/>
                </a:lnTo>
                <a:close/>
              </a:path>
            </a:pathLst>
          </a:custGeom>
          <a:noFill/>
          <a:ln w="6">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z="1800"/>
          </a:p>
        </p:txBody>
      </p:sp>
      <p:sp>
        <p:nvSpPr>
          <p:cNvPr id="66" name="Rectangle 563"/>
          <p:cNvSpPr/>
          <p:nvPr/>
        </p:nvSpPr>
        <p:spPr>
          <a:xfrm>
            <a:off x="4961973" y="2251819"/>
            <a:ext cx="1854996" cy="461665"/>
          </a:xfrm>
          <a:prstGeom prst="rect">
            <a:avLst/>
          </a:prstGeom>
        </p:spPr>
        <p:txBody>
          <a:bodyPr wrap="none">
            <a:spAutoFit/>
          </a:bodyPr>
          <a:lstStyle/>
          <a:p>
            <a:pPr algn="ctr"/>
            <a:r>
              <a:rPr lang="en-US" altLang="zh-CN"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Data Plane</a:t>
            </a:r>
            <a:endParaRPr lang="zh-CN" altLang="en-US" dirty="0">
              <a:effectLst>
                <a:outerShdw blurRad="38100" dist="38100" dir="2700000" algn="tl">
                  <a:srgbClr val="000000">
                    <a:alpha val="43137"/>
                  </a:srgbClr>
                </a:outerShdw>
              </a:effectLst>
            </a:endParaRPr>
          </a:p>
        </p:txBody>
      </p:sp>
      <p:sp>
        <p:nvSpPr>
          <p:cNvPr id="67" name="Flowchart: Connector 564"/>
          <p:cNvSpPr/>
          <p:nvPr/>
        </p:nvSpPr>
        <p:spPr>
          <a:xfrm>
            <a:off x="5240958" y="3411805"/>
            <a:ext cx="360000" cy="360000"/>
          </a:xfrm>
          <a:prstGeom prst="flowChartConnector">
            <a:avLst/>
          </a:prstGeom>
          <a:solidFill>
            <a:srgbClr val="FFFF00"/>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V</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sp>
        <p:nvSpPr>
          <p:cNvPr id="68" name="Flowchart: Connector 565"/>
          <p:cNvSpPr/>
          <p:nvPr/>
        </p:nvSpPr>
        <p:spPr>
          <a:xfrm>
            <a:off x="5968799" y="3411805"/>
            <a:ext cx="360000" cy="360000"/>
          </a:xfrm>
          <a:prstGeom prst="flowChartConnector">
            <a:avLst/>
          </a:prstGeom>
          <a:solidFill>
            <a:srgbClr val="FFFF00"/>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V</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sp>
        <p:nvSpPr>
          <p:cNvPr id="69" name="Flowchart: Connector 566"/>
          <p:cNvSpPr/>
          <p:nvPr/>
        </p:nvSpPr>
        <p:spPr>
          <a:xfrm>
            <a:off x="6802799" y="3416365"/>
            <a:ext cx="360000" cy="360000"/>
          </a:xfrm>
          <a:prstGeom prst="flowChartConnector">
            <a:avLst/>
          </a:prstGeom>
          <a:solidFill>
            <a:srgbClr val="FFFF00"/>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V</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cxnSp>
        <p:nvCxnSpPr>
          <p:cNvPr id="70" name="Straight Arrow Connector 567"/>
          <p:cNvCxnSpPr>
            <a:stCxn id="67" idx="1"/>
          </p:cNvCxnSpPr>
          <p:nvPr/>
        </p:nvCxnSpPr>
        <p:spPr>
          <a:xfrm flipH="1" flipV="1">
            <a:off x="5028551" y="3048324"/>
            <a:ext cx="265128" cy="41620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569"/>
          <p:cNvCxnSpPr>
            <a:stCxn id="67" idx="7"/>
          </p:cNvCxnSpPr>
          <p:nvPr/>
        </p:nvCxnSpPr>
        <p:spPr>
          <a:xfrm flipV="1">
            <a:off x="5548237" y="3055844"/>
            <a:ext cx="43729" cy="40868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572"/>
          <p:cNvCxnSpPr>
            <a:stCxn id="68" idx="1"/>
          </p:cNvCxnSpPr>
          <p:nvPr/>
        </p:nvCxnSpPr>
        <p:spPr>
          <a:xfrm flipH="1" flipV="1">
            <a:off x="5896799" y="3085026"/>
            <a:ext cx="124721" cy="3795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574"/>
          <p:cNvCxnSpPr>
            <a:stCxn id="68" idx="0"/>
          </p:cNvCxnSpPr>
          <p:nvPr/>
        </p:nvCxnSpPr>
        <p:spPr>
          <a:xfrm flipV="1">
            <a:off x="6148799" y="3055843"/>
            <a:ext cx="97680" cy="3559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577"/>
          <p:cNvCxnSpPr>
            <a:stCxn id="69" idx="1"/>
          </p:cNvCxnSpPr>
          <p:nvPr/>
        </p:nvCxnSpPr>
        <p:spPr>
          <a:xfrm flipH="1" flipV="1">
            <a:off x="6624247" y="3055447"/>
            <a:ext cx="231273" cy="41363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579"/>
          <p:cNvCxnSpPr>
            <a:stCxn id="69" idx="0"/>
          </p:cNvCxnSpPr>
          <p:nvPr/>
        </p:nvCxnSpPr>
        <p:spPr>
          <a:xfrm flipV="1">
            <a:off x="6982799" y="3059207"/>
            <a:ext cx="68031" cy="35715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581"/>
          <p:cNvCxnSpPr>
            <a:stCxn id="77" idx="0"/>
            <a:endCxn id="69" idx="4"/>
          </p:cNvCxnSpPr>
          <p:nvPr/>
        </p:nvCxnSpPr>
        <p:spPr>
          <a:xfrm flipV="1">
            <a:off x="6982799" y="3776365"/>
            <a:ext cx="0" cy="31242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Rectangle 583"/>
          <p:cNvSpPr/>
          <p:nvPr/>
        </p:nvSpPr>
        <p:spPr>
          <a:xfrm>
            <a:off x="6730799" y="4088791"/>
            <a:ext cx="504000" cy="504000"/>
          </a:xfrm>
          <a:prstGeom prst="rect">
            <a:avLst/>
          </a:prstGeom>
          <a:solidFill>
            <a:srgbClr val="FF0066"/>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D</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sp>
        <p:nvSpPr>
          <p:cNvPr id="78" name="Rectangle 586"/>
          <p:cNvSpPr/>
          <p:nvPr/>
        </p:nvSpPr>
        <p:spPr>
          <a:xfrm>
            <a:off x="5896799" y="4088791"/>
            <a:ext cx="504000" cy="504000"/>
          </a:xfrm>
          <a:prstGeom prst="rect">
            <a:avLst/>
          </a:prstGeom>
          <a:solidFill>
            <a:srgbClr val="FF0066"/>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D</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sp>
        <p:nvSpPr>
          <p:cNvPr id="79" name="Rectangle 587"/>
          <p:cNvSpPr/>
          <p:nvPr/>
        </p:nvSpPr>
        <p:spPr>
          <a:xfrm>
            <a:off x="5168958" y="4088791"/>
            <a:ext cx="504000" cy="504000"/>
          </a:xfrm>
          <a:prstGeom prst="rect">
            <a:avLst/>
          </a:prstGeom>
          <a:solidFill>
            <a:srgbClr val="FF0066"/>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45720" rIns="0" bIns="45720" numCol="1" spcCol="0" rtlCol="0" fromWordArt="0" anchor="ctr" anchorCtr="0" forceAA="0" compatLnSpc="1">
            <a:noAutofit/>
          </a:bodyPr>
          <a:lstStyle/>
          <a:p>
            <a:pPr algn="ctr"/>
            <a:r>
              <a:rPr lang="en-US" altLang="zh-CN" b="1" i="1" dirty="0">
                <a:solidFill>
                  <a:schemeClr val="tx1"/>
                </a:solidFill>
                <a:effectLst>
                  <a:outerShdw blurRad="38100" dist="38100" dir="2700000" algn="tl">
                    <a:srgbClr val="000000">
                      <a:alpha val="43137"/>
                    </a:srgbClr>
                  </a:outerShdw>
                </a:effectLst>
                <a:latin typeface="Candara" panose="020E0502030303020204" pitchFamily="34" charset="0"/>
              </a:rPr>
              <a:t>D</a:t>
            </a:r>
            <a:endParaRPr lang="zh-CN" altLang="en-US" b="1" i="1" dirty="0">
              <a:solidFill>
                <a:schemeClr val="tx1"/>
              </a:solidFill>
              <a:effectLst>
                <a:outerShdw blurRad="38100" dist="38100" dir="2700000" algn="tl">
                  <a:srgbClr val="000000">
                    <a:alpha val="43137"/>
                  </a:srgbClr>
                </a:outerShdw>
              </a:effectLst>
              <a:latin typeface="Candara" panose="020E0502030303020204" pitchFamily="34" charset="0"/>
            </a:endParaRPr>
          </a:p>
        </p:txBody>
      </p:sp>
      <p:cxnSp>
        <p:nvCxnSpPr>
          <p:cNvPr id="80" name="Straight Arrow Connector 588"/>
          <p:cNvCxnSpPr>
            <a:stCxn id="78" idx="0"/>
            <a:endCxn id="68" idx="4"/>
          </p:cNvCxnSpPr>
          <p:nvPr/>
        </p:nvCxnSpPr>
        <p:spPr>
          <a:xfrm flipV="1">
            <a:off x="6148799" y="3771805"/>
            <a:ext cx="0" cy="31698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591"/>
          <p:cNvCxnSpPr>
            <a:stCxn id="79" idx="0"/>
            <a:endCxn id="67" idx="4"/>
          </p:cNvCxnSpPr>
          <p:nvPr/>
        </p:nvCxnSpPr>
        <p:spPr>
          <a:xfrm flipV="1">
            <a:off x="5420958" y="3771805"/>
            <a:ext cx="0" cy="31698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ectangle 595"/>
          <p:cNvSpPr/>
          <p:nvPr/>
        </p:nvSpPr>
        <p:spPr>
          <a:xfrm>
            <a:off x="4571999" y="2657445"/>
            <a:ext cx="2794355" cy="400110"/>
          </a:xfrm>
          <a:prstGeom prst="rect">
            <a:avLst/>
          </a:prstGeom>
        </p:spPr>
        <p:txBody>
          <a:bodyPr wrap="none">
            <a:spAutoFit/>
          </a:bodyPr>
          <a:lstStyle/>
          <a:p>
            <a:pPr algn="ctr"/>
            <a:r>
              <a:rPr lang="en-US" altLang="zh-CN" sz="2000" dirty="0">
                <a:solidFill>
                  <a:schemeClr val="dk1"/>
                </a:solidFill>
                <a:latin typeface="Verdana" panose="020B0604030504040204" pitchFamily="34" charset="0"/>
                <a:ea typeface="Verdana" panose="020B0604030504040204" pitchFamily="34" charset="0"/>
                <a:cs typeface="Verdana" panose="020B0604030504040204" pitchFamily="34" charset="0"/>
              </a:rPr>
              <a:t>Files  FIFO  Network</a:t>
            </a:r>
            <a:endParaRPr lang="zh-CN" altLang="en-US" sz="2000" dirty="0"/>
          </a:p>
        </p:txBody>
      </p:sp>
      <p:cxnSp>
        <p:nvCxnSpPr>
          <p:cNvPr id="83" name="Straight Arrow Connector 597"/>
          <p:cNvCxnSpPr>
            <a:endCxn id="77" idx="2"/>
          </p:cNvCxnSpPr>
          <p:nvPr/>
        </p:nvCxnSpPr>
        <p:spPr>
          <a:xfrm flipV="1">
            <a:off x="6982799" y="4592791"/>
            <a:ext cx="0" cy="477397"/>
          </a:xfrm>
          <a:prstGeom prst="straightConnector1">
            <a:avLst/>
          </a:prstGeom>
          <a:ln>
            <a:solidFill>
              <a:schemeClr val="tx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84" name="Rectangle 601"/>
          <p:cNvSpPr/>
          <p:nvPr/>
        </p:nvSpPr>
        <p:spPr>
          <a:xfrm>
            <a:off x="4896053" y="5219700"/>
            <a:ext cx="2250937" cy="461665"/>
          </a:xfrm>
          <a:prstGeom prst="rect">
            <a:avLst/>
          </a:prstGeom>
        </p:spPr>
        <p:txBody>
          <a:bodyPr wrap="none">
            <a:spAutoFit/>
          </a:bodyPr>
          <a:lstStyle/>
          <a:p>
            <a:pPr algn="ctr"/>
            <a:r>
              <a:rPr lang="en-US" altLang="zh-CN"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Control Plane</a:t>
            </a:r>
            <a:endParaRPr lang="zh-CN" altLang="en-US" dirty="0">
              <a:effectLst>
                <a:outerShdw blurRad="38100" dist="38100" dir="2700000" algn="tl">
                  <a:srgbClr val="000000">
                    <a:alpha val="43137"/>
                  </a:srgbClr>
                </a:outerShdw>
              </a:effectLst>
            </a:endParaRPr>
          </a:p>
        </p:txBody>
      </p:sp>
      <p:cxnSp>
        <p:nvCxnSpPr>
          <p:cNvPr id="85" name="Straight Connector 603"/>
          <p:cNvCxnSpPr/>
          <p:nvPr/>
        </p:nvCxnSpPr>
        <p:spPr>
          <a:xfrm>
            <a:off x="2122850" y="5070188"/>
            <a:ext cx="524350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Arrow Connector 605"/>
          <p:cNvCxnSpPr>
            <a:endCxn id="78" idx="2"/>
          </p:cNvCxnSpPr>
          <p:nvPr/>
        </p:nvCxnSpPr>
        <p:spPr>
          <a:xfrm flipV="1">
            <a:off x="6148799" y="4592791"/>
            <a:ext cx="0" cy="477397"/>
          </a:xfrm>
          <a:prstGeom prst="straightConnector1">
            <a:avLst/>
          </a:prstGeom>
          <a:ln>
            <a:solidFill>
              <a:schemeClr val="tx1"/>
            </a:solidFill>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606"/>
          <p:cNvCxnSpPr>
            <a:endCxn id="79" idx="2"/>
          </p:cNvCxnSpPr>
          <p:nvPr/>
        </p:nvCxnSpPr>
        <p:spPr>
          <a:xfrm flipV="1">
            <a:off x="5420958" y="4592791"/>
            <a:ext cx="0" cy="477398"/>
          </a:xfrm>
          <a:prstGeom prst="straightConnector1">
            <a:avLst/>
          </a:prstGeom>
          <a:ln>
            <a:solidFill>
              <a:schemeClr val="tx1"/>
            </a:solidFill>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607"/>
          <p:cNvCxnSpPr>
            <a:endCxn id="8" idx="2"/>
          </p:cNvCxnSpPr>
          <p:nvPr/>
        </p:nvCxnSpPr>
        <p:spPr>
          <a:xfrm flipV="1">
            <a:off x="4419982" y="4622573"/>
            <a:ext cx="0" cy="447615"/>
          </a:xfrm>
          <a:prstGeom prst="straightConnector1">
            <a:avLst/>
          </a:prstGeom>
          <a:ln>
            <a:solidFill>
              <a:schemeClr val="tx1"/>
            </a:solidFill>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610"/>
          <p:cNvCxnSpPr>
            <a:endCxn id="60" idx="26"/>
          </p:cNvCxnSpPr>
          <p:nvPr/>
        </p:nvCxnSpPr>
        <p:spPr>
          <a:xfrm flipH="1" flipV="1">
            <a:off x="2545117" y="4753161"/>
            <a:ext cx="4224" cy="317027"/>
          </a:xfrm>
          <a:prstGeom prst="straightConnector1">
            <a:avLst/>
          </a:prstGeom>
          <a:ln>
            <a:solidFill>
              <a:schemeClr val="tx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90" name="Rectangle 622"/>
          <p:cNvSpPr/>
          <p:nvPr/>
        </p:nvSpPr>
        <p:spPr>
          <a:xfrm>
            <a:off x="1600199" y="2657445"/>
            <a:ext cx="1981199" cy="2610525"/>
          </a:xfrm>
          <a:prstGeom prst="rect">
            <a:avLst/>
          </a:prstGeom>
          <a:noFill/>
          <a:ln w="28575">
            <a:solidFill>
              <a:schemeClr val="bg2">
                <a:lumMod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Rectangle 623"/>
          <p:cNvSpPr/>
          <p:nvPr/>
        </p:nvSpPr>
        <p:spPr>
          <a:xfrm>
            <a:off x="1497710" y="2251819"/>
            <a:ext cx="2217274" cy="461665"/>
          </a:xfrm>
          <a:prstGeom prst="rect">
            <a:avLst/>
          </a:prstGeom>
        </p:spPr>
        <p:txBody>
          <a:bodyPr wrap="none">
            <a:spAutoFit/>
          </a:bodyPr>
          <a:lstStyle/>
          <a:p>
            <a:pPr algn="ctr"/>
            <a:r>
              <a:rPr lang="en-US" altLang="zh-CN"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Job Schedule</a:t>
            </a:r>
            <a:endParaRPr lang="zh-CN" altLang="en-US" dirty="0">
              <a:effectLst>
                <a:outerShdw blurRad="38100" dist="38100" dir="2700000" algn="tl">
                  <a:srgbClr val="000000">
                    <a:alpha val="43137"/>
                  </a:srgbClr>
                </a:outerShdw>
              </a:effectLst>
            </a:endParaRPr>
          </a:p>
        </p:txBody>
      </p:sp>
      <p:sp>
        <p:nvSpPr>
          <p:cNvPr id="92" name="Rectangle 624"/>
          <p:cNvSpPr/>
          <p:nvPr/>
        </p:nvSpPr>
        <p:spPr>
          <a:xfrm>
            <a:off x="2298891" y="4049802"/>
            <a:ext cx="583814" cy="461665"/>
          </a:xfrm>
          <a:prstGeom prst="rect">
            <a:avLst/>
          </a:prstGeom>
        </p:spPr>
        <p:txBody>
          <a:bodyPr wrap="none">
            <a:spAutoFit/>
          </a:bodyPr>
          <a:lstStyle/>
          <a:p>
            <a:pPr algn="ctr"/>
            <a:r>
              <a:rPr lang="en-US" altLang="zh-CN" dirty="0">
                <a:solidFill>
                  <a:schemeClr val="dk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JM</a:t>
            </a:r>
            <a:endParaRPr lang="zh-CN" altLang="en-US" dirty="0">
              <a:effectLst>
                <a:outerShdw blurRad="38100" dist="38100" dir="2700000" algn="tl">
                  <a:srgbClr val="000000">
                    <a:alpha val="43137"/>
                  </a:srgbClr>
                </a:outerShdw>
              </a:effectLst>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Scheduling in JM</a:t>
            </a:r>
            <a:endParaRPr kumimoji="1" lang="zh-CN" altLang="en-US" dirty="0"/>
          </a:p>
        </p:txBody>
      </p:sp>
      <p:sp>
        <p:nvSpPr>
          <p:cNvPr id="3" name="内容占位符 2"/>
          <p:cNvSpPr>
            <a:spLocks noGrp="1"/>
          </p:cNvSpPr>
          <p:nvPr>
            <p:ph idx="1"/>
          </p:nvPr>
        </p:nvSpPr>
        <p:spPr/>
        <p:txBody>
          <a:bodyPr/>
          <a:lstStyle/>
          <a:p>
            <a:r>
              <a:rPr kumimoji="1" lang="en-GB" altLang="zh-CN" dirty="0"/>
              <a:t>General scheduling rules</a:t>
            </a:r>
            <a:endParaRPr kumimoji="1" lang="en-GB" altLang="zh-CN" dirty="0"/>
          </a:p>
          <a:p>
            <a:pPr lvl="1"/>
            <a:r>
              <a:rPr kumimoji="1" lang="en-GB" altLang="zh-CN" dirty="0"/>
              <a:t>Vertex can run anywhere once all its inputs are ready</a:t>
            </a:r>
            <a:endParaRPr kumimoji="1" lang="en-GB" altLang="zh-CN" dirty="0"/>
          </a:p>
          <a:p>
            <a:pPr lvl="2"/>
            <a:r>
              <a:rPr kumimoji="1" lang="en-GB" altLang="zh-CN" dirty="0"/>
              <a:t>Prefer executing a vertex near its inputs </a:t>
            </a:r>
            <a:r>
              <a:rPr kumimoji="1" lang="en-GB" altLang="zh-CN" b="1" dirty="0">
                <a:solidFill>
                  <a:srgbClr val="C00000"/>
                </a:solidFill>
              </a:rPr>
              <a:t>(locality)</a:t>
            </a:r>
            <a:endParaRPr kumimoji="1" lang="en-GB" altLang="zh-CN" b="1" dirty="0">
              <a:solidFill>
                <a:srgbClr val="C00000"/>
              </a:solidFill>
            </a:endParaRPr>
          </a:p>
          <a:p>
            <a:r>
              <a:rPr kumimoji="1" lang="en-GB" altLang="zh-CN" dirty="0"/>
              <a:t>Fault tolerance</a:t>
            </a:r>
            <a:endParaRPr kumimoji="1" lang="en-GB" altLang="zh-CN" dirty="0"/>
          </a:p>
          <a:p>
            <a:pPr lvl="1"/>
            <a:r>
              <a:rPr kumimoji="1" lang="en-GB" altLang="zh-CN" dirty="0"/>
              <a:t>Vertex </a:t>
            </a:r>
            <a:r>
              <a:rPr kumimoji="1" lang="en-GB" altLang="zh-CN" b="1" dirty="0">
                <a:solidFill>
                  <a:srgbClr val="C00000"/>
                </a:solidFill>
              </a:rPr>
              <a:t>fails</a:t>
            </a:r>
            <a:r>
              <a:rPr kumimoji="1" lang="en-GB" altLang="zh-CN" dirty="0"/>
              <a:t> </a:t>
            </a: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r>
              <a:rPr kumimoji="1" lang="en-GB" altLang="zh-CN" dirty="0"/>
              <a:t> run it again</a:t>
            </a:r>
            <a:endParaRPr kumimoji="1" lang="en-GB" altLang="zh-CN" dirty="0"/>
          </a:p>
          <a:p>
            <a:pPr lvl="1"/>
            <a:r>
              <a:rPr kumimoji="1" lang="en-GB" altLang="zh-CN" dirty="0"/>
              <a:t>Vertex’s inputs are gone </a:t>
            </a: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r>
              <a:rPr kumimoji="1" lang="en-GB" altLang="zh-CN" dirty="0"/>
              <a:t> run upstream vertices again </a:t>
            </a:r>
            <a:r>
              <a:rPr kumimoji="1" lang="en-GB" altLang="zh-CN" b="1" dirty="0">
                <a:solidFill>
                  <a:srgbClr val="C00000"/>
                </a:solidFill>
              </a:rPr>
              <a:t>(recursively)</a:t>
            </a:r>
            <a:endParaRPr kumimoji="1" lang="en-GB" altLang="zh-CN" b="1" dirty="0">
              <a:solidFill>
                <a:srgbClr val="C00000"/>
              </a:solidFill>
            </a:endParaRPr>
          </a:p>
          <a:p>
            <a:pPr lvl="1"/>
            <a:r>
              <a:rPr kumimoji="1" lang="en-GB" altLang="zh-CN" dirty="0"/>
              <a:t>Vertex is </a:t>
            </a:r>
            <a:r>
              <a:rPr kumimoji="1" lang="en-GB" altLang="zh-CN" b="1" dirty="0">
                <a:solidFill>
                  <a:srgbClr val="C00000"/>
                </a:solidFill>
              </a:rPr>
              <a:t>slow</a:t>
            </a:r>
            <a:r>
              <a:rPr kumimoji="1" lang="en-GB" altLang="zh-CN" dirty="0"/>
              <a:t> </a:t>
            </a: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r>
              <a:rPr kumimoji="1" lang="en-GB" altLang="zh-CN" dirty="0"/>
              <a:t> run another copy elsewhere and use output from whichever finishes </a:t>
            </a:r>
            <a:r>
              <a:rPr kumimoji="1" lang="en-GB" altLang="zh-CN" b="1" dirty="0">
                <a:solidFill>
                  <a:srgbClr val="C00000"/>
                </a:solidFill>
              </a:rPr>
              <a:t>first</a:t>
            </a:r>
            <a:endParaRPr kumimoji="1" lang="en-GB" altLang="zh-CN" b="1" dirty="0">
              <a:solidFill>
                <a:srgbClr val="C00000"/>
              </a:solidFill>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ectangle 3"/>
          <p:cNvSpPr/>
          <p:nvPr/>
        </p:nvSpPr>
        <p:spPr>
          <a:xfrm>
            <a:off x="950268" y="4585072"/>
            <a:ext cx="7736532" cy="400110"/>
          </a:xfrm>
          <a:prstGeom prst="rect">
            <a:avLst/>
          </a:prstGeom>
          <a:solidFill>
            <a:srgbClr val="F5FED6"/>
          </a:solidFill>
          <a:effectLst>
            <a:outerShdw blurRad="63500" sx="102000" sy="102000" algn="ctr" rotWithShape="0">
              <a:prstClr val="black">
                <a:alpha val="40000"/>
              </a:prstClr>
            </a:outerShdw>
          </a:effectLst>
        </p:spPr>
        <p:txBody>
          <a:bodyPr wrap="square">
            <a:spAutoFit/>
          </a:bodyPr>
          <a:lstStyle/>
          <a:p>
            <a:pPr marL="2238375" indent="-2238375"/>
            <a:r>
              <a:rPr lang="en-US" altLang="zh-CN" sz="2000" dirty="0">
                <a:effectLst>
                  <a:outerShdw blurRad="38100" dist="38100" dir="2700000" algn="tl">
                    <a:srgbClr val="000000">
                      <a:alpha val="43137"/>
                    </a:srgbClr>
                  </a:outerShdw>
                </a:effectLst>
                <a:latin typeface="+mn-ea"/>
                <a:cs typeface="Verdana" panose="020B0604030504040204" pitchFamily="34" charset="0"/>
              </a:rPr>
              <a:t>What if the vertex execution is </a:t>
            </a:r>
            <a:r>
              <a:rPr lang="en-US" altLang="zh-CN" sz="2000" b="1" dirty="0">
                <a:solidFill>
                  <a:srgbClr val="C00000"/>
                </a:solidFill>
                <a:effectLst>
                  <a:outerShdw blurRad="38100" dist="38100" dir="2700000" algn="tl">
                    <a:srgbClr val="000000">
                      <a:alpha val="43137"/>
                    </a:srgbClr>
                  </a:outerShdw>
                </a:effectLst>
                <a:latin typeface="+mn-ea"/>
                <a:cs typeface="Verdana" panose="020B0604030504040204" pitchFamily="34" charset="0"/>
              </a:rPr>
              <a:t>non-idempotent</a:t>
            </a:r>
            <a:r>
              <a:rPr lang="zh-CN" altLang="en-US" sz="2000" dirty="0">
                <a:effectLst>
                  <a:outerShdw blurRad="38100" dist="38100" dir="2700000" algn="tl">
                    <a:srgbClr val="000000">
                      <a:alpha val="43137"/>
                    </a:srgbClr>
                  </a:outerShdw>
                </a:effectLst>
                <a:latin typeface="+mn-ea"/>
                <a:cs typeface="Verdana" panose="020B0604030504040204" pitchFamily="34" charset="0"/>
              </a:rPr>
              <a:t>？</a:t>
            </a:r>
            <a:endParaRPr lang="en-US" altLang="zh-CN" sz="2000" dirty="0">
              <a:effectLst>
                <a:outerShdw blurRad="38100" dist="38100" dir="2700000" algn="tl">
                  <a:srgbClr val="000000">
                    <a:alpha val="43137"/>
                  </a:srgbClr>
                </a:outerShdw>
              </a:effectLst>
              <a:latin typeface="+mn-ea"/>
              <a:cs typeface="Verdana" panose="020B060403050404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Advantages of Dryad</a:t>
            </a:r>
            <a:endParaRPr kumimoji="1" lang="zh-CN" altLang="en-US" dirty="0"/>
          </a:p>
        </p:txBody>
      </p:sp>
      <p:sp>
        <p:nvSpPr>
          <p:cNvPr id="3" name="内容占位符 2"/>
          <p:cNvSpPr>
            <a:spLocks noGrp="1"/>
          </p:cNvSpPr>
          <p:nvPr>
            <p:ph idx="1"/>
          </p:nvPr>
        </p:nvSpPr>
        <p:spPr/>
        <p:txBody>
          <a:bodyPr/>
          <a:lstStyle/>
          <a:p>
            <a:r>
              <a:rPr kumimoji="1" lang="en-GB" altLang="zh-CN" dirty="0">
                <a:solidFill>
                  <a:srgbClr val="C00000"/>
                </a:solidFill>
              </a:rPr>
              <a:t>Big</a:t>
            </a:r>
            <a:r>
              <a:rPr kumimoji="1" lang="en-GB" altLang="zh-CN" dirty="0"/>
              <a:t> jobs more </a:t>
            </a:r>
            <a:r>
              <a:rPr kumimoji="1" lang="en-GB" altLang="zh-CN" dirty="0">
                <a:solidFill>
                  <a:srgbClr val="C00000"/>
                </a:solidFill>
              </a:rPr>
              <a:t>efficient</a:t>
            </a:r>
            <a:r>
              <a:rPr kumimoji="1" lang="en-GB" altLang="zh-CN" dirty="0"/>
              <a:t> with Dryad</a:t>
            </a:r>
            <a:endParaRPr kumimoji="1" lang="en-GB" altLang="zh-CN" dirty="0"/>
          </a:p>
          <a:p>
            <a:pPr lvl="1"/>
            <a:r>
              <a:rPr kumimoji="1" lang="en-GB" altLang="zh-CN" b="1" dirty="0"/>
              <a:t>MapReduce</a:t>
            </a:r>
            <a:r>
              <a:rPr kumimoji="1" lang="en-GB" altLang="zh-CN" dirty="0"/>
              <a:t>: big job runs multiple (&gt;=1) stages</a:t>
            </a:r>
            <a:endParaRPr kumimoji="1" lang="en-GB" altLang="zh-CN" dirty="0"/>
          </a:p>
          <a:p>
            <a:pPr lvl="2"/>
            <a:r>
              <a:rPr kumimoji="1" lang="en-GB" altLang="zh-CN" dirty="0"/>
              <a:t>Reducers of each stage with</a:t>
            </a:r>
            <a:r>
              <a:rPr kumimoji="1" lang="zh-CN" altLang="en-US" dirty="0"/>
              <a:t> </a:t>
            </a:r>
            <a:r>
              <a:rPr kumimoji="1" lang="en-US" altLang="zh-CN" dirty="0"/>
              <a:t>regard</a:t>
            </a:r>
            <a:r>
              <a:rPr kumimoji="1" lang="zh-CN" altLang="en-US" dirty="0"/>
              <a:t> </a:t>
            </a:r>
            <a:r>
              <a:rPr kumimoji="1" lang="en-US" altLang="zh-CN" dirty="0"/>
              <a:t>to</a:t>
            </a:r>
            <a:r>
              <a:rPr kumimoji="1" lang="en-GB" altLang="zh-CN" dirty="0"/>
              <a:t> distributed</a:t>
            </a:r>
            <a:r>
              <a:rPr kumimoji="1" lang="zh-CN" altLang="en-US" dirty="0"/>
              <a:t> </a:t>
            </a:r>
            <a:r>
              <a:rPr kumimoji="1" lang="en-GB" altLang="zh-CN" dirty="0"/>
              <a:t>storage (GFS)</a:t>
            </a:r>
            <a:endParaRPr kumimoji="1" lang="en-GB" altLang="zh-CN" dirty="0"/>
          </a:p>
          <a:p>
            <a:pPr lvl="2"/>
            <a:r>
              <a:rPr kumimoji="1" lang="en-GB" altLang="zh-CN" dirty="0"/>
              <a:t>Output of reduce </a:t>
            </a: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r>
              <a:rPr kumimoji="1" lang="en-GB" altLang="zh-CN" dirty="0"/>
              <a:t> 2 network copies + 3 disk</a:t>
            </a:r>
            <a:r>
              <a:rPr kumimoji="1" lang="zh-CN" altLang="en-US" dirty="0"/>
              <a:t> </a:t>
            </a:r>
            <a:r>
              <a:rPr kumimoji="1" lang="en-US" altLang="zh-CN" dirty="0"/>
              <a:t>writes</a:t>
            </a:r>
            <a:endParaRPr kumimoji="1" lang="en-GB" altLang="zh-CN" dirty="0"/>
          </a:p>
          <a:p>
            <a:pPr lvl="1"/>
            <a:r>
              <a:rPr kumimoji="1" lang="en-GB" altLang="zh-CN" b="1" dirty="0"/>
              <a:t>Dryad</a:t>
            </a:r>
            <a:r>
              <a:rPr kumimoji="1" lang="en-GB" altLang="zh-CN" dirty="0"/>
              <a:t>: each job is represented with a DAG</a:t>
            </a:r>
            <a:endParaRPr kumimoji="1" lang="en-GB" altLang="zh-CN" dirty="0"/>
          </a:p>
          <a:p>
            <a:pPr lvl="2"/>
            <a:r>
              <a:rPr kumimoji="1" lang="en-GB" altLang="zh-CN" dirty="0"/>
              <a:t>Intermediate vertices write to local file </a:t>
            </a:r>
            <a:endParaRPr kumimoji="1" lang="en-GB" altLang="zh-CN" dirty="0"/>
          </a:p>
          <a:p>
            <a:r>
              <a:rPr kumimoji="1" lang="en-GB" altLang="zh-CN" b="0" dirty="0"/>
              <a:t>Dryad provides more </a:t>
            </a:r>
            <a:r>
              <a:rPr kumimoji="1" lang="en-GB" altLang="zh-CN" dirty="0">
                <a:solidFill>
                  <a:srgbClr val="C00000"/>
                </a:solidFill>
              </a:rPr>
              <a:t>flexible</a:t>
            </a:r>
            <a:r>
              <a:rPr kumimoji="1" lang="en-GB" altLang="zh-CN" b="0" dirty="0"/>
              <a:t> operations</a:t>
            </a:r>
            <a:endParaRPr kumimoji="1" lang="en-GB" altLang="zh-CN" b="0"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DryadLINQ</a:t>
            </a:r>
            <a:r>
              <a:rPr kumimoji="1" lang="en-US" altLang="zh-CN" dirty="0"/>
              <a:t>:</a:t>
            </a:r>
            <a:r>
              <a:rPr kumimoji="1" lang="zh-CN" altLang="en-US" dirty="0"/>
              <a:t> </a:t>
            </a:r>
            <a:r>
              <a:rPr kumimoji="1" lang="en-US" altLang="zh-CN" dirty="0"/>
              <a:t>Dryad</a:t>
            </a:r>
            <a:r>
              <a:rPr kumimoji="1" lang="zh-CN" altLang="en-US" dirty="0"/>
              <a:t> </a:t>
            </a:r>
            <a:r>
              <a:rPr kumimoji="1" lang="en-US" altLang="zh-CN" dirty="0"/>
              <a:t>+</a:t>
            </a:r>
            <a:r>
              <a:rPr kumimoji="1" lang="zh-CN" altLang="en-US" dirty="0"/>
              <a:t> </a:t>
            </a:r>
            <a:r>
              <a:rPr kumimoji="1" lang="en-US" altLang="zh-CN" dirty="0"/>
              <a:t>LINQ</a:t>
            </a:r>
            <a:r>
              <a:rPr kumimoji="1" lang="zh-CN" altLang="en-US" dirty="0"/>
              <a:t> </a:t>
            </a:r>
            <a:r>
              <a:rPr kumimoji="1" lang="en-US" altLang="zh-CN" dirty="0"/>
              <a:t>(SQL</a:t>
            </a:r>
            <a:r>
              <a:rPr kumimoji="1" lang="zh-CN" altLang="en-US" dirty="0"/>
              <a:t> </a:t>
            </a:r>
            <a:r>
              <a:rPr kumimoji="1" lang="en-US" altLang="zh-CN" dirty="0"/>
              <a:t>like)</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2050" name="Picture 2" descr="The DryadLINQ Approach to Distributed Data-Parallel Computing - ppt video  online download"/>
          <p:cNvPicPr>
            <a:picLocks noChangeAspect="1" noChangeArrowheads="1"/>
          </p:cNvPicPr>
          <p:nvPr/>
        </p:nvPicPr>
        <p:blipFill rotWithShape="1">
          <a:blip r:embed="rId1">
            <a:extLst>
              <a:ext uri="{28A0092B-C50C-407E-A947-70E740481C1C}">
                <a14:useLocalDpi xmlns:a14="http://schemas.microsoft.com/office/drawing/2010/main" val="0"/>
              </a:ext>
            </a:extLst>
          </a:blip>
          <a:srcRect t="23540"/>
          <a:stretch>
            <a:fillRect/>
          </a:stretch>
        </p:blipFill>
        <p:spPr bwMode="auto">
          <a:xfrm>
            <a:off x="762000" y="1049961"/>
            <a:ext cx="7620000" cy="436966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449808" y="4927630"/>
            <a:ext cx="8147248" cy="369332"/>
          </a:xfrm>
          <a:prstGeom prst="rect">
            <a:avLst/>
          </a:prstGeom>
          <a:noFill/>
        </p:spPr>
        <p:txBody>
          <a:bodyPr wrap="square">
            <a:spAutoFit/>
          </a:bodyPr>
          <a:lstStyle/>
          <a:p>
            <a:r>
              <a:rPr kumimoji="1" lang="en-US" altLang="zh-CN" b="0" dirty="0"/>
              <a:t>More</a:t>
            </a:r>
            <a:r>
              <a:rPr kumimoji="1" lang="zh-CN" altLang="en-US" b="0" dirty="0"/>
              <a:t> </a:t>
            </a:r>
            <a:r>
              <a:rPr kumimoji="1" lang="en-US" altLang="zh-CN" b="0" dirty="0"/>
              <a:t>friendly</a:t>
            </a:r>
            <a:r>
              <a:rPr kumimoji="1" lang="zh-CN" altLang="en-US" b="0" dirty="0"/>
              <a:t> </a:t>
            </a:r>
            <a:r>
              <a:rPr kumimoji="1" lang="en-US" altLang="zh-CN" b="0" dirty="0"/>
              <a:t>to</a:t>
            </a:r>
            <a:r>
              <a:rPr kumimoji="1" lang="zh-CN" altLang="en-US" b="0" dirty="0"/>
              <a:t> </a:t>
            </a:r>
            <a:r>
              <a:rPr kumimoji="1" lang="en-US" altLang="zh-CN" b="0" dirty="0"/>
              <a:t>traditional</a:t>
            </a:r>
            <a:r>
              <a:rPr kumimoji="1" lang="zh-CN" altLang="en-US" b="0" dirty="0"/>
              <a:t> </a:t>
            </a:r>
            <a:r>
              <a:rPr kumimoji="1" lang="en-US" altLang="zh-CN" b="0" dirty="0"/>
              <a:t>data</a:t>
            </a:r>
            <a:r>
              <a:rPr kumimoji="1" lang="zh-CN" altLang="en-US" b="0" dirty="0"/>
              <a:t> </a:t>
            </a:r>
            <a:r>
              <a:rPr kumimoji="1" lang="en-US" altLang="zh-CN" b="0" dirty="0"/>
              <a:t>programmers:</a:t>
            </a:r>
            <a:r>
              <a:rPr kumimoji="1" lang="zh-CN" altLang="en-US" b="0" dirty="0"/>
              <a:t> </a:t>
            </a:r>
            <a:r>
              <a:rPr kumimoji="1" lang="en-US" altLang="zh-CN" b="0" dirty="0"/>
              <a:t>use</a:t>
            </a:r>
            <a:r>
              <a:rPr kumimoji="1" lang="zh-CN" altLang="en-US" b="0" dirty="0"/>
              <a:t> </a:t>
            </a:r>
            <a:r>
              <a:rPr kumimoji="1" lang="en-US" altLang="zh-CN" dirty="0"/>
              <a:t>LINQ</a:t>
            </a:r>
            <a:r>
              <a:rPr kumimoji="1" lang="zh-CN" altLang="en-US" dirty="0"/>
              <a:t> </a:t>
            </a:r>
            <a:r>
              <a:rPr kumimoji="1" lang="en-US" altLang="zh-CN" dirty="0"/>
              <a:t>(SQL-like</a:t>
            </a:r>
            <a:r>
              <a:rPr kumimoji="1" lang="zh-CN" altLang="en-US" dirty="0"/>
              <a:t> </a:t>
            </a:r>
            <a:r>
              <a:rPr kumimoji="1" lang="en-US" altLang="zh-CN" dirty="0"/>
              <a:t>language)</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Summary</a:t>
            </a:r>
            <a:endParaRPr kumimoji="1" lang="zh-CN" altLang="en-US" dirty="0"/>
          </a:p>
        </p:txBody>
      </p:sp>
      <p:sp>
        <p:nvSpPr>
          <p:cNvPr id="3" name="内容占位符 2"/>
          <p:cNvSpPr>
            <a:spLocks noGrp="1"/>
          </p:cNvSpPr>
          <p:nvPr>
            <p:ph idx="1"/>
          </p:nvPr>
        </p:nvSpPr>
        <p:spPr>
          <a:xfrm>
            <a:off x="457200" y="3217540"/>
            <a:ext cx="9947448" cy="1683404"/>
          </a:xfrm>
        </p:spPr>
        <p:txBody>
          <a:bodyPr>
            <a:normAutofit/>
          </a:bodyPr>
          <a:lstStyle/>
          <a:p>
            <a:r>
              <a:rPr kumimoji="1" lang="en-GB" altLang="zh-CN" b="0" dirty="0"/>
              <a:t>Sacrifice some architectural </a:t>
            </a:r>
            <a:r>
              <a:rPr kumimoji="1" lang="en-GB" altLang="zh-CN" dirty="0">
                <a:solidFill>
                  <a:srgbClr val="C00000"/>
                </a:solidFill>
              </a:rPr>
              <a:t>simplicity</a:t>
            </a:r>
            <a:r>
              <a:rPr kumimoji="1" lang="en-GB" altLang="zh-CN" b="0" dirty="0"/>
              <a:t> compared with MapReduce system design</a:t>
            </a:r>
            <a:endParaRPr kumimoji="1" lang="en-GB" altLang="zh-CN" b="0" dirty="0"/>
          </a:p>
          <a:p>
            <a:r>
              <a:rPr kumimoji="1" lang="en-GB" altLang="zh-CN" b="0" dirty="0"/>
              <a:t>Provide more </a:t>
            </a:r>
            <a:r>
              <a:rPr kumimoji="1" lang="en-GB" altLang="zh-CN" dirty="0">
                <a:solidFill>
                  <a:srgbClr val="C00000"/>
                </a:solidFill>
              </a:rPr>
              <a:t>flexible</a:t>
            </a:r>
            <a:r>
              <a:rPr kumimoji="1" lang="en-GB" altLang="zh-CN" b="0" dirty="0"/>
              <a:t> abstract to developers expressing their code as a </a:t>
            </a:r>
            <a:r>
              <a:rPr kumimoji="1" lang="en-GB" altLang="zh-CN" dirty="0">
                <a:solidFill>
                  <a:srgbClr val="C00000"/>
                </a:solidFill>
              </a:rPr>
              <a:t>DAG</a:t>
            </a:r>
            <a:endParaRPr kumimoji="1" lang="en-GB" altLang="zh-CN" dirty="0">
              <a:solidFill>
                <a:srgbClr val="C00000"/>
              </a:solidFill>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ectangle 3"/>
          <p:cNvSpPr/>
          <p:nvPr/>
        </p:nvSpPr>
        <p:spPr>
          <a:xfrm>
            <a:off x="1079500" y="1206500"/>
            <a:ext cx="7175500" cy="1502847"/>
          </a:xfrm>
          <a:prstGeom prst="rect">
            <a:avLst/>
          </a:prstGeom>
          <a:solidFill>
            <a:srgbClr val="F5FED6"/>
          </a:solidFill>
          <a:effectLst>
            <a:outerShdw blurRad="63500" sx="102000" sy="102000" algn="ctr" rotWithShape="0">
              <a:prstClr val="black">
                <a:alpha val="40000"/>
              </a:prstClr>
            </a:outerShdw>
          </a:effectLst>
        </p:spPr>
        <p:txBody>
          <a:bodyPr wrap="square" lIns="60000" rIns="30000">
            <a:spAutoFit/>
          </a:bodyPr>
          <a:lstStyle/>
          <a:p>
            <a:pPr marL="223520" indent="-223520"/>
            <a:r>
              <a:rPr lang="en-US" altLang="zh-CN" sz="2335" dirty="0">
                <a:effectLst>
                  <a:outerShdw blurRad="38100" dist="38100" dir="2700000" algn="tl">
                    <a:srgbClr val="000000">
                      <a:alpha val="43137"/>
                    </a:srgbClr>
                  </a:outerShdw>
                </a:effectLst>
                <a:latin typeface="Candara" panose="020E0502030303020204" pitchFamily="34" charset="0"/>
                <a:ea typeface="Verdana" panose="020B0604030504040204" pitchFamily="34" charset="0"/>
                <a:cs typeface="Verdana" panose="020B0604030504040204" pitchFamily="34" charset="0"/>
              </a:rPr>
              <a:t>Dryad</a:t>
            </a:r>
            <a:r>
              <a:rPr lang="en-US" altLang="zh-CN" sz="2335" dirty="0">
                <a:latin typeface="Candara" panose="020E0502030303020204" pitchFamily="34" charset="0"/>
                <a:ea typeface="Verdana" panose="020B0604030504040204" pitchFamily="34" charset="0"/>
                <a:cs typeface="Verdana" panose="020B0604030504040204" pitchFamily="34" charset="0"/>
              </a:rPr>
              <a:t> </a:t>
            </a:r>
            <a:r>
              <a:rPr lang="en-US" altLang="zh-CN" sz="2165" dirty="0">
                <a:latin typeface="Candara" panose="020E0502030303020204" pitchFamily="34" charset="0"/>
                <a:ea typeface="Verdana" panose="020B0604030504040204" pitchFamily="34" charset="0"/>
                <a:cs typeface="Verdana" panose="020B0604030504040204" pitchFamily="34" charset="0"/>
              </a:rPr>
              <a:t>lets developers easily create </a:t>
            </a:r>
            <a:r>
              <a:rPr lang="en-US" altLang="zh-CN" sz="2165" dirty="0">
                <a:effectLst>
                  <a:outerShdw blurRad="38100" dist="38100" dir="2700000" algn="tl">
                    <a:srgbClr val="000000">
                      <a:alpha val="43137"/>
                    </a:srgbClr>
                  </a:outerShdw>
                </a:effectLst>
                <a:latin typeface="Candara" panose="020E0502030303020204" pitchFamily="34" charset="0"/>
                <a:ea typeface="Verdana" panose="020B0604030504040204" pitchFamily="34" charset="0"/>
                <a:cs typeface="Verdana" panose="020B0604030504040204" pitchFamily="34" charset="0"/>
              </a:rPr>
              <a:t>large-scale</a:t>
            </a:r>
            <a:r>
              <a:rPr lang="en-US" altLang="zh-CN" sz="2165" dirty="0">
                <a:latin typeface="Candara" panose="020E0502030303020204" pitchFamily="34" charset="0"/>
                <a:ea typeface="Verdana" panose="020B0604030504040204" pitchFamily="34" charset="0"/>
                <a:cs typeface="Verdana" panose="020B0604030504040204" pitchFamily="34" charset="0"/>
              </a:rPr>
              <a:t> </a:t>
            </a:r>
            <a:r>
              <a:rPr lang="en-US" altLang="zh-CN" sz="2165" dirty="0">
                <a:effectLst>
                  <a:outerShdw blurRad="38100" dist="38100" dir="2700000" algn="tl">
                    <a:srgbClr val="000000">
                      <a:alpha val="43137"/>
                    </a:srgbClr>
                  </a:outerShdw>
                </a:effectLst>
                <a:latin typeface="Candara" panose="020E0502030303020204" pitchFamily="34" charset="0"/>
                <a:ea typeface="Verdana" panose="020B0604030504040204" pitchFamily="34" charset="0"/>
                <a:cs typeface="Verdana" panose="020B0604030504040204" pitchFamily="34" charset="0"/>
              </a:rPr>
              <a:t>distributed</a:t>
            </a:r>
            <a:r>
              <a:rPr lang="en-US" altLang="zh-CN" sz="2165" dirty="0">
                <a:latin typeface="Candara" panose="020E0502030303020204" pitchFamily="34" charset="0"/>
                <a:ea typeface="Verdana" panose="020B0604030504040204" pitchFamily="34" charset="0"/>
                <a:cs typeface="Verdana" panose="020B0604030504040204" pitchFamily="34" charset="0"/>
              </a:rPr>
              <a:t> apps without requiring them to master any </a:t>
            </a:r>
            <a:r>
              <a:rPr lang="en-US" altLang="zh-CN" sz="2335" dirty="0">
                <a:effectLst>
                  <a:outerShdw blurRad="38100" dist="38100" dir="2700000" algn="tl">
                    <a:srgbClr val="000000">
                      <a:alpha val="43137"/>
                    </a:srgbClr>
                  </a:outerShdw>
                </a:effectLst>
                <a:latin typeface="Candara" panose="020E0502030303020204" pitchFamily="34" charset="0"/>
                <a:ea typeface="Verdana" panose="020B0604030504040204" pitchFamily="34" charset="0"/>
                <a:cs typeface="Verdana" panose="020B0604030504040204" pitchFamily="34" charset="0"/>
              </a:rPr>
              <a:t>concurrency</a:t>
            </a:r>
            <a:r>
              <a:rPr lang="en-US" altLang="zh-CN" sz="2335" dirty="0">
                <a:latin typeface="Candara" panose="020E0502030303020204" pitchFamily="34" charset="0"/>
                <a:ea typeface="Verdana" panose="020B0604030504040204" pitchFamily="34" charset="0"/>
                <a:cs typeface="Verdana" panose="020B0604030504040204" pitchFamily="34" charset="0"/>
              </a:rPr>
              <a:t> </a:t>
            </a:r>
            <a:r>
              <a:rPr lang="en-US" altLang="zh-CN" sz="2165" dirty="0">
                <a:latin typeface="Candara" panose="020E0502030303020204" pitchFamily="34" charset="0"/>
                <a:ea typeface="Verdana" panose="020B0604030504040204" pitchFamily="34" charset="0"/>
                <a:cs typeface="Verdana" panose="020B0604030504040204" pitchFamily="34" charset="0"/>
              </a:rPr>
              <a:t>techniques beyond being able to </a:t>
            </a:r>
            <a:r>
              <a:rPr lang="en-US" altLang="zh-CN" sz="2335" dirty="0">
                <a:effectLst>
                  <a:outerShdw blurRad="38100" dist="38100" dir="2700000" algn="tl">
                    <a:srgbClr val="000000">
                      <a:alpha val="43137"/>
                    </a:srgbClr>
                  </a:outerShdw>
                </a:effectLst>
                <a:latin typeface="Candara" panose="020E0502030303020204" pitchFamily="34" charset="0"/>
                <a:ea typeface="Verdana" panose="020B0604030504040204" pitchFamily="34" charset="0"/>
                <a:cs typeface="Verdana" panose="020B0604030504040204" pitchFamily="34" charset="0"/>
              </a:rPr>
              <a:t>draw</a:t>
            </a:r>
            <a:r>
              <a:rPr lang="en-US" altLang="zh-CN" sz="2335" dirty="0">
                <a:latin typeface="Candara" panose="020E0502030303020204" pitchFamily="34" charset="0"/>
                <a:ea typeface="Verdana" panose="020B0604030504040204" pitchFamily="34" charset="0"/>
                <a:cs typeface="Verdana" panose="020B0604030504040204" pitchFamily="34" charset="0"/>
              </a:rPr>
              <a:t> </a:t>
            </a:r>
            <a:r>
              <a:rPr lang="en-US" altLang="zh-CN" sz="2165" dirty="0">
                <a:latin typeface="Candara" panose="020E0502030303020204" pitchFamily="34" charset="0"/>
                <a:ea typeface="Verdana" panose="020B0604030504040204" pitchFamily="34" charset="0"/>
                <a:cs typeface="Verdana" panose="020B0604030504040204" pitchFamily="34" charset="0"/>
              </a:rPr>
              <a:t>a graph of the data </a:t>
            </a:r>
            <a:r>
              <a:rPr lang="en-US" altLang="zh-CN" sz="2165" dirty="0">
                <a:effectLst>
                  <a:outerShdw blurRad="38100" dist="38100" dir="2700000" algn="tl">
                    <a:srgbClr val="000000">
                      <a:alpha val="43137"/>
                    </a:srgbClr>
                  </a:outerShdw>
                </a:effectLst>
                <a:latin typeface="Candara" panose="020E0502030303020204" pitchFamily="34" charset="0"/>
                <a:ea typeface="Verdana" panose="020B0604030504040204" pitchFamily="34" charset="0"/>
                <a:cs typeface="Verdana" panose="020B0604030504040204" pitchFamily="34" charset="0"/>
              </a:rPr>
              <a:t>dependencies</a:t>
            </a:r>
            <a:r>
              <a:rPr lang="en-US" altLang="zh-CN" sz="2165" dirty="0">
                <a:latin typeface="Candara" panose="020E0502030303020204" pitchFamily="34" charset="0"/>
                <a:ea typeface="Verdana" panose="020B0604030504040204" pitchFamily="34" charset="0"/>
                <a:cs typeface="Verdana" panose="020B0604030504040204" pitchFamily="34" charset="0"/>
              </a:rPr>
              <a:t> of their algorithms.                    </a:t>
            </a:r>
            <a:r>
              <a:rPr lang="en-US" altLang="zh-CN" sz="2165" i="1" dirty="0">
                <a:solidFill>
                  <a:srgbClr val="4A4800"/>
                </a:solidFill>
                <a:latin typeface="Candara" panose="020E0502030303020204" pitchFamily="34" charset="0"/>
                <a:ea typeface="Verdana" panose="020B0604030504040204" pitchFamily="34" charset="0"/>
                <a:cs typeface="Verdana" panose="020B0604030504040204" pitchFamily="34" charset="0"/>
              </a:rPr>
              <a:t>-- Michael </a:t>
            </a:r>
            <a:r>
              <a:rPr lang="en-US" altLang="zh-CN" sz="2165" i="1" dirty="0" err="1">
                <a:solidFill>
                  <a:srgbClr val="4A4800"/>
                </a:solidFill>
                <a:latin typeface="Candara" panose="020E0502030303020204" pitchFamily="34" charset="0"/>
                <a:ea typeface="Verdana" panose="020B0604030504040204" pitchFamily="34" charset="0"/>
                <a:cs typeface="Verdana" panose="020B0604030504040204" pitchFamily="34" charset="0"/>
              </a:rPr>
              <a:t>Isard</a:t>
            </a:r>
            <a:endParaRPr lang="en-US" altLang="zh-CN" sz="2165" i="1" dirty="0">
              <a:solidFill>
                <a:srgbClr val="4A4800"/>
              </a:solidFill>
              <a:latin typeface="Candara" panose="020E050203030302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1728788" y="2171700"/>
            <a:ext cx="5829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kumimoji="0" lang="en-US" altLang="zh-CN" kern="0" dirty="0">
                <a:solidFill>
                  <a:srgbClr val="C00000"/>
                </a:solidFill>
                <a:ea typeface="+mn-ea"/>
              </a:rPr>
              <a:t>Next lecture</a:t>
            </a:r>
            <a:endParaRPr kumimoji="0" lang="en-US" altLang="zh-CN" kern="0" dirty="0">
              <a:solidFill>
                <a:srgbClr val="C00000"/>
              </a:solidFill>
              <a:ea typeface="+mn-ea"/>
            </a:endParaRPr>
          </a:p>
          <a:p>
            <a:pPr algn="ctr"/>
            <a:r>
              <a:rPr kumimoji="0" lang="en-US" altLang="zh-CN" b="0" kern="0" dirty="0">
                <a:solidFill>
                  <a:srgbClr val="C00000"/>
                </a:solidFill>
                <a:ea typeface="+mn-ea"/>
              </a:rPr>
              <a:t>Graph analytics </a:t>
            </a:r>
            <a:r>
              <a:rPr lang="en-US" altLang="zh-CN" b="0" kern="0" dirty="0">
                <a:solidFill>
                  <a:srgbClr val="C00000"/>
                </a:solidFill>
                <a:ea typeface="+mn-ea"/>
              </a:rPr>
              <a:t>frameworks</a:t>
            </a:r>
            <a:endParaRPr kumimoji="0" lang="en-US" altLang="zh-CN" b="0" kern="0" dirty="0">
              <a:solidFill>
                <a:srgbClr val="C00000"/>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tags/tag1.xml><?xml version="1.0" encoding="utf-8"?>
<p:tagLst xmlns:p="http://schemas.openxmlformats.org/presentationml/2006/main">
  <p:tag name="KSO_WPP_MARK_KEY" val="925d6e78-3602-4389-866e-860ca1359a53"/>
  <p:tag name="COMMONDATA" val="eyJoZGlkIjoiMmI2Y2RmNTUyOTczOGJhOTliNTg4NWMyMmQ4YTkzNjMifQ=="/>
</p:tagLst>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a:solidFill>
            <a:schemeClr val="tx1"/>
          </a:solidFill>
          <a:tailEnd type="arrow"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SJTU-Red</Template>
  <TotalTime>0</TotalTime>
  <Words>28962</Words>
  <Application>WPS 演示</Application>
  <PresentationFormat>全屏显示(16:10)</PresentationFormat>
  <Paragraphs>2032</Paragraphs>
  <Slides>96</Slides>
  <Notes>31</Notes>
  <HiddenSlides>5</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96</vt:i4>
      </vt:variant>
    </vt:vector>
  </HeadingPairs>
  <TitlesOfParts>
    <vt:vector size="117" baseType="lpstr">
      <vt:lpstr>Arial</vt:lpstr>
      <vt:lpstr>宋体</vt:lpstr>
      <vt:lpstr>Wingdings</vt:lpstr>
      <vt:lpstr>等线</vt:lpstr>
      <vt:lpstr>微软雅黑 Light</vt:lpstr>
      <vt:lpstr>PingFang SC Bold</vt:lpstr>
      <vt:lpstr>PingFang SC</vt:lpstr>
      <vt:lpstr>微软雅黑</vt:lpstr>
      <vt:lpstr>Calibri</vt:lpstr>
      <vt:lpstr>Consolas</vt:lpstr>
      <vt:lpstr>Verdana</vt:lpstr>
      <vt:lpstr>Courier New</vt:lpstr>
      <vt:lpstr>Arial</vt:lpstr>
      <vt:lpstr>Arial Unicode MS</vt:lpstr>
      <vt:lpstr>Helvetica Neue Medium</vt:lpstr>
      <vt:lpstr>Candara</vt:lpstr>
      <vt:lpstr>Zapf Dingbats</vt:lpstr>
      <vt:lpstr>Comic Sans MS</vt:lpstr>
      <vt:lpstr>PMingLiU</vt:lpstr>
      <vt:lpstr>Segoe Print</vt:lpstr>
      <vt:lpstr>1_Office 主题​​</vt:lpstr>
      <vt:lpstr>Distributed Computing: Batch Processing Systems</vt:lpstr>
      <vt:lpstr>Scalable websites overview</vt:lpstr>
      <vt:lpstr>Scalable websites overview</vt:lpstr>
      <vt:lpstr>Review: DSM -- distributed shared memory</vt:lpstr>
      <vt:lpstr>Review: The inconsistency problem</vt:lpstr>
      <vt:lpstr>Review: The desire model -- sequential consistency </vt:lpstr>
      <vt:lpstr>Review: Centralized manager (Node-M) </vt:lpstr>
      <vt:lpstr>Read operations (at node C) </vt:lpstr>
      <vt:lpstr>Write operations (at node B)</vt:lpstr>
      <vt:lpstr>DSM Invariants</vt:lpstr>
      <vt:lpstr>DSM summary </vt:lpstr>
      <vt:lpstr>Drawback of SC </vt:lpstr>
      <vt:lpstr>Drawback of SC </vt:lpstr>
      <vt:lpstr>Drawback of SC </vt:lpstr>
      <vt:lpstr>Drawback of SC(sequential consistency) </vt:lpstr>
      <vt:lpstr>Summary: Distributing computing </vt:lpstr>
      <vt:lpstr>Distributing computing </vt:lpstr>
      <vt:lpstr>How does application server handle requests? </vt:lpstr>
      <vt:lpstr>DSM fails to provide a tool for the application developers</vt:lpstr>
      <vt:lpstr>Idea: specialized framework </vt:lpstr>
      <vt:lpstr>Idea: specialized framework </vt:lpstr>
      <vt:lpstr>Distributed Frameworks</vt:lpstr>
      <vt:lpstr>Distributed frameworks are common </vt:lpstr>
      <vt:lpstr>Example: batching processing</vt:lpstr>
      <vt:lpstr>Old days: using command line to process the log </vt:lpstr>
      <vt:lpstr>Use command line tools for batch processing</vt:lpstr>
      <vt:lpstr>Does batch processing with command line tools scale? </vt:lpstr>
      <vt:lpstr>We need distributed computing </vt:lpstr>
      <vt:lpstr>Complex tasks require distributed computing</vt:lpstr>
      <vt:lpstr>Distributed computing</vt:lpstr>
      <vt:lpstr>Scaling log processing using RPC </vt:lpstr>
      <vt:lpstr>Accelerate batch processing with distributed computing </vt:lpstr>
      <vt:lpstr>Accelerate batch processing with distributed computing </vt:lpstr>
      <vt:lpstr>Challenges </vt:lpstr>
      <vt:lpstr>Challenges</vt:lpstr>
      <vt:lpstr>Challenges</vt:lpstr>
      <vt:lpstr>Challenges</vt:lpstr>
      <vt:lpstr>Which are solved by DSM? </vt:lpstr>
      <vt:lpstr>MapReduce: Simplified Data Processing on Large Clusters</vt:lpstr>
      <vt:lpstr>MapReduce: a distributed batch processing system</vt:lpstr>
      <vt:lpstr>MapReduce abstraction models our requirements well</vt:lpstr>
      <vt:lpstr>MapReduce Programming Model </vt:lpstr>
      <vt:lpstr>MapReduce Programming Model </vt:lpstr>
      <vt:lpstr>MapReduce Programming Model </vt:lpstr>
      <vt:lpstr>MapReduce example：Word count</vt:lpstr>
      <vt:lpstr>MapReduce example：Word count</vt:lpstr>
      <vt:lpstr>MapReduce Programming Model </vt:lpstr>
      <vt:lpstr>MapReduce Programming Interface</vt:lpstr>
      <vt:lpstr>MapReduce Execution Flow</vt:lpstr>
      <vt:lpstr>MapReduce Execution Flow</vt:lpstr>
      <vt:lpstr>MapReduce: The Complete Picture</vt:lpstr>
      <vt:lpstr>MapReduce: The Complete Picture</vt:lpstr>
      <vt:lpstr>MapReduce: The Complete Picture</vt:lpstr>
      <vt:lpstr>MapReduce: The Complete Picture</vt:lpstr>
      <vt:lpstr>MapReduce: The Complete Picture</vt:lpstr>
      <vt:lpstr>MapReduce: The Complete Picture</vt:lpstr>
      <vt:lpstr>MapReduce: The Complete Picture</vt:lpstr>
      <vt:lpstr>MapReduce: The Complete Picture</vt:lpstr>
      <vt:lpstr>MapReduce: The Complete Picture</vt:lpstr>
      <vt:lpstr>Recall MapReduce example：Word count</vt:lpstr>
      <vt:lpstr>MapReduce example：Word count</vt:lpstr>
      <vt:lpstr>Other examples of MapReduce</vt:lpstr>
      <vt:lpstr>Other examples of MapReduce</vt:lpstr>
      <vt:lpstr>Other examples of MapReduce</vt:lpstr>
      <vt:lpstr>Recall, common challenges of  Distributed Computing</vt:lpstr>
      <vt:lpstr>Fault tolerance of MapReduce</vt:lpstr>
      <vt:lpstr>Fault tolerance of MapReduce</vt:lpstr>
      <vt:lpstr>Fault tolerance of MapReduce</vt:lpstr>
      <vt:lpstr>Fault tolerance of MapReduce</vt:lpstr>
      <vt:lpstr>Locality</vt:lpstr>
      <vt:lpstr>Locality</vt:lpstr>
      <vt:lpstr>Refinement: redundant execution(冗余执行)</vt:lpstr>
      <vt:lpstr>Question</vt:lpstr>
      <vt:lpstr>Summary of MapReduce </vt:lpstr>
      <vt:lpstr>Summary of MapReduce </vt:lpstr>
      <vt:lpstr>Summary of MapReduce  </vt:lpstr>
      <vt:lpstr>MapReduce cannot address all the issues </vt:lpstr>
      <vt:lpstr>MapReduce cannot address all the issues </vt:lpstr>
      <vt:lpstr>MapReduce cannot address all the issues </vt:lpstr>
      <vt:lpstr>Restrictiveness of MapReduce Programming Model</vt:lpstr>
      <vt:lpstr>Restrictiveness of MapReduce Programming Model</vt:lpstr>
      <vt:lpstr>MapReduce is not optimized for multiple-sages execution</vt:lpstr>
      <vt:lpstr>Sharding is critical</vt:lpstr>
      <vt:lpstr>Dryad: Distributed Data-Parallel Programs from Sequential Building Blocks</vt:lpstr>
      <vt:lpstr>Dryad</vt:lpstr>
      <vt:lpstr>Programming model of Dryad</vt:lpstr>
      <vt:lpstr>Dryad uses a dataflow graph </vt:lpstr>
      <vt:lpstr>Dryad uses a dataflow graph </vt:lpstr>
      <vt:lpstr>The runtime of Dryad</vt:lpstr>
      <vt:lpstr>The runtime of Dryad</vt:lpstr>
      <vt:lpstr>The runtime of Dryad</vt:lpstr>
      <vt:lpstr>Scheduling in JM</vt:lpstr>
      <vt:lpstr>Advantages of Dryad</vt:lpstr>
      <vt:lpstr>DryadLINQ: Dryad + LINQ (SQL like)</vt:lpstr>
      <vt:lpstr>Summary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李昱翰</cp:lastModifiedBy>
  <cp:revision>1582</cp:revision>
  <cp:lastPrinted>2020-03-02T13:38:00Z</cp:lastPrinted>
  <dcterms:created xsi:type="dcterms:W3CDTF">2017-11-24T09:35:00Z</dcterms:created>
  <dcterms:modified xsi:type="dcterms:W3CDTF">2022-11-11T03:48:26Z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84F03177F3C547BEA5491FBBE94A2FD7</vt:lpwstr>
  </property>
  <property fmtid="{D5CDD505-2E9C-101B-9397-08002B2CF9AE}" pid="3" name="KSOProductBuildVer">
    <vt:lpwstr>2052-11.1.0.12763</vt:lpwstr>
  </property>
</Properties>
</file>